
<file path=[Content_Types].xml><?xml version="1.0" encoding="utf-8"?>
<Types xmlns="http://schemas.openxmlformats.org/package/2006/content-types">
  <Override PartName="/ppt/slides/slide18.xml" ContentType="application/vnd.openxmlformats-officedocument.presentationml.slide+xml"/>
  <Override PartName="/ppt/slideLayouts/slideLayout15.xml" ContentType="application/vnd.openxmlformats-officedocument.presentationml.slideLayout+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notesSlides/notesSlide5.xml" ContentType="application/vnd.openxmlformats-officedocument.presentationml.notesSlide+xml"/>
  <Override PartName="/ppt/slides/slide15.xml" ContentType="application/vnd.openxmlformats-officedocument.presentationml.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s/slide6.xml" ContentType="application/vnd.openxmlformats-officedocument.presentationml.slide+xml"/>
  <Override PartName="/ppt/notesSlides/notesSlide1.xml" ContentType="application/vnd.openxmlformats-officedocument.presentationml.notes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Layouts/slideLayout17.xml" ContentType="application/vnd.openxmlformats-officedocument.presentationml.slideLayout+xml"/>
  <Override PartName="/ppt/slides/slide16.xml" ContentType="application/vnd.openxmlformats-officedocument.presentationml.slide+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Layouts/slideLayout18.xml" ContentType="application/vnd.openxmlformats-officedocument.presentationml.slideLayout+xml"/>
  <Override PartName="/ppt/slides/slide17.xml" ContentType="application/vnd.openxmlformats-officedocument.presentationml.slide+xml"/>
  <Override PartName="/ppt/slideLayouts/slideLayout14.xml" ContentType="application/vnd.openxmlformats-officedocument.presentationml.slideLayout+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32"/>
  </p:notesMasterIdLst>
  <p:sldIdLst>
    <p:sldId id="256" r:id="rId2"/>
    <p:sldId id="257" r:id="rId3"/>
    <p:sldId id="277" r:id="rId4"/>
    <p:sldId id="278" r:id="rId5"/>
    <p:sldId id="302" r:id="rId6"/>
    <p:sldId id="303" r:id="rId7"/>
    <p:sldId id="269" r:id="rId8"/>
    <p:sldId id="282" r:id="rId9"/>
    <p:sldId id="308" r:id="rId10"/>
    <p:sldId id="281" r:id="rId11"/>
    <p:sldId id="284" r:id="rId12"/>
    <p:sldId id="305" r:id="rId13"/>
    <p:sldId id="306" r:id="rId14"/>
    <p:sldId id="307" r:id="rId15"/>
    <p:sldId id="285" r:id="rId16"/>
    <p:sldId id="293" r:id="rId17"/>
    <p:sldId id="270" r:id="rId18"/>
    <p:sldId id="283" r:id="rId19"/>
    <p:sldId id="288" r:id="rId20"/>
    <p:sldId id="289" r:id="rId21"/>
    <p:sldId id="304" r:id="rId22"/>
    <p:sldId id="298" r:id="rId23"/>
    <p:sldId id="294" r:id="rId24"/>
    <p:sldId id="295" r:id="rId25"/>
    <p:sldId id="297" r:id="rId26"/>
    <p:sldId id="299" r:id="rId27"/>
    <p:sldId id="300" r:id="rId28"/>
    <p:sldId id="296" r:id="rId29"/>
    <p:sldId id="275" r:id="rId30"/>
    <p:sldId id="290"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27611" autoAdjust="0"/>
    <p:restoredTop sz="86390" autoAdjust="0"/>
  </p:normalViewPr>
  <p:slideViewPr>
    <p:cSldViewPr snapToGrid="0" snapToObjects="1">
      <p:cViewPr varScale="1">
        <p:scale>
          <a:sx n="73" d="100"/>
          <a:sy n="73" d="100"/>
        </p:scale>
        <p:origin x="-120" y="-13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slide" Target="slides/slide3.xml"/><Relationship Id="rId3"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ABC2E2-420A-434C-BBCA-DBCD401B7155}" type="datetimeFigureOut">
              <a:rPr lang="en-US" smtClean="0"/>
              <a:pPr/>
              <a:t>2/16/11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44FDAE-1F0B-3E41-91FA-86D46A090E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Sumit</a:t>
            </a:r>
            <a:r>
              <a:rPr lang="en-US" dirty="0" smtClean="0"/>
              <a:t> reviews his favorites list as he looks over the event hall.</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He quickly views basic international statistics, and goes to the booth for a company with an excellent history of helping new hires with their visas.</a:t>
            </a:r>
          </a:p>
          <a:p>
            <a:endParaRPr lang="en-US" dirty="0"/>
          </a:p>
        </p:txBody>
      </p:sp>
      <p:sp>
        <p:nvSpPr>
          <p:cNvPr id="4" name="Slide Number Placeholder 3"/>
          <p:cNvSpPr>
            <a:spLocks noGrp="1"/>
          </p:cNvSpPr>
          <p:nvPr>
            <p:ph type="sldNum" sz="quarter" idx="10"/>
          </p:nvPr>
        </p:nvSpPr>
        <p:spPr/>
        <p:txBody>
          <a:bodyPr/>
          <a:lstStyle/>
          <a:p>
            <a:fld id="{3A44FDAE-1F0B-3E41-91FA-86D46A090E36}"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Drilling down to see detailed information, he thinks of several questions to ask the recruiter.</a:t>
            </a:r>
          </a:p>
          <a:p>
            <a:endParaRPr lang="en-US" dirty="0"/>
          </a:p>
        </p:txBody>
      </p:sp>
      <p:sp>
        <p:nvSpPr>
          <p:cNvPr id="4" name="Slide Number Placeholder 3"/>
          <p:cNvSpPr>
            <a:spLocks noGrp="1"/>
          </p:cNvSpPr>
          <p:nvPr>
            <p:ph type="sldNum" sz="quarter" idx="10"/>
          </p:nvPr>
        </p:nvSpPr>
        <p:spPr/>
        <p:txBody>
          <a:bodyPr/>
          <a:lstStyle/>
          <a:p>
            <a:fld id="{3A44FDAE-1F0B-3E41-91FA-86D46A090E36}"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Drilling down to see detailed information, he thinks of several questions to ask the recruiter.</a:t>
            </a:r>
            <a:endParaRPr lang="en-US" smtClean="0"/>
          </a:p>
          <a:p>
            <a:endParaRPr lang="en-US" dirty="0"/>
          </a:p>
        </p:txBody>
      </p:sp>
      <p:sp>
        <p:nvSpPr>
          <p:cNvPr id="4" name="Slide Number Placeholder 3"/>
          <p:cNvSpPr>
            <a:spLocks noGrp="1"/>
          </p:cNvSpPr>
          <p:nvPr>
            <p:ph type="sldNum" sz="quarter" idx="10"/>
          </p:nvPr>
        </p:nvSpPr>
        <p:spPr/>
        <p:txBody>
          <a:bodyPr/>
          <a:lstStyle/>
          <a:p>
            <a:fld id="{3A44FDAE-1F0B-3E41-91FA-86D46A090E36}" type="slidenum">
              <a:rPr lang="en-US" smtClean="0"/>
              <a:pPr/>
              <a:t>26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Man, this is a long line.</a:t>
            </a:r>
          </a:p>
          <a:p>
            <a:r>
              <a:rPr lang="en-US" dirty="0" err="1" smtClean="0"/>
              <a:t>Sumit</a:t>
            </a:r>
            <a:r>
              <a:rPr lang="en-US" dirty="0" smtClean="0"/>
              <a:t> clicks around on</a:t>
            </a:r>
            <a:r>
              <a:rPr lang="en-US" baseline="0" dirty="0" smtClean="0"/>
              <a:t> the interface a bit and finds the “News” button, which pops him out into a browser search for this company.</a:t>
            </a:r>
            <a:endParaRPr lang="en-US" dirty="0"/>
          </a:p>
        </p:txBody>
      </p:sp>
      <p:sp>
        <p:nvSpPr>
          <p:cNvPr id="4" name="Slide Number Placeholder 3"/>
          <p:cNvSpPr>
            <a:spLocks noGrp="1"/>
          </p:cNvSpPr>
          <p:nvPr>
            <p:ph type="sldNum" sz="quarter" idx="10"/>
          </p:nvPr>
        </p:nvSpPr>
        <p:spPr/>
        <p:txBody>
          <a:bodyPr/>
          <a:lstStyle/>
          <a:p>
            <a:fld id="{3A44FDAE-1F0B-3E41-91FA-86D46A090E36}" type="slidenum">
              <a:rPr lang="en-US" smtClean="0"/>
              <a:pPr/>
              <a:t>27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talking</a:t>
            </a:r>
            <a:r>
              <a:rPr lang="en-US" baseline="0" dirty="0" smtClean="0"/>
              <a:t> with the recruiter, </a:t>
            </a:r>
            <a:r>
              <a:rPr lang="en-US" baseline="0" dirty="0" err="1" smtClean="0"/>
              <a:t>sumit</a:t>
            </a:r>
            <a:r>
              <a:rPr lang="en-US" baseline="0" dirty="0" smtClean="0"/>
              <a:t> touches “draft email” to send a copy of his resume. Since there are more people he wants to talk to, he saves the email so that he can write a proper cover letter later.</a:t>
            </a:r>
            <a:endParaRPr lang="en-US" dirty="0"/>
          </a:p>
        </p:txBody>
      </p:sp>
      <p:sp>
        <p:nvSpPr>
          <p:cNvPr id="4" name="Slide Number Placeholder 3"/>
          <p:cNvSpPr>
            <a:spLocks noGrp="1"/>
          </p:cNvSpPr>
          <p:nvPr>
            <p:ph type="sldNum" sz="quarter" idx="10"/>
          </p:nvPr>
        </p:nvSpPr>
        <p:spPr/>
        <p:txBody>
          <a:bodyPr/>
          <a:lstStyle/>
          <a:p>
            <a:fld id="{3A44FDAE-1F0B-3E41-91FA-86D46A090E36}"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57D63E28-CD9D-D14F-8BE1-C7D41CF9B0C3}" type="datetimeFigureOut">
              <a:rPr lang="en-US" smtClean="0"/>
              <a:pPr/>
              <a:t>2/16/11</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2D475FBA-F1C7-0440-B561-69F5FEBC1F1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57D63E28-CD9D-D14F-8BE1-C7D41CF9B0C3}" type="datetimeFigureOut">
              <a:rPr lang="en-US" smtClean="0"/>
              <a:pPr/>
              <a:t>2/16/11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75FBA-F1C7-0440-B561-69F5FEBC1F19}" type="slidenum">
              <a:rPr lang="en-US" smtClean="0"/>
              <a:pPr/>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57D63E28-CD9D-D14F-8BE1-C7D41CF9B0C3}" type="datetimeFigureOut">
              <a:rPr lang="en-US" smtClean="0"/>
              <a:pPr/>
              <a:t>2/16/11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75FBA-F1C7-0440-B561-69F5FEBC1F19}" type="slidenum">
              <a:rPr lang="en-US" smtClean="0"/>
              <a:pPr/>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7D63E28-CD9D-D14F-8BE1-C7D41CF9B0C3}" type="datetimeFigureOut">
              <a:rPr lang="en-US" smtClean="0"/>
              <a:pPr/>
              <a:t>2/16/11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475FBA-F1C7-0440-B561-69F5FEBC1F1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63E28-CD9D-D14F-8BE1-C7D41CF9B0C3}" type="datetimeFigureOut">
              <a:rPr lang="en-US" smtClean="0"/>
              <a:pPr/>
              <a:t>2/16/11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475FBA-F1C7-0440-B561-69F5FEBC1F1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14398" y="2866030"/>
            <a:ext cx="3563938" cy="2163171"/>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63E28-CD9D-D14F-8BE1-C7D41CF9B0C3}" type="datetimeFigureOut">
              <a:rPr lang="en-US" smtClean="0"/>
              <a:pPr/>
              <a:t>2/16/11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75FBA-F1C7-0440-B561-69F5FEBC1F1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63E28-CD9D-D14F-8BE1-C7D41CF9B0C3}" type="datetimeFigureOut">
              <a:rPr lang="en-US" smtClean="0"/>
              <a:pPr/>
              <a:t>2/16/11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75FBA-F1C7-0440-B561-69F5FEBC1F19}" type="slidenum">
              <a:rPr lang="en-US" smtClean="0"/>
              <a:pPr/>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63E28-CD9D-D14F-8BE1-C7D41CF9B0C3}" type="datetimeFigureOut">
              <a:rPr lang="en-US" smtClean="0"/>
              <a:pPr/>
              <a:t>2/16/11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75FBA-F1C7-0440-B561-69F5FEBC1F19}"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63E28-CD9D-D14F-8BE1-C7D41CF9B0C3}" type="datetimeFigureOut">
              <a:rPr lang="en-US" smtClean="0"/>
              <a:pPr/>
              <a:t>2/16/11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75FBA-F1C7-0440-B561-69F5FEBC1F19}" type="slidenum">
              <a:rPr lang="en-US" smtClean="0"/>
              <a:pPr/>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63E28-CD9D-D14F-8BE1-C7D41CF9B0C3}" type="datetimeFigureOut">
              <a:rPr lang="en-US" smtClean="0"/>
              <a:pPr/>
              <a:t>2/16/11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75FBA-F1C7-0440-B561-69F5FEBC1F1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7D63E28-CD9D-D14F-8BE1-C7D41CF9B0C3}" type="datetimeFigureOut">
              <a:rPr lang="en-US" smtClean="0"/>
              <a:pPr/>
              <a:t>2/16/11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75FBA-F1C7-0440-B561-69F5FEBC1F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7D63E28-CD9D-D14F-8BE1-C7D41CF9B0C3}" type="datetimeFigureOut">
              <a:rPr lang="en-US" smtClean="0"/>
              <a:pPr/>
              <a:t>2/16/11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75FBA-F1C7-0440-B561-69F5FEBC1F19}"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7D63E28-CD9D-D14F-8BE1-C7D41CF9B0C3}" type="datetimeFigureOut">
              <a:rPr lang="en-US" smtClean="0"/>
              <a:pPr/>
              <a:t>2/16/11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75FBA-F1C7-0440-B561-69F5FEBC1F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57D63E28-CD9D-D14F-8BE1-C7D41CF9B0C3}" type="datetimeFigureOut">
              <a:rPr lang="en-US" smtClean="0"/>
              <a:pPr/>
              <a:t>2/16/11</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2D475FBA-F1C7-0440-B561-69F5FEBC1F1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ct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57D63E28-CD9D-D14F-8BE1-C7D41CF9B0C3}" type="datetimeFigureOut">
              <a:rPr lang="en-US" smtClean="0"/>
              <a:pPr/>
              <a:t>2/16/11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75FBA-F1C7-0440-B561-69F5FEBC1F1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D63E28-CD9D-D14F-8BE1-C7D41CF9B0C3}" type="datetimeFigureOut">
              <a:rPr lang="en-US" smtClean="0"/>
              <a:pPr/>
              <a:t>2/16/11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75FBA-F1C7-0440-B561-69F5FEBC1F1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63E28-CD9D-D14F-8BE1-C7D41CF9B0C3}" type="datetimeFigureOut">
              <a:rPr lang="en-US" smtClean="0"/>
              <a:pPr/>
              <a:t>2/16/11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75FBA-F1C7-0440-B561-69F5FEBC1F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57D63E28-CD9D-D14F-8BE1-C7D41CF9B0C3}" type="datetimeFigureOut">
              <a:rPr lang="en-US" smtClean="0"/>
              <a:pPr/>
              <a:t>2/16/11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75FBA-F1C7-0440-B561-69F5FEBC1F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57D63E28-CD9D-D14F-8BE1-C7D41CF9B0C3}" type="datetimeFigureOut">
              <a:rPr lang="en-US" smtClean="0"/>
              <a:pPr/>
              <a:t>2/16/11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475FBA-F1C7-0440-B561-69F5FEBC1F19}" type="slidenum">
              <a:rPr lang="en-US" smtClean="0"/>
              <a:pPr/>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57D63E28-CD9D-D14F-8BE1-C7D41CF9B0C3}" type="datetimeFigureOut">
              <a:rPr lang="en-US" smtClean="0"/>
              <a:pPr/>
              <a:t>2/16/11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75FBA-F1C7-0440-B561-69F5FEBC1F19}" type="slidenum">
              <a:rPr lang="en-US" smtClean="0"/>
              <a:pPr/>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57D63E28-CD9D-D14F-8BE1-C7D41CF9B0C3}" type="datetimeFigureOut">
              <a:rPr lang="en-US" smtClean="0"/>
              <a:pPr/>
              <a:t>2/16/11</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2D475FBA-F1C7-0440-B561-69F5FEBC1F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9.jpeg"/><Relationship Id="rId3" Type="http://schemas.openxmlformats.org/officeDocument/2006/relationships/image" Target="file://localhost/Users/katie/Dropbox/BID%20iPhone/Presentation/H1B_requirements.jp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file://localhost/Users/katie/Dropbox/BID%20iPhone/Presentation/iStayLegal.p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file://localhost/Users/katie/Dropbox/BID%20iPhone/Presentation/e2w.p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image" Target="file://localhost/Users/katie/Dropbox/BID%20iPhone/Presentation/DocumentLibrary.p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file://localhost/Users/katie/Dropbox/BID%20iPhone/Presentation/sumit.jpg" TargetMode="External"/><Relationship Id="rId4" Type="http://schemas.openxmlformats.org/officeDocument/2006/relationships/image" Target="../media/image13.jpeg"/><Relationship Id="rId5" Type="http://schemas.openxmlformats.org/officeDocument/2006/relationships/image" Target="file://localhost/Users/katie/Dropbox/BID%20iPhone/Presentation/jobfair.jpg" TargetMode="External"/><Relationship Id="rId1" Type="http://schemas.openxmlformats.org/officeDocument/2006/relationships/slideLayout" Target="../slideLayouts/slideLayout7.xml"/><Relationship Id="rId2" Type="http://schemas.openxmlformats.org/officeDocument/2006/relationships/image" Target="../media/image1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 Id="rId3" Type="http://schemas.openxmlformats.org/officeDocument/2006/relationships/image" Target="file://localhost/Users/katie/Dropbox/BID%20iPhone/Photo%20Feb%2013,%202%2001%2007%20PM.jp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eg"/><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27.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29.jpe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30.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eg"/><Relationship Id="rId3" Type="http://schemas.openxmlformats.org/officeDocument/2006/relationships/image" Target="file://localhost/Users/katie/Dropbox/BID%20iPhone/Presentation/sumit.jp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file://localhost/Users/katie/Dropbox/BID%20iPhone/Presentation/sumit.jpg" TargetMode="External"/><Relationship Id="rId4" Type="http://schemas.openxmlformats.org/officeDocument/2006/relationships/image" Target="../media/image14.jpeg"/><Relationship Id="rId5" Type="http://schemas.openxmlformats.org/officeDocument/2006/relationships/image" Target="file://localhost/Users/katie/Dropbox/BID%20iPhone/Presentation/portfolio_lg.jpg" TargetMode="External"/><Relationship Id="rId1" Type="http://schemas.openxmlformats.org/officeDocument/2006/relationships/slideLayout" Target="../slideLayouts/slideLayout7.xml"/><Relationship Id="rId2"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file://localhost/Users/katie/Dropbox/BID%20iPhone/Presentation/sumit.jpg" TargetMode="External"/><Relationship Id="rId4" Type="http://schemas.openxmlformats.org/officeDocument/2006/relationships/image" Target="../media/image15.jpeg"/><Relationship Id="rId1" Type="http://schemas.openxmlformats.org/officeDocument/2006/relationships/slideLayout" Target="../slideLayouts/slideLayout7.xml"/><Relationship Id="rId2"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eg"/><Relationship Id="rId3" Type="http://schemas.openxmlformats.org/officeDocument/2006/relationships/image" Target="file://localhost/Users/katie/Dropbox/BID%20iPhone/Presentation/sumit.jp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608554"/>
          </a:xfrm>
        </p:spPr>
        <p:txBody>
          <a:bodyPr anchor="t"/>
          <a:lstStyle/>
          <a:p>
            <a:pPr algn="r"/>
            <a:r>
              <a:rPr lang="en-US" sz="6200" dirty="0" smtClean="0"/>
              <a:t>Incomer Careers</a:t>
            </a:r>
            <a:endParaRPr lang="en-US" sz="6200" dirty="0"/>
          </a:p>
        </p:txBody>
      </p:sp>
      <p:sp>
        <p:nvSpPr>
          <p:cNvPr id="3" name="Subtitle 2"/>
          <p:cNvSpPr>
            <a:spLocks noGrp="1"/>
          </p:cNvSpPr>
          <p:nvPr>
            <p:ph type="subTitle" idx="1"/>
          </p:nvPr>
        </p:nvSpPr>
        <p:spPr>
          <a:xfrm>
            <a:off x="4834544" y="3726295"/>
            <a:ext cx="3852256" cy="491127"/>
          </a:xfrm>
        </p:spPr>
        <p:txBody>
          <a:bodyPr/>
          <a:lstStyle/>
          <a:p>
            <a:pPr algn="r"/>
            <a:r>
              <a:rPr lang="en-US" dirty="0" smtClean="0"/>
              <a:t>Recent Immigrants × Job Search</a:t>
            </a:r>
          </a:p>
        </p:txBody>
      </p:sp>
      <p:sp>
        <p:nvSpPr>
          <p:cNvPr id="4" name="TextBox 3"/>
          <p:cNvSpPr txBox="1"/>
          <p:nvPr/>
        </p:nvSpPr>
        <p:spPr>
          <a:xfrm>
            <a:off x="0" y="6488668"/>
            <a:ext cx="6385525" cy="369332"/>
          </a:xfrm>
          <a:prstGeom prst="rect">
            <a:avLst/>
          </a:prstGeom>
          <a:noFill/>
        </p:spPr>
        <p:txBody>
          <a:bodyPr wrap="square" rtlCol="0">
            <a:spAutoFit/>
          </a:bodyPr>
          <a:lstStyle/>
          <a:p>
            <a:r>
              <a:rPr lang="en-US" dirty="0" smtClean="0"/>
              <a:t>David Randall • Raymond </a:t>
            </a:r>
            <a:r>
              <a:rPr lang="en-US" dirty="0" err="1" smtClean="0"/>
              <a:t>Luong</a:t>
            </a:r>
            <a:r>
              <a:rPr lang="en-US" dirty="0" smtClean="0"/>
              <a:t> • Kathryn Rivard • Eric </a:t>
            </a:r>
            <a:r>
              <a:rPr lang="en-US" dirty="0" err="1" smtClean="0"/>
              <a:t>Dudiak</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 Next</a:t>
            </a:r>
            <a:endParaRPr lang="en-US" dirty="0"/>
          </a:p>
        </p:txBody>
      </p:sp>
      <p:sp>
        <p:nvSpPr>
          <p:cNvPr id="3" name="Content Placeholder 2"/>
          <p:cNvSpPr>
            <a:spLocks noGrp="1"/>
          </p:cNvSpPr>
          <p:nvPr>
            <p:ph idx="1"/>
          </p:nvPr>
        </p:nvSpPr>
        <p:spPr/>
        <p:txBody>
          <a:bodyPr/>
          <a:lstStyle/>
          <a:p>
            <a:r>
              <a:rPr lang="en-US" dirty="0" smtClean="0">
                <a:solidFill>
                  <a:schemeClr val="accent5">
                    <a:lumMod val="60000"/>
                    <a:lumOff val="40000"/>
                  </a:schemeClr>
                </a:solidFill>
              </a:rPr>
              <a:t>Persona introduction and list-building scenario</a:t>
            </a:r>
          </a:p>
          <a:p>
            <a:r>
              <a:rPr lang="en-US" dirty="0" smtClean="0">
                <a:solidFill>
                  <a:schemeClr val="accent5">
                    <a:lumMod val="60000"/>
                    <a:lumOff val="40000"/>
                  </a:schemeClr>
                </a:solidFill>
              </a:rPr>
              <a:t>Persona breakdown and target user group</a:t>
            </a:r>
          </a:p>
          <a:p>
            <a:r>
              <a:rPr lang="en-US" dirty="0" smtClean="0"/>
              <a:t>Immigration challenges for professionals</a:t>
            </a:r>
          </a:p>
          <a:p>
            <a:pPr lvl="1"/>
            <a:r>
              <a:rPr lang="en-US" dirty="0" smtClean="0"/>
              <a:t>Discarded scenario: Document Management</a:t>
            </a:r>
          </a:p>
          <a:p>
            <a:r>
              <a:rPr lang="en-US" dirty="0" smtClean="0"/>
              <a:t>Back to </a:t>
            </a:r>
            <a:r>
              <a:rPr lang="en-US" dirty="0" err="1" smtClean="0"/>
              <a:t>Sumit</a:t>
            </a:r>
            <a:r>
              <a:rPr lang="en-US" dirty="0" smtClean="0"/>
              <a:t>: </a:t>
            </a:r>
            <a:r>
              <a:rPr lang="en-US" dirty="0" err="1" smtClean="0"/>
              <a:t>Queueing</a:t>
            </a:r>
            <a:r>
              <a:rPr lang="en-US" dirty="0" smtClean="0"/>
              <a:t> scenario</a:t>
            </a:r>
          </a:p>
          <a:p>
            <a:r>
              <a:rPr lang="en-US" dirty="0" smtClean="0"/>
              <a:t>Opportunities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49730" y="503238"/>
            <a:ext cx="8027953" cy="868362"/>
          </a:xfrm>
        </p:spPr>
        <p:txBody>
          <a:bodyPr/>
          <a:lstStyle/>
          <a:p>
            <a:r>
              <a:rPr lang="en-US" sz="3200" dirty="0" smtClean="0"/>
              <a:t>Challenges for professionals like </a:t>
            </a:r>
            <a:r>
              <a:rPr lang="en-US" sz="3200" dirty="0" err="1" smtClean="0"/>
              <a:t>Sumit</a:t>
            </a:r>
            <a:r>
              <a:rPr lang="en-US" sz="3200" dirty="0" smtClean="0"/>
              <a:t> and Jing</a:t>
            </a:r>
            <a:endParaRPr lang="en-US" sz="3200" dirty="0"/>
          </a:p>
        </p:txBody>
      </p:sp>
      <p:sp>
        <p:nvSpPr>
          <p:cNvPr id="6" name="Content Placeholder 5"/>
          <p:cNvSpPr>
            <a:spLocks noGrp="1"/>
          </p:cNvSpPr>
          <p:nvPr>
            <p:ph sz="half" idx="1"/>
          </p:nvPr>
        </p:nvSpPr>
        <p:spPr>
          <a:xfrm>
            <a:off x="914400" y="1735138"/>
            <a:ext cx="3566160" cy="527295"/>
          </a:xfrm>
        </p:spPr>
        <p:txBody>
          <a:bodyPr/>
          <a:lstStyle/>
          <a:p>
            <a:r>
              <a:rPr lang="en-US" dirty="0" smtClean="0"/>
              <a:t>Work visa</a:t>
            </a:r>
            <a:endParaRPr lang="en-US" dirty="0"/>
          </a:p>
        </p:txBody>
      </p:sp>
      <p:pic>
        <p:nvPicPr>
          <p:cNvPr id="16" name="H1B_requirements.jpg" descr="/Users/katie/Dropbox/BID iPhone/Presentation/H1B_requirements.jpg"/>
          <p:cNvPicPr>
            <a:picLocks noGrp="1" noChangeAspect="1"/>
          </p:cNvPicPr>
          <p:nvPr>
            <p:ph sz="half" idx="13"/>
          </p:nvPr>
        </p:nvPicPr>
        <p:blipFill>
          <a:blip r:embed="rId2" r:link="rId3"/>
          <a:srcRect/>
          <a:stretch>
            <a:fillRect/>
          </a:stretch>
        </p:blipFill>
        <p:spPr>
          <a:xfrm>
            <a:off x="896635" y="2742665"/>
            <a:ext cx="3356821" cy="4115579"/>
          </a:xfrm>
        </p:spPr>
      </p:pic>
      <p:sp>
        <p:nvSpPr>
          <p:cNvPr id="14" name="Content Placeholder 13"/>
          <p:cNvSpPr>
            <a:spLocks noGrp="1"/>
          </p:cNvSpPr>
          <p:nvPr>
            <p:ph sz="half" idx="14"/>
          </p:nvPr>
        </p:nvSpPr>
        <p:spPr>
          <a:xfrm>
            <a:off x="4645152" y="1735138"/>
            <a:ext cx="3566160" cy="527295"/>
          </a:xfrm>
        </p:spPr>
        <p:txBody>
          <a:bodyPr/>
          <a:lstStyle/>
          <a:p>
            <a:r>
              <a:rPr lang="en-US" dirty="0" smtClean="0"/>
              <a:t>Transfer of credentials</a:t>
            </a:r>
            <a:endParaRPr lang="en-US" dirty="0"/>
          </a:p>
        </p:txBody>
      </p:sp>
      <p:sp>
        <p:nvSpPr>
          <p:cNvPr id="15" name="Content Placeholder 14"/>
          <p:cNvSpPr>
            <a:spLocks noGrp="1"/>
          </p:cNvSpPr>
          <p:nvPr>
            <p:ph sz="half" idx="15"/>
          </p:nvPr>
        </p:nvSpPr>
        <p:spPr>
          <a:xfrm>
            <a:off x="4645152" y="2742665"/>
            <a:ext cx="3582861" cy="4115335"/>
          </a:xfrm>
        </p:spPr>
        <p:txBody>
          <a:bodyPr>
            <a:noAutofit/>
          </a:bodyPr>
          <a:lstStyle/>
          <a:p>
            <a:pPr marL="0" indent="0">
              <a:buNone/>
            </a:pPr>
            <a:r>
              <a:rPr lang="en-US" sz="1600" i="1" dirty="0" smtClean="0"/>
              <a:t>“…forget Canada. If I want to practice medicine in West Virginia and Ohio, I need to get licensed (and get insurance coverage) in both of those states in addition to Pennsylvania. …To give you an idea of the depth of that hierarchy of credentials, when I returned to medical practice in 2008 (after a two-year hiatus) my application to reactivate my medical license was (with supporting documents) 243 pages long.”</a:t>
            </a:r>
            <a:endParaRPr lang="en-US" sz="16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iStayLegal</a:t>
            </a:r>
            <a:endParaRPr lang="en-US" dirty="0"/>
          </a:p>
        </p:txBody>
      </p:sp>
      <p:pic>
        <p:nvPicPr>
          <p:cNvPr id="4" name="iStayLegal.png" descr="/Users/katie/Dropbox/BID iPhone/Presentation/iStayLegal.png"/>
          <p:cNvPicPr>
            <a:picLocks noGrp="1" noChangeAspect="1"/>
          </p:cNvPicPr>
          <p:nvPr>
            <p:ph idx="1"/>
          </p:nvPr>
        </p:nvPicPr>
        <p:blipFill>
          <a:blip r:embed="rId2" r:link="rId3"/>
          <a:stretch>
            <a:fillRect/>
          </a:stretch>
        </p:blipFill>
        <p:spPr>
          <a:xfrm>
            <a:off x="1101787" y="1371600"/>
            <a:ext cx="6838847" cy="494374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e2w – East To West</a:t>
            </a:r>
            <a:endParaRPr lang="en-US" dirty="0"/>
          </a:p>
        </p:txBody>
      </p:sp>
      <p:pic>
        <p:nvPicPr>
          <p:cNvPr id="4" name="e2w.png" descr="/Users/katie/Dropbox/BID iPhone/Presentation/e2w.png"/>
          <p:cNvPicPr>
            <a:picLocks noGrp="1" noChangeAspect="1"/>
          </p:cNvPicPr>
          <p:nvPr>
            <p:ph idx="1"/>
          </p:nvPr>
        </p:nvPicPr>
        <p:blipFill>
          <a:blip r:embed="rId2" r:link="rId3"/>
          <a:srcRect l="-15173" r="-15173"/>
          <a:stretch>
            <a:fillRect/>
          </a:stretch>
        </p:blipFill>
        <p:spPr>
          <a:xfrm>
            <a:off x="111244" y="1503371"/>
            <a:ext cx="8919918" cy="4946904"/>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a:xfrm>
            <a:off x="914400" y="2126487"/>
            <a:ext cx="7313613" cy="868362"/>
          </a:xfrm>
        </p:spPr>
        <p:txBody>
          <a:bodyPr/>
          <a:lstStyle/>
          <a:p>
            <a:r>
              <a:rPr lang="en-US" dirty="0" smtClean="0"/>
              <a:t>Our Assumption:</a:t>
            </a:r>
            <a:endParaRPr lang="en-US" dirty="0"/>
          </a:p>
        </p:txBody>
      </p:sp>
      <p:sp>
        <p:nvSpPr>
          <p:cNvPr id="3" name="Title 5"/>
          <p:cNvSpPr txBox="1">
            <a:spLocks/>
          </p:cNvSpPr>
          <p:nvPr/>
        </p:nvSpPr>
        <p:spPr>
          <a:xfrm>
            <a:off x="914400" y="3543550"/>
            <a:ext cx="7313613" cy="86836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Document management</a:t>
            </a:r>
            <a:r>
              <a:rPr kumimoji="0" lang="en-US" sz="4000" b="0" i="0" u="none" strike="noStrike" kern="1200" cap="none" spc="0" normalizeH="0" noProof="0" dirty="0" smtClean="0">
                <a:ln>
                  <a:noFill/>
                </a:ln>
                <a:solidFill>
                  <a:schemeClr val="tx1"/>
                </a:solidFill>
                <a:effectLst/>
                <a:uLnTx/>
                <a:uFillTx/>
                <a:latin typeface="+mj-lt"/>
                <a:ea typeface="+mj-ea"/>
                <a:cs typeface="+mj-cs"/>
              </a:rPr>
              <a:t> </a:t>
            </a:r>
            <a:r>
              <a:rPr lang="en-US" sz="4000" dirty="0" smtClean="0">
                <a:latin typeface="+mj-lt"/>
                <a:ea typeface="+mj-ea"/>
                <a:cs typeface="+mj-cs"/>
              </a:rPr>
              <a:t>should be</a:t>
            </a:r>
            <a:r>
              <a:rPr kumimoji="0" lang="en-US" sz="4000" b="0" i="0" u="none" strike="noStrike" kern="1200" cap="none" spc="0" normalizeH="0" noProof="0" dirty="0" smtClean="0">
                <a:ln>
                  <a:noFill/>
                </a:ln>
                <a:solidFill>
                  <a:schemeClr val="tx1"/>
                </a:solidFill>
                <a:effectLst/>
                <a:uLnTx/>
                <a:uFillTx/>
                <a:latin typeface="+mj-lt"/>
                <a:ea typeface="+mj-ea"/>
                <a:cs typeface="+mj-cs"/>
              </a:rPr>
              <a:t> an important part of our app</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21323"/>
            <a:ext cx="7313613" cy="868362"/>
          </a:xfrm>
        </p:spPr>
        <p:txBody>
          <a:bodyPr/>
          <a:lstStyle/>
          <a:p>
            <a:pPr algn="l"/>
            <a:r>
              <a:rPr lang="en-US" sz="4100" dirty="0" smtClean="0"/>
              <a:t>Document Library</a:t>
            </a:r>
            <a:endParaRPr lang="en-US" sz="4100" dirty="0"/>
          </a:p>
        </p:txBody>
      </p:sp>
      <p:pic>
        <p:nvPicPr>
          <p:cNvPr id="12" name="DocumentLibrary.png" descr="/Users/katie/Dropbox/BID iPhone/Presentation/DocumentLibrary.png"/>
          <p:cNvPicPr>
            <a:picLocks noGrp="1" noChangeAspect="1"/>
          </p:cNvPicPr>
          <p:nvPr>
            <p:ph sz="half" idx="4294967295"/>
          </p:nvPr>
        </p:nvPicPr>
        <p:blipFill>
          <a:blip r:embed="rId2" r:link="rId3"/>
          <a:srcRect/>
          <a:stretch>
            <a:fillRect/>
          </a:stretch>
        </p:blipFill>
        <p:spPr>
          <a:xfrm>
            <a:off x="5351617" y="287338"/>
            <a:ext cx="3282447" cy="6302375"/>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21323"/>
            <a:ext cx="7313613" cy="868362"/>
          </a:xfrm>
        </p:spPr>
        <p:txBody>
          <a:bodyPr/>
          <a:lstStyle/>
          <a:p>
            <a:pPr algn="l"/>
            <a:r>
              <a:rPr lang="en-US" sz="4100" dirty="0" smtClean="0"/>
              <a:t>Document Library</a:t>
            </a:r>
            <a:endParaRPr lang="en-US" sz="4100" dirty="0"/>
          </a:p>
        </p:txBody>
      </p:sp>
      <p:pic>
        <p:nvPicPr>
          <p:cNvPr id="12" name="DocumentLibrary.png" descr="/Users/katie/Dropbox/BID iPhone/Presentation/DocumentLibrary.png"/>
          <p:cNvPicPr>
            <a:picLocks noGrp="1" noChangeAspect="1"/>
          </p:cNvPicPr>
          <p:nvPr>
            <p:ph sz="half" idx="4294967295"/>
          </p:nvPr>
        </p:nvPicPr>
        <p:blipFill>
          <a:blip r:embed="rId2"/>
          <a:stretch>
            <a:fillRect/>
          </a:stretch>
        </p:blipFill>
        <p:spPr>
          <a:xfrm>
            <a:off x="5351685" y="287338"/>
            <a:ext cx="3282310" cy="630237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00" dirty="0" smtClean="0"/>
              <a:t>Discarding the Document Library</a:t>
            </a:r>
            <a:endParaRPr lang="en-US" sz="3900" dirty="0"/>
          </a:p>
        </p:txBody>
      </p:sp>
      <p:sp>
        <p:nvSpPr>
          <p:cNvPr id="3" name="Content Placeholder 2"/>
          <p:cNvSpPr>
            <a:spLocks noGrp="1"/>
          </p:cNvSpPr>
          <p:nvPr>
            <p:ph sz="half" idx="1"/>
          </p:nvPr>
        </p:nvSpPr>
        <p:spPr>
          <a:xfrm>
            <a:off x="1565446" y="2582589"/>
            <a:ext cx="6374398" cy="1920240"/>
          </a:xfrm>
        </p:spPr>
        <p:txBody>
          <a:bodyPr>
            <a:normAutofit fontScale="85000" lnSpcReduction="10000"/>
          </a:bodyPr>
          <a:lstStyle/>
          <a:p>
            <a:pPr marL="0" algn="ctr">
              <a:buNone/>
            </a:pPr>
            <a:r>
              <a:rPr lang="en-US" i="1" dirty="0" smtClean="0"/>
              <a:t>Typically, employers prioritize skill set; </a:t>
            </a:r>
            <a:br>
              <a:rPr lang="en-US" i="1" dirty="0" smtClean="0"/>
            </a:br>
            <a:r>
              <a:rPr lang="en-US" sz="2800" b="1" i="1" dirty="0" smtClean="0"/>
              <a:t>if you’re talented, we’ll take you and worry about documentation later.</a:t>
            </a:r>
          </a:p>
          <a:p>
            <a:pPr marL="0" algn="ctr">
              <a:buNone/>
            </a:pPr>
            <a:r>
              <a:rPr lang="en-US" i="1" dirty="0" smtClean="0"/>
              <a:t>If students need advice on legal documents (e.g. how to remain in U.S. legally), they are referred to the Office of International Education.</a:t>
            </a:r>
          </a:p>
        </p:txBody>
      </p:sp>
      <p:sp>
        <p:nvSpPr>
          <p:cNvPr id="5" name="Content Placeholder 4"/>
          <p:cNvSpPr>
            <a:spLocks noGrp="1"/>
          </p:cNvSpPr>
          <p:nvPr>
            <p:ph sz="half" idx="13"/>
          </p:nvPr>
        </p:nvSpPr>
        <p:spPr>
          <a:xfrm>
            <a:off x="1853615" y="4813006"/>
            <a:ext cx="5798849" cy="978194"/>
          </a:xfrm>
        </p:spPr>
        <p:txBody>
          <a:bodyPr anchor="b"/>
          <a:lstStyle/>
          <a:p>
            <a:pPr algn="ctr">
              <a:buNone/>
            </a:pPr>
            <a:r>
              <a:rPr lang="en-US" sz="2400" dirty="0" smtClean="0"/>
              <a:t>Kevin Collins, </a:t>
            </a:r>
            <a:r>
              <a:rPr lang="en-US" sz="2800" dirty="0" smtClean="0"/>
              <a:t>CMU</a:t>
            </a:r>
            <a:r>
              <a:rPr lang="en-US" sz="2400" dirty="0" smtClean="0"/>
              <a:t> Career Center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00" dirty="0" smtClean="0"/>
              <a:t>Discarding the Document Library</a:t>
            </a:r>
            <a:endParaRPr lang="en-US" sz="3900" dirty="0"/>
          </a:p>
        </p:txBody>
      </p:sp>
      <p:sp>
        <p:nvSpPr>
          <p:cNvPr id="3" name="Content Placeholder 2"/>
          <p:cNvSpPr>
            <a:spLocks noGrp="1"/>
          </p:cNvSpPr>
          <p:nvPr>
            <p:ph sz="half" idx="1"/>
          </p:nvPr>
        </p:nvSpPr>
        <p:spPr>
          <a:xfrm>
            <a:off x="1490736" y="2582589"/>
            <a:ext cx="6524605" cy="1920240"/>
          </a:xfrm>
        </p:spPr>
        <p:txBody>
          <a:bodyPr>
            <a:normAutofit fontScale="92500"/>
          </a:bodyPr>
          <a:lstStyle/>
          <a:p>
            <a:pPr marL="0" lvl="0" algn="ctr">
              <a:buFont typeface="Arial"/>
              <a:buNone/>
            </a:pPr>
            <a:r>
              <a:rPr lang="en-US" i="1" dirty="0" smtClean="0"/>
              <a:t>Credentialing is a major hassle, so much so that recruiting agencies and hospitals generally have to help physicians through the various state bureaucracies. … When I'm applying for a job, they'll just ask me to provide them with lists of documents, which I send to them, and</a:t>
            </a:r>
            <a:br>
              <a:rPr lang="en-US" i="1" dirty="0" smtClean="0"/>
            </a:br>
            <a:r>
              <a:rPr lang="en-US" i="1" dirty="0" smtClean="0"/>
              <a:t> </a:t>
            </a:r>
            <a:r>
              <a:rPr lang="en-US" sz="2800" b="1" i="1" dirty="0" smtClean="0"/>
              <a:t>let them handle the details</a:t>
            </a:r>
            <a:r>
              <a:rPr lang="en-US" i="1" dirty="0" smtClean="0"/>
              <a:t>.</a:t>
            </a:r>
          </a:p>
        </p:txBody>
      </p:sp>
      <p:sp>
        <p:nvSpPr>
          <p:cNvPr id="5" name="Content Placeholder 4"/>
          <p:cNvSpPr>
            <a:spLocks noGrp="1"/>
          </p:cNvSpPr>
          <p:nvPr>
            <p:ph sz="half" idx="13"/>
          </p:nvPr>
        </p:nvSpPr>
        <p:spPr>
          <a:xfrm>
            <a:off x="1853615" y="4813006"/>
            <a:ext cx="5798849" cy="978194"/>
          </a:xfrm>
        </p:spPr>
        <p:txBody>
          <a:bodyPr anchor="b"/>
          <a:lstStyle/>
          <a:p>
            <a:pPr algn="ctr">
              <a:buNone/>
            </a:pPr>
            <a:r>
              <a:rPr lang="en-US" sz="2400" dirty="0" smtClean="0"/>
              <a:t>Randy Peters, Physician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a:xfrm>
            <a:off x="914400" y="2401908"/>
            <a:ext cx="7313613" cy="868362"/>
          </a:xfrm>
        </p:spPr>
        <p:txBody>
          <a:bodyPr/>
          <a:lstStyle/>
          <a:p>
            <a:r>
              <a:rPr lang="en-US" dirty="0" smtClean="0"/>
              <a:t>Focus on</a:t>
            </a:r>
            <a:r>
              <a:rPr lang="en-US" dirty="0" smtClean="0"/>
              <a:t> Reconnaissance</a:t>
            </a:r>
            <a:endParaRPr lang="en-US" dirty="0"/>
          </a:p>
        </p:txBody>
      </p:sp>
      <p:sp>
        <p:nvSpPr>
          <p:cNvPr id="4" name="Content Placeholder 3"/>
          <p:cNvSpPr>
            <a:spLocks noGrp="1"/>
          </p:cNvSpPr>
          <p:nvPr>
            <p:ph idx="1"/>
          </p:nvPr>
        </p:nvSpPr>
        <p:spPr>
          <a:xfrm>
            <a:off x="914400" y="3600776"/>
            <a:ext cx="7313613" cy="2190424"/>
          </a:xfrm>
        </p:spPr>
        <p:txBody>
          <a:bodyPr/>
          <a:lstStyle/>
          <a:p>
            <a:r>
              <a:rPr lang="en-US" dirty="0" smtClean="0"/>
              <a:t>Career Fairs</a:t>
            </a:r>
          </a:p>
          <a:p>
            <a:r>
              <a:rPr lang="en-US" dirty="0" smtClean="0"/>
              <a:t>On-the-go research</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Sumit</a:t>
            </a:r>
            <a:r>
              <a:rPr lang="en-US" baseline="0" dirty="0" smtClean="0"/>
              <a:t> attends a job fair</a:t>
            </a:r>
            <a:endParaRPr lang="en-US" dirty="0"/>
          </a:p>
        </p:txBody>
      </p:sp>
      <p:pic>
        <p:nvPicPr>
          <p:cNvPr id="7" name="sumit.jpg" descr="/Users/katie/Dropbox/BID iPhone/Presentation/sumit.jpg"/>
          <p:cNvPicPr>
            <a:picLocks noGrp="1" noChangeAspect="1"/>
          </p:cNvPicPr>
          <p:nvPr>
            <p:ph sz="half" idx="1"/>
          </p:nvPr>
        </p:nvPicPr>
        <p:blipFill>
          <a:blip r:embed="rId2" r:link="rId3"/>
          <a:srcRect t="-1236" b="-1236"/>
          <a:stretch>
            <a:fillRect/>
          </a:stretch>
        </p:blipFill>
        <p:spPr>
          <a:xfrm>
            <a:off x="914401" y="2151347"/>
            <a:ext cx="2865624" cy="3259289"/>
          </a:xfrm>
        </p:spPr>
      </p:pic>
      <p:pic>
        <p:nvPicPr>
          <p:cNvPr id="8" name="jobfair.jpg" descr="/Users/katie/Dropbox/BID iPhone/Presentation/jobfair.jpg"/>
          <p:cNvPicPr>
            <a:picLocks noGrp="1" noChangeAspect="1"/>
          </p:cNvPicPr>
          <p:nvPr>
            <p:ph sz="half" idx="2"/>
          </p:nvPr>
        </p:nvPicPr>
        <p:blipFill>
          <a:blip r:embed="rId4" r:link="rId5"/>
          <a:srcRect t="-25839" b="-25839"/>
          <a:stretch>
            <a:fillRect/>
          </a:stretch>
        </p:blipFill>
        <p:spPr>
          <a:xfrm>
            <a:off x="3948915" y="1361628"/>
            <a:ext cx="4265445" cy="4851411"/>
          </a:xfrm>
        </p:spPr>
      </p:pic>
      <p:sp>
        <p:nvSpPr>
          <p:cNvPr id="5" name="TextBox 4"/>
          <p:cNvSpPr txBox="1"/>
          <p:nvPr/>
        </p:nvSpPr>
        <p:spPr>
          <a:xfrm>
            <a:off x="8153302" y="3962219"/>
            <a:ext cx="323165" cy="1448417"/>
          </a:xfrm>
          <a:prstGeom prst="rect">
            <a:avLst/>
          </a:prstGeom>
          <a:noFill/>
        </p:spPr>
        <p:txBody>
          <a:bodyPr vert="vert270" wrap="none" rtlCol="0">
            <a:spAutoFit/>
          </a:bodyPr>
          <a:lstStyle/>
          <a:p>
            <a:r>
              <a:rPr lang="en-US" sz="900" dirty="0" smtClean="0"/>
              <a:t>uwgbadmissions/5036677700</a:t>
            </a:r>
            <a:endParaRPr lang="en-US" sz="9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Demo</a:t>
            </a:r>
            <a:endParaRPr lang="en-US" dirty="0"/>
          </a:p>
        </p:txBody>
      </p:sp>
      <p:pic>
        <p:nvPicPr>
          <p:cNvPr id="4" name="Photo Feb 13, 2 01 07 PM.jpg" descr="/Users/katie/Dropbox/BID iPhone/Photo Feb 13, 2 01 07 PM.jpg"/>
          <p:cNvPicPr>
            <a:picLocks noGrp="1" noChangeAspect="1"/>
          </p:cNvPicPr>
          <p:nvPr>
            <p:ph idx="1"/>
          </p:nvPr>
        </p:nvPicPr>
        <p:blipFill>
          <a:blip r:embed="rId2" r:link="rId3"/>
          <a:srcRect l="-11983" r="-11983"/>
          <a:stretch>
            <a:fillRect/>
          </a:stretch>
        </p:blipFill>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logo.png"/>
          <p:cNvPicPr>
            <a:picLocks noChangeAspect="1"/>
          </p:cNvPicPr>
          <p:nvPr/>
        </p:nvPicPr>
        <p:blipFill>
          <a:blip r:embed="rId2"/>
          <a:stretch>
            <a:fillRect/>
          </a:stretch>
        </p:blipFill>
        <p:spPr>
          <a:xfrm>
            <a:off x="2283559" y="2336435"/>
            <a:ext cx="4569433" cy="215155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Content Placeholder 7" descr="navmap.png"/>
          <p:cNvPicPr>
            <a:picLocks noGrp="1" noChangeAspect="1"/>
          </p:cNvPicPr>
          <p:nvPr>
            <p:ph idx="4294967295"/>
          </p:nvPr>
        </p:nvPicPr>
        <p:blipFill>
          <a:blip r:embed="rId2"/>
          <a:stretch>
            <a:fillRect/>
          </a:stretch>
        </p:blipFill>
        <p:spPr>
          <a:xfrm>
            <a:off x="117403" y="63500"/>
            <a:ext cx="8923338" cy="6723063"/>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Incomer</a:t>
            </a:r>
            <a:r>
              <a:rPr lang="en-US" sz="3600" baseline="0" dirty="0" smtClean="0"/>
              <a:t> Careers: </a:t>
            </a:r>
            <a:r>
              <a:rPr lang="en-US" baseline="0" dirty="0" smtClean="0"/>
              <a:t/>
            </a:r>
            <a:br>
              <a:rPr lang="en-US" baseline="0" dirty="0" smtClean="0"/>
            </a:br>
            <a:r>
              <a:rPr lang="en-US" baseline="0" dirty="0" smtClean="0"/>
              <a:t>Job Fair Assistant</a:t>
            </a:r>
            <a:endParaRPr lang="en-US" dirty="0"/>
          </a:p>
        </p:txBody>
      </p:sp>
      <p:pic>
        <p:nvPicPr>
          <p:cNvPr id="5" name="Content Placeholder 4" descr="sumit.jpg"/>
          <p:cNvPicPr>
            <a:picLocks noGrp="1" noChangeAspect="1"/>
          </p:cNvPicPr>
          <p:nvPr>
            <p:ph sz="half" idx="1"/>
          </p:nvPr>
        </p:nvPicPr>
        <p:blipFill>
          <a:blip r:embed="rId3"/>
          <a:srcRect t="-1236" b="-1236"/>
          <a:stretch>
            <a:fillRect/>
          </a:stretch>
        </p:blipFill>
        <p:spPr/>
      </p:pic>
      <p:pic>
        <p:nvPicPr>
          <p:cNvPr id="6" name="Content Placeholder 5" descr="Favorites(4pages).png"/>
          <p:cNvPicPr>
            <a:picLocks noGrp="1" noChangeAspect="1"/>
          </p:cNvPicPr>
          <p:nvPr>
            <p:ph sz="half" idx="2"/>
          </p:nvPr>
        </p:nvPicPr>
        <p:blipFill>
          <a:blip r:embed="rId4"/>
          <a:srcRect l="-15930" r="-15930"/>
          <a:stretch>
            <a:fillRect/>
          </a:stretch>
        </p:blipFill>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Incomer</a:t>
            </a:r>
            <a:r>
              <a:rPr lang="en-US" sz="3600" baseline="0" dirty="0" smtClean="0"/>
              <a:t> Careers: </a:t>
            </a:r>
            <a:r>
              <a:rPr lang="en-US" baseline="0" dirty="0" smtClean="0"/>
              <a:t/>
            </a:r>
            <a:br>
              <a:rPr lang="en-US" baseline="0" dirty="0" smtClean="0"/>
            </a:br>
            <a:r>
              <a:rPr lang="en-US" baseline="0" dirty="0" smtClean="0"/>
              <a:t>Job Fair Assistant</a:t>
            </a:r>
            <a:endParaRPr lang="en-US" dirty="0"/>
          </a:p>
        </p:txBody>
      </p:sp>
      <p:pic>
        <p:nvPicPr>
          <p:cNvPr id="5" name="Content Placeholder 4" descr="sumit.jpg"/>
          <p:cNvPicPr>
            <a:picLocks noGrp="1" noChangeAspect="1"/>
          </p:cNvPicPr>
          <p:nvPr>
            <p:ph sz="half" idx="1"/>
          </p:nvPr>
        </p:nvPicPr>
        <p:blipFill>
          <a:blip r:embed="rId2"/>
          <a:srcRect t="-1236" b="-1236"/>
          <a:stretch>
            <a:fillRect/>
          </a:stretch>
        </p:blipFill>
        <p:spPr/>
      </p:pic>
      <p:pic>
        <p:nvPicPr>
          <p:cNvPr id="6" name="Content Placeholder 5" descr="Favorites(4pages).png"/>
          <p:cNvPicPr>
            <a:picLocks noGrp="1" noChangeAspect="1"/>
          </p:cNvPicPr>
          <p:nvPr>
            <p:ph sz="half" idx="2"/>
          </p:nvPr>
        </p:nvPicPr>
        <p:blipFill>
          <a:blip r:embed="rId3"/>
          <a:stretch>
            <a:fillRect/>
          </a:stretch>
        </p:blipFill>
        <p:spPr>
          <a:xfrm>
            <a:off x="5079259" y="1735139"/>
            <a:ext cx="2704041" cy="4056062"/>
          </a:xfr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Incomer</a:t>
            </a:r>
            <a:r>
              <a:rPr lang="en-US" sz="3600" baseline="0" dirty="0" smtClean="0"/>
              <a:t> Careers: </a:t>
            </a:r>
            <a:r>
              <a:rPr lang="en-US" baseline="0" dirty="0" smtClean="0"/>
              <a:t/>
            </a:r>
            <a:br>
              <a:rPr lang="en-US" baseline="0" dirty="0" smtClean="0"/>
            </a:br>
            <a:r>
              <a:rPr lang="en-US" baseline="0" dirty="0" smtClean="0"/>
              <a:t>Job Fair Assistant</a:t>
            </a:r>
            <a:endParaRPr lang="en-US" dirty="0"/>
          </a:p>
        </p:txBody>
      </p:sp>
      <p:pic>
        <p:nvPicPr>
          <p:cNvPr id="5" name="Content Placeholder 4" descr="sumit.jpg"/>
          <p:cNvPicPr>
            <a:picLocks noGrp="1" noChangeAspect="1"/>
          </p:cNvPicPr>
          <p:nvPr>
            <p:ph sz="half" idx="1"/>
          </p:nvPr>
        </p:nvPicPr>
        <p:blipFill>
          <a:blip r:embed="rId3"/>
          <a:srcRect t="-1236" b="-1236"/>
          <a:stretch>
            <a:fillRect/>
          </a:stretch>
        </p:blipFill>
        <p:spPr/>
      </p:pic>
      <p:pic>
        <p:nvPicPr>
          <p:cNvPr id="6" name="Content Placeholder 5" descr="Favorites(4pages).png"/>
          <p:cNvPicPr>
            <a:picLocks noGrp="1" noChangeAspect="1"/>
          </p:cNvPicPr>
          <p:nvPr>
            <p:ph sz="half" idx="2"/>
          </p:nvPr>
        </p:nvPicPr>
        <p:blipFill>
          <a:blip r:embed="rId4"/>
          <a:stretch>
            <a:fillRect/>
          </a:stretch>
        </p:blipFill>
        <p:spPr>
          <a:xfrm>
            <a:off x="5079259" y="1735139"/>
            <a:ext cx="2704041" cy="4056062"/>
          </a:xfr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Incomer</a:t>
            </a:r>
            <a:r>
              <a:rPr lang="en-US" sz="3600" baseline="0" dirty="0" smtClean="0"/>
              <a:t> Careers: </a:t>
            </a:r>
            <a:r>
              <a:rPr lang="en-US" baseline="0" dirty="0" smtClean="0"/>
              <a:t/>
            </a:r>
            <a:br>
              <a:rPr lang="en-US" baseline="0" dirty="0" smtClean="0"/>
            </a:br>
            <a:r>
              <a:rPr lang="en-US" baseline="0" dirty="0" smtClean="0"/>
              <a:t>Job Fair Assistant</a:t>
            </a:r>
            <a:endParaRPr lang="en-US" dirty="0"/>
          </a:p>
        </p:txBody>
      </p:sp>
      <p:pic>
        <p:nvPicPr>
          <p:cNvPr id="5" name="Content Placeholder 4" descr="sumit.jpg"/>
          <p:cNvPicPr>
            <a:picLocks noGrp="1" noChangeAspect="1"/>
          </p:cNvPicPr>
          <p:nvPr>
            <p:ph sz="half" idx="1"/>
          </p:nvPr>
        </p:nvPicPr>
        <p:blipFill>
          <a:blip r:embed="rId3"/>
          <a:srcRect t="-1236" b="-1236"/>
          <a:stretch>
            <a:fillRect/>
          </a:stretch>
        </p:blipFill>
        <p:spPr/>
      </p:pic>
      <p:pic>
        <p:nvPicPr>
          <p:cNvPr id="6" name="Content Placeholder 5" descr="Favorites(4pages).png"/>
          <p:cNvPicPr>
            <a:picLocks noGrp="1" noChangeAspect="1"/>
          </p:cNvPicPr>
          <p:nvPr>
            <p:ph sz="half" idx="2"/>
          </p:nvPr>
        </p:nvPicPr>
        <p:blipFill>
          <a:blip r:embed="rId4"/>
          <a:stretch>
            <a:fillRect/>
          </a:stretch>
        </p:blipFill>
        <p:spPr>
          <a:xfrm>
            <a:off x="5079259" y="1735140"/>
            <a:ext cx="2704041" cy="4056060"/>
          </a:xfrm>
        </p:spPr>
      </p:pic>
    </p:spTree>
  </p:cSld>
  <p:clrMapOvr>
    <a:masterClrMapping/>
  </p:clrMapOv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Incomer</a:t>
            </a:r>
            <a:r>
              <a:rPr lang="en-US" sz="3600" baseline="0" dirty="0" smtClean="0"/>
              <a:t> Careers: </a:t>
            </a:r>
            <a:r>
              <a:rPr lang="en-US" baseline="0" dirty="0" smtClean="0"/>
              <a:t/>
            </a:r>
            <a:br>
              <a:rPr lang="en-US" baseline="0" dirty="0" smtClean="0"/>
            </a:br>
            <a:r>
              <a:rPr lang="en-US" baseline="0" dirty="0" smtClean="0"/>
              <a:t>Job Fair Assistant</a:t>
            </a:r>
            <a:endParaRPr lang="en-US" dirty="0"/>
          </a:p>
        </p:txBody>
      </p:sp>
      <p:pic>
        <p:nvPicPr>
          <p:cNvPr id="5" name="Content Placeholder 4" descr="sumit.jpg"/>
          <p:cNvPicPr>
            <a:picLocks noGrp="1" noChangeAspect="1"/>
          </p:cNvPicPr>
          <p:nvPr>
            <p:ph sz="half" idx="1"/>
          </p:nvPr>
        </p:nvPicPr>
        <p:blipFill>
          <a:blip r:embed="rId3"/>
          <a:srcRect t="-1236" b="-1236"/>
          <a:stretch>
            <a:fillRect/>
          </a:stretch>
        </p:blipFill>
        <p:spPr/>
      </p:pic>
      <p:pic>
        <p:nvPicPr>
          <p:cNvPr id="6" name="Content Placeholder 5" descr="Favorites(4pages).png"/>
          <p:cNvPicPr>
            <a:picLocks noGrp="1" noChangeAspect="1"/>
          </p:cNvPicPr>
          <p:nvPr>
            <p:ph sz="half" idx="2"/>
          </p:nvPr>
        </p:nvPicPr>
        <p:blipFill>
          <a:blip r:embed="rId4"/>
          <a:stretch>
            <a:fillRect/>
          </a:stretch>
        </p:blipFill>
        <p:spPr>
          <a:xfrm>
            <a:off x="4716380" y="2340310"/>
            <a:ext cx="4211868" cy="2803524"/>
          </a:xfrm>
        </p:spPr>
      </p:pic>
    </p:spTree>
  </p:cSld>
  <p:clrMapOvr>
    <a:masterClrMapping/>
  </p:clrMapOv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Incomer</a:t>
            </a:r>
            <a:r>
              <a:rPr lang="en-US" sz="3600" baseline="0" dirty="0" smtClean="0"/>
              <a:t> Careers: </a:t>
            </a:r>
            <a:r>
              <a:rPr lang="en-US" baseline="0" dirty="0" smtClean="0"/>
              <a:t/>
            </a:r>
            <a:br>
              <a:rPr lang="en-US" baseline="0" dirty="0" smtClean="0"/>
            </a:br>
            <a:r>
              <a:rPr lang="en-US" baseline="0" dirty="0" smtClean="0"/>
              <a:t>Job Fair Assistant</a:t>
            </a:r>
            <a:endParaRPr lang="en-US" dirty="0"/>
          </a:p>
        </p:txBody>
      </p:sp>
      <p:pic>
        <p:nvPicPr>
          <p:cNvPr id="5" name="Content Placeholder 4" descr="sumit.jpg"/>
          <p:cNvPicPr>
            <a:picLocks noGrp="1" noChangeAspect="1"/>
          </p:cNvPicPr>
          <p:nvPr>
            <p:ph sz="half" idx="1"/>
          </p:nvPr>
        </p:nvPicPr>
        <p:blipFill>
          <a:blip r:embed="rId3"/>
          <a:srcRect t="-1236" b="-1236"/>
          <a:stretch>
            <a:fillRect/>
          </a:stretch>
        </p:blipFill>
        <p:spPr/>
      </p:pic>
      <p:pic>
        <p:nvPicPr>
          <p:cNvPr id="6" name="Content Placeholder 5" descr="Favorites(4pages).png"/>
          <p:cNvPicPr>
            <a:picLocks noGrp="1" noChangeAspect="1"/>
          </p:cNvPicPr>
          <p:nvPr>
            <p:ph sz="half" idx="2"/>
          </p:nvPr>
        </p:nvPicPr>
        <p:blipFill>
          <a:blip r:embed="rId4"/>
          <a:stretch>
            <a:fillRect/>
          </a:stretch>
        </p:blipFill>
        <p:spPr>
          <a:xfrm>
            <a:off x="5079259" y="1735139"/>
            <a:ext cx="2704041" cy="4056061"/>
          </a:xfrm>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Forward</a:t>
            </a:r>
            <a:endParaRPr lang="en-US" dirty="0"/>
          </a:p>
        </p:txBody>
      </p:sp>
      <p:sp>
        <p:nvSpPr>
          <p:cNvPr id="3" name="Content Placeholder 2"/>
          <p:cNvSpPr>
            <a:spLocks noGrp="1"/>
          </p:cNvSpPr>
          <p:nvPr>
            <p:ph idx="1"/>
          </p:nvPr>
        </p:nvSpPr>
        <p:spPr/>
        <p:txBody>
          <a:bodyPr/>
          <a:lstStyle/>
          <a:p>
            <a:r>
              <a:rPr lang="en-US" dirty="0" smtClean="0"/>
              <a:t>Easy opportunities</a:t>
            </a:r>
            <a:r>
              <a:rPr lang="en-US" baseline="0" dirty="0" smtClean="0"/>
              <a:t> for company involvement</a:t>
            </a:r>
          </a:p>
          <a:p>
            <a:pPr lvl="1"/>
            <a:r>
              <a:rPr lang="en-US" dirty="0" smtClean="0"/>
              <a:t>HR control over company info</a:t>
            </a:r>
          </a:p>
          <a:p>
            <a:pPr lvl="1"/>
            <a:r>
              <a:rPr lang="en-US" baseline="0" dirty="0" smtClean="0"/>
              <a:t>Ads</a:t>
            </a:r>
            <a:r>
              <a:rPr lang="en-US" dirty="0" smtClean="0"/>
              <a:t> and visibility</a:t>
            </a:r>
            <a:endParaRPr lang="en-US" baseline="0" dirty="0" smtClean="0"/>
          </a:p>
          <a:p>
            <a:r>
              <a:rPr lang="en-US" baseline="0" dirty="0" smtClean="0"/>
              <a:t>Location-aware</a:t>
            </a:r>
            <a:r>
              <a:rPr lang="en-US" dirty="0" smtClean="0"/>
              <a:t> devices could personalize the experience for both companies and job-seekers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Sumit</a:t>
            </a:r>
            <a:r>
              <a:rPr lang="en-US" baseline="0" dirty="0" smtClean="0"/>
              <a:t> attends a job fair</a:t>
            </a:r>
            <a:endParaRPr lang="en-US" dirty="0"/>
          </a:p>
        </p:txBody>
      </p:sp>
      <p:pic>
        <p:nvPicPr>
          <p:cNvPr id="7" name="sumit.jpg" descr="/Users/katie/Dropbox/BID iPhone/Presentation/sumit.jpg"/>
          <p:cNvPicPr>
            <a:picLocks noGrp="1" noChangeAspect="1"/>
          </p:cNvPicPr>
          <p:nvPr>
            <p:ph sz="half" idx="1"/>
          </p:nvPr>
        </p:nvPicPr>
        <p:blipFill>
          <a:blip r:embed="rId2" r:link="rId3"/>
          <a:srcRect t="-1236" b="-1236"/>
          <a:stretch>
            <a:fillRect/>
          </a:stretch>
        </p:blipFill>
        <p:spPr>
          <a:xfrm>
            <a:off x="914401" y="2151347"/>
            <a:ext cx="2865624" cy="3259289"/>
          </a:xfrm>
        </p:spPr>
      </p:pic>
      <p:sp>
        <p:nvSpPr>
          <p:cNvPr id="5" name="Content Placeholder 4"/>
          <p:cNvSpPr>
            <a:spLocks noGrp="1"/>
          </p:cNvSpPr>
          <p:nvPr>
            <p:ph sz="half" idx="2"/>
          </p:nvPr>
        </p:nvSpPr>
        <p:spPr>
          <a:xfrm>
            <a:off x="4002334" y="2860057"/>
            <a:ext cx="4212026" cy="2931143"/>
          </a:xfrm>
        </p:spPr>
        <p:txBody>
          <a:bodyPr/>
          <a:lstStyle/>
          <a:p>
            <a:r>
              <a:rPr lang="en-US" dirty="0" smtClean="0"/>
              <a:t>What line should I stand in?</a:t>
            </a:r>
          </a:p>
          <a:p>
            <a:pPr lvl="1"/>
            <a:r>
              <a:rPr lang="en-US" dirty="0" smtClean="0"/>
              <a:t>Where do I want to work?</a:t>
            </a:r>
          </a:p>
          <a:p>
            <a:pPr lvl="1"/>
            <a:r>
              <a:rPr lang="en-US" dirty="0" smtClean="0"/>
              <a:t>Who hires internationals?</a:t>
            </a:r>
          </a:p>
          <a:p>
            <a:r>
              <a:rPr lang="en-US" dirty="0" smtClean="0"/>
              <a:t>What should I ask the recruiter?</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Evidence</a:t>
            </a:r>
            <a:endParaRPr lang="en-US" dirty="0"/>
          </a:p>
        </p:txBody>
      </p:sp>
      <p:sp>
        <p:nvSpPr>
          <p:cNvPr id="3" name="Content Placeholder 2"/>
          <p:cNvSpPr>
            <a:spLocks noGrp="1"/>
          </p:cNvSpPr>
          <p:nvPr>
            <p:ph idx="1"/>
          </p:nvPr>
        </p:nvSpPr>
        <p:spPr>
          <a:xfrm>
            <a:off x="914400" y="1735138"/>
            <a:ext cx="7549203" cy="4056062"/>
          </a:xfrm>
        </p:spPr>
        <p:txBody>
          <a:bodyPr>
            <a:noAutofit/>
          </a:bodyPr>
          <a:lstStyle/>
          <a:p>
            <a:r>
              <a:rPr lang="en-US" dirty="0" smtClean="0"/>
              <a:t>Interviews: CMU Career Center, Career Fair jobseeker, Physician, Epic HR (medical software company), </a:t>
            </a:r>
            <a:r>
              <a:rPr lang="en-US" dirty="0" err="1" smtClean="0"/>
              <a:t>Amandeep</a:t>
            </a:r>
            <a:r>
              <a:rPr lang="en-US" dirty="0" smtClean="0"/>
              <a:t> (software developer from India), </a:t>
            </a:r>
            <a:r>
              <a:rPr lang="en-US" dirty="0" err="1" smtClean="0"/>
              <a:t>Jeeyun</a:t>
            </a:r>
            <a:r>
              <a:rPr lang="en-US" dirty="0" smtClean="0"/>
              <a:t> (software developer from Korea)</a:t>
            </a:r>
          </a:p>
          <a:p>
            <a:r>
              <a:rPr lang="en-US" dirty="0" smtClean="0"/>
              <a:t>Software review: </a:t>
            </a:r>
            <a:r>
              <a:rPr lang="en-US" dirty="0" err="1" smtClean="0"/>
              <a:t>iStayLegal</a:t>
            </a:r>
            <a:r>
              <a:rPr lang="en-US" dirty="0" smtClean="0"/>
              <a:t>, e2w, </a:t>
            </a:r>
            <a:r>
              <a:rPr lang="en-US" dirty="0" err="1" smtClean="0"/>
              <a:t>Symplicity</a:t>
            </a:r>
            <a:r>
              <a:rPr lang="en-US" dirty="0" smtClean="0"/>
              <a:t> (Tartan </a:t>
            </a:r>
            <a:r>
              <a:rPr lang="en-US" dirty="0" err="1" smtClean="0"/>
              <a:t>Trak</a:t>
            </a:r>
            <a:r>
              <a:rPr lang="en-US" dirty="0" smtClean="0"/>
              <a:t>)</a:t>
            </a:r>
          </a:p>
          <a:p>
            <a:r>
              <a:rPr lang="en-US" dirty="0" smtClean="0"/>
              <a:t>Services review: CMU Career Fair flags, </a:t>
            </a:r>
            <a:r>
              <a:rPr lang="en-US" dirty="0" err="1" smtClean="0"/>
              <a:t>skeezy</a:t>
            </a:r>
            <a:r>
              <a:rPr lang="en-US" dirty="0" smtClean="0"/>
              <a:t> “immigration kit” websites</a:t>
            </a:r>
          </a:p>
          <a:p>
            <a:r>
              <a:rPr lang="en-US" dirty="0" smtClean="0"/>
              <a:t>Policy review: US immigration policy, temporary work visas, permanent residence, citizenship applications</a:t>
            </a:r>
          </a:p>
          <a:p>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Sumit</a:t>
            </a:r>
            <a:r>
              <a:rPr lang="en-US" baseline="0" dirty="0" smtClean="0"/>
              <a:t> attends a job fair</a:t>
            </a:r>
            <a:endParaRPr lang="en-US" dirty="0"/>
          </a:p>
        </p:txBody>
      </p:sp>
      <p:pic>
        <p:nvPicPr>
          <p:cNvPr id="7" name="sumit.jpg" descr="/Users/katie/Dropbox/BID iPhone/Presentation/sumit.jpg"/>
          <p:cNvPicPr>
            <a:picLocks noGrp="1" noChangeAspect="1"/>
          </p:cNvPicPr>
          <p:nvPr>
            <p:ph sz="half" idx="1"/>
          </p:nvPr>
        </p:nvPicPr>
        <p:blipFill>
          <a:blip r:embed="rId2" r:link="rId3"/>
          <a:srcRect t="-1236" b="-1236"/>
          <a:stretch>
            <a:fillRect/>
          </a:stretch>
        </p:blipFill>
        <p:spPr>
          <a:xfrm>
            <a:off x="914401" y="2151347"/>
            <a:ext cx="2865624" cy="3259289"/>
          </a:xfrm>
        </p:spPr>
      </p:pic>
      <p:pic>
        <p:nvPicPr>
          <p:cNvPr id="6" name="portfolio_lg.jpg" descr="/Users/katie/Dropbox/BID iPhone/Presentation/portfolio_lg.jpg"/>
          <p:cNvPicPr>
            <a:picLocks noGrp="1" noChangeAspect="1"/>
          </p:cNvPicPr>
          <p:nvPr>
            <p:ph sz="half" idx="2"/>
          </p:nvPr>
        </p:nvPicPr>
        <p:blipFill>
          <a:blip r:embed="rId4" r:link="rId5"/>
          <a:srcRect t="-3387" b="-3387"/>
          <a:stretch>
            <a:fillRect/>
          </a:stretch>
        </p:blipFill>
        <p:spPr>
          <a:xfrm>
            <a:off x="4002088" y="2332769"/>
            <a:ext cx="4211637" cy="2930525"/>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Sumit</a:t>
            </a:r>
            <a:r>
              <a:rPr lang="en-US" baseline="0" dirty="0" smtClean="0"/>
              <a:t> attends a job fair</a:t>
            </a:r>
            <a:endParaRPr lang="en-US" dirty="0"/>
          </a:p>
        </p:txBody>
      </p:sp>
      <p:pic>
        <p:nvPicPr>
          <p:cNvPr id="7" name="sumit.jpg" descr="/Users/katie/Dropbox/BID iPhone/Presentation/sumit.jpg"/>
          <p:cNvPicPr>
            <a:picLocks noGrp="1" noChangeAspect="1"/>
          </p:cNvPicPr>
          <p:nvPr>
            <p:ph sz="half" idx="1"/>
          </p:nvPr>
        </p:nvPicPr>
        <p:blipFill>
          <a:blip r:embed="rId2" r:link="rId3"/>
          <a:srcRect t="-1236" b="-1236"/>
          <a:stretch>
            <a:fillRect/>
          </a:stretch>
        </p:blipFill>
        <p:spPr>
          <a:xfrm>
            <a:off x="914401" y="2151347"/>
            <a:ext cx="2865624" cy="3259289"/>
          </a:xfrm>
        </p:spPr>
      </p:pic>
      <p:pic>
        <p:nvPicPr>
          <p:cNvPr id="6" name="portfolio_lg.jpg" descr="/Users/katie/Dropbox/BID iPhone/Presentation/portfolio_lg.jpg"/>
          <p:cNvPicPr>
            <a:picLocks noGrp="1" noChangeAspect="1"/>
          </p:cNvPicPr>
          <p:nvPr>
            <p:ph sz="half" idx="2"/>
          </p:nvPr>
        </p:nvPicPr>
        <p:blipFill>
          <a:blip r:embed="rId4"/>
          <a:stretch>
            <a:fillRect/>
          </a:stretch>
        </p:blipFill>
        <p:spPr>
          <a:xfrm>
            <a:off x="4178343" y="2332769"/>
            <a:ext cx="3859127" cy="293052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logo.png"/>
          <p:cNvPicPr>
            <a:picLocks noChangeAspect="1"/>
          </p:cNvPicPr>
          <p:nvPr/>
        </p:nvPicPr>
        <p:blipFill>
          <a:blip r:embed="rId2"/>
          <a:stretch>
            <a:fillRect/>
          </a:stretch>
        </p:blipFill>
        <p:spPr>
          <a:xfrm>
            <a:off x="2283559" y="2336435"/>
            <a:ext cx="4569433" cy="21515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Incomer</a:t>
            </a:r>
            <a:r>
              <a:rPr lang="en-US" sz="3600" baseline="0" dirty="0" smtClean="0"/>
              <a:t> Careers: </a:t>
            </a:r>
            <a:r>
              <a:rPr lang="en-US" baseline="0" dirty="0" smtClean="0"/>
              <a:t/>
            </a:r>
            <a:br>
              <a:rPr lang="en-US" baseline="0" dirty="0" smtClean="0"/>
            </a:br>
            <a:r>
              <a:rPr lang="en-US" baseline="0" dirty="0" smtClean="0"/>
              <a:t>Job Fair Assistant</a:t>
            </a:r>
            <a:endParaRPr lang="en-US" dirty="0"/>
          </a:p>
        </p:txBody>
      </p:sp>
      <p:sp>
        <p:nvSpPr>
          <p:cNvPr id="3" name="Content Placeholder 2"/>
          <p:cNvSpPr>
            <a:spLocks noGrp="1"/>
          </p:cNvSpPr>
          <p:nvPr>
            <p:ph sz="half" idx="1"/>
          </p:nvPr>
        </p:nvSpPr>
        <p:spPr/>
        <p:txBody>
          <a:bodyPr>
            <a:normAutofit/>
          </a:bodyPr>
          <a:lstStyle/>
          <a:p>
            <a:r>
              <a:rPr lang="en-US" dirty="0" err="1" smtClean="0"/>
              <a:t>Sumit</a:t>
            </a:r>
            <a:r>
              <a:rPr lang="en-US" dirty="0" smtClean="0"/>
              <a:t> uses the search tool to make a list of companies at the fair he’s interested in.</a:t>
            </a:r>
            <a:endParaRPr lang="en-US" baseline="0" dirty="0" smtClean="0"/>
          </a:p>
        </p:txBody>
      </p:sp>
      <p:pic>
        <p:nvPicPr>
          <p:cNvPr id="5" name="Content Placeholder 4" descr="ImmigrantApp_David's Screens.png"/>
          <p:cNvPicPr>
            <a:picLocks noGrp="1" noChangeAspect="1"/>
          </p:cNvPicPr>
          <p:nvPr>
            <p:ph sz="half" idx="2"/>
          </p:nvPr>
        </p:nvPicPr>
        <p:blipFill>
          <a:blip r:embed="rId2"/>
          <a:srcRect l="-15930" r="-15930"/>
          <a:stretch>
            <a:fillRect/>
          </a:stretch>
        </p:blipFill>
        <p:spPr/>
      </p:pic>
      <p:pic>
        <p:nvPicPr>
          <p:cNvPr id="6" name="Picture 5" descr="logo.png"/>
          <p:cNvPicPr>
            <a:picLocks noChangeAspect="1"/>
          </p:cNvPicPr>
          <p:nvPr/>
        </p:nvPicPr>
        <p:blipFill>
          <a:blip r:embed="rId3"/>
          <a:stretch>
            <a:fillRect/>
          </a:stretch>
        </p:blipFill>
        <p:spPr>
          <a:xfrm>
            <a:off x="1345712" y="3957150"/>
            <a:ext cx="2778125" cy="13081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Sumit</a:t>
            </a:r>
            <a:endParaRPr lang="en-US" dirty="0"/>
          </a:p>
        </p:txBody>
      </p:sp>
      <p:pic>
        <p:nvPicPr>
          <p:cNvPr id="7" name="sumit.jpg" descr="/Users/katie/Dropbox/BID iPhone/Presentation/sumit.jpg"/>
          <p:cNvPicPr>
            <a:picLocks noGrp="1" noChangeAspect="1"/>
          </p:cNvPicPr>
          <p:nvPr>
            <p:ph sz="half" idx="1"/>
          </p:nvPr>
        </p:nvPicPr>
        <p:blipFill>
          <a:blip r:embed="rId2" r:link="rId3"/>
          <a:srcRect t="-1236" b="-1236"/>
          <a:stretch>
            <a:fillRect/>
          </a:stretch>
        </p:blipFill>
        <p:spPr>
          <a:xfrm>
            <a:off x="914401" y="2151347"/>
            <a:ext cx="2865624" cy="3259289"/>
          </a:xfrm>
        </p:spPr>
      </p:pic>
      <p:sp>
        <p:nvSpPr>
          <p:cNvPr id="5" name="Content Placeholder 4"/>
          <p:cNvSpPr>
            <a:spLocks noGrp="1"/>
          </p:cNvSpPr>
          <p:nvPr>
            <p:ph sz="half" idx="2"/>
          </p:nvPr>
        </p:nvSpPr>
        <p:spPr>
          <a:xfrm>
            <a:off x="3959642" y="1735139"/>
            <a:ext cx="4268371" cy="4056062"/>
          </a:xfrm>
        </p:spPr>
        <p:txBody>
          <a:bodyPr>
            <a:normAutofit/>
          </a:bodyPr>
          <a:lstStyle/>
          <a:p>
            <a:r>
              <a:rPr lang="en-US" dirty="0" smtClean="0"/>
              <a:t>Software Engineer</a:t>
            </a:r>
          </a:p>
          <a:p>
            <a:pPr lvl="1">
              <a:buNone/>
            </a:pPr>
            <a:r>
              <a:rPr lang="en-US" i="1" dirty="0" smtClean="0">
                <a:solidFill>
                  <a:schemeClr val="accent5">
                    <a:lumMod val="60000"/>
                    <a:lumOff val="40000"/>
                  </a:schemeClr>
                </a:solidFill>
              </a:rPr>
              <a:t>Professional career</a:t>
            </a:r>
          </a:p>
          <a:p>
            <a:r>
              <a:rPr lang="en-US" dirty="0" smtClean="0"/>
              <a:t>Imminent graduate of a U.S. Master’s program</a:t>
            </a:r>
          </a:p>
          <a:p>
            <a:pPr marL="457200" lvl="1" indent="0">
              <a:lnSpc>
                <a:spcPts val="2000"/>
              </a:lnSpc>
              <a:buNone/>
            </a:pPr>
            <a:r>
              <a:rPr lang="en-US" i="1" dirty="0" smtClean="0">
                <a:solidFill>
                  <a:schemeClr val="accent5">
                    <a:lumMod val="60000"/>
                    <a:lumOff val="40000"/>
                  </a:schemeClr>
                </a:solidFill>
              </a:rPr>
              <a:t>Access to career fairs and </a:t>
            </a:r>
            <a:br>
              <a:rPr lang="en-US" i="1" dirty="0" smtClean="0">
                <a:solidFill>
                  <a:schemeClr val="accent5">
                    <a:lumMod val="60000"/>
                    <a:lumOff val="40000"/>
                  </a:schemeClr>
                </a:solidFill>
              </a:rPr>
            </a:br>
            <a:r>
              <a:rPr lang="en-US" i="1" dirty="0" smtClean="0">
                <a:solidFill>
                  <a:schemeClr val="accent5">
                    <a:lumMod val="60000"/>
                    <a:lumOff val="40000"/>
                  </a:schemeClr>
                </a:solidFill>
              </a:rPr>
              <a:t>campus recruitment events</a:t>
            </a:r>
          </a:p>
          <a:p>
            <a:pPr lvl="1">
              <a:buNone/>
            </a:pPr>
            <a:r>
              <a:rPr lang="en-US" i="1" dirty="0" smtClean="0">
                <a:solidFill>
                  <a:schemeClr val="accent5">
                    <a:lumMod val="60000"/>
                    <a:lumOff val="40000"/>
                  </a:schemeClr>
                </a:solidFill>
              </a:rPr>
              <a:t>Citizenship is an issue</a:t>
            </a:r>
          </a:p>
          <a:p>
            <a:r>
              <a:rPr lang="en-US" dirty="0" smtClean="0"/>
              <a:t>Wants to live here permanently</a:t>
            </a:r>
          </a:p>
          <a:p>
            <a:pPr lvl="1">
              <a:buNone/>
            </a:pPr>
            <a:r>
              <a:rPr lang="en-US" i="1" dirty="0" smtClean="0">
                <a:solidFill>
                  <a:schemeClr val="accent5">
                    <a:lumMod val="60000"/>
                    <a:lumOff val="40000"/>
                  </a:schemeClr>
                </a:solidFill>
              </a:rPr>
              <a:t>Long-term visa and Green Card interest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Jing</a:t>
            </a:r>
            <a:endParaRPr lang="en-US" dirty="0"/>
          </a:p>
        </p:txBody>
      </p:sp>
      <p:pic>
        <p:nvPicPr>
          <p:cNvPr id="7" name="sumit.jpg" descr="/Users/katie/Dropbox/BID iPhone/Presentation/sumit.jpg"/>
          <p:cNvPicPr>
            <a:picLocks noGrp="1" noChangeAspect="1"/>
          </p:cNvPicPr>
          <p:nvPr>
            <p:ph sz="half" idx="1"/>
          </p:nvPr>
        </p:nvPicPr>
        <p:blipFill>
          <a:blip r:embed="rId2"/>
          <a:stretch>
            <a:fillRect/>
          </a:stretch>
        </p:blipFill>
        <p:spPr>
          <a:xfrm>
            <a:off x="1006813" y="2151347"/>
            <a:ext cx="2680800" cy="3259289"/>
          </a:xfrm>
        </p:spPr>
      </p:pic>
      <p:sp>
        <p:nvSpPr>
          <p:cNvPr id="5" name="Content Placeholder 4"/>
          <p:cNvSpPr>
            <a:spLocks noGrp="1"/>
          </p:cNvSpPr>
          <p:nvPr>
            <p:ph sz="half" idx="2"/>
          </p:nvPr>
        </p:nvSpPr>
        <p:spPr>
          <a:xfrm>
            <a:off x="3959641" y="1735139"/>
            <a:ext cx="4769691" cy="4056062"/>
          </a:xfrm>
        </p:spPr>
        <p:txBody>
          <a:bodyPr>
            <a:normAutofit/>
          </a:bodyPr>
          <a:lstStyle/>
          <a:p>
            <a:r>
              <a:rPr lang="en-US" dirty="0" smtClean="0"/>
              <a:t>Physician</a:t>
            </a:r>
          </a:p>
          <a:p>
            <a:pPr lvl="1">
              <a:buNone/>
            </a:pPr>
            <a:r>
              <a:rPr lang="en-US" i="1" dirty="0" smtClean="0">
                <a:solidFill>
                  <a:schemeClr val="accent5">
                    <a:lumMod val="60000"/>
                    <a:lumOff val="40000"/>
                  </a:schemeClr>
                </a:solidFill>
              </a:rPr>
              <a:t>Professional career</a:t>
            </a:r>
          </a:p>
          <a:p>
            <a:pPr lvl="1">
              <a:buNone/>
            </a:pPr>
            <a:r>
              <a:rPr lang="en-US" i="1" dirty="0" smtClean="0">
                <a:solidFill>
                  <a:schemeClr val="accent5">
                    <a:lumMod val="60000"/>
                    <a:lumOff val="40000"/>
                  </a:schemeClr>
                </a:solidFill>
              </a:rPr>
              <a:t>Complex requirements</a:t>
            </a:r>
          </a:p>
          <a:p>
            <a:r>
              <a:rPr lang="en-US" dirty="0" smtClean="0"/>
              <a:t>Husband is moving to US for work; she’s researching hospitals nearby</a:t>
            </a:r>
          </a:p>
          <a:p>
            <a:pPr lvl="1">
              <a:buNone/>
            </a:pPr>
            <a:r>
              <a:rPr lang="en-US" i="1" dirty="0" smtClean="0">
                <a:solidFill>
                  <a:schemeClr val="accent5">
                    <a:lumMod val="60000"/>
                    <a:lumOff val="40000"/>
                  </a:schemeClr>
                </a:solidFill>
              </a:rPr>
              <a:t>Work visa still an issue</a:t>
            </a:r>
          </a:p>
          <a:p>
            <a:r>
              <a:rPr lang="en-US" dirty="0" smtClean="0"/>
              <a:t>Wants to live here permanently</a:t>
            </a:r>
          </a:p>
          <a:p>
            <a:pPr lvl="1">
              <a:buNone/>
            </a:pPr>
            <a:r>
              <a:rPr lang="en-US" i="1" dirty="0" smtClean="0">
                <a:solidFill>
                  <a:schemeClr val="accent5">
                    <a:lumMod val="60000"/>
                    <a:lumOff val="40000"/>
                  </a:schemeClr>
                </a:solidFill>
              </a:rPr>
              <a:t>Long-term visa and Green Card interest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Ｐ明朝"/>
      </a:majorFont>
      <a:minorFont>
        <a:latin typeface="Goudy Old Style"/>
        <a:ea typeface=""/>
        <a:cs typeface=""/>
        <a:font script="Jpan" typeface="ＭＳ Ｐ明朝"/>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635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942</TotalTime>
  <Words>775</Words>
  <Application>Microsoft Macintosh PowerPoint</Application>
  <PresentationFormat>On-screen Show (4:3)</PresentationFormat>
  <Paragraphs>86</Paragraphs>
  <Slides>30</Slides>
  <Notes>5</Notes>
  <HiddenSlides>10</HiddenSlides>
  <MMClips>0</MMClips>
  <ScaleCrop>false</ScaleCrop>
  <HeadingPairs>
    <vt:vector size="4" baseType="variant">
      <vt:variant>
        <vt:lpstr>Design Template</vt:lpstr>
      </vt:variant>
      <vt:variant>
        <vt:i4>1</vt:i4>
      </vt:variant>
      <vt:variant>
        <vt:lpstr>Slide Titles</vt:lpstr>
      </vt:variant>
      <vt:variant>
        <vt:i4>30</vt:i4>
      </vt:variant>
    </vt:vector>
  </HeadingPairs>
  <TitlesOfParts>
    <vt:vector size="31" baseType="lpstr">
      <vt:lpstr>Inkwell</vt:lpstr>
      <vt:lpstr>Incomer Careers</vt:lpstr>
      <vt:lpstr>Sumit attends a job fair</vt:lpstr>
      <vt:lpstr>Sumit attends a job fair</vt:lpstr>
      <vt:lpstr>Sumit attends a job fair</vt:lpstr>
      <vt:lpstr>Sumit attends a job fair</vt:lpstr>
      <vt:lpstr>Slide 6</vt:lpstr>
      <vt:lpstr>Incomer Careers:  Job Fair Assistant</vt:lpstr>
      <vt:lpstr>More About Sumit</vt:lpstr>
      <vt:lpstr>Consider Jing</vt:lpstr>
      <vt:lpstr>Up Next</vt:lpstr>
      <vt:lpstr>Challenges for professionals like Sumit and Jing</vt:lpstr>
      <vt:lpstr>iStayLegal</vt:lpstr>
      <vt:lpstr>e2w – East To West</vt:lpstr>
      <vt:lpstr>Our Assumption:</vt:lpstr>
      <vt:lpstr>Document Library</vt:lpstr>
      <vt:lpstr>Document Library</vt:lpstr>
      <vt:lpstr>Discarding the Document Library</vt:lpstr>
      <vt:lpstr>Discarding the Document Library</vt:lpstr>
      <vt:lpstr>Focus on Reconnaissance</vt:lpstr>
      <vt:lpstr>Extended Demo</vt:lpstr>
      <vt:lpstr>Slide 21</vt:lpstr>
      <vt:lpstr>Slide 22</vt:lpstr>
      <vt:lpstr>Incomer Careers:  Job Fair Assistant</vt:lpstr>
      <vt:lpstr>Incomer Careers:  Job Fair Assistant</vt:lpstr>
      <vt:lpstr>Incomer Careers:  Job Fair Assistant</vt:lpstr>
      <vt:lpstr>Incomer Careers:  Job Fair Assistant</vt:lpstr>
      <vt:lpstr>Incomer Careers:  Job Fair Assistant</vt:lpstr>
      <vt:lpstr>Incomer Careers:  Job Fair Assistant</vt:lpstr>
      <vt:lpstr>Going Forward</vt:lpstr>
      <vt:lpstr>Supporting Evidence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Randall</dc:creator>
  <cp:lastModifiedBy>Kathryn Rivard</cp:lastModifiedBy>
  <cp:revision>36</cp:revision>
  <dcterms:created xsi:type="dcterms:W3CDTF">2011-02-17T02:56:28Z</dcterms:created>
  <dcterms:modified xsi:type="dcterms:W3CDTF">2011-02-17T11:46:57Z</dcterms:modified>
</cp:coreProperties>
</file>