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1" r:id="rId4"/>
    <p:sldId id="294" r:id="rId5"/>
    <p:sldId id="257" r:id="rId6"/>
    <p:sldId id="284" r:id="rId7"/>
    <p:sldId id="285" r:id="rId8"/>
    <p:sldId id="263" r:id="rId9"/>
    <p:sldId id="295" r:id="rId10"/>
    <p:sldId id="286" r:id="rId11"/>
    <p:sldId id="287" r:id="rId12"/>
    <p:sldId id="265" r:id="rId13"/>
    <p:sldId id="299" r:id="rId14"/>
    <p:sldId id="296" r:id="rId15"/>
    <p:sldId id="300" r:id="rId16"/>
    <p:sldId id="298" r:id="rId17"/>
    <p:sldId id="288" r:id="rId18"/>
    <p:sldId id="289" r:id="rId19"/>
    <p:sldId id="267" r:id="rId20"/>
    <p:sldId id="290" r:id="rId21"/>
    <p:sldId id="291" r:id="rId22"/>
    <p:sldId id="301" r:id="rId23"/>
    <p:sldId id="269" r:id="rId24"/>
    <p:sldId id="292" r:id="rId25"/>
    <p:sldId id="293" r:id="rId26"/>
    <p:sldId id="271" r:id="rId27"/>
    <p:sldId id="27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70000"/>
    <a:srgbClr val="FFAFAF"/>
    <a:srgbClr val="FF4646"/>
    <a:srgbClr val="D4211C"/>
    <a:srgbClr val="800000"/>
    <a:srgbClr val="AF0F0B"/>
    <a:srgbClr val="FF6968"/>
    <a:srgbClr val="7B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C5F3D-6B4E-4B78-B9D3-D5CDB336FC85}" v="1128" dt="2024-07-17T13:48:39.1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geometrico rosso astratto">
            <a:extLst>
              <a:ext uri="{FF2B5EF4-FFF2-40B4-BE49-F238E27FC236}">
                <a16:creationId xmlns:a16="http://schemas.microsoft.com/office/drawing/2014/main" id="{6AEE48C6-780F-A762-3138-9EB16A90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86B46F-918C-F7C8-4C80-F9CDC58D3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7797"/>
            <a:ext cx="6984022" cy="3497042"/>
          </a:xfrm>
        </p:spPr>
        <p:txBody>
          <a:bodyPr anchor="t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GOOGLE HASHCODE: </a:t>
            </a: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OPTIMIZE DATACENTER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85B2BB-63BB-DB68-0B22-B839523BD6F6}"/>
              </a:ext>
            </a:extLst>
          </p:cNvPr>
          <p:cNvSpPr txBox="1"/>
          <p:nvPr/>
        </p:nvSpPr>
        <p:spPr>
          <a:xfrm>
            <a:off x="7154489" y="6201107"/>
            <a:ext cx="547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Alberto Petillo M63001604</a:t>
            </a:r>
          </a:p>
        </p:txBody>
      </p:sp>
    </p:spTree>
    <p:extLst>
      <p:ext uri="{BB962C8B-B14F-4D97-AF65-F5344CB8AC3E}">
        <p14:creationId xmlns:p14="http://schemas.microsoft.com/office/powerpoint/2010/main" val="135334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8" y="1828129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17" y="181831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111017" y="823580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1A2658-754B-D200-A693-A80788A12823}"/>
              </a:ext>
            </a:extLst>
          </p:cNvPr>
          <p:cNvSpPr txBox="1"/>
          <p:nvPr/>
        </p:nvSpPr>
        <p:spPr>
          <a:xfrm>
            <a:off x="3701562" y="1600201"/>
            <a:ext cx="762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problema è stato modellato con la PLI. Effettivamente come vedremo a breve sono state utilizzate solo variabili decisionali binarie per modellare il datacenter e una variabile intera positiva per le capacità garantite e una funzione obiettivo lineare. Il problema è del tipo max-min ma è stato trasformato in un problema a massimizzare tenendo conto della minimizzazione nei vincoli</a:t>
            </a:r>
          </a:p>
        </p:txBody>
      </p:sp>
    </p:spTree>
    <p:extLst>
      <p:ext uri="{BB962C8B-B14F-4D97-AF65-F5344CB8AC3E}">
        <p14:creationId xmlns:p14="http://schemas.microsoft.com/office/powerpoint/2010/main" val="266402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497366" y="854357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1)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Variabili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decisionali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01562" y="1600201"/>
                <a:ext cx="7622930" cy="236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Ho utilizzato due variabili binarie per modellare l’assegnazione logica e fisica dei server nel datacenter:</a:t>
                </a:r>
              </a:p>
              <a:p>
                <a:pPr algn="ctr"/>
                <a:r>
                  <a:rPr lang="it-IT" b="0" dirty="0"/>
                  <a:t>per   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se il server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viene assegnato alla riga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slot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it-IT" dirty="0"/>
                  <a:t>se il server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viene assegnato al pool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algn="just"/>
                <a:r>
                  <a:rPr lang="it-IT" dirty="0"/>
                  <a:t>La variabile invece rappresentante la minima capacità garantita dei pool è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62" y="1600201"/>
                <a:ext cx="7622930" cy="2360070"/>
              </a:xfrm>
              <a:prstGeom prst="rect">
                <a:avLst/>
              </a:prstGeom>
              <a:blipFill>
                <a:blip r:embed="rId2"/>
                <a:stretch>
                  <a:fillRect l="-639" t="-1550" r="-639" b="-1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6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-714777" y="854357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2)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Vincoli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10440" y="1600201"/>
                <a:ext cx="7622930" cy="4463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Indicherò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it-IT" dirty="0"/>
                  <a:t> rispettivamente capacità e grandezza dei server, la capacità dei pool, e la capacità fornita dalla riga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al pool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Tutte variabili intere positive.</a:t>
                </a:r>
              </a:p>
              <a:p>
                <a:pPr algn="just"/>
                <a:endParaRPr lang="it-IT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it-IT" dirty="0"/>
                  <a:t>Vincolo sugli slot non disponibili:</a:t>
                </a:r>
                <a:endParaRPr lang="it-IT" baseline="-25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   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𝑑𝑖𝑠𝑝𝑜𝑛𝑖𝑏𝑖𝑙𝑖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342900" indent="-342900" algn="just">
                  <a:buAutoNum type="arabicPeriod" startAt="2"/>
                </a:pPr>
                <a:r>
                  <a:rPr lang="it-IT" dirty="0"/>
                  <a:t>Vincolo sulla grandezza dei server: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=0    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: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pPr algn="just"/>
                <a:endParaRPr lang="it-IT" dirty="0"/>
              </a:p>
              <a:p>
                <a:pPr marL="342900" indent="-342900" algn="just">
                  <a:buAutoNum type="arabicPeriod" startAt="3"/>
                </a:pPr>
                <a:r>
                  <a:rPr lang="it-IT" dirty="0"/>
                  <a:t>Vincoli sulla capacità </a:t>
                </a:r>
                <a:r>
                  <a:rPr lang="it-IT" dirty="0" err="1"/>
                  <a:t>garantità</a:t>
                </a:r>
                <a:r>
                  <a:rPr lang="it-IT" dirty="0"/>
                  <a:t> dei pool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  <a:p>
                <a:pPr algn="just"/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40" y="1600201"/>
                <a:ext cx="7622930" cy="4463210"/>
              </a:xfrm>
              <a:prstGeom prst="rect">
                <a:avLst/>
              </a:prstGeom>
              <a:blipFill>
                <a:blip r:embed="rId2"/>
                <a:stretch>
                  <a:fillRect l="-720" t="-820" r="-6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-839065" y="854357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 2)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Vincoli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710440" y="1600201"/>
                <a:ext cx="7622930" cy="387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4.   Vincoli di consistenza: </a:t>
                </a:r>
                <a:endParaRPr lang="it-IT" baseline="-25000" dirty="0"/>
              </a:p>
              <a:p>
                <a:pPr algn="just"/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40" y="1600201"/>
                <a:ext cx="7622930" cy="3873433"/>
              </a:xfrm>
              <a:prstGeom prst="rect">
                <a:avLst/>
              </a:prstGeom>
              <a:blipFill>
                <a:blip r:embed="rId2"/>
                <a:stretch>
                  <a:fillRect l="-720" t="-9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2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7751" y="854095"/>
            <a:ext cx="47102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    3)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Funzione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obiettivo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D4211C"/>
          </a:solidFill>
          <a:ln>
            <a:solidFill>
              <a:srgbClr val="D42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3000" b="1" dirty="0">
              <a:solidFill>
                <a:srgbClr val="D4211C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/>
              <p:nvPr/>
            </p:nvSpPr>
            <p:spPr>
              <a:xfrm>
                <a:off x="3692770" y="1600201"/>
                <a:ext cx="7622930" cy="222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0" dirty="0">
                    <a:latin typeface="Calisto MT" panose="02040603050505030304" pitchFamily="18" charset="0"/>
                  </a:rPr>
                  <a:t>Come già accennato la funzione obiettivo consiste nel massimizzare la minima capacità garantita dei pool:</a:t>
                </a:r>
              </a:p>
              <a:p>
                <a:pPr algn="just"/>
                <a:endParaRPr lang="it-IT" dirty="0">
                  <a:latin typeface="Calisto MT" panose="02040603050505030304" pitchFamily="18" charset="0"/>
                </a:endParaRPr>
              </a:p>
              <a:p>
                <a:pPr algn="just"/>
                <a:endParaRPr lang="it-IT" b="0" dirty="0">
                  <a:latin typeface="Calisto MT" panose="0204060305050503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11A2658-754B-D200-A693-A80788A1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70" y="1600201"/>
                <a:ext cx="7622930" cy="2227533"/>
              </a:xfrm>
              <a:prstGeom prst="rect">
                <a:avLst/>
              </a:prstGeom>
              <a:blipFill>
                <a:blip r:embed="rId2"/>
                <a:stretch>
                  <a:fillRect l="-720" t="-1644" r="-640" b="-16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17" y="181831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40" y="182807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0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25860" y="788149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30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AF32DA-EE0E-CDA1-8B2B-FADD2773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157" y="1069915"/>
            <a:ext cx="531611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36315388-C7A8-C316-F71A-E27A7975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926" y="1928087"/>
            <a:ext cx="1374808" cy="10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40" y="1828072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2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66" y="1819761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14951" y="822469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FF464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FF4646"/>
                </a:solidFill>
                <a:cs typeface="Arial" pitchFamily="34" charset="0"/>
              </a:rPr>
              <a:t>5</a:t>
            </a:r>
            <a:endParaRPr lang="ko-KR" altLang="en-US" sz="3000" b="1" dirty="0">
              <a:solidFill>
                <a:srgbClr val="FF4646"/>
              </a:solidFill>
              <a:cs typeface="Arial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0932F2-910F-3869-02E5-23A14E75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48" y="1599090"/>
            <a:ext cx="5616456" cy="36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47E10A40-D663-A076-6CEB-F95E59AB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0" y="1092082"/>
            <a:ext cx="4862600" cy="46738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FB7249-18CE-BD84-5544-30B7C9E8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95" y="2212145"/>
            <a:ext cx="5682880" cy="2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66" y="1819761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9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981" y="1821426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37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-276356" y="823318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2" name="Oval 2">
            <a:extLst>
              <a:ext uri="{FF2B5EF4-FFF2-40B4-BE49-F238E27FC236}">
                <a16:creationId xmlns:a16="http://schemas.microsoft.com/office/drawing/2014/main" id="{F34A9C34-AF2E-251C-05F9-7B6BA6B42482}"/>
              </a:ext>
            </a:extLst>
          </p:cNvPr>
          <p:cNvSpPr>
            <a:spLocks noChangeAspect="1"/>
          </p:cNvSpPr>
          <p:nvPr/>
        </p:nvSpPr>
        <p:spPr>
          <a:xfrm>
            <a:off x="843818" y="2721114"/>
            <a:ext cx="2315942" cy="2315942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EEC736B9-2ED1-B181-082C-F2AF6594446C}"/>
              </a:ext>
            </a:extLst>
          </p:cNvPr>
          <p:cNvSpPr>
            <a:spLocks noChangeAspect="1"/>
          </p:cNvSpPr>
          <p:nvPr/>
        </p:nvSpPr>
        <p:spPr>
          <a:xfrm>
            <a:off x="915037" y="2811925"/>
            <a:ext cx="2161546" cy="1784938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226">
            <a:extLst>
              <a:ext uri="{FF2B5EF4-FFF2-40B4-BE49-F238E27FC236}">
                <a16:creationId xmlns:a16="http://schemas.microsoft.com/office/drawing/2014/main" id="{A1A03330-0EBD-7E72-6DDF-F19DFD820F0C}"/>
              </a:ext>
            </a:extLst>
          </p:cNvPr>
          <p:cNvSpPr txBox="1"/>
          <p:nvPr/>
        </p:nvSpPr>
        <p:spPr>
          <a:xfrm>
            <a:off x="855932" y="3473561"/>
            <a:ext cx="22797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8EA9DFB-D246-A1F0-8C42-FC83D0D9DB0B}"/>
                  </a:ext>
                </a:extLst>
              </p:cNvPr>
              <p:cNvSpPr txBox="1"/>
              <p:nvPr/>
            </p:nvSpPr>
            <p:spPr>
              <a:xfrm>
                <a:off x="4360985" y="1274885"/>
                <a:ext cx="6435969" cy="172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Per stimare la qualità dell’euristica greedy implementata, ho scritto un piccolo script per il calcolo del </a:t>
                </a:r>
                <a:r>
                  <a:rPr lang="it-IT" b="1" dirty="0"/>
                  <a:t>gap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𝐺𝐴𝑃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𝐺𝑅𝐸𝐸𝐷𝑌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Più basso è il gap minore è la distanza fra la soluzione euristica e quella ottima.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8EA9DFB-D246-A1F0-8C42-FC83D0D9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1274885"/>
                <a:ext cx="6435969" cy="1720792"/>
              </a:xfrm>
              <a:prstGeom prst="rect">
                <a:avLst/>
              </a:prstGeom>
              <a:blipFill>
                <a:blip r:embed="rId2"/>
                <a:stretch>
                  <a:fillRect l="-758" t="-1773" r="-758" b="-4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4FA99335-FE60-C7A8-8BE9-9F0E84B8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20" y="2995677"/>
            <a:ext cx="4156097" cy="26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6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90BE1-9C8F-D687-004A-F9B3CCAA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847" y="711311"/>
            <a:ext cx="1784305" cy="1206105"/>
          </a:xfrm>
        </p:spPr>
        <p:txBody>
          <a:bodyPr>
            <a:normAutofit/>
          </a:bodyPr>
          <a:lstStyle/>
          <a:p>
            <a:r>
              <a:rPr lang="it-IT" sz="6600" dirty="0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5A10C-FFB8-A048-374F-41CE93CC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749" y="2867166"/>
            <a:ext cx="4612499" cy="56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/>
              <a:t>Grazie per l’attenzione…</a:t>
            </a:r>
          </a:p>
        </p:txBody>
      </p:sp>
    </p:spTree>
    <p:extLst>
      <p:ext uri="{BB962C8B-B14F-4D97-AF65-F5344CB8AC3E}">
        <p14:creationId xmlns:p14="http://schemas.microsoft.com/office/powerpoint/2010/main" val="9942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409443" y="821210"/>
            <a:ext cx="69497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F6B5EE-68E7-5BB7-34A6-08ADDC19177C}"/>
              </a:ext>
            </a:extLst>
          </p:cNvPr>
          <p:cNvSpPr txBox="1"/>
          <p:nvPr/>
        </p:nvSpPr>
        <p:spPr>
          <a:xfrm>
            <a:off x="3753694" y="1710145"/>
            <a:ext cx="737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un </a:t>
            </a:r>
            <a:r>
              <a:rPr lang="it-IT" b="1" dirty="0"/>
              <a:t>Datacenter</a:t>
            </a:r>
            <a:r>
              <a:rPr lang="it-IT" dirty="0"/>
              <a:t>,</a:t>
            </a:r>
            <a:r>
              <a:rPr lang="it-IT" b="1" dirty="0"/>
              <a:t> M</a:t>
            </a:r>
            <a:r>
              <a:rPr lang="it-IT" dirty="0"/>
              <a:t> </a:t>
            </a:r>
            <a:r>
              <a:rPr lang="it-IT" b="1" dirty="0"/>
              <a:t>Server </a:t>
            </a:r>
            <a:r>
              <a:rPr lang="it-IT" dirty="0"/>
              <a:t>sono </a:t>
            </a:r>
            <a:r>
              <a:rPr lang="it-IT" u="sng" dirty="0"/>
              <a:t>fisicamente</a:t>
            </a:r>
            <a:r>
              <a:rPr lang="it-IT" dirty="0"/>
              <a:t> divisi in </a:t>
            </a:r>
            <a:r>
              <a:rPr lang="it-IT" b="1" dirty="0"/>
              <a:t>R righe, </a:t>
            </a:r>
            <a:r>
              <a:rPr lang="it-IT" dirty="0"/>
              <a:t>divise in </a:t>
            </a:r>
            <a:r>
              <a:rPr lang="it-IT" b="1" dirty="0"/>
              <a:t>S slot,</a:t>
            </a:r>
            <a:r>
              <a:rPr lang="it-IT" dirty="0"/>
              <a:t> e </a:t>
            </a:r>
            <a:r>
              <a:rPr lang="it-IT" u="sng" dirty="0"/>
              <a:t>logicamente</a:t>
            </a:r>
            <a:r>
              <a:rPr lang="it-IT" dirty="0"/>
              <a:t> in </a:t>
            </a:r>
            <a:r>
              <a:rPr lang="it-IT" b="1" dirty="0"/>
              <a:t>P pool</a:t>
            </a:r>
            <a:r>
              <a:rPr lang="it-IT" dirty="0"/>
              <a:t>. Un certo numero </a:t>
            </a:r>
            <a:r>
              <a:rPr lang="it-IT" b="1" dirty="0"/>
              <a:t>U </a:t>
            </a:r>
            <a:r>
              <a:rPr lang="it-IT" dirty="0"/>
              <a:t>di slot </a:t>
            </a:r>
            <a:r>
              <a:rPr lang="it-IT" b="1" dirty="0"/>
              <a:t>non è disponibile</a:t>
            </a:r>
            <a:r>
              <a:rPr lang="it-IT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Tutti i server in una riga condividono le risorse energetiche, quando queste vengono a mancare i server diventano non disponibili.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I server sono caratterizzati da grandezza e capacità.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capacità di un pool è la somma delle capacità dei suoi server disponibili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Ogni server può appartenere a un solo pool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AE95B0-AA93-9246-DF20-C0AB521018A0}"/>
              </a:ext>
            </a:extLst>
          </p:cNvPr>
          <p:cNvSpPr txBox="1"/>
          <p:nvPr/>
        </p:nvSpPr>
        <p:spPr>
          <a:xfrm>
            <a:off x="722546" y="5812616"/>
            <a:ext cx="996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u="sng" dirty="0"/>
              <a:t>NOTA: Server di dimensione maggiore di uno si segnano appartenenti solo allo slot più a sinistra della griglia della loro riga</a:t>
            </a:r>
          </a:p>
        </p:txBody>
      </p:sp>
    </p:spTree>
    <p:extLst>
      <p:ext uri="{BB962C8B-B14F-4D97-AF65-F5344CB8AC3E}">
        <p14:creationId xmlns:p14="http://schemas.microsoft.com/office/powerpoint/2010/main" val="271728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400651" y="779770"/>
            <a:ext cx="69497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F6B5EE-68E7-5BB7-34A6-08ADDC19177C}"/>
              </a:ext>
            </a:extLst>
          </p:cNvPr>
          <p:cNvSpPr txBox="1"/>
          <p:nvPr/>
        </p:nvSpPr>
        <p:spPr>
          <a:xfrm>
            <a:off x="3753694" y="1710145"/>
            <a:ext cx="7378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La </a:t>
            </a:r>
            <a:r>
              <a:rPr lang="en-US" b="1" dirty="0" err="1"/>
              <a:t>capacità</a:t>
            </a:r>
            <a:r>
              <a:rPr lang="en-US" b="1" dirty="0"/>
              <a:t> </a:t>
            </a:r>
            <a:r>
              <a:rPr lang="en-US" b="1" dirty="0" err="1"/>
              <a:t>garantita</a:t>
            </a:r>
            <a:r>
              <a:rPr lang="en-US" b="1" dirty="0"/>
              <a:t> </a:t>
            </a:r>
            <a:r>
              <a:rPr lang="en-US" dirty="0"/>
              <a:t> di un pool è la minima </a:t>
            </a:r>
            <a:r>
              <a:rPr lang="en-US" dirty="0" err="1"/>
              <a:t>capacità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</a:t>
            </a:r>
            <a:r>
              <a:rPr lang="en-US" dirty="0" err="1"/>
              <a:t>quando</a:t>
            </a:r>
            <a:r>
              <a:rPr lang="en-US" dirty="0"/>
              <a:t> al </a:t>
            </a:r>
            <a:r>
              <a:rPr lang="en-US" dirty="0" err="1"/>
              <a:t>massimo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del datacenter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spegne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Dato uno schema del datacenter e </a:t>
            </a:r>
            <a:r>
              <a:rPr lang="en-US" dirty="0" err="1"/>
              <a:t>i</a:t>
            </a:r>
            <a:r>
              <a:rPr lang="en-US" dirty="0"/>
              <a:t> server da </a:t>
            </a:r>
            <a:r>
              <a:rPr lang="en-US" dirty="0" err="1"/>
              <a:t>allocare</a:t>
            </a:r>
            <a:r>
              <a:rPr lang="en-US" dirty="0"/>
              <a:t>, </a:t>
            </a:r>
            <a:r>
              <a:rPr lang="en-US" dirty="0" err="1"/>
              <a:t>l’</a:t>
            </a:r>
            <a:r>
              <a:rPr lang="en-US" b="1" dirty="0" err="1"/>
              <a:t>obiettivo</a:t>
            </a:r>
            <a:r>
              <a:rPr lang="en-US" dirty="0"/>
              <a:t> è di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server </a:t>
            </a:r>
            <a:r>
              <a:rPr lang="en-US" dirty="0" err="1"/>
              <a:t>agli</a:t>
            </a:r>
            <a:r>
              <a:rPr lang="en-US" dirty="0"/>
              <a:t> slot </a:t>
            </a:r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e ai pool </a:t>
            </a:r>
            <a:r>
              <a:rPr lang="en-US" dirty="0" err="1"/>
              <a:t>logici</a:t>
            </a:r>
            <a:r>
              <a:rPr lang="en-US" dirty="0"/>
              <a:t> in modo da </a:t>
            </a:r>
            <a:r>
              <a:rPr lang="en-US" b="1" dirty="0" err="1"/>
              <a:t>massimizzare</a:t>
            </a:r>
            <a:r>
              <a:rPr lang="en-US" b="1" dirty="0"/>
              <a:t> la</a:t>
            </a:r>
            <a:r>
              <a:rPr lang="en-US" dirty="0"/>
              <a:t> </a:t>
            </a:r>
            <a:r>
              <a:rPr lang="en-US" b="1" dirty="0"/>
              <a:t>minima </a:t>
            </a:r>
            <a:r>
              <a:rPr lang="en-US" b="1" dirty="0" err="1"/>
              <a:t>capacità</a:t>
            </a:r>
            <a:r>
              <a:rPr lang="en-US" b="1" dirty="0"/>
              <a:t> </a:t>
            </a:r>
            <a:r>
              <a:rPr lang="en-US" b="1" dirty="0" err="1"/>
              <a:t>garantita</a:t>
            </a:r>
            <a:r>
              <a:rPr lang="en-US" b="1" dirty="0"/>
              <a:t> </a:t>
            </a:r>
            <a:r>
              <a:rPr lang="en-US" dirty="0" err="1"/>
              <a:t>fra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pool.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17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93D0A-61E3-D71F-37BE-1443C1F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8F4C7-40E7-FCC0-C281-8918CEEB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80" y="1662096"/>
            <a:ext cx="11634974" cy="3636088"/>
          </a:xfrm>
        </p:spPr>
        <p:txBody>
          <a:bodyPr>
            <a:normAutofit/>
          </a:bodyPr>
          <a:lstStyle/>
          <a:p>
            <a:pPr algn="just"/>
            <a:r>
              <a:rPr lang="it-IT" sz="3900" dirty="0"/>
              <a:t>Obbiettivo 1: </a:t>
            </a:r>
            <a:r>
              <a:rPr lang="it-IT" sz="3200" dirty="0"/>
              <a:t>scrivere una soluzione ottima (per input piccoli) tramite </a:t>
            </a:r>
            <a:r>
              <a:rPr lang="it-IT" sz="3200" dirty="0" err="1"/>
              <a:t>Gurobi</a:t>
            </a:r>
            <a:endParaRPr lang="it-IT" sz="2400" dirty="0"/>
          </a:p>
          <a:p>
            <a:pPr algn="just"/>
            <a:r>
              <a:rPr lang="it-IT" sz="3900" dirty="0"/>
              <a:t>Obbiettivo 2: </a:t>
            </a:r>
            <a:r>
              <a:rPr lang="it-IT" sz="3200" dirty="0"/>
              <a:t>trovare un’euristica semplice per il problema e confrontare la soluzione con quella ottima</a:t>
            </a:r>
            <a:endParaRPr lang="it-IT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it-IT" sz="2400" dirty="0"/>
          </a:p>
        </p:txBody>
      </p:sp>
      <p:pic>
        <p:nvPicPr>
          <p:cNvPr id="7" name="Immagine 6" descr="Immagine che contiene cerchio, clipart&#10;&#10;Descrizione generata automaticamente">
            <a:extLst>
              <a:ext uri="{FF2B5EF4-FFF2-40B4-BE49-F238E27FC236}">
                <a16:creationId xmlns:a16="http://schemas.microsoft.com/office/drawing/2014/main" id="{448FB7F0-3C8E-48C5-70CF-C38C7F9F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8502" r="13601" b="12880"/>
          <a:stretch/>
        </p:blipFill>
        <p:spPr>
          <a:xfrm rot="1199975">
            <a:off x="10081463" y="-20934"/>
            <a:ext cx="1553963" cy="16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7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1026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BB89D965-2134-CA66-E915-D006B8E9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68" y="1828224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05834-EC27-AEB6-6EA2-9790EC43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roadmap</a:t>
            </a:r>
          </a:p>
        </p:txBody>
      </p:sp>
      <p:cxnSp>
        <p:nvCxnSpPr>
          <p:cNvPr id="4" name="직선 연결선 192">
            <a:extLst>
              <a:ext uri="{FF2B5EF4-FFF2-40B4-BE49-F238E27FC236}">
                <a16:creationId xmlns:a16="http://schemas.microsoft.com/office/drawing/2014/main" id="{21206C8D-6028-9B3C-74C9-025A55D6EBD7}"/>
              </a:ext>
            </a:extLst>
          </p:cNvPr>
          <p:cNvCxnSpPr>
            <a:cxnSpLocks/>
          </p:cNvCxnSpPr>
          <p:nvPr/>
        </p:nvCxnSpPr>
        <p:spPr>
          <a:xfrm flipV="1">
            <a:off x="0" y="4181408"/>
            <a:ext cx="12192000" cy="2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796423" y="4776304"/>
            <a:ext cx="17037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DESCRIZIONE DEL PROBLEMA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7" name="TextBox 195">
            <a:extLst>
              <a:ext uri="{FF2B5EF4-FFF2-40B4-BE49-F238E27FC236}">
                <a16:creationId xmlns:a16="http://schemas.microsoft.com/office/drawing/2014/main" id="{238C4671-386C-FDC8-68D9-89D0898B4C7A}"/>
              </a:ext>
            </a:extLst>
          </p:cNvPr>
          <p:cNvSpPr txBox="1"/>
          <p:nvPr/>
        </p:nvSpPr>
        <p:spPr>
          <a:xfrm>
            <a:off x="2692079" y="2929567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9" name="TextBox 197">
            <a:extLst>
              <a:ext uri="{FF2B5EF4-FFF2-40B4-BE49-F238E27FC236}">
                <a16:creationId xmlns:a16="http://schemas.microsoft.com/office/drawing/2014/main" id="{36D428A2-8A4C-CE49-3A5E-CBB40FD872D0}"/>
              </a:ext>
            </a:extLst>
          </p:cNvPr>
          <p:cNvSpPr txBox="1"/>
          <p:nvPr/>
        </p:nvSpPr>
        <p:spPr>
          <a:xfrm>
            <a:off x="4425891" y="4924619"/>
            <a:ext cx="1703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MODELLAZIONE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1" name="TextBox 199">
            <a:extLst>
              <a:ext uri="{FF2B5EF4-FFF2-40B4-BE49-F238E27FC236}">
                <a16:creationId xmlns:a16="http://schemas.microsoft.com/office/drawing/2014/main" id="{4475F6FD-2463-ADB6-EA34-015DC7CAF8F3}"/>
              </a:ext>
            </a:extLst>
          </p:cNvPr>
          <p:cNvSpPr txBox="1"/>
          <p:nvPr/>
        </p:nvSpPr>
        <p:spPr>
          <a:xfrm>
            <a:off x="6228061" y="2940437"/>
            <a:ext cx="17266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OTTIMA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3" name="TextBox 201">
            <a:extLst>
              <a:ext uri="{FF2B5EF4-FFF2-40B4-BE49-F238E27FC236}">
                <a16:creationId xmlns:a16="http://schemas.microsoft.com/office/drawing/2014/main" id="{5A76815C-F29C-1CC0-1984-5145B3A91550}"/>
              </a:ext>
            </a:extLst>
          </p:cNvPr>
          <p:cNvSpPr txBox="1"/>
          <p:nvPr/>
        </p:nvSpPr>
        <p:spPr>
          <a:xfrm>
            <a:off x="8124177" y="4771446"/>
            <a:ext cx="15630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SOLUZIONE GREEDY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5" name="TextBox 203">
            <a:extLst>
              <a:ext uri="{FF2B5EF4-FFF2-40B4-BE49-F238E27FC236}">
                <a16:creationId xmlns:a16="http://schemas.microsoft.com/office/drawing/2014/main" id="{AB43B3C9-79FB-529A-FE28-B875E462B044}"/>
              </a:ext>
            </a:extLst>
          </p:cNvPr>
          <p:cNvSpPr txBox="1"/>
          <p:nvPr/>
        </p:nvSpPr>
        <p:spPr>
          <a:xfrm>
            <a:off x="9927692" y="3078934"/>
            <a:ext cx="1563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CONFRONTO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42DBD15E-ACE6-6990-D763-E93A5E57E0AC}"/>
              </a:ext>
            </a:extLst>
          </p:cNvPr>
          <p:cNvSpPr>
            <a:spLocks noChangeAspect="1"/>
          </p:cNvSpPr>
          <p:nvPr/>
        </p:nvSpPr>
        <p:spPr>
          <a:xfrm>
            <a:off x="2865740" y="3538665"/>
            <a:ext cx="1200329" cy="1200329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09A3BB69-7531-AF1E-EE2F-373A7A4EDB40}"/>
              </a:ext>
            </a:extLst>
          </p:cNvPr>
          <p:cNvSpPr>
            <a:spLocks noChangeAspect="1"/>
          </p:cNvSpPr>
          <p:nvPr/>
        </p:nvSpPr>
        <p:spPr>
          <a:xfrm>
            <a:off x="2905751" y="35786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1046227" y="3553973"/>
            <a:ext cx="1200329" cy="1200329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86238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5B4D6ED1-E982-6690-68CC-D6861333D70F}"/>
              </a:ext>
            </a:extLst>
          </p:cNvPr>
          <p:cNvSpPr>
            <a:spLocks noChangeAspect="1"/>
          </p:cNvSpPr>
          <p:nvPr/>
        </p:nvSpPr>
        <p:spPr>
          <a:xfrm>
            <a:off x="6486199" y="3553973"/>
            <a:ext cx="1200329" cy="120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D0FACC-190C-7938-4BF8-6582291FB3D5}"/>
              </a:ext>
            </a:extLst>
          </p:cNvPr>
          <p:cNvSpPr>
            <a:spLocks noChangeAspect="1"/>
          </p:cNvSpPr>
          <p:nvPr/>
        </p:nvSpPr>
        <p:spPr>
          <a:xfrm>
            <a:off x="6526210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717B184-A3DD-0A3C-367C-10C316195C39}"/>
              </a:ext>
            </a:extLst>
          </p:cNvPr>
          <p:cNvSpPr>
            <a:spLocks noChangeAspect="1"/>
          </p:cNvSpPr>
          <p:nvPr/>
        </p:nvSpPr>
        <p:spPr>
          <a:xfrm>
            <a:off x="8305525" y="3553974"/>
            <a:ext cx="1200329" cy="1200329"/>
          </a:xfrm>
          <a:prstGeom prst="ellipse">
            <a:avLst/>
          </a:prstGeom>
          <a:solidFill>
            <a:srgbClr val="FF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A2D8383D-4C9C-74FC-362A-DAD7C30FFA58}"/>
              </a:ext>
            </a:extLst>
          </p:cNvPr>
          <p:cNvSpPr>
            <a:spLocks noChangeAspect="1"/>
          </p:cNvSpPr>
          <p:nvPr/>
        </p:nvSpPr>
        <p:spPr>
          <a:xfrm>
            <a:off x="8345536" y="3593985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44738C9-9D83-F9C4-D281-B453ADF1C455}"/>
              </a:ext>
            </a:extLst>
          </p:cNvPr>
          <p:cNvSpPr>
            <a:spLocks noChangeAspect="1"/>
          </p:cNvSpPr>
          <p:nvPr/>
        </p:nvSpPr>
        <p:spPr>
          <a:xfrm>
            <a:off x="10119898" y="3553973"/>
            <a:ext cx="1200329" cy="1200329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5">
            <a:extLst>
              <a:ext uri="{FF2B5EF4-FFF2-40B4-BE49-F238E27FC236}">
                <a16:creationId xmlns:a16="http://schemas.microsoft.com/office/drawing/2014/main" id="{08F01631-1001-8B08-2C0E-53102F7CBD1D}"/>
              </a:ext>
            </a:extLst>
          </p:cNvPr>
          <p:cNvSpPr>
            <a:spLocks noChangeAspect="1"/>
          </p:cNvSpPr>
          <p:nvPr/>
        </p:nvSpPr>
        <p:spPr>
          <a:xfrm>
            <a:off x="10159909" y="3593984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23F4CA8A-5C44-71A3-BF96-2790D37C351C}"/>
              </a:ext>
            </a:extLst>
          </p:cNvPr>
          <p:cNvSpPr>
            <a:spLocks noChangeAspect="1"/>
          </p:cNvSpPr>
          <p:nvPr/>
        </p:nvSpPr>
        <p:spPr>
          <a:xfrm>
            <a:off x="4675876" y="3555765"/>
            <a:ext cx="1200329" cy="1200329"/>
          </a:xfrm>
          <a:prstGeom prst="ellipse">
            <a:avLst/>
          </a:prstGeom>
          <a:solidFill>
            <a:srgbClr val="D42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5">
            <a:extLst>
              <a:ext uri="{FF2B5EF4-FFF2-40B4-BE49-F238E27FC236}">
                <a16:creationId xmlns:a16="http://schemas.microsoft.com/office/drawing/2014/main" id="{26CA928C-442A-39D2-8800-79A87AA366A0}"/>
              </a:ext>
            </a:extLst>
          </p:cNvPr>
          <p:cNvSpPr>
            <a:spLocks noChangeAspect="1"/>
          </p:cNvSpPr>
          <p:nvPr/>
        </p:nvSpPr>
        <p:spPr>
          <a:xfrm>
            <a:off x="4715887" y="3595776"/>
            <a:ext cx="1120307" cy="92511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66543" y="3831354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sp>
        <p:nvSpPr>
          <p:cNvPr id="30" name="TextBox 224">
            <a:extLst>
              <a:ext uri="{FF2B5EF4-FFF2-40B4-BE49-F238E27FC236}">
                <a16:creationId xmlns:a16="http://schemas.microsoft.com/office/drawing/2014/main" id="{9426825C-6705-086A-9D1B-6C2FB545C245}"/>
              </a:ext>
            </a:extLst>
          </p:cNvPr>
          <p:cNvSpPr txBox="1"/>
          <p:nvPr/>
        </p:nvSpPr>
        <p:spPr>
          <a:xfrm>
            <a:off x="6503781" y="383135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1" name="TextBox 225">
            <a:extLst>
              <a:ext uri="{FF2B5EF4-FFF2-40B4-BE49-F238E27FC236}">
                <a16:creationId xmlns:a16="http://schemas.microsoft.com/office/drawing/2014/main" id="{F7DC8166-A543-FEF7-50F0-052BC204E10C}"/>
              </a:ext>
            </a:extLst>
          </p:cNvPr>
          <p:cNvSpPr txBox="1"/>
          <p:nvPr/>
        </p:nvSpPr>
        <p:spPr>
          <a:xfrm>
            <a:off x="8320373" y="383135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968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FF6968"/>
              </a:solidFill>
              <a:cs typeface="Arial" pitchFamily="34" charset="0"/>
            </a:endParaRPr>
          </a:p>
        </p:txBody>
      </p:sp>
      <p:sp>
        <p:nvSpPr>
          <p:cNvPr id="32" name="TextBox 226">
            <a:extLst>
              <a:ext uri="{FF2B5EF4-FFF2-40B4-BE49-F238E27FC236}">
                <a16:creationId xmlns:a16="http://schemas.microsoft.com/office/drawing/2014/main" id="{651E27CB-F792-3885-8722-E19142CC8666}"/>
              </a:ext>
            </a:extLst>
          </p:cNvPr>
          <p:cNvSpPr txBox="1"/>
          <p:nvPr/>
        </p:nvSpPr>
        <p:spPr>
          <a:xfrm>
            <a:off x="10132012" y="3831357"/>
            <a:ext cx="11815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AFA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FFAFAF"/>
              </a:solidFill>
              <a:cs typeface="Arial" pitchFamily="34" charset="0"/>
            </a:endParaRPr>
          </a:p>
        </p:txBody>
      </p:sp>
      <p:sp>
        <p:nvSpPr>
          <p:cNvPr id="33" name="TextBox 227">
            <a:extLst>
              <a:ext uri="{FF2B5EF4-FFF2-40B4-BE49-F238E27FC236}">
                <a16:creationId xmlns:a16="http://schemas.microsoft.com/office/drawing/2014/main" id="{77ECC5E3-F520-1B12-39A8-FDD6C768ACC5}"/>
              </a:ext>
            </a:extLst>
          </p:cNvPr>
          <p:cNvSpPr txBox="1"/>
          <p:nvPr/>
        </p:nvSpPr>
        <p:spPr>
          <a:xfrm>
            <a:off x="4685253" y="38331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4211C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D4211C"/>
              </a:solidFill>
              <a:cs typeface="Arial" pitchFamily="34" charset="0"/>
            </a:endParaRPr>
          </a:p>
        </p:txBody>
      </p:sp>
      <p:sp>
        <p:nvSpPr>
          <p:cNvPr id="34" name="TextBox 228">
            <a:extLst>
              <a:ext uri="{FF2B5EF4-FFF2-40B4-BE49-F238E27FC236}">
                <a16:creationId xmlns:a16="http://schemas.microsoft.com/office/drawing/2014/main" id="{C8744CBC-46A6-2D78-A56F-0D7B87D69BB3}"/>
              </a:ext>
            </a:extLst>
          </p:cNvPr>
          <p:cNvSpPr txBox="1"/>
          <p:nvPr/>
        </p:nvSpPr>
        <p:spPr>
          <a:xfrm>
            <a:off x="2875117" y="3810395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3" name="Picture 2" descr="Keyboard Type GIF - Keyboard Type Typing - Discover &amp; Share GIFs">
            <a:extLst>
              <a:ext uri="{FF2B5EF4-FFF2-40B4-BE49-F238E27FC236}">
                <a16:creationId xmlns:a16="http://schemas.microsoft.com/office/drawing/2014/main" id="{A4417E34-7724-C048-F1F1-8D0994F1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68" y="1828129"/>
            <a:ext cx="1268445" cy="9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6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374274" y="803843"/>
            <a:ext cx="47102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ESEMPIO DI INPUT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39231F-68DC-7A15-19DE-0CCB311C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29" y="1655891"/>
            <a:ext cx="6789166" cy="410021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0495862F-7652-CC16-EF94-774363236B63}"/>
              </a:ext>
            </a:extLst>
          </p:cNvPr>
          <p:cNvSpPr/>
          <p:nvPr/>
        </p:nvSpPr>
        <p:spPr>
          <a:xfrm>
            <a:off x="4397729" y="1655891"/>
            <a:ext cx="816109" cy="2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3A0AF004-8001-2727-CA8E-E451A70C2288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3956539" y="1799495"/>
            <a:ext cx="441191" cy="184051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BD49FF-1BC2-E63F-E678-BC99D2995259}"/>
              </a:ext>
            </a:extLst>
          </p:cNvPr>
          <p:cNvSpPr txBox="1"/>
          <p:nvPr/>
        </p:nvSpPr>
        <p:spPr>
          <a:xfrm>
            <a:off x="3202599" y="3640015"/>
            <a:ext cx="150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(R,S,U,P,M)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A327548-9490-425B-BB9E-CB5C8EFAEDB8}"/>
              </a:ext>
            </a:extLst>
          </p:cNvPr>
          <p:cNvSpPr/>
          <p:nvPr/>
        </p:nvSpPr>
        <p:spPr>
          <a:xfrm>
            <a:off x="4364592" y="1940209"/>
            <a:ext cx="441192" cy="13480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B0E31605-CA2E-6906-48E3-5A7042715901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805784" y="1407670"/>
            <a:ext cx="1688534" cy="599944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4E9A13-8538-C450-BEE0-9823AD14732D}"/>
              </a:ext>
            </a:extLst>
          </p:cNvPr>
          <p:cNvSpPr txBox="1"/>
          <p:nvPr/>
        </p:nvSpPr>
        <p:spPr>
          <a:xfrm>
            <a:off x="6494318" y="1253781"/>
            <a:ext cx="150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F0"/>
                </a:solidFill>
              </a:rPr>
              <a:t>non disponibili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6C2A466-9C1B-1B25-B6D3-FAB87F9170C9}"/>
              </a:ext>
            </a:extLst>
          </p:cNvPr>
          <p:cNvSpPr/>
          <p:nvPr/>
        </p:nvSpPr>
        <p:spPr>
          <a:xfrm>
            <a:off x="4397728" y="2108844"/>
            <a:ext cx="441192" cy="13480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6E3638CC-36E2-BA66-33D2-96DF48A2D389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3588082" y="3273894"/>
            <a:ext cx="2526733" cy="466249"/>
          </a:xfrm>
          <a:prstGeom prst="curved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7E4B6CD-5C49-F5DF-B321-80DF53F57C53}"/>
              </a:ext>
            </a:extLst>
          </p:cNvPr>
          <p:cNvSpPr txBox="1"/>
          <p:nvPr/>
        </p:nvSpPr>
        <p:spPr>
          <a:xfrm>
            <a:off x="4312379" y="4741599"/>
            <a:ext cx="1507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92D050"/>
                </a:solidFill>
              </a:rPr>
              <a:t>da qui i server con grandezza e capacità in ordine</a:t>
            </a:r>
          </a:p>
        </p:txBody>
      </p:sp>
    </p:spTree>
    <p:extLst>
      <p:ext uri="{BB962C8B-B14F-4D97-AF65-F5344CB8AC3E}">
        <p14:creationId xmlns:p14="http://schemas.microsoft.com/office/powerpoint/2010/main" val="176246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3">
            <a:extLst>
              <a:ext uri="{FF2B5EF4-FFF2-40B4-BE49-F238E27FC236}">
                <a16:creationId xmlns:a16="http://schemas.microsoft.com/office/drawing/2014/main" id="{F14A83D6-31A8-DD28-D043-F9A554DE18A2}"/>
              </a:ext>
            </a:extLst>
          </p:cNvPr>
          <p:cNvSpPr txBox="1"/>
          <p:nvPr/>
        </p:nvSpPr>
        <p:spPr>
          <a:xfrm>
            <a:off x="549342" y="819012"/>
            <a:ext cx="62023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nivers Condensed (Titoli)"/>
                <a:cs typeface="Arial" pitchFamily="34" charset="0"/>
              </a:rPr>
              <a:t>OUTPUT CORRISPONDENTE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Univers Condensed (Titoli)"/>
              <a:cs typeface="Arial" pitchFamily="34" charset="0"/>
            </a:endParaRPr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E3D8727-D0CE-5245-F7FE-FA1D53E5B18A}"/>
              </a:ext>
            </a:extLst>
          </p:cNvPr>
          <p:cNvSpPr>
            <a:spLocks noChangeAspect="1"/>
          </p:cNvSpPr>
          <p:nvPr/>
        </p:nvSpPr>
        <p:spPr>
          <a:xfrm>
            <a:off x="988476" y="2641613"/>
            <a:ext cx="2128773" cy="2128773"/>
          </a:xfrm>
          <a:prstGeom prst="ellipse">
            <a:avLst/>
          </a:prstGeom>
          <a:solidFill>
            <a:srgbClr val="A70000"/>
          </a:solidFill>
          <a:ln>
            <a:solidFill>
              <a:srgbClr val="A7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0000"/>
              </a:solidFill>
            </a:endParaRPr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06FCE0EE-0A36-3044-832D-78BBCED390A5}"/>
              </a:ext>
            </a:extLst>
          </p:cNvPr>
          <p:cNvSpPr>
            <a:spLocks noChangeAspect="1"/>
          </p:cNvSpPr>
          <p:nvPr/>
        </p:nvSpPr>
        <p:spPr>
          <a:xfrm>
            <a:off x="1059434" y="2707023"/>
            <a:ext cx="1986855" cy="1640685"/>
          </a:xfrm>
          <a:custGeom>
            <a:avLst/>
            <a:gdLst>
              <a:gd name="connsiteX0" fmla="*/ 640080 w 1280160"/>
              <a:gd name="connsiteY0" fmla="*/ 0 h 1057117"/>
              <a:gd name="connsiteX1" fmla="*/ 1280160 w 1280160"/>
              <a:gd name="connsiteY1" fmla="*/ 640081 h 1057117"/>
              <a:gd name="connsiteX2" fmla="*/ 1170845 w 1280160"/>
              <a:gd name="connsiteY2" fmla="*/ 997957 h 1057117"/>
              <a:gd name="connsiteX3" fmla="*/ 1122033 w 1280160"/>
              <a:gd name="connsiteY3" fmla="*/ 1057117 h 1057117"/>
              <a:gd name="connsiteX4" fmla="*/ 1023518 w 1280160"/>
              <a:gd name="connsiteY4" fmla="*/ 975834 h 1057117"/>
              <a:gd name="connsiteX5" fmla="*/ 640080 w 1280160"/>
              <a:gd name="connsiteY5" fmla="*/ 858710 h 1057117"/>
              <a:gd name="connsiteX6" fmla="*/ 256643 w 1280160"/>
              <a:gd name="connsiteY6" fmla="*/ 975834 h 1057117"/>
              <a:gd name="connsiteX7" fmla="*/ 158127 w 1280160"/>
              <a:gd name="connsiteY7" fmla="*/ 1057117 h 1057117"/>
              <a:gd name="connsiteX8" fmla="*/ 109316 w 1280160"/>
              <a:gd name="connsiteY8" fmla="*/ 997957 h 1057117"/>
              <a:gd name="connsiteX9" fmla="*/ 0 w 1280160"/>
              <a:gd name="connsiteY9" fmla="*/ 640081 h 1057117"/>
              <a:gd name="connsiteX10" fmla="*/ 640080 w 1280160"/>
              <a:gd name="connsiteY10" fmla="*/ 0 h 105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0" h="1057117">
                <a:moveTo>
                  <a:pt x="640080" y="0"/>
                </a:moveTo>
                <a:cubicBezTo>
                  <a:pt x="993586" y="0"/>
                  <a:pt x="1280160" y="286574"/>
                  <a:pt x="1280160" y="640081"/>
                </a:cubicBezTo>
                <a:cubicBezTo>
                  <a:pt x="1280160" y="772646"/>
                  <a:pt x="1239861" y="895799"/>
                  <a:pt x="1170845" y="997957"/>
                </a:cubicBezTo>
                <a:lnTo>
                  <a:pt x="1122033" y="1057117"/>
                </a:lnTo>
                <a:lnTo>
                  <a:pt x="1023518" y="975834"/>
                </a:lnTo>
                <a:cubicBezTo>
                  <a:pt x="914063" y="901888"/>
                  <a:pt x="782114" y="858710"/>
                  <a:pt x="640080" y="858710"/>
                </a:cubicBezTo>
                <a:cubicBezTo>
                  <a:pt x="498046" y="858710"/>
                  <a:pt x="366097" y="901888"/>
                  <a:pt x="256643" y="975834"/>
                </a:cubicBezTo>
                <a:lnTo>
                  <a:pt x="158127" y="1057117"/>
                </a:lnTo>
                <a:lnTo>
                  <a:pt x="109316" y="997957"/>
                </a:lnTo>
                <a:cubicBezTo>
                  <a:pt x="40300" y="895799"/>
                  <a:pt x="0" y="772646"/>
                  <a:pt x="0" y="640081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23">
            <a:extLst>
              <a:ext uri="{FF2B5EF4-FFF2-40B4-BE49-F238E27FC236}">
                <a16:creationId xmlns:a16="http://schemas.microsoft.com/office/drawing/2014/main" id="{1BF09B6D-E38C-C71C-2407-04DA001BCD1F}"/>
              </a:ext>
            </a:extLst>
          </p:cNvPr>
          <p:cNvSpPr txBox="1"/>
          <p:nvPr/>
        </p:nvSpPr>
        <p:spPr>
          <a:xfrm>
            <a:off x="1005105" y="3152001"/>
            <a:ext cx="209551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A70000"/>
                </a:solidFill>
                <a:cs typeface="Arial" pitchFamily="34" charset="0"/>
              </a:rPr>
              <a:t>2</a:t>
            </a:r>
            <a:endParaRPr lang="ko-KR" altLang="en-US" sz="3000" b="1" dirty="0">
              <a:solidFill>
                <a:srgbClr val="A70000"/>
              </a:solidFill>
              <a:cs typeface="Arial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EEB91D-2D9F-8561-001C-85FCE982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95" y="1782092"/>
            <a:ext cx="7271971" cy="3490546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F07783BB-3C6B-4F77-2499-DF990426F0A2}"/>
              </a:ext>
            </a:extLst>
          </p:cNvPr>
          <p:cNvSpPr/>
          <p:nvPr/>
        </p:nvSpPr>
        <p:spPr>
          <a:xfrm>
            <a:off x="3792387" y="1850064"/>
            <a:ext cx="816109" cy="287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11E3966C-1BF8-69B1-5EC2-58739B711E7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3508671" y="1993668"/>
            <a:ext cx="283716" cy="198470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24525C-6534-BAEB-4BA1-A4191402DDD5}"/>
              </a:ext>
            </a:extLst>
          </p:cNvPr>
          <p:cNvSpPr txBox="1"/>
          <p:nvPr/>
        </p:nvSpPr>
        <p:spPr>
          <a:xfrm>
            <a:off x="3100616" y="3978376"/>
            <a:ext cx="81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r,s,p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188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793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Calisto MT</vt:lpstr>
      <vt:lpstr>Cambria Math</vt:lpstr>
      <vt:lpstr>Univers Condensed</vt:lpstr>
      <vt:lpstr>Univers Condensed (Titoli)</vt:lpstr>
      <vt:lpstr>ChronicleVTI</vt:lpstr>
      <vt:lpstr>GOOGLE HASHCODE:  OPTIMIZE DATACENTER</vt:lpstr>
      <vt:lpstr>roadmap</vt:lpstr>
      <vt:lpstr>Presentazione standard di PowerPoint</vt:lpstr>
      <vt:lpstr>Presentazione standard di PowerPoint</vt:lpstr>
      <vt:lpstr>OBBIETTIVI</vt:lpstr>
      <vt:lpstr>roadmap</vt:lpstr>
      <vt:lpstr>roadmap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roadmap</vt:lpstr>
      <vt:lpstr>roadmap</vt:lpstr>
      <vt:lpstr>Presentazione standard di PowerPoint</vt:lpstr>
      <vt:lpstr>Presentazione standard di PowerPoint</vt:lpstr>
      <vt:lpstr>roadmap</vt:lpstr>
      <vt:lpstr>roadmap</vt:lpstr>
      <vt:lpstr>Presentazione standard di PowerPoint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HANDLING SMART TRIAGE</dc:title>
  <dc:creator>MARZIA PIROZZI</dc:creator>
  <cp:lastModifiedBy>Alberto Petillo</cp:lastModifiedBy>
  <cp:revision>9</cp:revision>
  <dcterms:created xsi:type="dcterms:W3CDTF">2023-07-15T11:15:10Z</dcterms:created>
  <dcterms:modified xsi:type="dcterms:W3CDTF">2024-07-17T15:29:30Z</dcterms:modified>
</cp:coreProperties>
</file>