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da76674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da76674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da766740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da76674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da76674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da76674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a766740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da766740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da766740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da76674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da766740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da766740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da766740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da766740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da766740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da766740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da766740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da766740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da76674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da76674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da76674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da76674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da76674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da76674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da766740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da766740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da766740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da76674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da76674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da76674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da766740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da766740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da76674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da76674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alkhausen.de/Java-8/javax.swing/JComponent-Hierarchy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oracle.com/en/java/javase/17/docs/api/java.desktop/javax/swing/JComponent.html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Swing#1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25" y="78750"/>
            <a:ext cx="484834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701" y="741450"/>
            <a:ext cx="7924650" cy="387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visualizing them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3072000" y="33603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https://www.falkhausen.de/Java-8/javax.swing/JComponent-Hierarchy.html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in Swing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361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component is a painting drawn pixel by pixel.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300" y="1053975"/>
            <a:ext cx="45720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#1: JFrame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physical parent of all other GUI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75" y="2408375"/>
            <a:ext cx="1905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#2: JPanel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parent/container of all other GUI Components under the JFrame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just a blank slate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“Our canvas”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JFrame itself has an implicit JPanel which can be retrieved with the “JFrame::getContentPane” method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#3: JLabel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a text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formatting with HTML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#4: JButton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simple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attach a text or icon to it or both!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2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</a:t>
            </a:r>
            <a:r>
              <a:rPr lang="en"/>
              <a:t> #5: JToggleButton/JCheckBox/JRadioButton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button that can be turned on and off: “toggled”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these are similar to a plain JButton but with a toggleable state and different looks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225" y="2288423"/>
            <a:ext cx="3076400" cy="21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413" y="2234913"/>
            <a:ext cx="19335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it out!</a:t>
            </a:r>
            <a:endParaRPr/>
          </a:p>
        </p:txBody>
      </p:sp>
      <p:sp>
        <p:nvSpPr>
          <p:cNvPr id="166" name="Google Shape;166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625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javax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swing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625">
                <a:solidFill>
                  <a:srgbClr val="FF7039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625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awt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625">
                <a:solidFill>
                  <a:srgbClr val="FF7039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25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i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625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FF7039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625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00A0FF"/>
                </a:solidFill>
                <a:latin typeface="Courier New"/>
                <a:ea typeface="Courier New"/>
                <a:cs typeface="Courier New"/>
                <a:sym typeface="Courier New"/>
              </a:rPr>
              <a:t>SwingTesting</a:t>
            </a:r>
            <a:endParaRPr sz="625">
              <a:solidFill>
                <a:srgbClr val="00A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FF7039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00A0FF"/>
                </a:solidFill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endParaRPr sz="625">
              <a:solidFill>
                <a:srgbClr val="00A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endParaRPr i="1" sz="625">
              <a:solidFill>
                <a:srgbClr val="99F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endParaRPr i="1" sz="625">
              <a:solidFill>
                <a:srgbClr val="FF66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Runnable</a:t>
            </a:r>
            <a:endParaRPr i="1" sz="625">
              <a:solidFill>
                <a:srgbClr val="99F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625">
              <a:solidFill>
                <a:srgbClr val="99F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625">
                <a:solidFill>
                  <a:srgbClr val="FF7039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25">
                <a:solidFill>
                  <a:srgbClr val="66FFBF"/>
                </a:solidFill>
                <a:latin typeface="Courier New"/>
                <a:ea typeface="Courier New"/>
                <a:cs typeface="Courier New"/>
                <a:sym typeface="Courier New"/>
              </a:rPr>
              <a:t>"Testing Swing"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setPreferredSize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Dimension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25">
                <a:solidFill>
                  <a:srgbClr val="A000FF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A000FF"/>
                </a:solidFill>
                <a:latin typeface="Courier New"/>
                <a:ea typeface="Courier New"/>
                <a:cs typeface="Courier New"/>
                <a:sym typeface="Courier New"/>
              </a:rPr>
              <a:t>530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25">
                <a:solidFill>
                  <a:srgbClr val="FFC69D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pane </a:t>
            </a:r>
            <a:r>
              <a:rPr b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JPanel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pane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setLayout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BoxLayout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pane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BoxLayout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Y_AXIS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pane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setPreferredSize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getPreferredSize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pane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setBorder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BorderFactory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createEmptyBorder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25">
                <a:solidFill>
                  <a:srgbClr val="A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A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A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A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setContentPane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pane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25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625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// start putting your components here</a:t>
            </a:r>
            <a:endParaRPr i="1" sz="625"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25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25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b="1"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625">
                <a:solidFill>
                  <a:srgbClr val="FFC69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625">
              <a:solidFill>
                <a:srgbClr val="99F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setLocationRelativeTo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25">
                <a:solidFill>
                  <a:srgbClr val="A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setVisible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25">
                <a:solidFill>
                  <a:srgbClr val="A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25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625">
                <a:solidFill>
                  <a:srgbClr val="FFC69D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625">
                <a:solidFill>
                  <a:srgbClr val="FFC69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25">
              <a:solidFill>
                <a:srgbClr val="99F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SwingUtilities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invokeLater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625">
                <a:solidFill>
                  <a:srgbClr val="FF669C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00B4CC"/>
                </a:solidFill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en" sz="625">
                <a:solidFill>
                  <a:srgbClr val="99F3FF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25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/>
          </a:p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this template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session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777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javax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swing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777">
                <a:solidFill>
                  <a:srgbClr val="FF703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777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awt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Dimension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777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FF703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777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00A0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TestCode</a:t>
            </a:r>
            <a:endParaRPr sz="777">
              <a:solidFill>
                <a:srgbClr val="00A0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77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FF703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00A0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MyWindow</a:t>
            </a:r>
            <a:endParaRPr sz="777">
              <a:solidFill>
                <a:srgbClr val="00A0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endParaRPr i="1" sz="777">
              <a:solidFill>
                <a:srgbClr val="99F3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77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MyWindow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777">
              <a:solidFill>
                <a:srgbClr val="99F3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77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77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777">
                <a:solidFill>
                  <a:srgbClr val="FF703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77">
                <a:solidFill>
                  <a:srgbClr val="66FFB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setPreferredSize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Dimension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77">
                <a:solidFill>
                  <a:srgbClr val="A000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A000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77">
                <a:solidFill>
                  <a:srgbClr val="FFC6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label_1 </a:t>
            </a:r>
            <a:r>
              <a:rPr b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77">
                <a:solidFill>
                  <a:srgbClr val="66FFB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"Hi "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System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77">
                <a:solidFill>
                  <a:srgbClr val="66FFB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"user.name"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66FFB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", how are you?"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label_1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77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77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77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777">
                <a:solidFill>
                  <a:srgbClr val="FFC6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77">
                <a:solidFill>
                  <a:srgbClr val="FFC6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77">
              <a:solidFill>
                <a:srgbClr val="99F3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77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SwingUtilities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invokeLater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77">
                <a:solidFill>
                  <a:srgbClr val="FF703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777">
                <a:solidFill>
                  <a:srgbClr val="FFC6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MyWindow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program </a:t>
            </a:r>
            <a:r>
              <a:rPr b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777">
                <a:solidFill>
                  <a:srgbClr val="FF66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MyWindow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program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program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setLocationRelativeTo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77">
                <a:solidFill>
                  <a:srgbClr val="A000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program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777">
                <a:solidFill>
                  <a:srgbClr val="00B4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setVisible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777">
                <a:solidFill>
                  <a:srgbClr val="A000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777">
                <a:solidFill>
                  <a:srgbClr val="99F3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777">
                <a:solidFill>
                  <a:srgbClr val="DDD3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77">
              <a:solidFill>
                <a:srgbClr val="DDD3CC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77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77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77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9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AWT?!?!?!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the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JComponent and component inheritance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other common components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000" y="1405613"/>
            <a:ext cx="4267200" cy="2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java.</a:t>
            </a:r>
            <a:r>
              <a:rPr b="1" lang="en"/>
              <a:t>awt</a:t>
            </a:r>
            <a:r>
              <a:rPr lang="en"/>
              <a:t>.Dimension - What the heck is that?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38" y="1814513"/>
            <a:ext cx="30194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725" y="1814525"/>
            <a:ext cx="20383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AWT vs Swing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Swing is AWT, but AWT is the old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make components uniform on different operating systems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050" y="1990725"/>
            <a:ext cx="35242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168" y="2851625"/>
            <a:ext cx="3060975" cy="17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26" y="2062948"/>
            <a:ext cx="2642700" cy="19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a </a:t>
            </a:r>
            <a:r>
              <a:rPr b="1" lang="en"/>
              <a:t>COMPONENT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core parent class of all UI elements (i.e. a button, a text label, a window, etc.); remember inheritance in Java!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Swing, you can easily identify said component because they are prefixed with a “J”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component like a button are all blank slates, they are either drawn by you or Java or someone else.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the components we have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Head over to: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https://docs.oracle.com/en/java/javase/17/docs/api/java.desktop/javax/swing/JComponent.html</a:t>
            </a:r>
            <a:r>
              <a:rPr lang="en"/>
              <a:t> 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25" y="2626250"/>
            <a:ext cx="7959149" cy="17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documentation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be ashamed to refer to the documentations!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be using the JavaDocs not just for Swing but for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hundreds of methods, variables, classes, interfaces, enums, and more that you simply can’t memorize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5" y="152400"/>
            <a:ext cx="711804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