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87" r:id="rId3"/>
    <p:sldId id="288" r:id="rId4"/>
    <p:sldId id="273" r:id="rId5"/>
    <p:sldId id="262" r:id="rId6"/>
    <p:sldId id="265" r:id="rId7"/>
    <p:sldId id="266" r:id="rId8"/>
    <p:sldId id="267" r:id="rId9"/>
    <p:sldId id="268" r:id="rId10"/>
    <p:sldId id="284" r:id="rId11"/>
    <p:sldId id="282" r:id="rId12"/>
    <p:sldId id="283" r:id="rId13"/>
    <p:sldId id="277" r:id="rId14"/>
    <p:sldId id="278" r:id="rId15"/>
    <p:sldId id="279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016C-23F2-4F25-8C84-927C95A9CADE}" type="datetimeFigureOut">
              <a:rPr lang="pt-PT" smtClean="0"/>
              <a:t>28/12/2016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87BA-108E-45C1-80A3-23B744DA2B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5835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016C-23F2-4F25-8C84-927C95A9CADE}" type="datetimeFigureOut">
              <a:rPr lang="pt-PT" smtClean="0"/>
              <a:t>28/12/2016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87BA-108E-45C1-80A3-23B744DA2B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021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016C-23F2-4F25-8C84-927C95A9CADE}" type="datetimeFigureOut">
              <a:rPr lang="pt-PT" smtClean="0"/>
              <a:t>28/12/2016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87BA-108E-45C1-80A3-23B744DA2B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245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016C-23F2-4F25-8C84-927C95A9CADE}" type="datetimeFigureOut">
              <a:rPr lang="pt-PT" smtClean="0"/>
              <a:t>28/12/2016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87BA-108E-45C1-80A3-23B744DA2B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179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016C-23F2-4F25-8C84-927C95A9CADE}" type="datetimeFigureOut">
              <a:rPr lang="pt-PT" smtClean="0"/>
              <a:t>28/12/2016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87BA-108E-45C1-80A3-23B744DA2B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045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016C-23F2-4F25-8C84-927C95A9CADE}" type="datetimeFigureOut">
              <a:rPr lang="pt-PT" smtClean="0"/>
              <a:t>28/12/2016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87BA-108E-45C1-80A3-23B744DA2B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110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016C-23F2-4F25-8C84-927C95A9CADE}" type="datetimeFigureOut">
              <a:rPr lang="pt-PT" smtClean="0"/>
              <a:t>28/12/2016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87BA-108E-45C1-80A3-23B744DA2B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429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016C-23F2-4F25-8C84-927C95A9CADE}" type="datetimeFigureOut">
              <a:rPr lang="pt-PT" smtClean="0"/>
              <a:t>28/12/2016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87BA-108E-45C1-80A3-23B744DA2B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215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016C-23F2-4F25-8C84-927C95A9CADE}" type="datetimeFigureOut">
              <a:rPr lang="pt-PT" smtClean="0"/>
              <a:t>28/12/2016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87BA-108E-45C1-80A3-23B744DA2B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796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016C-23F2-4F25-8C84-927C95A9CADE}" type="datetimeFigureOut">
              <a:rPr lang="pt-PT" smtClean="0"/>
              <a:t>28/12/2016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87BA-108E-45C1-80A3-23B744DA2B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850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016C-23F2-4F25-8C84-927C95A9CADE}" type="datetimeFigureOut">
              <a:rPr lang="pt-PT" smtClean="0"/>
              <a:t>28/12/2016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87BA-108E-45C1-80A3-23B744DA2B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309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2016C-23F2-4F25-8C84-927C95A9CADE}" type="datetimeFigureOut">
              <a:rPr lang="pt-PT" smtClean="0"/>
              <a:t>28/12/2016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487BA-108E-45C1-80A3-23B744DA2B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410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16600" b="1" dirty="0"/>
              <a:t>EXOCUTE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965269" y="3509963"/>
            <a:ext cx="6244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err="1"/>
              <a:t>Proposed</a:t>
            </a:r>
            <a:r>
              <a:rPr lang="pt-PT" sz="3200" dirty="0"/>
              <a:t> </a:t>
            </a:r>
            <a:r>
              <a:rPr lang="pt-PT" sz="3200" dirty="0" err="1"/>
              <a:t>Solution</a:t>
            </a:r>
            <a:endParaRPr lang="en-US" sz="3200" dirty="0"/>
          </a:p>
        </p:txBody>
      </p:sp>
      <p:pic>
        <p:nvPicPr>
          <p:cNvPr id="1026" name="Picture 2" descr="https://growin.catsone.com/index.php?m=attachments&amp;a=download&amp;siteID=45471&amp;domain=catsone.com&amp;key=237c8b3235347fb647e76925f131d21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853" y="4748698"/>
            <a:ext cx="39528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26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1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command should be the one to start the processing of an input? </a:t>
            </a:r>
          </a:p>
          <a:p>
            <a:pPr marL="0" indent="0" algn="ctr">
              <a:buNone/>
            </a:pPr>
            <a: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Injector or the Collector?</a:t>
            </a:r>
            <a:endParaRPr lang="pt-PT" sz="3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7596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2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PT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USE EXOENTRY TO SAVE ALL KINDS OF INFORMATION?</a:t>
            </a:r>
          </a:p>
          <a:p>
            <a:pPr marL="0" indent="0">
              <a:buNone/>
            </a:pPr>
            <a:endParaRPr lang="pt-PT" sz="3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pt-PT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r>
              <a:rPr lang="pt-P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pt-PT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ActivitySignal</a:t>
            </a:r>
            <a:r>
              <a:rPr lang="pt-P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pt-PT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GraphCreator</a:t>
            </a:r>
            <a:r>
              <a:rPr lang="pt-P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pt-P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transformed</a:t>
            </a:r>
            <a:r>
              <a:rPr lang="pt-P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pt-PT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ExoEntry</a:t>
            </a:r>
            <a:r>
              <a:rPr lang="pt-P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t-PT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marker,ActivitySignal</a:t>
            </a:r>
            <a:r>
              <a:rPr lang="pt-P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700137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3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PT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DO YOU USE OTHER CLASS FOR PARAMETERS OF AN ACTIVITY</a:t>
            </a:r>
          </a:p>
          <a:p>
            <a:pPr marL="0" indent="0" algn="ctr">
              <a:buNone/>
            </a:pPr>
            <a:endParaRPr lang="pt-PT" sz="3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pt-PT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</a:t>
            </a:r>
            <a:r>
              <a:rPr lang="pt-P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added</a:t>
            </a:r>
            <a:r>
              <a:rPr lang="pt-P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P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r>
              <a:rPr lang="pt-P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pt-PT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ActivitySignal</a:t>
            </a:r>
            <a:r>
              <a:rPr lang="pt-P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pt-P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deleted</a:t>
            </a:r>
            <a:r>
              <a:rPr lang="pt-P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ActivityToolkit</a:t>
            </a:r>
            <a:endParaRPr lang="pt-PT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734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74766" y="1580606"/>
            <a:ext cx="111034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ID’s</a:t>
            </a:r>
            <a:r>
              <a:rPr lang="pt-P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pt-P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</a:t>
            </a:r>
            <a:r>
              <a:rPr lang="pt-P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</a:t>
            </a:r>
            <a:r>
              <a:rPr lang="pt-P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</a:t>
            </a:r>
            <a:r>
              <a:rPr lang="pt-PT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unique</a:t>
            </a:r>
            <a:r>
              <a:rPr lang="pt-P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UID</a:t>
            </a:r>
          </a:p>
          <a:p>
            <a:pPr algn="ctr"/>
            <a:endParaRPr lang="pt-PT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pt-PT" sz="3600" dirty="0" err="1">
                <a:sym typeface="Wingdings" panose="05000000000000000000" pitchFamily="2" charset="2"/>
              </a:rPr>
              <a:t>If</a:t>
            </a:r>
            <a:r>
              <a:rPr lang="pt-PT" sz="3600" dirty="0">
                <a:sym typeface="Wingdings" panose="05000000000000000000" pitchFamily="2" charset="2"/>
              </a:rPr>
              <a:t> </a:t>
            </a:r>
            <a:r>
              <a:rPr lang="pt-PT" sz="3600" dirty="0" err="1">
                <a:sym typeface="Wingdings" panose="05000000000000000000" pitchFamily="2" charset="2"/>
              </a:rPr>
              <a:t>every</a:t>
            </a:r>
            <a:r>
              <a:rPr lang="pt-PT" sz="3600" dirty="0">
                <a:sym typeface="Wingdings" panose="05000000000000000000" pitchFamily="2" charset="2"/>
              </a:rPr>
              <a:t> </a:t>
            </a:r>
            <a:r>
              <a:rPr lang="pt-PT" sz="3600" dirty="0" err="1">
                <a:sym typeface="Wingdings" panose="05000000000000000000" pitchFamily="2" charset="2"/>
              </a:rPr>
              <a:t>inject</a:t>
            </a:r>
            <a:r>
              <a:rPr lang="pt-PT" sz="3600" dirty="0">
                <a:sym typeface="Wingdings" panose="05000000000000000000" pitchFamily="2" charset="2"/>
              </a:rPr>
              <a:t> </a:t>
            </a:r>
            <a:r>
              <a:rPr lang="pt-PT" sz="3600" dirty="0" err="1">
                <a:sym typeface="Wingdings" panose="05000000000000000000" pitchFamily="2" charset="2"/>
              </a:rPr>
              <a:t>have</a:t>
            </a:r>
            <a:r>
              <a:rPr lang="pt-PT" sz="3600" dirty="0">
                <a:sym typeface="Wingdings" panose="05000000000000000000" pitchFamily="2" charset="2"/>
              </a:rPr>
              <a:t> a </a:t>
            </a:r>
            <a:r>
              <a:rPr lang="pt-PT" sz="3600" dirty="0" err="1">
                <a:sym typeface="Wingdings" panose="05000000000000000000" pitchFamily="2" charset="2"/>
              </a:rPr>
              <a:t>unique</a:t>
            </a:r>
            <a:r>
              <a:rPr lang="pt-PT" sz="3600" dirty="0">
                <a:sym typeface="Wingdings" panose="05000000000000000000" pitchFamily="2" charset="2"/>
              </a:rPr>
              <a:t> ID </a:t>
            </a:r>
            <a:r>
              <a:rPr lang="pt-PT" sz="3600" dirty="0" err="1">
                <a:sym typeface="Wingdings" panose="05000000000000000000" pitchFamily="2" charset="2"/>
              </a:rPr>
              <a:t>it’s</a:t>
            </a:r>
            <a:r>
              <a:rPr lang="pt-PT" sz="3600" dirty="0">
                <a:sym typeface="Wingdings" panose="05000000000000000000" pitchFamily="2" charset="2"/>
              </a:rPr>
              <a:t> </a:t>
            </a:r>
            <a:r>
              <a:rPr lang="pt-PT" sz="3600" dirty="0" err="1">
                <a:sym typeface="Wingdings" panose="05000000000000000000" pitchFamily="2" charset="2"/>
              </a:rPr>
              <a:t>possible</a:t>
            </a:r>
            <a:r>
              <a:rPr lang="pt-PT" sz="3600" dirty="0">
                <a:sym typeface="Wingdings" panose="05000000000000000000" pitchFamily="2" charset="2"/>
              </a:rPr>
              <a:t> to do </a:t>
            </a:r>
            <a:r>
              <a:rPr lang="pt-PT" sz="3600" dirty="0" err="1">
                <a:sym typeface="Wingdings" panose="05000000000000000000" pitchFamily="2" charset="2"/>
              </a:rPr>
              <a:t>multithreading</a:t>
            </a:r>
            <a:r>
              <a:rPr lang="pt-PT" sz="3600" dirty="0">
                <a:sym typeface="Wingdings" panose="05000000000000000000" pitchFamily="2" charset="2"/>
              </a:rPr>
              <a:t> in </a:t>
            </a:r>
            <a:r>
              <a:rPr lang="pt-PT" sz="3600" dirty="0" err="1">
                <a:sym typeface="Wingdings" panose="05000000000000000000" pitchFamily="2" charset="2"/>
              </a:rPr>
              <a:t>the</a:t>
            </a:r>
            <a:r>
              <a:rPr lang="pt-PT" sz="3600" dirty="0">
                <a:sym typeface="Wingdings" panose="05000000000000000000" pitchFamily="2" charset="2"/>
              </a:rPr>
              <a:t> </a:t>
            </a:r>
            <a:r>
              <a:rPr lang="pt-PT" sz="3600" dirty="0" err="1">
                <a:sym typeface="Wingdings" panose="05000000000000000000" pitchFamily="2" charset="2"/>
              </a:rPr>
              <a:t>same</a:t>
            </a:r>
            <a:r>
              <a:rPr lang="pt-PT" sz="3600" dirty="0">
                <a:sym typeface="Wingdings" panose="05000000000000000000" pitchFamily="2" charset="2"/>
              </a:rPr>
              <a:t> </a:t>
            </a:r>
            <a:r>
              <a:rPr lang="pt-PT" sz="3600" dirty="0" err="1">
                <a:sym typeface="Wingdings" panose="05000000000000000000" pitchFamily="2" charset="2"/>
              </a:rPr>
              <a:t>computer</a:t>
            </a:r>
            <a:endParaRPr lang="pt-PT" sz="3600" dirty="0">
              <a:sym typeface="Wingdings" panose="05000000000000000000" pitchFamily="2" charset="2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Question 4</a:t>
            </a:r>
          </a:p>
        </p:txBody>
      </p:sp>
    </p:spTree>
    <p:extLst>
      <p:ext uri="{BB962C8B-B14F-4D97-AF65-F5344CB8AC3E}">
        <p14:creationId xmlns:p14="http://schemas.microsoft.com/office/powerpoint/2010/main" val="2910466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74766" y="1580606"/>
            <a:ext cx="1110342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Each</a:t>
            </a:r>
            <a:r>
              <a:rPr lang="pt-P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pt-PT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thread</a:t>
            </a:r>
            <a:r>
              <a:rPr lang="pt-P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can </a:t>
            </a:r>
            <a:r>
              <a:rPr lang="pt-PT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be</a:t>
            </a:r>
            <a:r>
              <a:rPr lang="pt-P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pt-PT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cloned</a:t>
            </a:r>
            <a:r>
              <a:rPr lang="pt-P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pt-PT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multiple</a:t>
            </a:r>
            <a:r>
              <a:rPr lang="pt-P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times</a:t>
            </a:r>
          </a:p>
          <a:p>
            <a:pPr algn="ctr"/>
            <a:endParaRPr lang="pt-PT" sz="3600" dirty="0">
              <a:sym typeface="Wingdings" panose="05000000000000000000" pitchFamily="2" charset="2"/>
            </a:endParaRPr>
          </a:p>
          <a:p>
            <a:pPr algn="ctr"/>
            <a:r>
              <a:rPr lang="pt-PT" sz="3600" dirty="0">
                <a:sym typeface="Wingdings" panose="05000000000000000000" pitchFamily="2" charset="2"/>
              </a:rPr>
              <a:t>Speed </a:t>
            </a:r>
            <a:r>
              <a:rPr lang="pt-PT" sz="3600" dirty="0" err="1">
                <a:sym typeface="Wingdings" panose="05000000000000000000" pitchFamily="2" charset="2"/>
              </a:rPr>
              <a:t>improvement</a:t>
            </a:r>
            <a:r>
              <a:rPr lang="pt-PT" sz="3600" dirty="0">
                <a:sym typeface="Wingdings" panose="05000000000000000000" pitchFamily="2" charset="2"/>
              </a:rPr>
              <a:t> to </a:t>
            </a:r>
            <a:r>
              <a:rPr lang="pt-PT" sz="3600" dirty="0" err="1">
                <a:sym typeface="Wingdings" panose="05000000000000000000" pitchFamily="2" charset="2"/>
              </a:rPr>
              <a:t>activities</a:t>
            </a:r>
            <a:r>
              <a:rPr lang="pt-PT" sz="3600" dirty="0">
                <a:sym typeface="Wingdings" panose="05000000000000000000" pitchFamily="2" charset="2"/>
              </a:rPr>
              <a:t> </a:t>
            </a:r>
            <a:r>
              <a:rPr lang="pt-PT" sz="3600" dirty="0" err="1">
                <a:sym typeface="Wingdings" panose="05000000000000000000" pitchFamily="2" charset="2"/>
              </a:rPr>
              <a:t>which</a:t>
            </a:r>
            <a:r>
              <a:rPr lang="pt-PT" sz="3600" dirty="0">
                <a:sym typeface="Wingdings" panose="05000000000000000000" pitchFamily="2" charset="2"/>
              </a:rPr>
              <a:t> </a:t>
            </a:r>
            <a:r>
              <a:rPr lang="pt-PT" sz="3600" dirty="0" err="1">
                <a:sym typeface="Wingdings" panose="05000000000000000000" pitchFamily="2" charset="2"/>
              </a:rPr>
              <a:t>spend</a:t>
            </a:r>
            <a:r>
              <a:rPr lang="pt-PT" sz="3600" dirty="0">
                <a:sym typeface="Wingdings" panose="05000000000000000000" pitchFamily="2" charset="2"/>
              </a:rPr>
              <a:t> more </a:t>
            </a:r>
            <a:r>
              <a:rPr lang="pt-PT" sz="3600" dirty="0" err="1">
                <a:sym typeface="Wingdings" panose="05000000000000000000" pitchFamily="2" charset="2"/>
              </a:rPr>
              <a:t>resources</a:t>
            </a:r>
            <a:r>
              <a:rPr lang="pt-PT" sz="3600" dirty="0">
                <a:sym typeface="Wingdings" panose="05000000000000000000" pitchFamily="2" charset="2"/>
              </a:rPr>
              <a:t> </a:t>
            </a:r>
            <a:r>
              <a:rPr lang="pt-PT" sz="3600" dirty="0" err="1">
                <a:sym typeface="Wingdings" panose="05000000000000000000" pitchFamily="2" charset="2"/>
              </a:rPr>
              <a:t>and</a:t>
            </a:r>
            <a:r>
              <a:rPr lang="pt-PT" sz="3600" dirty="0">
                <a:sym typeface="Wingdings" panose="05000000000000000000" pitchFamily="2" charset="2"/>
              </a:rPr>
              <a:t> time</a:t>
            </a:r>
          </a:p>
          <a:p>
            <a:endParaRPr lang="pt-PT" sz="2400" dirty="0">
              <a:sym typeface="Wingdings" panose="05000000000000000000" pitchFamily="2" charset="2"/>
            </a:endParaRPr>
          </a:p>
          <a:p>
            <a:pPr algn="ctr"/>
            <a:r>
              <a:rPr lang="pt-PT" sz="2400" dirty="0" err="1">
                <a:sym typeface="Wingdings" panose="05000000000000000000" pitchFamily="2" charset="2"/>
              </a:rPr>
              <a:t>Example</a:t>
            </a:r>
            <a:r>
              <a:rPr lang="pt-PT" sz="2400" dirty="0">
                <a:sym typeface="Wingdings" panose="05000000000000000000" pitchFamily="2" charset="2"/>
              </a:rPr>
              <a:t>: </a:t>
            </a:r>
            <a:r>
              <a:rPr lang="pt-PT" sz="2400" dirty="0" err="1">
                <a:sym typeface="Wingdings" panose="05000000000000000000" pitchFamily="2" charset="2"/>
              </a:rPr>
              <a:t>Let’s</a:t>
            </a:r>
            <a:r>
              <a:rPr lang="pt-PT" sz="2400" dirty="0">
                <a:sym typeface="Wingdings" panose="05000000000000000000" pitchFamily="2" charset="2"/>
              </a:rPr>
              <a:t> </a:t>
            </a:r>
            <a:r>
              <a:rPr lang="pt-PT" sz="2400" dirty="0" err="1">
                <a:sym typeface="Wingdings" panose="05000000000000000000" pitchFamily="2" charset="2"/>
              </a:rPr>
              <a:t>inject</a:t>
            </a:r>
            <a:r>
              <a:rPr lang="pt-PT" sz="2400" dirty="0">
                <a:sym typeface="Wingdings" panose="05000000000000000000" pitchFamily="2" charset="2"/>
              </a:rPr>
              <a:t> input1 </a:t>
            </a:r>
            <a:r>
              <a:rPr lang="pt-PT" sz="2400" dirty="0" err="1">
                <a:sym typeface="Wingdings" panose="05000000000000000000" pitchFamily="2" charset="2"/>
              </a:rPr>
              <a:t>and</a:t>
            </a:r>
            <a:r>
              <a:rPr lang="pt-PT" sz="2400" dirty="0">
                <a:sym typeface="Wingdings" panose="05000000000000000000" pitchFamily="2" charset="2"/>
              </a:rPr>
              <a:t> input2</a:t>
            </a:r>
          </a:p>
          <a:p>
            <a:pPr algn="ctr"/>
            <a:endParaRPr lang="pt-PT" sz="3600" dirty="0">
              <a:sym typeface="Wingdings" panose="05000000000000000000" pitchFamily="2" charset="2"/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Question 5</a:t>
            </a:r>
          </a:p>
        </p:txBody>
      </p:sp>
    </p:spTree>
    <p:extLst>
      <p:ext uri="{BB962C8B-B14F-4D97-AF65-F5344CB8AC3E}">
        <p14:creationId xmlns:p14="http://schemas.microsoft.com/office/powerpoint/2010/main" val="2588246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74766" y="1580606"/>
            <a:ext cx="111034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Each</a:t>
            </a:r>
            <a:r>
              <a:rPr lang="pt-P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pt-PT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thread</a:t>
            </a:r>
            <a:r>
              <a:rPr lang="pt-P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can </a:t>
            </a:r>
            <a:r>
              <a:rPr lang="pt-PT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be</a:t>
            </a:r>
            <a:r>
              <a:rPr lang="pt-P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pt-PT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cloned</a:t>
            </a:r>
            <a:r>
              <a:rPr lang="pt-P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pt-PT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multiple</a:t>
            </a:r>
            <a:r>
              <a:rPr lang="pt-P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times</a:t>
            </a:r>
          </a:p>
          <a:p>
            <a:pPr algn="ctr"/>
            <a:endParaRPr lang="pt-PT" sz="3600" dirty="0">
              <a:sym typeface="Wingdings" panose="05000000000000000000" pitchFamily="2" charset="2"/>
            </a:endParaRPr>
          </a:p>
          <a:p>
            <a:endParaRPr lang="pt-PT" sz="2400" dirty="0">
              <a:sym typeface="Wingdings" panose="05000000000000000000" pitchFamily="2" charset="2"/>
            </a:endParaRPr>
          </a:p>
          <a:p>
            <a:pPr algn="ctr"/>
            <a:endParaRPr lang="pt-PT" sz="3600" dirty="0">
              <a:sym typeface="Wingdings" panose="05000000000000000000" pitchFamily="2" charset="2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642648"/>
              </p:ext>
            </p:extLst>
          </p:nvPr>
        </p:nvGraphicFramePr>
        <p:xfrm>
          <a:off x="4886242" y="2591744"/>
          <a:ext cx="27228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092">
                  <a:extLst>
                    <a:ext uri="{9D8B030D-6E8A-4147-A177-3AD203B41FA5}">
                      <a16:colId xmlns:a16="http://schemas.microsoft.com/office/drawing/2014/main" val="1880593648"/>
                    </a:ext>
                  </a:extLst>
                </a:gridCol>
                <a:gridCol w="1410788">
                  <a:extLst>
                    <a:ext uri="{9D8B030D-6E8A-4147-A177-3AD203B41FA5}">
                      <a16:colId xmlns:a16="http://schemas.microsoft.com/office/drawing/2014/main" val="1058584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853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956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727763"/>
                  </a:ext>
                </a:extLst>
              </a:tr>
            </a:tbl>
          </a:graphicData>
        </a:graphic>
      </p:graphicFrame>
      <p:cxnSp>
        <p:nvCxnSpPr>
          <p:cNvPr id="6" name="Conexão reta unidirecional 5"/>
          <p:cNvCxnSpPr/>
          <p:nvPr/>
        </p:nvCxnSpPr>
        <p:spPr>
          <a:xfrm flipV="1">
            <a:off x="1097280" y="4715692"/>
            <a:ext cx="1946366" cy="86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ta unidirecional 7"/>
          <p:cNvCxnSpPr/>
          <p:nvPr/>
        </p:nvCxnSpPr>
        <p:spPr>
          <a:xfrm>
            <a:off x="1097280" y="5577050"/>
            <a:ext cx="1946366" cy="713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031966" y="4585063"/>
            <a:ext cx="172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one</a:t>
            </a:r>
            <a:r>
              <a:rPr lang="pt-PT" dirty="0"/>
              <a:t> A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one</a:t>
            </a:r>
            <a:r>
              <a:rPr lang="pt-PT" dirty="0"/>
              <a:t> B</a:t>
            </a:r>
            <a:endParaRPr lang="en-US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97280" y="6069076"/>
            <a:ext cx="194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one</a:t>
            </a:r>
            <a:r>
              <a:rPr lang="pt-PT" dirty="0"/>
              <a:t> A </a:t>
            </a:r>
            <a:r>
              <a:rPr lang="pt-PT" dirty="0" err="1"/>
              <a:t>and</a:t>
            </a:r>
            <a:r>
              <a:rPr lang="pt-PT" b="1" dirty="0"/>
              <a:t> </a:t>
            </a:r>
            <a:r>
              <a:rPr lang="pt-PT" b="1" dirty="0" err="1"/>
              <a:t>two</a:t>
            </a:r>
            <a:r>
              <a:rPr lang="pt-PT" b="1" dirty="0"/>
              <a:t> </a:t>
            </a:r>
            <a:r>
              <a:rPr lang="pt-PT" dirty="0"/>
              <a:t>B</a:t>
            </a:r>
            <a:endParaRPr lang="en-US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180114" y="4167051"/>
            <a:ext cx="570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859129"/>
              </p:ext>
            </p:extLst>
          </p:nvPr>
        </p:nvGraphicFramePr>
        <p:xfrm>
          <a:off x="3108959" y="4167051"/>
          <a:ext cx="7197650" cy="24195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765">
                  <a:extLst>
                    <a:ext uri="{9D8B030D-6E8A-4147-A177-3AD203B41FA5}">
                      <a16:colId xmlns:a16="http://schemas.microsoft.com/office/drawing/2014/main" val="2841682933"/>
                    </a:ext>
                  </a:extLst>
                </a:gridCol>
                <a:gridCol w="719765">
                  <a:extLst>
                    <a:ext uri="{9D8B030D-6E8A-4147-A177-3AD203B41FA5}">
                      <a16:colId xmlns:a16="http://schemas.microsoft.com/office/drawing/2014/main" val="3714953925"/>
                    </a:ext>
                  </a:extLst>
                </a:gridCol>
                <a:gridCol w="719765">
                  <a:extLst>
                    <a:ext uri="{9D8B030D-6E8A-4147-A177-3AD203B41FA5}">
                      <a16:colId xmlns:a16="http://schemas.microsoft.com/office/drawing/2014/main" val="3724771906"/>
                    </a:ext>
                  </a:extLst>
                </a:gridCol>
                <a:gridCol w="719765">
                  <a:extLst>
                    <a:ext uri="{9D8B030D-6E8A-4147-A177-3AD203B41FA5}">
                      <a16:colId xmlns:a16="http://schemas.microsoft.com/office/drawing/2014/main" val="3482444926"/>
                    </a:ext>
                  </a:extLst>
                </a:gridCol>
                <a:gridCol w="719765">
                  <a:extLst>
                    <a:ext uri="{9D8B030D-6E8A-4147-A177-3AD203B41FA5}">
                      <a16:colId xmlns:a16="http://schemas.microsoft.com/office/drawing/2014/main" val="591600118"/>
                    </a:ext>
                  </a:extLst>
                </a:gridCol>
                <a:gridCol w="719765">
                  <a:extLst>
                    <a:ext uri="{9D8B030D-6E8A-4147-A177-3AD203B41FA5}">
                      <a16:colId xmlns:a16="http://schemas.microsoft.com/office/drawing/2014/main" val="1146849599"/>
                    </a:ext>
                  </a:extLst>
                </a:gridCol>
                <a:gridCol w="719765">
                  <a:extLst>
                    <a:ext uri="{9D8B030D-6E8A-4147-A177-3AD203B41FA5}">
                      <a16:colId xmlns:a16="http://schemas.microsoft.com/office/drawing/2014/main" val="1008327938"/>
                    </a:ext>
                  </a:extLst>
                </a:gridCol>
                <a:gridCol w="719765">
                  <a:extLst>
                    <a:ext uri="{9D8B030D-6E8A-4147-A177-3AD203B41FA5}">
                      <a16:colId xmlns:a16="http://schemas.microsoft.com/office/drawing/2014/main" val="2083024668"/>
                    </a:ext>
                  </a:extLst>
                </a:gridCol>
                <a:gridCol w="719765">
                  <a:extLst>
                    <a:ext uri="{9D8B030D-6E8A-4147-A177-3AD203B41FA5}">
                      <a16:colId xmlns:a16="http://schemas.microsoft.com/office/drawing/2014/main" val="3520271106"/>
                    </a:ext>
                  </a:extLst>
                </a:gridCol>
                <a:gridCol w="719765">
                  <a:extLst>
                    <a:ext uri="{9D8B030D-6E8A-4147-A177-3AD203B41FA5}">
                      <a16:colId xmlns:a16="http://schemas.microsoft.com/office/drawing/2014/main" val="17246534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5-10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10-15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15-20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20-25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25-30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30-35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35-40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11507"/>
                  </a:ext>
                </a:extLst>
              </a:tr>
              <a:tr h="392470">
                <a:tc>
                  <a:txBody>
                    <a:bodyPr/>
                    <a:lstStyle/>
                    <a:p>
                      <a:r>
                        <a:rPr lang="pt-PT" dirty="0"/>
                        <a:t>I1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52172"/>
                  </a:ext>
                </a:extLst>
              </a:tr>
              <a:tr h="392470">
                <a:tc>
                  <a:txBody>
                    <a:bodyPr/>
                    <a:lstStyle/>
                    <a:p>
                      <a:r>
                        <a:rPr lang="pt-PT" dirty="0"/>
                        <a:t>I2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A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>
                          <a:solidFill>
                            <a:srgbClr val="FF0000"/>
                          </a:solidFill>
                        </a:rPr>
                        <a:t>WAIT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B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B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3190"/>
                  </a:ext>
                </a:extLst>
              </a:tr>
              <a:tr h="3924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672251"/>
                  </a:ext>
                </a:extLst>
              </a:tr>
              <a:tr h="392470">
                <a:tc>
                  <a:txBody>
                    <a:bodyPr/>
                    <a:lstStyle/>
                    <a:p>
                      <a:r>
                        <a:rPr lang="pt-PT" dirty="0"/>
                        <a:t>I1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A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B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B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96791344"/>
                  </a:ext>
                </a:extLst>
              </a:tr>
              <a:tr h="392470">
                <a:tc>
                  <a:txBody>
                    <a:bodyPr/>
                    <a:lstStyle/>
                    <a:p>
                      <a:r>
                        <a:rPr lang="pt-PT" dirty="0"/>
                        <a:t>I2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718323"/>
                  </a:ext>
                </a:extLst>
              </a:tr>
            </a:tbl>
          </a:graphicData>
        </a:graphic>
      </p:graphicFrame>
      <p:sp>
        <p:nvSpPr>
          <p:cNvPr id="13" name="Título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Question 5</a:t>
            </a:r>
          </a:p>
        </p:txBody>
      </p:sp>
    </p:spTree>
    <p:extLst>
      <p:ext uri="{BB962C8B-B14F-4D97-AF65-F5344CB8AC3E}">
        <p14:creationId xmlns:p14="http://schemas.microsoft.com/office/powerpoint/2010/main" val="2803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05274" y="2735100"/>
            <a:ext cx="12192000" cy="58118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PT" sz="8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Thank</a:t>
            </a:r>
            <a:r>
              <a:rPr lang="pt-PT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pt-PT" sz="8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you</a:t>
            </a:r>
            <a:endParaRPr lang="pt-PT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pt-PT" sz="3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380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17421" y="94957"/>
            <a:ext cx="1336431" cy="126609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2829" y="94957"/>
            <a:ext cx="1336431" cy="126609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B</a:t>
            </a:r>
            <a:endParaRPr lang="en-US" dirty="0"/>
          </a:p>
        </p:txBody>
      </p:sp>
      <p:cxnSp>
        <p:nvCxnSpPr>
          <p:cNvPr id="8" name="Conexão reta unidirecional 7"/>
          <p:cNvCxnSpPr>
            <a:stCxn id="4" idx="6"/>
            <a:endCxn id="5" idx="2"/>
          </p:cNvCxnSpPr>
          <p:nvPr/>
        </p:nvCxnSpPr>
        <p:spPr>
          <a:xfrm>
            <a:off x="3553852" y="728003"/>
            <a:ext cx="1778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1427284" y="1693650"/>
            <a:ext cx="8862646" cy="12397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DATASPACE</a:t>
            </a:r>
          </a:p>
          <a:p>
            <a:pPr algn="ctr"/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PT" dirty="0"/>
          </a:p>
        </p:txBody>
      </p:sp>
      <p:sp>
        <p:nvSpPr>
          <p:cNvPr id="18" name="Oval 17"/>
          <p:cNvSpPr/>
          <p:nvPr/>
        </p:nvSpPr>
        <p:spPr>
          <a:xfrm>
            <a:off x="2217421" y="94608"/>
            <a:ext cx="1336431" cy="126609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32829" y="94258"/>
            <a:ext cx="1336431" cy="126609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9879811" y="4167555"/>
            <a:ext cx="2152650" cy="24911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JARSPACE</a:t>
            </a:r>
          </a:p>
          <a:p>
            <a:pPr algn="ctr"/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PT" dirty="0"/>
          </a:p>
        </p:txBody>
      </p:sp>
      <p:sp>
        <p:nvSpPr>
          <p:cNvPr id="21" name="Retângulo 20"/>
          <p:cNvSpPr/>
          <p:nvPr/>
        </p:nvSpPr>
        <p:spPr>
          <a:xfrm>
            <a:off x="7589499" y="4167555"/>
            <a:ext cx="2152650" cy="24911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SIGNALSPACE</a:t>
            </a:r>
          </a:p>
          <a:p>
            <a:pPr algn="ctr"/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PT" dirty="0"/>
          </a:p>
        </p:txBody>
      </p:sp>
      <p:sp>
        <p:nvSpPr>
          <p:cNvPr id="2" name="CaixaDeTexto 1"/>
          <p:cNvSpPr txBox="1"/>
          <p:nvPr/>
        </p:nvSpPr>
        <p:spPr>
          <a:xfrm>
            <a:off x="1860706" y="1321157"/>
            <a:ext cx="8289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Duplicates</a:t>
            </a:r>
            <a:r>
              <a:rPr lang="pt-PT" dirty="0"/>
              <a:t> </a:t>
            </a:r>
            <a:r>
              <a:rPr lang="pt-PT" dirty="0" err="1"/>
              <a:t>String</a:t>
            </a:r>
            <a:r>
              <a:rPr lang="pt-PT" dirty="0"/>
              <a:t>		             </a:t>
            </a:r>
            <a:r>
              <a:rPr lang="pt-PT" dirty="0" err="1"/>
              <a:t>ReverseString</a:t>
            </a:r>
            <a:r>
              <a:rPr lang="pt-PT" dirty="0"/>
              <a:t>		</a:t>
            </a:r>
            <a:r>
              <a:rPr lang="pt-PT" dirty="0" err="1"/>
              <a:t>RemovesFirstChar</a:t>
            </a:r>
            <a:r>
              <a:rPr lang="pt-PT" dirty="0"/>
              <a:t>      	</a:t>
            </a:r>
            <a:endParaRPr lang="en-US" dirty="0"/>
          </a:p>
        </p:txBody>
      </p:sp>
      <p:sp>
        <p:nvSpPr>
          <p:cNvPr id="7" name="Retângulo 6"/>
          <p:cNvSpPr/>
          <p:nvPr/>
        </p:nvSpPr>
        <p:spPr>
          <a:xfrm>
            <a:off x="7828672" y="4572000"/>
            <a:ext cx="1565448" cy="6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 | &lt; | B</a:t>
            </a:r>
            <a:endParaRPr lang="en-US" dirty="0"/>
          </a:p>
        </p:txBody>
      </p:sp>
      <p:sp>
        <p:nvSpPr>
          <p:cNvPr id="22" name="Retângulo 21"/>
          <p:cNvSpPr/>
          <p:nvPr/>
        </p:nvSpPr>
        <p:spPr>
          <a:xfrm>
            <a:off x="7828672" y="5227651"/>
            <a:ext cx="1565448" cy="6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B | A  | C</a:t>
            </a:r>
            <a:endParaRPr lang="en-US" dirty="0"/>
          </a:p>
        </p:txBody>
      </p:sp>
      <p:sp>
        <p:nvSpPr>
          <p:cNvPr id="16" name="Seta: Movimento Para a Direita 15"/>
          <p:cNvSpPr/>
          <p:nvPr/>
        </p:nvSpPr>
        <p:spPr>
          <a:xfrm>
            <a:off x="612405" y="290824"/>
            <a:ext cx="1478113" cy="914400"/>
          </a:xfrm>
          <a:prstGeom prst="striped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“</a:t>
            </a:r>
            <a:r>
              <a:rPr lang="pt-PT" dirty="0" err="1"/>
              <a:t>hello</a:t>
            </a:r>
            <a:r>
              <a:rPr lang="pt-PT" dirty="0"/>
              <a:t>”</a:t>
            </a:r>
            <a:endParaRPr lang="en-US" dirty="0"/>
          </a:p>
        </p:txBody>
      </p:sp>
      <p:sp>
        <p:nvSpPr>
          <p:cNvPr id="24" name="Retângulo 23"/>
          <p:cNvSpPr/>
          <p:nvPr/>
        </p:nvSpPr>
        <p:spPr>
          <a:xfrm>
            <a:off x="10251788" y="4571999"/>
            <a:ext cx="1565448" cy="6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 | “ex.jar”</a:t>
            </a:r>
            <a:endParaRPr lang="en-US" dirty="0"/>
          </a:p>
        </p:txBody>
      </p:sp>
      <p:sp>
        <p:nvSpPr>
          <p:cNvPr id="25" name="Retângulo 24"/>
          <p:cNvSpPr/>
          <p:nvPr/>
        </p:nvSpPr>
        <p:spPr>
          <a:xfrm>
            <a:off x="10264851" y="5239999"/>
            <a:ext cx="1565448" cy="6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B | “test.jar”</a:t>
            </a:r>
            <a:endParaRPr lang="en-US" dirty="0"/>
          </a:p>
        </p:txBody>
      </p:sp>
      <p:sp>
        <p:nvSpPr>
          <p:cNvPr id="30" name="Retângulo 29"/>
          <p:cNvSpPr/>
          <p:nvPr/>
        </p:nvSpPr>
        <p:spPr>
          <a:xfrm>
            <a:off x="1863969" y="2036722"/>
            <a:ext cx="1565448" cy="6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0 | A | “</a:t>
            </a:r>
            <a:r>
              <a:rPr lang="pt-PT" dirty="0" err="1"/>
              <a:t>hello</a:t>
            </a:r>
            <a:r>
              <a:rPr lang="pt-PT" dirty="0"/>
              <a:t>”</a:t>
            </a:r>
            <a:endParaRPr lang="en-US" dirty="0"/>
          </a:p>
        </p:txBody>
      </p:sp>
      <p:sp>
        <p:nvSpPr>
          <p:cNvPr id="3" name="Retângulo 2"/>
          <p:cNvSpPr/>
          <p:nvPr/>
        </p:nvSpPr>
        <p:spPr>
          <a:xfrm>
            <a:off x="202223" y="3165231"/>
            <a:ext cx="7121769" cy="34934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tângulo 26"/>
          <p:cNvSpPr/>
          <p:nvPr/>
        </p:nvSpPr>
        <p:spPr>
          <a:xfrm>
            <a:off x="7589499" y="3165231"/>
            <a:ext cx="4442962" cy="8405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7580706" y="2998177"/>
            <a:ext cx="1888609" cy="378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Stream</a:t>
            </a:r>
            <a:r>
              <a:rPr lang="pt-PT" dirty="0"/>
              <a:t> - </a:t>
            </a:r>
            <a:r>
              <a:rPr lang="pt-PT" i="1" u="sng" dirty="0" err="1"/>
              <a:t>results</a:t>
            </a:r>
            <a:endParaRPr lang="en-US" i="1" u="sng" dirty="0"/>
          </a:p>
        </p:txBody>
      </p:sp>
      <p:sp>
        <p:nvSpPr>
          <p:cNvPr id="28" name="Retângulo 27"/>
          <p:cNvSpPr/>
          <p:nvPr/>
        </p:nvSpPr>
        <p:spPr>
          <a:xfrm>
            <a:off x="195695" y="2976196"/>
            <a:ext cx="2133095" cy="378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What’s</a:t>
            </a:r>
            <a:r>
              <a:rPr lang="pt-PT" dirty="0"/>
              <a:t> Happening?</a:t>
            </a:r>
            <a:endParaRPr lang="en-US" dirty="0"/>
          </a:p>
        </p:txBody>
      </p:sp>
      <p:sp>
        <p:nvSpPr>
          <p:cNvPr id="29" name="Retângulo 28"/>
          <p:cNvSpPr/>
          <p:nvPr/>
        </p:nvSpPr>
        <p:spPr>
          <a:xfrm>
            <a:off x="361617" y="3458874"/>
            <a:ext cx="6778869" cy="5539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Inject</a:t>
            </a:r>
            <a:r>
              <a:rPr lang="pt-PT" dirty="0"/>
              <a:t>() = { </a:t>
            </a:r>
            <a:r>
              <a:rPr lang="pt-PT" dirty="0" err="1"/>
              <a:t>results</a:t>
            </a:r>
            <a:r>
              <a:rPr lang="pt-PT" dirty="0"/>
              <a:t> = </a:t>
            </a:r>
            <a:r>
              <a:rPr lang="pt-PT" dirty="0" err="1"/>
              <a:t>results</a:t>
            </a:r>
            <a:r>
              <a:rPr lang="pt-PT" dirty="0"/>
              <a:t>.+:{ … } } </a:t>
            </a:r>
            <a:endParaRPr lang="en-US" dirty="0"/>
          </a:p>
        </p:txBody>
      </p:sp>
      <p:sp>
        <p:nvSpPr>
          <p:cNvPr id="36" name="Retângulo 35"/>
          <p:cNvSpPr/>
          <p:nvPr/>
        </p:nvSpPr>
        <p:spPr>
          <a:xfrm>
            <a:off x="361616" y="4244655"/>
            <a:ext cx="6778869" cy="5539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As </a:t>
            </a:r>
            <a:r>
              <a:rPr lang="pt-PT" dirty="0" err="1"/>
              <a:t>it’s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inject</a:t>
            </a:r>
            <a:r>
              <a:rPr lang="pt-PT" dirty="0"/>
              <a:t>,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head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stream</a:t>
            </a:r>
            <a:r>
              <a:rPr lang="pt-PT" dirty="0"/>
              <a:t> </a:t>
            </a:r>
            <a:r>
              <a:rPr lang="pt-PT" i="1" dirty="0" err="1"/>
              <a:t>results</a:t>
            </a:r>
            <a:r>
              <a:rPr lang="pt-PT" i="1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executed</a:t>
            </a:r>
            <a:endParaRPr lang="en-US" dirty="0"/>
          </a:p>
        </p:txBody>
      </p:sp>
      <p:sp>
        <p:nvSpPr>
          <p:cNvPr id="37" name="Retângulo 36"/>
          <p:cNvSpPr/>
          <p:nvPr/>
        </p:nvSpPr>
        <p:spPr>
          <a:xfrm>
            <a:off x="361615" y="5030436"/>
            <a:ext cx="6778869" cy="5539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Finds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activity</a:t>
            </a:r>
            <a:r>
              <a:rPr lang="pt-PT" dirty="0"/>
              <a:t>. </a:t>
            </a:r>
            <a:r>
              <a:rPr lang="pt-PT" dirty="0" err="1"/>
              <a:t>Process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adds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result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data </a:t>
            </a:r>
            <a:r>
              <a:rPr lang="pt-PT" dirty="0" err="1"/>
              <a:t>Space</a:t>
            </a:r>
            <a:endParaRPr lang="en-US" dirty="0"/>
          </a:p>
        </p:txBody>
      </p:sp>
      <p:sp>
        <p:nvSpPr>
          <p:cNvPr id="38" name="Retângulo 37"/>
          <p:cNvSpPr/>
          <p:nvPr/>
        </p:nvSpPr>
        <p:spPr>
          <a:xfrm>
            <a:off x="373672" y="5846665"/>
            <a:ext cx="6778869" cy="5539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Now</a:t>
            </a:r>
            <a:r>
              <a:rPr lang="pt-PT" dirty="0"/>
              <a:t> </a:t>
            </a:r>
            <a:r>
              <a:rPr lang="pt-PT" dirty="0" err="1"/>
              <a:t>recursivelly</a:t>
            </a:r>
            <a:r>
              <a:rPr lang="pt-PT" dirty="0"/>
              <a:t> executes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rest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activities</a:t>
            </a:r>
            <a:r>
              <a:rPr lang="pt-PT" dirty="0"/>
              <a:t> </a:t>
            </a:r>
            <a:r>
              <a:rPr lang="pt-PT" dirty="0" err="1"/>
              <a:t>till</a:t>
            </a:r>
            <a:r>
              <a:rPr lang="pt-PT" dirty="0"/>
              <a:t> final </a:t>
            </a:r>
            <a:r>
              <a:rPr lang="pt-PT" dirty="0" err="1"/>
              <a:t>activity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found</a:t>
            </a:r>
            <a:r>
              <a:rPr lang="pt-PT" dirty="0"/>
              <a:t>.</a:t>
            </a:r>
            <a:endParaRPr lang="en-US" dirty="0"/>
          </a:p>
        </p:txBody>
      </p:sp>
      <p:sp>
        <p:nvSpPr>
          <p:cNvPr id="39" name="Retângulo 38"/>
          <p:cNvSpPr/>
          <p:nvPr/>
        </p:nvSpPr>
        <p:spPr>
          <a:xfrm>
            <a:off x="5218320" y="2107331"/>
            <a:ext cx="1565448" cy="6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0 | B | “</a:t>
            </a:r>
            <a:r>
              <a:rPr lang="pt-PT" dirty="0" err="1"/>
              <a:t>hellohello</a:t>
            </a:r>
            <a:r>
              <a:rPr lang="pt-PT" dirty="0"/>
              <a:t>”</a:t>
            </a:r>
            <a:endParaRPr lang="en-US" dirty="0"/>
          </a:p>
        </p:txBody>
      </p:sp>
      <p:cxnSp>
        <p:nvCxnSpPr>
          <p:cNvPr id="40" name="Conexão reta unidirecional 39"/>
          <p:cNvCxnSpPr/>
          <p:nvPr/>
        </p:nvCxnSpPr>
        <p:spPr>
          <a:xfrm>
            <a:off x="6669260" y="728003"/>
            <a:ext cx="1778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48237" y="94258"/>
            <a:ext cx="1336431" cy="126609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7819177" y="5911074"/>
            <a:ext cx="1565448" cy="6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 | B  | &lt;</a:t>
            </a:r>
            <a:endParaRPr lang="en-US" dirty="0"/>
          </a:p>
        </p:txBody>
      </p:sp>
      <p:sp>
        <p:nvSpPr>
          <p:cNvPr id="43" name="Retângulo 42"/>
          <p:cNvSpPr/>
          <p:nvPr/>
        </p:nvSpPr>
        <p:spPr>
          <a:xfrm>
            <a:off x="10251788" y="5944845"/>
            <a:ext cx="1565448" cy="6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 | “test.jar”</a:t>
            </a:r>
            <a:endParaRPr lang="en-US" dirty="0"/>
          </a:p>
        </p:txBody>
      </p:sp>
      <p:sp>
        <p:nvSpPr>
          <p:cNvPr id="44" name="Retângulo 43"/>
          <p:cNvSpPr/>
          <p:nvPr/>
        </p:nvSpPr>
        <p:spPr>
          <a:xfrm>
            <a:off x="8314363" y="2033847"/>
            <a:ext cx="1565448" cy="6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0 | C | “</a:t>
            </a:r>
            <a:r>
              <a:rPr lang="pt-PT" dirty="0" err="1"/>
              <a:t>olleholleh</a:t>
            </a:r>
            <a:r>
              <a:rPr lang="pt-PT" dirty="0"/>
              <a:t>”</a:t>
            </a:r>
            <a:endParaRPr lang="en-US" dirty="0"/>
          </a:p>
        </p:txBody>
      </p:sp>
      <p:sp>
        <p:nvSpPr>
          <p:cNvPr id="45" name="Retângulo 44"/>
          <p:cNvSpPr/>
          <p:nvPr/>
        </p:nvSpPr>
        <p:spPr>
          <a:xfrm>
            <a:off x="7819177" y="3458864"/>
            <a:ext cx="1468315" cy="453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 “</a:t>
            </a:r>
            <a:r>
              <a:rPr lang="pt-PT" dirty="0" err="1"/>
              <a:t>lleholleh</a:t>
            </a:r>
            <a:r>
              <a:rPr lang="pt-PT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72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8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30" grpId="0" animBg="1"/>
      <p:bldP spid="30" grpId="1" animBg="1"/>
      <p:bldP spid="29" grpId="0" animBg="1"/>
      <p:bldP spid="36" grpId="0" animBg="1"/>
      <p:bldP spid="37" grpId="0" animBg="1"/>
      <p:bldP spid="38" grpId="0" animBg="1"/>
      <p:bldP spid="39" grpId="0" animBg="1"/>
      <p:bldP spid="39" grpId="1" animBg="1"/>
      <p:bldP spid="41" grpId="0" animBg="1"/>
      <p:bldP spid="44" grpId="0" animBg="1"/>
      <p:bldP spid="44" grpId="1" animBg="1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17421" y="94957"/>
            <a:ext cx="1336431" cy="126609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2829" y="94957"/>
            <a:ext cx="1336431" cy="126609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B</a:t>
            </a:r>
            <a:endParaRPr lang="en-US" dirty="0"/>
          </a:p>
        </p:txBody>
      </p:sp>
      <p:cxnSp>
        <p:nvCxnSpPr>
          <p:cNvPr id="8" name="Conexão reta unidirecional 7"/>
          <p:cNvCxnSpPr>
            <a:stCxn id="4" idx="6"/>
            <a:endCxn id="5" idx="2"/>
          </p:cNvCxnSpPr>
          <p:nvPr/>
        </p:nvCxnSpPr>
        <p:spPr>
          <a:xfrm>
            <a:off x="3553852" y="728003"/>
            <a:ext cx="1778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1427284" y="1693650"/>
            <a:ext cx="8862646" cy="12397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DATASPACE</a:t>
            </a:r>
          </a:p>
          <a:p>
            <a:pPr algn="ctr"/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PT" dirty="0"/>
          </a:p>
        </p:txBody>
      </p:sp>
      <p:sp>
        <p:nvSpPr>
          <p:cNvPr id="18" name="Oval 17"/>
          <p:cNvSpPr/>
          <p:nvPr/>
        </p:nvSpPr>
        <p:spPr>
          <a:xfrm>
            <a:off x="2217421" y="94608"/>
            <a:ext cx="1336431" cy="126609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32829" y="94258"/>
            <a:ext cx="1336431" cy="126609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9879811" y="4167555"/>
            <a:ext cx="2152650" cy="24911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JARSPACE</a:t>
            </a:r>
          </a:p>
          <a:p>
            <a:pPr algn="ctr"/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PT" dirty="0"/>
          </a:p>
        </p:txBody>
      </p:sp>
      <p:sp>
        <p:nvSpPr>
          <p:cNvPr id="21" name="Retângulo 20"/>
          <p:cNvSpPr/>
          <p:nvPr/>
        </p:nvSpPr>
        <p:spPr>
          <a:xfrm>
            <a:off x="7589499" y="4167555"/>
            <a:ext cx="2152650" cy="24911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SIGNALSPACE</a:t>
            </a:r>
          </a:p>
          <a:p>
            <a:pPr algn="ctr"/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PT" dirty="0"/>
          </a:p>
        </p:txBody>
      </p:sp>
      <p:sp>
        <p:nvSpPr>
          <p:cNvPr id="2" name="CaixaDeTexto 1"/>
          <p:cNvSpPr txBox="1"/>
          <p:nvPr/>
        </p:nvSpPr>
        <p:spPr>
          <a:xfrm>
            <a:off x="1860706" y="1321157"/>
            <a:ext cx="8289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Duplicates</a:t>
            </a:r>
            <a:r>
              <a:rPr lang="pt-PT" dirty="0"/>
              <a:t> </a:t>
            </a:r>
            <a:r>
              <a:rPr lang="pt-PT" dirty="0" err="1"/>
              <a:t>String</a:t>
            </a:r>
            <a:r>
              <a:rPr lang="pt-PT" dirty="0"/>
              <a:t>		             </a:t>
            </a:r>
            <a:r>
              <a:rPr lang="pt-PT" dirty="0" err="1"/>
              <a:t>ReverseString</a:t>
            </a:r>
            <a:r>
              <a:rPr lang="pt-PT" dirty="0"/>
              <a:t>		</a:t>
            </a:r>
            <a:r>
              <a:rPr lang="pt-PT" dirty="0" err="1"/>
              <a:t>RemovesFirstChar</a:t>
            </a:r>
            <a:r>
              <a:rPr lang="pt-PT" dirty="0"/>
              <a:t>      	</a:t>
            </a:r>
            <a:endParaRPr lang="en-US" dirty="0"/>
          </a:p>
        </p:txBody>
      </p:sp>
      <p:sp>
        <p:nvSpPr>
          <p:cNvPr id="7" name="Retângulo 6"/>
          <p:cNvSpPr/>
          <p:nvPr/>
        </p:nvSpPr>
        <p:spPr>
          <a:xfrm>
            <a:off x="7828672" y="4572000"/>
            <a:ext cx="1565448" cy="6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 | &lt; | B</a:t>
            </a:r>
            <a:endParaRPr lang="en-US" dirty="0"/>
          </a:p>
        </p:txBody>
      </p:sp>
      <p:sp>
        <p:nvSpPr>
          <p:cNvPr id="22" name="Retângulo 21"/>
          <p:cNvSpPr/>
          <p:nvPr/>
        </p:nvSpPr>
        <p:spPr>
          <a:xfrm>
            <a:off x="7828672" y="5227651"/>
            <a:ext cx="1565448" cy="6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B | A  | C</a:t>
            </a:r>
            <a:endParaRPr lang="en-US" dirty="0"/>
          </a:p>
        </p:txBody>
      </p:sp>
      <p:sp>
        <p:nvSpPr>
          <p:cNvPr id="16" name="Seta: Movimento Para a Direita 15"/>
          <p:cNvSpPr/>
          <p:nvPr/>
        </p:nvSpPr>
        <p:spPr>
          <a:xfrm>
            <a:off x="612405" y="290824"/>
            <a:ext cx="1478113" cy="914400"/>
          </a:xfrm>
          <a:prstGeom prst="striped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“</a:t>
            </a:r>
            <a:r>
              <a:rPr lang="pt-PT" dirty="0" err="1"/>
              <a:t>world</a:t>
            </a:r>
            <a:r>
              <a:rPr lang="pt-PT" dirty="0"/>
              <a:t>”</a:t>
            </a:r>
            <a:endParaRPr lang="en-US" dirty="0"/>
          </a:p>
        </p:txBody>
      </p:sp>
      <p:sp>
        <p:nvSpPr>
          <p:cNvPr id="24" name="Retângulo 23"/>
          <p:cNvSpPr/>
          <p:nvPr/>
        </p:nvSpPr>
        <p:spPr>
          <a:xfrm>
            <a:off x="10251788" y="4571999"/>
            <a:ext cx="1565448" cy="6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 | “ex.jar”</a:t>
            </a:r>
            <a:endParaRPr lang="en-US" dirty="0"/>
          </a:p>
        </p:txBody>
      </p:sp>
      <p:sp>
        <p:nvSpPr>
          <p:cNvPr id="25" name="Retângulo 24"/>
          <p:cNvSpPr/>
          <p:nvPr/>
        </p:nvSpPr>
        <p:spPr>
          <a:xfrm>
            <a:off x="10264851" y="5239999"/>
            <a:ext cx="1565448" cy="6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B | “test.jar”</a:t>
            </a:r>
            <a:endParaRPr lang="en-US" dirty="0"/>
          </a:p>
        </p:txBody>
      </p:sp>
      <p:sp>
        <p:nvSpPr>
          <p:cNvPr id="3" name="Retângulo 2"/>
          <p:cNvSpPr/>
          <p:nvPr/>
        </p:nvSpPr>
        <p:spPr>
          <a:xfrm>
            <a:off x="202223" y="3165231"/>
            <a:ext cx="7121769" cy="34934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tângulo 26"/>
          <p:cNvSpPr/>
          <p:nvPr/>
        </p:nvSpPr>
        <p:spPr>
          <a:xfrm>
            <a:off x="7589499" y="3165231"/>
            <a:ext cx="4442962" cy="8405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7580706" y="2998177"/>
            <a:ext cx="1888609" cy="378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Stream</a:t>
            </a:r>
            <a:r>
              <a:rPr lang="pt-PT" dirty="0"/>
              <a:t> - </a:t>
            </a:r>
            <a:r>
              <a:rPr lang="pt-PT" i="1" u="sng" dirty="0" err="1"/>
              <a:t>results</a:t>
            </a:r>
            <a:endParaRPr lang="en-US" i="1" u="sng" dirty="0"/>
          </a:p>
        </p:txBody>
      </p:sp>
      <p:sp>
        <p:nvSpPr>
          <p:cNvPr id="28" name="Retângulo 27"/>
          <p:cNvSpPr/>
          <p:nvPr/>
        </p:nvSpPr>
        <p:spPr>
          <a:xfrm>
            <a:off x="195695" y="2976196"/>
            <a:ext cx="2133095" cy="378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What’s</a:t>
            </a:r>
            <a:r>
              <a:rPr lang="pt-PT" dirty="0"/>
              <a:t> Happening?</a:t>
            </a:r>
            <a:endParaRPr lang="en-US" dirty="0"/>
          </a:p>
        </p:txBody>
      </p:sp>
      <p:cxnSp>
        <p:nvCxnSpPr>
          <p:cNvPr id="40" name="Conexão reta unidirecional 39"/>
          <p:cNvCxnSpPr/>
          <p:nvPr/>
        </p:nvCxnSpPr>
        <p:spPr>
          <a:xfrm>
            <a:off x="6669260" y="728003"/>
            <a:ext cx="1778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48237" y="94258"/>
            <a:ext cx="1336431" cy="126609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7819177" y="5911074"/>
            <a:ext cx="1565448" cy="6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 | B  | &lt;</a:t>
            </a:r>
            <a:endParaRPr lang="en-US" dirty="0"/>
          </a:p>
        </p:txBody>
      </p:sp>
      <p:sp>
        <p:nvSpPr>
          <p:cNvPr id="43" name="Retângulo 42"/>
          <p:cNvSpPr/>
          <p:nvPr/>
        </p:nvSpPr>
        <p:spPr>
          <a:xfrm>
            <a:off x="10251788" y="5944845"/>
            <a:ext cx="1565448" cy="6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 | “test.jar”</a:t>
            </a:r>
            <a:endParaRPr lang="en-US" dirty="0"/>
          </a:p>
        </p:txBody>
      </p:sp>
      <p:sp>
        <p:nvSpPr>
          <p:cNvPr id="45" name="Retângulo 44"/>
          <p:cNvSpPr/>
          <p:nvPr/>
        </p:nvSpPr>
        <p:spPr>
          <a:xfrm>
            <a:off x="7819177" y="3458864"/>
            <a:ext cx="1468315" cy="453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 “</a:t>
            </a:r>
            <a:r>
              <a:rPr lang="pt-PT" dirty="0" err="1"/>
              <a:t>lleholleh</a:t>
            </a:r>
            <a:r>
              <a:rPr lang="pt-PT" dirty="0"/>
              <a:t>”</a:t>
            </a:r>
            <a:endParaRPr lang="en-US" dirty="0"/>
          </a:p>
        </p:txBody>
      </p:sp>
      <p:sp>
        <p:nvSpPr>
          <p:cNvPr id="49" name="Retângulo 48"/>
          <p:cNvSpPr/>
          <p:nvPr/>
        </p:nvSpPr>
        <p:spPr>
          <a:xfrm>
            <a:off x="361617" y="3458874"/>
            <a:ext cx="6778869" cy="5539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Inject</a:t>
            </a:r>
            <a:r>
              <a:rPr lang="pt-PT" dirty="0"/>
              <a:t>() = { </a:t>
            </a:r>
            <a:r>
              <a:rPr lang="pt-PT" dirty="0" err="1"/>
              <a:t>results</a:t>
            </a:r>
            <a:r>
              <a:rPr lang="pt-PT" dirty="0"/>
              <a:t> = </a:t>
            </a:r>
            <a:r>
              <a:rPr lang="pt-PT" dirty="0" err="1"/>
              <a:t>results</a:t>
            </a:r>
            <a:r>
              <a:rPr lang="pt-PT" dirty="0"/>
              <a:t>.+:{ … } } </a:t>
            </a:r>
            <a:endParaRPr lang="en-US" dirty="0"/>
          </a:p>
        </p:txBody>
      </p:sp>
      <p:sp>
        <p:nvSpPr>
          <p:cNvPr id="50" name="Retângulo 49"/>
          <p:cNvSpPr/>
          <p:nvPr/>
        </p:nvSpPr>
        <p:spPr>
          <a:xfrm>
            <a:off x="361616" y="4150422"/>
            <a:ext cx="6778869" cy="5539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As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head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stream</a:t>
            </a:r>
            <a:r>
              <a:rPr lang="pt-PT" dirty="0"/>
              <a:t> </a:t>
            </a:r>
            <a:r>
              <a:rPr lang="pt-PT" dirty="0" err="1"/>
              <a:t>was</a:t>
            </a:r>
            <a:r>
              <a:rPr lang="pt-PT" dirty="0"/>
              <a:t> </a:t>
            </a:r>
            <a:r>
              <a:rPr lang="pt-PT" dirty="0" err="1"/>
              <a:t>executed</a:t>
            </a:r>
            <a:r>
              <a:rPr lang="pt-PT" dirty="0"/>
              <a:t> </a:t>
            </a:r>
            <a:r>
              <a:rPr lang="pt-PT" dirty="0" err="1"/>
              <a:t>before</a:t>
            </a:r>
            <a:r>
              <a:rPr lang="pt-PT" dirty="0"/>
              <a:t> </a:t>
            </a:r>
            <a:r>
              <a:rPr lang="pt-PT" dirty="0" err="1"/>
              <a:t>nothing</a:t>
            </a:r>
            <a:r>
              <a:rPr lang="pt-PT" dirty="0"/>
              <a:t>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happen</a:t>
            </a:r>
            <a:r>
              <a:rPr lang="pt-PT" dirty="0"/>
              <a:t> </a:t>
            </a:r>
            <a:r>
              <a:rPr lang="pt-PT" dirty="0" err="1"/>
              <a:t>till</a:t>
            </a:r>
            <a:r>
              <a:rPr lang="pt-PT" dirty="0"/>
              <a:t> </a:t>
            </a:r>
            <a:r>
              <a:rPr lang="pt-PT" dirty="0" err="1"/>
              <a:t>collect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called</a:t>
            </a:r>
            <a:r>
              <a:rPr lang="pt-PT" dirty="0"/>
              <a:t> </a:t>
            </a:r>
            <a:endParaRPr lang="en-US" dirty="0"/>
          </a:p>
        </p:txBody>
      </p:sp>
      <p:sp>
        <p:nvSpPr>
          <p:cNvPr id="51" name="Seta: Movimento Para a Direita 50"/>
          <p:cNvSpPr/>
          <p:nvPr/>
        </p:nvSpPr>
        <p:spPr>
          <a:xfrm>
            <a:off x="614228" y="292758"/>
            <a:ext cx="1478113" cy="914400"/>
          </a:xfrm>
          <a:prstGeom prst="stripedRightArrow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“</a:t>
            </a:r>
            <a:r>
              <a:rPr lang="pt-PT" dirty="0" err="1"/>
              <a:t>growin</a:t>
            </a:r>
            <a:r>
              <a:rPr lang="pt-PT" dirty="0"/>
              <a:t>”</a:t>
            </a:r>
            <a:endParaRPr lang="en-US" dirty="0"/>
          </a:p>
        </p:txBody>
      </p:sp>
      <p:sp>
        <p:nvSpPr>
          <p:cNvPr id="52" name="Retângulo 51"/>
          <p:cNvSpPr/>
          <p:nvPr/>
        </p:nvSpPr>
        <p:spPr>
          <a:xfrm>
            <a:off x="361616" y="4853122"/>
            <a:ext cx="6778869" cy="5539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Now</a:t>
            </a:r>
            <a:r>
              <a:rPr lang="pt-PT" dirty="0"/>
              <a:t>, </a:t>
            </a:r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collect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two</a:t>
            </a:r>
            <a:r>
              <a:rPr lang="pt-PT" dirty="0"/>
              <a:t> </a:t>
            </a:r>
            <a:r>
              <a:rPr lang="pt-PT" dirty="0" err="1"/>
              <a:t>elements</a:t>
            </a:r>
            <a:r>
              <a:rPr lang="pt-PT" dirty="0"/>
              <a:t>. “</a:t>
            </a:r>
            <a:r>
              <a:rPr lang="pt-PT" dirty="0" err="1"/>
              <a:t>world</a:t>
            </a:r>
            <a:r>
              <a:rPr lang="pt-PT" dirty="0"/>
              <a:t>”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processed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added</a:t>
            </a:r>
            <a:r>
              <a:rPr lang="pt-PT" dirty="0"/>
              <a:t> to </a:t>
            </a:r>
            <a:r>
              <a:rPr lang="pt-PT" dirty="0" err="1"/>
              <a:t>results</a:t>
            </a:r>
            <a:r>
              <a:rPr lang="pt-PT" dirty="0"/>
              <a:t> </a:t>
            </a:r>
            <a:r>
              <a:rPr lang="pt-PT" dirty="0" err="1"/>
              <a:t>but</a:t>
            </a:r>
            <a:r>
              <a:rPr lang="pt-PT" dirty="0"/>
              <a:t> </a:t>
            </a:r>
            <a:r>
              <a:rPr lang="pt-PT" dirty="0" err="1"/>
              <a:t>growin</a:t>
            </a:r>
            <a:r>
              <a:rPr lang="pt-PT" dirty="0"/>
              <a:t>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waiting</a:t>
            </a:r>
            <a:endParaRPr lang="en-US" dirty="0"/>
          </a:p>
        </p:txBody>
      </p:sp>
      <p:sp>
        <p:nvSpPr>
          <p:cNvPr id="53" name="Retângulo 52"/>
          <p:cNvSpPr/>
          <p:nvPr/>
        </p:nvSpPr>
        <p:spPr>
          <a:xfrm>
            <a:off x="361615" y="5540401"/>
            <a:ext cx="6778869" cy="5539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Collect</a:t>
            </a:r>
            <a:r>
              <a:rPr lang="pt-PT" dirty="0"/>
              <a:t> 2 =&gt; </a:t>
            </a:r>
            <a:r>
              <a:rPr lang="pt-PT" dirty="0" err="1"/>
              <a:t>Stream</a:t>
            </a:r>
            <a:r>
              <a:rPr lang="pt-PT" dirty="0"/>
              <a:t>(</a:t>
            </a:r>
            <a:r>
              <a:rPr lang="pt-PT" dirty="0" err="1"/>
              <a:t>lleholleh,lrowdlrow</a:t>
            </a:r>
            <a:r>
              <a:rPr lang="pt-PT" dirty="0"/>
              <a:t>)</a:t>
            </a:r>
            <a:endParaRPr lang="en-US" dirty="0"/>
          </a:p>
        </p:txBody>
      </p:sp>
      <p:sp>
        <p:nvSpPr>
          <p:cNvPr id="54" name="Retângulo 53"/>
          <p:cNvSpPr/>
          <p:nvPr/>
        </p:nvSpPr>
        <p:spPr>
          <a:xfrm>
            <a:off x="1863969" y="2036722"/>
            <a:ext cx="1565448" cy="6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0 | A | “</a:t>
            </a:r>
            <a:r>
              <a:rPr lang="pt-PT" dirty="0" err="1"/>
              <a:t>world</a:t>
            </a:r>
            <a:r>
              <a:rPr lang="pt-PT" dirty="0"/>
              <a:t>”</a:t>
            </a:r>
            <a:endParaRPr lang="en-US" dirty="0"/>
          </a:p>
        </p:txBody>
      </p:sp>
      <p:sp>
        <p:nvSpPr>
          <p:cNvPr id="55" name="Retângulo 54"/>
          <p:cNvSpPr/>
          <p:nvPr/>
        </p:nvSpPr>
        <p:spPr>
          <a:xfrm>
            <a:off x="5218320" y="2107331"/>
            <a:ext cx="1565448" cy="6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0 | B | “</a:t>
            </a:r>
            <a:r>
              <a:rPr lang="pt-PT" dirty="0" err="1"/>
              <a:t>worldworld</a:t>
            </a:r>
            <a:r>
              <a:rPr lang="pt-PT" dirty="0"/>
              <a:t>”</a:t>
            </a:r>
            <a:endParaRPr lang="en-US" dirty="0"/>
          </a:p>
        </p:txBody>
      </p:sp>
      <p:sp>
        <p:nvSpPr>
          <p:cNvPr id="56" name="Retângulo 55"/>
          <p:cNvSpPr/>
          <p:nvPr/>
        </p:nvSpPr>
        <p:spPr>
          <a:xfrm>
            <a:off x="8314363" y="2033847"/>
            <a:ext cx="1565448" cy="6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0 | C | “</a:t>
            </a:r>
            <a:r>
              <a:rPr lang="pt-PT" dirty="0" err="1"/>
              <a:t>dlrowdlrow</a:t>
            </a:r>
            <a:r>
              <a:rPr lang="pt-PT" dirty="0"/>
              <a:t>”</a:t>
            </a:r>
            <a:endParaRPr lang="en-US" dirty="0"/>
          </a:p>
        </p:txBody>
      </p:sp>
      <p:sp>
        <p:nvSpPr>
          <p:cNvPr id="57" name="Retângulo 56"/>
          <p:cNvSpPr/>
          <p:nvPr/>
        </p:nvSpPr>
        <p:spPr>
          <a:xfrm>
            <a:off x="9463362" y="3453801"/>
            <a:ext cx="1468315" cy="453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 “</a:t>
            </a:r>
            <a:r>
              <a:rPr lang="pt-PT" dirty="0" err="1"/>
              <a:t>lrowdlrow</a:t>
            </a:r>
            <a:r>
              <a:rPr lang="pt-PT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2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5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04645" y="826477"/>
            <a:ext cx="1336431" cy="126609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120053" y="826477"/>
            <a:ext cx="1336431" cy="126609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B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340968" y="826477"/>
            <a:ext cx="1336431" cy="126609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Conexão reta unidirecional 7"/>
          <p:cNvCxnSpPr>
            <a:stCxn id="4" idx="6"/>
            <a:endCxn id="5" idx="2"/>
          </p:cNvCxnSpPr>
          <p:nvPr/>
        </p:nvCxnSpPr>
        <p:spPr>
          <a:xfrm>
            <a:off x="3341076" y="1459523"/>
            <a:ext cx="1778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xão reta unidirecional 9"/>
          <p:cNvCxnSpPr>
            <a:stCxn id="5" idx="6"/>
            <a:endCxn id="6" idx="2"/>
          </p:cNvCxnSpPr>
          <p:nvPr/>
        </p:nvCxnSpPr>
        <p:spPr>
          <a:xfrm>
            <a:off x="6456484" y="1459523"/>
            <a:ext cx="1884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1427284" y="2725615"/>
            <a:ext cx="8862646" cy="12397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DATASPACE</a:t>
            </a:r>
          </a:p>
          <a:p>
            <a:pPr algn="ctr"/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Saves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output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Can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acessed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algn="ctr"/>
            <a:endParaRPr lang="pt-PT" dirty="0"/>
          </a:p>
        </p:txBody>
      </p:sp>
      <p:sp>
        <p:nvSpPr>
          <p:cNvPr id="12" name="Fluxograma: Disco Magnético 11"/>
          <p:cNvSpPr/>
          <p:nvPr/>
        </p:nvSpPr>
        <p:spPr>
          <a:xfrm>
            <a:off x="1863969" y="4086957"/>
            <a:ext cx="1916724" cy="1485900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 TO EXECUTE ACTIVITY 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Fluxograma: Disco Magnético 12"/>
          <p:cNvSpPr/>
          <p:nvPr/>
        </p:nvSpPr>
        <p:spPr>
          <a:xfrm>
            <a:off x="468922" y="5231421"/>
            <a:ext cx="1916724" cy="1485900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 TO EXECUTE ACTIVITY B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Fluxograma: Disco Magnético 13"/>
          <p:cNvSpPr/>
          <p:nvPr/>
        </p:nvSpPr>
        <p:spPr>
          <a:xfrm>
            <a:off x="3341076" y="5172805"/>
            <a:ext cx="1916724" cy="1485900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 TO EXECUTE ACTIVITY C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780693" y="364113"/>
            <a:ext cx="4346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</a:t>
            </a:r>
            <a:r>
              <a:rPr lang="pt-P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Representation</a:t>
            </a:r>
            <a:r>
              <a:rPr lang="pt-P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2004645" y="826128"/>
            <a:ext cx="1336431" cy="126609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Oval 18"/>
          <p:cNvSpPr/>
          <p:nvPr/>
        </p:nvSpPr>
        <p:spPr>
          <a:xfrm>
            <a:off x="5120053" y="825778"/>
            <a:ext cx="1336431" cy="126609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9213605" y="4167555"/>
            <a:ext cx="2152650" cy="24911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JARSPACE</a:t>
            </a:r>
          </a:p>
          <a:p>
            <a:pPr algn="ctr"/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Saves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jars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classes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PT" dirty="0"/>
          </a:p>
        </p:txBody>
      </p:sp>
      <p:sp>
        <p:nvSpPr>
          <p:cNvPr id="21" name="Retângulo 20"/>
          <p:cNvSpPr/>
          <p:nvPr/>
        </p:nvSpPr>
        <p:spPr>
          <a:xfrm>
            <a:off x="6322401" y="4167555"/>
            <a:ext cx="2152650" cy="24911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SIGNALSPACE</a:t>
            </a:r>
          </a:p>
          <a:p>
            <a:pPr algn="ctr"/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Saves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graph’s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representation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5651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04645" y="826477"/>
            <a:ext cx="1336431" cy="126609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120053" y="826477"/>
            <a:ext cx="1336431" cy="126609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B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340968" y="826477"/>
            <a:ext cx="1336431" cy="126609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Conexão reta unidirecional 7"/>
          <p:cNvCxnSpPr>
            <a:stCxn id="4" idx="6"/>
            <a:endCxn id="5" idx="2"/>
          </p:cNvCxnSpPr>
          <p:nvPr/>
        </p:nvCxnSpPr>
        <p:spPr>
          <a:xfrm>
            <a:off x="3341076" y="1459523"/>
            <a:ext cx="1778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xão reta unidirecional 9"/>
          <p:cNvCxnSpPr>
            <a:stCxn id="5" idx="6"/>
            <a:endCxn id="6" idx="2"/>
          </p:cNvCxnSpPr>
          <p:nvPr/>
        </p:nvCxnSpPr>
        <p:spPr>
          <a:xfrm>
            <a:off x="6456484" y="1459523"/>
            <a:ext cx="1884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1427284" y="2725615"/>
            <a:ext cx="8862646" cy="12397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DATASPACE</a:t>
            </a:r>
          </a:p>
          <a:p>
            <a:pPr algn="ctr"/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PT" dirty="0"/>
          </a:p>
        </p:txBody>
      </p:sp>
      <p:sp>
        <p:nvSpPr>
          <p:cNvPr id="12" name="Fluxograma: Disco Magnético 11"/>
          <p:cNvSpPr/>
          <p:nvPr/>
        </p:nvSpPr>
        <p:spPr>
          <a:xfrm>
            <a:off x="1863969" y="4086957"/>
            <a:ext cx="1916724" cy="1485900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Fluxograma: Disco Magnético 12"/>
          <p:cNvSpPr/>
          <p:nvPr/>
        </p:nvSpPr>
        <p:spPr>
          <a:xfrm>
            <a:off x="468922" y="5231421"/>
            <a:ext cx="1916724" cy="1485900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Fluxograma: Disco Magnético 13"/>
          <p:cNvSpPr/>
          <p:nvPr/>
        </p:nvSpPr>
        <p:spPr>
          <a:xfrm>
            <a:off x="3341076" y="5172805"/>
            <a:ext cx="1916724" cy="1485900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780693" y="364113"/>
            <a:ext cx="4346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</a:t>
            </a:r>
            <a:r>
              <a:rPr lang="pt-P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Representation</a:t>
            </a:r>
            <a:r>
              <a:rPr lang="pt-P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2004645" y="826128"/>
            <a:ext cx="1336431" cy="126609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Oval 18"/>
          <p:cNvSpPr/>
          <p:nvPr/>
        </p:nvSpPr>
        <p:spPr>
          <a:xfrm>
            <a:off x="5120053" y="825778"/>
            <a:ext cx="1336431" cy="126609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9213605" y="4167555"/>
            <a:ext cx="2152650" cy="24911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JARSPACE</a:t>
            </a:r>
          </a:p>
          <a:p>
            <a:pPr algn="ctr"/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PT" dirty="0"/>
          </a:p>
        </p:txBody>
      </p:sp>
      <p:sp>
        <p:nvSpPr>
          <p:cNvPr id="21" name="Retângulo 20"/>
          <p:cNvSpPr/>
          <p:nvPr/>
        </p:nvSpPr>
        <p:spPr>
          <a:xfrm>
            <a:off x="6322401" y="4167555"/>
            <a:ext cx="2152650" cy="24911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SIGNALSPACE</a:t>
            </a:r>
          </a:p>
          <a:p>
            <a:pPr algn="ctr"/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PT" dirty="0"/>
          </a:p>
        </p:txBody>
      </p:sp>
      <p:sp>
        <p:nvSpPr>
          <p:cNvPr id="2" name="CaixaDeTexto 1"/>
          <p:cNvSpPr txBox="1"/>
          <p:nvPr/>
        </p:nvSpPr>
        <p:spPr>
          <a:xfrm>
            <a:off x="1647930" y="2091870"/>
            <a:ext cx="828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Duplicates</a:t>
            </a:r>
            <a:r>
              <a:rPr lang="pt-PT" dirty="0"/>
              <a:t> </a:t>
            </a:r>
            <a:r>
              <a:rPr lang="pt-PT" dirty="0" err="1"/>
              <a:t>String</a:t>
            </a:r>
            <a:r>
              <a:rPr lang="pt-PT" dirty="0"/>
              <a:t>		             </a:t>
            </a:r>
            <a:r>
              <a:rPr lang="pt-PT" dirty="0" err="1"/>
              <a:t>ReverseString</a:t>
            </a:r>
            <a:r>
              <a:rPr lang="pt-PT" dirty="0"/>
              <a:t>      	                </a:t>
            </a:r>
            <a:r>
              <a:rPr lang="pt-PT" dirty="0" err="1"/>
              <a:t>RemovesFirstChar</a:t>
            </a:r>
            <a:endParaRPr lang="en-US" dirty="0"/>
          </a:p>
        </p:txBody>
      </p:sp>
      <p:sp>
        <p:nvSpPr>
          <p:cNvPr id="7" name="Retângulo 6"/>
          <p:cNvSpPr/>
          <p:nvPr/>
        </p:nvSpPr>
        <p:spPr>
          <a:xfrm>
            <a:off x="6561574" y="4572000"/>
            <a:ext cx="1565448" cy="6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 | &lt; | B</a:t>
            </a:r>
            <a:endParaRPr lang="en-US" dirty="0"/>
          </a:p>
        </p:txBody>
      </p:sp>
      <p:sp>
        <p:nvSpPr>
          <p:cNvPr id="22" name="Retângulo 21"/>
          <p:cNvSpPr/>
          <p:nvPr/>
        </p:nvSpPr>
        <p:spPr>
          <a:xfrm>
            <a:off x="6561574" y="5227651"/>
            <a:ext cx="1565448" cy="6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B | A  | C</a:t>
            </a:r>
            <a:endParaRPr lang="en-US" dirty="0"/>
          </a:p>
        </p:txBody>
      </p:sp>
      <p:sp>
        <p:nvSpPr>
          <p:cNvPr id="23" name="Retângulo 22"/>
          <p:cNvSpPr/>
          <p:nvPr/>
        </p:nvSpPr>
        <p:spPr>
          <a:xfrm>
            <a:off x="6561574" y="5882050"/>
            <a:ext cx="1565448" cy="6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 | B | &gt;</a:t>
            </a:r>
            <a:endParaRPr lang="en-US" dirty="0"/>
          </a:p>
        </p:txBody>
      </p:sp>
      <p:sp>
        <p:nvSpPr>
          <p:cNvPr id="16" name="Seta: Movimento Para a Direita 15"/>
          <p:cNvSpPr/>
          <p:nvPr/>
        </p:nvSpPr>
        <p:spPr>
          <a:xfrm>
            <a:off x="169817" y="992777"/>
            <a:ext cx="1478113" cy="914400"/>
          </a:xfrm>
          <a:prstGeom prst="striped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Start</a:t>
            </a:r>
            <a:endParaRPr lang="en-US" dirty="0"/>
          </a:p>
        </p:txBody>
      </p:sp>
      <p:sp>
        <p:nvSpPr>
          <p:cNvPr id="24" name="Retângulo 23"/>
          <p:cNvSpPr/>
          <p:nvPr/>
        </p:nvSpPr>
        <p:spPr>
          <a:xfrm>
            <a:off x="9507206" y="4571999"/>
            <a:ext cx="1565448" cy="6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 | “ex.jar”</a:t>
            </a:r>
            <a:endParaRPr lang="en-US" dirty="0"/>
          </a:p>
        </p:txBody>
      </p:sp>
      <p:sp>
        <p:nvSpPr>
          <p:cNvPr id="25" name="Retângulo 24"/>
          <p:cNvSpPr/>
          <p:nvPr/>
        </p:nvSpPr>
        <p:spPr>
          <a:xfrm>
            <a:off x="9520269" y="5239999"/>
            <a:ext cx="1565448" cy="6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B | “ex.jar”</a:t>
            </a:r>
            <a:endParaRPr lang="en-US" dirty="0"/>
          </a:p>
        </p:txBody>
      </p:sp>
      <p:sp>
        <p:nvSpPr>
          <p:cNvPr id="26" name="Retângulo 25"/>
          <p:cNvSpPr/>
          <p:nvPr/>
        </p:nvSpPr>
        <p:spPr>
          <a:xfrm>
            <a:off x="9526589" y="5908176"/>
            <a:ext cx="1565448" cy="6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 | “test.jar”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6" presetClass="emph" presetSubtype="0" fill="hold" grpId="0" nodeType="after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5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7" grpId="0" animBg="1"/>
      <p:bldP spid="22" grpId="0" animBg="1"/>
      <p:bldP spid="23" grpId="0" animBg="1"/>
      <p:bldP spid="16" grpId="0" animBg="1"/>
      <p:bldP spid="1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07767" y="94957"/>
            <a:ext cx="1336431" cy="126609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223175" y="94957"/>
            <a:ext cx="1336431" cy="126609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B</a:t>
            </a:r>
            <a:endParaRPr lang="en-US" dirty="0"/>
          </a:p>
        </p:txBody>
      </p:sp>
      <p:cxnSp>
        <p:nvCxnSpPr>
          <p:cNvPr id="8" name="Conexão reta unidirecional 7"/>
          <p:cNvCxnSpPr>
            <a:stCxn id="4" idx="6"/>
            <a:endCxn id="5" idx="2"/>
          </p:cNvCxnSpPr>
          <p:nvPr/>
        </p:nvCxnSpPr>
        <p:spPr>
          <a:xfrm>
            <a:off x="5444198" y="728003"/>
            <a:ext cx="1778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1427284" y="1693650"/>
            <a:ext cx="8862646" cy="12397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DATASPACE</a:t>
            </a:r>
          </a:p>
          <a:p>
            <a:pPr algn="ctr"/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PT" dirty="0"/>
          </a:p>
        </p:txBody>
      </p:sp>
      <p:sp>
        <p:nvSpPr>
          <p:cNvPr id="18" name="Oval 17"/>
          <p:cNvSpPr/>
          <p:nvPr/>
        </p:nvSpPr>
        <p:spPr>
          <a:xfrm>
            <a:off x="4107767" y="94608"/>
            <a:ext cx="1336431" cy="126609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Oval 18"/>
          <p:cNvSpPr/>
          <p:nvPr/>
        </p:nvSpPr>
        <p:spPr>
          <a:xfrm>
            <a:off x="7223175" y="94258"/>
            <a:ext cx="1336431" cy="126609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9879811" y="4167555"/>
            <a:ext cx="2152650" cy="24911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JARSPACE</a:t>
            </a:r>
          </a:p>
          <a:p>
            <a:pPr algn="ctr"/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PT" dirty="0"/>
          </a:p>
        </p:txBody>
      </p:sp>
      <p:sp>
        <p:nvSpPr>
          <p:cNvPr id="21" name="Retângulo 20"/>
          <p:cNvSpPr/>
          <p:nvPr/>
        </p:nvSpPr>
        <p:spPr>
          <a:xfrm>
            <a:off x="7589499" y="4167555"/>
            <a:ext cx="2152650" cy="24911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SIGNALSPACE</a:t>
            </a:r>
          </a:p>
          <a:p>
            <a:pPr algn="ctr"/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PT" dirty="0"/>
          </a:p>
        </p:txBody>
      </p:sp>
      <p:sp>
        <p:nvSpPr>
          <p:cNvPr id="2" name="CaixaDeTexto 1"/>
          <p:cNvSpPr txBox="1"/>
          <p:nvPr/>
        </p:nvSpPr>
        <p:spPr>
          <a:xfrm>
            <a:off x="3751052" y="1321157"/>
            <a:ext cx="828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Duplicates</a:t>
            </a:r>
            <a:r>
              <a:rPr lang="pt-PT" dirty="0"/>
              <a:t> </a:t>
            </a:r>
            <a:r>
              <a:rPr lang="pt-PT" dirty="0" err="1"/>
              <a:t>String</a:t>
            </a:r>
            <a:r>
              <a:rPr lang="pt-PT" dirty="0"/>
              <a:t>		             </a:t>
            </a:r>
            <a:r>
              <a:rPr lang="pt-PT" dirty="0" err="1"/>
              <a:t>ReverseString</a:t>
            </a:r>
            <a:r>
              <a:rPr lang="pt-PT" dirty="0"/>
              <a:t>      	</a:t>
            </a:r>
            <a:endParaRPr lang="en-US" dirty="0"/>
          </a:p>
        </p:txBody>
      </p:sp>
      <p:sp>
        <p:nvSpPr>
          <p:cNvPr id="7" name="Retângulo 6"/>
          <p:cNvSpPr/>
          <p:nvPr/>
        </p:nvSpPr>
        <p:spPr>
          <a:xfrm>
            <a:off x="7828672" y="4572000"/>
            <a:ext cx="1565448" cy="6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 | &lt; | B</a:t>
            </a:r>
            <a:endParaRPr lang="en-US" dirty="0"/>
          </a:p>
        </p:txBody>
      </p:sp>
      <p:sp>
        <p:nvSpPr>
          <p:cNvPr id="22" name="Retângulo 21"/>
          <p:cNvSpPr/>
          <p:nvPr/>
        </p:nvSpPr>
        <p:spPr>
          <a:xfrm>
            <a:off x="7828672" y="5227651"/>
            <a:ext cx="1565448" cy="6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B | A  | &lt;</a:t>
            </a:r>
            <a:endParaRPr lang="en-US" dirty="0"/>
          </a:p>
        </p:txBody>
      </p:sp>
      <p:sp>
        <p:nvSpPr>
          <p:cNvPr id="16" name="Seta: Movimento Para a Direita 15"/>
          <p:cNvSpPr/>
          <p:nvPr/>
        </p:nvSpPr>
        <p:spPr>
          <a:xfrm>
            <a:off x="2252841" y="313744"/>
            <a:ext cx="1478113" cy="914400"/>
          </a:xfrm>
          <a:prstGeom prst="striped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“</a:t>
            </a:r>
            <a:r>
              <a:rPr lang="pt-PT" dirty="0" err="1"/>
              <a:t>hello</a:t>
            </a:r>
            <a:r>
              <a:rPr lang="pt-PT" dirty="0"/>
              <a:t>”</a:t>
            </a:r>
            <a:endParaRPr lang="en-US" dirty="0"/>
          </a:p>
        </p:txBody>
      </p:sp>
      <p:sp>
        <p:nvSpPr>
          <p:cNvPr id="24" name="Retângulo 23"/>
          <p:cNvSpPr/>
          <p:nvPr/>
        </p:nvSpPr>
        <p:spPr>
          <a:xfrm>
            <a:off x="10251788" y="4571999"/>
            <a:ext cx="1565448" cy="6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 | “ex.jar”</a:t>
            </a:r>
            <a:endParaRPr lang="en-US" dirty="0"/>
          </a:p>
        </p:txBody>
      </p:sp>
      <p:sp>
        <p:nvSpPr>
          <p:cNvPr id="25" name="Retângulo 24"/>
          <p:cNvSpPr/>
          <p:nvPr/>
        </p:nvSpPr>
        <p:spPr>
          <a:xfrm>
            <a:off x="10264851" y="5239999"/>
            <a:ext cx="1565448" cy="6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B | “test.jar”</a:t>
            </a:r>
            <a:endParaRPr lang="en-US" dirty="0"/>
          </a:p>
        </p:txBody>
      </p:sp>
      <p:sp>
        <p:nvSpPr>
          <p:cNvPr id="30" name="Retângulo 29"/>
          <p:cNvSpPr/>
          <p:nvPr/>
        </p:nvSpPr>
        <p:spPr>
          <a:xfrm>
            <a:off x="1863969" y="2036722"/>
            <a:ext cx="1565448" cy="6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0 | A | “</a:t>
            </a:r>
            <a:r>
              <a:rPr lang="pt-PT" dirty="0" err="1"/>
              <a:t>hello</a:t>
            </a:r>
            <a:r>
              <a:rPr lang="pt-PT" dirty="0"/>
              <a:t>”</a:t>
            </a:r>
            <a:endParaRPr lang="en-US" dirty="0"/>
          </a:p>
        </p:txBody>
      </p:sp>
      <p:sp>
        <p:nvSpPr>
          <p:cNvPr id="31" name="Fluxograma: Disco Magnético 30"/>
          <p:cNvSpPr/>
          <p:nvPr/>
        </p:nvSpPr>
        <p:spPr>
          <a:xfrm>
            <a:off x="636060" y="5216338"/>
            <a:ext cx="1916724" cy="1485900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Fluxograma: Disco Magnético 31"/>
          <p:cNvSpPr/>
          <p:nvPr/>
        </p:nvSpPr>
        <p:spPr>
          <a:xfrm>
            <a:off x="4963216" y="5172804"/>
            <a:ext cx="1916724" cy="1485900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1392545" y="5210971"/>
            <a:ext cx="84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</a:t>
            </a:r>
            <a:endParaRPr lang="en-US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5767158" y="5216338"/>
            <a:ext cx="84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B</a:t>
            </a:r>
            <a:endParaRPr lang="en-US" dirty="0"/>
          </a:p>
        </p:txBody>
      </p:sp>
      <p:sp>
        <p:nvSpPr>
          <p:cNvPr id="35" name="Bolha de Discurso: Retângulo 34"/>
          <p:cNvSpPr/>
          <p:nvPr/>
        </p:nvSpPr>
        <p:spPr>
          <a:xfrm>
            <a:off x="2252841" y="3292343"/>
            <a:ext cx="3378832" cy="1750423"/>
          </a:xfrm>
          <a:prstGeom prst="wedge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A </a:t>
            </a:r>
            <a:r>
              <a:rPr lang="pt-PT" dirty="0" err="1"/>
              <a:t>and</a:t>
            </a:r>
            <a:r>
              <a:rPr lang="pt-PT" dirty="0"/>
              <a:t> B </a:t>
            </a:r>
          </a:p>
          <a:p>
            <a:pPr algn="ctr"/>
            <a:r>
              <a:rPr lang="pt-PT" dirty="0"/>
              <a:t>are </a:t>
            </a:r>
            <a:r>
              <a:rPr lang="pt-PT" dirty="0" err="1"/>
              <a:t>continuatly</a:t>
            </a:r>
            <a:r>
              <a:rPr lang="pt-PT" dirty="0"/>
              <a:t> </a:t>
            </a:r>
            <a:r>
              <a:rPr lang="pt-PT" dirty="0" err="1"/>
              <a:t>asking</a:t>
            </a:r>
            <a:r>
              <a:rPr lang="pt-PT" dirty="0"/>
              <a:t> </a:t>
            </a:r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there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anything</a:t>
            </a:r>
            <a:r>
              <a:rPr lang="pt-PT" dirty="0"/>
              <a:t> to </a:t>
            </a:r>
            <a:r>
              <a:rPr lang="pt-PT" dirty="0" err="1"/>
              <a:t>process</a:t>
            </a:r>
            <a:endParaRPr lang="pt-PT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0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07767" y="94957"/>
            <a:ext cx="1336431" cy="126609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223175" y="94957"/>
            <a:ext cx="1336431" cy="126609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B</a:t>
            </a:r>
            <a:endParaRPr lang="en-US" dirty="0"/>
          </a:p>
        </p:txBody>
      </p:sp>
      <p:cxnSp>
        <p:nvCxnSpPr>
          <p:cNvPr id="8" name="Conexão reta unidirecional 7"/>
          <p:cNvCxnSpPr>
            <a:stCxn id="4" idx="6"/>
            <a:endCxn id="5" idx="2"/>
          </p:cNvCxnSpPr>
          <p:nvPr/>
        </p:nvCxnSpPr>
        <p:spPr>
          <a:xfrm>
            <a:off x="5444198" y="728003"/>
            <a:ext cx="1778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1427284" y="1693650"/>
            <a:ext cx="8862646" cy="12397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DATASPACE</a:t>
            </a:r>
          </a:p>
          <a:p>
            <a:pPr algn="ctr"/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PT" dirty="0"/>
          </a:p>
        </p:txBody>
      </p:sp>
      <p:sp>
        <p:nvSpPr>
          <p:cNvPr id="12" name="Fluxograma: Disco Magnético 11"/>
          <p:cNvSpPr/>
          <p:nvPr/>
        </p:nvSpPr>
        <p:spPr>
          <a:xfrm>
            <a:off x="636060" y="5216338"/>
            <a:ext cx="1916724" cy="1485900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Fluxograma: Disco Magnético 12"/>
          <p:cNvSpPr/>
          <p:nvPr/>
        </p:nvSpPr>
        <p:spPr>
          <a:xfrm>
            <a:off x="4963216" y="5172804"/>
            <a:ext cx="1916724" cy="1485900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4107767" y="94608"/>
            <a:ext cx="1336431" cy="126609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Oval 18"/>
          <p:cNvSpPr/>
          <p:nvPr/>
        </p:nvSpPr>
        <p:spPr>
          <a:xfrm>
            <a:off x="7223175" y="94258"/>
            <a:ext cx="1336431" cy="126609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9879811" y="4167555"/>
            <a:ext cx="2152650" cy="24911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JARSPACE</a:t>
            </a:r>
          </a:p>
          <a:p>
            <a:pPr algn="ctr"/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PT" dirty="0"/>
          </a:p>
        </p:txBody>
      </p:sp>
      <p:sp>
        <p:nvSpPr>
          <p:cNvPr id="21" name="Retângulo 20"/>
          <p:cNvSpPr/>
          <p:nvPr/>
        </p:nvSpPr>
        <p:spPr>
          <a:xfrm>
            <a:off x="7589499" y="4167555"/>
            <a:ext cx="2152650" cy="24911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SIGNALSPACE</a:t>
            </a:r>
          </a:p>
          <a:p>
            <a:pPr algn="ctr"/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PT" dirty="0"/>
          </a:p>
        </p:txBody>
      </p:sp>
      <p:sp>
        <p:nvSpPr>
          <p:cNvPr id="2" name="CaixaDeTexto 1"/>
          <p:cNvSpPr txBox="1"/>
          <p:nvPr/>
        </p:nvSpPr>
        <p:spPr>
          <a:xfrm>
            <a:off x="3751052" y="1321157"/>
            <a:ext cx="828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Duplicates</a:t>
            </a:r>
            <a:r>
              <a:rPr lang="pt-PT" dirty="0"/>
              <a:t> </a:t>
            </a:r>
            <a:r>
              <a:rPr lang="pt-PT" dirty="0" err="1"/>
              <a:t>String</a:t>
            </a:r>
            <a:r>
              <a:rPr lang="pt-PT" dirty="0"/>
              <a:t>		             </a:t>
            </a:r>
            <a:r>
              <a:rPr lang="pt-PT" dirty="0" err="1"/>
              <a:t>ReverseString</a:t>
            </a:r>
            <a:r>
              <a:rPr lang="pt-PT" dirty="0"/>
              <a:t>      	</a:t>
            </a:r>
            <a:endParaRPr lang="en-US" dirty="0"/>
          </a:p>
        </p:txBody>
      </p:sp>
      <p:sp>
        <p:nvSpPr>
          <p:cNvPr id="7" name="Retângulo 6"/>
          <p:cNvSpPr/>
          <p:nvPr/>
        </p:nvSpPr>
        <p:spPr>
          <a:xfrm>
            <a:off x="7828672" y="4572000"/>
            <a:ext cx="1565448" cy="6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 | &lt; | B</a:t>
            </a:r>
            <a:endParaRPr lang="en-US" dirty="0"/>
          </a:p>
        </p:txBody>
      </p:sp>
      <p:sp>
        <p:nvSpPr>
          <p:cNvPr id="22" name="Retângulo 21"/>
          <p:cNvSpPr/>
          <p:nvPr/>
        </p:nvSpPr>
        <p:spPr>
          <a:xfrm>
            <a:off x="7828672" y="5227651"/>
            <a:ext cx="1565448" cy="6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B | A  | &lt;</a:t>
            </a:r>
            <a:endParaRPr lang="en-US" dirty="0"/>
          </a:p>
        </p:txBody>
      </p:sp>
      <p:sp>
        <p:nvSpPr>
          <p:cNvPr id="24" name="Retângulo 23"/>
          <p:cNvSpPr/>
          <p:nvPr/>
        </p:nvSpPr>
        <p:spPr>
          <a:xfrm>
            <a:off x="10251788" y="4571999"/>
            <a:ext cx="1565448" cy="6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 | “ex.jar”</a:t>
            </a:r>
            <a:endParaRPr lang="en-US" dirty="0"/>
          </a:p>
        </p:txBody>
      </p:sp>
      <p:sp>
        <p:nvSpPr>
          <p:cNvPr id="25" name="Retângulo 24"/>
          <p:cNvSpPr/>
          <p:nvPr/>
        </p:nvSpPr>
        <p:spPr>
          <a:xfrm>
            <a:off x="10264851" y="5239999"/>
            <a:ext cx="1565448" cy="6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B | “test.jar”</a:t>
            </a:r>
            <a:endParaRPr lang="en-US" dirty="0"/>
          </a:p>
        </p:txBody>
      </p:sp>
      <p:sp>
        <p:nvSpPr>
          <p:cNvPr id="3" name="CaixaDeTexto 2"/>
          <p:cNvSpPr txBox="1"/>
          <p:nvPr/>
        </p:nvSpPr>
        <p:spPr>
          <a:xfrm>
            <a:off x="1392545" y="5210971"/>
            <a:ext cx="84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</a:t>
            </a:r>
            <a:endParaRPr lang="en-US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5767158" y="5216338"/>
            <a:ext cx="84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B</a:t>
            </a:r>
            <a:endParaRPr lang="en-US" dirty="0"/>
          </a:p>
        </p:txBody>
      </p:sp>
      <p:sp>
        <p:nvSpPr>
          <p:cNvPr id="17" name="Bolha de Discurso: Retângulo 16"/>
          <p:cNvSpPr/>
          <p:nvPr/>
        </p:nvSpPr>
        <p:spPr>
          <a:xfrm>
            <a:off x="957277" y="3161122"/>
            <a:ext cx="3378832" cy="1750423"/>
          </a:xfrm>
          <a:prstGeom prst="wedge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  <a:p>
            <a:pPr algn="ctr"/>
            <a:r>
              <a:rPr lang="pt-PT" dirty="0"/>
              <a:t>I </a:t>
            </a:r>
            <a:r>
              <a:rPr lang="pt-PT" dirty="0" err="1"/>
              <a:t>Got</a:t>
            </a:r>
            <a:r>
              <a:rPr lang="pt-PT" dirty="0"/>
              <a:t> </a:t>
            </a:r>
            <a:r>
              <a:rPr lang="pt-PT" dirty="0" err="1"/>
              <a:t>something</a:t>
            </a:r>
            <a:r>
              <a:rPr lang="pt-PT" dirty="0"/>
              <a:t> to </a:t>
            </a:r>
            <a:r>
              <a:rPr lang="pt-PT" dirty="0" err="1"/>
              <a:t>process</a:t>
            </a:r>
            <a:r>
              <a:rPr lang="pt-PT" dirty="0"/>
              <a:t>!</a:t>
            </a:r>
          </a:p>
          <a:p>
            <a:pPr algn="ctr"/>
            <a:r>
              <a:rPr lang="pt-PT" dirty="0" err="1"/>
              <a:t>Result</a:t>
            </a:r>
            <a:r>
              <a:rPr lang="pt-PT" dirty="0"/>
              <a:t> =&gt; </a:t>
            </a:r>
            <a:r>
              <a:rPr lang="pt-PT" dirty="0" err="1"/>
              <a:t>hellohello</a:t>
            </a:r>
            <a:endParaRPr lang="pt-PT" dirty="0"/>
          </a:p>
          <a:p>
            <a:pPr algn="ctr"/>
            <a:r>
              <a:rPr lang="pt-PT" dirty="0" err="1"/>
              <a:t>Connecting</a:t>
            </a:r>
            <a:r>
              <a:rPr lang="pt-PT" dirty="0"/>
              <a:t> to </a:t>
            </a:r>
            <a:r>
              <a:rPr lang="pt-PT" dirty="0" err="1"/>
              <a:t>SignalSpace</a:t>
            </a:r>
            <a:r>
              <a:rPr lang="pt-PT" dirty="0"/>
              <a:t> to </a:t>
            </a:r>
            <a:r>
              <a:rPr lang="pt-PT" dirty="0" err="1"/>
              <a:t>ask</a:t>
            </a:r>
            <a:r>
              <a:rPr lang="pt-PT" dirty="0"/>
              <a:t> </a:t>
            </a:r>
            <a:r>
              <a:rPr lang="pt-PT" dirty="0" err="1"/>
              <a:t>what’s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next</a:t>
            </a:r>
            <a:r>
              <a:rPr lang="pt-PT" dirty="0"/>
              <a:t> </a:t>
            </a:r>
            <a:r>
              <a:rPr lang="pt-PT" dirty="0" err="1"/>
              <a:t>activity</a:t>
            </a:r>
            <a:r>
              <a:rPr lang="pt-PT" dirty="0"/>
              <a:t>. </a:t>
            </a:r>
          </a:p>
          <a:p>
            <a:pPr algn="ctr"/>
            <a:r>
              <a:rPr lang="pt-PT" dirty="0" err="1"/>
              <a:t>Found</a:t>
            </a:r>
            <a:r>
              <a:rPr lang="pt-PT" dirty="0"/>
              <a:t> : B</a:t>
            </a:r>
          </a:p>
          <a:p>
            <a:pPr algn="ctr"/>
            <a:endParaRPr lang="en-US" dirty="0"/>
          </a:p>
        </p:txBody>
      </p:sp>
      <p:sp>
        <p:nvSpPr>
          <p:cNvPr id="23" name="Retângulo 22"/>
          <p:cNvSpPr/>
          <p:nvPr/>
        </p:nvSpPr>
        <p:spPr>
          <a:xfrm>
            <a:off x="4107767" y="2999334"/>
            <a:ext cx="1565448" cy="6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0 | A | “</a:t>
            </a:r>
            <a:r>
              <a:rPr lang="pt-PT" dirty="0" err="1"/>
              <a:t>hello</a:t>
            </a:r>
            <a:r>
              <a:rPr lang="pt-PT" dirty="0"/>
              <a:t>”</a:t>
            </a:r>
            <a:endParaRPr lang="en-US" dirty="0"/>
          </a:p>
        </p:txBody>
      </p:sp>
      <p:sp>
        <p:nvSpPr>
          <p:cNvPr id="26" name="Retângulo 25"/>
          <p:cNvSpPr/>
          <p:nvPr/>
        </p:nvSpPr>
        <p:spPr>
          <a:xfrm>
            <a:off x="7173729" y="2059581"/>
            <a:ext cx="1565448" cy="6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0 | B | “</a:t>
            </a:r>
            <a:r>
              <a:rPr lang="pt-PT" dirty="0" err="1"/>
              <a:t>hellohello</a:t>
            </a:r>
            <a:r>
              <a:rPr lang="pt-PT" dirty="0"/>
              <a:t>”</a:t>
            </a:r>
            <a:endParaRPr lang="en-US" dirty="0"/>
          </a:p>
        </p:txBody>
      </p:sp>
      <p:cxnSp>
        <p:nvCxnSpPr>
          <p:cNvPr id="9" name="Conexão reta unidirecional 8"/>
          <p:cNvCxnSpPr/>
          <p:nvPr/>
        </p:nvCxnSpPr>
        <p:spPr>
          <a:xfrm flipV="1">
            <a:off x="2416629" y="2660386"/>
            <a:ext cx="5412043" cy="3298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76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07767" y="94957"/>
            <a:ext cx="1336431" cy="126609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223175" y="94957"/>
            <a:ext cx="1336431" cy="126609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B</a:t>
            </a:r>
            <a:endParaRPr lang="en-US" dirty="0"/>
          </a:p>
        </p:txBody>
      </p:sp>
      <p:cxnSp>
        <p:nvCxnSpPr>
          <p:cNvPr id="8" name="Conexão reta unidirecional 7"/>
          <p:cNvCxnSpPr>
            <a:stCxn id="4" idx="6"/>
            <a:endCxn id="5" idx="2"/>
          </p:cNvCxnSpPr>
          <p:nvPr/>
        </p:nvCxnSpPr>
        <p:spPr>
          <a:xfrm>
            <a:off x="5444198" y="728003"/>
            <a:ext cx="1778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1427284" y="1693650"/>
            <a:ext cx="8862646" cy="12397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DATASPACE</a:t>
            </a:r>
          </a:p>
          <a:p>
            <a:pPr algn="ctr"/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PT" dirty="0"/>
          </a:p>
        </p:txBody>
      </p:sp>
      <p:sp>
        <p:nvSpPr>
          <p:cNvPr id="12" name="Fluxograma: Disco Magnético 11"/>
          <p:cNvSpPr/>
          <p:nvPr/>
        </p:nvSpPr>
        <p:spPr>
          <a:xfrm>
            <a:off x="636060" y="5216338"/>
            <a:ext cx="1916724" cy="1485900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Fluxograma: Disco Magnético 12"/>
          <p:cNvSpPr/>
          <p:nvPr/>
        </p:nvSpPr>
        <p:spPr>
          <a:xfrm>
            <a:off x="4963216" y="5172804"/>
            <a:ext cx="1916724" cy="1485900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4107767" y="94608"/>
            <a:ext cx="1336431" cy="126609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Oval 18"/>
          <p:cNvSpPr/>
          <p:nvPr/>
        </p:nvSpPr>
        <p:spPr>
          <a:xfrm>
            <a:off x="7223175" y="94258"/>
            <a:ext cx="1336431" cy="126609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9879811" y="4167555"/>
            <a:ext cx="2152650" cy="24911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JARSPACE</a:t>
            </a:r>
          </a:p>
          <a:p>
            <a:pPr algn="ctr"/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PT" dirty="0"/>
          </a:p>
        </p:txBody>
      </p:sp>
      <p:sp>
        <p:nvSpPr>
          <p:cNvPr id="21" name="Retângulo 20"/>
          <p:cNvSpPr/>
          <p:nvPr/>
        </p:nvSpPr>
        <p:spPr>
          <a:xfrm>
            <a:off x="7589499" y="4167555"/>
            <a:ext cx="2152650" cy="24911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SIGNALSPACE</a:t>
            </a:r>
          </a:p>
          <a:p>
            <a:pPr algn="ctr"/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PT" dirty="0"/>
          </a:p>
        </p:txBody>
      </p:sp>
      <p:sp>
        <p:nvSpPr>
          <p:cNvPr id="2" name="CaixaDeTexto 1"/>
          <p:cNvSpPr txBox="1"/>
          <p:nvPr/>
        </p:nvSpPr>
        <p:spPr>
          <a:xfrm>
            <a:off x="3751052" y="1321157"/>
            <a:ext cx="828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Duplicates</a:t>
            </a:r>
            <a:r>
              <a:rPr lang="pt-PT" dirty="0"/>
              <a:t> </a:t>
            </a:r>
            <a:r>
              <a:rPr lang="pt-PT" dirty="0" err="1"/>
              <a:t>String</a:t>
            </a:r>
            <a:r>
              <a:rPr lang="pt-PT" dirty="0"/>
              <a:t>		             </a:t>
            </a:r>
            <a:r>
              <a:rPr lang="pt-PT" dirty="0" err="1"/>
              <a:t>ReverseString</a:t>
            </a:r>
            <a:r>
              <a:rPr lang="pt-PT" dirty="0"/>
              <a:t>      	</a:t>
            </a:r>
            <a:endParaRPr lang="en-US" dirty="0"/>
          </a:p>
        </p:txBody>
      </p:sp>
      <p:sp>
        <p:nvSpPr>
          <p:cNvPr id="7" name="Retângulo 6"/>
          <p:cNvSpPr/>
          <p:nvPr/>
        </p:nvSpPr>
        <p:spPr>
          <a:xfrm>
            <a:off x="7828672" y="4572000"/>
            <a:ext cx="1565448" cy="6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 | &lt; | B</a:t>
            </a:r>
            <a:endParaRPr lang="en-US" dirty="0"/>
          </a:p>
        </p:txBody>
      </p:sp>
      <p:sp>
        <p:nvSpPr>
          <p:cNvPr id="22" name="Retângulo 21"/>
          <p:cNvSpPr/>
          <p:nvPr/>
        </p:nvSpPr>
        <p:spPr>
          <a:xfrm>
            <a:off x="7828672" y="5227651"/>
            <a:ext cx="1565448" cy="6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B | A  | &lt;</a:t>
            </a:r>
            <a:endParaRPr lang="en-US" dirty="0"/>
          </a:p>
        </p:txBody>
      </p:sp>
      <p:sp>
        <p:nvSpPr>
          <p:cNvPr id="24" name="Retângulo 23"/>
          <p:cNvSpPr/>
          <p:nvPr/>
        </p:nvSpPr>
        <p:spPr>
          <a:xfrm>
            <a:off x="10251788" y="4571999"/>
            <a:ext cx="1565448" cy="6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 | “ex.jar”</a:t>
            </a:r>
            <a:endParaRPr lang="en-US" dirty="0"/>
          </a:p>
        </p:txBody>
      </p:sp>
      <p:sp>
        <p:nvSpPr>
          <p:cNvPr id="25" name="Retângulo 24"/>
          <p:cNvSpPr/>
          <p:nvPr/>
        </p:nvSpPr>
        <p:spPr>
          <a:xfrm>
            <a:off x="10264851" y="5239999"/>
            <a:ext cx="1565448" cy="6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B | “test.jar”</a:t>
            </a:r>
            <a:endParaRPr lang="en-US" dirty="0"/>
          </a:p>
        </p:txBody>
      </p:sp>
      <p:sp>
        <p:nvSpPr>
          <p:cNvPr id="3" name="CaixaDeTexto 2"/>
          <p:cNvSpPr txBox="1"/>
          <p:nvPr/>
        </p:nvSpPr>
        <p:spPr>
          <a:xfrm>
            <a:off x="1392545" y="5210971"/>
            <a:ext cx="84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</a:t>
            </a:r>
            <a:endParaRPr lang="en-US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5767158" y="5216338"/>
            <a:ext cx="84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B</a:t>
            </a:r>
            <a:endParaRPr lang="en-US" dirty="0"/>
          </a:p>
        </p:txBody>
      </p:sp>
      <p:sp>
        <p:nvSpPr>
          <p:cNvPr id="17" name="Bolha de Discurso: Retângulo 16"/>
          <p:cNvSpPr/>
          <p:nvPr/>
        </p:nvSpPr>
        <p:spPr>
          <a:xfrm>
            <a:off x="4112961" y="3095108"/>
            <a:ext cx="3378832" cy="1750423"/>
          </a:xfrm>
          <a:prstGeom prst="wedge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  <a:p>
            <a:pPr algn="ctr"/>
            <a:r>
              <a:rPr lang="pt-PT" dirty="0"/>
              <a:t>I </a:t>
            </a:r>
            <a:r>
              <a:rPr lang="pt-PT" dirty="0" err="1"/>
              <a:t>Got</a:t>
            </a:r>
            <a:r>
              <a:rPr lang="pt-PT" dirty="0"/>
              <a:t> </a:t>
            </a:r>
            <a:r>
              <a:rPr lang="pt-PT" dirty="0" err="1"/>
              <a:t>something</a:t>
            </a:r>
            <a:r>
              <a:rPr lang="pt-PT" dirty="0"/>
              <a:t> to </a:t>
            </a:r>
            <a:r>
              <a:rPr lang="pt-PT" dirty="0" err="1"/>
              <a:t>process</a:t>
            </a:r>
            <a:r>
              <a:rPr lang="pt-PT" dirty="0"/>
              <a:t>!</a:t>
            </a:r>
          </a:p>
          <a:p>
            <a:pPr algn="ctr"/>
            <a:r>
              <a:rPr lang="pt-PT" dirty="0" err="1"/>
              <a:t>Result</a:t>
            </a:r>
            <a:r>
              <a:rPr lang="pt-PT" dirty="0"/>
              <a:t> =&gt; </a:t>
            </a:r>
            <a:r>
              <a:rPr lang="pt-PT" dirty="0" err="1"/>
              <a:t>olleholleh</a:t>
            </a:r>
            <a:endParaRPr lang="pt-PT" dirty="0"/>
          </a:p>
          <a:p>
            <a:pPr algn="ctr"/>
            <a:r>
              <a:rPr lang="pt-PT" dirty="0" err="1"/>
              <a:t>Connecting</a:t>
            </a:r>
            <a:r>
              <a:rPr lang="pt-PT" dirty="0"/>
              <a:t> to </a:t>
            </a:r>
            <a:r>
              <a:rPr lang="pt-PT" dirty="0" err="1"/>
              <a:t>SignalSpace</a:t>
            </a:r>
            <a:r>
              <a:rPr lang="pt-PT" dirty="0"/>
              <a:t> to </a:t>
            </a:r>
            <a:r>
              <a:rPr lang="pt-PT" dirty="0" err="1"/>
              <a:t>ask</a:t>
            </a:r>
            <a:r>
              <a:rPr lang="pt-PT" dirty="0"/>
              <a:t> </a:t>
            </a:r>
            <a:r>
              <a:rPr lang="pt-PT" dirty="0" err="1"/>
              <a:t>what’s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next</a:t>
            </a:r>
            <a:r>
              <a:rPr lang="pt-PT" dirty="0"/>
              <a:t> </a:t>
            </a:r>
            <a:r>
              <a:rPr lang="pt-PT" dirty="0" err="1"/>
              <a:t>activity</a:t>
            </a:r>
            <a:r>
              <a:rPr lang="pt-PT" dirty="0"/>
              <a:t>. </a:t>
            </a:r>
          </a:p>
          <a:p>
            <a:pPr algn="ctr"/>
            <a:r>
              <a:rPr lang="pt-PT" dirty="0" err="1"/>
              <a:t>Found</a:t>
            </a:r>
            <a:r>
              <a:rPr lang="pt-PT" dirty="0"/>
              <a:t> : NOTHING</a:t>
            </a:r>
          </a:p>
          <a:p>
            <a:pPr algn="ctr"/>
            <a:endParaRPr lang="en-US" dirty="0"/>
          </a:p>
        </p:txBody>
      </p:sp>
      <p:sp>
        <p:nvSpPr>
          <p:cNvPr id="23" name="Retângulo 22"/>
          <p:cNvSpPr/>
          <p:nvPr/>
        </p:nvSpPr>
        <p:spPr>
          <a:xfrm>
            <a:off x="7263450" y="2933320"/>
            <a:ext cx="2130669" cy="6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0 | B | “</a:t>
            </a:r>
            <a:r>
              <a:rPr lang="pt-PT" dirty="0" err="1"/>
              <a:t>hellohello</a:t>
            </a:r>
            <a:r>
              <a:rPr lang="pt-PT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650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07767" y="94957"/>
            <a:ext cx="1336431" cy="126609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223175" y="94957"/>
            <a:ext cx="1336431" cy="126609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B</a:t>
            </a:r>
            <a:endParaRPr lang="en-US" dirty="0"/>
          </a:p>
        </p:txBody>
      </p:sp>
      <p:cxnSp>
        <p:nvCxnSpPr>
          <p:cNvPr id="8" name="Conexão reta unidirecional 7"/>
          <p:cNvCxnSpPr>
            <a:stCxn id="4" idx="6"/>
            <a:endCxn id="5" idx="2"/>
          </p:cNvCxnSpPr>
          <p:nvPr/>
        </p:nvCxnSpPr>
        <p:spPr>
          <a:xfrm>
            <a:off x="5444198" y="728003"/>
            <a:ext cx="1778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1427284" y="1693650"/>
            <a:ext cx="8862646" cy="12397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DATASPACE</a:t>
            </a:r>
          </a:p>
          <a:p>
            <a:pPr algn="ctr"/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PT" dirty="0"/>
          </a:p>
        </p:txBody>
      </p:sp>
      <p:sp>
        <p:nvSpPr>
          <p:cNvPr id="12" name="Fluxograma: Disco Magnético 11"/>
          <p:cNvSpPr/>
          <p:nvPr/>
        </p:nvSpPr>
        <p:spPr>
          <a:xfrm>
            <a:off x="636060" y="5216338"/>
            <a:ext cx="1916724" cy="1485900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Fluxograma: Disco Magnético 12"/>
          <p:cNvSpPr/>
          <p:nvPr/>
        </p:nvSpPr>
        <p:spPr>
          <a:xfrm>
            <a:off x="4963216" y="5172804"/>
            <a:ext cx="1916724" cy="1485900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4107767" y="94608"/>
            <a:ext cx="1336431" cy="126609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Oval 18"/>
          <p:cNvSpPr/>
          <p:nvPr/>
        </p:nvSpPr>
        <p:spPr>
          <a:xfrm>
            <a:off x="7223175" y="94258"/>
            <a:ext cx="1336431" cy="126609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9879811" y="4167555"/>
            <a:ext cx="2152650" cy="24911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JARSPACE</a:t>
            </a:r>
          </a:p>
          <a:p>
            <a:pPr algn="ctr"/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PT" dirty="0"/>
          </a:p>
        </p:txBody>
      </p:sp>
      <p:sp>
        <p:nvSpPr>
          <p:cNvPr id="21" name="Retângulo 20"/>
          <p:cNvSpPr/>
          <p:nvPr/>
        </p:nvSpPr>
        <p:spPr>
          <a:xfrm>
            <a:off x="7589499" y="4167555"/>
            <a:ext cx="2152650" cy="24911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SIGNALSPACE</a:t>
            </a:r>
          </a:p>
          <a:p>
            <a:pPr algn="ctr"/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PT" dirty="0"/>
          </a:p>
        </p:txBody>
      </p:sp>
      <p:sp>
        <p:nvSpPr>
          <p:cNvPr id="2" name="CaixaDeTexto 1"/>
          <p:cNvSpPr txBox="1"/>
          <p:nvPr/>
        </p:nvSpPr>
        <p:spPr>
          <a:xfrm>
            <a:off x="3751052" y="1321157"/>
            <a:ext cx="828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Duplicates</a:t>
            </a:r>
            <a:r>
              <a:rPr lang="pt-PT" dirty="0"/>
              <a:t> </a:t>
            </a:r>
            <a:r>
              <a:rPr lang="pt-PT" dirty="0" err="1"/>
              <a:t>String</a:t>
            </a:r>
            <a:r>
              <a:rPr lang="pt-PT" dirty="0"/>
              <a:t>		             </a:t>
            </a:r>
            <a:r>
              <a:rPr lang="pt-PT" dirty="0" err="1"/>
              <a:t>ReverseString</a:t>
            </a:r>
            <a:r>
              <a:rPr lang="pt-PT" dirty="0"/>
              <a:t>      	</a:t>
            </a:r>
            <a:endParaRPr lang="en-US" dirty="0"/>
          </a:p>
        </p:txBody>
      </p:sp>
      <p:sp>
        <p:nvSpPr>
          <p:cNvPr id="7" name="Retângulo 6"/>
          <p:cNvSpPr/>
          <p:nvPr/>
        </p:nvSpPr>
        <p:spPr>
          <a:xfrm>
            <a:off x="7828672" y="4572000"/>
            <a:ext cx="1565448" cy="6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 | &lt; | B</a:t>
            </a:r>
            <a:endParaRPr lang="en-US" dirty="0"/>
          </a:p>
        </p:txBody>
      </p:sp>
      <p:sp>
        <p:nvSpPr>
          <p:cNvPr id="22" name="Retângulo 21"/>
          <p:cNvSpPr/>
          <p:nvPr/>
        </p:nvSpPr>
        <p:spPr>
          <a:xfrm>
            <a:off x="7828672" y="5227651"/>
            <a:ext cx="1565448" cy="6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B | A  | &lt;</a:t>
            </a:r>
            <a:endParaRPr lang="en-US" dirty="0"/>
          </a:p>
        </p:txBody>
      </p:sp>
      <p:sp>
        <p:nvSpPr>
          <p:cNvPr id="24" name="Retângulo 23"/>
          <p:cNvSpPr/>
          <p:nvPr/>
        </p:nvSpPr>
        <p:spPr>
          <a:xfrm>
            <a:off x="10251788" y="4571999"/>
            <a:ext cx="1565448" cy="6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 | “ex.jar”</a:t>
            </a:r>
            <a:endParaRPr lang="en-US" dirty="0"/>
          </a:p>
        </p:txBody>
      </p:sp>
      <p:sp>
        <p:nvSpPr>
          <p:cNvPr id="25" name="Retângulo 24"/>
          <p:cNvSpPr/>
          <p:nvPr/>
        </p:nvSpPr>
        <p:spPr>
          <a:xfrm>
            <a:off x="10264851" y="5239999"/>
            <a:ext cx="1565448" cy="6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B | “test.jar”</a:t>
            </a:r>
            <a:endParaRPr lang="en-US" dirty="0"/>
          </a:p>
        </p:txBody>
      </p:sp>
      <p:sp>
        <p:nvSpPr>
          <p:cNvPr id="3" name="CaixaDeTexto 2"/>
          <p:cNvSpPr txBox="1"/>
          <p:nvPr/>
        </p:nvSpPr>
        <p:spPr>
          <a:xfrm>
            <a:off x="1392545" y="5210971"/>
            <a:ext cx="84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</a:t>
            </a:r>
            <a:endParaRPr lang="en-US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5767158" y="5216338"/>
            <a:ext cx="84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B</a:t>
            </a:r>
            <a:endParaRPr lang="en-US" dirty="0"/>
          </a:p>
        </p:txBody>
      </p:sp>
      <p:sp>
        <p:nvSpPr>
          <p:cNvPr id="17" name="Bolha de Discurso: Retângulo 16"/>
          <p:cNvSpPr/>
          <p:nvPr/>
        </p:nvSpPr>
        <p:spPr>
          <a:xfrm>
            <a:off x="4112961" y="3095108"/>
            <a:ext cx="3378832" cy="1750423"/>
          </a:xfrm>
          <a:prstGeom prst="wedge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  <a:p>
            <a:pPr algn="ctr"/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have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end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graph</a:t>
            </a:r>
            <a:r>
              <a:rPr lang="pt-PT" dirty="0"/>
              <a:t> </a:t>
            </a:r>
            <a:r>
              <a:rPr lang="pt-PT" dirty="0" err="1"/>
              <a:t>execution</a:t>
            </a:r>
            <a:r>
              <a:rPr lang="pt-PT" dirty="0"/>
              <a:t>.</a:t>
            </a:r>
          </a:p>
          <a:p>
            <a:pPr algn="ctr"/>
            <a:r>
              <a:rPr lang="pt-PT" dirty="0" err="1"/>
              <a:t>Result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added</a:t>
            </a:r>
            <a:r>
              <a:rPr lang="pt-PT" dirty="0"/>
              <a:t> to Data </a:t>
            </a:r>
            <a:r>
              <a:rPr lang="pt-PT" dirty="0" err="1"/>
              <a:t>Space</a:t>
            </a:r>
            <a:endParaRPr lang="pt-PT" dirty="0"/>
          </a:p>
          <a:p>
            <a:pPr algn="ctr"/>
            <a:endParaRPr lang="en-US" dirty="0"/>
          </a:p>
        </p:txBody>
      </p:sp>
      <p:sp>
        <p:nvSpPr>
          <p:cNvPr id="26" name="Retângulo 25"/>
          <p:cNvSpPr/>
          <p:nvPr/>
        </p:nvSpPr>
        <p:spPr>
          <a:xfrm>
            <a:off x="7263451" y="2166478"/>
            <a:ext cx="2130669" cy="6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0 | &lt; | “</a:t>
            </a:r>
            <a:r>
              <a:rPr lang="pt-PT" dirty="0" err="1"/>
              <a:t>olleholleh</a:t>
            </a:r>
            <a:r>
              <a:rPr lang="pt-PT" dirty="0"/>
              <a:t>”</a:t>
            </a:r>
            <a:endParaRPr lang="en-US" dirty="0"/>
          </a:p>
        </p:txBody>
      </p:sp>
      <p:cxnSp>
        <p:nvCxnSpPr>
          <p:cNvPr id="9" name="Conexão reta unidirecional 8"/>
          <p:cNvCxnSpPr>
            <a:endCxn id="26" idx="2"/>
          </p:cNvCxnSpPr>
          <p:nvPr/>
        </p:nvCxnSpPr>
        <p:spPr>
          <a:xfrm flipV="1">
            <a:off x="6608038" y="2767283"/>
            <a:ext cx="1720748" cy="281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2483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3107</TotalTime>
  <Words>820</Words>
  <Application>Microsoft Office PowerPoint</Application>
  <PresentationFormat>Ecrã Panorâmico</PresentationFormat>
  <Paragraphs>229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Tema do Office</vt:lpstr>
      <vt:lpstr>EXOCUTE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Question 1</vt:lpstr>
      <vt:lpstr>Question 2</vt:lpstr>
      <vt:lpstr>Question 3</vt:lpstr>
      <vt:lpstr>Apresentação do PowerPoint</vt:lpstr>
      <vt:lpstr>Question 5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EXOCUTE</dc:title>
  <dc:creator>Eduardo Rodrigues</dc:creator>
  <cp:lastModifiedBy>Eduardo Rodrigues</cp:lastModifiedBy>
  <cp:revision>25</cp:revision>
  <dcterms:created xsi:type="dcterms:W3CDTF">2016-12-27T10:23:52Z</dcterms:created>
  <dcterms:modified xsi:type="dcterms:W3CDTF">2016-12-30T09:22:42Z</dcterms:modified>
</cp:coreProperties>
</file>