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layfair Displ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bold.fntdata"/><Relationship Id="rId16" Type="http://schemas.openxmlformats.org/officeDocument/2006/relationships/font" Target="fonts/PlayfairDisplay-regular.fntdata"/><Relationship Id="rId5" Type="http://schemas.openxmlformats.org/officeDocument/2006/relationships/notesMaster" Target="notesMasters/notesMaster1.xml"/><Relationship Id="rId19" Type="http://schemas.openxmlformats.org/officeDocument/2006/relationships/font" Target="fonts/PlayfairDisplay-boldItalic.fntdata"/><Relationship Id="rId6" Type="http://schemas.openxmlformats.org/officeDocument/2006/relationships/slide" Target="slides/slide1.xml"/><Relationship Id="rId18" Type="http://schemas.openxmlformats.org/officeDocument/2006/relationships/font" Target="fonts/PlayfairDispl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6e2ecd67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76e2ecd67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aafad712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aafad712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aafad712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aafad712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eaafad712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eaafad712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aafad7122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aafad7122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aafad712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aafad712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abd8bc62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abd8bc62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751335107c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751335107c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51335107c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751335107c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rgbClr val="07376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2.jpg"/><Relationship Id="rId8"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idx="4294967295" type="ctrTitle"/>
          </p:nvPr>
        </p:nvSpPr>
        <p:spPr>
          <a:xfrm>
            <a:off x="1643675" y="113200"/>
            <a:ext cx="5683200" cy="87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Mind Over Media:</a:t>
            </a:r>
            <a:endParaRPr sz="2300"/>
          </a:p>
          <a:p>
            <a:pPr indent="0" lvl="0" marL="0" rtl="0" algn="ctr">
              <a:spcBef>
                <a:spcPts val="0"/>
              </a:spcBef>
              <a:spcAft>
                <a:spcPts val="0"/>
              </a:spcAft>
              <a:buNone/>
            </a:pPr>
            <a:r>
              <a:rPr lang="en" sz="2300"/>
              <a:t>The Social Media Mental Health Saga</a:t>
            </a:r>
            <a:endParaRPr sz="2300"/>
          </a:p>
        </p:txBody>
      </p:sp>
      <p:pic>
        <p:nvPicPr>
          <p:cNvPr id="69" name="Google Shape;69;p13"/>
          <p:cNvPicPr preferRelativeResize="0"/>
          <p:nvPr/>
        </p:nvPicPr>
        <p:blipFill>
          <a:blip r:embed="rId3">
            <a:alphaModFix/>
          </a:blip>
          <a:stretch>
            <a:fillRect/>
          </a:stretch>
        </p:blipFill>
        <p:spPr>
          <a:xfrm>
            <a:off x="2250991" y="1025200"/>
            <a:ext cx="4468572" cy="3992026"/>
          </a:xfrm>
          <a:prstGeom prst="rect">
            <a:avLst/>
          </a:prstGeom>
          <a:noFill/>
          <a:ln>
            <a:noFill/>
          </a:ln>
        </p:spPr>
      </p:pic>
      <p:sp>
        <p:nvSpPr>
          <p:cNvPr id="70" name="Google Shape;70;p13"/>
          <p:cNvSpPr txBox="1"/>
          <p:nvPr/>
        </p:nvSpPr>
        <p:spPr>
          <a:xfrm>
            <a:off x="7326875" y="3665450"/>
            <a:ext cx="1647300" cy="14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chemeClr val="dk1"/>
                </a:solidFill>
                <a:latin typeface="Lato"/>
                <a:ea typeface="Lato"/>
                <a:cs typeface="Lato"/>
                <a:sym typeface="Lato"/>
              </a:rPr>
              <a:t>An Analysis By:</a:t>
            </a:r>
            <a:endParaRPr i="1" sz="1200">
              <a:solidFill>
                <a:schemeClr val="dk1"/>
              </a:solidFill>
              <a:latin typeface="Lato"/>
              <a:ea typeface="Lato"/>
              <a:cs typeface="Lato"/>
              <a:sym typeface="Lato"/>
            </a:endParaRPr>
          </a:p>
          <a:p>
            <a:pPr indent="0" lvl="0" marL="0" rtl="0" algn="l">
              <a:spcBef>
                <a:spcPts val="0"/>
              </a:spcBef>
              <a:spcAft>
                <a:spcPts val="0"/>
              </a:spcAft>
              <a:buNone/>
            </a:pPr>
            <a:r>
              <a:t/>
            </a:r>
            <a:endParaRPr i="1" sz="500">
              <a:solidFill>
                <a:schemeClr val="dk1"/>
              </a:solidFill>
              <a:latin typeface="Lato"/>
              <a:ea typeface="Lato"/>
              <a:cs typeface="Lato"/>
              <a:sym typeface="Lato"/>
            </a:endParaRPr>
          </a:p>
          <a:p>
            <a:pPr indent="0" lvl="0" marL="0" rtl="0" algn="l">
              <a:spcBef>
                <a:spcPts val="0"/>
              </a:spcBef>
              <a:spcAft>
                <a:spcPts val="0"/>
              </a:spcAft>
              <a:buNone/>
            </a:pPr>
            <a:r>
              <a:rPr i="1" lang="en" sz="1200">
                <a:solidFill>
                  <a:schemeClr val="dk1"/>
                </a:solidFill>
                <a:latin typeface="Lato"/>
                <a:ea typeface="Lato"/>
                <a:cs typeface="Lato"/>
                <a:sym typeface="Lato"/>
              </a:rPr>
              <a:t>Alex Dunn</a:t>
            </a:r>
            <a:endParaRPr i="1" sz="1200">
              <a:solidFill>
                <a:schemeClr val="dk1"/>
              </a:solidFill>
              <a:latin typeface="Lato"/>
              <a:ea typeface="Lato"/>
              <a:cs typeface="Lato"/>
              <a:sym typeface="Lato"/>
            </a:endParaRPr>
          </a:p>
          <a:p>
            <a:pPr indent="0" lvl="0" marL="0" rtl="0" algn="l">
              <a:spcBef>
                <a:spcPts val="0"/>
              </a:spcBef>
              <a:spcAft>
                <a:spcPts val="0"/>
              </a:spcAft>
              <a:buNone/>
            </a:pPr>
            <a:r>
              <a:rPr i="1" lang="en" sz="1200">
                <a:solidFill>
                  <a:schemeClr val="dk1"/>
                </a:solidFill>
                <a:latin typeface="Lato"/>
                <a:ea typeface="Lato"/>
                <a:cs typeface="Lato"/>
                <a:sym typeface="Lato"/>
              </a:rPr>
              <a:t>Kene Ezeagba</a:t>
            </a:r>
            <a:endParaRPr i="1" sz="1200">
              <a:solidFill>
                <a:schemeClr val="dk1"/>
              </a:solidFill>
              <a:latin typeface="Lato"/>
              <a:ea typeface="Lato"/>
              <a:cs typeface="Lato"/>
              <a:sym typeface="Lato"/>
            </a:endParaRPr>
          </a:p>
          <a:p>
            <a:pPr indent="0" lvl="0" marL="0" rtl="0" algn="l">
              <a:spcBef>
                <a:spcPts val="0"/>
              </a:spcBef>
              <a:spcAft>
                <a:spcPts val="0"/>
              </a:spcAft>
              <a:buNone/>
            </a:pPr>
            <a:r>
              <a:rPr i="1" lang="en" sz="1200">
                <a:solidFill>
                  <a:schemeClr val="dk1"/>
                </a:solidFill>
                <a:latin typeface="Lato"/>
                <a:ea typeface="Lato"/>
                <a:cs typeface="Lato"/>
                <a:sym typeface="Lato"/>
              </a:rPr>
              <a:t>Kathryn Kavanagh</a:t>
            </a:r>
            <a:endParaRPr i="1" sz="1200">
              <a:solidFill>
                <a:schemeClr val="dk1"/>
              </a:solidFill>
              <a:latin typeface="Lato"/>
              <a:ea typeface="Lato"/>
              <a:cs typeface="Lato"/>
              <a:sym typeface="Lato"/>
            </a:endParaRPr>
          </a:p>
          <a:p>
            <a:pPr indent="0" lvl="0" marL="0" rtl="0" algn="l">
              <a:spcBef>
                <a:spcPts val="0"/>
              </a:spcBef>
              <a:spcAft>
                <a:spcPts val="0"/>
              </a:spcAft>
              <a:buNone/>
            </a:pPr>
            <a:r>
              <a:rPr i="1" lang="en" sz="1200">
                <a:solidFill>
                  <a:schemeClr val="dk1"/>
                </a:solidFill>
                <a:latin typeface="Lato"/>
                <a:ea typeface="Lato"/>
                <a:cs typeface="Lato"/>
                <a:sym typeface="Lato"/>
              </a:rPr>
              <a:t>Jerome Stepp</a:t>
            </a:r>
            <a:endParaRPr i="1" sz="1200">
              <a:solidFill>
                <a:schemeClr val="dk1"/>
              </a:solidFill>
              <a:latin typeface="Lato"/>
              <a:ea typeface="Lato"/>
              <a:cs typeface="Lato"/>
              <a:sym typeface="Lato"/>
            </a:endParaRPr>
          </a:p>
          <a:p>
            <a:pPr indent="0" lvl="0" marL="0" rtl="0" algn="l">
              <a:spcBef>
                <a:spcPts val="0"/>
              </a:spcBef>
              <a:spcAft>
                <a:spcPts val="0"/>
              </a:spcAft>
              <a:buNone/>
            </a:pPr>
            <a:r>
              <a:rPr i="1" lang="en" sz="1200">
                <a:solidFill>
                  <a:schemeClr val="dk1"/>
                </a:solidFill>
                <a:latin typeface="Lato"/>
                <a:ea typeface="Lato"/>
                <a:cs typeface="Lato"/>
                <a:sym typeface="Lato"/>
              </a:rPr>
              <a:t>Randon White </a:t>
            </a:r>
            <a:endParaRPr i="1" sz="1200">
              <a:solidFill>
                <a:schemeClr val="dk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2"/>
          <p:cNvPicPr preferRelativeResize="0"/>
          <p:nvPr/>
        </p:nvPicPr>
        <p:blipFill>
          <a:blip r:embed="rId3">
            <a:alphaModFix/>
          </a:blip>
          <a:stretch>
            <a:fillRect/>
          </a:stretch>
        </p:blipFill>
        <p:spPr>
          <a:xfrm>
            <a:off x="52650" y="163575"/>
            <a:ext cx="6459599" cy="4650650"/>
          </a:xfrm>
          <a:prstGeom prst="rect">
            <a:avLst/>
          </a:prstGeom>
          <a:noFill/>
          <a:ln>
            <a:noFill/>
          </a:ln>
        </p:spPr>
      </p:pic>
      <p:sp>
        <p:nvSpPr>
          <p:cNvPr id="139" name="Google Shape;139;p22"/>
          <p:cNvSpPr txBox="1"/>
          <p:nvPr/>
        </p:nvSpPr>
        <p:spPr>
          <a:xfrm>
            <a:off x="6662875" y="251800"/>
            <a:ext cx="2388900" cy="47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ato"/>
                <a:ea typeface="Lato"/>
                <a:cs typeface="Lato"/>
                <a:sym typeface="Lato"/>
              </a:rPr>
              <a:t>How bothered by worries people are by relationship status</a:t>
            </a:r>
            <a:endParaRPr sz="1800">
              <a:solidFill>
                <a:schemeClr val="dk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4"/>
          <p:cNvPicPr preferRelativeResize="0"/>
          <p:nvPr/>
        </p:nvPicPr>
        <p:blipFill>
          <a:blip r:embed="rId3">
            <a:alphaModFix/>
          </a:blip>
          <a:stretch>
            <a:fillRect/>
          </a:stretch>
        </p:blipFill>
        <p:spPr>
          <a:xfrm>
            <a:off x="0" y="-5"/>
            <a:ext cx="9144000" cy="514350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 sz="1800">
                <a:latin typeface="Lato"/>
                <a:ea typeface="Lato"/>
                <a:cs typeface="Lato"/>
                <a:sym typeface="Lato"/>
              </a:rPr>
              <a:t>Platform-Specific Insights:  Social Media and Mental Health</a:t>
            </a:r>
            <a:endParaRPr b="0" sz="1800">
              <a:latin typeface="Lato"/>
              <a:ea typeface="Lato"/>
              <a:cs typeface="Lato"/>
              <a:sym typeface="Lato"/>
            </a:endParaRPr>
          </a:p>
          <a:p>
            <a:pPr indent="0" lvl="0" marL="0" rtl="0" algn="ctr">
              <a:spcBef>
                <a:spcPts val="0"/>
              </a:spcBef>
              <a:spcAft>
                <a:spcPts val="0"/>
              </a:spcAft>
              <a:buNone/>
            </a:pPr>
            <a:r>
              <a:rPr b="0" i="1" lang="en" sz="1400">
                <a:latin typeface="Lato"/>
                <a:ea typeface="Lato"/>
                <a:cs typeface="Lato"/>
                <a:sym typeface="Lato"/>
              </a:rPr>
              <a:t>How Do They All Stack Up?</a:t>
            </a:r>
            <a:endParaRPr b="0" i="1" sz="1400">
              <a:latin typeface="Lato"/>
              <a:ea typeface="Lato"/>
              <a:cs typeface="Lato"/>
              <a:sym typeface="Lato"/>
            </a:endParaRPr>
          </a:p>
          <a:p>
            <a:pPr indent="0" lvl="0" marL="0" rtl="0" algn="l">
              <a:spcBef>
                <a:spcPts val="0"/>
              </a:spcBef>
              <a:spcAft>
                <a:spcPts val="0"/>
              </a:spcAft>
              <a:buNone/>
            </a:pPr>
            <a:r>
              <a:t/>
            </a:r>
            <a:endParaRPr/>
          </a:p>
        </p:txBody>
      </p:sp>
      <p:sp>
        <p:nvSpPr>
          <p:cNvPr id="81" name="Google Shape;81;p15"/>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82" name="Google Shape;82;p15"/>
          <p:cNvPicPr preferRelativeResize="0"/>
          <p:nvPr/>
        </p:nvPicPr>
        <p:blipFill>
          <a:blip r:embed="rId3">
            <a:alphaModFix/>
          </a:blip>
          <a:stretch>
            <a:fillRect/>
          </a:stretch>
        </p:blipFill>
        <p:spPr>
          <a:xfrm>
            <a:off x="6535226" y="2858375"/>
            <a:ext cx="1249125" cy="1249150"/>
          </a:xfrm>
          <a:prstGeom prst="rect">
            <a:avLst/>
          </a:prstGeom>
          <a:noFill/>
          <a:ln>
            <a:noFill/>
          </a:ln>
        </p:spPr>
      </p:pic>
      <p:pic>
        <p:nvPicPr>
          <p:cNvPr id="83" name="Google Shape;83;p15"/>
          <p:cNvPicPr preferRelativeResize="0"/>
          <p:nvPr/>
        </p:nvPicPr>
        <p:blipFill>
          <a:blip r:embed="rId4">
            <a:alphaModFix/>
          </a:blip>
          <a:stretch>
            <a:fillRect/>
          </a:stretch>
        </p:blipFill>
        <p:spPr>
          <a:xfrm>
            <a:off x="1999120" y="2156875"/>
            <a:ext cx="1630079" cy="1171575"/>
          </a:xfrm>
          <a:prstGeom prst="rect">
            <a:avLst/>
          </a:prstGeom>
          <a:noFill/>
          <a:ln>
            <a:noFill/>
          </a:ln>
        </p:spPr>
      </p:pic>
      <p:pic>
        <p:nvPicPr>
          <p:cNvPr id="84" name="Google Shape;84;p15"/>
          <p:cNvPicPr preferRelativeResize="0"/>
          <p:nvPr/>
        </p:nvPicPr>
        <p:blipFill>
          <a:blip r:embed="rId5">
            <a:alphaModFix/>
          </a:blip>
          <a:stretch>
            <a:fillRect/>
          </a:stretch>
        </p:blipFill>
        <p:spPr>
          <a:xfrm>
            <a:off x="4147275" y="1573996"/>
            <a:ext cx="1133550" cy="1327115"/>
          </a:xfrm>
          <a:prstGeom prst="rect">
            <a:avLst/>
          </a:prstGeom>
          <a:noFill/>
          <a:ln>
            <a:noFill/>
          </a:ln>
        </p:spPr>
      </p:pic>
      <p:pic>
        <p:nvPicPr>
          <p:cNvPr id="85" name="Google Shape;85;p15"/>
          <p:cNvPicPr preferRelativeResize="0"/>
          <p:nvPr/>
        </p:nvPicPr>
        <p:blipFill>
          <a:blip r:embed="rId6">
            <a:alphaModFix/>
          </a:blip>
          <a:stretch>
            <a:fillRect/>
          </a:stretch>
        </p:blipFill>
        <p:spPr>
          <a:xfrm>
            <a:off x="465687" y="3284150"/>
            <a:ext cx="1171575" cy="1171575"/>
          </a:xfrm>
          <a:prstGeom prst="rect">
            <a:avLst/>
          </a:prstGeom>
          <a:noFill/>
          <a:ln>
            <a:noFill/>
          </a:ln>
        </p:spPr>
      </p:pic>
      <p:pic>
        <p:nvPicPr>
          <p:cNvPr id="86" name="Google Shape;86;p15"/>
          <p:cNvPicPr preferRelativeResize="0"/>
          <p:nvPr/>
        </p:nvPicPr>
        <p:blipFill>
          <a:blip r:embed="rId7">
            <a:alphaModFix/>
          </a:blip>
          <a:stretch>
            <a:fillRect/>
          </a:stretch>
        </p:blipFill>
        <p:spPr>
          <a:xfrm>
            <a:off x="4056713" y="3663825"/>
            <a:ext cx="1314666" cy="904875"/>
          </a:xfrm>
          <a:prstGeom prst="rect">
            <a:avLst/>
          </a:prstGeom>
          <a:noFill/>
          <a:ln>
            <a:noFill/>
          </a:ln>
        </p:spPr>
      </p:pic>
      <p:pic>
        <p:nvPicPr>
          <p:cNvPr id="87" name="Google Shape;87;p15"/>
          <p:cNvPicPr preferRelativeResize="0"/>
          <p:nvPr/>
        </p:nvPicPr>
        <p:blipFill>
          <a:blip r:embed="rId8">
            <a:alphaModFix/>
          </a:blip>
          <a:stretch>
            <a:fillRect/>
          </a:stretch>
        </p:blipFill>
        <p:spPr>
          <a:xfrm>
            <a:off x="394250" y="1116400"/>
            <a:ext cx="1314450" cy="1314450"/>
          </a:xfrm>
          <a:prstGeom prst="rect">
            <a:avLst/>
          </a:prstGeom>
          <a:noFill/>
          <a:ln>
            <a:noFill/>
          </a:ln>
        </p:spPr>
      </p:pic>
      <p:pic>
        <p:nvPicPr>
          <p:cNvPr id="88" name="Google Shape;88;p15"/>
          <p:cNvPicPr preferRelativeResize="0"/>
          <p:nvPr/>
        </p:nvPicPr>
        <p:blipFill>
          <a:blip r:embed="rId9">
            <a:alphaModFix/>
          </a:blip>
          <a:stretch>
            <a:fillRect/>
          </a:stretch>
        </p:blipFill>
        <p:spPr>
          <a:xfrm>
            <a:off x="6376525" y="1043188"/>
            <a:ext cx="1133555" cy="1143000"/>
          </a:xfrm>
          <a:prstGeom prst="rect">
            <a:avLst/>
          </a:prstGeom>
          <a:noFill/>
          <a:ln>
            <a:noFill/>
          </a:ln>
        </p:spPr>
      </p:pic>
      <p:sp>
        <p:nvSpPr>
          <p:cNvPr id="89" name="Google Shape;89;p15"/>
          <p:cNvSpPr txBox="1"/>
          <p:nvPr/>
        </p:nvSpPr>
        <p:spPr>
          <a:xfrm>
            <a:off x="8119925" y="4842950"/>
            <a:ext cx="12492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Lato"/>
                <a:ea typeface="Lato"/>
                <a:cs typeface="Lato"/>
                <a:sym typeface="Lato"/>
              </a:rPr>
              <a:t>By: Kathryn Kavanagh</a:t>
            </a:r>
            <a:endParaRPr sz="700">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nvSpPr>
        <p:spPr>
          <a:xfrm>
            <a:off x="917250" y="297425"/>
            <a:ext cx="7309500" cy="59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i="1">
              <a:solidFill>
                <a:schemeClr val="dk1"/>
              </a:solidFill>
              <a:latin typeface="Lato"/>
              <a:ea typeface="Lato"/>
              <a:cs typeface="Lato"/>
              <a:sym typeface="Lato"/>
            </a:endParaRPr>
          </a:p>
        </p:txBody>
      </p:sp>
      <p:sp>
        <p:nvSpPr>
          <p:cNvPr id="95" name="Google Shape;95;p16"/>
          <p:cNvSpPr txBox="1"/>
          <p:nvPr/>
        </p:nvSpPr>
        <p:spPr>
          <a:xfrm>
            <a:off x="917250" y="157100"/>
            <a:ext cx="7309500" cy="59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Lato"/>
                <a:ea typeface="Lato"/>
                <a:cs typeface="Lato"/>
                <a:sym typeface="Lato"/>
              </a:rPr>
              <a:t>Average Anxiety Levels by Social Media Platform</a:t>
            </a:r>
            <a:endParaRPr sz="2200">
              <a:solidFill>
                <a:schemeClr val="dk1"/>
              </a:solidFill>
              <a:latin typeface="Lato"/>
              <a:ea typeface="Lato"/>
              <a:cs typeface="Lato"/>
              <a:sym typeface="Lato"/>
            </a:endParaRPr>
          </a:p>
        </p:txBody>
      </p:sp>
      <p:sp>
        <p:nvSpPr>
          <p:cNvPr id="96" name="Google Shape;96;p16"/>
          <p:cNvSpPr txBox="1"/>
          <p:nvPr/>
        </p:nvSpPr>
        <p:spPr>
          <a:xfrm>
            <a:off x="8089425" y="4923500"/>
            <a:ext cx="12492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Lato"/>
                <a:ea typeface="Lato"/>
                <a:cs typeface="Lato"/>
                <a:sym typeface="Lato"/>
              </a:rPr>
              <a:t>By: Kathryn Kavanagh</a:t>
            </a:r>
            <a:endParaRPr sz="700">
              <a:solidFill>
                <a:schemeClr val="dk1"/>
              </a:solidFill>
              <a:latin typeface="Lato"/>
              <a:ea typeface="Lato"/>
              <a:cs typeface="Lato"/>
              <a:sym typeface="Lato"/>
            </a:endParaRPr>
          </a:p>
        </p:txBody>
      </p:sp>
      <p:pic>
        <p:nvPicPr>
          <p:cNvPr id="97" name="Google Shape;97;p16"/>
          <p:cNvPicPr preferRelativeResize="0"/>
          <p:nvPr/>
        </p:nvPicPr>
        <p:blipFill>
          <a:blip r:embed="rId3">
            <a:alphaModFix/>
          </a:blip>
          <a:stretch>
            <a:fillRect/>
          </a:stretch>
        </p:blipFill>
        <p:spPr>
          <a:xfrm>
            <a:off x="431400" y="622375"/>
            <a:ext cx="8281199" cy="43770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nvSpPr>
        <p:spPr>
          <a:xfrm>
            <a:off x="917250" y="157100"/>
            <a:ext cx="7309500" cy="59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Lato"/>
                <a:ea typeface="Lato"/>
                <a:cs typeface="Lato"/>
                <a:sym typeface="Lato"/>
              </a:rPr>
              <a:t>Average Depression Levels by Social Media Platform</a:t>
            </a:r>
            <a:endParaRPr sz="2200">
              <a:solidFill>
                <a:schemeClr val="dk1"/>
              </a:solidFill>
              <a:latin typeface="Lato"/>
              <a:ea typeface="Lato"/>
              <a:cs typeface="Lato"/>
              <a:sym typeface="Lato"/>
            </a:endParaRPr>
          </a:p>
        </p:txBody>
      </p:sp>
      <p:sp>
        <p:nvSpPr>
          <p:cNvPr id="103" name="Google Shape;103;p17"/>
          <p:cNvSpPr txBox="1"/>
          <p:nvPr/>
        </p:nvSpPr>
        <p:spPr>
          <a:xfrm>
            <a:off x="8046700" y="4893000"/>
            <a:ext cx="12492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Lato"/>
                <a:ea typeface="Lato"/>
                <a:cs typeface="Lato"/>
                <a:sym typeface="Lato"/>
              </a:rPr>
              <a:t>By: Kathryn Kavanagh</a:t>
            </a:r>
            <a:endParaRPr sz="700">
              <a:solidFill>
                <a:schemeClr val="dk1"/>
              </a:solidFill>
              <a:latin typeface="Lato"/>
              <a:ea typeface="Lato"/>
              <a:cs typeface="Lato"/>
              <a:sym typeface="Lato"/>
            </a:endParaRPr>
          </a:p>
        </p:txBody>
      </p:sp>
      <p:pic>
        <p:nvPicPr>
          <p:cNvPr id="104" name="Google Shape;104;p17"/>
          <p:cNvPicPr preferRelativeResize="0"/>
          <p:nvPr/>
        </p:nvPicPr>
        <p:blipFill>
          <a:blip r:embed="rId3">
            <a:alphaModFix/>
          </a:blip>
          <a:stretch>
            <a:fillRect/>
          </a:stretch>
        </p:blipFill>
        <p:spPr>
          <a:xfrm>
            <a:off x="491050" y="603550"/>
            <a:ext cx="8156350" cy="4354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8"/>
          <p:cNvPicPr preferRelativeResize="0"/>
          <p:nvPr/>
        </p:nvPicPr>
        <p:blipFill>
          <a:blip r:embed="rId3">
            <a:alphaModFix/>
          </a:blip>
          <a:stretch>
            <a:fillRect/>
          </a:stretch>
        </p:blipFill>
        <p:spPr>
          <a:xfrm>
            <a:off x="149400" y="833250"/>
            <a:ext cx="6648001" cy="4119575"/>
          </a:xfrm>
          <a:prstGeom prst="rect">
            <a:avLst/>
          </a:prstGeom>
          <a:noFill/>
          <a:ln>
            <a:noFill/>
          </a:ln>
        </p:spPr>
      </p:pic>
      <p:sp>
        <p:nvSpPr>
          <p:cNvPr id="110" name="Google Shape;110;p18"/>
          <p:cNvSpPr txBox="1"/>
          <p:nvPr/>
        </p:nvSpPr>
        <p:spPr>
          <a:xfrm>
            <a:off x="972450" y="257975"/>
            <a:ext cx="5001900" cy="44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Lato"/>
                <a:ea typeface="Lato"/>
                <a:cs typeface="Lato"/>
                <a:sym typeface="Lato"/>
              </a:rPr>
              <a:t>Social Media Combined Anxiety and Depression</a:t>
            </a:r>
            <a:endParaRPr sz="1800">
              <a:solidFill>
                <a:schemeClr val="dk1"/>
              </a:solidFill>
              <a:latin typeface="Lato"/>
              <a:ea typeface="Lato"/>
              <a:cs typeface="Lato"/>
              <a:sym typeface="Lato"/>
            </a:endParaRPr>
          </a:p>
        </p:txBody>
      </p:sp>
      <p:sp>
        <p:nvSpPr>
          <p:cNvPr id="111" name="Google Shape;111;p18"/>
          <p:cNvSpPr txBox="1"/>
          <p:nvPr/>
        </p:nvSpPr>
        <p:spPr>
          <a:xfrm>
            <a:off x="6941225" y="257975"/>
            <a:ext cx="2047500" cy="471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Lato"/>
                <a:ea typeface="Lato"/>
                <a:cs typeface="Lato"/>
                <a:sym typeface="Lato"/>
              </a:rPr>
              <a:t>Analysis:</a:t>
            </a:r>
            <a:endParaRPr sz="1800">
              <a:solidFill>
                <a:schemeClr val="dk1"/>
              </a:solidFill>
              <a:latin typeface="Lato"/>
              <a:ea typeface="Lato"/>
              <a:cs typeface="Lato"/>
              <a:sym typeface="Lato"/>
            </a:endParaRPr>
          </a:p>
          <a:p>
            <a:pPr indent="0" lvl="0" marL="0" rtl="0" algn="ctr">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 </a:t>
            </a:r>
            <a:r>
              <a:rPr lang="en" sz="1200">
                <a:solidFill>
                  <a:schemeClr val="dk1"/>
                </a:solidFill>
                <a:latin typeface="Lato"/>
                <a:ea typeface="Lato"/>
                <a:cs typeface="Lato"/>
                <a:sym typeface="Lato"/>
              </a:rPr>
              <a:t>Across all social media platforms, users consistently report higher levels of anxiety compared to depression.</a:t>
            </a:r>
            <a:endParaRPr sz="1200">
              <a:solidFill>
                <a:schemeClr val="dk1"/>
              </a:solidFill>
              <a:latin typeface="Lato"/>
              <a:ea typeface="Lato"/>
              <a:cs typeface="Lato"/>
              <a:sym typeface="Lato"/>
            </a:endParaRPr>
          </a:p>
          <a:p>
            <a:pPr indent="0" lvl="0" marL="0" rtl="0" algn="l">
              <a:spcBef>
                <a:spcPts val="0"/>
              </a:spcBef>
              <a:spcAft>
                <a:spcPts val="0"/>
              </a:spcAft>
              <a:buNone/>
            </a:pPr>
            <a:r>
              <a:t/>
            </a:r>
            <a:endParaRPr sz="1200">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 </a:t>
            </a:r>
            <a:r>
              <a:rPr lang="en" sz="1200">
                <a:solidFill>
                  <a:schemeClr val="dk1"/>
                </a:solidFill>
                <a:latin typeface="Lato"/>
                <a:ea typeface="Lato"/>
                <a:cs typeface="Lato"/>
                <a:sym typeface="Lato"/>
              </a:rPr>
              <a:t>There is a trend across all social media platforms where higher anxiety levels are associated with higher rates of reported depression.</a:t>
            </a:r>
            <a:endParaRPr sz="1200">
              <a:solidFill>
                <a:schemeClr val="dk1"/>
              </a:solidFill>
              <a:latin typeface="Lato"/>
              <a:ea typeface="Lato"/>
              <a:cs typeface="Lato"/>
              <a:sym typeface="Lato"/>
            </a:endParaRPr>
          </a:p>
          <a:p>
            <a:pPr indent="0" lvl="0" marL="0" rtl="0" algn="l">
              <a:spcBef>
                <a:spcPts val="0"/>
              </a:spcBef>
              <a:spcAft>
                <a:spcPts val="0"/>
              </a:spcAft>
              <a:buNone/>
            </a:pPr>
            <a:r>
              <a:t/>
            </a:r>
            <a:endParaRPr sz="1200">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 </a:t>
            </a:r>
            <a:r>
              <a:rPr lang="en" sz="1200">
                <a:solidFill>
                  <a:schemeClr val="dk1"/>
                </a:solidFill>
                <a:latin typeface="Lato"/>
                <a:ea typeface="Lato"/>
                <a:cs typeface="Lato"/>
                <a:sym typeface="Lato"/>
              </a:rPr>
              <a:t>While some social media platforms show higher levels of anxiety and depression than others, the overall trend indicates that increased anxiety is generally accompanied by increased depression rates across all platforms.</a:t>
            </a:r>
            <a:endParaRPr sz="1200">
              <a:solidFill>
                <a:schemeClr val="dk1"/>
              </a:solidFill>
              <a:latin typeface="Lato"/>
              <a:ea typeface="Lato"/>
              <a:cs typeface="Lato"/>
              <a:sym typeface="Lato"/>
            </a:endParaRPr>
          </a:p>
        </p:txBody>
      </p:sp>
      <p:sp>
        <p:nvSpPr>
          <p:cNvPr id="112" name="Google Shape;112;p18"/>
          <p:cNvSpPr txBox="1"/>
          <p:nvPr/>
        </p:nvSpPr>
        <p:spPr>
          <a:xfrm>
            <a:off x="5709450" y="4911225"/>
            <a:ext cx="1287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1"/>
                </a:solidFill>
                <a:latin typeface="Lato"/>
                <a:ea typeface="Lato"/>
                <a:cs typeface="Lato"/>
                <a:sym typeface="Lato"/>
              </a:rPr>
              <a:t>By: Kathryn Kavanagh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nvSpPr>
        <p:spPr>
          <a:xfrm>
            <a:off x="342900" y="70325"/>
            <a:ext cx="633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Lato"/>
                <a:ea typeface="Lato"/>
                <a:cs typeface="Lato"/>
                <a:sym typeface="Lato"/>
              </a:rPr>
              <a:t>Social Platforms and Average Time on Social Media Statistics</a:t>
            </a:r>
            <a:endParaRPr sz="1800">
              <a:solidFill>
                <a:schemeClr val="dk1"/>
              </a:solidFill>
              <a:latin typeface="Lato"/>
              <a:ea typeface="Lato"/>
              <a:cs typeface="Lato"/>
              <a:sym typeface="Lato"/>
            </a:endParaRPr>
          </a:p>
        </p:txBody>
      </p:sp>
      <p:sp>
        <p:nvSpPr>
          <p:cNvPr id="118" name="Google Shape;118;p19"/>
          <p:cNvSpPr txBox="1"/>
          <p:nvPr/>
        </p:nvSpPr>
        <p:spPr>
          <a:xfrm>
            <a:off x="7003075" y="169250"/>
            <a:ext cx="188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Lato"/>
              <a:ea typeface="Lato"/>
              <a:cs typeface="Lato"/>
              <a:sym typeface="Lato"/>
            </a:endParaRPr>
          </a:p>
        </p:txBody>
      </p:sp>
      <p:sp>
        <p:nvSpPr>
          <p:cNvPr id="119" name="Google Shape;119;p19"/>
          <p:cNvSpPr txBox="1"/>
          <p:nvPr/>
        </p:nvSpPr>
        <p:spPr>
          <a:xfrm>
            <a:off x="7431675" y="235200"/>
            <a:ext cx="1140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Lato"/>
              <a:ea typeface="Lato"/>
              <a:cs typeface="Lato"/>
              <a:sym typeface="Lato"/>
            </a:endParaRPr>
          </a:p>
        </p:txBody>
      </p:sp>
      <p:sp>
        <p:nvSpPr>
          <p:cNvPr id="120" name="Google Shape;120;p19"/>
          <p:cNvSpPr txBox="1"/>
          <p:nvPr/>
        </p:nvSpPr>
        <p:spPr>
          <a:xfrm>
            <a:off x="7393275" y="301250"/>
            <a:ext cx="12177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Lato"/>
                <a:ea typeface="Lato"/>
                <a:cs typeface="Lato"/>
                <a:sym typeface="Lato"/>
              </a:rPr>
              <a:t>Discussion:</a:t>
            </a:r>
            <a:endParaRPr b="1">
              <a:solidFill>
                <a:schemeClr val="dk1"/>
              </a:solidFill>
              <a:latin typeface="Lato"/>
              <a:ea typeface="Lato"/>
              <a:cs typeface="Lato"/>
              <a:sym typeface="Lato"/>
            </a:endParaRPr>
          </a:p>
          <a:p>
            <a:pPr indent="0" lvl="0" marL="0" rtl="0" algn="l">
              <a:spcBef>
                <a:spcPts val="0"/>
              </a:spcBef>
              <a:spcAft>
                <a:spcPts val="0"/>
              </a:spcAft>
              <a:buNone/>
            </a:pPr>
            <a:r>
              <a:t/>
            </a:r>
            <a:endParaRPr sz="1200">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This insight highlights the interconnected nature of social media consumption, where increased platform variety corresponds to greater total engagement time, potentially due to the unique content and interactions each platform offers. </a:t>
            </a:r>
            <a:endParaRPr sz="1200">
              <a:solidFill>
                <a:schemeClr val="dk1"/>
              </a:solidFill>
              <a:latin typeface="Lato"/>
              <a:ea typeface="Lato"/>
              <a:cs typeface="Lato"/>
              <a:sym typeface="Lato"/>
            </a:endParaRPr>
          </a:p>
        </p:txBody>
      </p:sp>
      <p:pic>
        <p:nvPicPr>
          <p:cNvPr id="121" name="Google Shape;121;p19"/>
          <p:cNvPicPr preferRelativeResize="0"/>
          <p:nvPr/>
        </p:nvPicPr>
        <p:blipFill>
          <a:blip r:embed="rId3">
            <a:alphaModFix/>
          </a:blip>
          <a:stretch>
            <a:fillRect/>
          </a:stretch>
        </p:blipFill>
        <p:spPr>
          <a:xfrm>
            <a:off x="244087" y="815325"/>
            <a:ext cx="6528225" cy="4024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0"/>
          <p:cNvPicPr preferRelativeResize="0"/>
          <p:nvPr/>
        </p:nvPicPr>
        <p:blipFill>
          <a:blip r:embed="rId3">
            <a:alphaModFix/>
          </a:blip>
          <a:stretch>
            <a:fillRect/>
          </a:stretch>
        </p:blipFill>
        <p:spPr>
          <a:xfrm>
            <a:off x="182575" y="158700"/>
            <a:ext cx="7007577" cy="4597949"/>
          </a:xfrm>
          <a:prstGeom prst="rect">
            <a:avLst/>
          </a:prstGeom>
          <a:noFill/>
          <a:ln>
            <a:noFill/>
          </a:ln>
        </p:spPr>
      </p:pic>
      <p:sp>
        <p:nvSpPr>
          <p:cNvPr id="127" name="Google Shape;127;p20"/>
          <p:cNvSpPr txBox="1"/>
          <p:nvPr/>
        </p:nvSpPr>
        <p:spPr>
          <a:xfrm>
            <a:off x="7362325" y="746775"/>
            <a:ext cx="1549500" cy="3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ato"/>
                <a:ea typeface="Lato"/>
                <a:cs typeface="Lato"/>
                <a:sym typeface="Lato"/>
              </a:rPr>
              <a:t>Average time on Social Media by relationship status</a:t>
            </a:r>
            <a:endParaRPr sz="1800">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1"/>
          <p:cNvPicPr preferRelativeResize="0"/>
          <p:nvPr/>
        </p:nvPicPr>
        <p:blipFill>
          <a:blip r:embed="rId3">
            <a:alphaModFix/>
          </a:blip>
          <a:stretch>
            <a:fillRect/>
          </a:stretch>
        </p:blipFill>
        <p:spPr>
          <a:xfrm>
            <a:off x="0" y="280300"/>
            <a:ext cx="7104049" cy="4582875"/>
          </a:xfrm>
          <a:prstGeom prst="rect">
            <a:avLst/>
          </a:prstGeom>
          <a:noFill/>
          <a:ln>
            <a:noFill/>
          </a:ln>
        </p:spPr>
      </p:pic>
      <p:sp>
        <p:nvSpPr>
          <p:cNvPr id="133" name="Google Shape;133;p21"/>
          <p:cNvSpPr txBox="1"/>
          <p:nvPr/>
        </p:nvSpPr>
        <p:spPr>
          <a:xfrm>
            <a:off x="7254700" y="477775"/>
            <a:ext cx="1818600" cy="43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ato"/>
                <a:ea typeface="Lato"/>
                <a:cs typeface="Lato"/>
                <a:sym typeface="Lato"/>
              </a:rPr>
              <a:t>Seeking validation through Social Media by </a:t>
            </a:r>
            <a:r>
              <a:rPr lang="en" sz="1800">
                <a:solidFill>
                  <a:schemeClr val="dk1"/>
                </a:solidFill>
                <a:latin typeface="Lato"/>
                <a:ea typeface="Lato"/>
                <a:cs typeface="Lato"/>
                <a:sym typeface="Lato"/>
              </a:rPr>
              <a:t>relationship status</a:t>
            </a:r>
            <a:endParaRPr sz="1800">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2E4053"/>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