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95C601-AE04-48AF-ACCB-1817F113C7F9}">
  <a:tblStyle styleId="{2C95C601-AE04-48AF-ACCB-1817F113C7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Slab-bold.fntdata"/><Relationship Id="rId14" Type="http://schemas.openxmlformats.org/officeDocument/2006/relationships/slide" Target="slides/slide8.xml"/><Relationship Id="rId36" Type="http://schemas.openxmlformats.org/officeDocument/2006/relationships/font" Target="fonts/RobotoSlab-regular.fntdata"/><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2322d03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2322d0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2322d031_1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2322d031_1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92322d03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92322d03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92322d03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92322d03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92322d03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92322d03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2322d03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2322d03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2322d031_1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2322d031_1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92322d031_1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92322d031_1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92322d031_1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92322d031_1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92322d031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92322d031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92322d03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92322d03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2322d031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2322d031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92322d031_2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92322d031_2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92322d031_2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92322d031_2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92322d031_2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92322d031_2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92322d031_2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92322d031_2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92322d031_1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92322d031_1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92322d031_2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92322d031_2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92322d031_2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92322d031_2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92322d031_18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92322d031_18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92322d03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92322d03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92322d03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92322d03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92322d031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92322d03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92322d031_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92322d031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92322d031_1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92322d031_1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92322d0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92322d0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92322d031_1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92322d031_1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92322d03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92322d03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netflixpriz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Network Theory Methods for Improving a Rating Recommendation Algorithm</a:t>
            </a:r>
            <a:endParaRPr sz="3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Hou, Josh Limon, Zhou Yu, and Dawei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a:t>
            </a:r>
            <a:r>
              <a:rPr lang="en"/>
              <a:t> Bias:</a:t>
            </a:r>
            <a:endParaRPr/>
          </a:p>
          <a:p>
            <a:pPr indent="-342900" lvl="0" marL="457200" rtl="0" algn="l">
              <a:spcBef>
                <a:spcPts val="1600"/>
              </a:spcBef>
              <a:spcAft>
                <a:spcPts val="0"/>
              </a:spcAft>
              <a:buSzPts val="1800"/>
              <a:buChar char="●"/>
            </a:pPr>
            <a:r>
              <a:rPr lang="en"/>
              <a:t>R(i) denotes the set of users who rated an item, </a:t>
            </a:r>
            <a:r>
              <a:rPr i="1" lang="en"/>
              <a:t>i</a:t>
            </a:r>
            <a:r>
              <a:rPr lang="en"/>
              <a:t>.</a:t>
            </a:r>
            <a:endParaRPr/>
          </a:p>
          <a:p>
            <a:pPr indent="-342900" lvl="0" marL="457200" rtl="0" algn="l">
              <a:spcBef>
                <a:spcPts val="0"/>
              </a:spcBef>
              <a:spcAft>
                <a:spcPts val="0"/>
              </a:spcAft>
              <a:buSzPts val="1800"/>
              <a:buChar char="●"/>
            </a:pPr>
            <a:r>
              <a:rPr lang="en"/>
              <a:t>r</a:t>
            </a:r>
            <a:r>
              <a:rPr baseline="-25000" lang="en"/>
              <a:t>ui</a:t>
            </a:r>
            <a:r>
              <a:rPr lang="en"/>
              <a:t> is the actual rating a user, </a:t>
            </a:r>
            <a:r>
              <a:rPr i="1" lang="en"/>
              <a:t>u</a:t>
            </a:r>
            <a:r>
              <a:rPr lang="en"/>
              <a:t> gives an item, </a:t>
            </a:r>
            <a:r>
              <a:rPr i="1" lang="en"/>
              <a:t>i</a:t>
            </a:r>
            <a:r>
              <a:rPr lang="en"/>
              <a:t>.</a:t>
            </a:r>
            <a:endParaRPr/>
          </a:p>
          <a:p>
            <a:pPr indent="-342900" lvl="0" marL="457200" rtl="0" algn="l">
              <a:spcBef>
                <a:spcPts val="0"/>
              </a:spcBef>
              <a:spcAft>
                <a:spcPts val="0"/>
              </a:spcAft>
              <a:buSzPts val="1800"/>
              <a:buChar char="●"/>
            </a:pPr>
            <a:r>
              <a:rPr lang="en"/>
              <a:t>Basically, sum all the distances of ratings given for an item </a:t>
            </a:r>
            <a:r>
              <a:rPr i="1" lang="en"/>
              <a:t>i</a:t>
            </a:r>
            <a:r>
              <a:rPr lang="en"/>
              <a:t> from the overall average </a:t>
            </a:r>
            <a:endParaRPr/>
          </a:p>
          <a:p>
            <a:pPr indent="-342900" lvl="0" marL="457200" rtl="0" algn="l">
              <a:spcBef>
                <a:spcPts val="0"/>
              </a:spcBef>
              <a:spcAft>
                <a:spcPts val="0"/>
              </a:spcAft>
              <a:buSzPts val="1800"/>
              <a:buChar char="●"/>
            </a:pPr>
            <a:r>
              <a:rPr lang="en"/>
              <a:t>λ</a:t>
            </a:r>
            <a:r>
              <a:rPr baseline="-25000" lang="en"/>
              <a:t>2</a:t>
            </a:r>
            <a:r>
              <a:rPr baseline="-25000" lang="en"/>
              <a:t> </a:t>
            </a:r>
            <a:r>
              <a:rPr lang="en"/>
              <a:t>is again a “regularization parameter” and we use Koren et. all’s value of λ</a:t>
            </a:r>
            <a:r>
              <a:rPr baseline="-25000" lang="en"/>
              <a:t>2</a:t>
            </a:r>
            <a:r>
              <a:rPr lang="en"/>
              <a:t>= 10 (2).</a:t>
            </a:r>
            <a:endParaRPr/>
          </a:p>
        </p:txBody>
      </p:sp>
      <p:pic>
        <p:nvPicPr>
          <p:cNvPr id="123" name="Google Shape;123;p22"/>
          <p:cNvPicPr preferRelativeResize="0"/>
          <p:nvPr/>
        </p:nvPicPr>
        <p:blipFill>
          <a:blip r:embed="rId3">
            <a:alphaModFix/>
          </a:blip>
          <a:stretch>
            <a:fillRect/>
          </a:stretch>
        </p:blipFill>
        <p:spPr>
          <a:xfrm>
            <a:off x="1258851" y="250425"/>
            <a:ext cx="6626301" cy="108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3: </a:t>
            </a:r>
            <a:r>
              <a:rPr lang="en"/>
              <a:t>Probabilistic Spreading (ProbS)</a:t>
            </a:r>
            <a:endParaRPr/>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Basically: Take a random walk from a given user going down a given edge, after taking that random walk from item back to  another user back to </a:t>
            </a:r>
            <a:r>
              <a:rPr lang="en"/>
              <a:t>another</a:t>
            </a:r>
            <a:r>
              <a:rPr lang="en"/>
              <a:t> item, what is the probability you end up at a given item </a:t>
            </a:r>
            <a:endParaRPr/>
          </a:p>
          <a:p>
            <a:pPr indent="-317500" lvl="1" marL="914400" rtl="0" algn="l">
              <a:spcBef>
                <a:spcPts val="0"/>
              </a:spcBef>
              <a:spcAft>
                <a:spcPts val="0"/>
              </a:spcAft>
              <a:buSzPts val="1400"/>
              <a:buChar char="○"/>
            </a:pPr>
            <a:r>
              <a:rPr lang="en"/>
              <a:t>Repeat this for all edges from that given user</a:t>
            </a:r>
            <a:endParaRPr/>
          </a:p>
          <a:p>
            <a:pPr indent="-317500" lvl="1" marL="914400" rtl="0" algn="l">
              <a:spcBef>
                <a:spcPts val="0"/>
              </a:spcBef>
              <a:spcAft>
                <a:spcPts val="0"/>
              </a:spcAft>
              <a:buSzPts val="1400"/>
              <a:buChar char="○"/>
            </a:pPr>
            <a:r>
              <a:rPr lang="en"/>
              <a:t>(discluding items that already have an edge to the user).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5027375" y="758925"/>
            <a:ext cx="2972675" cy="4033375"/>
          </a:xfrm>
          <a:prstGeom prst="rect">
            <a:avLst/>
          </a:prstGeom>
          <a:noFill/>
          <a:ln>
            <a:noFill/>
          </a:ln>
        </p:spPr>
      </p:pic>
      <p:sp>
        <p:nvSpPr>
          <p:cNvPr id="135" name="Google Shape;135;p24"/>
          <p:cNvSpPr txBox="1"/>
          <p:nvPr/>
        </p:nvSpPr>
        <p:spPr>
          <a:xfrm>
            <a:off x="822100" y="1399000"/>
            <a:ext cx="3259500" cy="3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p24"/>
          <p:cNvSpPr txBox="1"/>
          <p:nvPr/>
        </p:nvSpPr>
        <p:spPr>
          <a:xfrm>
            <a:off x="562500" y="162977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7" name="Google Shape;137;p24"/>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 each of the items a user is connected to weight 1/k</a:t>
            </a:r>
            <a:r>
              <a:rPr baseline="-25000" lang="en"/>
              <a:t>i</a:t>
            </a:r>
            <a:r>
              <a:rPr lang="en"/>
              <a:t> where k</a:t>
            </a:r>
            <a:r>
              <a:rPr baseline="-25000" lang="en"/>
              <a:t>i</a:t>
            </a:r>
            <a:r>
              <a:rPr lang="en"/>
              <a:t> is the degree of the item. </a:t>
            </a:r>
            <a:endParaRPr/>
          </a:p>
          <a:p>
            <a:pPr indent="-342900" lvl="0" marL="457200" rtl="0" algn="l">
              <a:spcBef>
                <a:spcPts val="0"/>
              </a:spcBef>
              <a:spcAft>
                <a:spcPts val="0"/>
              </a:spcAft>
              <a:buSzPts val="1800"/>
              <a:buChar char="●"/>
            </a:pPr>
            <a:r>
              <a:rPr lang="en"/>
              <a:t>Give an item weight zero if it is not connected to the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all the item weights that are connected to a user and assign that summed value to be the weight of the user. </a:t>
            </a:r>
            <a:endParaRPr/>
          </a:p>
          <a:p>
            <a:pPr indent="-342900" lvl="0" marL="457200" rtl="0" algn="l">
              <a:spcBef>
                <a:spcPts val="0"/>
              </a:spcBef>
              <a:spcAft>
                <a:spcPts val="0"/>
              </a:spcAft>
              <a:buSzPts val="1800"/>
              <a:buChar char="●"/>
            </a:pPr>
            <a:r>
              <a:rPr lang="en"/>
              <a:t>Repeat this for all users.</a:t>
            </a:r>
            <a:endParaRPr/>
          </a:p>
        </p:txBody>
      </p:sp>
      <p:pic>
        <p:nvPicPr>
          <p:cNvPr id="143" name="Google Shape;143;p25"/>
          <p:cNvPicPr preferRelativeResize="0"/>
          <p:nvPr/>
        </p:nvPicPr>
        <p:blipFill>
          <a:blip r:embed="rId3">
            <a:alphaModFix/>
          </a:blip>
          <a:stretch>
            <a:fillRect/>
          </a:stretch>
        </p:blipFill>
        <p:spPr>
          <a:xfrm>
            <a:off x="4842997" y="701225"/>
            <a:ext cx="3557652" cy="4033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488850" y="562875"/>
            <a:ext cx="4184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divide all the user weights after from the last step by the degree of that node. </a:t>
            </a:r>
            <a:endParaRPr/>
          </a:p>
          <a:p>
            <a:pPr indent="-342900" lvl="0" marL="457200" rtl="0" algn="l">
              <a:spcBef>
                <a:spcPts val="0"/>
              </a:spcBef>
              <a:spcAft>
                <a:spcPts val="0"/>
              </a:spcAft>
              <a:buSzPts val="1800"/>
              <a:buChar char="●"/>
            </a:pPr>
            <a:r>
              <a:rPr lang="en"/>
              <a:t>Then, sum all of these corresponding quantities for users connected to a given item.</a:t>
            </a:r>
            <a:endParaRPr/>
          </a:p>
          <a:p>
            <a:pPr indent="-342900" lvl="0" marL="457200" rtl="0" algn="l">
              <a:spcBef>
                <a:spcPts val="0"/>
              </a:spcBef>
              <a:spcAft>
                <a:spcPts val="0"/>
              </a:spcAft>
              <a:buSzPts val="1800"/>
              <a:buChar char="●"/>
            </a:pPr>
            <a:r>
              <a:rPr lang="en"/>
              <a:t> Associate this sum with that item and repeat this step for all items. This is the initial recommendation weight (all the weights should sum to the degree of the original user).</a:t>
            </a:r>
            <a:endParaRPr/>
          </a:p>
        </p:txBody>
      </p:sp>
      <p:pic>
        <p:nvPicPr>
          <p:cNvPr id="149" name="Google Shape;149;p26"/>
          <p:cNvPicPr preferRelativeResize="0"/>
          <p:nvPr/>
        </p:nvPicPr>
        <p:blipFill>
          <a:blip r:embed="rId3">
            <a:alphaModFix/>
          </a:blip>
          <a:stretch>
            <a:fillRect/>
          </a:stretch>
        </p:blipFill>
        <p:spPr>
          <a:xfrm>
            <a:off x="5214250" y="562875"/>
            <a:ext cx="2866875" cy="401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Change the weight of any item the user is originally connected to to zero (we are not interested in predicting if they will purchase, watch or rate a movie again)</a:t>
            </a:r>
            <a:endParaRPr/>
          </a:p>
        </p:txBody>
      </p:sp>
      <p:pic>
        <p:nvPicPr>
          <p:cNvPr id="155" name="Google Shape;155;p27"/>
          <p:cNvPicPr preferRelativeResize="0"/>
          <p:nvPr/>
        </p:nvPicPr>
        <p:blipFill>
          <a:blip r:embed="rId3">
            <a:alphaModFix/>
          </a:blip>
          <a:stretch>
            <a:fillRect/>
          </a:stretch>
        </p:blipFill>
        <p:spPr>
          <a:xfrm>
            <a:off x="5387925" y="538037"/>
            <a:ext cx="3239125" cy="406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Compare thresholds </a:t>
            </a:r>
            <a:endParaRPr/>
          </a:p>
        </p:txBody>
      </p:sp>
      <p:sp>
        <p:nvSpPr>
          <p:cNvPr id="161" name="Google Shape;161;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a:t>
            </a:r>
            <a:endParaRPr/>
          </a:p>
          <a:p>
            <a:pPr indent="-342900" lvl="0" marL="457200" rtl="0" algn="l">
              <a:spcBef>
                <a:spcPts val="0"/>
              </a:spcBef>
              <a:spcAft>
                <a:spcPts val="0"/>
              </a:spcAft>
              <a:buSzPts val="1800"/>
              <a:buChar char="●"/>
            </a:pPr>
            <a:r>
              <a:rPr lang="en"/>
              <a:t>Average </a:t>
            </a:r>
            <a:endParaRPr/>
          </a:p>
          <a:p>
            <a:pPr indent="-342900" lvl="0" marL="457200" rtl="0" algn="l">
              <a:spcBef>
                <a:spcPts val="0"/>
              </a:spcBef>
              <a:spcAft>
                <a:spcPts val="0"/>
              </a:spcAft>
              <a:buSzPts val="1800"/>
              <a:buChar char="●"/>
            </a:pPr>
            <a:r>
              <a:rPr lang="en"/>
              <a:t>Adjusted average (same as baseline estimator)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Introducing negativity</a:t>
            </a:r>
            <a:endParaRPr/>
          </a:p>
        </p:txBody>
      </p:sp>
      <p:sp>
        <p:nvSpPr>
          <p:cNvPr id="167" name="Google Shape;167;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for each user, we have a ranking based on positive reviews. </a:t>
            </a:r>
            <a:endParaRPr/>
          </a:p>
          <a:p>
            <a:pPr indent="0" lvl="0" marL="0" rtl="0" algn="l">
              <a:spcBef>
                <a:spcPts val="1600"/>
              </a:spcBef>
              <a:spcAft>
                <a:spcPts val="0"/>
              </a:spcAft>
              <a:buNone/>
            </a:pPr>
            <a:r>
              <a:rPr lang="en"/>
              <a:t>How would the performance be like if we take negative</a:t>
            </a:r>
            <a:r>
              <a:rPr lang="en"/>
              <a:t> reviews into consideration?</a:t>
            </a:r>
            <a:endParaRPr/>
          </a:p>
          <a:p>
            <a:pPr indent="0" lvl="0" marL="0" rtl="0" algn="l">
              <a:spcBef>
                <a:spcPts val="1600"/>
              </a:spcBef>
              <a:spcAft>
                <a:spcPts val="0"/>
              </a:spcAft>
              <a:buNone/>
            </a:pPr>
            <a:r>
              <a:rPr lang="en"/>
              <a:t>We obtain our negativity ranking on the graph of all negative reviews</a:t>
            </a:r>
            <a:endParaRPr/>
          </a:p>
          <a:p>
            <a:pPr indent="0" lvl="0" marL="0" rtl="0" algn="l">
              <a:spcBef>
                <a:spcPts val="1600"/>
              </a:spcBef>
              <a:spcAft>
                <a:spcPts val="1600"/>
              </a:spcAft>
              <a:buNone/>
            </a:pPr>
            <a:r>
              <a:rPr lang="en"/>
              <a:t>For a </a:t>
            </a:r>
            <a:r>
              <a:rPr i="1" lang="en"/>
              <a:t>user u</a:t>
            </a:r>
            <a:r>
              <a:rPr lang="en"/>
              <a:t>, the higher </a:t>
            </a:r>
            <a:r>
              <a:rPr i="1" lang="en"/>
              <a:t>movie i</a:t>
            </a:r>
            <a:r>
              <a:rPr lang="en"/>
              <a:t> ranked on u’s negativity ranking, the more likely that </a:t>
            </a:r>
            <a:r>
              <a:rPr i="1" lang="en"/>
              <a:t>user u </a:t>
            </a:r>
            <a:r>
              <a:rPr lang="en"/>
              <a:t>would give this movie a bad review. We should not recommend </a:t>
            </a:r>
            <a:r>
              <a:rPr i="1" lang="en"/>
              <a:t>movie i </a:t>
            </a:r>
            <a:r>
              <a:rPr lang="en"/>
              <a:t>to</a:t>
            </a:r>
            <a:r>
              <a:rPr i="1" lang="en"/>
              <a:t> user u</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Introducing negativity</a:t>
            </a:r>
            <a:endParaRPr/>
          </a:p>
        </p:txBody>
      </p:sp>
      <p:sp>
        <p:nvSpPr>
          <p:cNvPr id="173" name="Google Shape;173;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i="1" lang="en"/>
              <a:t>user u:</a:t>
            </a:r>
            <a:endParaRPr i="1"/>
          </a:p>
          <a:p>
            <a:pPr indent="0" lvl="0" marL="0" rtl="0" algn="l">
              <a:spcBef>
                <a:spcPts val="1600"/>
              </a:spcBef>
              <a:spcAft>
                <a:spcPts val="0"/>
              </a:spcAft>
              <a:buNone/>
            </a:pPr>
            <a:r>
              <a:rPr lang="en"/>
              <a:t>positive_rank_list = [</a:t>
            </a:r>
            <a:r>
              <a:rPr lang="en">
                <a:solidFill>
                  <a:schemeClr val="accent6"/>
                </a:solidFill>
              </a:rPr>
              <a:t>5, 10, 10000, 90, 2087, …, 400,</a:t>
            </a:r>
            <a:r>
              <a:rPr lang="en"/>
              <a:t> 20340, 42945, 23, …]</a:t>
            </a:r>
            <a:endParaRPr/>
          </a:p>
          <a:p>
            <a:pPr indent="0" lvl="0" marL="0" rtl="0" algn="l">
              <a:spcBef>
                <a:spcPts val="1600"/>
              </a:spcBef>
              <a:spcAft>
                <a:spcPts val="0"/>
              </a:spcAft>
              <a:buNone/>
            </a:pPr>
            <a:r>
              <a:rPr lang="en"/>
              <a:t>Yellow_highlight: Top L (L = 20)</a:t>
            </a:r>
            <a:endParaRPr/>
          </a:p>
          <a:p>
            <a:pPr indent="0" lvl="0" marL="0" rtl="0" algn="l">
              <a:spcBef>
                <a:spcPts val="1600"/>
              </a:spcBef>
              <a:spcAft>
                <a:spcPts val="0"/>
              </a:spcAft>
              <a:buNone/>
            </a:pPr>
            <a:r>
              <a:rPr lang="en"/>
              <a:t>rank_list = [</a:t>
            </a:r>
            <a:r>
              <a:rPr lang="en">
                <a:solidFill>
                  <a:schemeClr val="accent6"/>
                </a:solidFill>
              </a:rPr>
              <a:t>5, </a:t>
            </a:r>
            <a:r>
              <a:rPr lang="en">
                <a:solidFill>
                  <a:srgbClr val="FF0000"/>
                </a:solidFill>
              </a:rPr>
              <a:t>10</a:t>
            </a:r>
            <a:r>
              <a:rPr lang="en">
                <a:solidFill>
                  <a:schemeClr val="accent6"/>
                </a:solidFill>
              </a:rPr>
              <a:t>, 10000, </a:t>
            </a:r>
            <a:r>
              <a:rPr lang="en">
                <a:solidFill>
                  <a:srgbClr val="FF0000"/>
                </a:solidFill>
              </a:rPr>
              <a:t>90</a:t>
            </a:r>
            <a:r>
              <a:rPr lang="en">
                <a:solidFill>
                  <a:schemeClr val="accent6"/>
                </a:solidFill>
              </a:rPr>
              <a:t>, 2087, …, 400,</a:t>
            </a:r>
            <a:r>
              <a:rPr lang="en"/>
              <a:t> 20340, 42945, 23, …]</a:t>
            </a:r>
            <a:endParaRPr/>
          </a:p>
          <a:p>
            <a:pPr indent="0" lvl="0" marL="0" rtl="0" algn="l">
              <a:spcBef>
                <a:spcPts val="1600"/>
              </a:spcBef>
              <a:spcAft>
                <a:spcPts val="0"/>
              </a:spcAft>
              <a:buNone/>
            </a:pPr>
            <a:r>
              <a:rPr lang="en"/>
              <a:t>Red_highlight_part ranked among Top L*α of the negative_rank_list </a:t>
            </a:r>
            <a:endParaRPr/>
          </a:p>
          <a:p>
            <a:pPr indent="0" lvl="0" marL="0" rtl="0" algn="l">
              <a:spcBef>
                <a:spcPts val="1600"/>
              </a:spcBef>
              <a:spcAft>
                <a:spcPts val="0"/>
              </a:spcAft>
              <a:buNone/>
            </a:pPr>
            <a:r>
              <a:rPr lang="en"/>
              <a:t>New_rank_list = [</a:t>
            </a:r>
            <a:r>
              <a:rPr lang="en">
                <a:solidFill>
                  <a:schemeClr val="accent6"/>
                </a:solidFill>
              </a:rPr>
              <a:t>5, 10000, 2087, …, 400,</a:t>
            </a:r>
            <a:r>
              <a:rPr lang="en"/>
              <a:t> </a:t>
            </a:r>
            <a:r>
              <a:rPr lang="en">
                <a:solidFill>
                  <a:schemeClr val="accent6"/>
                </a:solidFill>
              </a:rPr>
              <a:t>20340, 42945, </a:t>
            </a:r>
            <a:r>
              <a:rPr lang="en">
                <a:solidFill>
                  <a:srgbClr val="FF0000"/>
                </a:solidFill>
              </a:rPr>
              <a:t>10, 90,</a:t>
            </a:r>
            <a:r>
              <a:rPr lang="en"/>
              <a:t> 23,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 Evaluation</a:t>
            </a:r>
            <a:endParaRPr/>
          </a:p>
        </p:txBody>
      </p:sp>
      <p:sp>
        <p:nvSpPr>
          <p:cNvPr id="179" name="Google Shape;179;p31"/>
          <p:cNvSpPr txBox="1"/>
          <p:nvPr>
            <p:ph idx="1" type="body"/>
          </p:nvPr>
        </p:nvSpPr>
        <p:spPr>
          <a:xfrm>
            <a:off x="387900" y="1489825"/>
            <a:ext cx="4422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Division: Training and Probe Set</a:t>
            </a:r>
            <a:endParaRPr/>
          </a:p>
          <a:p>
            <a:pPr indent="-342900" lvl="0" marL="457200" rtl="0" algn="l">
              <a:spcBef>
                <a:spcPts val="1600"/>
              </a:spcBef>
              <a:spcAft>
                <a:spcPts val="0"/>
              </a:spcAft>
              <a:buSzPts val="1800"/>
              <a:buChar char="●"/>
            </a:pPr>
            <a:r>
              <a:rPr lang="en"/>
              <a:t>Ranking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Precision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0" name="Google Shape;180;p31"/>
          <p:cNvPicPr preferRelativeResize="0"/>
          <p:nvPr/>
        </p:nvPicPr>
        <p:blipFill>
          <a:blip r:embed="rId3">
            <a:alphaModFix/>
          </a:blip>
          <a:stretch>
            <a:fillRect/>
          </a:stretch>
        </p:blipFill>
        <p:spPr>
          <a:xfrm>
            <a:off x="4452244" y="2395624"/>
            <a:ext cx="2081687" cy="622003"/>
          </a:xfrm>
          <a:prstGeom prst="rect">
            <a:avLst/>
          </a:prstGeom>
          <a:noFill/>
          <a:ln>
            <a:noFill/>
          </a:ln>
        </p:spPr>
      </p:pic>
      <p:pic>
        <p:nvPicPr>
          <p:cNvPr id="181" name="Google Shape;181;p31"/>
          <p:cNvPicPr preferRelativeResize="0"/>
          <p:nvPr/>
        </p:nvPicPr>
        <p:blipFill>
          <a:blip r:embed="rId4">
            <a:alphaModFix/>
          </a:blip>
          <a:stretch>
            <a:fillRect/>
          </a:stretch>
        </p:blipFill>
        <p:spPr>
          <a:xfrm>
            <a:off x="4452250" y="3374175"/>
            <a:ext cx="2335225" cy="810700"/>
          </a:xfrm>
          <a:prstGeom prst="rect">
            <a:avLst/>
          </a:prstGeom>
          <a:noFill/>
          <a:ln>
            <a:noFill/>
          </a:ln>
        </p:spPr>
      </p:pic>
      <p:pic>
        <p:nvPicPr>
          <p:cNvPr id="182" name="Google Shape;182;p31"/>
          <p:cNvPicPr preferRelativeResize="0"/>
          <p:nvPr/>
        </p:nvPicPr>
        <p:blipFill rotWithShape="1">
          <a:blip r:embed="rId5">
            <a:alphaModFix/>
          </a:blip>
          <a:srcRect b="13630" l="0" r="0" t="13594"/>
          <a:stretch/>
        </p:blipFill>
        <p:spPr>
          <a:xfrm>
            <a:off x="922850" y="3421250"/>
            <a:ext cx="1547925" cy="523875"/>
          </a:xfrm>
          <a:prstGeom prst="rect">
            <a:avLst/>
          </a:prstGeom>
          <a:noFill/>
          <a:ln>
            <a:noFill/>
          </a:ln>
        </p:spPr>
      </p:pic>
      <p:pic>
        <p:nvPicPr>
          <p:cNvPr id="183" name="Google Shape;183;p31"/>
          <p:cNvPicPr preferRelativeResize="0"/>
          <p:nvPr/>
        </p:nvPicPr>
        <p:blipFill rotWithShape="1">
          <a:blip r:embed="rId6">
            <a:alphaModFix/>
          </a:blip>
          <a:srcRect b="8341" l="0" r="0" t="10752"/>
          <a:stretch/>
        </p:blipFill>
        <p:spPr>
          <a:xfrm>
            <a:off x="922850" y="2395625"/>
            <a:ext cx="2081675" cy="622000"/>
          </a:xfrm>
          <a:prstGeom prst="rect">
            <a:avLst/>
          </a:prstGeom>
          <a:noFill/>
          <a:ln>
            <a:noFill/>
          </a:ln>
        </p:spPr>
      </p:pic>
      <p:sp>
        <p:nvSpPr>
          <p:cNvPr id="184" name="Google Shape;184;p31"/>
          <p:cNvSpPr txBox="1"/>
          <p:nvPr/>
        </p:nvSpPr>
        <p:spPr>
          <a:xfrm>
            <a:off x="3907225" y="2002670"/>
            <a:ext cx="3000000" cy="168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Hamming distance</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Novelty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our project, </a:t>
            </a:r>
            <a:r>
              <a:rPr lang="en"/>
              <a:t>we see how accurately a variety of similarity metrics can predict what movies a given user would want to watch based on the viewership and ratings of similar users. We also introduce and test the validity of two variations of the Probabilistic Spreading method. </a:t>
            </a:r>
            <a:r>
              <a:rPr lang="en"/>
              <a:t>The first (unsuccessful) variation involved introducing negative reviews as a consideration. </a:t>
            </a:r>
            <a:r>
              <a:rPr lang="en"/>
              <a:t>The second variation </a:t>
            </a:r>
            <a:r>
              <a:rPr lang="en"/>
              <a:t>incorporates</a:t>
            </a:r>
            <a:r>
              <a:rPr lang="en"/>
              <a:t> trying two new thresholds for determining what reviews get considered in the calculation.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#1 (</a:t>
            </a:r>
            <a:r>
              <a:rPr lang="en" sz="1800">
                <a:latin typeface="Roboto"/>
                <a:ea typeface="Roboto"/>
                <a:cs typeface="Roboto"/>
                <a:sym typeface="Roboto"/>
              </a:rPr>
              <a:t>Baseline</a:t>
            </a:r>
            <a:r>
              <a:rPr lang="en"/>
              <a:t>)</a:t>
            </a:r>
            <a:endParaRPr/>
          </a:p>
        </p:txBody>
      </p:sp>
      <p:graphicFrame>
        <p:nvGraphicFramePr>
          <p:cNvPr id="190" name="Google Shape;190;p32"/>
          <p:cNvGraphicFramePr/>
          <p:nvPr/>
        </p:nvGraphicFramePr>
        <p:xfrm>
          <a:off x="807225" y="3003300"/>
          <a:ext cx="3000000" cy="3000000"/>
        </p:xfrm>
        <a:graphic>
          <a:graphicData uri="http://schemas.openxmlformats.org/drawingml/2006/table">
            <a:tbl>
              <a:tblPr>
                <a:noFill/>
                <a:tableStyleId>{2C95C601-AE04-48AF-ACCB-1817F113C7F9}</a:tableStyleId>
              </a:tblPr>
              <a:tblGrid>
                <a:gridCol w="1254925"/>
                <a:gridCol w="1254925"/>
                <a:gridCol w="1254925"/>
                <a:gridCol w="1254925"/>
                <a:gridCol w="1254925"/>
                <a:gridCol w="1254925"/>
              </a:tblGrid>
              <a:tr h="381000">
                <a:tc gridSpan="2">
                  <a:txBody>
                    <a:bodyPr/>
                    <a:lstStyle/>
                    <a:p>
                      <a:pPr indent="0" lvl="0" marL="0" rtl="0" algn="l">
                        <a:spcBef>
                          <a:spcPts val="0"/>
                        </a:spcBef>
                        <a:spcAft>
                          <a:spcPts val="0"/>
                        </a:spcAft>
                        <a:buNone/>
                      </a:pPr>
                      <a:r>
                        <a:rPr lang="en">
                          <a:solidFill>
                            <a:srgbClr val="FFFFFF"/>
                          </a:solidFill>
                        </a:rPr>
                        <a:t>Method-Threshold</a:t>
                      </a:r>
                      <a:endParaRPr>
                        <a:solidFill>
                          <a:srgbClr val="FFFFFF"/>
                        </a:solidFill>
                      </a:endParaRPr>
                    </a:p>
                  </a:txBody>
                  <a:tcPr marT="91425" marB="91425" marR="91425" marL="91425"/>
                </a:tc>
                <a:tc hMerge="1"/>
                <a:tc>
                  <a:txBody>
                    <a:bodyPr/>
                    <a:lstStyle/>
                    <a:p>
                      <a:pPr indent="0" lvl="0" marL="0" rtl="0" algn="l">
                        <a:spcBef>
                          <a:spcPts val="0"/>
                        </a:spcBef>
                        <a:spcAft>
                          <a:spcPts val="0"/>
                        </a:spcAft>
                        <a:buNone/>
                      </a:pPr>
                      <a:r>
                        <a:rPr lang="en">
                          <a:solidFill>
                            <a:srgbClr val="FFFFFF"/>
                          </a:solidFill>
                        </a:rPr>
                        <a:t>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a:t>
                      </a:r>
                      <a:endParaRPr>
                        <a:solidFill>
                          <a:srgbClr val="FFFFFF"/>
                        </a:solidFill>
                      </a:endParaRPr>
                    </a:p>
                  </a:txBody>
                  <a:tcPr marT="91425" marB="91425" marR="91425" marL="91425"/>
                </a:tc>
              </a:tr>
              <a:tr h="396200">
                <a:tc gridSpan="2">
                  <a:txBody>
                    <a:bodyPr/>
                    <a:lstStyle/>
                    <a:p>
                      <a:pPr indent="0" lvl="0" marL="0" rtl="0" algn="l">
                        <a:spcBef>
                          <a:spcPts val="0"/>
                        </a:spcBef>
                        <a:spcAft>
                          <a:spcPts val="0"/>
                        </a:spcAft>
                        <a:buNone/>
                      </a:pPr>
                      <a:r>
                        <a:rPr b="1" lang="en">
                          <a:solidFill>
                            <a:srgbClr val="FFFFFF"/>
                          </a:solidFill>
                        </a:rPr>
                        <a:t>Baseline</a:t>
                      </a:r>
                      <a:endParaRPr b="1">
                        <a:solidFill>
                          <a:srgbClr val="FFFFFF"/>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chemeClr val="dk1"/>
                          </a:solidFill>
                        </a:rPr>
                        <a:t>0.2542</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rPr>
                        <a:t>0.00015</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rPr>
                        <a:t>0.1782</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rPr>
                        <a:t>0.2992</a:t>
                      </a:r>
                      <a:endParaRPr>
                        <a:solidFill>
                          <a:schemeClr val="dk1"/>
                        </a:solidFill>
                      </a:endParaRPr>
                    </a:p>
                  </a:txBody>
                  <a:tcPr marT="91425" marB="91425" marR="91425" marL="91425"/>
                </a:tc>
              </a:tr>
            </a:tbl>
          </a:graphicData>
        </a:graphic>
      </p:graphicFrame>
      <p:sp>
        <p:nvSpPr>
          <p:cNvPr id="191" name="Google Shape;191;p32"/>
          <p:cNvSpPr txBox="1"/>
          <p:nvPr/>
        </p:nvSpPr>
        <p:spPr>
          <a:xfrm>
            <a:off x="807225" y="1731000"/>
            <a:ext cx="4611900" cy="1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 R score</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P: precision</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H: Hamming distance</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 novelty</a:t>
            </a: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#2 (</a:t>
            </a:r>
            <a:r>
              <a:rPr lang="en" sz="1800">
                <a:latin typeface="Roboto"/>
                <a:ea typeface="Roboto"/>
                <a:cs typeface="Roboto"/>
                <a:sym typeface="Roboto"/>
              </a:rPr>
              <a:t>Probability Spread</a:t>
            </a:r>
            <a:r>
              <a:rPr lang="en"/>
              <a:t>)</a:t>
            </a:r>
            <a:endParaRPr/>
          </a:p>
        </p:txBody>
      </p:sp>
      <p:sp>
        <p:nvSpPr>
          <p:cNvPr id="197" name="Google Shape;197;p33"/>
          <p:cNvSpPr txBox="1"/>
          <p:nvPr>
            <p:ph idx="1" type="body"/>
          </p:nvPr>
        </p:nvSpPr>
        <p:spPr>
          <a:xfrm>
            <a:off x="387900" y="1489824"/>
            <a:ext cx="8368200" cy="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introducing negativity</a:t>
            </a:r>
            <a:endParaRPr/>
          </a:p>
        </p:txBody>
      </p:sp>
      <p:graphicFrame>
        <p:nvGraphicFramePr>
          <p:cNvPr id="198" name="Google Shape;198;p33"/>
          <p:cNvGraphicFramePr/>
          <p:nvPr/>
        </p:nvGraphicFramePr>
        <p:xfrm>
          <a:off x="952500" y="2205425"/>
          <a:ext cx="3000000" cy="3000000"/>
        </p:xfrm>
        <a:graphic>
          <a:graphicData uri="http://schemas.openxmlformats.org/drawingml/2006/table">
            <a:tbl>
              <a:tblPr>
                <a:noFill/>
                <a:tableStyleId>{2C95C601-AE04-48AF-ACCB-1817F113C7F9}</a:tableStyleId>
              </a:tblPr>
              <a:tblGrid>
                <a:gridCol w="1206500"/>
                <a:gridCol w="1206500"/>
                <a:gridCol w="1206500"/>
                <a:gridCol w="1206500"/>
                <a:gridCol w="1206500"/>
                <a:gridCol w="1206500"/>
              </a:tblGrid>
              <a:tr h="381000">
                <a:tc gridSpan="2">
                  <a:txBody>
                    <a:bodyPr/>
                    <a:lstStyle/>
                    <a:p>
                      <a:pPr indent="0" lvl="0" marL="0" rtl="0" algn="l">
                        <a:spcBef>
                          <a:spcPts val="0"/>
                        </a:spcBef>
                        <a:spcAft>
                          <a:spcPts val="0"/>
                        </a:spcAft>
                        <a:buNone/>
                      </a:pPr>
                      <a:r>
                        <a:rPr lang="en">
                          <a:solidFill>
                            <a:srgbClr val="FFFFFF"/>
                          </a:solidFill>
                        </a:rPr>
                        <a:t>Method-Threshold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a:solidFill>
                            <a:srgbClr val="FFFFFF"/>
                          </a:solidFill>
                        </a:rPr>
                        <a:t>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rgbClr val="FFFFFF"/>
                          </a:solidFill>
                        </a:rPr>
                        <a:t>ProbS-3</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hMerge="1"/>
                <a:tc>
                  <a:txBody>
                    <a:bodyPr/>
                    <a:lstStyle/>
                    <a:p>
                      <a:pPr indent="0" lvl="0" marL="0" rtl="0" algn="l">
                        <a:lnSpc>
                          <a:spcPct val="115000"/>
                        </a:lnSpc>
                        <a:spcBef>
                          <a:spcPts val="0"/>
                        </a:spcBef>
                        <a:spcAft>
                          <a:spcPts val="0"/>
                        </a:spcAft>
                        <a:buNone/>
                      </a:pPr>
                      <a:r>
                        <a:rPr lang="en" sz="1100">
                          <a:solidFill>
                            <a:srgbClr val="FFFFFF"/>
                          </a:solidFill>
                        </a:rPr>
                        <a:t>0.2991</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0.0044</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0.2289</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12.1760</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1000">
                <a:tc gridSpan="2">
                  <a:txBody>
                    <a:bodyPr/>
                    <a:lstStyle/>
                    <a:p>
                      <a:pPr indent="0" lvl="0" marL="0" rtl="0" algn="l">
                        <a:spcBef>
                          <a:spcPts val="0"/>
                        </a:spcBef>
                        <a:spcAft>
                          <a:spcPts val="0"/>
                        </a:spcAft>
                        <a:buNone/>
                      </a:pPr>
                      <a:r>
                        <a:rPr lang="en">
                          <a:solidFill>
                            <a:srgbClr val="FFFFFF"/>
                          </a:solidFill>
                        </a:rPr>
                        <a:t>ProbS-average</a:t>
                      </a:r>
                      <a:endParaRPr>
                        <a:solidFill>
                          <a:srgbClr val="FFFFFF"/>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rgbClr val="FFFFFF"/>
                          </a:solidFill>
                        </a:rPr>
                        <a:t>0.3121</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0.0046</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0.2395</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12.8243</a:t>
                      </a:r>
                      <a:endParaRPr>
                        <a:solidFill>
                          <a:srgbClr val="FFFFFF"/>
                        </a:solidFill>
                      </a:endParaRPr>
                    </a:p>
                  </a:txBody>
                  <a:tcPr marT="91425" marB="91425" marR="91425" marL="91425"/>
                </a:tc>
              </a:tr>
              <a:tr h="381000">
                <a:tc gridSpan="2">
                  <a:txBody>
                    <a:bodyPr/>
                    <a:lstStyle/>
                    <a:p>
                      <a:pPr indent="0" lvl="0" marL="0" rtl="0" algn="l">
                        <a:spcBef>
                          <a:spcPts val="0"/>
                        </a:spcBef>
                        <a:spcAft>
                          <a:spcPts val="0"/>
                        </a:spcAft>
                        <a:buNone/>
                      </a:pPr>
                      <a:r>
                        <a:rPr lang="en">
                          <a:solidFill>
                            <a:schemeClr val="accent6"/>
                          </a:solidFill>
                        </a:rPr>
                        <a:t>ProbS-baseline</a:t>
                      </a:r>
                      <a:endParaRPr>
                        <a:solidFill>
                          <a:schemeClr val="accent6"/>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chemeClr val="accent6"/>
                          </a:solidFill>
                        </a:rPr>
                        <a:t>0.3456</a:t>
                      </a:r>
                      <a:endParaRPr>
                        <a:solidFill>
                          <a:schemeClr val="accent6"/>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accent6"/>
                          </a:solidFill>
                        </a:rPr>
                        <a:t>0.0047</a:t>
                      </a:r>
                      <a:endParaRPr>
                        <a:solidFill>
                          <a:schemeClr val="accent6"/>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accent6"/>
                          </a:solidFill>
                        </a:rPr>
                        <a:t>0.2746</a:t>
                      </a:r>
                      <a:endParaRPr>
                        <a:solidFill>
                          <a:schemeClr val="accent6"/>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accent6"/>
                          </a:solidFill>
                        </a:rPr>
                        <a:t>13.3570</a:t>
                      </a:r>
                      <a:endParaRPr>
                        <a:solidFill>
                          <a:schemeClr val="accent6"/>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#2 (cont.)</a:t>
            </a:r>
            <a:endParaRPr/>
          </a:p>
        </p:txBody>
      </p:sp>
      <p:sp>
        <p:nvSpPr>
          <p:cNvPr id="204" name="Google Shape;204;p34"/>
          <p:cNvSpPr txBox="1"/>
          <p:nvPr>
            <p:ph idx="1" type="body"/>
          </p:nvPr>
        </p:nvSpPr>
        <p:spPr>
          <a:xfrm>
            <a:off x="387900" y="1254924"/>
            <a:ext cx="8368200" cy="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introducing negativity</a:t>
            </a:r>
            <a:endParaRPr/>
          </a:p>
        </p:txBody>
      </p:sp>
      <p:graphicFrame>
        <p:nvGraphicFramePr>
          <p:cNvPr id="205" name="Google Shape;205;p34"/>
          <p:cNvGraphicFramePr/>
          <p:nvPr/>
        </p:nvGraphicFramePr>
        <p:xfrm>
          <a:off x="862125" y="1785500"/>
          <a:ext cx="3000000" cy="3000000"/>
        </p:xfrm>
        <a:graphic>
          <a:graphicData uri="http://schemas.openxmlformats.org/drawingml/2006/table">
            <a:tbl>
              <a:tblPr>
                <a:noFill/>
                <a:tableStyleId>{2C95C601-AE04-48AF-ACCB-1817F113C7F9}</a:tableStyleId>
              </a:tblPr>
              <a:tblGrid>
                <a:gridCol w="1236625"/>
                <a:gridCol w="1236625"/>
                <a:gridCol w="1236625"/>
                <a:gridCol w="1236625"/>
                <a:gridCol w="1236625"/>
                <a:gridCol w="1236625"/>
              </a:tblGrid>
              <a:tr h="396200">
                <a:tc gridSpan="2">
                  <a:txBody>
                    <a:bodyPr/>
                    <a:lstStyle/>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a:solidFill>
                            <a:srgbClr val="FFFFFF"/>
                          </a:solidFill>
                        </a:rPr>
                        <a:t>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75">
                <a:tc gridSpan="2">
                  <a:txBody>
                    <a:bodyPr/>
                    <a:lstStyle/>
                    <a:p>
                      <a:pPr indent="0" lvl="0" marL="0" rtl="0" algn="l">
                        <a:spcBef>
                          <a:spcPts val="0"/>
                        </a:spcBef>
                        <a:spcAft>
                          <a:spcPts val="0"/>
                        </a:spcAft>
                        <a:buNone/>
                      </a:pPr>
                      <a:r>
                        <a:rPr lang="en">
                          <a:solidFill>
                            <a:srgbClr val="FFFFFF"/>
                          </a:solidFill>
                        </a:rPr>
                        <a:t>ProbS-baseline (w\o neg)</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rgbClr val="FFFFFF"/>
                          </a:solidFill>
                        </a:rPr>
                        <a:t>0.3456</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0.0047</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0.2746</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rPr>
                        <a:t>13.3570</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75">
                <a:tc gridSpan="2">
                  <a:txBody>
                    <a:bodyPr/>
                    <a:lstStyle/>
                    <a:p>
                      <a:pPr indent="0" lvl="0" marL="0" rtl="0" algn="l">
                        <a:spcBef>
                          <a:spcPts val="0"/>
                        </a:spcBef>
                        <a:spcAft>
                          <a:spcPts val="0"/>
                        </a:spcAft>
                        <a:buNone/>
                      </a:pPr>
                      <a:r>
                        <a:rPr lang="en">
                          <a:solidFill>
                            <a:schemeClr val="dk1"/>
                          </a:solidFill>
                        </a:rPr>
                        <a:t>ProbS-baseline (L*0.5)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dk1"/>
                          </a:solidFill>
                        </a:rPr>
                        <a:t>0.3456</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0.0042</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0.4032</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10.7598</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gridSpan="2">
                  <a:txBody>
                    <a:bodyPr/>
                    <a:lstStyle/>
                    <a:p>
                      <a:pPr indent="0" lvl="0" marL="0" rtl="0" algn="l">
                        <a:spcBef>
                          <a:spcPts val="0"/>
                        </a:spcBef>
                        <a:spcAft>
                          <a:spcPts val="0"/>
                        </a:spcAft>
                        <a:buNone/>
                      </a:pPr>
                      <a:r>
                        <a:rPr lang="en">
                          <a:solidFill>
                            <a:schemeClr val="dk1"/>
                          </a:solidFill>
                        </a:rPr>
                        <a:t>ProbS-baseline (L*1)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dk1"/>
                          </a:solidFill>
                        </a:rPr>
                        <a:t>0.3456</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a:t>
                      </a:r>
                      <a:r>
                        <a:rPr lang="en" sz="1100">
                          <a:solidFill>
                            <a:schemeClr val="dk1"/>
                          </a:solidFill>
                        </a:rPr>
                        <a:t>0040</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0.4110</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10.2196</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gridSpan="2">
                  <a:txBody>
                    <a:bodyPr/>
                    <a:lstStyle/>
                    <a:p>
                      <a:pPr indent="0" lvl="0" marL="0" rtl="0" algn="l">
                        <a:spcBef>
                          <a:spcPts val="0"/>
                        </a:spcBef>
                        <a:spcAft>
                          <a:spcPts val="0"/>
                        </a:spcAft>
                        <a:buNone/>
                      </a:pPr>
                      <a:r>
                        <a:rPr lang="en">
                          <a:solidFill>
                            <a:schemeClr val="dk1"/>
                          </a:solidFill>
                        </a:rPr>
                        <a:t>ProbS-baseline (L*2)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dk1"/>
                          </a:solidFill>
                        </a:rPr>
                        <a:t>0.3456</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0.0040</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0.4088</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10.2051</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chemeClr val="accent6"/>
                          </a:solidFill>
                        </a:rPr>
                        <a:t>ProbS-baseline (L*3)</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accent6"/>
                          </a:solidFill>
                        </a:rPr>
                        <a:t>0.3456</a:t>
                      </a:r>
                      <a:endParaRPr sz="1100">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0.0044</a:t>
                      </a:r>
                      <a:endParaRPr sz="1100">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0.3185</a:t>
                      </a:r>
                      <a:endParaRPr sz="1100">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12.1460</a:t>
                      </a:r>
                      <a:endParaRPr sz="1100">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chemeClr val="dk1"/>
                          </a:solidFill>
                        </a:rPr>
                        <a:t>ProbS-baseline (L*5)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dk1"/>
                          </a:solidFill>
                        </a:rPr>
                        <a:t>0.3456</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0.0040</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0.4079</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10.1844</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chemeClr val="dk1"/>
                          </a:solidFill>
                        </a:rPr>
                        <a:t>ProbS-baseline (L*10)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dk1"/>
                          </a:solidFill>
                        </a:rPr>
                        <a:t>0.3456</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0.0037</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0.4005</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9.8915</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#2 (cont.)</a:t>
            </a:r>
            <a:endParaRPr/>
          </a:p>
        </p:txBody>
      </p:sp>
      <p:pic>
        <p:nvPicPr>
          <p:cNvPr id="211" name="Google Shape;211;p35" title="Points scored"/>
          <p:cNvPicPr preferRelativeResize="0"/>
          <p:nvPr/>
        </p:nvPicPr>
        <p:blipFill>
          <a:blip r:embed="rId3">
            <a:alphaModFix/>
          </a:blip>
          <a:stretch>
            <a:fillRect/>
          </a:stretch>
        </p:blipFill>
        <p:spPr>
          <a:xfrm>
            <a:off x="974775" y="1533300"/>
            <a:ext cx="7026201" cy="3359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#3 (</a:t>
            </a:r>
            <a:r>
              <a:rPr lang="en" sz="1800">
                <a:latin typeface="Roboto"/>
                <a:ea typeface="Roboto"/>
                <a:cs typeface="Roboto"/>
                <a:sym typeface="Roboto"/>
              </a:rPr>
              <a:t>Movie-based Cosine Similarity</a:t>
            </a:r>
            <a:r>
              <a:rPr lang="en"/>
              <a:t>)</a:t>
            </a:r>
            <a:endParaRPr/>
          </a:p>
        </p:txBody>
      </p:sp>
      <p:sp>
        <p:nvSpPr>
          <p:cNvPr id="217" name="Google Shape;217;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introducing negativity</a:t>
            </a:r>
            <a:endParaRPr/>
          </a:p>
        </p:txBody>
      </p:sp>
      <p:graphicFrame>
        <p:nvGraphicFramePr>
          <p:cNvPr id="218" name="Google Shape;218;p36"/>
          <p:cNvGraphicFramePr/>
          <p:nvPr/>
        </p:nvGraphicFramePr>
        <p:xfrm>
          <a:off x="952500" y="2205425"/>
          <a:ext cx="3000000" cy="3000000"/>
        </p:xfrm>
        <a:graphic>
          <a:graphicData uri="http://schemas.openxmlformats.org/drawingml/2006/table">
            <a:tbl>
              <a:tblPr>
                <a:noFill/>
                <a:tableStyleId>{2C95C601-AE04-48AF-ACCB-1817F113C7F9}</a:tableStyleId>
              </a:tblPr>
              <a:tblGrid>
                <a:gridCol w="1206500"/>
                <a:gridCol w="1206500"/>
                <a:gridCol w="1206500"/>
                <a:gridCol w="1206500"/>
                <a:gridCol w="1206500"/>
                <a:gridCol w="1206500"/>
              </a:tblGrid>
              <a:tr h="381000">
                <a:tc gridSpan="2">
                  <a:txBody>
                    <a:bodyPr/>
                    <a:lstStyle/>
                    <a:p>
                      <a:pPr indent="0" lvl="0" marL="0" rtl="0" algn="l">
                        <a:spcBef>
                          <a:spcPts val="0"/>
                        </a:spcBef>
                        <a:spcAft>
                          <a:spcPts val="0"/>
                        </a:spcAft>
                        <a:buNone/>
                      </a:pPr>
                      <a:r>
                        <a:rPr lang="en">
                          <a:solidFill>
                            <a:srgbClr val="FFFFFF"/>
                          </a:solidFill>
                        </a:rPr>
                        <a:t>Method-Threshold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a:solidFill>
                            <a:srgbClr val="FFFFFF"/>
                          </a:solidFill>
                        </a:rPr>
                        <a:t>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rgbClr val="FFFFFF"/>
                          </a:solidFill>
                        </a:rPr>
                        <a:t>Cos Similarity </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hMerge="1"/>
                <a:tc>
                  <a:txBody>
                    <a:bodyPr/>
                    <a:lstStyle/>
                    <a:p>
                      <a:pPr indent="0" lvl="0" marL="0" rtl="0" algn="l">
                        <a:lnSpc>
                          <a:spcPct val="115000"/>
                        </a:lnSpc>
                        <a:spcBef>
                          <a:spcPts val="0"/>
                        </a:spcBef>
                        <a:spcAft>
                          <a:spcPts val="0"/>
                        </a:spcAft>
                        <a:buNone/>
                      </a:pPr>
                      <a:r>
                        <a:rPr lang="en" sz="1100">
                          <a:solidFill>
                            <a:srgbClr val="FFFFFF"/>
                          </a:solidFill>
                        </a:rPr>
                        <a:t>0.10343</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 </a:t>
                      </a:r>
                      <a:r>
                        <a:rPr lang="en" sz="1100">
                          <a:solidFill>
                            <a:srgbClr val="FFFFFF"/>
                          </a:solidFill>
                        </a:rPr>
                        <a:t>0.02682</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0.53002</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86.94556</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1000">
                <a:tc gridSpan="2">
                  <a:txBody>
                    <a:bodyPr/>
                    <a:lstStyle/>
                    <a:p>
                      <a:pPr indent="0" lvl="0" marL="0" rtl="0" algn="l">
                        <a:spcBef>
                          <a:spcPts val="0"/>
                        </a:spcBef>
                        <a:spcAft>
                          <a:spcPts val="0"/>
                        </a:spcAft>
                        <a:buNone/>
                      </a:pPr>
                      <a:r>
                        <a:rPr lang="en">
                          <a:solidFill>
                            <a:srgbClr val="FFFFFF"/>
                          </a:solidFill>
                        </a:rPr>
                        <a:t>Cos Similarity - </a:t>
                      </a:r>
                      <a:r>
                        <a:rPr lang="en">
                          <a:solidFill>
                            <a:srgbClr val="FFFFFF"/>
                          </a:solidFill>
                        </a:rPr>
                        <a:t>average</a:t>
                      </a:r>
                      <a:endParaRPr>
                        <a:solidFill>
                          <a:srgbClr val="FFFFFF"/>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rgbClr val="FFFFFF"/>
                          </a:solidFill>
                        </a:rPr>
                        <a:t>0.08971</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0.027892</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0.58127</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85.42155</a:t>
                      </a:r>
                      <a:endParaRPr>
                        <a:solidFill>
                          <a:srgbClr val="FFFFFF"/>
                        </a:solidFill>
                      </a:endParaRPr>
                    </a:p>
                  </a:txBody>
                  <a:tcPr marT="91425" marB="91425" marR="91425" marL="91425"/>
                </a:tc>
              </a:tr>
              <a:tr h="381000">
                <a:tc gridSpan="2">
                  <a:txBody>
                    <a:bodyPr/>
                    <a:lstStyle/>
                    <a:p>
                      <a:pPr indent="0" lvl="0" marL="0" rtl="0" algn="l">
                        <a:spcBef>
                          <a:spcPts val="0"/>
                        </a:spcBef>
                        <a:spcAft>
                          <a:spcPts val="0"/>
                        </a:spcAft>
                        <a:buNone/>
                      </a:pPr>
                      <a:r>
                        <a:rPr lang="en">
                          <a:solidFill>
                            <a:schemeClr val="accent6"/>
                          </a:solidFill>
                        </a:rPr>
                        <a:t>Cos Similarity - </a:t>
                      </a:r>
                      <a:r>
                        <a:rPr lang="en">
                          <a:solidFill>
                            <a:schemeClr val="accent6"/>
                          </a:solidFill>
                        </a:rPr>
                        <a:t>baseline</a:t>
                      </a:r>
                      <a:endParaRPr>
                        <a:solidFill>
                          <a:schemeClr val="accent6"/>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chemeClr val="accent6"/>
                          </a:solidFill>
                        </a:rPr>
                        <a:t>0.05829</a:t>
                      </a:r>
                      <a:endParaRPr>
                        <a:solidFill>
                          <a:schemeClr val="accent6"/>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accent6"/>
                          </a:solidFill>
                        </a:rPr>
                        <a:t>0.02930</a:t>
                      </a:r>
                      <a:endParaRPr>
                        <a:solidFill>
                          <a:schemeClr val="accent6"/>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accent6"/>
                          </a:solidFill>
                        </a:rPr>
                        <a:t>0.59698</a:t>
                      </a:r>
                      <a:endParaRPr>
                        <a:solidFill>
                          <a:schemeClr val="accent6"/>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accent6"/>
                          </a:solidFill>
                        </a:rPr>
                        <a:t>82.91054</a:t>
                      </a:r>
                      <a:endParaRPr>
                        <a:solidFill>
                          <a:schemeClr val="accent6"/>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#3 (cont.)</a:t>
            </a:r>
            <a:endParaRPr/>
          </a:p>
        </p:txBody>
      </p:sp>
      <p:sp>
        <p:nvSpPr>
          <p:cNvPr id="224" name="Google Shape;224;p37"/>
          <p:cNvSpPr txBox="1"/>
          <p:nvPr>
            <p:ph idx="1" type="body"/>
          </p:nvPr>
        </p:nvSpPr>
        <p:spPr>
          <a:xfrm>
            <a:off x="387900" y="13176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introducing negativity</a:t>
            </a:r>
            <a:endParaRPr/>
          </a:p>
        </p:txBody>
      </p:sp>
      <p:graphicFrame>
        <p:nvGraphicFramePr>
          <p:cNvPr id="225" name="Google Shape;225;p37"/>
          <p:cNvGraphicFramePr/>
          <p:nvPr/>
        </p:nvGraphicFramePr>
        <p:xfrm>
          <a:off x="862125" y="1785500"/>
          <a:ext cx="3000000" cy="3000000"/>
        </p:xfrm>
        <a:graphic>
          <a:graphicData uri="http://schemas.openxmlformats.org/drawingml/2006/table">
            <a:tbl>
              <a:tblPr>
                <a:noFill/>
                <a:tableStyleId>{2C95C601-AE04-48AF-ACCB-1817F113C7F9}</a:tableStyleId>
              </a:tblPr>
              <a:tblGrid>
                <a:gridCol w="1236625"/>
                <a:gridCol w="1236625"/>
                <a:gridCol w="1236625"/>
                <a:gridCol w="1236625"/>
                <a:gridCol w="1236625"/>
                <a:gridCol w="1236625"/>
              </a:tblGrid>
              <a:tr h="396200">
                <a:tc gridSpan="2">
                  <a:txBody>
                    <a:bodyPr/>
                    <a:lstStyle/>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a:solidFill>
                            <a:srgbClr val="FFFFFF"/>
                          </a:solidFill>
                        </a:rPr>
                        <a:t>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350">
                <a:tc gridSpan="2">
                  <a:txBody>
                    <a:bodyPr/>
                    <a:lstStyle/>
                    <a:p>
                      <a:pPr indent="0" lvl="0" marL="0" rtl="0" algn="l">
                        <a:spcBef>
                          <a:spcPts val="0"/>
                        </a:spcBef>
                        <a:spcAft>
                          <a:spcPts val="0"/>
                        </a:spcAft>
                        <a:buNone/>
                      </a:pPr>
                      <a:r>
                        <a:rPr lang="en">
                          <a:solidFill>
                            <a:schemeClr val="accent6"/>
                          </a:solidFill>
                        </a:rPr>
                        <a:t>Cos Sim-baseline (w\o neg)</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chemeClr val="accent6"/>
                          </a:solidFill>
                        </a:rPr>
                        <a:t>0.05829</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0.02930</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0.59698</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82.91054</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75">
                <a:tc gridSpan="2">
                  <a:txBody>
                    <a:bodyPr/>
                    <a:lstStyle/>
                    <a:p>
                      <a:pPr indent="0" lvl="0" marL="0" rtl="0" algn="l">
                        <a:spcBef>
                          <a:spcPts val="0"/>
                        </a:spcBef>
                        <a:spcAft>
                          <a:spcPts val="0"/>
                        </a:spcAft>
                        <a:buNone/>
                      </a:pPr>
                      <a:r>
                        <a:rPr lang="en">
                          <a:solidFill>
                            <a:schemeClr val="dk1"/>
                          </a:solidFill>
                        </a:rPr>
                        <a:t>Cos Sim</a:t>
                      </a:r>
                      <a:r>
                        <a:rPr lang="en">
                          <a:solidFill>
                            <a:schemeClr val="dk1"/>
                          </a:solidFill>
                        </a:rPr>
                        <a:t>-baseline (L*0.5)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en" sz="1100">
                          <a:solidFill>
                            <a:srgbClr val="FFFFFF"/>
                          </a:solidFill>
                        </a:rPr>
                        <a:t>0.05829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0.02539</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0.63333</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solidFill>
                            <a:srgbClr val="FFFFFF"/>
                          </a:solidFill>
                        </a:rPr>
                        <a:t>82.50014</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96200">
                <a:tc gridSpan="2">
                  <a:txBody>
                    <a:bodyPr/>
                    <a:lstStyle/>
                    <a:p>
                      <a:pPr indent="0" lvl="0" marL="0" rtl="0" algn="l">
                        <a:spcBef>
                          <a:spcPts val="0"/>
                        </a:spcBef>
                        <a:spcAft>
                          <a:spcPts val="0"/>
                        </a:spcAft>
                        <a:buNone/>
                      </a:pPr>
                      <a:r>
                        <a:rPr lang="en">
                          <a:solidFill>
                            <a:schemeClr val="dk1"/>
                          </a:solidFill>
                        </a:rPr>
                        <a:t>Cos Sim-baseline (L*1)</a:t>
                      </a:r>
                      <a:endParaRPr/>
                    </a:p>
                  </a:txBody>
                  <a:tcPr marT="91425" marB="91425" marR="91425" marL="91425">
                    <a:lnT cap="flat" cmpd="sng" w="9525">
                      <a:solidFill>
                        <a:srgbClr val="9E9E9E"/>
                      </a:solidFill>
                      <a:prstDash val="solid"/>
                      <a:round/>
                      <a:headEnd len="sm" w="sm" type="none"/>
                      <a:tailEnd len="sm" w="sm" type="none"/>
                    </a:lnT>
                  </a:tcPr>
                </a:tc>
                <a:tc hMerge="1"/>
                <a:tc>
                  <a:txBody>
                    <a:bodyPr/>
                    <a:lstStyle/>
                    <a:p>
                      <a:pPr indent="0" lvl="0" marL="0" rtl="0" algn="l">
                        <a:lnSpc>
                          <a:spcPct val="115000"/>
                        </a:lnSpc>
                        <a:spcBef>
                          <a:spcPts val="0"/>
                        </a:spcBef>
                        <a:spcAft>
                          <a:spcPts val="0"/>
                        </a:spcAft>
                        <a:buNone/>
                      </a:pPr>
                      <a:r>
                        <a:rPr lang="en" sz="1100">
                          <a:solidFill>
                            <a:srgbClr val="FFFFFF"/>
                          </a:solidFill>
                        </a:rPr>
                        <a:t>0.05829</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0.02511</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0.65549</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82.60719</a:t>
                      </a:r>
                      <a:endParaRPr>
                        <a:solidFill>
                          <a:srgbClr val="FFFFFF"/>
                        </a:solidFill>
                      </a:endParaRPr>
                    </a:p>
                  </a:txBody>
                  <a:tcPr marT="91425" marB="91425" marR="91425" marL="91425"/>
                </a:tc>
              </a:tr>
              <a:tr h="396200">
                <a:tc gridSpan="2">
                  <a:txBody>
                    <a:bodyPr/>
                    <a:lstStyle/>
                    <a:p>
                      <a:pPr indent="0" lvl="0" marL="0" rtl="0" algn="l">
                        <a:spcBef>
                          <a:spcPts val="0"/>
                        </a:spcBef>
                        <a:spcAft>
                          <a:spcPts val="0"/>
                        </a:spcAft>
                        <a:buNone/>
                      </a:pPr>
                      <a:r>
                        <a:rPr lang="en">
                          <a:solidFill>
                            <a:schemeClr val="dk1"/>
                          </a:solidFill>
                        </a:rPr>
                        <a:t>Cos Sim-baseline (L*2)</a:t>
                      </a:r>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rgbClr val="FFFFFF"/>
                          </a:solidFill>
                        </a:rPr>
                        <a:t>0.05829</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0.02383</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0.65942</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83.48264</a:t>
                      </a:r>
                      <a:endParaRPr>
                        <a:solidFill>
                          <a:srgbClr val="FFFFFF"/>
                        </a:solidFill>
                      </a:endParaRPr>
                    </a:p>
                  </a:txBody>
                  <a:tcPr marT="91425" marB="91425" marR="91425" marL="91425"/>
                </a:tc>
              </a:tr>
              <a:tr h="381000">
                <a:tc gridSpan="2">
                  <a:txBody>
                    <a:bodyPr/>
                    <a:lstStyle/>
                    <a:p>
                      <a:pPr indent="0" lvl="0" marL="0" rtl="0" algn="l">
                        <a:spcBef>
                          <a:spcPts val="0"/>
                        </a:spcBef>
                        <a:spcAft>
                          <a:spcPts val="0"/>
                        </a:spcAft>
                        <a:buNone/>
                      </a:pPr>
                      <a:r>
                        <a:rPr lang="en">
                          <a:solidFill>
                            <a:schemeClr val="dk1"/>
                          </a:solidFill>
                        </a:rPr>
                        <a:t>Cos Sim-baseline (L*3)</a:t>
                      </a:r>
                      <a:endParaRPr>
                        <a:solidFill>
                          <a:srgbClr val="FFFFFF"/>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rgbClr val="FFFFFF"/>
                          </a:solidFill>
                        </a:rPr>
                        <a:t>0.05829</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0.02183</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0.67497</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80.78595</a:t>
                      </a:r>
                      <a:endParaRPr sz="1100">
                        <a:solidFill>
                          <a:srgbClr val="FFFFFF"/>
                        </a:solidFill>
                      </a:endParaRPr>
                    </a:p>
                  </a:txBody>
                  <a:tcPr marT="91425" marB="91425" marR="91425" marL="91425"/>
                </a:tc>
              </a:tr>
              <a:tr h="381000">
                <a:tc gridSpan="2">
                  <a:txBody>
                    <a:bodyPr/>
                    <a:lstStyle/>
                    <a:p>
                      <a:pPr indent="0" lvl="0" marL="0" rtl="0" algn="l">
                        <a:spcBef>
                          <a:spcPts val="0"/>
                        </a:spcBef>
                        <a:spcAft>
                          <a:spcPts val="0"/>
                        </a:spcAft>
                        <a:buNone/>
                      </a:pPr>
                      <a:r>
                        <a:rPr lang="en">
                          <a:solidFill>
                            <a:schemeClr val="dk1"/>
                          </a:solidFill>
                        </a:rPr>
                        <a:t>Cos Sim-baseline (L*5)</a:t>
                      </a:r>
                      <a:endParaRPr>
                        <a:solidFill>
                          <a:srgbClr val="FFFFFF"/>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rgbClr val="FFFFFF"/>
                          </a:solidFill>
                        </a:rPr>
                        <a:t>0.05829</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0.02396</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0.63497</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83.48555</a:t>
                      </a:r>
                      <a:endParaRPr sz="1100">
                        <a:solidFill>
                          <a:srgbClr val="FFFFFF"/>
                        </a:solidFill>
                      </a:endParaRPr>
                    </a:p>
                  </a:txBody>
                  <a:tcPr marT="91425" marB="91425" marR="91425" marL="91425"/>
                </a:tc>
              </a:tr>
              <a:tr h="381000">
                <a:tc gridSpan="2">
                  <a:txBody>
                    <a:bodyPr/>
                    <a:lstStyle/>
                    <a:p>
                      <a:pPr indent="0" lvl="0" marL="0" rtl="0" algn="l">
                        <a:spcBef>
                          <a:spcPts val="0"/>
                        </a:spcBef>
                        <a:spcAft>
                          <a:spcPts val="0"/>
                        </a:spcAft>
                        <a:buNone/>
                      </a:pPr>
                      <a:r>
                        <a:rPr lang="en">
                          <a:solidFill>
                            <a:schemeClr val="dk1"/>
                          </a:solidFill>
                        </a:rPr>
                        <a:t>Cos Sim-baseline (L*10)</a:t>
                      </a:r>
                      <a:endParaRPr>
                        <a:solidFill>
                          <a:srgbClr val="FFFFFF"/>
                        </a:solidFill>
                      </a:endParaRPr>
                    </a:p>
                  </a:txBody>
                  <a:tcPr marT="91425" marB="91425" marR="91425" marL="91425"/>
                </a:tc>
                <a:tc hMerge="1"/>
                <a:tc>
                  <a:txBody>
                    <a:bodyPr/>
                    <a:lstStyle/>
                    <a:p>
                      <a:pPr indent="0" lvl="0" marL="0" rtl="0" algn="l">
                        <a:lnSpc>
                          <a:spcPct val="115000"/>
                        </a:lnSpc>
                        <a:spcBef>
                          <a:spcPts val="0"/>
                        </a:spcBef>
                        <a:spcAft>
                          <a:spcPts val="0"/>
                        </a:spcAft>
                        <a:buNone/>
                      </a:pPr>
                      <a:r>
                        <a:rPr lang="en" sz="1100">
                          <a:solidFill>
                            <a:srgbClr val="FFFFFF"/>
                          </a:solidFill>
                        </a:rPr>
                        <a:t>0.05829</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0.02042</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0.68333</a:t>
                      </a:r>
                      <a:endParaRPr sz="11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FFFFFF"/>
                          </a:solidFill>
                        </a:rPr>
                        <a:t>80.94571</a:t>
                      </a:r>
                      <a:endParaRPr sz="1100">
                        <a:solidFill>
                          <a:srgbClr val="FFFFFF"/>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 #3 (cont.)</a:t>
            </a:r>
            <a:endParaRPr/>
          </a:p>
        </p:txBody>
      </p:sp>
      <p:pic>
        <p:nvPicPr>
          <p:cNvPr id="231" name="Google Shape;231;p38" title="Points scored"/>
          <p:cNvPicPr preferRelativeResize="0"/>
          <p:nvPr/>
        </p:nvPicPr>
        <p:blipFill>
          <a:blip r:embed="rId3">
            <a:alphaModFix/>
          </a:blip>
          <a:stretch>
            <a:fillRect/>
          </a:stretch>
        </p:blipFill>
        <p:spPr>
          <a:xfrm>
            <a:off x="944138" y="1449650"/>
            <a:ext cx="7255725" cy="34678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Result: Methods Comparison</a:t>
            </a:r>
            <a:endParaRPr/>
          </a:p>
        </p:txBody>
      </p:sp>
      <p:sp>
        <p:nvSpPr>
          <p:cNvPr id="237" name="Google Shape;237;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we compare the best performance of each method together</a:t>
            </a:r>
            <a:endParaRPr/>
          </a:p>
        </p:txBody>
      </p:sp>
      <p:graphicFrame>
        <p:nvGraphicFramePr>
          <p:cNvPr id="238" name="Google Shape;238;p39"/>
          <p:cNvGraphicFramePr/>
          <p:nvPr/>
        </p:nvGraphicFramePr>
        <p:xfrm>
          <a:off x="952500" y="2205425"/>
          <a:ext cx="3000000" cy="3000000"/>
        </p:xfrm>
        <a:graphic>
          <a:graphicData uri="http://schemas.openxmlformats.org/drawingml/2006/table">
            <a:tbl>
              <a:tblPr>
                <a:noFill/>
                <a:tableStyleId>{2C95C601-AE04-48AF-ACCB-1817F113C7F9}</a:tableStyleId>
              </a:tblPr>
              <a:tblGrid>
                <a:gridCol w="1206500"/>
                <a:gridCol w="1206500"/>
                <a:gridCol w="1206500"/>
                <a:gridCol w="1206500"/>
                <a:gridCol w="1206500"/>
                <a:gridCol w="1206500"/>
              </a:tblGrid>
              <a:tr h="381000">
                <a:tc gridSpan="2">
                  <a:txBody>
                    <a:bodyPr/>
                    <a:lstStyle/>
                    <a:p>
                      <a:pPr indent="0" lvl="0" marL="0" rtl="0" algn="l">
                        <a:spcBef>
                          <a:spcPts val="0"/>
                        </a:spcBef>
                        <a:spcAft>
                          <a:spcPts val="0"/>
                        </a:spcAft>
                        <a:buNone/>
                      </a:pPr>
                      <a:r>
                        <a:rPr lang="en">
                          <a:solidFill>
                            <a:srgbClr val="FFFFFF"/>
                          </a:solidFill>
                        </a:rPr>
                        <a:t>Method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a:solidFill>
                            <a:srgbClr val="FFFFFF"/>
                          </a:solidFill>
                        </a:rPr>
                        <a:t>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rgbClr val="FFFFFF"/>
                          </a:solidFill>
                        </a:rPr>
                        <a:t>Baseline</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hMerge="1"/>
                <a:tc>
                  <a:txBody>
                    <a:bodyPr/>
                    <a:lstStyle/>
                    <a:p>
                      <a:pPr indent="0" lvl="0" marL="0" rtl="0" algn="l">
                        <a:lnSpc>
                          <a:spcPct val="115000"/>
                        </a:lnSpc>
                        <a:spcBef>
                          <a:spcPts val="0"/>
                        </a:spcBef>
                        <a:spcAft>
                          <a:spcPts val="0"/>
                        </a:spcAft>
                        <a:buNone/>
                      </a:pPr>
                      <a:r>
                        <a:rPr lang="en" sz="1100">
                          <a:solidFill>
                            <a:schemeClr val="dk1"/>
                          </a:solidFill>
                        </a:rPr>
                        <a:t>0.2542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0.00015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0.1782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0.2992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rgbClr val="FFFFFF"/>
                          </a:solidFill>
                        </a:rPr>
                        <a:t>ProbS</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hMerge="1"/>
                <a:tc>
                  <a:txBody>
                    <a:bodyPr/>
                    <a:lstStyle/>
                    <a:p>
                      <a:pPr indent="0" lvl="0" marL="0" rtl="0" algn="l">
                        <a:lnSpc>
                          <a:spcPct val="115000"/>
                        </a:lnSpc>
                        <a:spcBef>
                          <a:spcPts val="0"/>
                        </a:spcBef>
                        <a:spcAft>
                          <a:spcPts val="0"/>
                        </a:spcAft>
                        <a:buNone/>
                      </a:pPr>
                      <a:r>
                        <a:rPr lang="en" sz="1100">
                          <a:solidFill>
                            <a:schemeClr val="dk1"/>
                          </a:solidFill>
                        </a:rPr>
                        <a:t>0.3456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0.0047</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0.2746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13.3570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2">
                  <a:txBody>
                    <a:bodyPr/>
                    <a:lstStyle/>
                    <a:p>
                      <a:pPr indent="0" lvl="0" marL="0" rtl="0" algn="l">
                        <a:spcBef>
                          <a:spcPts val="0"/>
                        </a:spcBef>
                        <a:spcAft>
                          <a:spcPts val="0"/>
                        </a:spcAft>
                        <a:buNone/>
                      </a:pPr>
                      <a:r>
                        <a:rPr lang="en">
                          <a:solidFill>
                            <a:schemeClr val="accent6"/>
                          </a:solidFill>
                        </a:rPr>
                        <a:t>Cos Similarity</a:t>
                      </a:r>
                      <a:endParaRPr>
                        <a:solidFill>
                          <a:schemeClr val="accent6"/>
                        </a:solidFill>
                      </a:endParaRPr>
                    </a:p>
                  </a:txBody>
                  <a:tcPr marT="91425" marB="91425" marR="91425" marL="91425">
                    <a:lnR cap="flat" cmpd="sng" w="9525">
                      <a:solidFill>
                        <a:srgbClr val="9E9E9E"/>
                      </a:solidFill>
                      <a:prstDash val="solid"/>
                      <a:round/>
                      <a:headEnd len="sm" w="sm" type="none"/>
                      <a:tailEnd len="sm" w="sm" type="none"/>
                    </a:lnR>
                  </a:tcPr>
                </a:tc>
                <a:tc hMerge="1"/>
                <a:tc>
                  <a:txBody>
                    <a:bodyPr/>
                    <a:lstStyle/>
                    <a:p>
                      <a:pPr indent="0" lvl="0" marL="0" rtl="0" algn="l">
                        <a:lnSpc>
                          <a:spcPct val="115000"/>
                        </a:lnSpc>
                        <a:spcBef>
                          <a:spcPts val="0"/>
                        </a:spcBef>
                        <a:spcAft>
                          <a:spcPts val="0"/>
                        </a:spcAft>
                        <a:buNone/>
                      </a:pPr>
                      <a:r>
                        <a:rPr lang="en" sz="1100">
                          <a:solidFill>
                            <a:schemeClr val="accent6"/>
                          </a:solidFill>
                        </a:rPr>
                        <a:t>0.05829</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0.02930</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0.59698</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6"/>
                          </a:solidFill>
                        </a:rPr>
                        <a:t>82.91054</a:t>
                      </a:r>
                      <a:endParaRPr>
                        <a:solidFill>
                          <a:schemeClr val="accent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 name="Google Shape;244;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adjusted average (baseline) improves the performance</a:t>
            </a:r>
            <a:endParaRPr/>
          </a:p>
          <a:p>
            <a:pPr indent="-342900" lvl="0" marL="457200" rtl="0" algn="l">
              <a:spcBef>
                <a:spcPts val="0"/>
              </a:spcBef>
              <a:spcAft>
                <a:spcPts val="0"/>
              </a:spcAft>
              <a:buSzPts val="1800"/>
              <a:buChar char="●"/>
            </a:pPr>
            <a:r>
              <a:rPr lang="en"/>
              <a:t>Introducing negative ranking does not improve the performance</a:t>
            </a:r>
            <a:endParaRPr/>
          </a:p>
          <a:p>
            <a:pPr indent="-317500" lvl="1" marL="914400" rtl="0" algn="l">
              <a:spcBef>
                <a:spcPts val="0"/>
              </a:spcBef>
              <a:spcAft>
                <a:spcPts val="0"/>
              </a:spcAft>
              <a:buSzPts val="1400"/>
              <a:buChar char="○"/>
            </a:pPr>
            <a:r>
              <a:rPr lang="en"/>
              <a:t>Interpretation: Even though the user gives a movie a bad score, he still picked this movie to watch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0" name="Google Shape;250;p41"/>
          <p:cNvSpPr txBox="1"/>
          <p:nvPr>
            <p:ph idx="1" type="body"/>
          </p:nvPr>
        </p:nvSpPr>
        <p:spPr>
          <a:xfrm>
            <a:off x="387900" y="1489825"/>
            <a:ext cx="85110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Netflix, Inc. Netflix prize </a:t>
            </a:r>
            <a:r>
              <a:rPr lang="en" u="sng">
                <a:solidFill>
                  <a:schemeClr val="hlink"/>
                </a:solidFill>
                <a:hlinkClick r:id="rId3"/>
              </a:rPr>
              <a:t>https://www.netflixprize.com</a:t>
            </a:r>
            <a:r>
              <a:rPr lang="en"/>
              <a:t> </a:t>
            </a:r>
            <a:r>
              <a:rPr lang="en"/>
              <a:t>(2009) </a:t>
            </a:r>
            <a:r>
              <a:rPr lang="en"/>
              <a:t>.</a:t>
            </a:r>
            <a:endParaRPr/>
          </a:p>
          <a:p>
            <a:pPr indent="-342900" lvl="0" marL="457200" rtl="0" algn="l">
              <a:spcBef>
                <a:spcPts val="0"/>
              </a:spcBef>
              <a:spcAft>
                <a:spcPts val="0"/>
              </a:spcAft>
              <a:buSzPts val="1800"/>
              <a:buAutoNum type="arabicPeriod"/>
            </a:pPr>
            <a:r>
              <a:rPr lang="en"/>
              <a:t>Y Koren, The bellkor solution to the netflix grand prize.  (2009).</a:t>
            </a:r>
            <a:endParaRPr/>
          </a:p>
          <a:p>
            <a:pPr indent="-342900" lvl="0" marL="457200" rtl="0" algn="l">
              <a:spcBef>
                <a:spcPts val="0"/>
              </a:spcBef>
              <a:spcAft>
                <a:spcPts val="0"/>
              </a:spcAft>
              <a:buSzPts val="1800"/>
              <a:buAutoNum type="arabicPeriod"/>
            </a:pPr>
            <a:r>
              <a:rPr lang="en"/>
              <a:t>A Töscher, M Jahrer, The bigchaos solution to the netflix grand prize.  (2005).</a:t>
            </a:r>
            <a:endParaRPr/>
          </a:p>
          <a:p>
            <a:pPr indent="-342900" lvl="0" marL="457200" rtl="0" algn="l">
              <a:spcBef>
                <a:spcPts val="0"/>
              </a:spcBef>
              <a:spcAft>
                <a:spcPts val="0"/>
              </a:spcAft>
              <a:buSzPts val="1800"/>
              <a:buAutoNum type="arabicPeriod"/>
            </a:pPr>
            <a:r>
              <a:rPr lang="en"/>
              <a:t>F Yu, A Zeng, S Gillard, M Medo, Network-based recommendation algorithms: A review.Phys.A: Stat. Mech. its Appl.452, 192–208 (2016)</a:t>
            </a:r>
            <a:endParaRPr/>
          </a:p>
          <a:p>
            <a:pPr indent="-342900" lvl="0" marL="457200" rtl="0" algn="l">
              <a:spcBef>
                <a:spcPts val="0"/>
              </a:spcBef>
              <a:spcAft>
                <a:spcPts val="0"/>
              </a:spcAft>
              <a:buSzPts val="1800"/>
              <a:buAutoNum type="arabicPeriod"/>
            </a:pPr>
            <a:r>
              <a:rPr lang="en"/>
              <a:t>J. L. Herlocker, J. A. Konstan, L. G. Terveen, J. T. Riedl, Evaluating collaborative filtering recommender systems, ACM Transactions on Information Systems 22 (2004) 5– 53</a:t>
            </a:r>
            <a:endParaRPr/>
          </a:p>
          <a:p>
            <a:pPr indent="-342900" lvl="0" marL="457200" rtl="0" algn="l">
              <a:spcBef>
                <a:spcPts val="0"/>
              </a:spcBef>
              <a:spcAft>
                <a:spcPts val="0"/>
              </a:spcAft>
              <a:buSzPts val="1800"/>
              <a:buAutoNum type="arabicPeriod"/>
            </a:pPr>
            <a:r>
              <a:rPr lang="en"/>
              <a:t>G. Shani, A. Gunawardana, Evaluating recommendation systems, in: Recommender systems handbook, Springer, 2011, pp. 257–297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87900" y="146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2006, up and coming movie rental company Netflix was looking for a way to improve its search algorithm. </a:t>
            </a:r>
            <a:endParaRPr/>
          </a:p>
          <a:p>
            <a:pPr indent="-317500" lvl="1" marL="914400" rtl="0" algn="l">
              <a:spcBef>
                <a:spcPts val="0"/>
              </a:spcBef>
              <a:spcAft>
                <a:spcPts val="0"/>
              </a:spcAft>
              <a:buSzPts val="1400"/>
              <a:buChar char="○"/>
            </a:pPr>
            <a:r>
              <a:rPr lang="en"/>
              <a:t>To accomplish this, Netflix promised a $1 million prize to the team that could improve the algorithm accuracy the best (1).</a:t>
            </a:r>
            <a:endParaRPr/>
          </a:p>
          <a:p>
            <a:pPr indent="-317500" lvl="1" marL="914400" rtl="0" algn="l">
              <a:spcBef>
                <a:spcPts val="0"/>
              </a:spcBef>
              <a:spcAft>
                <a:spcPts val="0"/>
              </a:spcAft>
              <a:buSzPts val="1400"/>
              <a:buChar char="○"/>
            </a:pPr>
            <a:r>
              <a:rPr lang="en"/>
              <a:t>A team at AT&amp;T labs in New Jersey won the prize with a 10.06% increase in accuracy in 2009 (several teams submitted their results &lt;20 minutes before the deadline).</a:t>
            </a:r>
            <a:endParaRPr/>
          </a:p>
          <a:p>
            <a:pPr indent="-342900" lvl="0" marL="457200" rtl="0" algn="l">
              <a:spcBef>
                <a:spcPts val="0"/>
              </a:spcBef>
              <a:spcAft>
                <a:spcPts val="0"/>
              </a:spcAft>
              <a:buSzPts val="1800"/>
              <a:buChar char="●"/>
            </a:pPr>
            <a:r>
              <a:rPr lang="en"/>
              <a:t>New technique that served as a foundation for the algorithm </a:t>
            </a:r>
            <a:r>
              <a:rPr lang="en"/>
              <a:t>incorporates</a:t>
            </a:r>
            <a:r>
              <a:rPr lang="en"/>
              <a:t> a new predictor called </a:t>
            </a:r>
            <a:r>
              <a:rPr i="1" lang="en"/>
              <a:t>baseline predictor</a:t>
            </a:r>
            <a:endParaRPr/>
          </a:p>
        </p:txBody>
      </p:sp>
      <p:pic>
        <p:nvPicPr>
          <p:cNvPr id="77" name="Google Shape;77;p15"/>
          <p:cNvPicPr preferRelativeResize="0"/>
          <p:nvPr/>
        </p:nvPicPr>
        <p:blipFill>
          <a:blip r:embed="rId3">
            <a:alphaModFix/>
          </a:blip>
          <a:stretch>
            <a:fillRect/>
          </a:stretch>
        </p:blipFill>
        <p:spPr>
          <a:xfrm>
            <a:off x="4941303" y="260678"/>
            <a:ext cx="1919570" cy="1080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a:t>
            </a:r>
            <a:r>
              <a:rPr lang="en"/>
              <a:t>inal data: 17,770 movies, 2,649,429 users</a:t>
            </a:r>
            <a:endParaRPr/>
          </a:p>
          <a:p>
            <a:pPr indent="-342900" lvl="0" marL="457200" rtl="0" algn="l">
              <a:spcBef>
                <a:spcPts val="0"/>
              </a:spcBef>
              <a:spcAft>
                <a:spcPts val="0"/>
              </a:spcAft>
              <a:buSzPts val="1800"/>
              <a:buChar char="●"/>
            </a:pPr>
            <a:r>
              <a:rPr lang="en"/>
              <a:t>Ratings: 1- 5</a:t>
            </a:r>
            <a:endParaRPr/>
          </a:p>
          <a:p>
            <a:pPr indent="-342900" lvl="0" marL="457200" rtl="0" algn="l">
              <a:spcBef>
                <a:spcPts val="0"/>
              </a:spcBef>
              <a:spcAft>
                <a:spcPts val="0"/>
              </a:spcAft>
              <a:buSzPts val="1800"/>
              <a:buChar char="●"/>
            </a:pPr>
            <a:r>
              <a:rPr lang="en"/>
              <a:t>We randomly picked  5,000 movies, 10,000 users (3 times)</a:t>
            </a:r>
            <a:endParaRPr sz="11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a:t>Bipartite graphs: Graph-1, Graph-2, Graph-3</a:t>
            </a:r>
            <a:endParaRPr/>
          </a:p>
          <a:p>
            <a:pPr indent="-342900" lvl="0" marL="457200" rtl="0" algn="l">
              <a:spcBef>
                <a:spcPts val="0"/>
              </a:spcBef>
              <a:spcAft>
                <a:spcPts val="0"/>
              </a:spcAft>
              <a:buSzPts val="1800"/>
              <a:buChar char="●"/>
            </a:pPr>
            <a:r>
              <a:rPr lang="en"/>
              <a:t>Within each graph, we </a:t>
            </a:r>
            <a:r>
              <a:rPr lang="en"/>
              <a:t>randomly picked 90% of the data (edges) as training set, and the rest 10% as testing/probing set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For each training set, on average:</a:t>
            </a:r>
            <a:endParaRPr/>
          </a:p>
          <a:p>
            <a:pPr indent="-317500" lvl="1" marL="914400" marR="0" rtl="0" algn="l">
              <a:lnSpc>
                <a:spcPct val="115000"/>
              </a:lnSpc>
              <a:spcBef>
                <a:spcPts val="0"/>
              </a:spcBef>
              <a:spcAft>
                <a:spcPts val="0"/>
              </a:spcAft>
              <a:buSzPts val="1400"/>
              <a:buChar char="○"/>
            </a:pPr>
            <a:r>
              <a:rPr lang="en"/>
              <a:t>user: 1846</a:t>
            </a:r>
            <a:endParaRPr/>
          </a:p>
          <a:p>
            <a:pPr indent="-317500" lvl="1" marL="914400" marR="0" rtl="0" algn="l">
              <a:lnSpc>
                <a:spcPct val="115000"/>
              </a:lnSpc>
              <a:spcBef>
                <a:spcPts val="0"/>
              </a:spcBef>
              <a:spcAft>
                <a:spcPts val="0"/>
              </a:spcAft>
              <a:buSzPts val="1400"/>
              <a:buChar char="○"/>
            </a:pPr>
            <a:r>
              <a:rPr lang="en"/>
              <a:t>movie: 3865</a:t>
            </a:r>
            <a:endParaRPr/>
          </a:p>
          <a:p>
            <a:pPr indent="-317500" lvl="1" marL="914400" rtl="0" algn="l">
              <a:spcBef>
                <a:spcPts val="0"/>
              </a:spcBef>
              <a:spcAft>
                <a:spcPts val="0"/>
              </a:spcAft>
              <a:buSzPts val="1400"/>
              <a:buChar char="○"/>
            </a:pPr>
            <a:r>
              <a:rPr lang="en"/>
              <a:t>number of edges: 1,001,305</a:t>
            </a:r>
            <a:endParaRPr/>
          </a:p>
          <a:p>
            <a:pPr indent="-342900" lvl="0" marL="457200" rtl="0" algn="l">
              <a:spcBef>
                <a:spcPts val="0"/>
              </a:spcBef>
              <a:spcAft>
                <a:spcPts val="0"/>
              </a:spcAft>
              <a:buSzPts val="1800"/>
              <a:buChar char="●"/>
            </a:pPr>
            <a:r>
              <a:rPr lang="en"/>
              <a:t>This is because usually 10% most active users contribute 90% of the ratings</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1: Item-based cosine similarity </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Structural equivalence</a:t>
            </a:r>
            <a:endParaRPr/>
          </a:p>
          <a:p>
            <a:pPr indent="-317500" lvl="1" marL="914400" rtl="0" algn="l">
              <a:spcBef>
                <a:spcPts val="0"/>
              </a:spcBef>
              <a:spcAft>
                <a:spcPts val="0"/>
              </a:spcAft>
              <a:buSzPts val="1400"/>
              <a:buChar char="○"/>
            </a:pPr>
            <a:r>
              <a:rPr lang="en"/>
              <a:t>v</a:t>
            </a:r>
            <a:r>
              <a:rPr lang="en"/>
              <a:t>s. regular equivalence</a:t>
            </a:r>
            <a:endParaRPr/>
          </a:p>
          <a:p>
            <a:pPr indent="-317500" lvl="1" marL="914400" rtl="0" algn="l">
              <a:spcBef>
                <a:spcPts val="0"/>
              </a:spcBef>
              <a:spcAft>
                <a:spcPts val="0"/>
              </a:spcAft>
              <a:buSzPts val="1400"/>
              <a:buChar char="○"/>
            </a:pPr>
            <a:r>
              <a:rPr lang="en"/>
              <a:t>Comparing exact same movies rather than movies of the same type</a:t>
            </a:r>
            <a:endParaRPr/>
          </a:p>
          <a:p>
            <a:pPr indent="-342900" lvl="0" marL="457200" rtl="0" algn="l">
              <a:spcBef>
                <a:spcPts val="0"/>
              </a:spcBef>
              <a:spcAft>
                <a:spcPts val="0"/>
              </a:spcAft>
              <a:buSzPts val="1800"/>
              <a:buChar char="●"/>
            </a:pPr>
            <a:r>
              <a:rPr lang="en"/>
              <a:t>Normalization of shared neighbors</a:t>
            </a:r>
            <a:endParaRPr/>
          </a:p>
          <a:p>
            <a:pPr indent="-317500" lvl="1" marL="914400" rtl="0" algn="l">
              <a:spcBef>
                <a:spcPts val="0"/>
              </a:spcBef>
              <a:spcAft>
                <a:spcPts val="0"/>
              </a:spcAft>
              <a:buSzPts val="1400"/>
              <a:buChar char="○"/>
            </a:pPr>
            <a:r>
              <a:rPr lang="en"/>
              <a:t>Accounts for varying degrees across the network</a:t>
            </a:r>
            <a:endParaRPr/>
          </a:p>
          <a:p>
            <a:pPr indent="-342900" lvl="0" marL="457200" rtl="0" algn="l">
              <a:spcBef>
                <a:spcPts val="0"/>
              </a:spcBef>
              <a:spcAft>
                <a:spcPts val="0"/>
              </a:spcAft>
              <a:buSzPts val="1800"/>
              <a:buChar char="●"/>
            </a:pPr>
            <a:r>
              <a:rPr lang="en"/>
              <a:t>Weighted network</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2799500" y="3474175"/>
            <a:ext cx="3667550" cy="109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Baseline Predictors</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wants to i</a:t>
            </a:r>
            <a:r>
              <a:rPr lang="en"/>
              <a:t>ncorporate</a:t>
            </a:r>
            <a:r>
              <a:rPr lang="en"/>
              <a:t> biases involved in user-item interaction</a:t>
            </a:r>
            <a:endParaRPr/>
          </a:p>
          <a:p>
            <a:pPr indent="-342900" lvl="0" marL="457200" rtl="0" algn="l">
              <a:spcBef>
                <a:spcPts val="0"/>
              </a:spcBef>
              <a:spcAft>
                <a:spcPts val="0"/>
              </a:spcAft>
              <a:buSzPts val="1800"/>
              <a:buChar char="●"/>
            </a:pPr>
            <a:r>
              <a:rPr lang="en"/>
              <a:t>The team at AT&amp;T tried the idea of a baseline predictor, an algorithm variable that encapsulates the biases of both movies and users.</a:t>
            </a:r>
            <a:endParaRPr/>
          </a:p>
          <a:p>
            <a:pPr indent="-317500" lvl="1" marL="914400" rtl="0" algn="l">
              <a:spcBef>
                <a:spcPts val="0"/>
              </a:spcBef>
              <a:spcAft>
                <a:spcPts val="0"/>
              </a:spcAft>
              <a:buSzPts val="1400"/>
              <a:buChar char="○"/>
            </a:pPr>
            <a:r>
              <a:rPr lang="en"/>
              <a:t>μ</a:t>
            </a:r>
            <a:r>
              <a:rPr lang="en"/>
              <a:t> is the overall average rating a user gives a movie.</a:t>
            </a:r>
            <a:endParaRPr/>
          </a:p>
          <a:p>
            <a:pPr indent="-317500" lvl="1" marL="914400" rtl="0" algn="l">
              <a:spcBef>
                <a:spcPts val="0"/>
              </a:spcBef>
              <a:spcAft>
                <a:spcPts val="0"/>
              </a:spcAft>
              <a:buSzPts val="1400"/>
              <a:buChar char="○"/>
            </a:pPr>
            <a:r>
              <a:rPr lang="en"/>
              <a:t>E.g. Tom is a critical user that prides himself on only the most niche and best movies, so he get a negative b</a:t>
            </a:r>
            <a:r>
              <a:rPr baseline="-25000" lang="en"/>
              <a:t>u</a:t>
            </a:r>
            <a:r>
              <a:rPr baseline="-25000" lang="en"/>
              <a:t> </a:t>
            </a:r>
            <a:r>
              <a:rPr lang="en"/>
              <a:t>score (maybe -0.7)</a:t>
            </a:r>
            <a:endParaRPr/>
          </a:p>
          <a:p>
            <a:pPr indent="-317500" lvl="1" marL="914400" rtl="0" algn="l">
              <a:spcBef>
                <a:spcPts val="0"/>
              </a:spcBef>
              <a:spcAft>
                <a:spcPts val="0"/>
              </a:spcAft>
              <a:buSzPts val="1400"/>
              <a:buChar char="○"/>
            </a:pPr>
            <a:r>
              <a:rPr lang="en"/>
              <a:t>E.g. The Godfather is one of the highest rated movies of all time and so it gets a positive b</a:t>
            </a:r>
            <a:r>
              <a:rPr baseline="-25000" lang="en"/>
              <a:t>i</a:t>
            </a:r>
            <a:r>
              <a:rPr lang="en"/>
              <a:t> score. (maybe +0.5)</a:t>
            </a:r>
            <a:endParaRPr/>
          </a:p>
          <a:p>
            <a:pPr indent="-342900" lvl="0" marL="457200" rtl="0" algn="l">
              <a:spcBef>
                <a:spcPts val="0"/>
              </a:spcBef>
              <a:spcAft>
                <a:spcPts val="0"/>
              </a:spcAft>
              <a:buSzPts val="1800"/>
              <a:buChar char="●"/>
            </a:pPr>
            <a:r>
              <a:rPr lang="en"/>
              <a:t>Yehuda Koren and the team incorporated more considerations like how many ratings a user gives on a day, how the popularity of a movie changes, etc. (2) We opt for a more simple approach for reasons explained later on.</a:t>
            </a:r>
            <a:endParaRPr/>
          </a:p>
        </p:txBody>
      </p:sp>
      <p:sp>
        <p:nvSpPr>
          <p:cNvPr id="103" name="Google Shape;103;p19"/>
          <p:cNvSpPr txBox="1"/>
          <p:nvPr/>
        </p:nvSpPr>
        <p:spPr>
          <a:xfrm>
            <a:off x="395100" y="4684900"/>
            <a:ext cx="7895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4" name="Google Shape;104;p19"/>
          <p:cNvPicPr preferRelativeResize="0"/>
          <p:nvPr/>
        </p:nvPicPr>
        <p:blipFill>
          <a:blip r:embed="rId3">
            <a:alphaModFix/>
          </a:blip>
          <a:stretch>
            <a:fillRect/>
          </a:stretch>
        </p:blipFill>
        <p:spPr>
          <a:xfrm>
            <a:off x="4123593" y="415238"/>
            <a:ext cx="4827256" cy="7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2: Baseline Predictor</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 the </a:t>
            </a:r>
            <a:r>
              <a:rPr lang="en"/>
              <a:t>Baseline</a:t>
            </a:r>
            <a:r>
              <a:rPr lang="en"/>
              <a:t> predictor for each user-item relationship and this is the expected rating each user would give an item.</a:t>
            </a:r>
            <a:endParaRPr/>
          </a:p>
        </p:txBody>
      </p:sp>
      <p:pic>
        <p:nvPicPr>
          <p:cNvPr id="111" name="Google Shape;111;p20"/>
          <p:cNvPicPr preferRelativeResize="0"/>
          <p:nvPr/>
        </p:nvPicPr>
        <p:blipFill>
          <a:blip r:embed="rId3">
            <a:alphaModFix/>
          </a:blip>
          <a:stretch>
            <a:fillRect/>
          </a:stretch>
        </p:blipFill>
        <p:spPr>
          <a:xfrm>
            <a:off x="2158368" y="2643425"/>
            <a:ext cx="4827256" cy="7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Bias:</a:t>
            </a:r>
            <a:endParaRPr/>
          </a:p>
          <a:p>
            <a:pPr indent="-342900" lvl="0" marL="457200" rtl="0" algn="l">
              <a:spcBef>
                <a:spcPts val="1600"/>
              </a:spcBef>
              <a:spcAft>
                <a:spcPts val="0"/>
              </a:spcAft>
              <a:buSzPts val="1800"/>
              <a:buChar char="●"/>
            </a:pPr>
            <a:r>
              <a:rPr lang="en"/>
              <a:t>R(u) denotes the set of items rated by a user, </a:t>
            </a:r>
            <a:r>
              <a:rPr i="1" lang="en"/>
              <a:t>u</a:t>
            </a:r>
            <a:r>
              <a:rPr lang="en"/>
              <a:t>. </a:t>
            </a:r>
            <a:endParaRPr/>
          </a:p>
          <a:p>
            <a:pPr indent="-342900" lvl="0" marL="457200" rtl="0" algn="l">
              <a:spcBef>
                <a:spcPts val="0"/>
              </a:spcBef>
              <a:spcAft>
                <a:spcPts val="0"/>
              </a:spcAft>
              <a:buSzPts val="1800"/>
              <a:buChar char="●"/>
            </a:pPr>
            <a:r>
              <a:rPr lang="en"/>
              <a:t>r</a:t>
            </a:r>
            <a:r>
              <a:rPr baseline="-25000" lang="en"/>
              <a:t>ui</a:t>
            </a:r>
            <a:r>
              <a:rPr lang="en"/>
              <a:t> is the actual rating a user, </a:t>
            </a:r>
            <a:r>
              <a:rPr i="1" lang="en"/>
              <a:t>u</a:t>
            </a:r>
            <a:r>
              <a:rPr lang="en"/>
              <a:t> gives an item, </a:t>
            </a:r>
            <a:r>
              <a:rPr i="1" lang="en"/>
              <a:t>i</a:t>
            </a:r>
            <a:r>
              <a:rPr lang="en"/>
              <a:t>.</a:t>
            </a:r>
            <a:endParaRPr/>
          </a:p>
          <a:p>
            <a:pPr indent="-342900" lvl="0" marL="457200" rtl="0" algn="l">
              <a:spcBef>
                <a:spcPts val="0"/>
              </a:spcBef>
              <a:spcAft>
                <a:spcPts val="0"/>
              </a:spcAft>
              <a:buSzPts val="1800"/>
              <a:buChar char="●"/>
            </a:pPr>
            <a:r>
              <a:rPr lang="en"/>
              <a:t>Basically, sum all the distances of ratings given for an item </a:t>
            </a:r>
            <a:r>
              <a:rPr i="1" lang="en"/>
              <a:t>i</a:t>
            </a:r>
            <a:r>
              <a:rPr lang="en"/>
              <a:t> </a:t>
            </a:r>
            <a:r>
              <a:rPr lang="en"/>
              <a:t>from the overall average </a:t>
            </a:r>
            <a:endParaRPr/>
          </a:p>
          <a:p>
            <a:pPr indent="-342900" lvl="0" marL="457200" rtl="0" algn="l">
              <a:spcBef>
                <a:spcPts val="0"/>
              </a:spcBef>
              <a:spcAft>
                <a:spcPts val="0"/>
              </a:spcAft>
              <a:buSzPts val="1800"/>
              <a:buChar char="●"/>
            </a:pPr>
            <a:r>
              <a:rPr lang="en"/>
              <a:t>λ</a:t>
            </a:r>
            <a:r>
              <a:rPr baseline="-25000" lang="en"/>
              <a:t>1 </a:t>
            </a:r>
            <a:r>
              <a:rPr lang="en"/>
              <a:t>is a “regularization parameter” and we use Koren et. all’s value of λ</a:t>
            </a:r>
            <a:r>
              <a:rPr baseline="-25000" lang="en"/>
              <a:t>1</a:t>
            </a:r>
            <a:r>
              <a:rPr lang="en"/>
              <a:t>= 25 (2).</a:t>
            </a:r>
            <a:endParaRPr/>
          </a:p>
        </p:txBody>
      </p:sp>
      <p:pic>
        <p:nvPicPr>
          <p:cNvPr id="117" name="Google Shape;117;p21"/>
          <p:cNvPicPr preferRelativeResize="0"/>
          <p:nvPr/>
        </p:nvPicPr>
        <p:blipFill>
          <a:blip r:embed="rId3">
            <a:alphaModFix/>
          </a:blip>
          <a:stretch>
            <a:fillRect/>
          </a:stretch>
        </p:blipFill>
        <p:spPr>
          <a:xfrm>
            <a:off x="1266825" y="268863"/>
            <a:ext cx="6610350" cy="100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