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57" r:id="rId4"/>
    <p:sldId id="271" r:id="rId5"/>
    <p:sldId id="322" r:id="rId6"/>
    <p:sldId id="320" r:id="rId7"/>
    <p:sldId id="323" r:id="rId8"/>
    <p:sldId id="258" r:id="rId9"/>
    <p:sldId id="319" r:id="rId10"/>
    <p:sldId id="272" r:id="rId11"/>
    <p:sldId id="259" r:id="rId12"/>
    <p:sldId id="260" r:id="rId13"/>
    <p:sldId id="275" r:id="rId14"/>
    <p:sldId id="303" r:id="rId15"/>
    <p:sldId id="288" r:id="rId16"/>
    <p:sldId id="310" r:id="rId17"/>
    <p:sldId id="324" r:id="rId18"/>
    <p:sldId id="289" r:id="rId19"/>
    <p:sldId id="295" r:id="rId20"/>
    <p:sldId id="304" r:id="rId21"/>
    <p:sldId id="302" r:id="rId22"/>
    <p:sldId id="290" r:id="rId23"/>
    <p:sldId id="325" r:id="rId24"/>
    <p:sldId id="305" r:id="rId25"/>
    <p:sldId id="267" r:id="rId26"/>
    <p:sldId id="268" r:id="rId27"/>
    <p:sldId id="286" r:id="rId28"/>
    <p:sldId id="326" r:id="rId29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CCCCFF"/>
    <a:srgbClr val="66CCFF"/>
    <a:srgbClr val="D10729"/>
    <a:srgbClr val="22581C"/>
    <a:srgbClr val="00CC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0929"/>
  </p:normalViewPr>
  <p:slideViewPr>
    <p:cSldViewPr showGuides="1">
      <p:cViewPr varScale="1">
        <p:scale>
          <a:sx n="62" d="100"/>
          <a:sy n="62" d="100"/>
        </p:scale>
        <p:origin x="16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51E9E45-072A-428A-8D80-312F5632BC72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9A7440-6B3E-4CD8-B208-3A2117A0E8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79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DC20D6E-23A3-4078-A97E-0912639FEAB0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BB85BF-339A-479E-86F8-A73725033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83667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5 되추적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156FA18-E355-485C-A4BA-66136DF5D672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2019-05-16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 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29CA69-BF4E-45A0-BC4C-A2F65B8DB6F7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7928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615EE-9029-4CDA-89AF-7DFF3467ABF4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F0B2E-9794-4BC5-B959-F6C78D0C3C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02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A8B78-BFD8-4060-9075-8E68004DDB64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2C3EE-8F55-4F7B-AFFA-EDC17E4BA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2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50BC6-E2C6-4A21-BA9C-3126EA840AFB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E6FFE-4E11-4EF1-80CE-CB0EFEB017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35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71612"/>
            <a:ext cx="8839200" cy="41148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4D69F-4AC4-4B4B-90B7-6C0DBCA95BF7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C2E8-4AC1-456E-AC2B-A82B733856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8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3D877-1ED4-46F9-B90D-A1AAFA3DF0BC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0D2BA-FF7E-407C-B400-372AB43AA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6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20D0-4261-4E51-936C-2DD0D67D2EA3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22BA-9BAF-42DC-8431-20FA40BC6B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0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05EAD-2ABD-4A65-BCB1-40B0A1746459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C115-F318-4D0A-A071-252046B56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3F76C-76E8-4793-949D-F58DCB9D8819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CBB4-E8D1-4CD1-8805-0FDEEED86B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1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20EE4-6D87-4F5B-ACBD-FA126EFEC2E0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DD26-C403-4BB1-9C4D-A0C0BA5B32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2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9904-82CD-4E11-A02A-3F23C7801A2E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C035B-C06B-4826-A7A7-313A6AA0CD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3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49288-7B83-4BBD-9DEC-05EBB958B953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81A6-B34E-445D-8B0A-4FF46E013B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19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D0ADF4-4669-4117-A3CE-2CE16FAD90A4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DCF6AE3A-5A91-4F11-8C78-83A0046EA9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rgbClr val="3E020C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rgbClr val="3E020C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rgbClr val="3E020C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rgbClr val="3E020C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rgbClr val="3E020C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5</a:t>
            </a:r>
            <a:r>
              <a:rPr lang="ko-KR" altLang="en-US" smtClean="0"/>
              <a:t>장  되추적 </a:t>
            </a:r>
            <a:r>
              <a:rPr lang="en-US" altLang="ko-KR" smtClean="0"/>
              <a:t>(Backtracking )</a:t>
            </a:r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9BFCB-6AB4-4B2F-9FC9-9D58F4793C6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90587"/>
          </a:xfrm>
        </p:spPr>
        <p:txBody>
          <a:bodyPr/>
          <a:lstStyle/>
          <a:p>
            <a:pPr eaLnBrk="1" hangingPunct="1"/>
            <a:r>
              <a:rPr lang="ko-KR" altLang="en-US" smtClean="0"/>
              <a:t>상태공간트리</a:t>
            </a:r>
            <a:r>
              <a:rPr lang="en-US" altLang="ko-KR" smtClean="0"/>
              <a:t>(state space tree)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763000" cy="180498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뿌리마디에서 잎마디</a:t>
            </a:r>
            <a:r>
              <a:rPr lang="en-US" altLang="ko-KR" smtClean="0">
                <a:sym typeface="Symbol" panose="05050102010706020507" pitchFamily="18" charset="2"/>
              </a:rPr>
              <a:t>(leaf)</a:t>
            </a:r>
            <a:r>
              <a:rPr lang="ko-KR" altLang="en-US" smtClean="0">
                <a:sym typeface="Symbol" panose="05050102010706020507" pitchFamily="18" charset="2"/>
              </a:rPr>
              <a:t>까지의 경로는 해답후보</a:t>
            </a:r>
            <a:r>
              <a:rPr lang="en-US" altLang="ko-KR" smtClean="0">
                <a:sym typeface="Symbol" panose="05050102010706020507" pitchFamily="18" charset="2"/>
              </a:rPr>
              <a:t>(candidate solution)</a:t>
            </a:r>
            <a:r>
              <a:rPr lang="ko-KR" altLang="en-US" smtClean="0">
                <a:sym typeface="Symbol" panose="05050102010706020507" pitchFamily="18" charset="2"/>
              </a:rPr>
              <a:t>가 되는데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깊이우선검색을 하여 그 해답후보 중에서 해답을 찾을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그러나 이 방법을 사용하면 해답이 될 가능성이 전혀 없는 마디의 후손마디</a:t>
            </a:r>
            <a:r>
              <a:rPr lang="en-US" altLang="ko-KR" smtClean="0">
                <a:sym typeface="Symbol" panose="05050102010706020507" pitchFamily="18" charset="2"/>
              </a:rPr>
              <a:t>(descendant)</a:t>
            </a:r>
            <a:r>
              <a:rPr lang="ko-KR" altLang="en-US" smtClean="0">
                <a:sym typeface="Symbol" panose="05050102010706020507" pitchFamily="18" charset="2"/>
              </a:rPr>
              <a:t>들도 모두 검색해야 하므로 비효율적이다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mtClean="0"/>
          </a:p>
        </p:txBody>
      </p:sp>
      <p:pic>
        <p:nvPicPr>
          <p:cNvPr id="15365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141663"/>
            <a:ext cx="42862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 bwMode="auto">
          <a:xfrm>
            <a:off x="1833563" y="3360738"/>
            <a:ext cx="1535112" cy="531812"/>
          </a:xfrm>
          <a:prstGeom prst="wedgeRoundRectCallout">
            <a:avLst>
              <a:gd name="adj1" fmla="val 83397"/>
              <a:gd name="adj2" fmla="val 132530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 가지 이후는 확인필요 없음</a:t>
            </a:r>
          </a:p>
        </p:txBody>
      </p:sp>
      <p:pic>
        <p:nvPicPr>
          <p:cNvPr id="15367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/>
          <a:stretch>
            <a:fillRect/>
          </a:stretch>
        </p:blipFill>
        <p:spPr bwMode="auto">
          <a:xfrm>
            <a:off x="6221413" y="4927600"/>
            <a:ext cx="11239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8" name="직선 화살표 연결선 12"/>
          <p:cNvCxnSpPr>
            <a:cxnSpLocks noChangeShapeType="1"/>
          </p:cNvCxnSpPr>
          <p:nvPr/>
        </p:nvCxnSpPr>
        <p:spPr bwMode="auto">
          <a:xfrm flipV="1">
            <a:off x="1446213" y="4470400"/>
            <a:ext cx="2309812" cy="2063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직선 화살표 연결선 14"/>
          <p:cNvCxnSpPr>
            <a:cxnSpLocks noChangeShapeType="1"/>
          </p:cNvCxnSpPr>
          <p:nvPr/>
        </p:nvCxnSpPr>
        <p:spPr bwMode="auto">
          <a:xfrm flipH="1" flipV="1">
            <a:off x="4697413" y="4427538"/>
            <a:ext cx="1939925" cy="9429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70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8"/>
          <a:stretch>
            <a:fillRect/>
          </a:stretch>
        </p:blipFill>
        <p:spPr bwMode="auto">
          <a:xfrm>
            <a:off x="1131888" y="4321175"/>
            <a:ext cx="11366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F44753-928E-45AE-9121-7EF54E2CD7B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214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 smtClean="0"/>
              <a:t>마디의 </a:t>
            </a:r>
            <a:r>
              <a:rPr lang="ko-KR" altLang="en-US" b="1" dirty="0" err="1" smtClean="0"/>
              <a:t>유망성</a:t>
            </a:r>
            <a:r>
              <a:rPr lang="en-US" altLang="ko-KR" dirty="0" smtClean="0"/>
              <a:t>: </a:t>
            </a:r>
          </a:p>
          <a:p>
            <a:pPr lvl="1" eaLnBrk="1" hangingPunct="1">
              <a:defRPr/>
            </a:pPr>
            <a:r>
              <a:rPr lang="ko-KR" altLang="en-US" dirty="0" smtClean="0"/>
              <a:t>전혀 해답이 나올 가능성이 없는 마디는 유망하지 않다</a:t>
            </a:r>
            <a:r>
              <a:rPr lang="en-US" altLang="ko-KR" dirty="0" smtClean="0"/>
              <a:t>(non-promising)</a:t>
            </a:r>
          </a:p>
          <a:p>
            <a:pPr lvl="1" eaLnBrk="1" hangingPunct="1">
              <a:defRPr/>
            </a:pPr>
            <a:r>
              <a:rPr lang="ko-KR" altLang="en-US" dirty="0" smtClean="0"/>
              <a:t>그렇지 않으면 유망하다</a:t>
            </a:r>
            <a:r>
              <a:rPr lang="en-US" altLang="ko-KR" dirty="0" smtClean="0"/>
              <a:t>(promising).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되추적이란</a:t>
            </a:r>
            <a:r>
              <a:rPr lang="en-US" altLang="ko-KR" dirty="0" smtClean="0"/>
              <a:t>?</a:t>
            </a:r>
          </a:p>
          <a:p>
            <a:pPr lvl="1" eaLnBrk="1" hangingPunct="1">
              <a:defRPr/>
            </a:pPr>
            <a:r>
              <a:rPr lang="ko-KR" altLang="en-US" dirty="0" smtClean="0"/>
              <a:t>어떤 마디의 </a:t>
            </a:r>
            <a:r>
              <a:rPr lang="ko-KR" altLang="en-US" dirty="0" err="1" smtClean="0"/>
              <a:t>유망성을</a:t>
            </a:r>
            <a:r>
              <a:rPr lang="ko-KR" altLang="en-US" dirty="0" smtClean="0"/>
              <a:t> 점검한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유망하지 않다고 판정이 되면 그 마디의 부모마디</a:t>
            </a:r>
            <a:r>
              <a:rPr lang="en-US" altLang="ko-KR" dirty="0" smtClean="0"/>
              <a:t>(parent)</a:t>
            </a:r>
            <a:r>
              <a:rPr lang="ko-KR" altLang="en-US" dirty="0" smtClean="0"/>
              <a:t>로 돌아가서</a:t>
            </a:r>
            <a:r>
              <a:rPr lang="en-US" altLang="ko-KR" dirty="0" smtClean="0"/>
              <a:t>(“backtrack”) </a:t>
            </a:r>
            <a:r>
              <a:rPr lang="ko-KR" altLang="en-US" dirty="0" smtClean="0"/>
              <a:t>다음 후손마디에 대한 검색을 계속하게 되는 절차</a:t>
            </a:r>
            <a:r>
              <a:rPr lang="en-US" altLang="ko-KR" dirty="0" smtClean="0"/>
              <a:t>.</a:t>
            </a:r>
          </a:p>
          <a:p>
            <a:pPr lvl="1" eaLnBrk="1" hangingPunct="1">
              <a:defRPr/>
            </a:pPr>
            <a:r>
              <a:rPr lang="ko-KR" altLang="en-US" dirty="0" smtClean="0"/>
              <a:t>부모마디로 돌아가는 것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가지치기</a:t>
            </a:r>
            <a:r>
              <a:rPr lang="en-US" altLang="ko-KR" dirty="0" smtClean="0">
                <a:sym typeface="Wingdings" panose="05000000000000000000" pitchFamily="2" charset="2"/>
              </a:rPr>
              <a:t>(pruning)</a:t>
            </a:r>
          </a:p>
          <a:p>
            <a:pPr lvl="1" eaLnBrk="1" hangingPunct="1">
              <a:defRPr/>
            </a:pPr>
            <a:r>
              <a:rPr lang="ko-KR" altLang="en-US" dirty="0" smtClean="0">
                <a:sym typeface="Wingdings" panose="05000000000000000000" pitchFamily="2" charset="2"/>
              </a:rPr>
              <a:t>유망한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마디만으로 구성된 </a:t>
            </a:r>
            <a:r>
              <a:rPr lang="ko-KR" altLang="en-US" dirty="0" err="1" smtClean="0">
                <a:sym typeface="Wingdings" panose="05000000000000000000" pitchFamily="2" charset="2"/>
              </a:rPr>
              <a:t>부분트리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 </a:t>
            </a:r>
            <a:r>
              <a:rPr lang="ko-KR" altLang="en-US" dirty="0" err="1" smtClean="0">
                <a:sym typeface="Wingdings" panose="05000000000000000000" pitchFamily="2" charset="2"/>
              </a:rPr>
              <a:t>가지친</a:t>
            </a:r>
            <a:r>
              <a:rPr lang="ko-KR" altLang="en-US" dirty="0" smtClean="0">
                <a:sym typeface="Wingdings" panose="05000000000000000000" pitchFamily="2" charset="2"/>
              </a:rPr>
              <a:t> 상태공간 트리</a:t>
            </a:r>
            <a:r>
              <a:rPr lang="en-US" altLang="ko-KR" dirty="0" smtClean="0">
                <a:sym typeface="Wingdings" panose="05000000000000000000" pitchFamily="2" charset="2"/>
              </a:rPr>
              <a:t>(pruned state space tree)</a:t>
            </a:r>
            <a:endParaRPr lang="en-US" altLang="ko-KR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</a:rPr>
              <a:t>되추적 기술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26C5B3-6390-4C2D-96DC-7A7D4E57112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81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일반 되추적 알고리즘</a:t>
            </a:r>
            <a:r>
              <a:rPr lang="en-US" altLang="ko-KR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/>
              <a:t>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되추적 알고리즘</a:t>
            </a: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763713" y="2049463"/>
            <a:ext cx="5419725" cy="2759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269875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checknode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  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write the solution;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     checknode(u);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214938"/>
            <a:ext cx="36687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-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노드를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방문 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유망성을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검증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120CB3-AF3B-44A6-9A1D-EA35DDCA1B3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8715375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latin typeface="+mn-ea"/>
                <a:ea typeface="+mn-ea"/>
              </a:rPr>
              <a:t>4-Queens </a:t>
            </a:r>
            <a:r>
              <a:rPr lang="ko-KR" altLang="en-US" sz="3200" dirty="0" smtClean="0">
                <a:latin typeface="+mn-ea"/>
                <a:ea typeface="+mn-ea"/>
              </a:rPr>
              <a:t>문제의 </a:t>
            </a:r>
            <a:r>
              <a:rPr lang="ko-KR" altLang="en-US" sz="3200" dirty="0" err="1" smtClean="0">
                <a:latin typeface="+mn-ea"/>
                <a:ea typeface="+mn-ea"/>
              </a:rPr>
              <a:t>상태공간트리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r>
              <a:rPr lang="en-US" altLang="ko-KR" sz="3200" dirty="0" smtClean="0">
                <a:latin typeface="+mn-ea"/>
                <a:ea typeface="+mn-ea"/>
              </a:rPr>
              <a:t>(</a:t>
            </a:r>
            <a:r>
              <a:rPr lang="ko-KR" altLang="en-US" sz="3200" dirty="0" err="1" smtClean="0">
                <a:latin typeface="+mn-ea"/>
                <a:ea typeface="+mn-ea"/>
              </a:rPr>
              <a:t>되추적</a:t>
            </a:r>
            <a:r>
              <a:rPr lang="en-US" altLang="ko-KR" sz="3200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8436" name="그림 6" descr="05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71643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4" descr="05-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9" b="69295"/>
          <a:stretch>
            <a:fillRect/>
          </a:stretch>
        </p:blipFill>
        <p:spPr bwMode="auto">
          <a:xfrm>
            <a:off x="3455988" y="5373688"/>
            <a:ext cx="36893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 bwMode="auto">
          <a:xfrm>
            <a:off x="1258888" y="1125538"/>
            <a:ext cx="576262" cy="431800"/>
          </a:xfrm>
          <a:prstGeom prst="wedgeRoundRectCallout">
            <a:avLst>
              <a:gd name="adj1" fmla="val 82161"/>
              <a:gd name="adj2" fmla="val 101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latin typeface="+mn-lt"/>
                <a:ea typeface="+mn-ea"/>
              </a:rPr>
              <a:t>promising</a:t>
            </a:r>
            <a:endParaRPr lang="ko-KR" altLang="en-US" sz="100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C07C35-1C60-4FDC-8528-C0403BDEC2E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9459" name="그림 4" descr="05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5505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그림 6" descr="05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44900"/>
            <a:ext cx="405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4427538" y="4846638"/>
            <a:ext cx="4183062" cy="854075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588" y="62960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3BED0D-D24D-44D8-8857-1FA726978E1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3" name="TextBox 10"/>
          <p:cNvSpPr txBox="1">
            <a:spLocks noChangeArrowheads="1"/>
          </p:cNvSpPr>
          <p:nvPr/>
        </p:nvSpPr>
        <p:spPr bwMode="auto">
          <a:xfrm>
            <a:off x="4071938" y="1270000"/>
            <a:ext cx="460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4" name="직사각형 7"/>
          <p:cNvSpPr>
            <a:spLocks noChangeArrowheads="1"/>
          </p:cNvSpPr>
          <p:nvPr/>
        </p:nvSpPr>
        <p:spPr bwMode="auto">
          <a:xfrm>
            <a:off x="1357313" y="484188"/>
            <a:ext cx="6429375" cy="53736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(i==n)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cout &lt;&lt; col[1] through col[n];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(j=1; j&lt;=n; j++){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col[i+1] =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queens(i+1);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k=1;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k&lt;i  &amp;&amp; switch){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col[i]==col[k] || abs(col[i]-col[k]) == i-k)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switch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k++;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4214813" y="3341688"/>
            <a:ext cx="1285875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column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인지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확인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000750" y="3198813"/>
            <a:ext cx="1143000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대각에 있는지 확인</a:t>
            </a:r>
            <a:endParaRPr lang="ko-KR" altLang="en-US" sz="1400" dirty="0">
              <a:solidFill>
                <a:srgbClr val="3E020C"/>
              </a:solidFill>
              <a:latin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38813" y="1052513"/>
          <a:ext cx="2809877" cy="14636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n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err="1" smtClean="0"/>
                        <a:t>i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col[</a:t>
                      </a:r>
                      <a:r>
                        <a:rPr lang="en-US" altLang="ko-KR" sz="1000" i="1" dirty="0" err="1" smtClean="0"/>
                        <a:t>i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i</a:t>
                      </a:r>
                      <a:r>
                        <a:rPr lang="en-US" altLang="ko-KR" sz="1000" dirty="0" smtClean="0"/>
                        <a:t>+1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 bwMode="auto">
          <a:xfrm>
            <a:off x="5137150" y="2200275"/>
            <a:ext cx="1079500" cy="4763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544" name="오른쪽 중괄호 19455"/>
          <p:cNvSpPr>
            <a:spLocks/>
          </p:cNvSpPr>
          <p:nvPr/>
        </p:nvSpPr>
        <p:spPr bwMode="auto">
          <a:xfrm>
            <a:off x="4862513" y="1839913"/>
            <a:ext cx="214312" cy="720725"/>
          </a:xfrm>
          <a:prstGeom prst="righ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6165850"/>
            <a:ext cx="1993900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Initially, queens(0).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6100" y="41275"/>
            <a:ext cx="40846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col[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] = 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번째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queen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이 위치한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column 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6582FE-B42C-4CB0-845A-AD43D0DBE65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1507" name="그림 4" descr="05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14438"/>
            <a:ext cx="34909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1547813" y="3141663"/>
            <a:ext cx="638175" cy="425450"/>
          </a:xfrm>
          <a:prstGeom prst="wedgeRoundRectCallout">
            <a:avLst>
              <a:gd name="adj1" fmla="val 333395"/>
              <a:gd name="adj2" fmla="val 8199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6,4</a:t>
            </a:r>
            <a:endParaRPr lang="ko-KR" altLang="en-US" sz="1200" dirty="0">
              <a:latin typeface="+mn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547813" y="2276475"/>
            <a:ext cx="638175" cy="427038"/>
          </a:xfrm>
          <a:prstGeom prst="wedgeRoundRectCallout">
            <a:avLst>
              <a:gd name="adj1" fmla="val 163964"/>
              <a:gd name="adj2" fmla="val 179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3,1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6804025" y="1273175"/>
            <a:ext cx="638175" cy="427038"/>
          </a:xfrm>
          <a:prstGeom prst="wedgeRoundRectCallout">
            <a:avLst>
              <a:gd name="adj1" fmla="val -181476"/>
              <a:gd name="adj2" fmla="val 13128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2,8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 flipH="1">
            <a:off x="4316413" y="2205038"/>
            <a:ext cx="1479550" cy="1511300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3059113" y="2636838"/>
            <a:ext cx="1008062" cy="930275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98E75-3408-4E47-AC67-3448A6512D36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341438"/>
            <a:ext cx="6107113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queens(n,-1,col)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4175" y="2133600"/>
            <a:ext cx="1655763" cy="246221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/>
              <a:t>[0, 2, 4, 1, 3]</a:t>
            </a:r>
          </a:p>
          <a:p>
            <a:pPr>
              <a:defRPr/>
            </a:pPr>
            <a:r>
              <a:rPr lang="en-US" altLang="ko-KR" sz="1400"/>
              <a:t>[0, 3, 1, 4, 2]</a:t>
            </a:r>
          </a:p>
          <a:p>
            <a:pPr>
              <a:defRPr/>
            </a:pPr>
            <a:r>
              <a:rPr lang="en-US" altLang="ko-KR" sz="1400"/>
              <a:t>[1, 3, 0, 2, 4]</a:t>
            </a:r>
          </a:p>
          <a:p>
            <a:pPr>
              <a:defRPr/>
            </a:pPr>
            <a:r>
              <a:rPr lang="en-US" altLang="ko-KR" sz="1400"/>
              <a:t>[1, 4, 2, 0, 3]</a:t>
            </a:r>
          </a:p>
          <a:p>
            <a:pPr>
              <a:defRPr/>
            </a:pPr>
            <a:r>
              <a:rPr lang="en-US" altLang="ko-KR" sz="1400"/>
              <a:t>[2, 0, 3, 1, 4]</a:t>
            </a:r>
          </a:p>
          <a:p>
            <a:pPr>
              <a:defRPr/>
            </a:pPr>
            <a:r>
              <a:rPr lang="en-US" altLang="ko-KR" sz="1400"/>
              <a:t>[2, 4, 1, 3, 0]</a:t>
            </a:r>
          </a:p>
          <a:p>
            <a:pPr>
              <a:defRPr/>
            </a:pPr>
            <a:r>
              <a:rPr lang="en-US" altLang="ko-KR" sz="1400"/>
              <a:t>[3, 0, 2, 4, 1]</a:t>
            </a:r>
          </a:p>
          <a:p>
            <a:pPr>
              <a:defRPr/>
            </a:pPr>
            <a:r>
              <a:rPr lang="en-US" altLang="ko-KR" sz="1400"/>
              <a:t>[3, 1, 4, 2, 0]</a:t>
            </a:r>
          </a:p>
          <a:p>
            <a:pPr>
              <a:defRPr/>
            </a:pPr>
            <a:r>
              <a:rPr lang="en-US" altLang="ko-KR" sz="1400"/>
              <a:t>[4, 1, 3, 0, 2]</a:t>
            </a:r>
          </a:p>
          <a:p>
            <a:pPr>
              <a:defRPr/>
            </a:pPr>
            <a:r>
              <a:rPr lang="en-US" altLang="ko-KR" sz="1400"/>
              <a:t>[4, 2, 0, 3, 1]</a:t>
            </a:r>
          </a:p>
          <a:p>
            <a:pPr>
              <a:defRPr/>
            </a:pPr>
            <a:r>
              <a:rPr lang="en-US" altLang="ko-KR" sz="1400"/>
              <a:t>&gt;&gt;&gt; </a:t>
            </a:r>
            <a:endParaRPr lang="ko-KR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051050" y="476250"/>
            <a:ext cx="2084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5-Queens problem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08788" y="404813"/>
          <a:ext cx="1698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A45DCA-1269-4031-B084-2C218170815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부분집합의 합 구하기</a:t>
            </a:r>
            <a:r>
              <a:rPr lang="en-US" altLang="ko-KR" sz="2800" smtClean="0"/>
              <a:t>(sum of subsets problem)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985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dirty="0" smtClean="0">
                <a:latin typeface="+mn-lt"/>
              </a:rPr>
              <a:t>n</a:t>
            </a:r>
            <a:r>
              <a:rPr lang="ko-KR" altLang="en-US" dirty="0" smtClean="0">
                <a:latin typeface="+mn-lt"/>
              </a:rPr>
              <a:t>개의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을 이용하여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 들의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무게의 합이 </a:t>
            </a:r>
            <a:r>
              <a:rPr lang="en-US" altLang="ko-KR" i="1" dirty="0" smtClean="0">
                <a:latin typeface="+mn-lt"/>
              </a:rPr>
              <a:t>W</a:t>
            </a:r>
            <a:r>
              <a:rPr lang="ko-KR" altLang="en-US" dirty="0" smtClean="0">
                <a:latin typeface="+mn-lt"/>
              </a:rPr>
              <a:t>가 되는 부분집합을 구한다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/>
              <a:t>For S={1,4,6,8}, select items so that sum of the subset is 5.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</p:txBody>
      </p:sp>
      <p:grpSp>
        <p:nvGrpSpPr>
          <p:cNvPr id="23557" name="그룹 10"/>
          <p:cNvGrpSpPr>
            <a:grpSpLocks/>
          </p:cNvGrpSpPr>
          <p:nvPr/>
        </p:nvGrpSpPr>
        <p:grpSpPr bwMode="auto">
          <a:xfrm>
            <a:off x="2143125" y="2714625"/>
            <a:ext cx="3143250" cy="1071563"/>
            <a:chOff x="2428860" y="2500306"/>
            <a:chExt cx="3143272" cy="1071570"/>
          </a:xfrm>
        </p:grpSpPr>
        <p:sp>
          <p:nvSpPr>
            <p:cNvPr id="23558" name="직사각형 13"/>
            <p:cNvSpPr>
              <a:spLocks noChangeArrowheads="1"/>
            </p:cNvSpPr>
            <p:nvPr/>
          </p:nvSpPr>
          <p:spPr bwMode="auto">
            <a:xfrm>
              <a:off x="2428860" y="2500306"/>
              <a:ext cx="3143272" cy="1071570"/>
            </a:xfrm>
            <a:prstGeom prst="rect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graphicFrame>
          <p:nvGraphicFramePr>
            <p:cNvPr id="23559" name="Object 11"/>
            <p:cNvGraphicFramePr>
              <a:graphicFrameLocks noChangeAspect="1"/>
            </p:cNvGraphicFramePr>
            <p:nvPr/>
          </p:nvGraphicFramePr>
          <p:xfrm>
            <a:off x="2922569" y="2549517"/>
            <a:ext cx="2220935" cy="889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" name="Equation" r:id="rId4" imgW="1587500" imgH="660400" progId="Equation.3">
                    <p:embed/>
                  </p:oleObj>
                </mc:Choice>
                <mc:Fallback>
                  <p:oleObj name="Equation" r:id="rId4" imgW="1587500" imgH="660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69" y="2549517"/>
                          <a:ext cx="2220935" cy="889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05FFB-19AF-4722-8EF0-74D3FFC3955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4579" name="그림 4" descr="05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4313"/>
            <a:ext cx="4214812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그림 4" descr="05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000375"/>
            <a:ext cx="48831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 bwMode="auto">
          <a:xfrm>
            <a:off x="2843213" y="5611813"/>
            <a:ext cx="1143000" cy="347662"/>
          </a:xfrm>
          <a:prstGeom prst="wedgeRoundRectCallout">
            <a:avLst>
              <a:gd name="adj1" fmla="val 84558"/>
              <a:gd name="adj2" fmla="val -8388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누적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무게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188" y="857250"/>
            <a:ext cx="3238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=2,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4948238" y="5260975"/>
            <a:ext cx="508000" cy="4841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4621213" y="6129338"/>
            <a:ext cx="1143000" cy="347662"/>
          </a:xfrm>
          <a:prstGeom prst="wedgeRoundRectCallout">
            <a:avLst>
              <a:gd name="adj1" fmla="val 4558"/>
              <a:gd name="adj2" fmla="val -1517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soution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DA8C2-69D3-45D9-A246-AEA57574522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트리 방문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(tree traversal)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00063" y="1214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preorder</a:t>
            </a:r>
          </a:p>
        </p:txBody>
      </p:sp>
      <p:grpSp>
        <p:nvGrpSpPr>
          <p:cNvPr id="7173" name="그룹 102"/>
          <p:cNvGrpSpPr>
            <a:grpSpLocks/>
          </p:cNvGrpSpPr>
          <p:nvPr/>
        </p:nvGrpSpPr>
        <p:grpSpPr bwMode="auto">
          <a:xfrm>
            <a:off x="1928813" y="1000125"/>
            <a:ext cx="1714500" cy="1714500"/>
            <a:chOff x="3714744" y="1857365"/>
            <a:chExt cx="2614419" cy="2928957"/>
          </a:xfrm>
        </p:grpSpPr>
        <p:sp>
          <p:nvSpPr>
            <p:cNvPr id="7" name="타원 6"/>
            <p:cNvSpPr/>
            <p:nvPr/>
          </p:nvSpPr>
          <p:spPr bwMode="auto">
            <a:xfrm>
              <a:off x="4959014" y="1987541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457916" y="2844532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2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457690" y="2844532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4959014" y="3772035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4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958786" y="3772035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5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7256" name="직선 화살표 연결선 12"/>
            <p:cNvCxnSpPr>
              <a:cxnSpLocks noChangeShapeType="1"/>
              <a:stCxn id="7" idx="4"/>
              <a:endCxn id="8" idx="7"/>
            </p:cNvCxnSpPr>
            <p:nvPr/>
          </p:nvCxnSpPr>
          <p:spPr bwMode="auto">
            <a:xfrm rot="5400000">
              <a:off x="4735638" y="2506063"/>
              <a:ext cx="446854" cy="368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7" name="직선 연결선 15"/>
            <p:cNvCxnSpPr>
              <a:cxnSpLocks noChangeShapeType="1"/>
              <a:stCxn id="7" idx="4"/>
              <a:endCxn id="9" idx="1"/>
            </p:cNvCxnSpPr>
            <p:nvPr/>
          </p:nvCxnSpPr>
          <p:spPr bwMode="auto">
            <a:xfrm rot="16200000" flipH="1">
              <a:off x="5104517" y="2506063"/>
              <a:ext cx="446854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8" name="직선 연결선 17"/>
            <p:cNvCxnSpPr>
              <a:cxnSpLocks noChangeShapeType="1"/>
              <a:stCxn id="9" idx="4"/>
              <a:endCxn id="10" idx="7"/>
            </p:cNvCxnSpPr>
            <p:nvPr/>
          </p:nvCxnSpPr>
          <p:spPr bwMode="auto">
            <a:xfrm rot="5400000">
              <a:off x="5199985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9" name="직선 연결선 27"/>
            <p:cNvCxnSpPr>
              <a:cxnSpLocks noChangeShapeType="1"/>
              <a:stCxn id="9" idx="4"/>
              <a:endCxn id="11" idx="1"/>
            </p:cNvCxnSpPr>
            <p:nvPr/>
          </p:nvCxnSpPr>
          <p:spPr bwMode="auto">
            <a:xfrm rot="16200000" flipH="1">
              <a:off x="5568864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0" name="직선 연결선 35"/>
            <p:cNvCxnSpPr>
              <a:cxnSpLocks noChangeShapeType="1"/>
            </p:cNvCxnSpPr>
            <p:nvPr/>
          </p:nvCxnSpPr>
          <p:spPr bwMode="auto">
            <a:xfrm>
              <a:off x="4214810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1" name="직선 연결선 37"/>
            <p:cNvCxnSpPr>
              <a:cxnSpLocks noChangeShapeType="1"/>
            </p:cNvCxnSpPr>
            <p:nvPr/>
          </p:nvCxnSpPr>
          <p:spPr bwMode="auto">
            <a:xfrm>
              <a:off x="5214942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2" name="직선 연결선 38"/>
            <p:cNvCxnSpPr>
              <a:cxnSpLocks noChangeShapeType="1"/>
            </p:cNvCxnSpPr>
            <p:nvPr/>
          </p:nvCxnSpPr>
          <p:spPr bwMode="auto">
            <a:xfrm>
              <a:off x="4714876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3" name="직선 연결선 39"/>
            <p:cNvCxnSpPr>
              <a:cxnSpLocks noChangeShapeType="1"/>
            </p:cNvCxnSpPr>
            <p:nvPr/>
          </p:nvCxnSpPr>
          <p:spPr bwMode="auto">
            <a:xfrm>
              <a:off x="5715008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4" name="직선 연결선 40"/>
            <p:cNvCxnSpPr>
              <a:cxnSpLocks noChangeShapeType="1"/>
            </p:cNvCxnSpPr>
            <p:nvPr/>
          </p:nvCxnSpPr>
          <p:spPr bwMode="auto">
            <a:xfrm>
              <a:off x="4714876" y="221455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5" name="직선 연결선 45"/>
            <p:cNvCxnSpPr>
              <a:cxnSpLocks noChangeShapeType="1"/>
            </p:cNvCxnSpPr>
            <p:nvPr/>
          </p:nvCxnSpPr>
          <p:spPr bwMode="auto">
            <a:xfrm rot="5400000">
              <a:off x="3516502" y="2055607"/>
              <a:ext cx="1396616" cy="10001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6" name="직선 연결선 47"/>
            <p:cNvCxnSpPr>
              <a:cxnSpLocks noChangeShapeType="1"/>
            </p:cNvCxnSpPr>
            <p:nvPr/>
          </p:nvCxnSpPr>
          <p:spPr bwMode="auto">
            <a:xfrm>
              <a:off x="3714744" y="3253980"/>
              <a:ext cx="571504" cy="4607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7" name="직선 연결선 49"/>
            <p:cNvCxnSpPr>
              <a:cxnSpLocks noChangeShapeType="1"/>
            </p:cNvCxnSpPr>
            <p:nvPr/>
          </p:nvCxnSpPr>
          <p:spPr bwMode="auto">
            <a:xfrm flipV="1">
              <a:off x="4286248" y="3000372"/>
              <a:ext cx="785818" cy="7143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8" name="직선 연결선 51"/>
            <p:cNvCxnSpPr>
              <a:cxnSpLocks noChangeShapeType="1"/>
            </p:cNvCxnSpPr>
            <p:nvPr/>
          </p:nvCxnSpPr>
          <p:spPr bwMode="auto">
            <a:xfrm rot="5400000">
              <a:off x="4218382" y="3211114"/>
              <a:ext cx="1064426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직선 연결선 53"/>
            <p:cNvCxnSpPr>
              <a:cxnSpLocks noChangeShapeType="1"/>
            </p:cNvCxnSpPr>
            <p:nvPr/>
          </p:nvCxnSpPr>
          <p:spPr bwMode="auto">
            <a:xfrm>
              <a:off x="4429124" y="4071942"/>
              <a:ext cx="714380" cy="5715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직선 연결선 55"/>
            <p:cNvCxnSpPr>
              <a:cxnSpLocks noChangeShapeType="1"/>
            </p:cNvCxnSpPr>
            <p:nvPr/>
          </p:nvCxnSpPr>
          <p:spPr bwMode="auto">
            <a:xfrm rot="5400000" flipH="1" flipV="1">
              <a:off x="4910618" y="3947640"/>
              <a:ext cx="894403" cy="42862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직선 화살표 연결선 57"/>
            <p:cNvCxnSpPr>
              <a:cxnSpLocks noChangeShapeType="1"/>
            </p:cNvCxnSpPr>
            <p:nvPr/>
          </p:nvCxnSpPr>
          <p:spPr bwMode="auto">
            <a:xfrm rot="16200000" flipH="1">
              <a:off x="5179223" y="4107661"/>
              <a:ext cx="1071570" cy="28575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TextBox 103"/>
          <p:cNvSpPr txBox="1"/>
          <p:nvPr/>
        </p:nvSpPr>
        <p:spPr>
          <a:xfrm flipH="1">
            <a:off x="4500563" y="1571625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inorder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571500" y="3357563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3.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postorder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4857750" y="3500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4. level order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673850" y="11477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345238" y="16494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7000875" y="16494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6673850" y="21923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329488" y="21923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82" name="직선 화살표 연결선 112"/>
          <p:cNvCxnSpPr>
            <a:cxnSpLocks noChangeShapeType="1"/>
            <a:stCxn id="108" idx="4"/>
            <a:endCxn id="109" idx="7"/>
          </p:cNvCxnSpPr>
          <p:nvPr/>
        </p:nvCxnSpPr>
        <p:spPr bwMode="auto">
          <a:xfrm rot="5400000">
            <a:off x="6542881" y="14390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직선 연결선 113"/>
          <p:cNvCxnSpPr>
            <a:cxnSpLocks noChangeShapeType="1"/>
            <a:stCxn id="108" idx="4"/>
            <a:endCxn id="110" idx="1"/>
          </p:cNvCxnSpPr>
          <p:nvPr/>
        </p:nvCxnSpPr>
        <p:spPr bwMode="auto">
          <a:xfrm rot="16200000" flipH="1">
            <a:off x="6784975" y="14382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직선 연결선 114"/>
          <p:cNvCxnSpPr>
            <a:cxnSpLocks noChangeShapeType="1"/>
            <a:stCxn id="110" idx="4"/>
            <a:endCxn id="111" idx="7"/>
          </p:cNvCxnSpPr>
          <p:nvPr/>
        </p:nvCxnSpPr>
        <p:spPr bwMode="auto">
          <a:xfrm rot="5400000">
            <a:off x="6850062" y="19605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직선 연결선 115"/>
          <p:cNvCxnSpPr>
            <a:cxnSpLocks noChangeShapeType="1"/>
            <a:stCxn id="110" idx="4"/>
            <a:endCxn id="112" idx="1"/>
          </p:cNvCxnSpPr>
          <p:nvPr/>
        </p:nvCxnSpPr>
        <p:spPr bwMode="auto">
          <a:xfrm rot="16200000" flipH="1">
            <a:off x="7092156" y="19613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직선 연결선 118"/>
          <p:cNvCxnSpPr>
            <a:cxnSpLocks noChangeShapeType="1"/>
          </p:cNvCxnSpPr>
          <p:nvPr/>
        </p:nvCxnSpPr>
        <p:spPr bwMode="auto">
          <a:xfrm rot="5400000" flipH="1" flipV="1">
            <a:off x="7366000" y="2579688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직선 연결선 121"/>
          <p:cNvCxnSpPr>
            <a:cxnSpLocks noChangeShapeType="1"/>
          </p:cNvCxnSpPr>
          <p:nvPr/>
        </p:nvCxnSpPr>
        <p:spPr bwMode="auto">
          <a:xfrm rot="5400000">
            <a:off x="5776913" y="1152525"/>
            <a:ext cx="817562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직선 연결선 122"/>
          <p:cNvCxnSpPr>
            <a:cxnSpLocks noChangeShapeType="1"/>
          </p:cNvCxnSpPr>
          <p:nvPr/>
        </p:nvCxnSpPr>
        <p:spPr bwMode="auto">
          <a:xfrm>
            <a:off x="5857875" y="1889125"/>
            <a:ext cx="500063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직선 연결선 123"/>
          <p:cNvCxnSpPr>
            <a:cxnSpLocks noChangeShapeType="1"/>
          </p:cNvCxnSpPr>
          <p:nvPr/>
        </p:nvCxnSpPr>
        <p:spPr bwMode="auto">
          <a:xfrm flipV="1">
            <a:off x="6357938" y="1785938"/>
            <a:ext cx="515937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직선 연결선 124"/>
          <p:cNvCxnSpPr>
            <a:cxnSpLocks noChangeShapeType="1"/>
          </p:cNvCxnSpPr>
          <p:nvPr/>
        </p:nvCxnSpPr>
        <p:spPr bwMode="auto">
          <a:xfrm rot="5400000">
            <a:off x="6286501" y="2000250"/>
            <a:ext cx="785812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직선 연결선 125"/>
          <p:cNvCxnSpPr>
            <a:cxnSpLocks noChangeShapeType="1"/>
          </p:cNvCxnSpPr>
          <p:nvPr/>
        </p:nvCxnSpPr>
        <p:spPr bwMode="auto">
          <a:xfrm>
            <a:off x="6500813" y="2571750"/>
            <a:ext cx="468312" cy="334963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직선 연결선 126"/>
          <p:cNvCxnSpPr>
            <a:cxnSpLocks noChangeShapeType="1"/>
          </p:cNvCxnSpPr>
          <p:nvPr/>
        </p:nvCxnSpPr>
        <p:spPr bwMode="auto">
          <a:xfrm rot="5400000" flipH="1" flipV="1">
            <a:off x="6807994" y="2478882"/>
            <a:ext cx="523875" cy="2809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직선 화살표 연결선 127"/>
          <p:cNvCxnSpPr>
            <a:cxnSpLocks noChangeShapeType="1"/>
          </p:cNvCxnSpPr>
          <p:nvPr/>
        </p:nvCxnSpPr>
        <p:spPr bwMode="auto">
          <a:xfrm rot="5400000" flipH="1" flipV="1">
            <a:off x="7393782" y="2393156"/>
            <a:ext cx="857250" cy="5000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타원 129"/>
          <p:cNvSpPr/>
          <p:nvPr/>
        </p:nvSpPr>
        <p:spPr bwMode="auto">
          <a:xfrm>
            <a:off x="2101850" y="393382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773238" y="4435475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428875" y="443547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101850" y="4978400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2757488" y="4978400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99" name="직선 화살표 연결선 134"/>
          <p:cNvCxnSpPr>
            <a:cxnSpLocks noChangeShapeType="1"/>
            <a:stCxn id="130" idx="4"/>
            <a:endCxn id="131" idx="7"/>
          </p:cNvCxnSpPr>
          <p:nvPr/>
        </p:nvCxnSpPr>
        <p:spPr bwMode="auto">
          <a:xfrm rot="5400000">
            <a:off x="1970881" y="4225132"/>
            <a:ext cx="261937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직선 연결선 135"/>
          <p:cNvCxnSpPr>
            <a:cxnSpLocks noChangeShapeType="1"/>
            <a:stCxn id="130" idx="4"/>
            <a:endCxn id="132" idx="1"/>
          </p:cNvCxnSpPr>
          <p:nvPr/>
        </p:nvCxnSpPr>
        <p:spPr bwMode="auto">
          <a:xfrm rot="16200000" flipH="1">
            <a:off x="2212975" y="4224338"/>
            <a:ext cx="261937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직선 연결선 136"/>
          <p:cNvCxnSpPr>
            <a:cxnSpLocks noChangeShapeType="1"/>
            <a:stCxn id="132" idx="4"/>
            <a:endCxn id="133" idx="7"/>
          </p:cNvCxnSpPr>
          <p:nvPr/>
        </p:nvCxnSpPr>
        <p:spPr bwMode="auto">
          <a:xfrm rot="5400000">
            <a:off x="2278063" y="4746625"/>
            <a:ext cx="303212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직선 연결선 137"/>
          <p:cNvCxnSpPr>
            <a:cxnSpLocks noChangeShapeType="1"/>
            <a:stCxn id="132" idx="4"/>
            <a:endCxn id="134" idx="1"/>
          </p:cNvCxnSpPr>
          <p:nvPr/>
        </p:nvCxnSpPr>
        <p:spPr bwMode="auto">
          <a:xfrm rot="16200000" flipH="1">
            <a:off x="2520157" y="4747419"/>
            <a:ext cx="303212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직선 연결선 138"/>
          <p:cNvCxnSpPr>
            <a:cxnSpLocks noChangeShapeType="1"/>
          </p:cNvCxnSpPr>
          <p:nvPr/>
        </p:nvCxnSpPr>
        <p:spPr bwMode="auto">
          <a:xfrm>
            <a:off x="2022475" y="4587875"/>
            <a:ext cx="16827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4" name="직선 연결선 139"/>
          <p:cNvCxnSpPr>
            <a:cxnSpLocks noChangeShapeType="1"/>
          </p:cNvCxnSpPr>
          <p:nvPr/>
        </p:nvCxnSpPr>
        <p:spPr bwMode="auto">
          <a:xfrm>
            <a:off x="2679700" y="4572000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직선 연결선 140"/>
          <p:cNvCxnSpPr>
            <a:cxnSpLocks noChangeShapeType="1"/>
          </p:cNvCxnSpPr>
          <p:nvPr/>
        </p:nvCxnSpPr>
        <p:spPr bwMode="auto">
          <a:xfrm>
            <a:off x="2341563" y="5127625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직선 연결선 141"/>
          <p:cNvCxnSpPr>
            <a:cxnSpLocks noChangeShapeType="1"/>
          </p:cNvCxnSpPr>
          <p:nvPr/>
        </p:nvCxnSpPr>
        <p:spPr bwMode="auto">
          <a:xfrm>
            <a:off x="3016250" y="5129213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직선 연결선 142"/>
          <p:cNvCxnSpPr>
            <a:cxnSpLocks noChangeShapeType="1"/>
          </p:cNvCxnSpPr>
          <p:nvPr/>
        </p:nvCxnSpPr>
        <p:spPr bwMode="auto">
          <a:xfrm>
            <a:off x="2341563" y="4071938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직선 연결선 143"/>
          <p:cNvCxnSpPr>
            <a:cxnSpLocks noChangeShapeType="1"/>
          </p:cNvCxnSpPr>
          <p:nvPr/>
        </p:nvCxnSpPr>
        <p:spPr bwMode="auto">
          <a:xfrm rot="5400000">
            <a:off x="1204912" y="3938588"/>
            <a:ext cx="817563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9" name="직선 연결선 144"/>
          <p:cNvCxnSpPr>
            <a:cxnSpLocks noChangeShapeType="1"/>
          </p:cNvCxnSpPr>
          <p:nvPr/>
        </p:nvCxnSpPr>
        <p:spPr bwMode="auto">
          <a:xfrm>
            <a:off x="1285875" y="4675188"/>
            <a:ext cx="42862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0" name="직선 연결선 145"/>
          <p:cNvCxnSpPr>
            <a:cxnSpLocks noChangeShapeType="1"/>
          </p:cNvCxnSpPr>
          <p:nvPr/>
        </p:nvCxnSpPr>
        <p:spPr bwMode="auto">
          <a:xfrm flipV="1">
            <a:off x="1714500" y="4643438"/>
            <a:ext cx="571500" cy="3460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직선 연결선 146"/>
          <p:cNvCxnSpPr>
            <a:cxnSpLocks noChangeShapeType="1"/>
          </p:cNvCxnSpPr>
          <p:nvPr/>
        </p:nvCxnSpPr>
        <p:spPr bwMode="auto">
          <a:xfrm rot="10800000" flipV="1">
            <a:off x="1754188" y="4643438"/>
            <a:ext cx="531812" cy="50641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2" name="직선 연결선 147"/>
          <p:cNvCxnSpPr>
            <a:cxnSpLocks noChangeShapeType="1"/>
          </p:cNvCxnSpPr>
          <p:nvPr/>
        </p:nvCxnSpPr>
        <p:spPr bwMode="auto">
          <a:xfrm>
            <a:off x="1754188" y="5154613"/>
            <a:ext cx="468312" cy="3333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직선 연결선 148"/>
          <p:cNvCxnSpPr>
            <a:cxnSpLocks noChangeShapeType="1"/>
          </p:cNvCxnSpPr>
          <p:nvPr/>
        </p:nvCxnSpPr>
        <p:spPr bwMode="auto">
          <a:xfrm flipV="1">
            <a:off x="2214563" y="5072063"/>
            <a:ext cx="420687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직선 화살표 연결선 149"/>
          <p:cNvCxnSpPr>
            <a:cxnSpLocks noChangeShapeType="1"/>
          </p:cNvCxnSpPr>
          <p:nvPr/>
        </p:nvCxnSpPr>
        <p:spPr bwMode="auto">
          <a:xfrm rot="16200000" flipV="1">
            <a:off x="2536032" y="4250531"/>
            <a:ext cx="1143000" cy="6429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5" name="직선 연결선 155"/>
          <p:cNvCxnSpPr>
            <a:cxnSpLocks noChangeShapeType="1"/>
          </p:cNvCxnSpPr>
          <p:nvPr/>
        </p:nvCxnSpPr>
        <p:spPr bwMode="auto">
          <a:xfrm flipV="1">
            <a:off x="3000375" y="5143500"/>
            <a:ext cx="42068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6" name="직선 연결선 158"/>
          <p:cNvCxnSpPr>
            <a:cxnSpLocks noChangeShapeType="1"/>
          </p:cNvCxnSpPr>
          <p:nvPr/>
        </p:nvCxnSpPr>
        <p:spPr bwMode="auto">
          <a:xfrm rot="16200000" flipH="1">
            <a:off x="2643188" y="5143500"/>
            <a:ext cx="357188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7" name="직선 연결선 174"/>
          <p:cNvCxnSpPr>
            <a:cxnSpLocks noChangeShapeType="1"/>
          </p:cNvCxnSpPr>
          <p:nvPr/>
        </p:nvCxnSpPr>
        <p:spPr bwMode="auto">
          <a:xfrm rot="5400000" flipH="1" flipV="1">
            <a:off x="6713537" y="15240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직선 연결선 175"/>
          <p:cNvCxnSpPr>
            <a:cxnSpLocks noChangeShapeType="1"/>
          </p:cNvCxnSpPr>
          <p:nvPr/>
        </p:nvCxnSpPr>
        <p:spPr bwMode="auto">
          <a:xfrm rot="5400000" flipH="1" flipV="1">
            <a:off x="6397625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직선 연결선 176"/>
          <p:cNvCxnSpPr>
            <a:cxnSpLocks noChangeShapeType="1"/>
          </p:cNvCxnSpPr>
          <p:nvPr/>
        </p:nvCxnSpPr>
        <p:spPr bwMode="auto">
          <a:xfrm rot="5400000" flipH="1" flipV="1">
            <a:off x="7056437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0" name="직선 연결선 177"/>
          <p:cNvCxnSpPr>
            <a:cxnSpLocks noChangeShapeType="1"/>
          </p:cNvCxnSpPr>
          <p:nvPr/>
        </p:nvCxnSpPr>
        <p:spPr bwMode="auto">
          <a:xfrm rot="5400000" flipH="1" flipV="1">
            <a:off x="6715125" y="25654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1" name="직선 연결선 183"/>
          <p:cNvCxnSpPr>
            <a:cxnSpLocks noChangeShapeType="1"/>
          </p:cNvCxnSpPr>
          <p:nvPr/>
        </p:nvCxnSpPr>
        <p:spPr bwMode="auto">
          <a:xfrm rot="16200000" flipV="1">
            <a:off x="7036594" y="2536032"/>
            <a:ext cx="714375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타원 189"/>
          <p:cNvSpPr/>
          <p:nvPr/>
        </p:nvSpPr>
        <p:spPr bwMode="auto">
          <a:xfrm>
            <a:off x="6530975" y="40052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6202363" y="45069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6858000" y="45069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530975" y="50498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7186613" y="50498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227" name="직선 화살표 연결선 194"/>
          <p:cNvCxnSpPr>
            <a:cxnSpLocks noChangeShapeType="1"/>
            <a:stCxn id="190" idx="4"/>
            <a:endCxn id="191" idx="7"/>
          </p:cNvCxnSpPr>
          <p:nvPr/>
        </p:nvCxnSpPr>
        <p:spPr bwMode="auto">
          <a:xfrm rot="5400000">
            <a:off x="6400006" y="42965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8" name="직선 연결선 195"/>
          <p:cNvCxnSpPr>
            <a:cxnSpLocks noChangeShapeType="1"/>
            <a:stCxn id="190" idx="4"/>
            <a:endCxn id="192" idx="1"/>
          </p:cNvCxnSpPr>
          <p:nvPr/>
        </p:nvCxnSpPr>
        <p:spPr bwMode="auto">
          <a:xfrm rot="16200000" flipH="1">
            <a:off x="6642100" y="42957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9" name="직선 연결선 196"/>
          <p:cNvCxnSpPr>
            <a:cxnSpLocks noChangeShapeType="1"/>
            <a:stCxn id="192" idx="4"/>
            <a:endCxn id="193" idx="7"/>
          </p:cNvCxnSpPr>
          <p:nvPr/>
        </p:nvCxnSpPr>
        <p:spPr bwMode="auto">
          <a:xfrm rot="5400000">
            <a:off x="6707187" y="48180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직선 연결선 197"/>
          <p:cNvCxnSpPr>
            <a:cxnSpLocks noChangeShapeType="1"/>
            <a:stCxn id="192" idx="4"/>
            <a:endCxn id="194" idx="1"/>
          </p:cNvCxnSpPr>
          <p:nvPr/>
        </p:nvCxnSpPr>
        <p:spPr bwMode="auto">
          <a:xfrm rot="16200000" flipH="1">
            <a:off x="6949281" y="48188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직선 연결선 203"/>
          <p:cNvCxnSpPr>
            <a:cxnSpLocks noChangeShapeType="1"/>
          </p:cNvCxnSpPr>
          <p:nvPr/>
        </p:nvCxnSpPr>
        <p:spPr bwMode="auto">
          <a:xfrm rot="10800000">
            <a:off x="5786438" y="4143375"/>
            <a:ext cx="164306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직선 연결선 213"/>
          <p:cNvCxnSpPr>
            <a:cxnSpLocks noChangeShapeType="1"/>
          </p:cNvCxnSpPr>
          <p:nvPr/>
        </p:nvCxnSpPr>
        <p:spPr bwMode="auto">
          <a:xfrm rot="10800000">
            <a:off x="5786438" y="4643438"/>
            <a:ext cx="164306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3" name="직선 연결선 214"/>
          <p:cNvCxnSpPr>
            <a:cxnSpLocks noChangeShapeType="1"/>
          </p:cNvCxnSpPr>
          <p:nvPr/>
        </p:nvCxnSpPr>
        <p:spPr bwMode="auto">
          <a:xfrm rot="10800000">
            <a:off x="6143625" y="5214938"/>
            <a:ext cx="164306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4" name="직선 연결선 215"/>
          <p:cNvCxnSpPr>
            <a:cxnSpLocks noChangeShapeType="1"/>
          </p:cNvCxnSpPr>
          <p:nvPr/>
        </p:nvCxnSpPr>
        <p:spPr bwMode="auto">
          <a:xfrm rot="5400000" flipH="1" flipV="1">
            <a:off x="5084763" y="4727575"/>
            <a:ext cx="928688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Box 221"/>
          <p:cNvSpPr txBox="1"/>
          <p:nvPr/>
        </p:nvSpPr>
        <p:spPr>
          <a:xfrm>
            <a:off x="1428750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57813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21435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563" y="5572125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24531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2188" y="5500688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7239" name="그룹 11"/>
          <p:cNvGrpSpPr>
            <a:grpSpLocks/>
          </p:cNvGrpSpPr>
          <p:nvPr/>
        </p:nvGrpSpPr>
        <p:grpSpPr bwMode="auto">
          <a:xfrm>
            <a:off x="2981325" y="2863850"/>
            <a:ext cx="1168400" cy="903288"/>
            <a:chOff x="3016250" y="2837656"/>
            <a:chExt cx="1167825" cy="90197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47948" y="3092873"/>
              <a:ext cx="1036127" cy="646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17837" y="2837656"/>
              <a:ext cx="1007566" cy="277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0" name="그룹 95"/>
          <p:cNvGrpSpPr>
            <a:grpSpLocks/>
          </p:cNvGrpSpPr>
          <p:nvPr/>
        </p:nvGrpSpPr>
        <p:grpSpPr bwMode="auto">
          <a:xfrm>
            <a:off x="7702550" y="869950"/>
            <a:ext cx="1168400" cy="901700"/>
            <a:chOff x="3016250" y="2837656"/>
            <a:chExt cx="1167825" cy="90197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47948" y="3093323"/>
              <a:ext cx="1036127" cy="64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1" name="그룹 99"/>
          <p:cNvGrpSpPr>
            <a:grpSpLocks/>
          </p:cNvGrpSpPr>
          <p:nvPr/>
        </p:nvGrpSpPr>
        <p:grpSpPr bwMode="auto">
          <a:xfrm>
            <a:off x="3016250" y="5630863"/>
            <a:ext cx="1168400" cy="901700"/>
            <a:chOff x="3016250" y="2837656"/>
            <a:chExt cx="1167825" cy="901977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47948" y="3093322"/>
              <a:ext cx="1036127" cy="6463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A04064-0BCB-4E79-9E42-90FBA660B8DB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85750" y="550863"/>
            <a:ext cx="8610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무게가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증가하는 순으로 데이터를 정렬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유망하지 않은지를 쉽게 판단할 수 있음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en-US" altLang="ko-KR" sz="2000" i="1" kern="0" dirty="0">
                <a:solidFill>
                  <a:srgbClr val="3E020C"/>
                </a:solidFill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는 </a:t>
            </a:r>
            <a:r>
              <a:rPr lang="en-US" altLang="ko-KR" sz="2000" i="1" kern="0" dirty="0" err="1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kern="0" dirty="0">
                <a:solidFill>
                  <a:srgbClr val="3E020C"/>
                </a:solidFill>
              </a:rPr>
              <a:t>수준에서 남아있는 가장 가벼운 아이템의 무게</a:t>
            </a:r>
            <a:r>
              <a:rPr lang="en-US" altLang="ko-KR" sz="2000" kern="0" dirty="0">
                <a:solidFill>
                  <a:srgbClr val="3E020C"/>
                </a:solidFill>
              </a:rPr>
              <a:t>.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 를 넣을 수 없으면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</a:rPr>
              <a:t>+1 </a:t>
            </a:r>
            <a:r>
              <a:rPr lang="ko-KR" altLang="en-US" sz="2000" kern="0" dirty="0">
                <a:solidFill>
                  <a:srgbClr val="3E020C"/>
                </a:solidFill>
              </a:rPr>
              <a:t>이후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는 고려할 필요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없음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weight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수준 </a:t>
            </a:r>
            <a:r>
              <a:rPr lang="en-US" altLang="ko-KR" sz="2000" i="1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의 마디까지 포함된 무게의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남아 있는 아이템의 무게의 총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&gt;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 (if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 ≠ W)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&lt;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이면 유망하지 않다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</a:rPr>
              <a:t>At level 6</a:t>
            </a:r>
            <a:r>
              <a:rPr lang="en-US" altLang="ko-KR" sz="2000" kern="0" dirty="0">
                <a:solidFill>
                  <a:srgbClr val="3E020C"/>
                </a:solidFill>
              </a:rPr>
              <a:t>,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512888" y="4649788"/>
            <a:ext cx="2862262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071688" y="5010150"/>
            <a:ext cx="287337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1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95650" y="5010150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3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006725" y="4957763"/>
            <a:ext cx="1079500" cy="7207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07975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5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51790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6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432050" y="4957763"/>
            <a:ext cx="287338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2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363788" y="5370513"/>
            <a:ext cx="288925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4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591050" y="4760913"/>
            <a:ext cx="1657350" cy="10858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806950" y="5122863"/>
            <a:ext cx="288925" cy="2889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7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383213" y="5159375"/>
            <a:ext cx="288925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8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313" y="5729288"/>
            <a:ext cx="284162" cy="3063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>
                <a:solidFill>
                  <a:srgbClr val="3E020C"/>
                </a:solidFill>
                <a:latin typeface="+mn-lt"/>
                <a:ea typeface="굴림" charset="-127"/>
              </a:rPr>
              <a:t>total</a:t>
            </a:r>
            <a:endParaRPr lang="ko-KR" altLang="en-US" sz="1200" i="1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4016375" y="4362450"/>
            <a:ext cx="719138" cy="342900"/>
          </a:xfrm>
          <a:prstGeom prst="wedgeRoundRectCallout">
            <a:avLst>
              <a:gd name="adj1" fmla="val -82247"/>
              <a:gd name="adj2" fmla="val 1354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 dirty="0">
                <a:latin typeface="+mn-lt"/>
                <a:ea typeface="+mn-ea"/>
              </a:rPr>
              <a:t>weight</a:t>
            </a:r>
            <a:endParaRPr lang="ko-KR" altLang="en-US" sz="1200" i="1" dirty="0">
              <a:latin typeface="+mn-lt"/>
              <a:ea typeface="+mn-ea"/>
            </a:endParaRPr>
          </a:p>
        </p:txBody>
      </p:sp>
      <p:cxnSp>
        <p:nvCxnSpPr>
          <p:cNvPr id="25617" name="직선 화살표 연결선 2"/>
          <p:cNvCxnSpPr>
            <a:cxnSpLocks noChangeShapeType="1"/>
            <a:endCxn id="7" idx="2"/>
          </p:cNvCxnSpPr>
          <p:nvPr/>
        </p:nvCxnSpPr>
        <p:spPr bwMode="auto">
          <a:xfrm flipH="1" flipV="1">
            <a:off x="3546475" y="5678488"/>
            <a:ext cx="376238" cy="5905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643313" y="6248400"/>
            <a:ext cx="5953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>
                <a:solidFill>
                  <a:srgbClr val="3E020C"/>
                </a:solidFill>
                <a:latin typeface="+mn-lt"/>
              </a:rPr>
              <a:t>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cxnSp>
        <p:nvCxnSpPr>
          <p:cNvPr id="25619" name="직선 화살표 연결선 19"/>
          <p:cNvCxnSpPr>
            <a:cxnSpLocks noChangeShapeType="1"/>
          </p:cNvCxnSpPr>
          <p:nvPr/>
        </p:nvCxnSpPr>
        <p:spPr bwMode="auto">
          <a:xfrm flipV="1">
            <a:off x="1990725" y="5767388"/>
            <a:ext cx="300038" cy="4810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12888" y="6248400"/>
            <a:ext cx="9366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불포함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917700" y="4829175"/>
            <a:ext cx="995363" cy="9493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2B1F5D-4993-43C4-9A55-FD135653D59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6627" name="그림 4" descr="05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85875"/>
            <a:ext cx="48577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875" y="500063"/>
            <a:ext cx="3956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=13,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4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650" y="5649913"/>
            <a:ext cx="4852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5.9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. 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총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15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개의 마디 존재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143750" y="3500438"/>
            <a:ext cx="1214438" cy="592137"/>
          </a:xfrm>
          <a:prstGeom prst="wedgeRoundRectCallout">
            <a:avLst>
              <a:gd name="adj1" fmla="val -71925"/>
              <a:gd name="adj2" fmla="val -681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571625" y="5000625"/>
            <a:ext cx="1000125" cy="592138"/>
          </a:xfrm>
          <a:prstGeom prst="wedgeRoundRectCallout">
            <a:avLst>
              <a:gd name="adj1" fmla="val 76645"/>
              <a:gd name="adj2" fmla="val -653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유일한 해답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E3CCB9-7E7F-4B84-BE52-880F198C254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7651" name="직사각형 5"/>
          <p:cNvSpPr>
            <a:spLocks noChangeArrowheads="1"/>
          </p:cNvSpPr>
          <p:nvPr/>
        </p:nvSpPr>
        <p:spPr bwMode="auto">
          <a:xfrm>
            <a:off x="357188" y="571500"/>
            <a:ext cx="7572375" cy="44751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sum_of_subsets(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(weight == W)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include[1] through include[i];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weight+w[i+1],total-w[i+1]);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(weight+total&gt;=W)&amp;&amp;(weight == W ||weight+w[i+1]&lt;=W);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ko-KR" alt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50" y="5434013"/>
            <a:ext cx="52117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sum_of_subsets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(0, 0,total)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000875" y="2000250"/>
            <a:ext cx="1643063" cy="347663"/>
          </a:xfrm>
          <a:prstGeom prst="wedgeRoundRectCallout">
            <a:avLst>
              <a:gd name="adj1" fmla="val -65057"/>
              <a:gd name="adj2" fmla="val 12799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>
                <a:latin typeface="+mn-ea"/>
                <a:ea typeface="+mn-ea"/>
              </a:rPr>
              <a:t>포함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7143750" y="2928938"/>
            <a:ext cx="1643063" cy="347662"/>
          </a:xfrm>
          <a:prstGeom prst="wedgeRoundRectCallout">
            <a:avLst>
              <a:gd name="adj1" fmla="val -60585"/>
              <a:gd name="adj2" fmla="val 880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 err="1">
                <a:latin typeface="+mn-ea"/>
                <a:ea typeface="+mn-ea"/>
              </a:rPr>
              <a:t>불포함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063" y="5319713"/>
            <a:ext cx="3452812" cy="5667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i="1" kern="0" baseline="-2500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400" kern="0" baseline="-25000" dirty="0">
                <a:solidFill>
                  <a:srgbClr val="3E020C"/>
                </a:solidFill>
                <a:latin typeface="+mn-lt"/>
              </a:rPr>
              <a:t>+1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&gt;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 (if 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weight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 ≠ W)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     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total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&lt;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1400" kern="0" dirty="0">
                <a:solidFill>
                  <a:srgbClr val="3E020C"/>
                </a:solidFill>
                <a:latin typeface="+mn-lt"/>
              </a:rPr>
              <a:t>이면 유망하지 않다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.</a:t>
            </a:r>
          </a:p>
        </p:txBody>
      </p:sp>
      <p:cxnSp>
        <p:nvCxnSpPr>
          <p:cNvPr id="27656" name="직선 화살표 연결선 3"/>
          <p:cNvCxnSpPr>
            <a:cxnSpLocks noChangeShapeType="1"/>
          </p:cNvCxnSpPr>
          <p:nvPr/>
        </p:nvCxnSpPr>
        <p:spPr bwMode="auto">
          <a:xfrm flipH="1" flipV="1">
            <a:off x="5508625" y="4724400"/>
            <a:ext cx="863600" cy="5048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962650" y="4737100"/>
            <a:ext cx="511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not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6C4B5D-33A0-49F1-9E51-F8CE628D5D53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388" y="515938"/>
            <a:ext cx="8431212" cy="54784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i,weight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total):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weight, total, include):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of subsets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w=[1,4,2,6]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W=6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print("items =",w, "W =", 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 in w: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total+=k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(-1,0,total,include)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003800" y="5661025"/>
            <a:ext cx="2441575" cy="954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altLang="ko-KR" sz="1400"/>
              <a:t>items = [1, 4, 2, 6] W = 6</a:t>
            </a:r>
          </a:p>
          <a:p>
            <a:pPr>
              <a:defRPr/>
            </a:pPr>
            <a:r>
              <a:rPr lang="fr-FR" altLang="ko-KR" sz="1400"/>
              <a:t>sol [0, 1, 1, 0]</a:t>
            </a:r>
          </a:p>
          <a:p>
            <a:pPr>
              <a:defRPr/>
            </a:pPr>
            <a:r>
              <a:rPr lang="fr-FR" altLang="ko-KR" sz="1400"/>
              <a:t>sol [0, 0, 0, 1]</a:t>
            </a:r>
          </a:p>
          <a:p>
            <a:pPr>
              <a:defRPr/>
            </a:pPr>
            <a:r>
              <a:rPr lang="fr-FR" altLang="ko-KR" sz="1400"/>
              <a:t>&gt;&gt;&gt; </a:t>
            </a:r>
            <a:endParaRPr lang="ko-KR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CE5-597A-493E-8491-876C6C17ACE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9699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4"/>
          <a:stretch>
            <a:fillRect/>
          </a:stretch>
        </p:blipFill>
        <p:spPr bwMode="auto">
          <a:xfrm>
            <a:off x="347663" y="1990725"/>
            <a:ext cx="2357437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그래프 색칠하기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(graph coloring)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5100" y="2133600"/>
            <a:ext cx="5929313" cy="1230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지도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칠하기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(map coloring):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지역을 구분하기 위해 색깔을 할당하는 문제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4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색깔이면 충분</a:t>
            </a:r>
          </a:p>
        </p:txBody>
      </p:sp>
      <p:pic>
        <p:nvPicPr>
          <p:cNvPr id="29702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" b="58092"/>
          <a:stretch>
            <a:fillRect/>
          </a:stretch>
        </p:blipFill>
        <p:spPr bwMode="auto">
          <a:xfrm>
            <a:off x="3195638" y="4170363"/>
            <a:ext cx="17748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4056063" y="4191000"/>
            <a:ext cx="642937" cy="33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378325" y="4351338"/>
            <a:ext cx="320675" cy="5619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30588" y="4198938"/>
            <a:ext cx="320675" cy="105092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82988" y="4198938"/>
            <a:ext cx="473075" cy="33178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756025" y="4535488"/>
            <a:ext cx="622300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759200" y="4865688"/>
            <a:ext cx="619125" cy="384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30588" y="5235575"/>
            <a:ext cx="1268412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378325" y="4892675"/>
            <a:ext cx="320675" cy="35718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61A2EF-3D43-4EF2-85E3-89DAC7C5276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1128713"/>
          </a:xfrm>
        </p:spPr>
        <p:txBody>
          <a:bodyPr/>
          <a:lstStyle/>
          <a:p>
            <a:pPr eaLnBrk="1" hangingPunct="1"/>
            <a:r>
              <a:rPr lang="ko-KR" altLang="en-US" b="1" smtClean="0"/>
              <a:t>지도에 </a:t>
            </a:r>
            <a:r>
              <a:rPr lang="en-US" altLang="ko-KR" b="1" i="1" smtClean="0"/>
              <a:t>m</a:t>
            </a:r>
            <a:r>
              <a:rPr lang="ko-KR" altLang="en-US" b="1" smtClean="0"/>
              <a:t>가지 색으로 색칠하는 문제</a:t>
            </a:r>
          </a:p>
          <a:p>
            <a:pPr lvl="1" eaLnBrk="1" hangingPunct="1"/>
            <a:r>
              <a:rPr lang="en-US" altLang="ko-KR" i="1" smtClean="0"/>
              <a:t>m</a:t>
            </a:r>
            <a:r>
              <a:rPr lang="ko-KR" altLang="en-US" smtClean="0"/>
              <a:t>개의 색을 가지고</a:t>
            </a:r>
            <a:r>
              <a:rPr lang="en-US" altLang="ko-KR" smtClean="0"/>
              <a:t>, </a:t>
            </a:r>
            <a:r>
              <a:rPr lang="ko-KR" altLang="en-US" smtClean="0"/>
              <a:t>인접한 지역이 같은 색이 되지 않도록 지도에 색칠하는 문제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4786313" y="3214688"/>
            <a:ext cx="3352800" cy="237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이 그래프에서 두 가지 색으로 문제를 풀기는 불가능하다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세 가지 색을 사용하면 총 </a:t>
            </a:r>
            <a:r>
              <a:rPr lang="en-US" altLang="ko-KR" sz="2000" dirty="0">
                <a:latin typeface="+mn-ea"/>
                <a:ea typeface="+mn-ea"/>
              </a:rPr>
              <a:t>6</a:t>
            </a:r>
            <a:r>
              <a:rPr lang="ko-KR" altLang="en-US" sz="2000" dirty="0">
                <a:latin typeface="+mn-ea"/>
                <a:ea typeface="+mn-ea"/>
              </a:rPr>
              <a:t>가지의 해답을 얻을 수 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</p:txBody>
      </p:sp>
      <p:pic>
        <p:nvPicPr>
          <p:cNvPr id="30725" name="그림 4" descr="05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43250"/>
            <a:ext cx="27146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00188" y="500063"/>
            <a:ext cx="34432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m coloring problem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9D1B20-1232-453F-A37A-1911E72BF48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그래프 색칠하기 되추적 해법</a:t>
            </a:r>
          </a:p>
        </p:txBody>
      </p:sp>
      <p:pic>
        <p:nvPicPr>
          <p:cNvPr id="31748" name="그림 4" descr="05-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00188"/>
            <a:ext cx="378618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그림 4" descr="05-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57438"/>
            <a:ext cx="156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71750" y="4786313"/>
            <a:ext cx="3159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5.12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357938" y="3357563"/>
            <a:ext cx="1214437" cy="592137"/>
          </a:xfrm>
          <a:prstGeom prst="wedgeRoundRectCallout">
            <a:avLst>
              <a:gd name="adj1" fmla="val -99488"/>
              <a:gd name="adj2" fmla="val 11653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3286125"/>
            <a:ext cx="1000125" cy="347663"/>
          </a:xfrm>
          <a:prstGeom prst="wedgeRoundRectCallout">
            <a:avLst>
              <a:gd name="adj1" fmla="val -76823"/>
              <a:gd name="adj2" fmla="val 24022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해답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88" y="5370513"/>
            <a:ext cx="7286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Fig 5.12   A portion of the pruned state space tree produced using backtracking to do a 3-coloring of the graph in Fig.5.10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071563"/>
            <a:ext cx="39671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3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종류 색깔 사용할 경우의 해 찾기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3AEBE1-65CB-44E5-B6FE-9ABD9FF9A22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2771" name="직사각형 8"/>
          <p:cNvSpPr>
            <a:spLocks noChangeArrowheads="1"/>
          </p:cNvSpPr>
          <p:nvPr/>
        </p:nvSpPr>
        <p:spPr bwMode="auto">
          <a:xfrm>
            <a:off x="1143000" y="142875"/>
            <a:ext cx="7286625" cy="571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m_coloring(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(i==n)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vcolor[1] through vcolor[n];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(color=1; color&lt;=m; color++){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vcolor[i+1] =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m_coloring(i+1);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 = true;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j=1;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j&lt;i  &amp;&amp; switch){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(W[i][j] &amp;&amp; vcolor[i]==vcolor[j]) // 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W[i][j]:</a:t>
            </a:r>
            <a:r>
              <a:rPr lang="ko-KR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연결표시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or F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switch = false;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j++;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    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38" y="5857875"/>
            <a:ext cx="34829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m_coloring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5219700" y="3429000"/>
            <a:ext cx="1800225" cy="469900"/>
          </a:xfrm>
          <a:prstGeom prst="wedgeRoundRectCallout">
            <a:avLst>
              <a:gd name="adj1" fmla="val -71398"/>
              <a:gd name="adj2" fmla="val 1651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 dirty="0">
                <a:latin typeface="+mn-ea"/>
                <a:ea typeface="+mn-ea"/>
              </a:rPr>
              <a:t>서로 인접한 것이 </a:t>
            </a:r>
            <a:r>
              <a:rPr lang="ko-KR" altLang="en-US" sz="1200">
                <a:latin typeface="+mn-ea"/>
                <a:ea typeface="+mn-ea"/>
              </a:rPr>
              <a:t>같은 색깔인지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71488" y="4724400"/>
            <a:ext cx="1343025" cy="287338"/>
          </a:xfrm>
          <a:prstGeom prst="wedgeRoundRectCallout">
            <a:avLst>
              <a:gd name="adj1" fmla="val 124938"/>
              <a:gd name="adj2" fmla="val -1058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연결되어 있는지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163" y="549275"/>
            <a:ext cx="216852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vcolor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]=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노드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의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color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55A8F3-465A-4DD3-984A-31417C022B59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341438"/>
            <a:ext cx="6107113" cy="44012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i,vcolor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promising(</a:t>
            </a: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I,vcolor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W=[[0,1,1,1],[1,0,1,0],[1,1,0,1],[1,0,1,0]]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vcolor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m=3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color(-1,vcolor)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70700" y="2924175"/>
            <a:ext cx="1655763" cy="160178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/>
              <a:t>[1, 2, 3, 2]</a:t>
            </a:r>
          </a:p>
          <a:p>
            <a:pPr>
              <a:defRPr/>
            </a:pPr>
            <a:r>
              <a:rPr lang="en-US" altLang="ko-KR" sz="1400"/>
              <a:t>[1, 3, 2, 3]</a:t>
            </a:r>
          </a:p>
          <a:p>
            <a:pPr>
              <a:defRPr/>
            </a:pPr>
            <a:r>
              <a:rPr lang="en-US" altLang="ko-KR" sz="1400"/>
              <a:t>[2, 1, 3, 1]</a:t>
            </a:r>
          </a:p>
          <a:p>
            <a:pPr>
              <a:defRPr/>
            </a:pPr>
            <a:r>
              <a:rPr lang="en-US" altLang="ko-KR" sz="1400"/>
              <a:t>[2, 3, 1, 3]</a:t>
            </a:r>
          </a:p>
          <a:p>
            <a:pPr>
              <a:defRPr/>
            </a:pPr>
            <a:r>
              <a:rPr lang="en-US" altLang="ko-KR" sz="1400"/>
              <a:t>[3, 1, 2, 1]</a:t>
            </a:r>
          </a:p>
          <a:p>
            <a:pPr>
              <a:defRPr/>
            </a:pPr>
            <a:r>
              <a:rPr lang="en-US" altLang="ko-KR" sz="1400"/>
              <a:t>[3, 2, 1, 2]</a:t>
            </a:r>
          </a:p>
          <a:p>
            <a:pPr>
              <a:defRPr/>
            </a:pPr>
            <a:r>
              <a:rPr lang="en-US" altLang="ko-KR" sz="1400"/>
              <a:t>&gt;&gt;&gt; </a:t>
            </a:r>
            <a:endParaRPr lang="ko-KR" altLang="en-US" sz="1400"/>
          </a:p>
        </p:txBody>
      </p:sp>
      <p:sp>
        <p:nvSpPr>
          <p:cNvPr id="7" name="타원 6"/>
          <p:cNvSpPr/>
          <p:nvPr/>
        </p:nvSpPr>
        <p:spPr bwMode="auto">
          <a:xfrm>
            <a:off x="7235825" y="108426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988300" y="108426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988300" y="18319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235825" y="18319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3801" name="직선 연결선 14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7380288" y="1373188"/>
            <a:ext cx="0" cy="458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직선 연결선 15"/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7524750" y="1976438"/>
            <a:ext cx="4635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직선 연결선 1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8132763" y="1373188"/>
            <a:ext cx="0" cy="458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직선 연결선 18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7524750" y="1228725"/>
            <a:ext cx="4635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직선 연결선 27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7481888" y="1330325"/>
            <a:ext cx="549275" cy="5445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F1A04-7F4D-4ED3-8CE0-D82BADF31F5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깊이우선검색</a:t>
            </a:r>
            <a:r>
              <a:rPr lang="en-US" altLang="ko-KR" smtClean="0"/>
              <a:t>(depth-first search)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3430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뿌리마디</a:t>
            </a:r>
            <a:r>
              <a:rPr lang="en-US" altLang="ko-KR" smtClean="0"/>
              <a:t>(root)</a:t>
            </a:r>
            <a:r>
              <a:rPr lang="ko-KR" altLang="en-US" smtClean="0"/>
              <a:t>가 되는 마디</a:t>
            </a:r>
            <a:r>
              <a:rPr lang="en-US" altLang="ko-KR" smtClean="0"/>
              <a:t>(node)</a:t>
            </a:r>
            <a:r>
              <a:rPr lang="ko-KR" altLang="en-US" smtClean="0"/>
              <a:t>를 먼저 방문한 뒤</a:t>
            </a:r>
            <a:r>
              <a:rPr lang="en-US" altLang="ko-KR" smtClean="0"/>
              <a:t>, </a:t>
            </a:r>
            <a:r>
              <a:rPr lang="ko-KR" altLang="en-US" smtClean="0"/>
              <a:t>그 마디의 모든 후손마디</a:t>
            </a:r>
            <a:r>
              <a:rPr lang="en-US" altLang="ko-KR" smtClean="0"/>
              <a:t>(descendant)</a:t>
            </a:r>
            <a:r>
              <a:rPr lang="ko-KR" altLang="en-US" smtClean="0"/>
              <a:t>들을 차례로  </a:t>
            </a:r>
            <a:r>
              <a:rPr lang="en-US" altLang="ko-KR" smtClean="0"/>
              <a:t>(</a:t>
            </a:r>
            <a:r>
              <a:rPr lang="ko-KR" altLang="en-US" smtClean="0"/>
              <a:t>보통 왼쪽에서 오른쪽으로</a:t>
            </a:r>
            <a:r>
              <a:rPr lang="en-US" altLang="ko-KR" smtClean="0"/>
              <a:t>) </a:t>
            </a:r>
            <a:r>
              <a:rPr lang="ko-KR" altLang="en-US" smtClean="0"/>
              <a:t>방문한다</a:t>
            </a:r>
            <a:r>
              <a:rPr lang="en-US" altLang="ko-KR" smtClean="0"/>
              <a:t>. 				(= preorder tree traversal). 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8197" name="직사각형 6"/>
          <p:cNvSpPr>
            <a:spLocks noChangeArrowheads="1"/>
          </p:cNvSpPr>
          <p:nvPr/>
        </p:nvSpPr>
        <p:spPr bwMode="auto">
          <a:xfrm>
            <a:off x="1143000" y="3500438"/>
            <a:ext cx="6572250" cy="1938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depth_first_tree_search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visit v;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depth_first_tree_search(u)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9CE76C-D4EB-42E0-B0FB-6EACE77C781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219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깊이우선검색의 예</a:t>
            </a:r>
          </a:p>
        </p:txBody>
      </p:sp>
      <p:pic>
        <p:nvPicPr>
          <p:cNvPr id="9220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85875"/>
            <a:ext cx="714375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31EDE-ECAC-4D8C-A4AF-F5A26089FCA8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5263" y="765175"/>
            <a:ext cx="5751512" cy="46166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e={0:[1,2,3], 1:[2,5], 2:[3,4,5,6], 3:[4,6],4:[6,7]}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 [0 for j in range(0,n)]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range(0,n-1):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range(i+1,n):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 j in 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a[j][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DFS(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a,v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깊이우선검색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DFS(a,0)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7212013" y="126841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758113" y="1365250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653338" y="1857375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924675" y="2457450"/>
            <a:ext cx="287338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878763" y="2744788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66138" y="1808163"/>
            <a:ext cx="288925" cy="28733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500938" y="2349500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6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466138" y="23907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7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252" name="직선 연결선 12"/>
          <p:cNvCxnSpPr>
            <a:cxnSpLocks noChangeShapeType="1"/>
            <a:stCxn id="3" idx="4"/>
            <a:endCxn id="8" idx="0"/>
          </p:cNvCxnSpPr>
          <p:nvPr/>
        </p:nvCxnSpPr>
        <p:spPr bwMode="auto">
          <a:xfrm flipH="1">
            <a:off x="7069138" y="1557338"/>
            <a:ext cx="287337" cy="900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직선 연결선 14"/>
          <p:cNvCxnSpPr>
            <a:cxnSpLocks noChangeShapeType="1"/>
            <a:stCxn id="8" idx="7"/>
            <a:endCxn id="7" idx="3"/>
          </p:cNvCxnSpPr>
          <p:nvPr/>
        </p:nvCxnSpPr>
        <p:spPr bwMode="auto">
          <a:xfrm flipV="1">
            <a:off x="7170738" y="2103438"/>
            <a:ext cx="523875" cy="395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직선 연결선 16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796213" y="1654175"/>
            <a:ext cx="104775" cy="203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직선 연결선 18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8002588" y="1611313"/>
            <a:ext cx="506412" cy="2397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직선 연결선 20"/>
          <p:cNvCxnSpPr>
            <a:cxnSpLocks noChangeShapeType="1"/>
            <a:stCxn id="3" idx="6"/>
            <a:endCxn id="6" idx="2"/>
          </p:cNvCxnSpPr>
          <p:nvPr/>
        </p:nvCxnSpPr>
        <p:spPr bwMode="auto">
          <a:xfrm>
            <a:off x="7500938" y="1412875"/>
            <a:ext cx="257175" cy="96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직선 연결선 22"/>
          <p:cNvCxnSpPr>
            <a:cxnSpLocks noChangeShapeType="1"/>
            <a:stCxn id="7" idx="4"/>
            <a:endCxn id="11" idx="7"/>
          </p:cNvCxnSpPr>
          <p:nvPr/>
        </p:nvCxnSpPr>
        <p:spPr bwMode="auto">
          <a:xfrm flipH="1">
            <a:off x="7747000" y="2144713"/>
            <a:ext cx="49213" cy="246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직선 연결선 24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7212013" y="2492375"/>
            <a:ext cx="288925" cy="1095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직선 연결선 26"/>
          <p:cNvCxnSpPr>
            <a:cxnSpLocks noChangeShapeType="1"/>
            <a:stCxn id="11" idx="5"/>
            <a:endCxn id="9" idx="1"/>
          </p:cNvCxnSpPr>
          <p:nvPr/>
        </p:nvCxnSpPr>
        <p:spPr bwMode="auto">
          <a:xfrm>
            <a:off x="7747000" y="2593975"/>
            <a:ext cx="173038" cy="193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직선 연결선 28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8166100" y="2636838"/>
            <a:ext cx="342900" cy="252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직선 연결선 30"/>
          <p:cNvCxnSpPr>
            <a:cxnSpLocks noChangeShapeType="1"/>
            <a:stCxn id="10" idx="2"/>
            <a:endCxn id="7" idx="6"/>
          </p:cNvCxnSpPr>
          <p:nvPr/>
        </p:nvCxnSpPr>
        <p:spPr bwMode="auto">
          <a:xfrm flipH="1">
            <a:off x="7940675" y="1952625"/>
            <a:ext cx="525463" cy="49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직선 연결선 39"/>
          <p:cNvCxnSpPr>
            <a:cxnSpLocks noChangeShapeType="1"/>
            <a:stCxn id="9" idx="2"/>
            <a:endCxn id="8" idx="5"/>
          </p:cNvCxnSpPr>
          <p:nvPr/>
        </p:nvCxnSpPr>
        <p:spPr bwMode="auto">
          <a:xfrm flipH="1" flipV="1">
            <a:off x="7170738" y="2703513"/>
            <a:ext cx="708025" cy="18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직선 연결선 42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7899400" y="2103438"/>
            <a:ext cx="122238" cy="641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직선 연결선 45"/>
          <p:cNvCxnSpPr>
            <a:cxnSpLocks noChangeShapeType="1"/>
            <a:stCxn id="3" idx="5"/>
            <a:endCxn id="7" idx="1"/>
          </p:cNvCxnSpPr>
          <p:nvPr/>
        </p:nvCxnSpPr>
        <p:spPr bwMode="auto">
          <a:xfrm>
            <a:off x="7458075" y="1514475"/>
            <a:ext cx="236538" cy="384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직사각형 19472"/>
          <p:cNvSpPr/>
          <p:nvPr/>
        </p:nvSpPr>
        <p:spPr>
          <a:xfrm>
            <a:off x="6300788" y="3286125"/>
            <a:ext cx="2751137" cy="27082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/>
              <a:t>&gt;&gt;&gt; </a:t>
            </a:r>
          </a:p>
          <a:p>
            <a:pPr>
              <a:defRPr/>
            </a:pPr>
            <a:r>
              <a:rPr lang="en-US" altLang="ko-KR" sz="1000"/>
              <a:t>   0    1    1    1    0    0    0    0 </a:t>
            </a:r>
          </a:p>
          <a:p>
            <a:pPr>
              <a:defRPr/>
            </a:pPr>
            <a:r>
              <a:rPr lang="en-US" altLang="ko-KR" sz="1000"/>
              <a:t>   1    0    1    0    0    1    0    0 </a:t>
            </a:r>
          </a:p>
          <a:p>
            <a:pPr>
              <a:defRPr/>
            </a:pPr>
            <a:r>
              <a:rPr lang="en-US" altLang="ko-KR" sz="1000"/>
              <a:t>   1    1    0    1    1    1    1    0 </a:t>
            </a:r>
          </a:p>
          <a:p>
            <a:pPr>
              <a:defRPr/>
            </a:pPr>
            <a:r>
              <a:rPr lang="en-US" altLang="ko-KR" sz="1000"/>
              <a:t>   1    0    1    0    1    0    1    0 </a:t>
            </a:r>
          </a:p>
          <a:p>
            <a:pPr>
              <a:defRPr/>
            </a:pPr>
            <a:r>
              <a:rPr lang="en-US" altLang="ko-KR" sz="1000"/>
              <a:t>   0    0    1    1    0    0    1    1 </a:t>
            </a:r>
          </a:p>
          <a:p>
            <a:pPr>
              <a:defRPr/>
            </a:pPr>
            <a:r>
              <a:rPr lang="en-US" altLang="ko-KR" sz="1000"/>
              <a:t>   0    1    1    0    0    0    0    0 </a:t>
            </a:r>
          </a:p>
          <a:p>
            <a:pPr>
              <a:defRPr/>
            </a:pPr>
            <a:r>
              <a:rPr lang="en-US" altLang="ko-KR" sz="1000"/>
              <a:t>   0    0    1    1    1    0    0    0 </a:t>
            </a:r>
          </a:p>
          <a:p>
            <a:pPr>
              <a:defRPr/>
            </a:pPr>
            <a:r>
              <a:rPr lang="en-US" altLang="ko-KR" sz="1000"/>
              <a:t>   0    0    0    0    1    0    0    0 </a:t>
            </a:r>
          </a:p>
          <a:p>
            <a:pPr>
              <a:defRPr/>
            </a:pPr>
            <a:r>
              <a:rPr lang="en-US" altLang="ko-KR" sz="1000"/>
              <a:t>0</a:t>
            </a:r>
          </a:p>
          <a:p>
            <a:pPr>
              <a:defRPr/>
            </a:pPr>
            <a:r>
              <a:rPr lang="en-US" altLang="ko-KR" sz="1000"/>
              <a:t>1</a:t>
            </a:r>
          </a:p>
          <a:p>
            <a:pPr>
              <a:defRPr/>
            </a:pPr>
            <a:r>
              <a:rPr lang="en-US" altLang="ko-KR" sz="1000"/>
              <a:t>2</a:t>
            </a:r>
          </a:p>
          <a:p>
            <a:pPr>
              <a:defRPr/>
            </a:pPr>
            <a:r>
              <a:rPr lang="en-US" altLang="ko-KR" sz="1000"/>
              <a:t>3</a:t>
            </a:r>
          </a:p>
          <a:p>
            <a:pPr>
              <a:defRPr/>
            </a:pPr>
            <a:r>
              <a:rPr lang="en-US" altLang="ko-KR" sz="1000"/>
              <a:t>4</a:t>
            </a:r>
          </a:p>
          <a:p>
            <a:pPr>
              <a:defRPr/>
            </a:pPr>
            <a:r>
              <a:rPr lang="en-US" altLang="ko-KR" sz="1000"/>
              <a:t>6</a:t>
            </a:r>
          </a:p>
          <a:p>
            <a:pPr>
              <a:defRPr/>
            </a:pPr>
            <a:r>
              <a:rPr lang="en-US" altLang="ko-KR" sz="1000"/>
              <a:t>7</a:t>
            </a:r>
          </a:p>
          <a:p>
            <a:pPr>
              <a:defRPr/>
            </a:pPr>
            <a:r>
              <a:rPr lang="en-US" altLang="ko-KR" sz="1000"/>
              <a:t>5</a:t>
            </a:r>
            <a:endParaRPr lang="ko-KR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23CEC4-8107-43D1-804E-26A9665AB55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7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너비우선검색의 예</a:t>
            </a:r>
          </a:p>
        </p:txBody>
      </p:sp>
      <p:pic>
        <p:nvPicPr>
          <p:cNvPr id="11268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68413"/>
            <a:ext cx="714375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5975" y="5116513"/>
            <a:ext cx="388938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16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7763" y="5091113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15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438" y="5084763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14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5084763"/>
            <a:ext cx="388937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13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7150" y="3868738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12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7825" y="3859213"/>
            <a:ext cx="381000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11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5800" y="3886200"/>
            <a:ext cx="390525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10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363" y="3886200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9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1450" y="3886200"/>
            <a:ext cx="287338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8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4075" y="3860800"/>
            <a:ext cx="287338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6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6013" y="3860800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5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3863" y="2632075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4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9125" y="2649538"/>
            <a:ext cx="285750" cy="3381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3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6C1D1E-393F-417E-A4B8-5F129A0E5E8F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474663"/>
            <a:ext cx="5751512" cy="54784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e={0:[1,2,3], 1:[2,5], 2:[3,4,5,6], 3:[4,6],4:[6,7]}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 [0 for j in range(0,n)]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range(0,n-1):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range(i+1,n):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 j in 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a[j][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BFS(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a,v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queue.Queue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너비우선검색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BFS(a,0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7212013" y="126841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758113" y="1365250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653338" y="1857375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924675" y="2457450"/>
            <a:ext cx="287338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878763" y="2744788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66138" y="1808163"/>
            <a:ext cx="288925" cy="28733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500938" y="2349500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6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466138" y="23907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7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2300" name="직선 연결선 12"/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7069138" y="1557338"/>
            <a:ext cx="287337" cy="900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직선 연결선 13"/>
          <p:cNvCxnSpPr>
            <a:cxnSpLocks noChangeShapeType="1"/>
            <a:stCxn id="8" idx="7"/>
            <a:endCxn id="7" idx="3"/>
          </p:cNvCxnSpPr>
          <p:nvPr/>
        </p:nvCxnSpPr>
        <p:spPr bwMode="auto">
          <a:xfrm flipV="1">
            <a:off x="7170738" y="2103438"/>
            <a:ext cx="523875" cy="395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직선 연결선 14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796213" y="1654175"/>
            <a:ext cx="104775" cy="203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직선 연결선 15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8002588" y="1611313"/>
            <a:ext cx="506412" cy="2397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직선 연결선 16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7500938" y="1412875"/>
            <a:ext cx="257175" cy="96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직선 연결선 17"/>
          <p:cNvCxnSpPr>
            <a:cxnSpLocks noChangeShapeType="1"/>
            <a:stCxn id="7" idx="4"/>
            <a:endCxn id="11" idx="7"/>
          </p:cNvCxnSpPr>
          <p:nvPr/>
        </p:nvCxnSpPr>
        <p:spPr bwMode="auto">
          <a:xfrm flipH="1">
            <a:off x="7747000" y="2144713"/>
            <a:ext cx="49213" cy="246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직선 연결선 18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7212013" y="2492375"/>
            <a:ext cx="288925" cy="1095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직선 연결선 19"/>
          <p:cNvCxnSpPr>
            <a:cxnSpLocks noChangeShapeType="1"/>
            <a:stCxn id="11" idx="5"/>
            <a:endCxn id="9" idx="1"/>
          </p:cNvCxnSpPr>
          <p:nvPr/>
        </p:nvCxnSpPr>
        <p:spPr bwMode="auto">
          <a:xfrm>
            <a:off x="7747000" y="2593975"/>
            <a:ext cx="173038" cy="193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직선 연결선 20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8166100" y="2636838"/>
            <a:ext cx="342900" cy="252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직선 연결선 21"/>
          <p:cNvCxnSpPr>
            <a:cxnSpLocks noChangeShapeType="1"/>
            <a:stCxn id="10" idx="2"/>
            <a:endCxn id="7" idx="6"/>
          </p:cNvCxnSpPr>
          <p:nvPr/>
        </p:nvCxnSpPr>
        <p:spPr bwMode="auto">
          <a:xfrm flipH="1">
            <a:off x="7940675" y="1952625"/>
            <a:ext cx="525463" cy="49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직선 연결선 22"/>
          <p:cNvCxnSpPr>
            <a:cxnSpLocks noChangeShapeType="1"/>
            <a:stCxn id="9" idx="2"/>
            <a:endCxn id="8" idx="5"/>
          </p:cNvCxnSpPr>
          <p:nvPr/>
        </p:nvCxnSpPr>
        <p:spPr bwMode="auto">
          <a:xfrm flipH="1" flipV="1">
            <a:off x="7170738" y="2703513"/>
            <a:ext cx="708025" cy="18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직선 연결선 2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7899400" y="2103438"/>
            <a:ext cx="122238" cy="641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직선 연결선 24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7458075" y="1514475"/>
            <a:ext cx="236538" cy="384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25"/>
          <p:cNvSpPr/>
          <p:nvPr/>
        </p:nvSpPr>
        <p:spPr>
          <a:xfrm>
            <a:off x="6300788" y="3286125"/>
            <a:ext cx="2751137" cy="27082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/>
              <a:t>&gt;&gt;&gt; </a:t>
            </a:r>
          </a:p>
          <a:p>
            <a:pPr>
              <a:defRPr/>
            </a:pPr>
            <a:r>
              <a:rPr lang="en-US" altLang="ko-KR" sz="1000"/>
              <a:t>   0    1    1    1    0    0    0    0 </a:t>
            </a:r>
          </a:p>
          <a:p>
            <a:pPr>
              <a:defRPr/>
            </a:pPr>
            <a:r>
              <a:rPr lang="en-US" altLang="ko-KR" sz="1000"/>
              <a:t>   1    0    1    0    0    1    0    0 </a:t>
            </a:r>
          </a:p>
          <a:p>
            <a:pPr>
              <a:defRPr/>
            </a:pPr>
            <a:r>
              <a:rPr lang="en-US" altLang="ko-KR" sz="1000"/>
              <a:t>   1    1    0    1    1    1    1    0 </a:t>
            </a:r>
          </a:p>
          <a:p>
            <a:pPr>
              <a:defRPr/>
            </a:pPr>
            <a:r>
              <a:rPr lang="en-US" altLang="ko-KR" sz="1000"/>
              <a:t>   1    0    1    0    1    0    1    0 </a:t>
            </a:r>
          </a:p>
          <a:p>
            <a:pPr>
              <a:defRPr/>
            </a:pPr>
            <a:r>
              <a:rPr lang="en-US" altLang="ko-KR" sz="1000"/>
              <a:t>   0    0    1    1    0    0    1    1 </a:t>
            </a:r>
          </a:p>
          <a:p>
            <a:pPr>
              <a:defRPr/>
            </a:pPr>
            <a:r>
              <a:rPr lang="en-US" altLang="ko-KR" sz="1000"/>
              <a:t>   0    1    1    0    0    0    0    0 </a:t>
            </a:r>
          </a:p>
          <a:p>
            <a:pPr>
              <a:defRPr/>
            </a:pPr>
            <a:r>
              <a:rPr lang="en-US" altLang="ko-KR" sz="1000"/>
              <a:t>   0    0    1    1    1    0    0    0 </a:t>
            </a:r>
          </a:p>
          <a:p>
            <a:pPr>
              <a:defRPr/>
            </a:pPr>
            <a:r>
              <a:rPr lang="en-US" altLang="ko-KR" sz="1000"/>
              <a:t>   0    0    0    0    1    0    0    0 </a:t>
            </a:r>
          </a:p>
          <a:p>
            <a:pPr>
              <a:defRPr/>
            </a:pPr>
            <a:r>
              <a:rPr lang="en-US" altLang="ko-KR" sz="1000"/>
              <a:t>0</a:t>
            </a:r>
          </a:p>
          <a:p>
            <a:pPr>
              <a:defRPr/>
            </a:pPr>
            <a:r>
              <a:rPr lang="en-US" altLang="ko-KR" sz="1000"/>
              <a:t>1</a:t>
            </a:r>
          </a:p>
          <a:p>
            <a:pPr>
              <a:defRPr/>
            </a:pPr>
            <a:r>
              <a:rPr lang="en-US" altLang="ko-KR" sz="1000"/>
              <a:t>2</a:t>
            </a:r>
          </a:p>
          <a:p>
            <a:pPr>
              <a:defRPr/>
            </a:pPr>
            <a:r>
              <a:rPr lang="en-US" altLang="ko-KR" sz="1000"/>
              <a:t>3</a:t>
            </a:r>
          </a:p>
          <a:p>
            <a:pPr>
              <a:defRPr/>
            </a:pPr>
            <a:r>
              <a:rPr lang="en-US" altLang="ko-KR" sz="1000"/>
              <a:t>5</a:t>
            </a:r>
          </a:p>
          <a:p>
            <a:pPr>
              <a:defRPr/>
            </a:pPr>
            <a:r>
              <a:rPr lang="en-US" altLang="ko-KR" sz="1000"/>
              <a:t>4</a:t>
            </a:r>
          </a:p>
          <a:p>
            <a:pPr>
              <a:defRPr/>
            </a:pPr>
            <a:r>
              <a:rPr lang="en-US" altLang="ko-KR" sz="1000"/>
              <a:t>6</a:t>
            </a:r>
          </a:p>
          <a:p>
            <a:pPr>
              <a:defRPr/>
            </a:pPr>
            <a:r>
              <a:rPr lang="en-US" altLang="ko-KR" sz="1000"/>
              <a:t>7</a:t>
            </a:r>
            <a:endParaRPr lang="ko-KR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506814-4682-42C5-A31F-2A52398BD97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4859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개의 </a:t>
            </a:r>
            <a:r>
              <a:rPr lang="en-US" altLang="ko-KR" smtClean="0"/>
              <a:t>Queen</a:t>
            </a:r>
            <a:r>
              <a:rPr lang="ko-KR" altLang="en-US" smtClean="0"/>
              <a:t>을 서로 상대방을 위협하지 않도록 </a:t>
            </a:r>
            <a:r>
              <a:rPr lang="en-US" altLang="ko-KR" smtClean="0"/>
              <a:t>4 </a:t>
            </a:r>
            <a:r>
              <a:rPr lang="en-US" altLang="ko-KR" smtClean="0">
                <a:sym typeface="Symbol" panose="05050102010706020507" pitchFamily="18" charset="2"/>
              </a:rPr>
              <a:t> 4 </a:t>
            </a:r>
            <a:r>
              <a:rPr lang="ko-KR" altLang="en-US" smtClean="0">
                <a:sym typeface="Symbol" panose="05050102010706020507" pitchFamily="18" charset="2"/>
              </a:rPr>
              <a:t>서양장기</a:t>
            </a:r>
            <a:r>
              <a:rPr lang="en-US" altLang="ko-KR" smtClean="0">
                <a:sym typeface="Symbol" panose="05050102010706020507" pitchFamily="18" charset="2"/>
              </a:rPr>
              <a:t>(chess)</a:t>
            </a:r>
            <a:r>
              <a:rPr lang="ko-KR" altLang="en-US" smtClean="0">
                <a:sym typeface="Symbol" panose="05050102010706020507" pitchFamily="18" charset="2"/>
              </a:rPr>
              <a:t>판에 위치시키는 문제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열이나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j-ea"/>
                <a:ea typeface="+mj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j-ea"/>
                <a:ea typeface="+mj-ea"/>
              </a:rPr>
              <a:t>문제</a:t>
            </a:r>
          </a:p>
        </p:txBody>
      </p:sp>
      <p:pic>
        <p:nvPicPr>
          <p:cNvPr id="13317" name="그림 6" descr="05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43250"/>
            <a:ext cx="40005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4DB4E8-C265-4923-833D-B07A42B09EEA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TextBox 213"/>
          <p:cNvSpPr txBox="1">
            <a:spLocks noChangeArrowheads="1"/>
          </p:cNvSpPr>
          <p:nvPr/>
        </p:nvSpPr>
        <p:spPr bwMode="auto">
          <a:xfrm>
            <a:off x="330200" y="427038"/>
            <a:ext cx="5029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여왕 배치 상태공간을 계층적으로 표시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8823325" y="5554663"/>
            <a:ext cx="122238" cy="173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27000" tIns="0" rIns="2700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50">
                <a:latin typeface="Arial" panose="020B0604020202020204" pitchFamily="34" charset="0"/>
                <a:ea typeface="맑은 고딕" panose="020B0503020000020004" pitchFamily="50" charset="-127"/>
              </a:rPr>
              <a:t>H</a:t>
            </a:r>
            <a:endParaRPr lang="ko-KR" altLang="en-US" sz="75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4341" name="그림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185863"/>
            <a:ext cx="9042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69875" indent="-269875">
          <a:buClr>
            <a:schemeClr val="tx2">
              <a:lumMod val="75000"/>
            </a:schemeClr>
          </a:buClr>
          <a:buFont typeface="+mj-lt"/>
          <a:buAutoNum type="arabicPeriod"/>
          <a:defRPr sz="2000" dirty="0" smtClean="0">
            <a:solidFill>
              <a:srgbClr val="3E020C"/>
            </a:solidFill>
            <a:latin typeface="+mn-lt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7334</TotalTime>
  <Words>1733</Words>
  <Application>Microsoft Office PowerPoint</Application>
  <PresentationFormat>화면 슬라이드 쇼(4:3)</PresentationFormat>
  <Paragraphs>462</Paragraphs>
  <Slides>28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5장  되추적 (Backtracking )</vt:lpstr>
      <vt:lpstr>PowerPoint 프레젠테이션</vt:lpstr>
      <vt:lpstr>깊이우선검색(depth-first search)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상태공간트리(state space tree)</vt:lpstr>
      <vt:lpstr>PowerPoint 프레젠테이션</vt:lpstr>
      <vt:lpstr>PowerPoint 프레젠테이션</vt:lpstr>
      <vt:lpstr>4-Queens 문제의 상태공간트리 (되추적)</vt:lpstr>
      <vt:lpstr>PowerPoint 프레젠테이션</vt:lpstr>
      <vt:lpstr>PowerPoint 프레젠테이션</vt:lpstr>
      <vt:lpstr>PowerPoint 프레젠테이션</vt:lpstr>
      <vt:lpstr>PowerPoint 프레젠테이션</vt:lpstr>
      <vt:lpstr>부분집합의 합 구하기(sum of subsets problem)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Eum Se Woong</cp:lastModifiedBy>
  <cp:revision>919</cp:revision>
  <cp:lastPrinted>1999-11-03T06:21:19Z</cp:lastPrinted>
  <dcterms:created xsi:type="dcterms:W3CDTF">1999-08-17T02:45:08Z</dcterms:created>
  <dcterms:modified xsi:type="dcterms:W3CDTF">2019-05-16T05:30:53Z</dcterms:modified>
</cp:coreProperties>
</file>