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48" r:id="rId10"/>
    <p:sldId id="267" r:id="rId11"/>
    <p:sldId id="268" r:id="rId12"/>
    <p:sldId id="269" r:id="rId13"/>
    <p:sldId id="270" r:id="rId14"/>
    <p:sldId id="347" r:id="rId15"/>
    <p:sldId id="271" r:id="rId16"/>
    <p:sldId id="272" r:id="rId17"/>
    <p:sldId id="351" r:id="rId18"/>
    <p:sldId id="341" r:id="rId19"/>
    <p:sldId id="316" r:id="rId20"/>
    <p:sldId id="274" r:id="rId21"/>
    <p:sldId id="275" r:id="rId22"/>
    <p:sldId id="276" r:id="rId23"/>
    <p:sldId id="311" r:id="rId24"/>
    <p:sldId id="277" r:id="rId25"/>
    <p:sldId id="278" r:id="rId26"/>
    <p:sldId id="345" r:id="rId27"/>
    <p:sldId id="342" r:id="rId28"/>
    <p:sldId id="279" r:id="rId29"/>
    <p:sldId id="280" r:id="rId30"/>
    <p:sldId id="337" r:id="rId31"/>
    <p:sldId id="349" r:id="rId32"/>
    <p:sldId id="339" r:id="rId33"/>
    <p:sldId id="310" r:id="rId34"/>
    <p:sldId id="353" r:id="rId35"/>
    <p:sldId id="317" r:id="rId36"/>
    <p:sldId id="287" r:id="rId37"/>
    <p:sldId id="288" r:id="rId38"/>
    <p:sldId id="31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50" r:id="rId47"/>
    <p:sldId id="296" r:id="rId48"/>
    <p:sldId id="297" r:id="rId49"/>
    <p:sldId id="298" r:id="rId50"/>
    <p:sldId id="321" r:id="rId51"/>
    <p:sldId id="299" r:id="rId52"/>
    <p:sldId id="300" r:id="rId53"/>
    <p:sldId id="322" r:id="rId54"/>
    <p:sldId id="301" r:id="rId55"/>
    <p:sldId id="302" r:id="rId56"/>
    <p:sldId id="303" r:id="rId57"/>
    <p:sldId id="323" r:id="rId58"/>
    <p:sldId id="324" r:id="rId59"/>
    <p:sldId id="325" r:id="rId60"/>
    <p:sldId id="327" r:id="rId61"/>
    <p:sldId id="329" r:id="rId62"/>
    <p:sldId id="330" r:id="rId63"/>
    <p:sldId id="331" r:id="rId64"/>
    <p:sldId id="332" r:id="rId65"/>
    <p:sldId id="326" r:id="rId66"/>
    <p:sldId id="304" r:id="rId67"/>
    <p:sldId id="333" r:id="rId68"/>
    <p:sldId id="334" r:id="rId69"/>
    <p:sldId id="335" r:id="rId70"/>
    <p:sldId id="336" r:id="rId71"/>
    <p:sldId id="340" r:id="rId72"/>
    <p:sldId id="344" r:id="rId73"/>
    <p:sldId id="354" r:id="rId74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87146" autoAdjust="0"/>
  </p:normalViewPr>
  <p:slideViewPr>
    <p:cSldViewPr>
      <p:cViewPr varScale="1">
        <p:scale>
          <a:sx n="60" d="100"/>
          <a:sy n="60" d="100"/>
        </p:scale>
        <p:origin x="16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23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59.wmf"/><Relationship Id="rId5" Type="http://schemas.openxmlformats.org/officeDocument/2006/relationships/image" Target="../media/image54.wmf"/><Relationship Id="rId10" Type="http://schemas.openxmlformats.org/officeDocument/2006/relationships/image" Target="../media/image58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00.wmf"/><Relationship Id="rId4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CD06F89-232B-47F9-831D-69C96B3CE8A6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C537E6-B59D-46D0-879B-00015F927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EF93372F-96B0-4287-94EE-E274E9342C31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FA5393-2F8C-4922-A49A-F2107E30C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7313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55364-953E-479A-9195-3DF780DBB6CC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78CA93-32E3-43C6-A737-28A2DFA6E08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39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2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522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023E82-A166-4EE9-97AA-2018C7CEF595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522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522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6148E0-A85C-4ADA-AB25-153C104A4216}" type="slidenum">
              <a:rPr lang="en-US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48A9BC-5DFA-4831-9772-4F3106CF578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6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2952350-6231-4E08-8D4E-48A0CDD74BE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0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0B9B36-71E3-41F4-ABD0-8E15310C5D5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D834E7-C564-44F8-BD8D-522F1F7102A0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0815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4E9CCED-E89E-468D-A714-584CD701E6B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</a:t>
            </a:r>
            <a:r>
              <a:rPr lang="ko-KR" altLang="en-US" baseline="0" dirty="0" smtClean="0"/>
              <a:t> 번째 식 </a:t>
            </a:r>
            <a:r>
              <a:rPr lang="en-US" altLang="ko-KR" baseline="0" dirty="0" smtClean="0"/>
              <a:t>A(n)</a:t>
            </a:r>
            <a:r>
              <a:rPr lang="ko-KR" altLang="en-US" baseline="0" dirty="0" smtClean="0"/>
              <a:t>이 제일 중요하다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07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69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en-US" altLang="ko-KR" baseline="0" dirty="0" smtClean="0"/>
              <a:t> 	</a:t>
            </a:r>
            <a:r>
              <a:rPr lang="en-US" altLang="ko-KR" dirty="0" smtClean="0"/>
              <a:t>vide</a:t>
            </a:r>
            <a:r>
              <a:rPr lang="en-US" altLang="ko-KR" baseline="0" dirty="0" smtClean="0"/>
              <a:t> conquer </a:t>
            </a:r>
            <a:r>
              <a:rPr lang="ko-KR" altLang="en-US" baseline="0" dirty="0" smtClean="0"/>
              <a:t>방식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981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65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9216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499719B-BE55-446A-8DF2-DB903BD667F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9216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9216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C13C27-C620-4723-A069-48145579C96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7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635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128</a:t>
            </a:r>
            <a:r>
              <a:rPr lang="ko-KR" altLang="en-US" dirty="0" smtClean="0"/>
              <a:t>보다 밑일 때는 </a:t>
            </a:r>
            <a:r>
              <a:rPr lang="ko-KR" altLang="en-US" dirty="0" err="1" smtClean="0"/>
              <a:t>일반정렬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 때는 </a:t>
            </a:r>
            <a:r>
              <a:rPr lang="ko-KR" altLang="en-US" dirty="0" err="1" smtClean="0"/>
              <a:t>합병정렬을</a:t>
            </a:r>
            <a:r>
              <a:rPr lang="ko-KR" altLang="en-US" dirty="0" smtClean="0"/>
              <a:t> 써야함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413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외울필요없음</a:t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89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모든 프로그래밍 언어는 </a:t>
            </a:r>
            <a:r>
              <a:rPr lang="en-US" altLang="ko-KR" dirty="0" smtClean="0"/>
              <a:t>recursion</a:t>
            </a:r>
            <a:r>
              <a:rPr lang="ko-KR" altLang="en-US" dirty="0" smtClean="0"/>
              <a:t>은 지원하지 않는다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Recursion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없이도 프로그램을 만들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15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W(1)</a:t>
            </a:r>
            <a:r>
              <a:rPr lang="en-US" altLang="ko-KR" baseline="0" dirty="0" smtClean="0"/>
              <a:t> = 1</a:t>
            </a:r>
            <a:endParaRPr lang="en-US" altLang="ko-KR" dirty="0" smtClean="0"/>
          </a:p>
          <a:p>
            <a:r>
              <a:rPr lang="en-US" altLang="ko-KR" dirty="0" smtClean="0"/>
              <a:t>W(2) = W(1)</a:t>
            </a:r>
            <a:r>
              <a:rPr lang="en-US" altLang="ko-KR" baseline="0" dirty="0" smtClean="0"/>
              <a:t> +</a:t>
            </a:r>
            <a:r>
              <a:rPr lang="en-US" altLang="ko-KR" dirty="0" smtClean="0"/>
              <a:t> 2 = 3</a:t>
            </a:r>
          </a:p>
          <a:p>
            <a:r>
              <a:rPr lang="en-US" altLang="ko-KR" dirty="0" smtClean="0"/>
              <a:t>W(4)</a:t>
            </a:r>
            <a:r>
              <a:rPr lang="en-US" altLang="ko-KR" baseline="0" dirty="0" smtClean="0"/>
              <a:t> = W(2) + 4 = 7</a:t>
            </a:r>
          </a:p>
          <a:p>
            <a:r>
              <a:rPr lang="en-US" altLang="ko-KR" baseline="0" dirty="0" smtClean="0"/>
              <a:t>W(8) = W(4) + 8 = 15</a:t>
            </a:r>
          </a:p>
          <a:p>
            <a:r>
              <a:rPr lang="en-US" altLang="ko-KR" baseline="0" dirty="0" smtClean="0"/>
              <a:t>W(n) = 2^(k/2) – 1</a:t>
            </a:r>
            <a:br>
              <a:rPr lang="en-US" altLang="ko-KR" baseline="0" dirty="0" smtClean="0"/>
            </a:br>
            <a:r>
              <a:rPr lang="en-US" altLang="ko-KR" baseline="0" dirty="0" smtClean="0"/>
              <a:t>W(n) = n/2 - 1</a:t>
            </a:r>
          </a:p>
          <a:p>
            <a:r>
              <a:rPr lang="en-US" altLang="ko-KR" baseline="0" dirty="0" smtClean="0"/>
              <a:t>W(n) = W(</a:t>
            </a:r>
          </a:p>
          <a:p>
            <a:r>
              <a:rPr lang="en-US" altLang="ko-KR" baseline="0" dirty="0" smtClean="0"/>
              <a:t>W(16) = 31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교수님 </a:t>
            </a:r>
            <a:r>
              <a:rPr lang="en-US" altLang="ko-KR" baseline="0" dirty="0" smtClean="0"/>
              <a:t>– W(n) = W(n/2^3) + n/2^2 + n/2 + n -&gt; </a:t>
            </a:r>
            <a:r>
              <a:rPr lang="ko-KR" altLang="en-US" baseline="0" dirty="0" smtClean="0"/>
              <a:t>등비수열의 합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15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070CAF5-8F8B-4D67-B64B-8E86101D542E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74A0614-6DB0-4FB7-885C-3A37235770CA}" type="slidenum">
              <a:rPr lang="en-US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1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91E52DC-76E8-4EA8-8562-F53C472EF272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A8B4A1-2034-4A5C-8CF0-6B28B027795B}" type="slidenum">
              <a:rPr lang="en-US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8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C692D9-0B73-4A21-AC93-409DA2B8B40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F48C41-9DAA-43B5-BF9B-591DE8A9E50C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7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600157-375D-4249-A565-71BD054C5260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563A-C49F-453F-BEB4-486C373BD84E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6A5D-29CB-4F1D-8608-76547B58DA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7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C7EF4-BBF9-48BB-AC6A-406180BDF6BF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B5D2A-7CDF-4FAC-A560-A37202D111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7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96AF7-05B7-43EA-A539-5142C8FF135A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342A-BE70-47C9-B59E-24EE626D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65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2558-823F-44FC-BDAA-18593507DFD3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DA58-8EA1-44E1-81E0-7429ADC4B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58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100A-C564-4837-806A-DE90A3CE97B7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562E-B5C3-43CB-8F46-F8EA905597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8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3B58-3A89-492B-9C9A-57B33DBD6135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74121-A599-4BC8-825E-31B8E509BB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7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F34D-E612-4288-B629-65515A8692DF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E2DFB-9D8C-4485-A324-27B95450D6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3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CAB2-45AB-4E91-BDE2-C547B514DC7E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9B11-072F-45C0-B442-9A7BBA4E9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B5F9-A10B-440B-9C90-B07E9AEBBC38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1BF5-2016-4E27-9807-3F9E03E256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18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5F263-69D4-4553-8F79-22A4401FCF45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E0E4-110C-4895-B284-48809F2745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7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F8CF-8BE9-4514-B1DA-C9F028A4C35A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13292-7ED9-4D6C-B6D2-A3D0F5C000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0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4BE707E-867C-4D89-B508-25C698D81F8D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873EC1DA-8642-463C-924C-AD8C05CEC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image" Target="../media/image1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cVMKXKoGu_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VMKXKoGu_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1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21" Type="http://schemas.openxmlformats.org/officeDocument/2006/relationships/image" Target="../media/image57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23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1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4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1.png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1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1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7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7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7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121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Relationship Id="rId22" Type="http://schemas.openxmlformats.org/officeDocument/2006/relationships/oleObject" Target="../embeddings/oleObject11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image" Target="../media/image1.png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143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8.bin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4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53.bin"/><Relationship Id="rId3" Type="http://schemas.openxmlformats.org/officeDocument/2006/relationships/image" Target="../media/image1.png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5.wmf"/><Relationship Id="rId25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2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23" Type="http://schemas.openxmlformats.org/officeDocument/2006/relationships/image" Target="../media/image158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00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0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장 분할정복법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(divide-and-conquer)</a:t>
            </a:r>
            <a:endParaRPr lang="ko-KR" altLang="en-US" smtClean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FC6A10-8B68-4A4B-B9C5-8DC5C8B3CF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63525"/>
            <a:ext cx="8610600" cy="5181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추정 후 증명방법</a:t>
            </a:r>
            <a:r>
              <a:rPr lang="en-US" altLang="ko-KR" sz="2000" dirty="0" smtClean="0"/>
              <a:t>(substitution)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수학적귀납법</a:t>
            </a:r>
            <a:r>
              <a:rPr lang="ko-KR" altLang="en-US" sz="2000" dirty="0" smtClean="0"/>
              <a:t> 사용하여 증명</a:t>
            </a: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귀납출발점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= 1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(1) = 1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1 + 1.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귀납가정</a:t>
            </a:r>
            <a:r>
              <a:rPr lang="en-US" altLang="ko-KR" sz="2000" dirty="0" smtClean="0"/>
              <a:t>: 2</a:t>
            </a:r>
            <a:r>
              <a:rPr lang="ko-KR" altLang="en-US" sz="2000" dirty="0" smtClean="0"/>
              <a:t>의 거듭제곱</a:t>
            </a:r>
            <a:r>
              <a:rPr lang="en-US" altLang="ko-KR" sz="2000" dirty="0" smtClean="0"/>
              <a:t>(power)</a:t>
            </a:r>
            <a:r>
              <a:rPr lang="ko-KR" altLang="en-US" sz="2000" dirty="0" smtClean="0"/>
              <a:t>인 양의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+ 1</a:t>
            </a:r>
            <a:r>
              <a:rPr lang="ko-KR" altLang="en-US" sz="2000" dirty="0" smtClean="0"/>
              <a:t>라고 가정한다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귀납단계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+ 1</a:t>
            </a:r>
            <a:r>
              <a:rPr lang="ko-KR" altLang="en-US" sz="2000" dirty="0" smtClean="0"/>
              <a:t>임을 보이면 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재현식을</a:t>
            </a:r>
            <a:r>
              <a:rPr lang="ko-KR" altLang="en-US" sz="2000" dirty="0" smtClean="0"/>
              <a:t> 사용하면</a:t>
            </a:r>
            <a:r>
              <a:rPr lang="en-US" altLang="ko-KR" sz="2000" dirty="0" smtClean="0"/>
              <a:t>,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195513" y="3644900"/>
          <a:ext cx="4500562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5" imgW="2692400" imgH="914400" progId="Equation.3">
                  <p:embed/>
                </p:oleObj>
              </mc:Choice>
              <mc:Fallback>
                <p:oleObj name="Equation" r:id="rId5" imgW="2692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500562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188" y="5445125"/>
            <a:ext cx="25161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3E020C"/>
                </a:solidFill>
              </a:rPr>
              <a:t>그러므로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50" y="1400175"/>
            <a:ext cx="15160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213" y="709613"/>
            <a:ext cx="50847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) = 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/2) + 1 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&gt; 1 </a:t>
            </a:r>
            <a:r>
              <a:rPr lang="ko-KR" altLang="en-US" sz="2000">
                <a:latin typeface="+mn-lt"/>
              </a:rPr>
              <a:t>이고</a:t>
            </a:r>
            <a:r>
              <a:rPr lang="en-US" altLang="ko-KR" sz="2000">
                <a:latin typeface="+mn-lt"/>
              </a:rPr>
              <a:t>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= 2</a:t>
            </a:r>
            <a:r>
              <a:rPr lang="en-US" altLang="ko-KR" sz="2000" i="1" baseline="50000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, (</a:t>
            </a:r>
            <a:r>
              <a:rPr lang="en-US" altLang="ko-KR" sz="2000" i="1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 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 1)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(1) = 1 </a:t>
            </a:r>
            <a:r>
              <a:rPr lang="ko-KR" altLang="en-US" sz="2000">
                <a:latin typeface="+mn-lt"/>
                <a:sym typeface="Symbol" panose="05050102010706020507" pitchFamily="18" charset="2"/>
              </a:rPr>
              <a:t>일 때</a:t>
            </a:r>
            <a:endParaRPr lang="ko-KR" altLang="en-US" sz="200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E1467-449B-4E2B-96AD-174FE810FB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2: </a:t>
            </a:r>
            <a:r>
              <a:rPr lang="ko-KR" altLang="en-US" sz="2000" b="1" smtClean="0"/>
              <a:t>일반적인 경우 </a:t>
            </a:r>
            <a:r>
              <a:rPr lang="en-US" altLang="ko-KR" sz="2000" b="1" smtClean="0"/>
              <a:t>- </a:t>
            </a:r>
            <a:r>
              <a:rPr lang="ko-KR" altLang="en-US" sz="2000" b="1" smtClean="0"/>
              <a:t>반쪽 배열의 크기는         이 됨</a:t>
            </a:r>
          </a:p>
          <a:p>
            <a:pPr eaLnBrk="1" hangingPunct="1">
              <a:lnSpc>
                <a:spcPts val="2875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sz="2000" smtClean="0"/>
              <a:t>    란 </a:t>
            </a:r>
            <a:r>
              <a:rPr lang="en-US" altLang="ko-KR" sz="2000" i="1" smtClean="0"/>
              <a:t>y</a:t>
            </a:r>
            <a:r>
              <a:rPr lang="ko-KR" altLang="en-US" sz="2000" smtClean="0"/>
              <a:t>보다 작거나 같은</a:t>
            </a:r>
            <a:r>
              <a:rPr lang="en-US" altLang="ko-KR" sz="2000" smtClean="0"/>
              <a:t> </a:t>
            </a:r>
            <a:r>
              <a:rPr lang="ko-KR" altLang="en-US" sz="2000" smtClean="0"/>
              <a:t>수 중 최대 정수를 나타낸다고 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에 대해서 가운데 첨자는                        이 되는데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때 각 부분배열의 크기는 다음과 같다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sz="2000" smtClean="0"/>
              <a:t>위의 표에 의하면 알고리즘이 다음 단계에 찾아야 할 항목의 개수는 기껏해야           개가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다음과 같은 재현식으로 표현할 수 있다</a:t>
            </a:r>
            <a:r>
              <a:rPr lang="en-US" altLang="ko-KR" sz="2000" smtClean="0"/>
              <a:t>.</a:t>
            </a: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5500688" y="1000125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수식" r:id="rId4" imgW="228600" imgH="228600" progId="Equation.3">
                  <p:embed/>
                </p:oleObj>
              </mc:Choice>
              <mc:Fallback>
                <p:oleObj name="수식" r:id="rId4" imgW="22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000125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685800" y="1447800"/>
          <a:ext cx="2460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460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2357438" y="17145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수식" r:id="rId8" imgW="863225" imgH="431613" progId="Equation.3">
                  <p:embed/>
                </p:oleObj>
              </mc:Choice>
              <mc:Fallback>
                <p:oleObj name="수식" r:id="rId8" imgW="86322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14500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879475" y="2686050"/>
          <a:ext cx="7373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Document" r:id="rId10" imgW="7929965" imgH="1707719" progId="Word.Document.8">
                  <p:embed/>
                </p:oleObj>
              </mc:Choice>
              <mc:Fallback>
                <p:oleObj name="Document" r:id="rId10" imgW="7929965" imgH="17077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86050"/>
                        <a:ext cx="7373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9"/>
          <p:cNvGraphicFramePr>
            <a:graphicFrameLocks noChangeAspect="1"/>
          </p:cNvGraphicFramePr>
          <p:nvPr/>
        </p:nvGraphicFramePr>
        <p:xfrm>
          <a:off x="1285875" y="4214813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수식" r:id="rId12" imgW="228600" imgH="228600" progId="Equation.3">
                  <p:embed/>
                </p:oleObj>
              </mc:Choice>
              <mc:Fallback>
                <p:oleObj name="수식" r:id="rId12" imgW="228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2763838" y="5124450"/>
          <a:ext cx="3365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13" imgW="1905000" imgH="457200" progId="Equation.3">
                  <p:embed/>
                </p:oleObj>
              </mc:Choice>
              <mc:Fallback>
                <p:oleObj name="Equation" r:id="rId13" imgW="1905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124450"/>
                        <a:ext cx="3365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73420-5937-49AC-A7C1-8B52D3AE7D9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재현식의</a:t>
            </a:r>
            <a:r>
              <a:rPr lang="ko-KR" altLang="en-US" sz="1800" dirty="0" smtClean="0"/>
              <a:t> 해가                           가 됨을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에 대한 수학적귀납법으로 증명한다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증명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수학적귀납법</a:t>
            </a:r>
            <a:endParaRPr lang="ko-KR" altLang="en-US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ko-KR" altLang="en-US" sz="1800" b="1" dirty="0" smtClean="0"/>
              <a:t>귀납출발점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= 1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다음이 성립한다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b="1" dirty="0" smtClean="0"/>
              <a:t>      귀납가정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&gt; 1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1 &lt;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&lt;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모든 </a:t>
            </a:r>
            <a:r>
              <a:rPr lang="en-US" altLang="ko-KR" sz="1800" i="1" dirty="0" smtClean="0"/>
              <a:t>k</a:t>
            </a:r>
            <a:r>
              <a:rPr lang="ko-KR" altLang="en-US" sz="1800" dirty="0" smtClean="0"/>
              <a:t>에 대해서</a:t>
            </a:r>
            <a:r>
              <a:rPr lang="en-US" altLang="ko-KR" sz="1800" dirty="0" smtClean="0"/>
              <a:t>,                            </a:t>
            </a:r>
            <a:r>
              <a:rPr lang="ko-KR" altLang="en-US" sz="1800" dirty="0" smtClean="0"/>
              <a:t>가 성립한다고 가정한다</a:t>
            </a:r>
            <a:r>
              <a:rPr lang="en-US" altLang="ko-KR" sz="1800" dirty="0" smtClean="0"/>
              <a:t>.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b="1" dirty="0" smtClean="0"/>
              <a:t>귀납단계</a:t>
            </a:r>
            <a:r>
              <a:rPr lang="en-US" altLang="ko-KR" sz="1800" dirty="0" smtClean="0"/>
              <a:t>: (1)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이 짝수이면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                  ),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438400" y="944563"/>
          <a:ext cx="1524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수식" r:id="rId4" imgW="1028700" imgH="228600" progId="Equation.3">
                  <p:embed/>
                </p:oleObj>
              </mc:Choice>
              <mc:Fallback>
                <p:oleObj name="수식" r:id="rId4" imgW="102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44563"/>
                        <a:ext cx="1524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2667000" y="1905000"/>
          <a:ext cx="386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수식" r:id="rId6" imgW="2235200" imgH="228600" progId="Equation.3">
                  <p:embed/>
                </p:oleObj>
              </mc:Choice>
              <mc:Fallback>
                <p:oleObj name="수식" r:id="rId6" imgW="2235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86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5546725" y="2273300"/>
          <a:ext cx="15398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수식" r:id="rId8" imgW="1040948" imgH="228501" progId="Equation.3">
                  <p:embed/>
                </p:oleObj>
              </mc:Choice>
              <mc:Fallback>
                <p:oleObj name="수식" r:id="rId8" imgW="104094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273300"/>
                        <a:ext cx="15398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3857625" y="2714625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수식" r:id="rId10" imgW="457200" imgH="228600" progId="Equation.3">
                  <p:embed/>
                </p:oleObj>
              </mc:Choice>
              <mc:Fallback>
                <p:oleObj name="수식" r:id="rId10" imgW="45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714625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2362200" y="3443288"/>
          <a:ext cx="42100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수식" r:id="rId12" imgW="2667000" imgH="1651000" progId="Equation.3">
                  <p:embed/>
                </p:oleObj>
              </mc:Choice>
              <mc:Fallback>
                <p:oleObj name="수식" r:id="rId12" imgW="2667000" imgH="165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43288"/>
                        <a:ext cx="421005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CF061-666B-4BC8-BA1A-74B27485C9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(2)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홀수이면 </a:t>
            </a:r>
            <a:r>
              <a:rPr lang="en-US" altLang="ko-KR" sz="2000" smtClean="0"/>
              <a:t>(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                  ), 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857500" y="1071563"/>
          <a:ext cx="1179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수식" r:id="rId4" imgW="545863" imgH="228501" progId="Equation.3">
                  <p:embed/>
                </p:oleObj>
              </mc:Choice>
              <mc:Fallback>
                <p:oleObj name="수식" r:id="rId4" imgW="545863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71563"/>
                        <a:ext cx="1179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1828800" y="2057400"/>
          <a:ext cx="50292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수식" r:id="rId6" imgW="2946400" imgH="1879600" progId="Equation.3">
                  <p:embed/>
                </p:oleObj>
              </mc:Choice>
              <mc:Fallback>
                <p:oleObj name="수식" r:id="rId6" imgW="2946400" imgH="187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029200" cy="303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1500188" y="5572125"/>
          <a:ext cx="3621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572125"/>
                        <a:ext cx="3621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51463" y="3860800"/>
            <a:ext cx="3640137" cy="73818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짝수라면 </a:t>
            </a: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의 </a:t>
            </a:r>
            <a:r>
              <a:rPr lang="ko-KR" altLang="en-US" sz="1400" dirty="0" err="1">
                <a:latin typeface="+mn-lt"/>
              </a:rPr>
              <a:t>지수승값일</a:t>
            </a:r>
            <a:r>
              <a:rPr lang="ko-KR" altLang="en-US" sz="1400" dirty="0">
                <a:latin typeface="+mn-lt"/>
              </a:rPr>
              <a:t> 수도 있다</a:t>
            </a:r>
            <a:r>
              <a:rPr lang="en-US" altLang="ko-KR" sz="140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n=16, floor( 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(16))=4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n=15,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(15))=3</a:t>
            </a:r>
            <a:endParaRPr lang="ko-KR" altLang="en-US" sz="1400" dirty="0">
              <a:latin typeface="+mn-lt"/>
            </a:endParaRPr>
          </a:p>
        </p:txBody>
      </p:sp>
      <p:cxnSp>
        <p:nvCxnSpPr>
          <p:cNvPr id="29704" name="직선 화살표 연결선 3"/>
          <p:cNvCxnSpPr>
            <a:cxnSpLocks noChangeShapeType="1"/>
          </p:cNvCxnSpPr>
          <p:nvPr/>
        </p:nvCxnSpPr>
        <p:spPr bwMode="auto">
          <a:xfrm flipH="1">
            <a:off x="6516688" y="4598988"/>
            <a:ext cx="431800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6F4DB-AA0F-48AA-85E0-0ED597DB05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755650" y="515938"/>
            <a:ext cx="3227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마루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755650" y="3716338"/>
            <a:ext cx="286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ceiling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천장함수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87513" y="1155700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수식" r:id="rId4" imgW="241300" imgH="228600" progId="Equation.3">
                  <p:embed/>
                </p:oleObj>
              </mc:Choice>
              <mc:Fallback>
                <p:oleObj name="수식" r:id="rId4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155700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2324100" y="1254125"/>
            <a:ext cx="538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작거나 같은 정수 중 가장 큰 정수</a:t>
            </a:r>
          </a:p>
        </p:txBody>
      </p:sp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687513" y="4659313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659313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2495550" y="4757738"/>
            <a:ext cx="5597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크거나 같은 정수 중 가장 작은 정수</a:t>
            </a:r>
          </a:p>
        </p:txBody>
      </p:sp>
      <p:sp>
        <p:nvSpPr>
          <p:cNvPr id="30729" name="TextBox 11"/>
          <p:cNvSpPr txBox="1">
            <a:spLocks noChangeArrowheads="1"/>
          </p:cNvSpPr>
          <p:nvPr/>
        </p:nvSpPr>
        <p:spPr bwMode="auto">
          <a:xfrm>
            <a:off x="1547813" y="2239963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0" name="Object 5"/>
          <p:cNvGraphicFramePr>
            <a:graphicFrameLocks noChangeAspect="1"/>
          </p:cNvGraphicFramePr>
          <p:nvPr/>
        </p:nvGraphicFramePr>
        <p:xfrm>
          <a:off x="2146300" y="2195513"/>
          <a:ext cx="554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수식" r:id="rId8" imgW="330200" imgH="228600" progId="Equation.3">
                  <p:embed/>
                </p:oleObj>
              </mc:Choice>
              <mc:Fallback>
                <p:oleObj name="수식" r:id="rId8" imgW="33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195513"/>
                        <a:ext cx="554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2782888" y="2195513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2" name="Object 5"/>
          <p:cNvGraphicFramePr>
            <a:graphicFrameLocks noChangeAspect="1"/>
          </p:cNvGraphicFramePr>
          <p:nvPr/>
        </p:nvGraphicFramePr>
        <p:xfrm>
          <a:off x="3695700" y="2233613"/>
          <a:ext cx="7445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수식" r:id="rId10" imgW="444307" imgH="228501" progId="Equation.3">
                  <p:embed/>
                </p:oleObj>
              </mc:Choice>
              <mc:Fallback>
                <p:oleObj name="수식" r:id="rId10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233613"/>
                        <a:ext cx="7445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4427538" y="2233613"/>
            <a:ext cx="68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-4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4" name="TextBox 16"/>
          <p:cNvSpPr txBox="1">
            <a:spLocks noChangeArrowheads="1"/>
          </p:cNvSpPr>
          <p:nvPr/>
        </p:nvSpPr>
        <p:spPr bwMode="auto">
          <a:xfrm>
            <a:off x="1547813" y="5754688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5" name="Object 5"/>
          <p:cNvGraphicFramePr>
            <a:graphicFrameLocks noChangeAspect="1"/>
          </p:cNvGraphicFramePr>
          <p:nvPr/>
        </p:nvGraphicFramePr>
        <p:xfrm>
          <a:off x="2327275" y="5721350"/>
          <a:ext cx="192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수식" r:id="rId12" imgW="114151" imgH="215619" progId="Equation.3">
                  <p:embed/>
                </p:oleObj>
              </mc:Choice>
              <mc:Fallback>
                <p:oleObj name="수식" r:id="rId12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721350"/>
                        <a:ext cx="1920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Box 18"/>
          <p:cNvSpPr txBox="1">
            <a:spLocks noChangeArrowheads="1"/>
          </p:cNvSpPr>
          <p:nvPr/>
        </p:nvSpPr>
        <p:spPr bwMode="auto">
          <a:xfrm>
            <a:off x="2782888" y="5710238"/>
            <a:ext cx="53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7" name="TextBox 20"/>
          <p:cNvSpPr txBox="1">
            <a:spLocks noChangeArrowheads="1"/>
          </p:cNvSpPr>
          <p:nvPr/>
        </p:nvSpPr>
        <p:spPr bwMode="auto">
          <a:xfrm>
            <a:off x="4429125" y="5749925"/>
            <a:ext cx="68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-2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8" name="Object 5"/>
          <p:cNvGraphicFramePr>
            <a:graphicFrameLocks noChangeAspect="1"/>
          </p:cNvGraphicFramePr>
          <p:nvPr/>
        </p:nvGraphicFramePr>
        <p:xfrm>
          <a:off x="2152650" y="5730875"/>
          <a:ext cx="630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수식" r:id="rId14" imgW="342751" imgH="228501" progId="Equation.3">
                  <p:embed/>
                </p:oleObj>
              </mc:Choice>
              <mc:Fallback>
                <p:oleObj name="수식" r:id="rId14" imgW="34275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730875"/>
                        <a:ext cx="630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5"/>
          <p:cNvGraphicFramePr>
            <a:graphicFrameLocks noChangeAspect="1"/>
          </p:cNvGraphicFramePr>
          <p:nvPr/>
        </p:nvGraphicFramePr>
        <p:xfrm>
          <a:off x="3705225" y="5707063"/>
          <a:ext cx="839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수식" r:id="rId16" imgW="457200" imgH="228600" progId="Equation.3">
                  <p:embed/>
                </p:oleObj>
              </mc:Choice>
              <mc:Fallback>
                <p:oleObj name="수식" r:id="rId16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707063"/>
                        <a:ext cx="8397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443EE-1C1B-499E-8901-B866AA9C00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27, 10, 12, 20, 25, 13, 15, 22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4C9D6-781C-4F45-BEA0-4E8F00B1C1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277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7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9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B641C4-B78F-4F8E-8F57-E02D53D57F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두 개의 정렬된 배열을 하나의 정렬된 배열로 합병하시오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(1) </a:t>
            </a:r>
            <a:r>
              <a:rPr lang="ko-KR" altLang="en-US" sz="2000" smtClean="0"/>
              <a:t>양의 정수 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, (2)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U[1..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], V[1..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에 있는 키들을 하나의 배열에 정렬한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+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</p:txBody>
      </p:sp>
      <p:sp>
        <p:nvSpPr>
          <p:cNvPr id="18437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438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3813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18441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2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h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31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m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8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9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8450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 smtClean="0"/>
              <a:t>Fig</a:t>
            </a:r>
            <a:r>
              <a:rPr lang="ko-KR" altLang="en-US" sz="1600" smtClean="0"/>
              <a:t> </a:t>
            </a:r>
            <a:r>
              <a:rPr lang="en-US" altLang="ko-KR" sz="1600" smtClean="0"/>
              <a:t>2.2  The steps done by a human when sorting with Mergesort</a:t>
            </a:r>
            <a:endParaRPr lang="ko-KR" altLang="en-US" sz="1600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35DCF-4721-491B-A49E-22822BDAD7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smtClean="0"/>
              <a:t>표 </a:t>
            </a:r>
            <a:r>
              <a:rPr lang="en-US" altLang="ko-KR" sz="2000" smtClean="0"/>
              <a:t>2.1       2</a:t>
            </a:r>
            <a:r>
              <a:rPr lang="ko-KR" altLang="en-US" sz="2000" smtClean="0"/>
              <a:t>개의 배열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하나의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 합병하는 예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4F331-7A66-43D0-B472-3167AF94E4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16F76-B5E3-4D08-BD0F-49F04F7911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분할정복</a:t>
            </a:r>
            <a:r>
              <a:rPr lang="en-US" altLang="ko-KR" smtClean="0"/>
              <a:t>(Divide-and-Conquer)</a:t>
            </a:r>
            <a:r>
              <a:rPr lang="ko-KR" altLang="en-US" smtClean="0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분할</a:t>
            </a:r>
            <a:r>
              <a:rPr lang="en-US" altLang="ko-KR" sz="2000" smtClean="0">
                <a:sym typeface="Symbol" panose="05050102010706020507" pitchFamily="18" charset="2"/>
              </a:rPr>
              <a:t>(Divide): </a:t>
            </a:r>
            <a:r>
              <a:rPr lang="ko-KR" altLang="en-US" sz="2000" smtClean="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정복</a:t>
            </a:r>
            <a:r>
              <a:rPr lang="en-US" altLang="ko-KR" sz="2000" smtClean="0">
                <a:sym typeface="Symbol" panose="05050102010706020507" pitchFamily="18" charset="2"/>
              </a:rPr>
              <a:t>(Conquer): </a:t>
            </a:r>
            <a:r>
              <a:rPr lang="ko-KR" altLang="en-US" sz="2000" smtClean="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통합</a:t>
            </a:r>
            <a:r>
              <a:rPr lang="en-US" altLang="ko-KR" sz="2000" smtClean="0">
                <a:sym typeface="Symbol" panose="05050102010706020507" pitchFamily="18" charset="2"/>
              </a:rPr>
              <a:t>(Combine): (</a:t>
            </a:r>
            <a:r>
              <a:rPr lang="ko-KR" altLang="en-US" sz="2000" smtClean="0">
                <a:sym typeface="Symbol" panose="05050102010706020507" pitchFamily="18" charset="2"/>
              </a:rPr>
              <a:t>필요하다면</a:t>
            </a:r>
            <a:r>
              <a:rPr lang="en-US" altLang="ko-KR" sz="2000" smtClean="0">
                <a:sym typeface="Symbol" panose="05050102010706020507" pitchFamily="18" charset="2"/>
              </a:rPr>
              <a:t>) </a:t>
            </a:r>
            <a:r>
              <a:rPr lang="ko-KR" altLang="en-US" sz="2000" smtClean="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 smtClean="0">
                <a:sym typeface="Symbol" panose="05050102010706020507" pitchFamily="18" charset="2"/>
              </a:rPr>
              <a:t>하향식</a:t>
            </a:r>
            <a:r>
              <a:rPr lang="en-US" altLang="ko-KR" sz="2000" b="1" smtClean="0">
                <a:sym typeface="Symbol" panose="05050102010706020507" pitchFamily="18" charset="2"/>
              </a:rPr>
              <a:t>(top-down)  </a:t>
            </a:r>
            <a:r>
              <a:rPr lang="ko-KR" altLang="en-US" sz="2000" smtClean="0">
                <a:sym typeface="Symbol" panose="05050102010706020507" pitchFamily="18" charset="2"/>
              </a:rPr>
              <a:t>접근방법이라고 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16A71-2756-47CF-9F0D-27E7C2D6002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 smtClean="0"/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&gt; h) #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한쪽 다 소진했으니까 그냥 옮겨 써라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D5C7D7-4A96-4129-98D6-21AA6D42A5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시간복잡도 분석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 smtClean="0"/>
              <a:t>합병 알고리즘의 </a:t>
            </a:r>
            <a:r>
              <a:rPr lang="ko-KR" altLang="en-US" sz="2000" u="sng" dirty="0" smtClean="0"/>
              <a:t>최악의 경우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ko-KR" altLang="en-US" sz="2000" dirty="0" smtClean="0"/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U[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V[j]</a:t>
            </a:r>
            <a:r>
              <a:rPr lang="ko-KR" altLang="en-US" dirty="0" smtClean="0"/>
              <a:t>의 비교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입력 배열에 각각 들어 있는 항목의 개수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와 </a:t>
            </a:r>
            <a:r>
              <a:rPr lang="en-US" altLang="ko-KR" i="1" dirty="0" smtClean="0"/>
              <a:t>m</a:t>
            </a: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분석</a:t>
            </a:r>
            <a:r>
              <a:rPr lang="en-US" altLang="ko-KR" dirty="0" smtClean="0"/>
              <a:t>: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h+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m</a:t>
            </a:r>
            <a:r>
              <a:rPr lang="ko-KR" altLang="en-US" dirty="0" smtClean="0"/>
              <a:t>인 상태로 루프</a:t>
            </a:r>
            <a:r>
              <a:rPr lang="en-US" altLang="ko-KR" dirty="0" smtClean="0"/>
              <a:t>(loop)</a:t>
            </a:r>
            <a:r>
              <a:rPr lang="ko-KR" altLang="en-US" dirty="0" smtClean="0"/>
              <a:t>에서 빠져 나가는 때가 최악의 경우로서</a:t>
            </a:r>
            <a:r>
              <a:rPr lang="en-US" altLang="ko-KR" dirty="0" smtClean="0"/>
              <a:t>(V</a:t>
            </a:r>
            <a:r>
              <a:rPr lang="ko-KR" altLang="en-US" dirty="0" smtClean="0"/>
              <a:t>에 있는 처음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개의 항목이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앞부분에 위치하고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에 있는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개의 모든 항목이 그 뒤에 위치하는 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 때 단위연산의 실행 횟수는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 합병하는 시간복잡도는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h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m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-1.</a:t>
            </a:r>
          </a:p>
          <a:p>
            <a:pPr marL="717550" lvl="1" indent="-266700"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U: 4 5 6 7      V: 1 2 3 8     -&gt; </a:t>
            </a:r>
            <a:r>
              <a:rPr lang="ko-KR" altLang="en-US" dirty="0" smtClean="0"/>
              <a:t>최악</a:t>
            </a:r>
            <a:r>
              <a:rPr lang="en-US" altLang="ko-KR" dirty="0" smtClean="0"/>
              <a:t>: 7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B4C43-43FF-436E-9335-89AFE3E48F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합병정렬 알고리즘의 </a:t>
            </a:r>
            <a:r>
              <a:rPr lang="ko-KR" altLang="en-US" sz="2000" u="sng" smtClean="0"/>
              <a:t>최악의 경우 </a:t>
            </a:r>
            <a:r>
              <a:rPr lang="ko-KR" altLang="en-US" sz="2000" smtClean="0"/>
              <a:t>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합병 알고리즘 </a:t>
            </a:r>
            <a:r>
              <a:rPr lang="en-US" altLang="ko-KR" smtClean="0"/>
              <a:t>merge</a:t>
            </a:r>
            <a:r>
              <a:rPr lang="ko-KR" altLang="en-US" smtClean="0"/>
              <a:t>에서 발생하는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에 들어 있는 항목의 개수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최악의 경우 수행시간은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,</a:t>
            </a:r>
            <a:r>
              <a:rPr lang="en-US" altLang="ko-KR" i="1" smtClean="0"/>
              <a:t>m</a:t>
            </a:r>
            <a:r>
              <a:rPr lang="en-US" altLang="ko-KR" smtClean="0"/>
              <a:t>) =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) +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 +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이 된다</a:t>
            </a:r>
            <a:r>
              <a:rPr lang="en-US" altLang="ko-KR" smtClean="0"/>
              <a:t>. </a:t>
            </a:r>
            <a:r>
              <a:rPr lang="ko-KR" altLang="en-US" smtClean="0"/>
              <a:t>여기서 </a:t>
            </a:r>
            <a:r>
              <a:rPr lang="en-US" altLang="ko-KR" i="1" smtClean="0"/>
              <a:t>W(h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U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V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ko-KR" altLang="en-US" smtClean="0"/>
              <a:t>그리고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은 합병하는데 걸리는 시간이다</a:t>
            </a:r>
            <a:r>
              <a:rPr lang="en-US" altLang="ko-KR" smtClean="0"/>
              <a:t>. </a:t>
            </a:r>
            <a:r>
              <a:rPr lang="ko-KR" altLang="en-US" smtClean="0"/>
              <a:t>정수 </a:t>
            </a:r>
            <a:r>
              <a:rPr lang="en-US" altLang="ko-KR" i="1" smtClean="0"/>
              <a:t>n</a:t>
            </a:r>
            <a:r>
              <a:rPr lang="ko-KR" altLang="en-US" smtClean="0"/>
              <a:t>을 </a:t>
            </a:r>
            <a:r>
              <a:rPr lang="en-US" altLang="ko-KR" smtClean="0"/>
              <a:t>2</a:t>
            </a:r>
            <a:r>
              <a:rPr lang="en-US" altLang="ko-KR" i="1" baseline="50000" smtClean="0"/>
              <a:t>k</a:t>
            </a:r>
            <a:r>
              <a:rPr lang="en-US" altLang="ko-KR" smtClean="0"/>
              <a:t>, (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 1)</a:t>
            </a:r>
            <a:r>
              <a:rPr lang="ko-KR" altLang="en-US" smtClean="0">
                <a:sym typeface="Symbol" panose="05050102010706020507" pitchFamily="18" charset="2"/>
              </a:rPr>
              <a:t>이라고 가정하면</a:t>
            </a:r>
            <a:r>
              <a:rPr lang="en-US" altLang="ko-KR" smtClean="0">
                <a:sym typeface="Symbol" panose="05050102010706020507" pitchFamily="18" charset="2"/>
              </a:rPr>
              <a:t>,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따라서 최악의 경우 재현식은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ko-KR" altLang="en-US" smtClean="0"/>
              <a:t>	이 재현식의 해는 </a:t>
            </a:r>
            <a:r>
              <a:rPr lang="en-US" altLang="ko-KR" smtClean="0"/>
              <a:t>2</a:t>
            </a:r>
            <a:r>
              <a:rPr lang="ko-KR" altLang="en-US" smtClean="0"/>
              <a:t>장의 끝 도사정리의 </a:t>
            </a:r>
            <a:r>
              <a:rPr lang="en-US" altLang="ko-KR" smtClean="0"/>
              <a:t>2</a:t>
            </a:r>
            <a:r>
              <a:rPr lang="ko-KR" altLang="en-US" smtClean="0"/>
              <a:t>번을 적용하면</a:t>
            </a:r>
            <a:r>
              <a:rPr lang="en-US" altLang="ko-KR" smtClean="0"/>
              <a:t>,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929063" y="3286125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수식" r:id="rId4" imgW="761669" imgH="228501" progId="Equation.3">
                  <p:embed/>
                </p:oleObj>
              </mc:Choice>
              <mc:Fallback>
                <p:oleObj name="수식" r:id="rId4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286125"/>
                        <a:ext cx="1428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182813" y="3744913"/>
          <a:ext cx="49212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수식" r:id="rId6" imgW="2946400" imgH="457200" progId="Equation.3">
                  <p:embed/>
                </p:oleObj>
              </mc:Choice>
              <mc:Fallback>
                <p:oleObj name="수식" r:id="rId6" imgW="2946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744913"/>
                        <a:ext cx="492125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154363" y="5143500"/>
          <a:ext cx="19097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수식" r:id="rId8" imgW="1040948" imgH="203112" progId="Equation.3">
                  <p:embed/>
                </p:oleObj>
              </mc:Choice>
              <mc:Fallback>
                <p:oleObj name="수식" r:id="rId8" imgW="104094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143500"/>
                        <a:ext cx="19097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8"/>
          <p:cNvSpPr txBox="1">
            <a:spLocks noChangeArrowheads="1"/>
          </p:cNvSpPr>
          <p:nvPr/>
        </p:nvSpPr>
        <p:spPr bwMode="auto">
          <a:xfrm>
            <a:off x="835025" y="976313"/>
            <a:ext cx="304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>
                <a:latin typeface="굴림" panose="020B0600000101010101" pitchFamily="50" charset="-127"/>
              </a:rPr>
              <a:t> 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49275" y="857250"/>
          <a:ext cx="4460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수식" r:id="rId4" imgW="2882900" imgH="393700" progId="Equation.3">
                  <p:embed/>
                </p:oleObj>
              </mc:Choice>
              <mc:Fallback>
                <p:oleObj name="수식" r:id="rId4" imgW="2882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857250"/>
                        <a:ext cx="4460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571500" y="1857375"/>
          <a:ext cx="8301038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Equation" r:id="rId6" imgW="5041900" imgH="2743200" progId="Equation.3">
                  <p:embed/>
                </p:oleObj>
              </mc:Choice>
              <mc:Fallback>
                <p:oleObj name="Equation" r:id="rId6" imgW="5041900" imgH="274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57375"/>
                        <a:ext cx="8301038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그룹 15"/>
          <p:cNvGrpSpPr>
            <a:grpSpLocks/>
          </p:cNvGrpSpPr>
          <p:nvPr/>
        </p:nvGrpSpPr>
        <p:grpSpPr bwMode="auto">
          <a:xfrm>
            <a:off x="500063" y="1428750"/>
            <a:ext cx="4000500" cy="369888"/>
            <a:chOff x="1857356" y="1785926"/>
            <a:chExt cx="4000538" cy="369332"/>
          </a:xfrm>
        </p:grpSpPr>
        <p:sp>
          <p:nvSpPr>
            <p:cNvPr id="37895" name="TextBox 11"/>
            <p:cNvSpPr txBox="1">
              <a:spLocks noChangeArrowheads="1"/>
            </p:cNvSpPr>
            <p:nvPr/>
          </p:nvSpPr>
          <p:spPr bwMode="auto">
            <a:xfrm>
              <a:off x="1857356" y="1785926"/>
              <a:ext cx="1457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 dirty="0" smtClean="0">
                  <a:latin typeface="+mn-lt"/>
                </a:rPr>
                <a:t>Assume that</a:t>
              </a:r>
              <a:endParaRPr lang="ko-KR" altLang="en-US" sz="2000" dirty="0" smtClean="0">
                <a:latin typeface="+mn-lt"/>
              </a:endParaRPr>
            </a:p>
          </p:txBody>
        </p:sp>
        <p:graphicFrame>
          <p:nvGraphicFramePr>
            <p:cNvPr id="43016" name="Object 5"/>
            <p:cNvGraphicFramePr>
              <a:graphicFrameLocks noChangeAspect="1"/>
            </p:cNvGraphicFramePr>
            <p:nvPr/>
          </p:nvGraphicFramePr>
          <p:xfrm>
            <a:off x="3500434" y="1785926"/>
            <a:ext cx="2357460" cy="35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3" name="Equation" r:id="rId8" imgW="1498600" imgH="228600" progId="Equation.3">
                    <p:embed/>
                  </p:oleObj>
                </mc:Choice>
                <mc:Fallback>
                  <p:oleObj name="Equation" r:id="rId8" imgW="14986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4" y="1785926"/>
                          <a:ext cx="2357460" cy="359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8DE3A-80EA-49DA-96C9-E5CD4EF812B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884B4A-C561-4281-8C95-B8EE31338D5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ko-KR" sz="2000" i="1" smtClean="0"/>
              <a:t>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승</a:t>
            </a:r>
            <a:r>
              <a:rPr lang="en-US" altLang="ko-KR" sz="2000" smtClean="0"/>
              <a:t>(power)</a:t>
            </a:r>
            <a:r>
              <a:rPr lang="ko-KR" altLang="en-US" sz="2000" smtClean="0"/>
              <a:t>의 형태가 아닌 경우의 재현식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그러나 이 재현식의 정확한 해를 구하기는 복잡하다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그러나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앞의 이분검색 알고리즘의 분석에서도 보았듯이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해를 구하면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재현식의 해와 같은 카테고리의 시간복잡도를 얻게 된다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 </a:t>
            </a:r>
            <a:r>
              <a:rPr lang="ko-KR" altLang="en-US" sz="2000" smtClean="0"/>
              <a:t>따라서 앞으로 이와 비슷한 재현식의 해를 구할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구해도 점근적으로는 같은 해를 얻게 된다</a:t>
            </a:r>
            <a:r>
              <a:rPr lang="en-US" altLang="ko-KR" sz="2000" smtClean="0"/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151063" y="1500188"/>
          <a:ext cx="462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4" imgW="2794000" imgH="457200" progId="Equation.3">
                  <p:embed/>
                </p:oleObj>
              </mc:Choice>
              <mc:Fallback>
                <p:oleObj name="Equation" r:id="rId4" imgW="2794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500188"/>
                        <a:ext cx="462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981C7-281D-4B95-B2C2-7B1238B324A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8775"/>
            <a:ext cx="8839200" cy="38782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저장장소를 사용하지 않고 정렬하는 알고리즘 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              - </a:t>
            </a:r>
            <a:r>
              <a:rPr lang="ko-KR" altLang="en-US" sz="2000" b="1" smtClean="0"/>
              <a:t>제자리정렬</a:t>
            </a:r>
            <a:r>
              <a:rPr lang="en-US" altLang="ko-KR" sz="2000" b="1" smtClean="0"/>
              <a:t>(in-place sort)</a:t>
            </a:r>
            <a:r>
              <a:rPr lang="en-US" altLang="ko-KR" sz="2000" smtClean="0"/>
              <a:t> </a:t>
            </a:r>
            <a:r>
              <a:rPr lang="ko-KR" altLang="en-US" sz="2000" b="1" smtClean="0"/>
              <a:t>알고리즘</a:t>
            </a:r>
            <a:endParaRPr lang="en-US" altLang="ko-KR" sz="2000" b="1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합병정렬 알고리즘은 제자리정렬 알고리즘이 아님</a:t>
            </a:r>
            <a:r>
              <a:rPr lang="en-US" altLang="ko-KR" sz="2000" smtClean="0"/>
              <a:t>. </a:t>
            </a:r>
            <a:r>
              <a:rPr lang="ko-KR" altLang="en-US" sz="2000" smtClean="0"/>
              <a:t>입력배열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이외에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추가로 만들어서 사용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하단의 재귀호출이 종료될 때까지 상위의 재귀호출이 생성하는 공간이 유지되어야 함</a:t>
            </a:r>
            <a:r>
              <a:rPr lang="en-US" altLang="ko-KR" sz="2000" smtClean="0"/>
              <a:t>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sp>
        <p:nvSpPr>
          <p:cNvPr id="45061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2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3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4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5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0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2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3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9" name="아래쪽 화살표 18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7" name="TextBox 20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8" name="TextBox 21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9" name="TextBox 22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0" name="TextBox 23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1" name="TextBox 24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2" name="TextBox 25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3" name="TextBox 26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F88BB-D97F-40B2-A1CA-B7465735714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25425"/>
            <a:ext cx="8839200" cy="5105400"/>
          </a:xfrm>
        </p:spPr>
        <p:txBody>
          <a:bodyPr/>
          <a:lstStyle/>
          <a:p>
            <a:pPr eaLnBrk="1" hangingPunct="1"/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</a:t>
            </a:r>
            <a:r>
              <a:rPr lang="en-US" altLang="ko-KR" sz="2000" smtClean="0"/>
              <a:t>: mergesort</a:t>
            </a:r>
            <a:r>
              <a:rPr lang="ko-KR" altLang="en-US" sz="2000" smtClean="0"/>
              <a:t>를 재귀호출할 때마다 크기가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반이 되는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가 추가적으로 필요</a:t>
            </a:r>
            <a:r>
              <a:rPr lang="en-US" altLang="ko-KR" sz="2000" smtClean="0"/>
              <a:t>. (Merge </a:t>
            </a:r>
            <a:r>
              <a:rPr lang="ko-KR" altLang="en-US" sz="2000" smtClean="0"/>
              <a:t>는 추가적인 저장장소 불필요</a:t>
            </a:r>
            <a:r>
              <a:rPr lang="en-US" altLang="ko-KR" sz="2000" smtClean="0"/>
              <a:t>).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처음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추가적으로 필요한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의 저장장소 크기의 합은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다음 재귀 호출에는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/2</a:t>
            </a:r>
            <a:r>
              <a:rPr lang="ko-KR" altLang="en-US" sz="2000" smtClean="0"/>
              <a:t>의 추가적으로 필요한 총 저장장소의 크기는</a:t>
            </a: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추가적으로 필요한 저장장소가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공간복잡도가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 알고리즘을 향상시킬 수 있다</a:t>
            </a:r>
            <a:r>
              <a:rPr lang="en-US" altLang="ko-KR" sz="2000" smtClean="0"/>
              <a:t>(</a:t>
            </a:r>
            <a:r>
              <a:rPr lang="ko-KR" altLang="en-US" sz="2000" smtClean="0"/>
              <a:t>다음 절의 알고리즘</a:t>
            </a:r>
            <a:r>
              <a:rPr lang="en-US" altLang="ko-KR" sz="2000" smtClean="0"/>
              <a:t>). </a:t>
            </a:r>
            <a:r>
              <a:rPr lang="ko-KR" altLang="en-US" sz="2000" smtClean="0"/>
              <a:t>그러나 합병정렬 알고리즘이 제자리정렬 알고리즘이 될 수는 없다</a:t>
            </a:r>
            <a:r>
              <a:rPr lang="en-US" altLang="ko-KR" sz="2000" smtClean="0"/>
              <a:t>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2411413" y="2655888"/>
          <a:ext cx="1928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수식" r:id="rId4" imgW="1180588" imgH="393529" progId="Equation.3">
                  <p:embed/>
                </p:oleObj>
              </mc:Choice>
              <mc:Fallback>
                <p:oleObj name="수식" r:id="rId4" imgW="118058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55888"/>
                        <a:ext cx="19288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4932363" y="2786063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6" imgW="634449" imgH="215713" progId="Equation.3">
                  <p:embed/>
                </p:oleObj>
              </mc:Choice>
              <mc:Fallback>
                <p:oleObj name="Equation" r:id="rId6" imgW="634449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6063"/>
                        <a:ext cx="106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60775" y="4824413"/>
            <a:ext cx="4618038" cy="18923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900"/>
              </a:lnSpc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S[1] through S[h] to U[1] through U[h];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S[h+1] through S[n] to V[1] through V[m];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h,U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m,V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merge(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79388" indent="-16351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00163" y="5307013"/>
            <a:ext cx="2024062" cy="149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89" name="TextBox 2"/>
          <p:cNvSpPr txBox="1">
            <a:spLocks noChangeArrowheads="1"/>
          </p:cNvSpPr>
          <p:nvPr/>
        </p:nvSpPr>
        <p:spPr bwMode="auto">
          <a:xfrm>
            <a:off x="836613" y="5205413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00163" y="5661025"/>
            <a:ext cx="995362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312988" y="5661025"/>
            <a:ext cx="993775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300163" y="5943600"/>
            <a:ext cx="508000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1824038" y="5943600"/>
            <a:ext cx="487362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1300163" y="6253163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554163" y="6256338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96" name="오른쪽 중괄호 3"/>
          <p:cNvSpPr>
            <a:spLocks/>
          </p:cNvSpPr>
          <p:nvPr/>
        </p:nvSpPr>
        <p:spPr bwMode="auto">
          <a:xfrm rot="-5400000">
            <a:off x="2185194" y="4118769"/>
            <a:ext cx="254000" cy="2024062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7" name="TextBox 4"/>
          <p:cNvSpPr txBox="1">
            <a:spLocks noChangeArrowheads="1"/>
          </p:cNvSpPr>
          <p:nvPr/>
        </p:nvSpPr>
        <p:spPr bwMode="auto">
          <a:xfrm>
            <a:off x="2181225" y="4754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n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6098" name="오른쪽 중괄호 17"/>
          <p:cNvSpPr>
            <a:spLocks/>
          </p:cNvSpPr>
          <p:nvPr/>
        </p:nvSpPr>
        <p:spPr bwMode="auto">
          <a:xfrm rot="10800000">
            <a:off x="973138" y="5678488"/>
            <a:ext cx="228600" cy="1003300"/>
          </a:xfrm>
          <a:prstGeom prst="rightBrace">
            <a:avLst>
              <a:gd name="adj1" fmla="val 1782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9" name="TextBox 5"/>
          <p:cNvSpPr txBox="1">
            <a:spLocks noChangeArrowheads="1"/>
          </p:cNvSpPr>
          <p:nvPr/>
        </p:nvSpPr>
        <p:spPr bwMode="auto">
          <a:xfrm>
            <a:off x="179388" y="5991225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굴림" panose="020B0600000101010101" pitchFamily="50" charset="-127"/>
              </a:rPr>
              <a:t>추가공간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ko-KR" altLang="en-US" sz="2000" smtClean="0"/>
              <a:t>그림 </a:t>
            </a:r>
            <a:r>
              <a:rPr lang="en-US" altLang="ko-KR" sz="2000" smtClean="0"/>
              <a:t>2.2 </a:t>
            </a:r>
            <a:r>
              <a:rPr lang="ko-KR" altLang="en-US" sz="2000" smtClean="0"/>
              <a:t>합병정렬 알고리즘의 정렬절차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71500" y="1143000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4+4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0" name="TextBox 9"/>
          <p:cNvSpPr txBox="1">
            <a:spLocks noChangeArrowheads="1"/>
          </p:cNvSpPr>
          <p:nvPr/>
        </p:nvSpPr>
        <p:spPr bwMode="auto">
          <a:xfrm>
            <a:off x="571500" y="1928813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2+2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500063" y="2714625"/>
            <a:ext cx="5508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1+1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cxnSp>
        <p:nvCxnSpPr>
          <p:cNvPr id="47112" name="직선 연결선 12"/>
          <p:cNvCxnSpPr>
            <a:cxnSpLocks noChangeShapeType="1"/>
          </p:cNvCxnSpPr>
          <p:nvPr/>
        </p:nvCxnSpPr>
        <p:spPr bwMode="auto">
          <a:xfrm>
            <a:off x="285750" y="3357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47115" name="TextBox 16"/>
          <p:cNvSpPr txBox="1">
            <a:spLocks noChangeArrowheads="1"/>
          </p:cNvSpPr>
          <p:nvPr/>
        </p:nvSpPr>
        <p:spPr bwMode="auto">
          <a:xfrm>
            <a:off x="142875" y="3500438"/>
            <a:ext cx="1406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14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16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7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8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9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0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1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2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3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4" name="타원 27"/>
          <p:cNvSpPr>
            <a:spLocks noChangeArrowheads="1"/>
          </p:cNvSpPr>
          <p:nvPr/>
        </p:nvSpPr>
        <p:spPr bwMode="auto">
          <a:xfrm>
            <a:off x="4619625" y="1703388"/>
            <a:ext cx="2714625" cy="714375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358063" y="1000125"/>
            <a:ext cx="1500187" cy="714375"/>
          </a:xfrm>
          <a:prstGeom prst="wedgeRoundRectCallout">
            <a:avLst>
              <a:gd name="adj1" fmla="val -59065"/>
              <a:gd name="adj2" fmla="val 102331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 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사용이 끝난 후 필요한 공간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를 재사용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712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BED37-325D-43E1-8869-52F8FD8010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42938"/>
            <a:ext cx="8839200" cy="5638800"/>
          </a:xfrm>
        </p:spPr>
        <p:txBody>
          <a:bodyPr/>
          <a:lstStyle/>
          <a:p>
            <a:pPr eaLnBrk="1" hangingPunct="1"/>
            <a:r>
              <a:rPr lang="ko-KR" altLang="en-US" sz="2000" dirty="0" err="1" smtClean="0"/>
              <a:t>합병정렬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mergesort</a:t>
            </a:r>
            <a:r>
              <a:rPr lang="en-US" altLang="ko-KR" sz="2000" dirty="0" smtClean="0"/>
              <a:t>)</a:t>
            </a:r>
          </a:p>
          <a:p>
            <a:pPr lvl="1" eaLnBrk="1" hangingPunct="1"/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개의 정수를 비내림차순으로 </a:t>
            </a:r>
            <a:r>
              <a:rPr lang="ko-KR" altLang="en-US" sz="1800" dirty="0" err="1" smtClean="0"/>
              <a:t>정렬하시오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정수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크기가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배열 </a:t>
            </a:r>
            <a:r>
              <a:rPr lang="en-US" altLang="ko-KR" sz="1800" dirty="0" smtClean="0"/>
              <a:t>S[1..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</a:p>
          <a:p>
            <a:pPr lvl="1" eaLnBrk="1" hangingPunct="1"/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비내림차순으로 정렬된 배열 </a:t>
            </a:r>
            <a:r>
              <a:rPr lang="en-US" altLang="ko-KR" sz="1800" dirty="0" smtClean="0"/>
              <a:t>S[1..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</a:p>
          <a:p>
            <a:pPr lvl="1" eaLnBrk="1" hangingPunct="1"/>
            <a:r>
              <a:rPr lang="ko-KR" altLang="en-US" sz="1800" dirty="0" smtClean="0"/>
              <a:t>알고리즘</a:t>
            </a:r>
            <a:r>
              <a:rPr lang="en-US" altLang="ko-KR" sz="1800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mergesort2(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(low &lt;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mid = (low + high) /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mergesort2(low, mid);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mergesort2(mid+1,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merge2(low, mid,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mergesort2(1, 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0306-20E9-43AB-9D5F-15A52A3C4B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  <p:sp>
        <p:nvSpPr>
          <p:cNvPr id="49157" name="직사각형 5"/>
          <p:cNvSpPr>
            <a:spLocks noChangeArrowheads="1"/>
          </p:cNvSpPr>
          <p:nvPr/>
        </p:nvSpPr>
        <p:spPr bwMode="auto">
          <a:xfrm>
            <a:off x="285750" y="2357438"/>
            <a:ext cx="807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8" name="직사각형 6"/>
          <p:cNvSpPr>
            <a:spLocks noChangeArrowheads="1"/>
          </p:cNvSpPr>
          <p:nvPr/>
        </p:nvSpPr>
        <p:spPr bwMode="auto">
          <a:xfrm>
            <a:off x="500063" y="2286000"/>
            <a:ext cx="77866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9" name="직사각형 7"/>
          <p:cNvSpPr>
            <a:spLocks noChangeArrowheads="1"/>
          </p:cNvSpPr>
          <p:nvPr/>
        </p:nvSpPr>
        <p:spPr bwMode="auto">
          <a:xfrm>
            <a:off x="357188" y="2428875"/>
            <a:ext cx="81438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0" name="직사각형 11"/>
          <p:cNvSpPr>
            <a:spLocks noChangeArrowheads="1"/>
          </p:cNvSpPr>
          <p:nvPr/>
        </p:nvSpPr>
        <p:spPr bwMode="auto">
          <a:xfrm>
            <a:off x="714375" y="2357438"/>
            <a:ext cx="7643813" cy="3929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A8AD9-6BC7-4A63-9AC8-DD50E940B8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</a:t>
            </a:r>
            <a:r>
              <a:rPr lang="en-US" altLang="ko-KR" sz="2000" smtClean="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S[1ow..high]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5C7FAA-5D6E-4C64-993F-72712152B6D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이분검색</a:t>
            </a:r>
            <a:r>
              <a:rPr lang="en-US" altLang="ko-KR" smtClean="0"/>
              <a:t>(binary search): </a:t>
            </a:r>
            <a:r>
              <a:rPr lang="ko-KR" altLang="en-US" smtClean="0"/>
              <a:t>재귀적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정렬된 배열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있는지를 결정하라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자연수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], </a:t>
            </a:r>
            <a:r>
              <a:rPr lang="ko-KR" altLang="en-US" sz="2000" smtClean="0"/>
              <a:t>찾고자 하는 항목 </a:t>
            </a:r>
            <a:r>
              <a:rPr lang="en-US" altLang="ko-KR" sz="2000" i="1" smtClean="0"/>
              <a:t>x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location</a:t>
            </a:r>
            <a:r>
              <a:rPr lang="en-US" altLang="ko-KR" sz="2000" smtClean="0"/>
              <a:t>, 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의 어디에 있는지의 위치</a:t>
            </a:r>
            <a:r>
              <a:rPr lang="en-US" altLang="ko-KR" sz="2000" smtClean="0"/>
              <a:t>. </a:t>
            </a:r>
            <a:r>
              <a:rPr lang="ko-KR" altLang="en-US" sz="2000" smtClean="0"/>
              <a:t>만약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없다면 </a:t>
            </a:r>
            <a:r>
              <a:rPr lang="en-US" altLang="ko-KR" sz="2000" smtClean="0"/>
              <a:t>0</a:t>
            </a:r>
          </a:p>
          <a:p>
            <a:pPr eaLnBrk="1" hangingPunct="1"/>
            <a:r>
              <a:rPr lang="ko-KR" altLang="en-US" sz="2000" smtClean="0"/>
              <a:t>설계전략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en-US" altLang="ko-KR" i="1" smtClean="0"/>
              <a:t>x</a:t>
            </a:r>
            <a:r>
              <a:rPr lang="ko-KR" altLang="en-US" smtClean="0"/>
              <a:t>가 배열의 중간에 위치하고 있는 항목과 같으면</a:t>
            </a:r>
            <a:r>
              <a:rPr lang="en-US" altLang="ko-KR" smtClean="0"/>
              <a:t>, </a:t>
            </a:r>
            <a:r>
              <a:rPr lang="en-US" altLang="ko-KR" i="1" smtClean="0"/>
              <a:t>x </a:t>
            </a:r>
            <a:r>
              <a:rPr lang="ko-KR" altLang="en-US" smtClean="0"/>
              <a:t>찾음</a:t>
            </a:r>
            <a:r>
              <a:rPr lang="en-US" altLang="ko-KR" smtClean="0"/>
              <a:t>. </a:t>
            </a:r>
            <a:r>
              <a:rPr lang="ko-KR" altLang="en-US" smtClean="0"/>
              <a:t>그렇지 않으면</a:t>
            </a:r>
            <a:r>
              <a:rPr lang="en-US" altLang="ko-KR" smtClean="0"/>
              <a:t>:</a:t>
            </a:r>
          </a:p>
          <a:p>
            <a:pPr lvl="1" eaLnBrk="1" hangingPunct="1"/>
            <a:r>
              <a:rPr lang="ko-KR" altLang="en-US" b="1" smtClean="0"/>
              <a:t>분할</a:t>
            </a:r>
            <a:r>
              <a:rPr lang="en-US" altLang="ko-KR" smtClean="0"/>
              <a:t>: </a:t>
            </a:r>
            <a:r>
              <a:rPr lang="ko-KR" altLang="en-US" smtClean="0"/>
              <a:t>배열을 반으로 나누어서 </a:t>
            </a:r>
            <a:r>
              <a:rPr lang="en-US" altLang="ko-KR" i="1" smtClean="0"/>
              <a:t>x</a:t>
            </a:r>
            <a:r>
              <a:rPr lang="ko-KR" altLang="en-US" smtClean="0"/>
              <a:t>가 중앙에 위치한 항목보다 작으면 왼쪽에 위치한 배열 반쪽을 선택하고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오른쪽에 위치한 배열 반쪽을 선택한다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b="1" smtClean="0"/>
              <a:t>정복</a:t>
            </a:r>
            <a:r>
              <a:rPr lang="en-US" altLang="ko-KR" smtClean="0"/>
              <a:t>: </a:t>
            </a:r>
            <a:r>
              <a:rPr lang="ko-KR" altLang="en-US" smtClean="0"/>
              <a:t>선택된 반쪽 배열에서 </a:t>
            </a:r>
            <a:r>
              <a:rPr lang="en-US" altLang="ko-KR" i="1" smtClean="0"/>
              <a:t>x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통합</a:t>
            </a:r>
            <a:r>
              <a:rPr lang="en-US" altLang="ko-KR" smtClean="0"/>
              <a:t>: (</a:t>
            </a:r>
            <a:r>
              <a:rPr lang="ko-KR" altLang="en-US" smtClean="0"/>
              <a:t>필요 없음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low,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mid,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i, j, k;   </a:t>
            </a:r>
            <a:r>
              <a:rPr lang="en-US" altLang="ko-KR" sz="1600" b="1" smtClean="0"/>
              <a:t>keytype</a:t>
            </a:r>
            <a:r>
              <a:rPr lang="en-US" altLang="ko-KR" sz="1600" smtClean="0"/>
              <a:t> U[low..high];   // </a:t>
            </a:r>
            <a:r>
              <a:rPr lang="ko-KR" altLang="en-US" sz="1600" smtClean="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} </a:t>
            </a:r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3A49E-B037-4CFA-806B-C963D87F2D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4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683568" y="5877272"/>
            <a:ext cx="936104" cy="216024"/>
          </a:xfrm>
          <a:prstGeom prst="right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B9B4F-190D-4AB9-8887-BC1D23A154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2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4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7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8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60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1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2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 smtClean="0"/>
              <a:t>mergesort2</a:t>
            </a:r>
            <a:r>
              <a:rPr lang="ko-KR" altLang="en-US" sz="2000" smtClean="0"/>
              <a:t>의 절차</a:t>
            </a:r>
            <a:r>
              <a:rPr lang="en-US" altLang="ko-KR" sz="2000" smtClean="0"/>
              <a:t>. Additional space is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4279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54282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83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4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5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6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7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8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9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90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54292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B7F81-052D-4F91-9BEE-6D7A7BC5EA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93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94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5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6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7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8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9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300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C9175-F4CD-4CA7-9B35-66DE78EA8B5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 dirty="0" smtClean="0"/>
              <a:t>1962</a:t>
            </a:r>
            <a:r>
              <a:rPr lang="ko-KR" altLang="en-US" sz="2000" dirty="0" smtClean="0"/>
              <a:t>년에 영국의 </a:t>
            </a:r>
            <a:r>
              <a:rPr lang="ko-KR" altLang="en-US" sz="2000" dirty="0" err="1" smtClean="0"/>
              <a:t>호아</a:t>
            </a:r>
            <a:r>
              <a:rPr lang="en-US" altLang="ko-KR" sz="2000" dirty="0" smtClean="0"/>
              <a:t>(C.A.R. Hoare)</a:t>
            </a:r>
            <a:r>
              <a:rPr lang="ko-KR" altLang="en-US" sz="2000" dirty="0" smtClean="0"/>
              <a:t>의 의해서 고안</a:t>
            </a:r>
            <a:endParaRPr lang="en-US" altLang="ko-KR" sz="2000" dirty="0" smtClean="0"/>
          </a:p>
          <a:p>
            <a:pPr eaLnBrk="1" hangingPunct="1">
              <a:lnSpc>
                <a:spcPts val="2800"/>
              </a:lnSpc>
            </a:pPr>
            <a:endParaRPr lang="ko-KR" altLang="en-US" sz="2000" dirty="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dirty="0" err="1" smtClean="0"/>
              <a:t>빠른정렬</a:t>
            </a:r>
            <a:r>
              <a:rPr lang="en-US" altLang="ko-KR" sz="2000" dirty="0" smtClean="0"/>
              <a:t>(quicksort)</a:t>
            </a:r>
            <a:r>
              <a:rPr lang="ko-KR" altLang="en-US" sz="2000" dirty="0" smtClean="0"/>
              <a:t>란 이름이 오해의 여지가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왜냐하면 사실 절대적으로 가장 빠른 정렬 알고리즘이라고 할 수는 없기 때문이다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차라리 “분할교환정렬</a:t>
            </a:r>
            <a:r>
              <a:rPr lang="en-US" altLang="ko-KR" sz="2000" dirty="0" smtClean="0"/>
              <a:t>(partition exchange sort)”</a:t>
            </a:r>
            <a:r>
              <a:rPr lang="ko-KR" altLang="en-US" sz="2000" dirty="0" smtClean="0"/>
              <a:t>라고 부르는 게 더 정확함</a:t>
            </a:r>
            <a:r>
              <a:rPr lang="en-US" altLang="ko-KR" sz="2000" dirty="0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 dirty="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dirty="0" smtClean="0"/>
              <a:t>보기</a:t>
            </a:r>
            <a:r>
              <a:rPr lang="en-US" altLang="ko-KR" sz="2000" dirty="0" smtClean="0"/>
              <a:t>: 15 22 13 27 12 10 20 25</a:t>
            </a:r>
          </a:p>
        </p:txBody>
      </p:sp>
      <p:sp>
        <p:nvSpPr>
          <p:cNvPr id="56326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961" y="5958337"/>
            <a:ext cx="810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https://www.youtube.com/watch?time_continue=2&amp;v=cVMKXKoGu_Y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A58-8EA1-44E1-81E0-7429ADC4BC0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7" name="cVMKXKoGu_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516" y="1268760"/>
            <a:ext cx="8704968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548680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삽입정렬과 </a:t>
            </a:r>
            <a:r>
              <a:rPr lang="ko-KR" altLang="en-US" sz="1400" b="1" dirty="0" err="1" smtClean="0">
                <a:latin typeface="+mj-ea"/>
                <a:ea typeface="+mj-ea"/>
              </a:rPr>
              <a:t>빠른정렬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5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2.3  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수행절차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부분배열은 네모로 둘러싸여 있는 데 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 아이템은 그렇지 않다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57347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27B20-D24E-4C83-A092-2A8784AEF6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A4D0-A405-4A04-B232-47BAC46C85A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9397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22923-6ACF-4B09-8630-E4D5FA64849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빠른정렬을</a:t>
            </a:r>
            <a:r>
              <a:rPr lang="ko-KR" altLang="en-US" sz="1800" dirty="0" smtClean="0"/>
              <a:t> 하기 위해서 배열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둘로 나눈다</a:t>
            </a:r>
            <a:r>
              <a:rPr lang="en-US" altLang="ko-KR" sz="1800" dirty="0" smtClean="0"/>
              <a:t>.</a:t>
            </a:r>
          </a:p>
          <a:p>
            <a:pPr eaLnBrk="1" hangingPunct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(1)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low, high (2) S</a:t>
            </a:r>
            <a:r>
              <a:rPr lang="ko-KR" altLang="en-US" sz="1800" dirty="0" smtClean="0"/>
              <a:t>의 부분배열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첨자는 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high)</a:t>
            </a:r>
            <a:endParaRPr lang="ko-KR" altLang="en-US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</a:t>
            </a:r>
            <a:r>
              <a:rPr lang="ko-KR" altLang="en-US" sz="1800" dirty="0" smtClean="0"/>
              <a:t>까지의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의 부분배열의 기준점</a:t>
            </a:r>
            <a:r>
              <a:rPr lang="en-US" altLang="ko-KR" sz="1800" dirty="0" smtClean="0"/>
              <a:t>(pivot point), </a:t>
            </a:r>
            <a:r>
              <a:rPr lang="en-US" altLang="ko-KR" sz="1800" dirty="0" err="1" smtClean="0"/>
              <a:t>pivotpoint</a:t>
            </a:r>
            <a:endParaRPr lang="en-US" altLang="ko-KR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 smtClean="0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421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60423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 smtClean="0"/>
              <a:t>표 </a:t>
            </a:r>
            <a:r>
              <a:rPr lang="en-US" altLang="ko-KR" sz="2000" smtClean="0"/>
              <a:t>2.2     partition </a:t>
            </a:r>
            <a:r>
              <a:rPr lang="ko-KR" altLang="en-US" sz="2000" smtClean="0"/>
              <a:t>프로시저의 예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CACB4-D24F-4628-91CF-FD6780DA98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62471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DE38A-24B5-4B89-9A14-9E578FC6B3F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분할알고리즘</a:t>
            </a:r>
            <a:r>
              <a:rPr lang="en-US" altLang="ko-KR" smtClean="0"/>
              <a:t>(partition) </a:t>
            </a:r>
            <a:r>
              <a:rPr lang="ko-KR" altLang="en-US" smtClean="0"/>
              <a:t>분석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928813"/>
            <a:ext cx="8839200" cy="3587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분할 알고리즘의 모든 경우를 고려한 시간복잡도 분석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부분배열이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 = </a:t>
            </a:r>
            <a:r>
              <a:rPr lang="en-US" altLang="ko-KR" i="1" smtClean="0"/>
              <a:t>high</a:t>
            </a:r>
            <a:r>
              <a:rPr lang="en-US" altLang="ko-KR" smtClean="0"/>
              <a:t> - </a:t>
            </a:r>
            <a:r>
              <a:rPr lang="en-US" altLang="ko-KR" i="1" smtClean="0"/>
              <a:t>low</a:t>
            </a:r>
            <a:r>
              <a:rPr lang="en-US" altLang="ko-KR" smtClean="0"/>
              <a:t> + 1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배열의 첫번째 항목만 제외하고 모든 항목을 한번씩 비교하므로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EEDF2-BFAE-46D2-8E79-38C19434E92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4CC4C-AC51-412D-ABE6-008878A87CC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quicksort </a:t>
            </a:r>
            <a:r>
              <a:rPr lang="ko-KR" altLang="en-US" smtClean="0"/>
              <a:t>분석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419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빠른정렬 알고리즘의 최악의 경우를 고려한 시간복잡도 분석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smtClean="0"/>
              <a:t>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입력이</a:t>
            </a:r>
            <a:r>
              <a:rPr lang="en-US" altLang="ko-KR" smtClean="0"/>
              <a:t> </a:t>
            </a:r>
            <a:r>
              <a:rPr lang="ko-KR" altLang="en-US" smtClean="0"/>
              <a:t>비내림차순으로 정렬이 되어 있는 경우가 최악</a:t>
            </a:r>
            <a:r>
              <a:rPr lang="en-US" altLang="ko-KR" smtClean="0"/>
              <a:t>. </a:t>
            </a:r>
            <a:r>
              <a:rPr lang="ko-KR" altLang="en-US" smtClean="0"/>
              <a:t>첫번째</a:t>
            </a:r>
            <a:r>
              <a:rPr lang="en-US" altLang="ko-KR" smtClean="0"/>
              <a:t>(</a:t>
            </a:r>
            <a:r>
              <a:rPr lang="ko-KR" altLang="en-US" smtClean="0"/>
              <a:t>기준점</a:t>
            </a:r>
            <a:r>
              <a:rPr lang="en-US" altLang="ko-KR" smtClean="0"/>
              <a:t>) </a:t>
            </a:r>
            <a:r>
              <a:rPr lang="ko-KR" altLang="en-US" smtClean="0"/>
              <a:t>항목보다 작은 항목은 없으므로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ko-KR" altLang="en-US" smtClean="0"/>
              <a:t>인 배열은 크기가 </a:t>
            </a:r>
            <a:r>
              <a:rPr lang="en-US" altLang="ko-KR" smtClean="0"/>
              <a:t>0</a:t>
            </a:r>
            <a:r>
              <a:rPr lang="ko-KR" altLang="en-US" smtClean="0"/>
              <a:t>인 부분배열은 왼쪽에 오고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en-US" altLang="ko-KR" smtClean="0"/>
              <a:t>-1</a:t>
            </a:r>
            <a:r>
              <a:rPr lang="ko-KR" altLang="en-US" smtClean="0"/>
              <a:t>인 부분배열은 오른쪽에 오도록 하여 계속 쪼개진다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(0) +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그런데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재현식은 다음과 같이 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- 1, </a:t>
            </a:r>
            <a:r>
              <a:rPr lang="en-US" altLang="ko-KR" i="1" smtClean="0"/>
              <a:t>n</a:t>
            </a:r>
            <a:r>
              <a:rPr lang="en-US" altLang="ko-KR" smtClean="0"/>
              <a:t> &gt; 0</a:t>
            </a:r>
            <a:r>
              <a:rPr lang="ko-KR" altLang="en-US" smtClean="0"/>
              <a:t>이면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124A7-21DF-4571-9B80-35348B11CC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재현식을</a:t>
            </a:r>
            <a:r>
              <a:rPr lang="ko-KR" altLang="en-US" dirty="0" smtClean="0"/>
              <a:t> 풀면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			            </a:t>
            </a:r>
            <a:r>
              <a:rPr lang="en-US" altLang="ko-KR" b="1" dirty="0" smtClean="0"/>
              <a:t>...</a:t>
            </a:r>
            <a:r>
              <a:rPr lang="en-US" altLang="ko-KR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+ 1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+ 0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결론적으로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최악의 시간복잡도는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n-</a:t>
            </a:r>
            <a:r>
              <a:rPr lang="en-US" altLang="ko-KR" dirty="0" smtClean="0"/>
              <a:t>1)/2.</a:t>
            </a:r>
            <a:r>
              <a:rPr lang="ko-KR" altLang="en-US" dirty="0" smtClean="0"/>
              <a:t>        </a:t>
            </a:r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그러면 시간이 더 많이 걸리는 경우는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경우가 최악의 경우이며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이 보다 더 많은 시간이 걸릴 수가 없다는 사실을 수학적으로 엄밀하게 증명해 보자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6564" name="Object 1024"/>
          <p:cNvGraphicFramePr>
            <a:graphicFrameLocks noChangeAspect="1"/>
          </p:cNvGraphicFramePr>
          <p:nvPr/>
        </p:nvGraphicFramePr>
        <p:xfrm>
          <a:off x="2411413" y="3860800"/>
          <a:ext cx="3519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수식" r:id="rId4" imgW="2133600" imgH="393700" progId="Equation.3">
                  <p:embed/>
                </p:oleObj>
              </mc:Choice>
              <mc:Fallback>
                <p:oleObj name="수식" r:id="rId4" imgW="2133600" imgH="393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35194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2EC74-7BA5-4843-A04F-AE6E7061A9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096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모든 정수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</a:t>
            </a:r>
            <a:r>
              <a:rPr lang="ko-KR" altLang="en-US" sz="1800" smtClean="0"/>
              <a:t>임을 증명하시오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증명</a:t>
            </a:r>
            <a:r>
              <a:rPr lang="en-US" altLang="ko-KR" sz="1800" smtClean="0"/>
              <a:t>: (</a:t>
            </a:r>
            <a:r>
              <a:rPr lang="ko-KR" altLang="en-US" sz="1800" smtClean="0"/>
              <a:t>수학적귀납법</a:t>
            </a:r>
            <a:r>
              <a:rPr lang="en-US" altLang="ko-KR" sz="1800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귀납출발점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0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귀납가정</a:t>
            </a:r>
            <a:r>
              <a:rPr lang="en-US" altLang="ko-KR" sz="1800" smtClean="0"/>
              <a:t>: 0 </a:t>
            </a:r>
            <a:r>
              <a:rPr lang="en-US" altLang="ko-KR" sz="1800" smtClean="0">
                <a:sym typeface="Symbol" panose="05050102010706020507" pitchFamily="18" charset="2"/>
              </a:rPr>
              <a:t>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en-US" altLang="ko-KR" sz="1800" smtClean="0">
                <a:sym typeface="Symbol" panose="05050102010706020507" pitchFamily="18" charset="2"/>
              </a:rPr>
              <a:t> &lt;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인 모든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귀납단계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	 </a:t>
            </a:r>
            <a:r>
              <a:rPr lang="en-US" altLang="ko-KR" sz="1800" smtClean="0"/>
              <a:t>                                                            pivotpoint </a:t>
            </a:r>
            <a:r>
              <a:rPr lang="ko-KR" altLang="en-US" sz="1800" smtClean="0"/>
              <a:t>값이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인 경우 재현식에 의해서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여기서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가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일 때 최대값을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결과적으로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최악의 경우 시간복잡도는</a:t>
            </a:r>
          </a:p>
        </p:txBody>
      </p:sp>
      <p:graphicFrame>
        <p:nvGraphicFramePr>
          <p:cNvPr id="67588" name="Object 1024"/>
          <p:cNvGraphicFramePr>
            <a:graphicFrameLocks noChangeAspect="1"/>
          </p:cNvGraphicFramePr>
          <p:nvPr/>
        </p:nvGraphicFramePr>
        <p:xfrm>
          <a:off x="2819400" y="15240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name="수식" r:id="rId4" imgW="799753" imgH="241195" progId="Equation.3">
                  <p:embed/>
                </p:oleObj>
              </mc:Choice>
              <mc:Fallback>
                <p:oleObj name="수식" r:id="rId4" imgW="799753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5"/>
          <p:cNvGraphicFramePr>
            <a:graphicFrameLocks noChangeAspect="1"/>
          </p:cNvGraphicFramePr>
          <p:nvPr/>
        </p:nvGraphicFramePr>
        <p:xfrm>
          <a:off x="2971800" y="795338"/>
          <a:ext cx="1274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2" name="수식" r:id="rId6" imgW="787400" imgH="241300" progId="Equation.3">
                  <p:embed/>
                </p:oleObj>
              </mc:Choice>
              <mc:Fallback>
                <p:oleObj name="수식" r:id="rId6" imgW="787400" imgH="24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95338"/>
                        <a:ext cx="1274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026"/>
          <p:cNvGraphicFramePr>
            <a:graphicFrameLocks noChangeAspect="1"/>
          </p:cNvGraphicFramePr>
          <p:nvPr/>
        </p:nvGraphicFramePr>
        <p:xfrm>
          <a:off x="4440238" y="1141413"/>
          <a:ext cx="1312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3" name="수식" r:id="rId8" imgW="812447" imgH="241195" progId="Equation.3">
                  <p:embed/>
                </p:oleObj>
              </mc:Choice>
              <mc:Fallback>
                <p:oleObj name="수식" r:id="rId8" imgW="812447" imgH="24119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141413"/>
                        <a:ext cx="1312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027"/>
          <p:cNvGraphicFramePr>
            <a:graphicFrameLocks noChangeAspect="1"/>
          </p:cNvGraphicFramePr>
          <p:nvPr/>
        </p:nvGraphicFramePr>
        <p:xfrm>
          <a:off x="1600200" y="147955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4" name="수식" r:id="rId10" imgW="799753" imgH="241195" progId="Equation.3">
                  <p:embed/>
                </p:oleObj>
              </mc:Choice>
              <mc:Fallback>
                <p:oleObj name="수식" r:id="rId10" imgW="799753" imgH="24119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7955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028"/>
          <p:cNvGraphicFramePr>
            <a:graphicFrameLocks noChangeAspect="1"/>
          </p:cNvGraphicFramePr>
          <p:nvPr/>
        </p:nvGraphicFramePr>
        <p:xfrm>
          <a:off x="965200" y="1851025"/>
          <a:ext cx="34544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name="Equation" r:id="rId12" imgW="2133600" imgH="1016000" progId="Equation.3">
                  <p:embed/>
                </p:oleObj>
              </mc:Choice>
              <mc:Fallback>
                <p:oleObj name="Equation" r:id="rId12" imgW="2133600" imgH="1016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51025"/>
                        <a:ext cx="34544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37075" y="2284413"/>
            <a:ext cx="207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800"/>
              <a:t>귀납가정에 의해서</a:t>
            </a:r>
          </a:p>
        </p:txBody>
      </p:sp>
      <p:graphicFrame>
        <p:nvGraphicFramePr>
          <p:cNvPr id="67594" name="Object 1029"/>
          <p:cNvGraphicFramePr>
            <a:graphicFrameLocks noChangeAspect="1"/>
          </p:cNvGraphicFramePr>
          <p:nvPr/>
        </p:nvGraphicFramePr>
        <p:xfrm>
          <a:off x="2214563" y="4143375"/>
          <a:ext cx="438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6" name="수식" r:id="rId14" imgW="3175000" imgH="254000" progId="Equation.3">
                  <p:embed/>
                </p:oleObj>
              </mc:Choice>
              <mc:Fallback>
                <p:oleObj name="수식" r:id="rId14" imgW="3175000" imgH="254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43375"/>
                        <a:ext cx="438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30"/>
          <p:cNvGraphicFramePr>
            <a:graphicFrameLocks noChangeAspect="1"/>
          </p:cNvGraphicFramePr>
          <p:nvPr/>
        </p:nvGraphicFramePr>
        <p:xfrm>
          <a:off x="1500188" y="4786313"/>
          <a:ext cx="5957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7" name="수식" r:id="rId16" imgW="4267200" imgH="419100" progId="Equation.3">
                  <p:embed/>
                </p:oleObj>
              </mc:Choice>
              <mc:Fallback>
                <p:oleObj name="수식" r:id="rId16" imgW="42672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86313"/>
                        <a:ext cx="59578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031"/>
          <p:cNvGraphicFramePr>
            <a:graphicFrameLocks noChangeAspect="1"/>
          </p:cNvGraphicFramePr>
          <p:nvPr/>
        </p:nvGraphicFramePr>
        <p:xfrm>
          <a:off x="3429000" y="5694363"/>
          <a:ext cx="25003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8" name="수식" r:id="rId18" imgW="1497950" imgH="393529" progId="Equation.3">
                  <p:embed/>
                </p:oleObj>
              </mc:Choice>
              <mc:Fallback>
                <p:oleObj name="수식" r:id="rId18" imgW="1497950" imgH="39352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94363"/>
                        <a:ext cx="25003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58C3B-7D6B-4DCB-B3FA-9BECD838F3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00063"/>
            <a:ext cx="8839200" cy="2786062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평균의 경우</a:t>
            </a:r>
            <a:r>
              <a:rPr lang="ko-KR" altLang="en-US" sz="2000" smtClean="0"/>
              <a:t>를</a:t>
            </a:r>
            <a:r>
              <a:rPr lang="ko-KR" altLang="en-US" sz="2000" b="1" smtClean="0"/>
              <a:t> </a:t>
            </a:r>
            <a:r>
              <a:rPr lang="ko-KR" altLang="en-US" sz="2000" smtClean="0"/>
              <a:t>고려한 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smtClean="0"/>
              <a:t>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en-US" altLang="ko-KR" i="1" smtClean="0"/>
              <a:t>n</a:t>
            </a:r>
            <a:r>
              <a:rPr lang="ko-KR" altLang="en-US" smtClean="0"/>
              <a:t>개의 데이터를 정렬하는데 걸리는 평균시간이라고 한다</a:t>
            </a:r>
            <a:r>
              <a:rPr lang="en-US" altLang="ko-KR" smtClean="0"/>
              <a:t>. pivotitem</a:t>
            </a:r>
            <a:r>
              <a:rPr lang="ko-KR" altLang="en-US" smtClean="0"/>
              <a:t>이 정렬 후 </a:t>
            </a:r>
            <a:r>
              <a:rPr lang="en-US" altLang="ko-KR" i="1" smtClean="0"/>
              <a:t>p</a:t>
            </a:r>
            <a:r>
              <a:rPr lang="ko-KR" altLang="en-US" smtClean="0"/>
              <a:t>번째 데이터가 될 확률은  </a:t>
            </a:r>
            <a:r>
              <a:rPr lang="en-US" altLang="ko-KR" smtClean="0"/>
              <a:t>1/</a:t>
            </a:r>
            <a:r>
              <a:rPr lang="en-US" altLang="ko-KR" i="1" smtClean="0"/>
              <a:t>n. </a:t>
            </a:r>
            <a:r>
              <a:rPr lang="en-US" altLang="ko-KR" smtClean="0"/>
              <a:t> </a:t>
            </a:r>
            <a:r>
              <a:rPr lang="ko-KR" altLang="en-US" smtClean="0"/>
              <a:t>기준점이 </a:t>
            </a:r>
            <a:r>
              <a:rPr lang="en-US" altLang="ko-KR" i="1" smtClean="0"/>
              <a:t>p</a:t>
            </a:r>
            <a:r>
              <a:rPr lang="ko-KR" altLang="en-US" smtClean="0"/>
              <a:t>일 때 두 부분배열을 정렬하는데 걸리는 평균시간은 </a:t>
            </a:r>
            <a:r>
              <a:rPr lang="en-US" altLang="ko-KR" smtClean="0"/>
              <a:t>[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p</a:t>
            </a:r>
            <a:r>
              <a:rPr lang="en-US" altLang="ko-KR" smtClean="0"/>
              <a:t> - 1) +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</a:t>
            </a:r>
            <a:r>
              <a:rPr lang="en-US" altLang="ko-KR" i="1" smtClean="0"/>
              <a:t>p</a:t>
            </a:r>
            <a:r>
              <a:rPr lang="en-US" altLang="ko-KR" smtClean="0"/>
              <a:t>)]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분할하는데 걸리는 시간은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평균적인 시간복잡도는</a:t>
            </a:r>
            <a:endParaRPr lang="en-US" altLang="ko-KR" smtClean="0"/>
          </a:p>
        </p:txBody>
      </p:sp>
      <p:graphicFrame>
        <p:nvGraphicFramePr>
          <p:cNvPr id="68612" name="Object 1025"/>
          <p:cNvGraphicFramePr>
            <a:graphicFrameLocks noChangeAspect="1"/>
          </p:cNvGraphicFramePr>
          <p:nvPr/>
        </p:nvGraphicFramePr>
        <p:xfrm>
          <a:off x="1857375" y="3143250"/>
          <a:ext cx="44958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5" imgW="2565400" imgH="2133600" progId="Equation.3">
                  <p:embed/>
                </p:oleObj>
              </mc:Choice>
              <mc:Fallback>
                <p:oleObj name="Equation" r:id="rId5" imgW="2565400" imgH="2133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43250"/>
                        <a:ext cx="44958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7CFC8-D0FE-4DF2-A683-03776B272B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638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양변을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으로 곱하면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대신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을 대입하면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(1)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(2)</a:t>
            </a:r>
            <a:r>
              <a:rPr lang="ko-KR" altLang="en-US" sz="1800" smtClean="0"/>
              <a:t>를 빼면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간단히 정리하면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라고 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다음과 같은 재현식을 얻을 수가 있다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      </a:t>
            </a:r>
            <a:r>
              <a:rPr lang="ko-KR" altLang="en-US" sz="1800" smtClean="0"/>
              <a:t>그러면</a:t>
            </a:r>
            <a:r>
              <a:rPr lang="en-US" altLang="ko-KR" sz="1800" smtClean="0"/>
              <a:t>,</a:t>
            </a:r>
          </a:p>
        </p:txBody>
      </p:sp>
      <p:graphicFrame>
        <p:nvGraphicFramePr>
          <p:cNvPr id="69636" name="Object 1024"/>
          <p:cNvGraphicFramePr>
            <a:graphicFrameLocks noChangeAspect="1"/>
          </p:cNvGraphicFramePr>
          <p:nvPr/>
        </p:nvGraphicFramePr>
        <p:xfrm>
          <a:off x="2057400" y="6540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" name="수식" r:id="rId4" imgW="2349500" imgH="304800" progId="Equation.3">
                  <p:embed/>
                </p:oleObj>
              </mc:Choice>
              <mc:Fallback>
                <p:oleObj name="수식" r:id="rId4" imgW="2349500" imgH="304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5405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5"/>
          <p:cNvGraphicFramePr>
            <a:graphicFrameLocks noChangeAspect="1"/>
          </p:cNvGraphicFramePr>
          <p:nvPr/>
        </p:nvGraphicFramePr>
        <p:xfrm>
          <a:off x="1347788" y="1371600"/>
          <a:ext cx="545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7" name="수식" r:id="rId6" imgW="3175000" imgH="304800" progId="Equation.3">
                  <p:embed/>
                </p:oleObj>
              </mc:Choice>
              <mc:Fallback>
                <p:oleObj name="수식" r:id="rId6" imgW="3175000" imgH="304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371600"/>
                        <a:ext cx="545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026"/>
          <p:cNvGraphicFramePr>
            <a:graphicFrameLocks noChangeAspect="1"/>
          </p:cNvGraphicFramePr>
          <p:nvPr/>
        </p:nvGraphicFramePr>
        <p:xfrm>
          <a:off x="1828800" y="2033588"/>
          <a:ext cx="45402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8" name="수식" r:id="rId8" imgW="2641600" imgH="203200" progId="Equation.3">
                  <p:embed/>
                </p:oleObj>
              </mc:Choice>
              <mc:Fallback>
                <p:oleObj name="수식" r:id="rId8" imgW="2641600" imgH="203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33588"/>
                        <a:ext cx="454025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1027"/>
          <p:cNvGraphicFramePr>
            <a:graphicFrameLocks noChangeAspect="1"/>
          </p:cNvGraphicFramePr>
          <p:nvPr/>
        </p:nvGraphicFramePr>
        <p:xfrm>
          <a:off x="2409825" y="2568575"/>
          <a:ext cx="2771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9" name="수식" r:id="rId10" imgW="1612900" imgH="419100" progId="Equation.3">
                  <p:embed/>
                </p:oleObj>
              </mc:Choice>
              <mc:Fallback>
                <p:oleObj name="수식" r:id="rId10" imgW="1612900" imgH="419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68575"/>
                        <a:ext cx="27717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028"/>
          <p:cNvGraphicFramePr>
            <a:graphicFrameLocks noChangeAspect="1"/>
          </p:cNvGraphicFramePr>
          <p:nvPr/>
        </p:nvGraphicFramePr>
        <p:xfrm>
          <a:off x="3048000" y="3155950"/>
          <a:ext cx="1135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0" name="수식" r:id="rId12" imgW="660113" imgH="393529" progId="Equation.3">
                  <p:embed/>
                </p:oleObj>
              </mc:Choice>
              <mc:Fallback>
                <p:oleObj name="수식" r:id="rId12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55950"/>
                        <a:ext cx="11350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1029"/>
          <p:cNvGraphicFramePr>
            <a:graphicFrameLocks noChangeAspect="1"/>
          </p:cNvGraphicFramePr>
          <p:nvPr/>
        </p:nvGraphicFramePr>
        <p:xfrm>
          <a:off x="2143125" y="4071938"/>
          <a:ext cx="35147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1" name="Equation" r:id="rId14" imgW="2044700" imgH="660400" progId="Equation.3">
                  <p:embed/>
                </p:oleObj>
              </mc:Choice>
              <mc:Fallback>
                <p:oleObj name="Equation" r:id="rId14" imgW="2044700" imgH="660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71938"/>
                        <a:ext cx="35147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30"/>
          <p:cNvGraphicFramePr>
            <a:graphicFrameLocks noChangeAspect="1"/>
          </p:cNvGraphicFramePr>
          <p:nvPr/>
        </p:nvGraphicFramePr>
        <p:xfrm>
          <a:off x="2992438" y="4438650"/>
          <a:ext cx="1952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2" name="Equation" r:id="rId16" imgW="114151" imgH="215619" progId="Equation.3">
                  <p:embed/>
                </p:oleObj>
              </mc:Choice>
              <mc:Fallback>
                <p:oleObj name="Equation" r:id="rId16" imgW="114151" imgH="21561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438650"/>
                        <a:ext cx="1952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031"/>
          <p:cNvGraphicFramePr>
            <a:graphicFrameLocks noChangeAspect="1"/>
          </p:cNvGraphicFramePr>
          <p:nvPr/>
        </p:nvGraphicFramePr>
        <p:xfrm>
          <a:off x="946150" y="5235575"/>
          <a:ext cx="2116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3" name="Equation" r:id="rId18" imgW="1231366" imgH="418918" progId="Equation.3">
                  <p:embed/>
                </p:oleObj>
              </mc:Choice>
              <mc:Fallback>
                <p:oleObj name="Equation" r:id="rId18" imgW="1231366" imgH="41891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235575"/>
                        <a:ext cx="21161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032"/>
          <p:cNvGraphicFramePr>
            <a:graphicFrameLocks noChangeAspect="1"/>
          </p:cNvGraphicFramePr>
          <p:nvPr/>
        </p:nvGraphicFramePr>
        <p:xfrm>
          <a:off x="3232150" y="5235575"/>
          <a:ext cx="23352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4" name="Equation" r:id="rId20" imgW="1358900" imgH="419100" progId="Equation.3">
                  <p:embed/>
                </p:oleObj>
              </mc:Choice>
              <mc:Fallback>
                <p:oleObj name="Equation" r:id="rId20" imgW="1358900" imgH="4191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235575"/>
                        <a:ext cx="23352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5484813" y="5311775"/>
            <a:ext cx="415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/>
              <a:t>...,</a:t>
            </a:r>
          </a:p>
        </p:txBody>
      </p:sp>
      <p:graphicFrame>
        <p:nvGraphicFramePr>
          <p:cNvPr id="69646" name="Object 1033"/>
          <p:cNvGraphicFramePr>
            <a:graphicFrameLocks noChangeAspect="1"/>
          </p:cNvGraphicFramePr>
          <p:nvPr/>
        </p:nvGraphicFramePr>
        <p:xfrm>
          <a:off x="5811838" y="5387975"/>
          <a:ext cx="1244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5" name="Equation" r:id="rId22" imgW="723586" imgH="228501" progId="Equation.3">
                  <p:embed/>
                </p:oleObj>
              </mc:Choice>
              <mc:Fallback>
                <p:oleObj name="Equation" r:id="rId22" imgW="723586" imgH="22850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387975"/>
                        <a:ext cx="12446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034"/>
          <p:cNvGraphicFramePr>
            <a:graphicFrameLocks noChangeAspect="1"/>
          </p:cNvGraphicFramePr>
          <p:nvPr/>
        </p:nvGraphicFramePr>
        <p:xfrm>
          <a:off x="7227888" y="5387975"/>
          <a:ext cx="1154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6" name="수식" r:id="rId24" imgW="672808" imgH="228501" progId="Equation.3">
                  <p:embed/>
                </p:oleObj>
              </mc:Choice>
              <mc:Fallback>
                <p:oleObj name="수식" r:id="rId24" imgW="672808" imgH="22850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5387975"/>
                        <a:ext cx="11541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0B38F-BBCD-43C8-91C6-8B3CD68C16D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</a:t>
            </a:r>
            <a:r>
              <a:rPr lang="ko-KR" altLang="en-US" sz="2000"/>
              <a:t>따라서</a:t>
            </a:r>
            <a:r>
              <a:rPr lang="en-US" altLang="ko-KR" sz="2000"/>
              <a:t>, </a:t>
            </a:r>
            <a:r>
              <a:rPr lang="ko-KR" altLang="en-US" sz="2000"/>
              <a:t>해는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/>
              <a:t>	</a:t>
            </a: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/>
              <a:t>여기에서 오른쪽 항은 무시해도 될 만큼 작으므로 무시한다</a:t>
            </a:r>
            <a:r>
              <a:rPr lang="en-US" altLang="ko-KR" sz="200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 ln </a:t>
            </a:r>
            <a:r>
              <a:rPr lang="en-US" altLang="ko-KR" sz="2000" i="1"/>
              <a:t>n</a:t>
            </a:r>
            <a:r>
              <a:rPr lang="en-US" altLang="ko-KR" sz="2000"/>
              <a:t> = log</a:t>
            </a:r>
            <a:r>
              <a:rPr lang="en-US" altLang="ko-KR" sz="2000" baseline="-25000"/>
              <a:t>e</a:t>
            </a:r>
            <a:r>
              <a:rPr lang="en-US" altLang="ko-KR" sz="2000" i="1"/>
              <a:t>n</a:t>
            </a:r>
            <a:r>
              <a:rPr lang="ko-KR" altLang="en-US" sz="2000"/>
              <a:t>이고</a:t>
            </a:r>
            <a:r>
              <a:rPr lang="en-US" altLang="ko-KR" sz="200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</a:t>
            </a:r>
            <a:r>
              <a:rPr lang="ko-KR" altLang="en-US" sz="2000"/>
              <a:t>이므로</a:t>
            </a:r>
            <a:r>
              <a:rPr lang="en-US" altLang="ko-KR" sz="2000"/>
              <a:t>, </a:t>
            </a:r>
            <a:r>
              <a:rPr lang="ko-KR" altLang="en-US" sz="2000"/>
              <a:t>해는 </a:t>
            </a:r>
            <a:r>
              <a:rPr lang="en-US" altLang="ko-KR" sz="2000"/>
              <a:t>a</a:t>
            </a:r>
            <a:r>
              <a:rPr lang="en-US" altLang="ko-KR" sz="2000" i="1" baseline="-25000"/>
              <a:t>n</a:t>
            </a:r>
            <a:r>
              <a:rPr lang="en-US" altLang="ko-KR" sz="2000"/>
              <a:t> </a:t>
            </a:r>
            <a:r>
              <a:rPr lang="en-US" altLang="ko-KR" sz="2000">
                <a:sym typeface="Symbol" panose="05050102010706020507" pitchFamily="18" charset="2"/>
              </a:rPr>
              <a:t> 2 ln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. </a:t>
            </a:r>
            <a:r>
              <a:rPr lang="ko-KR" altLang="en-US" sz="2000">
                <a:sym typeface="Symbol" panose="05050102010706020507" pitchFamily="18" charset="2"/>
              </a:rPr>
              <a:t>그리고 </a:t>
            </a:r>
            <a:r>
              <a:rPr lang="en-US" altLang="ko-KR" sz="2000">
                <a:sym typeface="Symbol" panose="05050102010706020507" pitchFamily="18" charset="2"/>
              </a:rPr>
              <a:t>lg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=ln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/ ln 2</a:t>
            </a:r>
            <a:r>
              <a:rPr lang="ko-KR" altLang="en-US" sz="2000">
                <a:sym typeface="Symbol" panose="05050102010706020507" pitchFamily="18" charset="2"/>
              </a:rPr>
              <a:t>따라서</a:t>
            </a:r>
            <a:r>
              <a:rPr lang="en-US" altLang="ko-KR" sz="2000">
                <a:sym typeface="Symbol" panose="05050102010706020507" pitchFamily="18" charset="2"/>
              </a:rPr>
              <a:t>,</a:t>
            </a:r>
            <a:endParaRPr lang="en-US" altLang="ko-KR" sz="2000"/>
          </a:p>
        </p:txBody>
      </p:sp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2514600" y="742950"/>
          <a:ext cx="3048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7" name="수식" r:id="rId4" imgW="1624895" imgH="583947" progId="Equation.3">
                  <p:embed/>
                </p:oleObj>
              </mc:Choice>
              <mc:Fallback>
                <p:oleObj name="수식" r:id="rId4" imgW="1624895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42950"/>
                        <a:ext cx="3048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2928938" y="2357438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수식" r:id="rId6" imgW="1612900" imgH="431800" progId="Equation.3">
                  <p:embed/>
                </p:oleObj>
              </mc:Choice>
              <mc:Fallback>
                <p:oleObj name="수식" r:id="rId6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357438"/>
                        <a:ext cx="30241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2024063" y="3878263"/>
          <a:ext cx="431006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수식" r:id="rId8" imgW="2298700" imgH="1130300" progId="Equation.3">
                  <p:embed/>
                </p:oleObj>
              </mc:Choice>
              <mc:Fallback>
                <p:oleObj name="수식" r:id="rId8" imgW="2298700" imgH="1130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78263"/>
                        <a:ext cx="431006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90563" y="5981700"/>
            <a:ext cx="7500937" cy="5000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Quicksort</a:t>
            </a:r>
            <a:r>
              <a:rPr lang="ko-KR" altLang="en-US" sz="2000" dirty="0">
                <a:latin typeface="굴림" charset="-127"/>
                <a:ea typeface="굴림" charset="-127"/>
              </a:rPr>
              <a:t>는 평균적으로 </a:t>
            </a:r>
            <a:r>
              <a:rPr lang="en-US" altLang="ko-KR" sz="2000" dirty="0">
                <a:latin typeface="+mn-lt"/>
                <a:ea typeface="굴림" charset="-127"/>
              </a:rPr>
              <a:t>O(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ko-KR" altLang="en-US" sz="2000" dirty="0">
                <a:latin typeface="굴림" charset="-127"/>
                <a:ea typeface="굴림" charset="-127"/>
              </a:rPr>
              <a:t>시간의 우수한 알고리즘</a:t>
            </a:r>
          </a:p>
        </p:txBody>
      </p:sp>
      <p:graphicFrame>
        <p:nvGraphicFramePr>
          <p:cNvPr id="70664" name="Object 1028"/>
          <p:cNvGraphicFramePr>
            <a:graphicFrameLocks noChangeAspect="1"/>
          </p:cNvGraphicFramePr>
          <p:nvPr/>
        </p:nvGraphicFramePr>
        <p:xfrm>
          <a:off x="7475538" y="3878263"/>
          <a:ext cx="1135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수식" r:id="rId10" imgW="660113" imgH="393529" progId="Equation.3">
                  <p:embed/>
                </p:oleObj>
              </mc:Choice>
              <mc:Fallback>
                <p:oleObj name="수식" r:id="rId10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3878263"/>
                        <a:ext cx="1135062" cy="590550"/>
                      </a:xfrm>
                      <a:prstGeom prst="rect">
                        <a:avLst/>
                      </a:prstGeom>
                      <a:solidFill>
                        <a:srgbClr val="FF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2B360-BD6C-4B7C-B813-E1622F18C6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331913" y="765175"/>
            <a:ext cx="541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Best </a:t>
            </a:r>
            <a:r>
              <a:rPr lang="ko-KR" altLang="en-US" sz="2000">
                <a:latin typeface="굴림" panose="020B0600000101010101" pitchFamily="50" charset="-127"/>
              </a:rPr>
              <a:t>경우</a:t>
            </a:r>
            <a:r>
              <a:rPr lang="en-US" altLang="ko-KR" sz="2000">
                <a:latin typeface="굴림" panose="020B0600000101010101" pitchFamily="50" charset="-127"/>
              </a:rPr>
              <a:t>: </a:t>
            </a:r>
            <a:r>
              <a:rPr lang="ko-KR" altLang="en-US" sz="2000">
                <a:latin typeface="굴림" panose="020B0600000101010101" pitchFamily="50" charset="-127"/>
              </a:rPr>
              <a:t>문제가 매번 반씩으로 나누어질 때</a:t>
            </a:r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411413" y="2060575"/>
            <a:ext cx="371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T(n) = 2T(n/2)+n-1 </a:t>
            </a:r>
            <a:r>
              <a:rPr lang="en-US" altLang="ko-KR" sz="2000">
                <a:latin typeface="Symbol" panose="05050102010706020507" pitchFamily="18" charset="2"/>
              </a:rPr>
              <a:t>Î </a:t>
            </a:r>
            <a:r>
              <a:rPr lang="el-G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(nlgn)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행렬의 곱을 구하시오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양수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  <a:r>
              <a:rPr lang="ko-KR" altLang="en-US" smtClean="0">
                <a:sym typeface="Symbol" panose="05050102010706020507" pitchFamily="18" charset="2"/>
              </a:rPr>
              <a:t>의 곱인 </a:t>
            </a:r>
            <a:r>
              <a:rPr lang="en-US" altLang="ko-KR" smtClean="0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87C76-3986-45F5-AF6C-07CB182D10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곱셈의 횟수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II (</a:t>
            </a:r>
            <a:r>
              <a:rPr lang="ko-KR" altLang="en-US" sz="2000" smtClean="0"/>
              <a:t>알고리즘을 약간 수정</a:t>
            </a:r>
            <a:r>
              <a:rPr lang="en-US" altLang="ko-KR" sz="2000" smtClean="0"/>
              <a:t>)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덧셈하는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덧셈의 횟수 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857375" y="2500313"/>
          <a:ext cx="3543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00313"/>
                        <a:ext cx="3543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500188" y="4714875"/>
          <a:ext cx="467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수식" r:id="rId6" imgW="2311400" imgH="228600" progId="Equation.3">
                  <p:embed/>
                </p:oleObj>
              </mc:Choice>
              <mc:Fallback>
                <p:oleObj name="수식" r:id="rId6" imgW="2311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14875"/>
                        <a:ext cx="467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FBC2B-EC99-450B-B44A-3896D860E6F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2 </a:t>
            </a:r>
            <a:r>
              <a:rPr lang="en-US" altLang="ko-KR" smtClean="0">
                <a:sym typeface="Symbol" panose="05050102010706020507" pitchFamily="18" charset="2"/>
              </a:rPr>
              <a:t> 2 </a:t>
            </a:r>
            <a:r>
              <a:rPr lang="ko-KR" altLang="en-US" smtClean="0">
                <a:sym typeface="Symbol" panose="05050102010706020507" pitchFamily="18" charset="2"/>
              </a:rPr>
              <a:t>행렬곱셈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단순한 방법</a:t>
            </a:r>
            <a:r>
              <a:rPr lang="en-US" altLang="ko-KR" smtClean="0">
                <a:sym typeface="Symbol" panose="05050102010706020507" pitchFamily="18" charset="2"/>
              </a:rPr>
              <a:t>):</a:t>
            </a:r>
            <a:endParaRPr lang="ko-KR" altLang="en-US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839200" cy="414337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두 </a:t>
            </a:r>
            <a:r>
              <a:rPr lang="en-US" altLang="ko-KR" sz="1800" dirty="0" smtClean="0"/>
              <a:t>2 </a:t>
            </a:r>
            <a:r>
              <a:rPr lang="en-US" altLang="ko-KR" sz="1800" dirty="0" smtClean="0">
                <a:sym typeface="Symbol" panose="05050102010706020507" pitchFamily="18" charset="2"/>
              </a:rPr>
              <a:t> 2 </a:t>
            </a:r>
            <a:r>
              <a:rPr lang="ko-KR" altLang="en-US" sz="1800" dirty="0" smtClean="0">
                <a:sym typeface="Symbol" panose="05050102010706020507" pitchFamily="18" charset="2"/>
              </a:rPr>
              <a:t>행렬 </a:t>
            </a:r>
            <a:r>
              <a:rPr lang="en-US" altLang="ko-KR" sz="1800" i="1" dirty="0" smtClean="0">
                <a:sym typeface="Symbol" panose="05050102010706020507" pitchFamily="18" charset="2"/>
              </a:rPr>
              <a:t>A</a:t>
            </a:r>
            <a:r>
              <a:rPr lang="ko-KR" altLang="en-US" sz="1800" dirty="0" smtClean="0">
                <a:sym typeface="Symbol" panose="05050102010706020507" pitchFamily="18" charset="2"/>
              </a:rPr>
              <a:t>와 </a:t>
            </a:r>
            <a:r>
              <a:rPr lang="en-US" altLang="ko-KR" sz="1800" i="1" dirty="0" smtClean="0">
                <a:sym typeface="Symbol" panose="05050102010706020507" pitchFamily="18" charset="2"/>
              </a:rPr>
              <a:t>B</a:t>
            </a:r>
            <a:r>
              <a:rPr lang="ko-KR" altLang="en-US" sz="1800" dirty="0" smtClean="0">
                <a:sym typeface="Symbol" panose="05050102010706020507" pitchFamily="18" charset="2"/>
              </a:rPr>
              <a:t>의 곱</a:t>
            </a:r>
            <a:r>
              <a:rPr lang="en-US" altLang="ko-KR" sz="1800" dirty="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dirty="0" smtClean="0">
                <a:sym typeface="Symbol" panose="05050102010706020507" pitchFamily="18" charset="2"/>
              </a:rPr>
              <a:t>C</a:t>
            </a:r>
            <a:r>
              <a:rPr lang="en-US" altLang="ko-KR" sz="1800" dirty="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dirty="0" err="1" smtClean="0">
                <a:sym typeface="Symbol" panose="05050102010706020507" pitchFamily="18" charset="2"/>
              </a:rPr>
              <a:t>시간복잡도</a:t>
            </a:r>
            <a:r>
              <a:rPr lang="ko-KR" altLang="en-US" sz="1800" dirty="0" smtClean="0">
                <a:sym typeface="Symbol" panose="05050102010706020507" pitchFamily="18" charset="2"/>
              </a:rPr>
              <a:t> 분석</a:t>
            </a:r>
            <a:r>
              <a:rPr lang="en-US" altLang="ko-KR" sz="1800" dirty="0" smtClean="0">
                <a:sym typeface="Symbol" panose="05050102010706020507" pitchFamily="18" charset="2"/>
              </a:rPr>
              <a:t>: 8</a:t>
            </a:r>
            <a:r>
              <a:rPr lang="ko-KR" altLang="en-US" sz="1800" dirty="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dirty="0" smtClean="0">
                <a:sym typeface="Symbol" panose="05050102010706020507" pitchFamily="18" charset="2"/>
              </a:rPr>
              <a:t>4</a:t>
            </a:r>
            <a:r>
              <a:rPr lang="ko-KR" altLang="en-US" sz="1800" dirty="0" smtClean="0">
                <a:sym typeface="Symbol" panose="05050102010706020507" pitchFamily="18" charset="2"/>
              </a:rPr>
              <a:t>번의 덧셈이 필요</a:t>
            </a:r>
            <a:endParaRPr lang="en-US" altLang="ko-KR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74757" name="Object 1024"/>
          <p:cNvGraphicFramePr>
            <a:graphicFrameLocks noChangeAspect="1"/>
          </p:cNvGraphicFramePr>
          <p:nvPr/>
        </p:nvGraphicFramePr>
        <p:xfrm>
          <a:off x="2071688" y="2071688"/>
          <a:ext cx="48117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5" imgW="3175000" imgH="965200" progId="Equation.3">
                  <p:embed/>
                </p:oleObj>
              </mc:Choice>
              <mc:Fallback>
                <p:oleObj name="Equation" r:id="rId5" imgW="31750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071688"/>
                        <a:ext cx="48117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1362C-6B9A-440B-B3D7-DB24DB47861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73238"/>
            <a:ext cx="8534400" cy="1511300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ko-KR" altLang="en-US" sz="2000" dirty="0" smtClean="0"/>
              <a:t>입력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는 알고리즘 수행 중 변하지 않는 값이다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함수를 재귀호출</a:t>
            </a:r>
            <a:r>
              <a:rPr lang="en-US" altLang="ko-KR" sz="2000" dirty="0" smtClean="0"/>
              <a:t>(recursive call)</a:t>
            </a:r>
            <a:r>
              <a:rPr lang="ko-KR" altLang="en-US" sz="2000" dirty="0" smtClean="0"/>
              <a:t>할 때 마다 이러한 변하지 않는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가지고 다니는 것은 극심한  낭비이다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전역</a:t>
            </a:r>
            <a:r>
              <a:rPr lang="en-US" altLang="ko-KR" sz="2000" dirty="0" smtClean="0"/>
              <a:t>(global) </a:t>
            </a:r>
            <a:r>
              <a:rPr lang="ko-KR" altLang="en-US" sz="2000" dirty="0" smtClean="0"/>
              <a:t>변수로 지정하고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재귀호출에는 인덱스만 넘겨 줌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43213" y="3860800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쉬트라쎈</a:t>
            </a:r>
            <a:r>
              <a:rPr lang="en-US" altLang="ko-KR" smtClean="0">
                <a:sym typeface="Symbol" panose="05050102010706020507" pitchFamily="18" charset="2"/>
              </a:rPr>
              <a:t>(Strassen)</a:t>
            </a:r>
            <a:r>
              <a:rPr lang="ko-KR" altLang="en-US" smtClean="0">
                <a:sym typeface="Symbol" panose="05050102010706020507" pitchFamily="18" charset="2"/>
              </a:rPr>
              <a:t>의 방법</a:t>
            </a:r>
            <a:endParaRPr lang="ko-KR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쉬트라쎈</a:t>
            </a:r>
            <a:r>
              <a:rPr lang="en-US" altLang="ko-KR" sz="1800" smtClean="0">
                <a:sym typeface="Symbol" panose="05050102010706020507" pitchFamily="18" charset="2"/>
              </a:rPr>
              <a:t>(Strassen)</a:t>
            </a:r>
            <a:r>
              <a:rPr lang="ko-KR" altLang="en-US" sz="1800" smtClean="0">
                <a:sym typeface="Symbol" panose="05050102010706020507" pitchFamily="18" charset="2"/>
              </a:rPr>
              <a:t>의 해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</a:t>
            </a:r>
            <a:r>
              <a:rPr lang="ko-KR" altLang="en-US" sz="1800" smtClean="0">
                <a:sym typeface="Symbol" panose="05050102010706020507" pitchFamily="18" charset="2"/>
              </a:rPr>
              <a:t>쉬트라쎈의 방법은 </a:t>
            </a:r>
            <a:r>
              <a:rPr lang="en-US" altLang="ko-KR" sz="1800" smtClean="0">
                <a:sym typeface="Symbol" panose="05050102010706020507" pitchFamily="18" charset="2"/>
              </a:rPr>
              <a:t>7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18</a:t>
            </a:r>
            <a:r>
              <a:rPr lang="ko-KR" altLang="en-US" sz="1800" smtClean="0">
                <a:sym typeface="Symbol" panose="05050102010706020507" pitchFamily="18" charset="2"/>
              </a:rPr>
              <a:t>번의 덧셈</a:t>
            </a:r>
            <a:r>
              <a:rPr lang="en-US" altLang="ko-KR" sz="1800" smtClean="0">
                <a:sym typeface="Symbol" panose="05050102010706020507" pitchFamily="18" charset="2"/>
              </a:rPr>
              <a:t>/</a:t>
            </a:r>
            <a:r>
              <a:rPr lang="ko-KR" altLang="en-US" sz="1800" smtClean="0">
                <a:sym typeface="Symbol" panose="05050102010706020507" pitchFamily="18" charset="2"/>
              </a:rPr>
              <a:t>뺄셈을 필요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언뜻 봐서는 전혀 좋아지지 않았다</a:t>
            </a:r>
            <a:r>
              <a:rPr lang="en-US" altLang="ko-KR" sz="1800" smtClean="0">
                <a:sym typeface="Symbol" panose="05050102010706020507" pitchFamily="18" charset="2"/>
              </a:rPr>
              <a:t>! </a:t>
            </a:r>
            <a:r>
              <a:rPr lang="ko-KR" altLang="en-US" sz="1800" smtClean="0">
                <a:sym typeface="Symbol" panose="05050102010706020507" pitchFamily="18" charset="2"/>
              </a:rPr>
              <a:t>그러나 행렬의 크기가 커지면 쉬트라쎈의 방법이</a:t>
            </a:r>
            <a:r>
              <a:rPr lang="en-US" altLang="ko-KR" sz="1800" smtClean="0">
                <a:sym typeface="Symbol" panose="05050102010706020507" pitchFamily="18" charset="2"/>
              </a:rPr>
              <a:t> </a:t>
            </a:r>
            <a:r>
              <a:rPr lang="ko-KR" altLang="en-US" sz="1800" smtClean="0">
                <a:sym typeface="Symbol" panose="05050102010706020507" pitchFamily="18" charset="2"/>
              </a:rPr>
              <a:t>효율적임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2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3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4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5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6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7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8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9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0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 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 </a:t>
            </a:r>
            <a:r>
              <a:rPr lang="ko-KR" altLang="en-US" sz="2000" smtClean="0">
                <a:sym typeface="Symbol" panose="05050102010706020507" pitchFamily="18" charset="2"/>
              </a:rPr>
              <a:t>행렬 </a:t>
            </a:r>
            <a:r>
              <a:rPr lang="en-US" altLang="ko-KR" sz="2000" i="1" smtClean="0">
                <a:sym typeface="Symbol" panose="05050102010706020507" pitchFamily="18" charset="2"/>
              </a:rPr>
              <a:t>A</a:t>
            </a:r>
            <a:r>
              <a:rPr lang="ko-KR" altLang="en-US" sz="2000" smtClean="0">
                <a:sym typeface="Symbol" panose="05050102010706020507" pitchFamily="18" charset="2"/>
              </a:rPr>
              <a:t>와 </a:t>
            </a:r>
            <a:r>
              <a:rPr lang="en-US" altLang="ko-KR" sz="2000" i="1" smtClean="0">
                <a:sym typeface="Symbol" panose="05050102010706020507" pitchFamily="18" charset="2"/>
              </a:rPr>
              <a:t>B</a:t>
            </a:r>
            <a:r>
              <a:rPr lang="ko-KR" altLang="en-US" sz="2000" smtClean="0">
                <a:sym typeface="Symbol" panose="05050102010706020507" pitchFamily="18" charset="2"/>
              </a:rPr>
              <a:t>의 곱 </a:t>
            </a:r>
            <a:r>
              <a:rPr lang="en-US" altLang="ko-KR" sz="2000" i="1" smtClean="0">
                <a:sym typeface="Symbol" panose="05050102010706020507" pitchFamily="18" charset="2"/>
              </a:rPr>
              <a:t>C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쉬트라쎈</a:t>
            </a:r>
            <a:r>
              <a:rPr lang="en-US" altLang="ko-KR" sz="2000" smtClean="0">
                <a:sym typeface="Symbol" panose="05050102010706020507" pitchFamily="18" charset="2"/>
              </a:rPr>
              <a:t>(Strassen)</a:t>
            </a:r>
            <a:r>
              <a:rPr lang="ko-KR" altLang="en-US" sz="2000" smtClean="0">
                <a:sym typeface="Symbol" panose="05050102010706020507" pitchFamily="18" charset="2"/>
              </a:rPr>
              <a:t>의 해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" name="수식" r:id="rId5" imgW="2336800" imgH="482600" progId="Equation.3">
                  <p:embed/>
                </p:oleObj>
              </mc:Choice>
              <mc:Fallback>
                <p:oleObj name="수식" r:id="rId5" imgW="23368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" name="수식" r:id="rId7" imgW="3022600" imgH="482600" progId="Equation.3">
                  <p:embed/>
                </p:oleObj>
              </mc:Choice>
              <mc:Fallback>
                <p:oleObj name="수식" r:id="rId7" imgW="30226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3" name="수식" r:id="rId9" imgW="1764534" imgH="215806" progId="Equation.3">
                  <p:embed/>
                </p:oleObj>
              </mc:Choice>
              <mc:Fallback>
                <p:oleObj name="수식" r:id="rId9" imgW="1764534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4" name="수식" r:id="rId11" imgW="1333500" imgH="215900" progId="Equation.3">
                  <p:embed/>
                </p:oleObj>
              </mc:Choice>
              <mc:Fallback>
                <p:oleObj name="수식" r:id="rId11" imgW="1333500" imgH="215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5" name="Equation" r:id="rId13" imgW="1333500" imgH="228600" progId="Equation.3">
                  <p:embed/>
                </p:oleObj>
              </mc:Choice>
              <mc:Fallback>
                <p:oleObj name="Equation" r:id="rId13" imgW="13335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6" name="Equation" r:id="rId15" imgW="1345616" imgH="215806" progId="Equation.3">
                  <p:embed/>
                </p:oleObj>
              </mc:Choice>
              <mc:Fallback>
                <p:oleObj name="Equation" r:id="rId15" imgW="134561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7" name="Equation" r:id="rId17" imgW="1333500" imgH="228600" progId="Equation.3">
                  <p:embed/>
                </p:oleObj>
              </mc:Choice>
              <mc:Fallback>
                <p:oleObj name="Equation" r:id="rId17" imgW="133350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8" name="수식" r:id="rId19" imgW="1765300" imgH="228600" progId="Equation.3">
                  <p:embed/>
                </p:oleObj>
              </mc:Choice>
              <mc:Fallback>
                <p:oleObj name="수식" r:id="rId19" imgW="17653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9" name="수식" r:id="rId21" imgW="1790700" imgH="228600" progId="Equation.3">
                  <p:embed/>
                </p:oleObj>
              </mc:Choice>
              <mc:Fallback>
                <p:oleObj name="수식" r:id="rId21" imgW="1790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의 거듭제곱일 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 smtClean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 smtClean="0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 smtClean="0"/>
              <a:t>단순한 방법의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): </a:t>
            </a:r>
            <a:r>
              <a:rPr lang="en-US" altLang="ko-KR" i="1" dirty="0" smtClean="0"/>
              <a:t>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dirty="0" smtClean="0">
                <a:latin typeface="+mn-ea"/>
                <a:sym typeface="Symbol" pitchFamily="18" charset="2"/>
              </a:rPr>
              <a:t>를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모든 경우 </a:t>
            </a:r>
            <a:r>
              <a:rPr lang="ko-KR" altLang="en-US" dirty="0" smtClean="0"/>
              <a:t>시간복잡도 분석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임계값은</a:t>
            </a:r>
            <a:r>
              <a:rPr lang="ko-KR" altLang="en-US" dirty="0" smtClean="0"/>
              <a:t> 차수에 전혀 영향을 미치지 않는다</a:t>
            </a:r>
            <a:r>
              <a:rPr lang="en-US" altLang="ko-KR" dirty="0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이 식을 전개해 보면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1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2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 방법의 </a:t>
            </a:r>
            <a:r>
              <a:rPr lang="ko-KR" altLang="en-US" sz="2000" smtClean="0"/>
              <a:t>시간복잡도 분석 </a:t>
            </a:r>
            <a:r>
              <a:rPr lang="en-US" altLang="ko-KR" sz="2000" smtClean="0"/>
              <a:t>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(</a:t>
            </a:r>
            <a:r>
              <a:rPr lang="ko-KR" altLang="en-US" smtClean="0"/>
              <a:t>임계값은 차수에 전혀 영향을 미치지 않는다</a:t>
            </a:r>
            <a:r>
              <a:rPr lang="en-US" altLang="ko-KR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이 식을 전개해 보면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쉬트라센방법</a:t>
            </a:r>
            <a:r>
              <a:rPr lang="ko-KR" altLang="en-US" sz="2000" smtClean="0"/>
              <a:t>의 시간복잡도 분석 </a:t>
            </a:r>
            <a:r>
              <a:rPr lang="en-US" altLang="ko-KR" sz="2000" smtClean="0"/>
              <a:t>II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위에서와 마찬가지로 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</a:t>
            </a:r>
            <a:r>
              <a:rPr lang="ko-KR" altLang="en-US" smtClean="0"/>
              <a:t>재현식은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도사정리의 </a:t>
            </a:r>
            <a:r>
              <a:rPr lang="en-US" altLang="ko-KR" smtClean="0"/>
              <a:t>3</a:t>
            </a:r>
            <a:r>
              <a:rPr lang="ko-KR" altLang="en-US" smtClean="0"/>
              <a:t>가지 중에서 </a:t>
            </a:r>
            <a:r>
              <a:rPr lang="en-US" altLang="ko-KR" smtClean="0"/>
              <a:t>1</a:t>
            </a:r>
            <a:r>
              <a:rPr lang="ko-KR" altLang="en-US" smtClean="0"/>
              <a:t>번을 이용하면 간단히 해를 구할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/>
        </p:nvGraphicFramePr>
        <p:xfrm>
          <a:off x="2786063" y="421481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1481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2C740E-5E6D-4E81-B334-2EEBD5C6FB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57375" y="2198688"/>
          <a:ext cx="5762625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표준알고리즘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쉬트라센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 알고리즘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곱셈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덧셈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뺄셈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65" name="Object 8"/>
          <p:cNvGraphicFramePr>
            <a:graphicFrameLocks noChangeAspect="1"/>
          </p:cNvGraphicFramePr>
          <p:nvPr/>
        </p:nvGraphicFramePr>
        <p:xfrm>
          <a:off x="4143375" y="2587625"/>
          <a:ext cx="4460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2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587625"/>
                        <a:ext cx="4460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9"/>
          <p:cNvGraphicFramePr>
            <a:graphicFrameLocks noChangeAspect="1"/>
          </p:cNvGraphicFramePr>
          <p:nvPr/>
        </p:nvGraphicFramePr>
        <p:xfrm>
          <a:off x="3792538" y="2944813"/>
          <a:ext cx="11477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3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944813"/>
                        <a:ext cx="11477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10"/>
          <p:cNvGraphicFramePr>
            <a:graphicFrameLocks noChangeAspect="1"/>
          </p:cNvGraphicFramePr>
          <p:nvPr/>
        </p:nvGraphicFramePr>
        <p:xfrm>
          <a:off x="6088063" y="2587625"/>
          <a:ext cx="701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4" name="Equation" r:id="rId8" imgW="279279" imgH="203112" progId="Equation.3">
                  <p:embed/>
                </p:oleObj>
              </mc:Choice>
              <mc:Fallback>
                <p:oleObj name="Equation" r:id="rId8" imgW="27927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587625"/>
                        <a:ext cx="701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11"/>
          <p:cNvGraphicFramePr>
            <a:graphicFrameLocks noChangeAspect="1"/>
          </p:cNvGraphicFramePr>
          <p:nvPr/>
        </p:nvGraphicFramePr>
        <p:xfrm>
          <a:off x="5676900" y="2944813"/>
          <a:ext cx="1785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5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944813"/>
                        <a:ext cx="17859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68538" y="3690938"/>
            <a:ext cx="4808537" cy="341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charset="-127"/>
                <a:ea typeface="굴림" charset="-127"/>
              </a:rPr>
              <a:t>표</a:t>
            </a:r>
            <a:r>
              <a:rPr lang="en-US" altLang="ko-KR" sz="1800" dirty="0">
                <a:latin typeface="굴림" charset="-127"/>
                <a:ea typeface="굴림" charset="-127"/>
              </a:rPr>
              <a:t>2.3 </a:t>
            </a:r>
            <a:r>
              <a:rPr lang="en-US" altLang="ko-KR" sz="1800" i="1" dirty="0" err="1">
                <a:latin typeface="+mn-lt"/>
                <a:ea typeface="굴림" charset="-127"/>
              </a:rPr>
              <a:t>n</a:t>
            </a:r>
            <a:r>
              <a:rPr lang="en-US" altLang="ko-KR" sz="1800" dirty="0" err="1">
                <a:latin typeface="+mn-ea"/>
                <a:ea typeface="굴림" charset="-127"/>
                <a:sym typeface="Symbol" pitchFamily="18" charset="2"/>
              </a:rPr>
              <a:t></a:t>
            </a:r>
            <a:r>
              <a:rPr lang="en-US" altLang="ko-KR" sz="1800" i="1" dirty="0" err="1"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+mn-ea"/>
                <a:ea typeface="굴림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+mn-ea"/>
                <a:ea typeface="굴림" charset="-127"/>
                <a:sym typeface="Symbol" pitchFamily="18" charset="2"/>
              </a:rPr>
              <a:t>행렬을 곱하는 두 알고리즘의 비교</a:t>
            </a:r>
            <a:endParaRPr lang="ko-KR" altLang="en-US" sz="18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57085-40F8-44E2-A3D1-21112F352D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00250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개의 행렬을 곱하기 위한 문제에 대해서 시간복잡도가 </a:t>
            </a:r>
            <a:r>
              <a:rPr lang="ko-KR" altLang="en-US" sz="2000" smtClean="0">
                <a:sym typeface="Symbol" panose="05050102010706020507" pitchFamily="18" charset="2"/>
              </a:rPr>
              <a:t>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baseline="50000" smtClean="0">
                <a:sym typeface="Symbol" panose="05050102010706020507" pitchFamily="18" charset="2"/>
              </a:rPr>
              <a:t>2</a:t>
            </a:r>
            <a:r>
              <a:rPr lang="en-US" altLang="ko-KR" sz="2000" smtClean="0">
                <a:sym typeface="Symbol" panose="05050102010706020507" pitchFamily="18" charset="2"/>
              </a:rPr>
              <a:t>)</a:t>
            </a:r>
            <a:r>
              <a:rPr lang="ko-KR" altLang="en-US" sz="2000" smtClean="0">
                <a:sym typeface="Symbol" panose="05050102010706020507" pitchFamily="18" charset="2"/>
              </a:rPr>
              <a:t>이 되는 알고리즘을 만들어 낸 사람은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게다가 그러한 알고리즘을 만들 수 없다고 증명한 사람도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>
                <a:sym typeface="Symbol" panose="05050102010706020507" pitchFamily="18" charset="2"/>
              </a:rPr>
              <a:t>Shumel</a:t>
            </a:r>
            <a:r>
              <a:rPr lang="ko-KR" altLang="en-US" sz="2000" smtClean="0">
                <a:sym typeface="Symbol" panose="05050102010706020507" pitchFamily="18" charset="2"/>
              </a:rPr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Winograd: </a:t>
            </a:r>
            <a:r>
              <a:rPr lang="ko-KR" altLang="en-US" sz="2000" smtClean="0">
                <a:sym typeface="Symbol" panose="05050102010706020507" pitchFamily="18" charset="2"/>
              </a:rPr>
              <a:t>덧셈</a:t>
            </a:r>
            <a:r>
              <a:rPr lang="en-US" altLang="ko-KR" sz="2000" smtClean="0">
                <a:sym typeface="Symbol" panose="05050102010706020507" pitchFamily="18" charset="2"/>
              </a:rPr>
              <a:t>/</a:t>
            </a:r>
            <a:r>
              <a:rPr lang="ko-KR" altLang="en-US" sz="2000" smtClean="0">
                <a:sym typeface="Symbol" panose="05050102010706020507" pitchFamily="18" charset="2"/>
              </a:rPr>
              <a:t>뺄셈 </a:t>
            </a:r>
            <a:r>
              <a:rPr lang="en-US" altLang="ko-KR" sz="2000" smtClean="0">
                <a:sym typeface="Symbol" panose="05050102010706020507" pitchFamily="18" charset="2"/>
              </a:rPr>
              <a:t>15</a:t>
            </a:r>
            <a:r>
              <a:rPr lang="ko-KR" altLang="en-US" sz="2000" smtClean="0">
                <a:sym typeface="Symbol" panose="05050102010706020507" pitchFamily="18" charset="2"/>
              </a:rPr>
              <a:t>회만 수행하는 변형된 쉬트라센 알고리즘 고안</a:t>
            </a: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/>
              <a:t>Coppersmith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Winograd(1987): </a:t>
            </a:r>
            <a:r>
              <a:rPr lang="ko-KR" altLang="en-US" sz="2000" smtClean="0"/>
              <a:t>곱셈을 단위연산으로 한 시간복잡도가 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</a:t>
            </a:r>
            <a:r>
              <a:rPr lang="ko-KR" altLang="en-US" sz="2000" smtClean="0"/>
              <a:t>인 알고리즘 제안</a:t>
            </a:r>
            <a:r>
              <a:rPr lang="en-US" altLang="ko-KR" sz="2000" smtClean="0"/>
              <a:t>- </a:t>
            </a:r>
            <a:r>
              <a:rPr lang="ko-KR" altLang="en-US" sz="2000" smtClean="0"/>
              <a:t>비효율적</a:t>
            </a:r>
            <a:endParaRPr lang="en-US" altLang="ko-KR" sz="2000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graphicFrame>
        <p:nvGraphicFramePr>
          <p:cNvPr id="83973" name="Object 1025"/>
          <p:cNvGraphicFramePr>
            <a:graphicFrameLocks noChangeAspect="1"/>
          </p:cNvGraphicFramePr>
          <p:nvPr/>
        </p:nvGraphicFramePr>
        <p:xfrm>
          <a:off x="2714625" y="4286250"/>
          <a:ext cx="2097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86250"/>
                        <a:ext cx="2097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3"/>
          <p:cNvGraphicFramePr>
            <a:graphicFrameLocks noChangeAspect="1"/>
          </p:cNvGraphicFramePr>
          <p:nvPr/>
        </p:nvGraphicFramePr>
        <p:xfrm>
          <a:off x="3100388" y="5214938"/>
          <a:ext cx="1466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214938"/>
                        <a:ext cx="14668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큰 정수 계산법</a:t>
            </a:r>
            <a:endParaRPr lang="en-US" altLang="ko-K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하드웨어의 용량을 초과하는 정수연산 </a:t>
            </a:r>
            <a:r>
              <a:rPr lang="en-US" altLang="ko-KR" smtClean="0"/>
              <a:t>– </a:t>
            </a:r>
            <a:r>
              <a:rPr lang="ko-KR" altLang="en-US" smtClean="0"/>
              <a:t>천문학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정수 배열을 이용한 큰 정수의 표현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/>
              <a:t>n</a:t>
            </a:r>
            <a:r>
              <a:rPr lang="en-US" altLang="ko-KR" smtClean="0"/>
              <a:t>: </a:t>
            </a: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정수의 숫자</a:t>
            </a:r>
            <a:r>
              <a:rPr lang="en-US" altLang="ko-KR" smtClean="0"/>
              <a:t>(digit) </a:t>
            </a:r>
            <a:r>
              <a:rPr lang="ko-KR" altLang="en-US" smtClean="0"/>
              <a:t>개수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</a:t>
            </a:r>
            <a:r>
              <a:rPr lang="ko-KR" altLang="en-US" smtClean="0"/>
              <a:t>단순 곱셈은 </a:t>
            </a:r>
            <a:r>
              <a:rPr lang="en-US" altLang="ko-KR" i="1" smtClean="0"/>
              <a:t>n</a:t>
            </a:r>
            <a:r>
              <a:rPr lang="en-US" altLang="ko-KR" baseline="30000" smtClean="0"/>
              <a:t> 2</a:t>
            </a:r>
            <a:r>
              <a:rPr lang="ko-KR" altLang="en-US" smtClean="0"/>
              <a:t>시간 걸림</a:t>
            </a:r>
            <a:r>
              <a:rPr lang="en-US" altLang="ko-KR" smtClean="0"/>
              <a:t>.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뺄셈은 </a:t>
            </a:r>
            <a:r>
              <a:rPr lang="en-US" altLang="ko-KR" smtClean="0"/>
              <a:t>1</a:t>
            </a:r>
            <a:r>
              <a:rPr lang="ko-KR" altLang="en-US" smtClean="0"/>
              <a:t>차 시간에 수행 가능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- 1</a:t>
            </a:r>
            <a:r>
              <a:rPr lang="ko-KR" altLang="en-US" smtClean="0"/>
              <a:t>차시간 가능</a:t>
            </a:r>
            <a:r>
              <a:rPr lang="en-US" altLang="ko-KR" smtClean="0"/>
              <a:t>: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smtClean="0"/>
              <a:t>,  </a:t>
            </a:r>
            <a:r>
              <a:rPr lang="en-US" altLang="ko-KR" i="1" smtClean="0"/>
              <a:t>u</a:t>
            </a:r>
            <a:r>
              <a:rPr lang="en-US" altLang="ko-KR" smtClean="0"/>
              <a:t> divide 10</a:t>
            </a:r>
            <a:r>
              <a:rPr lang="en-US" altLang="ko-KR" i="1" baseline="30000" smtClean="0"/>
              <a:t>m</a:t>
            </a:r>
            <a:r>
              <a:rPr lang="en-US" altLang="ko-KR" baseline="30000" smtClean="0"/>
              <a:t> </a:t>
            </a:r>
            <a:r>
              <a:rPr lang="en-US" altLang="ko-KR" smtClean="0"/>
              <a:t>, </a:t>
            </a:r>
            <a:r>
              <a:rPr lang="en-US" altLang="ko-KR" i="1" smtClean="0"/>
              <a:t>u</a:t>
            </a:r>
            <a:r>
              <a:rPr lang="en-US" altLang="ko-KR" smtClean="0"/>
              <a:t> mod 10</a:t>
            </a:r>
            <a:r>
              <a:rPr lang="en-US" altLang="ko-KR" i="1" baseline="30000" smtClean="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567,832  = 567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9,423,723 = 9423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=   </a:t>
            </a:r>
            <a:r>
              <a:rPr lang="en-US" altLang="ko-KR" i="1" smtClean="0">
                <a:sym typeface="Symbol" panose="05050102010706020507" pitchFamily="18" charset="2"/>
              </a:rPr>
              <a:t>x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i="1" smtClean="0"/>
              <a:t>   </a:t>
            </a:r>
            <a:r>
              <a:rPr lang="en-US" altLang="ko-KR" smtClean="0"/>
              <a:t> +    </a:t>
            </a:r>
            <a:r>
              <a:rPr lang="en-US" altLang="ko-KR" i="1" smtClean="0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u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y, v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/>
              <a:t>v = 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 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= </a:t>
            </a:r>
            <a:r>
              <a:rPr lang="en-US" altLang="ko-KR" i="1" smtClean="0">
                <a:sym typeface="Symbol" panose="05050102010706020507" pitchFamily="18" charset="2"/>
              </a:rPr>
              <a:t>xw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baseline="30000" smtClean="0"/>
              <a:t>2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(</a:t>
            </a:r>
            <a:r>
              <a:rPr lang="en-US" altLang="ko-KR" i="1" smtClean="0"/>
              <a:t>xz+wy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</a:t>
            </a:r>
            <a:r>
              <a:rPr lang="en-US" altLang="ko-KR" i="1" smtClean="0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8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747FA-0B25-4005-BBF5-E3230BD48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5888"/>
            <a:ext cx="8534400" cy="3717925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2"/>
            </a:pPr>
            <a:r>
              <a:rPr lang="ko-KR" altLang="en-US" sz="2000" smtClean="0"/>
              <a:t>재귀 알고리즘</a:t>
            </a:r>
            <a:r>
              <a:rPr lang="en-US" altLang="ko-KR" sz="2000" smtClean="0"/>
              <a:t>(recursive algorithm)</a:t>
            </a:r>
            <a:r>
              <a:rPr lang="ko-KR" altLang="en-US" sz="2000" smtClean="0"/>
              <a:t>에서 모든 재귀호출이 알고리즘의 마지막</a:t>
            </a:r>
            <a:r>
              <a:rPr lang="en-US" altLang="ko-KR" sz="2000" smtClean="0"/>
              <a:t>(</a:t>
            </a:r>
            <a:r>
              <a:rPr lang="ko-KR" altLang="en-US" sz="2000" smtClean="0"/>
              <a:t>꼬리</a:t>
            </a:r>
            <a:r>
              <a:rPr lang="en-US" altLang="ko-KR" sz="2000" smtClean="0"/>
              <a:t>) </a:t>
            </a:r>
            <a:r>
              <a:rPr lang="ko-KR" altLang="en-US" sz="2000" smtClean="0"/>
              <a:t>부분에서 이루어 질 때 꼬리 재귀호출</a:t>
            </a:r>
            <a:r>
              <a:rPr lang="en-US" altLang="ko-KR" sz="2000" smtClean="0"/>
              <a:t>(tail recursion)</a:t>
            </a:r>
            <a:r>
              <a:rPr lang="ko-KR" altLang="en-US" sz="2000" smtClean="0"/>
              <a:t>이라고 함</a:t>
            </a:r>
            <a:endParaRPr lang="en-US" altLang="ko-KR" sz="2000" smtClean="0"/>
          </a:p>
          <a:p>
            <a:pPr marL="857250" lvl="1" indent="-457200" eaLnBrk="1" hangingPunct="1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mtClean="0"/>
              <a:t>그 알고리즘은 반복 알고리즘</a:t>
            </a:r>
            <a:r>
              <a:rPr lang="en-US" altLang="ko-KR" smtClean="0"/>
              <a:t>(iterative algorithm)</a:t>
            </a:r>
            <a:r>
              <a:rPr lang="ko-KR" altLang="en-US" smtClean="0"/>
              <a:t>으로 변환하기가 수월하다</a:t>
            </a:r>
            <a:r>
              <a:rPr lang="en-US" altLang="ko-KR" smtClean="0"/>
              <a:t>. </a:t>
            </a:r>
            <a:r>
              <a:rPr lang="ko-KR" altLang="en-US" smtClean="0"/>
              <a:t>일반적으로 재귀 알고리즘은 재귀 호출할 때마다 그 당시의 상태를 활성 레코드</a:t>
            </a:r>
            <a:r>
              <a:rPr lang="en-US" altLang="ko-KR" smtClean="0"/>
              <a:t>(activation records) </a:t>
            </a:r>
            <a:r>
              <a:rPr lang="ko-KR" altLang="en-US" smtClean="0"/>
              <a:t>스택에 저장해 놓아야 하는 반면</a:t>
            </a:r>
            <a:r>
              <a:rPr lang="en-US" altLang="ko-KR" smtClean="0"/>
              <a:t>, </a:t>
            </a:r>
            <a:r>
              <a:rPr lang="ko-KR" altLang="en-US" smtClean="0"/>
              <a:t>반복 알고리즘은 그럴 필요가 없기 때문에 일반적으로 더 효율적이다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). </a:t>
            </a:r>
            <a:r>
              <a:rPr lang="ko-KR" altLang="en-US" smtClean="0"/>
              <a:t>그렇다고 반복 알고리즘의 계산복잡도가 재귀 알고리즘보다 좋다는 의미는 아니다</a:t>
            </a:r>
            <a:r>
              <a:rPr lang="en-US" altLang="ko-KR" smtClean="0"/>
              <a:t>. </a:t>
            </a:r>
            <a:r>
              <a:rPr lang="ko-KR" altLang="en-US" smtClean="0"/>
              <a:t>반복 알고리즘이 상수적</a:t>
            </a:r>
            <a:r>
              <a:rPr lang="en-US" altLang="ko-KR" smtClean="0"/>
              <a:t>(constant factor)</a:t>
            </a:r>
            <a:r>
              <a:rPr lang="ko-KR" altLang="en-US" smtClean="0"/>
              <a:t>으로만 좋다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</a:t>
            </a:r>
            <a:r>
              <a:rPr lang="ko-KR" altLang="en-US" smtClean="0"/>
              <a:t>는 말이다</a:t>
            </a:r>
            <a:r>
              <a:rPr lang="en-US" altLang="ko-KR" smtClean="0"/>
              <a:t>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9113" y="414972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mtClean="0"/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정수의 자리수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이</a:t>
            </a:r>
            <a:r>
              <a:rPr lang="en-US" altLang="ko-KR" smtClean="0"/>
              <a:t> 2</a:t>
            </a:r>
            <a:r>
              <a:rPr lang="ko-KR" altLang="en-US" smtClean="0"/>
              <a:t>의 거듭제곱 형태라고 가정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덧셈</a:t>
            </a:r>
            <a:r>
              <a:rPr lang="en-US" altLang="ko-KR" sz="1800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 smtClean="0">
                <a:cs typeface="Courier New" panose="02070309020205020404" pitchFamily="49" charset="0"/>
              </a:rPr>
              <a:t>cn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개선된 방법</a:t>
            </a:r>
            <a:r>
              <a:rPr lang="en-US" altLang="ko-KR" sz="2000" dirty="0" smtClean="0"/>
              <a:t>:</a:t>
            </a:r>
          </a:p>
          <a:p>
            <a:pPr lvl="1" eaLnBrk="1" hangingPunct="1">
              <a:defRPr/>
            </a:pPr>
            <a:r>
              <a:rPr lang="ko-KR" altLang="en-US" dirty="0" smtClean="0"/>
              <a:t>이전 방법에서는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의 계산 필요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 4</a:t>
            </a:r>
            <a:r>
              <a:rPr lang="ko-KR" altLang="en-US" dirty="0" smtClean="0"/>
              <a:t>회의 곱셈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개선방법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r</a:t>
            </a:r>
            <a:r>
              <a:rPr lang="ko-KR" altLang="en-US" dirty="0" smtClean="0"/>
              <a:t> 계산 추가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 smtClean="0"/>
              <a:t>       </a:t>
            </a:r>
            <a:r>
              <a:rPr lang="en-US" altLang="ko-KR" b="1" i="1" dirty="0" smtClean="0"/>
              <a:t>        </a:t>
            </a:r>
            <a:r>
              <a:rPr lang="en-US" altLang="ko-KR" i="1" dirty="0" smtClean="0"/>
              <a:t>r =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Symbol" panose="05050102010706020507" pitchFamily="18" charset="2"/>
              </a:rPr>
              <a:t> 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w+z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+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xz+yw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+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    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= r –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 smtClean="0"/>
              <a:t>yz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 smtClean="0"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- </a:t>
            </a:r>
            <a:r>
              <a:rPr lang="ko-KR" altLang="en-US" dirty="0" smtClean="0"/>
              <a:t>결과적으로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을 계산하는데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뺄셈의 회수는 증가지만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필요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427984" y="3429000"/>
            <a:ext cx="1439416" cy="50405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499992" y="3452814"/>
            <a:ext cx="3672458" cy="5522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  <a:r>
              <a:rPr lang="en-US" altLang="ko-KR" smtClean="0"/>
              <a:t>2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prod2(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prod2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          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x+y</a:t>
            </a:r>
            <a:r>
              <a:rPr lang="en-US" altLang="ko-KR" smtClean="0"/>
              <a:t>, </a:t>
            </a:r>
            <a:r>
              <a:rPr lang="en-US" altLang="ko-KR" i="1" smtClean="0"/>
              <a:t>w+z</a:t>
            </a:r>
            <a:r>
              <a:rPr lang="en-US" altLang="ko-KR" smtClean="0"/>
              <a:t>)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/>
              <a:t>입력크기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/2+1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x, w</a:t>
            </a:r>
            <a:r>
              <a:rPr lang="en-US" altLang="ko-KR" smtClean="0"/>
              <a:t>)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y,z</a:t>
            </a:r>
            <a:r>
              <a:rPr lang="en-US" altLang="ko-KR" smtClean="0"/>
              <a:t>)  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C6DF2-AEB1-4095-B73F-D23632E9A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임계값결정</a:t>
            </a:r>
            <a:r>
              <a:rPr lang="en-US" altLang="ko-KR" smtClean="0"/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8991600" cy="55006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divide-and-conquer</a:t>
            </a:r>
            <a:r>
              <a:rPr lang="ko-KR" altLang="en-US" smtClean="0"/>
              <a:t>방법에서 큰 문제를 어느 크기의 문제가 될 때까지 분할 할 것인가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optimal</a:t>
            </a:r>
            <a:r>
              <a:rPr lang="ko-KR" altLang="en-US" smtClean="0"/>
              <a:t> </a:t>
            </a:r>
            <a:r>
              <a:rPr lang="en-US" altLang="ko-KR" smtClean="0"/>
              <a:t>threshold value</a:t>
            </a:r>
            <a:r>
              <a:rPr lang="ko-KR" altLang="en-US" smtClean="0"/>
              <a:t>를 결정하는 방법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문제 크기가 줄어들면 재귀호출을 계속 수행하는 것 보다는 다른 알고리즘을 활용하는 것이 효과적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mergesort2</a:t>
            </a:r>
            <a:r>
              <a:rPr lang="ko-KR" altLang="en-US" smtClean="0"/>
              <a:t>의 분할하고 재합병하는데 걸리는 시간</a:t>
            </a:r>
            <a:r>
              <a:rPr lang="en-US" altLang="ko-KR" smtClean="0"/>
              <a:t>(running time): 32</a:t>
            </a:r>
            <a:r>
              <a:rPr lang="en-US" altLang="ko-KR" i="1" smtClean="0"/>
              <a:t>n </a:t>
            </a:r>
            <a:r>
              <a:rPr lang="el-GR" altLang="ko-KR" i="1" smtClean="0"/>
              <a:t>μ</a:t>
            </a:r>
            <a:r>
              <a:rPr lang="en-US" altLang="ko-KR" i="1" smtClean="0"/>
              <a:t>s</a:t>
            </a:r>
            <a:r>
              <a:rPr lang="ko-KR" altLang="en-US" smtClean="0"/>
              <a:t>로 가정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단순화</a:t>
            </a:r>
            <a:r>
              <a:rPr lang="en-US" altLang="ko-KR" smtClean="0"/>
              <a:t> </a:t>
            </a:r>
            <a:r>
              <a:rPr lang="ko-KR" altLang="en-US" smtClean="0"/>
              <a:t>시키면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교환정렬을 이용하면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782763" y="3281363"/>
          <a:ext cx="47291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수식" r:id="rId5" imgW="3035300" imgH="241300" progId="Equation.3">
                  <p:embed/>
                </p:oleObj>
              </mc:Choice>
              <mc:Fallback>
                <p:oleObj name="수식" r:id="rId5" imgW="3035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281363"/>
                        <a:ext cx="47291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285875" y="4143375"/>
          <a:ext cx="60769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Equation" r:id="rId7" imgW="4038600" imgH="673100" progId="Equation.3">
                  <p:embed/>
                </p:oleObj>
              </mc:Choice>
              <mc:Fallback>
                <p:oleObj name="Equation" r:id="rId7" imgW="40386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43375"/>
                        <a:ext cx="60769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714750" y="5715000"/>
          <a:ext cx="1714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0" name="Equation" r:id="rId9" imgW="1206500" imgH="368300" progId="Equation.3">
                  <p:embed/>
                </p:oleObj>
              </mc:Choice>
              <mc:Fallback>
                <p:oleObj name="Equation" r:id="rId9" imgW="1206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15000"/>
                        <a:ext cx="1714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A10D1-C848-4BF3-911A-D8576AA689D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3187" name="TextBox 9"/>
          <p:cNvSpPr txBox="1">
            <a:spLocks noChangeArrowheads="1"/>
          </p:cNvSpPr>
          <p:nvPr/>
        </p:nvSpPr>
        <p:spPr bwMode="auto">
          <a:xfrm>
            <a:off x="714375" y="785813"/>
            <a:ext cx="514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교환정렬을 호출해야하는 최적의 임계점은 </a:t>
            </a:r>
          </a:p>
        </p:txBody>
      </p:sp>
      <p:sp>
        <p:nvSpPr>
          <p:cNvPr id="93188" name="TextBox 10"/>
          <p:cNvSpPr txBox="1">
            <a:spLocks noChangeArrowheads="1"/>
          </p:cNvSpPr>
          <p:nvPr/>
        </p:nvSpPr>
        <p:spPr bwMode="auto">
          <a:xfrm>
            <a:off x="857250" y="1857375"/>
            <a:ext cx="238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풀면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&lt;591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93189" name="그룹 12"/>
          <p:cNvGrpSpPr>
            <a:grpSpLocks/>
          </p:cNvGrpSpPr>
          <p:nvPr/>
        </p:nvGrpSpPr>
        <p:grpSpPr bwMode="auto">
          <a:xfrm>
            <a:off x="2544763" y="1214438"/>
            <a:ext cx="4025900" cy="523875"/>
            <a:chOff x="2544753" y="1214422"/>
            <a:chExt cx="4025243" cy="523875"/>
          </a:xfrm>
        </p:grpSpPr>
        <p:graphicFrame>
          <p:nvGraphicFramePr>
            <p:cNvPr id="93202" name="Object 6"/>
            <p:cNvGraphicFramePr>
              <a:graphicFrameLocks noChangeAspect="1"/>
            </p:cNvGraphicFramePr>
            <p:nvPr/>
          </p:nvGraphicFramePr>
          <p:xfrm>
            <a:off x="2544753" y="1214422"/>
            <a:ext cx="211103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9" name="Equation" r:id="rId5" imgW="1485900" imgH="368300" progId="Equation.3">
                    <p:embed/>
                  </p:oleObj>
                </mc:Choice>
                <mc:Fallback>
                  <p:oleObj name="Equation" r:id="rId5" imgW="14859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53" y="1214422"/>
                          <a:ext cx="211103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3" name="TextBox 11"/>
            <p:cNvSpPr txBox="1">
              <a:spLocks noChangeArrowheads="1"/>
            </p:cNvSpPr>
            <p:nvPr/>
          </p:nvSpPr>
          <p:spPr bwMode="auto">
            <a:xfrm>
              <a:off x="4698638" y="1289034"/>
              <a:ext cx="187135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만족하는 </a:t>
              </a:r>
              <a:r>
                <a:rPr lang="en-US" altLang="ko-KR" sz="2000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93190" name="TextBox 13"/>
          <p:cNvSpPr txBox="1">
            <a:spLocks noChangeArrowheads="1"/>
          </p:cNvSpPr>
          <p:nvPr/>
        </p:nvSpPr>
        <p:spPr bwMode="auto">
          <a:xfrm>
            <a:off x="928688" y="2286000"/>
            <a:ext cx="3078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잘못된 분석임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191" name="그룹 18"/>
          <p:cNvGrpSpPr>
            <a:grpSpLocks/>
          </p:cNvGrpSpPr>
          <p:nvPr/>
        </p:nvGrpSpPr>
        <p:grpSpPr bwMode="auto">
          <a:xfrm>
            <a:off x="1114425" y="2630488"/>
            <a:ext cx="7845425" cy="369887"/>
            <a:chOff x="1185842" y="3093922"/>
            <a:chExt cx="7844719" cy="369332"/>
          </a:xfrm>
        </p:grpSpPr>
        <p:graphicFrame>
          <p:nvGraphicFramePr>
            <p:cNvPr id="93200" name="Object 4"/>
            <p:cNvGraphicFramePr>
              <a:graphicFrameLocks noChangeAspect="1"/>
            </p:cNvGraphicFramePr>
            <p:nvPr/>
          </p:nvGraphicFramePr>
          <p:xfrm>
            <a:off x="1185842" y="3143061"/>
            <a:ext cx="1757205" cy="304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00" name="Equation" r:id="rId7" imgW="1167893" imgH="203112" progId="Equation.3">
                    <p:embed/>
                  </p:oleObj>
                </mc:Choice>
                <mc:Fallback>
                  <p:oleObj name="Equation" r:id="rId7" imgW="1167893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842" y="3143061"/>
                          <a:ext cx="1757205" cy="304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TextBox 15"/>
            <p:cNvSpPr txBox="1">
              <a:spLocks noChangeArrowheads="1"/>
            </p:cNvSpPr>
            <p:nvPr/>
          </p:nvSpPr>
          <p:spPr bwMode="auto">
            <a:xfrm>
              <a:off x="2804177" y="3093922"/>
              <a:ext cx="62263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문제 크기가 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될 때까지 분할할 경우의 복잡도</a:t>
              </a:r>
            </a:p>
          </p:txBody>
        </p:sp>
      </p:grpSp>
      <p:sp>
        <p:nvSpPr>
          <p:cNvPr id="93192" name="TextBox 16"/>
          <p:cNvSpPr txBox="1">
            <a:spLocks noChangeArrowheads="1"/>
          </p:cNvSpPr>
          <p:nvPr/>
        </p:nvSpPr>
        <p:spPr bwMode="auto">
          <a:xfrm>
            <a:off x="357188" y="3143250"/>
            <a:ext cx="8075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2.7]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분석은 다음의 두 식이 같은 값을 갖는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찾아야 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193" name="Object 5"/>
          <p:cNvGraphicFramePr>
            <a:graphicFrameLocks noChangeAspect="1"/>
          </p:cNvGraphicFramePr>
          <p:nvPr/>
        </p:nvGraphicFramePr>
        <p:xfrm>
          <a:off x="2192338" y="3929063"/>
          <a:ext cx="3308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1" name="Equation" r:id="rId9" imgW="2641600" imgH="609600" progId="Equation.3">
                  <p:embed/>
                </p:oleObj>
              </mc:Choice>
              <mc:Fallback>
                <p:oleObj name="Equation" r:id="rId9" imgW="26416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9063"/>
                        <a:ext cx="3308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3"/>
          <p:cNvGraphicFramePr>
            <a:graphicFrameLocks noChangeAspect="1"/>
          </p:cNvGraphicFramePr>
          <p:nvPr/>
        </p:nvGraphicFramePr>
        <p:xfrm>
          <a:off x="2185988" y="4643438"/>
          <a:ext cx="2714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2" name="Equation" r:id="rId11" imgW="1892300" imgH="393700" progId="Equation.3">
                  <p:embed/>
                </p:oleObj>
              </mc:Choice>
              <mc:Fallback>
                <p:oleObj name="Equation" r:id="rId11" imgW="1892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643438"/>
                        <a:ext cx="2714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TextBox 21"/>
          <p:cNvSpPr txBox="1">
            <a:spLocks noChangeArrowheads="1"/>
          </p:cNvSpPr>
          <p:nvPr/>
        </p:nvSpPr>
        <p:spPr bwMode="auto">
          <a:xfrm>
            <a:off x="6072188" y="5429250"/>
            <a:ext cx="2322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짝수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=128.008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196" name="TextBox 23"/>
          <p:cNvSpPr txBox="1">
            <a:spLocks noChangeArrowheads="1"/>
          </p:cNvSpPr>
          <p:nvPr/>
        </p:nvSpPr>
        <p:spPr bwMode="auto">
          <a:xfrm>
            <a:off x="3500438" y="6357938"/>
            <a:ext cx="21161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최적</a:t>
            </a:r>
            <a:r>
              <a:rPr lang="ko-KR" altLang="en-US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</p:txBody>
      </p:sp>
      <p:graphicFrame>
        <p:nvGraphicFramePr>
          <p:cNvPr id="93197" name="Object 4"/>
          <p:cNvGraphicFramePr>
            <a:graphicFrameLocks noChangeAspect="1"/>
          </p:cNvGraphicFramePr>
          <p:nvPr/>
        </p:nvGraphicFramePr>
        <p:xfrm>
          <a:off x="2214563" y="5286375"/>
          <a:ext cx="3219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3" name="Equation" r:id="rId13" imgW="2349500" imgH="419100" progId="Equation.3">
                  <p:embed/>
                </p:oleObj>
              </mc:Choice>
              <mc:Fallback>
                <p:oleObj name="Equation" r:id="rId13" imgW="2349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286375"/>
                        <a:ext cx="32194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Box 18"/>
          <p:cNvSpPr txBox="1">
            <a:spLocks noChangeArrowheads="1"/>
          </p:cNvSpPr>
          <p:nvPr/>
        </p:nvSpPr>
        <p:spPr bwMode="auto">
          <a:xfrm>
            <a:off x="285750" y="5857875"/>
            <a:ext cx="54467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t(t-1)/2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7613" y="4268788"/>
            <a:ext cx="2160587" cy="73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/>
              <a:t>교환정렬을 사용하는 것이 분할하는 것과 같은 효율이 되는 지점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952C5-27AE-482C-A768-9130F4AD5F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분할정복을 사용하지 말아야 하는 경우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883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크기가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인 입력이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이상의 조각으로 분할되며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분할된 부분들의 크기가 거의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가깝게 되는 경우 </a:t>
            </a:r>
            <a:r>
              <a:rPr lang="ko-KR" altLang="en-US" sz="2000" dirty="0" smtClean="0">
                <a:sym typeface="Symbol" pitchFamily="18" charset="2"/>
              </a:rPr>
              <a:t> 시간복잡도</a:t>
            </a:r>
            <a:r>
              <a:rPr lang="en-US" altLang="ko-KR" sz="2000" dirty="0" smtClean="0">
                <a:sym typeface="Symbol" pitchFamily="18" charset="2"/>
              </a:rPr>
              <a:t>: </a:t>
            </a:r>
            <a:r>
              <a:rPr lang="ko-KR" altLang="en-US" sz="2000" dirty="0" smtClean="0">
                <a:sym typeface="Symbol" pitchFamily="18" charset="2"/>
              </a:rPr>
              <a:t>지수</a:t>
            </a:r>
            <a:r>
              <a:rPr lang="en-US" altLang="ko-KR" sz="2000" dirty="0" smtClean="0">
                <a:sym typeface="Symbol" pitchFamily="18" charset="2"/>
              </a:rPr>
              <a:t>(exponential) </a:t>
            </a:r>
            <a:r>
              <a:rPr lang="ko-KR" altLang="en-US" sz="2000" dirty="0" smtClean="0">
                <a:sym typeface="Symbol" pitchFamily="18" charset="2"/>
              </a:rPr>
              <a:t>시간</a:t>
            </a:r>
            <a:endParaRPr lang="en-US" altLang="ko-KR" sz="20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altLang="ko-KR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(ex)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sym typeface="Symbol" pitchFamily="18" charset="2"/>
              </a:rPr>
              <a:t>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인 입력이 거의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개의 조각으로 분할되며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분할된 부분의 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sym typeface="Symbol" pitchFamily="18" charset="2"/>
              </a:rPr>
              <a:t>/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인 경우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여기서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는 상수이다</a:t>
            </a:r>
            <a:r>
              <a:rPr lang="en-US" altLang="ko-KR" sz="2000" dirty="0" smtClean="0">
                <a:sym typeface="Symbol" pitchFamily="18" charset="2"/>
              </a:rPr>
              <a:t>.  </a:t>
            </a:r>
            <a:r>
              <a:rPr lang="ko-KR" altLang="en-US" sz="2000" dirty="0" smtClean="0">
                <a:sym typeface="Symbol" pitchFamily="18" charset="2"/>
              </a:rPr>
              <a:t>시간복잡도</a:t>
            </a:r>
            <a:r>
              <a:rPr lang="en-US" altLang="ko-KR" sz="2000" dirty="0" smtClean="0">
                <a:sym typeface="Symbol" pitchFamily="18" charset="2"/>
              </a:rPr>
              <a:t>: (</a:t>
            </a:r>
            <a:r>
              <a:rPr lang="en-US" altLang="ko-KR" sz="2000" i="1" dirty="0" err="1" smtClean="0">
                <a:sym typeface="Symbol" pitchFamily="18" charset="2"/>
              </a:rPr>
              <a:t>n</a:t>
            </a:r>
            <a:r>
              <a:rPr lang="en-US" altLang="ko-KR" sz="2000" baseline="50000" dirty="0" err="1" smtClean="0">
                <a:sym typeface="Symbol" pitchFamily="18" charset="2"/>
              </a:rPr>
              <a:t>lg</a:t>
            </a:r>
            <a:r>
              <a:rPr lang="en-US" altLang="ko-KR" sz="2000" i="1" baseline="50000" dirty="0" smtClean="0">
                <a:sym typeface="Symbol" pitchFamily="18" charset="2"/>
              </a:rPr>
              <a:t> n</a:t>
            </a:r>
            <a:r>
              <a:rPr lang="en-US" altLang="ko-KR" sz="20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94213" name="개체 1"/>
          <p:cNvGraphicFramePr>
            <a:graphicFrameLocks noChangeAspect="1"/>
          </p:cNvGraphicFramePr>
          <p:nvPr/>
        </p:nvGraphicFramePr>
        <p:xfrm>
          <a:off x="2987675" y="2852738"/>
          <a:ext cx="1746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수식" r:id="rId4" imgW="1231366" imgH="203112" progId="Equation.3">
                  <p:embed/>
                </p:oleObj>
              </mc:Choice>
              <mc:Fallback>
                <p:oleObj name="수식" r:id="rId4" imgW="1231366" imgH="203112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52738"/>
                        <a:ext cx="17462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개체 2"/>
          <p:cNvGraphicFramePr>
            <a:graphicFrameLocks noChangeAspect="1"/>
          </p:cNvGraphicFramePr>
          <p:nvPr/>
        </p:nvGraphicFramePr>
        <p:xfrm>
          <a:off x="3276600" y="4908550"/>
          <a:ext cx="1744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수식" r:id="rId6" imgW="1231366" imgH="203112" progId="Equation.3">
                  <p:embed/>
                </p:oleObj>
              </mc:Choice>
              <mc:Fallback>
                <p:oleObj name="수식" r:id="rId6" imgW="1231366" imgH="203112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08550"/>
                        <a:ext cx="1744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474913" y="4797425"/>
            <a:ext cx="5969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dirty="0">
                <a:latin typeface="+mj-lt"/>
                <a:ea typeface="굴림" charset="-127"/>
                <a:sym typeface="Symbol" pitchFamily="18" charset="2"/>
              </a:rPr>
              <a:t>(ex)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 정리</a:t>
            </a:r>
            <a:r>
              <a:rPr lang="en-US" altLang="ko-KR" smtClean="0"/>
              <a:t>(The Master Theorem)</a:t>
            </a:r>
          </a:p>
        </p:txBody>
      </p:sp>
      <p:sp>
        <p:nvSpPr>
          <p:cNvPr id="29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1013"/>
            <a:ext cx="8839200" cy="4038600"/>
          </a:xfrm>
        </p:spPr>
        <p:txBody>
          <a:bodyPr/>
          <a:lstStyle/>
          <a:p>
            <a:pPr>
              <a:defRPr/>
            </a:pPr>
            <a:r>
              <a:rPr lang="en-US" altLang="ko-KR" sz="2000" i="1" dirty="0" smtClean="0"/>
              <a:t>a</a:t>
            </a:r>
            <a:r>
              <a:rPr lang="ko-KR" altLang="en-US" sz="2000" dirty="0" smtClean="0"/>
              <a:t>와 </a:t>
            </a:r>
            <a:r>
              <a:rPr lang="en-US" altLang="ko-KR" sz="2000" i="1" dirty="0" smtClean="0"/>
              <a:t>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보다 큰 상수라 하고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어떤 함수라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음이 아닌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 정의된 재현식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다음의 형태를 이룬다고 하자</a:t>
            </a:r>
            <a:r>
              <a:rPr lang="en-US" altLang="ko-KR" sz="2000" dirty="0" smtClean="0"/>
              <a:t>.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그러면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다음과 같이 </a:t>
            </a:r>
            <a:r>
              <a:rPr lang="ko-KR" altLang="en-US" sz="2000" u="sng" dirty="0" smtClean="0"/>
              <a:t>점근적인 한계점</a:t>
            </a:r>
            <a:r>
              <a:rPr lang="en-US" altLang="ko-KR" sz="2000" u="sng" dirty="0" smtClean="0"/>
              <a:t>(asymptotic bound)</a:t>
            </a:r>
            <a:r>
              <a:rPr lang="ko-KR" altLang="en-US" sz="2000" dirty="0" smtClean="0"/>
              <a:t>을 가질 수 있다</a:t>
            </a:r>
            <a:r>
              <a:rPr lang="en-US" altLang="ko-KR" sz="2000" dirty="0" smtClean="0"/>
              <a:t>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2.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3.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                                     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en-US" altLang="ko-KR" sz="2000" dirty="0" smtClean="0">
                <a:sym typeface="Symbol" pitchFamily="18" charset="2"/>
              </a:rPr>
              <a:t> &lt; 1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</a:t>
            </a:r>
            <a:r>
              <a:rPr lang="ko-KR" altLang="en-US" sz="2000" dirty="0" smtClean="0">
                <a:sym typeface="Symbol" pitchFamily="18" charset="2"/>
              </a:rPr>
              <a:t>과 충분히 큰 모든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                                         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        .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	    </a:t>
            </a:r>
            <a:r>
              <a:rPr lang="ko-KR" altLang="en-US" sz="2000" dirty="0" smtClean="0">
                <a:sym typeface="Symbol" pitchFamily="18" charset="2"/>
              </a:rPr>
              <a:t>여기서     은         </a:t>
            </a:r>
            <a:r>
              <a:rPr lang="ko-KR" altLang="en-US" sz="2000" dirty="0" err="1" smtClean="0">
                <a:sym typeface="Symbol" pitchFamily="18" charset="2"/>
              </a:rPr>
              <a:t>로</a:t>
            </a:r>
            <a:r>
              <a:rPr lang="ko-KR" altLang="en-US" sz="2000" dirty="0" smtClean="0">
                <a:sym typeface="Symbol" pitchFamily="18" charset="2"/>
              </a:rPr>
              <a:t> 여겨도 되고</a:t>
            </a:r>
            <a:r>
              <a:rPr lang="en-US" altLang="ko-KR" sz="2000" dirty="0" smtClean="0">
                <a:sym typeface="Symbol" pitchFamily="18" charset="2"/>
              </a:rPr>
              <a:t>,         </a:t>
            </a:r>
            <a:r>
              <a:rPr lang="ko-KR" altLang="en-US" sz="2000" dirty="0" smtClean="0">
                <a:sym typeface="Symbol" pitchFamily="18" charset="2"/>
              </a:rPr>
              <a:t>으로 여겨도 된다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622550" y="2405063"/>
          <a:ext cx="3657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7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5063"/>
                        <a:ext cx="3657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071938" y="34290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8" name="수식" r:id="rId5" imgW="1435100" imgH="228600" progId="Equation.3">
                  <p:embed/>
                </p:oleObj>
              </mc:Choice>
              <mc:Fallback>
                <p:oleObj name="수식" r:id="rId5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429000"/>
                        <a:ext cx="289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4"/>
          <p:cNvGraphicFramePr>
            <a:graphicFrameLocks noChangeAspect="1"/>
          </p:cNvGraphicFramePr>
          <p:nvPr/>
        </p:nvGraphicFramePr>
        <p:xfrm>
          <a:off x="7099300" y="3427413"/>
          <a:ext cx="2030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9" name="수식" r:id="rId7" imgW="965200" imgH="228600" progId="Equation.3">
                  <p:embed/>
                </p:oleObj>
              </mc:Choice>
              <mc:Fallback>
                <p:oleObj name="수식" r:id="rId7" imgW="96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427413"/>
                        <a:ext cx="2030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870325" y="4214813"/>
          <a:ext cx="226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0" name="수식" r:id="rId9" imgW="1079500" imgH="228600" progId="Equation.3">
                  <p:embed/>
                </p:oleObj>
              </mc:Choice>
              <mc:Fallback>
                <p:oleObj name="수식" r:id="rId9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214813"/>
                        <a:ext cx="226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343400" y="4570413"/>
          <a:ext cx="2525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1" name="수식" r:id="rId11" imgW="1130300" imgH="228600" progId="Equation.3">
                  <p:embed/>
                </p:oleObj>
              </mc:Choice>
              <mc:Fallback>
                <p:oleObj name="수식" r:id="rId11" imgW="1130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0413"/>
                        <a:ext cx="2525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862013" y="4929188"/>
          <a:ext cx="19653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2" name="수식" r:id="rId13" imgW="952087" imgH="215806" progId="Equation.3">
                  <p:embed/>
                </p:oleObj>
              </mc:Choice>
              <mc:Fallback>
                <p:oleObj name="수식" r:id="rId13" imgW="952087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929188"/>
                        <a:ext cx="19653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697038" y="5237163"/>
          <a:ext cx="293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3" name="수식" r:id="rId15" imgW="126890" imgH="228402" progId="Equation.3">
                  <p:embed/>
                </p:oleObj>
              </mc:Choice>
              <mc:Fallback>
                <p:oleObj name="수식" r:id="rId15" imgW="126890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237163"/>
                        <a:ext cx="293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2219325" y="5257800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4" name="수식" r:id="rId17" imgW="228600" imgH="228600" progId="Equation.3">
                  <p:embed/>
                </p:oleObj>
              </mc:Choice>
              <mc:Fallback>
                <p:oleObj name="수식" r:id="rId17" imgW="228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57800"/>
                        <a:ext cx="53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4548188" y="5235575"/>
          <a:ext cx="534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5" name="수식" r:id="rId19" imgW="228600" imgH="228600" progId="Equation.3">
                  <p:embed/>
                </p:oleObj>
              </mc:Choice>
              <mc:Fallback>
                <p:oleObj name="수식" r:id="rId19" imgW="228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5235575"/>
                        <a:ext cx="534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슬라이드 번호 개체 틀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7AB0D-CE21-4631-9CF4-66E6EABAF0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5246" name="Object 5"/>
          <p:cNvGraphicFramePr>
            <a:graphicFrameLocks noChangeAspect="1"/>
          </p:cNvGraphicFramePr>
          <p:nvPr/>
        </p:nvGraphicFramePr>
        <p:xfrm>
          <a:off x="514350" y="3786188"/>
          <a:ext cx="6202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6" name="수식" r:id="rId22" imgW="2882900" imgH="228600" progId="Equation.3">
                  <p:embed/>
                </p:oleObj>
              </mc:Choice>
              <mc:Fallback>
                <p:oleObj name="수식" r:id="rId22" imgW="2882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86188"/>
                        <a:ext cx="62023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4800600" cy="838200"/>
          </a:xfrm>
        </p:spPr>
        <p:txBody>
          <a:bodyPr/>
          <a:lstStyle/>
          <a:p>
            <a:r>
              <a:rPr lang="ko-KR" altLang="en-US" sz="3800" smtClean="0"/>
              <a:t>도사정리 적용의 예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  <a:endParaRPr lang="en-US" altLang="ko-KR" sz="2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mtClean="0"/>
              <a:t>여기서 </a:t>
            </a:r>
            <a:r>
              <a:rPr lang="en-US" altLang="ko-KR" i="1" smtClean="0"/>
              <a:t>a</a:t>
            </a:r>
            <a:r>
              <a:rPr lang="en-US" altLang="ko-KR" smtClean="0"/>
              <a:t> = 9, </a:t>
            </a:r>
            <a:r>
              <a:rPr lang="en-US" altLang="ko-KR" i="1" smtClean="0"/>
              <a:t>b</a:t>
            </a:r>
            <a:r>
              <a:rPr lang="en-US" altLang="ko-KR" smtClean="0"/>
              <a:t> = 3, </a:t>
            </a:r>
            <a:r>
              <a:rPr lang="en-US" altLang="ko-KR" i="1" smtClean="0"/>
              <a:t>f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en-US" altLang="ko-KR" sz="2800" smtClean="0"/>
              <a:t>                             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en-US" altLang="ko-KR" i="1" smtClean="0">
                <a:sym typeface="Symbol" panose="05050102010706020507" pitchFamily="18" charset="2"/>
              </a:rPr>
              <a:t></a:t>
            </a:r>
            <a:r>
              <a:rPr lang="en-US" altLang="ko-KR" smtClean="0"/>
              <a:t> = 1</a:t>
            </a:r>
            <a:r>
              <a:rPr lang="ko-KR" altLang="en-US" smtClean="0"/>
              <a:t>일 때</a:t>
            </a:r>
            <a:r>
              <a:rPr lang="en-US" altLang="ko-KR" smtClean="0"/>
              <a:t>,                           </a:t>
            </a:r>
            <a:r>
              <a:rPr lang="ko-KR" altLang="en-US" smtClean="0"/>
              <a:t>이라고 할 수 있다</a:t>
            </a:r>
            <a:r>
              <a:rPr lang="en-US" altLang="ko-KR" smtClean="0"/>
              <a:t>. </a:t>
            </a:r>
            <a:r>
              <a:rPr lang="ko-KR" altLang="en-US" smtClean="0"/>
              <a:t>도사정리 </a:t>
            </a:r>
            <a:r>
              <a:rPr lang="en-US" altLang="ko-KR" smtClean="0"/>
              <a:t>1</a:t>
            </a:r>
            <a:r>
              <a:rPr lang="ko-KR" altLang="en-US" smtClean="0"/>
              <a:t>번을 적용하면</a:t>
            </a:r>
            <a:r>
              <a:rPr lang="en-US" altLang="ko-KR" smtClean="0"/>
              <a:t>,                                     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smtClean="0">
                <a:sym typeface="Symbol" panose="05050102010706020507" pitchFamily="18" charset="2"/>
              </a:rPr>
              <a:t> = 1, </a:t>
            </a:r>
            <a:r>
              <a:rPr lang="en-US" altLang="ko-KR" i="1" smtClean="0">
                <a:sym typeface="Symbol" panose="05050102010706020507" pitchFamily="18" charset="2"/>
              </a:rPr>
              <a:t>b</a:t>
            </a:r>
            <a:r>
              <a:rPr lang="en-US" altLang="ko-KR" smtClean="0">
                <a:sym typeface="Symbol" panose="05050102010706020507" pitchFamily="18" charset="2"/>
              </a:rPr>
              <a:t> =    ,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 = 1</a:t>
            </a:r>
            <a:r>
              <a:rPr lang="ko-KR" altLang="en-US" smtClean="0">
                <a:sym typeface="Symbol" panose="05050102010706020507" pitchFamily="18" charset="2"/>
              </a:rPr>
              <a:t>이고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  <a:r>
              <a:rPr lang="en-US" altLang="ko-KR" sz="2800" smtClean="0">
                <a:sym typeface="Symbol" panose="05050102010706020507" pitchFamily="18" charset="2"/>
              </a:rPr>
              <a:t>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이므로</a:t>
            </a:r>
            <a:r>
              <a:rPr lang="en-US" altLang="ko-KR" smtClean="0">
                <a:sym typeface="Symbol" panose="05050102010706020507" pitchFamily="18" charset="2"/>
              </a:rPr>
              <a:t>,                    </a:t>
            </a:r>
            <a:r>
              <a:rPr lang="ko-KR" altLang="en-US" smtClean="0">
                <a:sym typeface="Symbol" panose="05050102010706020507" pitchFamily="18" charset="2"/>
              </a:rPr>
              <a:t>이라고 할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도사정리 </a:t>
            </a:r>
            <a:r>
              <a:rPr lang="en-US" altLang="ko-KR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번을 적용하면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6260" name="Object 2"/>
          <p:cNvGraphicFramePr>
            <a:graphicFrameLocks noChangeAspect="1"/>
          </p:cNvGraphicFramePr>
          <p:nvPr/>
        </p:nvGraphicFramePr>
        <p:xfrm>
          <a:off x="609600" y="1566863"/>
          <a:ext cx="2336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2" name="수식" r:id="rId3" imgW="1016000" imgH="228600" progId="Equation.3">
                  <p:embed/>
                </p:oleObj>
              </mc:Choice>
              <mc:Fallback>
                <p:oleObj name="수식" r:id="rId3" imgW="1016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6863"/>
                        <a:ext cx="2336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3"/>
          <p:cNvGraphicFramePr>
            <a:graphicFrameLocks noChangeAspect="1"/>
          </p:cNvGraphicFramePr>
          <p:nvPr/>
        </p:nvGraphicFramePr>
        <p:xfrm>
          <a:off x="4813300" y="2122488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3" name="수식" r:id="rId5" imgW="1308100" imgH="228600" progId="Equation.3">
                  <p:embed/>
                </p:oleObj>
              </mc:Choice>
              <mc:Fallback>
                <p:oleObj name="수식" r:id="rId5" imgW="1308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122488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4"/>
          <p:cNvGraphicFramePr>
            <a:graphicFrameLocks noChangeAspect="1"/>
          </p:cNvGraphicFramePr>
          <p:nvPr/>
        </p:nvGraphicFramePr>
        <p:xfrm>
          <a:off x="2068513" y="2559050"/>
          <a:ext cx="19843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4" name="수식" r:id="rId7" imgW="1104900" imgH="228600" progId="Equation.3">
                  <p:embed/>
                </p:oleObj>
              </mc:Choice>
              <mc:Fallback>
                <p:oleObj name="수식" r:id="rId7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559050"/>
                        <a:ext cx="19843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5"/>
          <p:cNvGraphicFramePr>
            <a:graphicFrameLocks noChangeAspect="1"/>
          </p:cNvGraphicFramePr>
          <p:nvPr/>
        </p:nvGraphicFramePr>
        <p:xfrm>
          <a:off x="1992313" y="2928938"/>
          <a:ext cx="27130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5" name="수식" r:id="rId9" imgW="1511300" imgH="228600" progId="Equation.3">
                  <p:embed/>
                </p:oleObj>
              </mc:Choice>
              <mc:Fallback>
                <p:oleObj name="수식" r:id="rId9" imgW="151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928938"/>
                        <a:ext cx="27130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6"/>
          <p:cNvGraphicFramePr>
            <a:graphicFrameLocks noChangeAspect="1"/>
          </p:cNvGraphicFramePr>
          <p:nvPr/>
        </p:nvGraphicFramePr>
        <p:xfrm>
          <a:off x="609600" y="3843338"/>
          <a:ext cx="2278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6" name="수식" r:id="rId11" imgW="990600" imgH="228600" progId="Equation.3">
                  <p:embed/>
                </p:oleObj>
              </mc:Choice>
              <mc:Fallback>
                <p:oleObj name="수식" r:id="rId11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3338"/>
                        <a:ext cx="22780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7"/>
          <p:cNvGraphicFramePr>
            <a:graphicFrameLocks noChangeAspect="1"/>
          </p:cNvGraphicFramePr>
          <p:nvPr/>
        </p:nvGraphicFramePr>
        <p:xfrm>
          <a:off x="2743200" y="4283075"/>
          <a:ext cx="31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7" name="수식" r:id="rId13" imgW="126890" imgH="228402" progId="Equation.3">
                  <p:embed/>
                </p:oleObj>
              </mc:Choice>
              <mc:Fallback>
                <p:oleObj name="수식" r:id="rId13" imgW="126890" imgH="2284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83075"/>
                        <a:ext cx="314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8"/>
          <p:cNvGraphicFramePr>
            <a:graphicFrameLocks noChangeAspect="1"/>
          </p:cNvGraphicFramePr>
          <p:nvPr/>
        </p:nvGraphicFramePr>
        <p:xfrm>
          <a:off x="5016500" y="4235450"/>
          <a:ext cx="2984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8" name="수식" r:id="rId15" imgW="1536700" imgH="292100" progId="Equation.3">
                  <p:embed/>
                </p:oleObj>
              </mc:Choice>
              <mc:Fallback>
                <p:oleObj name="수식" r:id="rId15" imgW="1536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235450"/>
                        <a:ext cx="2984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9"/>
          <p:cNvGraphicFramePr>
            <a:graphicFrameLocks noChangeAspect="1"/>
          </p:cNvGraphicFramePr>
          <p:nvPr/>
        </p:nvGraphicFramePr>
        <p:xfrm>
          <a:off x="1012825" y="4786313"/>
          <a:ext cx="1454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9" name="수식" r:id="rId17" imgW="748975" imgH="203112" progId="Equation.3">
                  <p:embed/>
                </p:oleObj>
              </mc:Choice>
              <mc:Fallback>
                <p:oleObj name="수식" r:id="rId17" imgW="74897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786313"/>
                        <a:ext cx="14541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0"/>
          <p:cNvGraphicFramePr>
            <a:graphicFrameLocks noChangeAspect="1"/>
          </p:cNvGraphicFramePr>
          <p:nvPr/>
        </p:nvGraphicFramePr>
        <p:xfrm>
          <a:off x="1223963" y="5216525"/>
          <a:ext cx="17510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0" name="수식" r:id="rId19" imgW="901309" imgH="203112" progId="Equation.3">
                  <p:embed/>
                </p:oleObj>
              </mc:Choice>
              <mc:Fallback>
                <p:oleObj name="수식" r:id="rId19" imgW="90130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16525"/>
                        <a:ext cx="17510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슬라이드 번호 개체 틀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017FE3-DDBF-464B-8EB5-255C2062B3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2438400" y="38100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>
                <a:solidFill>
                  <a:schemeClr val="tx2"/>
                </a:solidFill>
              </a:rPr>
              <a:t>도사정리 적용의 예</a:t>
            </a:r>
          </a:p>
        </p:txBody>
      </p:sp>
      <p:sp>
        <p:nvSpPr>
          <p:cNvPr id="972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  <a:endParaRPr lang="en-US" altLang="ko-KR" sz="20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1800" smtClean="0"/>
              <a:t>여기서 </a:t>
            </a:r>
            <a:r>
              <a:rPr lang="en-US" altLang="ko-KR" sz="1800" i="1" smtClean="0"/>
              <a:t>a</a:t>
            </a:r>
            <a:r>
              <a:rPr lang="en-US" altLang="ko-KR" sz="1800" smtClean="0"/>
              <a:t> = 3, </a:t>
            </a:r>
            <a:r>
              <a:rPr lang="en-US" altLang="ko-KR" sz="1800" i="1" smtClean="0"/>
              <a:t>b</a:t>
            </a:r>
            <a:r>
              <a:rPr lang="en-US" altLang="ko-KR" sz="1800" smtClean="0"/>
              <a:t> = 4, </a:t>
            </a:r>
            <a:r>
              <a:rPr lang="en-US" altLang="ko-KR" sz="1800" i="1" smtClean="0"/>
              <a:t>f</a:t>
            </a:r>
            <a:r>
              <a:rPr lang="en-US" altLang="ko-KR" sz="1800" smtClean="0"/>
              <a:t>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) = </a:t>
            </a:r>
            <a:r>
              <a:rPr lang="en-US" altLang="ko-KR" sz="1800" i="1" smtClean="0"/>
              <a:t>n </a:t>
            </a:r>
            <a:r>
              <a:rPr lang="en-US" altLang="ko-KR" sz="1800" smtClean="0"/>
              <a:t>lg</a:t>
            </a:r>
            <a:r>
              <a:rPr lang="en-US" altLang="ko-KR" sz="1800" i="1" smtClean="0"/>
              <a:t> n</a:t>
            </a:r>
            <a:r>
              <a:rPr lang="ko-KR" altLang="en-US" sz="1800" smtClean="0"/>
              <a:t>이고</a:t>
            </a:r>
            <a:r>
              <a:rPr lang="en-US" altLang="ko-KR" sz="1800" smtClean="0"/>
              <a:t>, </a:t>
            </a:r>
            <a:r>
              <a:rPr lang="en-US" altLang="ko-KR" sz="2000" smtClean="0"/>
              <a:t>                                     </a:t>
            </a:r>
            <a:r>
              <a:rPr lang="ko-KR" altLang="en-US" sz="1800" smtClean="0"/>
              <a:t>이므로</a:t>
            </a:r>
            <a:r>
              <a:rPr lang="en-US" altLang="ko-KR" sz="1800" smtClean="0"/>
              <a:t>,  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>
                <a:sym typeface="Symbol" panose="05050102010706020507" pitchFamily="18" charset="2"/>
              </a:rPr>
              <a:t>  0.2</a:t>
            </a:r>
            <a:r>
              <a:rPr lang="ko-KR" altLang="en-US" sz="1800" smtClean="0">
                <a:sym typeface="Symbol" panose="05050102010706020507" pitchFamily="18" charset="2"/>
              </a:rPr>
              <a:t>일 때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/>
              <a:t> = 1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                               </a:t>
            </a:r>
            <a:r>
              <a:rPr lang="ko-KR" altLang="en-US" sz="1800" smtClean="0"/>
              <a:t>이라고 할 수 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도사정리 </a:t>
            </a:r>
            <a:r>
              <a:rPr lang="en-US" altLang="ko-KR" sz="1800" smtClean="0"/>
              <a:t>3</a:t>
            </a:r>
            <a:r>
              <a:rPr lang="ko-KR" altLang="en-US" sz="1800" smtClean="0"/>
              <a:t>번을 적용할 수 있는지 보기 위해서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충분히 큰</a:t>
            </a:r>
            <a:r>
              <a:rPr lang="ko-KR" altLang="en-US" sz="1800" i="1" smtClean="0"/>
              <a:t>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      </a:t>
            </a:r>
            <a:r>
              <a:rPr lang="ko-KR" altLang="en-US" sz="1800" smtClean="0"/>
              <a:t>이 성립하는 </a:t>
            </a:r>
            <a:r>
              <a:rPr lang="en-US" altLang="ko-KR" sz="1800" smtClean="0"/>
              <a:t>1</a:t>
            </a:r>
            <a:r>
              <a:rPr lang="ko-KR" altLang="en-US" sz="1800" smtClean="0"/>
              <a:t>보다 작은 </a:t>
            </a:r>
            <a:r>
              <a:rPr lang="en-US" altLang="ko-KR" sz="1800" i="1" smtClean="0"/>
              <a:t>c</a:t>
            </a:r>
            <a:r>
              <a:rPr lang="ko-KR" altLang="en-US" sz="1800" smtClean="0"/>
              <a:t>가 존재하는가를 보아야 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           </a:t>
            </a:r>
            <a:r>
              <a:rPr lang="ko-KR" altLang="en-US" sz="1800" smtClean="0"/>
              <a:t>이면</a:t>
            </a:r>
            <a:r>
              <a:rPr lang="en-US" altLang="ko-KR" sz="1800" smtClean="0"/>
              <a:t>,                                  </a:t>
            </a:r>
            <a:r>
              <a:rPr lang="ko-KR" altLang="en-US" sz="1800" smtClean="0"/>
              <a:t>은 충분히 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 항상 성립한다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                               이 된다</a:t>
            </a:r>
            <a:r>
              <a:rPr lang="en-US" altLang="ko-KR" sz="180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f</a:t>
            </a:r>
            <a:r>
              <a:rPr lang="en-US" altLang="ko-KR" sz="1800" smtClean="0">
                <a:sym typeface="Symbol" panose="05050102010706020507" pitchFamily="18" charset="2"/>
              </a:rPr>
              <a:t>(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) =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lg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이고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r>
              <a:rPr lang="en-US" altLang="ko-KR" sz="2000" smtClean="0">
                <a:sym typeface="Symbol" panose="05050102010706020507" pitchFamily="18" charset="2"/>
              </a:rPr>
              <a:t>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이므로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      </a:t>
            </a:r>
            <a:r>
              <a:rPr lang="ko-KR" altLang="en-US" sz="1800" smtClean="0">
                <a:sym typeface="Symbol" panose="05050102010706020507" pitchFamily="18" charset="2"/>
              </a:rPr>
              <a:t>이라고 할 수 있다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여기서 도사정리 </a:t>
            </a:r>
            <a:r>
              <a:rPr lang="en-US" altLang="ko-KR" sz="1800" smtClean="0">
                <a:sym typeface="Symbol" panose="05050102010706020507" pitchFamily="18" charset="2"/>
              </a:rPr>
              <a:t>3</a:t>
            </a:r>
            <a:r>
              <a:rPr lang="ko-KR" altLang="en-US" sz="1800" smtClean="0">
                <a:sym typeface="Symbol" panose="05050102010706020507" pitchFamily="18" charset="2"/>
              </a:rPr>
              <a:t>번을 적용할 수 있는지 보기 위해서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 성립하는 </a:t>
            </a:r>
            <a:r>
              <a:rPr lang="en-US" altLang="ko-KR" sz="1800" smtClean="0">
                <a:sym typeface="Symbol" panose="05050102010706020507" pitchFamily="18" charset="2"/>
              </a:rPr>
              <a:t>1</a:t>
            </a:r>
            <a:r>
              <a:rPr lang="ko-KR" altLang="en-US" sz="1800" smtClean="0">
                <a:sym typeface="Symbol" panose="05050102010706020507" pitchFamily="18" charset="2"/>
              </a:rPr>
              <a:t>보다 작은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가 존재하는가를 보아야 한다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그러나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에서 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 항상 성립하는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는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왜냐하면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위의 식을 정리하면                   가 되고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어떠한 </a:t>
            </a:r>
            <a:r>
              <a:rPr lang="en-US" altLang="ko-KR" sz="1800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를 선택하더라도 이 부등식은 성립할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따라서 도사정리를 이용하여 해를 구할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이런 경우는 다음의 도사보조정리를 이용하여 해를 구할 수 있다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609600" y="1143000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2" name="수식" r:id="rId4" imgW="1257300" imgH="228600" progId="Equation.3">
                  <p:embed/>
                </p:oleObj>
              </mc:Choice>
              <mc:Fallback>
                <p:oleObj name="수식" r:id="rId4" imgW="1257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457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3"/>
          <p:cNvGraphicFramePr>
            <a:graphicFrameLocks noChangeAspect="1"/>
          </p:cNvGraphicFramePr>
          <p:nvPr/>
        </p:nvGraphicFramePr>
        <p:xfrm>
          <a:off x="4191000" y="1458913"/>
          <a:ext cx="2344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3" name="수식" r:id="rId6" imgW="1460500" imgH="228600" progId="Equation.3">
                  <p:embed/>
                </p:oleObj>
              </mc:Choice>
              <mc:Fallback>
                <p:oleObj name="수식" r:id="rId6" imgW="1460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58913"/>
                        <a:ext cx="2344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4"/>
          <p:cNvGraphicFramePr>
            <a:graphicFrameLocks noChangeAspect="1"/>
          </p:cNvGraphicFramePr>
          <p:nvPr/>
        </p:nvGraphicFramePr>
        <p:xfrm>
          <a:off x="1641475" y="1787525"/>
          <a:ext cx="1701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4" name="수식" r:id="rId8" imgW="1091726" imgH="228501" progId="Equation.3">
                  <p:embed/>
                </p:oleObj>
              </mc:Choice>
              <mc:Fallback>
                <p:oleObj name="수식" r:id="rId8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787525"/>
                        <a:ext cx="1701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5"/>
          <p:cNvGraphicFramePr>
            <a:graphicFrameLocks noChangeAspect="1"/>
          </p:cNvGraphicFramePr>
          <p:nvPr/>
        </p:nvGraphicFramePr>
        <p:xfrm>
          <a:off x="3962400" y="2092325"/>
          <a:ext cx="16208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5" name="수식" r:id="rId10" imgW="1040948" imgH="228501" progId="Equation.3">
                  <p:embed/>
                </p:oleObj>
              </mc:Choice>
              <mc:Fallback>
                <p:oleObj name="수식" r:id="rId10" imgW="104094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92325"/>
                        <a:ext cx="16208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6"/>
          <p:cNvGraphicFramePr>
            <a:graphicFrameLocks noChangeAspect="1"/>
          </p:cNvGraphicFramePr>
          <p:nvPr/>
        </p:nvGraphicFramePr>
        <p:xfrm>
          <a:off x="3668713" y="2352675"/>
          <a:ext cx="598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6" name="수식" r:id="rId12" imgW="342751" imgH="228501" progId="Equation.3">
                  <p:embed/>
                </p:oleObj>
              </mc:Choice>
              <mc:Fallback>
                <p:oleObj name="수식" r:id="rId12" imgW="34275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352675"/>
                        <a:ext cx="598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7"/>
          <p:cNvGraphicFramePr>
            <a:graphicFrameLocks noChangeAspect="1"/>
          </p:cNvGraphicFramePr>
          <p:nvPr/>
        </p:nvGraphicFramePr>
        <p:xfrm>
          <a:off x="4813300" y="2362200"/>
          <a:ext cx="1892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7" name="수식" r:id="rId14" imgW="1079500" imgH="228600" progId="Equation.3">
                  <p:embed/>
                </p:oleObj>
              </mc:Choice>
              <mc:Fallback>
                <p:oleObj name="수식" r:id="rId14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362200"/>
                        <a:ext cx="1892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8"/>
          <p:cNvGraphicFramePr>
            <a:graphicFrameLocks noChangeAspect="1"/>
          </p:cNvGraphicFramePr>
          <p:nvPr/>
        </p:nvGraphicFramePr>
        <p:xfrm>
          <a:off x="3219450" y="2655888"/>
          <a:ext cx="17589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8" name="수식" r:id="rId16" imgW="1002865" imgH="203112" progId="Equation.3">
                  <p:embed/>
                </p:oleObj>
              </mc:Choice>
              <mc:Fallback>
                <p:oleObj name="수식" r:id="rId16" imgW="100286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655888"/>
                        <a:ext cx="17589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9"/>
          <p:cNvGraphicFramePr>
            <a:graphicFrameLocks noChangeAspect="1"/>
          </p:cNvGraphicFramePr>
          <p:nvPr/>
        </p:nvGraphicFramePr>
        <p:xfrm>
          <a:off x="563563" y="3289300"/>
          <a:ext cx="2482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9" name="수식" r:id="rId18" imgW="1270000" imgH="228600" progId="Equation.3">
                  <p:embed/>
                </p:oleObj>
              </mc:Choice>
              <mc:Fallback>
                <p:oleObj name="수식" r:id="rId18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289300"/>
                        <a:ext cx="2482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0"/>
          <p:cNvGraphicFramePr>
            <a:graphicFrameLocks noChangeAspect="1"/>
          </p:cNvGraphicFramePr>
          <p:nvPr/>
        </p:nvGraphicFramePr>
        <p:xfrm>
          <a:off x="4124325" y="3690938"/>
          <a:ext cx="2017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0" name="수식" r:id="rId20" imgW="1257300" imgH="228600" progId="Equation.3">
                  <p:embed/>
                </p:oleObj>
              </mc:Choice>
              <mc:Fallback>
                <p:oleObj name="수식" r:id="rId20" imgW="1257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690938"/>
                        <a:ext cx="2017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1"/>
          <p:cNvGraphicFramePr>
            <a:graphicFrameLocks noChangeAspect="1"/>
          </p:cNvGraphicFramePr>
          <p:nvPr/>
        </p:nvGraphicFramePr>
        <p:xfrm>
          <a:off x="7021513" y="3657600"/>
          <a:ext cx="17002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1" name="수식" r:id="rId22" imgW="1091726" imgH="228501" progId="Equation.3">
                  <p:embed/>
                </p:oleObj>
              </mc:Choice>
              <mc:Fallback>
                <p:oleObj name="수식" r:id="rId22" imgW="109172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3657600"/>
                        <a:ext cx="17002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2"/>
          <p:cNvGraphicFramePr>
            <a:graphicFrameLocks noChangeAspect="1"/>
          </p:cNvGraphicFramePr>
          <p:nvPr/>
        </p:nvGraphicFramePr>
        <p:xfrm>
          <a:off x="1828800" y="4318000"/>
          <a:ext cx="16430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2" name="수식" r:id="rId24" imgW="1040948" imgH="228501" progId="Equation.3">
                  <p:embed/>
                </p:oleObj>
              </mc:Choice>
              <mc:Fallback>
                <p:oleObj name="수식" r:id="rId24" imgW="104094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18000"/>
                        <a:ext cx="16430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3"/>
          <p:cNvGraphicFramePr>
            <a:graphicFrameLocks noChangeAspect="1"/>
          </p:cNvGraphicFramePr>
          <p:nvPr/>
        </p:nvGraphicFramePr>
        <p:xfrm>
          <a:off x="1981200" y="4572000"/>
          <a:ext cx="1893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3" name="수식" r:id="rId26" imgW="1066800" imgH="228600" progId="Equation.3">
                  <p:embed/>
                </p:oleObj>
              </mc:Choice>
              <mc:Fallback>
                <p:oleObj name="수식" r:id="rId26" imgW="1066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18938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4"/>
          <p:cNvGraphicFramePr>
            <a:graphicFrameLocks noChangeAspect="1"/>
          </p:cNvGraphicFramePr>
          <p:nvPr/>
        </p:nvGraphicFramePr>
        <p:xfrm>
          <a:off x="3624263" y="4811713"/>
          <a:ext cx="105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4" name="수식" r:id="rId28" imgW="507780" imgH="253890" progId="Equation.3">
                  <p:embed/>
                </p:oleObj>
              </mc:Choice>
              <mc:Fallback>
                <p:oleObj name="수식" r:id="rId28" imgW="507780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811713"/>
                        <a:ext cx="1055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슬라이드 번호 개체 틀 1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768F4-C2AC-4CA4-B38F-FF10EF73D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59ED5B-F6D2-4E49-998D-BA43E2D2A0D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시간복잡도 분석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870325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단위연산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S[mid]</a:t>
            </a:r>
            <a:r>
              <a:rPr lang="ko-KR" altLang="en-US" sz="2000" dirty="0" smtClean="0"/>
              <a:t>의 비교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입력 크기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크기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(= </a:t>
            </a:r>
            <a:r>
              <a:rPr lang="en-US" altLang="ko-KR" sz="2000" i="1" dirty="0" smtClean="0"/>
              <a:t>high</a:t>
            </a:r>
            <a:r>
              <a:rPr lang="en-US" altLang="ko-KR" sz="2000" dirty="0" smtClean="0"/>
              <a:t> - </a:t>
            </a:r>
            <a:r>
              <a:rPr lang="en-US" altLang="ko-KR" sz="2000" i="1" dirty="0" smtClean="0"/>
              <a:t>low</a:t>
            </a:r>
            <a:r>
              <a:rPr lang="en-US" altLang="ko-KR" sz="2000" dirty="0" smtClean="0"/>
              <a:t> + 1)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dirty="0" smtClean="0"/>
              <a:t>단위연산으로 설정한 조건 문을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수행하지만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사실상 비교는 한번 이루어진다고 봐도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이유는</a:t>
            </a:r>
            <a:r>
              <a:rPr lang="en-US" altLang="ko-KR" sz="2000" dirty="0" smtClean="0"/>
              <a:t>: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(1) </a:t>
            </a:r>
            <a:r>
              <a:rPr lang="ko-KR" altLang="en-US" sz="2000" dirty="0" smtClean="0"/>
              <a:t>어셈블리 언어로는 하나의 조건 명령으로 충분히 구현할 수 있기 때문이기도 하고</a:t>
            </a:r>
            <a:r>
              <a:rPr lang="en-US" altLang="ko-KR" sz="2000" dirty="0" smtClean="0"/>
              <a:t>;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(2)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찾기 전까지는 항상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조건 문을 수행하므로 하나로 묶어서 한 단위로 취급을 해도 되기 때문이기도 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이와 같이 단위연산은 최대한 효율적으로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빠르게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구현된다고 일반적으로 가정하여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단위로 취급을 해도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48263" y="462597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도사보조정리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에서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en-US" altLang="ko-KR" smtClean="0">
                <a:sym typeface="Symbol" panose="05050102010706020507" pitchFamily="18" charset="2"/>
              </a:rPr>
              <a:t>  0</a:t>
            </a:r>
            <a:r>
              <a:rPr lang="ko-KR" altLang="en-US" smtClean="0">
                <a:sym typeface="Symbol" panose="05050102010706020507" pitchFamily="18" charset="2"/>
              </a:rPr>
              <a:t>인 어떤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에 대해서</a:t>
            </a:r>
            <a:r>
              <a:rPr lang="ko-KR" altLang="en-US" i="1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이                        이면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   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 (</a:t>
            </a:r>
            <a:r>
              <a:rPr lang="ko-KR" altLang="en-US" smtClean="0">
                <a:sym typeface="Symbol" panose="05050102010706020507" pitchFamily="18" charset="2"/>
              </a:rPr>
              <a:t>증명 생략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	</a:t>
            </a:r>
            <a:r>
              <a:rPr lang="ko-KR" altLang="en-US" smtClean="0">
                <a:sym typeface="Symbol" panose="05050102010706020507" pitchFamily="18" charset="2"/>
              </a:rPr>
              <a:t>도사보조정리의 적용의 예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위의 보기 </a:t>
            </a:r>
            <a:r>
              <a:rPr lang="en-US" altLang="ko-KR" smtClean="0">
                <a:sym typeface="Symbol" panose="05050102010706020507" pitchFamily="18" charset="2"/>
              </a:rPr>
              <a:t>4</a:t>
            </a:r>
            <a:r>
              <a:rPr lang="ko-KR" altLang="en-US" smtClean="0">
                <a:sym typeface="Symbol" panose="05050102010706020507" pitchFamily="18" charset="2"/>
              </a:rPr>
              <a:t>번의 해는                         이므로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이 절에서 공부한 도사정리는 재현식을 푸는데 상당히 유용하게 쓰인다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98308" name="Object 2"/>
          <p:cNvGraphicFramePr>
            <a:graphicFrameLocks noChangeAspect="1"/>
          </p:cNvGraphicFramePr>
          <p:nvPr/>
        </p:nvGraphicFramePr>
        <p:xfrm>
          <a:off x="422275" y="1600200"/>
          <a:ext cx="2679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600200"/>
                        <a:ext cx="2679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5411788" y="2052638"/>
          <a:ext cx="166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수식" r:id="rId5" imgW="889000" imgH="228600" progId="Equation.3">
                  <p:embed/>
                </p:oleObj>
              </mc:Choice>
              <mc:Fallback>
                <p:oleObj name="수식" r:id="rId5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052638"/>
                        <a:ext cx="1663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4"/>
          <p:cNvGraphicFramePr>
            <a:graphicFrameLocks noChangeAspect="1"/>
          </p:cNvGraphicFramePr>
          <p:nvPr/>
        </p:nvGraphicFramePr>
        <p:xfrm>
          <a:off x="598488" y="2474913"/>
          <a:ext cx="2416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수식" r:id="rId7" imgW="1397000" imgH="228600" progId="Equation.3">
                  <p:embed/>
                </p:oleObj>
              </mc:Choice>
              <mc:Fallback>
                <p:oleObj name="수식" r:id="rId7" imgW="139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74913"/>
                        <a:ext cx="2416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5"/>
          <p:cNvGraphicFramePr>
            <a:graphicFrameLocks noChangeAspect="1"/>
          </p:cNvGraphicFramePr>
          <p:nvPr/>
        </p:nvGraphicFramePr>
        <p:xfrm>
          <a:off x="3570288" y="3390900"/>
          <a:ext cx="1806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수식" r:id="rId9" imgW="1016000" imgH="203200" progId="Equation.3">
                  <p:embed/>
                </p:oleObj>
              </mc:Choice>
              <mc:Fallback>
                <p:oleObj name="수식" r:id="rId9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3390900"/>
                        <a:ext cx="18065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6"/>
          <p:cNvGraphicFramePr>
            <a:graphicFrameLocks noChangeAspect="1"/>
          </p:cNvGraphicFramePr>
          <p:nvPr/>
        </p:nvGraphicFramePr>
        <p:xfrm>
          <a:off x="6411913" y="3376613"/>
          <a:ext cx="1957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" name="수식" r:id="rId11" imgW="1066800" imgH="228600" progId="Equation.3">
                  <p:embed/>
                </p:oleObj>
              </mc:Choice>
              <mc:Fallback>
                <p:oleObj name="수식" r:id="rId11" imgW="106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376613"/>
                        <a:ext cx="19573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슬라이드 번호 개체 틀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EB068-F957-4D75-A99C-ADC953AEA1D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4AF66A-F853-4C7A-8E7B-CAF6C7B47F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1428750" y="428625"/>
          <a:ext cx="58023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5" name="Equation" r:id="rId4" imgW="3556000" imgH="482600" progId="Equation.3">
                  <p:embed/>
                </p:oleObj>
              </mc:Choice>
              <mc:Fallback>
                <p:oleObj name="Equation" r:id="rId4" imgW="3556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"/>
                        <a:ext cx="58023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2500313" y="1285875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6" name="Equation" r:id="rId6" imgW="2171700" imgH="736600" progId="Equation.3">
                  <p:embed/>
                </p:oleObj>
              </mc:Choice>
              <mc:Fallback>
                <p:oleObj name="Equation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285875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Box 4"/>
          <p:cNvSpPr txBox="1">
            <a:spLocks noChangeArrowheads="1"/>
          </p:cNvSpPr>
          <p:nvPr/>
        </p:nvSpPr>
        <p:spPr bwMode="auto">
          <a:xfrm>
            <a:off x="500063" y="3244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34" name="Object 4"/>
          <p:cNvGraphicFramePr>
            <a:graphicFrameLocks noChangeAspect="1"/>
          </p:cNvGraphicFramePr>
          <p:nvPr/>
        </p:nvGraphicFramePr>
        <p:xfrm>
          <a:off x="1143000" y="3429000"/>
          <a:ext cx="2300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7" name="Equation" r:id="rId8" imgW="1409700" imgH="457200" progId="Equation.3">
                  <p:embed/>
                </p:oleObj>
              </mc:Choice>
              <mc:Fallback>
                <p:oleObj name="Equation" r:id="rId8" imgW="1409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300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35" name="직선 화살표 연결선 7"/>
          <p:cNvCxnSpPr>
            <a:cxnSpLocks noChangeShapeType="1"/>
          </p:cNvCxnSpPr>
          <p:nvPr/>
        </p:nvCxnSpPr>
        <p:spPr bwMode="auto">
          <a:xfrm rot="5400000">
            <a:off x="1906587" y="3357563"/>
            <a:ext cx="1444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6" name="TextBox 8"/>
          <p:cNvSpPr txBox="1">
            <a:spLocks noChangeArrowheads="1"/>
          </p:cNvSpPr>
          <p:nvPr/>
        </p:nvSpPr>
        <p:spPr bwMode="auto">
          <a:xfrm>
            <a:off x="1831975" y="3071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7" name="직선 화살표 연결선 10"/>
          <p:cNvCxnSpPr>
            <a:cxnSpLocks noChangeShapeType="1"/>
          </p:cNvCxnSpPr>
          <p:nvPr/>
        </p:nvCxnSpPr>
        <p:spPr bwMode="auto">
          <a:xfrm rot="5400000">
            <a:off x="2501900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8" name="TextBox 11"/>
          <p:cNvSpPr txBox="1">
            <a:spLocks noChangeArrowheads="1"/>
          </p:cNvSpPr>
          <p:nvPr/>
        </p:nvSpPr>
        <p:spPr bwMode="auto">
          <a:xfrm>
            <a:off x="2430463" y="3071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9" name="직선 화살표 연결선 12"/>
          <p:cNvCxnSpPr>
            <a:cxnSpLocks noChangeShapeType="1"/>
          </p:cNvCxnSpPr>
          <p:nvPr/>
        </p:nvCxnSpPr>
        <p:spPr bwMode="auto">
          <a:xfrm rot="5400000">
            <a:off x="3144837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0" name="TextBox 13"/>
          <p:cNvSpPr txBox="1">
            <a:spLocks noChangeArrowheads="1"/>
          </p:cNvSpPr>
          <p:nvPr/>
        </p:nvSpPr>
        <p:spPr bwMode="auto">
          <a:xfrm>
            <a:off x="3073400" y="3071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41" name="Object 5"/>
          <p:cNvGraphicFramePr>
            <a:graphicFrameLocks noChangeAspect="1"/>
          </p:cNvGraphicFramePr>
          <p:nvPr/>
        </p:nvGraphicFramePr>
        <p:xfrm>
          <a:off x="4251325" y="3571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8" name="Equation" r:id="rId10" imgW="393529" imgH="203112" progId="Equation.3">
                  <p:embed/>
                </p:oleObj>
              </mc:Choice>
              <mc:Fallback>
                <p:oleObj name="Equation" r:id="rId10" imgW="3935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571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Box 19"/>
          <p:cNvSpPr txBox="1">
            <a:spLocks noChangeArrowheads="1"/>
          </p:cNvSpPr>
          <p:nvPr/>
        </p:nvSpPr>
        <p:spPr bwMode="auto">
          <a:xfrm>
            <a:off x="4929188" y="3643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43" name="Object 6"/>
          <p:cNvGraphicFramePr>
            <a:graphicFrameLocks noChangeAspect="1"/>
          </p:cNvGraphicFramePr>
          <p:nvPr/>
        </p:nvGraphicFramePr>
        <p:xfrm>
          <a:off x="5643563" y="3600450"/>
          <a:ext cx="1365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9" name="Equation" r:id="rId12" imgW="838200" imgH="228600" progId="Equation.3">
                  <p:embed/>
                </p:oleObj>
              </mc:Choice>
              <mc:Fallback>
                <p:oleObj name="Equation" r:id="rId12" imgW="838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600450"/>
                        <a:ext cx="1365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Box 21"/>
          <p:cNvSpPr txBox="1">
            <a:spLocks noChangeArrowheads="1"/>
          </p:cNvSpPr>
          <p:nvPr/>
        </p:nvSpPr>
        <p:spPr bwMode="auto">
          <a:xfrm>
            <a:off x="428625" y="5602288"/>
            <a:ext cx="5445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45" name="Object 7"/>
          <p:cNvGraphicFramePr>
            <a:graphicFrameLocks noChangeAspect="1"/>
          </p:cNvGraphicFramePr>
          <p:nvPr/>
        </p:nvGraphicFramePr>
        <p:xfrm>
          <a:off x="1092200" y="5786438"/>
          <a:ext cx="2257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0"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786438"/>
                        <a:ext cx="2257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46" name="직선 화살표 연결선 23"/>
          <p:cNvCxnSpPr>
            <a:cxnSpLocks noChangeShapeType="1"/>
          </p:cNvCxnSpPr>
          <p:nvPr/>
        </p:nvCxnSpPr>
        <p:spPr bwMode="auto">
          <a:xfrm rot="5400000">
            <a:off x="1833563" y="5715000"/>
            <a:ext cx="1444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0" name="TextBox 24"/>
          <p:cNvSpPr txBox="1">
            <a:spLocks noChangeArrowheads="1"/>
          </p:cNvSpPr>
          <p:nvPr/>
        </p:nvSpPr>
        <p:spPr bwMode="auto">
          <a:xfrm>
            <a:off x="1763713" y="5429250"/>
            <a:ext cx="271462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48" name="직선 화살표 연결선 25"/>
          <p:cNvCxnSpPr>
            <a:cxnSpLocks noChangeShapeType="1"/>
          </p:cNvCxnSpPr>
          <p:nvPr/>
        </p:nvCxnSpPr>
        <p:spPr bwMode="auto">
          <a:xfrm rot="5400000">
            <a:off x="2430462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2" name="TextBox 26"/>
          <p:cNvSpPr txBox="1">
            <a:spLocks noChangeArrowheads="1"/>
          </p:cNvSpPr>
          <p:nvPr/>
        </p:nvSpPr>
        <p:spPr bwMode="auto">
          <a:xfrm>
            <a:off x="2359025" y="5429250"/>
            <a:ext cx="277813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0" name="직선 화살표 연결선 27"/>
          <p:cNvCxnSpPr>
            <a:cxnSpLocks noChangeShapeType="1"/>
          </p:cNvCxnSpPr>
          <p:nvPr/>
        </p:nvCxnSpPr>
        <p:spPr bwMode="auto">
          <a:xfrm rot="5400000">
            <a:off x="3073400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4" name="TextBox 28"/>
          <p:cNvSpPr txBox="1">
            <a:spLocks noChangeArrowheads="1"/>
          </p:cNvSpPr>
          <p:nvPr/>
        </p:nvSpPr>
        <p:spPr bwMode="auto">
          <a:xfrm>
            <a:off x="3001963" y="5429250"/>
            <a:ext cx="261937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52" name="Object 8"/>
          <p:cNvGraphicFramePr>
            <a:graphicFrameLocks noChangeAspect="1"/>
          </p:cNvGraphicFramePr>
          <p:nvPr/>
        </p:nvGraphicFramePr>
        <p:xfrm>
          <a:off x="4200525" y="5929313"/>
          <a:ext cx="600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1" name="Equation" r:id="rId16" imgW="368140" imgH="203112" progId="Equation.3">
                  <p:embed/>
                </p:oleObj>
              </mc:Choice>
              <mc:Fallback>
                <p:oleObj name="Equation" r:id="rId16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929313"/>
                        <a:ext cx="6000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TextBox 30"/>
          <p:cNvSpPr txBox="1">
            <a:spLocks noChangeArrowheads="1"/>
          </p:cNvSpPr>
          <p:nvPr/>
        </p:nvSpPr>
        <p:spPr bwMode="auto">
          <a:xfrm>
            <a:off x="4857750" y="6000750"/>
            <a:ext cx="7826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54" name="Object 9"/>
          <p:cNvGraphicFramePr>
            <a:graphicFrameLocks noChangeAspect="1"/>
          </p:cNvGraphicFramePr>
          <p:nvPr/>
        </p:nvGraphicFramePr>
        <p:xfrm>
          <a:off x="5500688" y="5929313"/>
          <a:ext cx="2460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2" name="Equation" r:id="rId18" imgW="1511300" imgH="228600" progId="Equation.3">
                  <p:embed/>
                </p:oleObj>
              </mc:Choice>
              <mc:Fallback>
                <p:oleObj name="Equation" r:id="rId18" imgW="1511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929313"/>
                        <a:ext cx="2460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Box 32"/>
          <p:cNvSpPr txBox="1">
            <a:spLocks noChangeArrowheads="1"/>
          </p:cNvSpPr>
          <p:nvPr/>
        </p:nvSpPr>
        <p:spPr bwMode="auto">
          <a:xfrm>
            <a:off x="404813" y="4387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56" name="Object 10"/>
          <p:cNvGraphicFramePr>
            <a:graphicFrameLocks noChangeAspect="1"/>
          </p:cNvGraphicFramePr>
          <p:nvPr/>
        </p:nvGraphicFramePr>
        <p:xfrm>
          <a:off x="1047750" y="4572000"/>
          <a:ext cx="2298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3"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72000"/>
                        <a:ext cx="22987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57" name="직선 화살표 연결선 34"/>
          <p:cNvCxnSpPr>
            <a:cxnSpLocks noChangeShapeType="1"/>
          </p:cNvCxnSpPr>
          <p:nvPr/>
        </p:nvCxnSpPr>
        <p:spPr bwMode="auto">
          <a:xfrm rot="5400000">
            <a:off x="1762125" y="4500563"/>
            <a:ext cx="1444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1692275" y="4214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9" name="직선 화살표 연결선 36"/>
          <p:cNvCxnSpPr>
            <a:cxnSpLocks noChangeShapeType="1"/>
          </p:cNvCxnSpPr>
          <p:nvPr/>
        </p:nvCxnSpPr>
        <p:spPr bwMode="auto">
          <a:xfrm rot="5400000">
            <a:off x="2406650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37"/>
          <p:cNvSpPr txBox="1">
            <a:spLocks noChangeArrowheads="1"/>
          </p:cNvSpPr>
          <p:nvPr/>
        </p:nvSpPr>
        <p:spPr bwMode="auto">
          <a:xfrm>
            <a:off x="2335213" y="4214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61" name="직선 화살표 연결선 38"/>
          <p:cNvCxnSpPr>
            <a:cxnSpLocks noChangeShapeType="1"/>
          </p:cNvCxnSpPr>
          <p:nvPr/>
        </p:nvCxnSpPr>
        <p:spPr bwMode="auto">
          <a:xfrm rot="5400000">
            <a:off x="3049587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2978150" y="4214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63" name="Object 11"/>
          <p:cNvGraphicFramePr>
            <a:graphicFrameLocks noChangeAspect="1"/>
          </p:cNvGraphicFramePr>
          <p:nvPr/>
        </p:nvGraphicFramePr>
        <p:xfrm>
          <a:off x="4156075" y="4714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4" name="Equation" r:id="rId22" imgW="393529" imgH="203112" progId="Equation.3">
                  <p:embed/>
                </p:oleObj>
              </mc:Choice>
              <mc:Fallback>
                <p:oleObj name="Equation" r:id="rId22" imgW="393529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4714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4833938" y="4786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22143"/>
              </p:ext>
            </p:extLst>
          </p:nvPr>
        </p:nvGraphicFramePr>
        <p:xfrm>
          <a:off x="5848350" y="4714875"/>
          <a:ext cx="1716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5" name="수식" r:id="rId24" imgW="1054080" imgH="228600" progId="Equation.3">
                  <p:embed/>
                </p:oleObj>
              </mc:Choice>
              <mc:Fallback>
                <p:oleObj name="수식" r:id="rId24" imgW="10540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14875"/>
                        <a:ext cx="1716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142875" y="0"/>
            <a:ext cx="3162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Theorem B.5 in Appendix B.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9565AC-4D49-4E55-AA73-73931CE7A2B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00355" name="Object 2"/>
          <p:cNvGraphicFramePr>
            <a:graphicFrameLocks noChangeAspect="1"/>
          </p:cNvGraphicFramePr>
          <p:nvPr/>
        </p:nvGraphicFramePr>
        <p:xfrm>
          <a:off x="250825" y="1700213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9" name="수식" r:id="rId5" imgW="2844800" imgH="482600" progId="Equation.3">
                  <p:embed/>
                </p:oleObj>
              </mc:Choice>
              <mc:Fallback>
                <p:oleObj name="수식" r:id="rId5" imgW="2844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3"/>
          <p:cNvGraphicFramePr>
            <a:graphicFrameLocks noChangeAspect="1"/>
          </p:cNvGraphicFramePr>
          <p:nvPr/>
        </p:nvGraphicFramePr>
        <p:xfrm>
          <a:off x="5265738" y="1268413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0" name="수식" r:id="rId7" imgW="2171700" imgH="736600" progId="Equation.3">
                  <p:embed/>
                </p:oleObj>
              </mc:Choice>
              <mc:Fallback>
                <p:oleObj name="수식" r:id="rId7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268413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85750" y="908050"/>
            <a:ext cx="796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Also, 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100358" name="개체 5"/>
          <p:cNvGraphicFramePr>
            <a:graphicFrameLocks noChangeAspect="1"/>
          </p:cNvGraphicFramePr>
          <p:nvPr/>
        </p:nvGraphicFramePr>
        <p:xfrm>
          <a:off x="323850" y="3716338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1" name="수식" r:id="rId9" imgW="2844800" imgH="482600" progId="Equation.3">
                  <p:embed/>
                </p:oleObj>
              </mc:Choice>
              <mc:Fallback>
                <p:oleObj name="수식" r:id="rId9" imgW="2844800" imgH="482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개체 6"/>
          <p:cNvGraphicFramePr>
            <a:graphicFrameLocks noChangeAspect="1"/>
          </p:cNvGraphicFramePr>
          <p:nvPr/>
        </p:nvGraphicFramePr>
        <p:xfrm>
          <a:off x="5338763" y="3284538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2" name="수식" r:id="rId11" imgW="2171700" imgH="736600" progId="Equation.3">
                  <p:embed/>
                </p:oleObj>
              </mc:Choice>
              <mc:Fallback>
                <p:oleObj name="수식" r:id="rId11" imgW="2171700" imgH="736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284538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26973"/>
              </p:ext>
            </p:extLst>
          </p:nvPr>
        </p:nvGraphicFramePr>
        <p:xfrm>
          <a:off x="803945" y="5013176"/>
          <a:ext cx="4088730" cy="117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3" name="수식" r:id="rId13" imgW="3784600" imgH="1092200" progId="Equation.3">
                  <p:embed/>
                </p:oleObj>
              </mc:Choice>
              <mc:Fallback>
                <p:oleObj name="수식" r:id="rId13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45" y="5013176"/>
                        <a:ext cx="4088730" cy="117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01BF5-2016-4E27-9807-3F9E03E256EA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98931"/>
              </p:ext>
            </p:extLst>
          </p:nvPr>
        </p:nvGraphicFramePr>
        <p:xfrm>
          <a:off x="1065312" y="4221088"/>
          <a:ext cx="633867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3" imgW="4787900" imgH="1092200" progId="Equation.3">
                  <p:embed/>
                </p:oleObj>
              </mc:Choice>
              <mc:Fallback>
                <p:oleObj name="Equation" r:id="rId3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12" y="4221088"/>
                        <a:ext cx="6338678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62463"/>
              </p:ext>
            </p:extLst>
          </p:nvPr>
        </p:nvGraphicFramePr>
        <p:xfrm>
          <a:off x="1043607" y="836712"/>
          <a:ext cx="576325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수식" r:id="rId5" imgW="3784600" imgH="1092200" progId="Equation.3">
                  <p:embed/>
                </p:oleObj>
              </mc:Choice>
              <mc:Fallback>
                <p:oleObj name="수식" r:id="rId5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836712"/>
                        <a:ext cx="5763257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64807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3789040"/>
            <a:ext cx="8640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prod2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2698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66C46-FAAD-42D1-BE82-994F5DD76B8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1: </a:t>
            </a:r>
            <a:r>
              <a:rPr lang="ko-KR" altLang="en-US" sz="2000" b="1" smtClean="0"/>
              <a:t>검색하게 될 반쪽 배열의 크기가 항상 정확하게 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/2</a:t>
            </a:r>
            <a:r>
              <a:rPr lang="ko-KR" altLang="en-US" sz="2000" b="1" smtClean="0"/>
              <a:t> 이 되는 경우</a:t>
            </a:r>
            <a:endParaRPr lang="ko-KR" altLang="en-US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/>
              <a:t>	  </a:t>
            </a:r>
            <a:r>
              <a:rPr lang="en-US" altLang="ko-KR" sz="2000" i="1" smtClean="0">
                <a:sym typeface="Symbol" panose="05050102010706020507" pitchFamily="18" charset="2"/>
              </a:rPr>
              <a:t>             W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) = </a:t>
            </a:r>
            <a:r>
              <a:rPr lang="en-US" altLang="ko-KR" sz="2000" i="1" smtClean="0">
                <a:sym typeface="Symbol" panose="05050102010706020507" pitchFamily="18" charset="2"/>
              </a:rPr>
              <a:t>W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/2) + 1 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1 </a:t>
            </a:r>
            <a:r>
              <a:rPr lang="ko-KR" altLang="en-US" sz="2000" smtClean="0"/>
              <a:t>이고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en-US" altLang="ko-KR" sz="2000" smtClean="0"/>
              <a:t>, (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 1) </a:t>
            </a:r>
            <a:r>
              <a:rPr lang="en-US" altLang="ko-KR" sz="2000" i="1" smtClean="0">
                <a:sym typeface="Symbol" panose="05050102010706020507" pitchFamily="18" charset="2"/>
              </a:rPr>
              <a:t>W</a:t>
            </a:r>
            <a:r>
              <a:rPr lang="en-US" altLang="ko-KR" sz="2000" smtClean="0">
                <a:sym typeface="Symbol" panose="05050102010706020507" pitchFamily="18" charset="2"/>
              </a:rPr>
              <a:t>(1) = 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이 식의 해는 다음과 같이 구할 수 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  <a:endParaRPr lang="en-US" altLang="ko-KR" sz="2000" smtClean="0"/>
          </a:p>
        </p:txBody>
      </p:sp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900113" y="3068638"/>
          <a:ext cx="2133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4" imgW="1295400" imgH="2057400" progId="Equation.3">
                  <p:embed/>
                </p:oleObj>
              </mc:Choice>
              <mc:Fallback>
                <p:oleObj name="Equation" r:id="rId4" imgW="129540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2133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개체 1"/>
          <p:cNvGraphicFramePr>
            <a:graphicFrameLocks noChangeAspect="1"/>
          </p:cNvGraphicFramePr>
          <p:nvPr/>
        </p:nvGraphicFramePr>
        <p:xfrm>
          <a:off x="4187825" y="3141663"/>
          <a:ext cx="351313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수식" r:id="rId6" imgW="2133600" imgH="1854200" progId="Equation.3">
                  <p:embed/>
                </p:oleObj>
              </mc:Choice>
              <mc:Fallback>
                <p:oleObj name="수식" r:id="rId6" imgW="2133600" imgH="1854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141663"/>
                        <a:ext cx="3513138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3995738" y="2636838"/>
            <a:ext cx="386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70C0"/>
                </a:solidFill>
                <a:latin typeface="굴림" panose="020B0600000101010101" pitchFamily="50" charset="-127"/>
              </a:rPr>
              <a:t>반복대입법</a:t>
            </a:r>
            <a:r>
              <a:rPr lang="en-US" altLang="ko-KR" sz="1400">
                <a:latin typeface="굴림" panose="020B0600000101010101" pitchFamily="50" charset="-127"/>
              </a:rPr>
              <a:t>(iterative substitution or iteration)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3559" name="직사각형 3"/>
          <p:cNvSpPr>
            <a:spLocks noChangeArrowheads="1"/>
          </p:cNvSpPr>
          <p:nvPr/>
        </p:nvSpPr>
        <p:spPr bwMode="auto">
          <a:xfrm>
            <a:off x="3995738" y="2944813"/>
            <a:ext cx="3744912" cy="3005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725" y="368300"/>
            <a:ext cx="35274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err="1">
                <a:sym typeface="Symbol" panose="05050102010706020507" pitchFamily="18" charset="2"/>
              </a:rPr>
              <a:t>재현식</a:t>
            </a:r>
            <a:r>
              <a:rPr lang="en-US" altLang="ko-KR" sz="1400" dirty="0">
                <a:sym typeface="Symbol" panose="05050102010706020507" pitchFamily="18" charset="2"/>
              </a:rPr>
              <a:t>, </a:t>
            </a:r>
            <a:r>
              <a:rPr lang="ko-KR" altLang="en-US" sz="1400" dirty="0">
                <a:sym typeface="Symbol" panose="05050102010706020507" pitchFamily="18" charset="2"/>
              </a:rPr>
              <a:t>연쇄식 </a:t>
            </a:r>
            <a:r>
              <a:rPr lang="en-US" altLang="ko-KR" sz="1400" dirty="0"/>
              <a:t>(recurrence relation)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C9711A-27DD-40D0-94AC-3D6B03251E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971550" y="8366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연습문제</a:t>
            </a:r>
          </a:p>
        </p:txBody>
      </p:sp>
      <p:graphicFrame>
        <p:nvGraphicFramePr>
          <p:cNvPr id="24580" name="개체 1"/>
          <p:cNvGraphicFramePr>
            <a:graphicFrameLocks noChangeAspect="1"/>
          </p:cNvGraphicFramePr>
          <p:nvPr/>
        </p:nvGraphicFramePr>
        <p:xfrm>
          <a:off x="1397000" y="1519238"/>
          <a:ext cx="57769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수식" r:id="rId5" imgW="2400300" imgH="457200" progId="Equation.3">
                  <p:embed/>
                </p:oleObj>
              </mc:Choice>
              <mc:Fallback>
                <p:oleObj name="수식" r:id="rId5" imgW="2400300" imgH="457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519238"/>
                        <a:ext cx="57769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8161</TotalTime>
  <Words>3772</Words>
  <Application>Microsoft Office PowerPoint</Application>
  <PresentationFormat>화면 슬라이드 쇼(4:3)</PresentationFormat>
  <Paragraphs>943</Paragraphs>
  <Slides>73</Slides>
  <Notes>21</Notes>
  <HiddenSlides>0</HiddenSlides>
  <MMClips>1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73</vt:i4>
      </vt:variant>
    </vt:vector>
  </HeadingPairs>
  <TitlesOfParts>
    <vt:vector size="85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Document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최악의 경우 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빠른정렬(Quicksort)</vt:lpstr>
      <vt:lpstr>PowerPoint 프레젠테이션</vt:lpstr>
      <vt:lpstr>PowerPoint 프레젠테이션</vt:lpstr>
      <vt:lpstr>빠른정렬 알고리즘</vt:lpstr>
      <vt:lpstr>분할 알고리즘</vt:lpstr>
      <vt:lpstr>PowerPoint 프레젠테이션</vt:lpstr>
      <vt:lpstr>분할알고리즘(partition) 분석</vt:lpstr>
      <vt:lpstr>quicksort 분석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행렬 곱셈(matrix multiplication)</vt:lpstr>
      <vt:lpstr>PowerPoint 프레젠테이션</vt:lpstr>
      <vt:lpstr>2  2 행렬곱셈(단순한 방법):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임계값결정 </vt:lpstr>
      <vt:lpstr>PowerPoint 프레젠테이션</vt:lpstr>
      <vt:lpstr>분할정복을 사용하지 말아야 하는 경우</vt:lpstr>
      <vt:lpstr>도사 정리(The Master Theorem)</vt:lpstr>
      <vt:lpstr>도사정리 적용의 예</vt:lpstr>
      <vt:lpstr>PowerPoint 프레젠테이션</vt:lpstr>
      <vt:lpstr>도사보조정리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811</cp:revision>
  <dcterms:created xsi:type="dcterms:W3CDTF">1999-08-17T02:45:08Z</dcterms:created>
  <dcterms:modified xsi:type="dcterms:W3CDTF">2019-03-26T05:34:04Z</dcterms:modified>
</cp:coreProperties>
</file>