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307" r:id="rId2"/>
    <p:sldId id="395" r:id="rId3"/>
    <p:sldId id="393" r:id="rId4"/>
    <p:sldId id="394" r:id="rId5"/>
    <p:sldId id="396" r:id="rId6"/>
    <p:sldId id="266" r:id="rId7"/>
    <p:sldId id="268" r:id="rId8"/>
    <p:sldId id="269" r:id="rId9"/>
    <p:sldId id="310" r:id="rId10"/>
    <p:sldId id="270" r:id="rId11"/>
    <p:sldId id="337" r:id="rId12"/>
    <p:sldId id="309" r:id="rId13"/>
    <p:sldId id="271" r:id="rId14"/>
    <p:sldId id="311" r:id="rId15"/>
    <p:sldId id="274" r:id="rId16"/>
    <p:sldId id="275" r:id="rId17"/>
    <p:sldId id="377" r:id="rId18"/>
    <p:sldId id="398" r:id="rId19"/>
    <p:sldId id="380" r:id="rId20"/>
    <p:sldId id="397" r:id="rId21"/>
    <p:sldId id="399" r:id="rId22"/>
    <p:sldId id="278" r:id="rId23"/>
    <p:sldId id="279" r:id="rId24"/>
    <p:sldId id="343" r:id="rId25"/>
    <p:sldId id="280" r:id="rId26"/>
    <p:sldId id="314" r:id="rId27"/>
    <p:sldId id="281" r:id="rId28"/>
    <p:sldId id="282" r:id="rId29"/>
    <p:sldId id="313" r:id="rId30"/>
    <p:sldId id="285" r:id="rId31"/>
    <p:sldId id="378" r:id="rId32"/>
    <p:sldId id="392" r:id="rId33"/>
    <p:sldId id="381" r:id="rId34"/>
    <p:sldId id="305" r:id="rId35"/>
    <p:sldId id="320" r:id="rId36"/>
    <p:sldId id="317" r:id="rId37"/>
    <p:sldId id="344" r:id="rId38"/>
    <p:sldId id="318" r:id="rId39"/>
    <p:sldId id="324" r:id="rId40"/>
    <p:sldId id="345" r:id="rId41"/>
    <p:sldId id="325" r:id="rId42"/>
    <p:sldId id="382" r:id="rId43"/>
    <p:sldId id="383" r:id="rId44"/>
    <p:sldId id="385" r:id="rId45"/>
    <p:sldId id="386" r:id="rId46"/>
    <p:sldId id="387" r:id="rId47"/>
    <p:sldId id="346" r:id="rId48"/>
    <p:sldId id="351" r:id="rId49"/>
    <p:sldId id="352" r:id="rId50"/>
    <p:sldId id="353" r:id="rId51"/>
    <p:sldId id="359" r:id="rId52"/>
    <p:sldId id="360" r:id="rId53"/>
    <p:sldId id="364" r:id="rId54"/>
    <p:sldId id="365" r:id="rId55"/>
    <p:sldId id="366" r:id="rId56"/>
    <p:sldId id="368" r:id="rId57"/>
    <p:sldId id="369" r:id="rId58"/>
    <p:sldId id="370" r:id="rId59"/>
    <p:sldId id="371" r:id="rId60"/>
    <p:sldId id="388" r:id="rId61"/>
    <p:sldId id="390" r:id="rId62"/>
    <p:sldId id="391" r:id="rId63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339933"/>
    <a:srgbClr val="22581C"/>
    <a:srgbClr val="0099FF"/>
    <a:srgbClr val="FFFF99"/>
    <a:srgbClr val="FFFFFF"/>
    <a:srgbClr val="CC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 autoAdjust="0"/>
    <p:restoredTop sz="76741" autoAdjust="0"/>
  </p:normalViewPr>
  <p:slideViewPr>
    <p:cSldViewPr showGuides="1">
      <p:cViewPr varScale="1">
        <p:scale>
          <a:sx n="52" d="100"/>
          <a:sy n="52" d="100"/>
        </p:scale>
        <p:origin x="1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F58D6B-7824-40FE-BD4A-F277B846AEE9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3BC1C0-DAB1-4F66-964D-29DD9A4C1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45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039CCFC-1045-4ED6-BFA9-C0C2D05959F7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3FC651-E1AE-4826-906D-EB5DAB53E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1181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75A553-48A9-4BA8-B3ED-02A79D850F2A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2019-04-11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ACA2B9A-37AC-41C5-8563-23261E92A74B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8380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1~n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* 3</a:t>
            </a:r>
            <a:r>
              <a:rPr lang="ko-KR" altLang="en-US" dirty="0" smtClean="0"/>
              <a:t>이니까 </a:t>
            </a:r>
            <a:r>
              <a:rPr lang="en-US" altLang="ko-KR" dirty="0" smtClean="0"/>
              <a:t>O(n^3)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플로이드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경로를 알려주지않고 최단 거리만을 알려준다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플로이드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가야지 최단 경로까지 알려준다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93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66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배열의 의미를 알아야한다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가는 경우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5,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이므로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번노드를</a:t>
            </a:r>
            <a:r>
              <a:rPr lang="ko-KR" altLang="en-US" baseline="0" dirty="0" smtClean="0"/>
              <a:t> 경유한 것을 의미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</a:t>
            </a:r>
            <a:r>
              <a:rPr lang="en-US" altLang="ko-KR" baseline="0" dirty="0" smtClean="0"/>
              <a:t>5, 4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4, 3</a:t>
            </a:r>
            <a:r>
              <a:rPr lang="ko-KR" altLang="en-US" baseline="0" dirty="0" smtClean="0"/>
              <a:t>을 비교해야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</a:t>
            </a:r>
            <a:r>
              <a:rPr lang="en-US" altLang="ko-KR" baseline="0" dirty="0" smtClean="0"/>
              <a:t>5, 1 </a:t>
            </a:r>
            <a:r>
              <a:rPr lang="ko-KR" altLang="en-US" baseline="0" dirty="0" smtClean="0"/>
              <a:t>을 비교해야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5, 1, 4, 3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5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33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48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51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P[1][6]</a:t>
            </a:r>
            <a:r>
              <a:rPr lang="en-US" altLang="ko-KR" baseline="0" dirty="0" smtClean="0"/>
              <a:t> = 1</a:t>
            </a:r>
            <a:r>
              <a:rPr lang="ko-KR" altLang="en-US" baseline="0" dirty="0" smtClean="0"/>
              <a:t>이 무슨 의미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번부터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번까지 곱할 때는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번을 포함해서 좌측 파트 하나</a:t>
            </a:r>
            <a:r>
              <a:rPr lang="en-US" altLang="ko-KR" baseline="0" dirty="0" smtClean="0"/>
              <a:t>, 1</a:t>
            </a:r>
            <a:r>
              <a:rPr lang="ko-KR" altLang="en-US" baseline="0" dirty="0" smtClean="0"/>
              <a:t>번을 제외해서 우측 파트 하나 계산하는게 최소다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(2, 6) -&gt; 5: 5</a:t>
            </a:r>
            <a:r>
              <a:rPr lang="ko-KR" altLang="en-US" baseline="0" dirty="0" smtClean="0"/>
              <a:t>를 포함해서 좌측 에있는 파트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를 제외한 우측에 있는 파트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부분 이해 잘해라</a:t>
            </a:r>
            <a:endParaRPr lang="en-US" altLang="ko-KR" baseline="0" dirty="0" smtClean="0"/>
          </a:p>
          <a:p>
            <a:r>
              <a:rPr lang="ko-KR" altLang="en-US" baseline="0" dirty="0" smtClean="0"/>
              <a:t>재구성하는 문제 나올 수 있음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829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가로줄에는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시작하는데 세로줄은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82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배열을 재구성하는 것도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150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오른쪽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대각 위치에 있는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성분들의 </a:t>
            </a:r>
            <a:r>
              <a:rPr lang="en-US" altLang="ko-KR" baseline="0" dirty="0" smtClean="0"/>
              <a:t>min </a:t>
            </a:r>
            <a:r>
              <a:rPr lang="ko-KR" altLang="en-US" baseline="0" dirty="0" smtClean="0"/>
              <a:t>값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91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파스칼의 삼각형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이항 계수를 구하는 것과 똑같다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그렇다면 왜 </a:t>
            </a:r>
            <a:r>
              <a:rPr lang="en-US" altLang="ko-KR" baseline="0" dirty="0" smtClean="0"/>
              <a:t>minimum(I, k) </a:t>
            </a:r>
            <a:r>
              <a:rPr lang="ko-KR" altLang="en-US" baseline="0" dirty="0" smtClean="0"/>
              <a:t>인가</a:t>
            </a:r>
            <a:r>
              <a:rPr lang="en-US" altLang="ko-KR" baseline="0" dirty="0" smtClean="0"/>
              <a:t>?</a:t>
            </a:r>
            <a:br>
              <a:rPr lang="en-US" altLang="ko-KR" baseline="0" dirty="0" smtClean="0"/>
            </a:br>
            <a:r>
              <a:rPr lang="en-US" altLang="ko-KR" baseline="0" dirty="0" smtClean="0"/>
              <a:t>“n^2</a:t>
            </a:r>
            <a:r>
              <a:rPr lang="ko-KR" altLang="en-US" baseline="0" dirty="0" smtClean="0"/>
              <a:t>을 했을 때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번째 항의 계수는 무엇인가</a:t>
            </a:r>
            <a:r>
              <a:rPr lang="en-US" altLang="ko-KR" baseline="0" dirty="0" smtClean="0"/>
              <a:t>?” </a:t>
            </a:r>
            <a:r>
              <a:rPr lang="ko-KR" altLang="en-US" baseline="0" dirty="0" smtClean="0"/>
              <a:t>이기 때문에 뒤에 있는 불필요한 연산은 계산할 필요가 없다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(1000, 2)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(1000, 500)</a:t>
            </a:r>
            <a:r>
              <a:rPr lang="ko-KR" altLang="en-US" baseline="0" dirty="0" smtClean="0"/>
              <a:t>의 연산 량의 차이가 상당하기 때문에 </a:t>
            </a:r>
            <a:r>
              <a:rPr lang="en-US" altLang="ko-KR" baseline="0" dirty="0" smtClean="0"/>
              <a:t>minimum </a:t>
            </a:r>
            <a:r>
              <a:rPr lang="ko-KR" altLang="en-US" baseline="0" dirty="0" smtClean="0"/>
              <a:t>값을 넣어 제한해준다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360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02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Fib </a:t>
            </a:r>
            <a:r>
              <a:rPr lang="ko-KR" altLang="en-US" dirty="0" smtClean="0"/>
              <a:t>에서는 재귀가 매우 비효율적이지만 </a:t>
            </a:r>
            <a:r>
              <a:rPr lang="en-US" altLang="ko-KR" dirty="0" smtClean="0"/>
              <a:t>n! </a:t>
            </a:r>
            <a:r>
              <a:rPr lang="ko-KR" altLang="en-US" dirty="0" smtClean="0"/>
              <a:t>계산할 때에는 재귀가 효율 적이었다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항으로 정리가 되는게 아니라 두개의 항으로 정리되어 있으면 </a:t>
            </a:r>
            <a:r>
              <a:rPr lang="en-US" altLang="ko-KR" dirty="0" smtClean="0"/>
              <a:t>2^n</a:t>
            </a:r>
            <a:r>
              <a:rPr lang="ko-KR" altLang="en-US" dirty="0" smtClean="0"/>
              <a:t>으로 연산이 증가하기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 속도가 매우 비효율적이다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어떤 경우에 좋을지 안좋을지 알아야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51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모든 도시에 대해서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매우 중요하다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모든 도시에서 모든 도시로 가는 최단 경로를 계산해 주는 것이 최단 경로 문제이다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**** </a:t>
            </a:r>
            <a:r>
              <a:rPr lang="ko-KR" altLang="en-US" baseline="0" dirty="0" err="1" smtClean="0"/>
              <a:t>다익스트라</a:t>
            </a:r>
            <a:r>
              <a:rPr lang="ko-KR" altLang="en-US" baseline="0" dirty="0" smtClean="0"/>
              <a:t> 알고리즘은 한 곳에서 다른 한 곳으로 가는 최단 경로 알고리즘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두 알고리즘의 복잡도가 다르다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최단경로</a:t>
            </a:r>
            <a:r>
              <a:rPr lang="en-US" altLang="ko-KR" baseline="0" dirty="0" smtClean="0"/>
              <a:t>(n^3), </a:t>
            </a:r>
            <a:r>
              <a:rPr lang="ko-KR" altLang="en-US" baseline="0" dirty="0" err="1" smtClean="0"/>
              <a:t>다익스트라</a:t>
            </a:r>
            <a:r>
              <a:rPr lang="en-US" altLang="ko-KR" baseline="0" dirty="0" smtClean="0"/>
              <a:t>(n^2)</a:t>
            </a:r>
            <a:r>
              <a:rPr lang="ko-KR" altLang="en-US" baseline="0" dirty="0" smtClean="0"/>
              <a:t>이니까 잘 기억해두자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근데 그러면 </a:t>
            </a:r>
            <a:r>
              <a:rPr lang="ko-KR" altLang="en-US" baseline="0" dirty="0" err="1" smtClean="0"/>
              <a:t>다익스트라만</a:t>
            </a:r>
            <a:r>
              <a:rPr lang="ko-KR" altLang="en-US" baseline="0" dirty="0" smtClean="0"/>
              <a:t> 쓰는게 좋은 거 아닐까 하는 생각이 들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88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ko-KR" altLang="en-US" dirty="0" smtClean="0"/>
              <a:t>라는 행렬을 </a:t>
            </a:r>
            <a:r>
              <a:rPr lang="en-US" altLang="ko-KR" dirty="0" smtClean="0"/>
              <a:t>W</a:t>
            </a:r>
            <a:r>
              <a:rPr lang="ko-KR" altLang="en-US" dirty="0" smtClean="0"/>
              <a:t>행렬로 만들어 보자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877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2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노드가 </a:t>
            </a:r>
            <a:r>
              <a:rPr lang="ko-KR" altLang="en-US" dirty="0" err="1" smtClean="0"/>
              <a:t>추가됐을때</a:t>
            </a:r>
            <a:r>
              <a:rPr lang="ko-KR" altLang="en-US" dirty="0" smtClean="0"/>
              <a:t> 경유지로 사용되는 경로들이 조금 더 조직화될 필요성이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73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4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경유하는 경우와 경유하지 않는 경우의 값을 비교한다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758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43C0-5397-4C30-A9CA-FCC4583439B4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EB32-2888-4CA5-AF87-4D2EB0642E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5ED2-423D-4968-AC99-99D04733094E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E515-110D-46AB-908B-D3F9A4B436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7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38E5-3B4D-4358-9CF5-8D027C8BE60B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9694-06D2-4659-9018-122DDB410C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93AB-29FC-4DE4-8146-940972E012AB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7B68-9DEC-40AC-8C12-B87152556F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05D2-3A04-4C02-9FDC-4B337A91997E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7D74-B0A6-4E42-8728-6771F3E059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08F0A-985F-4442-8F94-F0A5854A4DAA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9704-D3F7-4ED1-93BF-96236E1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61160-14F2-4555-BE1B-DBD6BF964727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E93F-DE32-4914-9B3A-C20AB8C62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0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A3D6-E1C3-4F39-A788-E2ECA54F15A5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95CF-183D-43FF-B782-19F50CDD41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4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09EC-05D7-4A26-88F6-3968B890492F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B8BE-0059-4660-A1A7-18A83423BD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2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4588-4B16-41D8-A5D7-91E1896D71E1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68EE-F25C-43B4-83FF-777C43526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0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184F5-52E6-455D-B242-B98C976EFDAB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964B2-4459-4ECF-ACCD-9431B0939A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0913B72-27D7-4971-B0F8-889F99630849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9EF35231-88DE-403E-92BB-76AC5F0C9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0.jpeg"/><Relationship Id="rId10" Type="http://schemas.openxmlformats.org/officeDocument/2006/relationships/image" Target="../media/image14.wmf"/><Relationship Id="rId19" Type="http://schemas.openxmlformats.org/officeDocument/2006/relationships/image" Target="../media/image18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2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jpe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</a:t>
            </a:r>
            <a:r>
              <a:rPr lang="ko-KR" altLang="en-US" smtClean="0"/>
              <a:t>장   동적계획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(Dynamic Programming)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527578-3AF3-495B-8637-43120A2B85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설계절차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k</a:t>
            </a:r>
            <a:r>
              <a:rPr lang="en-US" altLang="ko-KR" baseline="50000" smtClean="0"/>
              <a:t>-1)</a:t>
            </a:r>
            <a:r>
              <a:rPr lang="ko-KR" altLang="en-US" smtClean="0"/>
              <a:t>을 가지고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k</a:t>
            </a:r>
            <a:r>
              <a:rPr lang="en-US" altLang="ko-KR" baseline="50000" smtClean="0"/>
              <a:t>)</a:t>
            </a:r>
            <a:r>
              <a:rPr lang="ko-KR" altLang="en-US" smtClean="0"/>
              <a:t>를 계산할 수 있는 재귀 관계식</a:t>
            </a:r>
            <a:r>
              <a:rPr lang="en-US" altLang="ko-KR" smtClean="0"/>
              <a:t>(recursive property)</a:t>
            </a:r>
            <a:r>
              <a:rPr lang="ko-KR" altLang="en-US" smtClean="0"/>
              <a:t>을 정립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ko-KR" altLang="en-US" b="1" smtClean="0"/>
              <a:t>경우 </a:t>
            </a:r>
            <a:r>
              <a:rPr lang="en-US" altLang="ko-KR" b="1" smtClean="0"/>
              <a:t>1</a:t>
            </a:r>
            <a:r>
              <a:rPr lang="en-US" altLang="ko-KR" smtClean="0"/>
              <a:t>: {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}</a:t>
            </a:r>
            <a:r>
              <a:rPr lang="ko-KR" altLang="en-US" smtClean="0"/>
              <a:t>의 정점들 만을 통해서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최단경로가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ko-KR" altLang="en-US" u="sng" smtClean="0"/>
              <a:t>를 거치지 않는</a:t>
            </a:r>
            <a:r>
              <a:rPr lang="ko-KR" altLang="en-US" smtClean="0"/>
              <a:t> 경우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                             (</a:t>
            </a:r>
            <a:r>
              <a:rPr lang="ko-KR" altLang="en-US" smtClean="0"/>
              <a:t>예</a:t>
            </a:r>
            <a:r>
              <a:rPr lang="en-US" altLang="ko-KR" smtClean="0"/>
              <a:t>)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(5)</a:t>
            </a:r>
            <a:r>
              <a:rPr lang="en-US" altLang="ko-KR" smtClean="0"/>
              <a:t>[1][3] =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(4)</a:t>
            </a:r>
            <a:r>
              <a:rPr lang="en-US" altLang="ko-KR" smtClean="0"/>
              <a:t>[1][3] = 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b="1" smtClean="0"/>
              <a:t>경우 </a:t>
            </a:r>
            <a:r>
              <a:rPr lang="en-US" altLang="ko-KR" b="1" smtClean="0"/>
              <a:t>2</a:t>
            </a:r>
            <a:r>
              <a:rPr lang="en-US" altLang="ko-KR" smtClean="0"/>
              <a:t>: {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}</a:t>
            </a:r>
            <a:r>
              <a:rPr lang="ko-KR" altLang="en-US" smtClean="0"/>
              <a:t>의 정점들 만을 통해서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최단경로가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ko-KR" altLang="en-US" u="sng" smtClean="0"/>
              <a:t>를 거치는</a:t>
            </a:r>
            <a:r>
              <a:rPr lang="ko-KR" altLang="en-US" smtClean="0"/>
              <a:t> 경우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                            (</a:t>
            </a:r>
            <a:r>
              <a:rPr lang="ko-KR" altLang="en-US" smtClean="0"/>
              <a:t>예</a:t>
            </a:r>
            <a:r>
              <a:rPr lang="en-US" altLang="ko-KR" smtClean="0"/>
              <a:t>) 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(2)</a:t>
            </a:r>
            <a:r>
              <a:rPr lang="en-US" altLang="ko-KR" smtClean="0"/>
              <a:t>[5][3] =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[5][2] +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[2][3] = 4 + 3 = 7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상향식으로 </a:t>
            </a:r>
            <a:r>
              <a:rPr lang="en-US" altLang="ko-KR" i="1" smtClean="0"/>
              <a:t>k</a:t>
            </a:r>
            <a:r>
              <a:rPr lang="en-US" altLang="ko-KR" smtClean="0"/>
              <a:t> = 1</a:t>
            </a:r>
            <a:r>
              <a:rPr lang="ko-KR" altLang="en-US" smtClean="0"/>
              <a:t>부터 </a:t>
            </a:r>
            <a:r>
              <a:rPr lang="en-US" altLang="ko-KR" i="1" smtClean="0"/>
              <a:t>n</a:t>
            </a:r>
            <a:r>
              <a:rPr lang="ko-KR" altLang="en-US" smtClean="0"/>
              <a:t>까지 다음과 같이  이 과정을 반복하여 해를 구한다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			                  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(0)</a:t>
            </a:r>
            <a:r>
              <a:rPr lang="en-US" altLang="ko-KR" smtClean="0"/>
              <a:t>,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,…….,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n</a:t>
            </a:r>
            <a:r>
              <a:rPr lang="en-US" altLang="ko-KR" baseline="50000" smtClean="0"/>
              <a:t>)</a:t>
            </a:r>
            <a:endParaRPr lang="en-US" altLang="ko-KR" smtClean="0"/>
          </a:p>
        </p:txBody>
      </p:sp>
      <p:graphicFrame>
        <p:nvGraphicFramePr>
          <p:cNvPr id="11269" name="Object 0"/>
          <p:cNvGraphicFramePr>
            <a:graphicFrameLocks noChangeAspect="1"/>
          </p:cNvGraphicFramePr>
          <p:nvPr/>
        </p:nvGraphicFramePr>
        <p:xfrm>
          <a:off x="1092200" y="1857375"/>
          <a:ext cx="6403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3695700" imgH="406400" progId="Equation.3">
                  <p:embed/>
                </p:oleObj>
              </mc:Choice>
              <mc:Fallback>
                <p:oleObj name="Equation" r:id="rId5" imgW="3695700" imgH="406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857375"/>
                        <a:ext cx="64039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" name="그룹 5"/>
          <p:cNvGrpSpPr>
            <a:grpSpLocks/>
          </p:cNvGrpSpPr>
          <p:nvPr/>
        </p:nvGrpSpPr>
        <p:grpSpPr bwMode="auto">
          <a:xfrm>
            <a:off x="6203950" y="5229225"/>
            <a:ext cx="1601788" cy="1255713"/>
            <a:chOff x="5643563" y="214313"/>
            <a:chExt cx="2600523" cy="1829751"/>
          </a:xfrm>
        </p:grpSpPr>
        <p:sp>
          <p:nvSpPr>
            <p:cNvPr id="11271" name="Oval 4"/>
            <p:cNvSpPr>
              <a:spLocks noChangeArrowheads="1"/>
            </p:cNvSpPr>
            <p:nvPr/>
          </p:nvSpPr>
          <p:spPr bwMode="auto">
            <a:xfrm>
              <a:off x="5643563" y="930275"/>
              <a:ext cx="406400" cy="417513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11272" name="Text Box 6"/>
            <p:cNvSpPr txBox="1">
              <a:spLocks noChangeArrowheads="1"/>
            </p:cNvSpPr>
            <p:nvPr/>
          </p:nvSpPr>
          <p:spPr bwMode="auto">
            <a:xfrm>
              <a:off x="5718175" y="98425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5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11273" name="Oval 7"/>
            <p:cNvSpPr>
              <a:spLocks noChangeArrowheads="1"/>
            </p:cNvSpPr>
            <p:nvPr/>
          </p:nvSpPr>
          <p:spPr bwMode="auto">
            <a:xfrm>
              <a:off x="6546850" y="284163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6623050" y="338138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11275" name="Oval 9"/>
            <p:cNvSpPr>
              <a:spLocks noChangeArrowheads="1"/>
            </p:cNvSpPr>
            <p:nvPr/>
          </p:nvSpPr>
          <p:spPr bwMode="auto">
            <a:xfrm>
              <a:off x="6546850" y="1531938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6623050" y="1585913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11277" name="Oval 11"/>
            <p:cNvSpPr>
              <a:spLocks noChangeArrowheads="1"/>
            </p:cNvSpPr>
            <p:nvPr/>
          </p:nvSpPr>
          <p:spPr bwMode="auto">
            <a:xfrm>
              <a:off x="7812088" y="284163"/>
              <a:ext cx="407987" cy="415925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7888289" y="33020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2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11279" name="Oval 13"/>
            <p:cNvSpPr>
              <a:spLocks noChangeArrowheads="1"/>
            </p:cNvSpPr>
            <p:nvPr/>
          </p:nvSpPr>
          <p:spPr bwMode="auto">
            <a:xfrm>
              <a:off x="7812088" y="1531938"/>
              <a:ext cx="407987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80" name="Text Box 14"/>
            <p:cNvSpPr txBox="1">
              <a:spLocks noChangeArrowheads="1"/>
            </p:cNvSpPr>
            <p:nvPr/>
          </p:nvSpPr>
          <p:spPr bwMode="auto">
            <a:xfrm>
              <a:off x="7888288" y="1577975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V="1">
              <a:off x="5967413" y="546100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 flipV="1">
              <a:off x="6057900" y="676275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 flipH="1" flipV="1">
              <a:off x="6019800" y="1262063"/>
              <a:ext cx="542925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>
              <a:off x="6750050" y="700088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 flipH="1" flipV="1">
              <a:off x="8039100" y="684213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6938963" y="414338"/>
              <a:ext cx="903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6953250" y="5603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6946900" y="1670050"/>
              <a:ext cx="903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6953250" y="18176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H="1">
              <a:off x="6870700" y="646113"/>
              <a:ext cx="995363" cy="923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046789" y="560388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6272214" y="89217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7289800" y="2143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7285038" y="546101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6724650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1296" name="Text Box 32"/>
            <p:cNvSpPr txBox="1">
              <a:spLocks noChangeArrowheads="1"/>
            </p:cNvSpPr>
            <p:nvPr/>
          </p:nvSpPr>
          <p:spPr bwMode="auto">
            <a:xfrm>
              <a:off x="7180263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7270749" y="1470027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6181725" y="1439865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8001001" y="107791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7270749" y="18018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loud"/>
          <p:cNvSpPr>
            <a:spLocks noChangeAspect="1" noEditPoints="1" noChangeArrowheads="1"/>
          </p:cNvSpPr>
          <p:nvPr/>
        </p:nvSpPr>
        <p:spPr bwMode="auto">
          <a:xfrm>
            <a:off x="2730500" y="2195513"/>
            <a:ext cx="2743200" cy="2314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1B8A6-8D9B-4C85-BA73-C91A5ACF29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2292" name="Object 0"/>
          <p:cNvGraphicFramePr>
            <a:graphicFrameLocks noChangeAspect="1"/>
          </p:cNvGraphicFramePr>
          <p:nvPr/>
        </p:nvGraphicFramePr>
        <p:xfrm>
          <a:off x="995363" y="1538288"/>
          <a:ext cx="65579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수식" r:id="rId5" imgW="3784600" imgH="393700" progId="Equation.3">
                  <p:embed/>
                </p:oleObj>
              </mc:Choice>
              <mc:Fallback>
                <p:oleObj name="수식" r:id="rId5" imgW="3784600" imgH="393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538288"/>
                        <a:ext cx="65579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1143000" y="3884613"/>
            <a:ext cx="500063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>
                <a:latin typeface="+mn-lt"/>
              </a:rPr>
              <a:t>v</a:t>
            </a:r>
            <a:r>
              <a:rPr lang="en-US" altLang="ko-KR" i="1" baseline="-25000" dirty="0">
                <a:latin typeface="+mn-lt"/>
              </a:rPr>
              <a:t>i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500813" y="3884613"/>
            <a:ext cx="500062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j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00500" y="4762500"/>
            <a:ext cx="500063" cy="5000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k</a:t>
            </a:r>
            <a:endParaRPr lang="ko-KR" altLang="en-US" i="1" baseline="-25000" dirty="0">
              <a:latin typeface="+mn-lt"/>
            </a:endParaRPr>
          </a:p>
        </p:txBody>
      </p:sp>
      <p:cxnSp>
        <p:nvCxnSpPr>
          <p:cNvPr id="12296" name="구부러진 연결선 14"/>
          <p:cNvCxnSpPr>
            <a:cxnSpLocks noChangeShapeType="1"/>
            <a:stCxn id="6" idx="7"/>
            <a:endCxn id="8" idx="0"/>
          </p:cNvCxnSpPr>
          <p:nvPr/>
        </p:nvCxnSpPr>
        <p:spPr bwMode="auto">
          <a:xfrm rot="5400000" flipH="1" flipV="1">
            <a:off x="4124325" y="1330326"/>
            <a:ext cx="73025" cy="5181600"/>
          </a:xfrm>
          <a:prstGeom prst="curvedConnector3">
            <a:avLst>
              <a:gd name="adj1" fmla="val 17388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오른쪽 화살표 29"/>
          <p:cNvSpPr/>
          <p:nvPr/>
        </p:nvSpPr>
        <p:spPr bwMode="auto">
          <a:xfrm rot="19183493">
            <a:off x="2438400" y="2320925"/>
            <a:ext cx="1185863" cy="141288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 bwMode="auto">
          <a:xfrm rot="19264225">
            <a:off x="2501900" y="2747963"/>
            <a:ext cx="2579688" cy="160337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2" name="오른쪽 화살표 31"/>
          <p:cNvSpPr/>
          <p:nvPr/>
        </p:nvSpPr>
        <p:spPr bwMode="auto">
          <a:xfrm rot="17588106" flipV="1">
            <a:off x="5330031" y="2594769"/>
            <a:ext cx="1541463" cy="161925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원호 4"/>
          <p:cNvSpPr/>
          <p:nvPr/>
        </p:nvSpPr>
        <p:spPr bwMode="auto">
          <a:xfrm rot="1011358">
            <a:off x="1522413" y="3657600"/>
            <a:ext cx="2673350" cy="1311275"/>
          </a:xfrm>
          <a:prstGeom prst="arc">
            <a:avLst>
              <a:gd name="adj1" fmla="val 10364332"/>
              <a:gd name="adj2" fmla="val 23328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8" name="원호 17"/>
          <p:cNvSpPr/>
          <p:nvPr/>
        </p:nvSpPr>
        <p:spPr bwMode="auto">
          <a:xfrm rot="19873572">
            <a:off x="4075113" y="3513138"/>
            <a:ext cx="2835275" cy="1643062"/>
          </a:xfrm>
          <a:prstGeom prst="arc">
            <a:avLst>
              <a:gd name="adj1" fmla="val 11415906"/>
              <a:gd name="adj2" fmla="val 85884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2302" name="TextBox 34"/>
          <p:cNvSpPr txBox="1">
            <a:spLocks noChangeArrowheads="1"/>
          </p:cNvSpPr>
          <p:nvPr/>
        </p:nvSpPr>
        <p:spPr bwMode="auto">
          <a:xfrm>
            <a:off x="3263900" y="3021013"/>
            <a:ext cx="17764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/>
              <a:t> , </a:t>
            </a:r>
            <a:r>
              <a:rPr lang="en-US" altLang="ko-KR" i="1"/>
              <a:t>v</a:t>
            </a:r>
            <a:r>
              <a:rPr lang="en-US" altLang="ko-KR" baseline="-25000"/>
              <a:t>2</a:t>
            </a:r>
            <a:r>
              <a:rPr lang="en-US" altLang="ko-KR"/>
              <a:t>, ..,</a:t>
            </a:r>
            <a:r>
              <a:rPr lang="en-US" altLang="ko-KR" i="1"/>
              <a:t> v</a:t>
            </a:r>
            <a:r>
              <a:rPr lang="en-US" altLang="ko-KR" i="1" baseline="-25000"/>
              <a:t>k-</a:t>
            </a:r>
            <a:r>
              <a:rPr lang="en-US" altLang="ko-KR" baseline="-25000"/>
              <a:t>1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 bwMode="auto">
          <a:xfrm>
            <a:off x="4721225" y="1411288"/>
            <a:ext cx="1323975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6167438" y="1371600"/>
            <a:ext cx="1323975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295B0-2CFE-41D4-86AB-8EB1B71D00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3315" name="직사각형 5"/>
          <p:cNvSpPr>
            <a:spLocks noChangeArrowheads="1"/>
          </p:cNvSpPr>
          <p:nvPr/>
        </p:nvSpPr>
        <p:spPr bwMode="auto">
          <a:xfrm>
            <a:off x="500063" y="642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</a:rPr>
              <a:t>예</a:t>
            </a:r>
            <a:r>
              <a:rPr lang="en-US" altLang="ko-KR">
                <a:latin typeface="굴림" panose="020B0600000101010101" pitchFamily="50" charset="-127"/>
              </a:rPr>
              <a:t> 3.3)</a:t>
            </a:r>
            <a:endParaRPr lang="ko-KR" altLang="en-US">
              <a:latin typeface="굴림" panose="020B0600000101010101" pitchFamily="50" charset="-127"/>
            </a:endParaRPr>
          </a:p>
        </p:txBody>
      </p:sp>
      <p:grpSp>
        <p:nvGrpSpPr>
          <p:cNvPr id="13316" name="그룹 35"/>
          <p:cNvGrpSpPr>
            <a:grpSpLocks/>
          </p:cNvGrpSpPr>
          <p:nvPr/>
        </p:nvGrpSpPr>
        <p:grpSpPr bwMode="auto">
          <a:xfrm>
            <a:off x="5929313" y="1071563"/>
            <a:ext cx="2643187" cy="1928812"/>
            <a:chOff x="2286000" y="2197100"/>
            <a:chExt cx="4457095" cy="3179034"/>
          </a:xfrm>
        </p:grpSpPr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1334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1334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57188" y="1214438"/>
            <a:ext cx="8358187" cy="4624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+mn-ea"/>
              </a:rPr>
              <a:t>[2][4]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min(2, 9+1) = 2 </a:t>
            </a:r>
            <a:endParaRPr lang="en-US" altLang="ko-KR" sz="2000" dirty="0">
              <a:latin typeface="+mn-lt"/>
              <a:ea typeface="+mn-ea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[5][2],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[1][2])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을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모두 계산한 후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ko-KR" altLang="en-US" sz="2000" dirty="0">
                <a:latin typeface="+mn-lt"/>
                <a:ea typeface="굴림" charset="-127"/>
              </a:rPr>
              <a:t>를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[2][4])        </a:t>
            </a:r>
            <a:r>
              <a:rPr lang="en-US" altLang="ko-KR" sz="1600" dirty="0">
                <a:latin typeface="+mn-lt"/>
                <a:ea typeface="굴림" charset="-127"/>
              </a:rPr>
              <a:t>/* </a:t>
            </a:r>
            <a:r>
              <a:rPr lang="en-US" altLang="ko-KR" sz="1600" i="1" dirty="0">
                <a:latin typeface="+mn-lt"/>
                <a:ea typeface="굴림" charset="-127"/>
              </a:rPr>
              <a:t>D</a:t>
            </a:r>
            <a:r>
              <a:rPr lang="en-US" altLang="ko-KR" sz="1600" baseline="50000" dirty="0">
                <a:latin typeface="+mn-lt"/>
                <a:ea typeface="굴림" charset="-127"/>
              </a:rPr>
              <a:t>(1)</a:t>
            </a:r>
            <a:r>
              <a:rPr lang="ko-KR" altLang="en-US" sz="1600" dirty="0">
                <a:latin typeface="+mn-lt"/>
                <a:ea typeface="굴림" charset="-127"/>
              </a:rPr>
              <a:t>사용 </a:t>
            </a:r>
            <a:r>
              <a:rPr lang="en-US" altLang="ko-KR" sz="1600" dirty="0">
                <a:latin typeface="+mn-lt"/>
                <a:ea typeface="굴림" charset="-127"/>
              </a:rPr>
              <a:t>*/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= min(</a:t>
            </a:r>
            <a:r>
              <a:rPr lang="nb-NO" altLang="ko-KR" sz="2000" dirty="0">
                <a:latin typeface="+mn-lt"/>
                <a:ea typeface="맑은 고딕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, 4+2)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 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 </a:t>
            </a:r>
            <a:r>
              <a:rPr lang="en-US" altLang="ko-KR" sz="2000" dirty="0">
                <a:latin typeface="+mn-lt"/>
                <a:ea typeface="굴림" charset="-127"/>
              </a:rPr>
              <a:t>= D</a:t>
            </a:r>
            <a:r>
              <a:rPr lang="ko-KR" altLang="en-US" sz="2000" dirty="0">
                <a:latin typeface="+mn-lt"/>
                <a:ea typeface="굴림" charset="-127"/>
              </a:rPr>
              <a:t>를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순차적으로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530B0-8F5F-4C9F-95BB-3D63DB76DE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6763"/>
          </a:xfrm>
        </p:spPr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알고리즘 </a:t>
            </a:r>
            <a:r>
              <a:rPr lang="en-US" altLang="ko-KR" smtClean="0"/>
              <a:t>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153400" cy="150018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 그래프의 각 정점에서 다른 모든 정점까지의 최단거리를 계산하라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 </a:t>
            </a:r>
            <a:r>
              <a:rPr lang="en-US" altLang="ko-KR" i="1" smtClean="0"/>
              <a:t>W</a:t>
            </a:r>
            <a:r>
              <a:rPr lang="ko-KR" altLang="en-US" smtClean="0"/>
              <a:t>와 그 그래프에서의 정점의 수 </a:t>
            </a:r>
            <a:r>
              <a:rPr lang="en-US" altLang="ko-KR" i="1" smtClean="0"/>
              <a:t>n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최단거리의 길이가 포함된 배열 </a:t>
            </a:r>
            <a:r>
              <a:rPr lang="en-US" altLang="ko-KR" i="1" smtClean="0"/>
              <a:t>D</a:t>
            </a:r>
          </a:p>
        </p:txBody>
      </p: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785813" y="3000375"/>
            <a:ext cx="7215187" cy="20716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floyd(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W[][],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6"/>
          <p:cNvSpPr>
            <a:spLocks noChangeArrowheads="1"/>
          </p:cNvSpPr>
          <p:nvPr/>
        </p:nvSpPr>
        <p:spPr bwMode="auto">
          <a:xfrm>
            <a:off x="1143000" y="214313"/>
            <a:ext cx="5500688" cy="1571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Courier New" panose="02070309020205020404" pitchFamily="49" charset="0"/>
              </a:rPr>
              <a:t>void</a:t>
            </a:r>
            <a:r>
              <a:rPr lang="en-US" altLang="ko-KR" sz="1200">
                <a:latin typeface="Courier New" panose="02070309020205020404" pitchFamily="49" charset="0"/>
              </a:rPr>
              <a:t> floyd(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 </a:t>
            </a:r>
            <a:r>
              <a:rPr lang="en-US" altLang="ko-KR" sz="1200" b="1">
                <a:latin typeface="Courier New" panose="02070309020205020404" pitchFamily="49" charset="0"/>
              </a:rPr>
              <a:t>const</a:t>
            </a:r>
            <a:r>
              <a:rPr lang="en-US" altLang="ko-KR" sz="1200">
                <a:latin typeface="Courier New" panose="02070309020205020404" pitchFamily="49" charset="0"/>
              </a:rPr>
              <a:t>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W[][],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08013" y="2351088"/>
            <a:ext cx="80772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/>
              <a:t>모든 경우를 고려한 분석</a:t>
            </a:r>
            <a:r>
              <a:rPr lang="en-US" altLang="ko-KR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단위연산</a:t>
            </a:r>
            <a:r>
              <a:rPr lang="en-US" altLang="ko-KR"/>
              <a:t>: for-</a:t>
            </a:r>
            <a:r>
              <a:rPr lang="en-US" altLang="ko-KR" i="1"/>
              <a:t>j</a:t>
            </a:r>
            <a:r>
              <a:rPr lang="en-US" altLang="ko-KR"/>
              <a:t> </a:t>
            </a:r>
            <a:r>
              <a:rPr lang="ko-KR" altLang="en-US"/>
              <a:t>루프안의 지정문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입력크기</a:t>
            </a:r>
            <a:r>
              <a:rPr lang="en-US" altLang="ko-KR"/>
              <a:t>: </a:t>
            </a:r>
            <a:r>
              <a:rPr lang="ko-KR" altLang="en-US"/>
              <a:t>그래프에서의 정점의 수 </a:t>
            </a:r>
            <a:r>
              <a:rPr lang="en-US" altLang="ko-KR" i="1"/>
              <a:t>n</a:t>
            </a:r>
            <a:endParaRPr lang="en-US" altLang="ko-KR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89188" y="3432175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수식" r:id="rId5" imgW="1752600" imgH="228600" progId="Equation.3">
                  <p:embed/>
                </p:oleObj>
              </mc:Choice>
              <mc:Fallback>
                <p:oleObj name="수식" r:id="rId5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432175"/>
                        <a:ext cx="3009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30346-BF1B-4081-8160-50A89890CC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428625"/>
            <a:ext cx="8839200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앞의 예에 대한 결과 </a:t>
            </a:r>
            <a:r>
              <a:rPr lang="en-US" altLang="ko-KR" i="1" smtClean="0"/>
              <a:t>P</a:t>
            </a:r>
            <a:endParaRPr lang="en-US" altLang="ko-KR" smtClean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4929188" y="1428750"/>
          <a:ext cx="3109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수식" r:id="rId5" imgW="1562100" imgH="1346200" progId="Equation.3">
                  <p:embed/>
                </p:oleObj>
              </mc:Choice>
              <mc:Fallback>
                <p:oleObj name="수식" r:id="rId5" imgW="1562100" imgH="13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428750"/>
                        <a:ext cx="3109912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그룹 35"/>
          <p:cNvGrpSpPr>
            <a:grpSpLocks/>
          </p:cNvGrpSpPr>
          <p:nvPr/>
        </p:nvGrpSpPr>
        <p:grpSpPr bwMode="auto">
          <a:xfrm>
            <a:off x="285750" y="1285875"/>
            <a:ext cx="3898900" cy="2667000"/>
            <a:chOff x="2286000" y="2197100"/>
            <a:chExt cx="4343400" cy="2967041"/>
          </a:xfrm>
        </p:grpSpPr>
        <p:sp>
          <p:nvSpPr>
            <p:cNvPr id="16406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7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5</a:t>
              </a:r>
              <a:endParaRPr lang="en-US" altLang="ko-KR" sz="1600"/>
            </a:p>
          </p:txBody>
        </p:sp>
        <p:sp>
          <p:nvSpPr>
            <p:cNvPr id="16408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9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1</a:t>
              </a:r>
              <a:endParaRPr lang="en-US" altLang="ko-KR" sz="1600"/>
            </a:p>
          </p:txBody>
        </p:sp>
        <p:sp>
          <p:nvSpPr>
            <p:cNvPr id="16410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1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4</a:t>
              </a:r>
              <a:endParaRPr lang="en-US" altLang="ko-KR" sz="1600"/>
            </a:p>
          </p:txBody>
        </p:sp>
        <p:sp>
          <p:nvSpPr>
            <p:cNvPr id="16412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3" name="Text Box 12"/>
            <p:cNvSpPr txBox="1">
              <a:spLocks noChangeArrowheads="1"/>
            </p:cNvSpPr>
            <p:nvPr/>
          </p:nvSpPr>
          <p:spPr bwMode="auto">
            <a:xfrm>
              <a:off x="6070600" y="2387602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2</a:t>
              </a:r>
              <a:endParaRPr lang="en-US" altLang="ko-KR" sz="1600"/>
            </a:p>
          </p:txBody>
        </p:sp>
        <p:sp>
          <p:nvSpPr>
            <p:cNvPr id="16414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5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3</a:t>
              </a:r>
              <a:endParaRPr lang="en-US" altLang="ko-KR" sz="1600"/>
            </a:p>
          </p:txBody>
        </p:sp>
        <p:sp>
          <p:nvSpPr>
            <p:cNvPr id="16416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7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8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9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0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1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2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3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4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5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6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27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5</a:t>
              </a:r>
            </a:p>
          </p:txBody>
        </p:sp>
        <p:sp>
          <p:nvSpPr>
            <p:cNvPr id="16428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29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9</a:t>
              </a:r>
            </a:p>
          </p:txBody>
        </p:sp>
        <p:sp>
          <p:nvSpPr>
            <p:cNvPr id="16430" name="Text Box 31"/>
            <p:cNvSpPr txBox="1">
              <a:spLocks noChangeArrowheads="1"/>
            </p:cNvSpPr>
            <p:nvPr/>
          </p:nvSpPr>
          <p:spPr bwMode="auto">
            <a:xfrm>
              <a:off x="4108451" y="3454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31" name="Text Box 32"/>
            <p:cNvSpPr txBox="1">
              <a:spLocks noChangeArrowheads="1"/>
            </p:cNvSpPr>
            <p:nvPr/>
          </p:nvSpPr>
          <p:spPr bwMode="auto">
            <a:xfrm>
              <a:off x="4876800" y="34559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2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3" name="Text Box 34"/>
            <p:cNvSpPr txBox="1">
              <a:spLocks noChangeArrowheads="1"/>
            </p:cNvSpPr>
            <p:nvPr/>
          </p:nvSpPr>
          <p:spPr bwMode="auto">
            <a:xfrm>
              <a:off x="3194050" y="4216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4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5" name="Text Box 36"/>
            <p:cNvSpPr txBox="1">
              <a:spLocks noChangeArrowheads="1"/>
            </p:cNvSpPr>
            <p:nvPr/>
          </p:nvSpPr>
          <p:spPr bwMode="auto">
            <a:xfrm>
              <a:off x="5029200" y="4814887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4</a:t>
              </a:r>
            </a:p>
          </p:txBody>
        </p:sp>
      </p:grpSp>
      <p:cxnSp>
        <p:nvCxnSpPr>
          <p:cNvPr id="16390" name="직선 연결선 39"/>
          <p:cNvCxnSpPr>
            <a:cxnSpLocks noChangeShapeType="1"/>
          </p:cNvCxnSpPr>
          <p:nvPr/>
        </p:nvCxnSpPr>
        <p:spPr bwMode="auto">
          <a:xfrm>
            <a:off x="4786313" y="1857375"/>
            <a:ext cx="3500437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40"/>
          <p:cNvCxnSpPr>
            <a:cxnSpLocks noChangeShapeType="1"/>
          </p:cNvCxnSpPr>
          <p:nvPr/>
        </p:nvCxnSpPr>
        <p:spPr bwMode="auto">
          <a:xfrm rot="5400000">
            <a:off x="4714081" y="2640807"/>
            <a:ext cx="2428875" cy="4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Box 37"/>
          <p:cNvSpPr txBox="1">
            <a:spLocks noChangeArrowheads="1"/>
          </p:cNvSpPr>
          <p:nvPr/>
        </p:nvSpPr>
        <p:spPr bwMode="auto">
          <a:xfrm>
            <a:off x="1000125" y="4071938"/>
            <a:ext cx="146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  <a:r>
              <a:rPr lang="en-US" altLang="ko-KR">
                <a:sym typeface="Wingdings" panose="05000000000000000000" pitchFamily="2" charset="2"/>
              </a:rPr>
              <a:t>3 </a:t>
            </a:r>
            <a:r>
              <a:rPr lang="ko-KR" altLang="en-US">
                <a:sym typeface="Wingdings" panose="05000000000000000000" pitchFamily="2" charset="2"/>
              </a:rPr>
              <a:t>경로</a:t>
            </a:r>
            <a:r>
              <a:rPr lang="en-US" altLang="ko-KR">
                <a:sym typeface="Wingdings" panose="05000000000000000000" pitchFamily="2" charset="2"/>
              </a:rPr>
              <a:t> : </a:t>
            </a:r>
            <a:endParaRPr lang="ko-KR" altLang="en-US"/>
          </a:p>
        </p:txBody>
      </p:sp>
      <p:sp>
        <p:nvSpPr>
          <p:cNvPr id="40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428875" y="4929188"/>
            <a:ext cx="18684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5?4?3 </a:t>
            </a:r>
            <a:endParaRPr lang="ko-KR" altLang="en-US"/>
          </a:p>
        </p:txBody>
      </p:sp>
      <p:sp>
        <p:nvSpPr>
          <p:cNvPr id="43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857375" cy="142875"/>
          </a:xfrm>
          <a:prstGeom prst="rightArrow">
            <a:avLst>
              <a:gd name="adj1" fmla="val 50000"/>
              <a:gd name="adj2" fmla="val 50014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428875" y="4500563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543</a:t>
            </a:r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428875" y="5365750"/>
            <a:ext cx="2613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5?1?4?3 </a:t>
            </a: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428875" y="5857875"/>
            <a:ext cx="7572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 </a:t>
            </a:r>
            <a:endParaRPr lang="ko-KR" altLang="en-US"/>
          </a:p>
        </p:txBody>
      </p:sp>
      <p:cxnSp>
        <p:nvCxnSpPr>
          <p:cNvPr id="62" name="직선 화살표 연결선 61"/>
          <p:cNvCxnSpPr>
            <a:cxnSpLocks noChangeShapeType="1"/>
          </p:cNvCxnSpPr>
          <p:nvPr/>
        </p:nvCxnSpPr>
        <p:spPr bwMode="auto">
          <a:xfrm>
            <a:off x="5500688" y="3714750"/>
            <a:ext cx="571500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화살표 연결선 64"/>
          <p:cNvCxnSpPr>
            <a:cxnSpLocks noChangeShapeType="1"/>
          </p:cNvCxnSpPr>
          <p:nvPr/>
        </p:nvCxnSpPr>
        <p:spPr bwMode="auto">
          <a:xfrm>
            <a:off x="5500688" y="2000250"/>
            <a:ext cx="1857375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428875" y="6286500"/>
            <a:ext cx="15160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5143 </a:t>
            </a:r>
            <a:endParaRPr lang="ko-KR" altLang="en-US"/>
          </a:p>
        </p:txBody>
      </p:sp>
      <p:sp>
        <p:nvSpPr>
          <p:cNvPr id="68" name="오른쪽 화살표 15"/>
          <p:cNvSpPr>
            <a:spLocks noChangeArrowheads="1"/>
          </p:cNvSpPr>
          <p:nvPr/>
        </p:nvSpPr>
        <p:spPr bwMode="auto">
          <a:xfrm>
            <a:off x="5500688" y="3214688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403" name="TextBox 68"/>
          <p:cNvSpPr txBox="1">
            <a:spLocks noChangeArrowheads="1"/>
          </p:cNvSpPr>
          <p:nvPr/>
        </p:nvSpPr>
        <p:spPr bwMode="auto">
          <a:xfrm>
            <a:off x="2428875" y="4071938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5?3</a:t>
            </a:r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28938" y="5857875"/>
            <a:ext cx="565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4</a:t>
            </a:r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86125" y="5857875"/>
            <a:ext cx="9302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?3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4" grpId="0"/>
      <p:bldP spid="54" grpId="0"/>
      <p:bldP spid="60" grpId="0"/>
      <p:bldP spid="67" grpId="0"/>
      <p:bldP spid="68" grpId="0" animBg="1"/>
      <p:bldP spid="68" grpId="1" animBg="1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5C1CE-FFC8-466F-98AF-0864C3F9022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최단경로의 출력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4776788" cy="461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700" smtClean="0"/>
              <a:t>문제</a:t>
            </a:r>
            <a:r>
              <a:rPr lang="en-US" altLang="ko-KR" sz="1700" smtClean="0"/>
              <a:t>: </a:t>
            </a:r>
            <a:r>
              <a:rPr lang="ko-KR" altLang="en-US" sz="1700" smtClean="0"/>
              <a:t>최단경로 상에 놓여 있는 정점을 출력</a:t>
            </a:r>
            <a:r>
              <a:rPr lang="en-US" altLang="ko-KR" sz="17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428750" y="928688"/>
            <a:ext cx="4357688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path(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q,r)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(P[q][r] != 0)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path(q,P[q][r]);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cout &lt;&lt; “ v” &lt;&lt; P[q][r];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path(P[q][r],r);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3" y="2928938"/>
            <a:ext cx="7856537" cy="711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굴림" charset="-127"/>
                <a:ea typeface="굴림" charset="-127"/>
              </a:rPr>
              <a:t>위의 </a:t>
            </a:r>
            <a:r>
              <a:rPr lang="en-US" altLang="ko-KR" sz="2000" dirty="0">
                <a:latin typeface="굴림" charset="-127"/>
                <a:ea typeface="굴림" charset="-127"/>
              </a:rPr>
              <a:t>P</a:t>
            </a:r>
            <a:r>
              <a:rPr lang="ko-KR" altLang="en-US" sz="2000" dirty="0">
                <a:latin typeface="굴림" charset="-127"/>
                <a:ea typeface="굴림" charset="-127"/>
              </a:rPr>
              <a:t>를 가지고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path(5,3)</a:t>
            </a:r>
            <a:r>
              <a:rPr lang="ko-KR" altLang="en-US" sz="2000" dirty="0">
                <a:latin typeface="굴림" charset="-127"/>
                <a:ea typeface="굴림" charset="-127"/>
              </a:rPr>
              <a:t>을 구해 보시오</a:t>
            </a:r>
            <a:r>
              <a:rPr lang="en-US" altLang="ko-KR" sz="2000" dirty="0">
                <a:latin typeface="굴림" charset="-127"/>
                <a:ea typeface="굴림" charset="-127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       </a:t>
            </a:r>
            <a:endParaRPr lang="en-US" altLang="ko-KR" sz="2000" dirty="0">
              <a:latin typeface="굴림" charset="-127"/>
              <a:ea typeface="굴림" charset="-127"/>
            </a:endParaRPr>
          </a:p>
        </p:txBody>
      </p:sp>
      <p:sp>
        <p:nvSpPr>
          <p:cNvPr id="30727" name="TextBox 11"/>
          <p:cNvSpPr txBox="1">
            <a:spLocks noChangeArrowheads="1"/>
          </p:cNvSpPr>
          <p:nvPr/>
        </p:nvSpPr>
        <p:spPr bwMode="auto">
          <a:xfrm>
            <a:off x="571500" y="5572125"/>
            <a:ext cx="737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u="sng" dirty="0" smtClean="0">
                <a:latin typeface="굴림" pitchFamily="50" charset="-127"/>
              </a:rPr>
              <a:t>결과</a:t>
            </a:r>
            <a:r>
              <a:rPr lang="en-US" altLang="ko-KR" dirty="0" smtClean="0">
                <a:latin typeface="굴림" pitchFamily="50" charset="-127"/>
              </a:rPr>
              <a:t>: </a:t>
            </a:r>
            <a:r>
              <a:rPr lang="en-US" altLang="ko-KR" dirty="0" smtClean="0">
                <a:latin typeface="+mn-lt"/>
              </a:rPr>
              <a:t>v1 v4</a:t>
            </a:r>
            <a:r>
              <a:rPr lang="en-US" altLang="ko-KR" dirty="0" smtClean="0">
                <a:latin typeface="굴림" pitchFamily="50" charset="-127"/>
              </a:rPr>
              <a:t>.   </a:t>
            </a:r>
            <a:r>
              <a:rPr lang="ko-KR" altLang="en-US" dirty="0" smtClean="0">
                <a:latin typeface="굴림" pitchFamily="50" charset="-127"/>
              </a:rPr>
              <a:t>즉</a:t>
            </a:r>
            <a:r>
              <a:rPr lang="en-US" altLang="ko-KR" dirty="0" smtClean="0">
                <a:latin typeface="굴림" pitchFamily="50" charset="-127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ko-KR" altLang="en-US" dirty="0" smtClean="0">
                <a:latin typeface="굴림" pitchFamily="50" charset="-127"/>
              </a:rPr>
              <a:t>에서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ko-KR" altLang="en-US" dirty="0" smtClean="0">
                <a:latin typeface="굴림" pitchFamily="50" charset="-127"/>
              </a:rPr>
              <a:t>으로 가는 최단경로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1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4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이다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</p:txBody>
      </p:sp>
      <p:sp>
        <p:nvSpPr>
          <p:cNvPr id="17416" name="직사각형 12"/>
          <p:cNvSpPr>
            <a:spLocks noChangeArrowheads="1"/>
          </p:cNvSpPr>
          <p:nvPr/>
        </p:nvSpPr>
        <p:spPr bwMode="auto">
          <a:xfrm>
            <a:off x="714375" y="3429000"/>
            <a:ext cx="707231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path(5,3) = 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path(5,4) = 1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        path(5,1)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v1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path(1,4)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v4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path(4,3) = 0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643688" y="1428750"/>
            <a:ext cx="1500187" cy="347663"/>
          </a:xfrm>
          <a:prstGeom prst="wedgeRoundRectCallout">
            <a:avLst>
              <a:gd name="adj1" fmla="val -107193"/>
              <a:gd name="adj2" fmla="val 470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W(</a:t>
            </a:r>
            <a:r>
              <a:rPr lang="en-US" altLang="ko-KR" sz="1600" i="1" dirty="0">
                <a:latin typeface="+mj-lt"/>
                <a:ea typeface="굴림" charset="-127"/>
              </a:rPr>
              <a:t>n</a:t>
            </a:r>
            <a:r>
              <a:rPr lang="en-US" altLang="ko-KR" sz="1600" dirty="0">
                <a:latin typeface="굴림" charset="-127"/>
                <a:ea typeface="굴림" charset="-127"/>
              </a:rPr>
              <a:t>) </a:t>
            </a:r>
            <a:r>
              <a:rPr lang="en-US" altLang="ko-KR" sz="1600" dirty="0">
                <a:latin typeface="맑은 고딕"/>
                <a:ea typeface="맑은 고딕"/>
              </a:rPr>
              <a:t>∈</a:t>
            </a:r>
            <a:r>
              <a:rPr lang="el-GR" altLang="ko-KR" sz="1600" dirty="0">
                <a:latin typeface="맑은 고딕"/>
                <a:ea typeface="맑은 고딕"/>
              </a:rPr>
              <a:t>Θ</a:t>
            </a:r>
            <a:r>
              <a:rPr lang="en-US" altLang="ko-KR" sz="1600" dirty="0">
                <a:latin typeface="맑은 고딕"/>
                <a:ea typeface="맑은 고딕"/>
              </a:rPr>
              <a:t>(</a:t>
            </a:r>
            <a:r>
              <a:rPr lang="en-US" altLang="ko-KR" sz="1600" i="1" dirty="0">
                <a:latin typeface="+mj-lt"/>
                <a:ea typeface="맑은 고딕"/>
              </a:rPr>
              <a:t>n</a:t>
            </a:r>
            <a:r>
              <a:rPr lang="en-US" altLang="ko-KR" sz="1600" dirty="0">
                <a:latin typeface="맑은 고딕"/>
                <a:ea typeface="맑은 고딕"/>
              </a:rPr>
              <a:t>)</a:t>
            </a:r>
            <a:endParaRPr lang="ko-KR" altLang="en-US" sz="16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0B2D6-A96D-4AA5-B76D-FD6EFF4A453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765175"/>
            <a:ext cx="5357813" cy="3323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number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부터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40425" y="768350"/>
            <a:ext cx="3103563" cy="26781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22713"/>
            <a:ext cx="25923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3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86B94-C85F-4374-B525-B3C88B53929E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68425" y="908050"/>
            <a:ext cx="6407150" cy="4185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1 1000 1 5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9 0 3 2 1000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1000 1000 0 4 1000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3 1000 1000 1000 0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0 1 3 1 4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8 0 3 2 5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10 11 0 4 7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3 4 6 4 0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0 0 4 0 4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5 0 0 0 4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0 1 4 1 0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9B9B6-5E27-487A-A10C-941E4CE3A8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분할정복식 접근방법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3924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bin,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알고리즘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2400" smtClean="0">
                <a:latin typeface="Courier New" panose="02070309020205020404" pitchFamily="49" charset="0"/>
              </a:rPr>
              <a:t>	</a:t>
            </a: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bin(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n, 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if</a:t>
            </a:r>
            <a:r>
              <a:rPr lang="en-US" altLang="ko-KR" smtClean="0">
                <a:latin typeface="Courier New" panose="02070309020205020404" pitchFamily="49" charset="0"/>
              </a:rPr>
              <a:t> (k == 0 || n == 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bin(n-1,k-1) + bin(n-1,k)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}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857375" y="1785938"/>
          <a:ext cx="309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4" imgW="266584" imgH="457002" progId="Equation.3">
                  <p:embed/>
                </p:oleObj>
              </mc:Choice>
              <mc:Fallback>
                <p:oleObj name="Equation" r:id="rId4" imgW="26658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85938"/>
                        <a:ext cx="3095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직사각형 8"/>
          <p:cNvSpPr>
            <a:spLocks noChangeArrowheads="1"/>
          </p:cNvSpPr>
          <p:nvPr/>
        </p:nvSpPr>
        <p:spPr bwMode="auto">
          <a:xfrm>
            <a:off x="395288" y="2708275"/>
            <a:ext cx="7715250" cy="25003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8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187625" y="2060848"/>
            <a:ext cx="712879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실습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두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노드간의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경로를 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출력하는 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path 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함수를 작성한다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6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49337" y="113570"/>
            <a:ext cx="5227415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utility import *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337" y="3429000"/>
            <a:ext cx="4293543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_path(p, q, r):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path(p, q, r):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q, 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_path(p, q - 1, r - 1)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r, end=" ")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91050" y="3597057"/>
            <a:ext cx="4293543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path(p, 5, 3)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0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24964-8081-47C2-8AB8-2D7630CBEE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000" smtClean="0"/>
              <a:t>연쇄 행렬곱셈</a:t>
            </a:r>
            <a:r>
              <a:rPr lang="en-US" altLang="ko-KR" sz="3000" smtClean="0"/>
              <a:t>(matrix-chain multiplication)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24888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i="1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panose="05050102010706020507" pitchFamily="18" charset="2"/>
              </a:rPr>
              <a:t> </a:t>
            </a:r>
            <a:r>
              <a:rPr lang="en-US" altLang="ko-KR" i="1" dirty="0" smtClean="0">
                <a:sym typeface="Symbol" panose="05050102010706020507" pitchFamily="18" charset="2"/>
              </a:rPr>
              <a:t>j</a:t>
            </a:r>
            <a:r>
              <a:rPr lang="en-US" altLang="ko-KR" dirty="0" smtClean="0">
                <a:sym typeface="Symbol" panose="05050102010706020507" pitchFamily="18" charset="2"/>
              </a:rPr>
              <a:t> </a:t>
            </a:r>
            <a:r>
              <a:rPr lang="ko-KR" altLang="en-US" dirty="0" smtClean="0">
                <a:sym typeface="Symbol" panose="05050102010706020507" pitchFamily="18" charset="2"/>
              </a:rPr>
              <a:t>행렬과 </a:t>
            </a:r>
            <a:r>
              <a:rPr lang="en-US" altLang="ko-KR" i="1" dirty="0" smtClean="0">
                <a:sym typeface="Symbol" panose="05050102010706020507" pitchFamily="18" charset="2"/>
              </a:rPr>
              <a:t>j</a:t>
            </a:r>
            <a:r>
              <a:rPr lang="en-US" altLang="ko-KR" dirty="0" smtClean="0">
                <a:sym typeface="Symbol" panose="05050102010706020507" pitchFamily="18" charset="2"/>
              </a:rPr>
              <a:t>  </a:t>
            </a:r>
            <a:r>
              <a:rPr lang="en-US" altLang="ko-KR" i="1" dirty="0" smtClean="0">
                <a:sym typeface="Symbol" panose="05050102010706020507" pitchFamily="18" charset="2"/>
              </a:rPr>
              <a:t>k</a:t>
            </a:r>
            <a:r>
              <a:rPr lang="ko-KR" altLang="en-US" dirty="0" smtClean="0">
                <a:sym typeface="Symbol" panose="05050102010706020507" pitchFamily="18" charset="2"/>
              </a:rPr>
              <a:t>행렬을 곱하기 위해서는  </a:t>
            </a:r>
            <a:r>
              <a:rPr lang="en-US" altLang="ko-KR" i="1" dirty="0" err="1" smtClean="0">
                <a:sym typeface="Symbol" panose="05050102010706020507" pitchFamily="18" charset="2"/>
              </a:rPr>
              <a:t>i</a:t>
            </a:r>
            <a:r>
              <a:rPr lang="en-US" altLang="ko-KR" dirty="0" smtClean="0">
                <a:sym typeface="Symbol" panose="05050102010706020507" pitchFamily="18" charset="2"/>
              </a:rPr>
              <a:t>  </a:t>
            </a:r>
            <a:r>
              <a:rPr lang="en-US" altLang="ko-KR" i="1" dirty="0" smtClean="0">
                <a:sym typeface="Symbol" panose="05050102010706020507" pitchFamily="18" charset="2"/>
              </a:rPr>
              <a:t>j</a:t>
            </a:r>
            <a:r>
              <a:rPr lang="en-US" altLang="ko-KR" dirty="0" smtClean="0">
                <a:sym typeface="Symbol" panose="05050102010706020507" pitchFamily="18" charset="2"/>
              </a:rPr>
              <a:t>  </a:t>
            </a:r>
            <a:r>
              <a:rPr lang="en-US" altLang="ko-KR" i="1" dirty="0" smtClean="0">
                <a:sym typeface="Symbol" panose="05050102010706020507" pitchFamily="18" charset="2"/>
              </a:rPr>
              <a:t>k</a:t>
            </a:r>
            <a:r>
              <a:rPr lang="ko-KR" altLang="en-US" dirty="0" smtClean="0">
                <a:sym typeface="Symbol" panose="05050102010706020507" pitchFamily="18" charset="2"/>
              </a:rPr>
              <a:t>번 만큼의 곱셈이 필요</a:t>
            </a:r>
            <a:r>
              <a:rPr lang="en-US" altLang="ko-KR" dirty="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dirty="0" smtClean="0">
                <a:sym typeface="Symbol" panose="05050102010706020507" pitchFamily="18" charset="2"/>
              </a:rPr>
              <a:t>연쇄적으로 행렬을 곱할 때</a:t>
            </a:r>
            <a:r>
              <a:rPr lang="en-US" altLang="ko-KR" dirty="0" smtClean="0">
                <a:sym typeface="Symbol" panose="05050102010706020507" pitchFamily="18" charset="2"/>
              </a:rPr>
              <a:t>, </a:t>
            </a:r>
            <a:r>
              <a:rPr lang="ko-KR" altLang="en-US" dirty="0" smtClean="0">
                <a:sym typeface="Symbol" panose="05050102010706020507" pitchFamily="18" charset="2"/>
              </a:rPr>
              <a:t>어떤 </a:t>
            </a:r>
            <a:r>
              <a:rPr lang="ko-KR" altLang="en-US" dirty="0" err="1" smtClean="0">
                <a:sym typeface="Symbol" panose="05050102010706020507" pitchFamily="18" charset="2"/>
              </a:rPr>
              <a:t>행렬곱셈을</a:t>
            </a:r>
            <a:r>
              <a:rPr lang="ko-KR" altLang="en-US" dirty="0" smtClean="0">
                <a:sym typeface="Symbol" panose="05050102010706020507" pitchFamily="18" charset="2"/>
              </a:rPr>
              <a:t> 먼저 수행하느냐에 따라서 필요한 총 곱셈의 횟수가 달라짐</a:t>
            </a:r>
            <a:r>
              <a:rPr lang="en-US" altLang="ko-KR" dirty="0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 dirty="0" smtClean="0">
                <a:sym typeface="Symbol" panose="05050102010706020507" pitchFamily="18" charset="2"/>
              </a:rPr>
              <a:t>(</a:t>
            </a:r>
            <a:r>
              <a:rPr lang="ko-KR" altLang="en-US" dirty="0" smtClean="0">
                <a:sym typeface="Symbol" panose="05050102010706020507" pitchFamily="18" charset="2"/>
              </a:rPr>
              <a:t>예</a:t>
            </a:r>
            <a:r>
              <a:rPr lang="en-US" altLang="ko-KR" dirty="0" smtClean="0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  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sym typeface="Symbol" panose="05050102010706020507" pitchFamily="18" charset="2"/>
              </a:rPr>
              <a:t>  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3</a:t>
            </a:r>
            <a:r>
              <a:rPr lang="en-US" altLang="ko-KR" dirty="0" smtClean="0">
                <a:sym typeface="Symbol" panose="05050102010706020507" pitchFamily="18" charset="2"/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</a:t>
            </a:r>
            <a:r>
              <a:rPr lang="ko-KR" altLang="en-US" dirty="0" smtClean="0">
                <a:sym typeface="Symbol" panose="05050102010706020507" pitchFamily="18" charset="2"/>
              </a:rPr>
              <a:t>의 크기는 </a:t>
            </a:r>
            <a:r>
              <a:rPr lang="en-US" altLang="ko-KR" dirty="0" smtClean="0">
                <a:sym typeface="Symbol" panose="05050102010706020507" pitchFamily="18" charset="2"/>
              </a:rPr>
              <a:t>10  100,  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2</a:t>
            </a:r>
            <a:r>
              <a:rPr lang="ko-KR" altLang="en-US" dirty="0" smtClean="0">
                <a:sym typeface="Symbol" panose="05050102010706020507" pitchFamily="18" charset="2"/>
              </a:rPr>
              <a:t>의 크기 </a:t>
            </a:r>
            <a:r>
              <a:rPr lang="en-US" altLang="ko-KR" dirty="0" smtClean="0">
                <a:sym typeface="Symbol" panose="05050102010706020507" pitchFamily="18" charset="2"/>
              </a:rPr>
              <a:t>100  5,  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3</a:t>
            </a:r>
            <a:r>
              <a:rPr lang="ko-KR" altLang="en-US" dirty="0" smtClean="0">
                <a:sym typeface="Symbol" panose="05050102010706020507" pitchFamily="18" charset="2"/>
              </a:rPr>
              <a:t>의 크기 </a:t>
            </a:r>
            <a:r>
              <a:rPr lang="en-US" altLang="ko-KR" dirty="0" smtClean="0">
                <a:sym typeface="Symbol" panose="05050102010706020507" pitchFamily="18" charset="2"/>
              </a:rPr>
              <a:t>5  50.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dirty="0" smtClean="0">
                <a:sym typeface="Symbol" panose="05050102010706020507" pitchFamily="18" charset="2"/>
              </a:rPr>
              <a:t> (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 </a:t>
            </a:r>
            <a:r>
              <a:rPr lang="en-US" altLang="ko-KR" dirty="0" smtClean="0">
                <a:sym typeface="Symbol" panose="05050102010706020507" pitchFamily="18" charset="2"/>
              </a:rPr>
              <a:t> 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sym typeface="Symbol" panose="05050102010706020507" pitchFamily="18" charset="2"/>
              </a:rPr>
              <a:t>)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 </a:t>
            </a:r>
            <a:r>
              <a:rPr lang="en-US" altLang="ko-KR" dirty="0" smtClean="0">
                <a:sym typeface="Symbol" panose="05050102010706020507" pitchFamily="18" charset="2"/>
              </a:rPr>
              <a:t></a:t>
            </a:r>
            <a:r>
              <a:rPr lang="en-US" altLang="ko-KR" i="1" dirty="0" smtClean="0">
                <a:sym typeface="Symbol" panose="05050102010706020507" pitchFamily="18" charset="2"/>
              </a:rPr>
              <a:t> A</a:t>
            </a:r>
            <a:r>
              <a:rPr lang="en-US" altLang="ko-KR" i="1" baseline="-25000" dirty="0" smtClean="0">
                <a:sym typeface="Symbol" panose="05050102010706020507" pitchFamily="18" charset="2"/>
              </a:rPr>
              <a:t>3</a:t>
            </a:r>
            <a:r>
              <a:rPr lang="en-US" altLang="ko-KR" dirty="0" smtClean="0">
                <a:sym typeface="Symbol" panose="05050102010706020507" pitchFamily="18" charset="2"/>
              </a:rPr>
              <a:t> </a:t>
            </a:r>
            <a:r>
              <a:rPr lang="ko-KR" altLang="en-US" dirty="0" smtClean="0">
                <a:sym typeface="Symbol" panose="05050102010706020507" pitchFamily="18" charset="2"/>
              </a:rPr>
              <a:t> 곱셈의 총 횟수 </a:t>
            </a:r>
            <a:r>
              <a:rPr lang="en-US" altLang="ko-KR" dirty="0" smtClean="0">
                <a:sym typeface="Symbol" panose="05050102010706020507" pitchFamily="18" charset="2"/>
              </a:rPr>
              <a:t>7,500(=5,000+2,500)</a:t>
            </a:r>
            <a:r>
              <a:rPr lang="ko-KR" altLang="en-US" dirty="0" smtClean="0">
                <a:sym typeface="Symbol" panose="05050102010706020507" pitchFamily="18" charset="2"/>
              </a:rPr>
              <a:t>회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 </a:t>
            </a:r>
            <a:r>
              <a:rPr lang="en-US" altLang="ko-KR" dirty="0" smtClean="0">
                <a:sym typeface="Symbol" panose="05050102010706020507" pitchFamily="18" charset="2"/>
              </a:rPr>
              <a:t> (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2 </a:t>
            </a:r>
            <a:r>
              <a:rPr lang="en-US" altLang="ko-KR" dirty="0" smtClean="0">
                <a:sym typeface="Symbol" panose="05050102010706020507" pitchFamily="18" charset="2"/>
              </a:rPr>
              <a:t> </a:t>
            </a:r>
            <a:r>
              <a:rPr lang="en-US" altLang="ko-KR" i="1" dirty="0" smtClean="0">
                <a:sym typeface="Symbol" panose="05050102010706020507" pitchFamily="18" charset="2"/>
              </a:rPr>
              <a:t>A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3</a:t>
            </a:r>
            <a:r>
              <a:rPr lang="en-US" altLang="ko-KR" dirty="0" smtClean="0">
                <a:sym typeface="Symbol" panose="05050102010706020507" pitchFamily="18" charset="2"/>
              </a:rPr>
              <a:t>)  </a:t>
            </a:r>
            <a:r>
              <a:rPr lang="ko-KR" altLang="en-US" dirty="0" smtClean="0">
                <a:sym typeface="Symbol" panose="05050102010706020507" pitchFamily="18" charset="2"/>
              </a:rPr>
              <a:t>곱셈의 총 횟수 </a:t>
            </a:r>
            <a:r>
              <a:rPr lang="en-US" altLang="ko-KR" dirty="0" smtClean="0">
                <a:sym typeface="Symbol" panose="05050102010706020507" pitchFamily="18" charset="2"/>
              </a:rPr>
              <a:t>75,000(=25,000+50,000)</a:t>
            </a:r>
            <a:r>
              <a:rPr lang="ko-KR" altLang="en-US" dirty="0" smtClean="0">
                <a:sym typeface="Symbol" panose="05050102010706020507" pitchFamily="18" charset="2"/>
              </a:rPr>
              <a:t>회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dirty="0" smtClean="0">
                <a:sym typeface="Symbol" panose="05050102010706020507" pitchFamily="18" charset="2"/>
              </a:rPr>
              <a:t>따라서</a:t>
            </a:r>
            <a:r>
              <a:rPr lang="en-US" altLang="ko-KR" dirty="0" smtClean="0">
                <a:sym typeface="Symbol" panose="05050102010706020507" pitchFamily="18" charset="2"/>
              </a:rPr>
              <a:t>, </a:t>
            </a:r>
            <a:r>
              <a:rPr lang="ko-KR" altLang="en-US" dirty="0" smtClean="0">
                <a:sym typeface="Symbol" panose="05050102010706020507" pitchFamily="18" charset="2"/>
              </a:rPr>
              <a:t>연쇄적으로 행렬을 곱할 때 곱셈의 횟수가 가장 적게 되는 최적의 순서를 결정하는 알고리즘을 개발하는 것이  목표</a:t>
            </a:r>
            <a:r>
              <a:rPr lang="en-US" altLang="ko-KR" dirty="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276600" y="5629275"/>
            <a:ext cx="3240088" cy="11350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7F66-DA2F-430B-A539-7AA52562028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01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연쇄 행렬곱셈 동적계획식 설계전략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839200" cy="8572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A</a:t>
            </a:r>
            <a:r>
              <a:rPr lang="en-US" altLang="ko-KR" i="1" baseline="-25000" smtClean="0"/>
              <a:t>k</a:t>
            </a:r>
            <a:r>
              <a:rPr lang="ko-KR" altLang="en-US" smtClean="0"/>
              <a:t>의  크기는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  </a:t>
            </a:r>
            <a:r>
              <a:rPr lang="en-US" altLang="ko-KR" i="1" smtClean="0"/>
              <a:t>  </a:t>
            </a:r>
            <a:r>
              <a:rPr lang="en-US" altLang="ko-KR" smtClean="0"/>
              <a:t>: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/>
              <a:t>: </a:t>
            </a:r>
            <a:r>
              <a:rPr lang="ko-KR" altLang="en-US" smtClean="0"/>
              <a:t>행</a:t>
            </a:r>
            <a:r>
              <a:rPr lang="en-US" altLang="ko-KR" smtClean="0"/>
              <a:t>(row)</a:t>
            </a:r>
            <a:r>
              <a:rPr lang="ko-KR" altLang="en-US" smtClean="0"/>
              <a:t>의 수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:</a:t>
            </a:r>
            <a:r>
              <a:rPr lang="ko-KR" altLang="en-US" smtClean="0"/>
              <a:t> 열</a:t>
            </a:r>
            <a:r>
              <a:rPr lang="en-US" altLang="ko-KR" smtClean="0"/>
              <a:t>(column)</a:t>
            </a:r>
            <a:r>
              <a:rPr lang="ko-KR" altLang="en-US" smtClean="0"/>
              <a:t>의 수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 </a:t>
            </a:r>
            <a:r>
              <a:rPr lang="en-US" altLang="ko-KR" i="1" smtClean="0"/>
              <a:t>A</a:t>
            </a:r>
            <a:r>
              <a:rPr lang="en-US" altLang="ko-KR" baseline="-25000" smtClean="0"/>
              <a:t>1</a:t>
            </a:r>
            <a:r>
              <a:rPr lang="ko-KR" altLang="en-US" smtClean="0"/>
              <a:t>의 행의 수는 </a:t>
            </a:r>
            <a:r>
              <a:rPr lang="en-US" altLang="ko-KR" i="1" smtClean="0"/>
              <a:t>d</a:t>
            </a:r>
            <a:r>
              <a:rPr lang="en-US" altLang="ko-KR" baseline="-25000" smtClean="0"/>
              <a:t>0</a:t>
            </a:r>
            <a:r>
              <a:rPr lang="en-US" altLang="ko-KR" smtClean="0"/>
              <a:t>. 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4606925" y="4246563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name="수식" r:id="rId5" imgW="748975" imgH="203112" progId="Equation.3">
                  <p:embed/>
                </p:oleObj>
              </mc:Choice>
              <mc:Fallback>
                <p:oleObj name="수식" r:id="rId5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246563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533400" y="3740150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Equation" r:id="rId7" imgW="634725" imgH="203112" progId="Equation.3">
                  <p:embed/>
                </p:oleObj>
              </mc:Choice>
              <mc:Fallback>
                <p:oleObj name="Equation" r:id="rId7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40150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943100" y="3557588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820738" y="4818063"/>
          <a:ext cx="7053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Equation" r:id="rId9" imgW="3505200" imgH="241300" progId="Equation.3">
                  <p:embed/>
                </p:oleObj>
              </mc:Choice>
              <mc:Fallback>
                <p:oleObj name="Equation" r:id="rId9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818063"/>
                        <a:ext cx="70532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914400" y="5470525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Equation" r:id="rId11" imgW="710891" imgH="203112" progId="Equation.3">
                  <p:embed/>
                </p:oleObj>
              </mc:Choice>
              <mc:Fallback>
                <p:oleObj name="Equation" r:id="rId11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0525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/>
          <p:cNvGraphicFramePr>
            <a:graphicFrameLocks noChangeAspect="1"/>
          </p:cNvGraphicFramePr>
          <p:nvPr/>
        </p:nvGraphicFramePr>
        <p:xfrm>
          <a:off x="201613" y="4941888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Equation" r:id="rId13" imgW="126780" imgH="101424" progId="Equation.3">
                  <p:embed/>
                </p:oleObj>
              </mc:Choice>
              <mc:Fallback>
                <p:oleObj name="Equation" r:id="rId13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941888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6" name="그림 12" descr="03-0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62088"/>
            <a:ext cx="4143375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왼쪽 중괄호 1"/>
          <p:cNvSpPr>
            <a:spLocks/>
          </p:cNvSpPr>
          <p:nvPr/>
        </p:nvSpPr>
        <p:spPr bwMode="auto">
          <a:xfrm>
            <a:off x="533400" y="4792663"/>
            <a:ext cx="287338" cy="1052512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1518" name="개체 1"/>
          <p:cNvGraphicFramePr>
            <a:graphicFrameLocks noChangeAspect="1"/>
          </p:cNvGraphicFramePr>
          <p:nvPr/>
        </p:nvGraphicFramePr>
        <p:xfrm>
          <a:off x="3363913" y="5629275"/>
          <a:ext cx="2738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수식" r:id="rId16" imgW="1536700" imgH="241300" progId="Equation.3">
                  <p:embed/>
                </p:oleObj>
              </mc:Choice>
              <mc:Fallback>
                <p:oleObj name="수식" r:id="rId16" imgW="15367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629275"/>
                        <a:ext cx="27384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오른쪽 중괄호 2"/>
          <p:cNvSpPr>
            <a:spLocks/>
          </p:cNvSpPr>
          <p:nvPr/>
        </p:nvSpPr>
        <p:spPr bwMode="auto">
          <a:xfrm rot="5400000">
            <a:off x="3923506" y="58126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0" name="오른쪽 중괄호 14"/>
          <p:cNvSpPr>
            <a:spLocks/>
          </p:cNvSpPr>
          <p:nvPr/>
        </p:nvSpPr>
        <p:spPr bwMode="auto">
          <a:xfrm rot="5400000">
            <a:off x="5230812" y="5876926"/>
            <a:ext cx="288925" cy="812800"/>
          </a:xfrm>
          <a:prstGeom prst="rightBrace">
            <a:avLst>
              <a:gd name="adj1" fmla="val 8309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1" name="TextBox 3"/>
          <p:cNvSpPr txBox="1">
            <a:spLocks noChangeArrowheads="1"/>
          </p:cNvSpPr>
          <p:nvPr/>
        </p:nvSpPr>
        <p:spPr bwMode="auto">
          <a:xfrm>
            <a:off x="3903663" y="6273800"/>
            <a:ext cx="955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1522" name="TextBox 16"/>
          <p:cNvSpPr txBox="1">
            <a:spLocks noChangeArrowheads="1"/>
          </p:cNvSpPr>
          <p:nvPr/>
        </p:nvSpPr>
        <p:spPr bwMode="auto">
          <a:xfrm>
            <a:off x="5195888" y="6311900"/>
            <a:ext cx="10810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1523" name="개체 4"/>
          <p:cNvGraphicFramePr>
            <a:graphicFrameLocks noChangeAspect="1"/>
          </p:cNvGraphicFramePr>
          <p:nvPr/>
        </p:nvGraphicFramePr>
        <p:xfrm>
          <a:off x="4232275" y="634365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수식" r:id="rId18" imgW="520700" imgH="228600" progId="Equation.3">
                  <p:embed/>
                </p:oleObj>
              </mc:Choice>
              <mc:Fallback>
                <p:oleObj name="수식" r:id="rId18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634365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개체 18"/>
          <p:cNvGraphicFramePr>
            <a:graphicFrameLocks noChangeAspect="1"/>
          </p:cNvGraphicFramePr>
          <p:nvPr/>
        </p:nvGraphicFramePr>
        <p:xfrm>
          <a:off x="5630863" y="6350000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수식" r:id="rId20" imgW="444307" imgH="241195" progId="Equation.3">
                  <p:embed/>
                </p:oleObj>
              </mc:Choice>
              <mc:Fallback>
                <p:oleObj name="수식" r:id="rId20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6350000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DB2D58-419B-4F04-A3D9-0CF2A604F6E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859338" y="1525588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25588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785813" y="1019175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2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19175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195513" y="836613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1087438" y="2794000"/>
          <a:ext cx="70532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94000"/>
                        <a:ext cx="70532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1181100" y="3446463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46463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468313" y="2917825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17825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왼쪽 중괄호 1"/>
          <p:cNvSpPr>
            <a:spLocks/>
          </p:cNvSpPr>
          <p:nvPr/>
        </p:nvSpPr>
        <p:spPr bwMode="auto">
          <a:xfrm>
            <a:off x="800100" y="2768600"/>
            <a:ext cx="287338" cy="1052513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2538" name="개체 1"/>
          <p:cNvGraphicFramePr>
            <a:graphicFrameLocks noChangeAspect="1"/>
          </p:cNvGraphicFramePr>
          <p:nvPr/>
        </p:nvGraphicFramePr>
        <p:xfrm>
          <a:off x="2833688" y="4371975"/>
          <a:ext cx="3032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수식" r:id="rId14" imgW="1701800" imgH="241300" progId="Equation.3">
                  <p:embed/>
                </p:oleObj>
              </mc:Choice>
              <mc:Fallback>
                <p:oleObj name="수식" r:id="rId14" imgW="17018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371975"/>
                        <a:ext cx="3032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오른쪽 중괄호 2"/>
          <p:cNvSpPr>
            <a:spLocks/>
          </p:cNvSpPr>
          <p:nvPr/>
        </p:nvSpPr>
        <p:spPr bwMode="auto">
          <a:xfrm rot="5400000">
            <a:off x="3425031" y="45553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0" name="오른쪽 중괄호 14"/>
          <p:cNvSpPr>
            <a:spLocks/>
          </p:cNvSpPr>
          <p:nvPr/>
        </p:nvSpPr>
        <p:spPr bwMode="auto">
          <a:xfrm rot="5400000">
            <a:off x="5010944" y="45807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1" name="TextBox 3"/>
          <p:cNvSpPr txBox="1">
            <a:spLocks noChangeArrowheads="1"/>
          </p:cNvSpPr>
          <p:nvPr/>
        </p:nvSpPr>
        <p:spPr bwMode="auto">
          <a:xfrm>
            <a:off x="3403600" y="5062538"/>
            <a:ext cx="9572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2542" name="TextBox 16"/>
          <p:cNvSpPr txBox="1">
            <a:spLocks noChangeArrowheads="1"/>
          </p:cNvSpPr>
          <p:nvPr/>
        </p:nvSpPr>
        <p:spPr bwMode="auto">
          <a:xfrm>
            <a:off x="4973638" y="5075238"/>
            <a:ext cx="10826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2543" name="개체 4"/>
          <p:cNvGraphicFramePr>
            <a:graphicFrameLocks noChangeAspect="1"/>
          </p:cNvGraphicFramePr>
          <p:nvPr/>
        </p:nvGraphicFramePr>
        <p:xfrm>
          <a:off x="3733800" y="51308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수식" r:id="rId16" imgW="520700" imgH="228600" progId="Equation.3">
                  <p:embed/>
                </p:oleObj>
              </mc:Choice>
              <mc:Fallback>
                <p:oleObj name="수식" r:id="rId16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3080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개체 18"/>
          <p:cNvGraphicFramePr>
            <a:graphicFrameLocks noChangeAspect="1"/>
          </p:cNvGraphicFramePr>
          <p:nvPr/>
        </p:nvGraphicFramePr>
        <p:xfrm>
          <a:off x="5410200" y="5113338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" name="수식" r:id="rId18" imgW="444307" imgH="241195" progId="Equation.3">
                  <p:embed/>
                </p:oleObj>
              </mc:Choice>
              <mc:Fallback>
                <p:oleObj name="수식" r:id="rId18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3338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5897563" y="2549525"/>
            <a:ext cx="107473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3013075" y="2514600"/>
            <a:ext cx="1074738" cy="895350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 bwMode="auto">
          <a:xfrm>
            <a:off x="4262438" y="2546350"/>
            <a:ext cx="146208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563938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5148263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4514850" y="3443288"/>
            <a:ext cx="1487488" cy="10652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아래쪽 화살표 20"/>
          <p:cNvSpPr>
            <a:spLocks noChangeArrowheads="1"/>
          </p:cNvSpPr>
          <p:nvPr/>
        </p:nvSpPr>
        <p:spPr bwMode="auto">
          <a:xfrm rot="18357364">
            <a:off x="5268119" y="3071019"/>
            <a:ext cx="357187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4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41994" name="아래쪽 화살표 18"/>
          <p:cNvSpPr>
            <a:spLocks noChangeArrowheads="1"/>
          </p:cNvSpPr>
          <p:nvPr/>
        </p:nvSpPr>
        <p:spPr bwMode="auto">
          <a:xfrm rot="18390273">
            <a:off x="5010944" y="3374231"/>
            <a:ext cx="357188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3">
              <a:lumMod val="75000"/>
              <a:alpha val="9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FFA34-9CDF-4675-96E3-8CAF0C85153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839200" cy="2346325"/>
          </a:xfrm>
        </p:spPr>
        <p:txBody>
          <a:bodyPr/>
          <a:lstStyle/>
          <a:p>
            <a:pPr eaLnBrk="1" hangingPunct="1"/>
            <a:r>
              <a:rPr lang="ko-KR" altLang="en-US" smtClean="0"/>
              <a:t>보기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재귀관계식의 적용 예</a:t>
            </a:r>
          </a:p>
        </p:txBody>
      </p:sp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1928813" y="107156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수식" r:id="rId5" imgW="2349500" imgH="431800" progId="Equation.3">
                  <p:embed/>
                </p:oleObj>
              </mc:Choice>
              <mc:Fallback>
                <p:oleObj name="수식" r:id="rId5" imgW="2349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07156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그룹 16"/>
          <p:cNvGrpSpPr>
            <a:grpSpLocks/>
          </p:cNvGrpSpPr>
          <p:nvPr/>
        </p:nvGrpSpPr>
        <p:grpSpPr bwMode="auto">
          <a:xfrm>
            <a:off x="446088" y="2060575"/>
            <a:ext cx="7989887" cy="1119188"/>
            <a:chOff x="457200" y="2157423"/>
            <a:chExt cx="7989917" cy="1119187"/>
          </a:xfrm>
        </p:grpSpPr>
        <p:graphicFrame>
          <p:nvGraphicFramePr>
            <p:cNvPr id="23573" name="Object 6"/>
            <p:cNvGraphicFramePr>
              <a:graphicFrameLocks noChangeAspect="1"/>
            </p:cNvGraphicFramePr>
            <p:nvPr/>
          </p:nvGraphicFramePr>
          <p:xfrm>
            <a:off x="457200" y="2278063"/>
            <a:ext cx="1298575" cy="998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8" name="수식" r:id="rId7" imgW="672808" imgH="660113" progId="Equation.3">
                    <p:embed/>
                  </p:oleObj>
                </mc:Choice>
                <mc:Fallback>
                  <p:oleObj name="수식" r:id="rId7" imgW="672808" imgH="6601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278063"/>
                          <a:ext cx="1298575" cy="998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7"/>
            <p:cNvGraphicFramePr>
              <a:graphicFrameLocks noChangeAspect="1"/>
            </p:cNvGraphicFramePr>
            <p:nvPr/>
          </p:nvGraphicFramePr>
          <p:xfrm>
            <a:off x="2112992" y="2157423"/>
            <a:ext cx="633412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9" name="Equation" r:id="rId9" imgW="4025900" imgH="342900" progId="Equation.3">
                    <p:embed/>
                  </p:oleObj>
                </mc:Choice>
                <mc:Fallback>
                  <p:oleObj name="Equation" r:id="rId9" imgW="4025900" imgH="342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92" y="2157423"/>
                          <a:ext cx="6334125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8"/>
            <p:cNvGraphicFramePr>
              <a:graphicFrameLocks noChangeAspect="1"/>
            </p:cNvGraphicFramePr>
            <p:nvPr/>
          </p:nvGraphicFramePr>
          <p:xfrm>
            <a:off x="1924055" y="2598748"/>
            <a:ext cx="4833956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수식" r:id="rId11" imgW="3073400" imgH="203200" progId="Equation.3">
                    <p:embed/>
                  </p:oleObj>
                </mc:Choice>
                <mc:Fallback>
                  <p:oleObj name="수식" r:id="rId11" imgW="30734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055" y="2598748"/>
                          <a:ext cx="4833956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9"/>
            <p:cNvGraphicFramePr>
              <a:graphicFrameLocks noChangeAspect="1"/>
            </p:cNvGraphicFramePr>
            <p:nvPr/>
          </p:nvGraphicFramePr>
          <p:xfrm>
            <a:off x="2001867" y="2949585"/>
            <a:ext cx="19970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Equation" r:id="rId13" imgW="1269449" imgH="203112" progId="Equation.3">
                    <p:embed/>
                  </p:oleObj>
                </mc:Choice>
                <mc:Fallback>
                  <p:oleObj name="Equation" r:id="rId13" imgW="1269449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867" y="2949585"/>
                          <a:ext cx="19970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2674938" y="3552825"/>
          <a:ext cx="37941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수식" r:id="rId15" imgW="2413000" imgH="1574800" progId="Equation.3">
                  <p:embed/>
                </p:oleObj>
              </mc:Choice>
              <mc:Fallback>
                <p:oleObj name="수식" r:id="rId15" imgW="2413000" imgH="157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552825"/>
                        <a:ext cx="379412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62" name="직선 연결선 13"/>
          <p:cNvCxnSpPr>
            <a:cxnSpLocks noChangeShapeType="1"/>
          </p:cNvCxnSpPr>
          <p:nvPr/>
        </p:nvCxnSpPr>
        <p:spPr bwMode="auto">
          <a:xfrm>
            <a:off x="2214563" y="3857625"/>
            <a:ext cx="45720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직선 연결선 15"/>
          <p:cNvCxnSpPr>
            <a:cxnSpLocks noChangeShapeType="1"/>
          </p:cNvCxnSpPr>
          <p:nvPr/>
        </p:nvCxnSpPr>
        <p:spPr bwMode="auto">
          <a:xfrm rot="5400000">
            <a:off x="2249488" y="4751388"/>
            <a:ext cx="2643187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357938" y="5857875"/>
            <a:ext cx="608012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1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2575" y="5429250"/>
            <a:ext cx="606425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2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3566" name="타원 1"/>
          <p:cNvSpPr>
            <a:spLocks noChangeArrowheads="1"/>
          </p:cNvSpPr>
          <p:nvPr/>
        </p:nvSpPr>
        <p:spPr bwMode="auto">
          <a:xfrm>
            <a:off x="5991225" y="4962525"/>
            <a:ext cx="576263" cy="433388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6632575" y="4652963"/>
            <a:ext cx="606425" cy="360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>
            <a:off x="4127500" y="3016250"/>
            <a:ext cx="3252788" cy="5302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207250" y="3536950"/>
            <a:ext cx="173038" cy="1133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329113" y="1754188"/>
            <a:ext cx="213836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3" name="오른쪽 화살표 11"/>
          <p:cNvSpPr>
            <a:spLocks noChangeArrowheads="1"/>
          </p:cNvSpPr>
          <p:nvPr/>
        </p:nvSpPr>
        <p:spPr bwMode="auto">
          <a:xfrm rot="18772483">
            <a:off x="7146925" y="56261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23572" name="TextBox 14"/>
          <p:cNvSpPr txBox="1">
            <a:spLocks noChangeArrowheads="1"/>
          </p:cNvSpPr>
          <p:nvPr/>
        </p:nvSpPr>
        <p:spPr bwMode="auto">
          <a:xfrm>
            <a:off x="7599363" y="5822950"/>
            <a:ext cx="12112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6B698B-8DCE-427E-B42B-173F8EE1878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8625"/>
            <a:ext cx="1338263" cy="3571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최종해는 </a:t>
            </a:r>
            <a:r>
              <a:rPr lang="en-US" altLang="ko-KR" smtClean="0"/>
              <a:t>	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857250" y="1000125"/>
          <a:ext cx="6657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4" imgW="3454400" imgH="228600" progId="Equation.3">
                  <p:embed/>
                </p:oleObj>
              </mc:Choice>
              <mc:Fallback>
                <p:oleObj name="Equation" r:id="rId4" imgW="3454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00125"/>
                        <a:ext cx="66579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그룹 26"/>
          <p:cNvGrpSpPr>
            <a:grpSpLocks/>
          </p:cNvGrpSpPr>
          <p:nvPr/>
        </p:nvGrpSpPr>
        <p:grpSpPr bwMode="auto">
          <a:xfrm>
            <a:off x="1785938" y="1500188"/>
            <a:ext cx="4500562" cy="2500312"/>
            <a:chOff x="1857356" y="1643051"/>
            <a:chExt cx="4714908" cy="2993460"/>
          </a:xfrm>
        </p:grpSpPr>
        <p:graphicFrame>
          <p:nvGraphicFramePr>
            <p:cNvPr id="24590" name="Object 3"/>
            <p:cNvGraphicFramePr>
              <a:graphicFrameLocks noChangeAspect="1"/>
            </p:cNvGraphicFramePr>
            <p:nvPr/>
          </p:nvGraphicFramePr>
          <p:xfrm>
            <a:off x="1928794" y="1714488"/>
            <a:ext cx="4477504" cy="2922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4" name="Equation" r:id="rId6" imgW="2413000" imgH="1574800" progId="Equation.DSMT4">
                    <p:embed/>
                  </p:oleObj>
                </mc:Choice>
                <mc:Fallback>
                  <p:oleObj name="Equation" r:id="rId6" imgW="2413000" imgH="157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1714488"/>
                          <a:ext cx="4477504" cy="2922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591" name="직선 연결선 22"/>
            <p:cNvCxnSpPr>
              <a:cxnSpLocks noChangeShapeType="1"/>
            </p:cNvCxnSpPr>
            <p:nvPr/>
          </p:nvCxnSpPr>
          <p:spPr bwMode="auto">
            <a:xfrm>
              <a:off x="1857356" y="2143116"/>
              <a:ext cx="4714908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직선 연결선 23"/>
            <p:cNvCxnSpPr>
              <a:cxnSpLocks noChangeShapeType="1"/>
            </p:cNvCxnSpPr>
            <p:nvPr/>
          </p:nvCxnSpPr>
          <p:spPr bwMode="auto">
            <a:xfrm rot="5400000">
              <a:off x="1465354" y="3106622"/>
              <a:ext cx="2928958" cy="18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785813" y="4143375"/>
          <a:ext cx="65373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8" imgW="3390900" imgH="1130300" progId="Equation.3">
                  <p:embed/>
                </p:oleObj>
              </mc:Choice>
              <mc:Fallback>
                <p:oleObj name="Equation" r:id="rId8" imgW="3390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143375"/>
                        <a:ext cx="65373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타원 27"/>
          <p:cNvSpPr>
            <a:spLocks noChangeArrowheads="1"/>
          </p:cNvSpPr>
          <p:nvPr/>
        </p:nvSpPr>
        <p:spPr bwMode="auto">
          <a:xfrm>
            <a:off x="4318000" y="1785938"/>
            <a:ext cx="500063" cy="5000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24584" name="직선 화살표 연결선 29"/>
          <p:cNvCxnSpPr>
            <a:cxnSpLocks noChangeShapeType="1"/>
          </p:cNvCxnSpPr>
          <p:nvPr/>
        </p:nvCxnSpPr>
        <p:spPr bwMode="auto">
          <a:xfrm flipV="1">
            <a:off x="1428750" y="2286000"/>
            <a:ext cx="2928938" cy="1857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모서리가 둥근 직사각형 2"/>
          <p:cNvSpPr>
            <a:spLocks noChangeArrowheads="1"/>
          </p:cNvSpPr>
          <p:nvPr/>
        </p:nvSpPr>
        <p:spPr bwMode="auto">
          <a:xfrm>
            <a:off x="2894013" y="188913"/>
            <a:ext cx="5062537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graphicFrame>
        <p:nvGraphicFramePr>
          <p:cNvPr id="24586" name="개체 1"/>
          <p:cNvGraphicFramePr>
            <a:graphicFrameLocks noChangeAspect="1"/>
          </p:cNvGraphicFramePr>
          <p:nvPr/>
        </p:nvGraphicFramePr>
        <p:xfrm>
          <a:off x="3132138" y="18891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수식" r:id="rId10" imgW="2349500" imgH="431800" progId="Equation.3">
                  <p:embed/>
                </p:oleObj>
              </mc:Choice>
              <mc:Fallback>
                <p:oleObj name="수식" r:id="rId10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타원 13"/>
          <p:cNvSpPr>
            <a:spLocks noChangeArrowheads="1"/>
          </p:cNvSpPr>
          <p:nvPr/>
        </p:nvSpPr>
        <p:spPr bwMode="auto">
          <a:xfrm>
            <a:off x="5630863" y="1885950"/>
            <a:ext cx="496887" cy="365125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>
            <a:endCxn id="24587" idx="6"/>
          </p:cNvCxnSpPr>
          <p:nvPr/>
        </p:nvCxnSpPr>
        <p:spPr bwMode="auto">
          <a:xfrm flipH="1">
            <a:off x="6127750" y="1885950"/>
            <a:ext cx="676275" cy="1825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589" name="TextBox 3"/>
          <p:cNvSpPr txBox="1">
            <a:spLocks noChangeArrowheads="1"/>
          </p:cNvSpPr>
          <p:nvPr/>
        </p:nvSpPr>
        <p:spPr bwMode="auto">
          <a:xfrm>
            <a:off x="6783388" y="1627188"/>
            <a:ext cx="723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400"/>
              <a:t>최종해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40E6B-EA32-47B6-B5E6-112C8F0FAB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88"/>
            <a:ext cx="8686800" cy="1214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최적 순서를 얻기 위해서는 </a:t>
            </a:r>
            <a:r>
              <a:rPr lang="en-US" altLang="ko-KR" i="1" smtClean="0"/>
              <a:t>M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를 계산할 때 최소값을 주는 </a:t>
            </a:r>
            <a:r>
              <a:rPr lang="en-US" altLang="ko-KR" i="1" smtClean="0"/>
              <a:t>k</a:t>
            </a:r>
            <a:r>
              <a:rPr lang="ko-KR" altLang="en-US" smtClean="0"/>
              <a:t>값을 </a:t>
            </a:r>
            <a:r>
              <a:rPr lang="en-US" altLang="ko-KR" i="1" smtClean="0"/>
              <a:t>P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에 기억한다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en-US" altLang="ko-KR" i="1" smtClean="0"/>
              <a:t>P</a:t>
            </a:r>
            <a:r>
              <a:rPr lang="en-US" altLang="ko-KR" smtClean="0"/>
              <a:t>[2][5] = 4</a:t>
            </a:r>
            <a:r>
              <a:rPr lang="ko-KR" altLang="en-US" smtClean="0"/>
              <a:t>인 경우의 최적 순서는 </a:t>
            </a:r>
            <a:r>
              <a:rPr lang="en-US" altLang="ko-KR" smtClean="0"/>
              <a:t>((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 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4</a:t>
            </a:r>
            <a:r>
              <a:rPr lang="en-US" altLang="ko-KR" smtClean="0"/>
              <a:t>)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5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구축한 </a:t>
            </a:r>
            <a:r>
              <a:rPr lang="en-US" altLang="ko-KR" i="1" smtClean="0"/>
              <a:t>P</a:t>
            </a:r>
            <a:r>
              <a:rPr lang="ko-KR" altLang="en-US" smtClean="0"/>
              <a:t>는 다음과 같다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최적 순서의 구축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571750" y="2286000"/>
          <a:ext cx="2786063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수식" r:id="rId5" imgW="1765300" imgH="1574800" progId="Equation.3">
                  <p:embed/>
                </p:oleObj>
              </mc:Choice>
              <mc:Fallback>
                <p:oleObj name="수식" r:id="rId5" imgW="1765300" imgH="157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86000"/>
                        <a:ext cx="2786063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" y="4786313"/>
            <a:ext cx="7500938" cy="419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굴림" charset="-127"/>
                <a:ea typeface="굴림" charset="-127"/>
              </a:rPr>
              <a:t>        따라서</a:t>
            </a:r>
            <a:r>
              <a:rPr lang="en-US" altLang="ko-KR" sz="2000" dirty="0">
                <a:latin typeface="굴림" charset="-127"/>
                <a:ea typeface="굴림" charset="-127"/>
              </a:rPr>
              <a:t>, </a:t>
            </a:r>
            <a:r>
              <a:rPr lang="ko-KR" altLang="en-US" sz="2000" dirty="0">
                <a:latin typeface="굴림" charset="-127"/>
                <a:ea typeface="굴림" charset="-127"/>
              </a:rPr>
              <a:t>최적 분해는 </a:t>
            </a:r>
            <a:r>
              <a:rPr lang="en-US" altLang="ko-KR" sz="2000" dirty="0">
                <a:latin typeface="+mn-lt"/>
                <a:ea typeface="굴림" charset="-127"/>
              </a:rPr>
              <a:t>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((((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2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6</a:t>
            </a:r>
            <a:r>
              <a:rPr lang="en-US" altLang="ko-KR" sz="2000" dirty="0">
                <a:latin typeface="+mn-lt"/>
                <a:ea typeface="굴림" charset="-127"/>
              </a:rPr>
              <a:t>)).</a:t>
            </a:r>
          </a:p>
        </p:txBody>
      </p:sp>
      <p:cxnSp>
        <p:nvCxnSpPr>
          <p:cNvPr id="25607" name="직선 연결선 9"/>
          <p:cNvCxnSpPr>
            <a:cxnSpLocks noChangeShapeType="1"/>
          </p:cNvCxnSpPr>
          <p:nvPr/>
        </p:nvCxnSpPr>
        <p:spPr bwMode="auto">
          <a:xfrm>
            <a:off x="2428875" y="2611438"/>
            <a:ext cx="314325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직선 연결선 11"/>
          <p:cNvCxnSpPr>
            <a:cxnSpLocks noChangeShapeType="1"/>
          </p:cNvCxnSpPr>
          <p:nvPr/>
        </p:nvCxnSpPr>
        <p:spPr bwMode="auto">
          <a:xfrm rot="5400000">
            <a:off x="2141537" y="3357563"/>
            <a:ext cx="2430463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FE8EDE-5D17-4BBD-B9EE-EA252D8AFA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7628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최소곱셈알고리즘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24193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개의 행렬을 곱하는데 필요한 기본적인 곱셈의 횟수의 최소치를 결정하고</a:t>
            </a:r>
            <a:r>
              <a:rPr lang="en-US" altLang="ko-KR" smtClean="0"/>
              <a:t>, </a:t>
            </a:r>
            <a:r>
              <a:rPr lang="ko-KR" altLang="en-US" smtClean="0"/>
              <a:t>그 최소치를 구하는 순서를 결정하라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행렬의 개수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ko-KR" altLang="en-US" smtClean="0"/>
              <a:t>배열 </a:t>
            </a:r>
            <a:r>
              <a:rPr lang="en-US" altLang="ko-KR" i="1" smtClean="0"/>
              <a:t>d</a:t>
            </a:r>
            <a:r>
              <a:rPr lang="en-US" altLang="ko-KR" smtClean="0"/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i-</a:t>
            </a:r>
            <a:r>
              <a:rPr lang="en-US" altLang="ko-KR" smtClean="0">
                <a:sym typeface="Symbol" panose="05050102010706020507" pitchFamily="18" charset="2"/>
              </a:rPr>
              <a:t>1</a:t>
            </a:r>
            <a:r>
              <a:rPr lang="en-US" altLang="ko-KR" smtClean="0"/>
              <a:t>]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d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번째 행렬의 규모를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기본적인 곱셈의 횟수의 최소치를 나타내는 </a:t>
            </a:r>
            <a:r>
              <a:rPr lang="en-US" altLang="ko-KR" i="1" smtClean="0">
                <a:sym typeface="Symbol" panose="05050102010706020507" pitchFamily="18" charset="2"/>
              </a:rPr>
              <a:t>minmult</a:t>
            </a:r>
            <a:r>
              <a:rPr lang="en-US" altLang="ko-KR" smtClean="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최적의 순서를 구할 수 있는 배열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P 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1…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-1 by 1..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][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행렬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부터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ko-KR" altLang="en-US" smtClean="0">
                <a:sym typeface="Symbol" panose="05050102010706020507" pitchFamily="18" charset="2"/>
              </a:rPr>
              <a:t>까지가 최적의 순서로 갈라지는 기점을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AAE9D-3ADB-4E87-A848-F1F14EB0406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직사각형 4"/>
          <p:cNvSpPr>
            <a:spLocks noChangeArrowheads="1"/>
          </p:cNvSpPr>
          <p:nvPr/>
        </p:nvSpPr>
        <p:spPr bwMode="auto">
          <a:xfrm>
            <a:off x="250825" y="1739900"/>
            <a:ext cx="8072438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minmult(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d[],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P[][])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M[1..n][1..n];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M[i][i]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 = 1; diagonal &lt;= n-1; diagonal++)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n-diagonal; i++)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j = i +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M[i][j]= minimum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i&lt;=k&lt;=j-1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(M[i][k]+M[k+1][j]+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d[i-1]*d[k]*d[j]);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P[i][j]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최소치를 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765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01600"/>
            <a:ext cx="25146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0E61A-8265-4EE5-A6B8-A77029B35E4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223963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</a:p>
          <a:p>
            <a:pPr eaLnBrk="1" hangingPunct="1"/>
            <a:r>
              <a:rPr lang="ko-KR" altLang="en-US" smtClean="0"/>
              <a:t>출력</a:t>
            </a:r>
            <a:r>
              <a:rPr lang="en-US" altLang="ko-KR" smtClean="0"/>
              <a:t>: bin2, </a:t>
            </a:r>
            <a:r>
              <a:rPr lang="en-US" altLang="ko-KR" i="1" baseline="-25000" smtClean="0"/>
              <a:t>n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k</a:t>
            </a: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0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bin2(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B[0..n][0..k];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(i=0;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(j=0; j &lt;= </a:t>
            </a:r>
            <a:r>
              <a:rPr lang="en-US" altLang="ko-KR" sz="1600" smtClean="0">
                <a:solidFill>
                  <a:srgbClr val="C00000"/>
                </a:solidFill>
                <a:latin typeface="Courier New" panose="02070309020205020404" pitchFamily="49" charset="0"/>
              </a:rPr>
              <a:t>minimum(i,k)</a:t>
            </a:r>
            <a:r>
              <a:rPr lang="en-US" altLang="ko-KR" sz="1600" smtClean="0">
                <a:latin typeface="Courier New" panose="02070309020205020404" pitchFamily="49" charset="0"/>
              </a:rPr>
              <a:t>; j++)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</a:rPr>
              <a:t> (j==0 || j ==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  B[i][j]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else</a:t>
            </a:r>
            <a:r>
              <a:rPr lang="en-US" altLang="ko-KR" sz="1600" smtClean="0">
                <a:latin typeface="Courier New" panose="02070309020205020404" pitchFamily="49" charset="0"/>
              </a:rPr>
              <a:t> B[i][j] = B[i-1][j-1] + B[i-1][j];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return</a:t>
            </a:r>
            <a:r>
              <a:rPr lang="en-US" altLang="ko-KR" sz="1600" smtClean="0">
                <a:latin typeface="Courier New" panose="02070309020205020404" pitchFamily="49" charset="0"/>
              </a:rPr>
              <a:t> B[n][k];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동적계획 알고리즘</a:t>
            </a:r>
          </a:p>
        </p:txBody>
      </p:sp>
      <p:sp>
        <p:nvSpPr>
          <p:cNvPr id="17413" name="직사각형 7"/>
          <p:cNvSpPr>
            <a:spLocks noChangeArrowheads="1"/>
          </p:cNvSpPr>
          <p:nvPr/>
        </p:nvSpPr>
        <p:spPr bwMode="auto">
          <a:xfrm>
            <a:off x="247650" y="2298700"/>
            <a:ext cx="6286500" cy="30718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pSp>
        <p:nvGrpSpPr>
          <p:cNvPr id="17414" name="그룹 43"/>
          <p:cNvGrpSpPr>
            <a:grpSpLocks/>
          </p:cNvGrpSpPr>
          <p:nvPr/>
        </p:nvGrpSpPr>
        <p:grpSpPr bwMode="auto">
          <a:xfrm>
            <a:off x="6715125" y="2357438"/>
            <a:ext cx="2143125" cy="2597150"/>
            <a:chOff x="6858018" y="2071678"/>
            <a:chExt cx="2143167" cy="2596659"/>
          </a:xfrm>
        </p:grpSpPr>
        <p:cxnSp>
          <p:nvCxnSpPr>
            <p:cNvPr id="17415" name="직선 연결선 11"/>
            <p:cNvCxnSpPr>
              <a:cxnSpLocks noChangeShapeType="1"/>
            </p:cNvCxnSpPr>
            <p:nvPr/>
          </p:nvCxnSpPr>
          <p:spPr bwMode="auto">
            <a:xfrm>
              <a:off x="7286644" y="2500306"/>
              <a:ext cx="157163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직선 연결선 13"/>
            <p:cNvCxnSpPr>
              <a:cxnSpLocks noChangeShapeType="1"/>
            </p:cNvCxnSpPr>
            <p:nvPr/>
          </p:nvCxnSpPr>
          <p:spPr bwMode="auto">
            <a:xfrm rot="5400000">
              <a:off x="6287306" y="3499644"/>
              <a:ext cx="200026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Box 14"/>
            <p:cNvSpPr txBox="1">
              <a:spLocks noChangeArrowheads="1"/>
            </p:cNvSpPr>
            <p:nvPr/>
          </p:nvSpPr>
          <p:spPr bwMode="auto">
            <a:xfrm>
              <a:off x="7358082" y="2071678"/>
              <a:ext cx="1428760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 1  2  3  …  k</a:t>
              </a:r>
              <a:endParaRPr lang="ko-KR" altLang="en-US" sz="1400"/>
            </a:p>
          </p:txBody>
        </p:sp>
        <p:sp>
          <p:nvSpPr>
            <p:cNvPr id="17418" name="TextBox 18"/>
            <p:cNvSpPr txBox="1">
              <a:spLocks noChangeArrowheads="1"/>
            </p:cNvSpPr>
            <p:nvPr/>
          </p:nvSpPr>
          <p:spPr bwMode="auto">
            <a:xfrm>
              <a:off x="6858018" y="2500306"/>
              <a:ext cx="543739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0 1 2 3</a:t>
              </a:r>
              <a:endParaRPr lang="ko-KR" altLang="en-US" sz="1400"/>
            </a:p>
          </p:txBody>
        </p:sp>
        <p:cxnSp>
          <p:nvCxnSpPr>
            <p:cNvPr id="17419" name="직선 연결선 21"/>
            <p:cNvCxnSpPr>
              <a:cxnSpLocks noChangeShapeType="1"/>
            </p:cNvCxnSpPr>
            <p:nvPr/>
          </p:nvCxnSpPr>
          <p:spPr bwMode="auto">
            <a:xfrm>
              <a:off x="7429520" y="2643182"/>
              <a:ext cx="1071570" cy="1000132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직선 연결선 23"/>
            <p:cNvCxnSpPr>
              <a:cxnSpLocks noChangeShapeType="1"/>
            </p:cNvCxnSpPr>
            <p:nvPr/>
          </p:nvCxnSpPr>
          <p:spPr bwMode="auto">
            <a:xfrm rot="5400000">
              <a:off x="6643702" y="3429000"/>
              <a:ext cx="1571636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직선 연결선 25"/>
            <p:cNvCxnSpPr>
              <a:cxnSpLocks noChangeShapeType="1"/>
            </p:cNvCxnSpPr>
            <p:nvPr/>
          </p:nvCxnSpPr>
          <p:spPr bwMode="auto">
            <a:xfrm rot="5400000">
              <a:off x="8215338" y="3929066"/>
              <a:ext cx="571504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직선 연결선 27"/>
            <p:cNvCxnSpPr>
              <a:cxnSpLocks noChangeShapeType="1"/>
            </p:cNvCxnSpPr>
            <p:nvPr/>
          </p:nvCxnSpPr>
          <p:spPr bwMode="auto">
            <a:xfrm>
              <a:off x="7429520" y="4214818"/>
              <a:ext cx="1071570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TextBox 28"/>
            <p:cNvSpPr txBox="1">
              <a:spLocks noChangeArrowheads="1"/>
            </p:cNvSpPr>
            <p:nvPr/>
          </p:nvSpPr>
          <p:spPr bwMode="auto">
            <a:xfrm>
              <a:off x="6968524" y="3938656"/>
              <a:ext cx="274434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n</a:t>
              </a:r>
              <a:endParaRPr lang="ko-KR" altLang="en-US" sz="1400"/>
            </a:p>
          </p:txBody>
        </p:sp>
        <p:sp>
          <p:nvSpPr>
            <p:cNvPr id="17424" name="직사각형 29"/>
            <p:cNvSpPr>
              <a:spLocks noChangeArrowheads="1"/>
            </p:cNvSpPr>
            <p:nvPr/>
          </p:nvSpPr>
          <p:spPr bwMode="auto">
            <a:xfrm>
              <a:off x="6961822" y="3549098"/>
              <a:ext cx="378565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…</a:t>
              </a:r>
              <a:endParaRPr lang="ko-KR" altLang="en-US" sz="1400">
                <a:latin typeface="굴림" panose="020B0600000101010101" pitchFamily="50" charset="-127"/>
              </a:endParaRPr>
            </a:p>
          </p:txBody>
        </p:sp>
        <p:cxnSp>
          <p:nvCxnSpPr>
            <p:cNvPr id="17425" name="직선 연결선 35"/>
            <p:cNvCxnSpPr>
              <a:cxnSpLocks noChangeShapeType="1"/>
            </p:cNvCxnSpPr>
            <p:nvPr/>
          </p:nvCxnSpPr>
          <p:spPr bwMode="auto">
            <a:xfrm rot="5400000">
              <a:off x="8001421" y="3071413"/>
              <a:ext cx="1000132" cy="79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직사각형 38"/>
            <p:cNvSpPr>
              <a:spLocks noChangeArrowheads="1"/>
            </p:cNvSpPr>
            <p:nvPr/>
          </p:nvSpPr>
          <p:spPr bwMode="auto">
            <a:xfrm>
              <a:off x="7858147" y="3698234"/>
              <a:ext cx="11430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000">
                  <a:solidFill>
                    <a:srgbClr val="C00000"/>
                  </a:solidFill>
                  <a:latin typeface="Courier New" panose="02070309020205020404" pitchFamily="49" charset="0"/>
                </a:rPr>
                <a:t>minimum(i,k)</a:t>
              </a:r>
              <a:endParaRPr lang="ko-KR" altLang="en-US" sz="1000">
                <a:latin typeface="굴림" panose="020B0600000101010101" pitchFamily="50" charset="-127"/>
              </a:endParaRPr>
            </a:p>
          </p:txBody>
        </p:sp>
        <p:sp>
          <p:nvSpPr>
            <p:cNvPr id="15379" name="모서리가 둥근 사각형 설명선 41"/>
            <p:cNvSpPr>
              <a:spLocks noChangeArrowheads="1"/>
            </p:cNvSpPr>
            <p:nvPr/>
          </p:nvSpPr>
          <p:spPr bwMode="auto">
            <a:xfrm>
              <a:off x="7858163" y="4412797"/>
              <a:ext cx="912831" cy="255540"/>
            </a:xfrm>
            <a:prstGeom prst="wedgeRoundRectCallout">
              <a:avLst>
                <a:gd name="adj1" fmla="val 19958"/>
                <a:gd name="adj2" fmla="val -131278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bin2(n,k)</a:t>
              </a:r>
              <a:endParaRPr lang="ko-KR" altLang="en-US" sz="1000" smtClean="0">
                <a:solidFill>
                  <a:srgbClr val="C00000"/>
                </a:solidFill>
                <a:latin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2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EF332-E7B0-49AF-9B2D-EB52F272B0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해를 주는 순서의 출력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1563"/>
            <a:ext cx="7772400" cy="100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문제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개의 행렬을 곱하는 최적의 순서를 출력하시오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입력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P</a:t>
            </a: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출력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최적의 순서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endParaRPr lang="en-US" altLang="ko-KR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28677" name="직사각형 6"/>
          <p:cNvSpPr>
            <a:spLocks noChangeArrowheads="1"/>
          </p:cNvSpPr>
          <p:nvPr/>
        </p:nvSpPr>
        <p:spPr bwMode="auto">
          <a:xfrm>
            <a:off x="1071563" y="2143125"/>
            <a:ext cx="5572125" cy="270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order(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j)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(i == j)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“A” &lt;&lt; i;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k = P[i][j];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“(”;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order(i,k);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order(k+1,j);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“)”;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357813"/>
            <a:ext cx="5449887" cy="884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order(1,6)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은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 (A1((((A2A3)A4)A5)A6))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을 출력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굴림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  (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CD2B23-9BD3-4E63-B046-C39D354A364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475357"/>
            <a:ext cx="6408737" cy="50783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p,i,j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d=[5,2,3,4,6,7,8]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(d)-1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order(p,1,6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모서리가 둥근 직사각형 2"/>
          <p:cNvSpPr>
            <a:spLocks noChangeArrowheads="1"/>
          </p:cNvSpPr>
          <p:nvPr/>
        </p:nvSpPr>
        <p:spPr bwMode="auto">
          <a:xfrm>
            <a:off x="3851275" y="404813"/>
            <a:ext cx="5062538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graphicFrame>
        <p:nvGraphicFramePr>
          <p:cNvPr id="29701" name="개체 1"/>
          <p:cNvGraphicFramePr>
            <a:graphicFrameLocks noChangeAspect="1"/>
          </p:cNvGraphicFramePr>
          <p:nvPr/>
        </p:nvGraphicFramePr>
        <p:xfrm>
          <a:off x="4089400" y="404813"/>
          <a:ext cx="45386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04813"/>
                        <a:ext cx="45386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1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F365ED-B900-4A16-B971-58186882C3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6375" y="1120775"/>
            <a:ext cx="6408738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0    0   30   64  132  226  348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0    0    0   24   72  156  268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0    0    0    0   72  198  366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0    0    0    0    0  168  392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0    0    0    0    0    0  336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0    0    1    1    1    1    1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0    0    0    2    3    4    5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1((((A 2A 3)A 4)A 5)A 6))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41CD4-7FD0-4021-BA47-DF0A8C2E06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0483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</a:t>
            </a:r>
            <a:r>
              <a:rPr lang="en-US" altLang="ko-KR" smtClean="0"/>
              <a:t> </a:t>
            </a:r>
            <a:r>
              <a:rPr lang="ko-KR" altLang="en-US" smtClean="0"/>
              <a:t>이진검색 트리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928688"/>
            <a:ext cx="7858125" cy="279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left(right)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subtree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이진트리에서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어떤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자식마디가 뿌리마디가 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이진검색트리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(binary search tree):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순서가능집합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(ordered set)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에 속한 아이템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으로 구성된 이진 트리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각 마디는 하나의 키만 가지고 있다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주어진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부분트리에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있는 키는 그 마디의 키보다 작거나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크거나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같다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63" y="5786438"/>
            <a:ext cx="3057525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dirty="0">
                <a:latin typeface="Times New Roman" pitchFamily="18" charset="0"/>
                <a:ea typeface="굴림" charset="-127"/>
              </a:rPr>
              <a:t>그림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3.10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두 이진검색 </a:t>
            </a:r>
            <a:r>
              <a:rPr lang="ko-KR" altLang="en-US" sz="1600" dirty="0" err="1">
                <a:latin typeface="Times New Roman" pitchFamily="18" charset="0"/>
                <a:ea typeface="굴림" charset="-127"/>
              </a:rPr>
              <a:t>트리의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 예</a:t>
            </a:r>
          </a:p>
        </p:txBody>
      </p:sp>
      <p:pic>
        <p:nvPicPr>
          <p:cNvPr id="32774" name="그림 8" descr="03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857625"/>
            <a:ext cx="37147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직선 연결선 11"/>
          <p:cNvCxnSpPr>
            <a:cxnSpLocks noChangeShapeType="1"/>
          </p:cNvCxnSpPr>
          <p:nvPr/>
        </p:nvCxnSpPr>
        <p:spPr bwMode="auto">
          <a:xfrm>
            <a:off x="1643063" y="4651375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6188075" y="43957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2777" name="직선 연결선 13"/>
          <p:cNvCxnSpPr>
            <a:cxnSpLocks noChangeShapeType="1"/>
          </p:cNvCxnSpPr>
          <p:nvPr/>
        </p:nvCxnSpPr>
        <p:spPr bwMode="auto">
          <a:xfrm flipV="1">
            <a:off x="1643063" y="5143500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4"/>
          <p:cNvSpPr txBox="1">
            <a:spLocks noChangeArrowheads="1"/>
          </p:cNvSpPr>
          <p:nvPr/>
        </p:nvSpPr>
        <p:spPr bwMode="auto">
          <a:xfrm>
            <a:off x="6188075" y="48783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2779" name="직선 연결선 15"/>
          <p:cNvCxnSpPr>
            <a:cxnSpLocks noChangeShapeType="1"/>
          </p:cNvCxnSpPr>
          <p:nvPr/>
        </p:nvCxnSpPr>
        <p:spPr bwMode="auto">
          <a:xfrm>
            <a:off x="1643063" y="5643563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TextBox 16"/>
          <p:cNvSpPr txBox="1">
            <a:spLocks noChangeArrowheads="1"/>
          </p:cNvSpPr>
          <p:nvPr/>
        </p:nvSpPr>
        <p:spPr bwMode="auto">
          <a:xfrm>
            <a:off x="6188075" y="5378450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EC7B6-5256-496B-AEEE-12D47CE41B5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3795" name="직사각형 4"/>
          <p:cNvSpPr>
            <a:spLocks noChangeArrowheads="1"/>
          </p:cNvSpPr>
          <p:nvPr/>
        </p:nvSpPr>
        <p:spPr bwMode="auto">
          <a:xfrm>
            <a:off x="1428750" y="857250"/>
            <a:ext cx="6572250" cy="38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node_pointer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keytype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keyin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node_pointer&amp;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bool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 = tree;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false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(!found)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p-&gt;key == keyin)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true;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 if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(keyin &lt; p-&gt;key)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p-&gt;left;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p-&gt;right;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857250" y="357188"/>
            <a:ext cx="273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이진검색트리의</a:t>
            </a:r>
            <a:r>
              <a:rPr lang="en-US" altLang="ko-KR"/>
              <a:t> </a:t>
            </a:r>
            <a:r>
              <a:rPr lang="ko-KR" altLang="en-US"/>
              <a:t>검색</a:t>
            </a: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00125" y="5214938"/>
            <a:ext cx="22288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키의 검색시간</a:t>
            </a:r>
            <a:r>
              <a:rPr lang="en-US" altLang="ko-KR"/>
              <a:t> 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- depth(key)+1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8A1C0-4CA8-49F5-B315-C7BAEE7102F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628650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동적계획법</a:t>
            </a:r>
            <a:endParaRPr lang="ko-KR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890588"/>
            <a:ext cx="6554788" cy="2974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부터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까지 키를 포함하는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최적이진검색트리는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를 최소화해야 함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검색시간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최적값을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로 표시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 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]=p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예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3.8)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p</a:t>
            </a:r>
            <a:r>
              <a:rPr lang="en-US" altLang="ko-KR" sz="2000" baseline="-25000" dirty="0"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=0.7,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=0.2,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= 0.1</a:t>
            </a:r>
            <a:r>
              <a:rPr lang="ko-KR" altLang="en-US" sz="2000" dirty="0">
                <a:latin typeface="+mn-lt"/>
                <a:ea typeface="굴림" charset="-127"/>
              </a:rPr>
              <a:t>일 때 </a:t>
            </a:r>
            <a:r>
              <a:rPr lang="en-US" altLang="ko-KR" sz="2000" dirty="0">
                <a:latin typeface="+mn-lt"/>
                <a:ea typeface="굴림" charset="-127"/>
              </a:rPr>
              <a:t>A[2][3]?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1. 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1(0.2) + 2(0.1) = 0.4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2. 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2(0.2) + 1(0.1) = 0.5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000875" y="684213"/>
          <a:ext cx="9159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4" imgW="545863" imgH="444307" progId="Equation.3">
                  <p:embed/>
                </p:oleObj>
              </mc:Choice>
              <mc:Fallback>
                <p:oleObj name="Equation" r:id="rId4" imgW="54586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684213"/>
                        <a:ext cx="9159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785813" y="5429250"/>
            <a:ext cx="72151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최적트리의 부분트리는 그 부분트리안에 있는 키들에 대해서 반드시 최적이어야 한다</a:t>
            </a:r>
            <a:r>
              <a:rPr lang="en-US" altLang="ko-KR"/>
              <a:t>.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최적의 원칙 적용 </a:t>
            </a:r>
            <a:endParaRPr lang="ko-KR" altLang="en-US"/>
          </a:p>
        </p:txBody>
      </p:sp>
      <p:pic>
        <p:nvPicPr>
          <p:cNvPr id="34823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2411413" y="38655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110038" y="38909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그룹 18"/>
          <p:cNvGrpSpPr>
            <a:grpSpLocks/>
          </p:cNvGrpSpPr>
          <p:nvPr/>
        </p:nvGrpSpPr>
        <p:grpSpPr bwMode="auto">
          <a:xfrm>
            <a:off x="6154738" y="3573463"/>
            <a:ext cx="2876550" cy="1781175"/>
            <a:chOff x="6087555" y="3144857"/>
            <a:chExt cx="2877270" cy="1780619"/>
          </a:xfrm>
        </p:grpSpPr>
        <p:grpSp>
          <p:nvGrpSpPr>
            <p:cNvPr id="34826" name="그룹 14"/>
            <p:cNvGrpSpPr>
              <a:grpSpLocks/>
            </p:cNvGrpSpPr>
            <p:nvPr/>
          </p:nvGrpSpPr>
          <p:grpSpPr bwMode="auto">
            <a:xfrm>
              <a:off x="6657814" y="3284984"/>
              <a:ext cx="1800386" cy="1368152"/>
              <a:chOff x="6657814" y="3284984"/>
              <a:chExt cx="2373474" cy="1672246"/>
            </a:xfrm>
          </p:grpSpPr>
          <p:sp>
            <p:nvSpPr>
              <p:cNvPr id="34831" name="타원 1"/>
              <p:cNvSpPr>
                <a:spLocks noChangeArrowheads="1"/>
              </p:cNvSpPr>
              <p:nvPr/>
            </p:nvSpPr>
            <p:spPr bwMode="auto">
              <a:xfrm>
                <a:off x="7524328" y="3284984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2" name="타원 9"/>
              <p:cNvSpPr>
                <a:spLocks noChangeArrowheads="1"/>
              </p:cNvSpPr>
              <p:nvPr/>
            </p:nvSpPr>
            <p:spPr bwMode="auto">
              <a:xfrm>
                <a:off x="7184467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3" name="타원 10"/>
              <p:cNvSpPr>
                <a:spLocks noChangeArrowheads="1"/>
              </p:cNvSpPr>
              <p:nvPr/>
            </p:nvSpPr>
            <p:spPr bwMode="auto">
              <a:xfrm>
                <a:off x="7868083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4" name="이등변 삼각형 3"/>
              <p:cNvSpPr>
                <a:spLocks noChangeArrowheads="1"/>
              </p:cNvSpPr>
              <p:nvPr/>
            </p:nvSpPr>
            <p:spPr bwMode="auto">
              <a:xfrm>
                <a:off x="7086544" y="4021126"/>
                <a:ext cx="483877" cy="93610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5" name="이등변 삼각형 13"/>
              <p:cNvSpPr>
                <a:spLocks noChangeArrowheads="1"/>
              </p:cNvSpPr>
              <p:nvPr/>
            </p:nvSpPr>
            <p:spPr bwMode="auto">
              <a:xfrm>
                <a:off x="7760071" y="4044240"/>
                <a:ext cx="504056" cy="54841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cxnSp>
            <p:nvCxnSpPr>
              <p:cNvPr id="34836" name="직선 연결선 7"/>
              <p:cNvCxnSpPr>
                <a:cxnSpLocks noChangeShapeType="1"/>
                <a:stCxn id="34831" idx="3"/>
                <a:endCxn id="34832" idx="7"/>
              </p:cNvCxnSpPr>
              <p:nvPr/>
            </p:nvCxnSpPr>
            <p:spPr bwMode="auto">
              <a:xfrm flipH="1">
                <a:off x="7430318" y="3530835"/>
                <a:ext cx="136191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7" name="직선 연결선 16"/>
              <p:cNvCxnSpPr>
                <a:cxnSpLocks noChangeShapeType="1"/>
                <a:stCxn id="34831" idx="5"/>
                <a:endCxn id="34833" idx="1"/>
              </p:cNvCxnSpPr>
              <p:nvPr/>
            </p:nvCxnSpPr>
            <p:spPr bwMode="auto">
              <a:xfrm>
                <a:off x="7770179" y="3530835"/>
                <a:ext cx="140085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오른쪽 중괄호 12"/>
              <p:cNvSpPr/>
              <p:nvPr/>
            </p:nvSpPr>
            <p:spPr bwMode="auto">
              <a:xfrm>
                <a:off x="8526905" y="3299926"/>
                <a:ext cx="504496" cy="165654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1" name="오른쪽 중괄호 20"/>
              <p:cNvSpPr/>
              <p:nvPr/>
            </p:nvSpPr>
            <p:spPr bwMode="auto">
              <a:xfrm>
                <a:off x="8305010" y="3825596"/>
                <a:ext cx="353775" cy="766199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오른쪽 중괄호 21"/>
              <p:cNvSpPr/>
              <p:nvPr/>
            </p:nvSpPr>
            <p:spPr bwMode="auto">
              <a:xfrm rot="10800000">
                <a:off x="6657545" y="3901247"/>
                <a:ext cx="387270" cy="105522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4827" name="TextBox 15"/>
            <p:cNvSpPr txBox="1">
              <a:spLocks noChangeArrowheads="1"/>
            </p:cNvSpPr>
            <p:nvPr/>
          </p:nvSpPr>
          <p:spPr bwMode="auto">
            <a:xfrm>
              <a:off x="8472382" y="3710922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8" name="TextBox 24"/>
            <p:cNvSpPr txBox="1">
              <a:spLocks noChangeArrowheads="1"/>
            </p:cNvSpPr>
            <p:nvPr/>
          </p:nvSpPr>
          <p:spPr bwMode="auto">
            <a:xfrm>
              <a:off x="6099959" y="3970297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9" name="TextBox 25"/>
            <p:cNvSpPr txBox="1">
              <a:spLocks noChangeArrowheads="1"/>
            </p:cNvSpPr>
            <p:nvPr/>
          </p:nvSpPr>
          <p:spPr bwMode="auto">
            <a:xfrm>
              <a:off x="7723809" y="4248368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30" name="모서리가 둥근 직사각형 17"/>
            <p:cNvSpPr>
              <a:spLocks noChangeArrowheads="1"/>
            </p:cNvSpPr>
            <p:nvPr/>
          </p:nvSpPr>
          <p:spPr bwMode="auto">
            <a:xfrm>
              <a:off x="6087555" y="3144857"/>
              <a:ext cx="2864866" cy="1780619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907D98-52CA-4053-BB87-3003E0589F7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924300" y="1196975"/>
            <a:ext cx="360363" cy="360363"/>
          </a:xfrm>
          <a:prstGeom prst="ellipse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lt"/>
              </a:rPr>
              <a:t>k</a:t>
            </a:r>
            <a:endParaRPr lang="ko-KR" altLang="en-US" sz="16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079750" y="1277938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487863" y="1350963"/>
            <a:ext cx="844550" cy="4841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5846" name="이등변 삼각형 7"/>
          <p:cNvSpPr>
            <a:spLocks noChangeArrowheads="1"/>
          </p:cNvSpPr>
          <p:nvPr/>
        </p:nvSpPr>
        <p:spPr bwMode="auto">
          <a:xfrm>
            <a:off x="2771775" y="2060575"/>
            <a:ext cx="1152525" cy="12969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7" name="이등변 삼각형 10"/>
          <p:cNvSpPr>
            <a:spLocks noChangeArrowheads="1"/>
          </p:cNvSpPr>
          <p:nvPr/>
        </p:nvSpPr>
        <p:spPr bwMode="auto">
          <a:xfrm>
            <a:off x="4230688" y="1989138"/>
            <a:ext cx="1730375" cy="1727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708275" y="3490913"/>
            <a:ext cx="1271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{1,…,</a:t>
            </a:r>
            <a:r>
              <a:rPr lang="en-US" altLang="ko-KR" i="1"/>
              <a:t>k</a:t>
            </a:r>
            <a:r>
              <a:rPr lang="en-US" altLang="ko-KR"/>
              <a:t>-1}</a:t>
            </a:r>
            <a:endParaRPr lang="ko-KR" altLang="en-US"/>
          </a:p>
        </p:txBody>
      </p:sp>
      <p:sp>
        <p:nvSpPr>
          <p:cNvPr id="35849" name="TextBox 12"/>
          <p:cNvSpPr txBox="1">
            <a:spLocks noChangeArrowheads="1"/>
          </p:cNvSpPr>
          <p:nvPr/>
        </p:nvSpPr>
        <p:spPr bwMode="auto">
          <a:xfrm>
            <a:off x="4586288" y="3789363"/>
            <a:ext cx="13303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</a:t>
            </a:r>
            <a:r>
              <a:rPr lang="en-US" altLang="ko-KR" i="1"/>
              <a:t>k</a:t>
            </a:r>
            <a:r>
              <a:rPr lang="en-US" altLang="ko-KR"/>
              <a:t>+1,…,</a:t>
            </a:r>
            <a:r>
              <a:rPr lang="en-US" altLang="ko-KR" i="1"/>
              <a:t>n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4" name="오른쪽 중괄호 13"/>
          <p:cNvSpPr/>
          <p:nvPr/>
        </p:nvSpPr>
        <p:spPr bwMode="auto">
          <a:xfrm>
            <a:off x="7054850" y="1196975"/>
            <a:ext cx="603250" cy="25193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7658100" y="2230438"/>
            <a:ext cx="966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n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6" name="오른쪽 중괄호 15"/>
          <p:cNvSpPr/>
          <p:nvPr/>
        </p:nvSpPr>
        <p:spPr bwMode="auto">
          <a:xfrm rot="10800000">
            <a:off x="1930400" y="1962150"/>
            <a:ext cx="590550" cy="14398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3" name="TextBox 16"/>
          <p:cNvSpPr txBox="1">
            <a:spLocks noChangeArrowheads="1"/>
          </p:cNvSpPr>
          <p:nvPr/>
        </p:nvSpPr>
        <p:spPr bwMode="auto">
          <a:xfrm>
            <a:off x="752475" y="2393950"/>
            <a:ext cx="11652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k</a:t>
            </a:r>
            <a:r>
              <a:rPr lang="en-US" altLang="ko-KR"/>
              <a:t>-1]</a:t>
            </a:r>
            <a:endParaRPr lang="ko-KR" altLang="en-US"/>
          </a:p>
        </p:txBody>
      </p:sp>
      <p:sp>
        <p:nvSpPr>
          <p:cNvPr id="19" name="오른쪽 중괄호 18"/>
          <p:cNvSpPr/>
          <p:nvPr/>
        </p:nvSpPr>
        <p:spPr bwMode="auto">
          <a:xfrm>
            <a:off x="6043613" y="1989138"/>
            <a:ext cx="371475" cy="1727200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6326188" y="2619375"/>
            <a:ext cx="1019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A[</a:t>
            </a:r>
            <a:r>
              <a:rPr lang="en-US" altLang="ko-KR" sz="1600" i="1"/>
              <a:t>k</a:t>
            </a:r>
            <a:r>
              <a:rPr lang="en-US" altLang="ko-KR" sz="1600"/>
              <a:t>+1][</a:t>
            </a:r>
            <a:r>
              <a:rPr lang="en-US" altLang="ko-KR" sz="1600" i="1"/>
              <a:t>n</a:t>
            </a:r>
            <a:r>
              <a:rPr lang="en-US" altLang="ko-KR" sz="1600"/>
              <a:t>]</a:t>
            </a:r>
            <a:endParaRPr lang="ko-KR" altLang="en-US" sz="1600"/>
          </a:p>
        </p:txBody>
      </p:sp>
      <p:cxnSp>
        <p:nvCxnSpPr>
          <p:cNvPr id="22" name="직선 연결선 21"/>
          <p:cNvCxnSpPr>
            <a:stCxn id="3" idx="3"/>
            <a:endCxn id="35846" idx="0"/>
          </p:cNvCxnSpPr>
          <p:nvPr/>
        </p:nvCxnSpPr>
        <p:spPr bwMode="auto">
          <a:xfrm flipH="1">
            <a:off x="3348038" y="1503363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직선 연결선 23"/>
          <p:cNvCxnSpPr>
            <a:stCxn id="3" idx="5"/>
            <a:endCxn id="35847" idx="0"/>
          </p:cNvCxnSpPr>
          <p:nvPr/>
        </p:nvCxnSpPr>
        <p:spPr bwMode="auto">
          <a:xfrm>
            <a:off x="4230688" y="1503363"/>
            <a:ext cx="865187" cy="4857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46250" y="1042988"/>
            <a:ext cx="1573213" cy="45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baseline="-250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5525" y="1036638"/>
            <a:ext cx="1593850" cy="403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+1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n</a:t>
            </a:r>
            <a:endParaRPr lang="ko-KR" altLang="en-US" sz="1400" i="1" dirty="0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700" y="631825"/>
            <a:ext cx="334963" cy="404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k</a:t>
            </a:r>
            <a:endParaRPr lang="ko-KR" altLang="en-US" sz="1400" i="1" dirty="0">
              <a:latin typeface="Times New Roman" pitchFamily="18" charset="0"/>
            </a:endParaRPr>
          </a:p>
        </p:txBody>
      </p:sp>
      <p:pic>
        <p:nvPicPr>
          <p:cNvPr id="35861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4706938"/>
            <a:ext cx="4637087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TextBox 3"/>
          <p:cNvSpPr txBox="1">
            <a:spLocks noChangeArrowheads="1"/>
          </p:cNvSpPr>
          <p:nvPr/>
        </p:nvSpPr>
        <p:spPr bwMode="auto">
          <a:xfrm>
            <a:off x="1865313" y="4537075"/>
            <a:ext cx="7318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400" i="1">
                <a:solidFill>
                  <a:srgbClr val="3E020C"/>
                </a:solidFill>
              </a:rPr>
              <a:t>A</a:t>
            </a:r>
            <a:r>
              <a:rPr lang="en-US" altLang="ko-KR" sz="1400">
                <a:solidFill>
                  <a:srgbClr val="3E020C"/>
                </a:solidFill>
              </a:rPr>
              <a:t>[1][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]</a:t>
            </a:r>
            <a:endParaRPr lang="ko-KR" altLang="en-US" sz="1400">
              <a:solidFill>
                <a:srgbClr val="3E020C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20838" y="4537075"/>
            <a:ext cx="5734050" cy="2039938"/>
          </a:xfrm>
          <a:prstGeom prst="rect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80EAB-B38C-44B1-9DDA-4C20AB35C5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67" name="직사각형 4"/>
          <p:cNvSpPr>
            <a:spLocks noChangeArrowheads="1"/>
          </p:cNvSpPr>
          <p:nvPr/>
        </p:nvSpPr>
        <p:spPr bwMode="auto">
          <a:xfrm>
            <a:off x="500063" y="1071563"/>
            <a:ext cx="8358187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optsearchtree(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 float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float&amp;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minavg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R[][] 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A[1..n+1][0..n];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 i=1; i&lt;=n; i++){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A[i][i-1]=0; A[i][i]=p[i]; R[i][i]=i; R[i][i-1]=0;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A[n+1][n]=0;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R[n+1][n]=0;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(diagonal=1; diagonal&lt;=n-1; diagonal++){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i&lt;=n-diagonal;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j = i+diagonal;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A[i][j] = min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i≤k≤j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(A[i][k-1]+A[k+1][j])+    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R[i][j]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최소값을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minavg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A[1][n];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9639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최적이진검색트리 구하기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6869113" y="4429125"/>
          <a:ext cx="5603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4" imgW="406048" imgH="444114" progId="Equation.3">
                  <p:embed/>
                </p:oleObj>
              </mc:Choice>
              <mc:Fallback>
                <p:oleObj name="Equation" r:id="rId4" imgW="406048" imgH="4441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4429125"/>
                        <a:ext cx="5603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D1E1E-AE40-4950-83BA-ADDC83880AA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714375" y="428625"/>
            <a:ext cx="10080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예</a:t>
            </a:r>
            <a:r>
              <a:rPr lang="en-US" altLang="ko-KR"/>
              <a:t> 3.9</a:t>
            </a:r>
            <a:endParaRPr lang="ko-KR" altLang="en-US"/>
          </a:p>
        </p:txBody>
      </p:sp>
      <p:pic>
        <p:nvPicPr>
          <p:cNvPr id="37892" name="그림 5" descr="03-14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4932363" y="214313"/>
            <a:ext cx="2428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1143000" y="857250"/>
            <a:ext cx="3571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  <p:sp>
        <p:nvSpPr>
          <p:cNvPr id="37894" name="모서리가 둥근 직사각형 10"/>
          <p:cNvSpPr>
            <a:spLocks noChangeArrowheads="1"/>
          </p:cNvSpPr>
          <p:nvPr/>
        </p:nvSpPr>
        <p:spPr bwMode="auto">
          <a:xfrm rot="2696888">
            <a:off x="5738813" y="990600"/>
            <a:ext cx="1589087" cy="1349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65546" name="오른쪽 화살표 11"/>
          <p:cNvSpPr>
            <a:spLocks noChangeArrowheads="1"/>
          </p:cNvSpPr>
          <p:nvPr/>
        </p:nvSpPr>
        <p:spPr bwMode="auto">
          <a:xfrm rot="18772483">
            <a:off x="7591425" y="15875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37896" name="모서리가 둥근 직사각형 12"/>
          <p:cNvSpPr>
            <a:spLocks noChangeArrowheads="1"/>
          </p:cNvSpPr>
          <p:nvPr/>
        </p:nvSpPr>
        <p:spPr bwMode="auto">
          <a:xfrm rot="2696888">
            <a:off x="6257925" y="776288"/>
            <a:ext cx="979488" cy="1381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7" name="모서리가 둥근 직사각형 13"/>
          <p:cNvSpPr>
            <a:spLocks noChangeArrowheads="1"/>
          </p:cNvSpPr>
          <p:nvPr/>
        </p:nvSpPr>
        <p:spPr bwMode="auto">
          <a:xfrm rot="2696888">
            <a:off x="6719888" y="593725"/>
            <a:ext cx="449262" cy="1333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8" name="TextBox 14"/>
          <p:cNvSpPr txBox="1">
            <a:spLocks noChangeArrowheads="1"/>
          </p:cNvSpPr>
          <p:nvPr/>
        </p:nvSpPr>
        <p:spPr bwMode="auto">
          <a:xfrm>
            <a:off x="7632700" y="1633538"/>
            <a:ext cx="1211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  <p:sp>
        <p:nvSpPr>
          <p:cNvPr id="37899" name="직사각형 15"/>
          <p:cNvSpPr>
            <a:spLocks noChangeArrowheads="1"/>
          </p:cNvSpPr>
          <p:nvPr/>
        </p:nvSpPr>
        <p:spPr bwMode="auto">
          <a:xfrm>
            <a:off x="357188" y="264318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A[1][2] = min(A[1][0]+A[2][2],A[1][1]+A[3][2])</a:t>
            </a:r>
            <a:r>
              <a:rPr lang="en-US" altLang="ko-KR" sz="1400">
                <a:latin typeface="굴림" panose="020B0600000101010101" pitchFamily="50" charset="-127"/>
              </a:rPr>
              <a:t>+6/8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min(3/8,3/8)+6/8 = 9/8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7900" name="타원 17"/>
          <p:cNvSpPr>
            <a:spLocks noChangeArrowheads="1"/>
          </p:cNvSpPr>
          <p:nvPr/>
        </p:nvSpPr>
        <p:spPr bwMode="auto">
          <a:xfrm>
            <a:off x="614362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1" name="타원 18"/>
          <p:cNvSpPr>
            <a:spLocks noChangeArrowheads="1"/>
          </p:cNvSpPr>
          <p:nvPr/>
        </p:nvSpPr>
        <p:spPr bwMode="auto">
          <a:xfrm>
            <a:off x="6500813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2" name="직선 연결선 20"/>
          <p:cNvCxnSpPr>
            <a:cxnSpLocks noChangeShapeType="1"/>
            <a:stCxn id="37900" idx="5"/>
            <a:endCxn id="37901" idx="1"/>
          </p:cNvCxnSpPr>
          <p:nvPr/>
        </p:nvCxnSpPr>
        <p:spPr bwMode="auto">
          <a:xfrm rot="16200000" flipH="1">
            <a:off x="6352381" y="2923382"/>
            <a:ext cx="225425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타원 21"/>
          <p:cNvSpPr>
            <a:spLocks noChangeArrowheads="1"/>
          </p:cNvSpPr>
          <p:nvPr/>
        </p:nvSpPr>
        <p:spPr bwMode="auto">
          <a:xfrm>
            <a:off x="757237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4" name="타원 22"/>
          <p:cNvSpPr>
            <a:spLocks noChangeArrowheads="1"/>
          </p:cNvSpPr>
          <p:nvPr/>
        </p:nvSpPr>
        <p:spPr bwMode="auto">
          <a:xfrm>
            <a:off x="7215188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5" name="직선 연결선 26"/>
          <p:cNvCxnSpPr>
            <a:cxnSpLocks noChangeShapeType="1"/>
            <a:stCxn id="37903" idx="3"/>
            <a:endCxn id="37904" idx="7"/>
          </p:cNvCxnSpPr>
          <p:nvPr/>
        </p:nvCxnSpPr>
        <p:spPr bwMode="auto">
          <a:xfrm rot="5400000">
            <a:off x="7423944" y="2923382"/>
            <a:ext cx="225425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TextBox 31"/>
          <p:cNvSpPr txBox="1">
            <a:spLocks noChangeArrowheads="1"/>
          </p:cNvSpPr>
          <p:nvPr/>
        </p:nvSpPr>
        <p:spPr bwMode="auto">
          <a:xfrm>
            <a:off x="6858000" y="2857500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07" name="TextBox 32"/>
          <p:cNvSpPr txBox="1">
            <a:spLocks noChangeArrowheads="1"/>
          </p:cNvSpPr>
          <p:nvPr/>
        </p:nvSpPr>
        <p:spPr bwMode="auto">
          <a:xfrm>
            <a:off x="5429250" y="3143250"/>
            <a:ext cx="1143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3/8+2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7908" name="TextBox 33"/>
          <p:cNvSpPr txBox="1">
            <a:spLocks noChangeArrowheads="1"/>
          </p:cNvSpPr>
          <p:nvPr/>
        </p:nvSpPr>
        <p:spPr bwMode="auto">
          <a:xfrm>
            <a:off x="7643813" y="3143250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3/8+1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7909" name="직선 화살표 연결선 35"/>
          <p:cNvCxnSpPr>
            <a:cxnSpLocks noChangeShapeType="1"/>
          </p:cNvCxnSpPr>
          <p:nvPr/>
        </p:nvCxnSpPr>
        <p:spPr bwMode="auto">
          <a:xfrm flipV="1">
            <a:off x="922338" y="709613"/>
            <a:ext cx="5143500" cy="1785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직사각형 36"/>
          <p:cNvSpPr>
            <a:spLocks noChangeArrowheads="1"/>
          </p:cNvSpPr>
          <p:nvPr/>
        </p:nvSpPr>
        <p:spPr bwMode="auto">
          <a:xfrm>
            <a:off x="214313" y="3857625"/>
            <a:ext cx="6500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A[1][3] = min(A[1][0]+A[2][3], A[1][1]+A[3][3], A[1][2]+A[4][3])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  +7/8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min(5/8, 4/8, 9/8)+7/8 = 11/8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37911" name="직선 화살표 연결선 37"/>
          <p:cNvCxnSpPr>
            <a:cxnSpLocks noChangeShapeType="1"/>
          </p:cNvCxnSpPr>
          <p:nvPr/>
        </p:nvCxnSpPr>
        <p:spPr bwMode="auto">
          <a:xfrm flipV="1">
            <a:off x="714375" y="785813"/>
            <a:ext cx="5857875" cy="307181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2" name="타원 39"/>
          <p:cNvSpPr>
            <a:spLocks noChangeArrowheads="1"/>
          </p:cNvSpPr>
          <p:nvPr/>
        </p:nvSpPr>
        <p:spPr bwMode="auto">
          <a:xfrm>
            <a:off x="2428875" y="500062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13" name="타원 40"/>
          <p:cNvSpPr>
            <a:spLocks noChangeArrowheads="1"/>
          </p:cNvSpPr>
          <p:nvPr/>
        </p:nvSpPr>
        <p:spPr bwMode="auto">
          <a:xfrm>
            <a:off x="2786063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4" name="직선 연결선 41"/>
          <p:cNvCxnSpPr>
            <a:cxnSpLocks noChangeShapeType="1"/>
            <a:stCxn id="37912" idx="5"/>
            <a:endCxn id="37913" idx="1"/>
          </p:cNvCxnSpPr>
          <p:nvPr/>
        </p:nvCxnSpPr>
        <p:spPr bwMode="auto">
          <a:xfrm rot="16200000" flipH="1">
            <a:off x="2709069" y="5209381"/>
            <a:ext cx="82550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5" name="타원 42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500" y="5286375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1,2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17" name="직선 연결선 45"/>
          <p:cNvCxnSpPr>
            <a:cxnSpLocks noChangeShapeType="1"/>
            <a:stCxn id="37915" idx="3"/>
            <a:endCxn id="44" idx="0"/>
          </p:cNvCxnSpPr>
          <p:nvPr/>
        </p:nvCxnSpPr>
        <p:spPr bwMode="auto">
          <a:xfrm rot="5400000">
            <a:off x="4286251" y="5030787"/>
            <a:ext cx="184150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타원 46"/>
          <p:cNvSpPr>
            <a:spLocks noChangeArrowheads="1"/>
          </p:cNvSpPr>
          <p:nvPr/>
        </p:nvSpPr>
        <p:spPr bwMode="auto">
          <a:xfrm>
            <a:off x="2071688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9" name="직선 연결선 48"/>
          <p:cNvCxnSpPr>
            <a:cxnSpLocks noChangeShapeType="1"/>
            <a:stCxn id="37918" idx="7"/>
            <a:endCxn id="37912" idx="3"/>
          </p:cNvCxnSpPr>
          <p:nvPr/>
        </p:nvCxnSpPr>
        <p:spPr bwMode="auto">
          <a:xfrm rot="5400000" flipH="1" flipV="1">
            <a:off x="2351882" y="5209381"/>
            <a:ext cx="82550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타원 49"/>
          <p:cNvSpPr>
            <a:spLocks noChangeArrowheads="1"/>
          </p:cNvSpPr>
          <p:nvPr/>
        </p:nvSpPr>
        <p:spPr bwMode="auto">
          <a:xfrm>
            <a:off x="714375" y="4929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0125" y="5357813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2,3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2" name="직선 연결선 51"/>
          <p:cNvCxnSpPr>
            <a:cxnSpLocks noChangeShapeType="1"/>
            <a:stCxn id="37920" idx="5"/>
            <a:endCxn id="51" idx="0"/>
          </p:cNvCxnSpPr>
          <p:nvPr/>
        </p:nvCxnSpPr>
        <p:spPr bwMode="auto">
          <a:xfrm rot="16200000" flipH="1">
            <a:off x="994569" y="5137944"/>
            <a:ext cx="184150" cy="255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56"/>
          <p:cNvSpPr txBox="1">
            <a:spLocks noChangeArrowheads="1"/>
          </p:cNvSpPr>
          <p:nvPr/>
        </p:nvSpPr>
        <p:spPr bwMode="auto">
          <a:xfrm>
            <a:off x="1571625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24" name="TextBox 57"/>
          <p:cNvSpPr txBox="1">
            <a:spLocks noChangeArrowheads="1"/>
          </p:cNvSpPr>
          <p:nvPr/>
        </p:nvSpPr>
        <p:spPr bwMode="auto">
          <a:xfrm>
            <a:off x="3429000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071938" y="5500688"/>
            <a:ext cx="78581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9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71688" y="5572125"/>
            <a:ext cx="107156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/8+1/8+7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813" y="5572125"/>
            <a:ext cx="785812" cy="39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8" name="직선 화살표 연결선 61"/>
          <p:cNvCxnSpPr>
            <a:cxnSpLocks noChangeShapeType="1"/>
          </p:cNvCxnSpPr>
          <p:nvPr/>
        </p:nvCxnSpPr>
        <p:spPr bwMode="auto">
          <a:xfrm flipV="1">
            <a:off x="1143000" y="4572000"/>
            <a:ext cx="500063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직선 화살표 연결선 63"/>
          <p:cNvCxnSpPr>
            <a:cxnSpLocks noChangeShapeType="1"/>
          </p:cNvCxnSpPr>
          <p:nvPr/>
        </p:nvCxnSpPr>
        <p:spPr bwMode="auto">
          <a:xfrm rot="10800000">
            <a:off x="2143125" y="4572000"/>
            <a:ext cx="357188" cy="3571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직선 화살표 연결선 66"/>
          <p:cNvCxnSpPr>
            <a:cxnSpLocks noChangeShapeType="1"/>
          </p:cNvCxnSpPr>
          <p:nvPr/>
        </p:nvCxnSpPr>
        <p:spPr bwMode="auto">
          <a:xfrm rot="10800000">
            <a:off x="2571750" y="4572000"/>
            <a:ext cx="1428750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Box 1"/>
          <p:cNvSpPr txBox="1">
            <a:spLocks noChangeArrowheads="1"/>
          </p:cNvSpPr>
          <p:nvPr/>
        </p:nvSpPr>
        <p:spPr bwMode="auto">
          <a:xfrm>
            <a:off x="7058025" y="1389063"/>
            <a:ext cx="8794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diagonal=1</a:t>
            </a:r>
            <a:endParaRPr lang="ko-KR" altLang="en-US" sz="1200"/>
          </a:p>
        </p:txBody>
      </p:sp>
      <p:sp>
        <p:nvSpPr>
          <p:cNvPr id="37932" name="TextBox 46"/>
          <p:cNvSpPr txBox="1">
            <a:spLocks noChangeArrowheads="1"/>
          </p:cNvSpPr>
          <p:nvPr/>
        </p:nvSpPr>
        <p:spPr bwMode="auto">
          <a:xfrm>
            <a:off x="7072313" y="1003300"/>
            <a:ext cx="881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diagonal=2</a:t>
            </a:r>
            <a:endParaRPr lang="ko-KR" altLang="en-US" sz="1200"/>
          </a:p>
        </p:txBody>
      </p:sp>
      <p:sp>
        <p:nvSpPr>
          <p:cNvPr id="37933" name="TextBox 47"/>
          <p:cNvSpPr txBox="1">
            <a:spLocks noChangeArrowheads="1"/>
          </p:cNvSpPr>
          <p:nvPr/>
        </p:nvSpPr>
        <p:spPr bwMode="auto">
          <a:xfrm>
            <a:off x="7086600" y="615950"/>
            <a:ext cx="88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diagonal=3</a:t>
            </a:r>
            <a:endParaRPr lang="ko-KR" altLang="en-US" sz="1200"/>
          </a:p>
        </p:txBody>
      </p:sp>
      <p:pic>
        <p:nvPicPr>
          <p:cNvPr id="37934" name="그림 5" descr="03-14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5022850" y="5408613"/>
            <a:ext cx="13303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35" name="타원 2"/>
          <p:cNvSpPr>
            <a:spLocks noChangeArrowheads="1"/>
          </p:cNvSpPr>
          <p:nvPr/>
        </p:nvSpPr>
        <p:spPr bwMode="auto">
          <a:xfrm>
            <a:off x="5629275" y="5580063"/>
            <a:ext cx="157163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36" name="타원 47"/>
          <p:cNvSpPr>
            <a:spLocks noChangeArrowheads="1"/>
          </p:cNvSpPr>
          <p:nvPr/>
        </p:nvSpPr>
        <p:spPr bwMode="auto">
          <a:xfrm>
            <a:off x="5857875" y="5813425"/>
            <a:ext cx="157163" cy="166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7937" name="직선 화살표 연결선 37"/>
          <p:cNvCxnSpPr>
            <a:cxnSpLocks noChangeShapeType="1"/>
          </p:cNvCxnSpPr>
          <p:nvPr/>
        </p:nvCxnSpPr>
        <p:spPr bwMode="auto">
          <a:xfrm flipH="1">
            <a:off x="1906588" y="5959475"/>
            <a:ext cx="3949700" cy="2397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8" name="직선 화살표 연결선 37"/>
          <p:cNvCxnSpPr>
            <a:cxnSpLocks noChangeShapeType="1"/>
          </p:cNvCxnSpPr>
          <p:nvPr/>
        </p:nvCxnSpPr>
        <p:spPr bwMode="auto">
          <a:xfrm flipH="1" flipV="1">
            <a:off x="958850" y="5976938"/>
            <a:ext cx="968375" cy="2301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9" name="직선 화살표 연결선 37"/>
          <p:cNvCxnSpPr>
            <a:cxnSpLocks noChangeShapeType="1"/>
            <a:endCxn id="59" idx="2"/>
          </p:cNvCxnSpPr>
          <p:nvPr/>
        </p:nvCxnSpPr>
        <p:spPr bwMode="auto">
          <a:xfrm flipH="1">
            <a:off x="4465638" y="5726113"/>
            <a:ext cx="1160462" cy="2254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0" name="직선 화살표 연결선 37"/>
          <p:cNvCxnSpPr>
            <a:cxnSpLocks noChangeShapeType="1"/>
            <a:stCxn id="59" idx="2"/>
          </p:cNvCxnSpPr>
          <p:nvPr/>
        </p:nvCxnSpPr>
        <p:spPr bwMode="auto">
          <a:xfrm flipH="1" flipV="1">
            <a:off x="4224338" y="5867400"/>
            <a:ext cx="241300" cy="841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1" name="타원 61"/>
          <p:cNvSpPr>
            <a:spLocks noChangeArrowheads="1"/>
          </p:cNvSpPr>
          <p:nvPr/>
        </p:nvSpPr>
        <p:spPr bwMode="auto">
          <a:xfrm>
            <a:off x="5851525" y="6027738"/>
            <a:ext cx="158750" cy="166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42" name="타원 62"/>
          <p:cNvSpPr>
            <a:spLocks noChangeArrowheads="1"/>
          </p:cNvSpPr>
          <p:nvPr/>
        </p:nvSpPr>
        <p:spPr bwMode="auto">
          <a:xfrm>
            <a:off x="5624513" y="5816600"/>
            <a:ext cx="158750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5851525" y="5572125"/>
            <a:ext cx="158750" cy="165100"/>
          </a:xfrm>
          <a:prstGeom prst="ellipse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31640" y="836712"/>
            <a:ext cx="6480720" cy="35394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재귀적 방법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배열을 이용한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print(bin(10,5), bin2(10,5))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509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68" descr="03-15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989138"/>
            <a:ext cx="21209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48F6BA-8B4B-40EA-9AD5-7301E61C53B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8916" name="그림 6" descr="03-14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7"/>
          <a:stretch>
            <a:fillRect/>
          </a:stretch>
        </p:blipFill>
        <p:spPr bwMode="auto">
          <a:xfrm>
            <a:off x="684213" y="1412875"/>
            <a:ext cx="266382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H="1">
            <a:off x="6011863" y="1341438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6443663" y="987425"/>
            <a:ext cx="10207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R[1][4]=2</a:t>
            </a:r>
            <a:endParaRPr lang="ko-KR" altLang="en-US" sz="1600"/>
          </a:p>
        </p:txBody>
      </p:sp>
      <p:cxnSp>
        <p:nvCxnSpPr>
          <p:cNvPr id="50" name="직선 화살표 연결선 49"/>
          <p:cNvCxnSpPr/>
          <p:nvPr/>
        </p:nvCxnSpPr>
        <p:spPr bwMode="auto">
          <a:xfrm flipH="1">
            <a:off x="6548438" y="1890713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20" name="TextBox 51"/>
          <p:cNvSpPr txBox="1">
            <a:spLocks noChangeArrowheads="1"/>
          </p:cNvSpPr>
          <p:nvPr/>
        </p:nvSpPr>
        <p:spPr bwMode="auto">
          <a:xfrm>
            <a:off x="6980238" y="1536700"/>
            <a:ext cx="1020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R[3][4]=3</a:t>
            </a:r>
            <a:endParaRPr lang="ko-KR" altLang="en-US" sz="1600"/>
          </a:p>
        </p:txBody>
      </p:sp>
      <p:sp>
        <p:nvSpPr>
          <p:cNvPr id="38921" name="타원 5"/>
          <p:cNvSpPr>
            <a:spLocks noChangeArrowheads="1"/>
          </p:cNvSpPr>
          <p:nvPr/>
        </p:nvSpPr>
        <p:spPr bwMode="auto">
          <a:xfrm>
            <a:off x="2843213" y="1743075"/>
            <a:ext cx="360362" cy="317500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8922" name="타원 54"/>
          <p:cNvSpPr>
            <a:spLocks noChangeArrowheads="1"/>
          </p:cNvSpPr>
          <p:nvPr/>
        </p:nvSpPr>
        <p:spPr bwMode="auto">
          <a:xfrm>
            <a:off x="2843213" y="2622550"/>
            <a:ext cx="360362" cy="319088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A356-95EC-415A-8B63-ECB368CE6F9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직사각형 4"/>
          <p:cNvSpPr>
            <a:spLocks noChangeArrowheads="1"/>
          </p:cNvSpPr>
          <p:nvPr/>
        </p:nvSpPr>
        <p:spPr bwMode="auto">
          <a:xfrm>
            <a:off x="1214438" y="1071563"/>
            <a:ext cx="5786437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R[i][j];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(k == 0)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NULL;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 =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p-&gt;key = Key[k];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p-&gt;left = tree(i, k-1);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p-&gt;right = tree(k+1, j);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7068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rgbClr val="3E020C"/>
                </a:solidFill>
              </a:rPr>
              <a:t>문제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ko-KR" altLang="en-US">
                <a:solidFill>
                  <a:srgbClr val="3E020C"/>
                </a:solidFill>
              </a:rPr>
              <a:t>최적이진검색트리 구축</a:t>
            </a:r>
            <a:r>
              <a:rPr lang="en-US" altLang="ko-KR">
                <a:solidFill>
                  <a:srgbClr val="3E020C"/>
                </a:solidFill>
              </a:rPr>
              <a:t>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2071688" y="5500688"/>
            <a:ext cx="20526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>
                <a:solidFill>
                  <a:srgbClr val="3E020C"/>
                </a:solidFill>
              </a:rPr>
              <a:t> root = tree(1,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0CFDA-B31E-42E9-82B6-9904C63D15F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150" y="981075"/>
            <a:ext cx="3960813" cy="37544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key,r,i,j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if(k==0):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p=Node(key[k])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=tree(key,r,i,k-1)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=tree(key,r,k+1,j)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1FC9C-A08E-41DB-ADDA-2BFCC8D6146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6013" y="333375"/>
            <a:ext cx="6408737" cy="63401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key=[" ","A","B","C","D"]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p=[0,0.375, 0.375, 0.125,0.125]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(p)-1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(1,n+1):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]=p[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a[n+1][n]=0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r[n+1][n]=0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root=tree(key,r,1,n)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1988" name="TextBox 7"/>
          <p:cNvSpPr txBox="1">
            <a:spLocks noChangeArrowheads="1"/>
          </p:cNvSpPr>
          <p:nvPr/>
        </p:nvSpPr>
        <p:spPr bwMode="auto">
          <a:xfrm>
            <a:off x="5364163" y="549275"/>
            <a:ext cx="357187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BA6D16-2AC6-478A-9872-F45764B7148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8263" y="365125"/>
            <a:ext cx="7272337" cy="52629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0.00  0.38  1.12  1.38  1.75  0.00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0.00  0.00  0.38  0.62  1.00  0.00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0.00  0.00  0.00  0.12  0.38  0.00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0.00  0.00  0.00  0.00  0.12  0.00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0.00  0.00  0.00  0.00  0.00  0.00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0    1    1    2    2    0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0    0    2    2    2    0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0    0    0    3    3    0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0    0    0    0    4    0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4036" name="TextBox 7"/>
          <p:cNvSpPr txBox="1">
            <a:spLocks noChangeArrowheads="1"/>
          </p:cNvSpPr>
          <p:nvPr/>
        </p:nvSpPr>
        <p:spPr bwMode="auto">
          <a:xfrm>
            <a:off x="1807373" y="3645024"/>
            <a:ext cx="1152525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inorder</a:t>
            </a:r>
            <a:endParaRPr lang="ko-KR" alt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1807373" y="4670529"/>
            <a:ext cx="1152525" cy="422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preorder</a:t>
            </a:r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1B4D49-0AF2-4094-8121-CFD13F4355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836613"/>
            <a:ext cx="6186488" cy="3970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use them, from utility.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integer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822C2-90E1-4CE7-9C59-29642EF90319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4832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F73F0-1391-42CC-8D2D-B13ED28A16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DNA </a:t>
            </a:r>
            <a:r>
              <a:rPr lang="ko-KR" altLang="en-US" smtClean="0">
                <a:solidFill>
                  <a:schemeClr val="tx1"/>
                </a:solidFill>
              </a:rPr>
              <a:t>서열 맞춤</a:t>
            </a:r>
            <a:r>
              <a:rPr lang="en-US" altLang="ko-KR" smtClean="0">
                <a:solidFill>
                  <a:schemeClr val="tx1"/>
                </a:solidFill>
              </a:rPr>
              <a:t>(sequence alignment)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68525"/>
            <a:ext cx="8839200" cy="35639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분자유전학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(molecular genetics)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한 분야인 동족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(homologous)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맞춤문제를 동적계획법으로 해결하는 방법 소개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divide-and-conquer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설명하고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동적계획법 방법을 설명한다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05750" y="3530600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 bwMode="auto">
          <a:xfrm>
            <a:off x="5278438" y="3492500"/>
            <a:ext cx="246062" cy="7667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6729413" y="3521075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2019300" y="3500438"/>
            <a:ext cx="230188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762375" y="3503613"/>
            <a:ext cx="231775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3713163" y="760413"/>
            <a:ext cx="3149600" cy="422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6" name="TextBox 4"/>
          <p:cNvSpPr txBox="1">
            <a:spLocks noChangeArrowheads="1"/>
          </p:cNvSpPr>
          <p:nvPr/>
        </p:nvSpPr>
        <p:spPr bwMode="auto">
          <a:xfrm>
            <a:off x="3817938" y="760413"/>
            <a:ext cx="3044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13163" y="1436688"/>
            <a:ext cx="3149600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0ADF5-4FA4-456B-AAA7-535E2E0A28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8139" name="TextBox 2"/>
          <p:cNvSpPr txBox="1">
            <a:spLocks noChangeArrowheads="1"/>
          </p:cNvSpPr>
          <p:nvPr/>
        </p:nvSpPr>
        <p:spPr bwMode="auto">
          <a:xfrm>
            <a:off x="539750" y="765175"/>
            <a:ext cx="6111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0" name="TextBox 3"/>
          <p:cNvSpPr txBox="1">
            <a:spLocks noChangeArrowheads="1"/>
          </p:cNvSpPr>
          <p:nvPr/>
        </p:nvSpPr>
        <p:spPr bwMode="auto">
          <a:xfrm>
            <a:off x="1979613" y="765175"/>
            <a:ext cx="12112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동족서열</a:t>
            </a:r>
          </a:p>
        </p:txBody>
      </p:sp>
      <p:sp>
        <p:nvSpPr>
          <p:cNvPr id="48141" name="TextBox 5"/>
          <p:cNvSpPr txBox="1">
            <a:spLocks noChangeArrowheads="1"/>
          </p:cNvSpPr>
          <p:nvPr/>
        </p:nvSpPr>
        <p:spPr bwMode="auto">
          <a:xfrm>
            <a:off x="4114800" y="1408113"/>
            <a:ext cx="2590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G  G  T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2" name="TextBox 6"/>
          <p:cNvSpPr txBox="1">
            <a:spLocks noChangeArrowheads="1"/>
          </p:cNvSpPr>
          <p:nvPr/>
        </p:nvSpPr>
        <p:spPr bwMode="auto">
          <a:xfrm>
            <a:off x="1042988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3" name="TextBox 7"/>
          <p:cNvSpPr txBox="1">
            <a:spLocks noChangeArrowheads="1"/>
          </p:cNvSpPr>
          <p:nvPr/>
        </p:nvSpPr>
        <p:spPr bwMode="auto">
          <a:xfrm>
            <a:off x="854075" y="3427413"/>
            <a:ext cx="33067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-   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4" name="TextBox 8"/>
          <p:cNvSpPr txBox="1">
            <a:spLocks noChangeArrowheads="1"/>
          </p:cNvSpPr>
          <p:nvPr/>
        </p:nvSpPr>
        <p:spPr bwMode="auto">
          <a:xfrm>
            <a:off x="828675" y="3898900"/>
            <a:ext cx="33591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 -  G  G  T   -   -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5" name="TextBox 9"/>
          <p:cNvSpPr txBox="1">
            <a:spLocks noChangeArrowheads="1"/>
          </p:cNvSpPr>
          <p:nvPr/>
        </p:nvSpPr>
        <p:spPr bwMode="auto">
          <a:xfrm>
            <a:off x="5397500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6" name="TextBox 10"/>
          <p:cNvSpPr txBox="1">
            <a:spLocks noChangeArrowheads="1"/>
          </p:cNvSpPr>
          <p:nvPr/>
        </p:nvSpPr>
        <p:spPr bwMode="auto">
          <a:xfrm>
            <a:off x="5208588" y="3427413"/>
            <a:ext cx="30432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7" name="TextBox 11"/>
          <p:cNvSpPr txBox="1">
            <a:spLocks noChangeArrowheads="1"/>
          </p:cNvSpPr>
          <p:nvPr/>
        </p:nvSpPr>
        <p:spPr bwMode="auto">
          <a:xfrm>
            <a:off x="5183188" y="3898900"/>
            <a:ext cx="3209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 A   -  A  G  G  T  - 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8" name="직사각형 12"/>
          <p:cNvSpPr>
            <a:spLocks noChangeArrowheads="1"/>
          </p:cNvSpPr>
          <p:nvPr/>
        </p:nvSpPr>
        <p:spPr bwMode="auto">
          <a:xfrm>
            <a:off x="684213" y="3078163"/>
            <a:ext cx="3503612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49" name="직사각형 13"/>
          <p:cNvSpPr>
            <a:spLocks noChangeArrowheads="1"/>
          </p:cNvSpPr>
          <p:nvPr/>
        </p:nvSpPr>
        <p:spPr bwMode="auto">
          <a:xfrm>
            <a:off x="5083175" y="3074988"/>
            <a:ext cx="3503613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50" name="TextBox 14"/>
          <p:cNvSpPr txBox="1">
            <a:spLocks noChangeArrowheads="1"/>
          </p:cNvSpPr>
          <p:nvPr/>
        </p:nvSpPr>
        <p:spPr bwMode="auto">
          <a:xfrm>
            <a:off x="1042988" y="5516563"/>
            <a:ext cx="75676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gap):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제거가 일어 났거나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상대편 서열에 삽입이 일어났다는 것을 의미한다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8151" name="TextBox 15"/>
          <p:cNvSpPr txBox="1">
            <a:spLocks noChangeArrowheads="1"/>
          </p:cNvSpPr>
          <p:nvPr/>
        </p:nvSpPr>
        <p:spPr bwMode="auto">
          <a:xfrm>
            <a:off x="6705600" y="239713"/>
            <a:ext cx="1987550" cy="450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염기쌍의 한 쪽만 표시</a:t>
            </a: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539750" y="3141663"/>
            <a:ext cx="431800" cy="431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8153" name="TextBox 19"/>
          <p:cNvSpPr txBox="1">
            <a:spLocks noChangeArrowheads="1"/>
          </p:cNvSpPr>
          <p:nvPr/>
        </p:nvSpPr>
        <p:spPr bwMode="auto">
          <a:xfrm>
            <a:off x="139700" y="2798763"/>
            <a:ext cx="4397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</a:rPr>
              <a:t>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50" y="4722813"/>
            <a:ext cx="4246563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2363" y="4722813"/>
            <a:ext cx="42465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332B7B-AE07-49E4-81D0-8462F225659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827088" y="620713"/>
            <a:ext cx="8247062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방법이 더 좋은 방법인가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정의한 후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맞춤방법에 대한 총 비용을 계산한다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손해 정의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813" y="263683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1638" y="263048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19081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60229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722313" y="2652713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4656138" y="2630488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971550" y="4868863"/>
            <a:ext cx="770413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얼마로 하는냐에 따라 총 비용이 달라진다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교재에서는 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 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손해로 정의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864096" cy="41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실습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772816"/>
            <a:ext cx="633670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큰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값에 대해 다양한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를 사용하여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bin, bin2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의 수행시간을 비교한다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2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3F8A2-4054-4760-AD22-8609AB237CF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2492375"/>
          <a:ext cx="6096002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x[ ]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404813"/>
            <a:ext cx="8255000" cy="1135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 문제</a:t>
            </a: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endParaRPr lang="en-US" altLang="ko-KR" sz="20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서열을 최소비용의 맞춤방법을 찾는다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218" name="TextBox 5"/>
          <p:cNvSpPr txBox="1">
            <a:spLocks noChangeArrowheads="1"/>
          </p:cNvSpPr>
          <p:nvPr/>
        </p:nvSpPr>
        <p:spPr bwMode="auto">
          <a:xfrm>
            <a:off x="395288" y="1844675"/>
            <a:ext cx="24161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서열을 배열로 표시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24000" y="3429000"/>
          <a:ext cx="4987926" cy="74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y[ ]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51" name="TextBox 8"/>
          <p:cNvSpPr txBox="1">
            <a:spLocks noChangeArrowheads="1"/>
          </p:cNvSpPr>
          <p:nvPr/>
        </p:nvSpPr>
        <p:spPr bwMode="auto">
          <a:xfrm>
            <a:off x="971550" y="4829175"/>
            <a:ext cx="7639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opt(i,j):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x[i,…,9]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y[j,…,7]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opt(0,0):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y[0,…,7]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구하려는 최종 비용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243888" y="6237288"/>
            <a:ext cx="393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803BF-93E6-4176-8703-377A07C3E57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63" y="911225"/>
            <a:ext cx="5849937" cy="498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(0,0)=min(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(1,0)+2,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333375"/>
            <a:ext cx="79930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opt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,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):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x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,…,9]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y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,…,7]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05" name="TextBox 3"/>
          <p:cNvSpPr txBox="1">
            <a:spLocks noChangeArrowheads="1"/>
          </p:cNvSpPr>
          <p:nvPr/>
        </p:nvSpPr>
        <p:spPr bwMode="auto">
          <a:xfrm>
            <a:off x="6210300" y="777875"/>
            <a:ext cx="2901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=0 if x[0]=y[0]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=1 if x[0]≠y[0]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5" name="왼쪽 중괄호 4"/>
          <p:cNvSpPr/>
          <p:nvPr/>
        </p:nvSpPr>
        <p:spPr bwMode="auto">
          <a:xfrm rot="16200000">
            <a:off x="2448719" y="742156"/>
            <a:ext cx="222250" cy="1728788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4500" y="2193925"/>
          <a:ext cx="4310064" cy="550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14500" y="2970213"/>
          <a:ext cx="3560760" cy="531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77" name="직사각형 8"/>
          <p:cNvSpPr>
            <a:spLocks noChangeArrowheads="1"/>
          </p:cNvSpPr>
          <p:nvPr/>
        </p:nvSpPr>
        <p:spPr bwMode="auto">
          <a:xfrm>
            <a:off x="2332038" y="17192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51278" name="직사각형 10"/>
          <p:cNvSpPr>
            <a:spLocks noChangeArrowheads="1"/>
          </p:cNvSpPr>
          <p:nvPr/>
        </p:nvSpPr>
        <p:spPr bwMode="auto">
          <a:xfrm>
            <a:off x="769938" y="26463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 rot="16200000">
            <a:off x="3959225" y="1077913"/>
            <a:ext cx="198438" cy="1033462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0" name="직사각형 12"/>
          <p:cNvSpPr>
            <a:spLocks noChangeArrowheads="1"/>
          </p:cNvSpPr>
          <p:nvPr/>
        </p:nvSpPr>
        <p:spPr bwMode="auto">
          <a:xfrm>
            <a:off x="3840163" y="1717675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 rot="16200000">
            <a:off x="5183188" y="1077912"/>
            <a:ext cx="198438" cy="1033463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2" name="직사각형 14"/>
          <p:cNvSpPr>
            <a:spLocks noChangeArrowheads="1"/>
          </p:cNvSpPr>
          <p:nvPr/>
        </p:nvSpPr>
        <p:spPr bwMode="auto">
          <a:xfrm>
            <a:off x="5051425" y="1620838"/>
            <a:ext cx="3683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6" name="위쪽/아래쪽 화살표 15"/>
          <p:cNvSpPr/>
          <p:nvPr/>
        </p:nvSpPr>
        <p:spPr bwMode="auto">
          <a:xfrm>
            <a:off x="2193925" y="2692400"/>
            <a:ext cx="212725" cy="292100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87513" y="3697288"/>
          <a:ext cx="4311648" cy="550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687513" y="4462463"/>
          <a:ext cx="3889376" cy="52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1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357" name="직사각형 22"/>
          <p:cNvSpPr>
            <a:spLocks noChangeArrowheads="1"/>
          </p:cNvSpPr>
          <p:nvPr/>
        </p:nvSpPr>
        <p:spPr bwMode="auto">
          <a:xfrm>
            <a:off x="744538" y="4117975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>
            <a:off x="2168525" y="4221163"/>
            <a:ext cx="238125" cy="29527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95450" y="5221288"/>
          <a:ext cx="4676776" cy="54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00" name="직사각형 26"/>
          <p:cNvSpPr>
            <a:spLocks noChangeArrowheads="1"/>
          </p:cNvSpPr>
          <p:nvPr/>
        </p:nvSpPr>
        <p:spPr bwMode="auto">
          <a:xfrm>
            <a:off x="750888" y="5629275"/>
            <a:ext cx="388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 bwMode="auto">
          <a:xfrm>
            <a:off x="2174875" y="5753100"/>
            <a:ext cx="231775" cy="27622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695450" y="6054725"/>
          <a:ext cx="3560760" cy="53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 bwMode="auto">
          <a:xfrm>
            <a:off x="395288" y="35734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395288" y="50847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88125" y="2673350"/>
            <a:ext cx="1211263" cy="498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8125" y="4130675"/>
            <a:ext cx="2305050" cy="41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88125" y="5821363"/>
            <a:ext cx="2305050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51439" name="타원 32"/>
          <p:cNvSpPr>
            <a:spLocks noChangeArrowheads="1"/>
          </p:cNvSpPr>
          <p:nvPr/>
        </p:nvSpPr>
        <p:spPr bwMode="auto">
          <a:xfrm>
            <a:off x="2051050" y="4652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1440" name="타원 36"/>
          <p:cNvSpPr>
            <a:spLocks noChangeArrowheads="1"/>
          </p:cNvSpPr>
          <p:nvPr/>
        </p:nvSpPr>
        <p:spPr bwMode="auto">
          <a:xfrm>
            <a:off x="2051050" y="5414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6763" y="238125"/>
            <a:ext cx="153987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6CD44-CCF4-4AE7-9AAB-0D15D64F60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375" y="2565400"/>
            <a:ext cx="6494463" cy="554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17550" y="1924050"/>
            <a:ext cx="1557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일반식은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5AC558-6BA5-4475-B910-A384E85A09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1425575" y="188913"/>
            <a:ext cx="6737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2800">
                <a:solidFill>
                  <a:srgbClr val="3E020C"/>
                </a:solidFill>
                <a:ea typeface="맑은 고딕" panose="020B0503020000020004" pitchFamily="50" charset="-127"/>
              </a:rPr>
              <a:t>동적계획법을 이용한 최적맞춤 방법 찾기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08175" y="2406650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397" name="TextBox 4"/>
          <p:cNvSpPr txBox="1">
            <a:spLocks noChangeArrowheads="1"/>
          </p:cNvSpPr>
          <p:nvPr/>
        </p:nvSpPr>
        <p:spPr bwMode="auto">
          <a:xfrm>
            <a:off x="809625" y="919163"/>
            <a:ext cx="4997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크기의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차원 배열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=10,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=8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행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열에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‘– ‘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 추가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654175" y="2724150"/>
            <a:ext cx="973138" cy="3697288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399" name="TextBox 2"/>
          <p:cNvSpPr txBox="1">
            <a:spLocks noChangeArrowheads="1"/>
          </p:cNvSpPr>
          <p:nvPr/>
        </p:nvSpPr>
        <p:spPr bwMode="auto">
          <a:xfrm>
            <a:off x="1333500" y="3957638"/>
            <a:ext cx="298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53400" name="TextBox 7"/>
          <p:cNvSpPr txBox="1">
            <a:spLocks noChangeArrowheads="1"/>
          </p:cNvSpPr>
          <p:nvPr/>
        </p:nvSpPr>
        <p:spPr bwMode="auto">
          <a:xfrm>
            <a:off x="6537325" y="1843088"/>
            <a:ext cx="298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 rot="16200000">
            <a:off x="4125913" y="23813"/>
            <a:ext cx="1225550" cy="5283200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106CB2-56B0-49EE-BA55-374404F2686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47813" y="19161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4420" name="TextBox 3"/>
          <p:cNvSpPr txBox="1">
            <a:spLocks noChangeArrowheads="1"/>
          </p:cNvSpPr>
          <p:nvPr/>
        </p:nvSpPr>
        <p:spPr bwMode="auto">
          <a:xfrm>
            <a:off x="827088" y="333375"/>
            <a:ext cx="3582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1.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행과 틈 열을 채워 넣는다</a:t>
            </a:r>
          </a:p>
        </p:txBody>
      </p:sp>
      <p:sp>
        <p:nvSpPr>
          <p:cNvPr id="54421" name="TextBox 4"/>
          <p:cNvSpPr txBox="1">
            <a:spLocks noChangeArrowheads="1"/>
          </p:cNvSpPr>
          <p:nvPr/>
        </p:nvSpPr>
        <p:spPr bwMode="auto">
          <a:xfrm>
            <a:off x="1863725" y="1052513"/>
            <a:ext cx="5416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(10,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)=2(8-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   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,8) = 2(10-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틈의 비용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=2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13050" y="6089650"/>
          <a:ext cx="2082800" cy="214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81388" y="6421438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4" idx="1"/>
          </p:cNvCxnSpPr>
          <p:nvPr/>
        </p:nvCxnSpPr>
        <p:spPr bwMode="auto">
          <a:xfrm flipV="1">
            <a:off x="5395913" y="5719763"/>
            <a:ext cx="320675" cy="6985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937375" y="4652963"/>
          <a:ext cx="2082800" cy="21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64363" y="4976813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21" idx="1"/>
          </p:cNvCxnSpPr>
          <p:nvPr/>
        </p:nvCxnSpPr>
        <p:spPr bwMode="auto">
          <a:xfrm flipH="1">
            <a:off x="6470650" y="4902200"/>
            <a:ext cx="244475" cy="1079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4512" name="TextBox 13"/>
          <p:cNvSpPr txBox="1">
            <a:spLocks noChangeArrowheads="1"/>
          </p:cNvSpPr>
          <p:nvPr/>
        </p:nvSpPr>
        <p:spPr bwMode="auto">
          <a:xfrm>
            <a:off x="4689475" y="5719763"/>
            <a:ext cx="2555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3" name="TextBox 14"/>
          <p:cNvSpPr txBox="1">
            <a:spLocks noChangeArrowheads="1"/>
          </p:cNvSpPr>
          <p:nvPr/>
        </p:nvSpPr>
        <p:spPr bwMode="auto">
          <a:xfrm flipH="1">
            <a:off x="4938713" y="6505575"/>
            <a:ext cx="6778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4" name="TextBox 15"/>
          <p:cNvSpPr txBox="1">
            <a:spLocks noChangeArrowheads="1"/>
          </p:cNvSpPr>
          <p:nvPr/>
        </p:nvSpPr>
        <p:spPr bwMode="auto">
          <a:xfrm>
            <a:off x="8455025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5" name="TextBox 16"/>
          <p:cNvSpPr txBox="1">
            <a:spLocks noChangeArrowheads="1"/>
          </p:cNvSpPr>
          <p:nvPr/>
        </p:nvSpPr>
        <p:spPr bwMode="auto">
          <a:xfrm>
            <a:off x="4895850" y="5762625"/>
            <a:ext cx="2127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10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>
            <a:off x="5146675" y="6089650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17" name="TextBox 17"/>
          <p:cNvSpPr txBox="1">
            <a:spLocks noChangeArrowheads="1"/>
          </p:cNvSpPr>
          <p:nvPr/>
        </p:nvSpPr>
        <p:spPr bwMode="auto">
          <a:xfrm>
            <a:off x="8604250" y="4275138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8" name="TextBox 18"/>
          <p:cNvSpPr txBox="1">
            <a:spLocks noChangeArrowheads="1"/>
          </p:cNvSpPr>
          <p:nvPr/>
        </p:nvSpPr>
        <p:spPr bwMode="auto">
          <a:xfrm>
            <a:off x="8855075" y="4286250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9" name="TextBox 19"/>
          <p:cNvSpPr txBox="1">
            <a:spLocks noChangeArrowheads="1"/>
          </p:cNvSpPr>
          <p:nvPr/>
        </p:nvSpPr>
        <p:spPr bwMode="auto">
          <a:xfrm>
            <a:off x="8672513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 bwMode="auto">
          <a:xfrm rot="10800000">
            <a:off x="6715125" y="4575175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21" name="TextBox 22"/>
          <p:cNvSpPr txBox="1">
            <a:spLocks noChangeArrowheads="1"/>
          </p:cNvSpPr>
          <p:nvPr/>
        </p:nvSpPr>
        <p:spPr bwMode="auto">
          <a:xfrm>
            <a:off x="2571750" y="5937250"/>
            <a:ext cx="1317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2" name="TextBox 23"/>
          <p:cNvSpPr txBox="1">
            <a:spLocks noChangeArrowheads="1"/>
          </p:cNvSpPr>
          <p:nvPr/>
        </p:nvSpPr>
        <p:spPr bwMode="auto">
          <a:xfrm>
            <a:off x="6716713" y="4462463"/>
            <a:ext cx="1301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3" name="TextBox 24"/>
          <p:cNvSpPr txBox="1">
            <a:spLocks noChangeArrowheads="1"/>
          </p:cNvSpPr>
          <p:nvPr/>
        </p:nvSpPr>
        <p:spPr bwMode="auto">
          <a:xfrm>
            <a:off x="6699250" y="4857750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4" name="TextBox 25"/>
          <p:cNvSpPr txBox="1">
            <a:spLocks noChangeArrowheads="1"/>
          </p:cNvSpPr>
          <p:nvPr/>
        </p:nvSpPr>
        <p:spPr bwMode="auto">
          <a:xfrm>
            <a:off x="3192463" y="6296025"/>
            <a:ext cx="1349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5" name="TextBox 8"/>
          <p:cNvSpPr txBox="1">
            <a:spLocks noChangeArrowheads="1"/>
          </p:cNvSpPr>
          <p:nvPr/>
        </p:nvSpPr>
        <p:spPr bwMode="auto">
          <a:xfrm>
            <a:off x="5553075" y="6170613"/>
            <a:ext cx="954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1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  <p:sp>
        <p:nvSpPr>
          <p:cNvPr id="54526" name="TextBox 28"/>
          <p:cNvSpPr txBox="1">
            <a:spLocks noChangeArrowheads="1"/>
          </p:cNvSpPr>
          <p:nvPr/>
        </p:nvSpPr>
        <p:spPr bwMode="auto">
          <a:xfrm>
            <a:off x="7153275" y="5181600"/>
            <a:ext cx="9540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2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39B4FE-9EAC-4A1A-93F0-D11EBB7684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95513" y="12684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5444" name="TextBox 8"/>
          <p:cNvSpPr txBox="1">
            <a:spLocks noChangeArrowheads="1"/>
          </p:cNvSpPr>
          <p:nvPr/>
        </p:nvSpPr>
        <p:spPr bwMode="auto">
          <a:xfrm>
            <a:off x="611188" y="476250"/>
            <a:ext cx="51863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우측 아래 부터 대각원소들을 채워 넣는다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6300788" y="4581525"/>
            <a:ext cx="287337" cy="2159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5940425" y="4392613"/>
            <a:ext cx="503238" cy="2968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5435600" y="4095750"/>
            <a:ext cx="1008063" cy="5937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5005388" y="3789363"/>
            <a:ext cx="1438275" cy="9001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4429125" y="3429000"/>
            <a:ext cx="2014538" cy="1260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0" name="아래쪽 화살표 21"/>
          <p:cNvSpPr>
            <a:spLocks noChangeArrowheads="1"/>
          </p:cNvSpPr>
          <p:nvPr/>
        </p:nvSpPr>
        <p:spPr bwMode="auto">
          <a:xfrm rot="8324862">
            <a:off x="5789613" y="3316288"/>
            <a:ext cx="287337" cy="1520825"/>
          </a:xfrm>
          <a:prstGeom prst="downArrow">
            <a:avLst>
              <a:gd name="adj1" fmla="val 50000"/>
              <a:gd name="adj2" fmla="val 50135"/>
            </a:avLst>
          </a:prstGeom>
          <a:solidFill>
            <a:srgbClr val="2FA6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5451" name="TextBox 22"/>
          <p:cNvSpPr txBox="1">
            <a:spLocks noChangeArrowheads="1"/>
          </p:cNvSpPr>
          <p:nvPr/>
        </p:nvSpPr>
        <p:spPr bwMode="auto">
          <a:xfrm>
            <a:off x="6300788" y="448151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2" name="TextBox 23"/>
          <p:cNvSpPr txBox="1">
            <a:spLocks noChangeArrowheads="1"/>
          </p:cNvSpPr>
          <p:nvPr/>
        </p:nvSpPr>
        <p:spPr bwMode="auto">
          <a:xfrm>
            <a:off x="1547813" y="551656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3" name="TextBox 24"/>
          <p:cNvSpPr txBox="1">
            <a:spLocks noChangeArrowheads="1"/>
          </p:cNvSpPr>
          <p:nvPr/>
        </p:nvSpPr>
        <p:spPr bwMode="auto">
          <a:xfrm>
            <a:off x="1935163" y="5516563"/>
            <a:ext cx="5661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opt(9,7)= min(opt(9+1,7+1)+penalty, opt(9+1,7)+2, opt(9,7+1)+2)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 min(0+1, 2+2, 2+2)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=1</a:t>
            </a:r>
            <a:endParaRPr lang="ko-KR" altLang="en-US" sz="16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H="1" flipV="1">
            <a:off x="3492500" y="6248400"/>
            <a:ext cx="142875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5" name="TextBox 27"/>
          <p:cNvSpPr txBox="1">
            <a:spLocks noChangeArrowheads="1"/>
          </p:cNvSpPr>
          <p:nvPr/>
        </p:nvSpPr>
        <p:spPr bwMode="auto">
          <a:xfrm>
            <a:off x="3776663" y="6416675"/>
            <a:ext cx="1590675" cy="322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C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과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로 다르므로</a:t>
            </a: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4862513" y="5408613"/>
            <a:ext cx="214312" cy="1809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7" name="TextBox 27"/>
          <p:cNvSpPr txBox="1">
            <a:spLocks noChangeArrowheads="1"/>
          </p:cNvSpPr>
          <p:nvPr/>
        </p:nvSpPr>
        <p:spPr bwMode="auto">
          <a:xfrm>
            <a:off x="5100638" y="5267325"/>
            <a:ext cx="2274887" cy="230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x[9]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y[7]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의 일치여부에 의한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penalty</a:t>
            </a:r>
            <a:endParaRPr lang="ko-KR" altLang="en-US" sz="10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2055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7AF99-F738-4F69-B80A-8F59F9C2EE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669088" y="1052513"/>
          <a:ext cx="1498599" cy="112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>
            <a:off x="7534275" y="1736725"/>
            <a:ext cx="29051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H="1" flipV="1">
            <a:off x="7459663" y="1809750"/>
            <a:ext cx="365125" cy="215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V="1">
            <a:off x="7308850" y="1793875"/>
            <a:ext cx="0" cy="23177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344" name="TextBox 6"/>
          <p:cNvSpPr txBox="1">
            <a:spLocks noChangeArrowheads="1"/>
          </p:cNvSpPr>
          <p:nvPr/>
        </p:nvSpPr>
        <p:spPr bwMode="auto">
          <a:xfrm>
            <a:off x="323850" y="333375"/>
            <a:ext cx="58499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최적서열맞춤을 찾아가는 방법</a:t>
            </a:r>
            <a:endParaRPr lang="en-US" altLang="ko-KR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opt(0,0)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에서 출발하여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3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가지 가능성을 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50" y="1736725"/>
            <a:ext cx="4667250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[0][0]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경로에 넣을 둘째 항목을 찾는다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 opt(0,1)+2=8+2=10 ≠7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[1][0]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opt(1,0)+2=6+2=8 ≠7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3)   [1][1]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opt(1,1)+1=6+1=7.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찾음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([0][0]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A, T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로 서로 다르므로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penalty=1)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932363" y="2565400"/>
          <a:ext cx="4041780" cy="280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en-US" altLang="ko-KR" sz="1000" dirty="0" err="1" smtClean="0"/>
                        <a:t>i</a:t>
                      </a:r>
                      <a:r>
                        <a:rPr lang="en-US" altLang="ko-KR" sz="1000" dirty="0" smtClean="0"/>
                        <a:t>   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  G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10 -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3038" y="6145213"/>
            <a:ext cx="8277225" cy="5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배열값을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채워 넣을 때 어디로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부터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min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구했는지의 정보를 저장할 수 있다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5580063" y="2997200"/>
            <a:ext cx="431800" cy="3238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493" name="TextBox 15"/>
          <p:cNvSpPr txBox="1">
            <a:spLocks noChangeArrowheads="1"/>
          </p:cNvSpPr>
          <p:nvPr/>
        </p:nvSpPr>
        <p:spPr bwMode="auto">
          <a:xfrm>
            <a:off x="5364163" y="5421313"/>
            <a:ext cx="3684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0488" indent="-904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최적서열맞춤 해는 해당 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cell</a:t>
            </a: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을 음영으로 표시했다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58ABA5-6AAC-4EB9-B312-25A50E928F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250" y="765175"/>
          <a:ext cx="5256210" cy="367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492" name="타원 3"/>
          <p:cNvSpPr>
            <a:spLocks noChangeArrowheads="1"/>
          </p:cNvSpPr>
          <p:nvPr/>
        </p:nvSpPr>
        <p:spPr bwMode="auto">
          <a:xfrm>
            <a:off x="3276600" y="1773238"/>
            <a:ext cx="358775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3" name="TextBox 4"/>
          <p:cNvSpPr txBox="1">
            <a:spLocks noChangeArrowheads="1"/>
          </p:cNvSpPr>
          <p:nvPr/>
        </p:nvSpPr>
        <p:spPr bwMode="auto">
          <a:xfrm>
            <a:off x="183515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min(6+1, 4+2, 8+2)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endCxn id="57492" idx="3"/>
          </p:cNvCxnSpPr>
          <p:nvPr/>
        </p:nvCxnSpPr>
        <p:spPr bwMode="auto">
          <a:xfrm flipV="1">
            <a:off x="2484438" y="2079625"/>
            <a:ext cx="844550" cy="30051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7495" name="타원 7"/>
          <p:cNvSpPr>
            <a:spLocks noChangeArrowheads="1"/>
          </p:cNvSpPr>
          <p:nvPr/>
        </p:nvSpPr>
        <p:spPr bwMode="auto">
          <a:xfrm>
            <a:off x="3797300" y="2374900"/>
            <a:ext cx="35877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6" name="TextBox 8"/>
          <p:cNvSpPr txBox="1">
            <a:spLocks noChangeArrowheads="1"/>
          </p:cNvSpPr>
          <p:nvPr/>
        </p:nvSpPr>
        <p:spPr bwMode="auto">
          <a:xfrm>
            <a:off x="478790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min(4+0, 4+2, 5+2)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4121150" y="2735263"/>
            <a:ext cx="984250" cy="2392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2019D-9481-4341-A68E-3C3908D7978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684213" y="558800"/>
            <a:ext cx="6532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E020C"/>
                </a:solidFill>
                <a:ea typeface="맑은 고딕" panose="020B0503020000020004" pitchFamily="50" charset="-127"/>
              </a:rPr>
              <a:t>경로를 찾은 후 맞춤된 서열을 구성하는 방법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684213" y="1557338"/>
            <a:ext cx="80708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위로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왼쪽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388A1-CD4F-4ECD-8241-BC35B8AE68F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4213" y="765175"/>
          <a:ext cx="4564060" cy="32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   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 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10 -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9540" name="TextBox 3"/>
          <p:cNvSpPr txBox="1">
            <a:spLocks noChangeArrowheads="1"/>
          </p:cNvSpPr>
          <p:nvPr/>
        </p:nvSpPr>
        <p:spPr bwMode="auto">
          <a:xfrm>
            <a:off x="1044575" y="4899025"/>
            <a:ext cx="29797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A  A  C  A  G  T  T  A  C  C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T  A   -   A  G  G  T  -  C  A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9541" name="TextBox 4"/>
          <p:cNvSpPr txBox="1">
            <a:spLocks noChangeArrowheads="1"/>
          </p:cNvSpPr>
          <p:nvPr/>
        </p:nvSpPr>
        <p:spPr bwMode="auto">
          <a:xfrm>
            <a:off x="234950" y="4321175"/>
            <a:ext cx="13001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최적해</a:t>
            </a:r>
          </a:p>
        </p:txBody>
      </p:sp>
      <p:sp>
        <p:nvSpPr>
          <p:cNvPr id="59542" name="타원 5"/>
          <p:cNvSpPr>
            <a:spLocks noChangeArrowheads="1"/>
          </p:cNvSpPr>
          <p:nvPr/>
        </p:nvSpPr>
        <p:spPr bwMode="auto">
          <a:xfrm>
            <a:off x="3852863" y="2990850"/>
            <a:ext cx="576262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3" name="타원 6"/>
          <p:cNvSpPr>
            <a:spLocks noChangeArrowheads="1"/>
          </p:cNvSpPr>
          <p:nvPr/>
        </p:nvSpPr>
        <p:spPr bwMode="auto">
          <a:xfrm>
            <a:off x="1981200" y="1703388"/>
            <a:ext cx="574675" cy="5762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4" name="타원 7"/>
          <p:cNvSpPr>
            <a:spLocks noChangeArrowheads="1"/>
          </p:cNvSpPr>
          <p:nvPr/>
        </p:nvSpPr>
        <p:spPr bwMode="auto">
          <a:xfrm>
            <a:off x="1620838" y="4956175"/>
            <a:ext cx="360362" cy="846138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5" name="타원 8"/>
          <p:cNvSpPr>
            <a:spLocks noChangeArrowheads="1"/>
          </p:cNvSpPr>
          <p:nvPr/>
        </p:nvSpPr>
        <p:spPr bwMode="auto">
          <a:xfrm>
            <a:off x="3060700" y="4976813"/>
            <a:ext cx="360363" cy="846137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59545" idx="0"/>
            <a:endCxn id="59542" idx="3"/>
          </p:cNvCxnSpPr>
          <p:nvPr/>
        </p:nvCxnSpPr>
        <p:spPr bwMode="auto">
          <a:xfrm flipV="1">
            <a:off x="3241675" y="3482975"/>
            <a:ext cx="695325" cy="14938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59544" idx="0"/>
          </p:cNvCxnSpPr>
          <p:nvPr/>
        </p:nvCxnSpPr>
        <p:spPr bwMode="auto">
          <a:xfrm flipV="1">
            <a:off x="1801813" y="2279650"/>
            <a:ext cx="322262" cy="26765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9548" name="TextBox 3"/>
          <p:cNvSpPr txBox="1">
            <a:spLocks noChangeArrowheads="1"/>
          </p:cNvSpPr>
          <p:nvPr/>
        </p:nvSpPr>
        <p:spPr bwMode="auto">
          <a:xfrm>
            <a:off x="5546725" y="771525"/>
            <a:ext cx="34337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위로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왼쪽으로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A3FFC-A9CD-4A22-A203-4E781768A9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최단경로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(all-pairs shortest paths problem)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u="sng" smtClean="0"/>
              <a:t>보기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모든 도시에 대해</a:t>
            </a:r>
            <a:r>
              <a:rPr lang="en-US" altLang="ko-KR" smtClean="0"/>
              <a:t>, </a:t>
            </a:r>
            <a:r>
              <a:rPr lang="ko-KR" altLang="en-US" smtClean="0"/>
              <a:t>한 도시에서 다른 도시로 갈 수 있는  가장 짧은 길을 찾는 문제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그래프에서 최단경로 찾기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최적화문제</a:t>
            </a:r>
            <a:r>
              <a:rPr lang="en-US" altLang="ko-KR" u="sng" smtClean="0"/>
              <a:t>(optimization problem)</a:t>
            </a:r>
            <a:r>
              <a:rPr lang="en-US" altLang="ko-KR" smtClean="0"/>
              <a:t> </a:t>
            </a:r>
          </a:p>
          <a:p>
            <a:pPr lvl="1" eaLnBrk="1" hangingPunct="1">
              <a:lnSpc>
                <a:spcPts val="2700"/>
              </a:lnSpc>
            </a:pPr>
            <a:r>
              <a:rPr lang="ko-KR" altLang="en-US" smtClean="0"/>
              <a:t>주어진 문제에 대하여 하나 이상의 많은 해답이 존재할 때</a:t>
            </a:r>
            <a:r>
              <a:rPr lang="en-US" altLang="ko-KR" smtClean="0"/>
              <a:t>, </a:t>
            </a:r>
            <a:r>
              <a:rPr lang="ko-KR" altLang="en-US" smtClean="0"/>
              <a:t>이 가운데에서 가장 최적인 해답</a:t>
            </a:r>
            <a:r>
              <a:rPr lang="en-US" altLang="ko-KR" smtClean="0"/>
              <a:t>(optimal solution)</a:t>
            </a:r>
            <a:r>
              <a:rPr lang="ko-KR" altLang="en-US" smtClean="0"/>
              <a:t>을 찾아야 하는 문제를 최적화문제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라고 한다</a:t>
            </a:r>
            <a:r>
              <a:rPr lang="en-US" altLang="ko-KR" smtClean="0"/>
              <a:t>. 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최단경로 찾기 문제는 최적화문제에 속한다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1258888" y="5235575"/>
            <a:ext cx="1577975" cy="1162050"/>
            <a:chOff x="1096963" y="5503863"/>
            <a:chExt cx="1577975" cy="1162050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96963" y="5816601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96963" y="550703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96963" y="6480176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484438" y="580548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84438" y="5503863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84438" y="6491288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cxnSp>
          <p:nvCxnSpPr>
            <p:cNvPr id="7180" name="직선 연결선 24"/>
            <p:cNvCxnSpPr>
              <a:cxnSpLocks noChangeShapeType="1"/>
              <a:stCxn id="7" idx="6"/>
            </p:cNvCxnSpPr>
            <p:nvPr/>
          </p:nvCxnSpPr>
          <p:spPr bwMode="auto">
            <a:xfrm>
              <a:off x="1287463" y="5595938"/>
              <a:ext cx="93662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직선 연결선 26"/>
            <p:cNvCxnSpPr>
              <a:cxnSpLocks noChangeShapeType="1"/>
            </p:cNvCxnSpPr>
            <p:nvPr/>
          </p:nvCxnSpPr>
          <p:spPr bwMode="auto">
            <a:xfrm>
              <a:off x="1381125" y="5683250"/>
              <a:ext cx="311150" cy="1492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직선 연결선 28"/>
            <p:cNvCxnSpPr>
              <a:cxnSpLocks noChangeShapeType="1"/>
            </p:cNvCxnSpPr>
            <p:nvPr/>
          </p:nvCxnSpPr>
          <p:spPr bwMode="auto">
            <a:xfrm>
              <a:off x="1692275" y="5837238"/>
              <a:ext cx="0" cy="1698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직선 연결선 30"/>
            <p:cNvCxnSpPr>
              <a:cxnSpLocks noChangeShapeType="1"/>
            </p:cNvCxnSpPr>
            <p:nvPr/>
          </p:nvCxnSpPr>
          <p:spPr bwMode="auto">
            <a:xfrm flipV="1">
              <a:off x="1692275" y="6007100"/>
              <a:ext cx="107950" cy="47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직선 연결선 16384"/>
            <p:cNvCxnSpPr>
              <a:cxnSpLocks noChangeShapeType="1"/>
            </p:cNvCxnSpPr>
            <p:nvPr/>
          </p:nvCxnSpPr>
          <p:spPr bwMode="auto">
            <a:xfrm flipV="1">
              <a:off x="1800225" y="5832475"/>
              <a:ext cx="395288" cy="1793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직선 연결선 16389"/>
            <p:cNvCxnSpPr>
              <a:cxnSpLocks noChangeShapeType="1"/>
              <a:stCxn id="7" idx="5"/>
            </p:cNvCxnSpPr>
            <p:nvPr/>
          </p:nvCxnSpPr>
          <p:spPr bwMode="auto">
            <a:xfrm>
              <a:off x="1258888" y="5657850"/>
              <a:ext cx="277812" cy="3540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직선 연결선 16391"/>
            <p:cNvCxnSpPr>
              <a:cxnSpLocks noChangeShapeType="1"/>
            </p:cNvCxnSpPr>
            <p:nvPr/>
          </p:nvCxnSpPr>
          <p:spPr bwMode="auto">
            <a:xfrm>
              <a:off x="1536700" y="6011863"/>
              <a:ext cx="155575" cy="3698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직선 연결선 16393"/>
            <p:cNvCxnSpPr>
              <a:cxnSpLocks noChangeShapeType="1"/>
            </p:cNvCxnSpPr>
            <p:nvPr/>
          </p:nvCxnSpPr>
          <p:spPr bwMode="auto">
            <a:xfrm>
              <a:off x="1746250" y="6443663"/>
              <a:ext cx="377825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직선 연결선 16395"/>
            <p:cNvCxnSpPr>
              <a:cxnSpLocks noChangeShapeType="1"/>
            </p:cNvCxnSpPr>
            <p:nvPr/>
          </p:nvCxnSpPr>
          <p:spPr bwMode="auto">
            <a:xfrm>
              <a:off x="2124075" y="6530975"/>
              <a:ext cx="215900" cy="8413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직선 화살표 연결선 16399"/>
            <p:cNvCxnSpPr>
              <a:cxnSpLocks noChangeShapeType="1"/>
            </p:cNvCxnSpPr>
            <p:nvPr/>
          </p:nvCxnSpPr>
          <p:spPr bwMode="auto">
            <a:xfrm>
              <a:off x="2195513" y="5837238"/>
              <a:ext cx="288925" cy="8731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직선 화살표 연결선 16401"/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2339975" y="6578600"/>
              <a:ext cx="144463" cy="365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직선 연결선 16403"/>
            <p:cNvCxnSpPr>
              <a:cxnSpLocks noChangeShapeType="1"/>
            </p:cNvCxnSpPr>
            <p:nvPr/>
          </p:nvCxnSpPr>
          <p:spPr bwMode="auto">
            <a:xfrm>
              <a:off x="1692275" y="6381750"/>
              <a:ext cx="53975" cy="619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2" name="타원 16404"/>
            <p:cNvSpPr>
              <a:spLocks noChangeArrowheads="1"/>
            </p:cNvSpPr>
            <p:nvPr/>
          </p:nvSpPr>
          <p:spPr bwMode="auto">
            <a:xfrm>
              <a:off x="1155700" y="60261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3" name="타원 53"/>
            <p:cNvSpPr>
              <a:spLocks noChangeArrowheads="1"/>
            </p:cNvSpPr>
            <p:nvPr/>
          </p:nvSpPr>
          <p:spPr bwMode="auto">
            <a:xfrm>
              <a:off x="1155700" y="6196013"/>
              <a:ext cx="71438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4" name="타원 54"/>
            <p:cNvSpPr>
              <a:spLocks noChangeArrowheads="1"/>
            </p:cNvSpPr>
            <p:nvPr/>
          </p:nvSpPr>
          <p:spPr bwMode="auto">
            <a:xfrm>
              <a:off x="1154113" y="6350000"/>
              <a:ext cx="73025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5" name="타원 55"/>
            <p:cNvSpPr>
              <a:spLocks noChangeArrowheads="1"/>
            </p:cNvSpPr>
            <p:nvPr/>
          </p:nvSpPr>
          <p:spPr bwMode="auto">
            <a:xfrm>
              <a:off x="2543175" y="6008688"/>
              <a:ext cx="71438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6" name="타원 56"/>
            <p:cNvSpPr>
              <a:spLocks noChangeArrowheads="1"/>
            </p:cNvSpPr>
            <p:nvPr/>
          </p:nvSpPr>
          <p:spPr bwMode="auto">
            <a:xfrm>
              <a:off x="2543175" y="61785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7" name="타원 57"/>
            <p:cNvSpPr>
              <a:spLocks noChangeArrowheads="1"/>
            </p:cNvSpPr>
            <p:nvPr/>
          </p:nvSpPr>
          <p:spPr bwMode="auto">
            <a:xfrm>
              <a:off x="2541588" y="6332538"/>
              <a:ext cx="73025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7198" name="직선 화살표 연결선 16408"/>
            <p:cNvCxnSpPr>
              <a:cxnSpLocks noChangeShapeType="1"/>
              <a:stCxn id="6" idx="6"/>
            </p:cNvCxnSpPr>
            <p:nvPr/>
          </p:nvCxnSpPr>
          <p:spPr bwMode="auto">
            <a:xfrm flipV="1">
              <a:off x="1287463" y="5757863"/>
              <a:ext cx="512762" cy="1460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직선 화살표 연결선 16410"/>
            <p:cNvCxnSpPr>
              <a:cxnSpLocks noChangeShapeType="1"/>
              <a:stCxn id="6" idx="6"/>
            </p:cNvCxnSpPr>
            <p:nvPr/>
          </p:nvCxnSpPr>
          <p:spPr bwMode="auto">
            <a:xfrm>
              <a:off x="1287463" y="5903913"/>
              <a:ext cx="458787" cy="1920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직선 화살표 연결선 16412"/>
            <p:cNvCxnSpPr>
              <a:cxnSpLocks noChangeShapeType="1"/>
            </p:cNvCxnSpPr>
            <p:nvPr/>
          </p:nvCxnSpPr>
          <p:spPr bwMode="auto">
            <a:xfrm>
              <a:off x="1258888" y="5921375"/>
              <a:ext cx="541337" cy="36353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1" name="직선 화살표 연결선 16414"/>
            <p:cNvCxnSpPr>
              <a:cxnSpLocks noChangeShapeType="1"/>
              <a:stCxn id="8" idx="6"/>
            </p:cNvCxnSpPr>
            <p:nvPr/>
          </p:nvCxnSpPr>
          <p:spPr bwMode="auto">
            <a:xfrm flipV="1">
              <a:off x="1287463" y="6411913"/>
              <a:ext cx="228600" cy="155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2" name="직선 화살표 연결선 32"/>
            <p:cNvCxnSpPr>
              <a:cxnSpLocks noChangeShapeType="1"/>
              <a:stCxn id="8" idx="6"/>
            </p:cNvCxnSpPr>
            <p:nvPr/>
          </p:nvCxnSpPr>
          <p:spPr bwMode="auto">
            <a:xfrm>
              <a:off x="1287463" y="6567488"/>
              <a:ext cx="327025" cy="28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933AF-7A99-4216-841A-351783EB610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157692"/>
            <a:ext cx="7273230" cy="60016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a=['A','A','C','A','G','T','T','A','C','C']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b=['T','A','A','G','G','T','C','A']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table=[[0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 (0,0)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in range(n-1,-1,-1):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table[m][j] =table[m][j+1]+2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range(m-1,-1,-1):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][n] =table[i+1][n]+2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테이블 생성 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y=0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 &lt;m and y &lt;n):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 = x, 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 ", 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 - ", " ",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" " , " 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-")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A511BF-6C71-4C19-A81C-CDD259CF5131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8   10   12   13   15   16   18   20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6    6    8   10   11   13   14   16   18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6    5    6    8    9   11   12   14   16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7    5    4    6    7    9   11   12   14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9    7    5    4    5    7    9   10   12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8    8    6    4    4    5    7    8   10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9    8    7    5    3    3    5    6    8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11    9    7    6    4    2    3    4    6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13   11    9    7    5    3    1    3    4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14   12   10    8    6    4    2    1    2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16   14   12   10    8    6    4    2    0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199F7D-7E1B-4817-BD01-7D12E8DE4B9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713" y="1052513"/>
            <a:ext cx="6186487" cy="46164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T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(6, 5)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G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(10, 8)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03D447-17EA-43FC-8B96-87D9C84AC40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9535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설계전략 </a:t>
            </a:r>
            <a:r>
              <a:rPr lang="en-US" altLang="ko-KR" smtClean="0"/>
              <a:t>- </a:t>
            </a:r>
            <a:r>
              <a:rPr lang="ko-KR" altLang="en-US" smtClean="0"/>
              <a:t>자료구조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358140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그래프의 인접행렬</a:t>
            </a:r>
            <a:r>
              <a:rPr lang="en-US" altLang="ko-KR" smtClean="0"/>
              <a:t>(adjacency matrix)</a:t>
            </a:r>
            <a:r>
              <a:rPr lang="ko-KR" altLang="en-US" smtClean="0"/>
              <a:t>식 표현</a:t>
            </a:r>
            <a:r>
              <a:rPr lang="en-US" altLang="ko-KR" smtClean="0"/>
              <a:t>: </a:t>
            </a:r>
            <a:r>
              <a:rPr lang="en-US" altLang="ko-KR" i="1" smtClean="0"/>
              <a:t>W</a:t>
            </a:r>
            <a:r>
              <a:rPr lang="en-US" altLang="ko-KR" smtClean="0"/>
              <a:t>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그래프에서 최단경로의 길이의 표현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	                                              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</a:t>
            </a:r>
            <a:r>
              <a:rPr lang="ko-KR" altLang="en-US" smtClean="0"/>
              <a:t>      정점들 만을 이용해서</a:t>
            </a:r>
            <a:r>
              <a:rPr lang="en-US" altLang="ko-KR" smtClean="0"/>
              <a:t>(</a:t>
            </a:r>
            <a:r>
              <a:rPr lang="ko-KR" altLang="en-US" smtClean="0"/>
              <a:t>이들을 모두 이용해야 하는 것은 아님</a:t>
            </a:r>
            <a:r>
              <a:rPr lang="en-US" altLang="ko-KR" smtClean="0"/>
              <a:t>. </a:t>
            </a:r>
            <a:r>
              <a:rPr lang="ko-KR" altLang="en-US" smtClean="0"/>
              <a:t>일부만 이용 가능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최단경로의 길이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31825" y="2643188"/>
          <a:ext cx="73088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수식" r:id="rId5" imgW="4203700" imgH="711200" progId="Equation.3">
                  <p:embed/>
                </p:oleObj>
              </mc:Choice>
              <mc:Fallback>
                <p:oleObj name="수식" r:id="rId5" imgW="4203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643188"/>
                        <a:ext cx="73088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744538" y="4286250"/>
          <a:ext cx="35131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7" imgW="1968500" imgH="241300" progId="Equation.3">
                  <p:embed/>
                </p:oleObj>
              </mc:Choice>
              <mc:Fallback>
                <p:oleObj name="Equation" r:id="rId7" imgW="1968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286250"/>
                        <a:ext cx="35131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503FA1-8E6C-4FED-8B38-A0CEE3F830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3.2</a:t>
            </a:r>
            <a:r>
              <a:rPr lang="ko-KR" altLang="en-US" dirty="0" smtClean="0"/>
              <a:t>에 있는 그래프의 </a:t>
            </a:r>
            <a:endParaRPr lang="en-US" altLang="ko-KR" dirty="0" smtClean="0"/>
          </a:p>
          <a:p>
            <a:pPr marL="444500" lvl="1" indent="-265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인접행렬식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 정점들 사이의 최단 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답</a:t>
            </a:r>
            <a:r>
              <a:rPr lang="en-US" altLang="ko-KR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 smtClean="0"/>
              <a:t>										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ko-KR" i="1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D</a:t>
            </a:r>
            <a:r>
              <a:rPr lang="en-US" altLang="ko-KR" baseline="50000" dirty="0" smtClean="0"/>
              <a:t>(0)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W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D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D</a:t>
            </a:r>
            <a:r>
              <a:rPr lang="ko-KR" altLang="en-US" dirty="0" smtClean="0"/>
              <a:t>를 구하기 위해서는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(0)</a:t>
            </a:r>
            <a:r>
              <a:rPr lang="ko-KR" altLang="en-US" dirty="0" smtClean="0"/>
              <a:t>를 가지고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ko-KR" altLang="en-US" dirty="0" smtClean="0"/>
              <a:t>을 구할 수 있는 방법을 고안해 내어야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동적계획식 설계전략 </a:t>
            </a:r>
            <a:r>
              <a:rPr lang="en-US" altLang="ko-KR" sz="3600">
                <a:solidFill>
                  <a:schemeClr val="tx2"/>
                </a:solidFill>
              </a:rPr>
              <a:t>- </a:t>
            </a:r>
            <a:r>
              <a:rPr lang="ko-KR" altLang="en-US" sz="3600">
                <a:solidFill>
                  <a:schemeClr val="tx2"/>
                </a:solidFill>
              </a:rPr>
              <a:t>자료구조</a:t>
            </a:r>
          </a:p>
        </p:txBody>
      </p:sp>
      <p:graphicFrame>
        <p:nvGraphicFramePr>
          <p:cNvPr id="9221" name="Object 0"/>
          <p:cNvGraphicFramePr>
            <a:graphicFrameLocks noChangeAspect="1"/>
          </p:cNvGraphicFramePr>
          <p:nvPr/>
        </p:nvGraphicFramePr>
        <p:xfrm>
          <a:off x="1143000" y="2284413"/>
          <a:ext cx="2884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수식" r:id="rId5" imgW="1765300" imgH="1346200" progId="Equation.3">
                  <p:embed/>
                </p:oleObj>
              </mc:Choice>
              <mc:Fallback>
                <p:oleObj name="수식" r:id="rId5" imgW="1765300" imgH="1346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4413"/>
                        <a:ext cx="288448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"/>
          <p:cNvGraphicFramePr>
            <a:graphicFrameLocks noChangeAspect="1"/>
          </p:cNvGraphicFramePr>
          <p:nvPr/>
        </p:nvGraphicFramePr>
        <p:xfrm>
          <a:off x="4949825" y="2286000"/>
          <a:ext cx="276066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수식" r:id="rId7" imgW="1689100" imgH="1346200" progId="Equation.3">
                  <p:embed/>
                </p:oleObj>
              </mc:Choice>
              <mc:Fallback>
                <p:oleObj name="수식" r:id="rId7" imgW="1689100" imgH="1346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286000"/>
                        <a:ext cx="2760663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23" name="직선 연결선 12"/>
          <p:cNvCxnSpPr>
            <a:cxnSpLocks noChangeShapeType="1"/>
          </p:cNvCxnSpPr>
          <p:nvPr/>
        </p:nvCxnSpPr>
        <p:spPr bwMode="auto">
          <a:xfrm>
            <a:off x="100012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직선 연결선 13"/>
          <p:cNvCxnSpPr>
            <a:cxnSpLocks noChangeShapeType="1"/>
          </p:cNvCxnSpPr>
          <p:nvPr/>
        </p:nvCxnSpPr>
        <p:spPr bwMode="auto">
          <a:xfrm>
            <a:off x="471487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직선 연결선 14"/>
          <p:cNvCxnSpPr>
            <a:cxnSpLocks noChangeShapeType="1"/>
          </p:cNvCxnSpPr>
          <p:nvPr/>
        </p:nvCxnSpPr>
        <p:spPr bwMode="auto">
          <a:xfrm rot="16200000" flipH="1">
            <a:off x="926306" y="3285332"/>
            <a:ext cx="2154237" cy="12700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직선 연결선 17"/>
          <p:cNvCxnSpPr>
            <a:cxnSpLocks noChangeShapeType="1"/>
          </p:cNvCxnSpPr>
          <p:nvPr/>
        </p:nvCxnSpPr>
        <p:spPr bwMode="auto">
          <a:xfrm rot="16200000" flipH="1">
            <a:off x="4714875" y="3286126"/>
            <a:ext cx="2154237" cy="11112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7" name="그룹 35"/>
          <p:cNvGrpSpPr>
            <a:grpSpLocks/>
          </p:cNvGrpSpPr>
          <p:nvPr/>
        </p:nvGrpSpPr>
        <p:grpSpPr bwMode="auto">
          <a:xfrm>
            <a:off x="5786438" y="785813"/>
            <a:ext cx="2419350" cy="1463675"/>
            <a:chOff x="2286000" y="2197100"/>
            <a:chExt cx="4457095" cy="3179034"/>
          </a:xfrm>
        </p:grpSpPr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923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923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923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923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4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925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925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D03DA-2ACB-46B4-B979-F95204FA0F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14313" y="1071563"/>
            <a:ext cx="7572375" cy="392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굴림" charset="-127"/>
                <a:ea typeface="굴림" charset="-127"/>
              </a:rPr>
              <a:t>(</a:t>
            </a:r>
            <a:r>
              <a:rPr lang="ko-KR" altLang="en-US" sz="2000" dirty="0">
                <a:latin typeface="굴림" charset="-127"/>
                <a:ea typeface="굴림" charset="-127"/>
              </a:rPr>
              <a:t>예</a:t>
            </a:r>
            <a:r>
              <a:rPr lang="en-US" altLang="ko-KR" sz="2000" dirty="0">
                <a:latin typeface="굴림" charset="-127"/>
                <a:ea typeface="굴림" charset="-127"/>
              </a:rPr>
              <a:t> 3.2)     </a:t>
            </a:r>
            <a:r>
              <a:rPr lang="ko-KR" altLang="en-US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굴림" charset="-127"/>
                <a:ea typeface="굴림" charset="-127"/>
              </a:rPr>
              <a:t>0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i="1" dirty="0">
                <a:latin typeface="+mj-lt"/>
                <a:ea typeface="굴림" charset="-127"/>
                <a:sym typeface="Symbol" pitchFamily="18" charset="2"/>
              </a:rPr>
              <a:t>k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5 </a:t>
            </a:r>
            <a:r>
              <a:rPr lang="ko-KR" altLang="en-US" sz="2000" dirty="0">
                <a:latin typeface="굴림" charset="-127"/>
                <a:ea typeface="굴림" charset="-127"/>
                <a:sym typeface="Symbol" pitchFamily="18" charset="2"/>
              </a:rPr>
              <a:t>일 때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,  </a:t>
            </a:r>
            <a:r>
              <a:rPr lang="en-US" altLang="ko-KR" sz="2000" i="1" dirty="0">
                <a:latin typeface="+mj-lt"/>
                <a:ea typeface="굴림" charset="-127"/>
              </a:rPr>
              <a:t>D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(</a:t>
            </a:r>
            <a:r>
              <a:rPr lang="en-US" altLang="ko-KR" sz="2000" i="1" baseline="50000" dirty="0">
                <a:latin typeface="+mj-lt"/>
                <a:ea typeface="굴림" charset="-127"/>
              </a:rPr>
              <a:t>k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)</a:t>
            </a:r>
            <a:r>
              <a:rPr lang="en-US" altLang="ko-KR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+mj-ea"/>
                <a:ea typeface="굴림" charset="-127"/>
              </a:rPr>
              <a:t>= [2][5]? </a:t>
            </a:r>
            <a:endParaRPr lang="ko-KR" altLang="en-US" sz="2000" dirty="0"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4313" y="1600200"/>
            <a:ext cx="7643812" cy="4494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+mn-ea"/>
              </a:rPr>
              <a:t>[2][5]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+mn-ea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]=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endParaRPr lang="en-US" altLang="ko-KR" sz="2000" dirty="0">
              <a:latin typeface="+mn-lt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∞ , 14) = 14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(4)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(5)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   </a:t>
            </a:r>
            <a:r>
              <a:rPr lang="en-US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3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]),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14, 5, 13, 10) = 5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(6)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[2][5]=5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ea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ea"/>
                <a:ea typeface="굴림" charset="-127"/>
              </a:rPr>
              <a:t>- </a:t>
            </a:r>
            <a:r>
              <a:rPr lang="ko-KR" altLang="en-US" sz="2000" dirty="0">
                <a:latin typeface="+mn-ea"/>
                <a:ea typeface="굴림" charset="-127"/>
              </a:rPr>
              <a:t>가능한</a:t>
            </a:r>
            <a:r>
              <a:rPr lang="en-US" altLang="ko-KR" sz="2000" dirty="0">
                <a:latin typeface="+mn-ea"/>
                <a:ea typeface="굴림" charset="-127"/>
              </a:rPr>
              <a:t> </a:t>
            </a:r>
            <a:r>
              <a:rPr lang="ko-KR" altLang="en-US" sz="2000" dirty="0">
                <a:latin typeface="+mn-ea"/>
                <a:ea typeface="굴림" charset="-127"/>
              </a:rPr>
              <a:t>경로를 쉽게 확인할 수 있는 조직적인 방법 필요</a:t>
            </a:r>
            <a:endParaRPr lang="en-US" altLang="ko-KR" sz="2000" dirty="0">
              <a:latin typeface="+mn-ea"/>
              <a:ea typeface="굴림" charset="-127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643563" y="930275"/>
            <a:ext cx="406400" cy="417513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8175" y="984250"/>
            <a:ext cx="306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5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546850" y="284163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23050" y="338138"/>
            <a:ext cx="304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1</a:t>
            </a:r>
            <a:endParaRPr lang="en-US" altLang="ko-KR" sz="1200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6546850" y="1531938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623050" y="1585913"/>
            <a:ext cx="333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4</a:t>
            </a:r>
            <a:endParaRPr lang="en-US" altLang="ko-KR" sz="1200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7812088" y="284163"/>
            <a:ext cx="407987" cy="415925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888288" y="330200"/>
            <a:ext cx="304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2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7812088" y="1531938"/>
            <a:ext cx="40798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888288" y="1577975"/>
            <a:ext cx="3333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3</a:t>
            </a:r>
            <a:endParaRPr lang="en-US" altLang="ko-KR" sz="1200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V="1">
            <a:off x="5967413" y="546100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6057900" y="676275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 flipV="1">
            <a:off x="6019800" y="1262063"/>
            <a:ext cx="542925" cy="369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6750050" y="700088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H="1" flipV="1">
            <a:off x="8039100" y="684213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6938963" y="414338"/>
            <a:ext cx="903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>
            <a:off x="6953250" y="5603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6946900" y="167005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6953250" y="18176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 flipH="1">
            <a:off x="6870700" y="646113"/>
            <a:ext cx="995363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6046788" y="560388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6272213" y="89217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5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7289800" y="2143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68" name="Text Box 30"/>
          <p:cNvSpPr txBox="1">
            <a:spLocks noChangeArrowheads="1"/>
          </p:cNvSpPr>
          <p:nvPr/>
        </p:nvSpPr>
        <p:spPr bwMode="auto">
          <a:xfrm>
            <a:off x="7285038" y="5461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9</a:t>
            </a:r>
          </a:p>
        </p:txBody>
      </p:sp>
      <p:sp>
        <p:nvSpPr>
          <p:cNvPr id="10269" name="Text Box 31"/>
          <p:cNvSpPr txBox="1">
            <a:spLocks noChangeArrowheads="1"/>
          </p:cNvSpPr>
          <p:nvPr/>
        </p:nvSpPr>
        <p:spPr bwMode="auto">
          <a:xfrm>
            <a:off x="6724650" y="9779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7180263" y="977900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1" name="Text Box 33"/>
          <p:cNvSpPr txBox="1">
            <a:spLocks noChangeArrowheads="1"/>
          </p:cNvSpPr>
          <p:nvPr/>
        </p:nvSpPr>
        <p:spPr bwMode="auto">
          <a:xfrm>
            <a:off x="7270750" y="147002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2" name="Text Box 34"/>
          <p:cNvSpPr txBox="1">
            <a:spLocks noChangeArrowheads="1"/>
          </p:cNvSpPr>
          <p:nvPr/>
        </p:nvSpPr>
        <p:spPr bwMode="auto">
          <a:xfrm>
            <a:off x="6181725" y="1439863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8001000" y="10779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4" name="Text Box 36"/>
          <p:cNvSpPr txBox="1">
            <a:spLocks noChangeArrowheads="1"/>
          </p:cNvSpPr>
          <p:nvPr/>
        </p:nvSpPr>
        <p:spPr bwMode="auto">
          <a:xfrm>
            <a:off x="7270750" y="18018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lnSpc>
            <a:spcPts val="2800"/>
          </a:lnSpc>
          <a:buClr>
            <a:srgbClr val="0099FF"/>
          </a:buClr>
          <a:defRPr sz="2000" dirty="0" smtClean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9836</TotalTime>
  <Words>5787</Words>
  <Application>Microsoft Office PowerPoint</Application>
  <PresentationFormat>화면 슬라이드 쇼(4:3)</PresentationFormat>
  <Paragraphs>1802</Paragraphs>
  <Slides>62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3장   동적계획 (Dynamic Programming)</vt:lpstr>
      <vt:lpstr>알고리즘: 분할정복식 접근방법</vt:lpstr>
      <vt:lpstr>동적계획 알고리즘</vt:lpstr>
      <vt:lpstr>PowerPoint 프레젠테이션</vt:lpstr>
      <vt:lpstr>PowerPoint 프레젠테이션</vt:lpstr>
      <vt:lpstr>최단경로 문제 (all-pairs shortest paths problem) </vt:lpstr>
      <vt:lpstr>동적계획식 설계전략 - 자료구조</vt:lpstr>
      <vt:lpstr>PowerPoint 프레젠테이션</vt:lpstr>
      <vt:lpstr>PowerPoint 프레젠테이션</vt:lpstr>
      <vt:lpstr>동적계획식 설계절차</vt:lpstr>
      <vt:lpstr>PowerPoint 프레젠테이션</vt:lpstr>
      <vt:lpstr>PowerPoint 프레젠테이션</vt:lpstr>
      <vt:lpstr>Floyd의 알고리즘 I</vt:lpstr>
      <vt:lpstr>PowerPoint 프레젠테이션</vt:lpstr>
      <vt:lpstr>PowerPoint 프레젠테이션</vt:lpstr>
      <vt:lpstr>최단경로의 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연쇄 행렬곱셈(matrix-chain multiplication)</vt:lpstr>
      <vt:lpstr>연쇄 행렬곱셈 동적계획식 설계전략</vt:lpstr>
      <vt:lpstr>PowerPoint 프레젠테이션</vt:lpstr>
      <vt:lpstr>PowerPoint 프레젠테이션</vt:lpstr>
      <vt:lpstr>PowerPoint 프레젠테이션</vt:lpstr>
      <vt:lpstr>PowerPoint 프레젠테이션</vt:lpstr>
      <vt:lpstr>최소곱셈알고리즘</vt:lpstr>
      <vt:lpstr>PowerPoint 프레젠테이션</vt:lpstr>
      <vt:lpstr>최적의 해를 주는 순서의 출력</vt:lpstr>
      <vt:lpstr>PowerPoint 프레젠테이션</vt:lpstr>
      <vt:lpstr>PowerPoint 프레젠테이션</vt:lpstr>
      <vt:lpstr>PowerPoint 프레젠테이션</vt:lpstr>
      <vt:lpstr>최적 이진검색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DNA 서열 맞춤(sequence alignment)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한치근</dc:creator>
  <cp:lastModifiedBy>Eum Se Woong</cp:lastModifiedBy>
  <cp:revision>1068</cp:revision>
  <cp:lastPrinted>1999-10-07T11:01:15Z</cp:lastPrinted>
  <dcterms:created xsi:type="dcterms:W3CDTF">1999-08-17T02:45:08Z</dcterms:created>
  <dcterms:modified xsi:type="dcterms:W3CDTF">2019-04-11T05:37:28Z</dcterms:modified>
</cp:coreProperties>
</file>