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7"/>
  </p:notesMasterIdLst>
  <p:handoutMasterIdLst>
    <p:handoutMasterId r:id="rId98"/>
  </p:handoutMasterIdLst>
  <p:sldIdLst>
    <p:sldId id="307" r:id="rId2"/>
    <p:sldId id="375" r:id="rId3"/>
    <p:sldId id="257" r:id="rId4"/>
    <p:sldId id="258" r:id="rId5"/>
    <p:sldId id="259" r:id="rId6"/>
    <p:sldId id="260" r:id="rId7"/>
    <p:sldId id="261" r:id="rId8"/>
    <p:sldId id="262" r:id="rId9"/>
    <p:sldId id="306" r:id="rId10"/>
    <p:sldId id="263" r:id="rId11"/>
    <p:sldId id="264" r:id="rId12"/>
    <p:sldId id="265" r:id="rId13"/>
    <p:sldId id="288" r:id="rId14"/>
    <p:sldId id="289" r:id="rId15"/>
    <p:sldId id="266" r:id="rId16"/>
    <p:sldId id="267" r:id="rId17"/>
    <p:sldId id="336" r:id="rId18"/>
    <p:sldId id="268" r:id="rId19"/>
    <p:sldId id="269" r:id="rId20"/>
    <p:sldId id="310" r:id="rId21"/>
    <p:sldId id="270" r:id="rId22"/>
    <p:sldId id="337" r:id="rId23"/>
    <p:sldId id="309" r:id="rId24"/>
    <p:sldId id="271" r:id="rId25"/>
    <p:sldId id="311" r:id="rId26"/>
    <p:sldId id="338" r:id="rId27"/>
    <p:sldId id="272" r:id="rId28"/>
    <p:sldId id="274" r:id="rId29"/>
    <p:sldId id="275" r:id="rId30"/>
    <p:sldId id="276" r:id="rId31"/>
    <p:sldId id="277" r:id="rId32"/>
    <p:sldId id="292" r:id="rId33"/>
    <p:sldId id="376" r:id="rId34"/>
    <p:sldId id="278" r:id="rId35"/>
    <p:sldId id="293" r:id="rId36"/>
    <p:sldId id="374" r:id="rId37"/>
    <p:sldId id="328" r:id="rId38"/>
    <p:sldId id="331" r:id="rId39"/>
    <p:sldId id="332" r:id="rId40"/>
    <p:sldId id="312" r:id="rId41"/>
    <p:sldId id="377" r:id="rId42"/>
    <p:sldId id="279" r:id="rId43"/>
    <p:sldId id="343" r:id="rId44"/>
    <p:sldId id="280" r:id="rId45"/>
    <p:sldId id="314" r:id="rId46"/>
    <p:sldId id="281" r:id="rId47"/>
    <p:sldId id="282" r:id="rId48"/>
    <p:sldId id="313" r:id="rId49"/>
    <p:sldId id="327" r:id="rId50"/>
    <p:sldId id="284" r:id="rId51"/>
    <p:sldId id="285" r:id="rId52"/>
    <p:sldId id="287" r:id="rId53"/>
    <p:sldId id="305" r:id="rId54"/>
    <p:sldId id="315" r:id="rId55"/>
    <p:sldId id="320" r:id="rId56"/>
    <p:sldId id="316" r:id="rId57"/>
    <p:sldId id="321" r:id="rId58"/>
    <p:sldId id="317" r:id="rId59"/>
    <p:sldId id="322" r:id="rId60"/>
    <p:sldId id="319" r:id="rId61"/>
    <p:sldId id="344" r:id="rId62"/>
    <p:sldId id="318" r:id="rId63"/>
    <p:sldId id="324" r:id="rId64"/>
    <p:sldId id="345" r:id="rId65"/>
    <p:sldId id="323" r:id="rId66"/>
    <p:sldId id="325" r:id="rId67"/>
    <p:sldId id="326" r:id="rId68"/>
    <p:sldId id="346" r:id="rId69"/>
    <p:sldId id="347" r:id="rId70"/>
    <p:sldId id="348" r:id="rId71"/>
    <p:sldId id="349" r:id="rId72"/>
    <p:sldId id="350" r:id="rId73"/>
    <p:sldId id="351" r:id="rId74"/>
    <p:sldId id="352" r:id="rId75"/>
    <p:sldId id="353" r:id="rId76"/>
    <p:sldId id="354" r:id="rId77"/>
    <p:sldId id="355" r:id="rId78"/>
    <p:sldId id="356" r:id="rId79"/>
    <p:sldId id="357" r:id="rId80"/>
    <p:sldId id="358" r:id="rId81"/>
    <p:sldId id="359" r:id="rId82"/>
    <p:sldId id="360" r:id="rId83"/>
    <p:sldId id="372" r:id="rId84"/>
    <p:sldId id="361" r:id="rId85"/>
    <p:sldId id="362" r:id="rId86"/>
    <p:sldId id="363" r:id="rId87"/>
    <p:sldId id="364" r:id="rId88"/>
    <p:sldId id="365" r:id="rId89"/>
    <p:sldId id="366" r:id="rId90"/>
    <p:sldId id="367" r:id="rId91"/>
    <p:sldId id="368" r:id="rId92"/>
    <p:sldId id="369" r:id="rId93"/>
    <p:sldId id="373" r:id="rId94"/>
    <p:sldId id="370" r:id="rId95"/>
    <p:sldId id="371" r:id="rId96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339933"/>
    <a:srgbClr val="22581C"/>
    <a:srgbClr val="0099FF"/>
    <a:srgbClr val="FFFF99"/>
    <a:srgbClr val="FFFFFF"/>
    <a:srgbClr val="CC99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6" autoAdjust="0"/>
    <p:restoredTop sz="94613" autoAdjust="0"/>
  </p:normalViewPr>
  <p:slideViewPr>
    <p:cSldViewPr>
      <p:cViewPr varScale="1">
        <p:scale>
          <a:sx n="113" d="100"/>
          <a:sy n="113" d="100"/>
        </p:scale>
        <p:origin x="2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6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2.wmf"/><Relationship Id="rId1" Type="http://schemas.openxmlformats.org/officeDocument/2006/relationships/image" Target="../media/image43.wmf"/><Relationship Id="rId4" Type="http://schemas.openxmlformats.org/officeDocument/2006/relationships/image" Target="../media/image3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4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l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3 동적계획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r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3D7D3AA6-B9C8-4AAC-B80D-4F0C02655FC0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l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F9986B7-F6B3-42CC-8B6E-50395CB066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11940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l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3 동적계획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r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E4786555-D9BA-4936-9CC0-F94B2577905C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3913"/>
            <a:ext cx="489108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l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DF14463-8CD0-415A-B0CB-7B70AE6CCC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90536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300" smtClean="0">
                <a:latin typeface="Times New Roman" panose="02020603050405020304" pitchFamily="18" charset="0"/>
              </a:rPr>
              <a:t>알고리즘 강의 슬라이드 3 동적계획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0770ED6-E617-4653-9F06-45C774346E25}" type="datetime1">
              <a:rPr lang="ko-KR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2019-03-19</a:t>
            </a:fld>
            <a:endParaRPr lang="en-US" altLang="ko-KR" sz="1300" smtClean="0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3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1C13465-1D9D-42EE-B407-73AD83FC1D39}" type="slidenum">
              <a:rPr lang="en-US" altLang="ko-KR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z="1300" smtClean="0">
              <a:latin typeface="Times New Roman" panose="02020603050405020304" pitchFamily="18" charset="0"/>
            </a:endParaRPr>
          </a:p>
        </p:txBody>
      </p:sp>
      <p:sp>
        <p:nvSpPr>
          <p:cNvPr id="61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0541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2292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300" smtClean="0">
                <a:latin typeface="Times New Roman" panose="02020603050405020304" pitchFamily="18" charset="0"/>
              </a:rPr>
              <a:t>알고리즘 강의 슬라이드 3 동적계획</a:t>
            </a:r>
          </a:p>
        </p:txBody>
      </p:sp>
      <p:sp>
        <p:nvSpPr>
          <p:cNvPr id="12293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73E7134-96FC-4CA5-BCA7-F6ACD6EAC2C7}" type="datetime1">
              <a:rPr lang="ko-KR" altLang="en-US" sz="1300" smtClean="0">
                <a:latin typeface="Times New Roman" panose="02020603050405020304" pitchFamily="18" charset="0"/>
              </a:rPr>
              <a:pPr/>
              <a:t>2019-03-19</a:t>
            </a:fld>
            <a:endParaRPr lang="en-US" altLang="ko-KR" sz="1300" smtClean="0">
              <a:latin typeface="Times New Roman" panose="02020603050405020304" pitchFamily="18" charset="0"/>
            </a:endParaRPr>
          </a:p>
        </p:txBody>
      </p:sp>
      <p:sp>
        <p:nvSpPr>
          <p:cNvPr id="12294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3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12295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3D1B9B2-560E-4108-83D5-22F88BC4CB2D}" type="slidenum">
              <a:rPr lang="en-US" altLang="ko-KR" sz="1300" smtClean="0">
                <a:latin typeface="Times New Roman" panose="02020603050405020304" pitchFamily="18" charset="0"/>
              </a:rPr>
              <a:pPr/>
              <a:t>6</a:t>
            </a:fld>
            <a:endParaRPr lang="en-US" altLang="ko-KR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3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8788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300" smtClean="0">
                <a:latin typeface="Times New Roman" panose="02020603050405020304" pitchFamily="18" charset="0"/>
              </a:rPr>
              <a:t>알고리즘 강의 슬라이드 3 동적계획</a:t>
            </a:r>
          </a:p>
        </p:txBody>
      </p:sp>
      <p:sp>
        <p:nvSpPr>
          <p:cNvPr id="118789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E5A75EB-573F-4F10-B961-EAC681F2F501}" type="datetime1">
              <a:rPr lang="ko-KR" altLang="en-US" sz="1300" smtClean="0">
                <a:latin typeface="Times New Roman" panose="02020603050405020304" pitchFamily="18" charset="0"/>
              </a:rPr>
              <a:pPr/>
              <a:t>2019-03-19</a:t>
            </a:fld>
            <a:endParaRPr lang="en-US" altLang="ko-KR" sz="1300" smtClean="0">
              <a:latin typeface="Times New Roman" panose="02020603050405020304" pitchFamily="18" charset="0"/>
            </a:endParaRPr>
          </a:p>
        </p:txBody>
      </p:sp>
      <p:sp>
        <p:nvSpPr>
          <p:cNvPr id="118790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3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118791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03B9856-E405-44AB-BE66-37591A3CD9A6}" type="slidenum">
              <a:rPr lang="en-US" altLang="ko-KR" sz="1300" smtClean="0">
                <a:latin typeface="Times New Roman" panose="02020603050405020304" pitchFamily="18" charset="0"/>
              </a:rPr>
              <a:pPr/>
              <a:t>93</a:t>
            </a:fld>
            <a:endParaRPr lang="en-US" altLang="ko-KR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7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DB464-395A-40F2-94B5-8D4B96C3527C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D898-D7C0-4869-8435-60E9A8AF41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978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0B48A-E8B8-4F90-8848-4AED7E7C62C8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4EAB1-F3E6-4F01-849B-5482F3CF2F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83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2B03B-1988-4AC7-9C69-88B55C3A6A2A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AFEDC-9EDC-4F38-B374-C3DAF07133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931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B2121-03B2-4A02-B9B5-8EA550A2CA0D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D0EAA-781C-493C-9B18-A29C375EAD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390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C73F2-855D-4853-B7AD-0C29E717B2B4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B95BB-6E63-4B7E-90C8-FD5099ACED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534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CEBEB-0F0E-4C30-A77E-946893AF0031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7088A-6317-45C8-BDB3-09A93379B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333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76DED-420A-44C8-9AEF-B0983B70BF9F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9F726-BE38-47C3-9DCB-68FA8745CB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82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97AB9-6C9D-408C-9AC8-0357C056FF85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8D585-3BBE-494E-AB78-DDABEEC54B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34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3A01B-0DF9-4A2D-B454-F265D3010C32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41D05-D8EE-4A3B-BF4E-E14FC8FA44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045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71D05-C010-4E52-90AF-F4AE790DC407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6CEB2-6679-4EF8-B23F-75A21E93F1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09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45A14-5516-458B-BC49-5FFE3B0B7970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717EC-2CF5-4CF5-AAF3-593C7ED398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845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38D41B7-3CFA-45DE-9C2B-45D23968D844}" type="datetime1">
              <a:rPr lang="ko-KR" altLang="en-US"/>
              <a:pPr>
                <a:defRPr/>
              </a:pPr>
              <a:t>2019-03-19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/>
            </a:lvl1pPr>
          </a:lstStyle>
          <a:p>
            <a:pPr>
              <a:defRPr/>
            </a:pPr>
            <a:fld id="{AEF80AAA-3DA1-41F1-ADC0-8B34D2F06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8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1.wmf"/><Relationship Id="rId18" Type="http://schemas.openxmlformats.org/officeDocument/2006/relationships/image" Target="../media/image33.wmf"/><Relationship Id="rId3" Type="http://schemas.openxmlformats.org/officeDocument/2006/relationships/image" Target="../media/image1.png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8.bin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oleObject" Target="../embeddings/oleObject29.bin"/><Relationship Id="rId10" Type="http://schemas.openxmlformats.org/officeDocument/2006/relationships/oleObject" Target="../embeddings/oleObject27.bin"/><Relationship Id="rId19" Type="http://schemas.openxmlformats.org/officeDocument/2006/relationships/oleObject" Target="../embeddings/oleObject31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9.wmf"/><Relationship Id="rId14" Type="http://schemas.openxmlformats.org/officeDocument/2006/relationships/image" Target="../media/image35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39.bin"/><Relationship Id="rId3" Type="http://schemas.openxmlformats.org/officeDocument/2006/relationships/image" Target="../media/image1.png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1.wmf"/><Relationship Id="rId3" Type="http://schemas.openxmlformats.org/officeDocument/2006/relationships/image" Target="../media/image1.png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5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1.pn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37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4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50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5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1.png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49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3.jpeg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7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8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6.jpeg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9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6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1.png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58.wmf"/><Relationship Id="rId10" Type="http://schemas.openxmlformats.org/officeDocument/2006/relationships/image" Target="../media/image61.png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0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4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1.png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8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3</a:t>
            </a:r>
            <a:r>
              <a:rPr lang="ko-KR" altLang="en-US" smtClean="0"/>
              <a:t>장   동적계획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(Dynamic Programming)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1EF628-DAFF-400A-B7F8-4AE93F93F5F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1071563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2400" smtClean="0"/>
              <a:t>    2</a:t>
            </a:r>
            <a:r>
              <a:rPr lang="en-US" altLang="ko-KR" smtClean="0"/>
              <a:t>.  </a:t>
            </a:r>
            <a:r>
              <a:rPr lang="en-US" altLang="ko-KR" i="1" baseline="-25000" smtClean="0"/>
              <a:t>n</a:t>
            </a:r>
            <a:r>
              <a:rPr lang="en-US" altLang="ko-KR" i="1" smtClean="0"/>
              <a:t>C</a:t>
            </a:r>
            <a:r>
              <a:rPr lang="en-US" altLang="ko-KR" i="1" baseline="-25000" smtClean="0"/>
              <a:t>k</a:t>
            </a:r>
            <a:r>
              <a:rPr lang="ko-KR" altLang="en-US" smtClean="0"/>
              <a:t>를 구하기 위해서는 다음과 같이 </a:t>
            </a:r>
            <a:r>
              <a:rPr lang="en-US" altLang="ko-KR" i="1" smtClean="0"/>
              <a:t>B</a:t>
            </a:r>
            <a:r>
              <a:rPr lang="en-US" altLang="ko-KR" smtClean="0"/>
              <a:t>[0][0]</a:t>
            </a:r>
            <a:r>
              <a:rPr lang="ko-KR" altLang="en-US" smtClean="0"/>
              <a:t>부터 시작하여 위에서 아래로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ko-KR" altLang="en-US" smtClean="0"/>
              <a:t>	    재귀 관계식을 적용하여 배열을 채워 나가면 된다</a:t>
            </a:r>
            <a:r>
              <a:rPr lang="en-US" altLang="ko-KR" smtClean="0"/>
              <a:t>. </a:t>
            </a:r>
            <a:r>
              <a:rPr lang="ko-KR" altLang="en-US" smtClean="0"/>
              <a:t>결국  값은 </a:t>
            </a:r>
            <a:r>
              <a:rPr lang="en-US" altLang="ko-KR" i="1" smtClean="0"/>
              <a:t>B</a:t>
            </a:r>
            <a:r>
              <a:rPr lang="en-US" altLang="ko-KR" smtClean="0"/>
              <a:t>[</a:t>
            </a:r>
            <a:r>
              <a:rPr lang="en-US" altLang="ko-KR" i="1" smtClean="0"/>
              <a:t>n</a:t>
            </a:r>
            <a:r>
              <a:rPr lang="en-US" altLang="ko-KR" smtClean="0"/>
              <a:t>][</a:t>
            </a:r>
            <a:r>
              <a:rPr lang="en-US" altLang="ko-KR" i="1" smtClean="0"/>
              <a:t>k</a:t>
            </a:r>
            <a:r>
              <a:rPr lang="en-US" altLang="ko-KR" smtClean="0"/>
              <a:t>]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/>
              <a:t>	    </a:t>
            </a:r>
            <a:r>
              <a:rPr lang="ko-KR" altLang="en-US" smtClean="0"/>
              <a:t>에 저장된다</a:t>
            </a:r>
            <a:r>
              <a:rPr lang="en-US" altLang="ko-KR" smtClean="0"/>
              <a:t>.</a:t>
            </a:r>
          </a:p>
        </p:txBody>
      </p:sp>
      <p:graphicFrame>
        <p:nvGraphicFramePr>
          <p:cNvPr id="5123" name="Object 1031"/>
          <p:cNvGraphicFramePr>
            <a:graphicFrameLocks noChangeAspect="1"/>
          </p:cNvGraphicFramePr>
          <p:nvPr/>
        </p:nvGraphicFramePr>
        <p:xfrm>
          <a:off x="5000625" y="4714875"/>
          <a:ext cx="25146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수식" r:id="rId4" imgW="1459866" imgH="660113" progId="Equation.3">
                  <p:embed/>
                </p:oleObj>
              </mc:Choice>
              <mc:Fallback>
                <p:oleObj name="수식" r:id="rId4" imgW="1459866" imgH="660113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4714875"/>
                        <a:ext cx="251460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030"/>
          <p:cNvGraphicFramePr>
            <a:graphicFrameLocks noChangeAspect="1"/>
          </p:cNvGraphicFramePr>
          <p:nvPr/>
        </p:nvGraphicFramePr>
        <p:xfrm>
          <a:off x="1966913" y="2028825"/>
          <a:ext cx="5410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수식" r:id="rId6" imgW="2082800" imgH="2260600" progId="Equation.3">
                  <p:embed/>
                </p:oleObj>
              </mc:Choice>
              <mc:Fallback>
                <p:oleObj name="수식" r:id="rId6" imgW="2082800" imgH="22606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2028825"/>
                        <a:ext cx="54102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Line 1036"/>
          <p:cNvSpPr>
            <a:spLocks noChangeShapeType="1"/>
          </p:cNvSpPr>
          <p:nvPr/>
        </p:nvSpPr>
        <p:spPr bwMode="auto">
          <a:xfrm>
            <a:off x="2362200" y="2438400"/>
            <a:ext cx="5029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1" name="Line 1037"/>
          <p:cNvSpPr>
            <a:spLocks noChangeShapeType="1"/>
          </p:cNvSpPr>
          <p:nvPr/>
        </p:nvSpPr>
        <p:spPr bwMode="auto">
          <a:xfrm>
            <a:off x="2362200" y="2425700"/>
            <a:ext cx="0" cy="3657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3" name="오른쪽 화살표 15"/>
          <p:cNvSpPr>
            <a:spLocks noChangeArrowheads="1"/>
          </p:cNvSpPr>
          <p:nvPr/>
        </p:nvSpPr>
        <p:spPr bwMode="auto">
          <a:xfrm>
            <a:off x="2643188" y="2962275"/>
            <a:ext cx="571500" cy="142875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rgbClr val="0099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134" name="오른쪽 화살표 16"/>
          <p:cNvSpPr>
            <a:spLocks noChangeArrowheads="1"/>
          </p:cNvSpPr>
          <p:nvPr/>
        </p:nvSpPr>
        <p:spPr bwMode="auto">
          <a:xfrm>
            <a:off x="2643188" y="3382963"/>
            <a:ext cx="1143000" cy="142875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rgbClr val="0099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135" name="오른쪽 화살표 18"/>
          <p:cNvSpPr>
            <a:spLocks noChangeArrowheads="1"/>
          </p:cNvSpPr>
          <p:nvPr/>
        </p:nvSpPr>
        <p:spPr bwMode="auto">
          <a:xfrm>
            <a:off x="2643188" y="3786188"/>
            <a:ext cx="1714500" cy="142875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rgbClr val="0099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136" name="오른쪽 화살표 19"/>
          <p:cNvSpPr>
            <a:spLocks noChangeArrowheads="1"/>
          </p:cNvSpPr>
          <p:nvPr/>
        </p:nvSpPr>
        <p:spPr bwMode="auto">
          <a:xfrm>
            <a:off x="2643188" y="4214813"/>
            <a:ext cx="2286000" cy="142875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rgbClr val="0099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3071813" y="3714750"/>
            <a:ext cx="285750" cy="285750"/>
          </a:xfrm>
          <a:prstGeom prst="rect">
            <a:avLst/>
          </a:prstGeom>
          <a:noFill/>
          <a:ln w="25400">
            <a:solidFill>
              <a:srgbClr val="FF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3643313" y="3714750"/>
            <a:ext cx="285750" cy="285750"/>
          </a:xfrm>
          <a:prstGeom prst="rect">
            <a:avLst/>
          </a:prstGeom>
          <a:noFill/>
          <a:ln w="254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auto">
          <a:xfrm>
            <a:off x="3643313" y="4143375"/>
            <a:ext cx="285750" cy="2857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4991100" y="4673600"/>
            <a:ext cx="1357313" cy="368300"/>
          </a:xfrm>
          <a:prstGeom prst="rect">
            <a:avLst/>
          </a:prstGeom>
          <a:noFill/>
          <a:ln w="25400">
            <a:solidFill>
              <a:srgbClr val="FF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23" name="직사각형 22"/>
          <p:cNvSpPr>
            <a:spLocks noChangeArrowheads="1"/>
          </p:cNvSpPr>
          <p:nvPr/>
        </p:nvSpPr>
        <p:spPr bwMode="auto">
          <a:xfrm>
            <a:off x="6494463" y="4672013"/>
            <a:ext cx="1071562" cy="369887"/>
          </a:xfrm>
          <a:prstGeom prst="rect">
            <a:avLst/>
          </a:prstGeom>
          <a:noFill/>
          <a:ln w="254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24" name="직사각형 23"/>
          <p:cNvSpPr>
            <a:spLocks noChangeArrowheads="1"/>
          </p:cNvSpPr>
          <p:nvPr/>
        </p:nvSpPr>
        <p:spPr bwMode="auto">
          <a:xfrm>
            <a:off x="6500813" y="5357813"/>
            <a:ext cx="857250" cy="36988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cxnSp>
        <p:nvCxnSpPr>
          <p:cNvPr id="30" name="직선 화살표 연결선 29"/>
          <p:cNvCxnSpPr>
            <a:cxnSpLocks noChangeShapeType="1"/>
          </p:cNvCxnSpPr>
          <p:nvPr/>
        </p:nvCxnSpPr>
        <p:spPr bwMode="auto">
          <a:xfrm rot="5400000">
            <a:off x="6788150" y="5186363"/>
            <a:ext cx="315913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직선 연결선 38"/>
          <p:cNvCxnSpPr>
            <a:cxnSpLocks noChangeShapeType="1"/>
          </p:cNvCxnSpPr>
          <p:nvPr/>
        </p:nvCxnSpPr>
        <p:spPr bwMode="auto">
          <a:xfrm rot="16200000" flipH="1">
            <a:off x="5422107" y="5296694"/>
            <a:ext cx="50006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직선 화살표 연결선 44"/>
          <p:cNvCxnSpPr>
            <a:cxnSpLocks noChangeShapeType="1"/>
          </p:cNvCxnSpPr>
          <p:nvPr/>
        </p:nvCxnSpPr>
        <p:spPr bwMode="auto">
          <a:xfrm>
            <a:off x="5680075" y="5535613"/>
            <a:ext cx="811213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2993807" y="6216093"/>
            <a:ext cx="1992853" cy="45140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Pascal </a:t>
            </a:r>
            <a:r>
              <a:rPr lang="ko-KR" altLang="en-US" sz="2000" dirty="0" smtClean="0">
                <a:solidFill>
                  <a:srgbClr val="3E020C"/>
                </a:solidFill>
                <a:latin typeface="Times New Roman" pitchFamily="18" charset="0"/>
              </a:rPr>
              <a:t>의 삼각형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3" grpId="0" animBg="1"/>
      <p:bldP spid="5133" grpId="1" animBg="1"/>
      <p:bldP spid="5134" grpId="0" animBg="1"/>
      <p:bldP spid="5134" grpId="1" animBg="1"/>
      <p:bldP spid="5135" grpId="0" animBg="1"/>
      <p:bldP spid="5135" grpId="1" animBg="1"/>
      <p:bldP spid="5136" grpId="0" animBg="1"/>
      <p:bldP spid="5136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30E61A-8265-4EE5-A6B8-A77029B35E4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223963"/>
          </a:xfrm>
        </p:spPr>
        <p:txBody>
          <a:bodyPr/>
          <a:lstStyle/>
          <a:p>
            <a:pPr eaLnBrk="1" hangingPunct="1"/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이항계수를 계산한다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입력</a:t>
            </a:r>
            <a:r>
              <a:rPr lang="en-US" altLang="ko-KR" smtClean="0"/>
              <a:t>: </a:t>
            </a:r>
            <a:r>
              <a:rPr lang="ko-KR" altLang="en-US" smtClean="0"/>
              <a:t>음수가 아닌 정수 </a:t>
            </a:r>
            <a:r>
              <a:rPr lang="en-US" altLang="ko-KR" i="1" smtClean="0"/>
              <a:t>n</a:t>
            </a:r>
            <a:r>
              <a:rPr lang="ko-KR" altLang="en-US" smtClean="0"/>
              <a:t>과 </a:t>
            </a:r>
            <a:r>
              <a:rPr lang="en-US" altLang="ko-KR" i="1" smtClean="0"/>
              <a:t>k</a:t>
            </a:r>
            <a:r>
              <a:rPr lang="en-US" altLang="ko-KR" smtClean="0"/>
              <a:t>, </a:t>
            </a:r>
            <a:r>
              <a:rPr lang="ko-KR" altLang="en-US" smtClean="0"/>
              <a:t>여기서 </a:t>
            </a:r>
            <a:r>
              <a:rPr lang="en-US" altLang="ko-KR" i="1" smtClean="0"/>
              <a:t>k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</a:t>
            </a:r>
            <a:r>
              <a:rPr lang="en-US" altLang="ko-KR" smtClean="0"/>
              <a:t> </a:t>
            </a:r>
            <a:r>
              <a:rPr lang="en-US" altLang="ko-KR" i="1" smtClean="0"/>
              <a:t>n</a:t>
            </a:r>
            <a:r>
              <a:rPr lang="en-US" altLang="ko-KR" smtClean="0"/>
              <a:t> </a:t>
            </a:r>
          </a:p>
          <a:p>
            <a:pPr eaLnBrk="1" hangingPunct="1"/>
            <a:r>
              <a:rPr lang="ko-KR" altLang="en-US" smtClean="0"/>
              <a:t>출력</a:t>
            </a:r>
            <a:r>
              <a:rPr lang="en-US" altLang="ko-KR" smtClean="0"/>
              <a:t>: bin2, </a:t>
            </a:r>
            <a:r>
              <a:rPr lang="en-US" altLang="ko-KR" i="1" baseline="-25000" smtClean="0"/>
              <a:t>n</a:t>
            </a:r>
            <a:r>
              <a:rPr lang="en-US" altLang="ko-KR" i="1" smtClean="0"/>
              <a:t>C</a:t>
            </a:r>
            <a:r>
              <a:rPr lang="en-US" altLang="ko-KR" i="1" baseline="-25000" smtClean="0"/>
              <a:t>k</a:t>
            </a:r>
            <a:endParaRPr lang="en-US" altLang="ko-KR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000" smtClean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bin2(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k)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</a:rPr>
              <a:t> i,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</a:rPr>
              <a:t> B[0..n][0..k];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</a:rPr>
              <a:t>(i=0; i &lt;= n; i++)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       </a:t>
            </a:r>
            <a:r>
              <a:rPr lang="en-US" altLang="ko-KR" sz="1600" b="1" smtClean="0">
                <a:latin typeface="Courier New" panose="02070309020205020404" pitchFamily="49" charset="0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</a:rPr>
              <a:t>(j=0; j &lt;= </a:t>
            </a:r>
            <a:r>
              <a:rPr lang="en-US" altLang="ko-KR" sz="1600" smtClean="0">
                <a:solidFill>
                  <a:srgbClr val="C00000"/>
                </a:solidFill>
                <a:latin typeface="Courier New" panose="02070309020205020404" pitchFamily="49" charset="0"/>
              </a:rPr>
              <a:t>minimum(i,k)</a:t>
            </a:r>
            <a:r>
              <a:rPr lang="en-US" altLang="ko-KR" sz="1600" smtClean="0">
                <a:latin typeface="Courier New" panose="02070309020205020404" pitchFamily="49" charset="0"/>
              </a:rPr>
              <a:t>; j++)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  </a:t>
            </a:r>
            <a:r>
              <a:rPr lang="en-US" altLang="ko-KR" sz="1600" b="1" smtClean="0">
                <a:latin typeface="Courier New" panose="02070309020205020404" pitchFamily="49" charset="0"/>
              </a:rPr>
              <a:t>if</a:t>
            </a:r>
            <a:r>
              <a:rPr lang="en-US" altLang="ko-KR" sz="1600" smtClean="0">
                <a:latin typeface="Courier New" panose="02070309020205020404" pitchFamily="49" charset="0"/>
              </a:rPr>
              <a:t> (j==0 || j == i)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    B[i][j] =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    </a:t>
            </a:r>
            <a:r>
              <a:rPr lang="en-US" altLang="ko-KR" sz="1600" b="1" smtClean="0">
                <a:latin typeface="Courier New" panose="02070309020205020404" pitchFamily="49" charset="0"/>
              </a:rPr>
              <a:t>else</a:t>
            </a:r>
            <a:r>
              <a:rPr lang="en-US" altLang="ko-KR" sz="1600" smtClean="0">
                <a:latin typeface="Courier New" panose="02070309020205020404" pitchFamily="49" charset="0"/>
              </a:rPr>
              <a:t> B[i][j] = B[i-1][j-1] + B[i-1][j];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  </a:t>
            </a:r>
            <a:r>
              <a:rPr lang="en-US" altLang="ko-KR" sz="1600" b="1" smtClean="0">
                <a:latin typeface="Courier New" panose="02070309020205020404" pitchFamily="49" charset="0"/>
              </a:rPr>
              <a:t>return</a:t>
            </a:r>
            <a:r>
              <a:rPr lang="en-US" altLang="ko-KR" sz="1600" smtClean="0">
                <a:latin typeface="Courier New" panose="02070309020205020404" pitchFamily="49" charset="0"/>
              </a:rPr>
              <a:t> B[n][k];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ko-KR" altLang="en-US" smtClean="0"/>
              <a:t>동적계획 알고리즘</a:t>
            </a:r>
          </a:p>
        </p:txBody>
      </p:sp>
      <p:sp>
        <p:nvSpPr>
          <p:cNvPr id="17413" name="직사각형 7"/>
          <p:cNvSpPr>
            <a:spLocks noChangeArrowheads="1"/>
          </p:cNvSpPr>
          <p:nvPr/>
        </p:nvSpPr>
        <p:spPr bwMode="auto">
          <a:xfrm>
            <a:off x="247650" y="2298700"/>
            <a:ext cx="6286500" cy="307181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grpSp>
        <p:nvGrpSpPr>
          <p:cNvPr id="17414" name="그룹 43"/>
          <p:cNvGrpSpPr>
            <a:grpSpLocks/>
          </p:cNvGrpSpPr>
          <p:nvPr/>
        </p:nvGrpSpPr>
        <p:grpSpPr bwMode="auto">
          <a:xfrm>
            <a:off x="6715125" y="2357438"/>
            <a:ext cx="2143125" cy="2597150"/>
            <a:chOff x="6858018" y="2071678"/>
            <a:chExt cx="2143167" cy="2596659"/>
          </a:xfrm>
        </p:grpSpPr>
        <p:cxnSp>
          <p:nvCxnSpPr>
            <p:cNvPr id="17415" name="직선 연결선 11"/>
            <p:cNvCxnSpPr>
              <a:cxnSpLocks noChangeShapeType="1"/>
            </p:cNvCxnSpPr>
            <p:nvPr/>
          </p:nvCxnSpPr>
          <p:spPr bwMode="auto">
            <a:xfrm>
              <a:off x="7286644" y="2500306"/>
              <a:ext cx="157163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6" name="직선 연결선 13"/>
            <p:cNvCxnSpPr>
              <a:cxnSpLocks noChangeShapeType="1"/>
            </p:cNvCxnSpPr>
            <p:nvPr/>
          </p:nvCxnSpPr>
          <p:spPr bwMode="auto">
            <a:xfrm rot="5400000">
              <a:off x="6287306" y="3499644"/>
              <a:ext cx="200026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7" name="TextBox 14"/>
            <p:cNvSpPr txBox="1">
              <a:spLocks noChangeArrowheads="1"/>
            </p:cNvSpPr>
            <p:nvPr/>
          </p:nvSpPr>
          <p:spPr bwMode="auto">
            <a:xfrm>
              <a:off x="7358082" y="2071678"/>
              <a:ext cx="1428760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9388" indent="-179388"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ts val="2800"/>
                </a:lnSpc>
                <a:buClr>
                  <a:srgbClr val="0099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0  1  2  3  …  k</a:t>
              </a:r>
              <a:endParaRPr lang="ko-KR" altLang="en-US" sz="1400"/>
            </a:p>
          </p:txBody>
        </p:sp>
        <p:sp>
          <p:nvSpPr>
            <p:cNvPr id="17418" name="TextBox 18"/>
            <p:cNvSpPr txBox="1">
              <a:spLocks noChangeArrowheads="1"/>
            </p:cNvSpPr>
            <p:nvPr/>
          </p:nvSpPr>
          <p:spPr bwMode="auto">
            <a:xfrm>
              <a:off x="6858018" y="2500306"/>
              <a:ext cx="543739" cy="10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marL="179388" indent="-179388"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ts val="2800"/>
                </a:lnSpc>
                <a:buClr>
                  <a:srgbClr val="0099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0 1 2 3</a:t>
              </a:r>
              <a:endParaRPr lang="ko-KR" altLang="en-US" sz="1400"/>
            </a:p>
          </p:txBody>
        </p:sp>
        <p:cxnSp>
          <p:nvCxnSpPr>
            <p:cNvPr id="17419" name="직선 연결선 21"/>
            <p:cNvCxnSpPr>
              <a:cxnSpLocks noChangeShapeType="1"/>
            </p:cNvCxnSpPr>
            <p:nvPr/>
          </p:nvCxnSpPr>
          <p:spPr bwMode="auto">
            <a:xfrm>
              <a:off x="7429520" y="2643182"/>
              <a:ext cx="1071570" cy="1000132"/>
            </a:xfrm>
            <a:prstGeom prst="line">
              <a:avLst/>
            </a:prstGeom>
            <a:noFill/>
            <a:ln w="19050" algn="ctr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0" name="직선 연결선 23"/>
            <p:cNvCxnSpPr>
              <a:cxnSpLocks noChangeShapeType="1"/>
            </p:cNvCxnSpPr>
            <p:nvPr/>
          </p:nvCxnSpPr>
          <p:spPr bwMode="auto">
            <a:xfrm rot="5400000">
              <a:off x="6643702" y="3429000"/>
              <a:ext cx="1571636" cy="1588"/>
            </a:xfrm>
            <a:prstGeom prst="line">
              <a:avLst/>
            </a:prstGeom>
            <a:noFill/>
            <a:ln w="19050" algn="ctr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1" name="직선 연결선 25"/>
            <p:cNvCxnSpPr>
              <a:cxnSpLocks noChangeShapeType="1"/>
            </p:cNvCxnSpPr>
            <p:nvPr/>
          </p:nvCxnSpPr>
          <p:spPr bwMode="auto">
            <a:xfrm rot="5400000">
              <a:off x="8215338" y="3929066"/>
              <a:ext cx="571504" cy="1588"/>
            </a:xfrm>
            <a:prstGeom prst="line">
              <a:avLst/>
            </a:prstGeom>
            <a:noFill/>
            <a:ln w="19050" algn="ctr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2" name="직선 연결선 27"/>
            <p:cNvCxnSpPr>
              <a:cxnSpLocks noChangeShapeType="1"/>
            </p:cNvCxnSpPr>
            <p:nvPr/>
          </p:nvCxnSpPr>
          <p:spPr bwMode="auto">
            <a:xfrm>
              <a:off x="7429520" y="4214818"/>
              <a:ext cx="1071570" cy="1588"/>
            </a:xfrm>
            <a:prstGeom prst="line">
              <a:avLst/>
            </a:prstGeom>
            <a:noFill/>
            <a:ln w="19050" algn="ctr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3" name="TextBox 28"/>
            <p:cNvSpPr txBox="1">
              <a:spLocks noChangeArrowheads="1"/>
            </p:cNvSpPr>
            <p:nvPr/>
          </p:nvSpPr>
          <p:spPr bwMode="auto">
            <a:xfrm>
              <a:off x="6968524" y="3938656"/>
              <a:ext cx="274434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9388" indent="-179388"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ts val="2800"/>
                </a:lnSpc>
                <a:buClr>
                  <a:srgbClr val="0099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n</a:t>
              </a:r>
              <a:endParaRPr lang="ko-KR" altLang="en-US" sz="1400"/>
            </a:p>
          </p:txBody>
        </p:sp>
        <p:sp>
          <p:nvSpPr>
            <p:cNvPr id="17424" name="직사각형 29"/>
            <p:cNvSpPr>
              <a:spLocks noChangeArrowheads="1"/>
            </p:cNvSpPr>
            <p:nvPr/>
          </p:nvSpPr>
          <p:spPr bwMode="auto">
            <a:xfrm>
              <a:off x="6961822" y="3549098"/>
              <a:ext cx="378565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…</a:t>
              </a:r>
              <a:endParaRPr lang="ko-KR" altLang="en-US" sz="1400">
                <a:latin typeface="굴림" panose="020B0600000101010101" pitchFamily="50" charset="-127"/>
              </a:endParaRPr>
            </a:p>
          </p:txBody>
        </p:sp>
        <p:cxnSp>
          <p:nvCxnSpPr>
            <p:cNvPr id="17425" name="직선 연결선 35"/>
            <p:cNvCxnSpPr>
              <a:cxnSpLocks noChangeShapeType="1"/>
            </p:cNvCxnSpPr>
            <p:nvPr/>
          </p:nvCxnSpPr>
          <p:spPr bwMode="auto">
            <a:xfrm rot="5400000">
              <a:off x="8001421" y="3071413"/>
              <a:ext cx="1000132" cy="794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6" name="직사각형 38"/>
            <p:cNvSpPr>
              <a:spLocks noChangeArrowheads="1"/>
            </p:cNvSpPr>
            <p:nvPr/>
          </p:nvSpPr>
          <p:spPr bwMode="auto">
            <a:xfrm>
              <a:off x="7858147" y="3698234"/>
              <a:ext cx="11430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000">
                  <a:solidFill>
                    <a:srgbClr val="C00000"/>
                  </a:solidFill>
                  <a:latin typeface="Courier New" panose="02070309020205020404" pitchFamily="49" charset="0"/>
                </a:rPr>
                <a:t>minimum(i,k)</a:t>
              </a:r>
              <a:endParaRPr lang="ko-KR" altLang="en-US" sz="1000">
                <a:latin typeface="굴림" panose="020B0600000101010101" pitchFamily="50" charset="-127"/>
              </a:endParaRPr>
            </a:p>
          </p:txBody>
        </p:sp>
        <p:sp>
          <p:nvSpPr>
            <p:cNvPr id="15379" name="모서리가 둥근 사각형 설명선 41"/>
            <p:cNvSpPr>
              <a:spLocks noChangeArrowheads="1"/>
            </p:cNvSpPr>
            <p:nvPr/>
          </p:nvSpPr>
          <p:spPr bwMode="auto">
            <a:xfrm>
              <a:off x="7858163" y="4412797"/>
              <a:ext cx="912831" cy="255540"/>
            </a:xfrm>
            <a:prstGeom prst="wedgeRoundRectCallout">
              <a:avLst>
                <a:gd name="adj1" fmla="val 19958"/>
                <a:gd name="adj2" fmla="val -131278"/>
                <a:gd name="adj3" fmla="val 16667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 smtClean="0">
                  <a:solidFill>
                    <a:srgbClr val="C00000"/>
                  </a:solidFill>
                  <a:latin typeface="Courier New" panose="02070309020205020404" pitchFamily="49" charset="0"/>
                </a:rPr>
                <a:t>bin2(n,k)</a:t>
              </a:r>
              <a:endParaRPr lang="ko-KR" altLang="en-US" sz="1000" smtClean="0">
                <a:solidFill>
                  <a:srgbClr val="C00000"/>
                </a:solidFill>
                <a:latin typeface="굴림" panose="020B0600000101010101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187D89-2A2B-4C63-B0AB-C8E6CA8309F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dirty="0" smtClean="0">
              <a:latin typeface="굴림" panose="020B0600000101010101" pitchFamily="50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28675"/>
            <a:ext cx="8839200" cy="1885950"/>
          </a:xfrm>
        </p:spPr>
        <p:txBody>
          <a:bodyPr/>
          <a:lstStyle/>
          <a:p>
            <a:pPr eaLnBrk="1" hangingPunct="1"/>
            <a:r>
              <a:rPr lang="ko-KR" altLang="en-US" smtClean="0"/>
              <a:t>단위연산</a:t>
            </a:r>
            <a:r>
              <a:rPr lang="en-US" altLang="ko-KR" smtClean="0"/>
              <a:t>: for-</a:t>
            </a:r>
            <a:r>
              <a:rPr lang="en-US" altLang="ko-KR" i="1" smtClean="0"/>
              <a:t>j</a:t>
            </a:r>
            <a:r>
              <a:rPr lang="en-US" altLang="ko-KR" smtClean="0"/>
              <a:t> </a:t>
            </a:r>
            <a:r>
              <a:rPr lang="ko-KR" altLang="en-US" smtClean="0"/>
              <a:t>루프 안의 문장</a:t>
            </a:r>
          </a:p>
          <a:p>
            <a:pPr eaLnBrk="1" hangingPunct="1"/>
            <a:r>
              <a:rPr lang="ko-KR" altLang="en-US" smtClean="0"/>
              <a:t>입력의 크기</a:t>
            </a:r>
            <a:r>
              <a:rPr lang="en-US" altLang="ko-KR" smtClean="0"/>
              <a:t>: </a:t>
            </a:r>
            <a:r>
              <a:rPr lang="en-US" altLang="ko-KR" i="1" smtClean="0"/>
              <a:t>n</a:t>
            </a:r>
            <a:r>
              <a:rPr lang="en-US" altLang="ko-KR" smtClean="0"/>
              <a:t>, </a:t>
            </a:r>
            <a:r>
              <a:rPr lang="en-US" altLang="ko-KR" i="1" smtClean="0"/>
              <a:t>k</a:t>
            </a:r>
            <a:r>
              <a:rPr lang="en-US" altLang="ko-KR" smtClean="0"/>
              <a:t>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z="1800" smtClean="0"/>
              <a:t>따라서 총 수행횟수는</a:t>
            </a:r>
            <a:r>
              <a:rPr lang="en-US" altLang="ko-KR" sz="1800" smtClean="0"/>
              <a:t>: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동적계획 알고리즘의 분석</a:t>
            </a:r>
          </a:p>
        </p:txBody>
      </p:sp>
      <p:graphicFrame>
        <p:nvGraphicFramePr>
          <p:cNvPr id="18437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249880"/>
              </p:ext>
            </p:extLst>
          </p:nvPr>
        </p:nvGraphicFramePr>
        <p:xfrm>
          <a:off x="899592" y="3725862"/>
          <a:ext cx="6332538" cy="611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Equation" r:id="rId4" imgW="3975100" imgH="482600" progId="Equation.3">
                  <p:embed/>
                </p:oleObj>
              </mc:Choice>
              <mc:Fallback>
                <p:oleObj name="Equation" r:id="rId4" imgW="3975100" imgH="482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25862"/>
                        <a:ext cx="6332538" cy="611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"/>
          <p:cNvGraphicFramePr>
            <a:graphicFrameLocks noChangeAspect="1"/>
          </p:cNvGraphicFramePr>
          <p:nvPr/>
        </p:nvGraphicFramePr>
        <p:xfrm>
          <a:off x="4581525" y="4552950"/>
          <a:ext cx="281146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Equation" r:id="rId6" imgW="1765300" imgH="393700" progId="Equation.3">
                  <p:embed/>
                </p:oleObj>
              </mc:Choice>
              <mc:Fallback>
                <p:oleObj name="Equation" r:id="rId6" imgW="17653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4552950"/>
                        <a:ext cx="2811463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571500" y="1714500"/>
          <a:ext cx="7119938" cy="1000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00"/>
                <a:gridCol w="785844"/>
                <a:gridCol w="642939"/>
                <a:gridCol w="642939"/>
                <a:gridCol w="642939"/>
                <a:gridCol w="557201"/>
                <a:gridCol w="711994"/>
                <a:gridCol w="711994"/>
                <a:gridCol w="711994"/>
                <a:gridCol w="711994"/>
              </a:tblGrid>
              <a:tr h="370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9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루프의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수행회수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i="1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42900" y="4845050"/>
            <a:ext cx="3797300" cy="163195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>
            <a:spAutoFit/>
          </a:bodyPr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000" b="1" dirty="0" err="1">
                <a:latin typeface="Courier New" panose="02070309020205020404" pitchFamily="49" charset="0"/>
              </a:rPr>
              <a:t>int</a:t>
            </a:r>
            <a:r>
              <a:rPr lang="en-US" altLang="ko-KR" sz="1000" dirty="0">
                <a:latin typeface="Courier New" panose="02070309020205020404" pitchFamily="49" charset="0"/>
              </a:rPr>
              <a:t> bin2(</a:t>
            </a:r>
            <a:r>
              <a:rPr lang="en-US" altLang="ko-KR" sz="1000" b="1" dirty="0" err="1">
                <a:latin typeface="Courier New" panose="02070309020205020404" pitchFamily="49" charset="0"/>
              </a:rPr>
              <a:t>int</a:t>
            </a:r>
            <a:r>
              <a:rPr lang="en-US" altLang="ko-KR" sz="1000" dirty="0">
                <a:latin typeface="Courier New" panose="02070309020205020404" pitchFamily="49" charset="0"/>
              </a:rPr>
              <a:t> n, </a:t>
            </a:r>
            <a:r>
              <a:rPr lang="en-US" altLang="ko-KR" sz="1000" b="1" dirty="0" err="1">
                <a:latin typeface="Courier New" panose="02070309020205020404" pitchFamily="49" charset="0"/>
              </a:rPr>
              <a:t>int</a:t>
            </a:r>
            <a:r>
              <a:rPr lang="en-US" altLang="ko-KR" sz="1000" dirty="0">
                <a:latin typeface="Courier New" panose="02070309020205020404" pitchFamily="49" charset="0"/>
              </a:rPr>
              <a:t> k)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000" b="1" dirty="0">
                <a:latin typeface="Courier New" panose="02070309020205020404" pitchFamily="49" charset="0"/>
              </a:rPr>
              <a:t>index</a:t>
            </a:r>
            <a:r>
              <a:rPr lang="en-US" altLang="ko-KR" sz="1000" dirty="0">
                <a:latin typeface="Courier New" panose="02070309020205020404" pitchFamily="49" charset="0"/>
              </a:rPr>
              <a:t> </a:t>
            </a:r>
            <a:r>
              <a:rPr lang="en-US" altLang="ko-KR" sz="1000" dirty="0" err="1">
                <a:latin typeface="Courier New" panose="02070309020205020404" pitchFamily="49" charset="0"/>
              </a:rPr>
              <a:t>i</a:t>
            </a:r>
            <a:r>
              <a:rPr lang="en-US" altLang="ko-KR" sz="1000" dirty="0">
                <a:latin typeface="Courier New" panose="02070309020205020404" pitchFamily="49" charset="0"/>
              </a:rPr>
              <a:t>, j; </a:t>
            </a:r>
            <a:r>
              <a:rPr lang="en-US" altLang="ko-KR" sz="1000" b="1" dirty="0" err="1">
                <a:latin typeface="Courier New" panose="02070309020205020404" pitchFamily="49" charset="0"/>
              </a:rPr>
              <a:t>int</a:t>
            </a:r>
            <a:r>
              <a:rPr lang="en-US" altLang="ko-KR" sz="1000" dirty="0">
                <a:latin typeface="Courier New" panose="02070309020205020404" pitchFamily="49" charset="0"/>
              </a:rPr>
              <a:t> B[0..n][0..k];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1000" dirty="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000" b="1" dirty="0">
                <a:latin typeface="Courier New" panose="02070309020205020404" pitchFamily="49" charset="0"/>
              </a:rPr>
              <a:t>for</a:t>
            </a:r>
            <a:r>
              <a:rPr lang="en-US" altLang="ko-KR" sz="1000" dirty="0">
                <a:latin typeface="Courier New" panose="02070309020205020404" pitchFamily="49" charset="0"/>
              </a:rPr>
              <a:t>(</a:t>
            </a:r>
            <a:r>
              <a:rPr lang="en-US" altLang="ko-KR" sz="1000" dirty="0" err="1">
                <a:latin typeface="Courier New" panose="02070309020205020404" pitchFamily="49" charset="0"/>
              </a:rPr>
              <a:t>i</a:t>
            </a:r>
            <a:r>
              <a:rPr lang="en-US" altLang="ko-KR" sz="1000" dirty="0">
                <a:latin typeface="Courier New" panose="02070309020205020404" pitchFamily="49" charset="0"/>
              </a:rPr>
              <a:t>=0; </a:t>
            </a:r>
            <a:r>
              <a:rPr lang="en-US" altLang="ko-KR" sz="1000" dirty="0" err="1">
                <a:latin typeface="Courier New" panose="02070309020205020404" pitchFamily="49" charset="0"/>
              </a:rPr>
              <a:t>i</a:t>
            </a:r>
            <a:r>
              <a:rPr lang="en-US" altLang="ko-KR" sz="1000" dirty="0">
                <a:latin typeface="Courier New" panose="02070309020205020404" pitchFamily="49" charset="0"/>
              </a:rPr>
              <a:t> &lt;= n; </a:t>
            </a:r>
            <a:r>
              <a:rPr lang="en-US" altLang="ko-KR" sz="1000" dirty="0" err="1">
                <a:latin typeface="Courier New" panose="02070309020205020404" pitchFamily="49" charset="0"/>
              </a:rPr>
              <a:t>i</a:t>
            </a:r>
            <a:r>
              <a:rPr lang="en-US" altLang="ko-KR" sz="1000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000" b="1" dirty="0">
                <a:latin typeface="Courier New" panose="02070309020205020404" pitchFamily="49" charset="0"/>
              </a:rPr>
              <a:t>   for</a:t>
            </a:r>
            <a:r>
              <a:rPr lang="en-US" altLang="ko-KR" sz="1000" dirty="0">
                <a:latin typeface="Courier New" panose="02070309020205020404" pitchFamily="49" charset="0"/>
              </a:rPr>
              <a:t>(j=0; j &lt;= </a:t>
            </a:r>
            <a:r>
              <a:rPr lang="en-US" altLang="ko-KR" sz="1000" dirty="0">
                <a:solidFill>
                  <a:srgbClr val="C00000"/>
                </a:solidFill>
                <a:latin typeface="Courier New" panose="02070309020205020404" pitchFamily="49" charset="0"/>
              </a:rPr>
              <a:t>minimum(</a:t>
            </a:r>
            <a:r>
              <a:rPr lang="en-US" altLang="ko-KR" sz="1000" dirty="0" err="1">
                <a:solidFill>
                  <a:srgbClr val="C00000"/>
                </a:solidFill>
                <a:latin typeface="Courier New" panose="02070309020205020404" pitchFamily="49" charset="0"/>
              </a:rPr>
              <a:t>i,k</a:t>
            </a:r>
            <a:r>
              <a:rPr lang="en-US" altLang="ko-KR" sz="1000" dirty="0">
                <a:solidFill>
                  <a:srgbClr val="C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000" dirty="0">
                <a:latin typeface="Courier New" panose="02070309020205020404" pitchFamily="49" charset="0"/>
              </a:rPr>
              <a:t>; j++)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000" b="1" dirty="0">
                <a:latin typeface="Courier New" panose="02070309020205020404" pitchFamily="49" charset="0"/>
              </a:rPr>
              <a:t>      if</a:t>
            </a:r>
            <a:r>
              <a:rPr lang="en-US" altLang="ko-KR" sz="1000" dirty="0">
                <a:latin typeface="Courier New" panose="02070309020205020404" pitchFamily="49" charset="0"/>
              </a:rPr>
              <a:t> (j==0 || j == </a:t>
            </a:r>
            <a:r>
              <a:rPr lang="en-US" altLang="ko-KR" sz="1000" dirty="0" err="1">
                <a:latin typeface="Courier New" panose="02070309020205020404" pitchFamily="49" charset="0"/>
              </a:rPr>
              <a:t>i</a:t>
            </a:r>
            <a:r>
              <a:rPr lang="en-US" altLang="ko-KR" sz="10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000" dirty="0">
                <a:latin typeface="Courier New" panose="02070309020205020404" pitchFamily="49" charset="0"/>
              </a:rPr>
              <a:t>          B[</a:t>
            </a:r>
            <a:r>
              <a:rPr lang="en-US" altLang="ko-KR" sz="1000" dirty="0" err="1">
                <a:latin typeface="Courier New" panose="02070309020205020404" pitchFamily="49" charset="0"/>
              </a:rPr>
              <a:t>i</a:t>
            </a:r>
            <a:r>
              <a:rPr lang="en-US" altLang="ko-KR" sz="1000" dirty="0">
                <a:latin typeface="Courier New" panose="02070309020205020404" pitchFamily="49" charset="0"/>
              </a:rPr>
              <a:t>][j] = 1;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000" b="1" dirty="0">
                <a:latin typeface="Courier New" panose="02070309020205020404" pitchFamily="49" charset="0"/>
              </a:rPr>
              <a:t>      else</a:t>
            </a:r>
            <a:r>
              <a:rPr lang="en-US" altLang="ko-KR" sz="1000" dirty="0">
                <a:latin typeface="Courier New" panose="02070309020205020404" pitchFamily="49" charset="0"/>
              </a:rPr>
              <a:t> B[</a:t>
            </a:r>
            <a:r>
              <a:rPr lang="en-US" altLang="ko-KR" sz="1000" dirty="0" err="1">
                <a:latin typeface="Courier New" panose="02070309020205020404" pitchFamily="49" charset="0"/>
              </a:rPr>
              <a:t>i</a:t>
            </a:r>
            <a:r>
              <a:rPr lang="en-US" altLang="ko-KR" sz="1000" dirty="0">
                <a:latin typeface="Courier New" panose="02070309020205020404" pitchFamily="49" charset="0"/>
              </a:rPr>
              <a:t>][j] = B[i-1][j-1] + B[i-1][j];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000" b="1" dirty="0">
                <a:latin typeface="Courier New" panose="02070309020205020404" pitchFamily="49" charset="0"/>
              </a:rPr>
              <a:t>return</a:t>
            </a:r>
            <a:r>
              <a:rPr lang="en-US" altLang="ko-KR" sz="1000" dirty="0">
                <a:latin typeface="Courier New" panose="02070309020205020404" pitchFamily="49" charset="0"/>
              </a:rPr>
              <a:t> B[n][k];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835696" y="3922552"/>
            <a:ext cx="288032" cy="372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lang="en-US" altLang="ko-KR" sz="1600" dirty="0" smtClean="0"/>
              <a:t>...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419872" y="3871678"/>
            <a:ext cx="288032" cy="372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lang="en-US" altLang="ko-KR" sz="1600" dirty="0" smtClean="0"/>
              <a:t>...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2339752" y="3611156"/>
            <a:ext cx="2232248" cy="386411"/>
          </a:xfrm>
          <a:prstGeom prst="rect">
            <a:avLst/>
          </a:prstGeom>
          <a:solidFill>
            <a:srgbClr val="FFFFFF"/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왼쪽 중괄호 3"/>
          <p:cNvSpPr/>
          <p:nvPr/>
        </p:nvSpPr>
        <p:spPr bwMode="auto">
          <a:xfrm rot="5400000">
            <a:off x="3341332" y="2942793"/>
            <a:ext cx="306152" cy="1723136"/>
          </a:xfrm>
          <a:prstGeom prst="leftBrace">
            <a:avLst>
              <a:gd name="adj1" fmla="val 39688"/>
              <a:gd name="adj2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07055" y="3274456"/>
            <a:ext cx="1067921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en-US" altLang="ko-KR" sz="1400" i="1" dirty="0" smtClean="0">
                <a:solidFill>
                  <a:srgbClr val="3E020C"/>
                </a:solidFill>
                <a:latin typeface="Times New Roman" pitchFamily="18" charset="0"/>
              </a:rPr>
              <a:t>n-k</a:t>
            </a:r>
            <a:r>
              <a:rPr lang="en-US" altLang="ko-KR" sz="1400" dirty="0" smtClean="0">
                <a:solidFill>
                  <a:srgbClr val="3E020C"/>
                </a:solidFill>
                <a:latin typeface="Times New Roman" pitchFamily="18" charset="0"/>
              </a:rPr>
              <a:t>+1 times</a:t>
            </a:r>
            <a:endParaRPr lang="ko-KR" altLang="en-US" sz="1400" dirty="0" smtClean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AB79F8-048E-4C37-98E0-DFE6750BBD6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ko-KR" altLang="en-US" smtClean="0"/>
              <a:t>그래프 용어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8382000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49238" algn="l"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tabLst>
                <a:tab pos="80486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algn="l" eaLnBrk="0" hangingPunct="0">
              <a:buChar char="ü"/>
              <a:tabLst>
                <a:tab pos="80486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tx2"/>
              </a:buClr>
              <a:buChar char="ü"/>
              <a:tabLst>
                <a:tab pos="80486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algn="l" eaLnBrk="0" hangingPunct="0">
              <a:buChar char="ü"/>
              <a:tabLst>
                <a:tab pos="80486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tx2"/>
              </a:buClr>
              <a:buChar char="ü"/>
              <a:tabLst>
                <a:tab pos="80486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tabLst>
                <a:tab pos="80486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tabLst>
                <a:tab pos="80486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tabLst>
                <a:tab pos="80486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tabLst>
                <a:tab pos="80486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Char char="ü"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정점</a:t>
            </a:r>
            <a:r>
              <a:rPr lang="en-US" altLang="ko-KR" dirty="0" smtClean="0"/>
              <a:t>(vertex, node), </a:t>
            </a:r>
            <a:r>
              <a:rPr lang="ko-KR" altLang="en-US" dirty="0" smtClean="0"/>
              <a:t>이음선</a:t>
            </a:r>
            <a:r>
              <a:rPr lang="en-US" altLang="ko-KR" dirty="0" smtClean="0"/>
              <a:t>(edge, arc)</a:t>
            </a:r>
          </a:p>
          <a:p>
            <a:pPr eaLnBrk="1" latin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Char char="ü"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방향 그래프</a:t>
            </a:r>
            <a:r>
              <a:rPr lang="en-US" altLang="ko-KR" dirty="0" smtClean="0"/>
              <a:t>(directed graph/digraph)</a:t>
            </a:r>
          </a:p>
          <a:p>
            <a:pPr eaLnBrk="1" latin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Char char="ü"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가중치</a:t>
            </a:r>
            <a:r>
              <a:rPr lang="en-US" altLang="ko-KR" dirty="0" smtClean="0"/>
              <a:t>(weight), </a:t>
            </a:r>
            <a:r>
              <a:rPr lang="ko-KR" altLang="en-US" dirty="0" smtClean="0"/>
              <a:t>가중치 포함 그래프</a:t>
            </a:r>
            <a:r>
              <a:rPr lang="en-US" altLang="ko-KR" dirty="0" smtClean="0"/>
              <a:t>(weighted graph)</a:t>
            </a:r>
          </a:p>
          <a:p>
            <a:pPr eaLnBrk="1" latin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Char char="ü"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(path): </a:t>
            </a:r>
            <a:r>
              <a:rPr lang="ko-KR" altLang="en-US" dirty="0" smtClean="0"/>
              <a:t>각 정점에서 다음 정점을 잇는 </a:t>
            </a:r>
            <a:r>
              <a:rPr lang="ko-KR" altLang="en-US" dirty="0" err="1" smtClean="0"/>
              <a:t>이음선이</a:t>
            </a:r>
            <a:r>
              <a:rPr lang="ko-KR" altLang="en-US" dirty="0" smtClean="0"/>
              <a:t> 존재하는 일련의 정점들</a:t>
            </a:r>
            <a:r>
              <a:rPr lang="en-US" altLang="ko-KR" dirty="0" smtClean="0"/>
              <a:t>.  </a:t>
            </a:r>
          </a:p>
          <a:p>
            <a:pPr eaLnBrk="1" latin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Char char="ü"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단순경로</a:t>
            </a:r>
            <a:r>
              <a:rPr lang="en-US" altLang="ko-KR" dirty="0" smtClean="0"/>
              <a:t>(simple path) – </a:t>
            </a:r>
            <a:r>
              <a:rPr lang="ko-KR" altLang="en-US" dirty="0" smtClean="0"/>
              <a:t>같은 정점을 두 번 지나지 않는 경로</a:t>
            </a:r>
          </a:p>
          <a:p>
            <a:pPr eaLnBrk="1" latin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Char char="ü"/>
              <a:defRPr/>
            </a:pPr>
            <a:r>
              <a:rPr lang="ko-KR" altLang="en-US" dirty="0" smtClean="0"/>
              <a:t> 순환</a:t>
            </a:r>
            <a:r>
              <a:rPr lang="en-US" altLang="ko-KR" dirty="0" smtClean="0"/>
              <a:t>(cycle) – </a:t>
            </a:r>
            <a:r>
              <a:rPr lang="ko-KR" altLang="en-US" dirty="0" smtClean="0"/>
              <a:t>한 정점에서 다시 그 정점으로 돌아오는 경로</a:t>
            </a:r>
          </a:p>
          <a:p>
            <a:pPr eaLnBrk="1" latin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Char char="ü"/>
              <a:defRPr/>
            </a:pPr>
            <a:r>
              <a:rPr lang="ko-KR" altLang="en-US" dirty="0" smtClean="0"/>
              <a:t> 순환 그래프</a:t>
            </a:r>
            <a:r>
              <a:rPr lang="en-US" altLang="ko-KR" dirty="0" smtClean="0"/>
              <a:t>(cyclic graph)  vs </a:t>
            </a:r>
            <a:r>
              <a:rPr lang="ko-KR" altLang="en-US" dirty="0" err="1" smtClean="0"/>
              <a:t>비순환</a:t>
            </a:r>
            <a:r>
              <a:rPr lang="ko-KR" altLang="en-US" dirty="0" smtClean="0"/>
              <a:t> 그래프</a:t>
            </a:r>
            <a:r>
              <a:rPr lang="en-US" altLang="ko-KR" dirty="0" smtClean="0"/>
              <a:t>(acyclic graph)</a:t>
            </a:r>
          </a:p>
          <a:p>
            <a:pPr indent="358775" eaLnBrk="1" latin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altLang="ko-KR" sz="1400" dirty="0" smtClean="0"/>
              <a:t>cycle</a:t>
            </a:r>
            <a:r>
              <a:rPr lang="ko-KR" altLang="en-US" sz="1400" dirty="0" smtClean="0"/>
              <a:t>이 있는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없는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그래프</a:t>
            </a:r>
            <a:endParaRPr lang="en-US" altLang="ko-KR" sz="1400" dirty="0" smtClean="0"/>
          </a:p>
          <a:p>
            <a:pPr eaLnBrk="1" latin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Char char="ü"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길이</a:t>
            </a:r>
            <a:r>
              <a:rPr lang="en-US" altLang="ko-KR" dirty="0" smtClean="0"/>
              <a:t>(length): </a:t>
            </a:r>
            <a:r>
              <a:rPr lang="ko-KR" altLang="en-US" dirty="0" smtClean="0"/>
              <a:t>경로상에 있는 가중치의 합</a:t>
            </a:r>
            <a:r>
              <a:rPr lang="en-US" altLang="ko-KR" dirty="0" smtClean="0"/>
              <a:t>(</a:t>
            </a:r>
            <a:r>
              <a:rPr lang="ko-KR" altLang="en-US" sz="1400" dirty="0" smtClean="0"/>
              <a:t>가중치포함그래프</a:t>
            </a:r>
            <a:r>
              <a:rPr lang="en-US" altLang="ko-KR" dirty="0" smtClean="0"/>
              <a:t>). </a:t>
            </a:r>
            <a:r>
              <a:rPr lang="ko-KR" altLang="en-US" dirty="0" smtClean="0"/>
              <a:t>경로상의 이음선의 개수</a:t>
            </a:r>
            <a:r>
              <a:rPr lang="en-US" altLang="ko-KR" dirty="0" smtClean="0"/>
              <a:t>(</a:t>
            </a:r>
            <a:r>
              <a:rPr lang="ko-KR" altLang="en-US" sz="1400" dirty="0" smtClean="0"/>
              <a:t>가중치가 없는 그래프</a:t>
            </a:r>
            <a:r>
              <a:rPr lang="en-US" altLang="ko-KR" dirty="0" smtClean="0"/>
              <a:t>)</a:t>
            </a:r>
          </a:p>
        </p:txBody>
      </p:sp>
      <p:cxnSp>
        <p:nvCxnSpPr>
          <p:cNvPr id="3" name="직선 화살표 연결선 2"/>
          <p:cNvCxnSpPr>
            <a:stCxn id="19462" idx="6"/>
          </p:cNvCxnSpPr>
          <p:nvPr/>
        </p:nvCxnSpPr>
        <p:spPr bwMode="auto">
          <a:xfrm flipV="1">
            <a:off x="6084888" y="1989138"/>
            <a:ext cx="503237" cy="3492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462" name="타원 3"/>
          <p:cNvSpPr>
            <a:spLocks noChangeArrowheads="1"/>
          </p:cNvSpPr>
          <p:nvPr/>
        </p:nvSpPr>
        <p:spPr bwMode="auto">
          <a:xfrm>
            <a:off x="5940425" y="1952625"/>
            <a:ext cx="144463" cy="144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solidFill>
                <a:srgbClr val="0070C0"/>
              </a:solidFill>
              <a:latin typeface="굴림" panose="020B0600000101010101" pitchFamily="50" charset="-127"/>
            </a:endParaRPr>
          </a:p>
        </p:txBody>
      </p:sp>
      <p:sp>
        <p:nvSpPr>
          <p:cNvPr id="19463" name="타원 12"/>
          <p:cNvSpPr>
            <a:spLocks noChangeArrowheads="1"/>
          </p:cNvSpPr>
          <p:nvPr/>
        </p:nvSpPr>
        <p:spPr bwMode="auto">
          <a:xfrm>
            <a:off x="6588125" y="1916113"/>
            <a:ext cx="144463" cy="144462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solidFill>
                <a:srgbClr val="0070C0"/>
              </a:solidFill>
              <a:latin typeface="굴림" panose="020B0600000101010101" pitchFamily="50" charset="-127"/>
            </a:endParaRPr>
          </a:p>
        </p:txBody>
      </p:sp>
      <p:sp>
        <p:nvSpPr>
          <p:cNvPr id="19464" name="타원 13"/>
          <p:cNvSpPr>
            <a:spLocks noChangeArrowheads="1"/>
          </p:cNvSpPr>
          <p:nvPr/>
        </p:nvSpPr>
        <p:spPr bwMode="auto">
          <a:xfrm>
            <a:off x="6205538" y="2249488"/>
            <a:ext cx="144462" cy="144462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solidFill>
                <a:srgbClr val="0070C0"/>
              </a:solidFill>
              <a:latin typeface="굴림" panose="020B0600000101010101" pitchFamily="50" charset="-127"/>
            </a:endParaRPr>
          </a:p>
        </p:txBody>
      </p:sp>
      <p:cxnSp>
        <p:nvCxnSpPr>
          <p:cNvPr id="15" name="직선 화살표 연결선 14"/>
          <p:cNvCxnSpPr>
            <a:stCxn id="19462" idx="5"/>
            <a:endCxn id="19464" idx="1"/>
          </p:cNvCxnSpPr>
          <p:nvPr/>
        </p:nvCxnSpPr>
        <p:spPr bwMode="auto">
          <a:xfrm>
            <a:off x="6062663" y="2076450"/>
            <a:ext cx="163512" cy="19367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>
            <a:stCxn id="19464" idx="7"/>
            <a:endCxn id="19463" idx="3"/>
          </p:cNvCxnSpPr>
          <p:nvPr/>
        </p:nvCxnSpPr>
        <p:spPr bwMode="auto">
          <a:xfrm flipV="1">
            <a:off x="6327775" y="2039938"/>
            <a:ext cx="280988" cy="23018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1BAB23-907E-4B86-946E-C6224A06138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가중치 포함 방향 그래프의 예</a:t>
            </a:r>
          </a:p>
        </p:txBody>
      </p:sp>
      <p:grpSp>
        <p:nvGrpSpPr>
          <p:cNvPr id="20484" name="그룹 35"/>
          <p:cNvGrpSpPr>
            <a:grpSpLocks/>
          </p:cNvGrpSpPr>
          <p:nvPr/>
        </p:nvGrpSpPr>
        <p:grpSpPr bwMode="auto">
          <a:xfrm>
            <a:off x="2286000" y="2197100"/>
            <a:ext cx="4343400" cy="2984500"/>
            <a:chOff x="2286000" y="2197100"/>
            <a:chExt cx="4343400" cy="2984500"/>
          </a:xfrm>
        </p:grpSpPr>
        <p:sp>
          <p:nvSpPr>
            <p:cNvPr id="20489" name="Oval 4"/>
            <p:cNvSpPr>
              <a:spLocks noChangeArrowheads="1"/>
            </p:cNvSpPr>
            <p:nvPr/>
          </p:nvSpPr>
          <p:spPr bwMode="auto">
            <a:xfrm>
              <a:off x="2286000" y="33782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20490" name="Text Box 6"/>
            <p:cNvSpPr txBox="1">
              <a:spLocks noChangeArrowheads="1"/>
            </p:cNvSpPr>
            <p:nvPr/>
          </p:nvSpPr>
          <p:spPr bwMode="auto">
            <a:xfrm>
              <a:off x="2413000" y="3467100"/>
              <a:ext cx="4206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 i="1"/>
                <a:t>v</a:t>
              </a:r>
              <a:r>
                <a:rPr lang="en-US" altLang="ko-KR" sz="2400" baseline="-25000"/>
                <a:t>5</a:t>
              </a:r>
              <a:endParaRPr lang="en-US" altLang="ko-KR" sz="2400"/>
            </a:p>
          </p:txBody>
        </p:sp>
        <p:sp>
          <p:nvSpPr>
            <p:cNvPr id="20491" name="Oval 7"/>
            <p:cNvSpPr>
              <a:spLocks noChangeArrowheads="1"/>
            </p:cNvSpPr>
            <p:nvPr/>
          </p:nvSpPr>
          <p:spPr bwMode="auto">
            <a:xfrm>
              <a:off x="38100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20492" name="Text Box 8"/>
            <p:cNvSpPr txBox="1">
              <a:spLocks noChangeArrowheads="1"/>
            </p:cNvSpPr>
            <p:nvPr/>
          </p:nvSpPr>
          <p:spPr bwMode="auto">
            <a:xfrm>
              <a:off x="3937000" y="2400300"/>
              <a:ext cx="4206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 i="1"/>
                <a:t>v</a:t>
              </a:r>
              <a:r>
                <a:rPr lang="en-US" altLang="ko-KR" sz="2400" baseline="-25000"/>
                <a:t>1</a:t>
              </a:r>
              <a:endParaRPr lang="en-US" altLang="ko-KR" sz="2400"/>
            </a:p>
          </p:txBody>
        </p:sp>
        <p:sp>
          <p:nvSpPr>
            <p:cNvPr id="20493" name="Oval 9"/>
            <p:cNvSpPr>
              <a:spLocks noChangeArrowheads="1"/>
            </p:cNvSpPr>
            <p:nvPr/>
          </p:nvSpPr>
          <p:spPr bwMode="auto">
            <a:xfrm>
              <a:off x="38100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20494" name="Text Box 10"/>
            <p:cNvSpPr txBox="1">
              <a:spLocks noChangeArrowheads="1"/>
            </p:cNvSpPr>
            <p:nvPr/>
          </p:nvSpPr>
          <p:spPr bwMode="auto">
            <a:xfrm>
              <a:off x="3937000" y="4457700"/>
              <a:ext cx="4206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 i="1"/>
                <a:t>v</a:t>
              </a:r>
              <a:r>
                <a:rPr lang="en-US" altLang="ko-KR" sz="2400" baseline="-25000"/>
                <a:t>4</a:t>
              </a:r>
              <a:endParaRPr lang="en-US" altLang="ko-KR" sz="2400"/>
            </a:p>
          </p:txBody>
        </p:sp>
        <p:sp>
          <p:nvSpPr>
            <p:cNvPr id="20495" name="Oval 11"/>
            <p:cNvSpPr>
              <a:spLocks noChangeArrowheads="1"/>
            </p:cNvSpPr>
            <p:nvPr/>
          </p:nvSpPr>
          <p:spPr bwMode="auto">
            <a:xfrm>
              <a:off x="59436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20496" name="Text Box 12"/>
            <p:cNvSpPr txBox="1">
              <a:spLocks noChangeArrowheads="1"/>
            </p:cNvSpPr>
            <p:nvPr/>
          </p:nvSpPr>
          <p:spPr bwMode="auto">
            <a:xfrm>
              <a:off x="6070600" y="2387600"/>
              <a:ext cx="4206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 i="1"/>
                <a:t>v</a:t>
              </a:r>
              <a:r>
                <a:rPr lang="en-US" altLang="ko-KR" sz="2400" baseline="-25000"/>
                <a:t>2</a:t>
              </a:r>
              <a:endParaRPr lang="en-US" altLang="ko-KR" sz="2400"/>
            </a:p>
          </p:txBody>
        </p:sp>
        <p:sp>
          <p:nvSpPr>
            <p:cNvPr id="20497" name="Oval 13"/>
            <p:cNvSpPr>
              <a:spLocks noChangeArrowheads="1"/>
            </p:cNvSpPr>
            <p:nvPr/>
          </p:nvSpPr>
          <p:spPr bwMode="auto">
            <a:xfrm>
              <a:off x="59436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20498" name="Text Box 14"/>
            <p:cNvSpPr txBox="1">
              <a:spLocks noChangeArrowheads="1"/>
            </p:cNvSpPr>
            <p:nvPr/>
          </p:nvSpPr>
          <p:spPr bwMode="auto">
            <a:xfrm>
              <a:off x="6070600" y="4445000"/>
              <a:ext cx="4206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 i="1"/>
                <a:t>v</a:t>
              </a:r>
              <a:r>
                <a:rPr lang="en-US" altLang="ko-KR" sz="2400" baseline="-25000"/>
                <a:t>3</a:t>
              </a:r>
              <a:endParaRPr lang="en-US" altLang="ko-KR" sz="2400"/>
            </a:p>
          </p:txBody>
        </p:sp>
        <p:sp>
          <p:nvSpPr>
            <p:cNvPr id="20499" name="Line 16"/>
            <p:cNvSpPr>
              <a:spLocks noChangeShapeType="1"/>
            </p:cNvSpPr>
            <p:nvPr/>
          </p:nvSpPr>
          <p:spPr bwMode="auto">
            <a:xfrm flipV="1">
              <a:off x="2832100" y="27432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0" name="Line 17"/>
            <p:cNvSpPr>
              <a:spLocks noChangeShapeType="1"/>
            </p:cNvSpPr>
            <p:nvPr/>
          </p:nvSpPr>
          <p:spPr bwMode="auto">
            <a:xfrm flipV="1">
              <a:off x="2984500" y="29591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1" name="Line 18"/>
            <p:cNvSpPr>
              <a:spLocks noChangeShapeType="1"/>
            </p:cNvSpPr>
            <p:nvPr/>
          </p:nvSpPr>
          <p:spPr bwMode="auto">
            <a:xfrm flipH="1" flipV="1">
              <a:off x="2921000" y="3924300"/>
              <a:ext cx="914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2" name="Line 19"/>
            <p:cNvSpPr>
              <a:spLocks noChangeShapeType="1"/>
            </p:cNvSpPr>
            <p:nvPr/>
          </p:nvSpPr>
          <p:spPr bwMode="auto">
            <a:xfrm>
              <a:off x="4152900" y="29972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3" name="Line 20"/>
            <p:cNvSpPr>
              <a:spLocks noChangeShapeType="1"/>
            </p:cNvSpPr>
            <p:nvPr/>
          </p:nvSpPr>
          <p:spPr bwMode="auto">
            <a:xfrm flipH="1" flipV="1">
              <a:off x="6324600" y="29718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4" name="Line 21"/>
            <p:cNvSpPr>
              <a:spLocks noChangeShapeType="1"/>
            </p:cNvSpPr>
            <p:nvPr/>
          </p:nvSpPr>
          <p:spPr bwMode="auto">
            <a:xfrm>
              <a:off x="4470400" y="25273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5" name="Line 23"/>
            <p:cNvSpPr>
              <a:spLocks noChangeShapeType="1"/>
            </p:cNvSpPr>
            <p:nvPr/>
          </p:nvSpPr>
          <p:spPr bwMode="auto">
            <a:xfrm>
              <a:off x="4495800" y="27686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6" name="Line 24"/>
            <p:cNvSpPr>
              <a:spLocks noChangeShapeType="1"/>
            </p:cNvSpPr>
            <p:nvPr/>
          </p:nvSpPr>
          <p:spPr bwMode="auto">
            <a:xfrm>
              <a:off x="4483100" y="45974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7" name="Line 25"/>
            <p:cNvSpPr>
              <a:spLocks noChangeShapeType="1"/>
            </p:cNvSpPr>
            <p:nvPr/>
          </p:nvSpPr>
          <p:spPr bwMode="auto">
            <a:xfrm>
              <a:off x="4495800" y="48387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8" name="Line 26"/>
            <p:cNvSpPr>
              <a:spLocks noChangeShapeType="1"/>
            </p:cNvSpPr>
            <p:nvPr/>
          </p:nvSpPr>
          <p:spPr bwMode="auto">
            <a:xfrm flipH="1">
              <a:off x="4356100" y="2908300"/>
              <a:ext cx="16764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9" name="Text Box 27"/>
            <p:cNvSpPr txBox="1">
              <a:spLocks noChangeArrowheads="1"/>
            </p:cNvSpPr>
            <p:nvPr/>
          </p:nvSpPr>
          <p:spPr bwMode="auto">
            <a:xfrm>
              <a:off x="2965450" y="27686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/>
                <a:t>3</a:t>
              </a:r>
            </a:p>
          </p:txBody>
        </p:sp>
        <p:sp>
          <p:nvSpPr>
            <p:cNvPr id="20510" name="Text Box 28"/>
            <p:cNvSpPr txBox="1">
              <a:spLocks noChangeArrowheads="1"/>
            </p:cNvSpPr>
            <p:nvPr/>
          </p:nvSpPr>
          <p:spPr bwMode="auto">
            <a:xfrm>
              <a:off x="3346450" y="33147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/>
                <a:t>5</a:t>
              </a:r>
            </a:p>
          </p:txBody>
        </p:sp>
        <p:sp>
          <p:nvSpPr>
            <p:cNvPr id="20511" name="Text Box 29"/>
            <p:cNvSpPr txBox="1">
              <a:spLocks noChangeArrowheads="1"/>
            </p:cNvSpPr>
            <p:nvPr/>
          </p:nvSpPr>
          <p:spPr bwMode="auto">
            <a:xfrm>
              <a:off x="5060950" y="21971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/>
                <a:t>1</a:t>
              </a:r>
            </a:p>
          </p:txBody>
        </p:sp>
        <p:sp>
          <p:nvSpPr>
            <p:cNvPr id="20512" name="Text Box 30"/>
            <p:cNvSpPr txBox="1">
              <a:spLocks noChangeArrowheads="1"/>
            </p:cNvSpPr>
            <p:nvPr/>
          </p:nvSpPr>
          <p:spPr bwMode="auto">
            <a:xfrm>
              <a:off x="5054600" y="27432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/>
                <a:t>9</a:t>
              </a:r>
            </a:p>
          </p:txBody>
        </p:sp>
        <p:sp>
          <p:nvSpPr>
            <p:cNvPr id="20513" name="Text Box 31"/>
            <p:cNvSpPr txBox="1">
              <a:spLocks noChangeArrowheads="1"/>
            </p:cNvSpPr>
            <p:nvPr/>
          </p:nvSpPr>
          <p:spPr bwMode="auto">
            <a:xfrm>
              <a:off x="4108450" y="34544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/>
                <a:t>1</a:t>
              </a:r>
            </a:p>
          </p:txBody>
        </p:sp>
        <p:sp>
          <p:nvSpPr>
            <p:cNvPr id="20514" name="Text Box 32"/>
            <p:cNvSpPr txBox="1">
              <a:spLocks noChangeArrowheads="1"/>
            </p:cNvSpPr>
            <p:nvPr/>
          </p:nvSpPr>
          <p:spPr bwMode="auto">
            <a:xfrm>
              <a:off x="4876800" y="34559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/>
                <a:t>2</a:t>
              </a:r>
            </a:p>
          </p:txBody>
        </p:sp>
        <p:sp>
          <p:nvSpPr>
            <p:cNvPr id="20515" name="Text Box 33"/>
            <p:cNvSpPr txBox="1">
              <a:spLocks noChangeArrowheads="1"/>
            </p:cNvSpPr>
            <p:nvPr/>
          </p:nvSpPr>
          <p:spPr bwMode="auto">
            <a:xfrm>
              <a:off x="5029200" y="42672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/>
                <a:t>2</a:t>
              </a:r>
            </a:p>
          </p:txBody>
        </p:sp>
        <p:sp>
          <p:nvSpPr>
            <p:cNvPr id="20516" name="Text Box 34"/>
            <p:cNvSpPr txBox="1">
              <a:spLocks noChangeArrowheads="1"/>
            </p:cNvSpPr>
            <p:nvPr/>
          </p:nvSpPr>
          <p:spPr bwMode="auto">
            <a:xfrm>
              <a:off x="3194050" y="42164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/>
                <a:t>3</a:t>
              </a:r>
            </a:p>
          </p:txBody>
        </p:sp>
        <p:sp>
          <p:nvSpPr>
            <p:cNvPr id="20517" name="Text Box 35"/>
            <p:cNvSpPr txBox="1">
              <a:spLocks noChangeArrowheads="1"/>
            </p:cNvSpPr>
            <p:nvPr/>
          </p:nvSpPr>
          <p:spPr bwMode="auto">
            <a:xfrm>
              <a:off x="6261100" y="36210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/>
                <a:t>3</a:t>
              </a:r>
            </a:p>
          </p:txBody>
        </p:sp>
        <p:sp>
          <p:nvSpPr>
            <p:cNvPr id="20518" name="Text Box 36"/>
            <p:cNvSpPr txBox="1">
              <a:spLocks noChangeArrowheads="1"/>
            </p:cNvSpPr>
            <p:nvPr/>
          </p:nvSpPr>
          <p:spPr bwMode="auto">
            <a:xfrm>
              <a:off x="5029200" y="48148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/>
                <a:t>4</a:t>
              </a:r>
            </a:p>
          </p:txBody>
        </p:sp>
      </p:grp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3071813" y="5500688"/>
            <a:ext cx="1162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</a:rPr>
              <a:t>그림 </a:t>
            </a:r>
            <a:r>
              <a:rPr lang="en-US" altLang="ko-KR">
                <a:latin typeface="굴림" panose="020B0600000101010101" pitchFamily="50" charset="-127"/>
              </a:rPr>
              <a:t>3.2</a:t>
            </a: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20486" name="모서리가 둥근 사각형 설명선 37"/>
          <p:cNvSpPr>
            <a:spLocks noChangeArrowheads="1"/>
          </p:cNvSpPr>
          <p:nvPr/>
        </p:nvSpPr>
        <p:spPr bwMode="auto">
          <a:xfrm>
            <a:off x="7000875" y="1785938"/>
            <a:ext cx="642938" cy="500062"/>
          </a:xfrm>
          <a:prstGeom prst="wedgeRoundRectCallout">
            <a:avLst>
              <a:gd name="adj1" fmla="val -122042"/>
              <a:gd name="adj2" fmla="val 71514"/>
              <a:gd name="adj3" fmla="val 16667"/>
            </a:avLst>
          </a:prstGeom>
          <a:noFill/>
          <a:ln w="19050" algn="ctr">
            <a:solidFill>
              <a:srgbClr val="00B0F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>
                <a:latin typeface="굴림" panose="020B0600000101010101" pitchFamily="50" charset="-127"/>
              </a:rPr>
              <a:t>정점</a:t>
            </a:r>
            <a:endParaRPr lang="en-US" altLang="ko-KR" sz="1600">
              <a:latin typeface="굴림" panose="020B0600000101010101" pitchFamily="50" charset="-127"/>
            </a:endParaRP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node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0487" name="모서리가 둥근 사각형 설명선 38"/>
          <p:cNvSpPr>
            <a:spLocks noChangeArrowheads="1"/>
          </p:cNvSpPr>
          <p:nvPr/>
        </p:nvSpPr>
        <p:spPr bwMode="auto">
          <a:xfrm>
            <a:off x="6765925" y="2786063"/>
            <a:ext cx="735013" cy="500062"/>
          </a:xfrm>
          <a:prstGeom prst="wedgeRoundRectCallout">
            <a:avLst>
              <a:gd name="adj1" fmla="val -109616"/>
              <a:gd name="adj2" fmla="val 61801"/>
              <a:gd name="adj3" fmla="val 16667"/>
            </a:avLst>
          </a:prstGeom>
          <a:noFill/>
          <a:ln w="19050" algn="ctr">
            <a:solidFill>
              <a:srgbClr val="00B0F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>
                <a:latin typeface="굴림" panose="020B0600000101010101" pitchFamily="50" charset="-127"/>
              </a:rPr>
              <a:t>이음선</a:t>
            </a:r>
            <a:endParaRPr lang="en-US" altLang="ko-KR" sz="1600">
              <a:latin typeface="굴림" panose="020B0600000101010101" pitchFamily="50" charset="-127"/>
            </a:endParaRP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arc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0488" name="모서리가 둥근 사각형 설명선 39"/>
          <p:cNvSpPr>
            <a:spLocks noChangeArrowheads="1"/>
          </p:cNvSpPr>
          <p:nvPr/>
        </p:nvSpPr>
        <p:spPr bwMode="auto">
          <a:xfrm>
            <a:off x="2214563" y="4572000"/>
            <a:ext cx="785812" cy="500063"/>
          </a:xfrm>
          <a:prstGeom prst="wedgeRoundRectCallout">
            <a:avLst>
              <a:gd name="adj1" fmla="val 83338"/>
              <a:gd name="adj2" fmla="val -78333"/>
              <a:gd name="adj3" fmla="val 16667"/>
            </a:avLst>
          </a:prstGeom>
          <a:noFill/>
          <a:ln w="19050" algn="ctr">
            <a:solidFill>
              <a:srgbClr val="00B0F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>
                <a:latin typeface="굴림" panose="020B0600000101010101" pitchFamily="50" charset="-127"/>
              </a:rPr>
              <a:t>가중치</a:t>
            </a:r>
            <a:endParaRPr lang="en-US" altLang="ko-KR" sz="1600">
              <a:latin typeface="굴림" panose="020B0600000101010101" pitchFamily="50" charset="-127"/>
            </a:endParaRP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weight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5AFCC6-B5C7-42A7-9CF3-731B758F578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최단경로 문제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(all-pairs shortest paths problem)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724400"/>
          </a:xfrm>
        </p:spPr>
        <p:txBody>
          <a:bodyPr/>
          <a:lstStyle/>
          <a:p>
            <a:pPr eaLnBrk="1" hangingPunct="1"/>
            <a:r>
              <a:rPr lang="ko-KR" altLang="en-US" u="sng" smtClean="0"/>
              <a:t>보기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모든 도시에 대해</a:t>
            </a:r>
            <a:r>
              <a:rPr lang="en-US" altLang="ko-KR" smtClean="0"/>
              <a:t>, </a:t>
            </a:r>
            <a:r>
              <a:rPr lang="ko-KR" altLang="en-US" smtClean="0"/>
              <a:t>한 도시에서 다른 도시로 갈 수 있는  가장 짧은 길을 찾는 문제</a:t>
            </a:r>
            <a:endParaRPr lang="en-US" altLang="ko-KR" smtClean="0"/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u="sng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가중치 포함</a:t>
            </a:r>
            <a:r>
              <a:rPr lang="en-US" altLang="ko-KR" smtClean="0"/>
              <a:t>, </a:t>
            </a:r>
            <a:r>
              <a:rPr lang="ko-KR" altLang="en-US" smtClean="0"/>
              <a:t>방향성 그래프에서 최단경로 찾기</a:t>
            </a:r>
            <a:endParaRPr lang="en-US" altLang="ko-KR" smtClean="0"/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u="sng" smtClean="0"/>
              <a:t>최적화문제</a:t>
            </a:r>
            <a:r>
              <a:rPr lang="en-US" altLang="ko-KR" u="sng" smtClean="0"/>
              <a:t>(optimization problem)</a:t>
            </a:r>
            <a:r>
              <a:rPr lang="en-US" altLang="ko-KR" smtClean="0"/>
              <a:t> </a:t>
            </a:r>
          </a:p>
          <a:p>
            <a:pPr lvl="1" eaLnBrk="1" hangingPunct="1">
              <a:lnSpc>
                <a:spcPts val="2700"/>
              </a:lnSpc>
            </a:pPr>
            <a:r>
              <a:rPr lang="ko-KR" altLang="en-US" smtClean="0"/>
              <a:t>주어진 문제에 대하여 하나 이상의 많은 해답이 존재할 때</a:t>
            </a:r>
            <a:r>
              <a:rPr lang="en-US" altLang="ko-KR" smtClean="0"/>
              <a:t>, </a:t>
            </a:r>
            <a:r>
              <a:rPr lang="ko-KR" altLang="en-US" smtClean="0"/>
              <a:t>이 가운데에서 가장 최적인 해답</a:t>
            </a:r>
            <a:r>
              <a:rPr lang="en-US" altLang="ko-KR" smtClean="0"/>
              <a:t>(optimal solution)</a:t>
            </a:r>
            <a:r>
              <a:rPr lang="ko-KR" altLang="en-US" smtClean="0"/>
              <a:t>을 찾아야 하는 문제를 최적화문제</a:t>
            </a:r>
            <a:r>
              <a:rPr lang="en-US" altLang="ko-KR" smtClean="0"/>
              <a:t>(optimization problem)</a:t>
            </a:r>
            <a:r>
              <a:rPr lang="ko-KR" altLang="en-US" smtClean="0"/>
              <a:t>라고 한다</a:t>
            </a:r>
            <a:r>
              <a:rPr lang="en-US" altLang="ko-KR" smtClean="0"/>
              <a:t>. 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최단경로 찾기 문제는 최적화문제에 속한다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</p:txBody>
      </p:sp>
      <p:grpSp>
        <p:nvGrpSpPr>
          <p:cNvPr id="21509" name="그룹 4"/>
          <p:cNvGrpSpPr>
            <a:grpSpLocks/>
          </p:cNvGrpSpPr>
          <p:nvPr/>
        </p:nvGrpSpPr>
        <p:grpSpPr bwMode="auto">
          <a:xfrm>
            <a:off x="1258888" y="5235575"/>
            <a:ext cx="1577975" cy="1162050"/>
            <a:chOff x="1096963" y="5503863"/>
            <a:chExt cx="1577975" cy="1162050"/>
          </a:xfrm>
        </p:grpSpPr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096963" y="5816601"/>
              <a:ext cx="190500" cy="174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2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096963" y="5507038"/>
              <a:ext cx="190500" cy="176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1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096963" y="6480176"/>
              <a:ext cx="190500" cy="174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n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484438" y="5805488"/>
              <a:ext cx="190500" cy="176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2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484438" y="5503863"/>
              <a:ext cx="190500" cy="174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1</a:t>
              </a:r>
              <a:endParaRPr lang="ko-KR" altLang="en-US" sz="1000">
                <a:latin typeface="+mj-lt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484438" y="6491288"/>
              <a:ext cx="190500" cy="174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000">
                  <a:latin typeface="+mj-lt"/>
                </a:rPr>
                <a:t>n</a:t>
              </a:r>
              <a:endParaRPr lang="ko-KR" altLang="en-US" sz="1000">
                <a:latin typeface="+mj-lt"/>
              </a:endParaRPr>
            </a:p>
          </p:txBody>
        </p:sp>
        <p:cxnSp>
          <p:nvCxnSpPr>
            <p:cNvPr id="21516" name="직선 연결선 24"/>
            <p:cNvCxnSpPr>
              <a:cxnSpLocks noChangeShapeType="1"/>
              <a:stCxn id="7" idx="6"/>
            </p:cNvCxnSpPr>
            <p:nvPr/>
          </p:nvCxnSpPr>
          <p:spPr bwMode="auto">
            <a:xfrm>
              <a:off x="1287463" y="5595938"/>
              <a:ext cx="93662" cy="8731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7" name="직선 연결선 26"/>
            <p:cNvCxnSpPr>
              <a:cxnSpLocks noChangeShapeType="1"/>
            </p:cNvCxnSpPr>
            <p:nvPr/>
          </p:nvCxnSpPr>
          <p:spPr bwMode="auto">
            <a:xfrm>
              <a:off x="1381125" y="5683250"/>
              <a:ext cx="311150" cy="1492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8" name="직선 연결선 28"/>
            <p:cNvCxnSpPr>
              <a:cxnSpLocks noChangeShapeType="1"/>
            </p:cNvCxnSpPr>
            <p:nvPr/>
          </p:nvCxnSpPr>
          <p:spPr bwMode="auto">
            <a:xfrm>
              <a:off x="1692275" y="5837238"/>
              <a:ext cx="0" cy="16986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9" name="직선 연결선 30"/>
            <p:cNvCxnSpPr>
              <a:cxnSpLocks noChangeShapeType="1"/>
            </p:cNvCxnSpPr>
            <p:nvPr/>
          </p:nvCxnSpPr>
          <p:spPr bwMode="auto">
            <a:xfrm flipV="1">
              <a:off x="1692275" y="6007100"/>
              <a:ext cx="107950" cy="476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0" name="직선 연결선 16384"/>
            <p:cNvCxnSpPr>
              <a:cxnSpLocks noChangeShapeType="1"/>
            </p:cNvCxnSpPr>
            <p:nvPr/>
          </p:nvCxnSpPr>
          <p:spPr bwMode="auto">
            <a:xfrm flipV="1">
              <a:off x="1800225" y="5832475"/>
              <a:ext cx="395288" cy="1793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1" name="직선 연결선 16389"/>
            <p:cNvCxnSpPr>
              <a:cxnSpLocks noChangeShapeType="1"/>
              <a:stCxn id="7" idx="5"/>
            </p:cNvCxnSpPr>
            <p:nvPr/>
          </p:nvCxnSpPr>
          <p:spPr bwMode="auto">
            <a:xfrm>
              <a:off x="1258888" y="5657850"/>
              <a:ext cx="277812" cy="3540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2" name="직선 연결선 16391"/>
            <p:cNvCxnSpPr>
              <a:cxnSpLocks noChangeShapeType="1"/>
            </p:cNvCxnSpPr>
            <p:nvPr/>
          </p:nvCxnSpPr>
          <p:spPr bwMode="auto">
            <a:xfrm>
              <a:off x="1536700" y="6011863"/>
              <a:ext cx="155575" cy="3698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3" name="직선 연결선 16393"/>
            <p:cNvCxnSpPr>
              <a:cxnSpLocks noChangeShapeType="1"/>
            </p:cNvCxnSpPr>
            <p:nvPr/>
          </p:nvCxnSpPr>
          <p:spPr bwMode="auto">
            <a:xfrm>
              <a:off x="1746250" y="6443663"/>
              <a:ext cx="377825" cy="8731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4" name="직선 연결선 16395"/>
            <p:cNvCxnSpPr>
              <a:cxnSpLocks noChangeShapeType="1"/>
            </p:cNvCxnSpPr>
            <p:nvPr/>
          </p:nvCxnSpPr>
          <p:spPr bwMode="auto">
            <a:xfrm>
              <a:off x="2124075" y="6530975"/>
              <a:ext cx="215900" cy="8413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5" name="직선 화살표 연결선 16399"/>
            <p:cNvCxnSpPr>
              <a:cxnSpLocks noChangeShapeType="1"/>
            </p:cNvCxnSpPr>
            <p:nvPr/>
          </p:nvCxnSpPr>
          <p:spPr bwMode="auto">
            <a:xfrm>
              <a:off x="2195513" y="5837238"/>
              <a:ext cx="288925" cy="8731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6" name="직선 화살표 연결선 16401"/>
            <p:cNvCxnSpPr>
              <a:cxnSpLocks noChangeShapeType="1"/>
              <a:endCxn id="11" idx="2"/>
            </p:cNvCxnSpPr>
            <p:nvPr/>
          </p:nvCxnSpPr>
          <p:spPr bwMode="auto">
            <a:xfrm flipV="1">
              <a:off x="2339975" y="6578600"/>
              <a:ext cx="144463" cy="36513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7" name="직선 연결선 16403"/>
            <p:cNvCxnSpPr>
              <a:cxnSpLocks noChangeShapeType="1"/>
            </p:cNvCxnSpPr>
            <p:nvPr/>
          </p:nvCxnSpPr>
          <p:spPr bwMode="auto">
            <a:xfrm>
              <a:off x="1692275" y="6381750"/>
              <a:ext cx="53975" cy="619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8" name="타원 16404"/>
            <p:cNvSpPr>
              <a:spLocks noChangeArrowheads="1"/>
            </p:cNvSpPr>
            <p:nvPr/>
          </p:nvSpPr>
          <p:spPr bwMode="auto">
            <a:xfrm>
              <a:off x="1155700" y="6026150"/>
              <a:ext cx="71438" cy="873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21529" name="타원 53"/>
            <p:cNvSpPr>
              <a:spLocks noChangeArrowheads="1"/>
            </p:cNvSpPr>
            <p:nvPr/>
          </p:nvSpPr>
          <p:spPr bwMode="auto">
            <a:xfrm>
              <a:off x="1155700" y="6196013"/>
              <a:ext cx="71438" cy="889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21530" name="타원 54"/>
            <p:cNvSpPr>
              <a:spLocks noChangeArrowheads="1"/>
            </p:cNvSpPr>
            <p:nvPr/>
          </p:nvSpPr>
          <p:spPr bwMode="auto">
            <a:xfrm>
              <a:off x="1154113" y="6350000"/>
              <a:ext cx="73025" cy="889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21531" name="타원 55"/>
            <p:cNvSpPr>
              <a:spLocks noChangeArrowheads="1"/>
            </p:cNvSpPr>
            <p:nvPr/>
          </p:nvSpPr>
          <p:spPr bwMode="auto">
            <a:xfrm>
              <a:off x="2543175" y="6008688"/>
              <a:ext cx="71438" cy="873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21532" name="타원 56"/>
            <p:cNvSpPr>
              <a:spLocks noChangeArrowheads="1"/>
            </p:cNvSpPr>
            <p:nvPr/>
          </p:nvSpPr>
          <p:spPr bwMode="auto">
            <a:xfrm>
              <a:off x="2543175" y="6178550"/>
              <a:ext cx="71438" cy="873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21533" name="타원 57"/>
            <p:cNvSpPr>
              <a:spLocks noChangeArrowheads="1"/>
            </p:cNvSpPr>
            <p:nvPr/>
          </p:nvSpPr>
          <p:spPr bwMode="auto">
            <a:xfrm>
              <a:off x="2541588" y="6332538"/>
              <a:ext cx="73025" cy="873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cxnSp>
          <p:nvCxnSpPr>
            <p:cNvPr id="21534" name="직선 화살표 연결선 16408"/>
            <p:cNvCxnSpPr>
              <a:cxnSpLocks noChangeShapeType="1"/>
              <a:stCxn id="6" idx="6"/>
            </p:cNvCxnSpPr>
            <p:nvPr/>
          </p:nvCxnSpPr>
          <p:spPr bwMode="auto">
            <a:xfrm flipV="1">
              <a:off x="1287463" y="5757863"/>
              <a:ext cx="512762" cy="1460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5" name="직선 화살표 연결선 16410"/>
            <p:cNvCxnSpPr>
              <a:cxnSpLocks noChangeShapeType="1"/>
              <a:stCxn id="6" idx="6"/>
            </p:cNvCxnSpPr>
            <p:nvPr/>
          </p:nvCxnSpPr>
          <p:spPr bwMode="auto">
            <a:xfrm>
              <a:off x="1287463" y="5903913"/>
              <a:ext cx="458787" cy="19208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6" name="직선 화살표 연결선 16412"/>
            <p:cNvCxnSpPr>
              <a:cxnSpLocks noChangeShapeType="1"/>
            </p:cNvCxnSpPr>
            <p:nvPr/>
          </p:nvCxnSpPr>
          <p:spPr bwMode="auto">
            <a:xfrm>
              <a:off x="1258888" y="5921375"/>
              <a:ext cx="541337" cy="36353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7" name="직선 화살표 연결선 16414"/>
            <p:cNvCxnSpPr>
              <a:cxnSpLocks noChangeShapeType="1"/>
              <a:stCxn id="8" idx="6"/>
            </p:cNvCxnSpPr>
            <p:nvPr/>
          </p:nvCxnSpPr>
          <p:spPr bwMode="auto">
            <a:xfrm flipV="1">
              <a:off x="1287463" y="6411913"/>
              <a:ext cx="228600" cy="1555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8" name="직선 화살표 연결선 32"/>
            <p:cNvCxnSpPr>
              <a:cxnSpLocks noChangeShapeType="1"/>
              <a:stCxn id="8" idx="6"/>
            </p:cNvCxnSpPr>
            <p:nvPr/>
          </p:nvCxnSpPr>
          <p:spPr bwMode="auto">
            <a:xfrm>
              <a:off x="1287463" y="6567488"/>
              <a:ext cx="327025" cy="285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8CBF14-9F8F-4EDA-B322-103FC31A671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u="sng" smtClean="0"/>
              <a:t>무작정 알고리즘</a:t>
            </a:r>
            <a:r>
              <a:rPr lang="en-US" altLang="ko-KR" u="sng" smtClean="0"/>
              <a:t>(brute-force algorithm)</a:t>
            </a:r>
            <a:r>
              <a:rPr lang="en-US" altLang="ko-KR" smtClean="0"/>
              <a:t>				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/>
              <a:t>      </a:t>
            </a:r>
            <a:r>
              <a:rPr lang="ko-KR" altLang="en-US" smtClean="0"/>
              <a:t>정점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i </a:t>
            </a:r>
            <a:r>
              <a:rPr lang="ko-KR" altLang="en-US" smtClean="0"/>
              <a:t>에서 다른 정점</a:t>
            </a:r>
            <a:r>
              <a:rPr lang="en-US" altLang="ko-KR" i="1" smtClean="0"/>
              <a:t> v</a:t>
            </a:r>
            <a:r>
              <a:rPr lang="en-US" altLang="ko-KR" i="1" baseline="-25000" smtClean="0"/>
              <a:t>j </a:t>
            </a:r>
            <a:r>
              <a:rPr lang="ko-KR" altLang="en-US" smtClean="0"/>
              <a:t>로의 가능한 모든 경로들의 길이를 구한 뒤</a:t>
            </a:r>
            <a:r>
              <a:rPr lang="en-US" altLang="ko-KR" smtClean="0"/>
              <a:t>, </a:t>
            </a:r>
            <a:r>
              <a:rPr lang="ko-KR" altLang="en-US" smtClean="0"/>
              <a:t>그들 중에서 최소길이의 경로를 찾는다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u="sng" smtClean="0"/>
              <a:t>분석</a:t>
            </a:r>
            <a:r>
              <a:rPr lang="en-US" altLang="ko-KR" smtClean="0"/>
              <a:t>: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z="1800" smtClean="0"/>
              <a:t> 주어진 그래프는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개의 정점을 가지고 있고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모든 정점들 사이에 이음선이 존재한다고 가정</a:t>
            </a:r>
            <a:r>
              <a:rPr lang="en-US" altLang="ko-KR" sz="1800" smtClean="0"/>
              <a:t>.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z="1800" smtClean="0"/>
              <a:t>정점 </a:t>
            </a:r>
            <a:r>
              <a:rPr lang="en-US" altLang="ko-KR" sz="1800" i="1" smtClean="0"/>
              <a:t>v</a:t>
            </a:r>
            <a:r>
              <a:rPr lang="en-US" altLang="ko-KR" sz="1800" i="1" baseline="-25000" smtClean="0"/>
              <a:t>i</a:t>
            </a:r>
            <a:r>
              <a:rPr lang="ko-KR" altLang="en-US" sz="1800" smtClean="0"/>
              <a:t>에서 다른 정점 </a:t>
            </a:r>
            <a:r>
              <a:rPr lang="en-US" altLang="ko-KR" sz="1800" i="1" smtClean="0"/>
              <a:t>v</a:t>
            </a:r>
            <a:r>
              <a:rPr lang="en-US" altLang="ko-KR" sz="1800" i="1" baseline="-25000" smtClean="0"/>
              <a:t>j</a:t>
            </a:r>
            <a:r>
              <a:rPr lang="ko-KR" altLang="en-US" sz="1800" smtClean="0"/>
              <a:t>로 가는 경로들을 다 모아 보면</a:t>
            </a:r>
            <a:r>
              <a:rPr lang="en-US" altLang="ko-KR" sz="1800" smtClean="0"/>
              <a:t>, </a:t>
            </a:r>
            <a:r>
              <a:rPr lang="ko-KR" altLang="en-US" sz="1800" smtClean="0"/>
              <a:t>그 경로들 중에서 나머지 모든 정점을 한번씩은 꼭 거쳐서 가는 경로</a:t>
            </a:r>
            <a:r>
              <a:rPr lang="en-US" altLang="ko-KR" sz="1800" smtClean="0"/>
              <a:t>(</a:t>
            </a:r>
            <a:r>
              <a:rPr lang="ko-KR" altLang="en-US" sz="1800" smtClean="0"/>
              <a:t>중간에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-2</a:t>
            </a:r>
            <a:r>
              <a:rPr lang="ko-KR" altLang="en-US" sz="1800" smtClean="0"/>
              <a:t>개의 정점 사용</a:t>
            </a:r>
            <a:r>
              <a:rPr lang="en-US" altLang="ko-KR" sz="1800" smtClean="0"/>
              <a:t>)</a:t>
            </a:r>
            <a:r>
              <a:rPr lang="ko-KR" altLang="en-US" sz="1800" smtClean="0"/>
              <a:t>들도 포함되어 있는데</a:t>
            </a:r>
            <a:r>
              <a:rPr lang="en-US" altLang="ko-KR" sz="1800" smtClean="0"/>
              <a:t>, </a:t>
            </a:r>
            <a:r>
              <a:rPr lang="ko-KR" altLang="en-US" sz="1800" smtClean="0"/>
              <a:t>그 경로들의 수만 우선 계산해 보자</a:t>
            </a:r>
            <a:r>
              <a:rPr lang="en-US" altLang="ko-KR" sz="1800" smtClean="0"/>
              <a:t>. 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sz="1800" i="1" smtClean="0"/>
              <a:t>v</a:t>
            </a:r>
            <a:r>
              <a:rPr lang="en-US" altLang="ko-KR" sz="1800" i="1" baseline="-25000" smtClean="0"/>
              <a:t>i</a:t>
            </a:r>
            <a:r>
              <a:rPr lang="ko-KR" altLang="en-US" sz="1800" smtClean="0"/>
              <a:t>에서 출발하여 처음에 도착할 수 있는 정점의 가지 수는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-2</a:t>
            </a:r>
            <a:r>
              <a:rPr lang="ko-KR" altLang="en-US" sz="1800" smtClean="0"/>
              <a:t>개</a:t>
            </a:r>
            <a:r>
              <a:rPr lang="en-US" altLang="ko-KR" sz="1800" smtClean="0"/>
              <a:t>. </a:t>
            </a:r>
            <a:r>
              <a:rPr lang="ko-KR" altLang="en-US" sz="1800" smtClean="0"/>
              <a:t>그 중에 하나를 선택하면</a:t>
            </a:r>
            <a:r>
              <a:rPr lang="en-US" altLang="ko-KR" sz="1800" smtClean="0"/>
              <a:t>, </a:t>
            </a:r>
            <a:r>
              <a:rPr lang="ko-KR" altLang="en-US" sz="1800" smtClean="0"/>
              <a:t>그 다음에 도착할 수 있는 정점의 가지 수는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-3</a:t>
            </a:r>
            <a:r>
              <a:rPr lang="ko-KR" altLang="en-US" sz="1800" smtClean="0"/>
              <a:t>개</a:t>
            </a:r>
            <a:r>
              <a:rPr lang="en-US" altLang="ko-KR" sz="1800" smtClean="0"/>
              <a:t>. </a:t>
            </a:r>
            <a:r>
              <a:rPr lang="ko-KR" altLang="en-US" sz="1800" smtClean="0"/>
              <a:t>이렇게 계속하여 계산해 보면</a:t>
            </a:r>
            <a:r>
              <a:rPr lang="en-US" altLang="ko-KR" sz="1800" smtClean="0"/>
              <a:t>, </a:t>
            </a:r>
            <a:r>
              <a:rPr lang="ko-KR" altLang="en-US" sz="1800" smtClean="0"/>
              <a:t>총 경로의 개수는 </a:t>
            </a:r>
            <a:r>
              <a:rPr lang="en-US" altLang="ko-KR" sz="1800" smtClean="0"/>
              <a:t>(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-2)(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-3)…1 = (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-2)!.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z="1800" smtClean="0"/>
              <a:t>이 외에도 중간에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-3,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-4, ..,1,0</a:t>
            </a:r>
            <a:r>
              <a:rPr lang="ko-KR" altLang="en-US" sz="1800" smtClean="0"/>
              <a:t>개의 정점을 사용하는 경로도 확인해야 함</a:t>
            </a:r>
            <a:r>
              <a:rPr lang="en-US" altLang="ko-KR" sz="1800" smtClean="0"/>
              <a:t>.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sz="1800" i="1" smtClean="0"/>
              <a:t>n</a:t>
            </a:r>
            <a:r>
              <a:rPr lang="en-US" altLang="ko-KR" sz="1800" smtClean="0"/>
              <a:t>-2</a:t>
            </a:r>
            <a:r>
              <a:rPr lang="ko-KR" altLang="en-US" sz="1800" smtClean="0"/>
              <a:t>개의 중간 정점을 사용하는 경로의 개수 만 보아도 지수보다 훨씬 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이 알고리즘은 절대적으로 비효율적</a:t>
            </a:r>
            <a:r>
              <a:rPr lang="en-US" altLang="ko-KR" sz="1800" smtClean="0"/>
              <a:t>!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</a:rPr>
              <a:t>최단경로찾기</a:t>
            </a:r>
            <a:r>
              <a:rPr lang="en-US" altLang="ko-KR" sz="4200">
                <a:solidFill>
                  <a:schemeClr val="tx2"/>
                </a:solidFill>
              </a:rPr>
              <a:t>: </a:t>
            </a:r>
            <a:r>
              <a:rPr lang="ko-KR" altLang="en-US" sz="4200">
                <a:solidFill>
                  <a:schemeClr val="tx2"/>
                </a:solidFill>
              </a:rPr>
              <a:t>무작정 알고리즘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A2EB7B-4A60-4C75-9555-6B3FAFA7B66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3555" name="Oval 7"/>
          <p:cNvSpPr>
            <a:spLocks noChangeArrowheads="1"/>
          </p:cNvSpPr>
          <p:nvPr/>
        </p:nvSpPr>
        <p:spPr bwMode="auto">
          <a:xfrm>
            <a:off x="1592263" y="24082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1719263" y="2497138"/>
            <a:ext cx="3778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400" i="1"/>
              <a:t>v</a:t>
            </a:r>
            <a:r>
              <a:rPr lang="en-US" altLang="ko-KR" sz="2400" i="1" baseline="-25000"/>
              <a:t>i</a:t>
            </a:r>
            <a:endParaRPr lang="en-US" altLang="ko-KR" sz="2400" i="1"/>
          </a:p>
        </p:txBody>
      </p:sp>
      <p:sp>
        <p:nvSpPr>
          <p:cNvPr id="23557" name="Oval 13"/>
          <p:cNvSpPr>
            <a:spLocks noChangeArrowheads="1"/>
          </p:cNvSpPr>
          <p:nvPr/>
        </p:nvSpPr>
        <p:spPr bwMode="auto">
          <a:xfrm>
            <a:off x="6516688" y="24034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3558" name="Line 16"/>
          <p:cNvSpPr>
            <a:spLocks noChangeShapeType="1"/>
          </p:cNvSpPr>
          <p:nvPr/>
        </p:nvSpPr>
        <p:spPr bwMode="auto">
          <a:xfrm>
            <a:off x="5721350" y="2751138"/>
            <a:ext cx="795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9" name="Line 21"/>
          <p:cNvSpPr>
            <a:spLocks noChangeShapeType="1"/>
          </p:cNvSpPr>
          <p:nvPr/>
        </p:nvSpPr>
        <p:spPr bwMode="auto">
          <a:xfrm>
            <a:off x="2278063" y="2781300"/>
            <a:ext cx="701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0" name="Cloud"/>
          <p:cNvSpPr>
            <a:spLocks noChangeAspect="1" noEditPoints="1" noChangeArrowheads="1"/>
          </p:cNvSpPr>
          <p:nvPr/>
        </p:nvSpPr>
        <p:spPr bwMode="auto">
          <a:xfrm>
            <a:off x="2978150" y="1963738"/>
            <a:ext cx="2743200" cy="18383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grpSp>
        <p:nvGrpSpPr>
          <p:cNvPr id="23561" name="그룹 37"/>
          <p:cNvGrpSpPr>
            <a:grpSpLocks/>
          </p:cNvGrpSpPr>
          <p:nvPr/>
        </p:nvGrpSpPr>
        <p:grpSpPr bwMode="auto">
          <a:xfrm>
            <a:off x="3616325" y="2500313"/>
            <a:ext cx="1741488" cy="450850"/>
            <a:chOff x="3995936" y="620688"/>
            <a:chExt cx="1741872" cy="451406"/>
          </a:xfrm>
        </p:grpSpPr>
        <p:sp>
          <p:nvSpPr>
            <p:cNvPr id="23569" name="TextBox 34"/>
            <p:cNvSpPr txBox="1">
              <a:spLocks noChangeArrowheads="1"/>
            </p:cNvSpPr>
            <p:nvPr/>
          </p:nvSpPr>
          <p:spPr bwMode="auto">
            <a:xfrm>
              <a:off x="3995936" y="620688"/>
              <a:ext cx="657552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ts val="2800"/>
                </a:lnSpc>
                <a:buClr>
                  <a:srgbClr val="0099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1"/>
                <a:t>V</a:t>
              </a:r>
              <a:r>
                <a:rPr lang="en-US" altLang="ko-KR"/>
                <a:t> –{</a:t>
              </a:r>
              <a:endParaRPr lang="ko-KR" altLang="en-US"/>
            </a:p>
          </p:txBody>
        </p:sp>
        <p:sp>
          <p:nvSpPr>
            <p:cNvPr id="23570" name="Text Box 8"/>
            <p:cNvSpPr txBox="1">
              <a:spLocks noChangeArrowheads="1"/>
            </p:cNvSpPr>
            <p:nvPr/>
          </p:nvSpPr>
          <p:spPr bwMode="auto">
            <a:xfrm>
              <a:off x="4596149" y="620688"/>
              <a:ext cx="1141659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 i="1"/>
                <a:t>v</a:t>
              </a:r>
              <a:r>
                <a:rPr lang="en-US" altLang="ko-KR" sz="2400" i="1" baseline="-25000"/>
                <a:t>i</a:t>
              </a:r>
              <a:r>
                <a:rPr lang="en-US" altLang="ko-KR" sz="2400"/>
                <a:t> ,     } </a:t>
              </a:r>
            </a:p>
          </p:txBody>
        </p:sp>
        <p:sp>
          <p:nvSpPr>
            <p:cNvPr id="23571" name="Text Box 14"/>
            <p:cNvSpPr txBox="1">
              <a:spLocks noChangeArrowheads="1"/>
            </p:cNvSpPr>
            <p:nvPr/>
          </p:nvSpPr>
          <p:spPr bwMode="auto">
            <a:xfrm>
              <a:off x="5037528" y="634495"/>
              <a:ext cx="37863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 i="1"/>
                <a:t>v</a:t>
              </a:r>
              <a:r>
                <a:rPr lang="en-US" altLang="ko-KR" sz="2400" i="1" baseline="-25000"/>
                <a:t>j</a:t>
              </a:r>
              <a:endParaRPr lang="en-US" altLang="ko-KR" sz="2400" i="1"/>
            </a:p>
          </p:txBody>
        </p:sp>
      </p:grpSp>
      <p:sp>
        <p:nvSpPr>
          <p:cNvPr id="23562" name="TextBox 38"/>
          <p:cNvSpPr txBox="1">
            <a:spLocks noChangeArrowheads="1"/>
          </p:cNvSpPr>
          <p:nvPr/>
        </p:nvSpPr>
        <p:spPr bwMode="auto">
          <a:xfrm>
            <a:off x="468313" y="765175"/>
            <a:ext cx="65532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1"/>
              <a:t>V</a:t>
            </a:r>
            <a:r>
              <a:rPr lang="en-US" altLang="ko-KR"/>
              <a:t>={</a:t>
            </a:r>
            <a:r>
              <a:rPr lang="en-US" altLang="ko-KR" i="1"/>
              <a:t>v</a:t>
            </a:r>
            <a:r>
              <a:rPr lang="en-US" altLang="ko-KR" baseline="-25000"/>
              <a:t>1</a:t>
            </a:r>
            <a:r>
              <a:rPr lang="en-US" altLang="ko-KR" i="1"/>
              <a:t>,</a:t>
            </a:r>
            <a:r>
              <a:rPr lang="en-US" altLang="ko-KR"/>
              <a:t> …, </a:t>
            </a:r>
            <a:r>
              <a:rPr lang="en-US" altLang="ko-KR" i="1"/>
              <a:t>v</a:t>
            </a:r>
            <a:r>
              <a:rPr lang="en-US" altLang="ko-KR" i="1" baseline="-25000"/>
              <a:t>n</a:t>
            </a:r>
            <a:r>
              <a:rPr lang="en-US" altLang="ko-KR"/>
              <a:t>}</a:t>
            </a:r>
          </a:p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1) When </a:t>
            </a:r>
            <a:r>
              <a:rPr lang="en-US" altLang="ko-KR" i="1"/>
              <a:t>n</a:t>
            </a:r>
            <a:r>
              <a:rPr lang="en-US" altLang="ko-KR"/>
              <a:t>-2 nodes  are used for the shortest path from </a:t>
            </a:r>
            <a:r>
              <a:rPr lang="en-US" altLang="ko-KR" i="1"/>
              <a:t>v</a:t>
            </a:r>
            <a:r>
              <a:rPr lang="en-US" altLang="ko-KR" i="1" baseline="-25000"/>
              <a:t>i</a:t>
            </a:r>
            <a:r>
              <a:rPr lang="en-US" altLang="ko-KR"/>
              <a:t> to </a:t>
            </a:r>
            <a:r>
              <a:rPr lang="en-US" altLang="ko-KR" i="1"/>
              <a:t>v</a:t>
            </a:r>
            <a:r>
              <a:rPr lang="en-US" altLang="ko-KR" i="1" baseline="-25000"/>
              <a:t>j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3563" name="Text Box 8"/>
          <p:cNvSpPr txBox="1">
            <a:spLocks noChangeArrowheads="1"/>
          </p:cNvSpPr>
          <p:nvPr/>
        </p:nvSpPr>
        <p:spPr bwMode="auto">
          <a:xfrm>
            <a:off x="6669088" y="2533650"/>
            <a:ext cx="379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400" i="1"/>
              <a:t>v</a:t>
            </a:r>
            <a:r>
              <a:rPr lang="en-US" altLang="ko-KR" sz="2400" i="1" baseline="-25000"/>
              <a:t>j</a:t>
            </a:r>
            <a:endParaRPr lang="en-US" altLang="ko-KR" sz="2400" baseline="-25000"/>
          </a:p>
        </p:txBody>
      </p:sp>
      <p:sp>
        <p:nvSpPr>
          <p:cNvPr id="23564" name="TextBox 40"/>
          <p:cNvSpPr txBox="1">
            <a:spLocks noChangeArrowheads="1"/>
          </p:cNvSpPr>
          <p:nvPr/>
        </p:nvSpPr>
        <p:spPr bwMode="auto">
          <a:xfrm>
            <a:off x="496888" y="3930650"/>
            <a:ext cx="65547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2) When  </a:t>
            </a:r>
            <a:r>
              <a:rPr lang="en-US" altLang="ko-KR" i="1"/>
              <a:t>n</a:t>
            </a:r>
            <a:r>
              <a:rPr lang="en-US" altLang="ko-KR"/>
              <a:t>-3 nodes are used for the shortest path from </a:t>
            </a:r>
            <a:r>
              <a:rPr lang="en-US" altLang="ko-KR" i="1"/>
              <a:t>v</a:t>
            </a:r>
            <a:r>
              <a:rPr lang="en-US" altLang="ko-KR" i="1" baseline="-25000"/>
              <a:t>i</a:t>
            </a:r>
            <a:r>
              <a:rPr lang="en-US" altLang="ko-KR"/>
              <a:t> to </a:t>
            </a:r>
            <a:r>
              <a:rPr lang="en-US" altLang="ko-KR" i="1"/>
              <a:t>v</a:t>
            </a:r>
            <a:r>
              <a:rPr lang="en-US" altLang="ko-KR" i="1" baseline="-25000"/>
              <a:t>j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3565" name="TextBox 40"/>
          <p:cNvSpPr txBox="1">
            <a:spLocks noChangeArrowheads="1"/>
          </p:cNvSpPr>
          <p:nvPr/>
        </p:nvSpPr>
        <p:spPr bwMode="auto">
          <a:xfrm>
            <a:off x="468313" y="4724400"/>
            <a:ext cx="65547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3) When  </a:t>
            </a:r>
            <a:r>
              <a:rPr lang="en-US" altLang="ko-KR" i="1"/>
              <a:t>n</a:t>
            </a:r>
            <a:r>
              <a:rPr lang="en-US" altLang="ko-KR"/>
              <a:t>-4 nodes are used for the shortest path from </a:t>
            </a:r>
            <a:r>
              <a:rPr lang="en-US" altLang="ko-KR" i="1"/>
              <a:t>v</a:t>
            </a:r>
            <a:r>
              <a:rPr lang="en-US" altLang="ko-KR" i="1" baseline="-25000"/>
              <a:t>i</a:t>
            </a:r>
            <a:r>
              <a:rPr lang="en-US" altLang="ko-KR"/>
              <a:t> to </a:t>
            </a:r>
            <a:r>
              <a:rPr lang="en-US" altLang="ko-KR" i="1"/>
              <a:t>v</a:t>
            </a:r>
            <a:r>
              <a:rPr lang="en-US" altLang="ko-KR" i="1" baseline="-25000"/>
              <a:t>j</a:t>
            </a:r>
            <a:r>
              <a:rPr lang="en-US" altLang="ko-KR"/>
              <a:t>.</a:t>
            </a:r>
          </a:p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00113" y="5300663"/>
            <a:ext cx="71437" cy="730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3E020C"/>
            </a:solidFill>
          </a:ln>
        </p:spPr>
        <p:txBody>
          <a:bodyPr anchor="ctr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dirty="0"/>
          </a:p>
        </p:txBody>
      </p:sp>
      <p:sp>
        <p:nvSpPr>
          <p:cNvPr id="18" name="타원 17"/>
          <p:cNvSpPr/>
          <p:nvPr/>
        </p:nvSpPr>
        <p:spPr>
          <a:xfrm>
            <a:off x="901700" y="5492750"/>
            <a:ext cx="71438" cy="7143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3E020C"/>
            </a:solidFill>
          </a:ln>
        </p:spPr>
        <p:txBody>
          <a:bodyPr anchor="ctr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dirty="0"/>
          </a:p>
        </p:txBody>
      </p:sp>
      <p:sp>
        <p:nvSpPr>
          <p:cNvPr id="19" name="타원 18"/>
          <p:cNvSpPr/>
          <p:nvPr/>
        </p:nvSpPr>
        <p:spPr>
          <a:xfrm>
            <a:off x="892175" y="5657850"/>
            <a:ext cx="71438" cy="7143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3E020C"/>
            </a:solidFill>
          </a:ln>
        </p:spPr>
        <p:txBody>
          <a:bodyPr anchor="ctr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FB80F4-2DD1-4CDA-8BED-A8E0B13AC06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95350"/>
          </a:xfrm>
        </p:spPr>
        <p:txBody>
          <a:bodyPr/>
          <a:lstStyle/>
          <a:p>
            <a:pPr eaLnBrk="1" hangingPunct="1"/>
            <a:r>
              <a:rPr lang="ko-KR" altLang="en-US" smtClean="0"/>
              <a:t>동적계획식 설계전략 </a:t>
            </a:r>
            <a:r>
              <a:rPr lang="en-US" altLang="ko-KR" smtClean="0"/>
              <a:t>- </a:t>
            </a:r>
            <a:r>
              <a:rPr lang="ko-KR" altLang="en-US" smtClean="0"/>
              <a:t>자료구조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839200" cy="3581400"/>
          </a:xfrm>
        </p:spPr>
        <p:txBody>
          <a:bodyPr/>
          <a:lstStyle/>
          <a:p>
            <a:pPr eaLnBrk="1" hangingPunct="1"/>
            <a:r>
              <a:rPr lang="ko-KR" altLang="en-US" smtClean="0"/>
              <a:t>그래프의 인접행렬</a:t>
            </a:r>
            <a:r>
              <a:rPr lang="en-US" altLang="ko-KR" smtClean="0"/>
              <a:t>(adjacency matrix)</a:t>
            </a:r>
            <a:r>
              <a:rPr lang="ko-KR" altLang="en-US" smtClean="0"/>
              <a:t>식 표현</a:t>
            </a:r>
            <a:r>
              <a:rPr lang="en-US" altLang="ko-KR" smtClean="0"/>
              <a:t>: </a:t>
            </a:r>
            <a:r>
              <a:rPr lang="en-US" altLang="ko-KR" i="1" smtClean="0"/>
              <a:t>W</a:t>
            </a:r>
            <a:r>
              <a:rPr lang="en-US" altLang="ko-KR" smtClean="0"/>
              <a:t>  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그래프에서 최단경로의 길이의 표현</a:t>
            </a:r>
            <a:r>
              <a:rPr lang="en-US" altLang="ko-KR" smtClean="0"/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 	                                                     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 </a:t>
            </a:r>
            <a:r>
              <a:rPr lang="ko-KR" altLang="en-US" smtClean="0"/>
              <a:t>      정점들 만을 이용해서</a:t>
            </a:r>
            <a:r>
              <a:rPr lang="en-US" altLang="ko-KR" smtClean="0"/>
              <a:t>(</a:t>
            </a:r>
            <a:r>
              <a:rPr lang="ko-KR" altLang="en-US" smtClean="0"/>
              <a:t>이들을 모두 이용해야 하는 것은 아님</a:t>
            </a:r>
            <a:r>
              <a:rPr lang="en-US" altLang="ko-KR" smtClean="0"/>
              <a:t>. </a:t>
            </a:r>
            <a:r>
              <a:rPr lang="ko-KR" altLang="en-US" smtClean="0"/>
              <a:t>일부만 이용 가능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i</a:t>
            </a:r>
            <a:r>
              <a:rPr lang="ko-KR" altLang="en-US" smtClean="0"/>
              <a:t>에서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j</a:t>
            </a:r>
            <a:r>
              <a:rPr lang="ko-KR" altLang="en-US" smtClean="0"/>
              <a:t>로 가는 최단경로의 길이</a:t>
            </a: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631825" y="2643188"/>
          <a:ext cx="73088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수식" r:id="rId4" imgW="4203700" imgH="711200" progId="Equation.3">
                  <p:embed/>
                </p:oleObj>
              </mc:Choice>
              <mc:Fallback>
                <p:oleObj name="수식" r:id="rId4" imgW="42037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2643188"/>
                        <a:ext cx="730885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10"/>
          <p:cNvGraphicFramePr>
            <a:graphicFrameLocks noChangeAspect="1"/>
          </p:cNvGraphicFramePr>
          <p:nvPr/>
        </p:nvGraphicFramePr>
        <p:xfrm>
          <a:off x="744538" y="4286250"/>
          <a:ext cx="35131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6" imgW="1968500" imgH="241300" progId="Equation.3">
                  <p:embed/>
                </p:oleObj>
              </mc:Choice>
              <mc:Fallback>
                <p:oleObj name="Equation" r:id="rId6" imgW="19685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4286250"/>
                        <a:ext cx="351313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8377D5-F3F7-4403-A2C9-F02068152F2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2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181600"/>
          </a:xfrm>
        </p:spPr>
        <p:txBody>
          <a:bodyPr/>
          <a:lstStyle/>
          <a:p>
            <a:pPr marL="444500" lvl="1" indent="-265113" eaLnBrk="1" hangingPunct="1">
              <a:lnSpc>
                <a:spcPct val="90000"/>
              </a:lnSpc>
              <a:defRPr/>
            </a:pPr>
            <a:r>
              <a:rPr lang="en-US" altLang="ko-KR" i="1" dirty="0" smtClean="0"/>
              <a:t>W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3.2</a:t>
            </a:r>
            <a:r>
              <a:rPr lang="ko-KR" altLang="en-US" dirty="0" smtClean="0"/>
              <a:t>에 있는 그래프의 </a:t>
            </a:r>
            <a:endParaRPr lang="en-US" altLang="ko-KR" dirty="0" smtClean="0"/>
          </a:p>
          <a:p>
            <a:pPr marL="444500" lvl="1" indent="-2651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</a:t>
            </a:r>
            <a:r>
              <a:rPr lang="ko-KR" altLang="en-US" dirty="0" smtClean="0"/>
              <a:t>인접행렬식 표현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marL="444500" lvl="1" indent="-265113" eaLnBrk="1" hangingPunct="1">
              <a:lnSpc>
                <a:spcPct val="90000"/>
              </a:lnSpc>
              <a:defRPr/>
            </a:pPr>
            <a:r>
              <a:rPr lang="en-US" altLang="ko-KR" i="1" dirty="0" smtClean="0"/>
              <a:t>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각 정점들 사이의 최단 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답</a:t>
            </a:r>
            <a:r>
              <a:rPr lang="en-US" altLang="ko-KR" dirty="0" smtClean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ko-KR" altLang="en-US" dirty="0" smtClean="0"/>
              <a:t>										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endParaRPr lang="en-US" altLang="ko-KR" i="1" dirty="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i="1" dirty="0" smtClean="0"/>
              <a:t>      - D</a:t>
            </a:r>
            <a:r>
              <a:rPr lang="en-US" altLang="ko-KR" baseline="50000" dirty="0" smtClean="0"/>
              <a:t>(0)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W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D</a:t>
            </a:r>
            <a:r>
              <a:rPr lang="en-US" altLang="ko-KR" baseline="50000" dirty="0" smtClean="0"/>
              <a:t>(</a:t>
            </a:r>
            <a:r>
              <a:rPr lang="en-US" altLang="ko-KR" i="1" baseline="50000" dirty="0" smtClean="0"/>
              <a:t>n</a:t>
            </a:r>
            <a:r>
              <a:rPr lang="en-US" altLang="ko-KR" baseline="50000" dirty="0" smtClean="0"/>
              <a:t>)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D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i="1" dirty="0" smtClean="0"/>
              <a:t>      - </a:t>
            </a:r>
            <a:r>
              <a:rPr lang="ko-KR" altLang="en-US" dirty="0" smtClean="0"/>
              <a:t> </a:t>
            </a:r>
            <a:r>
              <a:rPr lang="en-US" altLang="ko-KR" i="1" dirty="0" smtClean="0"/>
              <a:t>D</a:t>
            </a:r>
            <a:r>
              <a:rPr lang="ko-KR" altLang="en-US" dirty="0" smtClean="0"/>
              <a:t>를 구하기 위해서는 </a:t>
            </a:r>
            <a:r>
              <a:rPr lang="en-US" altLang="ko-KR" i="1" dirty="0" smtClean="0"/>
              <a:t>D</a:t>
            </a:r>
            <a:r>
              <a:rPr lang="en-US" altLang="ko-KR" baseline="50000" dirty="0" smtClean="0"/>
              <a:t>(0)</a:t>
            </a:r>
            <a:r>
              <a:rPr lang="ko-KR" altLang="en-US" dirty="0" smtClean="0"/>
              <a:t>를 가지고 </a:t>
            </a:r>
            <a:r>
              <a:rPr lang="en-US" altLang="ko-KR" i="1" dirty="0" smtClean="0"/>
              <a:t>D</a:t>
            </a:r>
            <a:r>
              <a:rPr lang="en-US" altLang="ko-KR" baseline="50000" dirty="0" smtClean="0"/>
              <a:t>(</a:t>
            </a:r>
            <a:r>
              <a:rPr lang="en-US" altLang="ko-KR" i="1" baseline="50000" dirty="0" smtClean="0"/>
              <a:t>n</a:t>
            </a:r>
            <a:r>
              <a:rPr lang="en-US" altLang="ko-KR" baseline="50000" dirty="0" smtClean="0"/>
              <a:t>)</a:t>
            </a:r>
            <a:r>
              <a:rPr lang="ko-KR" altLang="en-US" dirty="0" smtClean="0"/>
              <a:t>을 구할 수 있는 방법을 고안해 내어야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동적계획식 설계전략 </a:t>
            </a:r>
            <a:r>
              <a:rPr lang="en-US" altLang="ko-KR" sz="3600">
                <a:solidFill>
                  <a:schemeClr val="tx2"/>
                </a:solidFill>
              </a:rPr>
              <a:t>- </a:t>
            </a:r>
            <a:r>
              <a:rPr lang="ko-KR" altLang="en-US" sz="3600">
                <a:solidFill>
                  <a:schemeClr val="tx2"/>
                </a:solidFill>
              </a:rPr>
              <a:t>자료구조</a:t>
            </a:r>
          </a:p>
        </p:txBody>
      </p:sp>
      <p:graphicFrame>
        <p:nvGraphicFramePr>
          <p:cNvPr id="25605" name="Object 0"/>
          <p:cNvGraphicFramePr>
            <a:graphicFrameLocks noChangeAspect="1"/>
          </p:cNvGraphicFramePr>
          <p:nvPr/>
        </p:nvGraphicFramePr>
        <p:xfrm>
          <a:off x="1143000" y="2284413"/>
          <a:ext cx="2884488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8" name="수식" r:id="rId4" imgW="1765300" imgH="1346200" progId="Equation.3">
                  <p:embed/>
                </p:oleObj>
              </mc:Choice>
              <mc:Fallback>
                <p:oleObj name="수식" r:id="rId4" imgW="1765300" imgH="1346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4413"/>
                        <a:ext cx="2884488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1"/>
          <p:cNvGraphicFramePr>
            <a:graphicFrameLocks noChangeAspect="1"/>
          </p:cNvGraphicFramePr>
          <p:nvPr/>
        </p:nvGraphicFramePr>
        <p:xfrm>
          <a:off x="4949825" y="2286000"/>
          <a:ext cx="2760663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" name="수식" r:id="rId6" imgW="1689100" imgH="1346200" progId="Equation.3">
                  <p:embed/>
                </p:oleObj>
              </mc:Choice>
              <mc:Fallback>
                <p:oleObj name="수식" r:id="rId6" imgW="1689100" imgH="1346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2286000"/>
                        <a:ext cx="2760663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607" name="직선 연결선 12"/>
          <p:cNvCxnSpPr>
            <a:cxnSpLocks noChangeShapeType="1"/>
          </p:cNvCxnSpPr>
          <p:nvPr/>
        </p:nvCxnSpPr>
        <p:spPr bwMode="auto">
          <a:xfrm>
            <a:off x="1000125" y="2643188"/>
            <a:ext cx="3214688" cy="1587"/>
          </a:xfrm>
          <a:prstGeom prst="line">
            <a:avLst/>
          </a:prstGeom>
          <a:noFill/>
          <a:ln w="19050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직선 연결선 13"/>
          <p:cNvCxnSpPr>
            <a:cxnSpLocks noChangeShapeType="1"/>
          </p:cNvCxnSpPr>
          <p:nvPr/>
        </p:nvCxnSpPr>
        <p:spPr bwMode="auto">
          <a:xfrm>
            <a:off x="4714875" y="2643188"/>
            <a:ext cx="3214688" cy="1587"/>
          </a:xfrm>
          <a:prstGeom prst="line">
            <a:avLst/>
          </a:prstGeom>
          <a:noFill/>
          <a:ln w="19050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직선 연결선 14"/>
          <p:cNvCxnSpPr>
            <a:cxnSpLocks noChangeShapeType="1"/>
          </p:cNvCxnSpPr>
          <p:nvPr/>
        </p:nvCxnSpPr>
        <p:spPr bwMode="auto">
          <a:xfrm rot="16200000" flipH="1">
            <a:off x="926306" y="3285332"/>
            <a:ext cx="2154237" cy="12700"/>
          </a:xfrm>
          <a:prstGeom prst="line">
            <a:avLst/>
          </a:prstGeom>
          <a:noFill/>
          <a:ln w="19050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직선 연결선 17"/>
          <p:cNvCxnSpPr>
            <a:cxnSpLocks noChangeShapeType="1"/>
          </p:cNvCxnSpPr>
          <p:nvPr/>
        </p:nvCxnSpPr>
        <p:spPr bwMode="auto">
          <a:xfrm rot="16200000" flipH="1">
            <a:off x="4714875" y="3286126"/>
            <a:ext cx="2154237" cy="11112"/>
          </a:xfrm>
          <a:prstGeom prst="line">
            <a:avLst/>
          </a:prstGeom>
          <a:noFill/>
          <a:ln w="19050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611" name="그룹 35"/>
          <p:cNvGrpSpPr>
            <a:grpSpLocks/>
          </p:cNvGrpSpPr>
          <p:nvPr/>
        </p:nvGrpSpPr>
        <p:grpSpPr bwMode="auto">
          <a:xfrm>
            <a:off x="5786438" y="785813"/>
            <a:ext cx="2419350" cy="1463675"/>
            <a:chOff x="2286000" y="2197100"/>
            <a:chExt cx="4457095" cy="3179034"/>
          </a:xfrm>
        </p:grpSpPr>
        <p:sp>
          <p:nvSpPr>
            <p:cNvPr id="25612" name="Oval 4"/>
            <p:cNvSpPr>
              <a:spLocks noChangeArrowheads="1"/>
            </p:cNvSpPr>
            <p:nvPr/>
          </p:nvSpPr>
          <p:spPr bwMode="auto">
            <a:xfrm>
              <a:off x="2286000" y="33782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25613" name="Text Box 6"/>
            <p:cNvSpPr txBox="1">
              <a:spLocks noChangeArrowheads="1"/>
            </p:cNvSpPr>
            <p:nvPr/>
          </p:nvSpPr>
          <p:spPr bwMode="auto">
            <a:xfrm>
              <a:off x="2413000" y="3467100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5</a:t>
              </a:r>
              <a:endParaRPr lang="en-US" altLang="ko-KR" sz="1200"/>
            </a:p>
          </p:txBody>
        </p:sp>
        <p:sp>
          <p:nvSpPr>
            <p:cNvPr id="25614" name="Oval 7"/>
            <p:cNvSpPr>
              <a:spLocks noChangeArrowheads="1"/>
            </p:cNvSpPr>
            <p:nvPr/>
          </p:nvSpPr>
          <p:spPr bwMode="auto">
            <a:xfrm>
              <a:off x="38100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25615" name="Text Box 8"/>
            <p:cNvSpPr txBox="1">
              <a:spLocks noChangeArrowheads="1"/>
            </p:cNvSpPr>
            <p:nvPr/>
          </p:nvSpPr>
          <p:spPr bwMode="auto">
            <a:xfrm>
              <a:off x="3937000" y="2400300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1</a:t>
              </a:r>
              <a:endParaRPr lang="en-US" altLang="ko-KR" sz="1200"/>
            </a:p>
          </p:txBody>
        </p:sp>
        <p:sp>
          <p:nvSpPr>
            <p:cNvPr id="25616" name="Oval 9"/>
            <p:cNvSpPr>
              <a:spLocks noChangeArrowheads="1"/>
            </p:cNvSpPr>
            <p:nvPr/>
          </p:nvSpPr>
          <p:spPr bwMode="auto">
            <a:xfrm>
              <a:off x="38100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25617" name="Text Box 10"/>
            <p:cNvSpPr txBox="1">
              <a:spLocks noChangeArrowheads="1"/>
            </p:cNvSpPr>
            <p:nvPr/>
          </p:nvSpPr>
          <p:spPr bwMode="auto">
            <a:xfrm>
              <a:off x="3937000" y="44577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4</a:t>
              </a:r>
              <a:endParaRPr lang="en-US" altLang="ko-KR" sz="1200"/>
            </a:p>
          </p:txBody>
        </p:sp>
        <p:sp>
          <p:nvSpPr>
            <p:cNvPr id="25618" name="Oval 11"/>
            <p:cNvSpPr>
              <a:spLocks noChangeArrowheads="1"/>
            </p:cNvSpPr>
            <p:nvPr/>
          </p:nvSpPr>
          <p:spPr bwMode="auto">
            <a:xfrm>
              <a:off x="59436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25619" name="Text Box 12"/>
            <p:cNvSpPr txBox="1">
              <a:spLocks noChangeArrowheads="1"/>
            </p:cNvSpPr>
            <p:nvPr/>
          </p:nvSpPr>
          <p:spPr bwMode="auto">
            <a:xfrm>
              <a:off x="6070600" y="23876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2</a:t>
              </a:r>
              <a:endParaRPr lang="en-US" altLang="ko-KR" sz="1200"/>
            </a:p>
          </p:txBody>
        </p:sp>
        <p:sp>
          <p:nvSpPr>
            <p:cNvPr id="25620" name="Oval 13"/>
            <p:cNvSpPr>
              <a:spLocks noChangeArrowheads="1"/>
            </p:cNvSpPr>
            <p:nvPr/>
          </p:nvSpPr>
          <p:spPr bwMode="auto">
            <a:xfrm>
              <a:off x="59436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25621" name="Text Box 14"/>
            <p:cNvSpPr txBox="1">
              <a:spLocks noChangeArrowheads="1"/>
            </p:cNvSpPr>
            <p:nvPr/>
          </p:nvSpPr>
          <p:spPr bwMode="auto">
            <a:xfrm>
              <a:off x="6070600" y="44450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3</a:t>
              </a:r>
              <a:endParaRPr lang="en-US" altLang="ko-KR" sz="1200"/>
            </a:p>
          </p:txBody>
        </p:sp>
        <p:sp>
          <p:nvSpPr>
            <p:cNvPr id="25622" name="Line 16"/>
            <p:cNvSpPr>
              <a:spLocks noChangeShapeType="1"/>
            </p:cNvSpPr>
            <p:nvPr/>
          </p:nvSpPr>
          <p:spPr bwMode="auto">
            <a:xfrm flipV="1">
              <a:off x="2832100" y="27432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23" name="Line 17"/>
            <p:cNvSpPr>
              <a:spLocks noChangeShapeType="1"/>
            </p:cNvSpPr>
            <p:nvPr/>
          </p:nvSpPr>
          <p:spPr bwMode="auto">
            <a:xfrm flipV="1">
              <a:off x="2984500" y="29591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24" name="Line 18"/>
            <p:cNvSpPr>
              <a:spLocks noChangeShapeType="1"/>
            </p:cNvSpPr>
            <p:nvPr/>
          </p:nvSpPr>
          <p:spPr bwMode="auto">
            <a:xfrm flipH="1" flipV="1">
              <a:off x="2921000" y="3924300"/>
              <a:ext cx="914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25" name="Line 19"/>
            <p:cNvSpPr>
              <a:spLocks noChangeShapeType="1"/>
            </p:cNvSpPr>
            <p:nvPr/>
          </p:nvSpPr>
          <p:spPr bwMode="auto">
            <a:xfrm>
              <a:off x="4152900" y="29972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26" name="Line 20"/>
            <p:cNvSpPr>
              <a:spLocks noChangeShapeType="1"/>
            </p:cNvSpPr>
            <p:nvPr/>
          </p:nvSpPr>
          <p:spPr bwMode="auto">
            <a:xfrm flipH="1" flipV="1">
              <a:off x="6324600" y="29718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27" name="Line 21"/>
            <p:cNvSpPr>
              <a:spLocks noChangeShapeType="1"/>
            </p:cNvSpPr>
            <p:nvPr/>
          </p:nvSpPr>
          <p:spPr bwMode="auto">
            <a:xfrm>
              <a:off x="4470400" y="25273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28" name="Line 23"/>
            <p:cNvSpPr>
              <a:spLocks noChangeShapeType="1"/>
            </p:cNvSpPr>
            <p:nvPr/>
          </p:nvSpPr>
          <p:spPr bwMode="auto">
            <a:xfrm>
              <a:off x="4495800" y="27686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29" name="Line 24"/>
            <p:cNvSpPr>
              <a:spLocks noChangeShapeType="1"/>
            </p:cNvSpPr>
            <p:nvPr/>
          </p:nvSpPr>
          <p:spPr bwMode="auto">
            <a:xfrm>
              <a:off x="4483100" y="45974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30" name="Line 25"/>
            <p:cNvSpPr>
              <a:spLocks noChangeShapeType="1"/>
            </p:cNvSpPr>
            <p:nvPr/>
          </p:nvSpPr>
          <p:spPr bwMode="auto">
            <a:xfrm>
              <a:off x="4495800" y="48387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31" name="Line 26"/>
            <p:cNvSpPr>
              <a:spLocks noChangeShapeType="1"/>
            </p:cNvSpPr>
            <p:nvPr/>
          </p:nvSpPr>
          <p:spPr bwMode="auto">
            <a:xfrm flipH="1">
              <a:off x="4356100" y="2908300"/>
              <a:ext cx="16764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32" name="Text Box 27"/>
            <p:cNvSpPr txBox="1">
              <a:spLocks noChangeArrowheads="1"/>
            </p:cNvSpPr>
            <p:nvPr/>
          </p:nvSpPr>
          <p:spPr bwMode="auto">
            <a:xfrm>
              <a:off x="2965451" y="27686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25633" name="Text Box 28"/>
            <p:cNvSpPr txBox="1">
              <a:spLocks noChangeArrowheads="1"/>
            </p:cNvSpPr>
            <p:nvPr/>
          </p:nvSpPr>
          <p:spPr bwMode="auto">
            <a:xfrm>
              <a:off x="3346449" y="33147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5</a:t>
              </a:r>
            </a:p>
          </p:txBody>
        </p:sp>
        <p:sp>
          <p:nvSpPr>
            <p:cNvPr id="25634" name="Text Box 29"/>
            <p:cNvSpPr txBox="1">
              <a:spLocks noChangeArrowheads="1"/>
            </p:cNvSpPr>
            <p:nvPr/>
          </p:nvSpPr>
          <p:spPr bwMode="auto">
            <a:xfrm>
              <a:off x="5060950" y="21971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25635" name="Text Box 30"/>
            <p:cNvSpPr txBox="1">
              <a:spLocks noChangeArrowheads="1"/>
            </p:cNvSpPr>
            <p:nvPr/>
          </p:nvSpPr>
          <p:spPr bwMode="auto">
            <a:xfrm>
              <a:off x="5054599" y="27432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9</a:t>
              </a:r>
            </a:p>
          </p:txBody>
        </p:sp>
        <p:sp>
          <p:nvSpPr>
            <p:cNvPr id="25636" name="Text Box 31"/>
            <p:cNvSpPr txBox="1">
              <a:spLocks noChangeArrowheads="1"/>
            </p:cNvSpPr>
            <p:nvPr/>
          </p:nvSpPr>
          <p:spPr bwMode="auto">
            <a:xfrm>
              <a:off x="4108450" y="34544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25637" name="Text Box 32"/>
            <p:cNvSpPr txBox="1">
              <a:spLocks noChangeArrowheads="1"/>
            </p:cNvSpPr>
            <p:nvPr/>
          </p:nvSpPr>
          <p:spPr bwMode="auto">
            <a:xfrm>
              <a:off x="4876800" y="3455987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25638" name="Text Box 33"/>
            <p:cNvSpPr txBox="1">
              <a:spLocks noChangeArrowheads="1"/>
            </p:cNvSpPr>
            <p:nvPr/>
          </p:nvSpPr>
          <p:spPr bwMode="auto">
            <a:xfrm>
              <a:off x="5029199" y="42672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25639" name="Text Box 34"/>
            <p:cNvSpPr txBox="1">
              <a:spLocks noChangeArrowheads="1"/>
            </p:cNvSpPr>
            <p:nvPr/>
          </p:nvSpPr>
          <p:spPr bwMode="auto">
            <a:xfrm>
              <a:off x="3194050" y="42164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25640" name="Text Box 35"/>
            <p:cNvSpPr txBox="1">
              <a:spLocks noChangeArrowheads="1"/>
            </p:cNvSpPr>
            <p:nvPr/>
          </p:nvSpPr>
          <p:spPr bwMode="auto">
            <a:xfrm>
              <a:off x="6261099" y="3621088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25641" name="Text Box 36"/>
            <p:cNvSpPr txBox="1">
              <a:spLocks noChangeArrowheads="1"/>
            </p:cNvSpPr>
            <p:nvPr/>
          </p:nvSpPr>
          <p:spPr bwMode="auto">
            <a:xfrm>
              <a:off x="5029199" y="4814887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3576CA-CD10-4CF4-A5D1-08FA0F68749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188" y="115888"/>
            <a:ext cx="3173412" cy="452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dirty="0">
                <a:latin typeface="Times New Roman" pitchFamily="18" charset="0"/>
                <a:ea typeface="+mn-ea"/>
              </a:rPr>
              <a:t>Dynamic Programming </a:t>
            </a:r>
            <a:r>
              <a:rPr lang="ko-KR" altLang="en-US" sz="2000" dirty="0">
                <a:latin typeface="Times New Roman" pitchFamily="18" charset="0"/>
                <a:ea typeface="+mn-ea"/>
              </a:rPr>
              <a:t>어원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650" y="561975"/>
            <a:ext cx="4268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400" dirty="0">
                <a:latin typeface="Times New Roman" pitchFamily="18" charset="0"/>
                <a:ea typeface="+mn-ea"/>
              </a:rPr>
              <a:t>- Richard Bellman (RAND corporation) </a:t>
            </a:r>
            <a:r>
              <a:rPr lang="ko-KR" altLang="en-US" sz="1400" dirty="0">
                <a:latin typeface="Times New Roman" pitchFamily="18" charset="0"/>
                <a:ea typeface="+mn-ea"/>
              </a:rPr>
              <a:t>이 </a:t>
            </a:r>
            <a:r>
              <a:rPr lang="en-US" altLang="ko-KR" sz="1400" dirty="0">
                <a:latin typeface="Times New Roman" pitchFamily="18" charset="0"/>
                <a:ea typeface="+mn-ea"/>
              </a:rPr>
              <a:t>1950</a:t>
            </a:r>
            <a:r>
              <a:rPr lang="ko-KR" altLang="en-US" sz="1400" dirty="0">
                <a:latin typeface="Times New Roman" pitchFamily="18" charset="0"/>
                <a:ea typeface="+mn-ea"/>
              </a:rPr>
              <a:t>에 </a:t>
            </a:r>
            <a:r>
              <a:rPr lang="ko-KR" altLang="en-US" sz="1400" dirty="0" err="1">
                <a:latin typeface="Times New Roman" pitchFamily="18" charset="0"/>
                <a:ea typeface="+mn-ea"/>
              </a:rPr>
              <a:t>만듬</a:t>
            </a:r>
            <a:endParaRPr lang="ko-KR" altLang="en-US" sz="1400" dirty="0">
              <a:latin typeface="Times New Roman" pitchFamily="18" charset="0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166813"/>
            <a:ext cx="6919913" cy="2965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Times New Roman" pitchFamily="18" charset="0"/>
                <a:ea typeface="+mn-ea"/>
              </a:rPr>
              <a:t>원래의 방법은</a:t>
            </a:r>
            <a:r>
              <a:rPr lang="en-US" altLang="ko-KR" sz="1400" dirty="0">
                <a:latin typeface="Times New Roman" pitchFamily="18" charset="0"/>
                <a:ea typeface="+mn-ea"/>
              </a:rPr>
              <a:t> multistage decision processes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Times New Roman" pitchFamily="18" charset="0"/>
                <a:ea typeface="+mn-ea"/>
              </a:rPr>
              <a:t>이 단어를 정부기관의 관료에게 그럴듯하게 보이게 하기 위해</a:t>
            </a:r>
            <a:endParaRPr lang="en-US" altLang="ko-KR" sz="1400" dirty="0">
              <a:latin typeface="Times New Roman" pitchFamily="18" charset="0"/>
              <a:ea typeface="+mn-ea"/>
            </a:endParaRP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atin typeface="Times New Roman" pitchFamily="18" charset="0"/>
                <a:ea typeface="+mn-ea"/>
              </a:rPr>
              <a:t>Dynamic: multistage, time-varying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smtClean="0">
                <a:latin typeface="Times New Roman" pitchFamily="18" charset="0"/>
                <a:ea typeface="+mn-ea"/>
              </a:rPr>
              <a:t>Programming: </a:t>
            </a:r>
            <a:r>
              <a:rPr lang="ko-KR" altLang="en-US" sz="1400" dirty="0">
                <a:latin typeface="Times New Roman" pitchFamily="18" charset="0"/>
                <a:ea typeface="+mn-ea"/>
              </a:rPr>
              <a:t>훈련과 병참지원을 위한 </a:t>
            </a:r>
            <a:r>
              <a:rPr lang="en-US" altLang="ko-KR" sz="1400" dirty="0">
                <a:latin typeface="Times New Roman" pitchFamily="18" charset="0"/>
                <a:ea typeface="+mn-ea"/>
              </a:rPr>
              <a:t>military schedule</a:t>
            </a:r>
            <a:r>
              <a:rPr lang="ko-KR" altLang="en-US" sz="1400" dirty="0">
                <a:latin typeface="Times New Roman" pitchFamily="18" charset="0"/>
                <a:ea typeface="+mn-ea"/>
              </a:rPr>
              <a:t>의 </a:t>
            </a:r>
            <a:r>
              <a:rPr lang="en-US" altLang="ko-KR" sz="1400" dirty="0">
                <a:latin typeface="Times New Roman" pitchFamily="18" charset="0"/>
                <a:ea typeface="+mn-ea"/>
              </a:rPr>
              <a:t>optimal program</a:t>
            </a:r>
            <a:r>
              <a:rPr lang="ko-KR" altLang="en-US" sz="1400" dirty="0">
                <a:latin typeface="Times New Roman" pitchFamily="18" charset="0"/>
                <a:ea typeface="+mn-ea"/>
              </a:rPr>
              <a:t>을 구하고는 방법을 </a:t>
            </a:r>
            <a:r>
              <a:rPr lang="en-US" altLang="ko-KR" sz="1400" dirty="0">
                <a:latin typeface="Times New Roman" pitchFamily="18" charset="0"/>
                <a:ea typeface="+mn-ea"/>
              </a:rPr>
              <a:t>program</a:t>
            </a:r>
            <a:r>
              <a:rPr lang="ko-KR" altLang="en-US" sz="1400" dirty="0">
                <a:latin typeface="Times New Roman" pitchFamily="18" charset="0"/>
                <a:ea typeface="+mn-ea"/>
              </a:rPr>
              <a:t>이라고 하였음</a:t>
            </a:r>
            <a:r>
              <a:rPr lang="en-US" altLang="ko-KR" sz="1400" dirty="0">
                <a:latin typeface="Times New Roman" pitchFamily="18" charset="0"/>
                <a:ea typeface="+mn-ea"/>
              </a:rPr>
              <a:t>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atin typeface="Times New Roman" pitchFamily="18" charset="0"/>
                <a:ea typeface="+mn-ea"/>
              </a:rPr>
              <a:t>(</a:t>
            </a:r>
            <a:r>
              <a:rPr lang="ko-KR" altLang="en-US" sz="1400" dirty="0">
                <a:latin typeface="Times New Roman" pitchFamily="18" charset="0"/>
                <a:ea typeface="+mn-ea"/>
              </a:rPr>
              <a:t>예</a:t>
            </a:r>
            <a:r>
              <a:rPr lang="en-US" altLang="ko-KR" sz="1400" dirty="0">
                <a:latin typeface="Times New Roman" pitchFamily="18" charset="0"/>
                <a:ea typeface="+mn-ea"/>
              </a:rPr>
              <a:t>) linear programming(</a:t>
            </a:r>
            <a:r>
              <a:rPr lang="ko-KR" altLang="en-US" sz="1400" dirty="0">
                <a:latin typeface="Times New Roman" pitchFamily="18" charset="0"/>
                <a:ea typeface="+mn-ea"/>
              </a:rPr>
              <a:t>선형계획법</a:t>
            </a:r>
            <a:r>
              <a:rPr lang="en-US" altLang="ko-KR" sz="1400" dirty="0">
                <a:latin typeface="Times New Roman" pitchFamily="18" charset="0"/>
                <a:ea typeface="+mn-ea"/>
              </a:rPr>
              <a:t>), nonlinear(</a:t>
            </a:r>
            <a:r>
              <a:rPr lang="ko-KR" altLang="en-US" sz="1400" dirty="0">
                <a:latin typeface="Times New Roman" pitchFamily="18" charset="0"/>
                <a:ea typeface="+mn-ea"/>
              </a:rPr>
              <a:t>비선형</a:t>
            </a:r>
            <a:r>
              <a:rPr lang="en-US" altLang="ko-KR" sz="1400" dirty="0">
                <a:latin typeface="Times New Roman" pitchFamily="18" charset="0"/>
                <a:ea typeface="+mn-ea"/>
              </a:rPr>
              <a:t>) programming, Mathematical programming 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atin typeface="Times New Roman" pitchFamily="18" charset="0"/>
                <a:ea typeface="+mn-ea"/>
              </a:rPr>
              <a:t>mathematical programming</a:t>
            </a:r>
            <a:r>
              <a:rPr lang="ko-KR" altLang="en-US" sz="1400" dirty="0">
                <a:latin typeface="Times New Roman" pitchFamily="18" charset="0"/>
                <a:ea typeface="+mn-ea"/>
              </a:rPr>
              <a:t>은 산업경영공학과의 핵심적인 분야</a:t>
            </a:r>
          </a:p>
        </p:txBody>
      </p:sp>
      <p:pic>
        <p:nvPicPr>
          <p:cNvPr id="717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2" t="6335" r="14561" b="-835"/>
          <a:stretch>
            <a:fillRect/>
          </a:stretch>
        </p:blipFill>
        <p:spPr bwMode="auto">
          <a:xfrm>
            <a:off x="6227763" y="88900"/>
            <a:ext cx="2576512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48488" y="2065338"/>
            <a:ext cx="2308225" cy="407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600" dirty="0">
                <a:latin typeface="Times New Roman" pitchFamily="18" charset="0"/>
                <a:ea typeface="+mn-ea"/>
              </a:rPr>
              <a:t>RAND: </a:t>
            </a:r>
            <a:r>
              <a:rPr lang="ko-KR" altLang="en-US" sz="1600" dirty="0">
                <a:latin typeface="Times New Roman" pitchFamily="18" charset="0"/>
                <a:ea typeface="+mn-ea"/>
              </a:rPr>
              <a:t>공공정책연구소</a:t>
            </a:r>
          </a:p>
        </p:txBody>
      </p:sp>
      <p:pic>
        <p:nvPicPr>
          <p:cNvPr id="7176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1" t="16110" r="31888" b="50000"/>
          <a:stretch>
            <a:fillRect/>
          </a:stretch>
        </p:blipFill>
        <p:spPr bwMode="auto">
          <a:xfrm>
            <a:off x="3925888" y="4289425"/>
            <a:ext cx="4176712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95619" r="56693" b="1122"/>
          <a:stretch>
            <a:fillRect/>
          </a:stretch>
        </p:blipFill>
        <p:spPr bwMode="auto">
          <a:xfrm>
            <a:off x="569913" y="4581525"/>
            <a:ext cx="3297237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288356-0F93-4852-860B-CFA9E3508BF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14313" y="1071563"/>
            <a:ext cx="757237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굴림" charset="-127"/>
                <a:ea typeface="굴림" charset="-127"/>
              </a:rPr>
              <a:t>(</a:t>
            </a:r>
            <a:r>
              <a:rPr lang="ko-KR" altLang="en-US" sz="2000" dirty="0">
                <a:latin typeface="굴림" charset="-127"/>
                <a:ea typeface="굴림" charset="-127"/>
              </a:rPr>
              <a:t>예</a:t>
            </a:r>
            <a:r>
              <a:rPr lang="en-US" altLang="ko-KR" sz="2000" dirty="0">
                <a:latin typeface="굴림" charset="-127"/>
                <a:ea typeface="굴림" charset="-127"/>
              </a:rPr>
              <a:t> 3.2)     </a:t>
            </a:r>
            <a:r>
              <a:rPr lang="ko-KR" altLang="en-US" sz="2000" dirty="0">
                <a:latin typeface="굴림" charset="-127"/>
                <a:ea typeface="굴림" charset="-127"/>
              </a:rPr>
              <a:t> </a:t>
            </a:r>
            <a:r>
              <a:rPr lang="en-US" altLang="ko-KR" sz="2000" dirty="0">
                <a:latin typeface="굴림" charset="-127"/>
                <a:ea typeface="굴림" charset="-127"/>
              </a:rPr>
              <a:t>0 </a:t>
            </a:r>
            <a:r>
              <a:rPr lang="en-US" altLang="ko-KR" sz="2000" dirty="0">
                <a:latin typeface="굴림" charset="-127"/>
                <a:ea typeface="굴림" charset="-127"/>
                <a:sym typeface="Symbol" pitchFamily="18" charset="2"/>
              </a:rPr>
              <a:t> </a:t>
            </a:r>
            <a:r>
              <a:rPr lang="en-US" altLang="ko-KR" sz="2000" i="1" dirty="0">
                <a:latin typeface="+mj-lt"/>
                <a:ea typeface="굴림" charset="-127"/>
                <a:sym typeface="Symbol" pitchFamily="18" charset="2"/>
              </a:rPr>
              <a:t>k </a:t>
            </a:r>
            <a:r>
              <a:rPr lang="en-US" altLang="ko-KR" sz="2000" dirty="0">
                <a:latin typeface="굴림" charset="-127"/>
                <a:ea typeface="굴림" charset="-127"/>
                <a:sym typeface="Symbol" pitchFamily="18" charset="2"/>
              </a:rPr>
              <a:t> 5 </a:t>
            </a:r>
            <a:r>
              <a:rPr lang="ko-KR" altLang="en-US" sz="2000" dirty="0">
                <a:latin typeface="굴림" charset="-127"/>
                <a:ea typeface="굴림" charset="-127"/>
                <a:sym typeface="Symbol" pitchFamily="18" charset="2"/>
              </a:rPr>
              <a:t>일 때</a:t>
            </a:r>
            <a:r>
              <a:rPr lang="en-US" altLang="ko-KR" sz="2000" dirty="0">
                <a:latin typeface="굴림" charset="-127"/>
                <a:ea typeface="굴림" charset="-127"/>
                <a:sym typeface="Symbol" pitchFamily="18" charset="2"/>
              </a:rPr>
              <a:t>,  </a:t>
            </a:r>
            <a:r>
              <a:rPr lang="en-US" altLang="ko-KR" sz="2000" i="1" dirty="0">
                <a:latin typeface="+mj-lt"/>
                <a:ea typeface="굴림" charset="-127"/>
              </a:rPr>
              <a:t>D</a:t>
            </a:r>
            <a:r>
              <a:rPr lang="en-US" altLang="ko-KR" sz="2000" baseline="50000" dirty="0">
                <a:latin typeface="굴림" charset="-127"/>
                <a:ea typeface="굴림" charset="-127"/>
              </a:rPr>
              <a:t>(</a:t>
            </a:r>
            <a:r>
              <a:rPr lang="en-US" altLang="ko-KR" sz="2000" i="1" baseline="50000" dirty="0">
                <a:latin typeface="+mj-lt"/>
                <a:ea typeface="굴림" charset="-127"/>
              </a:rPr>
              <a:t>k</a:t>
            </a:r>
            <a:r>
              <a:rPr lang="en-US" altLang="ko-KR" sz="2000" baseline="50000" dirty="0" smtClean="0">
                <a:latin typeface="굴림" charset="-127"/>
                <a:ea typeface="굴림" charset="-127"/>
              </a:rPr>
              <a:t>)</a:t>
            </a:r>
            <a:r>
              <a:rPr lang="en-US" altLang="ko-KR" sz="2000" dirty="0" smtClean="0">
                <a:latin typeface="+mj-ea"/>
                <a:ea typeface="굴림" charset="-127"/>
              </a:rPr>
              <a:t>[</a:t>
            </a:r>
            <a:r>
              <a:rPr lang="en-US" altLang="ko-KR" sz="2000" dirty="0">
                <a:latin typeface="+mj-ea"/>
                <a:ea typeface="굴림" charset="-127"/>
              </a:rPr>
              <a:t>2][5]? </a:t>
            </a:r>
            <a:endParaRPr lang="ko-KR" altLang="en-US" sz="2000" dirty="0">
              <a:latin typeface="굴림" charset="-127"/>
              <a:ea typeface="굴림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14313" y="1600200"/>
            <a:ext cx="7643812" cy="44942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(1)</a:t>
            </a:r>
            <a:r>
              <a:rPr lang="ko-KR" altLang="en-US" sz="2000" dirty="0">
                <a:latin typeface="+mn-lt"/>
                <a:ea typeface="굴림" charset="-127"/>
              </a:rPr>
              <a:t>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+mn-ea"/>
              </a:rPr>
              <a:t>[2][5] </a:t>
            </a:r>
            <a:r>
              <a:rPr lang="en-US" altLang="ko-KR" sz="2000" i="1" dirty="0">
                <a:latin typeface="+mn-lt"/>
                <a:ea typeface="+mn-ea"/>
              </a:rPr>
              <a:t>= </a:t>
            </a:r>
            <a:r>
              <a:rPr lang="en-US" altLang="ko-KR" sz="2000" dirty="0">
                <a:latin typeface="+mn-lt"/>
                <a:ea typeface="+mn-ea"/>
              </a:rPr>
              <a:t>length[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latin typeface="+mn-lt"/>
                <a:ea typeface="굴림" charset="-127"/>
              </a:rPr>
              <a:t>, 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latin typeface="+mn-lt"/>
                <a:ea typeface="굴림" charset="-127"/>
              </a:rPr>
              <a:t>]=</a:t>
            </a:r>
            <a:r>
              <a:rPr lang="nb-NO" altLang="ko-KR" sz="2000" dirty="0">
                <a:latin typeface="+mn-lt"/>
                <a:ea typeface="맑은 고딕"/>
              </a:rPr>
              <a:t>∞</a:t>
            </a:r>
            <a:endParaRPr lang="en-US" altLang="ko-KR" sz="2000" dirty="0">
              <a:latin typeface="+mn-lt"/>
              <a:ea typeface="+mn-ea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+mn-ea"/>
              </a:rPr>
              <a:t>(2)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[2][5] = min(length[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latin typeface="+mn-lt"/>
                <a:ea typeface="굴림" charset="-127"/>
              </a:rPr>
              <a:t>, 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latin typeface="+mn-lt"/>
                <a:ea typeface="굴림" charset="-127"/>
              </a:rPr>
              <a:t>],</a:t>
            </a:r>
            <a:r>
              <a:rPr lang="en-US" altLang="ko-KR" sz="2000" i="1" dirty="0">
                <a:latin typeface="+mn-lt"/>
                <a:ea typeface="굴림" charset="-127"/>
              </a:rPr>
              <a:t> </a:t>
            </a:r>
            <a:r>
              <a:rPr lang="en-US" altLang="ko-KR" sz="2000" dirty="0">
                <a:latin typeface="+mn-lt"/>
                <a:ea typeface="굴림" charset="-127"/>
              </a:rPr>
              <a:t>length[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latin typeface="+mn-lt"/>
                <a:ea typeface="굴림" charset="-127"/>
              </a:rPr>
              <a:t>1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latin typeface="+mn-lt"/>
                <a:ea typeface="굴림" charset="-127"/>
              </a:rPr>
              <a:t>])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굴림" charset="-127"/>
              </a:rPr>
              <a:t>                      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nb-NO" altLang="ko-KR" sz="2000" dirty="0">
                <a:latin typeface="+mn-lt"/>
                <a:ea typeface="맑은 고딕"/>
              </a:rPr>
              <a:t>∞ , 14) = 14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맑은 고딕"/>
              </a:rPr>
              <a:t>(3)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en-US" altLang="ko-KR" sz="2000" dirty="0">
                <a:latin typeface="+mn-lt"/>
                <a:ea typeface="굴림" charset="-127"/>
              </a:rPr>
              <a:t>[2][5] =</a:t>
            </a:r>
            <a:r>
              <a:rPr lang="en-US" altLang="ko-KR" sz="2000" i="1" dirty="0">
                <a:latin typeface="+mn-lt"/>
                <a:ea typeface="굴림" charset="-127"/>
              </a:rPr>
              <a:t> 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[2][5]=14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맑은 고딕"/>
              </a:rPr>
              <a:t>(4)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(3)</a:t>
            </a:r>
            <a:r>
              <a:rPr lang="en-US" altLang="ko-KR" sz="2000" dirty="0">
                <a:latin typeface="+mn-lt"/>
                <a:ea typeface="굴림" charset="-127"/>
              </a:rPr>
              <a:t>[2][5] =</a:t>
            </a:r>
            <a:r>
              <a:rPr lang="en-US" altLang="ko-KR" sz="2000" i="1" dirty="0">
                <a:latin typeface="+mn-lt"/>
                <a:ea typeface="굴림" charset="-127"/>
              </a:rPr>
              <a:t> 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en-US" altLang="ko-KR" sz="2000" dirty="0">
                <a:latin typeface="+mn-lt"/>
                <a:ea typeface="굴림" charset="-127"/>
              </a:rPr>
              <a:t>[2][5]=14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(5)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(4)</a:t>
            </a:r>
            <a:r>
              <a:rPr lang="en-US" altLang="ko-KR" sz="2000" dirty="0">
                <a:latin typeface="+mn-lt"/>
                <a:ea typeface="굴림" charset="-127"/>
              </a:rPr>
              <a:t>[2][5] = min(length[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latin typeface="+mn-lt"/>
                <a:ea typeface="굴림" charset="-127"/>
              </a:rPr>
              <a:t>1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latin typeface="+mn-lt"/>
                <a:ea typeface="굴림" charset="-127"/>
              </a:rPr>
              <a:t>],</a:t>
            </a:r>
            <a:r>
              <a:rPr lang="en-US" altLang="ko-KR" sz="2000" i="1" dirty="0">
                <a:latin typeface="+mn-lt"/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CC99FF"/>
                </a:solidFill>
                <a:latin typeface="+mn-lt"/>
                <a:ea typeface="굴림" charset="-127"/>
              </a:rPr>
              <a:t>length[</a:t>
            </a:r>
            <a:r>
              <a:rPr lang="nb-NO" altLang="ko-KR" sz="2000" i="1" dirty="0">
                <a:solidFill>
                  <a:srgbClr val="CC99FF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rgbClr val="CC99FF"/>
                </a:solidFill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solidFill>
                  <a:srgbClr val="CC99FF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CC99FF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rgbClr val="CC99FF"/>
                </a:solidFill>
                <a:latin typeface="+mn-lt"/>
                <a:ea typeface="굴림" charset="-127"/>
              </a:rPr>
              <a:t>4</a:t>
            </a:r>
            <a:r>
              <a:rPr lang="nb-NO" altLang="ko-KR" sz="2000" dirty="0">
                <a:solidFill>
                  <a:srgbClr val="CC99FF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CC99FF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rgbClr val="CC99FF"/>
                </a:solidFill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solidFill>
                  <a:srgbClr val="CC99FF"/>
                </a:solidFill>
                <a:latin typeface="+mn-lt"/>
                <a:ea typeface="굴림" charset="-127"/>
              </a:rPr>
              <a:t>]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굴림" charset="-127"/>
              </a:rPr>
              <a:t>                         </a:t>
            </a:r>
            <a:r>
              <a:rPr lang="en-US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length[</a:t>
            </a:r>
            <a:r>
              <a:rPr lang="nb-NO" altLang="ko-KR" sz="2000" i="1" dirty="0">
                <a:solidFill>
                  <a:schemeClr val="tx2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chemeClr val="tx2"/>
                </a:solidFill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chemeClr val="tx2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chemeClr val="tx2"/>
                </a:solidFill>
                <a:latin typeface="+mn-lt"/>
                <a:ea typeface="굴림" charset="-127"/>
              </a:rPr>
              <a:t>1</a:t>
            </a:r>
            <a:r>
              <a:rPr lang="nb-NO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chemeClr val="tx2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chemeClr val="tx2"/>
                </a:solidFill>
                <a:latin typeface="+mn-lt"/>
                <a:ea typeface="굴림" charset="-127"/>
              </a:rPr>
              <a:t>4</a:t>
            </a:r>
            <a:r>
              <a:rPr lang="nb-NO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, </a:t>
            </a:r>
            <a:r>
              <a:rPr lang="nb-NO" altLang="ko-KR" sz="2000" i="1" dirty="0">
                <a:solidFill>
                  <a:schemeClr val="tx2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chemeClr val="tx2"/>
                </a:solidFill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solidFill>
                  <a:schemeClr val="tx2"/>
                </a:solidFill>
                <a:latin typeface="+mn-lt"/>
                <a:ea typeface="굴림" charset="-127"/>
              </a:rPr>
              <a:t>]</a:t>
            </a:r>
            <a:r>
              <a:rPr lang="nb-NO" altLang="ko-KR" sz="2000" dirty="0">
                <a:latin typeface="+mn-lt"/>
                <a:ea typeface="굴림" charset="-127"/>
              </a:rPr>
              <a:t>,</a:t>
            </a:r>
            <a:r>
              <a:rPr lang="en-US" altLang="ko-KR" sz="2000" i="1" dirty="0">
                <a:latin typeface="+mn-lt"/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length[</a:t>
            </a:r>
            <a:r>
              <a:rPr lang="nb-NO" altLang="ko-KR" sz="2000" i="1" dirty="0">
                <a:solidFill>
                  <a:srgbClr val="339933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rgbClr val="339933"/>
                </a:solidFill>
                <a:latin typeface="+mn-lt"/>
                <a:ea typeface="굴림" charset="-127"/>
              </a:rPr>
              <a:t>2</a:t>
            </a:r>
            <a:r>
              <a:rPr lang="nb-NO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339933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rgbClr val="339933"/>
                </a:solidFill>
                <a:latin typeface="+mn-lt"/>
                <a:ea typeface="굴림" charset="-127"/>
              </a:rPr>
              <a:t>3</a:t>
            </a:r>
            <a:r>
              <a:rPr lang="nb-NO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339933"/>
                </a:solidFill>
                <a:latin typeface="+mn-lt"/>
                <a:ea typeface="굴림" charset="-127"/>
              </a:rPr>
              <a:t> v</a:t>
            </a:r>
            <a:r>
              <a:rPr lang="nb-NO" altLang="ko-KR" sz="2000" baseline="-25000" dirty="0">
                <a:solidFill>
                  <a:srgbClr val="339933"/>
                </a:solidFill>
                <a:latin typeface="+mn-lt"/>
                <a:ea typeface="굴림" charset="-127"/>
              </a:rPr>
              <a:t>4</a:t>
            </a:r>
            <a:r>
              <a:rPr lang="nb-NO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,</a:t>
            </a:r>
            <a:r>
              <a:rPr lang="nb-NO" altLang="ko-KR" sz="2000" i="1" dirty="0">
                <a:solidFill>
                  <a:srgbClr val="339933"/>
                </a:solidFill>
                <a:latin typeface="+mn-lt"/>
                <a:ea typeface="굴림" charset="-127"/>
              </a:rPr>
              <a:t>v</a:t>
            </a:r>
            <a:r>
              <a:rPr lang="nb-NO" altLang="ko-KR" sz="2000" baseline="-25000" dirty="0">
                <a:solidFill>
                  <a:srgbClr val="339933"/>
                </a:solidFill>
                <a:latin typeface="+mn-lt"/>
                <a:ea typeface="굴림" charset="-127"/>
              </a:rPr>
              <a:t>5</a:t>
            </a:r>
            <a:r>
              <a:rPr lang="nb-NO" altLang="ko-KR" sz="2000" dirty="0">
                <a:solidFill>
                  <a:srgbClr val="339933"/>
                </a:solidFill>
                <a:latin typeface="+mn-lt"/>
                <a:ea typeface="굴림" charset="-127"/>
              </a:rPr>
              <a:t>]),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굴림" charset="-127"/>
              </a:rPr>
              <a:t>                     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nb-NO" altLang="ko-KR" sz="2000" dirty="0">
                <a:latin typeface="+mn-lt"/>
                <a:ea typeface="맑은 고딕"/>
              </a:rPr>
              <a:t>14, 5, 13, 10) = 5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맑은 고딕"/>
              </a:rPr>
              <a:t>(6)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(5)</a:t>
            </a:r>
            <a:r>
              <a:rPr lang="en-US" altLang="ko-KR" sz="2000" dirty="0">
                <a:latin typeface="+mn-lt"/>
                <a:ea typeface="굴림" charset="-127"/>
              </a:rPr>
              <a:t>[2][5] =</a:t>
            </a:r>
            <a:r>
              <a:rPr lang="en-US" altLang="ko-KR" sz="2000" i="1" dirty="0">
                <a:latin typeface="+mn-lt"/>
                <a:ea typeface="굴림" charset="-127"/>
              </a:rPr>
              <a:t> D</a:t>
            </a:r>
            <a:r>
              <a:rPr lang="en-US" altLang="ko-KR" sz="2000" baseline="50000" dirty="0">
                <a:latin typeface="+mn-lt"/>
                <a:ea typeface="굴림" charset="-127"/>
              </a:rPr>
              <a:t>(4)</a:t>
            </a:r>
            <a:r>
              <a:rPr lang="en-US" altLang="ko-KR" sz="2000" dirty="0">
                <a:latin typeface="+mn-lt"/>
                <a:ea typeface="굴림" charset="-127"/>
              </a:rPr>
              <a:t>[2][5]=5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dirty="0">
              <a:latin typeface="+mn-ea"/>
              <a:ea typeface="굴림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ea"/>
                <a:ea typeface="굴림" charset="-127"/>
              </a:rPr>
              <a:t>- </a:t>
            </a:r>
            <a:r>
              <a:rPr lang="ko-KR" altLang="en-US" sz="2000" dirty="0">
                <a:latin typeface="+mn-ea"/>
                <a:ea typeface="굴림" charset="-127"/>
              </a:rPr>
              <a:t>가능한</a:t>
            </a:r>
            <a:r>
              <a:rPr lang="en-US" altLang="ko-KR" sz="2000" dirty="0">
                <a:latin typeface="+mn-ea"/>
                <a:ea typeface="굴림" charset="-127"/>
              </a:rPr>
              <a:t> </a:t>
            </a:r>
            <a:r>
              <a:rPr lang="ko-KR" altLang="en-US" sz="2000" dirty="0">
                <a:latin typeface="+mn-ea"/>
                <a:ea typeface="굴림" charset="-127"/>
              </a:rPr>
              <a:t>경로를 쉽게 확인할 수 있는 조직적인 방법 필요</a:t>
            </a:r>
            <a:endParaRPr lang="en-US" altLang="ko-KR" sz="2000" dirty="0">
              <a:latin typeface="+mn-ea"/>
              <a:ea typeface="굴림" charset="-127"/>
            </a:endParaRP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5643563" y="930275"/>
            <a:ext cx="406400" cy="417513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solidFill>
                <a:srgbClr val="FF0000"/>
              </a:solidFill>
              <a:latin typeface="굴림" panose="020B0600000101010101" pitchFamily="50" charset="-127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718175" y="984250"/>
            <a:ext cx="3063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>
                <a:solidFill>
                  <a:srgbClr val="FF0000"/>
                </a:solidFill>
              </a:rPr>
              <a:t>v</a:t>
            </a:r>
            <a:r>
              <a:rPr lang="en-US" altLang="ko-KR" sz="1200" baseline="-25000">
                <a:solidFill>
                  <a:srgbClr val="FF0000"/>
                </a:solidFill>
              </a:rPr>
              <a:t>5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6546850" y="284163"/>
            <a:ext cx="406400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623050" y="338138"/>
            <a:ext cx="3048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/>
              <a:t>v</a:t>
            </a:r>
            <a:r>
              <a:rPr lang="en-US" altLang="ko-KR" sz="1200" baseline="-25000"/>
              <a:t>1</a:t>
            </a:r>
            <a:endParaRPr lang="en-US" altLang="ko-KR" sz="1200"/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6546850" y="1531938"/>
            <a:ext cx="406400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6623050" y="1585913"/>
            <a:ext cx="333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/>
              <a:t>v</a:t>
            </a:r>
            <a:r>
              <a:rPr lang="en-US" altLang="ko-KR" sz="1200" baseline="-25000"/>
              <a:t>4</a:t>
            </a:r>
            <a:endParaRPr lang="en-US" altLang="ko-KR" sz="1200"/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7812088" y="284163"/>
            <a:ext cx="407987" cy="415925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solidFill>
                <a:srgbClr val="FF0000"/>
              </a:solidFill>
              <a:latin typeface="굴림" panose="020B0600000101010101" pitchFamily="50" charset="-127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7888288" y="330200"/>
            <a:ext cx="3048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>
                <a:solidFill>
                  <a:srgbClr val="FF0000"/>
                </a:solidFill>
              </a:rPr>
              <a:t>v</a:t>
            </a:r>
            <a:r>
              <a:rPr lang="en-US" altLang="ko-KR" sz="1200" baseline="-25000">
                <a:solidFill>
                  <a:srgbClr val="FF0000"/>
                </a:solidFill>
              </a:rPr>
              <a:t>2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7812088" y="1531938"/>
            <a:ext cx="40798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7888288" y="1577975"/>
            <a:ext cx="3333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1"/>
              <a:t>v</a:t>
            </a:r>
            <a:r>
              <a:rPr lang="en-US" altLang="ko-KR" sz="1200" baseline="-25000"/>
              <a:t>3</a:t>
            </a:r>
            <a:endParaRPr lang="en-US" altLang="ko-KR" sz="1200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V="1">
            <a:off x="5967413" y="546100"/>
            <a:ext cx="587375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 flipV="1">
            <a:off x="6057900" y="676275"/>
            <a:ext cx="587375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1" name="Line 18"/>
          <p:cNvSpPr>
            <a:spLocks noChangeShapeType="1"/>
          </p:cNvSpPr>
          <p:nvPr/>
        </p:nvSpPr>
        <p:spPr bwMode="auto">
          <a:xfrm flipH="1" flipV="1">
            <a:off x="6019800" y="1262063"/>
            <a:ext cx="542925" cy="369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6750050" y="700088"/>
            <a:ext cx="0" cy="831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3" name="Line 20"/>
          <p:cNvSpPr>
            <a:spLocks noChangeShapeType="1"/>
          </p:cNvSpPr>
          <p:nvPr/>
        </p:nvSpPr>
        <p:spPr bwMode="auto">
          <a:xfrm flipH="1" flipV="1">
            <a:off x="8039100" y="684213"/>
            <a:ext cx="0" cy="831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4" name="Line 21"/>
          <p:cNvSpPr>
            <a:spLocks noChangeShapeType="1"/>
          </p:cNvSpPr>
          <p:nvPr/>
        </p:nvSpPr>
        <p:spPr bwMode="auto">
          <a:xfrm>
            <a:off x="6938963" y="414338"/>
            <a:ext cx="903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5" name="Line 23"/>
          <p:cNvSpPr>
            <a:spLocks noChangeShapeType="1"/>
          </p:cNvSpPr>
          <p:nvPr/>
        </p:nvSpPr>
        <p:spPr bwMode="auto">
          <a:xfrm>
            <a:off x="6953250" y="560388"/>
            <a:ext cx="866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6" name="Line 24"/>
          <p:cNvSpPr>
            <a:spLocks noChangeShapeType="1"/>
          </p:cNvSpPr>
          <p:nvPr/>
        </p:nvSpPr>
        <p:spPr bwMode="auto">
          <a:xfrm>
            <a:off x="6946900" y="1670050"/>
            <a:ext cx="903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7" name="Line 25"/>
          <p:cNvSpPr>
            <a:spLocks noChangeShapeType="1"/>
          </p:cNvSpPr>
          <p:nvPr/>
        </p:nvSpPr>
        <p:spPr bwMode="auto">
          <a:xfrm>
            <a:off x="6953250" y="1817688"/>
            <a:ext cx="866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8" name="Line 26"/>
          <p:cNvSpPr>
            <a:spLocks noChangeShapeType="1"/>
          </p:cNvSpPr>
          <p:nvPr/>
        </p:nvSpPr>
        <p:spPr bwMode="auto">
          <a:xfrm flipH="1">
            <a:off x="6870700" y="646113"/>
            <a:ext cx="995363" cy="923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9" name="Text Box 27"/>
          <p:cNvSpPr txBox="1">
            <a:spLocks noChangeArrowheads="1"/>
          </p:cNvSpPr>
          <p:nvPr/>
        </p:nvSpPr>
        <p:spPr bwMode="auto">
          <a:xfrm>
            <a:off x="6046788" y="560388"/>
            <a:ext cx="285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3</a:t>
            </a:r>
          </a:p>
        </p:txBody>
      </p:sp>
      <p:sp>
        <p:nvSpPr>
          <p:cNvPr id="26650" name="Text Box 28"/>
          <p:cNvSpPr txBox="1">
            <a:spLocks noChangeArrowheads="1"/>
          </p:cNvSpPr>
          <p:nvPr/>
        </p:nvSpPr>
        <p:spPr bwMode="auto">
          <a:xfrm>
            <a:off x="6272213" y="892175"/>
            <a:ext cx="2857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5</a:t>
            </a:r>
          </a:p>
        </p:txBody>
      </p:sp>
      <p:sp>
        <p:nvSpPr>
          <p:cNvPr id="26651" name="Text Box 29"/>
          <p:cNvSpPr txBox="1">
            <a:spLocks noChangeArrowheads="1"/>
          </p:cNvSpPr>
          <p:nvPr/>
        </p:nvSpPr>
        <p:spPr bwMode="auto">
          <a:xfrm>
            <a:off x="7289800" y="214313"/>
            <a:ext cx="285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1</a:t>
            </a:r>
          </a:p>
        </p:txBody>
      </p:sp>
      <p:sp>
        <p:nvSpPr>
          <p:cNvPr id="26652" name="Text Box 30"/>
          <p:cNvSpPr txBox="1">
            <a:spLocks noChangeArrowheads="1"/>
          </p:cNvSpPr>
          <p:nvPr/>
        </p:nvSpPr>
        <p:spPr bwMode="auto">
          <a:xfrm>
            <a:off x="7285038" y="546100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9</a:t>
            </a:r>
          </a:p>
        </p:txBody>
      </p:sp>
      <p:sp>
        <p:nvSpPr>
          <p:cNvPr id="26653" name="Text Box 31"/>
          <p:cNvSpPr txBox="1">
            <a:spLocks noChangeArrowheads="1"/>
          </p:cNvSpPr>
          <p:nvPr/>
        </p:nvSpPr>
        <p:spPr bwMode="auto">
          <a:xfrm>
            <a:off x="6724650" y="977900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1</a:t>
            </a:r>
          </a:p>
        </p:txBody>
      </p:sp>
      <p:sp>
        <p:nvSpPr>
          <p:cNvPr id="26654" name="Text Box 32"/>
          <p:cNvSpPr txBox="1">
            <a:spLocks noChangeArrowheads="1"/>
          </p:cNvSpPr>
          <p:nvPr/>
        </p:nvSpPr>
        <p:spPr bwMode="auto">
          <a:xfrm>
            <a:off x="7180263" y="977900"/>
            <a:ext cx="2857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2</a:t>
            </a:r>
          </a:p>
        </p:txBody>
      </p:sp>
      <p:sp>
        <p:nvSpPr>
          <p:cNvPr id="26655" name="Text Box 33"/>
          <p:cNvSpPr txBox="1">
            <a:spLocks noChangeArrowheads="1"/>
          </p:cNvSpPr>
          <p:nvPr/>
        </p:nvSpPr>
        <p:spPr bwMode="auto">
          <a:xfrm>
            <a:off x="7270750" y="1470025"/>
            <a:ext cx="2857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2</a:t>
            </a:r>
          </a:p>
        </p:txBody>
      </p:sp>
      <p:sp>
        <p:nvSpPr>
          <p:cNvPr id="26656" name="Text Box 34"/>
          <p:cNvSpPr txBox="1">
            <a:spLocks noChangeArrowheads="1"/>
          </p:cNvSpPr>
          <p:nvPr/>
        </p:nvSpPr>
        <p:spPr bwMode="auto">
          <a:xfrm>
            <a:off x="6181725" y="1439863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3</a:t>
            </a:r>
          </a:p>
        </p:txBody>
      </p:sp>
      <p:sp>
        <p:nvSpPr>
          <p:cNvPr id="26657" name="Text Box 35"/>
          <p:cNvSpPr txBox="1">
            <a:spLocks noChangeArrowheads="1"/>
          </p:cNvSpPr>
          <p:nvPr/>
        </p:nvSpPr>
        <p:spPr bwMode="auto">
          <a:xfrm>
            <a:off x="8001000" y="1077913"/>
            <a:ext cx="285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3</a:t>
            </a:r>
          </a:p>
        </p:txBody>
      </p:sp>
      <p:sp>
        <p:nvSpPr>
          <p:cNvPr id="26658" name="Text Box 36"/>
          <p:cNvSpPr txBox="1">
            <a:spLocks noChangeArrowheads="1"/>
          </p:cNvSpPr>
          <p:nvPr/>
        </p:nvSpPr>
        <p:spPr bwMode="auto">
          <a:xfrm>
            <a:off x="7270750" y="1801813"/>
            <a:ext cx="285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B99C19-A340-48A4-9055-F0F4BF65284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동적계획식</a:t>
            </a:r>
            <a:r>
              <a:rPr lang="ko-KR" altLang="en-US" dirty="0" smtClean="0"/>
              <a:t> 설계절차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839200" cy="49530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1. </a:t>
            </a:r>
            <a:r>
              <a:rPr lang="en-US" altLang="ko-KR" i="1" dirty="0" smtClean="0"/>
              <a:t>D</a:t>
            </a:r>
            <a:r>
              <a:rPr lang="en-US" altLang="ko-KR" baseline="50000" dirty="0" smtClean="0"/>
              <a:t>(</a:t>
            </a:r>
            <a:r>
              <a:rPr lang="en-US" altLang="ko-KR" i="1" baseline="50000" dirty="0" smtClean="0"/>
              <a:t>k</a:t>
            </a:r>
            <a:r>
              <a:rPr lang="en-US" altLang="ko-KR" baseline="50000" dirty="0" smtClean="0"/>
              <a:t>-1)</a:t>
            </a:r>
            <a:r>
              <a:rPr lang="ko-KR" altLang="en-US" dirty="0" smtClean="0"/>
              <a:t>을 가지고 </a:t>
            </a:r>
            <a:r>
              <a:rPr lang="en-US" altLang="ko-KR" i="1" dirty="0" smtClean="0"/>
              <a:t>D</a:t>
            </a:r>
            <a:r>
              <a:rPr lang="en-US" altLang="ko-KR" baseline="50000" dirty="0" smtClean="0"/>
              <a:t>(</a:t>
            </a:r>
            <a:r>
              <a:rPr lang="en-US" altLang="ko-KR" i="1" baseline="50000" dirty="0" smtClean="0"/>
              <a:t>k</a:t>
            </a:r>
            <a:r>
              <a:rPr lang="en-US" altLang="ko-KR" baseline="50000" dirty="0" smtClean="0"/>
              <a:t>)</a:t>
            </a:r>
            <a:r>
              <a:rPr lang="ko-KR" altLang="en-US" dirty="0" smtClean="0"/>
              <a:t>를 계산할 수 있는 재귀 관계식</a:t>
            </a:r>
            <a:r>
              <a:rPr lang="en-US" altLang="ko-KR" dirty="0" smtClean="0"/>
              <a:t>(recursive property)</a:t>
            </a:r>
            <a:r>
              <a:rPr lang="ko-KR" altLang="en-US" dirty="0" smtClean="0"/>
              <a:t>을 정립</a:t>
            </a:r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dirty="0" smtClean="0"/>
              <a:t>	</a:t>
            </a:r>
            <a:r>
              <a:rPr lang="ko-KR" altLang="en-US" b="1" dirty="0" smtClean="0"/>
              <a:t>경우 </a:t>
            </a:r>
            <a:r>
              <a:rPr lang="en-US" altLang="ko-KR" b="1" dirty="0" smtClean="0"/>
              <a:t>1</a:t>
            </a:r>
            <a:r>
              <a:rPr lang="en-US" altLang="ko-KR" dirty="0" smtClean="0"/>
              <a:t>: {</a:t>
            </a:r>
            <a:r>
              <a:rPr lang="en-US" altLang="ko-KR" i="1" dirty="0" smtClean="0"/>
              <a:t>v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v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,…, </a:t>
            </a:r>
            <a:r>
              <a:rPr lang="en-US" altLang="ko-KR" i="1" dirty="0" err="1" smtClean="0"/>
              <a:t>v</a:t>
            </a:r>
            <a:r>
              <a:rPr lang="en-US" altLang="ko-KR" i="1" baseline="-25000" dirty="0" err="1" smtClean="0"/>
              <a:t>k</a:t>
            </a:r>
            <a:r>
              <a:rPr lang="en-US" altLang="ko-KR" dirty="0" smtClean="0"/>
              <a:t>}</a:t>
            </a:r>
            <a:r>
              <a:rPr lang="ko-KR" altLang="en-US" dirty="0" smtClean="0"/>
              <a:t>의 정점들 만을 통해서 </a:t>
            </a:r>
            <a:r>
              <a:rPr lang="en-US" altLang="ko-KR" i="1" dirty="0" smtClean="0"/>
              <a:t>v</a:t>
            </a:r>
            <a:r>
              <a:rPr lang="en-US" altLang="ko-KR" i="1" baseline="-25000" dirty="0" smtClean="0"/>
              <a:t>i</a:t>
            </a:r>
            <a:r>
              <a:rPr lang="ko-KR" altLang="en-US" dirty="0" smtClean="0"/>
              <a:t>에서 </a:t>
            </a:r>
            <a:r>
              <a:rPr lang="en-US" altLang="ko-KR" i="1" dirty="0" err="1" smtClean="0"/>
              <a:t>v</a:t>
            </a:r>
            <a:r>
              <a:rPr lang="en-US" altLang="ko-KR" i="1" baseline="-25000" dirty="0" err="1" smtClean="0"/>
              <a:t>j</a:t>
            </a:r>
            <a:r>
              <a:rPr lang="ko-KR" altLang="en-US" dirty="0" smtClean="0"/>
              <a:t>로 가는 최단경로가 </a:t>
            </a:r>
            <a:r>
              <a:rPr lang="en-US" altLang="ko-KR" i="1" dirty="0" err="1" smtClean="0"/>
              <a:t>v</a:t>
            </a:r>
            <a:r>
              <a:rPr lang="en-US" altLang="ko-KR" i="1" baseline="-25000" dirty="0" err="1" smtClean="0"/>
              <a:t>k</a:t>
            </a:r>
            <a:r>
              <a:rPr lang="ko-KR" altLang="en-US" u="sng" dirty="0" smtClean="0"/>
              <a:t>를 거치지 않는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dirty="0" smtClean="0"/>
              <a:t>		                            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   </a:t>
            </a:r>
            <a:r>
              <a:rPr lang="en-US" altLang="ko-KR" i="1" dirty="0" smtClean="0"/>
              <a:t>D</a:t>
            </a:r>
            <a:r>
              <a:rPr lang="en-US" altLang="ko-KR" baseline="50000" dirty="0" smtClean="0"/>
              <a:t>(5)</a:t>
            </a:r>
            <a:r>
              <a:rPr lang="en-US" altLang="ko-KR" dirty="0" smtClean="0"/>
              <a:t>[1][3] = </a:t>
            </a:r>
            <a:r>
              <a:rPr lang="en-US" altLang="ko-KR" i="1" dirty="0" smtClean="0"/>
              <a:t>D</a:t>
            </a:r>
            <a:r>
              <a:rPr lang="en-US" altLang="ko-KR" baseline="50000" dirty="0" smtClean="0"/>
              <a:t>(4)</a:t>
            </a:r>
            <a:r>
              <a:rPr lang="en-US" altLang="ko-KR" dirty="0" smtClean="0"/>
              <a:t>[1][3] = 3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dirty="0" smtClean="0"/>
              <a:t>	</a:t>
            </a:r>
            <a:r>
              <a:rPr lang="ko-KR" altLang="en-US" b="1" dirty="0" smtClean="0"/>
              <a:t>경우 </a:t>
            </a:r>
            <a:r>
              <a:rPr lang="en-US" altLang="ko-KR" b="1" dirty="0" smtClean="0"/>
              <a:t>2</a:t>
            </a:r>
            <a:r>
              <a:rPr lang="en-US" altLang="ko-KR" dirty="0" smtClean="0"/>
              <a:t>: {</a:t>
            </a:r>
            <a:r>
              <a:rPr lang="en-US" altLang="ko-KR" i="1" dirty="0" smtClean="0"/>
              <a:t>v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v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,…, </a:t>
            </a:r>
            <a:r>
              <a:rPr lang="en-US" altLang="ko-KR" i="1" dirty="0" err="1" smtClean="0"/>
              <a:t>v</a:t>
            </a:r>
            <a:r>
              <a:rPr lang="en-US" altLang="ko-KR" i="1" baseline="-25000" dirty="0" err="1" smtClean="0"/>
              <a:t>k</a:t>
            </a:r>
            <a:r>
              <a:rPr lang="en-US" altLang="ko-KR" dirty="0" smtClean="0"/>
              <a:t>}</a:t>
            </a:r>
            <a:r>
              <a:rPr lang="ko-KR" altLang="en-US" dirty="0" smtClean="0"/>
              <a:t>의 정점들 만을 통해서 </a:t>
            </a:r>
            <a:r>
              <a:rPr lang="en-US" altLang="ko-KR" i="1" dirty="0" smtClean="0"/>
              <a:t>v</a:t>
            </a:r>
            <a:r>
              <a:rPr lang="en-US" altLang="ko-KR" i="1" baseline="-25000" dirty="0" smtClean="0"/>
              <a:t>i</a:t>
            </a:r>
            <a:r>
              <a:rPr lang="ko-KR" altLang="en-US" dirty="0" smtClean="0"/>
              <a:t>에서 </a:t>
            </a:r>
            <a:r>
              <a:rPr lang="en-US" altLang="ko-KR" i="1" dirty="0" err="1" smtClean="0"/>
              <a:t>v</a:t>
            </a:r>
            <a:r>
              <a:rPr lang="en-US" altLang="ko-KR" i="1" baseline="-25000" dirty="0" err="1" smtClean="0"/>
              <a:t>j</a:t>
            </a:r>
            <a:r>
              <a:rPr lang="ko-KR" altLang="en-US" dirty="0" smtClean="0"/>
              <a:t>로 가는 최단경로가 </a:t>
            </a:r>
            <a:r>
              <a:rPr lang="en-US" altLang="ko-KR" i="1" dirty="0" err="1" smtClean="0"/>
              <a:t>v</a:t>
            </a:r>
            <a:r>
              <a:rPr lang="en-US" altLang="ko-KR" i="1" baseline="-25000" dirty="0" err="1" smtClean="0"/>
              <a:t>k</a:t>
            </a:r>
            <a:r>
              <a:rPr lang="ko-KR" altLang="en-US" u="sng" dirty="0" smtClean="0"/>
              <a:t>를 거치는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dirty="0" smtClean="0"/>
              <a:t>		                           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    </a:t>
            </a:r>
            <a:r>
              <a:rPr lang="en-US" altLang="ko-KR" i="1" dirty="0" smtClean="0"/>
              <a:t>D</a:t>
            </a:r>
            <a:r>
              <a:rPr lang="en-US" altLang="ko-KR" baseline="50000" dirty="0" smtClean="0"/>
              <a:t>(2)</a:t>
            </a:r>
            <a:r>
              <a:rPr lang="en-US" altLang="ko-KR" dirty="0" smtClean="0"/>
              <a:t>[5][3] = </a:t>
            </a:r>
            <a:r>
              <a:rPr lang="en-US" altLang="ko-KR" i="1" dirty="0" smtClean="0"/>
              <a:t>D</a:t>
            </a:r>
            <a:r>
              <a:rPr lang="en-US" altLang="ko-KR" baseline="50000" dirty="0" smtClean="0"/>
              <a:t>(1)</a:t>
            </a:r>
            <a:r>
              <a:rPr lang="en-US" altLang="ko-KR" dirty="0" smtClean="0"/>
              <a:t>[5][2] + </a:t>
            </a:r>
            <a:r>
              <a:rPr lang="en-US" altLang="ko-KR" i="1" dirty="0" smtClean="0"/>
              <a:t>D</a:t>
            </a:r>
            <a:r>
              <a:rPr lang="en-US" altLang="ko-KR" baseline="50000" dirty="0" smtClean="0"/>
              <a:t>(1)</a:t>
            </a:r>
            <a:r>
              <a:rPr lang="en-US" altLang="ko-KR" dirty="0" smtClean="0"/>
              <a:t>[2][3] = 4 + 3 = 7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상향식으로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 = 1</a:t>
            </a:r>
            <a:r>
              <a:rPr lang="ko-KR" altLang="en-US" dirty="0" smtClean="0"/>
              <a:t>부터 </a:t>
            </a:r>
            <a:r>
              <a:rPr lang="en-US" altLang="ko-KR" i="1" dirty="0" smtClean="0"/>
              <a:t>n</a:t>
            </a:r>
            <a:r>
              <a:rPr lang="ko-KR" altLang="en-US" dirty="0" smtClean="0"/>
              <a:t>까지 다음과 같이  이 과정을 반복하여 해를 구한다</a:t>
            </a:r>
            <a:r>
              <a:rPr lang="en-US" altLang="ko-KR" dirty="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dirty="0" smtClean="0"/>
              <a:t> 			                      </a:t>
            </a:r>
            <a:r>
              <a:rPr lang="en-US" altLang="ko-KR" i="1" dirty="0" smtClean="0"/>
              <a:t>D</a:t>
            </a:r>
            <a:r>
              <a:rPr lang="en-US" altLang="ko-KR" baseline="50000" dirty="0" smtClean="0"/>
              <a:t>(0)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D</a:t>
            </a:r>
            <a:r>
              <a:rPr lang="en-US" altLang="ko-KR" baseline="50000" dirty="0" smtClean="0"/>
              <a:t>(1)</a:t>
            </a:r>
            <a:r>
              <a:rPr lang="en-US" altLang="ko-KR" dirty="0" smtClean="0"/>
              <a:t>,……., </a:t>
            </a:r>
            <a:r>
              <a:rPr lang="en-US" altLang="ko-KR" i="1" dirty="0" smtClean="0"/>
              <a:t>D</a:t>
            </a:r>
            <a:r>
              <a:rPr lang="en-US" altLang="ko-KR" baseline="50000" dirty="0" smtClean="0"/>
              <a:t>(</a:t>
            </a:r>
            <a:r>
              <a:rPr lang="en-US" altLang="ko-KR" i="1" baseline="50000" dirty="0" smtClean="0"/>
              <a:t>n</a:t>
            </a:r>
            <a:r>
              <a:rPr lang="en-US" altLang="ko-KR" baseline="50000" dirty="0" smtClean="0"/>
              <a:t>)</a:t>
            </a:r>
            <a:endParaRPr lang="en-US" altLang="ko-KR" dirty="0" smtClean="0"/>
          </a:p>
        </p:txBody>
      </p:sp>
      <p:grpSp>
        <p:nvGrpSpPr>
          <p:cNvPr id="27654" name="그룹 5"/>
          <p:cNvGrpSpPr>
            <a:grpSpLocks/>
          </p:cNvGrpSpPr>
          <p:nvPr/>
        </p:nvGrpSpPr>
        <p:grpSpPr bwMode="auto">
          <a:xfrm>
            <a:off x="6203950" y="5229225"/>
            <a:ext cx="1601788" cy="1255713"/>
            <a:chOff x="5643563" y="214313"/>
            <a:chExt cx="2600523" cy="1829751"/>
          </a:xfrm>
        </p:grpSpPr>
        <p:sp>
          <p:nvSpPr>
            <p:cNvPr id="27655" name="Oval 4"/>
            <p:cNvSpPr>
              <a:spLocks noChangeArrowheads="1"/>
            </p:cNvSpPr>
            <p:nvPr/>
          </p:nvSpPr>
          <p:spPr bwMode="auto">
            <a:xfrm>
              <a:off x="5643563" y="930275"/>
              <a:ext cx="406400" cy="417513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solidFill>
                  <a:srgbClr val="FF0000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27656" name="Text Box 6"/>
            <p:cNvSpPr txBox="1">
              <a:spLocks noChangeArrowheads="1"/>
            </p:cNvSpPr>
            <p:nvPr/>
          </p:nvSpPr>
          <p:spPr bwMode="auto">
            <a:xfrm>
              <a:off x="5718175" y="984250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>
                  <a:solidFill>
                    <a:srgbClr val="FF0000"/>
                  </a:solidFill>
                </a:rPr>
                <a:t>v</a:t>
              </a:r>
              <a:r>
                <a:rPr lang="en-US" altLang="ko-KR" sz="1200" baseline="-25000">
                  <a:solidFill>
                    <a:srgbClr val="FF0000"/>
                  </a:solidFill>
                </a:rPr>
                <a:t>5</a:t>
              </a:r>
              <a:endParaRPr lang="en-US" altLang="ko-KR" sz="1200">
                <a:solidFill>
                  <a:srgbClr val="FF0000"/>
                </a:solidFill>
              </a:endParaRPr>
            </a:p>
          </p:txBody>
        </p:sp>
        <p:sp>
          <p:nvSpPr>
            <p:cNvPr id="27657" name="Oval 7"/>
            <p:cNvSpPr>
              <a:spLocks noChangeArrowheads="1"/>
            </p:cNvSpPr>
            <p:nvPr/>
          </p:nvSpPr>
          <p:spPr bwMode="auto">
            <a:xfrm>
              <a:off x="6546850" y="284163"/>
              <a:ext cx="406400" cy="415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27658" name="Text Box 8"/>
            <p:cNvSpPr txBox="1">
              <a:spLocks noChangeArrowheads="1"/>
            </p:cNvSpPr>
            <p:nvPr/>
          </p:nvSpPr>
          <p:spPr bwMode="auto">
            <a:xfrm>
              <a:off x="6623050" y="338138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1</a:t>
              </a:r>
              <a:endParaRPr lang="en-US" altLang="ko-KR" sz="1200"/>
            </a:p>
          </p:txBody>
        </p:sp>
        <p:sp>
          <p:nvSpPr>
            <p:cNvPr id="27659" name="Oval 9"/>
            <p:cNvSpPr>
              <a:spLocks noChangeArrowheads="1"/>
            </p:cNvSpPr>
            <p:nvPr/>
          </p:nvSpPr>
          <p:spPr bwMode="auto">
            <a:xfrm>
              <a:off x="6546850" y="1531938"/>
              <a:ext cx="406400" cy="415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27660" name="Text Box 10"/>
            <p:cNvSpPr txBox="1">
              <a:spLocks noChangeArrowheads="1"/>
            </p:cNvSpPr>
            <p:nvPr/>
          </p:nvSpPr>
          <p:spPr bwMode="auto">
            <a:xfrm>
              <a:off x="6623050" y="1585913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4</a:t>
              </a:r>
              <a:endParaRPr lang="en-US" altLang="ko-KR" sz="1200"/>
            </a:p>
          </p:txBody>
        </p:sp>
        <p:sp>
          <p:nvSpPr>
            <p:cNvPr id="27661" name="Oval 11"/>
            <p:cNvSpPr>
              <a:spLocks noChangeArrowheads="1"/>
            </p:cNvSpPr>
            <p:nvPr/>
          </p:nvSpPr>
          <p:spPr bwMode="auto">
            <a:xfrm>
              <a:off x="7812088" y="284163"/>
              <a:ext cx="407987" cy="415925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solidFill>
                  <a:srgbClr val="FF0000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27662" name="Text Box 12"/>
            <p:cNvSpPr txBox="1">
              <a:spLocks noChangeArrowheads="1"/>
            </p:cNvSpPr>
            <p:nvPr/>
          </p:nvSpPr>
          <p:spPr bwMode="auto">
            <a:xfrm>
              <a:off x="7888289" y="330200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>
                  <a:solidFill>
                    <a:srgbClr val="FF0000"/>
                  </a:solidFill>
                </a:rPr>
                <a:t>v</a:t>
              </a:r>
              <a:r>
                <a:rPr lang="en-US" altLang="ko-KR" sz="1200" baseline="-25000">
                  <a:solidFill>
                    <a:srgbClr val="FF0000"/>
                  </a:solidFill>
                </a:rPr>
                <a:t>2</a:t>
              </a:r>
              <a:endParaRPr lang="en-US" altLang="ko-KR" sz="1200">
                <a:solidFill>
                  <a:srgbClr val="FF0000"/>
                </a:solidFill>
              </a:endParaRPr>
            </a:p>
          </p:txBody>
        </p:sp>
        <p:sp>
          <p:nvSpPr>
            <p:cNvPr id="27663" name="Oval 13"/>
            <p:cNvSpPr>
              <a:spLocks noChangeArrowheads="1"/>
            </p:cNvSpPr>
            <p:nvPr/>
          </p:nvSpPr>
          <p:spPr bwMode="auto">
            <a:xfrm>
              <a:off x="7812088" y="1531938"/>
              <a:ext cx="407987" cy="415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0" rIns="36000" bIns="0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27664" name="Text Box 14"/>
            <p:cNvSpPr txBox="1">
              <a:spLocks noChangeArrowheads="1"/>
            </p:cNvSpPr>
            <p:nvPr/>
          </p:nvSpPr>
          <p:spPr bwMode="auto">
            <a:xfrm>
              <a:off x="7888288" y="1577975"/>
              <a:ext cx="313392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3</a:t>
              </a:r>
              <a:endParaRPr lang="en-US" altLang="ko-KR" sz="1200"/>
            </a:p>
          </p:txBody>
        </p:sp>
        <p:sp>
          <p:nvSpPr>
            <p:cNvPr id="27665" name="Line 16"/>
            <p:cNvSpPr>
              <a:spLocks noChangeShapeType="1"/>
            </p:cNvSpPr>
            <p:nvPr/>
          </p:nvSpPr>
          <p:spPr bwMode="auto">
            <a:xfrm flipV="1">
              <a:off x="5967413" y="546100"/>
              <a:ext cx="587375" cy="415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27666" name="Line 17"/>
            <p:cNvSpPr>
              <a:spLocks noChangeShapeType="1"/>
            </p:cNvSpPr>
            <p:nvPr/>
          </p:nvSpPr>
          <p:spPr bwMode="auto">
            <a:xfrm flipV="1">
              <a:off x="6057900" y="676275"/>
              <a:ext cx="587375" cy="415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27667" name="Line 18"/>
            <p:cNvSpPr>
              <a:spLocks noChangeShapeType="1"/>
            </p:cNvSpPr>
            <p:nvPr/>
          </p:nvSpPr>
          <p:spPr bwMode="auto">
            <a:xfrm flipH="1" flipV="1">
              <a:off x="6019800" y="1262063"/>
              <a:ext cx="542925" cy="3698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27668" name="Line 19"/>
            <p:cNvSpPr>
              <a:spLocks noChangeShapeType="1"/>
            </p:cNvSpPr>
            <p:nvPr/>
          </p:nvSpPr>
          <p:spPr bwMode="auto">
            <a:xfrm>
              <a:off x="6750050" y="700088"/>
              <a:ext cx="0" cy="831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27669" name="Line 20"/>
            <p:cNvSpPr>
              <a:spLocks noChangeShapeType="1"/>
            </p:cNvSpPr>
            <p:nvPr/>
          </p:nvSpPr>
          <p:spPr bwMode="auto">
            <a:xfrm flipH="1" flipV="1">
              <a:off x="8039100" y="684213"/>
              <a:ext cx="0" cy="831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27670" name="Line 21"/>
            <p:cNvSpPr>
              <a:spLocks noChangeShapeType="1"/>
            </p:cNvSpPr>
            <p:nvPr/>
          </p:nvSpPr>
          <p:spPr bwMode="auto">
            <a:xfrm>
              <a:off x="6938963" y="414338"/>
              <a:ext cx="903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>
              <a:off x="6953250" y="560388"/>
              <a:ext cx="866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27672" name="Line 24"/>
            <p:cNvSpPr>
              <a:spLocks noChangeShapeType="1"/>
            </p:cNvSpPr>
            <p:nvPr/>
          </p:nvSpPr>
          <p:spPr bwMode="auto">
            <a:xfrm>
              <a:off x="6946900" y="1670050"/>
              <a:ext cx="903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27673" name="Line 25"/>
            <p:cNvSpPr>
              <a:spLocks noChangeShapeType="1"/>
            </p:cNvSpPr>
            <p:nvPr/>
          </p:nvSpPr>
          <p:spPr bwMode="auto">
            <a:xfrm>
              <a:off x="6953250" y="1817688"/>
              <a:ext cx="866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27674" name="Line 26"/>
            <p:cNvSpPr>
              <a:spLocks noChangeShapeType="1"/>
            </p:cNvSpPr>
            <p:nvPr/>
          </p:nvSpPr>
          <p:spPr bwMode="auto">
            <a:xfrm flipH="1">
              <a:off x="6870700" y="646113"/>
              <a:ext cx="995363" cy="923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36000" bIns="0" anchor="ctr"/>
            <a:lstStyle/>
            <a:p>
              <a:endParaRPr lang="ko-KR" altLang="en-US"/>
            </a:p>
          </p:txBody>
        </p:sp>
        <p:sp>
          <p:nvSpPr>
            <p:cNvPr id="27675" name="Text Box 27"/>
            <p:cNvSpPr txBox="1">
              <a:spLocks noChangeArrowheads="1"/>
            </p:cNvSpPr>
            <p:nvPr/>
          </p:nvSpPr>
          <p:spPr bwMode="auto">
            <a:xfrm>
              <a:off x="6046789" y="560388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27676" name="Text Box 28"/>
            <p:cNvSpPr txBox="1">
              <a:spLocks noChangeArrowheads="1"/>
            </p:cNvSpPr>
            <p:nvPr/>
          </p:nvSpPr>
          <p:spPr bwMode="auto">
            <a:xfrm>
              <a:off x="6272214" y="892174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5</a:t>
              </a:r>
            </a:p>
          </p:txBody>
        </p:sp>
        <p:sp>
          <p:nvSpPr>
            <p:cNvPr id="27677" name="Text Box 29"/>
            <p:cNvSpPr txBox="1">
              <a:spLocks noChangeArrowheads="1"/>
            </p:cNvSpPr>
            <p:nvPr/>
          </p:nvSpPr>
          <p:spPr bwMode="auto">
            <a:xfrm>
              <a:off x="7289800" y="214313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27678" name="Text Box 30"/>
            <p:cNvSpPr txBox="1">
              <a:spLocks noChangeArrowheads="1"/>
            </p:cNvSpPr>
            <p:nvPr/>
          </p:nvSpPr>
          <p:spPr bwMode="auto">
            <a:xfrm>
              <a:off x="7285038" y="546101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9</a:t>
              </a:r>
            </a:p>
          </p:txBody>
        </p:sp>
        <p:sp>
          <p:nvSpPr>
            <p:cNvPr id="27679" name="Text Box 31"/>
            <p:cNvSpPr txBox="1">
              <a:spLocks noChangeArrowheads="1"/>
            </p:cNvSpPr>
            <p:nvPr/>
          </p:nvSpPr>
          <p:spPr bwMode="auto">
            <a:xfrm>
              <a:off x="6724650" y="977900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27680" name="Text Box 32"/>
            <p:cNvSpPr txBox="1">
              <a:spLocks noChangeArrowheads="1"/>
            </p:cNvSpPr>
            <p:nvPr/>
          </p:nvSpPr>
          <p:spPr bwMode="auto">
            <a:xfrm>
              <a:off x="7180263" y="977900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27681" name="Text Box 33"/>
            <p:cNvSpPr txBox="1">
              <a:spLocks noChangeArrowheads="1"/>
            </p:cNvSpPr>
            <p:nvPr/>
          </p:nvSpPr>
          <p:spPr bwMode="auto">
            <a:xfrm>
              <a:off x="7270749" y="1470027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27682" name="Text Box 34"/>
            <p:cNvSpPr txBox="1">
              <a:spLocks noChangeArrowheads="1"/>
            </p:cNvSpPr>
            <p:nvPr/>
          </p:nvSpPr>
          <p:spPr bwMode="auto">
            <a:xfrm>
              <a:off x="6181725" y="1439865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27683" name="Text Box 35"/>
            <p:cNvSpPr txBox="1">
              <a:spLocks noChangeArrowheads="1"/>
            </p:cNvSpPr>
            <p:nvPr/>
          </p:nvSpPr>
          <p:spPr bwMode="auto">
            <a:xfrm>
              <a:off x="8001001" y="1077914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27684" name="Text Box 36"/>
            <p:cNvSpPr txBox="1">
              <a:spLocks noChangeArrowheads="1"/>
            </p:cNvSpPr>
            <p:nvPr/>
          </p:nvSpPr>
          <p:spPr bwMode="auto">
            <a:xfrm>
              <a:off x="7270749" y="1801813"/>
              <a:ext cx="243085" cy="24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4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75251" y="1584163"/>
            <a:ext cx="5851282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D</a:t>
            </a:r>
            <a:r>
              <a:rPr lang="en-US" altLang="ko-KR" sz="2000" baseline="30000" dirty="0" smtClean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baseline="30000" dirty="0" smtClean="0">
                <a:solidFill>
                  <a:srgbClr val="3E020C"/>
                </a:solidFill>
                <a:latin typeface="Times New Roman" pitchFamily="18" charset="0"/>
              </a:rPr>
              <a:t>k</a:t>
            </a:r>
            <a:r>
              <a:rPr lang="en-US" altLang="ko-KR" sz="2000" baseline="30000" dirty="0" smtClean="0">
                <a:solidFill>
                  <a:srgbClr val="3E020C"/>
                </a:solidFill>
                <a:latin typeface="Times New Roman" pitchFamily="18" charset="0"/>
              </a:rPr>
              <a:t>)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en-US" altLang="ko-KR" sz="2000" i="1" dirty="0" err="1" smtClean="0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][</a:t>
            </a:r>
            <a:r>
              <a:rPr lang="en-US" altLang="ko-KR" sz="2000" i="1" dirty="0" smtClean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]=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minimum{D</a:t>
            </a:r>
            <a:r>
              <a:rPr lang="en-US" altLang="ko-KR" sz="2000" baseline="30000" dirty="0" smtClean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baseline="30000" dirty="0" smtClean="0">
                <a:solidFill>
                  <a:srgbClr val="3E020C"/>
                </a:solidFill>
                <a:latin typeface="Times New Roman" pitchFamily="18" charset="0"/>
              </a:rPr>
              <a:t>k-</a:t>
            </a:r>
            <a:r>
              <a:rPr lang="en-US" altLang="ko-KR" sz="2000" baseline="30000" dirty="0" smtClean="0">
                <a:solidFill>
                  <a:srgbClr val="3E020C"/>
                </a:solidFill>
                <a:latin typeface="Times New Roman" pitchFamily="18" charset="0"/>
              </a:rPr>
              <a:t>1)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en-US" altLang="ko-KR" sz="2000" i="1" dirty="0" err="1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][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], D</a:t>
            </a:r>
            <a:r>
              <a:rPr lang="en-US" altLang="ko-KR" sz="2000" baseline="30000" dirty="0" smtClean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baseline="30000" dirty="0" smtClean="0">
                <a:solidFill>
                  <a:srgbClr val="3E020C"/>
                </a:solidFill>
                <a:latin typeface="Times New Roman" pitchFamily="18" charset="0"/>
              </a:rPr>
              <a:t>k-</a:t>
            </a:r>
            <a:r>
              <a:rPr lang="en-US" altLang="ko-KR" sz="2000" baseline="30000" dirty="0" smtClean="0">
                <a:solidFill>
                  <a:srgbClr val="3E020C"/>
                </a:solidFill>
                <a:latin typeface="Times New Roman" pitchFamily="18" charset="0"/>
              </a:rPr>
              <a:t>1)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en-US" altLang="ko-KR" sz="2000" i="1" dirty="0" err="1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][</a:t>
            </a:r>
            <a:r>
              <a:rPr lang="en-US" altLang="ko-KR" sz="2000" i="1" dirty="0" smtClean="0">
                <a:solidFill>
                  <a:srgbClr val="3E020C"/>
                </a:solidFill>
                <a:latin typeface="Times New Roman" pitchFamily="18" charset="0"/>
              </a:rPr>
              <a:t>k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]+ D</a:t>
            </a:r>
            <a:r>
              <a:rPr lang="en-US" altLang="ko-KR" sz="2000" baseline="30000" dirty="0" smtClean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baseline="30000" dirty="0" smtClean="0">
                <a:solidFill>
                  <a:srgbClr val="3E020C"/>
                </a:solidFill>
                <a:latin typeface="Times New Roman" pitchFamily="18" charset="0"/>
              </a:rPr>
              <a:t>k-</a:t>
            </a:r>
            <a:r>
              <a:rPr lang="en-US" altLang="ko-KR" sz="2000" baseline="30000" dirty="0" smtClean="0">
                <a:solidFill>
                  <a:srgbClr val="3E020C"/>
                </a:solidFill>
                <a:latin typeface="Times New Roman" pitchFamily="18" charset="0"/>
              </a:rPr>
              <a:t>1)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en-US" altLang="ko-KR" sz="2000" i="1" dirty="0" smtClean="0">
                <a:solidFill>
                  <a:srgbClr val="3E020C"/>
                </a:solidFill>
                <a:latin typeface="Times New Roman" pitchFamily="18" charset="0"/>
              </a:rPr>
              <a:t>k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][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]}</a:t>
            </a:r>
            <a:endParaRPr lang="ko-KR" altLang="en-US" sz="2000" dirty="0" smtClean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3" name="왼쪽 중괄호 2"/>
          <p:cNvSpPr/>
          <p:nvPr/>
        </p:nvSpPr>
        <p:spPr bwMode="auto">
          <a:xfrm rot="16200000">
            <a:off x="6304368" y="1147596"/>
            <a:ext cx="114075" cy="1979993"/>
          </a:xfrm>
          <a:prstGeom prst="leftBrace">
            <a:avLst>
              <a:gd name="adj1" fmla="val 37728"/>
              <a:gd name="adj2" fmla="val 50000"/>
            </a:avLst>
          </a:prstGeom>
          <a:noFill/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 중괄호 38"/>
          <p:cNvSpPr/>
          <p:nvPr/>
        </p:nvSpPr>
        <p:spPr bwMode="auto">
          <a:xfrm rot="16200000">
            <a:off x="4670213" y="1644771"/>
            <a:ext cx="91605" cy="1008112"/>
          </a:xfrm>
          <a:prstGeom prst="leftBrace">
            <a:avLst>
              <a:gd name="adj1" fmla="val 37728"/>
              <a:gd name="adj2" fmla="val 50000"/>
            </a:avLst>
          </a:prstGeom>
          <a:noFill/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99261" y="2062719"/>
            <a:ext cx="633507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ko-KR" altLang="en-US" sz="1400" dirty="0" smtClean="0">
                <a:solidFill>
                  <a:srgbClr val="3E020C"/>
                </a:solidFill>
                <a:latin typeface="Times New Roman" pitchFamily="18" charset="0"/>
              </a:rPr>
              <a:t>경우</a:t>
            </a:r>
            <a:r>
              <a:rPr lang="en-US" altLang="ko-KR" sz="1400" dirty="0" smtClean="0">
                <a:solidFill>
                  <a:srgbClr val="3E020C"/>
                </a:solidFill>
                <a:latin typeface="Times New Roman" pitchFamily="18" charset="0"/>
              </a:rPr>
              <a:t>1</a:t>
            </a:r>
            <a:endParaRPr lang="ko-KR" altLang="en-US" sz="1400" dirty="0" smtClean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62447" y="2072611"/>
            <a:ext cx="633507" cy="40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ko-KR" altLang="en-US" sz="1400" dirty="0" smtClean="0">
                <a:solidFill>
                  <a:srgbClr val="3E020C"/>
                </a:solidFill>
                <a:latin typeface="Times New Roman" pitchFamily="18" charset="0"/>
              </a:rPr>
              <a:t>경우</a:t>
            </a:r>
            <a:r>
              <a:rPr lang="en-US" altLang="ko-KR" sz="1400" dirty="0" smtClean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1400" dirty="0" smtClean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loud"/>
          <p:cNvSpPr>
            <a:spLocks noChangeAspect="1" noEditPoints="1" noChangeArrowheads="1"/>
          </p:cNvSpPr>
          <p:nvPr/>
        </p:nvSpPr>
        <p:spPr bwMode="auto">
          <a:xfrm>
            <a:off x="2730500" y="2195513"/>
            <a:ext cx="2743200" cy="23145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675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C33F40-1C7A-44AD-BD4E-39FE0B55A0E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1143000" y="3884613"/>
            <a:ext cx="500063" cy="50006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1" dirty="0">
                <a:latin typeface="+mn-lt"/>
              </a:rPr>
              <a:t>v</a:t>
            </a:r>
            <a:r>
              <a:rPr lang="en-US" altLang="ko-KR" i="1" baseline="-25000" dirty="0">
                <a:latin typeface="+mn-lt"/>
              </a:rPr>
              <a:t>i</a:t>
            </a:r>
            <a:endParaRPr lang="ko-KR" altLang="en-US" i="1" baseline="-25000" dirty="0">
              <a:latin typeface="+mn-lt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500813" y="3884613"/>
            <a:ext cx="500062" cy="50006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1" dirty="0" err="1">
                <a:latin typeface="+mn-lt"/>
              </a:rPr>
              <a:t>v</a:t>
            </a:r>
            <a:r>
              <a:rPr lang="en-US" altLang="ko-KR" i="1" baseline="-25000" dirty="0" err="1">
                <a:latin typeface="+mn-lt"/>
              </a:rPr>
              <a:t>j</a:t>
            </a:r>
            <a:endParaRPr lang="ko-KR" altLang="en-US" i="1" baseline="-25000" dirty="0">
              <a:latin typeface="+mn-lt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000500" y="4762500"/>
            <a:ext cx="500063" cy="50006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1" dirty="0" err="1">
                <a:latin typeface="+mn-lt"/>
              </a:rPr>
              <a:t>v</a:t>
            </a:r>
            <a:r>
              <a:rPr lang="en-US" altLang="ko-KR" i="1" baseline="-25000" dirty="0" err="1">
                <a:latin typeface="+mn-lt"/>
              </a:rPr>
              <a:t>k</a:t>
            </a:r>
            <a:endParaRPr lang="ko-KR" altLang="en-US" i="1" baseline="-25000" dirty="0">
              <a:latin typeface="+mn-lt"/>
            </a:endParaRPr>
          </a:p>
        </p:txBody>
      </p:sp>
      <p:cxnSp>
        <p:nvCxnSpPr>
          <p:cNvPr id="28680" name="구부러진 연결선 14"/>
          <p:cNvCxnSpPr>
            <a:cxnSpLocks noChangeShapeType="1"/>
            <a:stCxn id="6" idx="7"/>
            <a:endCxn id="8" idx="0"/>
          </p:cNvCxnSpPr>
          <p:nvPr/>
        </p:nvCxnSpPr>
        <p:spPr bwMode="auto">
          <a:xfrm rot="5400000" flipH="1" flipV="1">
            <a:off x="4124325" y="1330326"/>
            <a:ext cx="73025" cy="5181600"/>
          </a:xfrm>
          <a:prstGeom prst="curvedConnector3">
            <a:avLst>
              <a:gd name="adj1" fmla="val 1738819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오른쪽 화살표 29"/>
          <p:cNvSpPr/>
          <p:nvPr/>
        </p:nvSpPr>
        <p:spPr bwMode="auto">
          <a:xfrm rot="19183493">
            <a:off x="2378389" y="2100543"/>
            <a:ext cx="1846877" cy="198016"/>
          </a:xfrm>
          <a:prstGeom prst="rightArrow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31" name="오른쪽 화살표 30"/>
          <p:cNvSpPr/>
          <p:nvPr/>
        </p:nvSpPr>
        <p:spPr bwMode="auto">
          <a:xfrm rot="19264225">
            <a:off x="2408806" y="2489485"/>
            <a:ext cx="3404128" cy="155413"/>
          </a:xfrm>
          <a:prstGeom prst="rightArrow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32" name="오른쪽 화살표 31"/>
          <p:cNvSpPr/>
          <p:nvPr/>
        </p:nvSpPr>
        <p:spPr bwMode="auto">
          <a:xfrm rot="17588106" flipV="1">
            <a:off x="5169130" y="2338307"/>
            <a:ext cx="2090828" cy="174669"/>
          </a:xfrm>
          <a:prstGeom prst="rightArrow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5" name="원호 4"/>
          <p:cNvSpPr/>
          <p:nvPr/>
        </p:nvSpPr>
        <p:spPr bwMode="auto">
          <a:xfrm rot="1011358">
            <a:off x="1522413" y="3657600"/>
            <a:ext cx="2673350" cy="1311275"/>
          </a:xfrm>
          <a:prstGeom prst="arc">
            <a:avLst>
              <a:gd name="adj1" fmla="val 10364332"/>
              <a:gd name="adj2" fmla="val 23328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18" name="원호 17"/>
          <p:cNvSpPr/>
          <p:nvPr/>
        </p:nvSpPr>
        <p:spPr bwMode="auto">
          <a:xfrm rot="19873572">
            <a:off x="4075113" y="3513138"/>
            <a:ext cx="2835275" cy="1643062"/>
          </a:xfrm>
          <a:prstGeom prst="arc">
            <a:avLst>
              <a:gd name="adj1" fmla="val 11415906"/>
              <a:gd name="adj2" fmla="val 85884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28686" name="TextBox 34"/>
          <p:cNvSpPr txBox="1">
            <a:spLocks noChangeArrowheads="1"/>
          </p:cNvSpPr>
          <p:nvPr/>
        </p:nvSpPr>
        <p:spPr bwMode="auto">
          <a:xfrm>
            <a:off x="3263900" y="3021013"/>
            <a:ext cx="17764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{</a:t>
            </a:r>
            <a:r>
              <a:rPr lang="en-US" altLang="ko-KR" i="1"/>
              <a:t>v</a:t>
            </a:r>
            <a:r>
              <a:rPr lang="en-US" altLang="ko-KR" baseline="-25000"/>
              <a:t>1</a:t>
            </a:r>
            <a:r>
              <a:rPr lang="en-US" altLang="ko-KR"/>
              <a:t> , </a:t>
            </a:r>
            <a:r>
              <a:rPr lang="en-US" altLang="ko-KR" i="1"/>
              <a:t>v</a:t>
            </a:r>
            <a:r>
              <a:rPr lang="en-US" altLang="ko-KR" baseline="-25000"/>
              <a:t>2</a:t>
            </a:r>
            <a:r>
              <a:rPr lang="en-US" altLang="ko-KR"/>
              <a:t>, ..,</a:t>
            </a:r>
            <a:r>
              <a:rPr lang="en-US" altLang="ko-KR" i="1"/>
              <a:t> v</a:t>
            </a:r>
            <a:r>
              <a:rPr lang="en-US" altLang="ko-KR" i="1" baseline="-25000"/>
              <a:t>k-</a:t>
            </a:r>
            <a:r>
              <a:rPr lang="en-US" altLang="ko-KR" baseline="-25000"/>
              <a:t>1</a:t>
            </a:r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2" name="타원 1"/>
          <p:cNvSpPr/>
          <p:nvPr/>
        </p:nvSpPr>
        <p:spPr bwMode="auto">
          <a:xfrm>
            <a:off x="4920231" y="741932"/>
            <a:ext cx="1163938" cy="650875"/>
          </a:xfrm>
          <a:prstGeom prst="ellipse">
            <a:avLst/>
          </a:pr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 bwMode="auto">
          <a:xfrm>
            <a:off x="6164130" y="741932"/>
            <a:ext cx="1232234" cy="650875"/>
          </a:xfrm>
          <a:prstGeom prst="ellipse">
            <a:avLst/>
          </a:pr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646359" y="880202"/>
            <a:ext cx="5851282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D</a:t>
            </a:r>
            <a:r>
              <a:rPr lang="en-US" altLang="ko-KR" sz="2000" baseline="30000" dirty="0" smtClean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baseline="30000" dirty="0" smtClean="0">
                <a:solidFill>
                  <a:srgbClr val="3E020C"/>
                </a:solidFill>
                <a:latin typeface="Times New Roman" pitchFamily="18" charset="0"/>
              </a:rPr>
              <a:t>k</a:t>
            </a:r>
            <a:r>
              <a:rPr lang="en-US" altLang="ko-KR" sz="2000" baseline="30000" dirty="0" smtClean="0">
                <a:solidFill>
                  <a:srgbClr val="3E020C"/>
                </a:solidFill>
                <a:latin typeface="Times New Roman" pitchFamily="18" charset="0"/>
              </a:rPr>
              <a:t>)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en-US" altLang="ko-KR" sz="2000" i="1" dirty="0" err="1" smtClean="0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][</a:t>
            </a:r>
            <a:r>
              <a:rPr lang="en-US" altLang="ko-KR" sz="2000" i="1" dirty="0" smtClean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]=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minimum{D</a:t>
            </a:r>
            <a:r>
              <a:rPr lang="en-US" altLang="ko-KR" sz="2000" baseline="30000" dirty="0" smtClean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baseline="30000" dirty="0" smtClean="0">
                <a:solidFill>
                  <a:srgbClr val="3E020C"/>
                </a:solidFill>
                <a:latin typeface="Times New Roman" pitchFamily="18" charset="0"/>
              </a:rPr>
              <a:t>k-</a:t>
            </a:r>
            <a:r>
              <a:rPr lang="en-US" altLang="ko-KR" sz="2000" baseline="30000" dirty="0" smtClean="0">
                <a:solidFill>
                  <a:srgbClr val="3E020C"/>
                </a:solidFill>
                <a:latin typeface="Times New Roman" pitchFamily="18" charset="0"/>
              </a:rPr>
              <a:t>1)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en-US" altLang="ko-KR" sz="2000" i="1" dirty="0" err="1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][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], D</a:t>
            </a:r>
            <a:r>
              <a:rPr lang="en-US" altLang="ko-KR" sz="2000" baseline="30000" dirty="0" smtClean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baseline="30000" dirty="0" smtClean="0">
                <a:solidFill>
                  <a:srgbClr val="3E020C"/>
                </a:solidFill>
                <a:latin typeface="Times New Roman" pitchFamily="18" charset="0"/>
              </a:rPr>
              <a:t>k-</a:t>
            </a:r>
            <a:r>
              <a:rPr lang="en-US" altLang="ko-KR" sz="2000" baseline="30000" dirty="0" smtClean="0">
                <a:solidFill>
                  <a:srgbClr val="3E020C"/>
                </a:solidFill>
                <a:latin typeface="Times New Roman" pitchFamily="18" charset="0"/>
              </a:rPr>
              <a:t>1)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en-US" altLang="ko-KR" sz="2000" i="1" dirty="0" err="1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][</a:t>
            </a:r>
            <a:r>
              <a:rPr lang="en-US" altLang="ko-KR" sz="2000" i="1" dirty="0" smtClean="0">
                <a:solidFill>
                  <a:srgbClr val="3E020C"/>
                </a:solidFill>
                <a:latin typeface="Times New Roman" pitchFamily="18" charset="0"/>
              </a:rPr>
              <a:t>k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]+ D</a:t>
            </a:r>
            <a:r>
              <a:rPr lang="en-US" altLang="ko-KR" sz="2000" baseline="30000" dirty="0" smtClean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baseline="30000" dirty="0" smtClean="0">
                <a:solidFill>
                  <a:srgbClr val="3E020C"/>
                </a:solidFill>
                <a:latin typeface="Times New Roman" pitchFamily="18" charset="0"/>
              </a:rPr>
              <a:t>k-</a:t>
            </a:r>
            <a:r>
              <a:rPr lang="en-US" altLang="ko-KR" sz="2000" baseline="30000" dirty="0" smtClean="0">
                <a:solidFill>
                  <a:srgbClr val="3E020C"/>
                </a:solidFill>
                <a:latin typeface="Times New Roman" pitchFamily="18" charset="0"/>
              </a:rPr>
              <a:t>1)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en-US" altLang="ko-KR" sz="2000" i="1" dirty="0" smtClean="0">
                <a:solidFill>
                  <a:srgbClr val="3E020C"/>
                </a:solidFill>
                <a:latin typeface="Times New Roman" pitchFamily="18" charset="0"/>
              </a:rPr>
              <a:t>k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][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 smtClean="0">
                <a:solidFill>
                  <a:srgbClr val="3E020C"/>
                </a:solidFill>
                <a:latin typeface="Times New Roman" pitchFamily="18" charset="0"/>
              </a:rPr>
              <a:t>]}</a:t>
            </a:r>
            <a:endParaRPr lang="ko-KR" altLang="en-US" sz="2000" dirty="0" smtClean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9" name="왼쪽 중괄호 18"/>
          <p:cNvSpPr/>
          <p:nvPr/>
        </p:nvSpPr>
        <p:spPr bwMode="auto">
          <a:xfrm rot="16200000">
            <a:off x="5975476" y="443635"/>
            <a:ext cx="114075" cy="1979993"/>
          </a:xfrm>
          <a:prstGeom prst="leftBrace">
            <a:avLst>
              <a:gd name="adj1" fmla="val 37728"/>
              <a:gd name="adj2" fmla="val 50000"/>
            </a:avLst>
          </a:prstGeom>
          <a:noFill/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 bwMode="auto">
          <a:xfrm rot="16200000">
            <a:off x="4341321" y="940810"/>
            <a:ext cx="91605" cy="1008112"/>
          </a:xfrm>
          <a:prstGeom prst="leftBrace">
            <a:avLst>
              <a:gd name="adj1" fmla="val 37728"/>
              <a:gd name="adj2" fmla="val 50000"/>
            </a:avLst>
          </a:prstGeom>
          <a:noFill/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70369" y="1358758"/>
            <a:ext cx="633507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ko-KR" altLang="en-US" sz="1400" dirty="0" smtClean="0">
                <a:solidFill>
                  <a:srgbClr val="3E020C"/>
                </a:solidFill>
                <a:latin typeface="Times New Roman" pitchFamily="18" charset="0"/>
              </a:rPr>
              <a:t>경우</a:t>
            </a:r>
            <a:r>
              <a:rPr lang="en-US" altLang="ko-KR" sz="1400" dirty="0" smtClean="0">
                <a:solidFill>
                  <a:srgbClr val="3E020C"/>
                </a:solidFill>
                <a:latin typeface="Times New Roman" pitchFamily="18" charset="0"/>
              </a:rPr>
              <a:t>1</a:t>
            </a:r>
            <a:endParaRPr lang="ko-KR" altLang="en-US" sz="1400" dirty="0" smtClean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33555" y="1368650"/>
            <a:ext cx="633507" cy="40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ko-KR" altLang="en-US" sz="1400" dirty="0" smtClean="0">
                <a:solidFill>
                  <a:srgbClr val="3E020C"/>
                </a:solidFill>
                <a:latin typeface="Times New Roman" pitchFamily="18" charset="0"/>
              </a:rPr>
              <a:t>경우</a:t>
            </a:r>
            <a:r>
              <a:rPr lang="en-US" altLang="ko-KR" sz="1400" dirty="0" smtClean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1400" dirty="0" smtClean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DCB965-AC69-47A4-84E2-95D0C6E16B9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9699" name="직사각형 5"/>
          <p:cNvSpPr>
            <a:spLocks noChangeArrowheads="1"/>
          </p:cNvSpPr>
          <p:nvPr/>
        </p:nvSpPr>
        <p:spPr bwMode="auto">
          <a:xfrm>
            <a:off x="500063" y="64293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</a:rPr>
              <a:t>(</a:t>
            </a:r>
            <a:r>
              <a:rPr lang="ko-KR" altLang="en-US">
                <a:latin typeface="굴림" panose="020B0600000101010101" pitchFamily="50" charset="-127"/>
              </a:rPr>
              <a:t>예</a:t>
            </a:r>
            <a:r>
              <a:rPr lang="en-US" altLang="ko-KR">
                <a:latin typeface="굴림" panose="020B0600000101010101" pitchFamily="50" charset="-127"/>
              </a:rPr>
              <a:t> 3.3)</a:t>
            </a:r>
            <a:endParaRPr lang="ko-KR" altLang="en-US">
              <a:latin typeface="굴림" panose="020B0600000101010101" pitchFamily="50" charset="-127"/>
            </a:endParaRPr>
          </a:p>
        </p:txBody>
      </p:sp>
      <p:grpSp>
        <p:nvGrpSpPr>
          <p:cNvPr id="29700" name="그룹 35"/>
          <p:cNvGrpSpPr>
            <a:grpSpLocks/>
          </p:cNvGrpSpPr>
          <p:nvPr/>
        </p:nvGrpSpPr>
        <p:grpSpPr bwMode="auto">
          <a:xfrm>
            <a:off x="5929313" y="1071563"/>
            <a:ext cx="2643187" cy="1928812"/>
            <a:chOff x="2286000" y="2197100"/>
            <a:chExt cx="4457095" cy="3179034"/>
          </a:xfrm>
        </p:grpSpPr>
        <p:sp>
          <p:nvSpPr>
            <p:cNvPr id="29702" name="Oval 4"/>
            <p:cNvSpPr>
              <a:spLocks noChangeArrowheads="1"/>
            </p:cNvSpPr>
            <p:nvPr/>
          </p:nvSpPr>
          <p:spPr bwMode="auto">
            <a:xfrm>
              <a:off x="2286000" y="33782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29703" name="Text Box 6"/>
            <p:cNvSpPr txBox="1">
              <a:spLocks noChangeArrowheads="1"/>
            </p:cNvSpPr>
            <p:nvPr/>
          </p:nvSpPr>
          <p:spPr bwMode="auto">
            <a:xfrm>
              <a:off x="2413000" y="3467100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5</a:t>
              </a:r>
              <a:endParaRPr lang="en-US" altLang="ko-KR" sz="1200"/>
            </a:p>
          </p:txBody>
        </p:sp>
        <p:sp>
          <p:nvSpPr>
            <p:cNvPr id="29704" name="Oval 7"/>
            <p:cNvSpPr>
              <a:spLocks noChangeArrowheads="1"/>
            </p:cNvSpPr>
            <p:nvPr/>
          </p:nvSpPr>
          <p:spPr bwMode="auto">
            <a:xfrm>
              <a:off x="38100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29705" name="Text Box 8"/>
            <p:cNvSpPr txBox="1">
              <a:spLocks noChangeArrowheads="1"/>
            </p:cNvSpPr>
            <p:nvPr/>
          </p:nvSpPr>
          <p:spPr bwMode="auto">
            <a:xfrm>
              <a:off x="3937000" y="2400300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1</a:t>
              </a:r>
              <a:endParaRPr lang="en-US" altLang="ko-KR" sz="1200"/>
            </a:p>
          </p:txBody>
        </p:sp>
        <p:sp>
          <p:nvSpPr>
            <p:cNvPr id="29706" name="Oval 9"/>
            <p:cNvSpPr>
              <a:spLocks noChangeArrowheads="1"/>
            </p:cNvSpPr>
            <p:nvPr/>
          </p:nvSpPr>
          <p:spPr bwMode="auto">
            <a:xfrm>
              <a:off x="38100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29707" name="Text Box 10"/>
            <p:cNvSpPr txBox="1">
              <a:spLocks noChangeArrowheads="1"/>
            </p:cNvSpPr>
            <p:nvPr/>
          </p:nvSpPr>
          <p:spPr bwMode="auto">
            <a:xfrm>
              <a:off x="3937000" y="44577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4</a:t>
              </a:r>
              <a:endParaRPr lang="en-US" altLang="ko-KR" sz="1200"/>
            </a:p>
          </p:txBody>
        </p:sp>
        <p:sp>
          <p:nvSpPr>
            <p:cNvPr id="29708" name="Oval 11"/>
            <p:cNvSpPr>
              <a:spLocks noChangeArrowheads="1"/>
            </p:cNvSpPr>
            <p:nvPr/>
          </p:nvSpPr>
          <p:spPr bwMode="auto">
            <a:xfrm>
              <a:off x="59436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29709" name="Text Box 12"/>
            <p:cNvSpPr txBox="1">
              <a:spLocks noChangeArrowheads="1"/>
            </p:cNvSpPr>
            <p:nvPr/>
          </p:nvSpPr>
          <p:spPr bwMode="auto">
            <a:xfrm>
              <a:off x="6070600" y="23876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2</a:t>
              </a:r>
              <a:endParaRPr lang="en-US" altLang="ko-KR" sz="1200"/>
            </a:p>
          </p:txBody>
        </p:sp>
        <p:sp>
          <p:nvSpPr>
            <p:cNvPr id="29710" name="Oval 13"/>
            <p:cNvSpPr>
              <a:spLocks noChangeArrowheads="1"/>
            </p:cNvSpPr>
            <p:nvPr/>
          </p:nvSpPr>
          <p:spPr bwMode="auto">
            <a:xfrm>
              <a:off x="59436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29711" name="Text Box 14"/>
            <p:cNvSpPr txBox="1">
              <a:spLocks noChangeArrowheads="1"/>
            </p:cNvSpPr>
            <p:nvPr/>
          </p:nvSpPr>
          <p:spPr bwMode="auto">
            <a:xfrm>
              <a:off x="6070600" y="4445001"/>
              <a:ext cx="561740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i="1"/>
                <a:t>v</a:t>
              </a:r>
              <a:r>
                <a:rPr lang="en-US" altLang="ko-KR" sz="1200" baseline="-25000"/>
                <a:t>3</a:t>
              </a:r>
              <a:endParaRPr lang="en-US" altLang="ko-KR" sz="1200"/>
            </a:p>
          </p:txBody>
        </p:sp>
        <p:sp>
          <p:nvSpPr>
            <p:cNvPr id="29712" name="Line 16"/>
            <p:cNvSpPr>
              <a:spLocks noChangeShapeType="1"/>
            </p:cNvSpPr>
            <p:nvPr/>
          </p:nvSpPr>
          <p:spPr bwMode="auto">
            <a:xfrm flipV="1">
              <a:off x="2832100" y="27432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 flipV="1">
              <a:off x="2984500" y="29591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 flipH="1" flipV="1">
              <a:off x="2921000" y="3924300"/>
              <a:ext cx="914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>
              <a:off x="4152900" y="29972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 flipH="1" flipV="1">
              <a:off x="6324600" y="29718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>
              <a:off x="4470400" y="25273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8" name="Line 23"/>
            <p:cNvSpPr>
              <a:spLocks noChangeShapeType="1"/>
            </p:cNvSpPr>
            <p:nvPr/>
          </p:nvSpPr>
          <p:spPr bwMode="auto">
            <a:xfrm>
              <a:off x="4495800" y="27686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9" name="Line 24"/>
            <p:cNvSpPr>
              <a:spLocks noChangeShapeType="1"/>
            </p:cNvSpPr>
            <p:nvPr/>
          </p:nvSpPr>
          <p:spPr bwMode="auto">
            <a:xfrm>
              <a:off x="4483100" y="45974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20" name="Line 25"/>
            <p:cNvSpPr>
              <a:spLocks noChangeShapeType="1"/>
            </p:cNvSpPr>
            <p:nvPr/>
          </p:nvSpPr>
          <p:spPr bwMode="auto">
            <a:xfrm>
              <a:off x="4495800" y="48387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21" name="Line 26"/>
            <p:cNvSpPr>
              <a:spLocks noChangeShapeType="1"/>
            </p:cNvSpPr>
            <p:nvPr/>
          </p:nvSpPr>
          <p:spPr bwMode="auto">
            <a:xfrm flipH="1">
              <a:off x="4356100" y="2908300"/>
              <a:ext cx="16764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22" name="Text Box 27"/>
            <p:cNvSpPr txBox="1">
              <a:spLocks noChangeArrowheads="1"/>
            </p:cNvSpPr>
            <p:nvPr/>
          </p:nvSpPr>
          <p:spPr bwMode="auto">
            <a:xfrm>
              <a:off x="2965451" y="27686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29723" name="Text Box 28"/>
            <p:cNvSpPr txBox="1">
              <a:spLocks noChangeArrowheads="1"/>
            </p:cNvSpPr>
            <p:nvPr/>
          </p:nvSpPr>
          <p:spPr bwMode="auto">
            <a:xfrm>
              <a:off x="3346449" y="33147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5</a:t>
              </a:r>
            </a:p>
          </p:txBody>
        </p:sp>
        <p:sp>
          <p:nvSpPr>
            <p:cNvPr id="29724" name="Text Box 29"/>
            <p:cNvSpPr txBox="1">
              <a:spLocks noChangeArrowheads="1"/>
            </p:cNvSpPr>
            <p:nvPr/>
          </p:nvSpPr>
          <p:spPr bwMode="auto">
            <a:xfrm>
              <a:off x="5060950" y="21971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29725" name="Text Box 30"/>
            <p:cNvSpPr txBox="1">
              <a:spLocks noChangeArrowheads="1"/>
            </p:cNvSpPr>
            <p:nvPr/>
          </p:nvSpPr>
          <p:spPr bwMode="auto">
            <a:xfrm>
              <a:off x="5054599" y="27432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9</a:t>
              </a:r>
            </a:p>
          </p:txBody>
        </p:sp>
        <p:sp>
          <p:nvSpPr>
            <p:cNvPr id="29726" name="Text Box 31"/>
            <p:cNvSpPr txBox="1">
              <a:spLocks noChangeArrowheads="1"/>
            </p:cNvSpPr>
            <p:nvPr/>
          </p:nvSpPr>
          <p:spPr bwMode="auto">
            <a:xfrm>
              <a:off x="4108450" y="34544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1</a:t>
              </a:r>
            </a:p>
          </p:txBody>
        </p:sp>
        <p:sp>
          <p:nvSpPr>
            <p:cNvPr id="29727" name="Text Box 32"/>
            <p:cNvSpPr txBox="1">
              <a:spLocks noChangeArrowheads="1"/>
            </p:cNvSpPr>
            <p:nvPr/>
          </p:nvSpPr>
          <p:spPr bwMode="auto">
            <a:xfrm>
              <a:off x="4876800" y="3455987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29728" name="Text Box 33"/>
            <p:cNvSpPr txBox="1">
              <a:spLocks noChangeArrowheads="1"/>
            </p:cNvSpPr>
            <p:nvPr/>
          </p:nvSpPr>
          <p:spPr bwMode="auto">
            <a:xfrm>
              <a:off x="5029199" y="4267200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</a:p>
          </p:txBody>
        </p:sp>
        <p:sp>
          <p:nvSpPr>
            <p:cNvPr id="29729" name="Text Box 34"/>
            <p:cNvSpPr txBox="1">
              <a:spLocks noChangeArrowheads="1"/>
            </p:cNvSpPr>
            <p:nvPr/>
          </p:nvSpPr>
          <p:spPr bwMode="auto">
            <a:xfrm>
              <a:off x="3194050" y="4216401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29730" name="Text Box 35"/>
            <p:cNvSpPr txBox="1">
              <a:spLocks noChangeArrowheads="1"/>
            </p:cNvSpPr>
            <p:nvPr/>
          </p:nvSpPr>
          <p:spPr bwMode="auto">
            <a:xfrm>
              <a:off x="6261099" y="3621088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3</a:t>
              </a:r>
            </a:p>
          </p:txBody>
        </p:sp>
        <p:sp>
          <p:nvSpPr>
            <p:cNvPr id="29731" name="Text Box 36"/>
            <p:cNvSpPr txBox="1">
              <a:spLocks noChangeArrowheads="1"/>
            </p:cNvSpPr>
            <p:nvPr/>
          </p:nvSpPr>
          <p:spPr bwMode="auto">
            <a:xfrm>
              <a:off x="5029199" y="4814887"/>
              <a:ext cx="481996" cy="56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4</a:t>
              </a: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357188" y="1214438"/>
            <a:ext cx="8358187" cy="46243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(1)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+mn-ea"/>
              </a:rPr>
              <a:t>[2][4] </a:t>
            </a:r>
            <a:r>
              <a:rPr lang="en-US" altLang="ko-KR" sz="2000" i="1" dirty="0">
                <a:latin typeface="+mn-lt"/>
                <a:ea typeface="+mn-ea"/>
              </a:rPr>
              <a:t>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[2][4],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[2][1]+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[1][4])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            = min(2, 9+1) = 2 </a:t>
            </a:r>
            <a:endParaRPr lang="en-US" altLang="ko-KR" sz="2000" dirty="0">
              <a:latin typeface="+mn-lt"/>
              <a:ea typeface="+mn-ea"/>
            </a:endParaRP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+mn-ea"/>
              </a:rPr>
              <a:t>(2)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[5][2] </a:t>
            </a:r>
            <a:r>
              <a:rPr lang="en-US" altLang="ko-KR" sz="2000" i="1" dirty="0">
                <a:latin typeface="+mn-lt"/>
                <a:ea typeface="굴림" charset="-127"/>
              </a:rPr>
              <a:t>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[5][2],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[5][1]+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[1][2])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            = min(</a:t>
            </a:r>
            <a:r>
              <a:rPr lang="nb-NO" altLang="ko-KR" sz="2000" dirty="0">
                <a:latin typeface="+mn-lt"/>
                <a:ea typeface="맑은 고딕"/>
              </a:rPr>
              <a:t>∞</a:t>
            </a:r>
            <a:r>
              <a:rPr lang="en-US" altLang="ko-KR" sz="2000" dirty="0">
                <a:latin typeface="+mn-lt"/>
                <a:ea typeface="굴림" charset="-127"/>
              </a:rPr>
              <a:t>, 3+1) = 4 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nb-NO" altLang="ko-KR" sz="2000" dirty="0">
                <a:latin typeface="+mn-lt"/>
                <a:ea typeface="맑은 고딕"/>
              </a:rPr>
              <a:t>(3)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[5][4] </a:t>
            </a:r>
            <a:r>
              <a:rPr lang="en-US" altLang="ko-KR" sz="2000" i="1" dirty="0">
                <a:latin typeface="+mn-lt"/>
                <a:ea typeface="굴림" charset="-127"/>
              </a:rPr>
              <a:t>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[5][4],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[5][1]+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(0)</a:t>
            </a:r>
            <a:r>
              <a:rPr lang="en-US" altLang="ko-KR" sz="2000" dirty="0">
                <a:latin typeface="+mn-lt"/>
                <a:ea typeface="굴림" charset="-127"/>
              </a:rPr>
              <a:t>[1][4])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            = min(</a:t>
            </a:r>
            <a:r>
              <a:rPr lang="nb-NO" altLang="ko-KR" sz="2000" dirty="0">
                <a:latin typeface="+mn-lt"/>
                <a:ea typeface="맑은 고딕"/>
              </a:rPr>
              <a:t>∞</a:t>
            </a:r>
            <a:r>
              <a:rPr lang="en-US" altLang="ko-KR" sz="2000" dirty="0">
                <a:latin typeface="+mn-lt"/>
                <a:ea typeface="굴림" charset="-127"/>
              </a:rPr>
              <a:t>, 3+1) = 4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ko-KR" altLang="en-US" sz="2000" dirty="0">
                <a:latin typeface="+mn-lt"/>
                <a:ea typeface="굴림" charset="-127"/>
              </a:rPr>
              <a:t>을</a:t>
            </a: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latin typeface="+mn-lt"/>
                <a:ea typeface="굴림" charset="-127"/>
              </a:rPr>
              <a:t>모두 계산한 후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ko-KR" altLang="en-US" sz="2000" dirty="0">
                <a:latin typeface="+mn-lt"/>
                <a:ea typeface="굴림" charset="-127"/>
              </a:rPr>
              <a:t>를 계산한다</a:t>
            </a:r>
            <a:r>
              <a:rPr lang="en-US" altLang="ko-KR" sz="2000" dirty="0">
                <a:latin typeface="+mn-lt"/>
                <a:ea typeface="굴림" charset="-127"/>
              </a:rPr>
              <a:t>.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dirty="0">
              <a:latin typeface="+mn-lt"/>
              <a:ea typeface="굴림" charset="-127"/>
            </a:endParaRP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en-US" altLang="ko-KR" sz="2000" dirty="0">
                <a:latin typeface="+mn-lt"/>
                <a:ea typeface="굴림" charset="-127"/>
              </a:rPr>
              <a:t>[5][4] </a:t>
            </a:r>
            <a:r>
              <a:rPr lang="en-US" altLang="ko-KR" sz="2000" i="1" dirty="0">
                <a:latin typeface="+mn-lt"/>
                <a:ea typeface="굴림" charset="-127"/>
              </a:rPr>
              <a:t>= </a:t>
            </a:r>
            <a:r>
              <a:rPr lang="en-US" altLang="ko-KR" sz="2000" dirty="0">
                <a:latin typeface="+mn-lt"/>
                <a:ea typeface="굴림" charset="-127"/>
              </a:rPr>
              <a:t>min(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[5][4],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[5][2]+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(1)</a:t>
            </a:r>
            <a:r>
              <a:rPr lang="en-US" altLang="ko-KR" sz="2000" dirty="0">
                <a:latin typeface="+mn-lt"/>
                <a:ea typeface="굴림" charset="-127"/>
              </a:rPr>
              <a:t>[2][4])        </a:t>
            </a:r>
            <a:r>
              <a:rPr lang="en-US" altLang="ko-KR" sz="1600" dirty="0">
                <a:latin typeface="+mn-lt"/>
                <a:ea typeface="굴림" charset="-127"/>
              </a:rPr>
              <a:t>/* </a:t>
            </a:r>
            <a:r>
              <a:rPr lang="en-US" altLang="ko-KR" sz="1600" i="1" dirty="0">
                <a:latin typeface="+mn-lt"/>
                <a:ea typeface="굴림" charset="-127"/>
              </a:rPr>
              <a:t>D</a:t>
            </a:r>
            <a:r>
              <a:rPr lang="en-US" altLang="ko-KR" sz="1600" baseline="50000" dirty="0">
                <a:latin typeface="+mn-lt"/>
                <a:ea typeface="굴림" charset="-127"/>
              </a:rPr>
              <a:t>(1)</a:t>
            </a:r>
            <a:r>
              <a:rPr lang="ko-KR" altLang="en-US" sz="1600" dirty="0">
                <a:latin typeface="+mn-lt"/>
                <a:ea typeface="굴림" charset="-127"/>
              </a:rPr>
              <a:t>사용 </a:t>
            </a:r>
            <a:r>
              <a:rPr lang="en-US" altLang="ko-KR" sz="1600" dirty="0">
                <a:latin typeface="+mn-lt"/>
                <a:ea typeface="굴림" charset="-127"/>
              </a:rPr>
              <a:t>*/</a:t>
            </a:r>
          </a:p>
          <a:p>
            <a:pPr marL="457200" indent="-4572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       = min(</a:t>
            </a:r>
            <a:r>
              <a:rPr lang="nb-NO" altLang="ko-KR" sz="2000" dirty="0">
                <a:latin typeface="+mn-lt"/>
                <a:ea typeface="맑은 고딕"/>
              </a:rPr>
              <a:t>4</a:t>
            </a:r>
            <a:r>
              <a:rPr lang="en-US" altLang="ko-KR" sz="2000" dirty="0">
                <a:latin typeface="+mn-lt"/>
                <a:ea typeface="굴림" charset="-127"/>
              </a:rPr>
              <a:t>, 4+2) = 4 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(2)</a:t>
            </a:r>
            <a:r>
              <a:rPr lang="en-US" altLang="ko-KR" sz="2000" dirty="0">
                <a:latin typeface="+mn-lt"/>
                <a:ea typeface="굴림" charset="-127"/>
              </a:rPr>
              <a:t>, </a:t>
            </a:r>
            <a:r>
              <a:rPr lang="en-US" altLang="ko-KR" sz="2000" i="1" dirty="0">
                <a:latin typeface="+mn-lt"/>
                <a:ea typeface="굴림" charset="-127"/>
              </a:rPr>
              <a:t>D </a:t>
            </a:r>
            <a:r>
              <a:rPr lang="en-US" altLang="ko-KR" sz="2000" baseline="50000" dirty="0">
                <a:latin typeface="+mn-lt"/>
                <a:ea typeface="굴림" charset="-127"/>
              </a:rPr>
              <a:t>(3)</a:t>
            </a:r>
            <a:r>
              <a:rPr lang="en-US" altLang="ko-KR" sz="2000" dirty="0">
                <a:latin typeface="+mn-lt"/>
                <a:ea typeface="굴림" charset="-127"/>
              </a:rPr>
              <a:t>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(4)</a:t>
            </a:r>
            <a:r>
              <a:rPr lang="en-US" altLang="ko-KR" sz="2000" dirty="0">
                <a:latin typeface="+mn-lt"/>
                <a:ea typeface="굴림" charset="-127"/>
              </a:rPr>
              <a:t>, </a:t>
            </a:r>
            <a:r>
              <a:rPr lang="en-US" altLang="ko-KR" sz="2000" i="1" dirty="0">
                <a:latin typeface="+mn-lt"/>
                <a:ea typeface="굴림" charset="-127"/>
              </a:rPr>
              <a:t>D</a:t>
            </a:r>
            <a:r>
              <a:rPr lang="en-US" altLang="ko-KR" sz="2000" baseline="50000" dirty="0">
                <a:latin typeface="+mn-lt"/>
                <a:ea typeface="굴림" charset="-127"/>
              </a:rPr>
              <a:t>(5) </a:t>
            </a:r>
            <a:r>
              <a:rPr lang="en-US" altLang="ko-KR" sz="2000" dirty="0">
                <a:latin typeface="+mn-lt"/>
                <a:ea typeface="굴림" charset="-127"/>
              </a:rPr>
              <a:t>= D</a:t>
            </a:r>
            <a:r>
              <a:rPr lang="ko-KR" altLang="en-US" sz="2000" dirty="0">
                <a:latin typeface="+mn-lt"/>
                <a:ea typeface="굴림" charset="-127"/>
              </a:rPr>
              <a:t>를</a:t>
            </a: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ko-KR" altLang="en-US" sz="2000" dirty="0">
                <a:latin typeface="+mn-lt"/>
                <a:ea typeface="굴림" charset="-127"/>
              </a:rPr>
              <a:t>순차적으로 계산한다</a:t>
            </a:r>
            <a:r>
              <a:rPr lang="en-US" altLang="ko-KR" sz="2000" dirty="0">
                <a:latin typeface="+mn-lt"/>
                <a:ea typeface="굴림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4A9E41-3D86-47C7-B991-EE945392972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6763"/>
          </a:xfrm>
        </p:spPr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 알고리즘 </a:t>
            </a:r>
            <a:r>
              <a:rPr lang="en-US" altLang="ko-KR" smtClean="0"/>
              <a:t>I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071563"/>
            <a:ext cx="8153400" cy="1500187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가중치 포함 그래프의 각 정점에서 다른 모든 정점까지의 최단거리를 계산하라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입력</a:t>
            </a:r>
            <a:r>
              <a:rPr lang="en-US" altLang="ko-KR" smtClean="0"/>
              <a:t>: </a:t>
            </a:r>
            <a:r>
              <a:rPr lang="ko-KR" altLang="en-US" smtClean="0"/>
              <a:t>가중치 포함</a:t>
            </a:r>
            <a:r>
              <a:rPr lang="en-US" altLang="ko-KR" smtClean="0"/>
              <a:t>, </a:t>
            </a:r>
            <a:r>
              <a:rPr lang="ko-KR" altLang="en-US" smtClean="0"/>
              <a:t>방향성 그래프 </a:t>
            </a:r>
            <a:r>
              <a:rPr lang="en-US" altLang="ko-KR" i="1" smtClean="0"/>
              <a:t>W</a:t>
            </a:r>
            <a:r>
              <a:rPr lang="ko-KR" altLang="en-US" smtClean="0"/>
              <a:t>와 그 그래프에서의 정점의 수 </a:t>
            </a:r>
            <a:r>
              <a:rPr lang="en-US" altLang="ko-KR" i="1" smtClean="0"/>
              <a:t>n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출력</a:t>
            </a:r>
            <a:r>
              <a:rPr lang="en-US" altLang="ko-KR" smtClean="0"/>
              <a:t>: </a:t>
            </a:r>
            <a:r>
              <a:rPr lang="ko-KR" altLang="en-US" smtClean="0"/>
              <a:t>최단거리의 길이가 포함된 배열 </a:t>
            </a:r>
            <a:r>
              <a:rPr lang="en-US" altLang="ko-KR" i="1" smtClean="0"/>
              <a:t>D</a:t>
            </a:r>
          </a:p>
        </p:txBody>
      </p:sp>
      <p:sp>
        <p:nvSpPr>
          <p:cNvPr id="30725" name="직사각형 6"/>
          <p:cNvSpPr>
            <a:spLocks noChangeArrowheads="1"/>
          </p:cNvSpPr>
          <p:nvPr/>
        </p:nvSpPr>
        <p:spPr bwMode="auto">
          <a:xfrm>
            <a:off x="785813" y="3000375"/>
            <a:ext cx="7215187" cy="2071688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latin typeface="Courier New" panose="02070309020205020404" pitchFamily="49" charset="0"/>
              </a:rPr>
              <a:t> floyd(</a:t>
            </a:r>
            <a:r>
              <a:rPr lang="en-US" altLang="ko-KR" sz="1600" b="1">
                <a:latin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</a:rPr>
              <a:t> n, </a:t>
            </a:r>
            <a:r>
              <a:rPr lang="en-US" altLang="ko-KR" sz="1600" b="1">
                <a:latin typeface="Courier New" panose="02070309020205020404" pitchFamily="49" charset="0"/>
              </a:rPr>
              <a:t>const</a:t>
            </a:r>
            <a:r>
              <a:rPr lang="en-US" altLang="ko-KR" sz="1600">
                <a:latin typeface="Courier New" panose="02070309020205020404" pitchFamily="49" charset="0"/>
              </a:rPr>
              <a:t> </a:t>
            </a:r>
            <a:r>
              <a:rPr lang="en-US" altLang="ko-KR" sz="1600" b="1">
                <a:latin typeface="Courier New" panose="02070309020205020404" pitchFamily="49" charset="0"/>
              </a:rPr>
              <a:t>number</a:t>
            </a:r>
            <a:r>
              <a:rPr lang="en-US" altLang="ko-KR" sz="1600">
                <a:latin typeface="Courier New" panose="02070309020205020404" pitchFamily="49" charset="0"/>
              </a:rPr>
              <a:t> W[][],</a:t>
            </a:r>
            <a:r>
              <a:rPr lang="en-US" altLang="ko-KR" sz="1600" b="1">
                <a:latin typeface="Courier New" panose="02070309020205020404" pitchFamily="49" charset="0"/>
              </a:rPr>
              <a:t>number</a:t>
            </a:r>
            <a:r>
              <a:rPr lang="en-US" altLang="ko-KR" sz="1600">
                <a:latin typeface="Courier New" panose="02070309020205020404" pitchFamily="49" charset="0"/>
              </a:rPr>
              <a:t> D[][]) 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latin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</a:rPr>
              <a:t> i, j, k;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D = W;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(k=1; k &lt;= n; k++)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(i=1; i &lt;= n; i++)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(j=1; j &lt;= n; j++)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		    D[i][j] = minimum(D[i][j], D[i][k]+D[k][j]);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직사각형 6"/>
          <p:cNvSpPr>
            <a:spLocks noChangeArrowheads="1"/>
          </p:cNvSpPr>
          <p:nvPr/>
        </p:nvSpPr>
        <p:spPr bwMode="auto">
          <a:xfrm>
            <a:off x="1143000" y="214313"/>
            <a:ext cx="5500688" cy="157162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Courier New" panose="02070309020205020404" pitchFamily="49" charset="0"/>
              </a:rPr>
              <a:t>void</a:t>
            </a:r>
            <a:r>
              <a:rPr lang="en-US" altLang="ko-KR" sz="1200">
                <a:latin typeface="Courier New" panose="02070309020205020404" pitchFamily="49" charset="0"/>
              </a:rPr>
              <a:t> floyd(</a:t>
            </a:r>
            <a:r>
              <a:rPr lang="en-US" altLang="ko-KR" sz="1200" b="1">
                <a:latin typeface="Courier New" panose="02070309020205020404" pitchFamily="49" charset="0"/>
              </a:rPr>
              <a:t>int</a:t>
            </a:r>
            <a:r>
              <a:rPr lang="en-US" altLang="ko-KR" sz="1200">
                <a:latin typeface="Courier New" panose="02070309020205020404" pitchFamily="49" charset="0"/>
              </a:rPr>
              <a:t> n, </a:t>
            </a:r>
            <a:r>
              <a:rPr lang="en-US" altLang="ko-KR" sz="1200" b="1">
                <a:latin typeface="Courier New" panose="02070309020205020404" pitchFamily="49" charset="0"/>
              </a:rPr>
              <a:t>const</a:t>
            </a:r>
            <a:r>
              <a:rPr lang="en-US" altLang="ko-KR" sz="1200">
                <a:latin typeface="Courier New" panose="02070309020205020404" pitchFamily="49" charset="0"/>
              </a:rPr>
              <a:t> </a:t>
            </a:r>
            <a:r>
              <a:rPr lang="en-US" altLang="ko-KR" sz="1200" b="1">
                <a:latin typeface="Courier New" panose="02070309020205020404" pitchFamily="49" charset="0"/>
              </a:rPr>
              <a:t>number</a:t>
            </a:r>
            <a:r>
              <a:rPr lang="en-US" altLang="ko-KR" sz="1200">
                <a:latin typeface="Courier New" panose="02070309020205020404" pitchFamily="49" charset="0"/>
              </a:rPr>
              <a:t> W[][],</a:t>
            </a:r>
            <a:r>
              <a:rPr lang="en-US" altLang="ko-KR" sz="1200" b="1">
                <a:latin typeface="Courier New" panose="02070309020205020404" pitchFamily="49" charset="0"/>
              </a:rPr>
              <a:t>number</a:t>
            </a:r>
            <a:r>
              <a:rPr lang="en-US" altLang="ko-KR" sz="1200">
                <a:latin typeface="Courier New" panose="02070309020205020404" pitchFamily="49" charset="0"/>
              </a:rPr>
              <a:t> D[][]) 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int</a:t>
            </a:r>
            <a:r>
              <a:rPr lang="en-US" altLang="ko-KR" sz="1200">
                <a:latin typeface="Courier New" panose="02070309020205020404" pitchFamily="49" charset="0"/>
              </a:rPr>
              <a:t> i, j, k;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D = W;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for</a:t>
            </a:r>
            <a:r>
              <a:rPr lang="en-US" altLang="ko-KR" sz="1200">
                <a:latin typeface="Courier New" panose="02070309020205020404" pitchFamily="49" charset="0"/>
              </a:rPr>
              <a:t>(k=1; k &lt;= n; k++)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</a:t>
            </a:r>
            <a:r>
              <a:rPr lang="en-US" altLang="ko-KR" sz="1200" b="1">
                <a:latin typeface="Courier New" panose="02070309020205020404" pitchFamily="49" charset="0"/>
              </a:rPr>
              <a:t>for</a:t>
            </a:r>
            <a:r>
              <a:rPr lang="en-US" altLang="ko-KR" sz="1200">
                <a:latin typeface="Courier New" panose="02070309020205020404" pitchFamily="49" charset="0"/>
              </a:rPr>
              <a:t>(i=1; i &lt;= n; i++)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       </a:t>
            </a:r>
            <a:r>
              <a:rPr lang="en-US" altLang="ko-KR" sz="1200" b="1">
                <a:latin typeface="Courier New" panose="02070309020205020404" pitchFamily="49" charset="0"/>
              </a:rPr>
              <a:t>for</a:t>
            </a:r>
            <a:r>
              <a:rPr lang="en-US" altLang="ko-KR" sz="1200">
                <a:latin typeface="Courier New" panose="02070309020205020404" pitchFamily="49" charset="0"/>
              </a:rPr>
              <a:t>(j=1; j &lt;= n; j++)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		    D[i][j] = minimum(D[i][j], D[i][k]+D[k][j]);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08013" y="2351088"/>
            <a:ext cx="807720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ko-KR" altLang="en-US"/>
              <a:t>모든 경우를 고려한 분석</a:t>
            </a:r>
            <a:r>
              <a:rPr lang="en-US" altLang="ko-KR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/>
              <a:t>단위연산</a:t>
            </a:r>
            <a:r>
              <a:rPr lang="en-US" altLang="ko-KR"/>
              <a:t>: for-</a:t>
            </a:r>
            <a:r>
              <a:rPr lang="en-US" altLang="ko-KR" i="1"/>
              <a:t>j</a:t>
            </a:r>
            <a:r>
              <a:rPr lang="en-US" altLang="ko-KR"/>
              <a:t> </a:t>
            </a:r>
            <a:r>
              <a:rPr lang="ko-KR" altLang="en-US"/>
              <a:t>루프안의 지정문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/>
              <a:t>입력크기</a:t>
            </a:r>
            <a:r>
              <a:rPr lang="en-US" altLang="ko-KR"/>
              <a:t>: </a:t>
            </a:r>
            <a:r>
              <a:rPr lang="ko-KR" altLang="en-US"/>
              <a:t>그래프에서의 정점의 수 </a:t>
            </a:r>
            <a:r>
              <a:rPr lang="en-US" altLang="ko-KR" i="1"/>
              <a:t>n</a:t>
            </a:r>
            <a:endParaRPr lang="en-US" altLang="ko-KR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389188" y="3432175"/>
          <a:ext cx="3009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수식" r:id="rId4" imgW="1752600" imgH="228600" progId="Equation.3">
                  <p:embed/>
                </p:oleObj>
              </mc:Choice>
              <mc:Fallback>
                <p:oleObj name="수식" r:id="rId4" imgW="1752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3432175"/>
                        <a:ext cx="30099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8488" y="63500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60A09A-65AE-41A8-BA08-4A00CB9E1B1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5025" y="1416050"/>
            <a:ext cx="7715250" cy="2035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1600" dirty="0">
                <a:latin typeface="Times New Roman" pitchFamily="18" charset="0"/>
                <a:ea typeface="굴림" charset="-127"/>
              </a:rPr>
              <a:t> 추가 공간 필요 없이 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D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만을 이용하여 데이터 저장 가능</a:t>
            </a:r>
            <a:endParaRPr lang="en-US" altLang="ko-KR" sz="1600" dirty="0">
              <a:latin typeface="Times New Roman" pitchFamily="18" charset="0"/>
              <a:ea typeface="굴림" charset="-127"/>
            </a:endParaRPr>
          </a:p>
          <a:p>
            <a:pPr marL="896938" indent="-89693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Times New Roman" pitchFamily="18" charset="0"/>
                <a:ea typeface="굴림" charset="-127"/>
              </a:rPr>
              <a:t>   (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이유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) </a:t>
            </a:r>
            <a:r>
              <a:rPr lang="en-US" altLang="ko-KR" sz="1600" i="1" dirty="0">
                <a:latin typeface="Times New Roman" pitchFamily="18" charset="0"/>
                <a:ea typeface="굴림" charset="-127"/>
              </a:rPr>
              <a:t>k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번째 행과 </a:t>
            </a:r>
            <a:r>
              <a:rPr lang="en-US" altLang="ko-KR" sz="1600" i="1" dirty="0">
                <a:latin typeface="Times New Roman" pitchFamily="18" charset="0"/>
                <a:ea typeface="굴림" charset="-127"/>
              </a:rPr>
              <a:t>k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번째 열에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있는 값들이 루프의 </a:t>
            </a:r>
            <a:r>
              <a:rPr lang="en-US" altLang="ko-KR" sz="1600" i="1" dirty="0">
                <a:latin typeface="Times New Roman" pitchFamily="18" charset="0"/>
                <a:ea typeface="굴림" charset="-127"/>
              </a:rPr>
              <a:t>k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번째 반복을 수행하는 동안 변하지 않기 때문</a:t>
            </a:r>
            <a:endParaRPr lang="en-US" altLang="ko-KR" sz="1600" dirty="0">
              <a:latin typeface="Times New Roman" pitchFamily="18" charset="0"/>
              <a:ea typeface="굴림" charset="-127"/>
            </a:endParaRPr>
          </a:p>
          <a:p>
            <a:pPr marL="896938" indent="-89693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       D[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i</a:t>
            </a:r>
            <a:r>
              <a:rPr lang="en-US" altLang="ko-KR" sz="1600" dirty="0">
                <a:latin typeface="Courier New" pitchFamily="49" charset="0"/>
                <a:ea typeface="굴림" charset="-127"/>
              </a:rPr>
              <a:t>][k] = min(D[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i</a:t>
            </a:r>
            <a:r>
              <a:rPr lang="en-US" altLang="ko-KR" sz="1600" dirty="0">
                <a:latin typeface="Courier New" pitchFamily="49" charset="0"/>
                <a:ea typeface="굴림" charset="-127"/>
              </a:rPr>
              <a:t>][k], D[</a:t>
            </a:r>
            <a:r>
              <a:rPr lang="en-US" altLang="ko-KR" sz="1600" dirty="0" err="1">
                <a:latin typeface="Courier New" pitchFamily="49" charset="0"/>
                <a:ea typeface="굴림" charset="-127"/>
              </a:rPr>
              <a:t>i</a:t>
            </a:r>
            <a:r>
              <a:rPr lang="en-US" altLang="ko-KR" sz="1600" dirty="0">
                <a:latin typeface="Courier New" pitchFamily="49" charset="0"/>
                <a:ea typeface="굴림" charset="-127"/>
              </a:rPr>
              <a:t>][k]+D[k][k]);</a:t>
            </a:r>
          </a:p>
          <a:p>
            <a:pPr marL="896938" indent="-89693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Courier New" pitchFamily="49" charset="0"/>
                <a:ea typeface="굴림" charset="-127"/>
              </a:rPr>
              <a:t>       D[k][j] = min(D[k][j], D[k][k]+D[k][j]);</a:t>
            </a:r>
            <a:endParaRPr lang="ko-KR" altLang="en-US" sz="1600" dirty="0">
              <a:latin typeface="굴림" charset="-127"/>
              <a:ea typeface="굴림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3975" y="3679825"/>
            <a:ext cx="658813" cy="3905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1" dirty="0">
                <a:latin typeface="Times New Roman" pitchFamily="18" charset="0"/>
                <a:ea typeface="굴림" charset="-127"/>
              </a:rPr>
              <a:t>k</a:t>
            </a:r>
            <a:r>
              <a:rPr lang="ko-KR" altLang="en-US" sz="1000" dirty="0">
                <a:latin typeface="Times New Roman" pitchFamily="18" charset="0"/>
                <a:ea typeface="굴림" charset="-127"/>
              </a:rPr>
              <a:t>번째 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4950" y="4757738"/>
            <a:ext cx="658813" cy="452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1" dirty="0">
                <a:latin typeface="Times New Roman" pitchFamily="18" charset="0"/>
                <a:ea typeface="굴림" charset="-127"/>
              </a:rPr>
              <a:t>k</a:t>
            </a:r>
            <a:r>
              <a:rPr lang="ko-KR" altLang="en-US" sz="1000" dirty="0">
                <a:latin typeface="Times New Roman" pitchFamily="18" charset="0"/>
                <a:ea typeface="굴림" charset="-127"/>
              </a:rPr>
              <a:t>번째 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33688" y="4048125"/>
            <a:ext cx="6215062" cy="193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1600" dirty="0">
                <a:latin typeface="Times New Roman" pitchFamily="18" charset="0"/>
                <a:ea typeface="굴림" charset="-127"/>
              </a:rPr>
              <a:t>이 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element 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계산시 </a:t>
            </a:r>
            <a:r>
              <a:rPr lang="en-US" altLang="ko-KR" sz="1600" i="1" dirty="0">
                <a:latin typeface="Times New Roman" pitchFamily="18" charset="0"/>
                <a:ea typeface="굴림" charset="-127"/>
              </a:rPr>
              <a:t>D</a:t>
            </a:r>
            <a:r>
              <a:rPr lang="en-US" altLang="ko-KR" sz="1600" i="1" baseline="30000" dirty="0">
                <a:latin typeface="Times New Roman" pitchFamily="18" charset="0"/>
                <a:ea typeface="굴림" charset="-127"/>
              </a:rPr>
              <a:t>k-1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[</a:t>
            </a:r>
            <a:r>
              <a:rPr lang="en-US" altLang="ko-KR" sz="1600" dirty="0" err="1">
                <a:latin typeface="Times New Roman" pitchFamily="18" charset="0"/>
                <a:ea typeface="굴림" charset="-127"/>
              </a:rPr>
              <a:t>i,k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],</a:t>
            </a:r>
            <a:r>
              <a:rPr lang="en-US" altLang="ko-KR" sz="1600" i="1" dirty="0">
                <a:latin typeface="Times New Roman" pitchFamily="18" charset="0"/>
                <a:ea typeface="굴림" charset="-127"/>
              </a:rPr>
              <a:t> D</a:t>
            </a:r>
            <a:r>
              <a:rPr lang="en-US" altLang="ko-KR" sz="1600" i="1" baseline="30000" dirty="0">
                <a:latin typeface="Times New Roman" pitchFamily="18" charset="0"/>
                <a:ea typeface="굴림" charset="-127"/>
              </a:rPr>
              <a:t>k-1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[</a:t>
            </a:r>
            <a:r>
              <a:rPr lang="en-US" altLang="ko-KR" sz="1600" dirty="0" err="1">
                <a:latin typeface="Times New Roman" pitchFamily="18" charset="0"/>
                <a:ea typeface="굴림" charset="-127"/>
              </a:rPr>
              <a:t>k,j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] 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필요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. 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그런데</a:t>
            </a:r>
            <a:r>
              <a:rPr lang="en-US" altLang="ko-KR" sz="1600" i="1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이것은 </a:t>
            </a:r>
            <a:r>
              <a:rPr lang="en-US" altLang="ko-KR" sz="1600" i="1" dirty="0">
                <a:latin typeface="Times New Roman" pitchFamily="18" charset="0"/>
                <a:ea typeface="굴림" charset="-127"/>
              </a:rPr>
              <a:t>D</a:t>
            </a:r>
            <a:r>
              <a:rPr lang="en-US" altLang="ko-KR" sz="1600" i="1" baseline="30000" dirty="0">
                <a:latin typeface="Times New Roman" pitchFamily="18" charset="0"/>
                <a:ea typeface="굴림" charset="-127"/>
              </a:rPr>
              <a:t>k-1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[</a:t>
            </a:r>
            <a:r>
              <a:rPr lang="en-US" altLang="ko-KR" sz="1600" dirty="0" err="1">
                <a:latin typeface="Times New Roman" pitchFamily="18" charset="0"/>
                <a:ea typeface="굴림" charset="-127"/>
              </a:rPr>
              <a:t>i,k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]=</a:t>
            </a:r>
            <a:r>
              <a:rPr lang="ko-KR" altLang="en-US" sz="1600" i="1" dirty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1600" i="1" dirty="0" err="1">
                <a:latin typeface="Times New Roman" pitchFamily="18" charset="0"/>
                <a:ea typeface="굴림" charset="-127"/>
              </a:rPr>
              <a:t>D</a:t>
            </a:r>
            <a:r>
              <a:rPr lang="en-US" altLang="ko-KR" sz="1600" i="1" baseline="30000" dirty="0" err="1">
                <a:latin typeface="Times New Roman" pitchFamily="18" charset="0"/>
                <a:ea typeface="굴림" charset="-127"/>
              </a:rPr>
              <a:t>k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[</a:t>
            </a:r>
            <a:r>
              <a:rPr lang="en-US" altLang="ko-KR" sz="1600" dirty="0" err="1">
                <a:latin typeface="Times New Roman" pitchFamily="18" charset="0"/>
                <a:ea typeface="굴림" charset="-127"/>
              </a:rPr>
              <a:t>i,k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], </a:t>
            </a:r>
            <a:r>
              <a:rPr lang="en-US" altLang="ko-KR" sz="1600" i="1" dirty="0">
                <a:latin typeface="Times New Roman" pitchFamily="18" charset="0"/>
                <a:ea typeface="굴림" charset="-127"/>
              </a:rPr>
              <a:t> D</a:t>
            </a:r>
            <a:r>
              <a:rPr lang="en-US" altLang="ko-KR" sz="1600" i="1" baseline="30000" dirty="0">
                <a:latin typeface="Times New Roman" pitchFamily="18" charset="0"/>
                <a:ea typeface="굴림" charset="-127"/>
              </a:rPr>
              <a:t>k-1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[</a:t>
            </a:r>
            <a:r>
              <a:rPr lang="en-US" altLang="ko-KR" sz="1600" dirty="0" err="1">
                <a:latin typeface="Times New Roman" pitchFamily="18" charset="0"/>
                <a:ea typeface="굴림" charset="-127"/>
              </a:rPr>
              <a:t>k,j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] =</a:t>
            </a:r>
            <a:r>
              <a:rPr lang="en-US" altLang="ko-KR" sz="1600" i="1" dirty="0" err="1">
                <a:latin typeface="Times New Roman" pitchFamily="18" charset="0"/>
                <a:ea typeface="굴림" charset="-127"/>
              </a:rPr>
              <a:t>D</a:t>
            </a:r>
            <a:r>
              <a:rPr lang="en-US" altLang="ko-KR" sz="1600" i="1" baseline="30000" dirty="0" err="1">
                <a:latin typeface="Times New Roman" pitchFamily="18" charset="0"/>
                <a:ea typeface="굴림" charset="-127"/>
              </a:rPr>
              <a:t>k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[</a:t>
            </a:r>
            <a:r>
              <a:rPr lang="en-US" altLang="ko-KR" sz="1600" dirty="0" err="1">
                <a:latin typeface="Times New Roman" pitchFamily="18" charset="0"/>
                <a:ea typeface="굴림" charset="-127"/>
              </a:rPr>
              <a:t>k,j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]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. 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따라서 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overwrite 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가능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. </a:t>
            </a:r>
          </a:p>
          <a:p>
            <a:pPr marL="285750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latin typeface="Times New Roman" pitchFamily="18" charset="0"/>
                <a:ea typeface="굴림" charset="-127"/>
              </a:rPr>
              <a:t>(1)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은 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(2) 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보다 먼저 계산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. (1) 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계산 시 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(2)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의 값이 필요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. (2)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의 값이 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update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되면 이미 계산된 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(1)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의 값이 달라짐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.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 그러나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, (2)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의 값이 변동이 없으므로 연산 수행 가능</a:t>
            </a:r>
            <a:endParaRPr lang="en-US" altLang="ko-KR" sz="1600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700" y="3751263"/>
            <a:ext cx="373063" cy="403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1" dirty="0" err="1">
                <a:latin typeface="Times New Roman" pitchFamily="18" charset="0"/>
                <a:ea typeface="굴림" charset="-127"/>
              </a:rPr>
              <a:t>D</a:t>
            </a:r>
            <a:r>
              <a:rPr lang="en-US" altLang="ko-KR" sz="1400" i="1" baseline="30000" dirty="0" err="1">
                <a:latin typeface="Times New Roman" pitchFamily="18" charset="0"/>
                <a:ea typeface="굴림" charset="-127"/>
              </a:rPr>
              <a:t>k</a:t>
            </a:r>
            <a:endParaRPr lang="ko-KR" altLang="en-US" sz="1400" i="1" baseline="30000" dirty="0">
              <a:latin typeface="Times New Roman" pitchFamily="18" charset="0"/>
              <a:ea typeface="굴림" charset="-127"/>
            </a:endParaRPr>
          </a:p>
        </p:txBody>
      </p:sp>
      <p:cxnSp>
        <p:nvCxnSpPr>
          <p:cNvPr id="32776" name="직선 화살표 연결선 20"/>
          <p:cNvCxnSpPr>
            <a:cxnSpLocks noChangeShapeType="1"/>
          </p:cNvCxnSpPr>
          <p:nvPr/>
        </p:nvCxnSpPr>
        <p:spPr bwMode="auto">
          <a:xfrm rot="5400000" flipH="1" flipV="1">
            <a:off x="5978525" y="2471738"/>
            <a:ext cx="428625" cy="4286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7" name="TextBox 21"/>
          <p:cNvSpPr txBox="1">
            <a:spLocks noChangeArrowheads="1"/>
          </p:cNvSpPr>
          <p:nvPr/>
        </p:nvSpPr>
        <p:spPr bwMode="auto">
          <a:xfrm>
            <a:off x="6407150" y="2222499"/>
            <a:ext cx="3127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0</a:t>
            </a:r>
            <a:endParaRPr lang="ko-KR" altLang="en-US"/>
          </a:p>
        </p:txBody>
      </p:sp>
      <p:cxnSp>
        <p:nvCxnSpPr>
          <p:cNvPr id="32778" name="직선 화살표 연결선 22"/>
          <p:cNvCxnSpPr>
            <a:cxnSpLocks noChangeShapeType="1"/>
          </p:cNvCxnSpPr>
          <p:nvPr/>
        </p:nvCxnSpPr>
        <p:spPr bwMode="auto">
          <a:xfrm>
            <a:off x="4835525" y="3043238"/>
            <a:ext cx="500063" cy="4286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9" name="TextBox 25"/>
          <p:cNvSpPr txBox="1">
            <a:spLocks noChangeArrowheads="1"/>
          </p:cNvSpPr>
          <p:nvPr/>
        </p:nvSpPr>
        <p:spPr bwMode="auto">
          <a:xfrm>
            <a:off x="5264150" y="3257550"/>
            <a:ext cx="3127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0</a:t>
            </a:r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946150" y="4149725"/>
          <a:ext cx="16668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59"/>
                <a:gridCol w="208350"/>
                <a:gridCol w="208368"/>
                <a:gridCol w="208359"/>
                <a:gridCol w="208359"/>
                <a:gridCol w="208359"/>
                <a:gridCol w="208359"/>
                <a:gridCol w="208359"/>
              </a:tblGrid>
              <a:tr h="196104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04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(1)</a:t>
                      </a:r>
                      <a:endParaRPr lang="ko-KR" altLang="en-US" sz="9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(2)</a:t>
                      </a:r>
                      <a:endParaRPr lang="ko-KR" altLang="en-US" sz="9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104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455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  <a:tr h="208366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366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1475" marR="91475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2833" name="직선 화살표 연결선 15"/>
          <p:cNvCxnSpPr>
            <a:cxnSpLocks noChangeShapeType="1"/>
          </p:cNvCxnSpPr>
          <p:nvPr/>
        </p:nvCxnSpPr>
        <p:spPr bwMode="auto">
          <a:xfrm flipH="1">
            <a:off x="1323975" y="4235450"/>
            <a:ext cx="1520825" cy="2159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34" name="직선 화살표 연결선 26"/>
          <p:cNvCxnSpPr>
            <a:cxnSpLocks noChangeShapeType="1"/>
          </p:cNvCxnSpPr>
          <p:nvPr/>
        </p:nvCxnSpPr>
        <p:spPr bwMode="auto">
          <a:xfrm flipH="1">
            <a:off x="2330450" y="4343400"/>
            <a:ext cx="576263" cy="9159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35" name="직선 화살표 연결선 2"/>
          <p:cNvCxnSpPr>
            <a:cxnSpLocks noChangeShapeType="1"/>
          </p:cNvCxnSpPr>
          <p:nvPr/>
        </p:nvCxnSpPr>
        <p:spPr bwMode="auto">
          <a:xfrm flipV="1">
            <a:off x="1258888" y="4675188"/>
            <a:ext cx="0" cy="258762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36" name="직선 화살표 연결선 2"/>
          <p:cNvCxnSpPr>
            <a:cxnSpLocks noChangeShapeType="1"/>
          </p:cNvCxnSpPr>
          <p:nvPr/>
        </p:nvCxnSpPr>
        <p:spPr bwMode="auto">
          <a:xfrm flipH="1">
            <a:off x="1323975" y="4508500"/>
            <a:ext cx="328613" cy="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37" name="직선 화살표 연결선 2"/>
          <p:cNvCxnSpPr>
            <a:cxnSpLocks noChangeShapeType="1"/>
          </p:cNvCxnSpPr>
          <p:nvPr/>
        </p:nvCxnSpPr>
        <p:spPr bwMode="auto">
          <a:xfrm>
            <a:off x="2303463" y="5029200"/>
            <a:ext cx="0" cy="28575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38" name="직선 화살표 연결선 2"/>
          <p:cNvCxnSpPr>
            <a:cxnSpLocks noChangeShapeType="1"/>
          </p:cNvCxnSpPr>
          <p:nvPr/>
        </p:nvCxnSpPr>
        <p:spPr bwMode="auto">
          <a:xfrm>
            <a:off x="1804988" y="5445125"/>
            <a:ext cx="390525" cy="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39" name="TextBox 1"/>
          <p:cNvSpPr txBox="1">
            <a:spLocks noChangeArrowheads="1"/>
          </p:cNvSpPr>
          <p:nvPr/>
        </p:nvSpPr>
        <p:spPr bwMode="auto">
          <a:xfrm>
            <a:off x="944563" y="307975"/>
            <a:ext cx="7496175" cy="81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 D[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][j] </a:t>
            </a:r>
            <a:r>
              <a:rPr lang="ko-KR" altLang="en-US" sz="1400" dirty="0"/>
              <a:t>계산 시 </a:t>
            </a:r>
            <a:r>
              <a:rPr lang="en-US" altLang="ko-KR" sz="1400" dirty="0"/>
              <a:t>D[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][k], D[k][j]</a:t>
            </a:r>
            <a:r>
              <a:rPr lang="ko-KR" altLang="en-US" sz="1400" dirty="0"/>
              <a:t>값이 사용됨</a:t>
            </a:r>
            <a:r>
              <a:rPr lang="en-US" altLang="ko-KR" sz="1400" dirty="0"/>
              <a:t>. </a:t>
            </a:r>
            <a:r>
              <a:rPr lang="ko-KR" altLang="en-US" sz="1400" dirty="0"/>
              <a:t>만일 </a:t>
            </a:r>
            <a:r>
              <a:rPr lang="en-US" altLang="ko-KR" sz="1400" dirty="0" smtClean="0"/>
              <a:t>D</a:t>
            </a:r>
            <a:r>
              <a:rPr lang="en-US" altLang="ko-KR" sz="1400" baseline="30000" dirty="0" smtClean="0"/>
              <a:t>[k] </a:t>
            </a:r>
            <a:r>
              <a:rPr lang="ko-KR" altLang="en-US" sz="1400" dirty="0"/>
              <a:t>계산 시 </a:t>
            </a:r>
            <a:r>
              <a:rPr lang="en-US" altLang="ko-KR" sz="1400" dirty="0"/>
              <a:t>D[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][k], D[k][j]</a:t>
            </a:r>
            <a:r>
              <a:rPr lang="ko-KR" altLang="en-US" sz="1400" dirty="0"/>
              <a:t>  값이 변경된다면</a:t>
            </a:r>
            <a:r>
              <a:rPr lang="en-US" altLang="ko-KR" sz="1400" dirty="0"/>
              <a:t>, </a:t>
            </a:r>
            <a:r>
              <a:rPr lang="ko-KR" altLang="en-US" sz="1400" dirty="0"/>
              <a:t>별도의 </a:t>
            </a:r>
            <a:r>
              <a:rPr lang="en-US" altLang="ko-KR" sz="1400" dirty="0"/>
              <a:t>D</a:t>
            </a:r>
            <a:r>
              <a:rPr lang="ko-KR" altLang="en-US" sz="1400" dirty="0"/>
              <a:t>를 저장할 공간이 필요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필요하지 않다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32840" name="TextBox 2"/>
          <p:cNvSpPr txBox="1">
            <a:spLocks noChangeArrowheads="1"/>
          </p:cNvSpPr>
          <p:nvPr/>
        </p:nvSpPr>
        <p:spPr bwMode="auto">
          <a:xfrm>
            <a:off x="392113" y="1119188"/>
            <a:ext cx="8667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[</a:t>
            </a:r>
            <a:r>
              <a:rPr lang="ko-KR" altLang="en-US"/>
              <a:t>이유</a:t>
            </a:r>
            <a:r>
              <a:rPr lang="en-US" altLang="ko-KR"/>
              <a:t>]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4B663A-AFF3-42EF-982B-7E830FD419D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33450"/>
            <a:ext cx="8839200" cy="495300"/>
          </a:xfrm>
        </p:spPr>
        <p:txBody>
          <a:bodyPr/>
          <a:lstStyle/>
          <a:p>
            <a:pPr eaLnBrk="1" hangingPunct="1"/>
            <a:r>
              <a:rPr lang="ko-KR" altLang="en-US" smtClean="0"/>
              <a:t>출력</a:t>
            </a:r>
            <a:r>
              <a:rPr lang="en-US" altLang="ko-KR" smtClean="0"/>
              <a:t>: </a:t>
            </a:r>
            <a:r>
              <a:rPr lang="ko-KR" altLang="en-US" smtClean="0"/>
              <a:t>최단경로의 길이가 포함된 배열 </a:t>
            </a:r>
            <a:r>
              <a:rPr lang="en-US" altLang="ko-KR" i="1" smtClean="0"/>
              <a:t>D</a:t>
            </a:r>
            <a:r>
              <a:rPr lang="en-US" altLang="ko-KR" smtClean="0"/>
              <a:t>, </a:t>
            </a:r>
            <a:r>
              <a:rPr lang="ko-KR" altLang="en-US" smtClean="0"/>
              <a:t>그리고 다음을 만족하는 </a:t>
            </a:r>
            <a:r>
              <a:rPr lang="ko-KR" altLang="en-US" u="sng" smtClean="0"/>
              <a:t>배열 </a:t>
            </a:r>
            <a:r>
              <a:rPr lang="en-US" altLang="ko-KR" i="1" u="sng" smtClean="0"/>
              <a:t>P</a:t>
            </a:r>
            <a:r>
              <a:rPr lang="en-US" altLang="ko-KR" smtClean="0"/>
              <a:t>.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  <a:noFill/>
        </p:spPr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 알고리즘 </a:t>
            </a:r>
            <a:r>
              <a:rPr lang="en-US" altLang="ko-KR" smtClean="0"/>
              <a:t>II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220663" y="1809750"/>
          <a:ext cx="11398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수식" r:id="rId4" imgW="609336" imgH="203112" progId="Equation.3">
                  <p:embed/>
                </p:oleObj>
              </mc:Choice>
              <mc:Fallback>
                <p:oleObj name="수식" r:id="rId4" imgW="609336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1809750"/>
                        <a:ext cx="11398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1500188" y="1428750"/>
            <a:ext cx="7419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1"/>
              <a:t>v</a:t>
            </a:r>
            <a:r>
              <a:rPr lang="en-US" altLang="ko-KR" i="1" baseline="-25000"/>
              <a:t>i</a:t>
            </a:r>
            <a:r>
              <a:rPr lang="ko-KR" altLang="en-US"/>
              <a:t>에서 </a:t>
            </a:r>
            <a:r>
              <a:rPr lang="en-US" altLang="ko-KR" i="1"/>
              <a:t>v</a:t>
            </a:r>
            <a:r>
              <a:rPr lang="en-US" altLang="ko-KR" i="1" baseline="-25000"/>
              <a:t>j</a:t>
            </a:r>
            <a:r>
              <a:rPr lang="en-US" altLang="ko-KR" i="1"/>
              <a:t> </a:t>
            </a:r>
            <a:r>
              <a:rPr lang="ko-KR" altLang="en-US"/>
              <a:t>까지 가는 최단경로의 중간에 놓여 있는 정점이 최소한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/>
              <a:t>    하나는 있는 경우 </a:t>
            </a:r>
            <a:r>
              <a:rPr lang="ko-KR" altLang="en-US">
                <a:sym typeface="Symbol" panose="05050102010706020507" pitchFamily="18" charset="2"/>
              </a:rPr>
              <a:t> 그 놓여 있는 정점 중에서 가장 큰 인덱스</a:t>
            </a:r>
            <a:endParaRPr lang="ko-KR" altLang="en-US"/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1490663" y="2166938"/>
            <a:ext cx="5895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>
                <a:sym typeface="Symbol" panose="05050102010706020507" pitchFamily="18" charset="2"/>
              </a:rPr>
              <a:t>최단경로의 중간에 놓여 있는 정점이 없는 경우  </a:t>
            </a:r>
            <a:r>
              <a:rPr lang="en-US" altLang="ko-KR"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3800" name="Text Box 9"/>
          <p:cNvSpPr txBox="1">
            <a:spLocks noChangeArrowheads="1"/>
          </p:cNvSpPr>
          <p:nvPr/>
        </p:nvSpPr>
        <p:spPr bwMode="auto">
          <a:xfrm>
            <a:off x="1109663" y="1433513"/>
            <a:ext cx="585787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6600"/>
              <a:t>{</a:t>
            </a:r>
          </a:p>
        </p:txBody>
      </p:sp>
      <p:sp>
        <p:nvSpPr>
          <p:cNvPr id="33801" name="직사각형 6"/>
          <p:cNvSpPr>
            <a:spLocks noChangeArrowheads="1"/>
          </p:cNvSpPr>
          <p:nvPr/>
        </p:nvSpPr>
        <p:spPr bwMode="auto">
          <a:xfrm>
            <a:off x="357188" y="2571750"/>
            <a:ext cx="8072437" cy="371475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</a:rPr>
              <a:t>void </a:t>
            </a:r>
            <a:r>
              <a:rPr lang="en-US" altLang="ko-KR" sz="1600">
                <a:latin typeface="Courier New" panose="02070309020205020404" pitchFamily="49" charset="0"/>
              </a:rPr>
              <a:t>floyd2(</a:t>
            </a:r>
            <a:r>
              <a:rPr lang="en-US" altLang="ko-KR" sz="1600" b="1">
                <a:latin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</a:rPr>
              <a:t> n,</a:t>
            </a:r>
            <a:r>
              <a:rPr lang="en-US" altLang="ko-KR" sz="1600" b="1">
                <a:latin typeface="Courier New" panose="02070309020205020404" pitchFamily="49" charset="0"/>
              </a:rPr>
              <a:t>const</a:t>
            </a:r>
            <a:r>
              <a:rPr lang="en-US" altLang="ko-KR" sz="1600">
                <a:latin typeface="Courier New" panose="02070309020205020404" pitchFamily="49" charset="0"/>
              </a:rPr>
              <a:t> </a:t>
            </a:r>
            <a:r>
              <a:rPr lang="en-US" altLang="ko-KR" sz="1600" b="1">
                <a:latin typeface="Courier New" panose="02070309020205020404" pitchFamily="49" charset="0"/>
              </a:rPr>
              <a:t>number</a:t>
            </a:r>
            <a:r>
              <a:rPr lang="en-US" altLang="ko-KR" sz="1600">
                <a:latin typeface="Courier New" panose="02070309020205020404" pitchFamily="49" charset="0"/>
              </a:rPr>
              <a:t> W[][],</a:t>
            </a:r>
            <a:r>
              <a:rPr lang="en-US" altLang="ko-KR" sz="1600" b="1">
                <a:latin typeface="Courier New" panose="02070309020205020404" pitchFamily="49" charset="0"/>
              </a:rPr>
              <a:t>number</a:t>
            </a:r>
            <a:r>
              <a:rPr lang="en-US" altLang="ko-KR" sz="1600">
                <a:latin typeface="Courier New" panose="02070309020205020404" pitchFamily="49" charset="0"/>
              </a:rPr>
              <a:t> D[][],</a:t>
            </a:r>
            <a:r>
              <a:rPr lang="en-US" altLang="ko-KR" sz="1600" b="1">
                <a:latin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</a:rPr>
              <a:t> P[][])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</a:rPr>
              <a:t> i, j, k;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(i=1; i &lt;= n; i++)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(j=1; j &lt;= n;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	  P[i][j] =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D = W;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(k=1; k&lt;= n; k++)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(i=1; i &lt;= n; i++)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</a:t>
            </a:r>
            <a:r>
              <a:rPr lang="en-US" altLang="ko-KR" sz="1600" b="1"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</a:rPr>
              <a:t>(j=1; j&lt;=n;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    </a:t>
            </a:r>
            <a:r>
              <a:rPr lang="en-US" altLang="ko-KR" sz="1600" b="1">
                <a:latin typeface="Courier New" panose="02070309020205020404" pitchFamily="49" charset="0"/>
              </a:rPr>
              <a:t>if</a:t>
            </a:r>
            <a:r>
              <a:rPr lang="en-US" altLang="ko-KR" sz="1600">
                <a:latin typeface="Courier New" panose="02070309020205020404" pitchFamily="49" charset="0"/>
              </a:rPr>
              <a:t> (D[i][k] + D[k][j] &lt; D[i][j])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	     P[i][j] = k;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	     D[i][j] = D[i][k] + D[k][j];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B99472-4CCD-420B-AA14-3293D75BBC7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428625"/>
            <a:ext cx="8839200" cy="785813"/>
          </a:xfrm>
        </p:spPr>
        <p:txBody>
          <a:bodyPr/>
          <a:lstStyle/>
          <a:p>
            <a:pPr eaLnBrk="1" hangingPunct="1"/>
            <a:r>
              <a:rPr lang="ko-KR" altLang="en-US" smtClean="0"/>
              <a:t>앞의 예에 대한 결과 </a:t>
            </a:r>
            <a:r>
              <a:rPr lang="en-US" altLang="ko-KR" i="1" smtClean="0"/>
              <a:t>P</a:t>
            </a:r>
            <a:endParaRPr lang="en-US" altLang="ko-KR" smtClean="0"/>
          </a:p>
        </p:txBody>
      </p:sp>
      <p:graphicFrame>
        <p:nvGraphicFramePr>
          <p:cNvPr id="34820" name="Object 5"/>
          <p:cNvGraphicFramePr>
            <a:graphicFrameLocks noChangeAspect="1"/>
          </p:cNvGraphicFramePr>
          <p:nvPr/>
        </p:nvGraphicFramePr>
        <p:xfrm>
          <a:off x="4929188" y="1428750"/>
          <a:ext cx="3109912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6" name="수식" r:id="rId4" imgW="1562100" imgH="1346200" progId="Equation.3">
                  <p:embed/>
                </p:oleObj>
              </mc:Choice>
              <mc:Fallback>
                <p:oleObj name="수식" r:id="rId4" imgW="1562100" imgH="1346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1428750"/>
                        <a:ext cx="3109912" cy="253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1" name="그룹 35"/>
          <p:cNvGrpSpPr>
            <a:grpSpLocks/>
          </p:cNvGrpSpPr>
          <p:nvPr/>
        </p:nvGrpSpPr>
        <p:grpSpPr bwMode="auto">
          <a:xfrm>
            <a:off x="285750" y="1285875"/>
            <a:ext cx="3898900" cy="2667000"/>
            <a:chOff x="2286000" y="2197100"/>
            <a:chExt cx="4343400" cy="2967041"/>
          </a:xfrm>
        </p:grpSpPr>
        <p:sp>
          <p:nvSpPr>
            <p:cNvPr id="34838" name="Oval 4"/>
            <p:cNvSpPr>
              <a:spLocks noChangeArrowheads="1"/>
            </p:cNvSpPr>
            <p:nvPr/>
          </p:nvSpPr>
          <p:spPr bwMode="auto">
            <a:xfrm>
              <a:off x="2286000" y="33782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34839" name="Text Box 6"/>
            <p:cNvSpPr txBox="1">
              <a:spLocks noChangeArrowheads="1"/>
            </p:cNvSpPr>
            <p:nvPr/>
          </p:nvSpPr>
          <p:spPr bwMode="auto">
            <a:xfrm>
              <a:off x="2413000" y="3467100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5</a:t>
              </a:r>
              <a:endParaRPr lang="en-US" altLang="ko-KR" sz="1600"/>
            </a:p>
          </p:txBody>
        </p:sp>
        <p:sp>
          <p:nvSpPr>
            <p:cNvPr id="34840" name="Oval 7"/>
            <p:cNvSpPr>
              <a:spLocks noChangeArrowheads="1"/>
            </p:cNvSpPr>
            <p:nvPr/>
          </p:nvSpPr>
          <p:spPr bwMode="auto">
            <a:xfrm>
              <a:off x="38100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34841" name="Text Box 8"/>
            <p:cNvSpPr txBox="1">
              <a:spLocks noChangeArrowheads="1"/>
            </p:cNvSpPr>
            <p:nvPr/>
          </p:nvSpPr>
          <p:spPr bwMode="auto">
            <a:xfrm>
              <a:off x="3937000" y="2400300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1</a:t>
              </a:r>
              <a:endParaRPr lang="en-US" altLang="ko-KR" sz="1600"/>
            </a:p>
          </p:txBody>
        </p:sp>
        <p:sp>
          <p:nvSpPr>
            <p:cNvPr id="34842" name="Oval 9"/>
            <p:cNvSpPr>
              <a:spLocks noChangeArrowheads="1"/>
            </p:cNvSpPr>
            <p:nvPr/>
          </p:nvSpPr>
          <p:spPr bwMode="auto">
            <a:xfrm>
              <a:off x="38100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34843" name="Text Box 10"/>
            <p:cNvSpPr txBox="1">
              <a:spLocks noChangeArrowheads="1"/>
            </p:cNvSpPr>
            <p:nvPr/>
          </p:nvSpPr>
          <p:spPr bwMode="auto">
            <a:xfrm>
              <a:off x="3937000" y="4457701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4</a:t>
              </a:r>
              <a:endParaRPr lang="en-US" altLang="ko-KR" sz="1600"/>
            </a:p>
          </p:txBody>
        </p:sp>
        <p:sp>
          <p:nvSpPr>
            <p:cNvPr id="34844" name="Oval 11"/>
            <p:cNvSpPr>
              <a:spLocks noChangeArrowheads="1"/>
            </p:cNvSpPr>
            <p:nvPr/>
          </p:nvSpPr>
          <p:spPr bwMode="auto">
            <a:xfrm>
              <a:off x="5943600" y="231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34845" name="Text Box 12"/>
            <p:cNvSpPr txBox="1">
              <a:spLocks noChangeArrowheads="1"/>
            </p:cNvSpPr>
            <p:nvPr/>
          </p:nvSpPr>
          <p:spPr bwMode="auto">
            <a:xfrm>
              <a:off x="6070600" y="2387602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2</a:t>
              </a:r>
              <a:endParaRPr lang="en-US" altLang="ko-KR" sz="1600"/>
            </a:p>
          </p:txBody>
        </p:sp>
        <p:sp>
          <p:nvSpPr>
            <p:cNvPr id="34846" name="Oval 13"/>
            <p:cNvSpPr>
              <a:spLocks noChangeArrowheads="1"/>
            </p:cNvSpPr>
            <p:nvPr/>
          </p:nvSpPr>
          <p:spPr bwMode="auto">
            <a:xfrm>
              <a:off x="5943600" y="4368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600">
                <a:latin typeface="굴림" panose="020B0600000101010101" pitchFamily="50" charset="-127"/>
              </a:endParaRPr>
            </a:p>
          </p:txBody>
        </p:sp>
        <p:sp>
          <p:nvSpPr>
            <p:cNvPr id="34847" name="Text Box 14"/>
            <p:cNvSpPr txBox="1">
              <a:spLocks noChangeArrowheads="1"/>
            </p:cNvSpPr>
            <p:nvPr/>
          </p:nvSpPr>
          <p:spPr bwMode="auto">
            <a:xfrm>
              <a:off x="6070600" y="4445001"/>
              <a:ext cx="384336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 i="1"/>
                <a:t>v</a:t>
              </a:r>
              <a:r>
                <a:rPr lang="en-US" altLang="ko-KR" sz="1600" baseline="-25000"/>
                <a:t>3</a:t>
              </a:r>
              <a:endParaRPr lang="en-US" altLang="ko-KR" sz="1600"/>
            </a:p>
          </p:txBody>
        </p:sp>
        <p:sp>
          <p:nvSpPr>
            <p:cNvPr id="34848" name="Line 16"/>
            <p:cNvSpPr>
              <a:spLocks noChangeShapeType="1"/>
            </p:cNvSpPr>
            <p:nvPr/>
          </p:nvSpPr>
          <p:spPr bwMode="auto">
            <a:xfrm flipV="1">
              <a:off x="2832100" y="27432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9" name="Line 17"/>
            <p:cNvSpPr>
              <a:spLocks noChangeShapeType="1"/>
            </p:cNvSpPr>
            <p:nvPr/>
          </p:nvSpPr>
          <p:spPr bwMode="auto">
            <a:xfrm flipV="1">
              <a:off x="2984500" y="29591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50" name="Line 18"/>
            <p:cNvSpPr>
              <a:spLocks noChangeShapeType="1"/>
            </p:cNvSpPr>
            <p:nvPr/>
          </p:nvSpPr>
          <p:spPr bwMode="auto">
            <a:xfrm flipH="1" flipV="1">
              <a:off x="2921000" y="3924300"/>
              <a:ext cx="914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51" name="Line 19"/>
            <p:cNvSpPr>
              <a:spLocks noChangeShapeType="1"/>
            </p:cNvSpPr>
            <p:nvPr/>
          </p:nvSpPr>
          <p:spPr bwMode="auto">
            <a:xfrm>
              <a:off x="4152900" y="29972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52" name="Line 20"/>
            <p:cNvSpPr>
              <a:spLocks noChangeShapeType="1"/>
            </p:cNvSpPr>
            <p:nvPr/>
          </p:nvSpPr>
          <p:spPr bwMode="auto">
            <a:xfrm flipH="1" flipV="1">
              <a:off x="6324600" y="2971800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53" name="Line 21"/>
            <p:cNvSpPr>
              <a:spLocks noChangeShapeType="1"/>
            </p:cNvSpPr>
            <p:nvPr/>
          </p:nvSpPr>
          <p:spPr bwMode="auto">
            <a:xfrm>
              <a:off x="4470400" y="25273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54" name="Line 23"/>
            <p:cNvSpPr>
              <a:spLocks noChangeShapeType="1"/>
            </p:cNvSpPr>
            <p:nvPr/>
          </p:nvSpPr>
          <p:spPr bwMode="auto">
            <a:xfrm>
              <a:off x="4495800" y="27686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55" name="Line 24"/>
            <p:cNvSpPr>
              <a:spLocks noChangeShapeType="1"/>
            </p:cNvSpPr>
            <p:nvPr/>
          </p:nvSpPr>
          <p:spPr bwMode="auto">
            <a:xfrm>
              <a:off x="4483100" y="4597400"/>
              <a:ext cx="15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56" name="Line 25"/>
            <p:cNvSpPr>
              <a:spLocks noChangeShapeType="1"/>
            </p:cNvSpPr>
            <p:nvPr/>
          </p:nvSpPr>
          <p:spPr bwMode="auto">
            <a:xfrm>
              <a:off x="4495800" y="4838700"/>
              <a:ext cx="1460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57" name="Line 26"/>
            <p:cNvSpPr>
              <a:spLocks noChangeShapeType="1"/>
            </p:cNvSpPr>
            <p:nvPr/>
          </p:nvSpPr>
          <p:spPr bwMode="auto">
            <a:xfrm flipH="1">
              <a:off x="4356100" y="2908300"/>
              <a:ext cx="16764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58" name="Text Box 27"/>
            <p:cNvSpPr txBox="1">
              <a:spLocks noChangeArrowheads="1"/>
            </p:cNvSpPr>
            <p:nvPr/>
          </p:nvSpPr>
          <p:spPr bwMode="auto">
            <a:xfrm>
              <a:off x="2965451" y="27686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3</a:t>
              </a:r>
            </a:p>
          </p:txBody>
        </p:sp>
        <p:sp>
          <p:nvSpPr>
            <p:cNvPr id="34859" name="Text Box 28"/>
            <p:cNvSpPr txBox="1">
              <a:spLocks noChangeArrowheads="1"/>
            </p:cNvSpPr>
            <p:nvPr/>
          </p:nvSpPr>
          <p:spPr bwMode="auto">
            <a:xfrm>
              <a:off x="3346449" y="3314701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5</a:t>
              </a:r>
            </a:p>
          </p:txBody>
        </p:sp>
        <p:sp>
          <p:nvSpPr>
            <p:cNvPr id="34860" name="Text Box 29"/>
            <p:cNvSpPr txBox="1">
              <a:spLocks noChangeArrowheads="1"/>
            </p:cNvSpPr>
            <p:nvPr/>
          </p:nvSpPr>
          <p:spPr bwMode="auto">
            <a:xfrm>
              <a:off x="5060950" y="21971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1</a:t>
              </a:r>
            </a:p>
          </p:txBody>
        </p:sp>
        <p:sp>
          <p:nvSpPr>
            <p:cNvPr id="34861" name="Text Box 30"/>
            <p:cNvSpPr txBox="1">
              <a:spLocks noChangeArrowheads="1"/>
            </p:cNvSpPr>
            <p:nvPr/>
          </p:nvSpPr>
          <p:spPr bwMode="auto">
            <a:xfrm>
              <a:off x="5054599" y="2743201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9</a:t>
              </a:r>
            </a:p>
          </p:txBody>
        </p:sp>
        <p:sp>
          <p:nvSpPr>
            <p:cNvPr id="34862" name="Text Box 31"/>
            <p:cNvSpPr txBox="1">
              <a:spLocks noChangeArrowheads="1"/>
            </p:cNvSpPr>
            <p:nvPr/>
          </p:nvSpPr>
          <p:spPr bwMode="auto">
            <a:xfrm>
              <a:off x="4108451" y="34544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1</a:t>
              </a:r>
            </a:p>
          </p:txBody>
        </p:sp>
        <p:sp>
          <p:nvSpPr>
            <p:cNvPr id="34863" name="Text Box 32"/>
            <p:cNvSpPr txBox="1">
              <a:spLocks noChangeArrowheads="1"/>
            </p:cNvSpPr>
            <p:nvPr/>
          </p:nvSpPr>
          <p:spPr bwMode="auto">
            <a:xfrm>
              <a:off x="4876800" y="3455988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2</a:t>
              </a:r>
            </a:p>
          </p:txBody>
        </p:sp>
        <p:sp>
          <p:nvSpPr>
            <p:cNvPr id="34864" name="Text Box 33"/>
            <p:cNvSpPr txBox="1">
              <a:spLocks noChangeArrowheads="1"/>
            </p:cNvSpPr>
            <p:nvPr/>
          </p:nvSpPr>
          <p:spPr bwMode="auto">
            <a:xfrm>
              <a:off x="5029199" y="42672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2</a:t>
              </a:r>
            </a:p>
          </p:txBody>
        </p:sp>
        <p:sp>
          <p:nvSpPr>
            <p:cNvPr id="34865" name="Text Box 34"/>
            <p:cNvSpPr txBox="1">
              <a:spLocks noChangeArrowheads="1"/>
            </p:cNvSpPr>
            <p:nvPr/>
          </p:nvSpPr>
          <p:spPr bwMode="auto">
            <a:xfrm>
              <a:off x="3194050" y="4216400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3</a:t>
              </a:r>
            </a:p>
          </p:txBody>
        </p:sp>
        <p:sp>
          <p:nvSpPr>
            <p:cNvPr id="34866" name="Text Box 35"/>
            <p:cNvSpPr txBox="1">
              <a:spLocks noChangeArrowheads="1"/>
            </p:cNvSpPr>
            <p:nvPr/>
          </p:nvSpPr>
          <p:spPr bwMode="auto">
            <a:xfrm>
              <a:off x="6261099" y="3621088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3</a:t>
              </a:r>
            </a:p>
          </p:txBody>
        </p:sp>
        <p:sp>
          <p:nvSpPr>
            <p:cNvPr id="34867" name="Text Box 36"/>
            <p:cNvSpPr txBox="1">
              <a:spLocks noChangeArrowheads="1"/>
            </p:cNvSpPr>
            <p:nvPr/>
          </p:nvSpPr>
          <p:spPr bwMode="auto">
            <a:xfrm>
              <a:off x="5029200" y="4814887"/>
              <a:ext cx="320042" cy="34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600"/>
                <a:t>4</a:t>
              </a:r>
            </a:p>
          </p:txBody>
        </p:sp>
      </p:grpSp>
      <p:cxnSp>
        <p:nvCxnSpPr>
          <p:cNvPr id="34822" name="직선 연결선 39"/>
          <p:cNvCxnSpPr>
            <a:cxnSpLocks noChangeShapeType="1"/>
          </p:cNvCxnSpPr>
          <p:nvPr/>
        </p:nvCxnSpPr>
        <p:spPr bwMode="auto">
          <a:xfrm>
            <a:off x="4786313" y="1857375"/>
            <a:ext cx="3500437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3" name="직선 연결선 40"/>
          <p:cNvCxnSpPr>
            <a:cxnSpLocks noChangeShapeType="1"/>
          </p:cNvCxnSpPr>
          <p:nvPr/>
        </p:nvCxnSpPr>
        <p:spPr bwMode="auto">
          <a:xfrm rot="5400000">
            <a:off x="4714081" y="2640807"/>
            <a:ext cx="2428875" cy="47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4" name="TextBox 37"/>
          <p:cNvSpPr txBox="1">
            <a:spLocks noChangeArrowheads="1"/>
          </p:cNvSpPr>
          <p:nvPr/>
        </p:nvSpPr>
        <p:spPr bwMode="auto">
          <a:xfrm>
            <a:off x="1000125" y="4071938"/>
            <a:ext cx="14684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5</a:t>
            </a:r>
            <a:r>
              <a:rPr lang="en-US" altLang="ko-KR">
                <a:sym typeface="Wingdings" panose="05000000000000000000" pitchFamily="2" charset="2"/>
              </a:rPr>
              <a:t>3 </a:t>
            </a:r>
            <a:r>
              <a:rPr lang="ko-KR" altLang="en-US">
                <a:sym typeface="Wingdings" panose="05000000000000000000" pitchFamily="2" charset="2"/>
              </a:rPr>
              <a:t>경로</a:t>
            </a:r>
            <a:r>
              <a:rPr lang="en-US" altLang="ko-KR">
                <a:sym typeface="Wingdings" panose="05000000000000000000" pitchFamily="2" charset="2"/>
              </a:rPr>
              <a:t> : </a:t>
            </a:r>
            <a:endParaRPr lang="ko-KR" altLang="en-US"/>
          </a:p>
        </p:txBody>
      </p:sp>
      <p:sp>
        <p:nvSpPr>
          <p:cNvPr id="40" name="오른쪽 화살표 15"/>
          <p:cNvSpPr>
            <a:spLocks noChangeArrowheads="1"/>
          </p:cNvSpPr>
          <p:nvPr/>
        </p:nvSpPr>
        <p:spPr bwMode="auto">
          <a:xfrm>
            <a:off x="5500688" y="3714750"/>
            <a:ext cx="1428750" cy="142875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rgbClr val="0099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428875" y="4929188"/>
            <a:ext cx="18684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5?4?3 </a:t>
            </a:r>
            <a:endParaRPr lang="ko-KR" altLang="en-US"/>
          </a:p>
        </p:txBody>
      </p:sp>
      <p:sp>
        <p:nvSpPr>
          <p:cNvPr id="43" name="오른쪽 화살표 15"/>
          <p:cNvSpPr>
            <a:spLocks noChangeArrowheads="1"/>
          </p:cNvSpPr>
          <p:nvPr/>
        </p:nvSpPr>
        <p:spPr bwMode="auto">
          <a:xfrm>
            <a:off x="5500688" y="3714750"/>
            <a:ext cx="1857375" cy="142875"/>
          </a:xfrm>
          <a:prstGeom prst="rightArrow">
            <a:avLst>
              <a:gd name="adj1" fmla="val 50000"/>
              <a:gd name="adj2" fmla="val 50014"/>
            </a:avLst>
          </a:prstGeom>
          <a:noFill/>
          <a:ln w="19050" algn="ctr">
            <a:solidFill>
              <a:srgbClr val="0099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2428875" y="4500563"/>
            <a:ext cx="10731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543</a:t>
            </a:r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428875" y="5365750"/>
            <a:ext cx="26130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5?1?4?3 </a:t>
            </a:r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2428875" y="5857875"/>
            <a:ext cx="7572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51 </a:t>
            </a:r>
            <a:endParaRPr lang="ko-KR" altLang="en-US"/>
          </a:p>
        </p:txBody>
      </p:sp>
      <p:cxnSp>
        <p:nvCxnSpPr>
          <p:cNvPr id="62" name="직선 화살표 연결선 61"/>
          <p:cNvCxnSpPr>
            <a:cxnSpLocks noChangeShapeType="1"/>
          </p:cNvCxnSpPr>
          <p:nvPr/>
        </p:nvCxnSpPr>
        <p:spPr bwMode="auto">
          <a:xfrm>
            <a:off x="5500688" y="3714750"/>
            <a:ext cx="571500" cy="1588"/>
          </a:xfrm>
          <a:prstGeom prst="straightConnector1">
            <a:avLst/>
          </a:prstGeom>
          <a:noFill/>
          <a:ln w="19050" algn="ctr">
            <a:solidFill>
              <a:srgbClr val="0099FF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직선 화살표 연결선 64"/>
          <p:cNvCxnSpPr>
            <a:cxnSpLocks noChangeShapeType="1"/>
          </p:cNvCxnSpPr>
          <p:nvPr/>
        </p:nvCxnSpPr>
        <p:spPr bwMode="auto">
          <a:xfrm>
            <a:off x="5500688" y="2000250"/>
            <a:ext cx="1857375" cy="1588"/>
          </a:xfrm>
          <a:prstGeom prst="straightConnector1">
            <a:avLst/>
          </a:prstGeom>
          <a:noFill/>
          <a:ln w="19050" algn="ctr">
            <a:solidFill>
              <a:srgbClr val="0099FF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428875" y="6286500"/>
            <a:ext cx="15160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5143 </a:t>
            </a:r>
            <a:endParaRPr lang="ko-KR" altLang="en-US"/>
          </a:p>
        </p:txBody>
      </p:sp>
      <p:sp>
        <p:nvSpPr>
          <p:cNvPr id="68" name="오른쪽 화살표 15"/>
          <p:cNvSpPr>
            <a:spLocks noChangeArrowheads="1"/>
          </p:cNvSpPr>
          <p:nvPr/>
        </p:nvSpPr>
        <p:spPr bwMode="auto">
          <a:xfrm>
            <a:off x="5500688" y="3214688"/>
            <a:ext cx="1428750" cy="142875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algn="ctr">
            <a:solidFill>
              <a:srgbClr val="0099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4835" name="TextBox 68"/>
          <p:cNvSpPr txBox="1">
            <a:spLocks noChangeArrowheads="1"/>
          </p:cNvSpPr>
          <p:nvPr/>
        </p:nvSpPr>
        <p:spPr bwMode="auto">
          <a:xfrm>
            <a:off x="2428875" y="4071938"/>
            <a:ext cx="10731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5?3</a:t>
            </a:r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928938" y="5857875"/>
            <a:ext cx="5651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4</a:t>
            </a:r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286125" y="5857875"/>
            <a:ext cx="9302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>
                <a:sym typeface="Wingdings" panose="05000000000000000000" pitchFamily="2" charset="2"/>
              </a:rPr>
              <a:t>?3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3" grpId="0" animBg="1"/>
      <p:bldP spid="43" grpId="1" animBg="1"/>
      <p:bldP spid="44" grpId="0"/>
      <p:bldP spid="54" grpId="0"/>
      <p:bldP spid="60" grpId="0"/>
      <p:bldP spid="67" grpId="0"/>
      <p:bldP spid="68" grpId="0" animBg="1"/>
      <p:bldP spid="68" grpId="1" animBg="1"/>
      <p:bldP spid="70" grpId="0"/>
      <p:bldP spid="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666DD6-9301-431A-992D-9F03D912582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최단경로의 출력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4776788" cy="461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1700" smtClean="0"/>
              <a:t>문제</a:t>
            </a:r>
            <a:r>
              <a:rPr lang="en-US" altLang="ko-KR" sz="1700" smtClean="0"/>
              <a:t>: </a:t>
            </a:r>
            <a:r>
              <a:rPr lang="ko-KR" altLang="en-US" sz="1700" smtClean="0"/>
              <a:t>최단경로 상에 놓여 있는 정점을 출력</a:t>
            </a:r>
            <a:r>
              <a:rPr lang="en-US" altLang="ko-KR" sz="1700" smtClean="0"/>
              <a:t>.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1700" smtClean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</p:txBody>
      </p:sp>
      <p:sp>
        <p:nvSpPr>
          <p:cNvPr id="35845" name="직사각형 6"/>
          <p:cNvSpPr>
            <a:spLocks noChangeArrowheads="1"/>
          </p:cNvSpPr>
          <p:nvPr/>
        </p:nvSpPr>
        <p:spPr bwMode="auto">
          <a:xfrm>
            <a:off x="1428750" y="928688"/>
            <a:ext cx="4357688" cy="193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latin typeface="Courier New" panose="02070309020205020404" pitchFamily="49" charset="0"/>
              </a:rPr>
              <a:t> path(</a:t>
            </a:r>
            <a:r>
              <a:rPr lang="en-US" altLang="ko-KR" sz="1600" b="1">
                <a:latin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</a:rPr>
              <a:t> q,r)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</a:t>
            </a:r>
            <a:r>
              <a:rPr lang="en-US" altLang="ko-KR" sz="1600" b="1">
                <a:latin typeface="Courier New" panose="02070309020205020404" pitchFamily="49" charset="0"/>
              </a:rPr>
              <a:t>if</a:t>
            </a:r>
            <a:r>
              <a:rPr lang="en-US" altLang="ko-KR" sz="1600">
                <a:latin typeface="Courier New" panose="02070309020205020404" pitchFamily="49" charset="0"/>
              </a:rPr>
              <a:t> (P[q][r] != 0)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path(q,P[q][r]);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cout &lt;&lt; “ v” &lt;&lt; P[q][r];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path(P[q][r],r);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313" y="2928938"/>
            <a:ext cx="7856537" cy="711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>
                <a:latin typeface="굴림" charset="-127"/>
                <a:ea typeface="굴림" charset="-127"/>
              </a:rPr>
              <a:t>위의 </a:t>
            </a:r>
            <a:r>
              <a:rPr lang="en-US" altLang="ko-KR" sz="2000" dirty="0">
                <a:latin typeface="굴림" charset="-127"/>
                <a:ea typeface="굴림" charset="-127"/>
              </a:rPr>
              <a:t>P</a:t>
            </a:r>
            <a:r>
              <a:rPr lang="ko-KR" altLang="en-US" sz="2000" dirty="0">
                <a:latin typeface="굴림" charset="-127"/>
                <a:ea typeface="굴림" charset="-127"/>
              </a:rPr>
              <a:t>를 가지고 </a:t>
            </a:r>
            <a:r>
              <a:rPr lang="en-US" altLang="ko-KR" sz="2000" dirty="0">
                <a:latin typeface="Courier New" pitchFamily="49" charset="0"/>
                <a:ea typeface="굴림" charset="-127"/>
              </a:rPr>
              <a:t>path(5,3)</a:t>
            </a:r>
            <a:r>
              <a:rPr lang="ko-KR" altLang="en-US" sz="2000" dirty="0">
                <a:latin typeface="굴림" charset="-127"/>
                <a:ea typeface="굴림" charset="-127"/>
              </a:rPr>
              <a:t>을 구해 보시오</a:t>
            </a:r>
            <a:r>
              <a:rPr lang="en-US" altLang="ko-KR" sz="2000" dirty="0">
                <a:latin typeface="굴림" charset="-127"/>
                <a:ea typeface="굴림" charset="-127"/>
              </a:rPr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Courier New" pitchFamily="49" charset="0"/>
                <a:ea typeface="굴림" charset="-127"/>
              </a:rPr>
              <a:t>       </a:t>
            </a:r>
            <a:endParaRPr lang="en-US" altLang="ko-KR" sz="2000" dirty="0">
              <a:latin typeface="굴림" charset="-127"/>
              <a:ea typeface="굴림" charset="-127"/>
            </a:endParaRPr>
          </a:p>
        </p:txBody>
      </p:sp>
      <p:sp>
        <p:nvSpPr>
          <p:cNvPr id="30727" name="TextBox 11"/>
          <p:cNvSpPr txBox="1">
            <a:spLocks noChangeArrowheads="1"/>
          </p:cNvSpPr>
          <p:nvPr/>
        </p:nvSpPr>
        <p:spPr bwMode="auto">
          <a:xfrm>
            <a:off x="571500" y="5572125"/>
            <a:ext cx="7375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ko-KR" altLang="en-US" u="sng" dirty="0" smtClean="0">
                <a:latin typeface="굴림" pitchFamily="50" charset="-127"/>
              </a:rPr>
              <a:t>결과</a:t>
            </a:r>
            <a:r>
              <a:rPr lang="en-US" altLang="ko-KR" dirty="0" smtClean="0">
                <a:latin typeface="굴림" pitchFamily="50" charset="-127"/>
              </a:rPr>
              <a:t>: </a:t>
            </a:r>
            <a:r>
              <a:rPr lang="en-US" altLang="ko-KR" dirty="0" smtClean="0">
                <a:latin typeface="+mn-lt"/>
              </a:rPr>
              <a:t>v1 v4</a:t>
            </a:r>
            <a:r>
              <a:rPr lang="en-US" altLang="ko-KR" dirty="0" smtClean="0">
                <a:latin typeface="굴림" pitchFamily="50" charset="-127"/>
              </a:rPr>
              <a:t>.   </a:t>
            </a:r>
            <a:r>
              <a:rPr lang="ko-KR" altLang="en-US" dirty="0" smtClean="0">
                <a:latin typeface="굴림" pitchFamily="50" charset="-127"/>
              </a:rPr>
              <a:t>즉</a:t>
            </a:r>
            <a:r>
              <a:rPr lang="en-US" altLang="ko-KR" dirty="0" smtClean="0">
                <a:latin typeface="굴림" pitchFamily="50" charset="-127"/>
              </a:rPr>
              <a:t>, </a:t>
            </a:r>
            <a:r>
              <a:rPr lang="en-US" altLang="ko-KR" i="1" dirty="0" smtClean="0">
                <a:latin typeface="+mn-lt"/>
              </a:rPr>
              <a:t>v</a:t>
            </a:r>
            <a:r>
              <a:rPr lang="en-US" altLang="ko-KR" baseline="-25000" dirty="0" smtClean="0">
                <a:latin typeface="+mn-lt"/>
              </a:rPr>
              <a:t>5</a:t>
            </a:r>
            <a:r>
              <a:rPr lang="ko-KR" altLang="en-US" dirty="0" smtClean="0">
                <a:latin typeface="굴림" pitchFamily="50" charset="-127"/>
              </a:rPr>
              <a:t>에서 </a:t>
            </a:r>
            <a:r>
              <a:rPr lang="en-US" altLang="ko-KR" i="1" dirty="0" smtClean="0">
                <a:latin typeface="+mn-lt"/>
              </a:rPr>
              <a:t>v</a:t>
            </a:r>
            <a:r>
              <a:rPr lang="en-US" altLang="ko-KR" baseline="-25000" dirty="0" smtClean="0">
                <a:latin typeface="+mn-lt"/>
              </a:rPr>
              <a:t>3</a:t>
            </a:r>
            <a:r>
              <a:rPr lang="ko-KR" altLang="en-US" dirty="0" smtClean="0">
                <a:latin typeface="굴림" pitchFamily="50" charset="-127"/>
              </a:rPr>
              <a:t>으로 가는 최단경로 </a:t>
            </a:r>
            <a:r>
              <a:rPr lang="en-US" altLang="ko-KR" i="1" dirty="0" smtClean="0">
                <a:latin typeface="+mn-lt"/>
              </a:rPr>
              <a:t>v</a:t>
            </a:r>
            <a:r>
              <a:rPr lang="en-US" altLang="ko-KR" baseline="-25000" dirty="0" smtClean="0">
                <a:latin typeface="+mn-lt"/>
              </a:rPr>
              <a:t>5</a:t>
            </a:r>
            <a:r>
              <a:rPr lang="en-US" altLang="ko-KR" dirty="0" smtClean="0">
                <a:latin typeface="+mn-lt"/>
              </a:rPr>
              <a:t>, </a:t>
            </a:r>
            <a:r>
              <a:rPr lang="en-US" altLang="ko-KR" i="1" dirty="0" smtClean="0">
                <a:latin typeface="+mn-lt"/>
              </a:rPr>
              <a:t>v</a:t>
            </a:r>
            <a:r>
              <a:rPr lang="en-US" altLang="ko-KR" baseline="-25000" dirty="0" smtClean="0">
                <a:latin typeface="+mn-lt"/>
              </a:rPr>
              <a:t>1</a:t>
            </a:r>
            <a:r>
              <a:rPr lang="en-US" altLang="ko-KR" dirty="0" smtClean="0">
                <a:latin typeface="+mn-lt"/>
              </a:rPr>
              <a:t>, </a:t>
            </a:r>
            <a:r>
              <a:rPr lang="en-US" altLang="ko-KR" i="1" dirty="0" smtClean="0">
                <a:latin typeface="+mn-lt"/>
              </a:rPr>
              <a:t>v</a:t>
            </a:r>
            <a:r>
              <a:rPr lang="en-US" altLang="ko-KR" baseline="-25000" dirty="0" smtClean="0">
                <a:latin typeface="+mn-lt"/>
              </a:rPr>
              <a:t>4</a:t>
            </a:r>
            <a:r>
              <a:rPr lang="en-US" altLang="ko-KR" dirty="0" smtClean="0">
                <a:latin typeface="+mn-lt"/>
              </a:rPr>
              <a:t>, </a:t>
            </a:r>
            <a:r>
              <a:rPr lang="en-US" altLang="ko-KR" i="1" dirty="0" smtClean="0">
                <a:latin typeface="+mn-lt"/>
              </a:rPr>
              <a:t>v</a:t>
            </a:r>
            <a:r>
              <a:rPr lang="en-US" altLang="ko-KR" baseline="-25000" dirty="0" smtClean="0">
                <a:latin typeface="+mn-lt"/>
              </a:rPr>
              <a:t>3</a:t>
            </a:r>
            <a:r>
              <a:rPr lang="en-US" altLang="ko-KR" dirty="0"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이다</a:t>
            </a:r>
            <a:r>
              <a:rPr lang="en-US" altLang="ko-KR" dirty="0" smtClean="0">
                <a:latin typeface="굴림" pitchFamily="50" charset="-127"/>
              </a:rPr>
              <a:t>.</a:t>
            </a:r>
          </a:p>
        </p:txBody>
      </p:sp>
      <p:sp>
        <p:nvSpPr>
          <p:cNvPr id="35848" name="직사각형 12"/>
          <p:cNvSpPr>
            <a:spLocks noChangeArrowheads="1"/>
          </p:cNvSpPr>
          <p:nvPr/>
        </p:nvSpPr>
        <p:spPr bwMode="auto">
          <a:xfrm>
            <a:off x="714375" y="3429000"/>
            <a:ext cx="7072313" cy="1944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path(5,3) = 4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path(5,4) = 1	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          path(5,1) = 0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	  v1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	  path(1,4) = 0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v4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	    path(4,3) = 0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643688" y="1428750"/>
            <a:ext cx="1500187" cy="347663"/>
          </a:xfrm>
          <a:prstGeom prst="wedgeRoundRectCallout">
            <a:avLst>
              <a:gd name="adj1" fmla="val -107193"/>
              <a:gd name="adj2" fmla="val 4703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anchor="ctr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굴림" charset="-127"/>
                <a:ea typeface="굴림" charset="-127"/>
              </a:rPr>
              <a:t>W(</a:t>
            </a:r>
            <a:r>
              <a:rPr lang="en-US" altLang="ko-KR" sz="1600" i="1" dirty="0">
                <a:latin typeface="+mj-lt"/>
                <a:ea typeface="굴림" charset="-127"/>
              </a:rPr>
              <a:t>n</a:t>
            </a:r>
            <a:r>
              <a:rPr lang="en-US" altLang="ko-KR" sz="1600" dirty="0">
                <a:latin typeface="굴림" charset="-127"/>
                <a:ea typeface="굴림" charset="-127"/>
              </a:rPr>
              <a:t>) </a:t>
            </a:r>
            <a:r>
              <a:rPr lang="en-US" altLang="ko-KR" sz="1600" dirty="0">
                <a:latin typeface="맑은 고딕"/>
                <a:ea typeface="맑은 고딕"/>
              </a:rPr>
              <a:t>∈</a:t>
            </a:r>
            <a:r>
              <a:rPr lang="el-GR" altLang="ko-KR" sz="1600" dirty="0">
                <a:latin typeface="맑은 고딕"/>
                <a:ea typeface="맑은 고딕"/>
              </a:rPr>
              <a:t>Θ</a:t>
            </a:r>
            <a:r>
              <a:rPr lang="en-US" altLang="ko-KR" sz="1600" dirty="0">
                <a:latin typeface="맑은 고딕"/>
                <a:ea typeface="맑은 고딕"/>
              </a:rPr>
              <a:t>(</a:t>
            </a:r>
            <a:r>
              <a:rPr lang="en-US" altLang="ko-KR" sz="1600" i="1" dirty="0">
                <a:latin typeface="+mj-lt"/>
                <a:ea typeface="맑은 고딕"/>
              </a:rPr>
              <a:t>n</a:t>
            </a:r>
            <a:r>
              <a:rPr lang="en-US" altLang="ko-KR" sz="1600" dirty="0">
                <a:latin typeface="맑은 고딕"/>
                <a:ea typeface="맑은 고딕"/>
              </a:rPr>
              <a:t>)</a:t>
            </a:r>
            <a:endParaRPr lang="ko-KR" altLang="en-US" sz="1600" dirty="0">
              <a:latin typeface="굴림" charset="-127"/>
              <a:ea typeface="굴림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306" y="2015931"/>
            <a:ext cx="1686841" cy="12132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3A84EE-80BD-4869-A5F4-916F4165543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동적계획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2578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 smtClean="0"/>
              <a:t>divide-and-conquer(</a:t>
            </a:r>
            <a:r>
              <a:rPr lang="ko-KR" altLang="en-US" smtClean="0"/>
              <a:t>분할정복식</a:t>
            </a:r>
            <a:r>
              <a:rPr lang="en-US" altLang="ko-KR" smtClean="0"/>
              <a:t>, </a:t>
            </a:r>
            <a:r>
              <a:rPr lang="ko-KR" altLang="en-US" smtClean="0"/>
              <a:t>재귀</a:t>
            </a:r>
            <a:r>
              <a:rPr lang="en-US" altLang="ko-KR" smtClean="0"/>
              <a:t>)</a:t>
            </a:r>
            <a:r>
              <a:rPr lang="ko-KR" altLang="en-US" smtClean="0"/>
              <a:t> 알고리즘은 하향식</a:t>
            </a:r>
            <a:r>
              <a:rPr lang="en-US" altLang="ko-KR" smtClean="0"/>
              <a:t>(top-down)</a:t>
            </a:r>
            <a:r>
              <a:rPr lang="ko-KR" altLang="en-US" smtClean="0"/>
              <a:t> 해결법</a:t>
            </a:r>
            <a:endParaRPr lang="en-US" altLang="ko-KR" smtClean="0"/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/>
              <a:t>나누어진 부분들 사이에 서로 상관관계가 없는 문제를 해결하는데 적합</a:t>
            </a:r>
            <a:endParaRPr lang="en-US" altLang="ko-KR" smtClean="0"/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 피보나찌 알고리즘은 나누어진 부분들이 서로 연관이 있음</a:t>
            </a:r>
            <a:r>
              <a:rPr lang="en-US" altLang="ko-KR" smtClean="0"/>
              <a:t>.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/>
              <a:t>같은 항 </a:t>
            </a:r>
            <a:r>
              <a:rPr lang="en-US" altLang="ko-KR" i="1" smtClean="0"/>
              <a:t>f</a:t>
            </a:r>
            <a:r>
              <a:rPr lang="en-US" altLang="ko-KR" smtClean="0"/>
              <a:t>(</a:t>
            </a:r>
            <a:r>
              <a:rPr lang="en-US" altLang="ko-KR" i="1" smtClean="0"/>
              <a:t>i</a:t>
            </a:r>
            <a:r>
              <a:rPr lang="en-US" altLang="ko-KR" smtClean="0"/>
              <a:t>)</a:t>
            </a:r>
            <a:r>
              <a:rPr lang="ko-KR" altLang="en-US" smtClean="0"/>
              <a:t> 를 한 번 이상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ym typeface="Wingdings" panose="05000000000000000000" pitchFamily="2" charset="2"/>
              </a:rPr>
              <a:t>비</a:t>
            </a:r>
            <a:r>
              <a:rPr lang="ko-KR" altLang="en-US" smtClean="0"/>
              <a:t>효율적</a:t>
            </a:r>
            <a:endParaRPr lang="en-US" altLang="ko-KR" smtClean="0"/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/>
              <a:t>분할정복식 방법은 적합하지 않음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동적계획법</a:t>
            </a:r>
            <a:r>
              <a:rPr lang="en-US" altLang="ko-KR" smtClean="0"/>
              <a:t>(dynamic programming)</a:t>
            </a:r>
            <a:r>
              <a:rPr lang="ko-KR" altLang="en-US" smtClean="0"/>
              <a:t>은 상향식 해결법</a:t>
            </a:r>
            <a:r>
              <a:rPr lang="en-US" altLang="ko-KR" smtClean="0"/>
              <a:t>(bottom-up approach)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/>
              <a:t>분할정복식 방법과 마찬가지로 문제를 나눈 후에 나누어진 부분들을 먼저 푼다</a:t>
            </a:r>
            <a:r>
              <a:rPr lang="en-US" altLang="ko-KR" smtClean="0"/>
              <a:t>.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/>
              <a:t>인덱스를 효과적으로 설정하여 작은</a:t>
            </a:r>
            <a:r>
              <a:rPr lang="en-US" altLang="ko-KR" smtClean="0"/>
              <a:t> </a:t>
            </a:r>
            <a:r>
              <a:rPr lang="ko-KR" altLang="en-US" smtClean="0"/>
              <a:t>문제들의 중복해결을 배제</a:t>
            </a:r>
            <a:endParaRPr lang="en-US" altLang="ko-KR" smtClean="0"/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/>
              <a:t>작은 문제 해결을 먼저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ym typeface="Wingdings" panose="05000000000000000000" pitchFamily="2" charset="2"/>
              </a:rPr>
              <a:t>결과를 큰 문제의 해결로 확산</a:t>
            </a:r>
            <a:endParaRPr lang="en-US" altLang="ko-KR" smtClean="0"/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/>
              <a:t>개발 절차</a:t>
            </a:r>
            <a:endParaRPr lang="en-US" altLang="ko-KR" smtClean="0"/>
          </a:p>
          <a:p>
            <a:pPr marL="1371600" lvl="2" indent="-457200" eaLnBrk="1" hangingPunct="1">
              <a:lnSpc>
                <a:spcPts val="2800"/>
              </a:lnSpc>
              <a:buFont typeface="Wingdings" panose="05000000000000000000" pitchFamily="2" charset="2"/>
              <a:buAutoNum type="arabicParenBoth"/>
            </a:pPr>
            <a:r>
              <a:rPr lang="ko-KR" altLang="en-US" smtClean="0"/>
              <a:t>재귀 관계식</a:t>
            </a:r>
            <a:r>
              <a:rPr lang="en-US" altLang="ko-KR" smtClean="0"/>
              <a:t>(recursive property) </a:t>
            </a:r>
            <a:r>
              <a:rPr lang="ko-KR" altLang="en-US" smtClean="0"/>
              <a:t>정립</a:t>
            </a:r>
            <a:endParaRPr lang="en-US" altLang="ko-KR" smtClean="0"/>
          </a:p>
          <a:p>
            <a:pPr marL="1371600" lvl="2" indent="-457200" eaLnBrk="1" hangingPunct="1">
              <a:lnSpc>
                <a:spcPts val="2800"/>
              </a:lnSpc>
              <a:buFont typeface="Wingdings" panose="05000000000000000000" pitchFamily="2" charset="2"/>
              <a:buAutoNum type="arabicParenBoth"/>
            </a:pPr>
            <a:r>
              <a:rPr lang="ko-KR" altLang="en-US" smtClean="0"/>
              <a:t>작은 사례를 먼저 해결하는 상향식 방법으로 진행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0166F7-D3E8-4984-B874-047DE0AFFEB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동적계획법에 의한 설계 절차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2071688"/>
            <a:ext cx="8686800" cy="17478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ko-KR" smtClean="0"/>
              <a:t>(</a:t>
            </a:r>
            <a:r>
              <a:rPr lang="ko-KR" altLang="en-US" smtClean="0"/>
              <a:t>단계 </a:t>
            </a:r>
            <a:r>
              <a:rPr lang="en-US" altLang="ko-KR" smtClean="0"/>
              <a:t>1) </a:t>
            </a:r>
            <a:r>
              <a:rPr lang="ko-KR" altLang="en-US" smtClean="0"/>
              <a:t>문제의 입력에 대해서 최적</a:t>
            </a:r>
            <a:r>
              <a:rPr lang="en-US" altLang="ko-KR" smtClean="0"/>
              <a:t>(optimal)</a:t>
            </a:r>
            <a:r>
              <a:rPr lang="ko-KR" altLang="en-US" smtClean="0"/>
              <a:t>의 해답을 주는 재귀 관계식</a:t>
            </a:r>
            <a:r>
              <a:rPr lang="en-US" altLang="ko-KR" smtClean="0"/>
              <a:t>(recursive property)</a:t>
            </a:r>
            <a:r>
              <a:rPr lang="ko-KR" altLang="en-US" smtClean="0"/>
              <a:t>을 설정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ko-KR" smtClean="0"/>
              <a:t>(</a:t>
            </a:r>
            <a:r>
              <a:rPr lang="ko-KR" altLang="en-US" smtClean="0"/>
              <a:t>단계 </a:t>
            </a:r>
            <a:r>
              <a:rPr lang="en-US" altLang="ko-KR" smtClean="0"/>
              <a:t>2) </a:t>
            </a:r>
            <a:r>
              <a:rPr lang="ko-KR" altLang="en-US" smtClean="0"/>
              <a:t>상향적으로 최적의 해답을 계산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ko-KR" smtClean="0"/>
              <a:t>(</a:t>
            </a:r>
            <a:r>
              <a:rPr lang="ko-KR" altLang="en-US" smtClean="0"/>
              <a:t>단계 </a:t>
            </a:r>
            <a:r>
              <a:rPr lang="en-US" altLang="ko-KR" smtClean="0"/>
              <a:t>3) </a:t>
            </a:r>
            <a:r>
              <a:rPr lang="ko-KR" altLang="en-US" smtClean="0"/>
              <a:t>상향적으로 최적의 해답을 구축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56194F-AE6B-4D43-90C2-46208EAAFC2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085850"/>
            <a:ext cx="8763000" cy="3943350"/>
          </a:xfrm>
        </p:spPr>
        <p:txBody>
          <a:bodyPr/>
          <a:lstStyle/>
          <a:p>
            <a:pPr eaLnBrk="1" hangingPunct="1">
              <a:lnSpc>
                <a:spcPts val="2800"/>
              </a:lnSpc>
              <a:defRPr/>
            </a:pPr>
            <a:r>
              <a:rPr lang="ko-KR" altLang="en-US" dirty="0" smtClean="0"/>
              <a:t>어떤 문제 사례에 대한 최적 해가 그 사례를 분할한 부분사례에 대한 최적 해를 항상 포함하고 있으면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문제는 </a:t>
            </a:r>
            <a:r>
              <a:rPr lang="ko-KR" altLang="en-US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최적의 원칙</a:t>
            </a:r>
            <a:r>
              <a:rPr lang="en-US" altLang="ko-KR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(the principle of optimality)</a:t>
            </a:r>
            <a:r>
              <a:rPr lang="ko-KR" altLang="en-US" u="sng" dirty="0" smtClean="0"/>
              <a:t>이 적용된다</a:t>
            </a:r>
            <a:r>
              <a:rPr lang="ko-KR" altLang="en-US" dirty="0" smtClean="0"/>
              <a:t> 라고 한다</a:t>
            </a:r>
            <a:r>
              <a:rPr lang="en-US" altLang="ko-KR" dirty="0" smtClean="0"/>
              <a:t>.</a:t>
            </a:r>
          </a:p>
          <a:p>
            <a:pPr eaLnBrk="1" hangingPunct="1">
              <a:lnSpc>
                <a:spcPts val="2800"/>
              </a:lnSpc>
              <a:defRPr/>
            </a:pPr>
            <a:endParaRPr lang="en-US" altLang="ko-KR" dirty="0" smtClean="0"/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dirty="0" smtClean="0"/>
              <a:t>최적의 원칙이 적용되어야 지만 </a:t>
            </a:r>
            <a:r>
              <a:rPr lang="ko-KR" altLang="en-US" dirty="0" err="1" smtClean="0"/>
              <a:t>동적계획법을</a:t>
            </a:r>
            <a:r>
              <a:rPr lang="ko-KR" altLang="en-US" dirty="0" smtClean="0"/>
              <a:t> 사용할 수 있다</a:t>
            </a:r>
            <a:r>
              <a:rPr lang="en-US" altLang="ko-KR" dirty="0" smtClean="0"/>
              <a:t>.</a:t>
            </a:r>
          </a:p>
          <a:p>
            <a:pPr eaLnBrk="1" hangingPunct="1">
              <a:lnSpc>
                <a:spcPts val="2800"/>
              </a:lnSpc>
              <a:defRPr/>
            </a:pPr>
            <a:endParaRPr lang="en-US" altLang="ko-KR" dirty="0" smtClean="0"/>
          </a:p>
          <a:p>
            <a:pPr eaLnBrk="1" hangingPunct="1">
              <a:lnSpc>
                <a:spcPts val="2800"/>
              </a:lnSpc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최단경로를 구하는 문제에서</a:t>
            </a:r>
            <a:r>
              <a:rPr lang="en-US" altLang="ko-KR" dirty="0" smtClean="0"/>
              <a:t>, </a:t>
            </a:r>
            <a:r>
              <a:rPr lang="en-US" altLang="ko-KR" i="1" dirty="0" err="1" smtClean="0"/>
              <a:t>v</a:t>
            </a:r>
            <a:r>
              <a:rPr lang="en-US" altLang="ko-KR" i="1" baseline="-25000" dirty="0" err="1" smtClean="0"/>
              <a:t>k</a:t>
            </a:r>
            <a:r>
              <a:rPr lang="ko-KR" altLang="en-US" dirty="0" smtClean="0"/>
              <a:t>를 </a:t>
            </a:r>
            <a:r>
              <a:rPr lang="en-US" altLang="ko-KR" i="1" dirty="0" smtClean="0"/>
              <a:t>v</a:t>
            </a:r>
            <a:r>
              <a:rPr lang="en-US" altLang="ko-KR" i="1" baseline="-25000" dirty="0" smtClean="0"/>
              <a:t>i</a:t>
            </a:r>
            <a:r>
              <a:rPr lang="ko-KR" altLang="en-US" dirty="0" smtClean="0"/>
              <a:t>에서 </a:t>
            </a:r>
            <a:r>
              <a:rPr lang="en-US" altLang="ko-KR" i="1" dirty="0" err="1" smtClean="0"/>
              <a:t>v</a:t>
            </a:r>
            <a:r>
              <a:rPr lang="en-US" altLang="ko-KR" i="1" baseline="-25000" dirty="0" err="1" smtClean="0"/>
              <a:t>j</a:t>
            </a:r>
            <a:r>
              <a:rPr lang="ko-KR" altLang="en-US" dirty="0" smtClean="0"/>
              <a:t>로 가는 최적 경로 상의 정점이라고 하면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v</a:t>
            </a:r>
            <a:r>
              <a:rPr lang="en-US" altLang="ko-KR" i="1" baseline="-25000" dirty="0" smtClean="0"/>
              <a:t>i</a:t>
            </a:r>
            <a:r>
              <a:rPr lang="ko-KR" altLang="en-US" dirty="0" smtClean="0"/>
              <a:t>에서 </a:t>
            </a:r>
            <a:r>
              <a:rPr lang="en-US" altLang="ko-KR" i="1" dirty="0" err="1" smtClean="0"/>
              <a:t>v</a:t>
            </a:r>
            <a:r>
              <a:rPr lang="en-US" altLang="ko-KR" i="1" baseline="-25000" dirty="0" err="1" smtClean="0"/>
              <a:t>k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가는 부분경로와 </a:t>
            </a:r>
            <a:r>
              <a:rPr lang="en-US" altLang="ko-KR" i="1" dirty="0" err="1" smtClean="0"/>
              <a:t>v</a:t>
            </a:r>
            <a:r>
              <a:rPr lang="en-US" altLang="ko-KR" i="1" baseline="-25000" dirty="0" err="1" smtClean="0"/>
              <a:t>k</a:t>
            </a:r>
            <a:r>
              <a:rPr lang="ko-KR" altLang="en-US" dirty="0" smtClean="0"/>
              <a:t>에서 </a:t>
            </a:r>
            <a:r>
              <a:rPr lang="en-US" altLang="ko-KR" i="1" dirty="0" err="1" smtClean="0"/>
              <a:t>v</a:t>
            </a:r>
            <a:r>
              <a:rPr lang="en-US" altLang="ko-KR" i="1" baseline="-25000" dirty="0" err="1" smtClean="0"/>
              <a:t>j</a:t>
            </a:r>
            <a:r>
              <a:rPr lang="ko-KR" altLang="en-US" dirty="0" smtClean="0"/>
              <a:t>로 가는 부분경로도 반드시 최적이어야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되면 최적의 원칙을 준수하게 되므로 </a:t>
            </a:r>
            <a:r>
              <a:rPr lang="ko-KR" altLang="en-US" dirty="0" err="1" smtClean="0"/>
              <a:t>동적계획법을</a:t>
            </a:r>
            <a:r>
              <a:rPr lang="ko-KR" altLang="en-US" dirty="0" smtClean="0"/>
              <a:t> 사용하여 이 문제를 풀 수 있다</a:t>
            </a:r>
            <a:r>
              <a:rPr lang="en-US" altLang="ko-KR" dirty="0" smtClean="0"/>
              <a:t>.</a:t>
            </a:r>
          </a:p>
          <a:p>
            <a:pPr eaLnBrk="1" hangingPunct="1">
              <a:lnSpc>
                <a:spcPts val="2800"/>
              </a:lnSpc>
              <a:defRPr/>
            </a:pPr>
            <a:endParaRPr lang="en-US" altLang="ko-KR" dirty="0" smtClean="0"/>
          </a:p>
          <a:p>
            <a:pPr eaLnBrk="1" hangingPunct="1">
              <a:lnSpc>
                <a:spcPts val="2800"/>
              </a:lnSpc>
              <a:defRPr/>
            </a:pPr>
            <a:endParaRPr lang="en-US" altLang="ko-KR" dirty="0" smtClean="0"/>
          </a:p>
          <a:p>
            <a:pPr eaLnBrk="1" hangingPunct="1">
              <a:lnSpc>
                <a:spcPts val="2800"/>
              </a:lnSpc>
              <a:defRPr/>
            </a:pPr>
            <a:endParaRPr lang="en-US" altLang="ko-KR" dirty="0" smtClean="0"/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dirty="0" smtClean="0"/>
              <a:t>모든 문제가 최적의 원칙이 적용되는 것은 아니다</a:t>
            </a:r>
            <a:r>
              <a:rPr lang="en-US" altLang="ko-KR" dirty="0" smtClean="0"/>
              <a:t>.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ko-KR" altLang="en-US" smtClean="0"/>
              <a:t>최적의 원칙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054100" y="5119688"/>
            <a:ext cx="42227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1" dirty="0">
                <a:latin typeface="+mj-lt"/>
              </a:rPr>
              <a:t>v</a:t>
            </a:r>
            <a:r>
              <a:rPr lang="en-US" altLang="ko-KR" sz="1600" i="1" baseline="-25000" dirty="0">
                <a:latin typeface="+mj-lt"/>
              </a:rPr>
              <a:t>i</a:t>
            </a:r>
            <a:endParaRPr lang="ko-KR" altLang="en-US" sz="1600" i="1" baseline="-25000" dirty="0">
              <a:latin typeface="+mj-lt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124075" y="5127625"/>
            <a:ext cx="42227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1" dirty="0" err="1">
                <a:latin typeface="+mj-lt"/>
              </a:rPr>
              <a:t>v</a:t>
            </a:r>
            <a:r>
              <a:rPr lang="en-US" altLang="ko-KR" sz="1600" i="1" baseline="-25000" dirty="0" err="1">
                <a:latin typeface="+mj-lt"/>
              </a:rPr>
              <a:t>k</a:t>
            </a:r>
            <a:endParaRPr lang="ko-KR" altLang="en-US" sz="1600" i="1" baseline="-25000" dirty="0">
              <a:latin typeface="+mj-lt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6600" y="5127625"/>
            <a:ext cx="42227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1" dirty="0" err="1">
                <a:latin typeface="+mj-lt"/>
              </a:rPr>
              <a:t>v</a:t>
            </a:r>
            <a:r>
              <a:rPr lang="en-US" altLang="ko-KR" sz="1600" i="1" baseline="-25000" dirty="0" err="1">
                <a:latin typeface="+mj-lt"/>
              </a:rPr>
              <a:t>j</a:t>
            </a:r>
            <a:endParaRPr lang="ko-KR" altLang="en-US" sz="1600" i="1" baseline="-25000" dirty="0">
              <a:latin typeface="+mj-lt"/>
            </a:endParaRPr>
          </a:p>
        </p:txBody>
      </p:sp>
      <p:cxnSp>
        <p:nvCxnSpPr>
          <p:cNvPr id="37896" name="직선 연결선 8"/>
          <p:cNvCxnSpPr>
            <a:cxnSpLocks noChangeShapeType="1"/>
            <a:stCxn id="6" idx="6"/>
          </p:cNvCxnSpPr>
          <p:nvPr/>
        </p:nvCxnSpPr>
        <p:spPr bwMode="auto">
          <a:xfrm flipV="1">
            <a:off x="1476375" y="5262563"/>
            <a:ext cx="142875" cy="73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7" name="직선 연결선 10"/>
          <p:cNvCxnSpPr>
            <a:cxnSpLocks noChangeShapeType="1"/>
          </p:cNvCxnSpPr>
          <p:nvPr/>
        </p:nvCxnSpPr>
        <p:spPr bwMode="auto">
          <a:xfrm>
            <a:off x="1619250" y="5262563"/>
            <a:ext cx="144463" cy="1444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8" name="직선 연결선 12"/>
          <p:cNvCxnSpPr>
            <a:cxnSpLocks noChangeShapeType="1"/>
          </p:cNvCxnSpPr>
          <p:nvPr/>
        </p:nvCxnSpPr>
        <p:spPr bwMode="auto">
          <a:xfrm flipV="1">
            <a:off x="1763713" y="5299075"/>
            <a:ext cx="215900" cy="1079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직선 연결선 14"/>
          <p:cNvCxnSpPr>
            <a:cxnSpLocks noChangeShapeType="1"/>
            <a:endCxn id="7" idx="2"/>
          </p:cNvCxnSpPr>
          <p:nvPr/>
        </p:nvCxnSpPr>
        <p:spPr bwMode="auto">
          <a:xfrm>
            <a:off x="1979613" y="5299075"/>
            <a:ext cx="144462" cy="444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직선 연결선 16"/>
          <p:cNvCxnSpPr>
            <a:cxnSpLocks noChangeShapeType="1"/>
            <a:stCxn id="7" idx="6"/>
          </p:cNvCxnSpPr>
          <p:nvPr/>
        </p:nvCxnSpPr>
        <p:spPr bwMode="auto">
          <a:xfrm flipV="1">
            <a:off x="2546350" y="5262563"/>
            <a:ext cx="153988" cy="809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1" name="직선 연결선 18"/>
          <p:cNvCxnSpPr>
            <a:cxnSpLocks noChangeShapeType="1"/>
          </p:cNvCxnSpPr>
          <p:nvPr/>
        </p:nvCxnSpPr>
        <p:spPr bwMode="auto">
          <a:xfrm>
            <a:off x="2700338" y="5262563"/>
            <a:ext cx="215900" cy="904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2" name="직선 연결선 20"/>
          <p:cNvCxnSpPr>
            <a:cxnSpLocks noChangeShapeType="1"/>
          </p:cNvCxnSpPr>
          <p:nvPr/>
        </p:nvCxnSpPr>
        <p:spPr bwMode="auto">
          <a:xfrm flipV="1">
            <a:off x="2916238" y="5308600"/>
            <a:ext cx="142875" cy="444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직선 연결선 22"/>
          <p:cNvCxnSpPr>
            <a:cxnSpLocks noChangeShapeType="1"/>
            <a:endCxn id="8" idx="2"/>
          </p:cNvCxnSpPr>
          <p:nvPr/>
        </p:nvCxnSpPr>
        <p:spPr bwMode="auto">
          <a:xfrm>
            <a:off x="3059113" y="5308600"/>
            <a:ext cx="217487" cy="34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4" name="TextBox 23"/>
          <p:cNvSpPr txBox="1">
            <a:spLocks noChangeArrowheads="1"/>
          </p:cNvSpPr>
          <p:nvPr/>
        </p:nvSpPr>
        <p:spPr bwMode="auto">
          <a:xfrm>
            <a:off x="1871663" y="5722938"/>
            <a:ext cx="81438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optimal</a:t>
            </a:r>
            <a:endParaRPr lang="ko-KR" altLang="en-US" sz="1600"/>
          </a:p>
        </p:txBody>
      </p:sp>
      <p:sp>
        <p:nvSpPr>
          <p:cNvPr id="35857" name="오른쪽 화살표 24"/>
          <p:cNvSpPr>
            <a:spLocks noChangeArrowheads="1"/>
          </p:cNvSpPr>
          <p:nvPr/>
        </p:nvSpPr>
        <p:spPr bwMode="auto">
          <a:xfrm>
            <a:off x="3995738" y="5262563"/>
            <a:ext cx="647700" cy="279400"/>
          </a:xfrm>
          <a:prstGeom prst="rightArrow">
            <a:avLst>
              <a:gd name="adj1" fmla="val 50000"/>
              <a:gd name="adj2" fmla="val 49991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mtClean="0">
              <a:latin typeface="굴림" panose="020B0600000101010101" pitchFamily="50" charset="-127"/>
            </a:endParaRP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086350" y="5029200"/>
            <a:ext cx="42227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1" dirty="0">
                <a:latin typeface="+mj-lt"/>
              </a:rPr>
              <a:t>v</a:t>
            </a:r>
            <a:r>
              <a:rPr lang="en-US" altLang="ko-KR" sz="1600" i="1" baseline="-25000" dirty="0">
                <a:latin typeface="+mj-lt"/>
              </a:rPr>
              <a:t>i</a:t>
            </a:r>
            <a:endParaRPr lang="ko-KR" altLang="en-US" sz="1600" i="1" baseline="-25000" dirty="0">
              <a:latin typeface="+mj-lt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6156325" y="5037138"/>
            <a:ext cx="42227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1" dirty="0" err="1">
                <a:latin typeface="+mj-lt"/>
              </a:rPr>
              <a:t>v</a:t>
            </a:r>
            <a:r>
              <a:rPr lang="en-US" altLang="ko-KR" sz="1600" i="1" baseline="-25000" dirty="0" err="1">
                <a:latin typeface="+mj-lt"/>
              </a:rPr>
              <a:t>k</a:t>
            </a:r>
            <a:endParaRPr lang="ko-KR" altLang="en-US" sz="1600" i="1" baseline="-25000" dirty="0">
              <a:latin typeface="+mj-lt"/>
            </a:endParaRPr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7308850" y="5037138"/>
            <a:ext cx="42227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1" dirty="0" err="1">
                <a:latin typeface="+mj-lt"/>
              </a:rPr>
              <a:t>v</a:t>
            </a:r>
            <a:r>
              <a:rPr lang="en-US" altLang="ko-KR" sz="1600" i="1" baseline="-25000" dirty="0" err="1">
                <a:latin typeface="+mj-lt"/>
              </a:rPr>
              <a:t>j</a:t>
            </a:r>
            <a:endParaRPr lang="ko-KR" altLang="en-US" sz="1600" i="1" baseline="-25000" dirty="0">
              <a:latin typeface="+mj-lt"/>
            </a:endParaRPr>
          </a:p>
        </p:txBody>
      </p:sp>
      <p:cxnSp>
        <p:nvCxnSpPr>
          <p:cNvPr id="37909" name="직선 연결선 31"/>
          <p:cNvCxnSpPr>
            <a:cxnSpLocks noChangeShapeType="1"/>
            <a:stCxn id="19" idx="6"/>
          </p:cNvCxnSpPr>
          <p:nvPr/>
        </p:nvCxnSpPr>
        <p:spPr bwMode="auto">
          <a:xfrm flipV="1">
            <a:off x="5508625" y="5173663"/>
            <a:ext cx="142875" cy="714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직선 연결선 32"/>
          <p:cNvCxnSpPr>
            <a:cxnSpLocks noChangeShapeType="1"/>
          </p:cNvCxnSpPr>
          <p:nvPr/>
        </p:nvCxnSpPr>
        <p:spPr bwMode="auto">
          <a:xfrm>
            <a:off x="5651500" y="5173663"/>
            <a:ext cx="144463" cy="1428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직선 연결선 33"/>
          <p:cNvCxnSpPr>
            <a:cxnSpLocks noChangeShapeType="1"/>
          </p:cNvCxnSpPr>
          <p:nvPr/>
        </p:nvCxnSpPr>
        <p:spPr bwMode="auto">
          <a:xfrm flipV="1">
            <a:off x="5795963" y="5208588"/>
            <a:ext cx="215900" cy="1079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직선 연결선 34"/>
          <p:cNvCxnSpPr>
            <a:cxnSpLocks noChangeShapeType="1"/>
            <a:endCxn id="20" idx="2"/>
          </p:cNvCxnSpPr>
          <p:nvPr/>
        </p:nvCxnSpPr>
        <p:spPr bwMode="auto">
          <a:xfrm>
            <a:off x="6011863" y="5208588"/>
            <a:ext cx="144462" cy="444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직선 연결선 35"/>
          <p:cNvCxnSpPr>
            <a:cxnSpLocks noChangeShapeType="1"/>
            <a:stCxn id="20" idx="6"/>
          </p:cNvCxnSpPr>
          <p:nvPr/>
        </p:nvCxnSpPr>
        <p:spPr bwMode="auto">
          <a:xfrm flipV="1">
            <a:off x="6578600" y="5173663"/>
            <a:ext cx="153988" cy="793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직선 연결선 36"/>
          <p:cNvCxnSpPr>
            <a:cxnSpLocks noChangeShapeType="1"/>
          </p:cNvCxnSpPr>
          <p:nvPr/>
        </p:nvCxnSpPr>
        <p:spPr bwMode="auto">
          <a:xfrm>
            <a:off x="6732588" y="5173663"/>
            <a:ext cx="215900" cy="889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직선 연결선 37"/>
          <p:cNvCxnSpPr>
            <a:cxnSpLocks noChangeShapeType="1"/>
          </p:cNvCxnSpPr>
          <p:nvPr/>
        </p:nvCxnSpPr>
        <p:spPr bwMode="auto">
          <a:xfrm flipV="1">
            <a:off x="6948488" y="5218113"/>
            <a:ext cx="144462" cy="444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직선 연결선 38"/>
          <p:cNvCxnSpPr>
            <a:cxnSpLocks noChangeShapeType="1"/>
            <a:endCxn id="21" idx="2"/>
          </p:cNvCxnSpPr>
          <p:nvPr/>
        </p:nvCxnSpPr>
        <p:spPr bwMode="auto">
          <a:xfrm>
            <a:off x="7092950" y="5218113"/>
            <a:ext cx="215900" cy="34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7" name="TextBox 39"/>
          <p:cNvSpPr txBox="1">
            <a:spLocks noChangeArrowheads="1"/>
          </p:cNvSpPr>
          <p:nvPr/>
        </p:nvSpPr>
        <p:spPr bwMode="auto">
          <a:xfrm>
            <a:off x="5389563" y="5675313"/>
            <a:ext cx="81438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optimal</a:t>
            </a:r>
            <a:endParaRPr lang="ko-KR" altLang="en-US" sz="1600"/>
          </a:p>
        </p:txBody>
      </p:sp>
      <p:sp>
        <p:nvSpPr>
          <p:cNvPr id="37918" name="TextBox 40"/>
          <p:cNvSpPr txBox="1">
            <a:spLocks noChangeArrowheads="1"/>
          </p:cNvSpPr>
          <p:nvPr/>
        </p:nvSpPr>
        <p:spPr bwMode="auto">
          <a:xfrm>
            <a:off x="6513513" y="5665788"/>
            <a:ext cx="8143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optimal</a:t>
            </a:r>
            <a:endParaRPr lang="ko-KR" altLang="en-US" sz="1600"/>
          </a:p>
        </p:txBody>
      </p:sp>
      <p:sp>
        <p:nvSpPr>
          <p:cNvPr id="32" name="왼쪽 중괄호 31"/>
          <p:cNvSpPr/>
          <p:nvPr/>
        </p:nvSpPr>
        <p:spPr bwMode="auto">
          <a:xfrm rot="16200000">
            <a:off x="2201069" y="4704556"/>
            <a:ext cx="268288" cy="2035175"/>
          </a:xfrm>
          <a:prstGeom prst="leftBrace">
            <a:avLst/>
          </a:pr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33" name="왼쪽 중괄호 32"/>
          <p:cNvSpPr/>
          <p:nvPr/>
        </p:nvSpPr>
        <p:spPr bwMode="auto">
          <a:xfrm rot="16200000">
            <a:off x="5684044" y="5263357"/>
            <a:ext cx="268287" cy="825500"/>
          </a:xfrm>
          <a:prstGeom prst="leftBrace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34" name="왼쪽 중괄호 33"/>
          <p:cNvSpPr/>
          <p:nvPr/>
        </p:nvSpPr>
        <p:spPr bwMode="auto">
          <a:xfrm rot="16200000">
            <a:off x="6846888" y="5254625"/>
            <a:ext cx="268287" cy="823913"/>
          </a:xfrm>
          <a:prstGeom prst="leftBrace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B16F9D-DFC4-4666-B76B-2DD38233AEB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4582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최적의 원칙이 적용되지 </a:t>
            </a:r>
            <a:r>
              <a:rPr lang="ko-KR" altLang="en-US" u="sng" smtClean="0"/>
              <a:t>않는</a:t>
            </a:r>
            <a:r>
              <a:rPr lang="ko-KR" altLang="en-US" smtClean="0"/>
              <a:t> 예</a:t>
            </a:r>
            <a:r>
              <a:rPr lang="en-US" altLang="ko-KR" smtClean="0"/>
              <a:t>:</a:t>
            </a:r>
            <a:br>
              <a:rPr lang="en-US" altLang="ko-KR" smtClean="0"/>
            </a:br>
            <a:r>
              <a:rPr lang="ko-KR" altLang="en-US" smtClean="0"/>
              <a:t>최장경로</a:t>
            </a:r>
            <a:r>
              <a:rPr lang="en-US" altLang="ko-KR" smtClean="0"/>
              <a:t>(longest path) </a:t>
            </a:r>
            <a:r>
              <a:rPr lang="ko-KR" altLang="en-US" smtClean="0"/>
              <a:t>문제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14688" y="2000250"/>
            <a:ext cx="5786437" cy="3286125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 i="1" smtClean="0"/>
              <a:t>v</a:t>
            </a:r>
            <a:r>
              <a:rPr lang="en-US" altLang="ko-KR" baseline="-25000" smtClean="0"/>
              <a:t>1</a:t>
            </a:r>
            <a:r>
              <a:rPr lang="ko-KR" altLang="en-US" smtClean="0"/>
              <a:t>에서 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4</a:t>
            </a:r>
            <a:r>
              <a:rPr lang="ko-KR" altLang="en-US" smtClean="0"/>
              <a:t>로의 최장경로는 </a:t>
            </a:r>
            <a:r>
              <a:rPr lang="en-US" altLang="ko-KR" smtClean="0"/>
              <a:t>[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1</a:t>
            </a:r>
            <a:r>
              <a:rPr lang="en-US" altLang="ko-KR" smtClean="0"/>
              <a:t>, 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3</a:t>
            </a:r>
            <a:r>
              <a:rPr lang="en-US" altLang="ko-KR" smtClean="0"/>
              <a:t>, 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2</a:t>
            </a:r>
            <a:r>
              <a:rPr lang="en-US" altLang="ko-KR" smtClean="0"/>
              <a:t>, 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4</a:t>
            </a:r>
            <a:r>
              <a:rPr lang="en-US" altLang="ko-KR" smtClean="0"/>
              <a:t>]</a:t>
            </a:r>
            <a:r>
              <a:rPr lang="ko-KR" altLang="en-US" smtClean="0"/>
              <a:t>가 된다</a:t>
            </a:r>
            <a:r>
              <a:rPr lang="en-US" altLang="ko-KR" smtClean="0"/>
              <a:t>. 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그러나</a:t>
            </a:r>
            <a:r>
              <a:rPr lang="en-US" altLang="ko-KR" smtClean="0"/>
              <a:t>, </a:t>
            </a:r>
            <a:r>
              <a:rPr lang="ko-KR" altLang="en-US" smtClean="0"/>
              <a:t>이 경로의 부분 경로인 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1</a:t>
            </a:r>
            <a:r>
              <a:rPr lang="ko-KR" altLang="en-US" smtClean="0"/>
              <a:t>에서 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3</a:t>
            </a:r>
            <a:r>
              <a:rPr lang="ko-KR" altLang="en-US" smtClean="0"/>
              <a:t>으로의 최장경로는 </a:t>
            </a:r>
            <a:r>
              <a:rPr lang="en-US" altLang="ko-KR" smtClean="0"/>
              <a:t>[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1</a:t>
            </a:r>
            <a:r>
              <a:rPr lang="en-US" altLang="ko-KR" smtClean="0"/>
              <a:t>, 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3</a:t>
            </a:r>
            <a:r>
              <a:rPr lang="en-US" altLang="ko-KR" smtClean="0"/>
              <a:t>]</a:t>
            </a:r>
            <a:r>
              <a:rPr lang="ko-KR" altLang="en-US" smtClean="0"/>
              <a:t>이 아니고</a:t>
            </a:r>
            <a:r>
              <a:rPr lang="en-US" altLang="ko-KR" smtClean="0"/>
              <a:t>, [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1</a:t>
            </a:r>
            <a:r>
              <a:rPr lang="en-US" altLang="ko-KR" smtClean="0"/>
              <a:t>, 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2</a:t>
            </a:r>
            <a:r>
              <a:rPr lang="en-US" altLang="ko-KR" smtClean="0"/>
              <a:t>, 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3</a:t>
            </a:r>
            <a:r>
              <a:rPr lang="en-US" altLang="ko-KR" smtClean="0"/>
              <a:t>]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따라서 최적의 원칙이 적용되지 않는다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/>
              <a:t>주의</a:t>
            </a:r>
            <a:r>
              <a:rPr lang="en-US" altLang="ko-KR" smtClean="0"/>
              <a:t>: </a:t>
            </a:r>
            <a:r>
              <a:rPr lang="ko-KR" altLang="en-US" smtClean="0"/>
              <a:t>여기서는 단순경로</a:t>
            </a:r>
            <a:r>
              <a:rPr lang="en-US" altLang="ko-KR" smtClean="0"/>
              <a:t>(simple path), </a:t>
            </a:r>
            <a:r>
              <a:rPr lang="ko-KR" altLang="en-US" smtClean="0"/>
              <a:t>즉 순환</a:t>
            </a:r>
            <a:r>
              <a:rPr lang="en-US" altLang="ko-KR" smtClean="0"/>
              <a:t>(cycle)</a:t>
            </a:r>
            <a:r>
              <a:rPr lang="ko-KR" altLang="en-US" smtClean="0"/>
              <a:t>이 없는 경로만 고려한다</a:t>
            </a:r>
            <a:r>
              <a:rPr lang="en-US" altLang="ko-KR" smtClean="0"/>
              <a:t>. 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</a:pPr>
            <a:r>
              <a:rPr lang="en-US" altLang="ko-KR" i="1" smtClean="0"/>
              <a:t>      v</a:t>
            </a:r>
            <a:r>
              <a:rPr lang="en-US" altLang="ko-KR" baseline="-25000" smtClean="0"/>
              <a:t>1</a:t>
            </a:r>
            <a:r>
              <a:rPr lang="en-US" altLang="ko-KR" smtClean="0"/>
              <a:t>-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3</a:t>
            </a:r>
            <a:r>
              <a:rPr lang="en-US" altLang="ko-KR" i="1" smtClean="0"/>
              <a:t> -v</a:t>
            </a:r>
            <a:r>
              <a:rPr lang="en-US" altLang="ko-KR" baseline="-25000" smtClean="0"/>
              <a:t>2</a:t>
            </a:r>
            <a:r>
              <a:rPr lang="en-US" altLang="ko-KR" smtClean="0"/>
              <a:t> -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3</a:t>
            </a:r>
            <a:r>
              <a:rPr lang="en-US" altLang="ko-KR" i="1" smtClean="0"/>
              <a:t> -v</a:t>
            </a:r>
            <a:r>
              <a:rPr lang="en-US" altLang="ko-KR" baseline="-25000" smtClean="0"/>
              <a:t>2</a:t>
            </a:r>
            <a:r>
              <a:rPr lang="en-US" altLang="ko-KR" smtClean="0"/>
              <a:t> -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3</a:t>
            </a:r>
            <a:r>
              <a:rPr lang="en-US" altLang="ko-KR" i="1" smtClean="0"/>
              <a:t> -v</a:t>
            </a:r>
            <a:r>
              <a:rPr lang="en-US" altLang="ko-KR" baseline="-25000" smtClean="0"/>
              <a:t>2</a:t>
            </a:r>
            <a:r>
              <a:rPr lang="en-US" altLang="ko-KR" smtClean="0"/>
              <a:t> -</a:t>
            </a:r>
            <a:r>
              <a:rPr lang="en-US" altLang="ko-KR" i="1" smtClean="0"/>
              <a:t>v</a:t>
            </a:r>
            <a:r>
              <a:rPr lang="en-US" altLang="ko-KR" baseline="-25000" smtClean="0"/>
              <a:t>4</a:t>
            </a:r>
            <a:r>
              <a:rPr lang="en-US" altLang="ko-KR" smtClean="0"/>
              <a:t>   : </a:t>
            </a:r>
            <a:r>
              <a:rPr lang="ko-KR" altLang="en-US" smtClean="0"/>
              <a:t>불허 </a:t>
            </a:r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  <p:grpSp>
        <p:nvGrpSpPr>
          <p:cNvPr id="38917" name="그룹 24"/>
          <p:cNvGrpSpPr>
            <a:grpSpLocks/>
          </p:cNvGrpSpPr>
          <p:nvPr/>
        </p:nvGrpSpPr>
        <p:grpSpPr bwMode="auto">
          <a:xfrm>
            <a:off x="500063" y="2000250"/>
            <a:ext cx="2014537" cy="2938463"/>
            <a:chOff x="914400" y="2133600"/>
            <a:chExt cx="2362200" cy="3429000"/>
          </a:xfrm>
        </p:grpSpPr>
        <p:sp>
          <p:nvSpPr>
            <p:cNvPr id="38918" name="Oval 5"/>
            <p:cNvSpPr>
              <a:spLocks noChangeArrowheads="1"/>
            </p:cNvSpPr>
            <p:nvPr/>
          </p:nvSpPr>
          <p:spPr bwMode="auto">
            <a:xfrm>
              <a:off x="914400" y="3530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38919" name="Text Box 6"/>
            <p:cNvSpPr txBox="1">
              <a:spLocks noChangeArrowheads="1"/>
            </p:cNvSpPr>
            <p:nvPr/>
          </p:nvSpPr>
          <p:spPr bwMode="auto">
            <a:xfrm>
              <a:off x="1041400" y="3619500"/>
              <a:ext cx="4206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 i="1"/>
                <a:t>v</a:t>
              </a:r>
              <a:r>
                <a:rPr lang="en-US" altLang="ko-KR" sz="2400" baseline="-25000"/>
                <a:t>2</a:t>
              </a:r>
              <a:endParaRPr lang="en-US" altLang="ko-KR" sz="2400"/>
            </a:p>
          </p:txBody>
        </p:sp>
        <p:sp>
          <p:nvSpPr>
            <p:cNvPr id="38920" name="Text Box 7"/>
            <p:cNvSpPr txBox="1">
              <a:spLocks noChangeArrowheads="1"/>
            </p:cNvSpPr>
            <p:nvPr/>
          </p:nvSpPr>
          <p:spPr bwMode="auto">
            <a:xfrm>
              <a:off x="1974850" y="3468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/>
                <a:t>3</a:t>
              </a:r>
            </a:p>
          </p:txBody>
        </p:sp>
        <p:sp>
          <p:nvSpPr>
            <p:cNvPr id="38921" name="Oval 8"/>
            <p:cNvSpPr>
              <a:spLocks noChangeArrowheads="1"/>
            </p:cNvSpPr>
            <p:nvPr/>
          </p:nvSpPr>
          <p:spPr bwMode="auto">
            <a:xfrm>
              <a:off x="2590800" y="35179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38922" name="Text Box 9"/>
            <p:cNvSpPr txBox="1">
              <a:spLocks noChangeArrowheads="1"/>
            </p:cNvSpPr>
            <p:nvPr/>
          </p:nvSpPr>
          <p:spPr bwMode="auto">
            <a:xfrm>
              <a:off x="2717800" y="3606800"/>
              <a:ext cx="4206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 i="1"/>
                <a:t>v</a:t>
              </a:r>
              <a:r>
                <a:rPr lang="en-US" altLang="ko-KR" sz="2400" baseline="-25000"/>
                <a:t>3</a:t>
              </a:r>
              <a:endParaRPr lang="en-US" altLang="ko-KR" sz="2400"/>
            </a:p>
          </p:txBody>
        </p:sp>
        <p:sp>
          <p:nvSpPr>
            <p:cNvPr id="38923" name="Oval 10"/>
            <p:cNvSpPr>
              <a:spLocks noChangeArrowheads="1"/>
            </p:cNvSpPr>
            <p:nvPr/>
          </p:nvSpPr>
          <p:spPr bwMode="auto">
            <a:xfrm>
              <a:off x="2590800" y="2133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38924" name="Text Box 11"/>
            <p:cNvSpPr txBox="1">
              <a:spLocks noChangeArrowheads="1"/>
            </p:cNvSpPr>
            <p:nvPr/>
          </p:nvSpPr>
          <p:spPr bwMode="auto">
            <a:xfrm>
              <a:off x="2717800" y="2222500"/>
              <a:ext cx="4206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 i="1"/>
                <a:t>v</a:t>
              </a:r>
              <a:r>
                <a:rPr lang="en-US" altLang="ko-KR" sz="2400" baseline="-25000"/>
                <a:t>1</a:t>
              </a:r>
              <a:endParaRPr lang="en-US" altLang="ko-KR" sz="2400"/>
            </a:p>
          </p:txBody>
        </p:sp>
        <p:sp>
          <p:nvSpPr>
            <p:cNvPr id="38925" name="Oval 12"/>
            <p:cNvSpPr>
              <a:spLocks noChangeArrowheads="1"/>
            </p:cNvSpPr>
            <p:nvPr/>
          </p:nvSpPr>
          <p:spPr bwMode="auto">
            <a:xfrm>
              <a:off x="2590800" y="48768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38926" name="Text Box 13"/>
            <p:cNvSpPr txBox="1">
              <a:spLocks noChangeArrowheads="1"/>
            </p:cNvSpPr>
            <p:nvPr/>
          </p:nvSpPr>
          <p:spPr bwMode="auto">
            <a:xfrm>
              <a:off x="2717800" y="4965700"/>
              <a:ext cx="4206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 i="1"/>
                <a:t>v</a:t>
              </a:r>
              <a:r>
                <a:rPr lang="en-US" altLang="ko-KR" sz="2400" baseline="-25000"/>
                <a:t>4</a:t>
              </a:r>
              <a:endParaRPr lang="en-US" altLang="ko-KR" sz="2400"/>
            </a:p>
          </p:txBody>
        </p:sp>
        <p:sp>
          <p:nvSpPr>
            <p:cNvPr id="38927" name="Line 14"/>
            <p:cNvSpPr>
              <a:spLocks noChangeShapeType="1"/>
            </p:cNvSpPr>
            <p:nvPr/>
          </p:nvSpPr>
          <p:spPr bwMode="auto">
            <a:xfrm>
              <a:off x="1612900" y="3784600"/>
              <a:ext cx="990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8" name="Line 15"/>
            <p:cNvSpPr>
              <a:spLocks noChangeShapeType="1"/>
            </p:cNvSpPr>
            <p:nvPr/>
          </p:nvSpPr>
          <p:spPr bwMode="auto">
            <a:xfrm>
              <a:off x="1600200" y="3975100"/>
              <a:ext cx="990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2921000" y="2832100"/>
              <a:ext cx="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 flipH="1">
              <a:off x="1422400" y="2654300"/>
              <a:ext cx="1219200" cy="914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498600" y="4140200"/>
              <a:ext cx="1143000" cy="914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2" name="Text Box 20"/>
            <p:cNvSpPr txBox="1">
              <a:spLocks noChangeArrowheads="1"/>
            </p:cNvSpPr>
            <p:nvPr/>
          </p:nvSpPr>
          <p:spPr bwMode="auto">
            <a:xfrm>
              <a:off x="1955800" y="26924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/>
                <a:t>1</a:t>
              </a:r>
            </a:p>
          </p:txBody>
        </p:sp>
        <p:sp>
          <p:nvSpPr>
            <p:cNvPr id="38933" name="Text Box 21"/>
            <p:cNvSpPr txBox="1">
              <a:spLocks noChangeArrowheads="1"/>
            </p:cNvSpPr>
            <p:nvPr/>
          </p:nvSpPr>
          <p:spPr bwMode="auto">
            <a:xfrm>
              <a:off x="2895600" y="29718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/>
                <a:t>1</a:t>
              </a:r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1993900" y="39512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/>
                <a:t>2</a:t>
              </a:r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1905000" y="4611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31EB34-ED98-4688-AC54-0209EFF8F12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47107" name="개체 2"/>
          <p:cNvGraphicFramePr>
            <a:graphicFrameLocks noChangeAspect="1"/>
          </p:cNvGraphicFramePr>
          <p:nvPr/>
        </p:nvGraphicFramePr>
        <p:xfrm>
          <a:off x="2555875" y="1773238"/>
          <a:ext cx="43783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수식" r:id="rId4" imgW="2552700" imgH="711200" progId="Equation.3">
                  <p:embed/>
                </p:oleObj>
              </mc:Choice>
              <mc:Fallback>
                <p:oleObj name="수식" r:id="rId4" imgW="2552700" imgH="71120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773238"/>
                        <a:ext cx="43783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2700338" y="3284538"/>
            <a:ext cx="654346" cy="41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dirty="0" smtClean="0">
                <a:solidFill>
                  <a:srgbClr val="3E020C"/>
                </a:solidFill>
              </a:rPr>
              <a:t>3×2</a:t>
            </a:r>
            <a:endParaRPr lang="ko-KR" altLang="en-US" dirty="0">
              <a:solidFill>
                <a:srgbClr val="3E020C"/>
              </a:solidFill>
            </a:endParaRPr>
          </a:p>
        </p:txBody>
      </p:sp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4067175" y="3284538"/>
            <a:ext cx="654346" cy="41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dirty="0">
                <a:solidFill>
                  <a:srgbClr val="3E020C"/>
                </a:solidFill>
              </a:rPr>
              <a:t>2×4</a:t>
            </a:r>
            <a:endParaRPr lang="ko-KR" altLang="en-US" dirty="0">
              <a:solidFill>
                <a:srgbClr val="3E020C"/>
              </a:solidFill>
            </a:endParaRPr>
          </a:p>
        </p:txBody>
      </p:sp>
      <p:sp>
        <p:nvSpPr>
          <p:cNvPr id="47110" name="TextBox 5"/>
          <p:cNvSpPr txBox="1">
            <a:spLocks noChangeArrowheads="1"/>
          </p:cNvSpPr>
          <p:nvPr/>
        </p:nvSpPr>
        <p:spPr bwMode="auto">
          <a:xfrm>
            <a:off x="5940425" y="3284538"/>
            <a:ext cx="654346" cy="41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dirty="0">
                <a:solidFill>
                  <a:srgbClr val="3E020C"/>
                </a:solidFill>
              </a:rPr>
              <a:t>3×4</a:t>
            </a:r>
            <a:endParaRPr lang="ko-KR" altLang="en-US" dirty="0">
              <a:solidFill>
                <a:srgbClr val="3E020C"/>
              </a:solidFill>
            </a:endParaRPr>
          </a:p>
        </p:txBody>
      </p:sp>
      <p:sp>
        <p:nvSpPr>
          <p:cNvPr id="47111" name="TextBox 6"/>
          <p:cNvSpPr txBox="1">
            <a:spLocks noChangeArrowheads="1"/>
          </p:cNvSpPr>
          <p:nvPr/>
        </p:nvSpPr>
        <p:spPr bwMode="auto">
          <a:xfrm>
            <a:off x="1908175" y="4724400"/>
            <a:ext cx="5253361" cy="81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E020C"/>
                </a:solidFill>
              </a:rPr>
              <a:t>z </a:t>
            </a:r>
            <a:r>
              <a:rPr lang="ko-KR" altLang="en-US" dirty="0">
                <a:solidFill>
                  <a:srgbClr val="3E020C"/>
                </a:solidFill>
              </a:rPr>
              <a:t>하나를 계산하는데 필요한 곱셈은 </a:t>
            </a:r>
            <a:r>
              <a:rPr lang="en-US" altLang="ko-KR" dirty="0">
                <a:solidFill>
                  <a:srgbClr val="3E020C"/>
                </a:solidFill>
              </a:rPr>
              <a:t>2</a:t>
            </a:r>
            <a:r>
              <a:rPr lang="ko-KR" altLang="en-US" dirty="0">
                <a:solidFill>
                  <a:srgbClr val="3E020C"/>
                </a:solidFill>
              </a:rPr>
              <a:t>회</a:t>
            </a:r>
            <a:endParaRPr lang="en-US" altLang="ko-KR" dirty="0">
              <a:solidFill>
                <a:srgbClr val="3E020C"/>
              </a:solidFill>
            </a:endParaRPr>
          </a:p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E020C"/>
                </a:solidFill>
              </a:rPr>
              <a:t>행렬곱셈을 위해 총 </a:t>
            </a:r>
            <a:r>
              <a:rPr lang="en-US" altLang="ko-KR" dirty="0" smtClean="0">
                <a:solidFill>
                  <a:srgbClr val="3E020C"/>
                </a:solidFill>
              </a:rPr>
              <a:t>3×2</a:t>
            </a:r>
            <a:r>
              <a:rPr lang="en-US" altLang="ko-KR" dirty="0">
                <a:solidFill>
                  <a:srgbClr val="3E020C"/>
                </a:solidFill>
              </a:rPr>
              <a:t>×</a:t>
            </a:r>
            <a:r>
              <a:rPr lang="en-US" altLang="ko-KR" dirty="0" smtClean="0">
                <a:solidFill>
                  <a:srgbClr val="3E020C"/>
                </a:solidFill>
              </a:rPr>
              <a:t>4</a:t>
            </a:r>
            <a:r>
              <a:rPr lang="ko-KR" altLang="en-US" dirty="0">
                <a:solidFill>
                  <a:srgbClr val="3E020C"/>
                </a:solidFill>
              </a:rPr>
              <a:t>회의 곱셈 필요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4CE155-92FD-4A8D-B38A-CC8D2F973B3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/>
            <a:r>
              <a:rPr lang="ko-KR" altLang="en-US" sz="3000" smtClean="0"/>
              <a:t>연쇄 행렬곱셈</a:t>
            </a:r>
            <a:r>
              <a:rPr lang="en-US" altLang="ko-KR" sz="3000" smtClean="0"/>
              <a:t>(matrix-chain multiplication)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24888" cy="51054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 i="1" smtClean="0"/>
              <a:t>i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j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ko-KR" altLang="en-US" smtClean="0">
                <a:sym typeface="Symbol" panose="05050102010706020507" pitchFamily="18" charset="2"/>
              </a:rPr>
              <a:t>행렬과 </a:t>
            </a:r>
            <a:r>
              <a:rPr lang="en-US" altLang="ko-KR" i="1" smtClean="0">
                <a:sym typeface="Symbol" panose="05050102010706020507" pitchFamily="18" charset="2"/>
              </a:rPr>
              <a:t>j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>
                <a:sym typeface="Symbol" panose="05050102010706020507" pitchFamily="18" charset="2"/>
              </a:rPr>
              <a:t>k</a:t>
            </a:r>
            <a:r>
              <a:rPr lang="ko-KR" altLang="en-US" smtClean="0">
                <a:sym typeface="Symbol" panose="05050102010706020507" pitchFamily="18" charset="2"/>
              </a:rPr>
              <a:t>행렬을 곱하기 위해서는  </a:t>
            </a:r>
            <a:r>
              <a:rPr lang="en-US" altLang="ko-KR" i="1" smtClean="0">
                <a:sym typeface="Symbol" panose="05050102010706020507" pitchFamily="18" charset="2"/>
              </a:rPr>
              <a:t>i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>
                <a:sym typeface="Symbol" panose="05050102010706020507" pitchFamily="18" charset="2"/>
              </a:rPr>
              <a:t>j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>
                <a:sym typeface="Symbol" panose="05050102010706020507" pitchFamily="18" charset="2"/>
              </a:rPr>
              <a:t>k</a:t>
            </a:r>
            <a:r>
              <a:rPr lang="ko-KR" altLang="en-US" smtClean="0">
                <a:sym typeface="Symbol" panose="05050102010706020507" pitchFamily="18" charset="2"/>
              </a:rPr>
              <a:t>번 만큼의 곱셈이 필요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>
                <a:sym typeface="Symbol" panose="05050102010706020507" pitchFamily="18" charset="2"/>
              </a:rPr>
              <a:t>연쇄적으로 행렬을 곱할 때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어떤 행렬곱셈을 먼저 수행하느냐에 따라서 필요한 총 곱셈의 횟수가 달라짐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ts val="2800"/>
              </a:lnSpc>
            </a:pPr>
            <a:r>
              <a:rPr lang="en-US" altLang="ko-KR" smtClean="0">
                <a:sym typeface="Symbol" panose="05050102010706020507" pitchFamily="18" charset="2"/>
              </a:rPr>
              <a:t>(</a:t>
            </a:r>
            <a:r>
              <a:rPr lang="ko-KR" altLang="en-US" smtClean="0">
                <a:sym typeface="Symbol" panose="05050102010706020507" pitchFamily="18" charset="2"/>
              </a:rPr>
              <a:t>예</a:t>
            </a:r>
            <a:r>
              <a:rPr lang="en-US" altLang="ko-KR" smtClean="0">
                <a:sym typeface="Symbol" panose="05050102010706020507" pitchFamily="18" charset="2"/>
              </a:rPr>
              <a:t>) 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1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2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3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1</a:t>
            </a:r>
            <a:r>
              <a:rPr lang="ko-KR" altLang="en-US" smtClean="0">
                <a:sym typeface="Symbol" panose="05050102010706020507" pitchFamily="18" charset="2"/>
              </a:rPr>
              <a:t>의 크기는 </a:t>
            </a:r>
            <a:r>
              <a:rPr lang="en-US" altLang="ko-KR" smtClean="0">
                <a:sym typeface="Symbol" panose="05050102010706020507" pitchFamily="18" charset="2"/>
              </a:rPr>
              <a:t>10  100, 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2</a:t>
            </a:r>
            <a:r>
              <a:rPr lang="ko-KR" altLang="en-US" smtClean="0">
                <a:sym typeface="Symbol" panose="05050102010706020507" pitchFamily="18" charset="2"/>
              </a:rPr>
              <a:t>의 크기 </a:t>
            </a:r>
            <a:r>
              <a:rPr lang="en-US" altLang="ko-KR" smtClean="0">
                <a:sym typeface="Symbol" panose="05050102010706020507" pitchFamily="18" charset="2"/>
              </a:rPr>
              <a:t>100  5, 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3</a:t>
            </a:r>
            <a:r>
              <a:rPr lang="ko-KR" altLang="en-US" smtClean="0">
                <a:sym typeface="Symbol" panose="05050102010706020507" pitchFamily="18" charset="2"/>
              </a:rPr>
              <a:t>의 크기 </a:t>
            </a:r>
            <a:r>
              <a:rPr lang="en-US" altLang="ko-KR" smtClean="0">
                <a:sym typeface="Symbol" panose="05050102010706020507" pitchFamily="18" charset="2"/>
              </a:rPr>
              <a:t>5  50. 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smtClean="0">
                <a:sym typeface="Symbol" panose="05050102010706020507" pitchFamily="18" charset="2"/>
              </a:rPr>
              <a:t> (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1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2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  <a:r>
              <a:rPr lang="en-US" altLang="ko-KR" baseline="-25000" smtClean="0">
                <a:sym typeface="Symbol" panose="05050102010706020507" pitchFamily="18" charset="2"/>
              </a:rPr>
              <a:t> </a:t>
            </a:r>
            <a:r>
              <a:rPr lang="en-US" altLang="ko-KR" smtClean="0">
                <a:sym typeface="Symbol" panose="05050102010706020507" pitchFamily="18" charset="2"/>
              </a:rPr>
              <a:t></a:t>
            </a:r>
            <a:r>
              <a:rPr lang="en-US" altLang="ko-KR" i="1" smtClean="0">
                <a:sym typeface="Symbol" panose="05050102010706020507" pitchFamily="18" charset="2"/>
              </a:rPr>
              <a:t> A</a:t>
            </a:r>
            <a:r>
              <a:rPr lang="en-US" altLang="ko-KR" i="1" baseline="-25000" smtClean="0">
                <a:sym typeface="Symbol" panose="05050102010706020507" pitchFamily="18" charset="2"/>
              </a:rPr>
              <a:t>3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ko-KR" altLang="en-US" smtClean="0">
                <a:sym typeface="Symbol" panose="05050102010706020507" pitchFamily="18" charset="2"/>
              </a:rPr>
              <a:t> 곱셈의 총 횟수 </a:t>
            </a:r>
            <a:r>
              <a:rPr lang="en-US" altLang="ko-KR" smtClean="0">
                <a:sym typeface="Symbol" panose="05050102010706020507" pitchFamily="18" charset="2"/>
              </a:rPr>
              <a:t>7,500(=5,000+2,500)</a:t>
            </a:r>
            <a:r>
              <a:rPr lang="ko-KR" altLang="en-US" smtClean="0">
                <a:sym typeface="Symbol" panose="05050102010706020507" pitchFamily="18" charset="2"/>
              </a:rPr>
              <a:t>회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1 </a:t>
            </a:r>
            <a:r>
              <a:rPr lang="en-US" altLang="ko-KR" smtClean="0">
                <a:sym typeface="Symbol" panose="05050102010706020507" pitchFamily="18" charset="2"/>
              </a:rPr>
              <a:t> (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2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3</a:t>
            </a:r>
            <a:r>
              <a:rPr lang="en-US" altLang="ko-KR" smtClean="0">
                <a:sym typeface="Symbol" panose="05050102010706020507" pitchFamily="18" charset="2"/>
              </a:rPr>
              <a:t>)  </a:t>
            </a:r>
            <a:r>
              <a:rPr lang="ko-KR" altLang="en-US" smtClean="0">
                <a:sym typeface="Symbol" panose="05050102010706020507" pitchFamily="18" charset="2"/>
              </a:rPr>
              <a:t>곱셈의 총 횟수 </a:t>
            </a:r>
            <a:r>
              <a:rPr lang="en-US" altLang="ko-KR" smtClean="0">
                <a:sym typeface="Symbol" panose="05050102010706020507" pitchFamily="18" charset="2"/>
              </a:rPr>
              <a:t>75,000(=25,000+50,000)</a:t>
            </a:r>
            <a:r>
              <a:rPr lang="ko-KR" altLang="en-US" smtClean="0">
                <a:sym typeface="Symbol" panose="05050102010706020507" pitchFamily="18" charset="2"/>
              </a:rPr>
              <a:t>회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>
                <a:sym typeface="Symbol" panose="05050102010706020507" pitchFamily="18" charset="2"/>
              </a:rPr>
              <a:t>따라서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연쇄적으로 행렬을 곱할 때 곱셈의 횟수가 가장 적게 되는 최적의 순서를 결정하는 알고리즘을 개발하는 것이  목표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51DBC2-E5E2-4E67-AAA1-7CC926F97DF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0963" name="Rectangle 2050"/>
          <p:cNvSpPr>
            <a:spLocks noChangeArrowheads="1"/>
          </p:cNvSpPr>
          <p:nvPr/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000">
                <a:solidFill>
                  <a:schemeClr val="tx2"/>
                </a:solidFill>
              </a:rPr>
              <a:t>연쇄 행렬곱셈 무작정 알고리즘</a:t>
            </a:r>
          </a:p>
        </p:txBody>
      </p:sp>
      <p:sp>
        <p:nvSpPr>
          <p:cNvPr id="41990" name="Rectangle 2051"/>
          <p:cNvSpPr>
            <a:spLocks noChangeArrowheads="1"/>
          </p:cNvSpPr>
          <p:nvPr/>
        </p:nvSpPr>
        <p:spPr bwMode="auto">
          <a:xfrm>
            <a:off x="285750" y="1071563"/>
            <a:ext cx="85344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알고리즘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: </a:t>
            </a: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가능한 모든 순서를 모두 고려해 보고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, </a:t>
            </a: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그 가운데에서 가장 최소를 택한다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. </a:t>
            </a:r>
          </a:p>
          <a:p>
            <a:pPr marL="342900" indent="-3429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시간복잡도 분석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:  </a:t>
            </a: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최소한 지수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(exponential-time) </a:t>
            </a: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시간</a:t>
            </a:r>
          </a:p>
          <a:p>
            <a:pPr marL="342900" indent="-3429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증명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: </a:t>
            </a:r>
          </a:p>
          <a:p>
            <a:pPr marL="742950" lvl="1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altLang="ko-KR" sz="2000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개의 행렬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Times New Roman" pitchFamily="18" charset="0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1 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, </a:t>
            </a:r>
            <a:r>
              <a:rPr lang="en-US" altLang="ko-KR" sz="2000" i="1" dirty="0">
                <a:latin typeface="Times New Roman" pitchFamily="18" charset="0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2 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,…, </a:t>
            </a:r>
            <a:r>
              <a:rPr lang="en-US" altLang="ko-KR" sz="2000" i="1" dirty="0">
                <a:latin typeface="Times New Roman" pitchFamily="18" charset="0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i="1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을 곱할 수 있는 모든 순서의 가지 수를 </a:t>
            </a:r>
            <a:r>
              <a:rPr lang="en-US" altLang="ko-KR" sz="2000" i="1" dirty="0" err="1">
                <a:latin typeface="Times New Roman" pitchFamily="18" charset="0"/>
                <a:ea typeface="굴림" charset="-127"/>
                <a:sym typeface="Symbol" pitchFamily="18" charset="2"/>
              </a:rPr>
              <a:t>t</a:t>
            </a:r>
            <a:r>
              <a:rPr lang="en-US" altLang="ko-KR" sz="2000" i="1" baseline="-25000" dirty="0" err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이라고 하자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. </a:t>
            </a:r>
          </a:p>
          <a:p>
            <a:pPr marL="742950" lvl="1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만약 </a:t>
            </a:r>
            <a:r>
              <a:rPr lang="en-US" altLang="ko-KR" sz="2000" i="1" dirty="0">
                <a:latin typeface="Times New Roman" pitchFamily="18" charset="0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1</a:t>
            </a: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이 마지막으로 곱하는 행렬이라고 하면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, </a:t>
            </a: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행렬 </a:t>
            </a:r>
            <a:r>
              <a:rPr lang="en-US" altLang="ko-KR" sz="2000" i="1" dirty="0">
                <a:latin typeface="Times New Roman" pitchFamily="18" charset="0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2 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,…, </a:t>
            </a:r>
            <a:r>
              <a:rPr lang="en-US" altLang="ko-KR" sz="2000" i="1" dirty="0">
                <a:latin typeface="Times New Roman" pitchFamily="18" charset="0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i="1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을 곱하는 데는 </a:t>
            </a:r>
            <a:r>
              <a:rPr lang="en-US" altLang="ko-KR" sz="2000" i="1" dirty="0">
                <a:latin typeface="Times New Roman" pitchFamily="18" charset="0"/>
                <a:ea typeface="굴림" charset="-127"/>
                <a:sym typeface="Symbol" pitchFamily="18" charset="2"/>
              </a:rPr>
              <a:t>t</a:t>
            </a:r>
            <a:r>
              <a:rPr lang="en-US" altLang="ko-KR" sz="2000" i="1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-1</a:t>
            </a: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개의 </a:t>
            </a:r>
            <a:r>
              <a:rPr lang="ko-KR" altLang="en-US" sz="2000" dirty="0" err="1">
                <a:latin typeface="Times New Roman" pitchFamily="18" charset="0"/>
                <a:ea typeface="굴림" charset="-127"/>
                <a:sym typeface="Symbol" pitchFamily="18" charset="2"/>
              </a:rPr>
              <a:t>가지수가</a:t>
            </a: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 있을 것이다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. </a:t>
            </a:r>
          </a:p>
          <a:p>
            <a:pPr marL="742950" lvl="1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altLang="ko-KR" sz="2000" i="1" dirty="0">
                <a:latin typeface="Times New Roman" pitchFamily="18" charset="0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i="1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이 마지막으로 곱하는 행렬이라고 하면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, </a:t>
            </a: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행렬 </a:t>
            </a:r>
            <a:r>
              <a:rPr lang="en-US" altLang="ko-KR" sz="2000" i="1" dirty="0">
                <a:latin typeface="Times New Roman" pitchFamily="18" charset="0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1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,…, </a:t>
            </a:r>
            <a:r>
              <a:rPr lang="en-US" altLang="ko-KR" sz="2000" i="1" dirty="0">
                <a:latin typeface="Times New Roman" pitchFamily="18" charset="0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i="1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-1</a:t>
            </a: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을 곱하는 데는 또한 </a:t>
            </a:r>
            <a:r>
              <a:rPr lang="en-US" altLang="ko-KR" sz="2000" i="1" dirty="0">
                <a:latin typeface="Times New Roman" pitchFamily="18" charset="0"/>
                <a:ea typeface="굴림" charset="-127"/>
                <a:sym typeface="Symbol" pitchFamily="18" charset="2"/>
              </a:rPr>
              <a:t>t</a:t>
            </a:r>
            <a:r>
              <a:rPr lang="en-US" altLang="ko-KR" sz="2000" i="1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-1</a:t>
            </a: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개의 </a:t>
            </a:r>
            <a:r>
              <a:rPr lang="ko-KR" altLang="en-US" sz="2000" dirty="0" err="1">
                <a:latin typeface="Times New Roman" pitchFamily="18" charset="0"/>
                <a:ea typeface="굴림" charset="-127"/>
                <a:sym typeface="Symbol" pitchFamily="18" charset="2"/>
              </a:rPr>
              <a:t>가지수가</a:t>
            </a: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 있을 것이다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. </a:t>
            </a:r>
          </a:p>
          <a:p>
            <a:pPr marL="742950" lvl="1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그러면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, </a:t>
            </a:r>
            <a:r>
              <a:rPr lang="en-US" altLang="ko-KR" sz="2000" i="1" dirty="0" err="1">
                <a:latin typeface="Times New Roman" pitchFamily="18" charset="0"/>
                <a:ea typeface="굴림" charset="-127"/>
                <a:sym typeface="Symbol" pitchFamily="18" charset="2"/>
              </a:rPr>
              <a:t>t</a:t>
            </a:r>
            <a:r>
              <a:rPr lang="en-US" altLang="ko-KR" sz="2000" i="1" baseline="-25000" dirty="0" err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 </a:t>
            </a:r>
            <a:r>
              <a:rPr lang="en-US" altLang="ko-KR" sz="2000" i="1" dirty="0">
                <a:latin typeface="Times New Roman" pitchFamily="18" charset="0"/>
                <a:ea typeface="굴림" charset="-127"/>
                <a:sym typeface="Symbol" pitchFamily="18" charset="2"/>
              </a:rPr>
              <a:t>t</a:t>
            </a:r>
            <a:r>
              <a:rPr lang="en-US" altLang="ko-KR" sz="2000" i="1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-1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+ </a:t>
            </a:r>
            <a:r>
              <a:rPr lang="en-US" altLang="ko-KR" sz="2000" i="1" dirty="0">
                <a:latin typeface="Times New Roman" pitchFamily="18" charset="0"/>
                <a:ea typeface="굴림" charset="-127"/>
                <a:sym typeface="Symbol" pitchFamily="18" charset="2"/>
              </a:rPr>
              <a:t>t</a:t>
            </a:r>
            <a:r>
              <a:rPr lang="en-US" altLang="ko-KR" sz="2000" i="1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-1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= 2</a:t>
            </a:r>
            <a:r>
              <a:rPr lang="en-US" altLang="ko-KR" sz="2000" i="1" dirty="0">
                <a:latin typeface="Times New Roman" pitchFamily="18" charset="0"/>
                <a:ea typeface="굴림" charset="-127"/>
                <a:sym typeface="Symbol" pitchFamily="18" charset="2"/>
              </a:rPr>
              <a:t>t</a:t>
            </a:r>
            <a:r>
              <a:rPr lang="en-US" altLang="ko-KR" sz="2000" i="1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-1</a:t>
            </a: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이고 </a:t>
            </a:r>
            <a:r>
              <a:rPr lang="en-US" altLang="ko-KR" sz="2000" i="1" dirty="0">
                <a:latin typeface="Times New Roman" pitchFamily="18" charset="0"/>
                <a:ea typeface="굴림" charset="-127"/>
                <a:sym typeface="Symbol" pitchFamily="18" charset="2"/>
              </a:rPr>
              <a:t>t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= 1</a:t>
            </a: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이라는 사실은 쉽게 알 수 있다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. </a:t>
            </a:r>
          </a:p>
          <a:p>
            <a:pPr marL="742950" lvl="1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따라서 </a:t>
            </a:r>
            <a:r>
              <a:rPr lang="en-US" altLang="ko-KR" sz="2000" i="1" dirty="0" err="1">
                <a:latin typeface="Times New Roman" pitchFamily="18" charset="0"/>
                <a:ea typeface="굴림" charset="-127"/>
                <a:sym typeface="Symbol" pitchFamily="18" charset="2"/>
              </a:rPr>
              <a:t>t</a:t>
            </a:r>
            <a:r>
              <a:rPr lang="en-US" altLang="ko-KR" sz="2000" i="1" baseline="-25000" dirty="0" err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 2</a:t>
            </a:r>
            <a:r>
              <a:rPr lang="en-US" altLang="ko-KR" sz="2000" i="1" dirty="0">
                <a:latin typeface="Times New Roman" pitchFamily="18" charset="0"/>
                <a:ea typeface="굴림" charset="-127"/>
                <a:sym typeface="Symbol" pitchFamily="18" charset="2"/>
              </a:rPr>
              <a:t>t</a:t>
            </a:r>
            <a:r>
              <a:rPr lang="en-US" altLang="ko-KR" sz="2000" i="1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-1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 2</a:t>
            </a:r>
            <a:r>
              <a:rPr lang="en-US" altLang="ko-KR" sz="2000" baseline="50000" dirty="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  <a:r>
              <a:rPr lang="en-US" altLang="ko-KR" sz="2000" i="1" dirty="0">
                <a:latin typeface="Times New Roman" pitchFamily="18" charset="0"/>
                <a:ea typeface="굴림" charset="-127"/>
                <a:sym typeface="Symbol" pitchFamily="18" charset="2"/>
              </a:rPr>
              <a:t>t</a:t>
            </a:r>
            <a:r>
              <a:rPr lang="en-US" altLang="ko-KR" sz="2000" i="1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-2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 …  2</a:t>
            </a:r>
            <a:r>
              <a:rPr lang="en-US" altLang="ko-KR" sz="2000" i="1" baseline="50000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50000" dirty="0">
                <a:latin typeface="Times New Roman" pitchFamily="18" charset="0"/>
                <a:ea typeface="굴림" charset="-127"/>
                <a:sym typeface="Symbol" pitchFamily="18" charset="2"/>
              </a:rPr>
              <a:t>-2</a:t>
            </a:r>
            <a:r>
              <a:rPr lang="en-US" altLang="ko-KR" sz="2000" i="1" dirty="0">
                <a:latin typeface="Times New Roman" pitchFamily="18" charset="0"/>
                <a:ea typeface="굴림" charset="-127"/>
                <a:sym typeface="Symbol" pitchFamily="18" charset="2"/>
              </a:rPr>
              <a:t>t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= 2</a:t>
            </a:r>
            <a:r>
              <a:rPr lang="en-US" altLang="ko-KR" sz="2000" i="1" baseline="50000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50000" dirty="0">
                <a:latin typeface="Times New Roman" pitchFamily="18" charset="0"/>
                <a:ea typeface="굴림" charset="-127"/>
                <a:sym typeface="Symbol" pitchFamily="18" charset="2"/>
              </a:rPr>
              <a:t>-2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itchFamily="18" charset="2"/>
              </a:rPr>
              <a:t>∈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(2</a:t>
            </a:r>
            <a:r>
              <a:rPr lang="en-US" altLang="ko-KR" sz="2000" i="1" baseline="50000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75025" y="6072188"/>
            <a:ext cx="4511675" cy="450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 marL="0" lvl="1">
              <a:lnSpc>
                <a:spcPts val="2800"/>
              </a:lnSpc>
              <a:buClr>
                <a:srgbClr val="0099FF"/>
              </a:buClr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  <a:r>
              <a:rPr lang="en-US" altLang="ko-KR" sz="2000" i="1" baseline="50000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50000" dirty="0">
                <a:latin typeface="Times New Roman" pitchFamily="18" charset="0"/>
                <a:ea typeface="굴림" charset="-127"/>
                <a:sym typeface="Symbol" pitchFamily="18" charset="2"/>
              </a:rPr>
              <a:t>-2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itchFamily="18" charset="2"/>
              </a:rPr>
              <a:t>∈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(2</a:t>
            </a:r>
            <a:r>
              <a:rPr lang="en-US" altLang="ko-KR" sz="2000" i="1" baseline="50000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). </a:t>
            </a:r>
            <a:r>
              <a:rPr lang="en-US" altLang="ko-KR" sz="2000" i="1" dirty="0" err="1">
                <a:latin typeface="Times New Roman" pitchFamily="18" charset="0"/>
                <a:ea typeface="굴림" charset="-127"/>
                <a:sym typeface="Symbol" pitchFamily="18" charset="2"/>
              </a:rPr>
              <a:t>t</a:t>
            </a:r>
            <a:r>
              <a:rPr lang="en-US" altLang="ko-KR" sz="2000" i="1" baseline="-25000" dirty="0" err="1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itchFamily="18" charset="2"/>
              </a:rPr>
              <a:t>∈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 (2</a:t>
            </a:r>
            <a:r>
              <a:rPr lang="en-US" altLang="ko-KR" sz="2000" i="1" baseline="50000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) </a:t>
            </a:r>
            <a:r>
              <a:rPr lang="ko-KR" altLang="en-US" sz="2000" dirty="0">
                <a:latin typeface="Times New Roman" pitchFamily="18" charset="0"/>
                <a:ea typeface="굴림" charset="-127"/>
                <a:sym typeface="Symbol" pitchFamily="18" charset="2"/>
              </a:rPr>
              <a:t>라는 것은 아님</a:t>
            </a:r>
            <a:endParaRPr lang="en-US" altLang="ko-KR" sz="2000" dirty="0">
              <a:latin typeface="Times New Roman" pitchFamily="18" charset="0"/>
              <a:ea typeface="굴림" charset="-127"/>
              <a:sym typeface="Symbol" pitchFamily="18" charset="2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5580063" y="5737225"/>
            <a:ext cx="160337" cy="3048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662D8D-1DBB-4B93-A7AB-1A7BF7567F2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1987" name="직사각형 2"/>
          <p:cNvSpPr>
            <a:spLocks noChangeArrowheads="1"/>
          </p:cNvSpPr>
          <p:nvPr/>
        </p:nvSpPr>
        <p:spPr bwMode="auto">
          <a:xfrm>
            <a:off x="2268538" y="1268413"/>
            <a:ext cx="395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 i="1">
                <a:sym typeface="Symbol" panose="05050102010706020507" pitchFamily="18" charset="2"/>
              </a:rPr>
              <a:t>A</a:t>
            </a:r>
            <a:r>
              <a:rPr lang="en-US" altLang="ko-KR" sz="2800" baseline="-25000">
                <a:sym typeface="Symbol" panose="05050102010706020507" pitchFamily="18" charset="2"/>
              </a:rPr>
              <a:t>1 </a:t>
            </a:r>
            <a:r>
              <a:rPr lang="en-US" altLang="ko-KR" sz="2800">
                <a:latin typeface="굴림" panose="020B0600000101010101" pitchFamily="50" charset="-127"/>
                <a:sym typeface="Symbol" panose="05050102010706020507" pitchFamily="18" charset="2"/>
              </a:rPr>
              <a:t> </a:t>
            </a:r>
            <a:r>
              <a:rPr lang="en-US" altLang="ko-KR" sz="280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ko-KR" sz="2800" i="1">
                <a:sym typeface="Symbol" panose="05050102010706020507" pitchFamily="18" charset="2"/>
              </a:rPr>
              <a:t>A</a:t>
            </a:r>
            <a:r>
              <a:rPr lang="en-US" altLang="ko-KR" sz="2800" baseline="-25000">
                <a:sym typeface="Symbol" panose="05050102010706020507" pitchFamily="18" charset="2"/>
              </a:rPr>
              <a:t>2 </a:t>
            </a:r>
            <a:r>
              <a:rPr lang="en-US" altLang="ko-KR" sz="2800">
                <a:latin typeface="굴림" panose="020B0600000101010101" pitchFamily="50" charset="-127"/>
                <a:sym typeface="Symbol" panose="05050102010706020507" pitchFamily="18" charset="2"/>
              </a:rPr>
              <a:t> </a:t>
            </a:r>
            <a:r>
              <a:rPr lang="en-US" altLang="ko-KR" sz="2800">
                <a:sym typeface="Symbol" panose="05050102010706020507" pitchFamily="18" charset="2"/>
              </a:rPr>
              <a:t>…</a:t>
            </a:r>
            <a:r>
              <a:rPr lang="en-US" altLang="ko-KR" sz="2800">
                <a:latin typeface="굴림" panose="020B0600000101010101" pitchFamily="50" charset="-127"/>
                <a:sym typeface="Symbol" panose="05050102010706020507" pitchFamily="18" charset="2"/>
              </a:rPr>
              <a:t>  </a:t>
            </a:r>
            <a:r>
              <a:rPr lang="en-US" altLang="ko-KR" sz="2800" i="1">
                <a:sym typeface="Symbol" panose="05050102010706020507" pitchFamily="18" charset="2"/>
              </a:rPr>
              <a:t>A</a:t>
            </a:r>
            <a:r>
              <a:rPr lang="en-US" altLang="ko-KR" sz="2800" i="1" baseline="-25000">
                <a:sym typeface="Symbol" panose="05050102010706020507" pitchFamily="18" charset="2"/>
              </a:rPr>
              <a:t>n-</a:t>
            </a:r>
            <a:r>
              <a:rPr lang="en-US" altLang="ko-KR" sz="2800" baseline="-25000">
                <a:sym typeface="Symbol" panose="05050102010706020507" pitchFamily="18" charset="2"/>
              </a:rPr>
              <a:t>1</a:t>
            </a:r>
            <a:r>
              <a:rPr lang="en-US" altLang="ko-KR" sz="2800">
                <a:latin typeface="굴림" panose="020B0600000101010101" pitchFamily="50" charset="-127"/>
                <a:sym typeface="Symbol" panose="05050102010706020507" pitchFamily="18" charset="2"/>
              </a:rPr>
              <a:t></a:t>
            </a:r>
            <a:r>
              <a:rPr lang="en-US" altLang="ko-KR" sz="2800" i="1">
                <a:sym typeface="Symbol" panose="05050102010706020507" pitchFamily="18" charset="2"/>
              </a:rPr>
              <a:t>A</a:t>
            </a:r>
            <a:r>
              <a:rPr lang="en-US" altLang="ko-KR" sz="2800" i="1" baseline="-25000">
                <a:sym typeface="Symbol" panose="05050102010706020507" pitchFamily="18" charset="2"/>
              </a:rPr>
              <a:t>n </a:t>
            </a:r>
            <a:r>
              <a:rPr lang="en-US" altLang="ko-KR" sz="2800">
                <a:sym typeface="Symbol" panose="05050102010706020507" pitchFamily="18" charset="2"/>
              </a:rPr>
              <a:t>)</a:t>
            </a: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" name="오른쪽 중괄호 3"/>
          <p:cNvSpPr/>
          <p:nvPr/>
        </p:nvSpPr>
        <p:spPr bwMode="auto">
          <a:xfrm rot="5400000">
            <a:off x="4355307" y="837406"/>
            <a:ext cx="360362" cy="2663825"/>
          </a:xfrm>
          <a:prstGeom prst="righ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989" name="직사각형 5"/>
          <p:cNvSpPr>
            <a:spLocks noChangeArrowheads="1"/>
          </p:cNvSpPr>
          <p:nvPr/>
        </p:nvSpPr>
        <p:spPr bwMode="auto">
          <a:xfrm>
            <a:off x="4270375" y="2284413"/>
            <a:ext cx="6032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 i="1">
                <a:sym typeface="Symbol" panose="05050102010706020507" pitchFamily="18" charset="2"/>
              </a:rPr>
              <a:t>t</a:t>
            </a:r>
            <a:r>
              <a:rPr lang="en-US" altLang="ko-KR" sz="2800" i="1" baseline="-25000">
                <a:sym typeface="Symbol" panose="05050102010706020507" pitchFamily="18" charset="2"/>
              </a:rPr>
              <a:t>n</a:t>
            </a:r>
            <a:r>
              <a:rPr lang="en-US" altLang="ko-KR" sz="2800" baseline="-25000">
                <a:sym typeface="Symbol" panose="05050102010706020507" pitchFamily="18" charset="2"/>
              </a:rPr>
              <a:t>-1</a:t>
            </a: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1990" name="직사각형 6"/>
          <p:cNvSpPr>
            <a:spLocks noChangeArrowheads="1"/>
          </p:cNvSpPr>
          <p:nvPr/>
        </p:nvSpPr>
        <p:spPr bwMode="auto">
          <a:xfrm>
            <a:off x="2235200" y="3051175"/>
            <a:ext cx="4321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ko-KR" sz="2800" i="1">
                <a:sym typeface="Symbol" panose="05050102010706020507" pitchFamily="18" charset="2"/>
              </a:rPr>
              <a:t>A</a:t>
            </a:r>
            <a:r>
              <a:rPr lang="en-US" altLang="ko-KR" sz="2800" baseline="-25000">
                <a:sym typeface="Symbol" panose="05050102010706020507" pitchFamily="18" charset="2"/>
              </a:rPr>
              <a:t>1 </a:t>
            </a:r>
            <a:r>
              <a:rPr lang="en-US" altLang="ko-KR" sz="2800">
                <a:latin typeface="굴림" panose="020B0600000101010101" pitchFamily="50" charset="-127"/>
                <a:sym typeface="Symbol" panose="05050102010706020507" pitchFamily="18" charset="2"/>
              </a:rPr>
              <a:t> </a:t>
            </a:r>
            <a:r>
              <a:rPr lang="en-US" altLang="ko-KR" sz="2800" i="1">
                <a:sym typeface="Symbol" panose="05050102010706020507" pitchFamily="18" charset="2"/>
              </a:rPr>
              <a:t>A</a:t>
            </a:r>
            <a:r>
              <a:rPr lang="en-US" altLang="ko-KR" sz="2800" baseline="-25000">
                <a:sym typeface="Symbol" panose="05050102010706020507" pitchFamily="18" charset="2"/>
              </a:rPr>
              <a:t>2 </a:t>
            </a:r>
            <a:r>
              <a:rPr lang="en-US" altLang="ko-KR" sz="2800">
                <a:latin typeface="굴림" panose="020B0600000101010101" pitchFamily="50" charset="-127"/>
                <a:sym typeface="Symbol" panose="05050102010706020507" pitchFamily="18" charset="2"/>
              </a:rPr>
              <a:t> </a:t>
            </a:r>
            <a:r>
              <a:rPr lang="en-US" altLang="ko-KR" sz="2800">
                <a:sym typeface="Symbol" panose="05050102010706020507" pitchFamily="18" charset="2"/>
              </a:rPr>
              <a:t>…</a:t>
            </a:r>
            <a:r>
              <a:rPr lang="en-US" altLang="ko-KR" sz="2800">
                <a:latin typeface="굴림" panose="020B0600000101010101" pitchFamily="50" charset="-127"/>
                <a:sym typeface="Symbol" panose="05050102010706020507" pitchFamily="18" charset="2"/>
              </a:rPr>
              <a:t>  </a:t>
            </a:r>
            <a:r>
              <a:rPr lang="en-US" altLang="ko-KR" sz="2800" i="1">
                <a:sym typeface="Symbol" panose="05050102010706020507" pitchFamily="18" charset="2"/>
              </a:rPr>
              <a:t>A</a:t>
            </a:r>
            <a:r>
              <a:rPr lang="en-US" altLang="ko-KR" sz="2800" i="1" baseline="-25000">
                <a:sym typeface="Symbol" panose="05050102010706020507" pitchFamily="18" charset="2"/>
              </a:rPr>
              <a:t>n-</a:t>
            </a:r>
            <a:r>
              <a:rPr lang="en-US" altLang="ko-KR" sz="2800" baseline="-25000">
                <a:sym typeface="Symbol" panose="05050102010706020507" pitchFamily="18" charset="2"/>
              </a:rPr>
              <a:t>1</a:t>
            </a:r>
            <a:r>
              <a:rPr lang="en-US" altLang="ko-KR" sz="2800">
                <a:sym typeface="Symbol" panose="05050102010706020507" pitchFamily="18" charset="2"/>
              </a:rPr>
              <a:t>)</a:t>
            </a:r>
            <a:r>
              <a:rPr lang="en-US" altLang="ko-KR" sz="2800">
                <a:latin typeface="굴림" panose="020B0600000101010101" pitchFamily="50" charset="-127"/>
                <a:sym typeface="Symbol" panose="05050102010706020507" pitchFamily="18" charset="2"/>
              </a:rPr>
              <a:t></a:t>
            </a:r>
            <a:r>
              <a:rPr lang="en-US" altLang="ko-KR" sz="2800" i="1">
                <a:sym typeface="Symbol" panose="05050102010706020507" pitchFamily="18" charset="2"/>
              </a:rPr>
              <a:t>A</a:t>
            </a:r>
            <a:r>
              <a:rPr lang="en-US" altLang="ko-KR" sz="2800" i="1" baseline="-25000">
                <a:sym typeface="Symbol" panose="05050102010706020507" pitchFamily="18" charset="2"/>
              </a:rPr>
              <a:t>n</a:t>
            </a: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8" name="오른쪽 중괄호 7"/>
          <p:cNvSpPr/>
          <p:nvPr/>
        </p:nvSpPr>
        <p:spPr bwMode="auto">
          <a:xfrm rot="5400000">
            <a:off x="3675856" y="2553494"/>
            <a:ext cx="360363" cy="2663825"/>
          </a:xfrm>
          <a:prstGeom prst="righ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992" name="직사각형 8"/>
          <p:cNvSpPr>
            <a:spLocks noChangeArrowheads="1"/>
          </p:cNvSpPr>
          <p:nvPr/>
        </p:nvSpPr>
        <p:spPr bwMode="auto">
          <a:xfrm>
            <a:off x="3589338" y="4000500"/>
            <a:ext cx="604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 i="1">
                <a:sym typeface="Symbol" panose="05050102010706020507" pitchFamily="18" charset="2"/>
              </a:rPr>
              <a:t>t</a:t>
            </a:r>
            <a:r>
              <a:rPr lang="en-US" altLang="ko-KR" sz="2800" i="1" baseline="-25000">
                <a:sym typeface="Symbol" panose="05050102010706020507" pitchFamily="18" charset="2"/>
              </a:rPr>
              <a:t>n</a:t>
            </a:r>
            <a:r>
              <a:rPr lang="en-US" altLang="ko-KR" sz="2800" baseline="-25000">
                <a:sym typeface="Symbol" panose="05050102010706020507" pitchFamily="18" charset="2"/>
              </a:rPr>
              <a:t>-1</a:t>
            </a: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1993" name="직사각형 9"/>
          <p:cNvSpPr>
            <a:spLocks noChangeArrowheads="1"/>
          </p:cNvSpPr>
          <p:nvPr/>
        </p:nvSpPr>
        <p:spPr bwMode="auto">
          <a:xfrm>
            <a:off x="2657475" y="5157788"/>
            <a:ext cx="3073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 i="1">
                <a:sym typeface="Symbol" panose="05050102010706020507" pitchFamily="18" charset="2"/>
              </a:rPr>
              <a:t>t</a:t>
            </a:r>
            <a:r>
              <a:rPr lang="en-US" altLang="ko-KR" sz="2800" i="1" baseline="-25000">
                <a:sym typeface="Symbol" panose="05050102010706020507" pitchFamily="18" charset="2"/>
              </a:rPr>
              <a:t>n</a:t>
            </a:r>
            <a:r>
              <a:rPr lang="en-US" altLang="ko-KR" sz="2800">
                <a:sym typeface="Symbol" panose="05050102010706020507" pitchFamily="18" charset="2"/>
              </a:rPr>
              <a:t>  </a:t>
            </a:r>
            <a:r>
              <a:rPr lang="en-US" altLang="ko-KR" sz="2800" i="1">
                <a:sym typeface="Symbol" panose="05050102010706020507" pitchFamily="18" charset="2"/>
              </a:rPr>
              <a:t>t</a:t>
            </a:r>
            <a:r>
              <a:rPr lang="en-US" altLang="ko-KR" sz="2800" i="1" baseline="-25000">
                <a:sym typeface="Symbol" panose="05050102010706020507" pitchFamily="18" charset="2"/>
              </a:rPr>
              <a:t>n</a:t>
            </a:r>
            <a:r>
              <a:rPr lang="en-US" altLang="ko-KR" sz="2800" baseline="-25000">
                <a:sym typeface="Symbol" panose="05050102010706020507" pitchFamily="18" charset="2"/>
              </a:rPr>
              <a:t>-1</a:t>
            </a:r>
            <a:r>
              <a:rPr lang="en-US" altLang="ko-KR" sz="2800">
                <a:sym typeface="Symbol" panose="05050102010706020507" pitchFamily="18" charset="2"/>
              </a:rPr>
              <a:t> + </a:t>
            </a:r>
            <a:r>
              <a:rPr lang="en-US" altLang="ko-KR" sz="2800" i="1">
                <a:sym typeface="Symbol" panose="05050102010706020507" pitchFamily="18" charset="2"/>
              </a:rPr>
              <a:t>t</a:t>
            </a:r>
            <a:r>
              <a:rPr lang="en-US" altLang="ko-KR" sz="2800" i="1" baseline="-25000">
                <a:sym typeface="Symbol" panose="05050102010706020507" pitchFamily="18" charset="2"/>
              </a:rPr>
              <a:t>n</a:t>
            </a:r>
            <a:r>
              <a:rPr lang="en-US" altLang="ko-KR" sz="2800" baseline="-25000">
                <a:sym typeface="Symbol" panose="05050102010706020507" pitchFamily="18" charset="2"/>
              </a:rPr>
              <a:t>-1</a:t>
            </a:r>
            <a:r>
              <a:rPr lang="en-US" altLang="ko-KR" sz="2800">
                <a:sym typeface="Symbol" panose="05050102010706020507" pitchFamily="18" charset="2"/>
              </a:rPr>
              <a:t> = 2 </a:t>
            </a:r>
            <a:r>
              <a:rPr lang="en-US" altLang="ko-KR" sz="2800" i="1">
                <a:sym typeface="Symbol" panose="05050102010706020507" pitchFamily="18" charset="2"/>
              </a:rPr>
              <a:t>t</a:t>
            </a:r>
            <a:r>
              <a:rPr lang="en-US" altLang="ko-KR" sz="2800" i="1" baseline="-25000">
                <a:sym typeface="Symbol" panose="05050102010706020507" pitchFamily="18" charset="2"/>
              </a:rPr>
              <a:t>n</a:t>
            </a:r>
            <a:r>
              <a:rPr lang="en-US" altLang="ko-KR" sz="2800" baseline="-25000">
                <a:sym typeface="Symbol" panose="05050102010706020507" pitchFamily="18" charset="2"/>
              </a:rPr>
              <a:t>-1</a:t>
            </a: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C62237-E3F8-49E8-AC4D-015FA16EEA4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pSp>
        <p:nvGrpSpPr>
          <p:cNvPr id="43011" name="그룹 52"/>
          <p:cNvGrpSpPr>
            <a:grpSpLocks/>
          </p:cNvGrpSpPr>
          <p:nvPr/>
        </p:nvGrpSpPr>
        <p:grpSpPr bwMode="auto">
          <a:xfrm>
            <a:off x="2370138" y="2286000"/>
            <a:ext cx="4046537" cy="1973263"/>
            <a:chOff x="3584526" y="3976701"/>
            <a:chExt cx="4046744" cy="1973262"/>
          </a:xfrm>
        </p:grpSpPr>
        <p:graphicFrame>
          <p:nvGraphicFramePr>
            <p:cNvPr id="43018" name="Object 2"/>
            <p:cNvGraphicFramePr>
              <a:graphicFrameLocks noChangeAspect="1"/>
            </p:cNvGraphicFramePr>
            <p:nvPr/>
          </p:nvGraphicFramePr>
          <p:xfrm>
            <a:off x="3584526" y="3976701"/>
            <a:ext cx="2877153" cy="1973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6" name="Equation" r:id="rId4" imgW="1943100" imgH="1333500" progId="Equation.3">
                    <p:embed/>
                  </p:oleObj>
                </mc:Choice>
                <mc:Fallback>
                  <p:oleObj name="Equation" r:id="rId4" imgW="1943100" imgH="13335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4526" y="3976701"/>
                          <a:ext cx="2877153" cy="1973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9" name="TextBox 51"/>
            <p:cNvSpPr txBox="1">
              <a:spLocks noChangeArrowheads="1"/>
            </p:cNvSpPr>
            <p:nvPr/>
          </p:nvSpPr>
          <p:spPr bwMode="auto">
            <a:xfrm>
              <a:off x="5292088" y="4141527"/>
              <a:ext cx="2339182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9388" indent="-179388"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ts val="2800"/>
                </a:lnSpc>
                <a:buClr>
                  <a:srgbClr val="0099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/>
                <a:t>: </a:t>
              </a:r>
              <a:r>
                <a:rPr lang="en-US" altLang="ko-KR" i="1"/>
                <a:t>n</a:t>
              </a:r>
              <a:r>
                <a:rPr lang="en-US" altLang="ko-KR"/>
                <a:t>th</a:t>
              </a:r>
              <a:r>
                <a:rPr lang="ko-KR" altLang="en-US"/>
                <a:t> </a:t>
              </a:r>
              <a:r>
                <a:rPr lang="en-US" altLang="ko-KR"/>
                <a:t>Catalan number</a:t>
              </a:r>
              <a:endParaRPr lang="ko-KR" altLang="en-US"/>
            </a:p>
          </p:txBody>
        </p:sp>
      </p:grpSp>
      <p:sp>
        <p:nvSpPr>
          <p:cNvPr id="43012" name="직사각형 5"/>
          <p:cNvSpPr>
            <a:spLocks noChangeArrowheads="1"/>
          </p:cNvSpPr>
          <p:nvPr/>
        </p:nvSpPr>
        <p:spPr bwMode="auto">
          <a:xfrm>
            <a:off x="1000125" y="1214438"/>
            <a:ext cx="7358063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ko-KR" altLang="en-US" dirty="0">
                <a:sym typeface="Symbol" panose="05050102010706020507" pitchFamily="18" charset="2"/>
              </a:rPr>
              <a:t>무작정 알고리즘의 모든 가능한 가지 수 </a:t>
            </a:r>
            <a:r>
              <a:rPr lang="en-US" altLang="ko-KR" dirty="0">
                <a:sym typeface="Symbol" panose="05050102010706020507" pitchFamily="18" charset="2"/>
              </a:rPr>
              <a:t>P(</a:t>
            </a:r>
            <a:r>
              <a:rPr lang="en-US" altLang="ko-KR" i="1" dirty="0">
                <a:sym typeface="Symbol" panose="05050102010706020507" pitchFamily="18" charset="2"/>
              </a:rPr>
              <a:t>n</a:t>
            </a:r>
            <a:r>
              <a:rPr lang="en-US" altLang="ko-KR" dirty="0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ts val="2800"/>
              </a:lnSpc>
            </a:pPr>
            <a:r>
              <a:rPr lang="en-US" altLang="ko-KR" dirty="0">
                <a:sym typeface="Symbol" panose="05050102010706020507" pitchFamily="18" charset="2"/>
              </a:rPr>
              <a:t>P(</a:t>
            </a:r>
            <a:r>
              <a:rPr lang="en-US" altLang="ko-KR" i="1" dirty="0">
                <a:sym typeface="Symbol" panose="05050102010706020507" pitchFamily="18" charset="2"/>
              </a:rPr>
              <a:t>n</a:t>
            </a:r>
            <a:r>
              <a:rPr lang="en-US" altLang="ko-KR" dirty="0">
                <a:sym typeface="Symbol" panose="05050102010706020507" pitchFamily="18" charset="2"/>
              </a:rPr>
              <a:t>) = C(</a:t>
            </a:r>
            <a:r>
              <a:rPr lang="en-US" altLang="ko-KR" i="1" dirty="0">
                <a:sym typeface="Symbol" panose="05050102010706020507" pitchFamily="18" charset="2"/>
              </a:rPr>
              <a:t>n</a:t>
            </a:r>
            <a:r>
              <a:rPr lang="en-US" altLang="ko-KR" dirty="0">
                <a:sym typeface="Symbol" panose="05050102010706020507" pitchFamily="18" charset="2"/>
              </a:rPr>
              <a:t>-1) 		: Catalan Number</a:t>
            </a:r>
          </a:p>
        </p:txBody>
      </p:sp>
      <p:sp>
        <p:nvSpPr>
          <p:cNvPr id="43013" name="Rectangle 2050"/>
          <p:cNvSpPr>
            <a:spLocks noChangeArrowheads="1"/>
          </p:cNvSpPr>
          <p:nvPr/>
        </p:nvSpPr>
        <p:spPr bwMode="auto">
          <a:xfrm>
            <a:off x="685800" y="500063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000">
                <a:solidFill>
                  <a:schemeClr val="tx2"/>
                </a:solidFill>
              </a:rPr>
              <a:t>연쇄 행렬곱셈 무작정 알고리즘</a:t>
            </a:r>
          </a:p>
        </p:txBody>
      </p:sp>
      <p:sp>
        <p:nvSpPr>
          <p:cNvPr id="43014" name="TextBox 7"/>
          <p:cNvSpPr txBox="1">
            <a:spLocks noChangeArrowheads="1"/>
          </p:cNvSpPr>
          <p:nvPr/>
        </p:nvSpPr>
        <p:spPr bwMode="auto">
          <a:xfrm>
            <a:off x="1071563" y="4786313"/>
            <a:ext cx="718343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ko-KR"/>
              <a:t> C(</a:t>
            </a:r>
            <a:r>
              <a:rPr lang="en-US" altLang="ko-KR" i="1"/>
              <a:t>n</a:t>
            </a:r>
            <a:r>
              <a:rPr lang="en-US" altLang="ko-KR"/>
              <a:t>)</a:t>
            </a:r>
            <a:r>
              <a:rPr lang="ko-KR" altLang="en-US"/>
              <a:t>은 </a:t>
            </a:r>
            <a:r>
              <a:rPr lang="en-US" altLang="ko-KR" i="1"/>
              <a:t>n</a:t>
            </a:r>
            <a:r>
              <a:rPr lang="ko-KR" altLang="en-US"/>
              <a:t>개의 노드를 갖고 있는 이진트리의 모양의 경우의 수</a:t>
            </a:r>
            <a:endParaRPr lang="en-US" altLang="ko-KR"/>
          </a:p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ko-KR"/>
              <a:t> 2</a:t>
            </a:r>
            <a:r>
              <a:rPr lang="ko-KR" altLang="en-US"/>
              <a:t>개의 </a:t>
            </a:r>
            <a:r>
              <a:rPr lang="en-US" altLang="ko-KR"/>
              <a:t>matrix</a:t>
            </a:r>
            <a:r>
              <a:rPr lang="ko-KR" altLang="en-US"/>
              <a:t>를 곱하는 경우의 수</a:t>
            </a:r>
            <a:r>
              <a:rPr lang="en-US" altLang="ko-KR"/>
              <a:t>-  A A  -1</a:t>
            </a:r>
            <a:r>
              <a:rPr lang="ko-KR" altLang="en-US"/>
              <a:t>가지</a:t>
            </a:r>
            <a:endParaRPr lang="en-US" altLang="ko-KR"/>
          </a:p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              P(2)=C(1) = </a:t>
            </a:r>
            <a:endParaRPr lang="ko-KR" altLang="en-US"/>
          </a:p>
        </p:txBody>
      </p:sp>
      <p:graphicFrame>
        <p:nvGraphicFramePr>
          <p:cNvPr id="43015" name="Object 8"/>
          <p:cNvGraphicFramePr>
            <a:graphicFrameLocks noChangeAspect="1"/>
          </p:cNvGraphicFramePr>
          <p:nvPr/>
        </p:nvGraphicFramePr>
        <p:xfrm>
          <a:off x="3357563" y="5572125"/>
          <a:ext cx="17668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name="수식" r:id="rId6" imgW="1193800" imgH="457200" progId="Equation.3">
                  <p:embed/>
                </p:oleObj>
              </mc:Choice>
              <mc:Fallback>
                <p:oleObj name="수식" r:id="rId6" imgW="11938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5572125"/>
                        <a:ext cx="176688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타원 9"/>
          <p:cNvSpPr>
            <a:spLocks noChangeArrowheads="1"/>
          </p:cNvSpPr>
          <p:nvPr/>
        </p:nvSpPr>
        <p:spPr bwMode="auto">
          <a:xfrm>
            <a:off x="3730625" y="6500813"/>
            <a:ext cx="71438" cy="71437"/>
          </a:xfrm>
          <a:prstGeom prst="ellipse">
            <a:avLst/>
          </a:prstGeom>
          <a:solidFill>
            <a:srgbClr val="22581C"/>
          </a:solidFill>
          <a:ln w="9525">
            <a:solidFill>
              <a:srgbClr val="3E020C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43017" name="TextBox 10"/>
          <p:cNvSpPr txBox="1">
            <a:spLocks noChangeArrowheads="1"/>
          </p:cNvSpPr>
          <p:nvPr/>
        </p:nvSpPr>
        <p:spPr bwMode="auto">
          <a:xfrm>
            <a:off x="2071688" y="6286500"/>
            <a:ext cx="15525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/>
              <a:t> </a:t>
            </a:r>
            <a:r>
              <a:rPr lang="en-US" altLang="ko-KR"/>
              <a:t> - </a:t>
            </a:r>
            <a:r>
              <a:rPr lang="ko-KR" altLang="en-US"/>
              <a:t>이진트리 </a:t>
            </a:r>
          </a:p>
        </p:txBody>
      </p:sp>
      <p:cxnSp>
        <p:nvCxnSpPr>
          <p:cNvPr id="3" name="직선 화살표 연결선 2"/>
          <p:cNvCxnSpPr/>
          <p:nvPr/>
        </p:nvCxnSpPr>
        <p:spPr bwMode="auto">
          <a:xfrm flipH="1">
            <a:off x="2843808" y="1844824"/>
            <a:ext cx="886817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715125" y="62865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A169A2-D85B-4E46-ABC3-8F232C23FEE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4035" name="TextBox 2"/>
          <p:cNvSpPr txBox="1">
            <a:spLocks noChangeArrowheads="1"/>
          </p:cNvSpPr>
          <p:nvPr/>
        </p:nvSpPr>
        <p:spPr bwMode="auto">
          <a:xfrm>
            <a:off x="979488" y="1000125"/>
            <a:ext cx="71850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ko-KR"/>
              <a:t> 3</a:t>
            </a:r>
            <a:r>
              <a:rPr lang="ko-KR" altLang="en-US"/>
              <a:t>개의 </a:t>
            </a:r>
            <a:r>
              <a:rPr lang="en-US" altLang="ko-KR"/>
              <a:t>matrix</a:t>
            </a:r>
            <a:r>
              <a:rPr lang="ko-KR" altLang="en-US"/>
              <a:t>를 곱하는 경우의 수</a:t>
            </a:r>
            <a:r>
              <a:rPr lang="en-US" altLang="ko-KR"/>
              <a:t>-  A(A A), (A A)A, -2</a:t>
            </a:r>
            <a:r>
              <a:rPr lang="ko-KR" altLang="en-US"/>
              <a:t>가지</a:t>
            </a:r>
            <a:endParaRPr lang="en-US" altLang="ko-KR"/>
          </a:p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              P(3)=C(2) = </a:t>
            </a:r>
            <a:endParaRPr lang="ko-KR" altLang="en-US"/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3214688" y="1428750"/>
          <a:ext cx="18224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3" name="수식" r:id="rId4" imgW="1231900" imgH="457200" progId="Equation.3">
                  <p:embed/>
                </p:oleObj>
              </mc:Choice>
              <mc:Fallback>
                <p:oleObj name="수식" r:id="rId4" imgW="12319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1428750"/>
                        <a:ext cx="18224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Box 5"/>
          <p:cNvSpPr txBox="1">
            <a:spLocks noChangeArrowheads="1"/>
          </p:cNvSpPr>
          <p:nvPr/>
        </p:nvSpPr>
        <p:spPr bwMode="auto">
          <a:xfrm>
            <a:off x="1979613" y="2500313"/>
            <a:ext cx="15525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/>
              <a:t> </a:t>
            </a:r>
            <a:r>
              <a:rPr lang="en-US" altLang="ko-KR"/>
              <a:t> - </a:t>
            </a:r>
            <a:r>
              <a:rPr lang="ko-KR" altLang="en-US"/>
              <a:t>이진트리 </a:t>
            </a:r>
          </a:p>
        </p:txBody>
      </p:sp>
      <p:grpSp>
        <p:nvGrpSpPr>
          <p:cNvPr id="44038" name="그룹 26"/>
          <p:cNvGrpSpPr>
            <a:grpSpLocks/>
          </p:cNvGrpSpPr>
          <p:nvPr/>
        </p:nvGrpSpPr>
        <p:grpSpPr bwMode="auto">
          <a:xfrm>
            <a:off x="4143375" y="2714625"/>
            <a:ext cx="223838" cy="223838"/>
            <a:chOff x="3749032" y="2714620"/>
            <a:chExt cx="223838" cy="223838"/>
          </a:xfrm>
        </p:grpSpPr>
        <p:sp>
          <p:nvSpPr>
            <p:cNvPr id="44074" name="타원 4"/>
            <p:cNvSpPr>
              <a:spLocks noChangeArrowheads="1"/>
            </p:cNvSpPr>
            <p:nvPr/>
          </p:nvSpPr>
          <p:spPr bwMode="auto">
            <a:xfrm>
              <a:off x="3749032" y="2714620"/>
              <a:ext cx="71438" cy="71438"/>
            </a:xfrm>
            <a:prstGeom prst="ellipse">
              <a:avLst/>
            </a:prstGeom>
            <a:solidFill>
              <a:srgbClr val="22581C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44075" name="타원 6"/>
            <p:cNvSpPr>
              <a:spLocks noChangeArrowheads="1"/>
            </p:cNvSpPr>
            <p:nvPr/>
          </p:nvSpPr>
          <p:spPr bwMode="auto">
            <a:xfrm>
              <a:off x="3901432" y="2867020"/>
              <a:ext cx="71438" cy="71438"/>
            </a:xfrm>
            <a:prstGeom prst="ellipse">
              <a:avLst/>
            </a:prstGeom>
            <a:solidFill>
              <a:srgbClr val="22581C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cxnSp>
          <p:nvCxnSpPr>
            <p:cNvPr id="44076" name="직선 연결선 9"/>
            <p:cNvCxnSpPr>
              <a:cxnSpLocks noChangeShapeType="1"/>
              <a:stCxn id="44074" idx="5"/>
              <a:endCxn id="44075" idx="1"/>
            </p:cNvCxnSpPr>
            <p:nvPr/>
          </p:nvCxnSpPr>
          <p:spPr bwMode="auto">
            <a:xfrm rot="16200000" flipH="1">
              <a:off x="3810008" y="2775596"/>
              <a:ext cx="101886" cy="10188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039" name="타원 10"/>
          <p:cNvSpPr>
            <a:spLocks noChangeArrowheads="1"/>
          </p:cNvSpPr>
          <p:nvPr/>
        </p:nvSpPr>
        <p:spPr bwMode="auto">
          <a:xfrm>
            <a:off x="3803650" y="2686050"/>
            <a:ext cx="71438" cy="71438"/>
          </a:xfrm>
          <a:prstGeom prst="ellipse">
            <a:avLst/>
          </a:prstGeom>
          <a:solidFill>
            <a:srgbClr val="22581C"/>
          </a:solidFill>
          <a:ln w="9525">
            <a:solidFill>
              <a:srgbClr val="3E020C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44040" name="타원 11"/>
          <p:cNvSpPr>
            <a:spLocks noChangeArrowheads="1"/>
          </p:cNvSpPr>
          <p:nvPr/>
        </p:nvSpPr>
        <p:spPr bwMode="auto">
          <a:xfrm>
            <a:off x="3690938" y="2878138"/>
            <a:ext cx="71437" cy="71437"/>
          </a:xfrm>
          <a:prstGeom prst="ellipse">
            <a:avLst/>
          </a:prstGeom>
          <a:solidFill>
            <a:srgbClr val="22581C"/>
          </a:solidFill>
          <a:ln w="9525">
            <a:solidFill>
              <a:srgbClr val="3E020C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cxnSp>
        <p:nvCxnSpPr>
          <p:cNvPr id="44041" name="직선 연결선 12"/>
          <p:cNvCxnSpPr>
            <a:cxnSpLocks noChangeShapeType="1"/>
            <a:stCxn id="44039" idx="4"/>
            <a:endCxn id="44040" idx="7"/>
          </p:cNvCxnSpPr>
          <p:nvPr/>
        </p:nvCxnSpPr>
        <p:spPr bwMode="auto">
          <a:xfrm rot="5400000">
            <a:off x="3730625" y="2778126"/>
            <a:ext cx="130175" cy="889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2" name="TextBox 17"/>
          <p:cNvSpPr txBox="1">
            <a:spLocks noChangeArrowheads="1"/>
          </p:cNvSpPr>
          <p:nvPr/>
        </p:nvSpPr>
        <p:spPr bwMode="auto">
          <a:xfrm>
            <a:off x="979488" y="3429000"/>
            <a:ext cx="78787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ko-KR"/>
              <a:t> 4</a:t>
            </a:r>
            <a:r>
              <a:rPr lang="ko-KR" altLang="en-US"/>
              <a:t>개의 </a:t>
            </a:r>
            <a:r>
              <a:rPr lang="en-US" altLang="ko-KR"/>
              <a:t>matrix</a:t>
            </a:r>
            <a:r>
              <a:rPr lang="ko-KR" altLang="en-US"/>
              <a:t>를 곱하는 경우의 수</a:t>
            </a:r>
            <a:r>
              <a:rPr lang="en-US" altLang="ko-KR"/>
              <a:t>-  </a:t>
            </a:r>
          </a:p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         A(A(A A)), (AA)(AA), A((A A)A), ((AA)A)A, (A(AA))A  -5</a:t>
            </a:r>
            <a:r>
              <a:rPr lang="ko-KR" altLang="en-US"/>
              <a:t>가지</a:t>
            </a:r>
            <a:endParaRPr lang="en-US" altLang="ko-KR"/>
          </a:p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              P(4)=C(3) = </a:t>
            </a:r>
            <a:endParaRPr lang="ko-KR" altLang="en-US"/>
          </a:p>
        </p:txBody>
      </p:sp>
      <p:graphicFrame>
        <p:nvGraphicFramePr>
          <p:cNvPr id="44043" name="Object 3"/>
          <p:cNvGraphicFramePr>
            <a:graphicFrameLocks noChangeAspect="1"/>
          </p:cNvGraphicFramePr>
          <p:nvPr/>
        </p:nvGraphicFramePr>
        <p:xfrm>
          <a:off x="3302000" y="4214813"/>
          <a:ext cx="19351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4" name="수식" r:id="rId6" imgW="1308100" imgH="457200" progId="Equation.3">
                  <p:embed/>
                </p:oleObj>
              </mc:Choice>
              <mc:Fallback>
                <p:oleObj name="수식" r:id="rId6" imgW="13081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4214813"/>
                        <a:ext cx="193516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TextBox 20"/>
          <p:cNvSpPr txBox="1">
            <a:spLocks noChangeArrowheads="1"/>
          </p:cNvSpPr>
          <p:nvPr/>
        </p:nvSpPr>
        <p:spPr bwMode="auto">
          <a:xfrm>
            <a:off x="1979613" y="4929188"/>
            <a:ext cx="34813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/>
              <a:t> </a:t>
            </a:r>
            <a:r>
              <a:rPr lang="en-US" altLang="ko-KR"/>
              <a:t> - </a:t>
            </a:r>
            <a:r>
              <a:rPr lang="ko-KR" altLang="en-US"/>
              <a:t>이진트리</a:t>
            </a:r>
            <a:r>
              <a:rPr lang="en-US" altLang="ko-KR"/>
              <a:t>: </a:t>
            </a:r>
            <a:r>
              <a:rPr lang="ko-KR" altLang="en-US"/>
              <a:t>노드 </a:t>
            </a:r>
            <a:r>
              <a:rPr lang="en-US" altLang="ko-KR"/>
              <a:t>3</a:t>
            </a:r>
            <a:r>
              <a:rPr lang="ko-KR" altLang="en-US"/>
              <a:t>개로 구성 </a:t>
            </a:r>
          </a:p>
        </p:txBody>
      </p:sp>
      <p:grpSp>
        <p:nvGrpSpPr>
          <p:cNvPr id="44045" name="그룹 27"/>
          <p:cNvGrpSpPr>
            <a:grpSpLocks/>
          </p:cNvGrpSpPr>
          <p:nvPr/>
        </p:nvGrpSpPr>
        <p:grpSpPr bwMode="auto">
          <a:xfrm>
            <a:off x="4928587" y="5671344"/>
            <a:ext cx="223837" cy="223838"/>
            <a:chOff x="3749032" y="2714620"/>
            <a:chExt cx="223838" cy="223838"/>
          </a:xfrm>
        </p:grpSpPr>
        <p:sp>
          <p:nvSpPr>
            <p:cNvPr id="44071" name="타원 28"/>
            <p:cNvSpPr>
              <a:spLocks noChangeArrowheads="1"/>
            </p:cNvSpPr>
            <p:nvPr/>
          </p:nvSpPr>
          <p:spPr bwMode="auto">
            <a:xfrm>
              <a:off x="3749032" y="2714620"/>
              <a:ext cx="71438" cy="71438"/>
            </a:xfrm>
            <a:prstGeom prst="ellipse">
              <a:avLst/>
            </a:prstGeom>
            <a:solidFill>
              <a:srgbClr val="22581C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44072" name="타원 29"/>
            <p:cNvSpPr>
              <a:spLocks noChangeArrowheads="1"/>
            </p:cNvSpPr>
            <p:nvPr/>
          </p:nvSpPr>
          <p:spPr bwMode="auto">
            <a:xfrm>
              <a:off x="3901432" y="2867020"/>
              <a:ext cx="71438" cy="71438"/>
            </a:xfrm>
            <a:prstGeom prst="ellipse">
              <a:avLst/>
            </a:prstGeom>
            <a:solidFill>
              <a:srgbClr val="22581C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cxnSp>
          <p:nvCxnSpPr>
            <p:cNvPr id="44073" name="직선 연결선 30"/>
            <p:cNvCxnSpPr>
              <a:cxnSpLocks noChangeShapeType="1"/>
              <a:stCxn id="44071" idx="5"/>
              <a:endCxn id="44072" idx="1"/>
            </p:cNvCxnSpPr>
            <p:nvPr/>
          </p:nvCxnSpPr>
          <p:spPr bwMode="auto">
            <a:xfrm rot="16200000" flipH="1">
              <a:off x="3810008" y="2775596"/>
              <a:ext cx="101886" cy="10188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046" name="타원 31"/>
          <p:cNvSpPr>
            <a:spLocks noChangeArrowheads="1"/>
          </p:cNvSpPr>
          <p:nvPr/>
        </p:nvSpPr>
        <p:spPr bwMode="auto">
          <a:xfrm>
            <a:off x="3803650" y="5603875"/>
            <a:ext cx="71438" cy="71438"/>
          </a:xfrm>
          <a:prstGeom prst="ellipse">
            <a:avLst/>
          </a:prstGeom>
          <a:solidFill>
            <a:srgbClr val="22581C"/>
          </a:solidFill>
          <a:ln w="9525">
            <a:solidFill>
              <a:srgbClr val="3E020C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44047" name="타원 32"/>
          <p:cNvSpPr>
            <a:spLocks noChangeArrowheads="1"/>
          </p:cNvSpPr>
          <p:nvPr/>
        </p:nvSpPr>
        <p:spPr bwMode="auto">
          <a:xfrm>
            <a:off x="3684587" y="5777775"/>
            <a:ext cx="71437" cy="71437"/>
          </a:xfrm>
          <a:prstGeom prst="ellipse">
            <a:avLst/>
          </a:prstGeom>
          <a:solidFill>
            <a:srgbClr val="22581C"/>
          </a:solidFill>
          <a:ln w="9525">
            <a:solidFill>
              <a:srgbClr val="3E020C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cxnSp>
        <p:nvCxnSpPr>
          <p:cNvPr id="44048" name="직선 연결선 33"/>
          <p:cNvCxnSpPr>
            <a:cxnSpLocks noChangeShapeType="1"/>
            <a:stCxn id="44046" idx="3"/>
            <a:endCxn id="44047" idx="7"/>
          </p:cNvCxnSpPr>
          <p:nvPr/>
        </p:nvCxnSpPr>
        <p:spPr bwMode="auto">
          <a:xfrm flipH="1">
            <a:off x="3745562" y="5664851"/>
            <a:ext cx="68550" cy="12338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9" name="타원 34"/>
          <p:cNvSpPr>
            <a:spLocks noChangeArrowheads="1"/>
          </p:cNvSpPr>
          <p:nvPr/>
        </p:nvSpPr>
        <p:spPr bwMode="auto">
          <a:xfrm>
            <a:off x="3554413" y="5970588"/>
            <a:ext cx="71437" cy="71437"/>
          </a:xfrm>
          <a:prstGeom prst="ellipse">
            <a:avLst/>
          </a:prstGeom>
          <a:solidFill>
            <a:srgbClr val="22581C"/>
          </a:solidFill>
          <a:ln w="9525">
            <a:solidFill>
              <a:srgbClr val="3E020C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cxnSp>
        <p:nvCxnSpPr>
          <p:cNvPr id="44050" name="직선 연결선 36"/>
          <p:cNvCxnSpPr>
            <a:cxnSpLocks noChangeShapeType="1"/>
            <a:stCxn id="44047" idx="3"/>
            <a:endCxn id="44049" idx="7"/>
          </p:cNvCxnSpPr>
          <p:nvPr/>
        </p:nvCxnSpPr>
        <p:spPr bwMode="auto">
          <a:xfrm flipH="1">
            <a:off x="3615388" y="5838750"/>
            <a:ext cx="79661" cy="1423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1" name="타원 37"/>
          <p:cNvSpPr>
            <a:spLocks noChangeArrowheads="1"/>
          </p:cNvSpPr>
          <p:nvPr/>
        </p:nvSpPr>
        <p:spPr bwMode="auto">
          <a:xfrm>
            <a:off x="4267200" y="5632450"/>
            <a:ext cx="71438" cy="71438"/>
          </a:xfrm>
          <a:prstGeom prst="ellipse">
            <a:avLst/>
          </a:prstGeom>
          <a:solidFill>
            <a:srgbClr val="22581C"/>
          </a:solidFill>
          <a:ln w="9525">
            <a:solidFill>
              <a:srgbClr val="3E020C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44052" name="타원 38"/>
          <p:cNvSpPr>
            <a:spLocks noChangeArrowheads="1"/>
          </p:cNvSpPr>
          <p:nvPr/>
        </p:nvSpPr>
        <p:spPr bwMode="auto">
          <a:xfrm>
            <a:off x="4154488" y="5824538"/>
            <a:ext cx="71437" cy="71437"/>
          </a:xfrm>
          <a:prstGeom prst="ellipse">
            <a:avLst/>
          </a:prstGeom>
          <a:solidFill>
            <a:srgbClr val="22581C"/>
          </a:solidFill>
          <a:ln w="9525">
            <a:solidFill>
              <a:srgbClr val="3E020C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cxnSp>
        <p:nvCxnSpPr>
          <p:cNvPr id="44053" name="직선 연결선 39"/>
          <p:cNvCxnSpPr>
            <a:cxnSpLocks noChangeShapeType="1"/>
            <a:stCxn id="44051" idx="4"/>
            <a:endCxn id="44052" idx="7"/>
          </p:cNvCxnSpPr>
          <p:nvPr/>
        </p:nvCxnSpPr>
        <p:spPr bwMode="auto">
          <a:xfrm rot="5400000">
            <a:off x="4193381" y="5725320"/>
            <a:ext cx="130175" cy="873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4" name="타원 40"/>
          <p:cNvSpPr>
            <a:spLocks noChangeArrowheads="1"/>
          </p:cNvSpPr>
          <p:nvPr/>
        </p:nvSpPr>
        <p:spPr bwMode="auto">
          <a:xfrm>
            <a:off x="4318000" y="5999163"/>
            <a:ext cx="71438" cy="71437"/>
          </a:xfrm>
          <a:prstGeom prst="ellipse">
            <a:avLst/>
          </a:prstGeom>
          <a:solidFill>
            <a:srgbClr val="22581C"/>
          </a:solidFill>
          <a:ln w="9525">
            <a:solidFill>
              <a:srgbClr val="3E020C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cxnSp>
        <p:nvCxnSpPr>
          <p:cNvPr id="44055" name="직선 연결선 41"/>
          <p:cNvCxnSpPr>
            <a:cxnSpLocks noChangeShapeType="1"/>
            <a:stCxn id="44052" idx="5"/>
            <a:endCxn id="44054" idx="1"/>
          </p:cNvCxnSpPr>
          <p:nvPr/>
        </p:nvCxnSpPr>
        <p:spPr bwMode="auto">
          <a:xfrm>
            <a:off x="4215463" y="5885513"/>
            <a:ext cx="112999" cy="1241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6" name="타원 47"/>
          <p:cNvSpPr>
            <a:spLocks noChangeArrowheads="1"/>
          </p:cNvSpPr>
          <p:nvPr/>
        </p:nvSpPr>
        <p:spPr bwMode="auto">
          <a:xfrm>
            <a:off x="4795838" y="5811838"/>
            <a:ext cx="71437" cy="71437"/>
          </a:xfrm>
          <a:prstGeom prst="ellipse">
            <a:avLst/>
          </a:prstGeom>
          <a:solidFill>
            <a:srgbClr val="22581C"/>
          </a:solidFill>
          <a:ln w="9525">
            <a:solidFill>
              <a:srgbClr val="3E020C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cxnSp>
        <p:nvCxnSpPr>
          <p:cNvPr id="44057" name="직선 연결선 48"/>
          <p:cNvCxnSpPr>
            <a:cxnSpLocks noChangeShapeType="1"/>
            <a:stCxn id="44071" idx="3"/>
            <a:endCxn id="44056" idx="7"/>
          </p:cNvCxnSpPr>
          <p:nvPr/>
        </p:nvCxnSpPr>
        <p:spPr bwMode="auto">
          <a:xfrm flipH="1">
            <a:off x="4856813" y="5732320"/>
            <a:ext cx="82236" cy="8998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8" name="타원 50"/>
          <p:cNvSpPr>
            <a:spLocks noChangeArrowheads="1"/>
          </p:cNvSpPr>
          <p:nvPr/>
        </p:nvSpPr>
        <p:spPr bwMode="auto">
          <a:xfrm rot="5182405">
            <a:off x="5938555" y="5899913"/>
            <a:ext cx="71437" cy="71437"/>
          </a:xfrm>
          <a:prstGeom prst="ellipse">
            <a:avLst/>
          </a:prstGeom>
          <a:solidFill>
            <a:srgbClr val="22581C"/>
          </a:solidFill>
          <a:ln w="9525">
            <a:solidFill>
              <a:srgbClr val="3E020C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44059" name="타원 51"/>
          <p:cNvSpPr>
            <a:spLocks noChangeArrowheads="1"/>
          </p:cNvSpPr>
          <p:nvPr/>
        </p:nvSpPr>
        <p:spPr bwMode="auto">
          <a:xfrm rot="5182405">
            <a:off x="5765800" y="5778500"/>
            <a:ext cx="71438" cy="71438"/>
          </a:xfrm>
          <a:prstGeom prst="ellipse">
            <a:avLst/>
          </a:prstGeom>
          <a:solidFill>
            <a:srgbClr val="22581C"/>
          </a:solidFill>
          <a:ln w="9525">
            <a:solidFill>
              <a:srgbClr val="3E020C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cxnSp>
        <p:nvCxnSpPr>
          <p:cNvPr id="44060" name="직선 연결선 52"/>
          <p:cNvCxnSpPr>
            <a:cxnSpLocks noChangeShapeType="1"/>
            <a:stCxn id="44058" idx="3"/>
            <a:endCxn id="44059" idx="7"/>
          </p:cNvCxnSpPr>
          <p:nvPr/>
        </p:nvCxnSpPr>
        <p:spPr bwMode="auto">
          <a:xfrm flipH="1" flipV="1">
            <a:off x="5828323" y="5837828"/>
            <a:ext cx="119147" cy="7419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61" name="타원 53"/>
          <p:cNvSpPr>
            <a:spLocks noChangeArrowheads="1"/>
          </p:cNvSpPr>
          <p:nvPr/>
        </p:nvSpPr>
        <p:spPr bwMode="auto">
          <a:xfrm rot="5182405">
            <a:off x="5581650" y="5653088"/>
            <a:ext cx="71437" cy="71438"/>
          </a:xfrm>
          <a:prstGeom prst="ellipse">
            <a:avLst/>
          </a:prstGeom>
          <a:solidFill>
            <a:srgbClr val="22581C"/>
          </a:solidFill>
          <a:ln w="9525">
            <a:solidFill>
              <a:srgbClr val="3E020C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cxnSp>
        <p:nvCxnSpPr>
          <p:cNvPr id="44062" name="직선 연결선 54"/>
          <p:cNvCxnSpPr>
            <a:cxnSpLocks noChangeShapeType="1"/>
            <a:stCxn id="44059" idx="3"/>
            <a:endCxn id="44061" idx="7"/>
          </p:cNvCxnSpPr>
          <p:nvPr/>
        </p:nvCxnSpPr>
        <p:spPr bwMode="auto">
          <a:xfrm rot="10582405">
            <a:off x="5646738" y="5707063"/>
            <a:ext cx="125412" cy="873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66" name="타원 62"/>
          <p:cNvSpPr>
            <a:spLocks noChangeArrowheads="1"/>
          </p:cNvSpPr>
          <p:nvPr/>
        </p:nvSpPr>
        <p:spPr bwMode="auto">
          <a:xfrm rot="11179490">
            <a:off x="6354300" y="6013377"/>
            <a:ext cx="71535" cy="71537"/>
          </a:xfrm>
          <a:prstGeom prst="ellipse">
            <a:avLst/>
          </a:prstGeom>
          <a:solidFill>
            <a:srgbClr val="22581C"/>
          </a:solidFill>
          <a:ln w="9525">
            <a:solidFill>
              <a:srgbClr val="3E020C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44067" name="타원 63"/>
          <p:cNvSpPr>
            <a:spLocks noChangeArrowheads="1"/>
          </p:cNvSpPr>
          <p:nvPr/>
        </p:nvSpPr>
        <p:spPr bwMode="auto">
          <a:xfrm rot="11179490">
            <a:off x="6488197" y="5835304"/>
            <a:ext cx="71535" cy="71537"/>
          </a:xfrm>
          <a:prstGeom prst="ellipse">
            <a:avLst/>
          </a:prstGeom>
          <a:solidFill>
            <a:srgbClr val="22581C"/>
          </a:solidFill>
          <a:ln w="9525">
            <a:solidFill>
              <a:srgbClr val="3E020C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cxnSp>
        <p:nvCxnSpPr>
          <p:cNvPr id="44068" name="직선 연결선 64"/>
          <p:cNvCxnSpPr>
            <a:cxnSpLocks noChangeShapeType="1"/>
            <a:stCxn id="44066" idx="3"/>
            <a:endCxn id="44067" idx="7"/>
          </p:cNvCxnSpPr>
          <p:nvPr/>
        </p:nvCxnSpPr>
        <p:spPr bwMode="auto">
          <a:xfrm flipV="1">
            <a:off x="6417991" y="5893425"/>
            <a:ext cx="78050" cy="13336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69" name="타원 65"/>
          <p:cNvSpPr>
            <a:spLocks noChangeArrowheads="1"/>
          </p:cNvSpPr>
          <p:nvPr/>
        </p:nvSpPr>
        <p:spPr bwMode="auto">
          <a:xfrm rot="11179490">
            <a:off x="6343464" y="5643317"/>
            <a:ext cx="71535" cy="71537"/>
          </a:xfrm>
          <a:prstGeom prst="ellipse">
            <a:avLst/>
          </a:prstGeom>
          <a:solidFill>
            <a:srgbClr val="22581C"/>
          </a:solidFill>
          <a:ln w="9525">
            <a:solidFill>
              <a:srgbClr val="3E020C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cxnSp>
        <p:nvCxnSpPr>
          <p:cNvPr id="44070" name="직선 연결선 66"/>
          <p:cNvCxnSpPr>
            <a:cxnSpLocks noChangeShapeType="1"/>
            <a:stCxn id="44067" idx="5"/>
            <a:endCxn id="44069" idx="1"/>
          </p:cNvCxnSpPr>
          <p:nvPr/>
        </p:nvCxnSpPr>
        <p:spPr bwMode="auto">
          <a:xfrm flipH="1" flipV="1">
            <a:off x="6401583" y="5707010"/>
            <a:ext cx="100030" cy="1361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64" name="직사각형 1"/>
          <p:cNvSpPr>
            <a:spLocks noChangeArrowheads="1"/>
          </p:cNvSpPr>
          <p:nvPr/>
        </p:nvSpPr>
        <p:spPr bwMode="auto">
          <a:xfrm>
            <a:off x="3419475" y="2500313"/>
            <a:ext cx="1296988" cy="712787"/>
          </a:xfrm>
          <a:prstGeom prst="rect">
            <a:avLst/>
          </a:prstGeom>
          <a:noFill/>
          <a:ln w="9525">
            <a:solidFill>
              <a:srgbClr val="3E020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44065" name="직사각형 2"/>
          <p:cNvSpPr>
            <a:spLocks noChangeArrowheads="1"/>
          </p:cNvSpPr>
          <p:nvPr/>
        </p:nvSpPr>
        <p:spPr bwMode="auto">
          <a:xfrm>
            <a:off x="3132138" y="5329238"/>
            <a:ext cx="4176712" cy="908050"/>
          </a:xfrm>
          <a:prstGeom prst="rect">
            <a:avLst/>
          </a:prstGeom>
          <a:noFill/>
          <a:ln w="9525">
            <a:solidFill>
              <a:srgbClr val="3E020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FD324C-30B8-4DDD-A43C-193F3238177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413" y="1039813"/>
            <a:ext cx="7877175" cy="2974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5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개의 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matrix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를 곱하는 경우의 수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-  </a:t>
            </a: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        A(A-A-A-A) </a:t>
            </a:r>
            <a:r>
              <a:rPr lang="en-US" altLang="ko-KR" sz="2000" dirty="0">
                <a:latin typeface="굴림"/>
                <a:ea typeface="굴림"/>
              </a:rPr>
              <a:t>→5</a:t>
            </a:r>
            <a:r>
              <a:rPr lang="ko-KR" altLang="en-US" sz="2000" dirty="0">
                <a:latin typeface="굴림"/>
                <a:ea typeface="굴림"/>
              </a:rPr>
              <a:t>가지 </a:t>
            </a:r>
            <a:endParaRPr lang="en-US" altLang="ko-KR" sz="2000" dirty="0">
              <a:latin typeface="굴림"/>
              <a:ea typeface="굴림"/>
            </a:endParaRP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        (A-A-A-A)A </a:t>
            </a:r>
            <a:r>
              <a:rPr lang="en-US" altLang="ko-KR" sz="2000" dirty="0">
                <a:latin typeface="굴림"/>
                <a:ea typeface="굴림"/>
              </a:rPr>
              <a:t>→5</a:t>
            </a:r>
            <a:r>
              <a:rPr lang="ko-KR" altLang="en-US" sz="2000" dirty="0">
                <a:latin typeface="굴림"/>
                <a:ea typeface="굴림"/>
              </a:rPr>
              <a:t>가지</a:t>
            </a:r>
            <a:endParaRPr lang="en-US" altLang="ko-KR" sz="2000" dirty="0">
              <a:latin typeface="굴림"/>
              <a:ea typeface="굴림"/>
            </a:endParaRP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/>
              </a:rPr>
              <a:t>        (AA)(A-A-A) →2</a:t>
            </a:r>
            <a:r>
              <a:rPr lang="ko-KR" altLang="en-US" sz="2000" dirty="0">
                <a:latin typeface="+mn-lt"/>
                <a:ea typeface="굴림"/>
              </a:rPr>
              <a:t>가지 </a:t>
            </a:r>
            <a:endParaRPr lang="en-US" altLang="ko-KR" sz="2000" dirty="0">
              <a:latin typeface="+mn-lt"/>
              <a:ea typeface="굴림"/>
            </a:endParaRP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/>
              </a:rPr>
              <a:t>        (A-A-A)AA  → 2</a:t>
            </a:r>
            <a:r>
              <a:rPr lang="ko-KR" altLang="en-US" sz="2000" dirty="0">
                <a:latin typeface="+mn-lt"/>
                <a:ea typeface="굴림"/>
              </a:rPr>
              <a:t>가지   총</a:t>
            </a:r>
            <a:r>
              <a:rPr lang="en-US" altLang="ko-KR" sz="2000" dirty="0">
                <a:latin typeface="+mn-lt"/>
                <a:ea typeface="굴림"/>
              </a:rPr>
              <a:t> 14</a:t>
            </a:r>
            <a:r>
              <a:rPr lang="ko-KR" altLang="en-US" sz="2000" dirty="0">
                <a:latin typeface="+mn-lt"/>
                <a:ea typeface="굴림"/>
              </a:rPr>
              <a:t>가지</a:t>
            </a:r>
            <a:r>
              <a:rPr lang="en-US" altLang="ko-KR" sz="2000" dirty="0">
                <a:latin typeface="+mn-lt"/>
                <a:ea typeface="굴림"/>
              </a:rPr>
              <a:t>.</a:t>
            </a: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dirty="0">
              <a:latin typeface="굴림"/>
              <a:ea typeface="굴림"/>
            </a:endParaRP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     P(5)=C(4) = </a:t>
            </a:r>
            <a:endParaRPr lang="ko-KR" altLang="en-US" sz="2000" dirty="0">
              <a:latin typeface="Times New Roman" pitchFamily="18" charset="0"/>
              <a:ea typeface="굴림" charset="-127"/>
            </a:endParaRPr>
          </a:p>
        </p:txBody>
      </p:sp>
      <p:graphicFrame>
        <p:nvGraphicFramePr>
          <p:cNvPr id="45060" name="Object 2"/>
          <p:cNvGraphicFramePr>
            <a:graphicFrameLocks noChangeAspect="1"/>
          </p:cNvGraphicFramePr>
          <p:nvPr/>
        </p:nvGraphicFramePr>
        <p:xfrm>
          <a:off x="2387600" y="3429000"/>
          <a:ext cx="239871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1" name="수식" r:id="rId4" imgW="1371600" imgH="457200" progId="Equation.3">
                  <p:embed/>
                </p:oleObj>
              </mc:Choice>
              <mc:Fallback>
                <p:oleObj name="수식" r:id="rId4" imgW="13716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3429000"/>
                        <a:ext cx="2398713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1071563" y="4714875"/>
            <a:ext cx="28336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/>
              <a:t> </a:t>
            </a:r>
            <a:r>
              <a:rPr lang="en-US" altLang="ko-KR"/>
              <a:t> - </a:t>
            </a:r>
            <a:r>
              <a:rPr lang="ko-KR" altLang="en-US"/>
              <a:t>노드 </a:t>
            </a:r>
            <a:r>
              <a:rPr lang="en-US" altLang="ko-KR"/>
              <a:t>4</a:t>
            </a:r>
            <a:r>
              <a:rPr lang="ko-KR" altLang="en-US"/>
              <a:t>개의 이진트리 </a:t>
            </a:r>
          </a:p>
        </p:txBody>
      </p:sp>
      <p:grpSp>
        <p:nvGrpSpPr>
          <p:cNvPr id="45062" name="그룹 5"/>
          <p:cNvGrpSpPr>
            <a:grpSpLocks/>
          </p:cNvGrpSpPr>
          <p:nvPr/>
        </p:nvGrpSpPr>
        <p:grpSpPr bwMode="auto">
          <a:xfrm>
            <a:off x="6446838" y="4429125"/>
            <a:ext cx="223837" cy="223838"/>
            <a:chOff x="3749032" y="2714620"/>
            <a:chExt cx="223838" cy="223838"/>
          </a:xfrm>
        </p:grpSpPr>
        <p:sp>
          <p:nvSpPr>
            <p:cNvPr id="45090" name="타원 6"/>
            <p:cNvSpPr>
              <a:spLocks noChangeArrowheads="1"/>
            </p:cNvSpPr>
            <p:nvPr/>
          </p:nvSpPr>
          <p:spPr bwMode="auto">
            <a:xfrm>
              <a:off x="3749032" y="2714620"/>
              <a:ext cx="71438" cy="71438"/>
            </a:xfrm>
            <a:prstGeom prst="ellipse">
              <a:avLst/>
            </a:prstGeom>
            <a:solidFill>
              <a:srgbClr val="22581C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45091" name="타원 7"/>
            <p:cNvSpPr>
              <a:spLocks noChangeArrowheads="1"/>
            </p:cNvSpPr>
            <p:nvPr/>
          </p:nvSpPr>
          <p:spPr bwMode="auto">
            <a:xfrm>
              <a:off x="3901432" y="2867020"/>
              <a:ext cx="71438" cy="71438"/>
            </a:xfrm>
            <a:prstGeom prst="ellipse">
              <a:avLst/>
            </a:prstGeom>
            <a:solidFill>
              <a:srgbClr val="22581C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cxnSp>
          <p:nvCxnSpPr>
            <p:cNvPr id="45092" name="직선 연결선 8"/>
            <p:cNvCxnSpPr>
              <a:cxnSpLocks noChangeShapeType="1"/>
              <a:stCxn id="45090" idx="5"/>
              <a:endCxn id="45091" idx="1"/>
            </p:cNvCxnSpPr>
            <p:nvPr/>
          </p:nvCxnSpPr>
          <p:spPr bwMode="auto">
            <a:xfrm rot="16200000" flipH="1">
              <a:off x="3810008" y="2775596"/>
              <a:ext cx="101886" cy="10188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063" name="타원 9"/>
          <p:cNvSpPr>
            <a:spLocks noChangeArrowheads="1"/>
          </p:cNvSpPr>
          <p:nvPr/>
        </p:nvSpPr>
        <p:spPr bwMode="auto">
          <a:xfrm>
            <a:off x="4706938" y="4400550"/>
            <a:ext cx="71437" cy="71438"/>
          </a:xfrm>
          <a:prstGeom prst="ellipse">
            <a:avLst/>
          </a:prstGeom>
          <a:solidFill>
            <a:srgbClr val="22581C"/>
          </a:solidFill>
          <a:ln w="9525">
            <a:solidFill>
              <a:srgbClr val="3E020C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45064" name="타원 10"/>
          <p:cNvSpPr>
            <a:spLocks noChangeArrowheads="1"/>
          </p:cNvSpPr>
          <p:nvPr/>
        </p:nvSpPr>
        <p:spPr bwMode="auto">
          <a:xfrm>
            <a:off x="4592638" y="4591050"/>
            <a:ext cx="71437" cy="71438"/>
          </a:xfrm>
          <a:prstGeom prst="ellipse">
            <a:avLst/>
          </a:prstGeom>
          <a:solidFill>
            <a:srgbClr val="22581C"/>
          </a:solidFill>
          <a:ln w="9525">
            <a:solidFill>
              <a:srgbClr val="3E020C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cxnSp>
        <p:nvCxnSpPr>
          <p:cNvPr id="45065" name="직선 연결선 11"/>
          <p:cNvCxnSpPr>
            <a:cxnSpLocks noChangeShapeType="1"/>
            <a:stCxn id="45063" idx="4"/>
            <a:endCxn id="45064" idx="7"/>
          </p:cNvCxnSpPr>
          <p:nvPr/>
        </p:nvCxnSpPr>
        <p:spPr bwMode="auto">
          <a:xfrm rot="5400000">
            <a:off x="4633119" y="4493419"/>
            <a:ext cx="130175" cy="873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6" name="타원 15"/>
          <p:cNvSpPr>
            <a:spLocks noChangeArrowheads="1"/>
          </p:cNvSpPr>
          <p:nvPr/>
        </p:nvSpPr>
        <p:spPr bwMode="auto">
          <a:xfrm>
            <a:off x="5454650" y="4367213"/>
            <a:ext cx="71438" cy="71437"/>
          </a:xfrm>
          <a:prstGeom prst="ellipse">
            <a:avLst/>
          </a:prstGeom>
          <a:solidFill>
            <a:srgbClr val="22581C"/>
          </a:solidFill>
          <a:ln w="9525">
            <a:solidFill>
              <a:srgbClr val="3E020C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cxnSp>
        <p:nvCxnSpPr>
          <p:cNvPr id="45067" name="직선 연결선 18"/>
          <p:cNvCxnSpPr>
            <a:cxnSpLocks noChangeShapeType="1"/>
            <a:stCxn id="45066" idx="5"/>
            <a:endCxn id="45073" idx="0"/>
          </p:cNvCxnSpPr>
          <p:nvPr/>
        </p:nvCxnSpPr>
        <p:spPr bwMode="auto">
          <a:xfrm rot="16200000" flipH="1">
            <a:off x="5500688" y="4443412"/>
            <a:ext cx="120650" cy="920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8" name="타원 19"/>
          <p:cNvSpPr>
            <a:spLocks noChangeArrowheads="1"/>
          </p:cNvSpPr>
          <p:nvPr/>
        </p:nvSpPr>
        <p:spPr bwMode="auto">
          <a:xfrm>
            <a:off x="6313488" y="4608513"/>
            <a:ext cx="71437" cy="71437"/>
          </a:xfrm>
          <a:prstGeom prst="ellipse">
            <a:avLst/>
          </a:prstGeom>
          <a:solidFill>
            <a:srgbClr val="22581C"/>
          </a:solidFill>
          <a:ln w="9525">
            <a:solidFill>
              <a:srgbClr val="3E020C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cxnSp>
        <p:nvCxnSpPr>
          <p:cNvPr id="45069" name="직선 연결선 20"/>
          <p:cNvCxnSpPr>
            <a:cxnSpLocks noChangeShapeType="1"/>
          </p:cNvCxnSpPr>
          <p:nvPr/>
        </p:nvCxnSpPr>
        <p:spPr bwMode="auto">
          <a:xfrm rot="5400000">
            <a:off x="6342063" y="4521200"/>
            <a:ext cx="146050" cy="825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0" name="이등변 삼각형 32"/>
          <p:cNvSpPr>
            <a:spLocks noChangeArrowheads="1"/>
          </p:cNvSpPr>
          <p:nvPr/>
        </p:nvSpPr>
        <p:spPr bwMode="auto">
          <a:xfrm>
            <a:off x="4371975" y="4643438"/>
            <a:ext cx="500063" cy="42862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3E020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45071" name="TextBox 33"/>
          <p:cNvSpPr txBox="1">
            <a:spLocks noChangeArrowheads="1"/>
          </p:cNvSpPr>
          <p:nvPr/>
        </p:nvSpPr>
        <p:spPr bwMode="auto">
          <a:xfrm>
            <a:off x="4443413" y="4714875"/>
            <a:ext cx="4159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3</a:t>
            </a:r>
            <a:r>
              <a:rPr lang="ko-KR" altLang="en-US" sz="1200"/>
              <a:t>개</a:t>
            </a:r>
          </a:p>
        </p:txBody>
      </p:sp>
      <p:sp>
        <p:nvSpPr>
          <p:cNvPr id="45072" name="TextBox 34"/>
          <p:cNvSpPr txBox="1">
            <a:spLocks noChangeArrowheads="1"/>
          </p:cNvSpPr>
          <p:nvPr/>
        </p:nvSpPr>
        <p:spPr bwMode="auto">
          <a:xfrm>
            <a:off x="4300538" y="5143500"/>
            <a:ext cx="63341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/>
              <a:t>5</a:t>
            </a:r>
            <a:r>
              <a:rPr lang="ko-KR" altLang="en-US" sz="1400"/>
              <a:t>가지</a:t>
            </a:r>
          </a:p>
        </p:txBody>
      </p:sp>
      <p:sp>
        <p:nvSpPr>
          <p:cNvPr id="45073" name="타원 17"/>
          <p:cNvSpPr>
            <a:spLocks noChangeArrowheads="1"/>
          </p:cNvSpPr>
          <p:nvPr/>
        </p:nvSpPr>
        <p:spPr bwMode="auto">
          <a:xfrm>
            <a:off x="5572125" y="4549775"/>
            <a:ext cx="71438" cy="71438"/>
          </a:xfrm>
          <a:prstGeom prst="ellipse">
            <a:avLst/>
          </a:prstGeom>
          <a:solidFill>
            <a:srgbClr val="22581C"/>
          </a:solidFill>
          <a:ln w="9525">
            <a:solidFill>
              <a:srgbClr val="3E020C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45074" name="이등변 삼각형 36"/>
          <p:cNvSpPr>
            <a:spLocks noChangeArrowheads="1"/>
          </p:cNvSpPr>
          <p:nvPr/>
        </p:nvSpPr>
        <p:spPr bwMode="auto">
          <a:xfrm>
            <a:off x="5365750" y="4595813"/>
            <a:ext cx="500063" cy="42862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3E020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45075" name="TextBox 37"/>
          <p:cNvSpPr txBox="1">
            <a:spLocks noChangeArrowheads="1"/>
          </p:cNvSpPr>
          <p:nvPr/>
        </p:nvSpPr>
        <p:spPr bwMode="auto">
          <a:xfrm>
            <a:off x="5418138" y="4651375"/>
            <a:ext cx="4159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3</a:t>
            </a:r>
            <a:r>
              <a:rPr lang="ko-KR" altLang="en-US" sz="1200"/>
              <a:t>개</a:t>
            </a:r>
          </a:p>
        </p:txBody>
      </p:sp>
      <p:sp>
        <p:nvSpPr>
          <p:cNvPr id="45076" name="TextBox 40"/>
          <p:cNvSpPr txBox="1">
            <a:spLocks noChangeArrowheads="1"/>
          </p:cNvSpPr>
          <p:nvPr/>
        </p:nvSpPr>
        <p:spPr bwMode="auto">
          <a:xfrm>
            <a:off x="5310188" y="5143500"/>
            <a:ext cx="63341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/>
              <a:t>5</a:t>
            </a:r>
            <a:r>
              <a:rPr lang="ko-KR" altLang="en-US" sz="1400"/>
              <a:t>가지</a:t>
            </a:r>
          </a:p>
        </p:txBody>
      </p:sp>
      <p:sp>
        <p:nvSpPr>
          <p:cNvPr id="45077" name="이등변 삼각형 41"/>
          <p:cNvSpPr>
            <a:spLocks noChangeArrowheads="1"/>
          </p:cNvSpPr>
          <p:nvPr/>
        </p:nvSpPr>
        <p:spPr bwMode="auto">
          <a:xfrm>
            <a:off x="6372225" y="4643438"/>
            <a:ext cx="500063" cy="42862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3E020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45078" name="TextBox 42"/>
          <p:cNvSpPr txBox="1">
            <a:spLocks noChangeArrowheads="1"/>
          </p:cNvSpPr>
          <p:nvPr/>
        </p:nvSpPr>
        <p:spPr bwMode="auto">
          <a:xfrm>
            <a:off x="6443663" y="4714875"/>
            <a:ext cx="4159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2</a:t>
            </a:r>
            <a:r>
              <a:rPr lang="ko-KR" altLang="en-US" sz="1200"/>
              <a:t>개</a:t>
            </a:r>
          </a:p>
        </p:txBody>
      </p:sp>
      <p:sp>
        <p:nvSpPr>
          <p:cNvPr id="45079" name="TextBox 43"/>
          <p:cNvSpPr txBox="1">
            <a:spLocks noChangeArrowheads="1"/>
          </p:cNvSpPr>
          <p:nvPr/>
        </p:nvSpPr>
        <p:spPr bwMode="auto">
          <a:xfrm>
            <a:off x="6300788" y="5143500"/>
            <a:ext cx="6334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/>
              <a:t>2</a:t>
            </a:r>
            <a:r>
              <a:rPr lang="ko-KR" altLang="en-US" sz="1400"/>
              <a:t>가지</a:t>
            </a:r>
          </a:p>
        </p:txBody>
      </p:sp>
      <p:grpSp>
        <p:nvGrpSpPr>
          <p:cNvPr id="45080" name="그룹 44"/>
          <p:cNvGrpSpPr>
            <a:grpSpLocks/>
          </p:cNvGrpSpPr>
          <p:nvPr/>
        </p:nvGrpSpPr>
        <p:grpSpPr bwMode="auto">
          <a:xfrm>
            <a:off x="7589838" y="4429125"/>
            <a:ext cx="223837" cy="223838"/>
            <a:chOff x="3749032" y="2714620"/>
            <a:chExt cx="223838" cy="223838"/>
          </a:xfrm>
        </p:grpSpPr>
        <p:sp>
          <p:nvSpPr>
            <p:cNvPr id="45087" name="타원 45"/>
            <p:cNvSpPr>
              <a:spLocks noChangeArrowheads="1"/>
            </p:cNvSpPr>
            <p:nvPr/>
          </p:nvSpPr>
          <p:spPr bwMode="auto">
            <a:xfrm>
              <a:off x="3749032" y="2714620"/>
              <a:ext cx="71438" cy="71438"/>
            </a:xfrm>
            <a:prstGeom prst="ellipse">
              <a:avLst/>
            </a:prstGeom>
            <a:solidFill>
              <a:srgbClr val="22581C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45088" name="타원 46"/>
            <p:cNvSpPr>
              <a:spLocks noChangeArrowheads="1"/>
            </p:cNvSpPr>
            <p:nvPr/>
          </p:nvSpPr>
          <p:spPr bwMode="auto">
            <a:xfrm>
              <a:off x="3901432" y="2867020"/>
              <a:ext cx="71438" cy="71438"/>
            </a:xfrm>
            <a:prstGeom prst="ellipse">
              <a:avLst/>
            </a:prstGeom>
            <a:solidFill>
              <a:srgbClr val="22581C"/>
            </a:solidFill>
            <a:ln w="9525">
              <a:solidFill>
                <a:srgbClr val="3E020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cxnSp>
          <p:nvCxnSpPr>
            <p:cNvPr id="45089" name="직선 연결선 47"/>
            <p:cNvCxnSpPr>
              <a:cxnSpLocks noChangeShapeType="1"/>
              <a:stCxn id="45087" idx="5"/>
              <a:endCxn id="45088" idx="1"/>
            </p:cNvCxnSpPr>
            <p:nvPr/>
          </p:nvCxnSpPr>
          <p:spPr bwMode="auto">
            <a:xfrm rot="16200000" flipH="1">
              <a:off x="3810008" y="2775596"/>
              <a:ext cx="101886" cy="10188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081" name="타원 48"/>
          <p:cNvSpPr>
            <a:spLocks noChangeArrowheads="1"/>
          </p:cNvSpPr>
          <p:nvPr/>
        </p:nvSpPr>
        <p:spPr bwMode="auto">
          <a:xfrm>
            <a:off x="7456488" y="4608513"/>
            <a:ext cx="71437" cy="71437"/>
          </a:xfrm>
          <a:prstGeom prst="ellipse">
            <a:avLst/>
          </a:prstGeom>
          <a:solidFill>
            <a:srgbClr val="22581C"/>
          </a:solidFill>
          <a:ln w="9525">
            <a:solidFill>
              <a:srgbClr val="3E020C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cxnSp>
        <p:nvCxnSpPr>
          <p:cNvPr id="45082" name="직선 연결선 49"/>
          <p:cNvCxnSpPr>
            <a:cxnSpLocks noChangeShapeType="1"/>
          </p:cNvCxnSpPr>
          <p:nvPr/>
        </p:nvCxnSpPr>
        <p:spPr bwMode="auto">
          <a:xfrm rot="5400000">
            <a:off x="7485063" y="4521200"/>
            <a:ext cx="146050" cy="825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5083" name="그룹 53"/>
          <p:cNvGrpSpPr>
            <a:grpSpLocks/>
          </p:cNvGrpSpPr>
          <p:nvPr/>
        </p:nvGrpSpPr>
        <p:grpSpPr bwMode="auto">
          <a:xfrm>
            <a:off x="7258050" y="4673600"/>
            <a:ext cx="500063" cy="468313"/>
            <a:chOff x="6143636" y="5072074"/>
            <a:chExt cx="500066" cy="467252"/>
          </a:xfrm>
        </p:grpSpPr>
        <p:sp>
          <p:nvSpPr>
            <p:cNvPr id="45085" name="이등변 삼각형 50"/>
            <p:cNvSpPr>
              <a:spLocks noChangeArrowheads="1"/>
            </p:cNvSpPr>
            <p:nvPr/>
          </p:nvSpPr>
          <p:spPr bwMode="auto">
            <a:xfrm>
              <a:off x="6143636" y="5072074"/>
              <a:ext cx="500066" cy="42862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3E020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45086" name="TextBox 51"/>
            <p:cNvSpPr txBox="1">
              <a:spLocks noChangeArrowheads="1"/>
            </p:cNvSpPr>
            <p:nvPr/>
          </p:nvSpPr>
          <p:spPr bwMode="auto">
            <a:xfrm>
              <a:off x="6215074" y="5143512"/>
              <a:ext cx="415498" cy="395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9388" indent="-179388"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ts val="2800"/>
                </a:lnSpc>
                <a:buClr>
                  <a:srgbClr val="0099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/>
                <a:t>2</a:t>
              </a:r>
              <a:r>
                <a:rPr lang="ko-KR" altLang="en-US" sz="1200"/>
                <a:t>개</a:t>
              </a:r>
            </a:p>
          </p:txBody>
        </p:sp>
      </p:grpSp>
      <p:sp>
        <p:nvSpPr>
          <p:cNvPr id="45084" name="TextBox 52"/>
          <p:cNvSpPr txBox="1">
            <a:spLocks noChangeArrowheads="1"/>
          </p:cNvSpPr>
          <p:nvPr/>
        </p:nvSpPr>
        <p:spPr bwMode="auto">
          <a:xfrm>
            <a:off x="7212013" y="5143500"/>
            <a:ext cx="6334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/>
              <a:t>2</a:t>
            </a:r>
            <a:r>
              <a:rPr lang="ko-KR" altLang="en-US" sz="1400"/>
              <a:t>가지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A3A9F9-92BA-40ED-A806-F730B6FF5E7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28688"/>
          </a:xfrm>
        </p:spPr>
        <p:txBody>
          <a:bodyPr/>
          <a:lstStyle/>
          <a:p>
            <a:pPr eaLnBrk="1" hangingPunct="1"/>
            <a:r>
              <a:rPr lang="ko-KR" altLang="en-US" smtClean="0"/>
              <a:t>이항계수 구하기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4876800"/>
          </a:xfrm>
        </p:spPr>
        <p:txBody>
          <a:bodyPr/>
          <a:lstStyle/>
          <a:p>
            <a:pPr eaLnBrk="1" hangingPunct="1"/>
            <a:r>
              <a:rPr lang="ko-KR" altLang="en-US" smtClean="0"/>
              <a:t>이항계수</a:t>
            </a:r>
            <a:r>
              <a:rPr lang="en-US" altLang="ko-KR" smtClean="0"/>
              <a:t>(binomial coefficient)</a:t>
            </a:r>
            <a:r>
              <a:rPr lang="ko-KR" altLang="en-US" smtClean="0"/>
              <a:t>  공식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계산량이 많은 </a:t>
            </a:r>
            <a:r>
              <a:rPr lang="en-US" altLang="ko-KR" i="1" smtClean="0"/>
              <a:t>n</a:t>
            </a:r>
            <a:r>
              <a:rPr lang="en-US" altLang="ko-KR" smtClean="0"/>
              <a:t>!</a:t>
            </a:r>
            <a:r>
              <a:rPr lang="ko-KR" altLang="en-US" smtClean="0"/>
              <a:t>이나 </a:t>
            </a:r>
            <a:r>
              <a:rPr lang="en-US" altLang="ko-KR" i="1" smtClean="0"/>
              <a:t>k</a:t>
            </a:r>
            <a:r>
              <a:rPr lang="en-US" altLang="ko-KR" smtClean="0"/>
              <a:t>!</a:t>
            </a:r>
            <a:r>
              <a:rPr lang="ko-KR" altLang="en-US" smtClean="0"/>
              <a:t>을 계산하지 않고 이항계수를 구하기 위해서 다음 식을 사용한다</a:t>
            </a:r>
            <a:r>
              <a:rPr lang="en-US" altLang="ko-KR" smtClean="0"/>
              <a:t>.(100! ?)</a:t>
            </a:r>
          </a:p>
        </p:txBody>
      </p:sp>
      <p:graphicFrame>
        <p:nvGraphicFramePr>
          <p:cNvPr id="9221" name="Object 4"/>
          <p:cNvGraphicFramePr>
            <a:graphicFrameLocks noChangeAspect="1"/>
          </p:cNvGraphicFramePr>
          <p:nvPr/>
        </p:nvGraphicFramePr>
        <p:xfrm>
          <a:off x="2382838" y="1828800"/>
          <a:ext cx="37846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4" imgW="2273300" imgH="457200" progId="Equation.3">
                  <p:embed/>
                </p:oleObj>
              </mc:Choice>
              <mc:Fallback>
                <p:oleObj name="Equation" r:id="rId4" imgW="22733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1828800"/>
                        <a:ext cx="37846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5"/>
          <p:cNvGraphicFramePr>
            <a:graphicFrameLocks noChangeAspect="1"/>
          </p:cNvGraphicFramePr>
          <p:nvPr/>
        </p:nvGraphicFramePr>
        <p:xfrm>
          <a:off x="2214563" y="4071938"/>
          <a:ext cx="4572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6" imgW="2882900" imgH="660400" progId="Equation.3">
                  <p:embed/>
                </p:oleObj>
              </mc:Choice>
              <mc:Fallback>
                <p:oleObj name="Equation" r:id="rId6" imgW="2882900" imgH="66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071938"/>
                        <a:ext cx="4572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3A9F28-DEB5-4019-84F0-43CDDBDC104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50" y="1285875"/>
            <a:ext cx="7929563" cy="3449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</a:rPr>
              <a:t>최적의 원칙 적용 여부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lvl="1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i="1" dirty="0">
                <a:latin typeface="Times New Roman" pitchFamily="18" charset="0"/>
                <a:ea typeface="굴림" charset="-127"/>
              </a:rPr>
              <a:t>n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개의 행렬을 곱하는 최적의 순서는 </a:t>
            </a:r>
            <a:r>
              <a:rPr lang="en-US" altLang="ko-KR" sz="2000" i="1" dirty="0">
                <a:latin typeface="Times New Roman" pitchFamily="18" charset="0"/>
                <a:ea typeface="굴림" charset="-127"/>
              </a:rPr>
              <a:t>n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개 행렬의 부분집합을 곱하는 최적의 순서를 포함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lvl="1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lvl="1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Ex) 6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개의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행렬을 곱하는 최적의 순서가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/>
            </a:r>
            <a:br>
              <a:rPr lang="en-US" altLang="ko-KR" sz="2000" dirty="0">
                <a:latin typeface="Times New Roman" pitchFamily="18" charset="0"/>
                <a:ea typeface="굴림" charset="-127"/>
              </a:rPr>
            </a:br>
            <a:r>
              <a:rPr lang="en-US" altLang="ko-KR" sz="2000" dirty="0">
                <a:latin typeface="Times New Roman" pitchFamily="18" charset="0"/>
                <a:ea typeface="굴림" charset="-127"/>
              </a:rPr>
              <a:t>	A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</a:rPr>
              <a:t>1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((((A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A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</a:rPr>
              <a:t>3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)A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</a:rPr>
              <a:t>4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)A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</a:rPr>
              <a:t>5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)A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</a:rPr>
              <a:t>6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이라면 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A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</a:rPr>
              <a:t>2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 A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</a:rPr>
              <a:t>4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까지 곱하는 최적의 순서는 반드시 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(A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A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</a:rPr>
              <a:t>3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)A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</a:rPr>
              <a:t>4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가 됨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31EB34-ED98-4688-AC54-0209EFF8F12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47107" name="개체 2"/>
          <p:cNvGraphicFramePr>
            <a:graphicFrameLocks noChangeAspect="1"/>
          </p:cNvGraphicFramePr>
          <p:nvPr/>
        </p:nvGraphicFramePr>
        <p:xfrm>
          <a:off x="2555875" y="1773238"/>
          <a:ext cx="43783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8" name="수식" r:id="rId4" imgW="2552700" imgH="711200" progId="Equation.3">
                  <p:embed/>
                </p:oleObj>
              </mc:Choice>
              <mc:Fallback>
                <p:oleObj name="수식" r:id="rId4" imgW="25527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773238"/>
                        <a:ext cx="43783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2700338" y="3284538"/>
            <a:ext cx="654346" cy="41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dirty="0">
                <a:solidFill>
                  <a:srgbClr val="3E020C"/>
                </a:solidFill>
              </a:rPr>
              <a:t>3×2</a:t>
            </a:r>
            <a:endParaRPr lang="ko-KR" altLang="en-US" dirty="0">
              <a:solidFill>
                <a:srgbClr val="3E020C"/>
              </a:solidFill>
            </a:endParaRPr>
          </a:p>
        </p:txBody>
      </p:sp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4067175" y="3284538"/>
            <a:ext cx="654346" cy="41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dirty="0">
                <a:solidFill>
                  <a:srgbClr val="3E020C"/>
                </a:solidFill>
              </a:rPr>
              <a:t>2×4</a:t>
            </a:r>
            <a:endParaRPr lang="ko-KR" altLang="en-US" dirty="0">
              <a:solidFill>
                <a:srgbClr val="3E020C"/>
              </a:solidFill>
            </a:endParaRPr>
          </a:p>
        </p:txBody>
      </p:sp>
      <p:sp>
        <p:nvSpPr>
          <p:cNvPr id="47110" name="TextBox 5"/>
          <p:cNvSpPr txBox="1">
            <a:spLocks noChangeArrowheads="1"/>
          </p:cNvSpPr>
          <p:nvPr/>
        </p:nvSpPr>
        <p:spPr bwMode="auto">
          <a:xfrm>
            <a:off x="5940425" y="3284538"/>
            <a:ext cx="654346" cy="41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dirty="0">
                <a:solidFill>
                  <a:srgbClr val="3E020C"/>
                </a:solidFill>
              </a:rPr>
              <a:t>3×4</a:t>
            </a:r>
            <a:endParaRPr lang="ko-KR" altLang="en-US" dirty="0">
              <a:solidFill>
                <a:srgbClr val="3E020C"/>
              </a:solidFill>
            </a:endParaRPr>
          </a:p>
        </p:txBody>
      </p:sp>
      <p:sp>
        <p:nvSpPr>
          <p:cNvPr id="47111" name="TextBox 6"/>
          <p:cNvSpPr txBox="1">
            <a:spLocks noChangeArrowheads="1"/>
          </p:cNvSpPr>
          <p:nvPr/>
        </p:nvSpPr>
        <p:spPr bwMode="auto">
          <a:xfrm>
            <a:off x="1908175" y="4724400"/>
            <a:ext cx="5253361" cy="81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E020C"/>
                </a:solidFill>
              </a:rPr>
              <a:t>z </a:t>
            </a:r>
            <a:r>
              <a:rPr lang="ko-KR" altLang="en-US" dirty="0">
                <a:solidFill>
                  <a:srgbClr val="3E020C"/>
                </a:solidFill>
              </a:rPr>
              <a:t>하나를 계산하는데 필요한 곱셈은 </a:t>
            </a:r>
            <a:r>
              <a:rPr lang="en-US" altLang="ko-KR" dirty="0">
                <a:solidFill>
                  <a:srgbClr val="3E020C"/>
                </a:solidFill>
              </a:rPr>
              <a:t>2</a:t>
            </a:r>
            <a:r>
              <a:rPr lang="ko-KR" altLang="en-US" dirty="0">
                <a:solidFill>
                  <a:srgbClr val="3E020C"/>
                </a:solidFill>
              </a:rPr>
              <a:t>회</a:t>
            </a:r>
            <a:endParaRPr lang="en-US" altLang="ko-KR" dirty="0">
              <a:solidFill>
                <a:srgbClr val="3E020C"/>
              </a:solidFill>
            </a:endParaRPr>
          </a:p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E020C"/>
                </a:solidFill>
              </a:rPr>
              <a:t>행렬곱셈을 위해 총 </a:t>
            </a:r>
            <a:r>
              <a:rPr lang="en-US" altLang="ko-KR" dirty="0" smtClean="0">
                <a:solidFill>
                  <a:srgbClr val="3E020C"/>
                </a:solidFill>
              </a:rPr>
              <a:t>3×2</a:t>
            </a:r>
            <a:r>
              <a:rPr lang="en-US" altLang="ko-KR" dirty="0">
                <a:solidFill>
                  <a:srgbClr val="3E020C"/>
                </a:solidFill>
              </a:rPr>
              <a:t>×</a:t>
            </a:r>
            <a:r>
              <a:rPr lang="en-US" altLang="ko-KR" dirty="0" smtClean="0">
                <a:solidFill>
                  <a:srgbClr val="3E020C"/>
                </a:solidFill>
              </a:rPr>
              <a:t>4</a:t>
            </a:r>
            <a:r>
              <a:rPr lang="ko-KR" altLang="en-US" dirty="0">
                <a:solidFill>
                  <a:srgbClr val="3E020C"/>
                </a:solidFill>
              </a:rPr>
              <a:t>회의 곱셈 필요</a:t>
            </a:r>
          </a:p>
        </p:txBody>
      </p:sp>
    </p:spTree>
    <p:extLst>
      <p:ext uri="{BB962C8B-B14F-4D97-AF65-F5344CB8AC3E}">
        <p14:creationId xmlns:p14="http://schemas.microsoft.com/office/powerpoint/2010/main" val="615332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276600" y="5629275"/>
            <a:ext cx="3240088" cy="1135063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13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F762C9-8DB6-4DD3-9DB5-47568848AD1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101600"/>
            <a:ext cx="7772400" cy="914400"/>
          </a:xfrm>
        </p:spPr>
        <p:txBody>
          <a:bodyPr/>
          <a:lstStyle/>
          <a:p>
            <a:pPr eaLnBrk="1" hangingPunct="1"/>
            <a:r>
              <a:rPr lang="ko-KR" altLang="en-US" smtClean="0"/>
              <a:t>연쇄 행렬곱셈 동적계획식 설계전략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71563"/>
            <a:ext cx="8839200" cy="857250"/>
          </a:xfrm>
        </p:spPr>
        <p:txBody>
          <a:bodyPr/>
          <a:lstStyle/>
          <a:p>
            <a:pPr eaLnBrk="1" hangingPunct="1"/>
            <a:r>
              <a:rPr lang="en-US" altLang="ko-KR" i="1" smtClean="0"/>
              <a:t>A</a:t>
            </a:r>
            <a:r>
              <a:rPr lang="en-US" altLang="ko-KR" i="1" baseline="-25000" smtClean="0"/>
              <a:t>k</a:t>
            </a:r>
            <a:r>
              <a:rPr lang="ko-KR" altLang="en-US" smtClean="0"/>
              <a:t>의  크기는 </a:t>
            </a:r>
            <a:r>
              <a:rPr lang="en-US" altLang="ko-KR" i="1" smtClean="0"/>
              <a:t>d</a:t>
            </a:r>
            <a:r>
              <a:rPr lang="en-US" altLang="ko-KR" i="1" baseline="-25000" smtClean="0"/>
              <a:t>k</a:t>
            </a:r>
            <a:r>
              <a:rPr lang="en-US" altLang="ko-KR" baseline="-25000" smtClean="0"/>
              <a:t>-1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/>
              <a:t>d</a:t>
            </a:r>
            <a:r>
              <a:rPr lang="en-US" altLang="ko-KR" i="1" baseline="-25000" smtClean="0"/>
              <a:t>k  </a:t>
            </a:r>
            <a:r>
              <a:rPr lang="en-US" altLang="ko-KR" i="1" smtClean="0"/>
              <a:t>  </a:t>
            </a:r>
            <a:r>
              <a:rPr lang="en-US" altLang="ko-KR" smtClean="0"/>
              <a:t>: </a:t>
            </a:r>
            <a:r>
              <a:rPr lang="en-US" altLang="ko-KR" i="1" smtClean="0"/>
              <a:t>d</a:t>
            </a:r>
            <a:r>
              <a:rPr lang="en-US" altLang="ko-KR" i="1" baseline="-25000" smtClean="0"/>
              <a:t>k</a:t>
            </a:r>
            <a:r>
              <a:rPr lang="en-US" altLang="ko-KR" baseline="-25000" smtClean="0"/>
              <a:t>-1 </a:t>
            </a:r>
            <a:r>
              <a:rPr lang="en-US" altLang="ko-KR" smtClean="0"/>
              <a:t>: </a:t>
            </a:r>
            <a:r>
              <a:rPr lang="ko-KR" altLang="en-US" smtClean="0"/>
              <a:t>행</a:t>
            </a:r>
            <a:r>
              <a:rPr lang="en-US" altLang="ko-KR" smtClean="0"/>
              <a:t>(row)</a:t>
            </a:r>
            <a:r>
              <a:rPr lang="ko-KR" altLang="en-US" smtClean="0"/>
              <a:t>의 수</a:t>
            </a:r>
            <a:r>
              <a:rPr lang="en-US" altLang="ko-KR" smtClean="0"/>
              <a:t>, </a:t>
            </a:r>
            <a:r>
              <a:rPr lang="ko-KR" altLang="en-US" smtClean="0"/>
              <a:t> </a:t>
            </a:r>
            <a:r>
              <a:rPr lang="en-US" altLang="ko-KR" i="1" smtClean="0"/>
              <a:t>d</a:t>
            </a:r>
            <a:r>
              <a:rPr lang="en-US" altLang="ko-KR" i="1" baseline="-25000" smtClean="0"/>
              <a:t>k</a:t>
            </a:r>
            <a:r>
              <a:rPr lang="en-US" altLang="ko-KR" smtClean="0"/>
              <a:t>:</a:t>
            </a:r>
            <a:r>
              <a:rPr lang="ko-KR" altLang="en-US" smtClean="0"/>
              <a:t> 열</a:t>
            </a:r>
            <a:r>
              <a:rPr lang="en-US" altLang="ko-KR" smtClean="0"/>
              <a:t>(column)</a:t>
            </a:r>
            <a:r>
              <a:rPr lang="ko-KR" altLang="en-US" smtClean="0"/>
              <a:t>의 수</a:t>
            </a:r>
            <a:endParaRPr lang="en-US" altLang="ko-KR" smtClean="0"/>
          </a:p>
          <a:p>
            <a:pPr eaLnBrk="1" hangingPunct="1"/>
            <a:r>
              <a:rPr lang="en-US" altLang="ko-KR" smtClean="0"/>
              <a:t> </a:t>
            </a:r>
            <a:r>
              <a:rPr lang="en-US" altLang="ko-KR" i="1" smtClean="0"/>
              <a:t>A</a:t>
            </a:r>
            <a:r>
              <a:rPr lang="en-US" altLang="ko-KR" baseline="-25000" smtClean="0"/>
              <a:t>1</a:t>
            </a:r>
            <a:r>
              <a:rPr lang="ko-KR" altLang="en-US" smtClean="0"/>
              <a:t>의 행의 수는 </a:t>
            </a:r>
            <a:r>
              <a:rPr lang="en-US" altLang="ko-KR" i="1" smtClean="0"/>
              <a:t>d</a:t>
            </a:r>
            <a:r>
              <a:rPr lang="en-US" altLang="ko-KR" baseline="-25000" smtClean="0"/>
              <a:t>0</a:t>
            </a:r>
            <a:r>
              <a:rPr lang="en-US" altLang="ko-KR" smtClean="0"/>
              <a:t>. </a:t>
            </a:r>
          </a:p>
        </p:txBody>
      </p:sp>
      <p:graphicFrame>
        <p:nvGraphicFramePr>
          <p:cNvPr id="48134" name="Object 4"/>
          <p:cNvGraphicFramePr>
            <a:graphicFrameLocks noChangeAspect="1"/>
          </p:cNvGraphicFramePr>
          <p:nvPr/>
        </p:nvGraphicFramePr>
        <p:xfrm>
          <a:off x="4606925" y="4246563"/>
          <a:ext cx="1143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3" name="수식" r:id="rId4" imgW="748975" imgH="203112" progId="Equation.3">
                  <p:embed/>
                </p:oleObj>
              </mc:Choice>
              <mc:Fallback>
                <p:oleObj name="수식" r:id="rId4" imgW="74897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4246563"/>
                        <a:ext cx="11430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5"/>
          <p:cNvGraphicFramePr>
            <a:graphicFrameLocks noChangeAspect="1"/>
          </p:cNvGraphicFramePr>
          <p:nvPr/>
        </p:nvGraphicFramePr>
        <p:xfrm>
          <a:off x="533400" y="3740150"/>
          <a:ext cx="14097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4" name="Equation" r:id="rId6" imgW="634725" imgH="203112" progId="Equation.3">
                  <p:embed/>
                </p:oleObj>
              </mc:Choice>
              <mc:Fallback>
                <p:oleObj name="Equation" r:id="rId6" imgW="634725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40150"/>
                        <a:ext cx="14097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1943100" y="3557588"/>
            <a:ext cx="6553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1"/>
              <a:t>i</a:t>
            </a:r>
            <a:r>
              <a:rPr lang="en-US" altLang="ko-KR"/>
              <a:t> ≤ </a:t>
            </a:r>
            <a:r>
              <a:rPr lang="en-US" altLang="ko-KR" i="1"/>
              <a:t>j</a:t>
            </a:r>
            <a:r>
              <a:rPr lang="ko-KR" altLang="en-US"/>
              <a:t>일 때 </a:t>
            </a:r>
            <a:r>
              <a:rPr lang="en-US" altLang="ko-KR" i="1"/>
              <a:t>A</a:t>
            </a:r>
            <a:r>
              <a:rPr lang="en-US" altLang="ko-KR" i="1" baseline="-25000"/>
              <a:t>i</a:t>
            </a:r>
            <a:r>
              <a:rPr lang="ko-KR" altLang="en-US"/>
              <a:t>부터 </a:t>
            </a:r>
            <a:r>
              <a:rPr lang="en-US" altLang="ko-KR" i="1"/>
              <a:t>A</a:t>
            </a:r>
            <a:r>
              <a:rPr lang="en-US" altLang="ko-KR" i="1" baseline="-25000"/>
              <a:t>j</a:t>
            </a:r>
            <a:r>
              <a:rPr lang="ko-KR" altLang="en-US"/>
              <a:t>까지의 행렬을 곱하는데 필요한 기본적인 곱셈의 최소 횟수</a:t>
            </a:r>
          </a:p>
        </p:txBody>
      </p:sp>
      <p:graphicFrame>
        <p:nvGraphicFramePr>
          <p:cNvPr id="48137" name="Object 8"/>
          <p:cNvGraphicFramePr>
            <a:graphicFrameLocks noChangeAspect="1"/>
          </p:cNvGraphicFramePr>
          <p:nvPr/>
        </p:nvGraphicFramePr>
        <p:xfrm>
          <a:off x="820738" y="4818063"/>
          <a:ext cx="70532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5" name="Equation" r:id="rId8" imgW="3505200" imgH="241300" progId="Equation.3">
                  <p:embed/>
                </p:oleObj>
              </mc:Choice>
              <mc:Fallback>
                <p:oleObj name="Equation" r:id="rId8" imgW="35052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4818063"/>
                        <a:ext cx="70532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9"/>
          <p:cNvGraphicFramePr>
            <a:graphicFrameLocks noChangeAspect="1"/>
          </p:cNvGraphicFramePr>
          <p:nvPr/>
        </p:nvGraphicFramePr>
        <p:xfrm>
          <a:off x="914400" y="5470525"/>
          <a:ext cx="1541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6" name="Equation" r:id="rId10" imgW="710891" imgH="203112" progId="Equation.3">
                  <p:embed/>
                </p:oleObj>
              </mc:Choice>
              <mc:Fallback>
                <p:oleObj name="Equation" r:id="rId10" imgW="71089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70525"/>
                        <a:ext cx="15414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0"/>
          <p:cNvGraphicFramePr>
            <a:graphicFrameLocks noChangeAspect="1"/>
          </p:cNvGraphicFramePr>
          <p:nvPr/>
        </p:nvGraphicFramePr>
        <p:xfrm>
          <a:off x="201613" y="4941888"/>
          <a:ext cx="3238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7" name="Equation" r:id="rId12" imgW="126780" imgH="101424" progId="Equation.3">
                  <p:embed/>
                </p:oleObj>
              </mc:Choice>
              <mc:Fallback>
                <p:oleObj name="Equation" r:id="rId12" imgW="126780" imgH="1014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4941888"/>
                        <a:ext cx="32385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40" name="그림 12" descr="03-07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462088"/>
            <a:ext cx="4143375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1" name="왼쪽 중괄호 1"/>
          <p:cNvSpPr>
            <a:spLocks/>
          </p:cNvSpPr>
          <p:nvPr/>
        </p:nvSpPr>
        <p:spPr bwMode="auto">
          <a:xfrm>
            <a:off x="533400" y="4792663"/>
            <a:ext cx="287338" cy="1052512"/>
          </a:xfrm>
          <a:prstGeom prst="leftBrace">
            <a:avLst>
              <a:gd name="adj1" fmla="val 8343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graphicFrame>
        <p:nvGraphicFramePr>
          <p:cNvPr id="48142" name="개체 1"/>
          <p:cNvGraphicFramePr>
            <a:graphicFrameLocks noChangeAspect="1"/>
          </p:cNvGraphicFramePr>
          <p:nvPr/>
        </p:nvGraphicFramePr>
        <p:xfrm>
          <a:off x="3363913" y="5629275"/>
          <a:ext cx="27384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8" name="수식" r:id="rId15" imgW="1536700" imgH="241300" progId="Equation.3">
                  <p:embed/>
                </p:oleObj>
              </mc:Choice>
              <mc:Fallback>
                <p:oleObj name="수식" r:id="rId15" imgW="1536700" imgH="2413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5629275"/>
                        <a:ext cx="27384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3" name="오른쪽 중괄호 2"/>
          <p:cNvSpPr>
            <a:spLocks/>
          </p:cNvSpPr>
          <p:nvPr/>
        </p:nvSpPr>
        <p:spPr bwMode="auto">
          <a:xfrm rot="5400000">
            <a:off x="3923506" y="5812632"/>
            <a:ext cx="287337" cy="812800"/>
          </a:xfrm>
          <a:prstGeom prst="rightBrace">
            <a:avLst>
              <a:gd name="adj1" fmla="val 8355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8144" name="오른쪽 중괄호 14"/>
          <p:cNvSpPr>
            <a:spLocks/>
          </p:cNvSpPr>
          <p:nvPr/>
        </p:nvSpPr>
        <p:spPr bwMode="auto">
          <a:xfrm rot="5400000">
            <a:off x="5336610" y="5813426"/>
            <a:ext cx="288925" cy="812800"/>
          </a:xfrm>
          <a:prstGeom prst="rightBrace">
            <a:avLst>
              <a:gd name="adj1" fmla="val 8309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8145" name="TextBox 3"/>
          <p:cNvSpPr txBox="1">
            <a:spLocks noChangeArrowheads="1"/>
          </p:cNvSpPr>
          <p:nvPr/>
        </p:nvSpPr>
        <p:spPr bwMode="auto">
          <a:xfrm>
            <a:off x="3903663" y="6273800"/>
            <a:ext cx="9556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C: </a:t>
            </a:r>
            <a:endParaRPr lang="ko-KR" altLang="en-US"/>
          </a:p>
        </p:txBody>
      </p:sp>
      <p:sp>
        <p:nvSpPr>
          <p:cNvPr id="48146" name="TextBox 16"/>
          <p:cNvSpPr txBox="1">
            <a:spLocks noChangeArrowheads="1"/>
          </p:cNvSpPr>
          <p:nvPr/>
        </p:nvSpPr>
        <p:spPr bwMode="auto">
          <a:xfrm>
            <a:off x="5248787" y="6289229"/>
            <a:ext cx="108108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dirty="0"/>
              <a:t>D:</a:t>
            </a:r>
            <a:endParaRPr lang="ko-KR" altLang="en-US" dirty="0"/>
          </a:p>
        </p:txBody>
      </p:sp>
      <p:graphicFrame>
        <p:nvGraphicFramePr>
          <p:cNvPr id="48147" name="개체 4"/>
          <p:cNvGraphicFramePr>
            <a:graphicFrameLocks noChangeAspect="1"/>
          </p:cNvGraphicFramePr>
          <p:nvPr/>
        </p:nvGraphicFramePr>
        <p:xfrm>
          <a:off x="4232275" y="6343650"/>
          <a:ext cx="781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9" name="수식" r:id="rId17" imgW="520700" imgH="228600" progId="Equation.3">
                  <p:embed/>
                </p:oleObj>
              </mc:Choice>
              <mc:Fallback>
                <p:oleObj name="수식" r:id="rId17" imgW="520700" imgH="22860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6343650"/>
                        <a:ext cx="7810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532532"/>
              </p:ext>
            </p:extLst>
          </p:nvPr>
        </p:nvGraphicFramePr>
        <p:xfrm>
          <a:off x="5608192" y="6334886"/>
          <a:ext cx="666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0" name="수식" r:id="rId19" imgW="444307" imgH="241195" progId="Equation.3">
                  <p:embed/>
                </p:oleObj>
              </mc:Choice>
              <mc:Fallback>
                <p:oleObj name="수식" r:id="rId19" imgW="444307" imgH="241195" progId="Equation.3">
                  <p:embed/>
                  <p:pic>
                    <p:nvPicPr>
                      <p:cNvPr id="0" name="개체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192" y="6334886"/>
                        <a:ext cx="6667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48C36D-1EE5-4676-9F6C-F062787FB4F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49155" name="Object 4"/>
          <p:cNvGraphicFramePr>
            <a:graphicFrameLocks noChangeAspect="1"/>
          </p:cNvGraphicFramePr>
          <p:nvPr/>
        </p:nvGraphicFramePr>
        <p:xfrm>
          <a:off x="4859338" y="1525588"/>
          <a:ext cx="1143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9" name="수식" r:id="rId4" imgW="748975" imgH="203112" progId="Equation.3">
                  <p:embed/>
                </p:oleObj>
              </mc:Choice>
              <mc:Fallback>
                <p:oleObj name="수식" r:id="rId4" imgW="74897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525588"/>
                        <a:ext cx="11430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5"/>
          <p:cNvGraphicFramePr>
            <a:graphicFrameLocks noChangeAspect="1"/>
          </p:cNvGraphicFramePr>
          <p:nvPr/>
        </p:nvGraphicFramePr>
        <p:xfrm>
          <a:off x="785813" y="1019175"/>
          <a:ext cx="14097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0" name="Equation" r:id="rId6" imgW="634725" imgH="203112" progId="Equation.3">
                  <p:embed/>
                </p:oleObj>
              </mc:Choice>
              <mc:Fallback>
                <p:oleObj name="Equation" r:id="rId6" imgW="634725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019175"/>
                        <a:ext cx="14097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7"/>
          <p:cNvSpPr txBox="1">
            <a:spLocks noChangeArrowheads="1"/>
          </p:cNvSpPr>
          <p:nvPr/>
        </p:nvSpPr>
        <p:spPr bwMode="auto">
          <a:xfrm>
            <a:off x="2195513" y="836613"/>
            <a:ext cx="6553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1"/>
              <a:t>i</a:t>
            </a:r>
            <a:r>
              <a:rPr lang="en-US" altLang="ko-KR"/>
              <a:t> ≤ </a:t>
            </a:r>
            <a:r>
              <a:rPr lang="en-US" altLang="ko-KR" i="1"/>
              <a:t>j</a:t>
            </a:r>
            <a:r>
              <a:rPr lang="ko-KR" altLang="en-US"/>
              <a:t>일 때 </a:t>
            </a:r>
            <a:r>
              <a:rPr lang="en-US" altLang="ko-KR" i="1"/>
              <a:t>A</a:t>
            </a:r>
            <a:r>
              <a:rPr lang="en-US" altLang="ko-KR" i="1" baseline="-25000"/>
              <a:t>i</a:t>
            </a:r>
            <a:r>
              <a:rPr lang="ko-KR" altLang="en-US"/>
              <a:t>부터 </a:t>
            </a:r>
            <a:r>
              <a:rPr lang="en-US" altLang="ko-KR" i="1"/>
              <a:t>A</a:t>
            </a:r>
            <a:r>
              <a:rPr lang="en-US" altLang="ko-KR" i="1" baseline="-25000"/>
              <a:t>j</a:t>
            </a:r>
            <a:r>
              <a:rPr lang="ko-KR" altLang="en-US"/>
              <a:t>까지의 행렬을 곱하는데 필요한 기본적인 곱셈의 최소 횟수</a:t>
            </a:r>
          </a:p>
        </p:txBody>
      </p:sp>
      <p:graphicFrame>
        <p:nvGraphicFramePr>
          <p:cNvPr id="49158" name="Object 8"/>
          <p:cNvGraphicFramePr>
            <a:graphicFrameLocks noChangeAspect="1"/>
          </p:cNvGraphicFramePr>
          <p:nvPr/>
        </p:nvGraphicFramePr>
        <p:xfrm>
          <a:off x="1087438" y="2794000"/>
          <a:ext cx="70532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1" name="Equation" r:id="rId8" imgW="3505200" imgH="241300" progId="Equation.3">
                  <p:embed/>
                </p:oleObj>
              </mc:Choice>
              <mc:Fallback>
                <p:oleObj name="Equation" r:id="rId8" imgW="35052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794000"/>
                        <a:ext cx="705326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9"/>
          <p:cNvGraphicFramePr>
            <a:graphicFrameLocks noChangeAspect="1"/>
          </p:cNvGraphicFramePr>
          <p:nvPr/>
        </p:nvGraphicFramePr>
        <p:xfrm>
          <a:off x="1181100" y="3446463"/>
          <a:ext cx="1541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2" name="Equation" r:id="rId10" imgW="710891" imgH="203112" progId="Equation.3">
                  <p:embed/>
                </p:oleObj>
              </mc:Choice>
              <mc:Fallback>
                <p:oleObj name="Equation" r:id="rId10" imgW="71089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446463"/>
                        <a:ext cx="15414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10"/>
          <p:cNvGraphicFramePr>
            <a:graphicFrameLocks noChangeAspect="1"/>
          </p:cNvGraphicFramePr>
          <p:nvPr/>
        </p:nvGraphicFramePr>
        <p:xfrm>
          <a:off x="468313" y="2917825"/>
          <a:ext cx="3238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3" name="Equation" r:id="rId12" imgW="126780" imgH="101424" progId="Equation.3">
                  <p:embed/>
                </p:oleObj>
              </mc:Choice>
              <mc:Fallback>
                <p:oleObj name="Equation" r:id="rId12" imgW="126780" imgH="1014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917825"/>
                        <a:ext cx="32385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왼쪽 중괄호 1"/>
          <p:cNvSpPr>
            <a:spLocks/>
          </p:cNvSpPr>
          <p:nvPr/>
        </p:nvSpPr>
        <p:spPr bwMode="auto">
          <a:xfrm>
            <a:off x="800100" y="2768600"/>
            <a:ext cx="287338" cy="1052513"/>
          </a:xfrm>
          <a:prstGeom prst="leftBrace">
            <a:avLst>
              <a:gd name="adj1" fmla="val 8343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graphicFrame>
        <p:nvGraphicFramePr>
          <p:cNvPr id="49162" name="개체 1"/>
          <p:cNvGraphicFramePr>
            <a:graphicFrameLocks noChangeAspect="1"/>
          </p:cNvGraphicFramePr>
          <p:nvPr/>
        </p:nvGraphicFramePr>
        <p:xfrm>
          <a:off x="2833688" y="4371975"/>
          <a:ext cx="30321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4" name="수식" r:id="rId14" imgW="1701800" imgH="241300" progId="Equation.3">
                  <p:embed/>
                </p:oleObj>
              </mc:Choice>
              <mc:Fallback>
                <p:oleObj name="수식" r:id="rId14" imgW="1701800" imgH="2413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4371975"/>
                        <a:ext cx="30321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오른쪽 중괄호 2"/>
          <p:cNvSpPr>
            <a:spLocks/>
          </p:cNvSpPr>
          <p:nvPr/>
        </p:nvSpPr>
        <p:spPr bwMode="auto">
          <a:xfrm rot="5400000">
            <a:off x="3425031" y="4555332"/>
            <a:ext cx="287337" cy="812800"/>
          </a:xfrm>
          <a:prstGeom prst="rightBrace">
            <a:avLst>
              <a:gd name="adj1" fmla="val 8355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9164" name="오른쪽 중괄호 14"/>
          <p:cNvSpPr>
            <a:spLocks/>
          </p:cNvSpPr>
          <p:nvPr/>
        </p:nvSpPr>
        <p:spPr bwMode="auto">
          <a:xfrm rot="5400000">
            <a:off x="5101628" y="4558061"/>
            <a:ext cx="287337" cy="812800"/>
          </a:xfrm>
          <a:prstGeom prst="rightBrace">
            <a:avLst>
              <a:gd name="adj1" fmla="val 8355"/>
              <a:gd name="adj2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9165" name="TextBox 3"/>
          <p:cNvSpPr txBox="1">
            <a:spLocks noChangeArrowheads="1"/>
          </p:cNvSpPr>
          <p:nvPr/>
        </p:nvSpPr>
        <p:spPr bwMode="auto">
          <a:xfrm>
            <a:off x="3403600" y="5062538"/>
            <a:ext cx="9572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C: </a:t>
            </a:r>
            <a:endParaRPr lang="ko-KR" altLang="en-US"/>
          </a:p>
        </p:txBody>
      </p:sp>
      <p:sp>
        <p:nvSpPr>
          <p:cNvPr id="49166" name="TextBox 16"/>
          <p:cNvSpPr txBox="1">
            <a:spLocks noChangeArrowheads="1"/>
          </p:cNvSpPr>
          <p:nvPr/>
        </p:nvSpPr>
        <p:spPr bwMode="auto">
          <a:xfrm>
            <a:off x="5064322" y="5075238"/>
            <a:ext cx="10826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D:</a:t>
            </a:r>
            <a:endParaRPr lang="ko-KR" altLang="en-US"/>
          </a:p>
        </p:txBody>
      </p:sp>
      <p:graphicFrame>
        <p:nvGraphicFramePr>
          <p:cNvPr id="49167" name="개체 4"/>
          <p:cNvGraphicFramePr>
            <a:graphicFrameLocks noChangeAspect="1"/>
          </p:cNvGraphicFramePr>
          <p:nvPr/>
        </p:nvGraphicFramePr>
        <p:xfrm>
          <a:off x="3733800" y="5130800"/>
          <a:ext cx="781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5" name="수식" r:id="rId16" imgW="520700" imgH="228600" progId="Equation.3">
                  <p:embed/>
                </p:oleObj>
              </mc:Choice>
              <mc:Fallback>
                <p:oleObj name="수식" r:id="rId16" imgW="520700" imgH="22860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130800"/>
                        <a:ext cx="7810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개체 18"/>
          <p:cNvGraphicFramePr>
            <a:graphicFrameLocks noChangeAspect="1"/>
          </p:cNvGraphicFramePr>
          <p:nvPr/>
        </p:nvGraphicFramePr>
        <p:xfrm>
          <a:off x="5410200" y="5113338"/>
          <a:ext cx="666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6" name="수식" r:id="rId18" imgW="444307" imgH="241195" progId="Equation.3">
                  <p:embed/>
                </p:oleObj>
              </mc:Choice>
              <mc:Fallback>
                <p:oleObj name="수식" r:id="rId18" imgW="444307" imgH="241195" progId="Equation.3">
                  <p:embed/>
                  <p:pic>
                    <p:nvPicPr>
                      <p:cNvPr id="0" name="개체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13338"/>
                        <a:ext cx="6667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5897563" y="2549525"/>
            <a:ext cx="1074737" cy="896938"/>
          </a:xfrm>
          <a:prstGeom prst="ellipse">
            <a:avLst/>
          </a:prstGeom>
          <a:noFill/>
          <a:ln w="222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 bwMode="auto">
          <a:xfrm>
            <a:off x="3013075" y="2514600"/>
            <a:ext cx="1074738" cy="895350"/>
          </a:xfrm>
          <a:prstGeom prst="ellipse">
            <a:avLst/>
          </a:prstGeom>
          <a:noFill/>
          <a:ln w="222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 bwMode="auto">
          <a:xfrm>
            <a:off x="4262438" y="2546350"/>
            <a:ext cx="1462087" cy="896938"/>
          </a:xfrm>
          <a:prstGeom prst="ellipse">
            <a:avLst/>
          </a:prstGeom>
          <a:noFill/>
          <a:ln w="222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3563938" y="3443288"/>
            <a:ext cx="0" cy="92868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>
            <a:off x="5148263" y="3443288"/>
            <a:ext cx="0" cy="92868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 flipH="1">
            <a:off x="4514850" y="3443288"/>
            <a:ext cx="1487488" cy="106521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6" name="아래쪽 화살표 20"/>
          <p:cNvSpPr>
            <a:spLocks noChangeArrowheads="1"/>
          </p:cNvSpPr>
          <p:nvPr/>
        </p:nvSpPr>
        <p:spPr bwMode="auto">
          <a:xfrm rot="18357364">
            <a:off x="5268119" y="3071019"/>
            <a:ext cx="357187" cy="3000375"/>
          </a:xfrm>
          <a:prstGeom prst="downArrow">
            <a:avLst>
              <a:gd name="adj1" fmla="val 50000"/>
              <a:gd name="adj2" fmla="val 50011"/>
            </a:avLst>
          </a:prstGeom>
          <a:solidFill>
            <a:schemeClr val="accent4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l"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mtClean="0">
              <a:latin typeface="굴림" pitchFamily="50" charset="-127"/>
            </a:endParaRPr>
          </a:p>
        </p:txBody>
      </p:sp>
      <p:sp>
        <p:nvSpPr>
          <p:cNvPr id="41994" name="아래쪽 화살표 18"/>
          <p:cNvSpPr>
            <a:spLocks noChangeArrowheads="1"/>
          </p:cNvSpPr>
          <p:nvPr/>
        </p:nvSpPr>
        <p:spPr bwMode="auto">
          <a:xfrm rot="18390273">
            <a:off x="5010944" y="3374231"/>
            <a:ext cx="357188" cy="3000375"/>
          </a:xfrm>
          <a:prstGeom prst="downArrow">
            <a:avLst>
              <a:gd name="adj1" fmla="val 50000"/>
              <a:gd name="adj2" fmla="val 50011"/>
            </a:avLst>
          </a:prstGeom>
          <a:solidFill>
            <a:schemeClr val="accent3">
              <a:lumMod val="75000"/>
              <a:alpha val="9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l"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algn="l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algn="l" eaLnBrk="0" hangingPunct="0">
              <a:buClr>
                <a:schemeClr val="tx2"/>
              </a:buClr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mtClean="0">
              <a:latin typeface="굴림" pitchFamily="50" charset="-127"/>
            </a:endParaRPr>
          </a:p>
        </p:txBody>
      </p:sp>
      <p:sp>
        <p:nvSpPr>
          <p:cNvPr id="501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E5E62B-AAC3-4EA6-AAC9-438725AD531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857250"/>
            <a:ext cx="8839200" cy="2346325"/>
          </a:xfrm>
        </p:spPr>
        <p:txBody>
          <a:bodyPr/>
          <a:lstStyle/>
          <a:p>
            <a:pPr eaLnBrk="1" hangingPunct="1"/>
            <a:r>
              <a:rPr lang="ko-KR" altLang="en-US" smtClean="0"/>
              <a:t>보기</a:t>
            </a:r>
            <a:r>
              <a:rPr lang="en-US" altLang="ko-KR" smtClean="0"/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</a:t>
            </a:r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재귀관계식의 적용 예</a:t>
            </a:r>
          </a:p>
        </p:txBody>
      </p:sp>
      <p:graphicFrame>
        <p:nvGraphicFramePr>
          <p:cNvPr id="50183" name="Object 5"/>
          <p:cNvGraphicFramePr>
            <a:graphicFrameLocks noChangeAspect="1"/>
          </p:cNvGraphicFramePr>
          <p:nvPr/>
        </p:nvGraphicFramePr>
        <p:xfrm>
          <a:off x="1928813" y="1071563"/>
          <a:ext cx="453866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9" name="수식" r:id="rId4" imgW="2349500" imgH="431800" progId="Equation.3">
                  <p:embed/>
                </p:oleObj>
              </mc:Choice>
              <mc:Fallback>
                <p:oleObj name="수식" r:id="rId4" imgW="2349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071563"/>
                        <a:ext cx="453866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4" name="그룹 16"/>
          <p:cNvGrpSpPr>
            <a:grpSpLocks/>
          </p:cNvGrpSpPr>
          <p:nvPr/>
        </p:nvGrpSpPr>
        <p:grpSpPr bwMode="auto">
          <a:xfrm>
            <a:off x="446088" y="2060575"/>
            <a:ext cx="7989887" cy="1119188"/>
            <a:chOff x="457200" y="2157423"/>
            <a:chExt cx="7989917" cy="1119187"/>
          </a:xfrm>
        </p:grpSpPr>
        <p:graphicFrame>
          <p:nvGraphicFramePr>
            <p:cNvPr id="50197" name="Object 6"/>
            <p:cNvGraphicFramePr>
              <a:graphicFrameLocks noChangeAspect="1"/>
            </p:cNvGraphicFramePr>
            <p:nvPr/>
          </p:nvGraphicFramePr>
          <p:xfrm>
            <a:off x="457200" y="2278063"/>
            <a:ext cx="1298575" cy="998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10" name="수식" r:id="rId6" imgW="672808" imgH="660113" progId="Equation.3">
                    <p:embed/>
                  </p:oleObj>
                </mc:Choice>
                <mc:Fallback>
                  <p:oleObj name="수식" r:id="rId6" imgW="672808" imgH="66011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2278063"/>
                          <a:ext cx="1298575" cy="998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8" name="Object 7"/>
            <p:cNvGraphicFramePr>
              <a:graphicFrameLocks noChangeAspect="1"/>
            </p:cNvGraphicFramePr>
            <p:nvPr/>
          </p:nvGraphicFramePr>
          <p:xfrm>
            <a:off x="2112992" y="2157423"/>
            <a:ext cx="6334125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11" name="Equation" r:id="rId8" imgW="4025900" imgH="342900" progId="Equation.3">
                    <p:embed/>
                  </p:oleObj>
                </mc:Choice>
                <mc:Fallback>
                  <p:oleObj name="Equation" r:id="rId8" imgW="4025900" imgH="342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992" y="2157423"/>
                          <a:ext cx="6334125" cy="554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9" name="Object 8"/>
            <p:cNvGraphicFramePr>
              <a:graphicFrameLocks noChangeAspect="1"/>
            </p:cNvGraphicFramePr>
            <p:nvPr/>
          </p:nvGraphicFramePr>
          <p:xfrm>
            <a:off x="1924055" y="2598748"/>
            <a:ext cx="4833956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12" name="수식" r:id="rId10" imgW="3073400" imgH="203200" progId="Equation.3">
                    <p:embed/>
                  </p:oleObj>
                </mc:Choice>
                <mc:Fallback>
                  <p:oleObj name="수식" r:id="rId10" imgW="3073400" imgH="203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4055" y="2598748"/>
                          <a:ext cx="4833956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00" name="Object 9"/>
            <p:cNvGraphicFramePr>
              <a:graphicFrameLocks noChangeAspect="1"/>
            </p:cNvGraphicFramePr>
            <p:nvPr/>
          </p:nvGraphicFramePr>
          <p:xfrm>
            <a:off x="2001867" y="2949585"/>
            <a:ext cx="1997075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13" name="Equation" r:id="rId12" imgW="1269449" imgH="203112" progId="Equation.3">
                    <p:embed/>
                  </p:oleObj>
                </mc:Choice>
                <mc:Fallback>
                  <p:oleObj name="Equation" r:id="rId12" imgW="1269449" imgH="20311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867" y="2949585"/>
                          <a:ext cx="1997075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85" name="Object 10"/>
          <p:cNvGraphicFramePr>
            <a:graphicFrameLocks noChangeAspect="1"/>
          </p:cNvGraphicFramePr>
          <p:nvPr/>
        </p:nvGraphicFramePr>
        <p:xfrm>
          <a:off x="2674938" y="3552825"/>
          <a:ext cx="3794125" cy="25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4" name="수식" r:id="rId14" imgW="2413000" imgH="1574800" progId="Equation.3">
                  <p:embed/>
                </p:oleObj>
              </mc:Choice>
              <mc:Fallback>
                <p:oleObj name="수식" r:id="rId14" imgW="2413000" imgH="1574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3552825"/>
                        <a:ext cx="3794125" cy="255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186" name="직선 연결선 13"/>
          <p:cNvCxnSpPr>
            <a:cxnSpLocks noChangeShapeType="1"/>
          </p:cNvCxnSpPr>
          <p:nvPr/>
        </p:nvCxnSpPr>
        <p:spPr bwMode="auto">
          <a:xfrm>
            <a:off x="2214563" y="3857625"/>
            <a:ext cx="45720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7" name="직선 연결선 15"/>
          <p:cNvCxnSpPr>
            <a:cxnSpLocks noChangeShapeType="1"/>
          </p:cNvCxnSpPr>
          <p:nvPr/>
        </p:nvCxnSpPr>
        <p:spPr bwMode="auto">
          <a:xfrm rot="5400000">
            <a:off x="2249488" y="4751388"/>
            <a:ext cx="2643187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6357938" y="5857875"/>
            <a:ext cx="608012" cy="395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dirty="0">
                <a:latin typeface="Times New Roman" pitchFamily="18" charset="0"/>
                <a:ea typeface="굴림" charset="-127"/>
              </a:rPr>
              <a:t>대각 </a:t>
            </a:r>
            <a:r>
              <a:rPr lang="en-US" altLang="ko-KR" sz="1200" dirty="0">
                <a:latin typeface="Times New Roman" pitchFamily="18" charset="0"/>
                <a:ea typeface="굴림" charset="-127"/>
              </a:rPr>
              <a:t>1</a:t>
            </a:r>
            <a:endParaRPr lang="ko-KR" altLang="en-US" sz="1200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32575" y="5429250"/>
            <a:ext cx="606425" cy="395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dirty="0">
                <a:latin typeface="Times New Roman" pitchFamily="18" charset="0"/>
                <a:ea typeface="굴림" charset="-127"/>
              </a:rPr>
              <a:t>대각 </a:t>
            </a:r>
            <a:r>
              <a:rPr lang="en-US" altLang="ko-KR" sz="1200" dirty="0">
                <a:latin typeface="Times New Roman" pitchFamily="18" charset="0"/>
                <a:ea typeface="굴림" charset="-127"/>
              </a:rPr>
              <a:t>2</a:t>
            </a:r>
            <a:endParaRPr lang="ko-KR" altLang="en-US" sz="1200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50190" name="타원 1"/>
          <p:cNvSpPr>
            <a:spLocks noChangeArrowheads="1"/>
          </p:cNvSpPr>
          <p:nvPr/>
        </p:nvSpPr>
        <p:spPr bwMode="auto">
          <a:xfrm>
            <a:off x="5991225" y="4962525"/>
            <a:ext cx="576263" cy="433388"/>
          </a:xfrm>
          <a:prstGeom prst="ellips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 flipH="1">
            <a:off x="6632575" y="4652963"/>
            <a:ext cx="606425" cy="3603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6" name="직선 화살표 연결선 5"/>
          <p:cNvCxnSpPr/>
          <p:nvPr/>
        </p:nvCxnSpPr>
        <p:spPr bwMode="auto">
          <a:xfrm>
            <a:off x="4127500" y="3016250"/>
            <a:ext cx="3252788" cy="53022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 flipH="1">
            <a:off x="7207250" y="3536950"/>
            <a:ext cx="173038" cy="11334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4329113" y="1754188"/>
            <a:ext cx="213836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23" name="오른쪽 화살표 11"/>
          <p:cNvSpPr>
            <a:spLocks noChangeArrowheads="1"/>
          </p:cNvSpPr>
          <p:nvPr/>
        </p:nvSpPr>
        <p:spPr bwMode="auto">
          <a:xfrm rot="18772483">
            <a:off x="7146925" y="5626100"/>
            <a:ext cx="1019175" cy="403225"/>
          </a:xfrm>
          <a:prstGeom prst="rightArrow">
            <a:avLst>
              <a:gd name="adj1" fmla="val 50000"/>
              <a:gd name="adj2" fmla="val 50034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800" smtClean="0">
              <a:latin typeface="굴림" panose="020B0600000101010101" pitchFamily="50" charset="-127"/>
            </a:endParaRPr>
          </a:p>
        </p:txBody>
      </p:sp>
      <p:sp>
        <p:nvSpPr>
          <p:cNvPr id="50196" name="TextBox 14"/>
          <p:cNvSpPr txBox="1">
            <a:spLocks noChangeArrowheads="1"/>
          </p:cNvSpPr>
          <p:nvPr/>
        </p:nvSpPr>
        <p:spPr bwMode="auto">
          <a:xfrm>
            <a:off x="7599363" y="5822950"/>
            <a:ext cx="121126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/>
              <a:t>진행순서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6BD023-EF20-49C3-93AD-2B620DC7AD6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28625"/>
            <a:ext cx="1338263" cy="357188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mtClean="0"/>
              <a:t>최종해는 </a:t>
            </a:r>
            <a:r>
              <a:rPr lang="en-US" altLang="ko-KR" smtClean="0"/>
              <a:t>	</a:t>
            </a:r>
          </a:p>
        </p:txBody>
      </p:sp>
      <p:graphicFrame>
        <p:nvGraphicFramePr>
          <p:cNvPr id="51204" name="Object 6"/>
          <p:cNvGraphicFramePr>
            <a:graphicFrameLocks noChangeAspect="1"/>
          </p:cNvGraphicFramePr>
          <p:nvPr/>
        </p:nvGraphicFramePr>
        <p:xfrm>
          <a:off x="857250" y="1000125"/>
          <a:ext cx="66579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9" name="Equation" r:id="rId4" imgW="3454400" imgH="228600" progId="Equation.3">
                  <p:embed/>
                </p:oleObj>
              </mc:Choice>
              <mc:Fallback>
                <p:oleObj name="Equation" r:id="rId4" imgW="3454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000125"/>
                        <a:ext cx="66579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5" name="그룹 26"/>
          <p:cNvGrpSpPr>
            <a:grpSpLocks/>
          </p:cNvGrpSpPr>
          <p:nvPr/>
        </p:nvGrpSpPr>
        <p:grpSpPr bwMode="auto">
          <a:xfrm>
            <a:off x="1785938" y="1500188"/>
            <a:ext cx="4500562" cy="2500312"/>
            <a:chOff x="1857356" y="1643051"/>
            <a:chExt cx="4714908" cy="2993460"/>
          </a:xfrm>
        </p:grpSpPr>
        <p:graphicFrame>
          <p:nvGraphicFramePr>
            <p:cNvPr id="51214" name="Object 3"/>
            <p:cNvGraphicFramePr>
              <a:graphicFrameLocks noChangeAspect="1"/>
            </p:cNvGraphicFramePr>
            <p:nvPr/>
          </p:nvGraphicFramePr>
          <p:xfrm>
            <a:off x="1928794" y="1714488"/>
            <a:ext cx="4477504" cy="29220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0" name="Equation" r:id="rId6" imgW="2413000" imgH="1574800" progId="Equation.DSMT4">
                    <p:embed/>
                  </p:oleObj>
                </mc:Choice>
                <mc:Fallback>
                  <p:oleObj name="Equation" r:id="rId6" imgW="2413000" imgH="1574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794" y="1714488"/>
                          <a:ext cx="4477504" cy="29220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215" name="직선 연결선 22"/>
            <p:cNvCxnSpPr>
              <a:cxnSpLocks noChangeShapeType="1"/>
            </p:cNvCxnSpPr>
            <p:nvPr/>
          </p:nvCxnSpPr>
          <p:spPr bwMode="auto">
            <a:xfrm>
              <a:off x="1857356" y="2143116"/>
              <a:ext cx="4714908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6" name="직선 연결선 23"/>
            <p:cNvCxnSpPr>
              <a:cxnSpLocks noChangeShapeType="1"/>
            </p:cNvCxnSpPr>
            <p:nvPr/>
          </p:nvCxnSpPr>
          <p:spPr bwMode="auto">
            <a:xfrm rot="5400000">
              <a:off x="1465354" y="3106622"/>
              <a:ext cx="2928958" cy="181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51206" name="Object 9"/>
          <p:cNvGraphicFramePr>
            <a:graphicFrameLocks noChangeAspect="1"/>
          </p:cNvGraphicFramePr>
          <p:nvPr/>
        </p:nvGraphicFramePr>
        <p:xfrm>
          <a:off x="785813" y="4143375"/>
          <a:ext cx="6537325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1" name="Equation" r:id="rId8" imgW="3390900" imgH="1130300" progId="Equation.3">
                  <p:embed/>
                </p:oleObj>
              </mc:Choice>
              <mc:Fallback>
                <p:oleObj name="Equation" r:id="rId8" imgW="3390900" imgH="1130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143375"/>
                        <a:ext cx="6537325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타원 27"/>
          <p:cNvSpPr>
            <a:spLocks noChangeArrowheads="1"/>
          </p:cNvSpPr>
          <p:nvPr/>
        </p:nvSpPr>
        <p:spPr bwMode="auto">
          <a:xfrm>
            <a:off x="4318000" y="1785938"/>
            <a:ext cx="500063" cy="50006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cxnSp>
        <p:nvCxnSpPr>
          <p:cNvPr id="51208" name="직선 화살표 연결선 29"/>
          <p:cNvCxnSpPr>
            <a:cxnSpLocks noChangeShapeType="1"/>
          </p:cNvCxnSpPr>
          <p:nvPr/>
        </p:nvCxnSpPr>
        <p:spPr bwMode="auto">
          <a:xfrm flipV="1">
            <a:off x="1428750" y="2286000"/>
            <a:ext cx="2928938" cy="18573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3" name="모서리가 둥근 직사각형 2"/>
          <p:cNvSpPr>
            <a:spLocks noChangeArrowheads="1"/>
          </p:cNvSpPr>
          <p:nvPr/>
        </p:nvSpPr>
        <p:spPr bwMode="auto">
          <a:xfrm>
            <a:off x="2894013" y="188913"/>
            <a:ext cx="5062537" cy="6477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mtClean="0">
              <a:latin typeface="굴림" panose="020B0600000101010101" pitchFamily="50" charset="-127"/>
            </a:endParaRPr>
          </a:p>
        </p:txBody>
      </p:sp>
      <p:graphicFrame>
        <p:nvGraphicFramePr>
          <p:cNvPr id="51210" name="개체 1"/>
          <p:cNvGraphicFramePr>
            <a:graphicFrameLocks noChangeAspect="1"/>
          </p:cNvGraphicFramePr>
          <p:nvPr/>
        </p:nvGraphicFramePr>
        <p:xfrm>
          <a:off x="3132138" y="188913"/>
          <a:ext cx="453866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2" name="수식" r:id="rId10" imgW="2349500" imgH="431800" progId="Equation.3">
                  <p:embed/>
                </p:oleObj>
              </mc:Choice>
              <mc:Fallback>
                <p:oleObj name="수식" r:id="rId10" imgW="2349500" imgH="4318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88913"/>
                        <a:ext cx="453866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타원 13"/>
          <p:cNvSpPr>
            <a:spLocks noChangeArrowheads="1"/>
          </p:cNvSpPr>
          <p:nvPr/>
        </p:nvSpPr>
        <p:spPr bwMode="auto">
          <a:xfrm>
            <a:off x="5630863" y="1885950"/>
            <a:ext cx="496887" cy="365125"/>
          </a:xfrm>
          <a:prstGeom prst="ellips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3" name="직선 화살표 연결선 2"/>
          <p:cNvCxnSpPr>
            <a:endCxn id="51211" idx="6"/>
          </p:cNvCxnSpPr>
          <p:nvPr/>
        </p:nvCxnSpPr>
        <p:spPr bwMode="auto">
          <a:xfrm flipH="1">
            <a:off x="6127750" y="1885950"/>
            <a:ext cx="676275" cy="18256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1213" name="TextBox 3"/>
          <p:cNvSpPr txBox="1">
            <a:spLocks noChangeArrowheads="1"/>
          </p:cNvSpPr>
          <p:nvPr/>
        </p:nvSpPr>
        <p:spPr bwMode="auto">
          <a:xfrm>
            <a:off x="6783388" y="1627188"/>
            <a:ext cx="7239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ko-KR" altLang="en-US" sz="1400"/>
              <a:t>최종해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775663-BD94-4A7A-B754-6B6301CC808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928688"/>
            <a:ext cx="8686800" cy="1214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최적 순서를 얻기 위해서는 </a:t>
            </a:r>
            <a:r>
              <a:rPr lang="en-US" altLang="ko-KR" i="1" smtClean="0"/>
              <a:t>M</a:t>
            </a:r>
            <a:r>
              <a:rPr lang="en-US" altLang="ko-KR" smtClean="0"/>
              <a:t>[</a:t>
            </a:r>
            <a:r>
              <a:rPr lang="en-US" altLang="ko-KR" i="1" smtClean="0"/>
              <a:t>i</a:t>
            </a:r>
            <a:r>
              <a:rPr lang="en-US" altLang="ko-KR" smtClean="0"/>
              <a:t>][</a:t>
            </a:r>
            <a:r>
              <a:rPr lang="en-US" altLang="ko-KR" i="1" smtClean="0"/>
              <a:t>j</a:t>
            </a:r>
            <a:r>
              <a:rPr lang="en-US" altLang="ko-KR" smtClean="0"/>
              <a:t>]</a:t>
            </a:r>
            <a:r>
              <a:rPr lang="ko-KR" altLang="en-US" smtClean="0"/>
              <a:t>를 계산할 때 최소값을 주는 </a:t>
            </a:r>
            <a:r>
              <a:rPr lang="en-US" altLang="ko-KR" i="1" smtClean="0"/>
              <a:t>k</a:t>
            </a:r>
            <a:r>
              <a:rPr lang="ko-KR" altLang="en-US" smtClean="0"/>
              <a:t>값을 </a:t>
            </a:r>
            <a:r>
              <a:rPr lang="en-US" altLang="ko-KR" i="1" smtClean="0"/>
              <a:t>P</a:t>
            </a:r>
            <a:r>
              <a:rPr lang="en-US" altLang="ko-KR" smtClean="0"/>
              <a:t>[</a:t>
            </a:r>
            <a:r>
              <a:rPr lang="en-US" altLang="ko-KR" i="1" smtClean="0"/>
              <a:t>i</a:t>
            </a:r>
            <a:r>
              <a:rPr lang="en-US" altLang="ko-KR" smtClean="0"/>
              <a:t>][</a:t>
            </a:r>
            <a:r>
              <a:rPr lang="en-US" altLang="ko-KR" i="1" smtClean="0"/>
              <a:t>j</a:t>
            </a:r>
            <a:r>
              <a:rPr lang="en-US" altLang="ko-KR" smtClean="0"/>
              <a:t>]</a:t>
            </a:r>
            <a:r>
              <a:rPr lang="ko-KR" altLang="en-US" smtClean="0"/>
              <a:t>에 기억한다</a:t>
            </a:r>
            <a:r>
              <a:rPr lang="en-US" altLang="ko-KR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en-US" altLang="ko-KR" i="1" smtClean="0"/>
              <a:t>P</a:t>
            </a:r>
            <a:r>
              <a:rPr lang="en-US" altLang="ko-KR" smtClean="0"/>
              <a:t>[2][5] = 4</a:t>
            </a:r>
            <a:r>
              <a:rPr lang="ko-KR" altLang="en-US" smtClean="0"/>
              <a:t>인 경우의 최적 순서는 </a:t>
            </a:r>
            <a:r>
              <a:rPr lang="en-US" altLang="ko-KR" smtClean="0"/>
              <a:t>((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2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3 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4</a:t>
            </a:r>
            <a:r>
              <a:rPr lang="en-US" altLang="ko-KR" smtClean="0"/>
              <a:t>)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baseline="-25000" smtClean="0">
                <a:sym typeface="Symbol" panose="05050102010706020507" pitchFamily="18" charset="2"/>
              </a:rPr>
              <a:t>5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  <a:r>
              <a:rPr lang="ko-KR" altLang="en-US" smtClean="0"/>
              <a:t>구축한 </a:t>
            </a:r>
            <a:r>
              <a:rPr lang="en-US" altLang="ko-KR" i="1" smtClean="0"/>
              <a:t>P</a:t>
            </a:r>
            <a:r>
              <a:rPr lang="ko-KR" altLang="en-US" smtClean="0"/>
              <a:t>는 다음과 같다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ko-KR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/>
              <a:t>     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최적 순서의 구축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2571750" y="2286000"/>
          <a:ext cx="2786063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1" name="수식" r:id="rId4" imgW="1765300" imgH="1574800" progId="Equation.3">
                  <p:embed/>
                </p:oleObj>
              </mc:Choice>
              <mc:Fallback>
                <p:oleObj name="수식" r:id="rId4" imgW="1765300" imgH="1574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286000"/>
                        <a:ext cx="2786063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500" y="4786313"/>
            <a:ext cx="7500938" cy="419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dirty="0">
                <a:latin typeface="굴림" charset="-127"/>
                <a:ea typeface="굴림" charset="-127"/>
              </a:rPr>
              <a:t>        따라서</a:t>
            </a:r>
            <a:r>
              <a:rPr lang="en-US" altLang="ko-KR" sz="2000" dirty="0">
                <a:latin typeface="굴림" charset="-127"/>
                <a:ea typeface="굴림" charset="-127"/>
              </a:rPr>
              <a:t>, </a:t>
            </a:r>
            <a:r>
              <a:rPr lang="ko-KR" altLang="en-US" sz="2000" dirty="0">
                <a:latin typeface="굴림" charset="-127"/>
                <a:ea typeface="굴림" charset="-127"/>
              </a:rPr>
              <a:t>최적 분해는 </a:t>
            </a:r>
            <a:r>
              <a:rPr lang="en-US" altLang="ko-KR" sz="2000" dirty="0">
                <a:latin typeface="+mn-lt"/>
                <a:ea typeface="굴림" charset="-127"/>
              </a:rPr>
              <a:t>(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1</a:t>
            </a:r>
            <a:r>
              <a:rPr lang="en-US" altLang="ko-KR" sz="2000" dirty="0">
                <a:latin typeface="+mn-lt"/>
                <a:ea typeface="굴림" charset="-127"/>
              </a:rPr>
              <a:t>((((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2 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3</a:t>
            </a:r>
            <a:r>
              <a:rPr lang="en-US" altLang="ko-KR" sz="2000" dirty="0">
                <a:latin typeface="+mn-lt"/>
                <a:ea typeface="굴림" charset="-127"/>
              </a:rPr>
              <a:t>) 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4</a:t>
            </a:r>
            <a:r>
              <a:rPr lang="en-US" altLang="ko-KR" sz="2000" dirty="0">
                <a:latin typeface="+mn-lt"/>
                <a:ea typeface="굴림" charset="-127"/>
              </a:rPr>
              <a:t>) 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5</a:t>
            </a:r>
            <a:r>
              <a:rPr lang="en-US" altLang="ko-KR" sz="2000" dirty="0">
                <a:latin typeface="+mn-lt"/>
                <a:ea typeface="굴림" charset="-127"/>
              </a:rPr>
              <a:t>) </a:t>
            </a:r>
            <a:r>
              <a:rPr lang="en-US" altLang="ko-KR" sz="2000" i="1" dirty="0">
                <a:latin typeface="+mn-lt"/>
                <a:ea typeface="굴림" charset="-127"/>
                <a:sym typeface="Symbol" pitchFamily="18" charset="2"/>
              </a:rPr>
              <a:t>A</a:t>
            </a:r>
            <a:r>
              <a:rPr lang="en-US" altLang="ko-KR" sz="2000" baseline="-25000" dirty="0">
                <a:latin typeface="+mn-lt"/>
                <a:ea typeface="굴림" charset="-127"/>
                <a:sym typeface="Symbol" pitchFamily="18" charset="2"/>
              </a:rPr>
              <a:t>6</a:t>
            </a:r>
            <a:r>
              <a:rPr lang="en-US" altLang="ko-KR" sz="2000" dirty="0">
                <a:latin typeface="+mn-lt"/>
                <a:ea typeface="굴림" charset="-127"/>
              </a:rPr>
              <a:t>)).</a:t>
            </a:r>
          </a:p>
        </p:txBody>
      </p:sp>
      <p:cxnSp>
        <p:nvCxnSpPr>
          <p:cNvPr id="52231" name="직선 연결선 9"/>
          <p:cNvCxnSpPr>
            <a:cxnSpLocks noChangeShapeType="1"/>
          </p:cNvCxnSpPr>
          <p:nvPr/>
        </p:nvCxnSpPr>
        <p:spPr bwMode="auto">
          <a:xfrm>
            <a:off x="2428875" y="2611438"/>
            <a:ext cx="3143250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2" name="직선 연결선 11"/>
          <p:cNvCxnSpPr>
            <a:cxnSpLocks noChangeShapeType="1"/>
          </p:cNvCxnSpPr>
          <p:nvPr/>
        </p:nvCxnSpPr>
        <p:spPr bwMode="auto">
          <a:xfrm rot="5400000">
            <a:off x="2141537" y="3357563"/>
            <a:ext cx="2430463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7686ED-033D-4DCE-995D-F75F4B22025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76288"/>
          </a:xfrm>
        </p:spPr>
        <p:txBody>
          <a:bodyPr/>
          <a:lstStyle/>
          <a:p>
            <a:pPr eaLnBrk="1" hangingPunct="1"/>
            <a:r>
              <a:rPr lang="ko-KR" altLang="en-US" smtClean="0"/>
              <a:t>최소곱셈알고리즘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24193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en-US" altLang="ko-KR" i="1" smtClean="0"/>
              <a:t>n</a:t>
            </a:r>
            <a:r>
              <a:rPr lang="ko-KR" altLang="en-US" smtClean="0"/>
              <a:t>개의 행렬을 곱하는데 필요한 기본적인 곱셈의 횟수의 최소치를 결정하고</a:t>
            </a:r>
            <a:r>
              <a:rPr lang="en-US" altLang="ko-KR" smtClean="0"/>
              <a:t>, </a:t>
            </a:r>
            <a:r>
              <a:rPr lang="ko-KR" altLang="en-US" smtClean="0"/>
              <a:t>그 최소치를 구하는 순서를 결정하라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입력</a:t>
            </a:r>
            <a:r>
              <a:rPr lang="en-US" altLang="ko-KR" smtClean="0"/>
              <a:t>: </a:t>
            </a:r>
            <a:r>
              <a:rPr lang="ko-KR" altLang="en-US" smtClean="0"/>
              <a:t>행렬의 개수 </a:t>
            </a:r>
            <a:r>
              <a:rPr lang="en-US" altLang="ko-KR" i="1" smtClean="0"/>
              <a:t>n</a:t>
            </a:r>
            <a:r>
              <a:rPr lang="en-US" altLang="ko-KR" smtClean="0"/>
              <a:t>, </a:t>
            </a:r>
            <a:r>
              <a:rPr lang="ko-KR" altLang="en-US" smtClean="0"/>
              <a:t>배열 </a:t>
            </a:r>
            <a:r>
              <a:rPr lang="en-US" altLang="ko-KR" i="1" smtClean="0"/>
              <a:t>d</a:t>
            </a:r>
            <a:r>
              <a:rPr lang="en-US" altLang="ko-KR" smtClean="0"/>
              <a:t>[</a:t>
            </a:r>
            <a:r>
              <a:rPr lang="en-US" altLang="ko-KR" i="1" smtClean="0">
                <a:sym typeface="Symbol" panose="05050102010706020507" pitchFamily="18" charset="2"/>
              </a:rPr>
              <a:t>i-</a:t>
            </a:r>
            <a:r>
              <a:rPr lang="en-US" altLang="ko-KR" smtClean="0">
                <a:sym typeface="Symbol" panose="05050102010706020507" pitchFamily="18" charset="2"/>
              </a:rPr>
              <a:t>1</a:t>
            </a:r>
            <a:r>
              <a:rPr lang="en-US" altLang="ko-KR" smtClean="0"/>
              <a:t>]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d</a:t>
            </a:r>
            <a:r>
              <a:rPr lang="en-US" altLang="ko-KR" smtClean="0">
                <a:sym typeface="Symbol" panose="05050102010706020507" pitchFamily="18" charset="2"/>
              </a:rPr>
              <a:t>[</a:t>
            </a:r>
            <a:r>
              <a:rPr lang="en-US" altLang="ko-KR" i="1" smtClean="0">
                <a:sym typeface="Symbol" panose="05050102010706020507" pitchFamily="18" charset="2"/>
              </a:rPr>
              <a:t>i</a:t>
            </a:r>
            <a:r>
              <a:rPr lang="en-US" altLang="ko-KR" smtClean="0">
                <a:sym typeface="Symbol" panose="05050102010706020507" pitchFamily="18" charset="2"/>
              </a:rPr>
              <a:t>]</a:t>
            </a:r>
            <a:r>
              <a:rPr lang="ko-KR" altLang="en-US" smtClean="0">
                <a:sym typeface="Symbol" panose="05050102010706020507" pitchFamily="18" charset="2"/>
              </a:rPr>
              <a:t>는 </a:t>
            </a:r>
            <a:r>
              <a:rPr lang="en-US" altLang="ko-KR" i="1" smtClean="0">
                <a:sym typeface="Symbol" panose="05050102010706020507" pitchFamily="18" charset="2"/>
              </a:rPr>
              <a:t>i</a:t>
            </a:r>
            <a:r>
              <a:rPr lang="ko-KR" altLang="en-US" smtClean="0">
                <a:sym typeface="Symbol" panose="05050102010706020507" pitchFamily="18" charset="2"/>
              </a:rPr>
              <a:t>번째 행렬의 규모를 나타낸다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>
                <a:sym typeface="Symbol" panose="05050102010706020507" pitchFamily="18" charset="2"/>
              </a:rPr>
              <a:t>기본적인 곱셈의 횟수의 최소치를 나타내는 </a:t>
            </a:r>
            <a:r>
              <a:rPr lang="en-US" altLang="ko-KR" i="1" smtClean="0">
                <a:sym typeface="Symbol" panose="05050102010706020507" pitchFamily="18" charset="2"/>
              </a:rPr>
              <a:t>minmult</a:t>
            </a:r>
            <a:r>
              <a:rPr lang="en-US" altLang="ko-KR" smtClean="0">
                <a:sym typeface="Symbol" panose="05050102010706020507" pitchFamily="18" charset="2"/>
              </a:rPr>
              <a:t>; 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>
                <a:sym typeface="Symbol" panose="05050102010706020507" pitchFamily="18" charset="2"/>
              </a:rPr>
              <a:t>최적의 순서를 구할 수 있는 배열 </a:t>
            </a:r>
            <a:r>
              <a:rPr lang="en-US" altLang="ko-KR" i="1" smtClean="0">
                <a:sym typeface="Symbol" panose="05050102010706020507" pitchFamily="18" charset="2"/>
              </a:rPr>
              <a:t>P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en-US" altLang="ko-KR" i="1" smtClean="0">
                <a:sym typeface="Symbol" panose="05050102010706020507" pitchFamily="18" charset="2"/>
              </a:rPr>
              <a:t>P </a:t>
            </a:r>
            <a:r>
              <a:rPr lang="ko-KR" altLang="en-US" smtClean="0">
                <a:sym typeface="Symbol" panose="05050102010706020507" pitchFamily="18" charset="2"/>
              </a:rPr>
              <a:t>는 </a:t>
            </a:r>
            <a:r>
              <a:rPr lang="en-US" altLang="ko-KR" smtClean="0">
                <a:sym typeface="Symbol" panose="05050102010706020507" pitchFamily="18" charset="2"/>
              </a:rPr>
              <a:t>1…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-1 by 1..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여기서 </a:t>
            </a:r>
            <a:r>
              <a:rPr lang="en-US" altLang="ko-KR" i="1" smtClean="0">
                <a:sym typeface="Symbol" panose="05050102010706020507" pitchFamily="18" charset="2"/>
              </a:rPr>
              <a:t>P</a:t>
            </a:r>
            <a:r>
              <a:rPr lang="en-US" altLang="ko-KR" smtClean="0">
                <a:sym typeface="Symbol" panose="05050102010706020507" pitchFamily="18" charset="2"/>
              </a:rPr>
              <a:t>[</a:t>
            </a:r>
            <a:r>
              <a:rPr lang="en-US" altLang="ko-KR" i="1" smtClean="0">
                <a:sym typeface="Symbol" panose="05050102010706020507" pitchFamily="18" charset="2"/>
              </a:rPr>
              <a:t>i</a:t>
            </a:r>
            <a:r>
              <a:rPr lang="en-US" altLang="ko-KR" smtClean="0">
                <a:sym typeface="Symbol" panose="05050102010706020507" pitchFamily="18" charset="2"/>
              </a:rPr>
              <a:t>][</a:t>
            </a:r>
            <a:r>
              <a:rPr lang="en-US" altLang="ko-KR" i="1" smtClean="0">
                <a:sym typeface="Symbol" panose="05050102010706020507" pitchFamily="18" charset="2"/>
              </a:rPr>
              <a:t>j</a:t>
            </a:r>
            <a:r>
              <a:rPr lang="en-US" altLang="ko-KR" smtClean="0">
                <a:sym typeface="Symbol" panose="05050102010706020507" pitchFamily="18" charset="2"/>
              </a:rPr>
              <a:t>]</a:t>
            </a:r>
            <a:r>
              <a:rPr lang="ko-KR" altLang="en-US" smtClean="0">
                <a:sym typeface="Symbol" panose="05050102010706020507" pitchFamily="18" charset="2"/>
              </a:rPr>
              <a:t>는 행렬 </a:t>
            </a:r>
            <a:r>
              <a:rPr lang="en-US" altLang="ko-KR" i="1" smtClean="0">
                <a:sym typeface="Symbol" panose="05050102010706020507" pitchFamily="18" charset="2"/>
              </a:rPr>
              <a:t>i</a:t>
            </a:r>
            <a:r>
              <a:rPr lang="ko-KR" altLang="en-US" smtClean="0">
                <a:sym typeface="Symbol" panose="05050102010706020507" pitchFamily="18" charset="2"/>
              </a:rPr>
              <a:t>부터 </a:t>
            </a:r>
            <a:r>
              <a:rPr lang="en-US" altLang="ko-KR" i="1" smtClean="0">
                <a:sym typeface="Symbol" panose="05050102010706020507" pitchFamily="18" charset="2"/>
              </a:rPr>
              <a:t>j</a:t>
            </a:r>
            <a:r>
              <a:rPr lang="ko-KR" altLang="en-US" smtClean="0">
                <a:sym typeface="Symbol" panose="05050102010706020507" pitchFamily="18" charset="2"/>
              </a:rPr>
              <a:t>까지가 최적의 순서로 갈라지는 기점을 나타낸다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45DDB0-6362-4ADF-B600-5E82EF8AD51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4275" name="직사각형 4"/>
          <p:cNvSpPr>
            <a:spLocks noChangeArrowheads="1"/>
          </p:cNvSpPr>
          <p:nvPr/>
        </p:nvSpPr>
        <p:spPr bwMode="auto">
          <a:xfrm>
            <a:off x="250825" y="1739900"/>
            <a:ext cx="8072438" cy="410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minmult(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t n,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d[],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P[][])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i, j, k, diagonal;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M[1..n][1..n];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(i=1; i &lt;= n; i++)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M[i][i] =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(diagonal = 1; diagonal &lt;= n-1; diagonal++)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(i=1; i &lt;= n-diagonal; i++)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    j = i + diagonal;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    M[i][j]= minimum</a:t>
            </a:r>
            <a:r>
              <a:rPr lang="en-US" altLang="ko-KR" sz="16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i&lt;=k&lt;=j-1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(M[i][k]+M[k+1][j]+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d[i-1]*d[k]*d[j]);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    P[i][j] =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최소치를 주는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 값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M[1][n];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4276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01600"/>
            <a:ext cx="25146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761AA7-1917-43CB-BB68-58C2CB1CB0C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49530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ko-KR" sz="2400" dirty="0" smtClean="0"/>
              <a:t>	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685800" y="404813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최소곱셈</a:t>
            </a:r>
            <a:r>
              <a:rPr lang="en-US" altLang="ko-KR" sz="3600">
                <a:solidFill>
                  <a:schemeClr val="tx2"/>
                </a:solidFill>
              </a:rPr>
              <a:t>(Minimum Multiplication) </a:t>
            </a:r>
            <a:br>
              <a:rPr lang="en-US" altLang="ko-KR" sz="3600">
                <a:solidFill>
                  <a:schemeClr val="tx2"/>
                </a:solidFill>
              </a:rPr>
            </a:br>
            <a:r>
              <a:rPr lang="ko-KR" altLang="en-US" sz="3600">
                <a:solidFill>
                  <a:schemeClr val="tx2"/>
                </a:solidFill>
              </a:rPr>
              <a:t>알고리즘</a:t>
            </a:r>
            <a:endParaRPr lang="ko-KR" altLang="en-US" sz="4200">
              <a:solidFill>
                <a:schemeClr val="tx2"/>
              </a:solidFill>
            </a:endParaRPr>
          </a:p>
        </p:txBody>
      </p:sp>
      <p:sp>
        <p:nvSpPr>
          <p:cNvPr id="55301" name="Line 10"/>
          <p:cNvSpPr>
            <a:spLocks noChangeShapeType="1"/>
          </p:cNvSpPr>
          <p:nvPr/>
        </p:nvSpPr>
        <p:spPr bwMode="auto">
          <a:xfrm flipH="1" flipV="1">
            <a:off x="4572000" y="2781300"/>
            <a:ext cx="2952750" cy="2016125"/>
          </a:xfrm>
          <a:prstGeom prst="line">
            <a:avLst/>
          </a:prstGeom>
          <a:noFill/>
          <a:ln w="19050">
            <a:solidFill>
              <a:srgbClr val="D10729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2" name="Line 11"/>
          <p:cNvSpPr>
            <a:spLocks noChangeShapeType="1"/>
          </p:cNvSpPr>
          <p:nvPr/>
        </p:nvSpPr>
        <p:spPr bwMode="auto">
          <a:xfrm flipH="1" flipV="1">
            <a:off x="3492500" y="2709863"/>
            <a:ext cx="4032250" cy="2635250"/>
          </a:xfrm>
          <a:prstGeom prst="line">
            <a:avLst/>
          </a:prstGeom>
          <a:noFill/>
          <a:ln w="19050">
            <a:solidFill>
              <a:srgbClr val="D10729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3" name="Text Box 12"/>
          <p:cNvSpPr txBox="1">
            <a:spLocks noChangeArrowheads="1"/>
          </p:cNvSpPr>
          <p:nvPr/>
        </p:nvSpPr>
        <p:spPr bwMode="auto">
          <a:xfrm>
            <a:off x="7451725" y="4700588"/>
            <a:ext cx="135413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rgbClr val="D10729"/>
                </a:solidFill>
                <a:latin typeface="굴림" panose="020B0600000101010101" pitchFamily="50" charset="-127"/>
              </a:rPr>
              <a:t>diagonal = 2</a:t>
            </a:r>
          </a:p>
        </p:txBody>
      </p:sp>
      <p:sp>
        <p:nvSpPr>
          <p:cNvPr id="55304" name="Text Box 13"/>
          <p:cNvSpPr txBox="1">
            <a:spLocks noChangeArrowheads="1"/>
          </p:cNvSpPr>
          <p:nvPr/>
        </p:nvSpPr>
        <p:spPr bwMode="auto">
          <a:xfrm>
            <a:off x="7451725" y="5157788"/>
            <a:ext cx="135413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rgbClr val="D10729"/>
                </a:solidFill>
                <a:latin typeface="굴림" panose="020B0600000101010101" pitchFamily="50" charset="-127"/>
              </a:rPr>
              <a:t>diagonal = 1</a:t>
            </a:r>
          </a:p>
        </p:txBody>
      </p:sp>
      <p:sp>
        <p:nvSpPr>
          <p:cNvPr id="55305" name="Oval 14"/>
          <p:cNvSpPr>
            <a:spLocks noChangeArrowheads="1"/>
          </p:cNvSpPr>
          <p:nvPr/>
        </p:nvSpPr>
        <p:spPr bwMode="auto">
          <a:xfrm>
            <a:off x="4319588" y="2636838"/>
            <a:ext cx="612775" cy="431800"/>
          </a:xfrm>
          <a:prstGeom prst="ellipse">
            <a:avLst/>
          </a:prstGeom>
          <a:solidFill>
            <a:srgbClr val="0099FF">
              <a:alpha val="14902"/>
            </a:srgb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5306" name="Text Box 15"/>
          <p:cNvSpPr txBox="1">
            <a:spLocks noChangeArrowheads="1"/>
          </p:cNvSpPr>
          <p:nvPr/>
        </p:nvSpPr>
        <p:spPr bwMode="auto">
          <a:xfrm>
            <a:off x="7902575" y="2541588"/>
            <a:ext cx="6556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 b="1">
                <a:solidFill>
                  <a:srgbClr val="0000FF"/>
                </a:solidFill>
                <a:latin typeface="굴림" panose="020B0600000101010101" pitchFamily="50" charset="-127"/>
              </a:rPr>
              <a:t>i = 1</a:t>
            </a:r>
          </a:p>
        </p:txBody>
      </p:sp>
      <p:sp>
        <p:nvSpPr>
          <p:cNvPr id="55307" name="Line 16"/>
          <p:cNvSpPr>
            <a:spLocks noChangeShapeType="1"/>
          </p:cNvSpPr>
          <p:nvPr/>
        </p:nvSpPr>
        <p:spPr bwMode="auto">
          <a:xfrm flipH="1" flipV="1">
            <a:off x="7564438" y="2747963"/>
            <a:ext cx="358775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8" name="Text Box 17"/>
          <p:cNvSpPr txBox="1">
            <a:spLocks noChangeArrowheads="1"/>
          </p:cNvSpPr>
          <p:nvPr/>
        </p:nvSpPr>
        <p:spPr bwMode="auto">
          <a:xfrm>
            <a:off x="7902575" y="3151188"/>
            <a:ext cx="6556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 b="1">
                <a:solidFill>
                  <a:srgbClr val="0000FF"/>
                </a:solidFill>
                <a:latin typeface="굴림" panose="020B0600000101010101" pitchFamily="50" charset="-127"/>
              </a:rPr>
              <a:t>i = 2</a:t>
            </a:r>
          </a:p>
        </p:txBody>
      </p:sp>
      <p:sp>
        <p:nvSpPr>
          <p:cNvPr id="55309" name="Text Box 18"/>
          <p:cNvSpPr txBox="1">
            <a:spLocks noChangeArrowheads="1"/>
          </p:cNvSpPr>
          <p:nvPr/>
        </p:nvSpPr>
        <p:spPr bwMode="auto">
          <a:xfrm>
            <a:off x="7902575" y="3765550"/>
            <a:ext cx="6556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 b="1">
                <a:solidFill>
                  <a:srgbClr val="0000FF"/>
                </a:solidFill>
                <a:latin typeface="굴림" panose="020B0600000101010101" pitchFamily="50" charset="-127"/>
              </a:rPr>
              <a:t>i = 3</a:t>
            </a:r>
          </a:p>
        </p:txBody>
      </p:sp>
      <p:sp>
        <p:nvSpPr>
          <p:cNvPr id="55310" name="Line 19"/>
          <p:cNvSpPr>
            <a:spLocks noChangeShapeType="1"/>
          </p:cNvSpPr>
          <p:nvPr/>
        </p:nvSpPr>
        <p:spPr bwMode="auto">
          <a:xfrm flipH="1" flipV="1">
            <a:off x="7564438" y="3357563"/>
            <a:ext cx="358775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1" name="Line 20"/>
          <p:cNvSpPr>
            <a:spLocks noChangeShapeType="1"/>
          </p:cNvSpPr>
          <p:nvPr/>
        </p:nvSpPr>
        <p:spPr bwMode="auto">
          <a:xfrm flipH="1" flipV="1">
            <a:off x="7564438" y="3968750"/>
            <a:ext cx="358775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2" name="Text Box 21"/>
          <p:cNvSpPr txBox="1">
            <a:spLocks noChangeArrowheads="1"/>
          </p:cNvSpPr>
          <p:nvPr/>
        </p:nvSpPr>
        <p:spPr bwMode="auto">
          <a:xfrm>
            <a:off x="7902575" y="4316413"/>
            <a:ext cx="6556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 b="1">
                <a:solidFill>
                  <a:srgbClr val="0000FF"/>
                </a:solidFill>
                <a:latin typeface="굴림" panose="020B0600000101010101" pitchFamily="50" charset="-127"/>
              </a:rPr>
              <a:t>i = 4</a:t>
            </a:r>
          </a:p>
        </p:txBody>
      </p:sp>
      <p:sp>
        <p:nvSpPr>
          <p:cNvPr id="55313" name="Line 22"/>
          <p:cNvSpPr>
            <a:spLocks noChangeShapeType="1"/>
          </p:cNvSpPr>
          <p:nvPr/>
        </p:nvSpPr>
        <p:spPr bwMode="auto">
          <a:xfrm flipH="1" flipV="1">
            <a:off x="7564438" y="4519613"/>
            <a:ext cx="358775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4" name="Text Box 23"/>
          <p:cNvSpPr txBox="1">
            <a:spLocks noChangeArrowheads="1"/>
          </p:cNvSpPr>
          <p:nvPr/>
        </p:nvSpPr>
        <p:spPr bwMode="auto">
          <a:xfrm>
            <a:off x="4243388" y="4797425"/>
            <a:ext cx="6556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 b="1">
                <a:solidFill>
                  <a:srgbClr val="006600"/>
                </a:solidFill>
                <a:latin typeface="굴림" panose="020B0600000101010101" pitchFamily="50" charset="-127"/>
              </a:rPr>
              <a:t>j = 3</a:t>
            </a:r>
          </a:p>
        </p:txBody>
      </p:sp>
      <p:sp>
        <p:nvSpPr>
          <p:cNvPr id="55315" name="Line 24"/>
          <p:cNvSpPr>
            <a:spLocks noChangeShapeType="1"/>
          </p:cNvSpPr>
          <p:nvPr/>
        </p:nvSpPr>
        <p:spPr bwMode="auto">
          <a:xfrm flipH="1" flipV="1">
            <a:off x="4587875" y="4292600"/>
            <a:ext cx="0" cy="43180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6" name="AutoShape 25"/>
          <p:cNvSpPr>
            <a:spLocks noChangeArrowheads="1"/>
          </p:cNvSpPr>
          <p:nvPr/>
        </p:nvSpPr>
        <p:spPr bwMode="auto">
          <a:xfrm>
            <a:off x="2998788" y="2565400"/>
            <a:ext cx="493712" cy="454025"/>
          </a:xfrm>
          <a:prstGeom prst="triangle">
            <a:avLst>
              <a:gd name="adj" fmla="val 50000"/>
            </a:avLst>
          </a:prstGeom>
          <a:solidFill>
            <a:srgbClr val="FFFF99">
              <a:alpha val="45097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5317" name="AutoShape 27"/>
          <p:cNvSpPr>
            <a:spLocks noChangeArrowheads="1"/>
          </p:cNvSpPr>
          <p:nvPr/>
        </p:nvSpPr>
        <p:spPr bwMode="auto">
          <a:xfrm>
            <a:off x="323850" y="2565400"/>
            <a:ext cx="1584325" cy="288925"/>
          </a:xfrm>
          <a:prstGeom prst="wedgeRoundRectCallout">
            <a:avLst>
              <a:gd name="adj1" fmla="val 119037"/>
              <a:gd name="adj2" fmla="val 78569"/>
              <a:gd name="adj3" fmla="val 16667"/>
            </a:avLst>
          </a:prstGeom>
          <a:solidFill>
            <a:srgbClr val="FFFF99">
              <a:alpha val="36078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 b="1">
                <a:latin typeface="굴림" panose="020B0600000101010101" pitchFamily="50" charset="-127"/>
              </a:rPr>
              <a:t>i=1, k=1</a:t>
            </a:r>
          </a:p>
        </p:txBody>
      </p:sp>
      <p:sp>
        <p:nvSpPr>
          <p:cNvPr id="55318" name="Rectangle 28"/>
          <p:cNvSpPr>
            <a:spLocks noChangeArrowheads="1"/>
          </p:cNvSpPr>
          <p:nvPr/>
        </p:nvSpPr>
        <p:spPr bwMode="auto">
          <a:xfrm>
            <a:off x="3657600" y="2616200"/>
            <a:ext cx="431800" cy="407988"/>
          </a:xfrm>
          <a:prstGeom prst="rect">
            <a:avLst/>
          </a:prstGeom>
          <a:solidFill>
            <a:srgbClr val="FF66FF">
              <a:alpha val="27843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55319" name="AutoShape 29"/>
          <p:cNvCxnSpPr>
            <a:cxnSpLocks noChangeShapeType="1"/>
            <a:stCxn id="55316" idx="3"/>
            <a:endCxn id="55325" idx="1"/>
          </p:cNvCxnSpPr>
          <p:nvPr/>
        </p:nvCxnSpPr>
        <p:spPr bwMode="auto">
          <a:xfrm rot="16200000" flipH="1">
            <a:off x="3681413" y="2593975"/>
            <a:ext cx="344488" cy="1214437"/>
          </a:xfrm>
          <a:prstGeom prst="bentConnector2">
            <a:avLst/>
          </a:prstGeom>
          <a:noFill/>
          <a:ln w="19050">
            <a:solidFill>
              <a:schemeClr val="hlink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20" name="AutoShape 31"/>
          <p:cNvCxnSpPr>
            <a:cxnSpLocks noChangeShapeType="1"/>
            <a:stCxn id="55318" idx="2"/>
            <a:endCxn id="55324" idx="1"/>
          </p:cNvCxnSpPr>
          <p:nvPr/>
        </p:nvCxnSpPr>
        <p:spPr bwMode="auto">
          <a:xfrm rot="16200000" flipH="1">
            <a:off x="3637756" y="3269457"/>
            <a:ext cx="960437" cy="48895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21" name="AutoShape 32"/>
          <p:cNvSpPr>
            <a:spLocks noChangeArrowheads="1"/>
          </p:cNvSpPr>
          <p:nvPr/>
        </p:nvSpPr>
        <p:spPr bwMode="auto">
          <a:xfrm>
            <a:off x="323850" y="3789363"/>
            <a:ext cx="1584325" cy="288925"/>
          </a:xfrm>
          <a:prstGeom prst="wedgeRoundRectCallout">
            <a:avLst>
              <a:gd name="adj1" fmla="val 205810"/>
              <a:gd name="adj2" fmla="val -158241"/>
              <a:gd name="adj3" fmla="val 16667"/>
            </a:avLst>
          </a:prstGeom>
          <a:solidFill>
            <a:srgbClr val="FFFF99">
              <a:alpha val="36078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 b="1">
                <a:latin typeface="굴림" panose="020B0600000101010101" pitchFamily="50" charset="-127"/>
              </a:rPr>
              <a:t>k+1=2, j=3</a:t>
            </a:r>
          </a:p>
        </p:txBody>
      </p:sp>
      <p:sp>
        <p:nvSpPr>
          <p:cNvPr id="55322" name="AutoShape 33"/>
          <p:cNvSpPr>
            <a:spLocks noChangeArrowheads="1"/>
          </p:cNvSpPr>
          <p:nvPr/>
        </p:nvSpPr>
        <p:spPr bwMode="auto">
          <a:xfrm>
            <a:off x="1042988" y="1268413"/>
            <a:ext cx="1584325" cy="288925"/>
          </a:xfrm>
          <a:prstGeom prst="wedgeRoundRectCallout">
            <a:avLst>
              <a:gd name="adj1" fmla="val 123148"/>
              <a:gd name="adj2" fmla="val 400551"/>
              <a:gd name="adj3" fmla="val 16667"/>
            </a:avLst>
          </a:prstGeom>
          <a:solidFill>
            <a:srgbClr val="FF66FF">
              <a:alpha val="27843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 b="1">
                <a:latin typeface="굴림" panose="020B0600000101010101" pitchFamily="50" charset="-127"/>
              </a:rPr>
              <a:t>i=1, k=2</a:t>
            </a:r>
          </a:p>
        </p:txBody>
      </p:sp>
      <p:sp>
        <p:nvSpPr>
          <p:cNvPr id="55323" name="AutoShape 34"/>
          <p:cNvSpPr>
            <a:spLocks noChangeArrowheads="1"/>
          </p:cNvSpPr>
          <p:nvPr/>
        </p:nvSpPr>
        <p:spPr bwMode="auto">
          <a:xfrm>
            <a:off x="2411413" y="5157788"/>
            <a:ext cx="1584325" cy="288925"/>
          </a:xfrm>
          <a:prstGeom prst="wedgeRoundRectCallout">
            <a:avLst>
              <a:gd name="adj1" fmla="val 72444"/>
              <a:gd name="adj2" fmla="val -435713"/>
              <a:gd name="adj3" fmla="val 16667"/>
            </a:avLst>
          </a:prstGeom>
          <a:solidFill>
            <a:srgbClr val="FF66FF">
              <a:alpha val="27843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 b="1">
                <a:latin typeface="굴림" panose="020B0600000101010101" pitchFamily="50" charset="-127"/>
              </a:rPr>
              <a:t>k+1=3, j=3</a:t>
            </a:r>
          </a:p>
        </p:txBody>
      </p:sp>
      <p:sp>
        <p:nvSpPr>
          <p:cNvPr id="55324" name="Rectangle 35"/>
          <p:cNvSpPr>
            <a:spLocks noChangeArrowheads="1"/>
          </p:cNvSpPr>
          <p:nvPr/>
        </p:nvSpPr>
        <p:spPr bwMode="auto">
          <a:xfrm>
            <a:off x="4371975" y="3789363"/>
            <a:ext cx="431800" cy="407987"/>
          </a:xfrm>
          <a:prstGeom prst="rect">
            <a:avLst/>
          </a:prstGeom>
          <a:solidFill>
            <a:srgbClr val="FF66FF">
              <a:alpha val="27843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5325" name="AutoShape 36"/>
          <p:cNvSpPr>
            <a:spLocks noChangeArrowheads="1"/>
          </p:cNvSpPr>
          <p:nvPr/>
        </p:nvSpPr>
        <p:spPr bwMode="auto">
          <a:xfrm>
            <a:off x="4346575" y="3146425"/>
            <a:ext cx="493713" cy="454025"/>
          </a:xfrm>
          <a:prstGeom prst="triangle">
            <a:avLst>
              <a:gd name="adj" fmla="val 50000"/>
            </a:avLst>
          </a:prstGeom>
          <a:solidFill>
            <a:srgbClr val="FFFF99">
              <a:alpha val="45097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graphicFrame>
        <p:nvGraphicFramePr>
          <p:cNvPr id="55326" name="Object 2"/>
          <p:cNvGraphicFramePr>
            <a:graphicFrameLocks noChangeAspect="1"/>
          </p:cNvGraphicFramePr>
          <p:nvPr/>
        </p:nvGraphicFramePr>
        <p:xfrm>
          <a:off x="1563688" y="1997075"/>
          <a:ext cx="5937250" cy="399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5" name="Equation" r:id="rId4" imgW="2413000" imgH="1574800" progId="Equation.DSMT4">
                  <p:embed/>
                </p:oleObj>
              </mc:Choice>
              <mc:Fallback>
                <p:oleObj name="Equation" r:id="rId4" imgW="2413000" imgH="1574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1997075"/>
                        <a:ext cx="5937250" cy="399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7" name="TextBox 30"/>
          <p:cNvSpPr txBox="1">
            <a:spLocks noChangeArrowheads="1"/>
          </p:cNvSpPr>
          <p:nvPr/>
        </p:nvSpPr>
        <p:spPr bwMode="auto">
          <a:xfrm>
            <a:off x="785813" y="6215063"/>
            <a:ext cx="6426759" cy="4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dirty="0"/>
              <a:t>(1,3)</a:t>
            </a:r>
            <a:r>
              <a:rPr lang="ko-KR" altLang="en-US" dirty="0"/>
              <a:t>을 계산할 때</a:t>
            </a:r>
            <a:r>
              <a:rPr lang="en-US" altLang="ko-KR" dirty="0"/>
              <a:t>: </a:t>
            </a:r>
            <a:r>
              <a:rPr lang="en-US" altLang="ko-KR" dirty="0" smtClean="0"/>
              <a:t>64=min{0+24+5</a:t>
            </a:r>
            <a:r>
              <a:rPr lang="en-US" altLang="ko-KR" dirty="0" smtClean="0">
                <a:solidFill>
                  <a:srgbClr val="3E020C"/>
                </a:solidFill>
              </a:rPr>
              <a:t>×</a:t>
            </a:r>
            <a:r>
              <a:rPr lang="en-US" altLang="ko-KR" dirty="0" smtClean="0"/>
              <a:t>2</a:t>
            </a:r>
            <a:r>
              <a:rPr lang="en-US" altLang="ko-KR" dirty="0">
                <a:solidFill>
                  <a:srgbClr val="3E020C"/>
                </a:solidFill>
              </a:rPr>
              <a:t>×</a:t>
            </a:r>
            <a:r>
              <a:rPr lang="en-US" altLang="ko-KR" dirty="0" smtClean="0"/>
              <a:t>4</a:t>
            </a:r>
            <a:r>
              <a:rPr lang="en-US" altLang="ko-KR" dirty="0"/>
              <a:t>, </a:t>
            </a:r>
            <a:r>
              <a:rPr lang="en-US" altLang="ko-KR" dirty="0" smtClean="0"/>
              <a:t>30+0+5</a:t>
            </a:r>
            <a:r>
              <a:rPr lang="en-US" altLang="ko-KR" dirty="0" smtClean="0">
                <a:solidFill>
                  <a:srgbClr val="3E020C"/>
                </a:solidFill>
              </a:rPr>
              <a:t>×</a:t>
            </a:r>
            <a:r>
              <a:rPr lang="en-US" altLang="ko-KR" dirty="0" smtClean="0"/>
              <a:t>3</a:t>
            </a:r>
            <a:r>
              <a:rPr lang="en-US" altLang="ko-KR" dirty="0">
                <a:solidFill>
                  <a:srgbClr val="3E020C"/>
                </a:solidFill>
              </a:rPr>
              <a:t>×</a:t>
            </a:r>
            <a:r>
              <a:rPr lang="en-US" altLang="ko-KR" dirty="0" smtClean="0"/>
              <a:t>4</a:t>
            </a:r>
            <a:r>
              <a:rPr lang="en-US" altLang="ko-KR" dirty="0"/>
              <a:t>} </a:t>
            </a:r>
            <a:endParaRPr lang="ko-KR" altLang="en-US" dirty="0"/>
          </a:p>
        </p:txBody>
      </p:sp>
      <p:graphicFrame>
        <p:nvGraphicFramePr>
          <p:cNvPr id="55328" name="개체 1"/>
          <p:cNvGraphicFramePr>
            <a:graphicFrameLocks noChangeAspect="1"/>
          </p:cNvGraphicFramePr>
          <p:nvPr/>
        </p:nvGraphicFramePr>
        <p:xfrm>
          <a:off x="6316663" y="1165225"/>
          <a:ext cx="25114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6" name="수식" r:id="rId6" imgW="2349500" imgH="431800" progId="Equation.3">
                  <p:embed/>
                </p:oleObj>
              </mc:Choice>
              <mc:Fallback>
                <p:oleObj name="수식" r:id="rId6" imgW="2349500" imgH="4318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663" y="1165225"/>
                        <a:ext cx="25114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F9B9B6-5E27-487A-A10C-941E4CE3A89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00125"/>
          </a:xfrm>
        </p:spPr>
        <p:txBody>
          <a:bodyPr/>
          <a:lstStyle/>
          <a:p>
            <a:pPr eaLnBrk="1" hangingPunct="1"/>
            <a:r>
              <a:rPr lang="ko-KR" altLang="en-US" smtClean="0"/>
              <a:t>알고리즘</a:t>
            </a:r>
            <a:r>
              <a:rPr lang="en-US" altLang="ko-KR" smtClean="0"/>
              <a:t>: </a:t>
            </a:r>
            <a:r>
              <a:rPr lang="ko-KR" altLang="en-US" smtClean="0"/>
              <a:t>분할정복식 접근방법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3924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이항계수를 계산한다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입력</a:t>
            </a:r>
            <a:r>
              <a:rPr lang="en-US" altLang="ko-KR" smtClean="0"/>
              <a:t>: </a:t>
            </a:r>
            <a:r>
              <a:rPr lang="ko-KR" altLang="en-US" smtClean="0"/>
              <a:t>음수가 아닌 정수 </a:t>
            </a:r>
            <a:r>
              <a:rPr lang="en-US" altLang="ko-KR" i="1" smtClean="0"/>
              <a:t>n</a:t>
            </a:r>
            <a:r>
              <a:rPr lang="ko-KR" altLang="en-US" smtClean="0"/>
              <a:t>과 </a:t>
            </a:r>
            <a:r>
              <a:rPr lang="en-US" altLang="ko-KR" i="1" smtClean="0"/>
              <a:t>k</a:t>
            </a:r>
            <a:r>
              <a:rPr lang="en-US" altLang="ko-KR" smtClean="0"/>
              <a:t>, </a:t>
            </a:r>
            <a:r>
              <a:rPr lang="ko-KR" altLang="en-US" smtClean="0"/>
              <a:t>여기서 </a:t>
            </a:r>
            <a:r>
              <a:rPr lang="en-US" altLang="ko-KR" i="1" smtClean="0"/>
              <a:t>k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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endParaRPr lang="en-US" altLang="ko-KR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bin,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sym typeface="Symbol" panose="05050102010706020507" pitchFamily="18" charset="2"/>
              </a:rPr>
              <a:t>알고리즘</a:t>
            </a:r>
            <a:r>
              <a:rPr lang="en-US" altLang="ko-KR" smtClean="0">
                <a:sym typeface="Symbol" panose="05050102010706020507" pitchFamily="18" charset="2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z="2400" smtClean="0">
                <a:latin typeface="Courier New" panose="02070309020205020404" pitchFamily="49" charset="0"/>
              </a:rPr>
              <a:t>	</a:t>
            </a:r>
            <a:r>
              <a:rPr lang="en-US" altLang="ko-KR" smtClean="0">
                <a:latin typeface="Courier New" panose="02070309020205020404" pitchFamily="49" charset="0"/>
              </a:rPr>
              <a:t>	</a:t>
            </a:r>
            <a:r>
              <a:rPr lang="en-US" altLang="ko-KR" b="1" smtClean="0">
                <a:latin typeface="Courier New" panose="02070309020205020404" pitchFamily="49" charset="0"/>
              </a:rPr>
              <a:t>int</a:t>
            </a:r>
            <a:r>
              <a:rPr lang="en-US" altLang="ko-KR" smtClean="0">
                <a:latin typeface="Courier New" panose="02070309020205020404" pitchFamily="49" charset="0"/>
              </a:rPr>
              <a:t> bin(</a:t>
            </a:r>
            <a:r>
              <a:rPr lang="en-US" altLang="ko-KR" b="1" smtClean="0">
                <a:latin typeface="Courier New" panose="02070309020205020404" pitchFamily="49" charset="0"/>
              </a:rPr>
              <a:t>int</a:t>
            </a:r>
            <a:r>
              <a:rPr lang="en-US" altLang="ko-KR" smtClean="0">
                <a:latin typeface="Courier New" panose="02070309020205020404" pitchFamily="49" charset="0"/>
              </a:rPr>
              <a:t> n, </a:t>
            </a:r>
            <a:r>
              <a:rPr lang="en-US" altLang="ko-KR" b="1" smtClean="0">
                <a:latin typeface="Courier New" panose="02070309020205020404" pitchFamily="49" charset="0"/>
              </a:rPr>
              <a:t>int</a:t>
            </a:r>
            <a:r>
              <a:rPr lang="en-US" altLang="ko-KR" smtClean="0">
                <a:latin typeface="Courier New" panose="02070309020205020404" pitchFamily="49" charset="0"/>
              </a:rPr>
              <a:t> k) {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      </a:t>
            </a:r>
            <a:r>
              <a:rPr lang="en-US" altLang="ko-KR" b="1" smtClean="0">
                <a:latin typeface="Courier New" panose="02070309020205020404" pitchFamily="49" charset="0"/>
              </a:rPr>
              <a:t>if</a:t>
            </a:r>
            <a:r>
              <a:rPr lang="en-US" altLang="ko-KR" smtClean="0">
                <a:latin typeface="Courier New" panose="02070309020205020404" pitchFamily="49" charset="0"/>
              </a:rPr>
              <a:t> (k == 0 || n == k)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        </a:t>
            </a:r>
            <a:r>
              <a:rPr lang="en-US" altLang="ko-KR" b="1" smtClean="0">
                <a:latin typeface="Courier New" panose="02070309020205020404" pitchFamily="49" charset="0"/>
              </a:rPr>
              <a:t>return</a:t>
            </a:r>
            <a:r>
              <a:rPr lang="en-US" altLang="ko-KR" smtClean="0">
                <a:latin typeface="Courier New" panose="02070309020205020404" pitchFamily="49" charset="0"/>
              </a:rPr>
              <a:t> 1;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      </a:t>
            </a:r>
            <a:r>
              <a:rPr lang="en-US" altLang="ko-KR" b="1" smtClean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        </a:t>
            </a:r>
            <a:r>
              <a:rPr lang="en-US" altLang="ko-KR" b="1" smtClean="0">
                <a:latin typeface="Courier New" panose="02070309020205020404" pitchFamily="49" charset="0"/>
              </a:rPr>
              <a:t>return</a:t>
            </a:r>
            <a:r>
              <a:rPr lang="en-US" altLang="ko-KR" smtClean="0">
                <a:latin typeface="Courier New" panose="02070309020205020404" pitchFamily="49" charset="0"/>
              </a:rPr>
              <a:t> bin(n-1,k-1) + bin(n-1,k)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latin typeface="Courier New" panose="02070309020205020404" pitchFamily="49" charset="0"/>
              </a:rPr>
              <a:t>		}</a:t>
            </a: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1857375" y="1785938"/>
          <a:ext cx="3095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4" imgW="266584" imgH="457002" progId="Equation.3">
                  <p:embed/>
                </p:oleObj>
              </mc:Choice>
              <mc:Fallback>
                <p:oleObj name="Equation" r:id="rId4" imgW="266584" imgH="4570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785938"/>
                        <a:ext cx="3095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직사각형 8"/>
          <p:cNvSpPr>
            <a:spLocks noChangeArrowheads="1"/>
          </p:cNvSpPr>
          <p:nvPr/>
        </p:nvSpPr>
        <p:spPr bwMode="auto">
          <a:xfrm>
            <a:off x="395288" y="2708275"/>
            <a:ext cx="7715250" cy="250031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F69308-C4DB-4C74-A59C-6C4533232DC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최소곱셈 알고리즘의 모든 경우분석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0292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단위연산</a:t>
            </a:r>
            <a:r>
              <a:rPr lang="en-US" altLang="ko-KR" smtClean="0">
                <a:solidFill>
                  <a:srgbClr val="3E020C"/>
                </a:solidFill>
              </a:rPr>
              <a:t>: </a:t>
            </a:r>
            <a:r>
              <a:rPr lang="ko-KR" altLang="en-US" smtClean="0">
                <a:solidFill>
                  <a:srgbClr val="3E020C"/>
                </a:solidFill>
              </a:rPr>
              <a:t>각 </a:t>
            </a:r>
            <a:r>
              <a:rPr lang="en-US" altLang="ko-KR" i="1" smtClean="0">
                <a:solidFill>
                  <a:srgbClr val="3E020C"/>
                </a:solidFill>
              </a:rPr>
              <a:t>k</a:t>
            </a:r>
            <a:r>
              <a:rPr lang="ko-KR" altLang="en-US" smtClean="0">
                <a:solidFill>
                  <a:srgbClr val="3E020C"/>
                </a:solidFill>
              </a:rPr>
              <a:t>값에 대하여 실행된 명령문</a:t>
            </a:r>
            <a:r>
              <a:rPr lang="en-US" altLang="ko-KR" smtClean="0">
                <a:solidFill>
                  <a:srgbClr val="3E020C"/>
                </a:solidFill>
              </a:rPr>
              <a:t>(instruction), </a:t>
            </a:r>
            <a:r>
              <a:rPr lang="ko-KR" altLang="en-US" smtClean="0">
                <a:solidFill>
                  <a:srgbClr val="3E020C"/>
                </a:solidFill>
              </a:rPr>
              <a:t>여기서 최소값인 지를 알아보는 비교문도 포함한다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입력크기</a:t>
            </a:r>
            <a:r>
              <a:rPr lang="en-US" altLang="ko-KR" smtClean="0">
                <a:solidFill>
                  <a:srgbClr val="3E020C"/>
                </a:solidFill>
              </a:rPr>
              <a:t>: </a:t>
            </a:r>
            <a:r>
              <a:rPr lang="ko-KR" altLang="en-US" smtClean="0">
                <a:solidFill>
                  <a:srgbClr val="3E020C"/>
                </a:solidFill>
              </a:rPr>
              <a:t>곱할 행렬의 개수 </a:t>
            </a:r>
            <a:r>
              <a:rPr lang="en-US" altLang="ko-KR" i="1" smtClean="0">
                <a:solidFill>
                  <a:srgbClr val="3E020C"/>
                </a:solidFill>
              </a:rPr>
              <a:t>n</a:t>
            </a:r>
            <a:endParaRPr lang="en-US" altLang="ko-KR" smtClean="0">
              <a:solidFill>
                <a:srgbClr val="3E020C"/>
              </a:solidFill>
            </a:endParaRPr>
          </a:p>
          <a:p>
            <a:pPr eaLnBrk="1" hangingPunct="1">
              <a:lnSpc>
                <a:spcPts val="28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분석</a:t>
            </a:r>
            <a:r>
              <a:rPr lang="en-US" altLang="ko-KR" smtClean="0">
                <a:solidFill>
                  <a:srgbClr val="3E020C"/>
                </a:solidFill>
              </a:rPr>
              <a:t>: </a:t>
            </a:r>
            <a:r>
              <a:rPr lang="en-US" altLang="ko-KR" i="1" smtClean="0">
                <a:solidFill>
                  <a:srgbClr val="3E020C"/>
                </a:solidFill>
              </a:rPr>
              <a:t>j</a:t>
            </a:r>
            <a:r>
              <a:rPr lang="en-US" altLang="ko-KR" smtClean="0">
                <a:solidFill>
                  <a:srgbClr val="3E020C"/>
                </a:solidFill>
              </a:rPr>
              <a:t> = </a:t>
            </a:r>
            <a:r>
              <a:rPr lang="en-US" altLang="ko-KR" i="1" smtClean="0">
                <a:solidFill>
                  <a:srgbClr val="3E020C"/>
                </a:solidFill>
              </a:rPr>
              <a:t>i</a:t>
            </a:r>
            <a:r>
              <a:rPr lang="en-US" altLang="ko-KR" smtClean="0">
                <a:solidFill>
                  <a:srgbClr val="3E020C"/>
                </a:solidFill>
              </a:rPr>
              <a:t> + </a:t>
            </a:r>
            <a:r>
              <a:rPr lang="en-US" altLang="ko-KR" i="1" smtClean="0">
                <a:solidFill>
                  <a:srgbClr val="3E020C"/>
                </a:solidFill>
              </a:rPr>
              <a:t>diagonal </a:t>
            </a:r>
            <a:r>
              <a:rPr lang="ko-KR" altLang="en-US" smtClean="0">
                <a:solidFill>
                  <a:srgbClr val="3E020C"/>
                </a:solidFill>
              </a:rPr>
              <a:t>이므로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i="1" smtClean="0">
                <a:solidFill>
                  <a:srgbClr val="3E020C"/>
                </a:solidFill>
              </a:rPr>
              <a:t>k</a:t>
            </a:r>
            <a:r>
              <a:rPr lang="en-US" altLang="ko-KR" smtClean="0">
                <a:solidFill>
                  <a:srgbClr val="3E020C"/>
                </a:solidFill>
              </a:rPr>
              <a:t>-</a:t>
            </a:r>
            <a:r>
              <a:rPr lang="ko-KR" altLang="en-US" smtClean="0">
                <a:solidFill>
                  <a:srgbClr val="3E020C"/>
                </a:solidFill>
              </a:rPr>
              <a:t>루프를 수행하는 횟수 </a:t>
            </a:r>
            <a:r>
              <a:rPr lang="en-US" altLang="ko-KR" smtClean="0">
                <a:solidFill>
                  <a:srgbClr val="3E020C"/>
                </a:solidFill>
              </a:rPr>
              <a:t>=						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smtClean="0">
                <a:solidFill>
                  <a:srgbClr val="3E020C"/>
                </a:solidFill>
              </a:rPr>
              <a:t>for-</a:t>
            </a:r>
            <a:r>
              <a:rPr lang="en-US" altLang="ko-KR" i="1" smtClean="0">
                <a:solidFill>
                  <a:srgbClr val="3E020C"/>
                </a:solidFill>
              </a:rPr>
              <a:t>i</a:t>
            </a:r>
            <a:r>
              <a:rPr lang="en-US" altLang="ko-KR" smtClean="0">
                <a:solidFill>
                  <a:srgbClr val="3E020C"/>
                </a:solidFill>
              </a:rPr>
              <a:t> </a:t>
            </a:r>
            <a:r>
              <a:rPr lang="ko-KR" altLang="en-US" smtClean="0">
                <a:solidFill>
                  <a:srgbClr val="3E020C"/>
                </a:solidFill>
              </a:rPr>
              <a:t>루프를 수행하는 횟수 </a:t>
            </a:r>
            <a:r>
              <a:rPr lang="en-US" altLang="ko-KR" smtClean="0">
                <a:solidFill>
                  <a:srgbClr val="3E020C"/>
                </a:solidFill>
              </a:rPr>
              <a:t>=  </a:t>
            </a:r>
            <a:r>
              <a:rPr lang="en-US" altLang="ko-KR" i="1" smtClean="0">
                <a:solidFill>
                  <a:srgbClr val="3E020C"/>
                </a:solidFill>
              </a:rPr>
              <a:t>n</a:t>
            </a:r>
            <a:r>
              <a:rPr lang="en-US" altLang="ko-KR" smtClean="0">
                <a:solidFill>
                  <a:srgbClr val="3E020C"/>
                </a:solidFill>
              </a:rPr>
              <a:t> – </a:t>
            </a:r>
            <a:r>
              <a:rPr lang="en-US" altLang="ko-KR" i="1" smtClean="0">
                <a:solidFill>
                  <a:srgbClr val="3E020C"/>
                </a:solidFill>
              </a:rPr>
              <a:t>diagonal</a:t>
            </a:r>
            <a:endParaRPr lang="en-US" altLang="ko-KR" smtClean="0">
              <a:solidFill>
                <a:srgbClr val="3E020C"/>
              </a:solidFill>
            </a:endParaRP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따라서</a:t>
            </a:r>
            <a:endParaRPr lang="en-US" altLang="ko-KR" smtClean="0">
              <a:solidFill>
                <a:srgbClr val="3E020C"/>
              </a:solidFill>
            </a:endParaRPr>
          </a:p>
          <a:p>
            <a:pPr lvl="1" eaLnBrk="1" hangingPunct="1">
              <a:lnSpc>
                <a:spcPts val="2800"/>
              </a:lnSpc>
            </a:pPr>
            <a:endParaRPr lang="ko-KR" altLang="en-US" smtClean="0"/>
          </a:p>
        </p:txBody>
      </p:sp>
      <p:graphicFrame>
        <p:nvGraphicFramePr>
          <p:cNvPr id="56325" name="Object 4"/>
          <p:cNvGraphicFramePr>
            <a:graphicFrameLocks noChangeAspect="1"/>
          </p:cNvGraphicFramePr>
          <p:nvPr/>
        </p:nvGraphicFramePr>
        <p:xfrm>
          <a:off x="3857625" y="2643188"/>
          <a:ext cx="48291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9" name="수식" r:id="rId4" imgW="2895600" imgH="203200" progId="Equation.3">
                  <p:embed/>
                </p:oleObj>
              </mc:Choice>
              <mc:Fallback>
                <p:oleObj name="수식" r:id="rId4" imgW="28956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643188"/>
                        <a:ext cx="482917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/>
          <p:cNvGraphicFramePr>
            <a:graphicFrameLocks noChangeAspect="1"/>
          </p:cNvGraphicFramePr>
          <p:nvPr/>
        </p:nvGraphicFramePr>
        <p:xfrm>
          <a:off x="954088" y="3846513"/>
          <a:ext cx="690245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0" name="수식" r:id="rId6" imgW="3733800" imgH="457200" progId="Equation.3">
                  <p:embed/>
                </p:oleObj>
              </mc:Choice>
              <mc:Fallback>
                <p:oleObj name="수식" r:id="rId6" imgW="3733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3846513"/>
                        <a:ext cx="690245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8950" y="6292850"/>
            <a:ext cx="1968500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dirty="0" err="1">
                <a:latin typeface="Times New Roman" pitchFamily="18" charset="0"/>
                <a:ea typeface="굴림" charset="-127"/>
              </a:rPr>
              <a:t>Godbole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(1973)</a:t>
            </a:r>
            <a:endParaRPr lang="ko-KR" altLang="en-US" sz="2000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56328" name="직사각형 4"/>
          <p:cNvSpPr>
            <a:spLocks noChangeArrowheads="1"/>
          </p:cNvSpPr>
          <p:nvPr/>
        </p:nvSpPr>
        <p:spPr bwMode="auto">
          <a:xfrm>
            <a:off x="2916238" y="4910138"/>
            <a:ext cx="5903912" cy="1684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minmult(</a:t>
            </a:r>
            <a:r>
              <a:rPr lang="en-US" altLang="ko-KR" sz="12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12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n, </a:t>
            </a:r>
            <a:r>
              <a:rPr lang="en-US" altLang="ko-KR" sz="12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2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d[], </a:t>
            </a:r>
            <a:r>
              <a:rPr lang="en-US" altLang="ko-KR" sz="12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2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P[][])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2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(i=1; i &lt;= n; i++)</a:t>
            </a:r>
            <a:r>
              <a:rPr lang="en-US" altLang="ko-KR" sz="12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----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</a:t>
            </a:r>
            <a:r>
              <a:rPr lang="en-US" altLang="ko-KR" sz="12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(diagonal = 1; diagonal &lt;= n-1; diagonal++)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2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(i=1; i &lt;= n-diagonal; i++)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j = i + diagonal;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M[i][j]= minimum</a:t>
            </a:r>
            <a:r>
              <a:rPr lang="en-US" altLang="ko-KR" sz="1200" baseline="-250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i&lt;=k&lt;=j-1</a:t>
            </a:r>
            <a:r>
              <a:rPr lang="en-US" altLang="ko-KR" sz="12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     );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 ----- </a:t>
            </a:r>
            <a:r>
              <a:rPr lang="ko-KR" altLang="en-US" sz="12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</p:txBody>
      </p:sp>
      <p:sp>
        <p:nvSpPr>
          <p:cNvPr id="56329" name="TextBox 1"/>
          <p:cNvSpPr txBox="1">
            <a:spLocks noChangeArrowheads="1"/>
          </p:cNvSpPr>
          <p:nvPr/>
        </p:nvSpPr>
        <p:spPr bwMode="auto">
          <a:xfrm>
            <a:off x="4114800" y="2973388"/>
            <a:ext cx="1905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 typeface="Wingdings" panose="05000000000000000000" pitchFamily="2" charset="2"/>
              <a:buChar char="l"/>
            </a:pPr>
            <a:endParaRPr lang="ko-KR" altLang="en-US"/>
          </a:p>
        </p:txBody>
      </p:sp>
      <p:graphicFrame>
        <p:nvGraphicFramePr>
          <p:cNvPr id="56330" name="개체 2"/>
          <p:cNvGraphicFramePr>
            <a:graphicFrameLocks noChangeAspect="1"/>
          </p:cNvGraphicFramePr>
          <p:nvPr/>
        </p:nvGraphicFramePr>
        <p:xfrm>
          <a:off x="7213600" y="3270250"/>
          <a:ext cx="147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1" name="수식" r:id="rId8" imgW="1473200" imgH="444500" progId="Equation.3">
                  <p:embed/>
                </p:oleObj>
              </mc:Choice>
              <mc:Fallback>
                <p:oleObj name="수식" r:id="rId8" imgW="1473200" imgH="44450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3270250"/>
                        <a:ext cx="1473200" cy="444500"/>
                      </a:xfrm>
                      <a:prstGeom prst="rect">
                        <a:avLst/>
                      </a:prstGeom>
                      <a:solidFill>
                        <a:srgbClr val="FFFD8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5"/>
          <p:cNvGraphicFramePr>
            <a:graphicFrameLocks noChangeAspect="1"/>
          </p:cNvGraphicFramePr>
          <p:nvPr/>
        </p:nvGraphicFramePr>
        <p:xfrm>
          <a:off x="1954213" y="4714875"/>
          <a:ext cx="58578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2" name="수식" r:id="rId10" imgW="457200" imgH="457200" progId="Equation.3">
                  <p:embed/>
                </p:oleObj>
              </mc:Choice>
              <mc:Fallback>
                <p:oleObj name="수식" r:id="rId10" imgW="457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4714875"/>
                        <a:ext cx="585787" cy="566738"/>
                      </a:xfrm>
                      <a:prstGeom prst="rect">
                        <a:avLst/>
                      </a:prstGeom>
                      <a:solidFill>
                        <a:srgbClr val="FFFF1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직선 화살표 연결선 2"/>
          <p:cNvCxnSpPr/>
          <p:nvPr/>
        </p:nvCxnSpPr>
        <p:spPr bwMode="auto">
          <a:xfrm>
            <a:off x="2555875" y="5157788"/>
            <a:ext cx="647700" cy="28733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2551113" y="5600700"/>
            <a:ext cx="862012" cy="6508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>
            <a:off x="2540000" y="6057900"/>
            <a:ext cx="1514475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674813" y="5332413"/>
            <a:ext cx="865187" cy="39211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en-US" altLang="ko-KR" sz="105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1050" i="1" dirty="0">
                <a:solidFill>
                  <a:srgbClr val="3E020C"/>
                </a:solidFill>
                <a:latin typeface="Times New Roman" pitchFamily="18" charset="0"/>
              </a:rPr>
              <a:t>n-diagonal</a:t>
            </a:r>
            <a:r>
              <a:rPr lang="en-US" altLang="ko-KR" sz="1050" dirty="0">
                <a:solidFill>
                  <a:srgbClr val="3E020C"/>
                </a:solidFill>
                <a:latin typeface="Times New Roman" pitchFamily="18" charset="0"/>
              </a:rPr>
              <a:t>)</a:t>
            </a:r>
            <a:endParaRPr lang="ko-KR" altLang="en-US" sz="105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55312" name="TextBox 16"/>
          <p:cNvSpPr txBox="1">
            <a:spLocks noChangeArrowheads="1"/>
          </p:cNvSpPr>
          <p:nvPr/>
        </p:nvSpPr>
        <p:spPr bwMode="auto">
          <a:xfrm>
            <a:off x="1652588" y="5805488"/>
            <a:ext cx="898525" cy="40005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12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  <a:defRPr/>
            </a:pPr>
            <a:r>
              <a:rPr lang="en-US" altLang="ko-KR" sz="1000" i="1" smtClean="0">
                <a:solidFill>
                  <a:srgbClr val="3E020C"/>
                </a:solidFill>
              </a:rPr>
              <a:t>j-</a:t>
            </a:r>
            <a:r>
              <a:rPr lang="en-US" altLang="ko-KR" sz="1000" smtClean="0">
                <a:solidFill>
                  <a:srgbClr val="3E020C"/>
                </a:solidFill>
              </a:rPr>
              <a:t>1-</a:t>
            </a:r>
            <a:r>
              <a:rPr lang="en-US" altLang="ko-KR" sz="1000" i="1" smtClean="0">
                <a:solidFill>
                  <a:srgbClr val="3E020C"/>
                </a:solidFill>
              </a:rPr>
              <a:t>i</a:t>
            </a:r>
            <a:r>
              <a:rPr lang="en-US" altLang="ko-KR" sz="1000" smtClean="0">
                <a:solidFill>
                  <a:srgbClr val="3E020C"/>
                </a:solidFill>
              </a:rPr>
              <a:t>+1=</a:t>
            </a:r>
            <a:r>
              <a:rPr lang="en-US" altLang="ko-KR" sz="1000" i="1" smtClean="0">
                <a:solidFill>
                  <a:srgbClr val="3E020C"/>
                </a:solidFill>
              </a:rPr>
              <a:t>j</a:t>
            </a:r>
            <a:r>
              <a:rPr lang="en-US" altLang="ko-KR" sz="1000" smtClean="0">
                <a:solidFill>
                  <a:srgbClr val="3E020C"/>
                </a:solidFill>
              </a:rPr>
              <a:t>-</a:t>
            </a:r>
            <a:r>
              <a:rPr lang="en-US" altLang="ko-KR" sz="1000" i="1" smtClean="0">
                <a:solidFill>
                  <a:srgbClr val="3E020C"/>
                </a:solidFill>
              </a:rPr>
              <a:t>i</a:t>
            </a:r>
          </a:p>
          <a:p>
            <a:pPr latinLnBrk="0">
              <a:lnSpc>
                <a:spcPts val="12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  <a:defRPr/>
            </a:pPr>
            <a:r>
              <a:rPr lang="en-US" altLang="ko-KR" sz="1000" smtClean="0">
                <a:solidFill>
                  <a:srgbClr val="3E020C"/>
                </a:solidFill>
              </a:rPr>
              <a:t>=</a:t>
            </a:r>
            <a:r>
              <a:rPr lang="en-US" altLang="ko-KR" sz="1000" i="1" smtClean="0">
                <a:solidFill>
                  <a:srgbClr val="3E020C"/>
                </a:solidFill>
              </a:rPr>
              <a:t>i</a:t>
            </a:r>
            <a:r>
              <a:rPr lang="en-US" altLang="ko-KR" sz="1000" smtClean="0">
                <a:solidFill>
                  <a:srgbClr val="3E020C"/>
                </a:solidFill>
              </a:rPr>
              <a:t>+</a:t>
            </a:r>
            <a:r>
              <a:rPr lang="en-US" altLang="ko-KR" sz="1000" i="1" smtClean="0">
                <a:solidFill>
                  <a:srgbClr val="3E020C"/>
                </a:solidFill>
              </a:rPr>
              <a:t>diagonal</a:t>
            </a:r>
            <a:r>
              <a:rPr lang="en-US" altLang="ko-KR" sz="1000" smtClean="0">
                <a:solidFill>
                  <a:srgbClr val="3E020C"/>
                </a:solidFill>
              </a:rPr>
              <a:t>-</a:t>
            </a:r>
            <a:r>
              <a:rPr lang="en-US" altLang="ko-KR" sz="1000" i="1" smtClean="0">
                <a:solidFill>
                  <a:srgbClr val="3E020C"/>
                </a:solidFill>
              </a:rPr>
              <a:t>i</a:t>
            </a:r>
            <a:endParaRPr lang="ko-KR" altLang="en-US" sz="1000" i="1" smtClean="0">
              <a:solidFill>
                <a:srgbClr val="3E020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0C992D-A0CC-409C-8ADD-B72930B8812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최적의 해를 주는 순서의 출력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71563"/>
            <a:ext cx="7772400" cy="1000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문제</a:t>
            </a:r>
            <a:r>
              <a:rPr lang="en-US" altLang="ko-KR" smtClean="0">
                <a:solidFill>
                  <a:srgbClr val="3E020C"/>
                </a:solidFill>
              </a:rPr>
              <a:t>: </a:t>
            </a:r>
            <a:r>
              <a:rPr lang="en-US" altLang="ko-KR" i="1" smtClean="0">
                <a:solidFill>
                  <a:srgbClr val="3E020C"/>
                </a:solidFill>
              </a:rPr>
              <a:t>n</a:t>
            </a:r>
            <a:r>
              <a:rPr lang="ko-KR" altLang="en-US" smtClean="0">
                <a:solidFill>
                  <a:srgbClr val="3E020C"/>
                </a:solidFill>
              </a:rPr>
              <a:t>개의 행렬을 곱하는 최적의 순서를 출력하시오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입력</a:t>
            </a:r>
            <a:r>
              <a:rPr lang="en-US" altLang="ko-KR" smtClean="0">
                <a:solidFill>
                  <a:srgbClr val="3E020C"/>
                </a:solidFill>
              </a:rPr>
              <a:t>: </a:t>
            </a:r>
            <a:r>
              <a:rPr lang="en-US" altLang="ko-KR" i="1" smtClean="0">
                <a:solidFill>
                  <a:srgbClr val="3E020C"/>
                </a:solidFill>
              </a:rPr>
              <a:t>n</a:t>
            </a:r>
            <a:r>
              <a:rPr lang="ko-KR" altLang="en-US" smtClean="0">
                <a:solidFill>
                  <a:srgbClr val="3E020C"/>
                </a:solidFill>
              </a:rPr>
              <a:t>과 </a:t>
            </a:r>
            <a:r>
              <a:rPr lang="en-US" altLang="ko-KR" i="1" smtClean="0">
                <a:solidFill>
                  <a:srgbClr val="3E020C"/>
                </a:solidFill>
              </a:rPr>
              <a:t>P</a:t>
            </a:r>
            <a:endParaRPr lang="en-US" altLang="ko-KR" smtClean="0">
              <a:solidFill>
                <a:srgbClr val="3E020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출력</a:t>
            </a:r>
            <a:r>
              <a:rPr lang="en-US" altLang="ko-KR" smtClean="0">
                <a:solidFill>
                  <a:srgbClr val="3E020C"/>
                </a:solidFill>
              </a:rPr>
              <a:t>: </a:t>
            </a:r>
            <a:r>
              <a:rPr lang="ko-KR" altLang="en-US" smtClean="0">
                <a:solidFill>
                  <a:srgbClr val="3E020C"/>
                </a:solidFill>
              </a:rPr>
              <a:t>최적의 순서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ko-KR" smtClean="0"/>
              <a:t>	</a:t>
            </a:r>
            <a:endParaRPr lang="en-US" altLang="ko-KR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</p:txBody>
      </p:sp>
      <p:sp>
        <p:nvSpPr>
          <p:cNvPr id="57349" name="직사각형 6"/>
          <p:cNvSpPr>
            <a:spLocks noChangeArrowheads="1"/>
          </p:cNvSpPr>
          <p:nvPr/>
        </p:nvSpPr>
        <p:spPr bwMode="auto">
          <a:xfrm>
            <a:off x="1071563" y="2143125"/>
            <a:ext cx="5572125" cy="270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order(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i,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j) {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    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(i == j) 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cout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&lt;&lt; “A” &lt;&lt; i;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else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k = P[i][j];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cout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&lt;&lt; “(”;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order(i,k);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order(k+1,j);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</a:rPr>
              <a:t>cout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 &lt;&lt; “)”;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7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38" y="5357813"/>
            <a:ext cx="5449887" cy="884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굴림" charset="-127"/>
              </a:rPr>
              <a:t>order(1,6)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굴림" charset="-127"/>
              </a:rPr>
              <a:t>은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굴림" charset="-127"/>
              </a:rPr>
              <a:t>  (A1((((A2A3)A4)A5)A6))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굴림" charset="-127"/>
              </a:rPr>
              <a:t> 을 출력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굴림" charset="-127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T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)  (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굴림" charset="-127"/>
                <a:sym typeface="Symbol" pitchFamily="18" charset="2"/>
              </a:rPr>
              <a:t>).</a:t>
            </a:r>
            <a:endParaRPr lang="ko-KR" altLang="en-US" sz="2000" dirty="0">
              <a:solidFill>
                <a:srgbClr val="3E020C"/>
              </a:solidFill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BF99BA-B7D7-4E8F-A6AD-FA4175A2385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다른 알고리즘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696200" cy="4114800"/>
          </a:xfrm>
        </p:spPr>
        <p:txBody>
          <a:bodyPr/>
          <a:lstStyle/>
          <a:p>
            <a:pPr eaLnBrk="1" hangingPunct="1"/>
            <a:r>
              <a:rPr lang="en-US" altLang="ko-KR" smtClean="0"/>
              <a:t> Yao(1982) - </a:t>
            </a:r>
            <a:r>
              <a:rPr lang="en-US" altLang="ko-KR" smtClean="0">
                <a:sym typeface="Symbol" panose="05050102010706020507" pitchFamily="18" charset="2"/>
              </a:rPr>
              <a:t>(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baseline="30000" smtClean="0">
                <a:sym typeface="Symbol" panose="05050102010706020507" pitchFamily="18" charset="2"/>
              </a:rPr>
              <a:t>2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  <a:r>
              <a:rPr lang="en-US" altLang="ko-KR" smtClean="0"/>
              <a:t> 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 Hu and Shing(1982, 1984) - </a:t>
            </a:r>
            <a:r>
              <a:rPr lang="en-US" altLang="ko-KR" smtClean="0">
                <a:sym typeface="Symbol" panose="05050102010706020507" pitchFamily="18" charset="2"/>
              </a:rPr>
              <a:t>(</a:t>
            </a:r>
            <a:r>
              <a:rPr lang="en-US" altLang="ko-KR" i="1" smtClean="0">
                <a:sym typeface="Symbol" panose="05050102010706020507" pitchFamily="18" charset="2"/>
              </a:rPr>
              <a:t>n </a:t>
            </a:r>
            <a:r>
              <a:rPr lang="en-US" altLang="ko-KR" smtClean="0">
                <a:sym typeface="Symbol" panose="05050102010706020507" pitchFamily="18" charset="2"/>
              </a:rPr>
              <a:t>lg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  <a:r>
              <a:rPr lang="en-US" altLang="ko-KR" smtClean="0"/>
              <a:t>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164915-8D5E-488F-86C5-7921625EF62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85750"/>
            <a:ext cx="7772400" cy="604838"/>
          </a:xfrm>
        </p:spPr>
        <p:txBody>
          <a:bodyPr/>
          <a:lstStyle/>
          <a:p>
            <a:pPr eaLnBrk="1" hangingPunct="1"/>
            <a:r>
              <a:rPr lang="ko-KR" altLang="en-US" smtClean="0"/>
              <a:t>최적</a:t>
            </a:r>
            <a:r>
              <a:rPr lang="en-US" altLang="ko-KR" smtClean="0"/>
              <a:t> </a:t>
            </a:r>
            <a:r>
              <a:rPr lang="ko-KR" altLang="en-US" smtClean="0"/>
              <a:t>이진검색 트리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" y="928688"/>
            <a:ext cx="7858125" cy="2790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left(right) </a:t>
            </a:r>
            <a:r>
              <a:rPr lang="en-US" altLang="ko-KR" sz="2000" dirty="0" err="1">
                <a:latin typeface="Times New Roman" pitchFamily="18" charset="0"/>
                <a:ea typeface="굴림" charset="-127"/>
              </a:rPr>
              <a:t>subtree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: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이진트리에서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 어떤 마디의 왼쪽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오른쪽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자식마디가 뿌리마디가 되는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부분트리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이진검색트리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(binary search tree):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순서가능집합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(ordered set)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에 속한 아이템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키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으로 구성된 이진 트리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marL="636588" lvl="1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각 마디는 하나의 키만 가지고 있다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marL="636588" lvl="1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</a:rPr>
              <a:t>주어진 마디의 왼쪽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오른쪽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부분트리에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 있는 키는 그 마디의 키보다 작거나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크거나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같다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.</a:t>
            </a:r>
            <a:endParaRPr lang="ko-KR" altLang="en-US" sz="2000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4563" y="5786438"/>
            <a:ext cx="3057525" cy="407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600" dirty="0">
                <a:latin typeface="Times New Roman" pitchFamily="18" charset="0"/>
                <a:ea typeface="굴림" charset="-127"/>
              </a:rPr>
              <a:t>그림 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3.10 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두 이진검색 </a:t>
            </a:r>
            <a:r>
              <a:rPr lang="ko-KR" altLang="en-US" sz="1600" dirty="0" err="1">
                <a:latin typeface="Times New Roman" pitchFamily="18" charset="0"/>
                <a:ea typeface="굴림" charset="-127"/>
              </a:rPr>
              <a:t>트리의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 예</a:t>
            </a:r>
          </a:p>
        </p:txBody>
      </p:sp>
      <p:pic>
        <p:nvPicPr>
          <p:cNvPr id="59398" name="그림 8" descr="03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857625"/>
            <a:ext cx="371475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399" name="직선 연결선 11"/>
          <p:cNvCxnSpPr>
            <a:cxnSpLocks noChangeShapeType="1"/>
          </p:cNvCxnSpPr>
          <p:nvPr/>
        </p:nvCxnSpPr>
        <p:spPr bwMode="auto">
          <a:xfrm>
            <a:off x="1643063" y="4651375"/>
            <a:ext cx="435768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0" name="TextBox 12"/>
          <p:cNvSpPr txBox="1">
            <a:spLocks noChangeArrowheads="1"/>
          </p:cNvSpPr>
          <p:nvPr/>
        </p:nvSpPr>
        <p:spPr bwMode="auto">
          <a:xfrm>
            <a:off x="6188075" y="4395788"/>
            <a:ext cx="9461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depth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59401" name="직선 연결선 13"/>
          <p:cNvCxnSpPr>
            <a:cxnSpLocks noChangeShapeType="1"/>
          </p:cNvCxnSpPr>
          <p:nvPr/>
        </p:nvCxnSpPr>
        <p:spPr bwMode="auto">
          <a:xfrm flipV="1">
            <a:off x="1643063" y="5143500"/>
            <a:ext cx="435768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2" name="TextBox 14"/>
          <p:cNvSpPr txBox="1">
            <a:spLocks noChangeArrowheads="1"/>
          </p:cNvSpPr>
          <p:nvPr/>
        </p:nvSpPr>
        <p:spPr bwMode="auto">
          <a:xfrm>
            <a:off x="6188075" y="4878388"/>
            <a:ext cx="9461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depth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59403" name="직선 연결선 15"/>
          <p:cNvCxnSpPr>
            <a:cxnSpLocks noChangeShapeType="1"/>
          </p:cNvCxnSpPr>
          <p:nvPr/>
        </p:nvCxnSpPr>
        <p:spPr bwMode="auto">
          <a:xfrm>
            <a:off x="1643063" y="5643563"/>
            <a:ext cx="435768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4" name="TextBox 16"/>
          <p:cNvSpPr txBox="1">
            <a:spLocks noChangeArrowheads="1"/>
          </p:cNvSpPr>
          <p:nvPr/>
        </p:nvSpPr>
        <p:spPr bwMode="auto">
          <a:xfrm>
            <a:off x="6188075" y="5378450"/>
            <a:ext cx="9461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depth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ko-K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D3B46A-9893-4EA9-B441-A183A094CD1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0419" name="TextBox 4"/>
          <p:cNvSpPr txBox="1">
            <a:spLocks noChangeArrowheads="1"/>
          </p:cNvSpPr>
          <p:nvPr/>
        </p:nvSpPr>
        <p:spPr bwMode="auto">
          <a:xfrm>
            <a:off x="571500" y="928688"/>
            <a:ext cx="7858125" cy="321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ko-KR"/>
              <a:t> Optimal</a:t>
            </a:r>
            <a:r>
              <a:rPr lang="ko-KR" altLang="en-US"/>
              <a:t> </a:t>
            </a:r>
            <a:r>
              <a:rPr lang="en-US" altLang="ko-KR"/>
              <a:t>binary search tree: </a:t>
            </a:r>
            <a:r>
              <a:rPr lang="ko-KR" altLang="en-US"/>
              <a:t>키를</a:t>
            </a:r>
            <a:r>
              <a:rPr lang="en-US" altLang="ko-KR"/>
              <a:t> </a:t>
            </a:r>
            <a:r>
              <a:rPr lang="ko-KR" altLang="en-US"/>
              <a:t>찾는데 걸리는 평균시간이 최소가 되도록 구축된 트리</a:t>
            </a:r>
            <a:endParaRPr lang="en-US" altLang="ko-KR"/>
          </a:p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ko-KR"/>
              <a:t> Optimal</a:t>
            </a:r>
            <a:r>
              <a:rPr lang="ko-KR" altLang="en-US"/>
              <a:t> </a:t>
            </a:r>
            <a:r>
              <a:rPr lang="en-US" altLang="ko-KR"/>
              <a:t>binary search tree problem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각</a:t>
            </a:r>
            <a:r>
              <a:rPr lang="en-US" altLang="ko-KR"/>
              <a:t> </a:t>
            </a:r>
            <a:r>
              <a:rPr lang="ko-KR" altLang="en-US"/>
              <a:t>키를 찾을 확률이 주어져 있을 때</a:t>
            </a:r>
            <a:r>
              <a:rPr lang="en-US" altLang="ko-KR"/>
              <a:t>(</a:t>
            </a:r>
            <a:r>
              <a:rPr lang="ko-KR" altLang="en-US"/>
              <a:t>모두 같지는 않음을 가정</a:t>
            </a:r>
            <a:r>
              <a:rPr lang="en-US" altLang="ko-KR"/>
              <a:t>)</a:t>
            </a:r>
            <a:r>
              <a:rPr lang="ko-KR" altLang="en-US"/>
              <a:t> 키를</a:t>
            </a:r>
            <a:r>
              <a:rPr lang="en-US" altLang="ko-KR"/>
              <a:t> </a:t>
            </a:r>
            <a:r>
              <a:rPr lang="ko-KR" altLang="en-US"/>
              <a:t>찾는데 걸리는 평균시간이 최소가 되도록 이진트리를 구축하는 문제</a:t>
            </a:r>
            <a:endParaRPr lang="en-US" altLang="ko-KR"/>
          </a:p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endParaRPr lang="en-US" altLang="ko-KR"/>
          </a:p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endParaRPr lang="en-US" altLang="ko-KR"/>
          </a:p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ko-KR"/>
              <a:t> data type</a:t>
            </a:r>
          </a:p>
        </p:txBody>
      </p:sp>
      <p:sp>
        <p:nvSpPr>
          <p:cNvPr id="60420" name="직사각형 5"/>
          <p:cNvSpPr>
            <a:spLocks noChangeArrowheads="1"/>
          </p:cNvSpPr>
          <p:nvPr/>
        </p:nvSpPr>
        <p:spPr bwMode="auto">
          <a:xfrm>
            <a:off x="1801813" y="4151313"/>
            <a:ext cx="4429125" cy="193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nodetype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key;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nodetype*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nodetype*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right;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typedef nodetype*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node_pointer;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0421" name="그림 8" descr="03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93" b="19749"/>
          <a:stretch>
            <a:fillRect/>
          </a:stretch>
        </p:blipFill>
        <p:spPr bwMode="auto">
          <a:xfrm>
            <a:off x="5148263" y="2636838"/>
            <a:ext cx="15811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94AF31-64A5-4162-AA02-CD8F09D6952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1443" name="직사각형 4"/>
          <p:cNvSpPr>
            <a:spLocks noChangeArrowheads="1"/>
          </p:cNvSpPr>
          <p:nvPr/>
        </p:nvSpPr>
        <p:spPr bwMode="auto">
          <a:xfrm>
            <a:off x="1428750" y="857250"/>
            <a:ext cx="6572250" cy="383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ko-K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node_pointer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, keytype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keyin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node_pointer&amp;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bool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 = tree;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found = false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while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(!found)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p-&gt;key == keyin)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found = true;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else if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(keyin &lt; p-&gt;key)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p = p-&gt;left;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else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p = p-&gt;right;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1444" name="TextBox 5"/>
          <p:cNvSpPr txBox="1">
            <a:spLocks noChangeArrowheads="1"/>
          </p:cNvSpPr>
          <p:nvPr/>
        </p:nvSpPr>
        <p:spPr bwMode="auto">
          <a:xfrm>
            <a:off x="857250" y="357188"/>
            <a:ext cx="27384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이진검색트리의</a:t>
            </a:r>
            <a:r>
              <a:rPr lang="en-US" altLang="ko-KR"/>
              <a:t> </a:t>
            </a:r>
            <a:r>
              <a:rPr lang="ko-KR" altLang="en-US"/>
              <a:t>검색</a:t>
            </a:r>
          </a:p>
        </p:txBody>
      </p:sp>
      <p:sp>
        <p:nvSpPr>
          <p:cNvPr id="61445" name="TextBox 6"/>
          <p:cNvSpPr txBox="1">
            <a:spLocks noChangeArrowheads="1"/>
          </p:cNvSpPr>
          <p:nvPr/>
        </p:nvSpPr>
        <p:spPr bwMode="auto">
          <a:xfrm>
            <a:off x="1000125" y="5214938"/>
            <a:ext cx="2228850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키의 검색시간</a:t>
            </a:r>
            <a:r>
              <a:rPr lang="en-US" altLang="ko-KR"/>
              <a:t> </a:t>
            </a:r>
          </a:p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        - depth(key)+1</a:t>
            </a:r>
            <a:endParaRPr lang="ko-KR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F7EB2F-1C92-41C1-AC18-D7E5F14C197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pSp>
        <p:nvGrpSpPr>
          <p:cNvPr id="62467" name="그룹 6"/>
          <p:cNvGrpSpPr>
            <a:grpSpLocks/>
          </p:cNvGrpSpPr>
          <p:nvPr/>
        </p:nvGrpSpPr>
        <p:grpSpPr bwMode="auto">
          <a:xfrm>
            <a:off x="857250" y="357188"/>
            <a:ext cx="7689850" cy="1785937"/>
            <a:chOff x="857224" y="357167"/>
            <a:chExt cx="7689926" cy="2000263"/>
          </a:xfrm>
        </p:grpSpPr>
        <p:sp>
          <p:nvSpPr>
            <p:cNvPr id="62472" name="TextBox 4"/>
            <p:cNvSpPr txBox="1">
              <a:spLocks noChangeArrowheads="1"/>
            </p:cNvSpPr>
            <p:nvPr/>
          </p:nvSpPr>
          <p:spPr bwMode="auto">
            <a:xfrm>
              <a:off x="857224" y="357167"/>
              <a:ext cx="7689926" cy="1918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9388" indent="-179388"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ts val="2800"/>
                </a:lnSpc>
                <a:buClr>
                  <a:srgbClr val="0099FF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ko-KR"/>
                <a:t>notation:    Key</a:t>
              </a:r>
              <a:r>
                <a:rPr lang="en-US" altLang="ko-KR" baseline="-25000"/>
                <a:t>1</a:t>
              </a:r>
              <a:r>
                <a:rPr lang="en-US" altLang="ko-KR"/>
                <a:t>, Key</a:t>
              </a:r>
              <a:r>
                <a:rPr lang="en-US" altLang="ko-KR" baseline="-25000"/>
                <a:t>2</a:t>
              </a:r>
              <a:r>
                <a:rPr lang="en-US" altLang="ko-KR"/>
                <a:t>, …, Key</a:t>
              </a:r>
              <a:r>
                <a:rPr lang="en-US" altLang="ko-KR" i="1" baseline="-25000"/>
                <a:t>n</a:t>
              </a:r>
              <a:r>
                <a:rPr lang="en-US" altLang="ko-KR"/>
                <a:t> : </a:t>
              </a:r>
              <a:r>
                <a:rPr lang="en-US" altLang="ko-KR" i="1"/>
                <a:t>n</a:t>
              </a:r>
              <a:r>
                <a:rPr lang="ko-KR" altLang="en-US"/>
                <a:t>개의 키</a:t>
              </a:r>
              <a:r>
                <a:rPr lang="en-US" altLang="ko-KR"/>
                <a:t>.</a:t>
              </a:r>
            </a:p>
            <a:p>
              <a:pPr eaLnBrk="1" hangingPunct="1">
                <a:lnSpc>
                  <a:spcPts val="2800"/>
                </a:lnSpc>
                <a:buClr>
                  <a:srgbClr val="0099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/>
                <a:t>                      p</a:t>
              </a:r>
              <a:r>
                <a:rPr lang="en-US" altLang="ko-KR" i="1" baseline="-25000"/>
                <a:t>i</a:t>
              </a:r>
              <a:r>
                <a:rPr lang="en-US" altLang="ko-KR"/>
                <a:t> : Key</a:t>
              </a:r>
              <a:r>
                <a:rPr lang="en-US" altLang="ko-KR" i="1" baseline="-25000"/>
                <a:t>i</a:t>
              </a:r>
              <a:r>
                <a:rPr lang="ko-KR" altLang="en-US"/>
                <a:t>가 검색키일 확률</a:t>
              </a:r>
              <a:endParaRPr lang="en-US" altLang="ko-KR"/>
            </a:p>
            <a:p>
              <a:pPr eaLnBrk="1" hangingPunct="1">
                <a:lnSpc>
                  <a:spcPts val="2800"/>
                </a:lnSpc>
                <a:buClr>
                  <a:srgbClr val="0099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/>
                <a:t>                      c</a:t>
              </a:r>
              <a:r>
                <a:rPr lang="en-US" altLang="ko-KR" i="1" baseline="-25000"/>
                <a:t>i</a:t>
              </a:r>
              <a:r>
                <a:rPr lang="en-US" altLang="ko-KR"/>
                <a:t> : </a:t>
              </a:r>
              <a:r>
                <a:rPr lang="ko-KR" altLang="en-US"/>
                <a:t>주어진</a:t>
              </a:r>
              <a:r>
                <a:rPr lang="en-US" altLang="ko-KR"/>
                <a:t> </a:t>
              </a:r>
              <a:r>
                <a:rPr lang="ko-KR" altLang="en-US"/>
                <a:t>트리에서 키 </a:t>
              </a:r>
              <a:r>
                <a:rPr lang="en-US" altLang="ko-KR"/>
                <a:t>Key</a:t>
              </a:r>
              <a:r>
                <a:rPr lang="en-US" altLang="ko-KR" i="1" baseline="-25000"/>
                <a:t>i</a:t>
              </a:r>
              <a:r>
                <a:rPr lang="ko-KR" altLang="en-US"/>
                <a:t>를 찾는데 필요한 비교횟수</a:t>
              </a:r>
              <a:endParaRPr lang="en-US" altLang="ko-KR"/>
            </a:p>
            <a:p>
              <a:pPr eaLnBrk="1" hangingPunct="1">
                <a:lnSpc>
                  <a:spcPts val="2800"/>
                </a:lnSpc>
                <a:buClr>
                  <a:srgbClr val="0099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ko-KR" altLang="en-US"/>
                <a:t>평균검색시간  </a:t>
              </a:r>
              <a:r>
                <a:rPr lang="en-US" altLang="ko-KR"/>
                <a:t>---  </a:t>
              </a:r>
            </a:p>
          </p:txBody>
        </p:sp>
        <p:graphicFrame>
          <p:nvGraphicFramePr>
            <p:cNvPr id="62473" name="Object 2"/>
            <p:cNvGraphicFramePr>
              <a:graphicFrameLocks noChangeAspect="1"/>
            </p:cNvGraphicFramePr>
            <p:nvPr/>
          </p:nvGraphicFramePr>
          <p:xfrm>
            <a:off x="3143239" y="1643050"/>
            <a:ext cx="892975" cy="714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2" name="Equation" r:id="rId4" imgW="469696" imgH="431613" progId="Equation.3">
                    <p:embed/>
                  </p:oleObj>
                </mc:Choice>
                <mc:Fallback>
                  <p:oleObj name="Equation" r:id="rId4" imgW="469696" imgH="431613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239" y="1643050"/>
                          <a:ext cx="892975" cy="714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571500" y="2143125"/>
            <a:ext cx="7072313" cy="2293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예 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3.7)  p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</a:rPr>
              <a:t>1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= 0.7,   p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= 0.2,  p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</a:rPr>
              <a:t>3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= 0.1 </a:t>
            </a: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   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평균검색시간 </a:t>
            </a:r>
            <a:r>
              <a:rPr lang="ko-KR" altLang="en-US" sz="1600" dirty="0">
                <a:latin typeface="굴림" charset="-127"/>
                <a:ea typeface="굴림" charset="-127"/>
              </a:rPr>
              <a:t>트리 </a:t>
            </a:r>
            <a:r>
              <a:rPr lang="en-US" altLang="ko-KR" sz="1600" b="1" dirty="0">
                <a:latin typeface="굴림" charset="-127"/>
                <a:ea typeface="굴림" charset="-127"/>
              </a:rPr>
              <a:t> </a:t>
            </a:r>
            <a:r>
              <a:rPr lang="en-US" altLang="ko-KR" sz="1600" dirty="0">
                <a:latin typeface="굴림" charset="-127"/>
                <a:ea typeface="굴림" charset="-127"/>
              </a:rPr>
              <a:t>(1) 3(0.7)+2(0.2)+1(0.1) = 2.6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굴림" charset="-127"/>
                <a:ea typeface="굴림" charset="-127"/>
              </a:rPr>
              <a:t>                              (2) 2(0.7)+3(0.2)+1(0.1) = 2.1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굴림" charset="-127"/>
                <a:ea typeface="굴림" charset="-127"/>
              </a:rPr>
              <a:t>                              (3) 2(0.7)+1(0.2)+2(0.1) = 1.8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굴림" charset="-127"/>
                <a:ea typeface="굴림" charset="-127"/>
              </a:rPr>
              <a:t>                              (4) 1(0.7)+3(0.2)+2(0.1) = 1.5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굴림" charset="-127"/>
                <a:ea typeface="굴림" charset="-127"/>
              </a:rPr>
              <a:t>                              (5) 1(0.7)+2(0.2)+3(0.1) = 1.4</a:t>
            </a:r>
            <a:endParaRPr lang="ko-KR" altLang="en-US" sz="1600" dirty="0">
              <a:latin typeface="Times New Roman" pitchFamily="18" charset="0"/>
              <a:ea typeface="굴림" charset="-127"/>
            </a:endParaRPr>
          </a:p>
        </p:txBody>
      </p:sp>
      <p:pic>
        <p:nvPicPr>
          <p:cNvPr id="62469" name="그림 9" descr="03-1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379413" y="4646613"/>
            <a:ext cx="4638675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TextBox 10"/>
          <p:cNvSpPr txBox="1">
            <a:spLocks noChangeArrowheads="1"/>
          </p:cNvSpPr>
          <p:nvPr/>
        </p:nvSpPr>
        <p:spPr bwMode="auto">
          <a:xfrm>
            <a:off x="3589338" y="6335713"/>
            <a:ext cx="130968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</a:rPr>
              <a:t>그림 </a:t>
            </a:r>
            <a:r>
              <a:rPr lang="en-US" altLang="ko-KR">
                <a:latin typeface="굴림" panose="020B0600000101010101" pitchFamily="50" charset="-127"/>
              </a:rPr>
              <a:t>3.11</a:t>
            </a:r>
            <a:endParaRPr lang="ko-KR" altLang="en-US">
              <a:latin typeface="굴림" panose="020B0600000101010101" pitchFamily="50" charset="-127"/>
            </a:endParaRPr>
          </a:p>
        </p:txBody>
      </p:sp>
      <p:pic>
        <p:nvPicPr>
          <p:cNvPr id="62471" name="그림 9" descr="03-1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1" t="48947" r="9209" b="-4527"/>
          <a:stretch>
            <a:fillRect/>
          </a:stretch>
        </p:blipFill>
        <p:spPr bwMode="auto">
          <a:xfrm>
            <a:off x="5364163" y="4497388"/>
            <a:ext cx="3427412" cy="173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0C3931-D74E-4D2F-81ED-1B75BDFA2E4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3491" name="TextBox 4"/>
          <p:cNvSpPr txBox="1">
            <a:spLocks noChangeArrowheads="1"/>
          </p:cNvSpPr>
          <p:nvPr/>
        </p:nvSpPr>
        <p:spPr bwMode="auto">
          <a:xfrm>
            <a:off x="785813" y="642938"/>
            <a:ext cx="57038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ko-KR" i="1"/>
              <a:t>n</a:t>
            </a:r>
            <a:r>
              <a:rPr lang="en-US" altLang="ko-KR"/>
              <a:t>=3, </a:t>
            </a:r>
            <a:r>
              <a:rPr lang="ko-KR" altLang="en-US"/>
              <a:t>키가 </a:t>
            </a:r>
            <a:r>
              <a:rPr lang="en-US" altLang="ko-KR"/>
              <a:t>1, 2, 3 </a:t>
            </a:r>
            <a:r>
              <a:rPr lang="ko-KR" altLang="en-US"/>
              <a:t>인 경우의 가능한 이진검색트리</a:t>
            </a:r>
          </a:p>
        </p:txBody>
      </p:sp>
      <p:sp>
        <p:nvSpPr>
          <p:cNvPr id="63492" name="타원 5"/>
          <p:cNvSpPr>
            <a:spLocks noChangeArrowheads="1"/>
          </p:cNvSpPr>
          <p:nvPr/>
        </p:nvSpPr>
        <p:spPr bwMode="auto">
          <a:xfrm>
            <a:off x="1714500" y="1357313"/>
            <a:ext cx="357188" cy="3635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3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63493" name="타원 6"/>
          <p:cNvSpPr>
            <a:spLocks noChangeArrowheads="1"/>
          </p:cNvSpPr>
          <p:nvPr/>
        </p:nvSpPr>
        <p:spPr bwMode="auto">
          <a:xfrm>
            <a:off x="1357313" y="1785938"/>
            <a:ext cx="357187" cy="3635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2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63494" name="타원 7"/>
          <p:cNvSpPr>
            <a:spLocks noChangeArrowheads="1"/>
          </p:cNvSpPr>
          <p:nvPr/>
        </p:nvSpPr>
        <p:spPr bwMode="auto">
          <a:xfrm>
            <a:off x="1000125" y="2214563"/>
            <a:ext cx="357188" cy="3635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63495" name="직선 연결선 9"/>
          <p:cNvCxnSpPr>
            <a:cxnSpLocks noChangeShapeType="1"/>
            <a:stCxn id="63492" idx="3"/>
            <a:endCxn id="63493" idx="7"/>
          </p:cNvCxnSpPr>
          <p:nvPr/>
        </p:nvCxnSpPr>
        <p:spPr bwMode="auto">
          <a:xfrm rot="5400000">
            <a:off x="1627982" y="1701006"/>
            <a:ext cx="173038" cy="1047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496" name="직선 연결선 11"/>
          <p:cNvCxnSpPr>
            <a:cxnSpLocks noChangeShapeType="1"/>
            <a:stCxn id="63493" idx="3"/>
            <a:endCxn id="63494" idx="7"/>
          </p:cNvCxnSpPr>
          <p:nvPr/>
        </p:nvCxnSpPr>
        <p:spPr bwMode="auto">
          <a:xfrm rot="5400000">
            <a:off x="1270794" y="2129631"/>
            <a:ext cx="173038" cy="1047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7" name="타원 12"/>
          <p:cNvSpPr>
            <a:spLocks noChangeArrowheads="1"/>
          </p:cNvSpPr>
          <p:nvPr/>
        </p:nvSpPr>
        <p:spPr bwMode="auto">
          <a:xfrm>
            <a:off x="2714625" y="1357313"/>
            <a:ext cx="357188" cy="3635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3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63498" name="타원 13"/>
          <p:cNvSpPr>
            <a:spLocks noChangeArrowheads="1"/>
          </p:cNvSpPr>
          <p:nvPr/>
        </p:nvSpPr>
        <p:spPr bwMode="auto">
          <a:xfrm>
            <a:off x="2357438" y="1785938"/>
            <a:ext cx="357187" cy="3635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63499" name="타원 14"/>
          <p:cNvSpPr>
            <a:spLocks noChangeArrowheads="1"/>
          </p:cNvSpPr>
          <p:nvPr/>
        </p:nvSpPr>
        <p:spPr bwMode="auto">
          <a:xfrm>
            <a:off x="2786063" y="2214563"/>
            <a:ext cx="357187" cy="3635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2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63500" name="직선 연결선 15"/>
          <p:cNvCxnSpPr>
            <a:cxnSpLocks noChangeShapeType="1"/>
            <a:stCxn id="63497" idx="3"/>
            <a:endCxn id="63498" idx="7"/>
          </p:cNvCxnSpPr>
          <p:nvPr/>
        </p:nvCxnSpPr>
        <p:spPr bwMode="auto">
          <a:xfrm rot="5400000">
            <a:off x="2628107" y="1701006"/>
            <a:ext cx="173038" cy="1047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1" name="직선 연결선 19"/>
          <p:cNvCxnSpPr>
            <a:cxnSpLocks noChangeShapeType="1"/>
            <a:stCxn id="63498" idx="5"/>
            <a:endCxn id="63499" idx="1"/>
          </p:cNvCxnSpPr>
          <p:nvPr/>
        </p:nvCxnSpPr>
        <p:spPr bwMode="auto">
          <a:xfrm rot="16200000" flipH="1">
            <a:off x="2663825" y="2093913"/>
            <a:ext cx="173038" cy="1762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2" name="타원 20"/>
          <p:cNvSpPr>
            <a:spLocks noChangeArrowheads="1"/>
          </p:cNvSpPr>
          <p:nvPr/>
        </p:nvSpPr>
        <p:spPr bwMode="auto">
          <a:xfrm>
            <a:off x="3786188" y="1857375"/>
            <a:ext cx="357187" cy="3635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63503" name="타원 21"/>
          <p:cNvSpPr>
            <a:spLocks noChangeArrowheads="1"/>
          </p:cNvSpPr>
          <p:nvPr/>
        </p:nvSpPr>
        <p:spPr bwMode="auto">
          <a:xfrm>
            <a:off x="4143375" y="1428750"/>
            <a:ext cx="357188" cy="3635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2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63504" name="타원 22"/>
          <p:cNvSpPr>
            <a:spLocks noChangeArrowheads="1"/>
          </p:cNvSpPr>
          <p:nvPr/>
        </p:nvSpPr>
        <p:spPr bwMode="auto">
          <a:xfrm>
            <a:off x="4572000" y="1857375"/>
            <a:ext cx="357188" cy="3635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3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63505" name="직선 연결선 24"/>
          <p:cNvCxnSpPr>
            <a:cxnSpLocks noChangeShapeType="1"/>
            <a:stCxn id="63503" idx="5"/>
            <a:endCxn id="63504" idx="1"/>
          </p:cNvCxnSpPr>
          <p:nvPr/>
        </p:nvCxnSpPr>
        <p:spPr bwMode="auto">
          <a:xfrm rot="16200000" flipH="1">
            <a:off x="4449763" y="1736725"/>
            <a:ext cx="173037" cy="1762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6" name="직선 연결선 27"/>
          <p:cNvCxnSpPr>
            <a:cxnSpLocks noChangeShapeType="1"/>
            <a:stCxn id="63503" idx="3"/>
            <a:endCxn id="63502" idx="7"/>
          </p:cNvCxnSpPr>
          <p:nvPr/>
        </p:nvCxnSpPr>
        <p:spPr bwMode="auto">
          <a:xfrm rot="5400000">
            <a:off x="4056857" y="1772444"/>
            <a:ext cx="173037" cy="1047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7" name="타원 28"/>
          <p:cNvSpPr>
            <a:spLocks noChangeArrowheads="1"/>
          </p:cNvSpPr>
          <p:nvPr/>
        </p:nvSpPr>
        <p:spPr bwMode="auto">
          <a:xfrm>
            <a:off x="5429250" y="1357313"/>
            <a:ext cx="357188" cy="3635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63508" name="타원 29"/>
          <p:cNvSpPr>
            <a:spLocks noChangeArrowheads="1"/>
          </p:cNvSpPr>
          <p:nvPr/>
        </p:nvSpPr>
        <p:spPr bwMode="auto">
          <a:xfrm>
            <a:off x="5857875" y="1785938"/>
            <a:ext cx="357188" cy="3635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2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63509" name="타원 30"/>
          <p:cNvSpPr>
            <a:spLocks noChangeArrowheads="1"/>
          </p:cNvSpPr>
          <p:nvPr/>
        </p:nvSpPr>
        <p:spPr bwMode="auto">
          <a:xfrm>
            <a:off x="6286500" y="2214563"/>
            <a:ext cx="357188" cy="3635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3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63510" name="직선 연결선 32"/>
          <p:cNvCxnSpPr>
            <a:cxnSpLocks noChangeShapeType="1"/>
            <a:stCxn id="63508" idx="5"/>
            <a:endCxn id="63509" idx="1"/>
          </p:cNvCxnSpPr>
          <p:nvPr/>
        </p:nvCxnSpPr>
        <p:spPr bwMode="auto">
          <a:xfrm rot="16200000" flipH="1">
            <a:off x="6164263" y="2093912"/>
            <a:ext cx="173038" cy="1762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1" name="직선 연결선 34"/>
          <p:cNvCxnSpPr>
            <a:cxnSpLocks noChangeShapeType="1"/>
            <a:stCxn id="63507" idx="5"/>
            <a:endCxn id="63508" idx="1"/>
          </p:cNvCxnSpPr>
          <p:nvPr/>
        </p:nvCxnSpPr>
        <p:spPr bwMode="auto">
          <a:xfrm rot="16200000" flipH="1">
            <a:off x="5735638" y="1665287"/>
            <a:ext cx="173038" cy="1762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12" name="타원 35"/>
          <p:cNvSpPr>
            <a:spLocks noChangeArrowheads="1"/>
          </p:cNvSpPr>
          <p:nvPr/>
        </p:nvSpPr>
        <p:spPr bwMode="auto">
          <a:xfrm>
            <a:off x="7286625" y="2214563"/>
            <a:ext cx="357188" cy="3635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2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63513" name="타원 36"/>
          <p:cNvSpPr>
            <a:spLocks noChangeArrowheads="1"/>
          </p:cNvSpPr>
          <p:nvPr/>
        </p:nvSpPr>
        <p:spPr bwMode="auto">
          <a:xfrm>
            <a:off x="7286625" y="1285875"/>
            <a:ext cx="357188" cy="3635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63514" name="타원 37"/>
          <p:cNvSpPr>
            <a:spLocks noChangeArrowheads="1"/>
          </p:cNvSpPr>
          <p:nvPr/>
        </p:nvSpPr>
        <p:spPr bwMode="auto">
          <a:xfrm>
            <a:off x="7715250" y="1714500"/>
            <a:ext cx="357188" cy="3635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3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63515" name="직선 연결선 38"/>
          <p:cNvCxnSpPr>
            <a:cxnSpLocks noChangeShapeType="1"/>
            <a:stCxn id="63513" idx="5"/>
            <a:endCxn id="63514" idx="1"/>
          </p:cNvCxnSpPr>
          <p:nvPr/>
        </p:nvCxnSpPr>
        <p:spPr bwMode="auto">
          <a:xfrm rot="16200000" flipH="1">
            <a:off x="7593013" y="1593850"/>
            <a:ext cx="173037" cy="1762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6" name="직선 연결선 41"/>
          <p:cNvCxnSpPr>
            <a:cxnSpLocks noChangeShapeType="1"/>
            <a:stCxn id="63514" idx="3"/>
            <a:endCxn id="63512" idx="7"/>
          </p:cNvCxnSpPr>
          <p:nvPr/>
        </p:nvCxnSpPr>
        <p:spPr bwMode="auto">
          <a:xfrm rot="5400000">
            <a:off x="7557294" y="2058194"/>
            <a:ext cx="244475" cy="1762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17" name="TextBox 42"/>
          <p:cNvSpPr txBox="1">
            <a:spLocks noChangeArrowheads="1"/>
          </p:cNvSpPr>
          <p:nvPr/>
        </p:nvSpPr>
        <p:spPr bwMode="auto">
          <a:xfrm>
            <a:off x="3571875" y="2428875"/>
            <a:ext cx="14160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/>
              <a:t>총</a:t>
            </a:r>
            <a:r>
              <a:rPr lang="en-US" altLang="ko-KR" sz="1600"/>
              <a:t> 5</a:t>
            </a:r>
            <a:r>
              <a:rPr lang="ko-KR" altLang="en-US" sz="1600"/>
              <a:t>가지 가능</a:t>
            </a:r>
          </a:p>
        </p:txBody>
      </p:sp>
      <p:sp>
        <p:nvSpPr>
          <p:cNvPr id="63518" name="TextBox 49"/>
          <p:cNvSpPr txBox="1">
            <a:spLocks noChangeArrowheads="1"/>
          </p:cNvSpPr>
          <p:nvPr/>
        </p:nvSpPr>
        <p:spPr bwMode="auto">
          <a:xfrm>
            <a:off x="714375" y="2928938"/>
            <a:ext cx="52387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ko-KR"/>
              <a:t> </a:t>
            </a:r>
            <a:r>
              <a:rPr lang="en-US" altLang="ko-KR" i="1"/>
              <a:t>n</a:t>
            </a:r>
            <a:r>
              <a:rPr lang="ko-KR" altLang="en-US"/>
              <a:t>개의 키가 있는 경우 이진검색트리의 개수</a:t>
            </a:r>
            <a:endParaRPr lang="en-US" altLang="ko-KR"/>
          </a:p>
        </p:txBody>
      </p:sp>
      <p:grpSp>
        <p:nvGrpSpPr>
          <p:cNvPr id="63519" name="그룹 52"/>
          <p:cNvGrpSpPr>
            <a:grpSpLocks/>
          </p:cNvGrpSpPr>
          <p:nvPr/>
        </p:nvGrpSpPr>
        <p:grpSpPr bwMode="auto">
          <a:xfrm>
            <a:off x="2643188" y="3571875"/>
            <a:ext cx="3838575" cy="1352550"/>
            <a:chOff x="3857620" y="4286256"/>
            <a:chExt cx="3839380" cy="1352550"/>
          </a:xfrm>
        </p:grpSpPr>
        <p:graphicFrame>
          <p:nvGraphicFramePr>
            <p:cNvPr id="63522" name="Object 2"/>
            <p:cNvGraphicFramePr>
              <a:graphicFrameLocks noChangeAspect="1"/>
            </p:cNvGraphicFramePr>
            <p:nvPr/>
          </p:nvGraphicFramePr>
          <p:xfrm>
            <a:off x="3857620" y="4286256"/>
            <a:ext cx="2330450" cy="1352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2" name="Equation" r:id="rId4" imgW="1574800" imgH="914400" progId="Equation.3">
                    <p:embed/>
                  </p:oleObj>
                </mc:Choice>
                <mc:Fallback>
                  <p:oleObj name="Equation" r:id="rId4" imgW="1574800" imgH="9144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620" y="4286256"/>
                          <a:ext cx="2330450" cy="1352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23" name="TextBox 51"/>
            <p:cNvSpPr txBox="1">
              <a:spLocks noChangeArrowheads="1"/>
            </p:cNvSpPr>
            <p:nvPr/>
          </p:nvSpPr>
          <p:spPr bwMode="auto">
            <a:xfrm>
              <a:off x="5357818" y="4357694"/>
              <a:ext cx="2339182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9388" indent="-179388"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ts val="2800"/>
                </a:lnSpc>
                <a:buClr>
                  <a:srgbClr val="0099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/>
                <a:t>: </a:t>
              </a:r>
              <a:r>
                <a:rPr lang="en-US" altLang="ko-KR" i="1"/>
                <a:t>n</a:t>
              </a:r>
              <a:r>
                <a:rPr lang="en-US" altLang="ko-KR"/>
                <a:t>th</a:t>
              </a:r>
              <a:r>
                <a:rPr lang="ko-KR" altLang="en-US"/>
                <a:t> </a:t>
              </a:r>
              <a:r>
                <a:rPr lang="en-US" altLang="ko-KR"/>
                <a:t>Catalan number</a:t>
              </a:r>
              <a:endParaRPr lang="ko-KR" altLang="en-US"/>
            </a:p>
          </p:txBody>
        </p:sp>
      </p:grpSp>
      <p:sp>
        <p:nvSpPr>
          <p:cNvPr id="63520" name="TextBox 53"/>
          <p:cNvSpPr txBox="1">
            <a:spLocks noChangeArrowheads="1"/>
          </p:cNvSpPr>
          <p:nvPr/>
        </p:nvSpPr>
        <p:spPr bwMode="auto">
          <a:xfrm>
            <a:off x="714375" y="5072063"/>
            <a:ext cx="7786688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모든 경우의 이진검색트리를 구축하여 이 중 최적을 선택하는 방법은 비현실적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동적계획법을 이용한 효과적인 방법 필요</a:t>
            </a:r>
            <a:endParaRPr lang="en-US" altLang="ko-KR"/>
          </a:p>
        </p:txBody>
      </p:sp>
      <p:sp>
        <p:nvSpPr>
          <p:cNvPr id="63521" name="모서리가 둥근 직사각형 54"/>
          <p:cNvSpPr>
            <a:spLocks noChangeArrowheads="1"/>
          </p:cNvSpPr>
          <p:nvPr/>
        </p:nvSpPr>
        <p:spPr bwMode="auto">
          <a:xfrm>
            <a:off x="714375" y="1071563"/>
            <a:ext cx="7715250" cy="17859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6" name="모서리가 둥근 직사각형 17"/>
          <p:cNvSpPr>
            <a:spLocks noChangeArrowheads="1"/>
          </p:cNvSpPr>
          <p:nvPr/>
        </p:nvSpPr>
        <p:spPr bwMode="auto">
          <a:xfrm>
            <a:off x="6021388" y="3181350"/>
            <a:ext cx="2863850" cy="1781175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endParaRPr lang="ko-KR" altLang="en-US" sz="2800" smtClean="0">
              <a:latin typeface="굴림" panose="020B0600000101010101" pitchFamily="50" charset="-127"/>
            </a:endParaRPr>
          </a:p>
        </p:txBody>
      </p:sp>
      <p:sp>
        <p:nvSpPr>
          <p:cNvPr id="64515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BCDC78-14D2-413C-B205-8443AEE388C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628650"/>
          </a:xfrm>
          <a:prstGeom prst="rect">
            <a:avLst/>
          </a:prstGeom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360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동적계획법</a:t>
            </a:r>
            <a:endParaRPr lang="ko-KR" alt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" y="890588"/>
            <a:ext cx="6554788" cy="2974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 err="1">
                <a:latin typeface="Times New Roman" pitchFamily="18" charset="0"/>
                <a:ea typeface="굴림" charset="-127"/>
              </a:rPr>
              <a:t>Key</a:t>
            </a:r>
            <a:r>
              <a:rPr lang="en-US" altLang="ko-KR" sz="2000" i="1" baseline="-25000" dirty="0" err="1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부터 </a:t>
            </a:r>
            <a:r>
              <a:rPr lang="en-US" altLang="ko-KR" sz="2000" dirty="0" err="1">
                <a:latin typeface="Times New Roman" pitchFamily="18" charset="0"/>
                <a:ea typeface="굴림" charset="-127"/>
              </a:rPr>
              <a:t>Key</a:t>
            </a:r>
            <a:r>
              <a:rPr lang="en-US" altLang="ko-KR" sz="2000" i="1" baseline="-25000" dirty="0" err="1">
                <a:latin typeface="Times New Roman" pitchFamily="18" charset="0"/>
                <a:ea typeface="굴림" charset="-127"/>
              </a:rPr>
              <a:t>j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까지 키를 포함하는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최적이진검색트리는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 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를 최소화해야 함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.</a:t>
            </a: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</a:rPr>
              <a:t>검색시간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최적값을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A[</a:t>
            </a:r>
            <a:r>
              <a:rPr lang="en-US" altLang="ko-KR" sz="2000" i="1" dirty="0" err="1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][</a:t>
            </a:r>
            <a:r>
              <a:rPr lang="en-US" altLang="ko-KR" sz="2000" i="1" dirty="0">
                <a:latin typeface="Times New Roman" pitchFamily="18" charset="0"/>
                <a:ea typeface="굴림" charset="-127"/>
              </a:rPr>
              <a:t>j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]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로 표시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. A[</a:t>
            </a:r>
            <a:r>
              <a:rPr lang="en-US" altLang="ko-KR" sz="2000" i="1" dirty="0" err="1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][</a:t>
            </a:r>
            <a:r>
              <a:rPr lang="en-US" altLang="ko-KR" sz="2000" i="1" dirty="0" err="1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]=p</a:t>
            </a:r>
            <a:r>
              <a:rPr lang="en-US" altLang="ko-KR" sz="2000" i="1" baseline="-25000" dirty="0">
                <a:latin typeface="Times New Roman" pitchFamily="18" charset="0"/>
                <a:ea typeface="굴림" charset="-127"/>
              </a:rPr>
              <a:t>i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 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예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 3.8)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p</a:t>
            </a:r>
            <a:r>
              <a:rPr lang="en-US" altLang="ko-KR" sz="2000" baseline="-25000" dirty="0">
                <a:latin typeface="+mn-lt"/>
                <a:ea typeface="굴림" charset="-127"/>
              </a:rPr>
              <a:t>1</a:t>
            </a:r>
            <a:r>
              <a:rPr lang="en-US" altLang="ko-KR" sz="2000" dirty="0">
                <a:latin typeface="+mn-lt"/>
                <a:ea typeface="굴림" charset="-127"/>
              </a:rPr>
              <a:t>=0.7, p</a:t>
            </a:r>
            <a:r>
              <a:rPr lang="en-US" altLang="ko-KR" sz="2000" baseline="-25000" dirty="0"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latin typeface="+mn-lt"/>
                <a:ea typeface="굴림" charset="-127"/>
              </a:rPr>
              <a:t>=0.2, p</a:t>
            </a:r>
            <a:r>
              <a:rPr lang="en-US" altLang="ko-KR" sz="2000" baseline="-25000" dirty="0"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latin typeface="+mn-lt"/>
                <a:ea typeface="굴림" charset="-127"/>
              </a:rPr>
              <a:t>= 0.1</a:t>
            </a:r>
            <a:r>
              <a:rPr lang="ko-KR" altLang="en-US" sz="2000" dirty="0">
                <a:latin typeface="+mn-lt"/>
                <a:ea typeface="굴림" charset="-127"/>
              </a:rPr>
              <a:t>일 때 </a:t>
            </a:r>
            <a:r>
              <a:rPr lang="en-US" altLang="ko-KR" sz="2000" dirty="0">
                <a:latin typeface="+mn-lt"/>
                <a:ea typeface="굴림" charset="-127"/>
              </a:rPr>
              <a:t>A[2][3]?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dirty="0">
                <a:latin typeface="+mn-lt"/>
                <a:ea typeface="굴림" charset="-127"/>
              </a:rPr>
              <a:t>       </a:t>
            </a:r>
            <a:r>
              <a:rPr lang="en-US" altLang="ko-KR" sz="2000" dirty="0">
                <a:latin typeface="+mn-lt"/>
                <a:ea typeface="굴림" charset="-127"/>
              </a:rPr>
              <a:t>1. 1(p</a:t>
            </a:r>
            <a:r>
              <a:rPr lang="en-US" altLang="ko-KR" sz="2000" baseline="-25000" dirty="0"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latin typeface="+mn-lt"/>
                <a:ea typeface="굴림" charset="-127"/>
              </a:rPr>
              <a:t>)+2(p</a:t>
            </a:r>
            <a:r>
              <a:rPr lang="en-US" altLang="ko-KR" sz="2000" baseline="-25000" dirty="0"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latin typeface="+mn-lt"/>
                <a:ea typeface="굴림" charset="-127"/>
              </a:rPr>
              <a:t>) = 1(0.2) + 2(0.1) = 0.4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dirty="0">
                <a:latin typeface="+mn-lt"/>
                <a:ea typeface="굴림" charset="-127"/>
              </a:rPr>
              <a:t>       </a:t>
            </a:r>
            <a:r>
              <a:rPr lang="en-US" altLang="ko-KR" sz="2000" dirty="0">
                <a:latin typeface="+mn-lt"/>
                <a:ea typeface="굴림" charset="-127"/>
              </a:rPr>
              <a:t>2. 2(p</a:t>
            </a:r>
            <a:r>
              <a:rPr lang="en-US" altLang="ko-KR" sz="2000" baseline="-25000" dirty="0"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latin typeface="+mn-lt"/>
                <a:ea typeface="굴림" charset="-127"/>
              </a:rPr>
              <a:t>)+1(p</a:t>
            </a:r>
            <a:r>
              <a:rPr lang="en-US" altLang="ko-KR" sz="2000" baseline="-25000" dirty="0"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latin typeface="+mn-lt"/>
                <a:ea typeface="굴림" charset="-127"/>
              </a:rPr>
              <a:t>) = 2(0.2) + 1(0.1) = 0.5</a:t>
            </a:r>
            <a:endParaRPr lang="ko-KR" altLang="en-US" sz="2000" dirty="0">
              <a:latin typeface="+mn-lt"/>
              <a:ea typeface="굴림" charset="-127"/>
            </a:endParaRPr>
          </a:p>
        </p:txBody>
      </p:sp>
      <p:graphicFrame>
        <p:nvGraphicFramePr>
          <p:cNvPr id="64518" name="Object 5"/>
          <p:cNvGraphicFramePr>
            <a:graphicFrameLocks noChangeAspect="1"/>
          </p:cNvGraphicFramePr>
          <p:nvPr/>
        </p:nvGraphicFramePr>
        <p:xfrm>
          <a:off x="7000875" y="684213"/>
          <a:ext cx="915988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4" name="Equation" r:id="rId4" imgW="545863" imgH="444307" progId="Equation.3">
                  <p:embed/>
                </p:oleObj>
              </mc:Choice>
              <mc:Fallback>
                <p:oleObj name="Equation" r:id="rId4" imgW="545863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684213"/>
                        <a:ext cx="915988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TextBox 8"/>
          <p:cNvSpPr txBox="1">
            <a:spLocks noChangeArrowheads="1"/>
          </p:cNvSpPr>
          <p:nvPr/>
        </p:nvSpPr>
        <p:spPr bwMode="auto">
          <a:xfrm>
            <a:off x="785813" y="5429250"/>
            <a:ext cx="72151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최적트리의 부분트리는 그 부분트리안에 있는 키들에 대해서 반드시 최적이어야 한다</a:t>
            </a:r>
            <a:r>
              <a:rPr lang="en-US" altLang="ko-KR"/>
              <a:t>.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최적의 원칙 적용 </a:t>
            </a:r>
            <a:endParaRPr lang="ko-KR" altLang="en-US"/>
          </a:p>
        </p:txBody>
      </p:sp>
      <p:pic>
        <p:nvPicPr>
          <p:cNvPr id="64520" name="그림 9" descr="03-1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2411413" y="3865563"/>
            <a:ext cx="923925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1" name="그림 9" descr="03-1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4110038" y="3890963"/>
            <a:ext cx="923925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22" name="그룹 14"/>
          <p:cNvGrpSpPr>
            <a:grpSpLocks/>
          </p:cNvGrpSpPr>
          <p:nvPr/>
        </p:nvGrpSpPr>
        <p:grpSpPr bwMode="auto">
          <a:xfrm>
            <a:off x="6591300" y="3321050"/>
            <a:ext cx="1798638" cy="1368425"/>
            <a:chOff x="6657814" y="3284984"/>
            <a:chExt cx="2373474" cy="1672246"/>
          </a:xfrm>
        </p:grpSpPr>
        <p:sp>
          <p:nvSpPr>
            <p:cNvPr id="2" name="타원 1"/>
            <p:cNvSpPr>
              <a:spLocks noChangeArrowheads="1"/>
            </p:cNvSpPr>
            <p:nvPr/>
          </p:nvSpPr>
          <p:spPr bwMode="auto">
            <a:xfrm>
              <a:off x="7524328" y="3284984"/>
              <a:ext cx="288032" cy="288032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64527" name="타원 9"/>
            <p:cNvSpPr>
              <a:spLocks noChangeArrowheads="1"/>
            </p:cNvSpPr>
            <p:nvPr/>
          </p:nvSpPr>
          <p:spPr bwMode="auto">
            <a:xfrm>
              <a:off x="7184467" y="3746947"/>
              <a:ext cx="288032" cy="288032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64528" name="타원 10"/>
            <p:cNvSpPr>
              <a:spLocks noChangeArrowheads="1"/>
            </p:cNvSpPr>
            <p:nvPr/>
          </p:nvSpPr>
          <p:spPr bwMode="auto">
            <a:xfrm>
              <a:off x="7868083" y="3746947"/>
              <a:ext cx="288032" cy="288032"/>
            </a:xfrm>
            <a:prstGeom prst="ellipse">
              <a:avLst/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64529" name="이등변 삼각형 3"/>
            <p:cNvSpPr>
              <a:spLocks noChangeArrowheads="1"/>
            </p:cNvSpPr>
            <p:nvPr/>
          </p:nvSpPr>
          <p:spPr bwMode="auto">
            <a:xfrm>
              <a:off x="7086544" y="4021126"/>
              <a:ext cx="483877" cy="936104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64530" name="이등변 삼각형 13"/>
            <p:cNvSpPr>
              <a:spLocks noChangeArrowheads="1"/>
            </p:cNvSpPr>
            <p:nvPr/>
          </p:nvSpPr>
          <p:spPr bwMode="auto">
            <a:xfrm>
              <a:off x="7760071" y="4044240"/>
              <a:ext cx="504056" cy="548414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cxnSp>
          <p:nvCxnSpPr>
            <p:cNvPr id="64531" name="직선 연결선 7"/>
            <p:cNvCxnSpPr>
              <a:cxnSpLocks noChangeShapeType="1"/>
              <a:endCxn id="64527" idx="7"/>
            </p:cNvCxnSpPr>
            <p:nvPr/>
          </p:nvCxnSpPr>
          <p:spPr bwMode="auto">
            <a:xfrm flipH="1">
              <a:off x="7430318" y="3530835"/>
              <a:ext cx="136191" cy="258293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32" name="직선 연결선 16"/>
            <p:cNvCxnSpPr>
              <a:cxnSpLocks noChangeShapeType="1"/>
              <a:endCxn id="64528" idx="1"/>
            </p:cNvCxnSpPr>
            <p:nvPr/>
          </p:nvCxnSpPr>
          <p:spPr bwMode="auto">
            <a:xfrm>
              <a:off x="7770179" y="3530835"/>
              <a:ext cx="140085" cy="258293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오른쪽 중괄호 12"/>
            <p:cNvSpPr/>
            <p:nvPr/>
          </p:nvSpPr>
          <p:spPr bwMode="auto">
            <a:xfrm>
              <a:off x="8526427" y="3300504"/>
              <a:ext cx="504861" cy="1656726"/>
            </a:xfrm>
            <a:prstGeom prst="rightBrace">
              <a:avLst/>
            </a:prstGeom>
            <a:noFill/>
            <a:ln w="22225" cap="flat" cmpd="sng" algn="ctr">
              <a:solidFill>
                <a:schemeClr val="accent1">
                  <a:lumMod val="25000"/>
                </a:schemeClr>
              </a:solidFill>
              <a:prstDash val="sysDot"/>
              <a:round/>
              <a:headEnd type="none" w="med" len="med"/>
              <a:tailEnd type="none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1" name="오른쪽 중괄호 20"/>
            <p:cNvSpPr/>
            <p:nvPr/>
          </p:nvSpPr>
          <p:spPr bwMode="auto">
            <a:xfrm>
              <a:off x="8304372" y="3826234"/>
              <a:ext cx="354032" cy="766284"/>
            </a:xfrm>
            <a:prstGeom prst="rightBrace">
              <a:avLst/>
            </a:prstGeom>
            <a:noFill/>
            <a:ln w="22225" cap="flat" cmpd="sng" algn="ctr">
              <a:solidFill>
                <a:schemeClr val="accent1">
                  <a:lumMod val="25000"/>
                </a:schemeClr>
              </a:solidFill>
              <a:prstDash val="sysDot"/>
              <a:round/>
              <a:headEnd type="none" w="med" len="med"/>
              <a:tailEnd type="none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오른쪽 중괄호 21"/>
            <p:cNvSpPr/>
            <p:nvPr/>
          </p:nvSpPr>
          <p:spPr bwMode="auto">
            <a:xfrm rot="10800000">
              <a:off x="6657814" y="3901891"/>
              <a:ext cx="387549" cy="1055339"/>
            </a:xfrm>
            <a:prstGeom prst="rightBrace">
              <a:avLst/>
            </a:prstGeom>
            <a:noFill/>
            <a:ln w="22225" cap="flat" cmpd="sng" algn="ctr">
              <a:solidFill>
                <a:schemeClr val="accent1">
                  <a:lumMod val="25000"/>
                </a:schemeClr>
              </a:solidFill>
              <a:prstDash val="sysDot"/>
              <a:round/>
              <a:headEnd type="none" w="med" len="med"/>
              <a:tailEnd type="none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4523" name="TextBox 15"/>
          <p:cNvSpPr txBox="1">
            <a:spLocks noChangeArrowheads="1"/>
          </p:cNvSpPr>
          <p:nvPr/>
        </p:nvSpPr>
        <p:spPr bwMode="auto">
          <a:xfrm>
            <a:off x="8404225" y="3748088"/>
            <a:ext cx="4937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ko-KR" altLang="en-US" sz="1200"/>
              <a:t>최적</a:t>
            </a:r>
          </a:p>
        </p:txBody>
      </p:sp>
      <p:sp>
        <p:nvSpPr>
          <p:cNvPr id="64524" name="TextBox 24"/>
          <p:cNvSpPr txBox="1">
            <a:spLocks noChangeArrowheads="1"/>
          </p:cNvSpPr>
          <p:nvPr/>
        </p:nvSpPr>
        <p:spPr bwMode="auto">
          <a:xfrm>
            <a:off x="6032500" y="4006850"/>
            <a:ext cx="4921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ko-KR" altLang="en-US" sz="1200"/>
              <a:t>최적</a:t>
            </a:r>
          </a:p>
        </p:txBody>
      </p:sp>
      <p:sp>
        <p:nvSpPr>
          <p:cNvPr id="64525" name="TextBox 25"/>
          <p:cNvSpPr txBox="1">
            <a:spLocks noChangeArrowheads="1"/>
          </p:cNvSpPr>
          <p:nvPr/>
        </p:nvSpPr>
        <p:spPr bwMode="auto">
          <a:xfrm>
            <a:off x="7656513" y="4284663"/>
            <a:ext cx="49212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ko-KR" altLang="en-US" sz="1200"/>
              <a:t>최적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CB8697-16C6-423D-9F9D-E34EA05538F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5539" name="TextBox 5"/>
          <p:cNvSpPr txBox="1">
            <a:spLocks noChangeArrowheads="1"/>
          </p:cNvSpPr>
          <p:nvPr/>
        </p:nvSpPr>
        <p:spPr bwMode="auto">
          <a:xfrm>
            <a:off x="571500" y="857250"/>
            <a:ext cx="7269163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트리</a:t>
            </a:r>
            <a:r>
              <a:rPr lang="ko-KR" altLang="en-US" i="1"/>
              <a:t> </a:t>
            </a:r>
            <a:r>
              <a:rPr lang="en-US" altLang="ko-KR" i="1"/>
              <a:t>k</a:t>
            </a:r>
            <a:r>
              <a:rPr lang="en-US" altLang="ko-KR"/>
              <a:t>:  </a:t>
            </a:r>
            <a:r>
              <a:rPr lang="en-US" altLang="ko-KR" i="1"/>
              <a:t>n</a:t>
            </a:r>
            <a:r>
              <a:rPr lang="ko-KR" altLang="en-US"/>
              <a:t>개의 키가 있을 때 이 중 </a:t>
            </a:r>
            <a:r>
              <a:rPr lang="en-US" altLang="ko-KR" i="1"/>
              <a:t>k</a:t>
            </a:r>
            <a:r>
              <a:rPr lang="ko-KR" altLang="en-US"/>
              <a:t>번째 키가 루트가 되는 트리</a:t>
            </a:r>
            <a:endParaRPr lang="en-US" altLang="ko-KR"/>
          </a:p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트리 </a:t>
            </a:r>
            <a:r>
              <a:rPr lang="en-US" altLang="ko-KR" i="1"/>
              <a:t>k</a:t>
            </a:r>
            <a:r>
              <a:rPr lang="ko-KR" altLang="en-US"/>
              <a:t>의 검색시간 </a:t>
            </a:r>
            <a:r>
              <a:rPr lang="en-US" altLang="ko-KR" i="1">
                <a:solidFill>
                  <a:srgbClr val="3E020C"/>
                </a:solidFill>
              </a:rPr>
              <a:t>A</a:t>
            </a:r>
            <a:r>
              <a:rPr lang="en-US" altLang="ko-KR">
                <a:solidFill>
                  <a:srgbClr val="3E020C"/>
                </a:solidFill>
              </a:rPr>
              <a:t>[1][</a:t>
            </a:r>
            <a:r>
              <a:rPr lang="en-US" altLang="ko-KR" i="1">
                <a:solidFill>
                  <a:srgbClr val="3E020C"/>
                </a:solidFill>
              </a:rPr>
              <a:t>n</a:t>
            </a:r>
            <a:r>
              <a:rPr lang="en-US" altLang="ko-KR">
                <a:solidFill>
                  <a:srgbClr val="3E020C"/>
                </a:solidFill>
              </a:rPr>
              <a:t>]</a:t>
            </a:r>
            <a:endParaRPr lang="ko-KR" altLang="en-US">
              <a:solidFill>
                <a:srgbClr val="3E020C"/>
              </a:solidFill>
            </a:endParaRPr>
          </a:p>
        </p:txBody>
      </p:sp>
      <p:graphicFrame>
        <p:nvGraphicFramePr>
          <p:cNvPr id="65540" name="Object 2"/>
          <p:cNvGraphicFramePr>
            <a:graphicFrameLocks noChangeAspect="1"/>
          </p:cNvGraphicFramePr>
          <p:nvPr/>
        </p:nvGraphicFramePr>
        <p:xfrm>
          <a:off x="857250" y="1785938"/>
          <a:ext cx="6827838" cy="265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Equation" r:id="rId4" imgW="3746500" imgH="1625600" progId="Equation.3">
                  <p:embed/>
                </p:oleObj>
              </mc:Choice>
              <mc:Fallback>
                <p:oleObj name="Equation" r:id="rId4" imgW="3746500" imgH="1625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785938"/>
                        <a:ext cx="6827838" cy="265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3D057F-ACB1-45A7-872D-77A031CEC5D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41438"/>
            <a:ext cx="8839200" cy="3556000"/>
          </a:xfrm>
        </p:spPr>
        <p:txBody>
          <a:bodyPr/>
          <a:lstStyle/>
          <a:p>
            <a:pPr eaLnBrk="1" hangingPunct="1"/>
            <a:r>
              <a:rPr lang="ko-KR" altLang="en-US" smtClean="0"/>
              <a:t>시간복잡도 분석</a:t>
            </a:r>
            <a:r>
              <a:rPr lang="en-US" altLang="ko-KR" smtClean="0"/>
              <a:t>: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/>
              <a:t>분할정복 알고리즘은 작성하기는 간단하지만</a:t>
            </a:r>
            <a:r>
              <a:rPr lang="en-US" altLang="ko-KR" smtClean="0"/>
              <a:t>, </a:t>
            </a:r>
            <a:r>
              <a:rPr lang="ko-KR" altLang="en-US" smtClean="0"/>
              <a:t>효율적이지 않다</a:t>
            </a:r>
            <a:r>
              <a:rPr lang="en-US" altLang="ko-KR" smtClean="0"/>
              <a:t>.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/>
              <a:t>이유</a:t>
            </a:r>
            <a:r>
              <a:rPr lang="en-US" altLang="ko-KR" smtClean="0"/>
              <a:t>? : </a:t>
            </a: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알고리즘을 재귀호출</a:t>
            </a:r>
            <a:r>
              <a:rPr lang="en-US" altLang="ko-KR" smtClean="0"/>
              <a:t>(recursive call)</a:t>
            </a:r>
            <a:r>
              <a:rPr lang="ko-KR" altLang="en-US" smtClean="0"/>
              <a:t>할 때 같은 계산을 반복해서 수행하기 때문이다</a:t>
            </a:r>
            <a:r>
              <a:rPr lang="en-US" altLang="ko-KR" smtClean="0"/>
              <a:t>.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/>
              <a:t>예를 들면</a:t>
            </a:r>
            <a:r>
              <a:rPr lang="en-US" altLang="ko-KR" smtClean="0"/>
              <a:t>, </a:t>
            </a:r>
            <a:r>
              <a:rPr lang="en-US" altLang="ko-KR" smtClean="0">
                <a:latin typeface="Courier New" panose="02070309020205020404" pitchFamily="49" charset="0"/>
              </a:rPr>
              <a:t>bin(n-1,k-1)</a:t>
            </a:r>
            <a:r>
              <a:rPr lang="ko-KR" altLang="en-US" smtClean="0">
                <a:latin typeface="Courier New" panose="02070309020205020404" pitchFamily="49" charset="0"/>
              </a:rPr>
              <a:t>과 </a:t>
            </a:r>
            <a:r>
              <a:rPr lang="en-US" altLang="ko-KR" smtClean="0">
                <a:latin typeface="Courier New" panose="02070309020205020404" pitchFamily="49" charset="0"/>
              </a:rPr>
              <a:t>bin(n-1,k)</a:t>
            </a:r>
            <a:r>
              <a:rPr lang="ko-KR" altLang="en-US" smtClean="0">
                <a:latin typeface="Courier New" panose="02070309020205020404" pitchFamily="49" charset="0"/>
              </a:rPr>
              <a:t>는 둘 다 </a:t>
            </a:r>
            <a:r>
              <a:rPr lang="en-US" altLang="ko-KR" smtClean="0">
                <a:latin typeface="Courier New" panose="02070309020205020404" pitchFamily="49" charset="0"/>
              </a:rPr>
              <a:t>bin(n-2,k-1)</a:t>
            </a:r>
            <a:r>
              <a:rPr lang="ko-KR" altLang="en-US" smtClean="0"/>
              <a:t>의 결과가 필요한데</a:t>
            </a:r>
            <a:r>
              <a:rPr lang="en-US" altLang="ko-KR" smtClean="0"/>
              <a:t>, </a:t>
            </a:r>
            <a:r>
              <a:rPr lang="ko-KR" altLang="en-US" smtClean="0"/>
              <a:t>따로 중복 계산됨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i="1" baseline="-25000" smtClean="0"/>
              <a:t>n</a:t>
            </a:r>
            <a:r>
              <a:rPr lang="en-US" altLang="ko-KR" i="1" smtClean="0"/>
              <a:t>C</a:t>
            </a:r>
            <a:r>
              <a:rPr lang="en-US" altLang="ko-KR" i="1" baseline="-25000" smtClean="0"/>
              <a:t>k</a:t>
            </a:r>
            <a:r>
              <a:rPr lang="ko-KR" altLang="en-US" smtClean="0"/>
              <a:t>를 구하기 위해서 이 알고리즘이 계산하는 항</a:t>
            </a:r>
            <a:r>
              <a:rPr lang="en-US" altLang="ko-KR" smtClean="0"/>
              <a:t>(term)</a:t>
            </a:r>
            <a:r>
              <a:rPr lang="ko-KR" altLang="en-US" smtClean="0"/>
              <a:t>의 개수는                </a:t>
            </a:r>
            <a:r>
              <a:rPr lang="en-US" altLang="ko-KR" smtClean="0"/>
              <a:t>2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baseline="-25000" smtClean="0"/>
              <a:t>n</a:t>
            </a:r>
            <a:r>
              <a:rPr lang="en-US" altLang="ko-KR" i="1" smtClean="0"/>
              <a:t>C</a:t>
            </a:r>
            <a:r>
              <a:rPr lang="en-US" altLang="ko-KR" i="1" baseline="-25000" smtClean="0"/>
              <a:t>k </a:t>
            </a:r>
            <a:r>
              <a:rPr lang="en-US" altLang="ko-KR" smtClean="0"/>
              <a:t>- 1</a:t>
            </a:r>
            <a:r>
              <a:rPr lang="ko-KR" altLang="en-US" smtClean="0"/>
              <a:t> 이다</a:t>
            </a:r>
            <a:r>
              <a:rPr lang="en-US" altLang="ko-KR" smtClean="0"/>
              <a:t>. 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알고리즘</a:t>
            </a:r>
            <a:r>
              <a:rPr lang="en-US" altLang="ko-KR" sz="3600">
                <a:solidFill>
                  <a:schemeClr val="tx2"/>
                </a:solidFill>
              </a:rPr>
              <a:t>: </a:t>
            </a:r>
            <a:r>
              <a:rPr lang="ko-KR" altLang="en-US" sz="3600">
                <a:solidFill>
                  <a:schemeClr val="tx2"/>
                </a:solidFill>
              </a:rPr>
              <a:t>분할정복식 접근방법</a:t>
            </a:r>
          </a:p>
        </p:txBody>
      </p:sp>
      <p:sp>
        <p:nvSpPr>
          <p:cNvPr id="2" name="타원 1"/>
          <p:cNvSpPr/>
          <p:nvPr/>
        </p:nvSpPr>
        <p:spPr bwMode="auto">
          <a:xfrm>
            <a:off x="5461000" y="5605463"/>
            <a:ext cx="1150938" cy="3603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200"/>
              <a:t>n-1,k-1</a:t>
            </a:r>
            <a:endParaRPr lang="ko-KR" altLang="en-US" sz="1200"/>
          </a:p>
        </p:txBody>
      </p:sp>
      <p:sp>
        <p:nvSpPr>
          <p:cNvPr id="6" name="타원 5"/>
          <p:cNvSpPr/>
          <p:nvPr/>
        </p:nvSpPr>
        <p:spPr bwMode="auto">
          <a:xfrm>
            <a:off x="4019550" y="5605463"/>
            <a:ext cx="1152525" cy="3603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200"/>
              <a:t>n-1,k</a:t>
            </a:r>
            <a:endParaRPr lang="ko-KR" altLang="en-US" sz="1200"/>
          </a:p>
        </p:txBody>
      </p:sp>
      <p:sp>
        <p:nvSpPr>
          <p:cNvPr id="7" name="타원 6"/>
          <p:cNvSpPr/>
          <p:nvPr/>
        </p:nvSpPr>
        <p:spPr bwMode="auto">
          <a:xfrm>
            <a:off x="5457825" y="6248400"/>
            <a:ext cx="1152525" cy="3603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200"/>
              <a:t>n-2,k-1</a:t>
            </a:r>
            <a:endParaRPr lang="ko-KR" altLang="en-US" sz="1200"/>
          </a:p>
        </p:txBody>
      </p:sp>
      <p:sp>
        <p:nvSpPr>
          <p:cNvPr id="8" name="타원 7"/>
          <p:cNvSpPr/>
          <p:nvPr/>
        </p:nvSpPr>
        <p:spPr bwMode="auto">
          <a:xfrm>
            <a:off x="4017963" y="6248400"/>
            <a:ext cx="1150937" cy="360363"/>
          </a:xfrm>
          <a:prstGeom prst="ellipse">
            <a:avLst/>
          </a:prstGeom>
          <a:noFill/>
          <a:ln w="127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200"/>
              <a:t>n-2,k</a:t>
            </a:r>
            <a:endParaRPr lang="ko-KR" altLang="en-US" sz="1200"/>
          </a:p>
        </p:txBody>
      </p:sp>
      <p:sp>
        <p:nvSpPr>
          <p:cNvPr id="9" name="타원 8"/>
          <p:cNvSpPr/>
          <p:nvPr/>
        </p:nvSpPr>
        <p:spPr bwMode="auto">
          <a:xfrm>
            <a:off x="6972300" y="6248400"/>
            <a:ext cx="1152525" cy="360363"/>
          </a:xfrm>
          <a:prstGeom prst="ellipse">
            <a:avLst/>
          </a:prstGeom>
          <a:noFill/>
          <a:ln w="127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200"/>
              <a:t>n-2,k-2</a:t>
            </a:r>
            <a:endParaRPr lang="ko-KR" altLang="en-US" sz="1200"/>
          </a:p>
        </p:txBody>
      </p:sp>
      <p:sp>
        <p:nvSpPr>
          <p:cNvPr id="10" name="타원 9"/>
          <p:cNvSpPr/>
          <p:nvPr/>
        </p:nvSpPr>
        <p:spPr bwMode="auto">
          <a:xfrm>
            <a:off x="4016375" y="5064125"/>
            <a:ext cx="1150938" cy="360363"/>
          </a:xfrm>
          <a:prstGeom prst="ellipse">
            <a:avLst/>
          </a:prstGeom>
          <a:noFill/>
          <a:ln w="127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200"/>
              <a:t>n,k</a:t>
            </a:r>
            <a:endParaRPr lang="ko-KR" altLang="en-US" sz="1200"/>
          </a:p>
        </p:txBody>
      </p:sp>
      <p:cxnSp>
        <p:nvCxnSpPr>
          <p:cNvPr id="4" name="직선 화살표 연결선 3"/>
          <p:cNvCxnSpPr>
            <a:stCxn id="10" idx="4"/>
            <a:endCxn id="6" idx="0"/>
          </p:cNvCxnSpPr>
          <p:nvPr/>
        </p:nvCxnSpPr>
        <p:spPr bwMode="auto">
          <a:xfrm>
            <a:off x="4592638" y="5424488"/>
            <a:ext cx="3175" cy="1809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/>
          <p:cNvCxnSpPr>
            <a:stCxn id="10" idx="5"/>
            <a:endCxn id="2" idx="0"/>
          </p:cNvCxnSpPr>
          <p:nvPr/>
        </p:nvCxnSpPr>
        <p:spPr bwMode="auto">
          <a:xfrm>
            <a:off x="4999038" y="5372100"/>
            <a:ext cx="1038225" cy="23336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>
            <a:stCxn id="6" idx="4"/>
            <a:endCxn id="8" idx="0"/>
          </p:cNvCxnSpPr>
          <p:nvPr/>
        </p:nvCxnSpPr>
        <p:spPr bwMode="auto">
          <a:xfrm flipH="1">
            <a:off x="4594225" y="5965825"/>
            <a:ext cx="1588" cy="2825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6" idx="5"/>
            <a:endCxn id="7" idx="0"/>
          </p:cNvCxnSpPr>
          <p:nvPr/>
        </p:nvCxnSpPr>
        <p:spPr bwMode="auto">
          <a:xfrm>
            <a:off x="5003800" y="5913438"/>
            <a:ext cx="1030288" cy="3349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/>
          <p:cNvCxnSpPr>
            <a:stCxn id="2" idx="4"/>
            <a:endCxn id="7" idx="0"/>
          </p:cNvCxnSpPr>
          <p:nvPr/>
        </p:nvCxnSpPr>
        <p:spPr bwMode="auto">
          <a:xfrm flipH="1">
            <a:off x="6034088" y="5965825"/>
            <a:ext cx="3175" cy="2825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>
            <a:stCxn id="2" idx="5"/>
            <a:endCxn id="9" idx="0"/>
          </p:cNvCxnSpPr>
          <p:nvPr/>
        </p:nvCxnSpPr>
        <p:spPr bwMode="auto">
          <a:xfrm>
            <a:off x="6443663" y="5913438"/>
            <a:ext cx="1104900" cy="3349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1281" name="직사각형 2"/>
          <p:cNvSpPr>
            <a:spLocks noChangeArrowheads="1"/>
          </p:cNvSpPr>
          <p:nvPr/>
        </p:nvSpPr>
        <p:spPr bwMode="auto">
          <a:xfrm>
            <a:off x="492125" y="5324475"/>
            <a:ext cx="2817813" cy="9223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000" b="1">
                <a:latin typeface="Courier New" panose="02070309020205020404" pitchFamily="49" charset="0"/>
              </a:rPr>
              <a:t>int</a:t>
            </a:r>
            <a:r>
              <a:rPr lang="en-US" altLang="ko-KR" sz="1000">
                <a:latin typeface="Courier New" panose="02070309020205020404" pitchFamily="49" charset="0"/>
              </a:rPr>
              <a:t> bin(</a:t>
            </a:r>
            <a:r>
              <a:rPr lang="en-US" altLang="ko-KR" sz="1000" b="1">
                <a:latin typeface="Courier New" panose="02070309020205020404" pitchFamily="49" charset="0"/>
              </a:rPr>
              <a:t>int</a:t>
            </a:r>
            <a:r>
              <a:rPr lang="en-US" altLang="ko-KR" sz="1000">
                <a:latin typeface="Courier New" panose="02070309020205020404" pitchFamily="49" charset="0"/>
              </a:rPr>
              <a:t> n, </a:t>
            </a:r>
            <a:r>
              <a:rPr lang="en-US" altLang="ko-KR" sz="1000" b="1">
                <a:latin typeface="Courier New" panose="02070309020205020404" pitchFamily="49" charset="0"/>
              </a:rPr>
              <a:t>int</a:t>
            </a:r>
            <a:r>
              <a:rPr lang="en-US" altLang="ko-KR" sz="1000">
                <a:latin typeface="Courier New" panose="02070309020205020404" pitchFamily="49" charset="0"/>
              </a:rPr>
              <a:t> k) {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000" b="1">
                <a:latin typeface="Courier New" panose="02070309020205020404" pitchFamily="49" charset="0"/>
              </a:rPr>
              <a:t>if</a:t>
            </a:r>
            <a:r>
              <a:rPr lang="en-US" altLang="ko-KR" sz="1000">
                <a:latin typeface="Courier New" panose="02070309020205020404" pitchFamily="49" charset="0"/>
              </a:rPr>
              <a:t> (k == 0 || n == k)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000">
                <a:latin typeface="Courier New" panose="02070309020205020404" pitchFamily="49" charset="0"/>
              </a:rPr>
              <a:t> </a:t>
            </a:r>
            <a:r>
              <a:rPr lang="en-US" altLang="ko-KR" sz="1000" b="1">
                <a:latin typeface="Courier New" panose="02070309020205020404" pitchFamily="49" charset="0"/>
              </a:rPr>
              <a:t>return</a:t>
            </a:r>
            <a:r>
              <a:rPr lang="en-US" altLang="ko-KR" sz="1000">
                <a:latin typeface="Courier New" panose="02070309020205020404" pitchFamily="49" charset="0"/>
              </a:rPr>
              <a:t> 1;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000" b="1">
                <a:latin typeface="Courier New" panose="02070309020205020404" pitchFamily="49" charset="0"/>
              </a:rPr>
              <a:t>else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000" b="1">
                <a:latin typeface="Courier New" panose="02070309020205020404" pitchFamily="49" charset="0"/>
              </a:rPr>
              <a:t> return</a:t>
            </a:r>
            <a:r>
              <a:rPr lang="en-US" altLang="ko-KR" sz="1000">
                <a:latin typeface="Courier New" panose="02070309020205020404" pitchFamily="49" charset="0"/>
              </a:rPr>
              <a:t> bin(n-1,k-1) + bin(n-1,k)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DDDE43-E76B-4CBD-BF30-54330FAFA5A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6563" name="TextBox 4"/>
          <p:cNvSpPr txBox="1">
            <a:spLocks noChangeArrowheads="1"/>
          </p:cNvSpPr>
          <p:nvPr/>
        </p:nvSpPr>
        <p:spPr bwMode="auto">
          <a:xfrm>
            <a:off x="857250" y="357188"/>
            <a:ext cx="54308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따라서 최적의 이진검색트리 평균검색시간은</a:t>
            </a:r>
          </a:p>
        </p:txBody>
      </p:sp>
      <p:graphicFrame>
        <p:nvGraphicFramePr>
          <p:cNvPr id="66564" name="Object 5"/>
          <p:cNvGraphicFramePr>
            <a:graphicFrameLocks noChangeAspect="1"/>
          </p:cNvGraphicFramePr>
          <p:nvPr/>
        </p:nvGraphicFramePr>
        <p:xfrm>
          <a:off x="6543675" y="16065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3" name="Equation" r:id="rId4" imgW="391303" imgH="739129" progId="Equation.3">
                  <p:embed/>
                </p:oleObj>
              </mc:Choice>
              <mc:Fallback>
                <p:oleObj name="Equation" r:id="rId4" imgW="391303" imgH="7391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16065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6"/>
          <p:cNvGraphicFramePr>
            <a:graphicFrameLocks noChangeAspect="1"/>
          </p:cNvGraphicFramePr>
          <p:nvPr/>
        </p:nvGraphicFramePr>
        <p:xfrm>
          <a:off x="1643063" y="714375"/>
          <a:ext cx="53578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4" name="Equation" r:id="rId6" imgW="3009900" imgH="431800" progId="Equation.3">
                  <p:embed/>
                </p:oleObj>
              </mc:Choice>
              <mc:Fallback>
                <p:oleObj name="Equation" r:id="rId6" imgW="30099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714375"/>
                        <a:ext cx="5357812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TextBox 10"/>
          <p:cNvSpPr txBox="1">
            <a:spLocks noChangeArrowheads="1"/>
          </p:cNvSpPr>
          <p:nvPr/>
        </p:nvSpPr>
        <p:spPr bwMode="auto">
          <a:xfrm>
            <a:off x="857250" y="4714875"/>
            <a:ext cx="19685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일반화 시키면</a:t>
            </a:r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1928813" y="5072063"/>
          <a:ext cx="596741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5" name="Equation" r:id="rId8" imgW="3365500" imgH="685800" progId="Equation.3">
                  <p:embed/>
                </p:oleObj>
              </mc:Choice>
              <mc:Fallback>
                <p:oleObj name="Equation" r:id="rId8" imgW="3365500" imgH="68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5072063"/>
                        <a:ext cx="5967412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568" name="그림 11" descr="03-13.t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571625"/>
            <a:ext cx="4643437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B980A5-DAD8-4DB1-A7DB-74A0894DE8B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3924300" y="1196975"/>
            <a:ext cx="360363" cy="360363"/>
          </a:xfrm>
          <a:prstGeom prst="ellipse">
            <a:avLst/>
          </a:prstGeom>
          <a:noFill/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latin typeface="+mn-lt"/>
              </a:rPr>
              <a:t>k</a:t>
            </a:r>
            <a:endParaRPr lang="ko-KR" altLang="en-US" sz="1600" dirty="0">
              <a:latin typeface="+mn-lt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 flipH="1">
            <a:off x="3079750" y="1277938"/>
            <a:ext cx="628650" cy="55721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" name="직선 화살표 연결선 6"/>
          <p:cNvCxnSpPr/>
          <p:nvPr/>
        </p:nvCxnSpPr>
        <p:spPr bwMode="auto">
          <a:xfrm>
            <a:off x="4487863" y="1350963"/>
            <a:ext cx="844550" cy="48418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67590" name="이등변 삼각형 7"/>
          <p:cNvSpPr>
            <a:spLocks noChangeArrowheads="1"/>
          </p:cNvSpPr>
          <p:nvPr/>
        </p:nvSpPr>
        <p:spPr bwMode="auto">
          <a:xfrm>
            <a:off x="2771775" y="2060575"/>
            <a:ext cx="1152525" cy="129698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67591" name="이등변 삼각형 10"/>
          <p:cNvSpPr>
            <a:spLocks noChangeArrowheads="1"/>
          </p:cNvSpPr>
          <p:nvPr/>
        </p:nvSpPr>
        <p:spPr bwMode="auto">
          <a:xfrm>
            <a:off x="4230688" y="1989138"/>
            <a:ext cx="1730375" cy="17272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67592" name="TextBox 11"/>
          <p:cNvSpPr txBox="1">
            <a:spLocks noChangeArrowheads="1"/>
          </p:cNvSpPr>
          <p:nvPr/>
        </p:nvSpPr>
        <p:spPr bwMode="auto">
          <a:xfrm>
            <a:off x="2708275" y="3490913"/>
            <a:ext cx="12715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{1,…,</a:t>
            </a:r>
            <a:r>
              <a:rPr lang="en-US" altLang="ko-KR" i="1"/>
              <a:t>k</a:t>
            </a:r>
            <a:r>
              <a:rPr lang="en-US" altLang="ko-KR"/>
              <a:t>-1}</a:t>
            </a:r>
            <a:endParaRPr lang="ko-KR" altLang="en-US"/>
          </a:p>
        </p:txBody>
      </p:sp>
      <p:sp>
        <p:nvSpPr>
          <p:cNvPr id="67593" name="TextBox 12"/>
          <p:cNvSpPr txBox="1">
            <a:spLocks noChangeArrowheads="1"/>
          </p:cNvSpPr>
          <p:nvPr/>
        </p:nvSpPr>
        <p:spPr bwMode="auto">
          <a:xfrm>
            <a:off x="4586288" y="3789363"/>
            <a:ext cx="13303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{</a:t>
            </a:r>
            <a:r>
              <a:rPr lang="en-US" altLang="ko-KR" i="1"/>
              <a:t>k</a:t>
            </a:r>
            <a:r>
              <a:rPr lang="en-US" altLang="ko-KR"/>
              <a:t>+1,…,</a:t>
            </a:r>
            <a:r>
              <a:rPr lang="en-US" altLang="ko-KR" i="1"/>
              <a:t>n</a:t>
            </a:r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14" name="오른쪽 중괄호 13"/>
          <p:cNvSpPr/>
          <p:nvPr/>
        </p:nvSpPr>
        <p:spPr bwMode="auto">
          <a:xfrm>
            <a:off x="7054850" y="1196975"/>
            <a:ext cx="603250" cy="2519363"/>
          </a:xfrm>
          <a:prstGeom prst="rightBrace">
            <a:avLst/>
          </a:prstGeom>
          <a:noFill/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7595" name="TextBox 14"/>
          <p:cNvSpPr txBox="1">
            <a:spLocks noChangeArrowheads="1"/>
          </p:cNvSpPr>
          <p:nvPr/>
        </p:nvSpPr>
        <p:spPr bwMode="auto">
          <a:xfrm>
            <a:off x="7658100" y="2230438"/>
            <a:ext cx="9667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A[1][</a:t>
            </a:r>
            <a:r>
              <a:rPr lang="en-US" altLang="ko-KR" i="1"/>
              <a:t>n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16" name="오른쪽 중괄호 15"/>
          <p:cNvSpPr/>
          <p:nvPr/>
        </p:nvSpPr>
        <p:spPr bwMode="auto">
          <a:xfrm rot="10800000">
            <a:off x="1930400" y="1962150"/>
            <a:ext cx="590550" cy="1439863"/>
          </a:xfrm>
          <a:prstGeom prst="rightBrace">
            <a:avLst/>
          </a:prstGeom>
          <a:noFill/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7597" name="TextBox 16"/>
          <p:cNvSpPr txBox="1">
            <a:spLocks noChangeArrowheads="1"/>
          </p:cNvSpPr>
          <p:nvPr/>
        </p:nvSpPr>
        <p:spPr bwMode="auto">
          <a:xfrm>
            <a:off x="752475" y="2393950"/>
            <a:ext cx="11652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A[1][</a:t>
            </a:r>
            <a:r>
              <a:rPr lang="en-US" altLang="ko-KR" i="1"/>
              <a:t>k</a:t>
            </a:r>
            <a:r>
              <a:rPr lang="en-US" altLang="ko-KR"/>
              <a:t>-1]</a:t>
            </a:r>
            <a:endParaRPr lang="ko-KR" altLang="en-US"/>
          </a:p>
        </p:txBody>
      </p:sp>
      <p:sp>
        <p:nvSpPr>
          <p:cNvPr id="19" name="오른쪽 중괄호 18"/>
          <p:cNvSpPr/>
          <p:nvPr/>
        </p:nvSpPr>
        <p:spPr bwMode="auto">
          <a:xfrm>
            <a:off x="6043613" y="1989138"/>
            <a:ext cx="371475" cy="1727200"/>
          </a:xfrm>
          <a:prstGeom prst="rightBrace">
            <a:avLst/>
          </a:prstGeom>
          <a:noFill/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7599" name="TextBox 19"/>
          <p:cNvSpPr txBox="1">
            <a:spLocks noChangeArrowheads="1"/>
          </p:cNvSpPr>
          <p:nvPr/>
        </p:nvSpPr>
        <p:spPr bwMode="auto">
          <a:xfrm>
            <a:off x="6326188" y="2619375"/>
            <a:ext cx="10191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600"/>
              <a:t>A[</a:t>
            </a:r>
            <a:r>
              <a:rPr lang="en-US" altLang="ko-KR" sz="1600" i="1"/>
              <a:t>k</a:t>
            </a:r>
            <a:r>
              <a:rPr lang="en-US" altLang="ko-KR" sz="1600"/>
              <a:t>+1][</a:t>
            </a:r>
            <a:r>
              <a:rPr lang="en-US" altLang="ko-KR" sz="1600" i="1"/>
              <a:t>n</a:t>
            </a:r>
            <a:r>
              <a:rPr lang="en-US" altLang="ko-KR" sz="1600"/>
              <a:t>]</a:t>
            </a:r>
            <a:endParaRPr lang="ko-KR" altLang="en-US" sz="1600"/>
          </a:p>
        </p:txBody>
      </p:sp>
      <p:cxnSp>
        <p:nvCxnSpPr>
          <p:cNvPr id="22" name="직선 연결선 21"/>
          <p:cNvCxnSpPr>
            <a:stCxn id="3" idx="3"/>
            <a:endCxn id="67590" idx="0"/>
          </p:cNvCxnSpPr>
          <p:nvPr/>
        </p:nvCxnSpPr>
        <p:spPr bwMode="auto">
          <a:xfrm flipH="1">
            <a:off x="3348038" y="1503363"/>
            <a:ext cx="628650" cy="55721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4" name="직선 연결선 23"/>
          <p:cNvCxnSpPr>
            <a:stCxn id="3" idx="5"/>
            <a:endCxn id="67591" idx="0"/>
          </p:cNvCxnSpPr>
          <p:nvPr/>
        </p:nvCxnSpPr>
        <p:spPr bwMode="auto">
          <a:xfrm>
            <a:off x="4230688" y="1503363"/>
            <a:ext cx="865187" cy="48577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746250" y="1042988"/>
            <a:ext cx="1573213" cy="452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en-US" altLang="ko-KR" sz="1400" dirty="0">
                <a:latin typeface="Times New Roman" pitchFamily="18" charset="0"/>
              </a:rPr>
              <a:t>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Ⅹ</a:t>
            </a:r>
            <a:r>
              <a:rPr lang="en-US" altLang="ko-KR" sz="1400" dirty="0">
                <a:latin typeface="Times New Roman" pitchFamily="18" charset="0"/>
              </a:rPr>
              <a:t>p</a:t>
            </a:r>
            <a:r>
              <a:rPr lang="en-US" altLang="ko-KR" sz="1400" baseline="-25000" dirty="0">
                <a:latin typeface="Times New Roman" pitchFamily="18" charset="0"/>
              </a:rPr>
              <a:t>1</a:t>
            </a:r>
            <a:r>
              <a:rPr lang="en-US" altLang="ko-KR" sz="1400" dirty="0">
                <a:latin typeface="Times New Roman" pitchFamily="18" charset="0"/>
              </a:rPr>
              <a:t>+…+ 1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Ⅹ</a:t>
            </a:r>
            <a:r>
              <a:rPr lang="en-US" altLang="ko-KR" sz="1400" dirty="0">
                <a:latin typeface="Times New Roman" pitchFamily="18" charset="0"/>
              </a:rPr>
              <a:t> p</a:t>
            </a:r>
            <a:r>
              <a:rPr lang="en-US" altLang="ko-KR" sz="1400" i="1" baseline="-25000" dirty="0">
                <a:latin typeface="Times New Roman" pitchFamily="18" charset="0"/>
              </a:rPr>
              <a:t>k</a:t>
            </a:r>
            <a:r>
              <a:rPr lang="en-US" altLang="ko-KR" sz="1400" baseline="-25000" dirty="0">
                <a:latin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35525" y="1036638"/>
            <a:ext cx="1593850" cy="403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en-US" altLang="ko-KR" sz="1400" dirty="0">
                <a:latin typeface="Times New Roman" pitchFamily="18" charset="0"/>
              </a:rPr>
              <a:t>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Ⅹ</a:t>
            </a:r>
            <a:r>
              <a:rPr lang="en-US" altLang="ko-KR" sz="1400" dirty="0">
                <a:latin typeface="Times New Roman" pitchFamily="18" charset="0"/>
              </a:rPr>
              <a:t>p</a:t>
            </a:r>
            <a:r>
              <a:rPr lang="en-US" altLang="ko-KR" sz="1400" i="1" baseline="-25000" dirty="0">
                <a:latin typeface="Times New Roman" pitchFamily="18" charset="0"/>
              </a:rPr>
              <a:t>k</a:t>
            </a:r>
            <a:r>
              <a:rPr lang="en-US" altLang="ko-KR" sz="1400" baseline="-25000" dirty="0">
                <a:latin typeface="Times New Roman" pitchFamily="18" charset="0"/>
              </a:rPr>
              <a:t>+1</a:t>
            </a:r>
            <a:r>
              <a:rPr lang="en-US" altLang="ko-KR" sz="1400" dirty="0">
                <a:latin typeface="Times New Roman" pitchFamily="18" charset="0"/>
              </a:rPr>
              <a:t>+…+ 1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Ⅹ</a:t>
            </a:r>
            <a:r>
              <a:rPr lang="en-US" altLang="ko-KR" sz="1400" dirty="0">
                <a:latin typeface="Times New Roman" pitchFamily="18" charset="0"/>
              </a:rPr>
              <a:t> </a:t>
            </a:r>
            <a:r>
              <a:rPr lang="en-US" altLang="ko-KR" sz="1400" dirty="0" err="1">
                <a:latin typeface="Times New Roman" pitchFamily="18" charset="0"/>
              </a:rPr>
              <a:t>p</a:t>
            </a:r>
            <a:r>
              <a:rPr lang="en-US" altLang="ko-KR" sz="1400" i="1" baseline="-25000" dirty="0" err="1">
                <a:latin typeface="Times New Roman" pitchFamily="18" charset="0"/>
              </a:rPr>
              <a:t>n</a:t>
            </a:r>
            <a:endParaRPr lang="ko-KR" altLang="en-US" sz="1400" i="1" dirty="0">
              <a:latin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49700" y="631825"/>
            <a:ext cx="334963" cy="4048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en-US" altLang="ko-KR" sz="1400" dirty="0" err="1">
                <a:latin typeface="Times New Roman" pitchFamily="18" charset="0"/>
              </a:rPr>
              <a:t>p</a:t>
            </a:r>
            <a:r>
              <a:rPr lang="en-US" altLang="ko-KR" sz="1400" i="1" baseline="-25000" dirty="0" err="1">
                <a:latin typeface="Times New Roman" pitchFamily="18" charset="0"/>
              </a:rPr>
              <a:t>k</a:t>
            </a:r>
            <a:endParaRPr lang="ko-KR" altLang="en-US" sz="1400" i="1" dirty="0">
              <a:latin typeface="Times New Roman" pitchFamily="18" charset="0"/>
            </a:endParaRPr>
          </a:p>
        </p:txBody>
      </p:sp>
      <p:pic>
        <p:nvPicPr>
          <p:cNvPr id="67605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4706938"/>
            <a:ext cx="4637087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606" name="TextBox 3"/>
          <p:cNvSpPr txBox="1">
            <a:spLocks noChangeArrowheads="1"/>
          </p:cNvSpPr>
          <p:nvPr/>
        </p:nvSpPr>
        <p:spPr bwMode="auto">
          <a:xfrm>
            <a:off x="1865313" y="4537075"/>
            <a:ext cx="7318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400" i="1">
                <a:solidFill>
                  <a:srgbClr val="3E020C"/>
                </a:solidFill>
              </a:rPr>
              <a:t>A</a:t>
            </a:r>
            <a:r>
              <a:rPr lang="en-US" altLang="ko-KR" sz="1400">
                <a:solidFill>
                  <a:srgbClr val="3E020C"/>
                </a:solidFill>
              </a:rPr>
              <a:t>[1][</a:t>
            </a:r>
            <a:r>
              <a:rPr lang="en-US" altLang="ko-KR" sz="1400" i="1">
                <a:solidFill>
                  <a:srgbClr val="3E020C"/>
                </a:solidFill>
              </a:rPr>
              <a:t>n</a:t>
            </a:r>
            <a:r>
              <a:rPr lang="en-US" altLang="ko-KR" sz="1400">
                <a:solidFill>
                  <a:srgbClr val="3E020C"/>
                </a:solidFill>
              </a:rPr>
              <a:t>]</a:t>
            </a:r>
            <a:endParaRPr lang="ko-KR" altLang="en-US" sz="1400">
              <a:solidFill>
                <a:srgbClr val="3E020C"/>
              </a:solidFill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620838" y="4537075"/>
            <a:ext cx="5734050" cy="2039938"/>
          </a:xfrm>
          <a:prstGeom prst="rect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E9761E-7573-460D-BCA4-3C2F864AA1E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8611" name="직사각형 4"/>
          <p:cNvSpPr>
            <a:spLocks noChangeArrowheads="1"/>
          </p:cNvSpPr>
          <p:nvPr/>
        </p:nvSpPr>
        <p:spPr bwMode="auto">
          <a:xfrm>
            <a:off x="500063" y="1071563"/>
            <a:ext cx="8358187" cy="492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optsearchtree(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const float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p[],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float&amp;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minavg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R[][] 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i, j, k, diagonal;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pt-BR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A[1..n+1][0..n];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 i=1; i&lt;=n; i++){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A[i][i-1]=0; A[i][i]=p[i]; R[i][i]=i; R[i][i-1]=0;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A[n+1][n]=0;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R[n+1][n]=0;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(diagonal=1; diagonal&lt;=n-1; diagonal++){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(i=1; i&lt;=n-diagonal; i++){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j = i+diagonal;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A[i][j] = min</a:t>
            </a:r>
            <a:r>
              <a:rPr lang="en-US" altLang="ko-KR" sz="16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i≤k≤j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(A[i][k-1]+A[k+1][j])+     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R[i][j] =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최소값을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주는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 값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minavg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= A[1][n];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12" name="TextBox 5"/>
          <p:cNvSpPr txBox="1">
            <a:spLocks noChangeArrowheads="1"/>
          </p:cNvSpPr>
          <p:nvPr/>
        </p:nvSpPr>
        <p:spPr bwMode="auto">
          <a:xfrm>
            <a:off x="642938" y="285750"/>
            <a:ext cx="39639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문제</a:t>
            </a:r>
            <a:r>
              <a:rPr lang="en-US" altLang="ko-KR"/>
              <a:t>: </a:t>
            </a:r>
            <a:r>
              <a:rPr lang="ko-KR" altLang="en-US"/>
              <a:t>최적이진검색트리 구하기</a:t>
            </a:r>
            <a:r>
              <a:rPr lang="en-US" altLang="ko-KR"/>
              <a:t> </a:t>
            </a:r>
            <a:endParaRPr lang="ko-KR" altLang="en-US"/>
          </a:p>
        </p:txBody>
      </p:sp>
      <p:graphicFrame>
        <p:nvGraphicFramePr>
          <p:cNvPr id="68613" name="Object 7"/>
          <p:cNvGraphicFramePr>
            <a:graphicFrameLocks noChangeAspect="1"/>
          </p:cNvGraphicFramePr>
          <p:nvPr/>
        </p:nvGraphicFramePr>
        <p:xfrm>
          <a:off x="6869113" y="4429125"/>
          <a:ext cx="5603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2" name="Equation" r:id="rId4" imgW="406048" imgH="444114" progId="Equation.3">
                  <p:embed/>
                </p:oleObj>
              </mc:Choice>
              <mc:Fallback>
                <p:oleObj name="Equation" r:id="rId4" imgW="406048" imgH="44411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4429125"/>
                        <a:ext cx="56038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A32B24-0D87-4A3B-83A0-E14F949EC2D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9635" name="TextBox 4"/>
          <p:cNvSpPr txBox="1">
            <a:spLocks noChangeArrowheads="1"/>
          </p:cNvSpPr>
          <p:nvPr/>
        </p:nvSpPr>
        <p:spPr bwMode="auto">
          <a:xfrm>
            <a:off x="714375" y="428625"/>
            <a:ext cx="10080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예</a:t>
            </a:r>
            <a:r>
              <a:rPr lang="en-US" altLang="ko-KR"/>
              <a:t> 3.9</a:t>
            </a:r>
            <a:endParaRPr lang="ko-KR" altLang="en-US"/>
          </a:p>
        </p:txBody>
      </p:sp>
      <p:pic>
        <p:nvPicPr>
          <p:cNvPr id="69636" name="그림 5" descr="03-14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13" b="11841"/>
          <a:stretch>
            <a:fillRect/>
          </a:stretch>
        </p:blipFill>
        <p:spPr bwMode="auto">
          <a:xfrm>
            <a:off x="4932363" y="214313"/>
            <a:ext cx="24288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Box 7"/>
          <p:cNvSpPr txBox="1">
            <a:spLocks noChangeArrowheads="1"/>
          </p:cNvSpPr>
          <p:nvPr/>
        </p:nvSpPr>
        <p:spPr bwMode="auto">
          <a:xfrm>
            <a:off x="1143000" y="857250"/>
            <a:ext cx="35718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p</a:t>
            </a:r>
            <a:r>
              <a:rPr lang="en-US" altLang="ko-KR" baseline="-25000"/>
              <a:t>1</a:t>
            </a:r>
            <a:r>
              <a:rPr lang="en-US" altLang="ko-KR"/>
              <a:t>=3/8, p</a:t>
            </a:r>
            <a:r>
              <a:rPr lang="en-US" altLang="ko-KR" baseline="-25000"/>
              <a:t>2</a:t>
            </a:r>
            <a:r>
              <a:rPr lang="en-US" altLang="ko-KR"/>
              <a:t>=3/8, p</a:t>
            </a:r>
            <a:r>
              <a:rPr lang="en-US" altLang="ko-KR" baseline="-25000"/>
              <a:t>3</a:t>
            </a:r>
            <a:r>
              <a:rPr lang="en-US" altLang="ko-KR"/>
              <a:t>=1/8, p</a:t>
            </a:r>
            <a:r>
              <a:rPr lang="en-US" altLang="ko-KR" baseline="-25000"/>
              <a:t>4</a:t>
            </a:r>
            <a:r>
              <a:rPr lang="en-US" altLang="ko-KR"/>
              <a:t>=1/8 </a:t>
            </a:r>
            <a:endParaRPr lang="ko-KR" altLang="en-US"/>
          </a:p>
        </p:txBody>
      </p:sp>
      <p:sp>
        <p:nvSpPr>
          <p:cNvPr id="69638" name="모서리가 둥근 직사각형 10"/>
          <p:cNvSpPr>
            <a:spLocks noChangeArrowheads="1"/>
          </p:cNvSpPr>
          <p:nvPr/>
        </p:nvSpPr>
        <p:spPr bwMode="auto">
          <a:xfrm rot="2696888">
            <a:off x="5738813" y="990600"/>
            <a:ext cx="1589087" cy="13493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00">
              <a:latin typeface="굴림" panose="020B0600000101010101" pitchFamily="50" charset="-127"/>
            </a:endParaRPr>
          </a:p>
        </p:txBody>
      </p:sp>
      <p:sp>
        <p:nvSpPr>
          <p:cNvPr id="65546" name="오른쪽 화살표 11"/>
          <p:cNvSpPr>
            <a:spLocks noChangeArrowheads="1"/>
          </p:cNvSpPr>
          <p:nvPr/>
        </p:nvSpPr>
        <p:spPr bwMode="auto">
          <a:xfrm rot="18772483">
            <a:off x="7591425" y="1587500"/>
            <a:ext cx="1019175" cy="403225"/>
          </a:xfrm>
          <a:prstGeom prst="rightArrow">
            <a:avLst>
              <a:gd name="adj1" fmla="val 50000"/>
              <a:gd name="adj2" fmla="val 50034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800" smtClean="0">
              <a:latin typeface="굴림" panose="020B0600000101010101" pitchFamily="50" charset="-127"/>
            </a:endParaRPr>
          </a:p>
        </p:txBody>
      </p:sp>
      <p:sp>
        <p:nvSpPr>
          <p:cNvPr id="69640" name="모서리가 둥근 직사각형 12"/>
          <p:cNvSpPr>
            <a:spLocks noChangeArrowheads="1"/>
          </p:cNvSpPr>
          <p:nvPr/>
        </p:nvSpPr>
        <p:spPr bwMode="auto">
          <a:xfrm rot="2696888">
            <a:off x="6257925" y="776288"/>
            <a:ext cx="979488" cy="138112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00">
              <a:latin typeface="굴림" panose="020B0600000101010101" pitchFamily="50" charset="-127"/>
            </a:endParaRPr>
          </a:p>
        </p:txBody>
      </p:sp>
      <p:sp>
        <p:nvSpPr>
          <p:cNvPr id="69641" name="모서리가 둥근 직사각형 13"/>
          <p:cNvSpPr>
            <a:spLocks noChangeArrowheads="1"/>
          </p:cNvSpPr>
          <p:nvPr/>
        </p:nvSpPr>
        <p:spPr bwMode="auto">
          <a:xfrm rot="2696888">
            <a:off x="6719888" y="593725"/>
            <a:ext cx="449262" cy="13335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00">
              <a:latin typeface="굴림" panose="020B0600000101010101" pitchFamily="50" charset="-127"/>
            </a:endParaRPr>
          </a:p>
        </p:txBody>
      </p:sp>
      <p:sp>
        <p:nvSpPr>
          <p:cNvPr id="69642" name="TextBox 14"/>
          <p:cNvSpPr txBox="1">
            <a:spLocks noChangeArrowheads="1"/>
          </p:cNvSpPr>
          <p:nvPr/>
        </p:nvSpPr>
        <p:spPr bwMode="auto">
          <a:xfrm>
            <a:off x="7632700" y="1633538"/>
            <a:ext cx="12112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/>
              <a:t>진행순서</a:t>
            </a:r>
          </a:p>
        </p:txBody>
      </p:sp>
      <p:sp>
        <p:nvSpPr>
          <p:cNvPr id="69643" name="직사각형 15"/>
          <p:cNvSpPr>
            <a:spLocks noChangeArrowheads="1"/>
          </p:cNvSpPr>
          <p:nvPr/>
        </p:nvSpPr>
        <p:spPr bwMode="auto">
          <a:xfrm>
            <a:off x="357188" y="2643188"/>
            <a:ext cx="571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pt-BR" altLang="ko-KR" sz="1400">
                <a:latin typeface="굴림" panose="020B0600000101010101" pitchFamily="50" charset="-127"/>
              </a:rPr>
              <a:t>A[1][2] = min(A[1][0]+A[2][2],A[1][1]+A[3][2])</a:t>
            </a:r>
            <a:r>
              <a:rPr lang="en-US" altLang="ko-KR" sz="1400">
                <a:latin typeface="굴림" panose="020B0600000101010101" pitchFamily="50" charset="-127"/>
              </a:rPr>
              <a:t>+6/8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             = min(3/8,3/8)+6/8 = 9/8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69644" name="타원 17"/>
          <p:cNvSpPr>
            <a:spLocks noChangeArrowheads="1"/>
          </p:cNvSpPr>
          <p:nvPr/>
        </p:nvSpPr>
        <p:spPr bwMode="auto">
          <a:xfrm>
            <a:off x="6143625" y="2643188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1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69645" name="타원 18"/>
          <p:cNvSpPr>
            <a:spLocks noChangeArrowheads="1"/>
          </p:cNvSpPr>
          <p:nvPr/>
        </p:nvSpPr>
        <p:spPr bwMode="auto">
          <a:xfrm>
            <a:off x="6500813" y="3071813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2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cxnSp>
        <p:nvCxnSpPr>
          <p:cNvPr id="69646" name="직선 연결선 20"/>
          <p:cNvCxnSpPr>
            <a:cxnSpLocks noChangeShapeType="1"/>
            <a:stCxn id="69644" idx="5"/>
            <a:endCxn id="69645" idx="1"/>
          </p:cNvCxnSpPr>
          <p:nvPr/>
        </p:nvCxnSpPr>
        <p:spPr bwMode="auto">
          <a:xfrm rot="16200000" flipH="1">
            <a:off x="6352381" y="2923382"/>
            <a:ext cx="225425" cy="1539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7" name="타원 21"/>
          <p:cNvSpPr>
            <a:spLocks noChangeArrowheads="1"/>
          </p:cNvSpPr>
          <p:nvPr/>
        </p:nvSpPr>
        <p:spPr bwMode="auto">
          <a:xfrm>
            <a:off x="7572375" y="2643188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2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69648" name="타원 22"/>
          <p:cNvSpPr>
            <a:spLocks noChangeArrowheads="1"/>
          </p:cNvSpPr>
          <p:nvPr/>
        </p:nvSpPr>
        <p:spPr bwMode="auto">
          <a:xfrm>
            <a:off x="7215188" y="3071813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1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cxnSp>
        <p:nvCxnSpPr>
          <p:cNvPr id="69649" name="직선 연결선 26"/>
          <p:cNvCxnSpPr>
            <a:cxnSpLocks noChangeShapeType="1"/>
            <a:stCxn id="69647" idx="3"/>
            <a:endCxn id="69648" idx="7"/>
          </p:cNvCxnSpPr>
          <p:nvPr/>
        </p:nvCxnSpPr>
        <p:spPr bwMode="auto">
          <a:xfrm rot="5400000">
            <a:off x="7423944" y="2923382"/>
            <a:ext cx="225425" cy="1539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0" name="TextBox 31"/>
          <p:cNvSpPr txBox="1">
            <a:spLocks noChangeArrowheads="1"/>
          </p:cNvSpPr>
          <p:nvPr/>
        </p:nvSpPr>
        <p:spPr bwMode="auto">
          <a:xfrm>
            <a:off x="6858000" y="2857500"/>
            <a:ext cx="355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or</a:t>
            </a:r>
            <a:endParaRPr lang="ko-KR" altLang="en-US" sz="1600"/>
          </a:p>
        </p:txBody>
      </p:sp>
      <p:sp>
        <p:nvSpPr>
          <p:cNvPr id="69651" name="TextBox 32"/>
          <p:cNvSpPr txBox="1">
            <a:spLocks noChangeArrowheads="1"/>
          </p:cNvSpPr>
          <p:nvPr/>
        </p:nvSpPr>
        <p:spPr bwMode="auto">
          <a:xfrm>
            <a:off x="5429250" y="3143250"/>
            <a:ext cx="1143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1</a:t>
            </a:r>
            <a:r>
              <a:rPr lang="en-US" altLang="ko-KR" sz="1200">
                <a:latin typeface="굴림" panose="020B0600000101010101" pitchFamily="50" charset="-127"/>
                <a:sym typeface="Symbol" panose="05050102010706020507" pitchFamily="18" charset="2"/>
              </a:rPr>
              <a:t>3/8+2</a:t>
            </a:r>
            <a:r>
              <a:rPr lang="en-US" altLang="ko-KR" sz="1200">
                <a:latin typeface="굴림" panose="020B0600000101010101" pitchFamily="50" charset="-127"/>
              </a:rPr>
              <a:t>3/8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69652" name="TextBox 33"/>
          <p:cNvSpPr txBox="1">
            <a:spLocks noChangeArrowheads="1"/>
          </p:cNvSpPr>
          <p:nvPr/>
        </p:nvSpPr>
        <p:spPr bwMode="auto">
          <a:xfrm>
            <a:off x="7643813" y="3143250"/>
            <a:ext cx="1143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2</a:t>
            </a:r>
            <a:r>
              <a:rPr lang="en-US" altLang="ko-KR" sz="1200">
                <a:latin typeface="굴림" panose="020B0600000101010101" pitchFamily="50" charset="-127"/>
                <a:sym typeface="Symbol" panose="05050102010706020507" pitchFamily="18" charset="2"/>
              </a:rPr>
              <a:t>3/8+1</a:t>
            </a:r>
            <a:r>
              <a:rPr lang="en-US" altLang="ko-KR" sz="1200">
                <a:latin typeface="굴림" panose="020B0600000101010101" pitchFamily="50" charset="-127"/>
              </a:rPr>
              <a:t>3/8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69653" name="직선 화살표 연결선 35"/>
          <p:cNvCxnSpPr>
            <a:cxnSpLocks noChangeShapeType="1"/>
          </p:cNvCxnSpPr>
          <p:nvPr/>
        </p:nvCxnSpPr>
        <p:spPr bwMode="auto">
          <a:xfrm flipV="1">
            <a:off x="922338" y="709613"/>
            <a:ext cx="5143500" cy="178593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4" name="직사각형 36"/>
          <p:cNvSpPr>
            <a:spLocks noChangeArrowheads="1"/>
          </p:cNvSpPr>
          <p:nvPr/>
        </p:nvSpPr>
        <p:spPr bwMode="auto">
          <a:xfrm>
            <a:off x="214313" y="3857625"/>
            <a:ext cx="650081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pt-BR" altLang="ko-KR" sz="1400">
                <a:latin typeface="굴림" panose="020B0600000101010101" pitchFamily="50" charset="-127"/>
              </a:rPr>
              <a:t>A[1][3] = min(A[1][0]+A[2][3], A[1][1]+A[3][3], A[1][2]+A[4][3])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               +7/8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             = min(5/8, 4/8, 9/8)+7/8 = 11/8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cxnSp>
        <p:nvCxnSpPr>
          <p:cNvPr id="69655" name="직선 화살표 연결선 37"/>
          <p:cNvCxnSpPr>
            <a:cxnSpLocks noChangeShapeType="1"/>
          </p:cNvCxnSpPr>
          <p:nvPr/>
        </p:nvCxnSpPr>
        <p:spPr bwMode="auto">
          <a:xfrm flipV="1">
            <a:off x="714375" y="785813"/>
            <a:ext cx="5857875" cy="3071812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6" name="타원 39"/>
          <p:cNvSpPr>
            <a:spLocks noChangeArrowheads="1"/>
          </p:cNvSpPr>
          <p:nvPr/>
        </p:nvSpPr>
        <p:spPr bwMode="auto">
          <a:xfrm>
            <a:off x="2428875" y="5000625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2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69657" name="타원 40"/>
          <p:cNvSpPr>
            <a:spLocks noChangeArrowheads="1"/>
          </p:cNvSpPr>
          <p:nvPr/>
        </p:nvSpPr>
        <p:spPr bwMode="auto">
          <a:xfrm>
            <a:off x="2786063" y="5286375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3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cxnSp>
        <p:nvCxnSpPr>
          <p:cNvPr id="69658" name="직선 연결선 41"/>
          <p:cNvCxnSpPr>
            <a:cxnSpLocks noChangeShapeType="1"/>
            <a:stCxn id="69656" idx="5"/>
            <a:endCxn id="69657" idx="1"/>
          </p:cNvCxnSpPr>
          <p:nvPr/>
        </p:nvCxnSpPr>
        <p:spPr bwMode="auto">
          <a:xfrm rot="16200000" flipH="1">
            <a:off x="2709069" y="5209381"/>
            <a:ext cx="82550" cy="1539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9" name="타원 42"/>
          <p:cNvSpPr>
            <a:spLocks noChangeArrowheads="1"/>
          </p:cNvSpPr>
          <p:nvPr/>
        </p:nvSpPr>
        <p:spPr bwMode="auto">
          <a:xfrm>
            <a:off x="4500563" y="4857750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3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00500" y="5286375"/>
            <a:ext cx="428625" cy="244475"/>
          </a:xfrm>
          <a:prstGeom prst="rect">
            <a:avLst/>
          </a:prstGeom>
          <a:ln>
            <a:solidFill>
              <a:srgbClr val="3E020C"/>
            </a:solidFill>
          </a:ln>
        </p:spPr>
        <p:txBody>
          <a:bodyPr anchor="ctr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굴림" charset="-127"/>
                <a:ea typeface="굴림" charset="-127"/>
              </a:rPr>
              <a:t>1,2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cxnSp>
        <p:nvCxnSpPr>
          <p:cNvPr id="69661" name="직선 연결선 45"/>
          <p:cNvCxnSpPr>
            <a:cxnSpLocks noChangeShapeType="1"/>
            <a:stCxn id="69659" idx="3"/>
            <a:endCxn id="44" idx="0"/>
          </p:cNvCxnSpPr>
          <p:nvPr/>
        </p:nvCxnSpPr>
        <p:spPr bwMode="auto">
          <a:xfrm rot="5400000">
            <a:off x="4286251" y="5030787"/>
            <a:ext cx="184150" cy="327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62" name="타원 46"/>
          <p:cNvSpPr>
            <a:spLocks noChangeArrowheads="1"/>
          </p:cNvSpPr>
          <p:nvPr/>
        </p:nvSpPr>
        <p:spPr bwMode="auto">
          <a:xfrm>
            <a:off x="2071688" y="5286375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1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cxnSp>
        <p:nvCxnSpPr>
          <p:cNvPr id="69663" name="직선 연결선 48"/>
          <p:cNvCxnSpPr>
            <a:cxnSpLocks noChangeShapeType="1"/>
            <a:stCxn id="69662" idx="7"/>
            <a:endCxn id="69656" idx="3"/>
          </p:cNvCxnSpPr>
          <p:nvPr/>
        </p:nvCxnSpPr>
        <p:spPr bwMode="auto">
          <a:xfrm rot="5400000" flipH="1" flipV="1">
            <a:off x="2351882" y="5209381"/>
            <a:ext cx="82550" cy="1539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64" name="타원 49"/>
          <p:cNvSpPr>
            <a:spLocks noChangeArrowheads="1"/>
          </p:cNvSpPr>
          <p:nvPr/>
        </p:nvSpPr>
        <p:spPr bwMode="auto">
          <a:xfrm>
            <a:off x="714375" y="4929188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1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00125" y="5357813"/>
            <a:ext cx="428625" cy="244475"/>
          </a:xfrm>
          <a:prstGeom prst="rect">
            <a:avLst/>
          </a:prstGeom>
          <a:ln>
            <a:solidFill>
              <a:srgbClr val="3E020C"/>
            </a:solidFill>
          </a:ln>
        </p:spPr>
        <p:txBody>
          <a:bodyPr anchor="ctr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굴림" charset="-127"/>
                <a:ea typeface="굴림" charset="-127"/>
              </a:rPr>
              <a:t>2,3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cxnSp>
        <p:nvCxnSpPr>
          <p:cNvPr id="69666" name="직선 연결선 51"/>
          <p:cNvCxnSpPr>
            <a:cxnSpLocks noChangeShapeType="1"/>
            <a:stCxn id="69664" idx="5"/>
            <a:endCxn id="51" idx="0"/>
          </p:cNvCxnSpPr>
          <p:nvPr/>
        </p:nvCxnSpPr>
        <p:spPr bwMode="auto">
          <a:xfrm rot="16200000" flipH="1">
            <a:off x="994569" y="5137944"/>
            <a:ext cx="184150" cy="255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67" name="TextBox 56"/>
          <p:cNvSpPr txBox="1">
            <a:spLocks noChangeArrowheads="1"/>
          </p:cNvSpPr>
          <p:nvPr/>
        </p:nvSpPr>
        <p:spPr bwMode="auto">
          <a:xfrm>
            <a:off x="1571625" y="5000625"/>
            <a:ext cx="355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or</a:t>
            </a:r>
            <a:endParaRPr lang="ko-KR" altLang="en-US" sz="1600"/>
          </a:p>
        </p:txBody>
      </p:sp>
      <p:sp>
        <p:nvSpPr>
          <p:cNvPr id="69668" name="TextBox 57"/>
          <p:cNvSpPr txBox="1">
            <a:spLocks noChangeArrowheads="1"/>
          </p:cNvSpPr>
          <p:nvPr/>
        </p:nvSpPr>
        <p:spPr bwMode="auto">
          <a:xfrm>
            <a:off x="3429000" y="5000625"/>
            <a:ext cx="355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or</a:t>
            </a:r>
            <a:endParaRPr lang="ko-KR" altLang="en-US" sz="1600"/>
          </a:p>
        </p:txBody>
      </p:sp>
      <p:sp>
        <p:nvSpPr>
          <p:cNvPr id="59" name="TextBox 58"/>
          <p:cNvSpPr txBox="1"/>
          <p:nvPr/>
        </p:nvSpPr>
        <p:spPr>
          <a:xfrm>
            <a:off x="4071938" y="5500688"/>
            <a:ext cx="785812" cy="450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Times New Roman" pitchFamily="18" charset="0"/>
                <a:ea typeface="굴림" charset="-127"/>
                <a:sym typeface="Symbol" pitchFamily="18" charset="2"/>
              </a:rPr>
              <a:t>9</a:t>
            </a:r>
            <a:r>
              <a:rPr lang="en-US" altLang="ko-KR" sz="1050" dirty="0">
                <a:latin typeface="굴림" charset="-127"/>
                <a:ea typeface="굴림" charset="-127"/>
                <a:sym typeface="Symbol" pitchFamily="18" charset="2"/>
              </a:rPr>
              <a:t>/8+7</a:t>
            </a:r>
            <a:r>
              <a:rPr lang="en-US" altLang="ko-KR" sz="1050" dirty="0">
                <a:latin typeface="굴림" charset="-127"/>
                <a:ea typeface="굴림" charset="-127"/>
              </a:rPr>
              <a:t>/8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71688" y="5572125"/>
            <a:ext cx="1071562" cy="450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Times New Roman" pitchFamily="18" charset="0"/>
                <a:ea typeface="굴림" charset="-127"/>
                <a:sym typeface="Symbol" pitchFamily="18" charset="2"/>
              </a:rPr>
              <a:t>3</a:t>
            </a:r>
            <a:r>
              <a:rPr lang="en-US" altLang="ko-KR" sz="1050" dirty="0">
                <a:latin typeface="굴림" charset="-127"/>
                <a:ea typeface="굴림" charset="-127"/>
                <a:sym typeface="Symbol" pitchFamily="18" charset="2"/>
              </a:rPr>
              <a:t>/8+1/8+7</a:t>
            </a:r>
            <a:r>
              <a:rPr lang="en-US" altLang="ko-KR" sz="1050" dirty="0">
                <a:latin typeface="굴림" charset="-127"/>
                <a:ea typeface="굴림" charset="-127"/>
              </a:rPr>
              <a:t>/8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5813" y="5572125"/>
            <a:ext cx="785812" cy="392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Times New Roman" pitchFamily="18" charset="0"/>
                <a:ea typeface="굴림" charset="-127"/>
                <a:sym typeface="Symbol" pitchFamily="18" charset="2"/>
              </a:rPr>
              <a:t>5</a:t>
            </a:r>
            <a:r>
              <a:rPr lang="en-US" altLang="ko-KR" sz="1050" dirty="0">
                <a:latin typeface="굴림" charset="-127"/>
                <a:ea typeface="굴림" charset="-127"/>
                <a:sym typeface="Symbol" pitchFamily="18" charset="2"/>
              </a:rPr>
              <a:t>/8+7</a:t>
            </a:r>
            <a:r>
              <a:rPr lang="en-US" altLang="ko-KR" sz="1050" dirty="0">
                <a:latin typeface="굴림" charset="-127"/>
                <a:ea typeface="굴림" charset="-127"/>
              </a:rPr>
              <a:t>/8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cxnSp>
        <p:nvCxnSpPr>
          <p:cNvPr id="69672" name="직선 화살표 연결선 61"/>
          <p:cNvCxnSpPr>
            <a:cxnSpLocks noChangeShapeType="1"/>
          </p:cNvCxnSpPr>
          <p:nvPr/>
        </p:nvCxnSpPr>
        <p:spPr bwMode="auto">
          <a:xfrm flipV="1">
            <a:off x="1143000" y="4572000"/>
            <a:ext cx="500063" cy="4286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73" name="직선 화살표 연결선 63"/>
          <p:cNvCxnSpPr>
            <a:cxnSpLocks noChangeShapeType="1"/>
          </p:cNvCxnSpPr>
          <p:nvPr/>
        </p:nvCxnSpPr>
        <p:spPr bwMode="auto">
          <a:xfrm rot="10800000">
            <a:off x="2143125" y="4572000"/>
            <a:ext cx="357188" cy="3571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74" name="직선 화살표 연결선 66"/>
          <p:cNvCxnSpPr>
            <a:cxnSpLocks noChangeShapeType="1"/>
          </p:cNvCxnSpPr>
          <p:nvPr/>
        </p:nvCxnSpPr>
        <p:spPr bwMode="auto">
          <a:xfrm rot="10800000">
            <a:off x="2571750" y="4572000"/>
            <a:ext cx="1428750" cy="4286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75" name="TextBox 1"/>
          <p:cNvSpPr txBox="1">
            <a:spLocks noChangeArrowheads="1"/>
          </p:cNvSpPr>
          <p:nvPr/>
        </p:nvSpPr>
        <p:spPr bwMode="auto">
          <a:xfrm>
            <a:off x="7058025" y="1389063"/>
            <a:ext cx="8794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200"/>
              <a:t>diagonal=1</a:t>
            </a:r>
            <a:endParaRPr lang="ko-KR" altLang="en-US" sz="1200"/>
          </a:p>
        </p:txBody>
      </p:sp>
      <p:sp>
        <p:nvSpPr>
          <p:cNvPr id="69676" name="TextBox 46"/>
          <p:cNvSpPr txBox="1">
            <a:spLocks noChangeArrowheads="1"/>
          </p:cNvSpPr>
          <p:nvPr/>
        </p:nvSpPr>
        <p:spPr bwMode="auto">
          <a:xfrm>
            <a:off x="7072313" y="1003300"/>
            <a:ext cx="881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200"/>
              <a:t>diagonal=2</a:t>
            </a:r>
            <a:endParaRPr lang="ko-KR" altLang="en-US" sz="1200"/>
          </a:p>
        </p:txBody>
      </p:sp>
      <p:sp>
        <p:nvSpPr>
          <p:cNvPr id="69677" name="TextBox 47"/>
          <p:cNvSpPr txBox="1">
            <a:spLocks noChangeArrowheads="1"/>
          </p:cNvSpPr>
          <p:nvPr/>
        </p:nvSpPr>
        <p:spPr bwMode="auto">
          <a:xfrm>
            <a:off x="7086600" y="615950"/>
            <a:ext cx="881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200"/>
              <a:t>diagonal=3</a:t>
            </a:r>
            <a:endParaRPr lang="ko-KR" altLang="en-US" sz="1200"/>
          </a:p>
        </p:txBody>
      </p:sp>
      <p:pic>
        <p:nvPicPr>
          <p:cNvPr id="69678" name="그림 5" descr="03-14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13" b="11841"/>
          <a:stretch>
            <a:fillRect/>
          </a:stretch>
        </p:blipFill>
        <p:spPr bwMode="auto">
          <a:xfrm>
            <a:off x="5022850" y="5408613"/>
            <a:ext cx="1330325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79" name="타원 2"/>
          <p:cNvSpPr>
            <a:spLocks noChangeArrowheads="1"/>
          </p:cNvSpPr>
          <p:nvPr/>
        </p:nvSpPr>
        <p:spPr bwMode="auto">
          <a:xfrm>
            <a:off x="5629275" y="5580063"/>
            <a:ext cx="157163" cy="165100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69680" name="타원 47"/>
          <p:cNvSpPr>
            <a:spLocks noChangeArrowheads="1"/>
          </p:cNvSpPr>
          <p:nvPr/>
        </p:nvSpPr>
        <p:spPr bwMode="auto">
          <a:xfrm>
            <a:off x="5857875" y="5813425"/>
            <a:ext cx="157163" cy="166688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69681" name="직선 화살표 연결선 37"/>
          <p:cNvCxnSpPr>
            <a:cxnSpLocks noChangeShapeType="1"/>
          </p:cNvCxnSpPr>
          <p:nvPr/>
        </p:nvCxnSpPr>
        <p:spPr bwMode="auto">
          <a:xfrm flipH="1">
            <a:off x="1906588" y="5959475"/>
            <a:ext cx="3949700" cy="239713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82" name="직선 화살표 연결선 37"/>
          <p:cNvCxnSpPr>
            <a:cxnSpLocks noChangeShapeType="1"/>
          </p:cNvCxnSpPr>
          <p:nvPr/>
        </p:nvCxnSpPr>
        <p:spPr bwMode="auto">
          <a:xfrm flipH="1" flipV="1">
            <a:off x="958850" y="5976938"/>
            <a:ext cx="968375" cy="23018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83" name="직선 화살표 연결선 37"/>
          <p:cNvCxnSpPr>
            <a:cxnSpLocks noChangeShapeType="1"/>
            <a:endCxn id="59" idx="2"/>
          </p:cNvCxnSpPr>
          <p:nvPr/>
        </p:nvCxnSpPr>
        <p:spPr bwMode="auto">
          <a:xfrm flipH="1">
            <a:off x="4465638" y="5726113"/>
            <a:ext cx="1160462" cy="22542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84" name="직선 화살표 연결선 37"/>
          <p:cNvCxnSpPr>
            <a:cxnSpLocks noChangeShapeType="1"/>
            <a:stCxn id="59" idx="2"/>
          </p:cNvCxnSpPr>
          <p:nvPr/>
        </p:nvCxnSpPr>
        <p:spPr bwMode="auto">
          <a:xfrm flipH="1" flipV="1">
            <a:off x="4224338" y="5867400"/>
            <a:ext cx="241300" cy="8413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85" name="타원 61"/>
          <p:cNvSpPr>
            <a:spLocks noChangeArrowheads="1"/>
          </p:cNvSpPr>
          <p:nvPr/>
        </p:nvSpPr>
        <p:spPr bwMode="auto">
          <a:xfrm>
            <a:off x="5851525" y="6027738"/>
            <a:ext cx="158750" cy="166687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69686" name="타원 62"/>
          <p:cNvSpPr>
            <a:spLocks noChangeArrowheads="1"/>
          </p:cNvSpPr>
          <p:nvPr/>
        </p:nvSpPr>
        <p:spPr bwMode="auto">
          <a:xfrm>
            <a:off x="5624513" y="5816600"/>
            <a:ext cx="158750" cy="165100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5851525" y="5572125"/>
            <a:ext cx="158750" cy="165100"/>
          </a:xfrm>
          <a:prstGeom prst="ellipse">
            <a:avLst/>
          </a:prstGeom>
          <a:solidFill>
            <a:schemeClr val="tx1">
              <a:lumMod val="50000"/>
              <a:lumOff val="50000"/>
              <a:alpha val="22000"/>
            </a:schemeClr>
          </a:solidFill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그림 68" descr="03-15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989138"/>
            <a:ext cx="2120900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A34B6E-1331-45A3-9816-F8251DE958B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70660" name="그림 6" descr="03-14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7"/>
          <a:stretch>
            <a:fillRect/>
          </a:stretch>
        </p:blipFill>
        <p:spPr bwMode="auto">
          <a:xfrm>
            <a:off x="684213" y="1412875"/>
            <a:ext cx="2663825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 bwMode="auto">
          <a:xfrm flipH="1">
            <a:off x="6011863" y="1341438"/>
            <a:ext cx="431800" cy="6477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70662" name="TextBox 4"/>
          <p:cNvSpPr txBox="1">
            <a:spLocks noChangeArrowheads="1"/>
          </p:cNvSpPr>
          <p:nvPr/>
        </p:nvSpPr>
        <p:spPr bwMode="auto">
          <a:xfrm>
            <a:off x="6443663" y="987425"/>
            <a:ext cx="1020762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600"/>
              <a:t>R[1][4]=2</a:t>
            </a:r>
            <a:endParaRPr lang="ko-KR" altLang="en-US" sz="1600"/>
          </a:p>
        </p:txBody>
      </p:sp>
      <p:cxnSp>
        <p:nvCxnSpPr>
          <p:cNvPr id="50" name="직선 화살표 연결선 49"/>
          <p:cNvCxnSpPr/>
          <p:nvPr/>
        </p:nvCxnSpPr>
        <p:spPr bwMode="auto">
          <a:xfrm flipH="1">
            <a:off x="6548438" y="1890713"/>
            <a:ext cx="431800" cy="6477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70664" name="TextBox 51"/>
          <p:cNvSpPr txBox="1">
            <a:spLocks noChangeArrowheads="1"/>
          </p:cNvSpPr>
          <p:nvPr/>
        </p:nvSpPr>
        <p:spPr bwMode="auto">
          <a:xfrm>
            <a:off x="6980238" y="1536700"/>
            <a:ext cx="1020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600"/>
              <a:t>R[3][4]=3</a:t>
            </a:r>
            <a:endParaRPr lang="ko-KR" altLang="en-US" sz="1600"/>
          </a:p>
        </p:txBody>
      </p:sp>
      <p:sp>
        <p:nvSpPr>
          <p:cNvPr id="70665" name="타원 5"/>
          <p:cNvSpPr>
            <a:spLocks noChangeArrowheads="1"/>
          </p:cNvSpPr>
          <p:nvPr/>
        </p:nvSpPr>
        <p:spPr bwMode="auto">
          <a:xfrm>
            <a:off x="2843213" y="1743075"/>
            <a:ext cx="360362" cy="317500"/>
          </a:xfrm>
          <a:prstGeom prst="ellipse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70666" name="타원 54"/>
          <p:cNvSpPr>
            <a:spLocks noChangeArrowheads="1"/>
          </p:cNvSpPr>
          <p:nvPr/>
        </p:nvSpPr>
        <p:spPr bwMode="auto">
          <a:xfrm>
            <a:off x="2843213" y="2622550"/>
            <a:ext cx="360362" cy="319088"/>
          </a:xfrm>
          <a:prstGeom prst="ellipse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E47F55-D26C-4702-8232-8684A6A6BF4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38" y="857250"/>
            <a:ext cx="5187950" cy="213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</a:rPr>
              <a:t>시간복잡도 분석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marL="636588" lvl="1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</a:rPr>
              <a:t>단위연산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: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첨자 </a:t>
            </a:r>
            <a:r>
              <a:rPr lang="en-US" altLang="ko-KR" sz="2000" i="1" dirty="0">
                <a:latin typeface="Times New Roman" pitchFamily="18" charset="0"/>
                <a:ea typeface="굴림" charset="-127"/>
              </a:rPr>
              <a:t>k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에 대한 문장 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marL="636588" lvl="1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</a:rPr>
              <a:t>입력크기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: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키의 개수 </a:t>
            </a:r>
            <a:r>
              <a:rPr lang="en-US" altLang="ko-KR" sz="2000" i="1" dirty="0">
                <a:latin typeface="Times New Roman" pitchFamily="18" charset="0"/>
                <a:ea typeface="굴림" charset="-127"/>
              </a:rPr>
              <a:t>n</a:t>
            </a:r>
          </a:p>
          <a:p>
            <a:pPr marL="636588" lvl="1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</a:rPr>
              <a:t>행렬의 최소곱셈의 복잡도 분석과 유사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marL="636588" lvl="1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endParaRPr lang="ko-KR" altLang="en-US" sz="2000" dirty="0">
              <a:latin typeface="Times New Roman" pitchFamily="18" charset="0"/>
              <a:ea typeface="굴림" charset="-127"/>
            </a:endParaRPr>
          </a:p>
        </p:txBody>
      </p:sp>
      <p:graphicFrame>
        <p:nvGraphicFramePr>
          <p:cNvPr id="71684" name="Object 5"/>
          <p:cNvGraphicFramePr>
            <a:graphicFrameLocks noChangeAspect="1"/>
          </p:cNvGraphicFramePr>
          <p:nvPr/>
        </p:nvGraphicFramePr>
        <p:xfrm>
          <a:off x="1000125" y="2643188"/>
          <a:ext cx="65722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7" name="Equation" r:id="rId4" imgW="3924300" imgH="444500" progId="Equation.3">
                  <p:embed/>
                </p:oleObj>
              </mc:Choice>
              <mc:Fallback>
                <p:oleObj name="Equation" r:id="rId4" imgW="39243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643188"/>
                        <a:ext cx="657225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직사각형 4"/>
          <p:cNvSpPr>
            <a:spLocks noChangeArrowheads="1"/>
          </p:cNvSpPr>
          <p:nvPr/>
        </p:nvSpPr>
        <p:spPr bwMode="auto">
          <a:xfrm>
            <a:off x="2195513" y="3816350"/>
            <a:ext cx="4827587" cy="243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ko-KR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000">
                <a:latin typeface="Courier New" panose="02070309020205020404" pitchFamily="49" charset="0"/>
                <a:cs typeface="Courier New" panose="02070309020205020404" pitchFamily="49" charset="0"/>
              </a:rPr>
              <a:t>optsearchtree(.... 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ko-KR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altLang="ko-KR" sz="1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altLang="ko-KR" sz="1000">
                <a:latin typeface="Courier New" panose="02070309020205020404" pitchFamily="49" charset="0"/>
                <a:cs typeface="Courier New" panose="02070309020205020404" pitchFamily="49" charset="0"/>
              </a:rPr>
              <a:t>( i=1; i&lt;=n; i++){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000">
                <a:latin typeface="Courier New" panose="02070309020205020404" pitchFamily="49" charset="0"/>
                <a:cs typeface="Courier New" panose="02070309020205020404" pitchFamily="49" charset="0"/>
              </a:rPr>
              <a:t>         . . . 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0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000">
                <a:latin typeface="Courier New" panose="02070309020205020404" pitchFamily="49" charset="0"/>
                <a:cs typeface="Courier New" panose="02070309020205020404" pitchFamily="49" charset="0"/>
              </a:rPr>
              <a:t>   . . .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000">
                <a:latin typeface="Courier New" panose="02070309020205020404" pitchFamily="49" charset="0"/>
                <a:cs typeface="Courier New" panose="02070309020205020404" pitchFamily="49" charset="0"/>
              </a:rPr>
              <a:t>(diagonal=1; diagonal&lt;=n-1; diagonal++){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000">
                <a:latin typeface="Courier New" panose="02070309020205020404" pitchFamily="49" charset="0"/>
                <a:cs typeface="Courier New" panose="02070309020205020404" pitchFamily="49" charset="0"/>
              </a:rPr>
              <a:t>(i=1; i&lt;=n-diagonal; i++){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>
                <a:latin typeface="Courier New" panose="02070309020205020404" pitchFamily="49" charset="0"/>
                <a:cs typeface="Courier New" panose="02070309020205020404" pitchFamily="49" charset="0"/>
              </a:rPr>
              <a:t>             j = i+diagonal;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>
                <a:latin typeface="Courier New" panose="02070309020205020404" pitchFamily="49" charset="0"/>
                <a:cs typeface="Courier New" panose="02070309020205020404" pitchFamily="49" charset="0"/>
              </a:rPr>
              <a:t>             A[i][j] = min</a:t>
            </a:r>
            <a:r>
              <a:rPr lang="en-US" altLang="ko-KR" sz="10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i≤k≤j</a:t>
            </a:r>
            <a:r>
              <a:rPr lang="en-US" altLang="ko-KR" sz="1000">
                <a:latin typeface="Courier New" panose="02070309020205020404" pitchFamily="49" charset="0"/>
                <a:cs typeface="Courier New" panose="02070309020205020404" pitchFamily="49" charset="0"/>
              </a:rPr>
              <a:t>(A[i][k-1]+A[k+1][j])+        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>
                <a:latin typeface="Courier New" panose="02070309020205020404" pitchFamily="49" charset="0"/>
                <a:cs typeface="Courier New" panose="02070309020205020404" pitchFamily="49" charset="0"/>
              </a:rPr>
              <a:t>             . . 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>
                <a:latin typeface="Courier New" panose="02070309020205020404" pitchFamily="49" charset="0"/>
                <a:cs typeface="Courier New" panose="02070309020205020404" pitchFamily="49" charset="0"/>
              </a:rPr>
              <a:t>    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>
                <a:latin typeface="Courier New" panose="02070309020205020404" pitchFamily="49" charset="0"/>
                <a:cs typeface="Courier New" panose="02070309020205020404" pitchFamily="49" charset="0"/>
              </a:rPr>
              <a:t>    minavg</a:t>
            </a:r>
            <a:r>
              <a:rPr lang="ko-KR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000">
                <a:latin typeface="Courier New" panose="02070309020205020404" pitchFamily="49" charset="0"/>
                <a:cs typeface="Courier New" panose="02070309020205020404" pitchFamily="49" charset="0"/>
              </a:rPr>
              <a:t>= A[1][n];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1686" name="Object 7"/>
          <p:cNvGraphicFramePr>
            <a:graphicFrameLocks noChangeAspect="1"/>
          </p:cNvGraphicFramePr>
          <p:nvPr/>
        </p:nvGraphicFramePr>
        <p:xfrm>
          <a:off x="6302375" y="5184775"/>
          <a:ext cx="4699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8" name="Equation" r:id="rId6" imgW="406048" imgH="444114" progId="Equation.3">
                  <p:embed/>
                </p:oleObj>
              </mc:Choice>
              <mc:Fallback>
                <p:oleObj name="Equation" r:id="rId6" imgW="406048" imgH="44411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75" y="5184775"/>
                        <a:ext cx="4699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직선 화살표 연결선 2"/>
          <p:cNvCxnSpPr/>
          <p:nvPr/>
        </p:nvCxnSpPr>
        <p:spPr bwMode="auto">
          <a:xfrm>
            <a:off x="1449388" y="4581525"/>
            <a:ext cx="962025" cy="36036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1547813" y="5084763"/>
            <a:ext cx="1152525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>
            <a:off x="1544638" y="5476875"/>
            <a:ext cx="1514475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graphicFrame>
        <p:nvGraphicFramePr>
          <p:cNvPr id="71690" name="Object 5"/>
          <p:cNvGraphicFramePr>
            <a:graphicFrameLocks noChangeAspect="1"/>
          </p:cNvGraphicFramePr>
          <p:nvPr/>
        </p:nvGraphicFramePr>
        <p:xfrm>
          <a:off x="825500" y="4097338"/>
          <a:ext cx="6175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9" name="수식" r:id="rId8" imgW="457200" imgH="457200" progId="Equation.3">
                  <p:embed/>
                </p:oleObj>
              </mc:Choice>
              <mc:Fallback>
                <p:oleObj name="수식" r:id="rId8" imgW="457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4097338"/>
                        <a:ext cx="617538" cy="596900"/>
                      </a:xfrm>
                      <a:prstGeom prst="rect">
                        <a:avLst/>
                      </a:prstGeom>
                      <a:solidFill>
                        <a:srgbClr val="FFFF1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1038" y="4806950"/>
            <a:ext cx="863600" cy="3937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en-US" altLang="ko-KR" sz="105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1050" i="1" dirty="0">
                <a:solidFill>
                  <a:srgbClr val="3E020C"/>
                </a:solidFill>
                <a:latin typeface="Times New Roman" pitchFamily="18" charset="0"/>
              </a:rPr>
              <a:t>n-diagonal</a:t>
            </a:r>
            <a:r>
              <a:rPr lang="en-US" altLang="ko-KR" sz="1050" dirty="0">
                <a:solidFill>
                  <a:srgbClr val="3E020C"/>
                </a:solidFill>
                <a:latin typeface="Times New Roman" pitchFamily="18" charset="0"/>
              </a:rPr>
              <a:t>)</a:t>
            </a:r>
            <a:endParaRPr lang="ko-KR" altLang="en-US" sz="105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0668" name="TextBox 12"/>
          <p:cNvSpPr txBox="1">
            <a:spLocks noChangeArrowheads="1"/>
          </p:cNvSpPr>
          <p:nvPr/>
        </p:nvSpPr>
        <p:spPr bwMode="auto">
          <a:xfrm>
            <a:off x="357188" y="5276850"/>
            <a:ext cx="1285875" cy="40005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12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  <a:defRPr/>
            </a:pPr>
            <a:r>
              <a:rPr lang="en-US" altLang="ko-KR" sz="1000" i="1" smtClean="0">
                <a:solidFill>
                  <a:srgbClr val="3E020C"/>
                </a:solidFill>
              </a:rPr>
              <a:t>j</a:t>
            </a:r>
            <a:r>
              <a:rPr lang="en-US" altLang="ko-KR" sz="1000" smtClean="0">
                <a:solidFill>
                  <a:srgbClr val="3E020C"/>
                </a:solidFill>
              </a:rPr>
              <a:t>-</a:t>
            </a:r>
            <a:r>
              <a:rPr lang="en-US" altLang="ko-KR" sz="1000" i="1" smtClean="0">
                <a:solidFill>
                  <a:srgbClr val="3E020C"/>
                </a:solidFill>
              </a:rPr>
              <a:t>i</a:t>
            </a:r>
            <a:r>
              <a:rPr lang="en-US" altLang="ko-KR" sz="1000" smtClean="0">
                <a:solidFill>
                  <a:srgbClr val="3E020C"/>
                </a:solidFill>
              </a:rPr>
              <a:t>+1=</a:t>
            </a:r>
            <a:r>
              <a:rPr lang="en-US" altLang="ko-KR" sz="1000" i="1" smtClean="0">
                <a:solidFill>
                  <a:srgbClr val="3E020C"/>
                </a:solidFill>
              </a:rPr>
              <a:t>i</a:t>
            </a:r>
            <a:r>
              <a:rPr lang="en-US" altLang="ko-KR" sz="1000" smtClean="0">
                <a:solidFill>
                  <a:srgbClr val="3E020C"/>
                </a:solidFill>
              </a:rPr>
              <a:t>+</a:t>
            </a:r>
            <a:r>
              <a:rPr lang="en-US" altLang="ko-KR" sz="1000" i="1" smtClean="0">
                <a:solidFill>
                  <a:srgbClr val="3E020C"/>
                </a:solidFill>
              </a:rPr>
              <a:t>diagonal</a:t>
            </a:r>
            <a:r>
              <a:rPr lang="en-US" altLang="ko-KR" sz="1000" smtClean="0">
                <a:solidFill>
                  <a:srgbClr val="3E020C"/>
                </a:solidFill>
              </a:rPr>
              <a:t>-</a:t>
            </a:r>
            <a:r>
              <a:rPr lang="en-US" altLang="ko-KR" sz="1000" i="1" smtClean="0">
                <a:solidFill>
                  <a:srgbClr val="3E020C"/>
                </a:solidFill>
              </a:rPr>
              <a:t>i</a:t>
            </a:r>
            <a:r>
              <a:rPr lang="en-US" altLang="ko-KR" sz="1000" smtClean="0">
                <a:solidFill>
                  <a:srgbClr val="3E020C"/>
                </a:solidFill>
              </a:rPr>
              <a:t>+1</a:t>
            </a:r>
          </a:p>
          <a:p>
            <a:pPr latinLnBrk="0">
              <a:lnSpc>
                <a:spcPts val="12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  <a:defRPr/>
            </a:pPr>
            <a:r>
              <a:rPr lang="en-US" altLang="ko-KR" sz="1000" smtClean="0">
                <a:solidFill>
                  <a:srgbClr val="3E020C"/>
                </a:solidFill>
              </a:rPr>
              <a:t>=</a:t>
            </a:r>
            <a:r>
              <a:rPr lang="en-US" altLang="ko-KR" sz="1000" i="1" smtClean="0">
                <a:solidFill>
                  <a:srgbClr val="3E020C"/>
                </a:solidFill>
              </a:rPr>
              <a:t>diagonal</a:t>
            </a:r>
            <a:r>
              <a:rPr lang="en-US" altLang="ko-KR" sz="1000" smtClean="0">
                <a:solidFill>
                  <a:srgbClr val="3E020C"/>
                </a:solidFill>
              </a:rPr>
              <a:t>+1</a:t>
            </a:r>
            <a:endParaRPr lang="ko-KR" altLang="en-US" sz="1000" smtClean="0">
              <a:solidFill>
                <a:srgbClr val="3E020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7E655C-3D22-49AF-B398-818C54F6477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2707" name="직사각형 4"/>
          <p:cNvSpPr>
            <a:spLocks noChangeArrowheads="1"/>
          </p:cNvSpPr>
          <p:nvPr/>
        </p:nvSpPr>
        <p:spPr bwMode="auto">
          <a:xfrm>
            <a:off x="1214438" y="1071563"/>
            <a:ext cx="5786437" cy="410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node_pointer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 (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i,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node_pointer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ko-KR" sz="16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pt-BR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 = R[i][j];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(k == 0)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return NULL;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 = </a:t>
            </a:r>
            <a:r>
              <a:rPr lang="nn-NO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p-&gt;key = Key[k];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p-&gt;left = tree(i, k-1);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p-&gt;right = tree(k+1, j);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08" name="TextBox 5"/>
          <p:cNvSpPr txBox="1">
            <a:spLocks noChangeArrowheads="1"/>
          </p:cNvSpPr>
          <p:nvPr/>
        </p:nvSpPr>
        <p:spPr bwMode="auto">
          <a:xfrm>
            <a:off x="642938" y="285750"/>
            <a:ext cx="370681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>
                <a:solidFill>
                  <a:srgbClr val="3E020C"/>
                </a:solidFill>
              </a:rPr>
              <a:t>문제</a:t>
            </a:r>
            <a:r>
              <a:rPr lang="en-US" altLang="ko-KR">
                <a:solidFill>
                  <a:srgbClr val="3E020C"/>
                </a:solidFill>
              </a:rPr>
              <a:t>: </a:t>
            </a:r>
            <a:r>
              <a:rPr lang="ko-KR" altLang="en-US">
                <a:solidFill>
                  <a:srgbClr val="3E020C"/>
                </a:solidFill>
              </a:rPr>
              <a:t>최적이진검색트리 구축</a:t>
            </a:r>
            <a:r>
              <a:rPr lang="en-US" altLang="ko-KR">
                <a:solidFill>
                  <a:srgbClr val="3E020C"/>
                </a:solidFill>
              </a:rPr>
              <a:t>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72709" name="TextBox 7"/>
          <p:cNvSpPr txBox="1">
            <a:spLocks noChangeArrowheads="1"/>
          </p:cNvSpPr>
          <p:nvPr/>
        </p:nvSpPr>
        <p:spPr bwMode="auto">
          <a:xfrm>
            <a:off x="2071688" y="5500688"/>
            <a:ext cx="20526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ko-KR">
                <a:solidFill>
                  <a:srgbClr val="3E020C"/>
                </a:solidFill>
              </a:rPr>
              <a:t> root = tree(1, </a:t>
            </a:r>
            <a:r>
              <a:rPr lang="en-US" altLang="ko-KR" i="1">
                <a:solidFill>
                  <a:srgbClr val="3E020C"/>
                </a:solidFill>
              </a:rPr>
              <a:t>n</a:t>
            </a:r>
            <a:r>
              <a:rPr lang="en-US" altLang="ko-KR">
                <a:solidFill>
                  <a:srgbClr val="3E020C"/>
                </a:solidFill>
              </a:rPr>
              <a:t>)</a:t>
            </a:r>
            <a:endParaRPr lang="ko-KR" altLang="en-US">
              <a:solidFill>
                <a:srgbClr val="3E020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6A295A-50B6-4620-90E9-F55CCF4D17B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3731" name="TextBox 4"/>
          <p:cNvSpPr txBox="1">
            <a:spLocks noChangeArrowheads="1"/>
          </p:cNvSpPr>
          <p:nvPr/>
        </p:nvSpPr>
        <p:spPr bwMode="auto">
          <a:xfrm>
            <a:off x="1785938" y="1285875"/>
            <a:ext cx="4170362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ko-KR"/>
              <a:t>Gilbert</a:t>
            </a:r>
            <a:r>
              <a:rPr lang="ko-KR" altLang="en-US"/>
              <a:t>와 </a:t>
            </a:r>
            <a:r>
              <a:rPr lang="en-US" altLang="ko-KR"/>
              <a:t>Moore(1959)</a:t>
            </a:r>
          </a:p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향상된 방법으로 </a:t>
            </a:r>
            <a:r>
              <a:rPr lang="en-US" altLang="ko-KR"/>
              <a:t>Yao(1982)  </a:t>
            </a:r>
            <a:r>
              <a:rPr lang="el-GR" altLang="ko-KR"/>
              <a:t>Θ</a:t>
            </a:r>
            <a:r>
              <a:rPr lang="en-US" altLang="ko-KR"/>
              <a:t>(</a:t>
            </a:r>
            <a:r>
              <a:rPr lang="en-US" altLang="ko-KR" i="1"/>
              <a:t>n</a:t>
            </a:r>
            <a:r>
              <a:rPr lang="en-US" altLang="ko-KR" baseline="30000"/>
              <a:t>2</a:t>
            </a:r>
            <a:r>
              <a:rPr lang="en-US" altLang="ko-KR"/>
              <a:t>)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584797-2C31-445A-960B-2B28E559987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0713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DNA </a:t>
            </a:r>
            <a:r>
              <a:rPr lang="ko-KR" altLang="en-US" smtClean="0">
                <a:solidFill>
                  <a:schemeClr val="tx1"/>
                </a:solidFill>
              </a:rPr>
              <a:t>서열 맞춤</a:t>
            </a:r>
            <a:r>
              <a:rPr lang="en-US" altLang="ko-KR" smtClean="0">
                <a:solidFill>
                  <a:schemeClr val="tx1"/>
                </a:solidFill>
              </a:rPr>
              <a:t>(sequence alignment)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68525"/>
            <a:ext cx="8839200" cy="35639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분자유전학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(molecular genetics)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한 분야인 동족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(homologous)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DNA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서열 맞춤문제를 동적계획법으로 해결하는 방법 소개</a:t>
            </a:r>
            <a:endParaRPr lang="en-US" altLang="ko-KR" sz="2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divide-and-conquer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방법을 설명하고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동적계획법 방법을 설명한다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5AA5CC-73F7-4C00-B074-C1686AF9638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93187" name="Picture 2" descr="https://upload.wikimedia.org/wikipedia/commons/thumb/e/e2/Eukaryote_DNA-en.svg/280px-Eukaryote_DNA-e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68413"/>
            <a:ext cx="5011738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8" name="Picture 4" descr="https://upload.wikimedia.org/wikipedia/commons/thumb/0/0b/Chromosome.svg/250px-Chromosom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1312863"/>
            <a:ext cx="300355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9" name="TextBox 2"/>
          <p:cNvSpPr txBox="1">
            <a:spLocks noChangeArrowheads="1"/>
          </p:cNvSpPr>
          <p:nvPr/>
        </p:nvSpPr>
        <p:spPr bwMode="auto">
          <a:xfrm>
            <a:off x="6156325" y="5229225"/>
            <a:ext cx="24463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</a:rPr>
              <a:t>염색체</a:t>
            </a:r>
            <a:r>
              <a:rPr lang="en-US" altLang="ko-KR">
                <a:solidFill>
                  <a:srgbClr val="3E020C"/>
                </a:solidFill>
              </a:rPr>
              <a:t>(chromosome)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93190" name="TextBox 3"/>
          <p:cNvSpPr txBox="1">
            <a:spLocks noChangeArrowheads="1"/>
          </p:cNvSpPr>
          <p:nvPr/>
        </p:nvSpPr>
        <p:spPr bwMode="auto">
          <a:xfrm>
            <a:off x="4067175" y="6002338"/>
            <a:ext cx="19446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from wikipedia</a:t>
            </a:r>
            <a:endParaRPr lang="ko-KR" altLang="en-US" sz="1600">
              <a:solidFill>
                <a:srgbClr val="3E020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D565B1-1F21-4EF8-9BEE-F8BF89B910B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500188"/>
            <a:ext cx="8839200" cy="4200525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z="1800" b="1" smtClean="0"/>
              <a:t>증명</a:t>
            </a:r>
            <a:r>
              <a:rPr lang="en-US" altLang="ko-KR" sz="1800" smtClean="0"/>
              <a:t>: (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에 대한 수학적귀납법으로 증명</a:t>
            </a:r>
            <a:r>
              <a:rPr lang="en-US" altLang="ko-KR" sz="1800" smtClean="0"/>
              <a:t>)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z="1800" b="1" u="sng" smtClean="0"/>
              <a:t>귀납출발점</a:t>
            </a:r>
            <a:r>
              <a:rPr lang="en-US" altLang="ko-KR" sz="1800" smtClean="0"/>
              <a:t>: </a:t>
            </a:r>
            <a:r>
              <a:rPr lang="ko-KR" altLang="en-US" sz="1800" smtClean="0"/>
              <a:t>항의 개수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이 </a:t>
            </a:r>
            <a:r>
              <a:rPr lang="en-US" altLang="ko-KR" sz="1800" smtClean="0"/>
              <a:t>1</a:t>
            </a:r>
            <a:r>
              <a:rPr lang="ko-KR" altLang="en-US" sz="1800" smtClean="0"/>
              <a:t>일 때 </a:t>
            </a:r>
            <a:r>
              <a:rPr lang="en-US" altLang="ko-KR" sz="1800" smtClean="0"/>
              <a:t>2</a:t>
            </a:r>
            <a:r>
              <a:rPr lang="en-US" altLang="ko-KR" sz="1800" smtClean="0">
                <a:sym typeface="Symbol" panose="05050102010706020507" pitchFamily="18" charset="2"/>
              </a:rPr>
              <a:t></a:t>
            </a:r>
            <a:r>
              <a:rPr lang="en-US" altLang="ko-KR" sz="1800" i="1" baseline="-25000" smtClean="0"/>
              <a:t>n</a:t>
            </a:r>
            <a:r>
              <a:rPr lang="en-US" altLang="ko-KR" sz="1800" i="1" smtClean="0"/>
              <a:t>C</a:t>
            </a:r>
            <a:r>
              <a:rPr lang="en-US" altLang="ko-KR" sz="1800" i="1" baseline="-25000" smtClean="0"/>
              <a:t>k</a:t>
            </a:r>
            <a:r>
              <a:rPr lang="en-US" altLang="ko-KR" sz="1800" smtClean="0"/>
              <a:t>-1=2</a:t>
            </a:r>
            <a:r>
              <a:rPr lang="en-US" altLang="ko-KR" sz="1800" smtClean="0">
                <a:sym typeface="Symbol" panose="05050102010706020507" pitchFamily="18" charset="2"/>
              </a:rPr>
              <a:t>1-1=1</a:t>
            </a:r>
            <a:r>
              <a:rPr lang="ko-KR" altLang="en-US" sz="1800" smtClean="0"/>
              <a:t> 이 됨을 보이면 된다</a:t>
            </a:r>
            <a:r>
              <a:rPr lang="en-US" altLang="ko-KR" sz="1800" smtClean="0"/>
              <a:t>.</a:t>
            </a:r>
            <a:r>
              <a:rPr lang="en-US" altLang="ko-KR" sz="1800" i="1" baseline="-25000" smtClean="0"/>
              <a:t> </a:t>
            </a:r>
            <a:r>
              <a:rPr lang="en-US" altLang="ko-KR" sz="1800" baseline="-25000" smtClean="0"/>
              <a:t>1</a:t>
            </a:r>
            <a:r>
              <a:rPr lang="en-US" altLang="ko-KR" sz="1800" i="1" smtClean="0"/>
              <a:t>C</a:t>
            </a:r>
            <a:r>
              <a:rPr lang="en-US" altLang="ko-KR" sz="1800" i="1" baseline="-25000" smtClean="0"/>
              <a:t>k</a:t>
            </a:r>
            <a:r>
              <a:rPr lang="en-US" altLang="ko-KR" sz="1800" smtClean="0"/>
              <a:t>  </a:t>
            </a:r>
            <a:r>
              <a:rPr lang="ko-KR" altLang="en-US" sz="1800" smtClean="0"/>
              <a:t>는 </a:t>
            </a:r>
            <a:r>
              <a:rPr lang="en-US" altLang="ko-KR" sz="1800" i="1" smtClean="0"/>
              <a:t>k</a:t>
            </a:r>
            <a:r>
              <a:rPr lang="en-US" altLang="ko-KR" sz="1800" smtClean="0"/>
              <a:t> = 0</a:t>
            </a:r>
            <a:r>
              <a:rPr lang="ko-KR" altLang="en-US" sz="1800" smtClean="0"/>
              <a:t>이나  </a:t>
            </a:r>
            <a:r>
              <a:rPr lang="en-US" altLang="ko-KR" sz="1800" smtClean="0"/>
              <a:t>1 </a:t>
            </a:r>
            <a:r>
              <a:rPr lang="ko-KR" altLang="en-US" sz="1800" smtClean="0"/>
              <a:t>일 때 </a:t>
            </a:r>
            <a:r>
              <a:rPr lang="en-US" altLang="ko-KR" sz="1800" smtClean="0"/>
              <a:t>1</a:t>
            </a:r>
            <a:r>
              <a:rPr lang="ko-KR" altLang="en-US" sz="1800" smtClean="0"/>
              <a:t>이므로  항의 개수는 항상 </a:t>
            </a:r>
            <a:r>
              <a:rPr lang="en-US" altLang="ko-KR" sz="1800" smtClean="0"/>
              <a:t>1</a:t>
            </a:r>
            <a:r>
              <a:rPr lang="ko-KR" altLang="en-US" sz="1800" smtClean="0"/>
              <a:t>이다</a:t>
            </a:r>
            <a:r>
              <a:rPr lang="en-US" altLang="ko-KR" sz="1800" smtClean="0"/>
              <a:t>.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z="1800" b="1" u="sng" smtClean="0"/>
              <a:t>귀납가정</a:t>
            </a:r>
            <a:r>
              <a:rPr lang="en-US" altLang="ko-KR" sz="1800" smtClean="0"/>
              <a:t>:   </a:t>
            </a:r>
            <a:r>
              <a:rPr lang="en-US" altLang="ko-KR" sz="1800" i="1" baseline="-25000" smtClean="0"/>
              <a:t>n</a:t>
            </a:r>
            <a:r>
              <a:rPr lang="en-US" altLang="ko-KR" sz="1800" i="1" smtClean="0"/>
              <a:t>C</a:t>
            </a:r>
            <a:r>
              <a:rPr lang="en-US" altLang="ko-KR" sz="1800" i="1" baseline="-25000" smtClean="0"/>
              <a:t>k</a:t>
            </a:r>
            <a:r>
              <a:rPr lang="ko-KR" altLang="en-US" sz="1800" smtClean="0"/>
              <a:t>를 계산하기 위한 항의 개수는 </a:t>
            </a:r>
            <a:r>
              <a:rPr lang="en-US" altLang="ko-KR" sz="1800" smtClean="0"/>
              <a:t>2</a:t>
            </a:r>
            <a:r>
              <a:rPr lang="en-US" altLang="ko-KR" sz="1800" smtClean="0">
                <a:sym typeface="Symbol" panose="05050102010706020507" pitchFamily="18" charset="2"/>
              </a:rPr>
              <a:t></a:t>
            </a:r>
            <a:r>
              <a:rPr lang="en-US" altLang="ko-KR" sz="1800" i="1" baseline="-25000" smtClean="0"/>
              <a:t>n</a:t>
            </a:r>
            <a:r>
              <a:rPr lang="en-US" altLang="ko-KR" sz="1800" i="1" smtClean="0"/>
              <a:t>C</a:t>
            </a:r>
            <a:r>
              <a:rPr lang="en-US" altLang="ko-KR" sz="1800" i="1" baseline="-25000" smtClean="0"/>
              <a:t>k</a:t>
            </a:r>
            <a:r>
              <a:rPr lang="en-US" altLang="ko-KR" sz="1800" smtClean="0"/>
              <a:t>-1</a:t>
            </a:r>
            <a:r>
              <a:rPr lang="ko-KR" altLang="en-US" sz="1800" smtClean="0"/>
              <a:t>  이라고 가정한다</a:t>
            </a:r>
            <a:r>
              <a:rPr lang="en-US" altLang="ko-KR" sz="1800" smtClean="0"/>
              <a:t>.</a:t>
            </a:r>
          </a:p>
          <a:p>
            <a:pPr eaLnBrk="1" hangingPunct="1">
              <a:lnSpc>
                <a:spcPts val="2800"/>
              </a:lnSpc>
            </a:pPr>
            <a:r>
              <a:rPr lang="ko-KR" altLang="en-US" sz="1800" b="1" u="sng" smtClean="0"/>
              <a:t>귀납절차</a:t>
            </a:r>
            <a:r>
              <a:rPr lang="en-US" altLang="ko-KR" sz="1800" smtClean="0"/>
              <a:t>: </a:t>
            </a:r>
            <a:r>
              <a:rPr lang="en-US" altLang="ko-KR" sz="1800" i="1" baseline="-25000" smtClean="0"/>
              <a:t>n+</a:t>
            </a:r>
            <a:r>
              <a:rPr lang="en-US" altLang="ko-KR" sz="1800" baseline="-25000" smtClean="0"/>
              <a:t>1</a:t>
            </a:r>
            <a:r>
              <a:rPr lang="en-US" altLang="ko-KR" sz="1800" i="1" smtClean="0"/>
              <a:t>C</a:t>
            </a:r>
            <a:r>
              <a:rPr lang="en-US" altLang="ko-KR" sz="1800" i="1" baseline="-25000" smtClean="0"/>
              <a:t>k</a:t>
            </a:r>
            <a:r>
              <a:rPr lang="en-US" altLang="ko-KR" sz="1800" smtClean="0"/>
              <a:t> </a:t>
            </a:r>
            <a:r>
              <a:rPr lang="ko-KR" altLang="en-US" sz="1800" smtClean="0"/>
              <a:t>를 계산하기 위한 항의 개수가   </a:t>
            </a:r>
            <a:r>
              <a:rPr lang="en-US" altLang="ko-KR" sz="1800" smtClean="0"/>
              <a:t>2</a:t>
            </a:r>
            <a:r>
              <a:rPr lang="en-US" altLang="ko-KR" sz="1800" smtClean="0">
                <a:sym typeface="Symbol" panose="05050102010706020507" pitchFamily="18" charset="2"/>
              </a:rPr>
              <a:t></a:t>
            </a:r>
            <a:r>
              <a:rPr lang="en-US" altLang="ko-KR" sz="1800" i="1" baseline="-25000" smtClean="0"/>
              <a:t>n+</a:t>
            </a:r>
            <a:r>
              <a:rPr lang="en-US" altLang="ko-KR" sz="1800" baseline="-25000" smtClean="0"/>
              <a:t>1</a:t>
            </a:r>
            <a:r>
              <a:rPr lang="en-US" altLang="ko-KR" sz="1800" i="1" smtClean="0"/>
              <a:t>C</a:t>
            </a:r>
            <a:r>
              <a:rPr lang="en-US" altLang="ko-KR" sz="1800" i="1" baseline="-25000" smtClean="0"/>
              <a:t>k</a:t>
            </a:r>
            <a:r>
              <a:rPr lang="en-US" altLang="ko-KR" sz="1800" smtClean="0"/>
              <a:t>-1</a:t>
            </a:r>
            <a:r>
              <a:rPr lang="ko-KR" altLang="en-US" sz="1800" smtClean="0"/>
              <a:t>임을 보이면 된다</a:t>
            </a:r>
            <a:r>
              <a:rPr lang="en-US" altLang="ko-KR" sz="1800" smtClean="0"/>
              <a:t>.  </a:t>
            </a:r>
            <a:r>
              <a:rPr lang="ko-KR" altLang="en-US" sz="1800" smtClean="0"/>
              <a:t>알고리즘에 의해서 </a:t>
            </a:r>
            <a:r>
              <a:rPr lang="en-US" altLang="ko-KR" sz="1800" i="1" baseline="-25000" smtClean="0"/>
              <a:t>n+</a:t>
            </a:r>
            <a:r>
              <a:rPr lang="en-US" altLang="ko-KR" sz="1800" baseline="-25000" smtClean="0"/>
              <a:t>1</a:t>
            </a:r>
            <a:r>
              <a:rPr lang="en-US" altLang="ko-KR" sz="1800" i="1" smtClean="0"/>
              <a:t>C</a:t>
            </a:r>
            <a:r>
              <a:rPr lang="en-US" altLang="ko-KR" sz="1800" i="1" baseline="-25000" smtClean="0"/>
              <a:t>k</a:t>
            </a:r>
            <a:r>
              <a:rPr lang="ko-KR" altLang="en-US" sz="1800" smtClean="0"/>
              <a:t>  </a:t>
            </a:r>
            <a:r>
              <a:rPr lang="en-US" altLang="ko-KR" sz="1800" smtClean="0"/>
              <a:t>=</a:t>
            </a:r>
            <a:r>
              <a:rPr lang="ko-KR" altLang="en-US" sz="1800" smtClean="0"/>
              <a:t> </a:t>
            </a:r>
            <a:r>
              <a:rPr lang="en-US" altLang="ko-KR" sz="1800" i="1" baseline="-25000" smtClean="0"/>
              <a:t>n</a:t>
            </a:r>
            <a:r>
              <a:rPr lang="en-US" altLang="ko-KR" sz="1800" i="1" smtClean="0"/>
              <a:t>C</a:t>
            </a:r>
            <a:r>
              <a:rPr lang="en-US" altLang="ko-KR" sz="1800" i="1" baseline="-25000" smtClean="0"/>
              <a:t>k-</a:t>
            </a:r>
            <a:r>
              <a:rPr lang="en-US" altLang="ko-KR" sz="1800" baseline="-25000" smtClean="0"/>
              <a:t>1</a:t>
            </a:r>
            <a:r>
              <a:rPr lang="en-US" altLang="ko-KR" sz="1800" smtClean="0"/>
              <a:t>+</a:t>
            </a:r>
            <a:r>
              <a:rPr lang="en-US" altLang="ko-KR" sz="1800" i="1" baseline="-25000" smtClean="0"/>
              <a:t>n</a:t>
            </a:r>
            <a:r>
              <a:rPr lang="en-US" altLang="ko-KR" sz="1800" i="1" smtClean="0"/>
              <a:t>C</a:t>
            </a:r>
            <a:r>
              <a:rPr lang="en-US" altLang="ko-KR" sz="1800" i="1" baseline="-25000" smtClean="0"/>
              <a:t>k</a:t>
            </a:r>
            <a:r>
              <a:rPr lang="ko-KR" altLang="en-US" sz="1800" smtClean="0"/>
              <a:t> 이므로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즉</a:t>
            </a:r>
            <a:r>
              <a:rPr lang="en-US" altLang="ko-KR" sz="1800" smtClean="0"/>
              <a:t> </a:t>
            </a:r>
            <a:r>
              <a:rPr lang="en-US" altLang="ko-KR" sz="1800" i="1" baseline="-25000" smtClean="0"/>
              <a:t>n+</a:t>
            </a:r>
            <a:r>
              <a:rPr lang="en-US" altLang="ko-KR" sz="1800" baseline="-25000" smtClean="0"/>
              <a:t>1</a:t>
            </a:r>
            <a:r>
              <a:rPr lang="en-US" altLang="ko-KR" sz="1800" i="1" smtClean="0"/>
              <a:t>C</a:t>
            </a:r>
            <a:r>
              <a:rPr lang="en-US" altLang="ko-KR" sz="1800" i="1" baseline="-25000" smtClean="0"/>
              <a:t>k</a:t>
            </a:r>
            <a:r>
              <a:rPr lang="ko-KR" altLang="en-US" sz="1800" smtClean="0"/>
              <a:t>를 계산하기 위한 항의 총 개수는  </a:t>
            </a:r>
            <a:r>
              <a:rPr lang="en-US" altLang="ko-KR" sz="1800" i="1" baseline="-25000" smtClean="0"/>
              <a:t>n</a:t>
            </a:r>
            <a:r>
              <a:rPr lang="en-US" altLang="ko-KR" sz="1800" i="1" smtClean="0"/>
              <a:t>C</a:t>
            </a:r>
            <a:r>
              <a:rPr lang="en-US" altLang="ko-KR" sz="1800" i="1" baseline="-25000" smtClean="0"/>
              <a:t>k-</a:t>
            </a:r>
            <a:r>
              <a:rPr lang="en-US" altLang="ko-KR" sz="1800" baseline="-25000" smtClean="0"/>
              <a:t>1</a:t>
            </a:r>
            <a:r>
              <a:rPr lang="ko-KR" altLang="en-US" sz="1800" smtClean="0"/>
              <a:t> 를 계산하기 위한 총 개수와 </a:t>
            </a:r>
            <a:r>
              <a:rPr lang="en-US" altLang="ko-KR" sz="1800" i="1" baseline="-25000" smtClean="0"/>
              <a:t>n</a:t>
            </a:r>
            <a:r>
              <a:rPr lang="en-US" altLang="ko-KR" sz="1800" i="1" smtClean="0"/>
              <a:t>C</a:t>
            </a:r>
            <a:r>
              <a:rPr lang="en-US" altLang="ko-KR" sz="1800" i="1" baseline="-25000" smtClean="0"/>
              <a:t>k</a:t>
            </a:r>
            <a:r>
              <a:rPr lang="ko-KR" altLang="en-US" sz="1800" smtClean="0"/>
              <a:t>를 계산하기 위한 항의 총 개수에다가 이 둘을 더하기 위한 항 </a:t>
            </a:r>
            <a:r>
              <a:rPr lang="en-US" altLang="ko-KR" sz="1800" smtClean="0"/>
              <a:t>1</a:t>
            </a:r>
            <a:r>
              <a:rPr lang="ko-KR" altLang="en-US" sz="1800" smtClean="0"/>
              <a:t>을 더한 수가 된다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그런데  </a:t>
            </a:r>
            <a:r>
              <a:rPr lang="en-US" altLang="ko-KR" sz="1800" i="1" baseline="-25000" smtClean="0"/>
              <a:t>n</a:t>
            </a:r>
            <a:r>
              <a:rPr lang="en-US" altLang="ko-KR" sz="1800" i="1" smtClean="0"/>
              <a:t>C</a:t>
            </a:r>
            <a:r>
              <a:rPr lang="en-US" altLang="ko-KR" sz="1800" i="1" baseline="-25000" smtClean="0"/>
              <a:t>k-</a:t>
            </a:r>
            <a:r>
              <a:rPr lang="en-US" altLang="ko-KR" sz="1800" baseline="-25000" smtClean="0"/>
              <a:t>1</a:t>
            </a:r>
            <a:r>
              <a:rPr lang="ko-KR" altLang="en-US" sz="1800" smtClean="0"/>
              <a:t> 를 계산하기 위한 항의 개수는 가정에 의해서</a:t>
            </a:r>
            <a:r>
              <a:rPr lang="en-US" altLang="ko-KR" sz="1800" smtClean="0"/>
              <a:t> 2</a:t>
            </a:r>
            <a:r>
              <a:rPr lang="en-US" altLang="ko-KR" sz="1800" smtClean="0">
                <a:sym typeface="Symbol" panose="05050102010706020507" pitchFamily="18" charset="2"/>
              </a:rPr>
              <a:t></a:t>
            </a:r>
            <a:r>
              <a:rPr lang="en-US" altLang="ko-KR" sz="1800" i="1" baseline="-25000" smtClean="0"/>
              <a:t>n</a:t>
            </a:r>
            <a:r>
              <a:rPr lang="en-US" altLang="ko-KR" sz="1800" i="1" smtClean="0"/>
              <a:t>C</a:t>
            </a:r>
            <a:r>
              <a:rPr lang="en-US" altLang="ko-KR" sz="1800" i="1" baseline="-25000" smtClean="0"/>
              <a:t>k-</a:t>
            </a:r>
            <a:r>
              <a:rPr lang="en-US" altLang="ko-KR" sz="1800" baseline="-25000" smtClean="0"/>
              <a:t>1</a:t>
            </a:r>
            <a:r>
              <a:rPr lang="en-US" altLang="ko-KR" sz="1800" smtClean="0"/>
              <a:t>-1</a:t>
            </a:r>
            <a:r>
              <a:rPr lang="ko-KR" altLang="en-US" sz="1800" smtClean="0"/>
              <a:t> 이고</a:t>
            </a:r>
            <a:r>
              <a:rPr lang="en-US" altLang="ko-KR" sz="1800" smtClean="0"/>
              <a:t>, </a:t>
            </a:r>
            <a:r>
              <a:rPr lang="en-US" altLang="ko-KR" sz="1800" i="1" baseline="-25000" smtClean="0"/>
              <a:t>n</a:t>
            </a:r>
            <a:r>
              <a:rPr lang="en-US" altLang="ko-KR" sz="1800" i="1" smtClean="0"/>
              <a:t>C</a:t>
            </a:r>
            <a:r>
              <a:rPr lang="en-US" altLang="ko-KR" sz="1800" i="1" baseline="-25000" smtClean="0"/>
              <a:t>k</a:t>
            </a:r>
            <a:r>
              <a:rPr lang="ko-KR" altLang="en-US" sz="1800" smtClean="0"/>
              <a:t>를 계산하기 위한 항의 개수는 가정에 의해서 </a:t>
            </a:r>
            <a:r>
              <a:rPr lang="en-US" altLang="ko-KR" sz="1800" smtClean="0"/>
              <a:t>2</a:t>
            </a:r>
            <a:r>
              <a:rPr lang="en-US" altLang="ko-KR" sz="1800" smtClean="0">
                <a:sym typeface="Symbol" panose="05050102010706020507" pitchFamily="18" charset="2"/>
              </a:rPr>
              <a:t></a:t>
            </a:r>
            <a:r>
              <a:rPr lang="en-US" altLang="ko-KR" sz="1800" i="1" baseline="-25000" smtClean="0"/>
              <a:t>n</a:t>
            </a:r>
            <a:r>
              <a:rPr lang="en-US" altLang="ko-KR" sz="1800" i="1" smtClean="0"/>
              <a:t>C</a:t>
            </a:r>
            <a:r>
              <a:rPr lang="en-US" altLang="ko-KR" sz="1800" i="1" baseline="-25000" smtClean="0"/>
              <a:t>k</a:t>
            </a:r>
            <a:r>
              <a:rPr lang="en-US" altLang="ko-KR" sz="1800" smtClean="0"/>
              <a:t>-1</a:t>
            </a:r>
            <a:r>
              <a:rPr lang="ko-KR" altLang="en-US" sz="1800" smtClean="0"/>
              <a:t> 이다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따라서 항의 총 개수는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5138" y="404813"/>
            <a:ext cx="8588375" cy="4508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eaLnBrk="1" hangingPunct="1">
              <a:lnSpc>
                <a:spcPts val="2800"/>
              </a:lnSpc>
              <a:defRPr/>
            </a:pPr>
            <a:r>
              <a:rPr lang="en-US" altLang="ko-KR" sz="1800" i="1" baseline="-25000" dirty="0" err="1">
                <a:latin typeface="+mn-lt"/>
              </a:rPr>
              <a:t>n</a:t>
            </a:r>
            <a:r>
              <a:rPr lang="en-US" altLang="ko-KR" sz="1800" i="1" dirty="0" err="1">
                <a:latin typeface="+mn-lt"/>
              </a:rPr>
              <a:t>C</a:t>
            </a:r>
            <a:r>
              <a:rPr lang="en-US" altLang="ko-KR" sz="1800" i="1" baseline="-25000" dirty="0" err="1">
                <a:latin typeface="+mn-lt"/>
              </a:rPr>
              <a:t>k</a:t>
            </a:r>
            <a:r>
              <a:rPr lang="ko-KR" altLang="en-US" sz="1800" dirty="0"/>
              <a:t>를 구하기 위해서 이 알고리즘이 계산하는 항</a:t>
            </a:r>
            <a:r>
              <a:rPr lang="en-US" altLang="ko-KR" sz="1800" dirty="0"/>
              <a:t>(term)</a:t>
            </a:r>
            <a:r>
              <a:rPr lang="ko-KR" altLang="en-US" sz="1800" dirty="0"/>
              <a:t>의 개수는 </a:t>
            </a:r>
            <a:r>
              <a:rPr lang="en-US" altLang="ko-KR" sz="1800" dirty="0">
                <a:latin typeface="+mn-lt"/>
              </a:rPr>
              <a:t>2</a:t>
            </a:r>
            <a:r>
              <a:rPr lang="en-US" altLang="ko-KR" sz="1800" dirty="0">
                <a:latin typeface="+mn-lt"/>
                <a:sym typeface="Symbol" panose="05050102010706020507" pitchFamily="18" charset="2"/>
              </a:rPr>
              <a:t>  </a:t>
            </a:r>
            <a:r>
              <a:rPr lang="en-US" altLang="ko-KR" sz="1800" i="1" baseline="-25000" dirty="0" err="1">
                <a:latin typeface="+mn-lt"/>
              </a:rPr>
              <a:t>n</a:t>
            </a:r>
            <a:r>
              <a:rPr lang="en-US" altLang="ko-KR" sz="1800" i="1" dirty="0" err="1">
                <a:latin typeface="+mn-lt"/>
              </a:rPr>
              <a:t>C</a:t>
            </a:r>
            <a:r>
              <a:rPr lang="en-US" altLang="ko-KR" sz="1800" i="1" baseline="-25000" dirty="0" err="1">
                <a:latin typeface="+mn-lt"/>
              </a:rPr>
              <a:t>k</a:t>
            </a:r>
            <a:r>
              <a:rPr lang="en-US" altLang="ko-KR" sz="1800" i="1" baseline="-25000" dirty="0">
                <a:latin typeface="+mn-lt"/>
              </a:rPr>
              <a:t> </a:t>
            </a:r>
            <a:r>
              <a:rPr lang="en-US" altLang="ko-KR" sz="1800" dirty="0">
                <a:latin typeface="+mn-lt"/>
              </a:rPr>
              <a:t>- 1</a:t>
            </a:r>
            <a:r>
              <a:rPr lang="ko-KR" altLang="en-US" sz="1800" dirty="0">
                <a:latin typeface="+mn-lt"/>
              </a:rPr>
              <a:t> </a:t>
            </a:r>
            <a:r>
              <a:rPr lang="ko-KR" altLang="en-US" sz="1800" dirty="0"/>
              <a:t>이다</a:t>
            </a:r>
            <a:r>
              <a:rPr lang="en-US" altLang="ko-KR" sz="1800" dirty="0"/>
              <a:t>. </a:t>
            </a:r>
          </a:p>
        </p:txBody>
      </p:sp>
      <p:sp>
        <p:nvSpPr>
          <p:cNvPr id="13317" name="직사각형 2"/>
          <p:cNvSpPr>
            <a:spLocks noChangeArrowheads="1"/>
          </p:cNvSpPr>
          <p:nvPr/>
        </p:nvSpPr>
        <p:spPr bwMode="auto">
          <a:xfrm>
            <a:off x="5867400" y="874713"/>
            <a:ext cx="2817813" cy="9223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000" b="1">
                <a:latin typeface="Courier New" panose="02070309020205020404" pitchFamily="49" charset="0"/>
              </a:rPr>
              <a:t>int</a:t>
            </a:r>
            <a:r>
              <a:rPr lang="en-US" altLang="ko-KR" sz="1000">
                <a:latin typeface="Courier New" panose="02070309020205020404" pitchFamily="49" charset="0"/>
              </a:rPr>
              <a:t> bin(</a:t>
            </a:r>
            <a:r>
              <a:rPr lang="en-US" altLang="ko-KR" sz="1000" b="1">
                <a:latin typeface="Courier New" panose="02070309020205020404" pitchFamily="49" charset="0"/>
              </a:rPr>
              <a:t>int</a:t>
            </a:r>
            <a:r>
              <a:rPr lang="en-US" altLang="ko-KR" sz="1000">
                <a:latin typeface="Courier New" panose="02070309020205020404" pitchFamily="49" charset="0"/>
              </a:rPr>
              <a:t> n, </a:t>
            </a:r>
            <a:r>
              <a:rPr lang="en-US" altLang="ko-KR" sz="1000" b="1">
                <a:latin typeface="Courier New" panose="02070309020205020404" pitchFamily="49" charset="0"/>
              </a:rPr>
              <a:t>int</a:t>
            </a:r>
            <a:r>
              <a:rPr lang="en-US" altLang="ko-KR" sz="1000">
                <a:latin typeface="Courier New" panose="02070309020205020404" pitchFamily="49" charset="0"/>
              </a:rPr>
              <a:t> k) {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000" b="1">
                <a:latin typeface="Courier New" panose="02070309020205020404" pitchFamily="49" charset="0"/>
              </a:rPr>
              <a:t>if</a:t>
            </a:r>
            <a:r>
              <a:rPr lang="en-US" altLang="ko-KR" sz="1000">
                <a:latin typeface="Courier New" panose="02070309020205020404" pitchFamily="49" charset="0"/>
              </a:rPr>
              <a:t> (k == 0 || n == k)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000">
                <a:latin typeface="Courier New" panose="02070309020205020404" pitchFamily="49" charset="0"/>
              </a:rPr>
              <a:t> </a:t>
            </a:r>
            <a:r>
              <a:rPr lang="en-US" altLang="ko-KR" sz="1000" b="1">
                <a:latin typeface="Courier New" panose="02070309020205020404" pitchFamily="49" charset="0"/>
              </a:rPr>
              <a:t>return</a:t>
            </a:r>
            <a:r>
              <a:rPr lang="en-US" altLang="ko-KR" sz="1000">
                <a:latin typeface="Courier New" panose="02070309020205020404" pitchFamily="49" charset="0"/>
              </a:rPr>
              <a:t> 1;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000" b="1">
                <a:latin typeface="Courier New" panose="02070309020205020404" pitchFamily="49" charset="0"/>
              </a:rPr>
              <a:t>else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000" b="1">
                <a:latin typeface="Courier New" panose="02070309020205020404" pitchFamily="49" charset="0"/>
              </a:rPr>
              <a:t> return</a:t>
            </a:r>
            <a:r>
              <a:rPr lang="en-US" altLang="ko-KR" sz="1000">
                <a:latin typeface="Courier New" panose="02070309020205020404" pitchFamily="49" charset="0"/>
              </a:rPr>
              <a:t> bin(n-1,k-1) + bin(n-1,k)</a:t>
            </a:r>
          </a:p>
          <a:p>
            <a:pPr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ko-KR" sz="1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6D31D8-73AD-4FE2-8AB3-F3005DC3829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788" y="127000"/>
            <a:ext cx="8640762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DNA: </a:t>
            </a:r>
          </a:p>
          <a:p>
            <a:pPr>
              <a:lnSpc>
                <a:spcPts val="2800"/>
              </a:lnSpc>
              <a:buClr>
                <a:srgbClr val="0099FF"/>
              </a:buClr>
              <a:defRPr/>
            </a:pP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marL="342900" indent="-342900">
              <a:lnSpc>
                <a:spcPts val="2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 나선구조를 이루는 뼈대 </a:t>
            </a: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(Backbone chain)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80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핵염기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Nucleobase</a:t>
            </a: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구성</a:t>
            </a:r>
            <a:endParaRPr lang="en-US" altLang="ko-KR" sz="180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ts val="2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핵염기에는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퓨린</a:t>
            </a: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(purine)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피리미딘</a:t>
            </a: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(pyrimidine)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두 가지 종류가 있으며</a:t>
            </a: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퓨린에는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다시 </a:t>
            </a:r>
            <a:r>
              <a:rPr lang="ko-KR" altLang="en-US" sz="180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아데닌</a:t>
            </a: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(Adenine; A)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구아닌</a:t>
            </a: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(Guanine; G)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두 가지가 존재하고</a:t>
            </a: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피리미딘에는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시토신</a:t>
            </a: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(cytosine; C), </a:t>
            </a:r>
            <a:r>
              <a:rPr lang="ko-KR" altLang="en-US" sz="180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티민</a:t>
            </a: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(thymine; T)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존재</a:t>
            </a: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5513" y="2840038"/>
            <a:ext cx="685800" cy="45243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</a:rPr>
              <a:t>DNA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4425" y="3640138"/>
            <a:ext cx="2390775" cy="45243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</a:rPr>
              <a:t>뼈대</a:t>
            </a: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</a:rPr>
              <a:t>Backbone Chain)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6713" y="3640138"/>
            <a:ext cx="2166937" cy="45243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ko-KR" altLang="en-US" sz="1800" dirty="0" err="1">
                <a:solidFill>
                  <a:srgbClr val="3E020C"/>
                </a:solidFill>
                <a:latin typeface="Times New Roman" pitchFamily="18" charset="0"/>
              </a:rPr>
              <a:t>핵염기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1800" dirty="0" err="1">
                <a:solidFill>
                  <a:srgbClr val="3E020C"/>
                </a:solidFill>
                <a:latin typeface="Times New Roman" pitchFamily="18" charset="0"/>
              </a:rPr>
              <a:t>Nucleobase</a:t>
            </a: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</a:rPr>
              <a:t>)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1613" y="4459288"/>
            <a:ext cx="1447800" cy="45243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1800" dirty="0" err="1">
                <a:solidFill>
                  <a:srgbClr val="3E020C"/>
                </a:solidFill>
                <a:latin typeface="Times New Roman" pitchFamily="18" charset="0"/>
              </a:rPr>
              <a:t>퓨린</a:t>
            </a: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</a:rPr>
              <a:t>(purine)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9400" y="4471988"/>
            <a:ext cx="2332038" cy="45243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</a:rPr>
              <a:t>피리미딘</a:t>
            </a: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</a:rPr>
              <a:t>(pyrimidine)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0663" y="5160963"/>
            <a:ext cx="1397000" cy="6461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buClr>
                <a:srgbClr val="0099FF"/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1800" dirty="0" err="1">
                <a:solidFill>
                  <a:srgbClr val="3E020C"/>
                </a:solidFill>
                <a:latin typeface="Times New Roman" pitchFamily="18" charset="0"/>
              </a:rPr>
              <a:t>아데닌</a:t>
            </a:r>
            <a:endParaRPr lang="en-US" altLang="ko-KR" sz="1800" dirty="0">
              <a:solidFill>
                <a:srgbClr val="3E020C"/>
              </a:solidFill>
              <a:latin typeface="Times New Roman" pitchFamily="18" charset="0"/>
            </a:endParaRPr>
          </a:p>
          <a:p>
            <a:pPr>
              <a:buClr>
                <a:srgbClr val="0099FF"/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</a:rPr>
              <a:t>(Adenine; A)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1675" y="5151438"/>
            <a:ext cx="1409700" cy="6461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buClr>
                <a:srgbClr val="0099FF"/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</a:rPr>
              <a:t>구아닌</a:t>
            </a:r>
            <a:endParaRPr lang="en-US" altLang="ko-KR" sz="1800" dirty="0">
              <a:solidFill>
                <a:srgbClr val="3E020C"/>
              </a:solidFill>
              <a:latin typeface="Times New Roman" pitchFamily="18" charset="0"/>
            </a:endParaRPr>
          </a:p>
          <a:p>
            <a:pPr>
              <a:buClr>
                <a:srgbClr val="0099FF"/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</a:rPr>
              <a:t>(Guanine; G)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35575" y="5160963"/>
            <a:ext cx="1384300" cy="6461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buClr>
                <a:srgbClr val="0099FF"/>
              </a:buClr>
              <a:defRPr/>
            </a:pPr>
            <a:r>
              <a:rPr lang="ko-KR" altLang="en-US" sz="1800" dirty="0" err="1">
                <a:solidFill>
                  <a:srgbClr val="3E020C"/>
                </a:solidFill>
                <a:latin typeface="Times New Roman" pitchFamily="18" charset="0"/>
              </a:rPr>
              <a:t>시토신</a:t>
            </a:r>
            <a:endParaRPr lang="en-US" altLang="ko-KR" sz="1800" dirty="0">
              <a:solidFill>
                <a:srgbClr val="3E020C"/>
              </a:solidFill>
              <a:latin typeface="Times New Roman" pitchFamily="18" charset="0"/>
            </a:endParaRPr>
          </a:p>
          <a:p>
            <a:pPr>
              <a:buClr>
                <a:srgbClr val="0099FF"/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</a:rPr>
              <a:t>(cytosine; C)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6588" y="5151438"/>
            <a:ext cx="1354137" cy="6461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buClr>
                <a:srgbClr val="0099FF"/>
              </a:buClr>
              <a:defRPr/>
            </a:pPr>
            <a:r>
              <a:rPr lang="ko-KR" altLang="en-US" sz="1800" dirty="0" err="1">
                <a:solidFill>
                  <a:srgbClr val="3E020C"/>
                </a:solidFill>
                <a:latin typeface="Times New Roman" pitchFamily="18" charset="0"/>
              </a:rPr>
              <a:t>티민</a:t>
            </a:r>
            <a:endParaRPr lang="en-US" altLang="ko-KR" sz="1800" dirty="0">
              <a:solidFill>
                <a:srgbClr val="3E020C"/>
              </a:solidFill>
              <a:latin typeface="Times New Roman" pitchFamily="18" charset="0"/>
            </a:endParaRPr>
          </a:p>
          <a:p>
            <a:pPr>
              <a:buClr>
                <a:srgbClr val="0099FF"/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</a:rPr>
              <a:t>(thymine; T)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cxnSp>
        <p:nvCxnSpPr>
          <p:cNvPr id="14" name="직선 연결선 13"/>
          <p:cNvCxnSpPr>
            <a:stCxn id="4" idx="2"/>
          </p:cNvCxnSpPr>
          <p:nvPr/>
        </p:nvCxnSpPr>
        <p:spPr bwMode="auto">
          <a:xfrm flipH="1">
            <a:off x="2887663" y="3292475"/>
            <a:ext cx="920750" cy="34766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6" name="직선 연결선 15"/>
          <p:cNvCxnSpPr>
            <a:stCxn id="4" idx="2"/>
          </p:cNvCxnSpPr>
          <p:nvPr/>
        </p:nvCxnSpPr>
        <p:spPr bwMode="auto">
          <a:xfrm>
            <a:off x="3808413" y="3292475"/>
            <a:ext cx="1123950" cy="34131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8" name="직선 연결선 17"/>
          <p:cNvCxnSpPr>
            <a:stCxn id="6" idx="2"/>
          </p:cNvCxnSpPr>
          <p:nvPr/>
        </p:nvCxnSpPr>
        <p:spPr bwMode="auto">
          <a:xfrm flipH="1">
            <a:off x="4151313" y="4092575"/>
            <a:ext cx="1109662" cy="34925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0" name="직선 연결선 19"/>
          <p:cNvCxnSpPr>
            <a:stCxn id="6" idx="2"/>
          </p:cNvCxnSpPr>
          <p:nvPr/>
        </p:nvCxnSpPr>
        <p:spPr bwMode="auto">
          <a:xfrm>
            <a:off x="5260975" y="4092575"/>
            <a:ext cx="673100" cy="34925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2" name="직선 연결선 21"/>
          <p:cNvCxnSpPr>
            <a:stCxn id="7" idx="2"/>
          </p:cNvCxnSpPr>
          <p:nvPr/>
        </p:nvCxnSpPr>
        <p:spPr bwMode="auto">
          <a:xfrm flipH="1">
            <a:off x="2633663" y="4911725"/>
            <a:ext cx="831850" cy="21272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4" name="직선 연결선 23"/>
          <p:cNvCxnSpPr>
            <a:stCxn id="7" idx="2"/>
            <a:endCxn id="10" idx="0"/>
          </p:cNvCxnSpPr>
          <p:nvPr/>
        </p:nvCxnSpPr>
        <p:spPr bwMode="auto">
          <a:xfrm>
            <a:off x="3465513" y="4911725"/>
            <a:ext cx="481012" cy="23971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6" name="직선 연결선 25"/>
          <p:cNvCxnSpPr>
            <a:stCxn id="8" idx="2"/>
          </p:cNvCxnSpPr>
          <p:nvPr/>
        </p:nvCxnSpPr>
        <p:spPr bwMode="auto">
          <a:xfrm flipH="1">
            <a:off x="6083300" y="4924425"/>
            <a:ext cx="442913" cy="22701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8" name="직선 연결선 27"/>
          <p:cNvCxnSpPr>
            <a:stCxn id="8" idx="2"/>
          </p:cNvCxnSpPr>
          <p:nvPr/>
        </p:nvCxnSpPr>
        <p:spPr bwMode="auto">
          <a:xfrm>
            <a:off x="6526213" y="4924425"/>
            <a:ext cx="817562" cy="22701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94229" name="TextBox 32"/>
          <p:cNvSpPr txBox="1">
            <a:spLocks noChangeArrowheads="1"/>
          </p:cNvSpPr>
          <p:nvPr/>
        </p:nvSpPr>
        <p:spPr bwMode="auto">
          <a:xfrm>
            <a:off x="503238" y="6192838"/>
            <a:ext cx="37020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연결된다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14A8FC-306F-4145-9563-C2ACE201EB4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5235" name="TextBox 2"/>
          <p:cNvSpPr txBox="1">
            <a:spLocks noChangeArrowheads="1"/>
          </p:cNvSpPr>
          <p:nvPr/>
        </p:nvSpPr>
        <p:spPr bwMode="auto">
          <a:xfrm>
            <a:off x="2409825" y="1412875"/>
            <a:ext cx="3714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A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95236" name="TextBox 3"/>
          <p:cNvSpPr txBox="1">
            <a:spLocks noChangeArrowheads="1"/>
          </p:cNvSpPr>
          <p:nvPr/>
        </p:nvSpPr>
        <p:spPr bwMode="auto">
          <a:xfrm>
            <a:off x="2425700" y="2133600"/>
            <a:ext cx="3429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T</a:t>
            </a:r>
            <a:endParaRPr lang="ko-KR" altLang="en-US">
              <a:solidFill>
                <a:srgbClr val="3E020C"/>
              </a:solidFill>
            </a:endParaRPr>
          </a:p>
        </p:txBody>
      </p:sp>
      <p:grpSp>
        <p:nvGrpSpPr>
          <p:cNvPr id="95237" name="그룹 9"/>
          <p:cNvGrpSpPr>
            <a:grpSpLocks/>
          </p:cNvGrpSpPr>
          <p:nvPr/>
        </p:nvGrpSpPr>
        <p:grpSpPr bwMode="auto">
          <a:xfrm>
            <a:off x="6430963" y="1960563"/>
            <a:ext cx="719137" cy="87312"/>
            <a:chOff x="4716016" y="461998"/>
            <a:chExt cx="720080" cy="86682"/>
          </a:xfrm>
        </p:grpSpPr>
        <p:sp>
          <p:nvSpPr>
            <p:cNvPr id="95268" name="타원 5"/>
            <p:cNvSpPr>
              <a:spLocks noChangeArrowheads="1"/>
            </p:cNvSpPr>
            <p:nvPr/>
          </p:nvSpPr>
          <p:spPr bwMode="auto">
            <a:xfrm>
              <a:off x="4716016" y="476672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3E020C"/>
              </a:solidFill>
              <a:round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5269" name="타원 6"/>
            <p:cNvSpPr>
              <a:spLocks noChangeArrowheads="1"/>
            </p:cNvSpPr>
            <p:nvPr/>
          </p:nvSpPr>
          <p:spPr bwMode="auto">
            <a:xfrm>
              <a:off x="4932040" y="476672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3E020C"/>
              </a:solidFill>
              <a:round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5270" name="타원 7"/>
            <p:cNvSpPr>
              <a:spLocks noChangeArrowheads="1"/>
            </p:cNvSpPr>
            <p:nvPr/>
          </p:nvSpPr>
          <p:spPr bwMode="auto">
            <a:xfrm>
              <a:off x="5148064" y="469335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3E020C"/>
              </a:solidFill>
              <a:round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5271" name="타원 8"/>
            <p:cNvSpPr>
              <a:spLocks noChangeArrowheads="1"/>
            </p:cNvSpPr>
            <p:nvPr/>
          </p:nvSpPr>
          <p:spPr bwMode="auto">
            <a:xfrm>
              <a:off x="5364088" y="461998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3E020C"/>
              </a:solidFill>
              <a:round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</p:grpSp>
      <p:grpSp>
        <p:nvGrpSpPr>
          <p:cNvPr id="95238" name="그룹 10"/>
          <p:cNvGrpSpPr>
            <a:grpSpLocks/>
          </p:cNvGrpSpPr>
          <p:nvPr/>
        </p:nvGrpSpPr>
        <p:grpSpPr bwMode="auto">
          <a:xfrm>
            <a:off x="1617663" y="1947863"/>
            <a:ext cx="720725" cy="87312"/>
            <a:chOff x="4716016" y="461998"/>
            <a:chExt cx="720080" cy="86682"/>
          </a:xfrm>
        </p:grpSpPr>
        <p:sp>
          <p:nvSpPr>
            <p:cNvPr id="95264" name="타원 11"/>
            <p:cNvSpPr>
              <a:spLocks noChangeArrowheads="1"/>
            </p:cNvSpPr>
            <p:nvPr/>
          </p:nvSpPr>
          <p:spPr bwMode="auto">
            <a:xfrm>
              <a:off x="4716016" y="476672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3E020C"/>
              </a:solidFill>
              <a:round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5265" name="타원 12"/>
            <p:cNvSpPr>
              <a:spLocks noChangeArrowheads="1"/>
            </p:cNvSpPr>
            <p:nvPr/>
          </p:nvSpPr>
          <p:spPr bwMode="auto">
            <a:xfrm>
              <a:off x="4932040" y="476672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3E020C"/>
              </a:solidFill>
              <a:round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5266" name="타원 13"/>
            <p:cNvSpPr>
              <a:spLocks noChangeArrowheads="1"/>
            </p:cNvSpPr>
            <p:nvPr/>
          </p:nvSpPr>
          <p:spPr bwMode="auto">
            <a:xfrm>
              <a:off x="5148064" y="469335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3E020C"/>
              </a:solidFill>
              <a:round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95267" name="타원 14"/>
            <p:cNvSpPr>
              <a:spLocks noChangeArrowheads="1"/>
            </p:cNvSpPr>
            <p:nvPr/>
          </p:nvSpPr>
          <p:spPr bwMode="auto">
            <a:xfrm>
              <a:off x="5364088" y="461998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3E020C"/>
              </a:solidFill>
              <a:round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</p:grpSp>
      <p:cxnSp>
        <p:nvCxnSpPr>
          <p:cNvPr id="95239" name="직선 연결선 16"/>
          <p:cNvCxnSpPr>
            <a:cxnSpLocks noChangeShapeType="1"/>
            <a:stCxn id="95235" idx="2"/>
            <a:endCxn id="95236" idx="0"/>
          </p:cNvCxnSpPr>
          <p:nvPr/>
        </p:nvCxnSpPr>
        <p:spPr bwMode="auto">
          <a:xfrm>
            <a:off x="2595563" y="1835150"/>
            <a:ext cx="1587" cy="2984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240" name="TextBox 17"/>
          <p:cNvSpPr txBox="1">
            <a:spLocks noChangeArrowheads="1"/>
          </p:cNvSpPr>
          <p:nvPr/>
        </p:nvSpPr>
        <p:spPr bwMode="auto">
          <a:xfrm>
            <a:off x="3009900" y="1412875"/>
            <a:ext cx="355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C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95241" name="TextBox 18"/>
          <p:cNvSpPr txBox="1">
            <a:spLocks noChangeArrowheads="1"/>
          </p:cNvSpPr>
          <p:nvPr/>
        </p:nvSpPr>
        <p:spPr bwMode="auto">
          <a:xfrm>
            <a:off x="3006725" y="2133600"/>
            <a:ext cx="3698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G</a:t>
            </a:r>
            <a:endParaRPr lang="ko-KR" altLang="en-US">
              <a:solidFill>
                <a:srgbClr val="3E020C"/>
              </a:solidFill>
            </a:endParaRPr>
          </a:p>
        </p:txBody>
      </p:sp>
      <p:cxnSp>
        <p:nvCxnSpPr>
          <p:cNvPr id="95242" name="직선 연결선 19"/>
          <p:cNvCxnSpPr>
            <a:cxnSpLocks noChangeShapeType="1"/>
            <a:stCxn id="95240" idx="2"/>
            <a:endCxn id="95241" idx="0"/>
          </p:cNvCxnSpPr>
          <p:nvPr/>
        </p:nvCxnSpPr>
        <p:spPr bwMode="auto">
          <a:xfrm>
            <a:off x="3187700" y="1835150"/>
            <a:ext cx="4763" cy="2984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243" name="TextBox 20"/>
          <p:cNvSpPr txBox="1">
            <a:spLocks noChangeArrowheads="1"/>
          </p:cNvSpPr>
          <p:nvPr/>
        </p:nvSpPr>
        <p:spPr bwMode="auto">
          <a:xfrm>
            <a:off x="3608388" y="1412875"/>
            <a:ext cx="3714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G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95244" name="TextBox 21"/>
          <p:cNvSpPr txBox="1">
            <a:spLocks noChangeArrowheads="1"/>
          </p:cNvSpPr>
          <p:nvPr/>
        </p:nvSpPr>
        <p:spPr bwMode="auto">
          <a:xfrm>
            <a:off x="3614738" y="2133600"/>
            <a:ext cx="3571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C</a:t>
            </a:r>
            <a:endParaRPr lang="ko-KR" altLang="en-US">
              <a:solidFill>
                <a:srgbClr val="3E020C"/>
              </a:solidFill>
            </a:endParaRPr>
          </a:p>
        </p:txBody>
      </p:sp>
      <p:cxnSp>
        <p:nvCxnSpPr>
          <p:cNvPr id="95245" name="직선 연결선 22"/>
          <p:cNvCxnSpPr>
            <a:cxnSpLocks noChangeShapeType="1"/>
            <a:stCxn id="95243" idx="2"/>
            <a:endCxn id="95244" idx="0"/>
          </p:cNvCxnSpPr>
          <p:nvPr/>
        </p:nvCxnSpPr>
        <p:spPr bwMode="auto">
          <a:xfrm flipH="1">
            <a:off x="3794125" y="1835150"/>
            <a:ext cx="0" cy="2984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246" name="TextBox 23"/>
          <p:cNvSpPr txBox="1">
            <a:spLocks noChangeArrowheads="1"/>
          </p:cNvSpPr>
          <p:nvPr/>
        </p:nvSpPr>
        <p:spPr bwMode="auto">
          <a:xfrm>
            <a:off x="4208463" y="1412875"/>
            <a:ext cx="3413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T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95247" name="TextBox 24"/>
          <p:cNvSpPr txBox="1">
            <a:spLocks noChangeArrowheads="1"/>
          </p:cNvSpPr>
          <p:nvPr/>
        </p:nvSpPr>
        <p:spPr bwMode="auto">
          <a:xfrm>
            <a:off x="4194175" y="2133600"/>
            <a:ext cx="3714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A</a:t>
            </a:r>
            <a:endParaRPr lang="ko-KR" altLang="en-US">
              <a:solidFill>
                <a:srgbClr val="3E020C"/>
              </a:solidFill>
            </a:endParaRPr>
          </a:p>
        </p:txBody>
      </p:sp>
      <p:cxnSp>
        <p:nvCxnSpPr>
          <p:cNvPr id="95248" name="직선 연결선 25"/>
          <p:cNvCxnSpPr>
            <a:cxnSpLocks noChangeShapeType="1"/>
            <a:stCxn id="95246" idx="2"/>
            <a:endCxn id="95247" idx="0"/>
          </p:cNvCxnSpPr>
          <p:nvPr/>
        </p:nvCxnSpPr>
        <p:spPr bwMode="auto">
          <a:xfrm>
            <a:off x="4379913" y="1835150"/>
            <a:ext cx="0" cy="2984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249" name="TextBox 26"/>
          <p:cNvSpPr txBox="1">
            <a:spLocks noChangeArrowheads="1"/>
          </p:cNvSpPr>
          <p:nvPr/>
        </p:nvSpPr>
        <p:spPr bwMode="auto">
          <a:xfrm>
            <a:off x="4806950" y="1412875"/>
            <a:ext cx="3571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C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95250" name="TextBox 27"/>
          <p:cNvSpPr txBox="1">
            <a:spLocks noChangeArrowheads="1"/>
          </p:cNvSpPr>
          <p:nvPr/>
        </p:nvSpPr>
        <p:spPr bwMode="auto">
          <a:xfrm>
            <a:off x="4803775" y="2133600"/>
            <a:ext cx="3714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G</a:t>
            </a:r>
            <a:endParaRPr lang="ko-KR" altLang="en-US">
              <a:solidFill>
                <a:srgbClr val="3E020C"/>
              </a:solidFill>
            </a:endParaRPr>
          </a:p>
        </p:txBody>
      </p:sp>
      <p:cxnSp>
        <p:nvCxnSpPr>
          <p:cNvPr id="95251" name="직선 연결선 28"/>
          <p:cNvCxnSpPr>
            <a:cxnSpLocks noChangeShapeType="1"/>
            <a:stCxn id="95249" idx="2"/>
            <a:endCxn id="95250" idx="0"/>
          </p:cNvCxnSpPr>
          <p:nvPr/>
        </p:nvCxnSpPr>
        <p:spPr bwMode="auto">
          <a:xfrm>
            <a:off x="4986338" y="1835150"/>
            <a:ext cx="3175" cy="2984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252" name="TextBox 29"/>
          <p:cNvSpPr txBox="1">
            <a:spLocks noChangeArrowheads="1"/>
          </p:cNvSpPr>
          <p:nvPr/>
        </p:nvSpPr>
        <p:spPr bwMode="auto">
          <a:xfrm>
            <a:off x="5407025" y="1412875"/>
            <a:ext cx="3698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A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95253" name="TextBox 30"/>
          <p:cNvSpPr txBox="1">
            <a:spLocks noChangeArrowheads="1"/>
          </p:cNvSpPr>
          <p:nvPr/>
        </p:nvSpPr>
        <p:spPr bwMode="auto">
          <a:xfrm>
            <a:off x="5422900" y="2133600"/>
            <a:ext cx="3413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T</a:t>
            </a:r>
            <a:endParaRPr lang="ko-KR" altLang="en-US">
              <a:solidFill>
                <a:srgbClr val="3E020C"/>
              </a:solidFill>
            </a:endParaRPr>
          </a:p>
        </p:txBody>
      </p:sp>
      <p:cxnSp>
        <p:nvCxnSpPr>
          <p:cNvPr id="95254" name="직선 연결선 31"/>
          <p:cNvCxnSpPr>
            <a:cxnSpLocks noChangeShapeType="1"/>
            <a:stCxn id="95252" idx="2"/>
            <a:endCxn id="95253" idx="0"/>
          </p:cNvCxnSpPr>
          <p:nvPr/>
        </p:nvCxnSpPr>
        <p:spPr bwMode="auto">
          <a:xfrm>
            <a:off x="5592763" y="1835150"/>
            <a:ext cx="1587" cy="2984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255" name="TextBox 32"/>
          <p:cNvSpPr txBox="1">
            <a:spLocks noChangeArrowheads="1"/>
          </p:cNvSpPr>
          <p:nvPr/>
        </p:nvSpPr>
        <p:spPr bwMode="auto">
          <a:xfrm>
            <a:off x="6005513" y="1412875"/>
            <a:ext cx="3714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G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95256" name="TextBox 33"/>
          <p:cNvSpPr txBox="1">
            <a:spLocks noChangeArrowheads="1"/>
          </p:cNvSpPr>
          <p:nvPr/>
        </p:nvSpPr>
        <p:spPr bwMode="auto">
          <a:xfrm>
            <a:off x="6011863" y="2133600"/>
            <a:ext cx="3571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C</a:t>
            </a:r>
            <a:endParaRPr lang="ko-KR" altLang="en-US">
              <a:solidFill>
                <a:srgbClr val="3E020C"/>
              </a:solidFill>
            </a:endParaRPr>
          </a:p>
        </p:txBody>
      </p:sp>
      <p:cxnSp>
        <p:nvCxnSpPr>
          <p:cNvPr id="95257" name="직선 연결선 34"/>
          <p:cNvCxnSpPr>
            <a:cxnSpLocks noChangeShapeType="1"/>
            <a:stCxn id="95255" idx="2"/>
            <a:endCxn id="95256" idx="0"/>
          </p:cNvCxnSpPr>
          <p:nvPr/>
        </p:nvCxnSpPr>
        <p:spPr bwMode="auto">
          <a:xfrm flipH="1">
            <a:off x="6191250" y="1835150"/>
            <a:ext cx="0" cy="2984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258" name="TextBox 35"/>
          <p:cNvSpPr txBox="1">
            <a:spLocks noChangeArrowheads="1"/>
          </p:cNvSpPr>
          <p:nvPr/>
        </p:nvSpPr>
        <p:spPr bwMode="auto">
          <a:xfrm>
            <a:off x="496888" y="398463"/>
            <a:ext cx="6578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DNA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섹션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(section)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간단히 다음의 문자열로 표시한다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화살표 연결선 37"/>
          <p:cNvCxnSpPr>
            <a:endCxn id="95255" idx="3"/>
          </p:cNvCxnSpPr>
          <p:nvPr/>
        </p:nvCxnSpPr>
        <p:spPr bwMode="auto">
          <a:xfrm flipH="1">
            <a:off x="6376988" y="1268413"/>
            <a:ext cx="485775" cy="3556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95260" name="TextBox 38"/>
          <p:cNvSpPr txBox="1">
            <a:spLocks noChangeArrowheads="1"/>
          </p:cNvSpPr>
          <p:nvPr/>
        </p:nvSpPr>
        <p:spPr bwMode="auto">
          <a:xfrm>
            <a:off x="6480175" y="849313"/>
            <a:ext cx="2339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8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DNA </a:t>
            </a:r>
            <a:r>
              <a:rPr lang="ko-KR" altLang="en-US" sz="18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서열</a:t>
            </a:r>
            <a:r>
              <a:rPr lang="en-US" altLang="ko-KR" sz="18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(sequence)</a:t>
            </a:r>
            <a:endParaRPr lang="ko-KR" altLang="en-US" sz="180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261" name="TextBox 39"/>
          <p:cNvSpPr txBox="1">
            <a:spLocks noChangeArrowheads="1"/>
          </p:cNvSpPr>
          <p:nvPr/>
        </p:nvSpPr>
        <p:spPr bwMode="auto">
          <a:xfrm>
            <a:off x="1331913" y="3068638"/>
            <a:ext cx="42608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(site):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염기쌍이 위치한 장소</a:t>
            </a:r>
          </a:p>
        </p:txBody>
      </p:sp>
      <p:sp>
        <p:nvSpPr>
          <p:cNvPr id="95262" name="TextBox 40"/>
          <p:cNvSpPr txBox="1">
            <a:spLocks noChangeArrowheads="1"/>
          </p:cNvSpPr>
          <p:nvPr/>
        </p:nvSpPr>
        <p:spPr bwMode="auto">
          <a:xfrm>
            <a:off x="727075" y="4343400"/>
            <a:ext cx="155575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돌연변이</a:t>
            </a:r>
          </a:p>
        </p:txBody>
      </p:sp>
      <p:sp>
        <p:nvSpPr>
          <p:cNvPr id="95263" name="TextBox 41"/>
          <p:cNvSpPr txBox="1">
            <a:spLocks noChangeArrowheads="1"/>
          </p:cNvSpPr>
          <p:nvPr/>
        </p:nvSpPr>
        <p:spPr bwMode="auto">
          <a:xfrm>
            <a:off x="1439863" y="4929188"/>
            <a:ext cx="7456487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ü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 돌연변이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(substitution mutation):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핵염기가 서로 바뀐다</a:t>
            </a:r>
            <a:endParaRPr lang="en-US" altLang="ko-KR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ü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 돌연변이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(insertion mutation):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핵염기쌍이 추가된다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ü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제거 돌연변이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(deletion mutation):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핵염기쌍이 제거된다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7EA722-2EB4-4B91-B8B1-57CAC39C8DD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6259" name="TextBox 2"/>
          <p:cNvSpPr txBox="1">
            <a:spLocks noChangeArrowheads="1"/>
          </p:cNvSpPr>
          <p:nvPr/>
        </p:nvSpPr>
        <p:spPr bwMode="auto">
          <a:xfrm>
            <a:off x="827088" y="692150"/>
            <a:ext cx="43688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동족서열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(homologous sequence)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260" name="TextBox 3"/>
          <p:cNvSpPr txBox="1">
            <a:spLocks noChangeArrowheads="1"/>
          </p:cNvSpPr>
          <p:nvPr/>
        </p:nvSpPr>
        <p:spPr bwMode="auto">
          <a:xfrm>
            <a:off x="1149350" y="1484313"/>
            <a:ext cx="748823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ü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종에서 출발하여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삭제돌연변이에 의해 서열이 달라지게 된다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ü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달라진 두 종에서 추출한 염기서열을 동족서열이라고 한다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ü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두 서열이 얼마나 다른 지를 확인해서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종족간의 거리를 측정한다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ü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염기서열을 어떻게 맞추어야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(alignment)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할까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7905750" y="3530600"/>
            <a:ext cx="244475" cy="7651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 bwMode="auto">
          <a:xfrm>
            <a:off x="5278438" y="3492500"/>
            <a:ext cx="246062" cy="766763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 bwMode="auto">
          <a:xfrm>
            <a:off x="6729413" y="3521075"/>
            <a:ext cx="244475" cy="7651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 bwMode="auto">
          <a:xfrm>
            <a:off x="2019300" y="3500438"/>
            <a:ext cx="230188" cy="7905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 bwMode="auto">
          <a:xfrm>
            <a:off x="3762375" y="3503613"/>
            <a:ext cx="231775" cy="7905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 bwMode="auto">
          <a:xfrm>
            <a:off x="3713163" y="760413"/>
            <a:ext cx="3149600" cy="422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7288" name="TextBox 4"/>
          <p:cNvSpPr txBox="1">
            <a:spLocks noChangeArrowheads="1"/>
          </p:cNvSpPr>
          <p:nvPr/>
        </p:nvSpPr>
        <p:spPr bwMode="auto">
          <a:xfrm>
            <a:off x="3817938" y="760413"/>
            <a:ext cx="30448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A  A  C  A  G  T  T  A  C  C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713163" y="1436688"/>
            <a:ext cx="3149600" cy="422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729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22CD91-1917-4CF0-86CB-A0FF8F669A1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7291" name="TextBox 2"/>
          <p:cNvSpPr txBox="1">
            <a:spLocks noChangeArrowheads="1"/>
          </p:cNvSpPr>
          <p:nvPr/>
        </p:nvSpPr>
        <p:spPr bwMode="auto">
          <a:xfrm>
            <a:off x="539750" y="765175"/>
            <a:ext cx="61118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(</a:t>
            </a:r>
            <a:r>
              <a:rPr lang="ko-KR" altLang="en-US">
                <a:solidFill>
                  <a:srgbClr val="3E020C"/>
                </a:solidFill>
              </a:rPr>
              <a:t>예</a:t>
            </a:r>
            <a:r>
              <a:rPr lang="en-US" altLang="ko-KR">
                <a:solidFill>
                  <a:srgbClr val="3E020C"/>
                </a:solidFill>
              </a:rPr>
              <a:t>)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97292" name="TextBox 3"/>
          <p:cNvSpPr txBox="1">
            <a:spLocks noChangeArrowheads="1"/>
          </p:cNvSpPr>
          <p:nvPr/>
        </p:nvSpPr>
        <p:spPr bwMode="auto">
          <a:xfrm>
            <a:off x="1979613" y="765175"/>
            <a:ext cx="121126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동족서열</a:t>
            </a:r>
          </a:p>
        </p:txBody>
      </p:sp>
      <p:sp>
        <p:nvSpPr>
          <p:cNvPr id="97293" name="TextBox 5"/>
          <p:cNvSpPr txBox="1">
            <a:spLocks noChangeArrowheads="1"/>
          </p:cNvSpPr>
          <p:nvPr/>
        </p:nvSpPr>
        <p:spPr bwMode="auto">
          <a:xfrm>
            <a:off x="4114800" y="1408113"/>
            <a:ext cx="25908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T  A  A  G  G  T  C  A 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97294" name="TextBox 6"/>
          <p:cNvSpPr txBox="1">
            <a:spLocks noChangeArrowheads="1"/>
          </p:cNvSpPr>
          <p:nvPr/>
        </p:nvSpPr>
        <p:spPr bwMode="auto">
          <a:xfrm>
            <a:off x="1042988" y="2427288"/>
            <a:ext cx="26701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(alignment)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295" name="TextBox 7"/>
          <p:cNvSpPr txBox="1">
            <a:spLocks noChangeArrowheads="1"/>
          </p:cNvSpPr>
          <p:nvPr/>
        </p:nvSpPr>
        <p:spPr bwMode="auto">
          <a:xfrm>
            <a:off x="854075" y="3427413"/>
            <a:ext cx="33067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-   A  A  C  A  G  T  T  A  C  C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97296" name="TextBox 8"/>
          <p:cNvSpPr txBox="1">
            <a:spLocks noChangeArrowheads="1"/>
          </p:cNvSpPr>
          <p:nvPr/>
        </p:nvSpPr>
        <p:spPr bwMode="auto">
          <a:xfrm>
            <a:off x="828675" y="3898900"/>
            <a:ext cx="335915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T  A  A   -  G  G  T   -   -  C  A 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97297" name="TextBox 9"/>
          <p:cNvSpPr txBox="1">
            <a:spLocks noChangeArrowheads="1"/>
          </p:cNvSpPr>
          <p:nvPr/>
        </p:nvSpPr>
        <p:spPr bwMode="auto">
          <a:xfrm>
            <a:off x="5397500" y="2427288"/>
            <a:ext cx="26701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(alignment)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298" name="TextBox 10"/>
          <p:cNvSpPr txBox="1">
            <a:spLocks noChangeArrowheads="1"/>
          </p:cNvSpPr>
          <p:nvPr/>
        </p:nvSpPr>
        <p:spPr bwMode="auto">
          <a:xfrm>
            <a:off x="5208588" y="3427413"/>
            <a:ext cx="30432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A  A  C  A  G  T  T  A  C  C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97299" name="TextBox 11"/>
          <p:cNvSpPr txBox="1">
            <a:spLocks noChangeArrowheads="1"/>
          </p:cNvSpPr>
          <p:nvPr/>
        </p:nvSpPr>
        <p:spPr bwMode="auto">
          <a:xfrm>
            <a:off x="5183188" y="3898900"/>
            <a:ext cx="32099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T   A   -  A  G  G  T  -   C  A 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97300" name="직사각형 12"/>
          <p:cNvSpPr>
            <a:spLocks noChangeArrowheads="1"/>
          </p:cNvSpPr>
          <p:nvPr/>
        </p:nvSpPr>
        <p:spPr bwMode="auto">
          <a:xfrm>
            <a:off x="684213" y="3078163"/>
            <a:ext cx="3503612" cy="1503362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97301" name="직사각형 13"/>
          <p:cNvSpPr>
            <a:spLocks noChangeArrowheads="1"/>
          </p:cNvSpPr>
          <p:nvPr/>
        </p:nvSpPr>
        <p:spPr bwMode="auto">
          <a:xfrm>
            <a:off x="5083175" y="3074988"/>
            <a:ext cx="3503613" cy="1503362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97302" name="TextBox 14"/>
          <p:cNvSpPr txBox="1">
            <a:spLocks noChangeArrowheads="1"/>
          </p:cNvSpPr>
          <p:nvPr/>
        </p:nvSpPr>
        <p:spPr bwMode="auto">
          <a:xfrm>
            <a:off x="1042988" y="5516563"/>
            <a:ext cx="7567612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(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gap):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위치에 제거가 일어 났거나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상대편 서열에 삽입이 일어났다는 것을 의미한다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7303" name="TextBox 15"/>
          <p:cNvSpPr txBox="1">
            <a:spLocks noChangeArrowheads="1"/>
          </p:cNvSpPr>
          <p:nvPr/>
        </p:nvSpPr>
        <p:spPr bwMode="auto">
          <a:xfrm>
            <a:off x="6705600" y="239713"/>
            <a:ext cx="1987550" cy="4508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14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염기쌍의 한 쪽만 표시</a:t>
            </a:r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539750" y="3141663"/>
            <a:ext cx="431800" cy="4318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97305" name="TextBox 19"/>
          <p:cNvSpPr txBox="1">
            <a:spLocks noChangeArrowheads="1"/>
          </p:cNvSpPr>
          <p:nvPr/>
        </p:nvSpPr>
        <p:spPr bwMode="auto">
          <a:xfrm>
            <a:off x="139700" y="2798763"/>
            <a:ext cx="4397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</a:rPr>
              <a:t>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7350" y="4722813"/>
            <a:ext cx="4246563" cy="450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일치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틈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불일치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32363" y="4722813"/>
            <a:ext cx="4246562" cy="450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일치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틈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불일치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5E337D-FAF5-4A31-B052-2586235E258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8307" name="TextBox 2"/>
          <p:cNvSpPr txBox="1">
            <a:spLocks noChangeArrowheads="1"/>
          </p:cNvSpPr>
          <p:nvPr/>
        </p:nvSpPr>
        <p:spPr bwMode="auto">
          <a:xfrm>
            <a:off x="827088" y="620713"/>
            <a:ext cx="8247062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어느 방법이 더 좋은 방법인가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틈과 불일치에 대한 손해를 정의한 후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맞춤방법에 대한 총 비용을 계산한다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손해 정의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불일치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:3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813" y="2636838"/>
            <a:ext cx="2735262" cy="450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틈</a:t>
            </a: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불일치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1638" y="2630488"/>
            <a:ext cx="2735262" cy="450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틈</a:t>
            </a: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불일치</a:t>
            </a:r>
          </a:p>
        </p:txBody>
      </p:sp>
      <p:sp>
        <p:nvSpPr>
          <p:cNvPr id="98310" name="TextBox 5"/>
          <p:cNvSpPr txBox="1">
            <a:spLocks noChangeArrowheads="1"/>
          </p:cNvSpPr>
          <p:nvPr/>
        </p:nvSpPr>
        <p:spPr bwMode="auto">
          <a:xfrm>
            <a:off x="1908175" y="3573463"/>
            <a:ext cx="15589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비용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311" name="TextBox 6"/>
          <p:cNvSpPr txBox="1">
            <a:spLocks noChangeArrowheads="1"/>
          </p:cNvSpPr>
          <p:nvPr/>
        </p:nvSpPr>
        <p:spPr bwMode="auto">
          <a:xfrm>
            <a:off x="6022975" y="3573463"/>
            <a:ext cx="15589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비용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11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312" name="TextBox 7"/>
          <p:cNvSpPr txBox="1">
            <a:spLocks noChangeArrowheads="1"/>
          </p:cNvSpPr>
          <p:nvPr/>
        </p:nvSpPr>
        <p:spPr bwMode="auto">
          <a:xfrm>
            <a:off x="722313" y="2652713"/>
            <a:ext cx="889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313" name="TextBox 8"/>
          <p:cNvSpPr txBox="1">
            <a:spLocks noChangeArrowheads="1"/>
          </p:cNvSpPr>
          <p:nvPr/>
        </p:nvSpPr>
        <p:spPr bwMode="auto">
          <a:xfrm>
            <a:off x="4656138" y="2630488"/>
            <a:ext cx="889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314" name="TextBox 9"/>
          <p:cNvSpPr txBox="1">
            <a:spLocks noChangeArrowheads="1"/>
          </p:cNvSpPr>
          <p:nvPr/>
        </p:nvSpPr>
        <p:spPr bwMode="auto">
          <a:xfrm>
            <a:off x="971550" y="4868863"/>
            <a:ext cx="770413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틈과 불일치에 대한 손해를 얼마로 하는냐에 따라 총 비용이 달라진다</a:t>
            </a:r>
            <a:endParaRPr lang="en-US" altLang="ko-KR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교재에서는 틈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:2 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불일치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:1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손해로 정의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5E69FB-C941-4834-A1A2-A9993840C3F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24000" y="2492375"/>
          <a:ext cx="6096002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x[ ]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8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188" y="404813"/>
            <a:ext cx="8320087" cy="1169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lnSpc>
                <a:spcPts val="2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DNA </a:t>
            </a:r>
            <a:r>
              <a:rPr lang="ko-KR" altLang="en-US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서열 맞춤 문제</a:t>
            </a:r>
            <a:r>
              <a:rPr lang="en-US" altLang="ko-KR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>
              <a:lnSpc>
                <a:spcPts val="2800"/>
              </a:lnSpc>
              <a:buClr>
                <a:schemeClr val="tx1"/>
              </a:buClr>
              <a:defRPr/>
            </a:pPr>
            <a:endParaRPr lang="en-US" altLang="ko-KR" sz="200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20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</a:t>
            </a:r>
            <a:r>
              <a:rPr lang="ko-KR" altLang="en-US" sz="20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sz="20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서열을 최소비용으로 맞추는 방법을 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찾는다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 err="1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370" name="TextBox 5"/>
          <p:cNvSpPr txBox="1">
            <a:spLocks noChangeArrowheads="1"/>
          </p:cNvSpPr>
          <p:nvPr/>
        </p:nvSpPr>
        <p:spPr bwMode="auto">
          <a:xfrm>
            <a:off x="395288" y="1844675"/>
            <a:ext cx="241617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서열을 배열로 표시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24000" y="3429000"/>
          <a:ext cx="4987926" cy="741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214"/>
                <a:gridCol w="554214"/>
                <a:gridCol w="554214"/>
                <a:gridCol w="554214"/>
                <a:gridCol w="554214"/>
                <a:gridCol w="554214"/>
                <a:gridCol w="554214"/>
                <a:gridCol w="554214"/>
                <a:gridCol w="554214"/>
              </a:tblGrid>
              <a:tr h="370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y[ ]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2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9403" name="TextBox 8"/>
          <p:cNvSpPr txBox="1">
            <a:spLocks noChangeArrowheads="1"/>
          </p:cNvSpPr>
          <p:nvPr/>
        </p:nvSpPr>
        <p:spPr bwMode="auto">
          <a:xfrm>
            <a:off x="971550" y="4829175"/>
            <a:ext cx="76390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opt(i,j):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 서열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x[i,…,9]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y[j,…,7]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최적 맞춤 비용</a:t>
            </a:r>
            <a:endParaRPr lang="en-US" altLang="ko-KR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opt(0,0):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 서열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x[0,…,9]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y[0,…,7]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최적 맞춤 비용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우리가 구하려는 최종 비용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0D2D0F-E452-4AA5-A8F2-D71C546B8D1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00355" name="TextBox 1"/>
          <p:cNvSpPr txBox="1">
            <a:spLocks noChangeArrowheads="1"/>
          </p:cNvSpPr>
          <p:nvPr/>
        </p:nvSpPr>
        <p:spPr bwMode="auto">
          <a:xfrm>
            <a:off x="627063" y="319088"/>
            <a:ext cx="7559675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914400" indent="-4572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371600" indent="-4572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x[0]</a:t>
            </a:r>
            <a:r>
              <a:rPr lang="ko-KR" altLang="en-US" sz="24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24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y[0]</a:t>
            </a:r>
            <a:r>
              <a:rPr lang="ko-KR" altLang="en-US" sz="24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</a:t>
            </a:r>
            <a:endParaRPr lang="en-US" altLang="ko-KR" sz="240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endParaRPr lang="en-US" altLang="ko-KR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x[0]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y[0]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맞춘다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2"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만일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x[0]=y[0]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맞춤에서는 손해가 없다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</a:pPr>
            <a:endParaRPr lang="en-US" altLang="ko-KR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</a:pPr>
            <a:endParaRPr lang="en-US" altLang="ko-KR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</a:pPr>
            <a:endParaRPr lang="en-US" altLang="ko-KR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</a:pPr>
            <a:endParaRPr lang="en-US" altLang="ko-KR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만일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x[0]≠y[0]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맞춤에서는 손해는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356" name="TextBox 3"/>
          <p:cNvSpPr txBox="1">
            <a:spLocks noChangeArrowheads="1"/>
          </p:cNvSpPr>
          <p:nvPr/>
        </p:nvSpPr>
        <p:spPr bwMode="auto">
          <a:xfrm>
            <a:off x="3078163" y="4922838"/>
            <a:ext cx="31273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x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100357" name="TextBox 6"/>
          <p:cNvSpPr txBox="1">
            <a:spLocks noChangeArrowheads="1"/>
          </p:cNvSpPr>
          <p:nvPr/>
        </p:nvSpPr>
        <p:spPr bwMode="auto">
          <a:xfrm>
            <a:off x="3070225" y="5487988"/>
            <a:ext cx="31273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y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100358" name="TextBox 5"/>
          <p:cNvSpPr txBox="1">
            <a:spLocks noChangeArrowheads="1"/>
          </p:cNvSpPr>
          <p:nvPr/>
        </p:nvSpPr>
        <p:spPr bwMode="auto">
          <a:xfrm>
            <a:off x="3617913" y="4597400"/>
            <a:ext cx="287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0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8" name="위쪽/아래쪽 화살표 7"/>
          <p:cNvSpPr/>
          <p:nvPr/>
        </p:nvSpPr>
        <p:spPr bwMode="auto">
          <a:xfrm>
            <a:off x="3692525" y="5322888"/>
            <a:ext cx="231775" cy="352425"/>
          </a:xfrm>
          <a:prstGeom prst="up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633788" y="5032375"/>
          <a:ext cx="3170240" cy="274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</a:tblGrid>
              <a:tr h="274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</a:t>
                      </a:r>
                      <a:endParaRPr lang="ko-KR" altLang="en-US" sz="1200" dirty="0" smtClean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384" name="TextBox 12"/>
          <p:cNvSpPr txBox="1">
            <a:spLocks noChangeArrowheads="1"/>
          </p:cNvSpPr>
          <p:nvPr/>
        </p:nvSpPr>
        <p:spPr bwMode="auto">
          <a:xfrm>
            <a:off x="3946525" y="4597400"/>
            <a:ext cx="28575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1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385" name="TextBox 13"/>
          <p:cNvSpPr txBox="1">
            <a:spLocks noChangeArrowheads="1"/>
          </p:cNvSpPr>
          <p:nvPr/>
        </p:nvSpPr>
        <p:spPr bwMode="auto">
          <a:xfrm>
            <a:off x="4264025" y="4597400"/>
            <a:ext cx="28575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2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386" name="TextBox 14"/>
          <p:cNvSpPr txBox="1">
            <a:spLocks noChangeArrowheads="1"/>
          </p:cNvSpPr>
          <p:nvPr/>
        </p:nvSpPr>
        <p:spPr bwMode="auto">
          <a:xfrm>
            <a:off x="4602163" y="4597400"/>
            <a:ext cx="2873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3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387" name="TextBox 15"/>
          <p:cNvSpPr txBox="1">
            <a:spLocks noChangeArrowheads="1"/>
          </p:cNvSpPr>
          <p:nvPr/>
        </p:nvSpPr>
        <p:spPr bwMode="auto">
          <a:xfrm>
            <a:off x="4908550" y="4597400"/>
            <a:ext cx="2873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4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388" name="TextBox 16"/>
          <p:cNvSpPr txBox="1">
            <a:spLocks noChangeArrowheads="1"/>
          </p:cNvSpPr>
          <p:nvPr/>
        </p:nvSpPr>
        <p:spPr bwMode="auto">
          <a:xfrm>
            <a:off x="5226050" y="4597400"/>
            <a:ext cx="2873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5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389" name="TextBox 17"/>
          <p:cNvSpPr txBox="1">
            <a:spLocks noChangeArrowheads="1"/>
          </p:cNvSpPr>
          <p:nvPr/>
        </p:nvSpPr>
        <p:spPr bwMode="auto">
          <a:xfrm>
            <a:off x="5554663" y="4597400"/>
            <a:ext cx="2873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6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390" name="TextBox 18"/>
          <p:cNvSpPr txBox="1">
            <a:spLocks noChangeArrowheads="1"/>
          </p:cNvSpPr>
          <p:nvPr/>
        </p:nvSpPr>
        <p:spPr bwMode="auto">
          <a:xfrm>
            <a:off x="5872163" y="4597400"/>
            <a:ext cx="2873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7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391" name="TextBox 19"/>
          <p:cNvSpPr txBox="1">
            <a:spLocks noChangeArrowheads="1"/>
          </p:cNvSpPr>
          <p:nvPr/>
        </p:nvSpPr>
        <p:spPr bwMode="auto">
          <a:xfrm>
            <a:off x="6200775" y="4597400"/>
            <a:ext cx="2873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8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392" name="TextBox 20"/>
          <p:cNvSpPr txBox="1">
            <a:spLocks noChangeArrowheads="1"/>
          </p:cNvSpPr>
          <p:nvPr/>
        </p:nvSpPr>
        <p:spPr bwMode="auto">
          <a:xfrm>
            <a:off x="6518275" y="4591050"/>
            <a:ext cx="2873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9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393" name="TextBox 22"/>
          <p:cNvSpPr txBox="1">
            <a:spLocks noChangeArrowheads="1"/>
          </p:cNvSpPr>
          <p:nvPr/>
        </p:nvSpPr>
        <p:spPr bwMode="auto">
          <a:xfrm>
            <a:off x="3032125" y="2543175"/>
            <a:ext cx="3127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x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100394" name="TextBox 23"/>
          <p:cNvSpPr txBox="1">
            <a:spLocks noChangeArrowheads="1"/>
          </p:cNvSpPr>
          <p:nvPr/>
        </p:nvSpPr>
        <p:spPr bwMode="auto">
          <a:xfrm>
            <a:off x="3024188" y="3109913"/>
            <a:ext cx="31273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y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100395" name="TextBox 24"/>
          <p:cNvSpPr txBox="1">
            <a:spLocks noChangeArrowheads="1"/>
          </p:cNvSpPr>
          <p:nvPr/>
        </p:nvSpPr>
        <p:spPr bwMode="auto">
          <a:xfrm>
            <a:off x="3571875" y="2217738"/>
            <a:ext cx="287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0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26" name="위쪽/아래쪽 화살표 25"/>
          <p:cNvSpPr/>
          <p:nvPr/>
        </p:nvSpPr>
        <p:spPr bwMode="auto">
          <a:xfrm>
            <a:off x="3646488" y="2943225"/>
            <a:ext cx="231775" cy="354013"/>
          </a:xfrm>
          <a:prstGeom prst="up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3587750" y="2654300"/>
          <a:ext cx="3170240" cy="274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</a:tblGrid>
              <a:tr h="274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</a:t>
                      </a:r>
                      <a:endParaRPr lang="ko-KR" altLang="en-US" sz="1200" dirty="0" smtClean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421" name="TextBox 27"/>
          <p:cNvSpPr txBox="1">
            <a:spLocks noChangeArrowheads="1"/>
          </p:cNvSpPr>
          <p:nvPr/>
        </p:nvSpPr>
        <p:spPr bwMode="auto">
          <a:xfrm>
            <a:off x="3900488" y="2217738"/>
            <a:ext cx="285750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1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422" name="TextBox 28"/>
          <p:cNvSpPr txBox="1">
            <a:spLocks noChangeArrowheads="1"/>
          </p:cNvSpPr>
          <p:nvPr/>
        </p:nvSpPr>
        <p:spPr bwMode="auto">
          <a:xfrm>
            <a:off x="4216400" y="2217738"/>
            <a:ext cx="2873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2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423" name="TextBox 29"/>
          <p:cNvSpPr txBox="1">
            <a:spLocks noChangeArrowheads="1"/>
          </p:cNvSpPr>
          <p:nvPr/>
        </p:nvSpPr>
        <p:spPr bwMode="auto">
          <a:xfrm>
            <a:off x="4556125" y="2217738"/>
            <a:ext cx="2873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3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424" name="TextBox 30"/>
          <p:cNvSpPr txBox="1">
            <a:spLocks noChangeArrowheads="1"/>
          </p:cNvSpPr>
          <p:nvPr/>
        </p:nvSpPr>
        <p:spPr bwMode="auto">
          <a:xfrm>
            <a:off x="4862513" y="2217738"/>
            <a:ext cx="2873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4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425" name="TextBox 31"/>
          <p:cNvSpPr txBox="1">
            <a:spLocks noChangeArrowheads="1"/>
          </p:cNvSpPr>
          <p:nvPr/>
        </p:nvSpPr>
        <p:spPr bwMode="auto">
          <a:xfrm>
            <a:off x="5180013" y="2217738"/>
            <a:ext cx="2873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5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426" name="TextBox 32"/>
          <p:cNvSpPr txBox="1">
            <a:spLocks noChangeArrowheads="1"/>
          </p:cNvSpPr>
          <p:nvPr/>
        </p:nvSpPr>
        <p:spPr bwMode="auto">
          <a:xfrm>
            <a:off x="5508625" y="2217738"/>
            <a:ext cx="2873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6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427" name="TextBox 33"/>
          <p:cNvSpPr txBox="1">
            <a:spLocks noChangeArrowheads="1"/>
          </p:cNvSpPr>
          <p:nvPr/>
        </p:nvSpPr>
        <p:spPr bwMode="auto">
          <a:xfrm>
            <a:off x="5826125" y="2217738"/>
            <a:ext cx="2873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7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428" name="TextBox 34"/>
          <p:cNvSpPr txBox="1">
            <a:spLocks noChangeArrowheads="1"/>
          </p:cNvSpPr>
          <p:nvPr/>
        </p:nvSpPr>
        <p:spPr bwMode="auto">
          <a:xfrm>
            <a:off x="6154738" y="2217738"/>
            <a:ext cx="2873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8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429" name="TextBox 35"/>
          <p:cNvSpPr txBox="1">
            <a:spLocks noChangeArrowheads="1"/>
          </p:cNvSpPr>
          <p:nvPr/>
        </p:nvSpPr>
        <p:spPr bwMode="auto">
          <a:xfrm>
            <a:off x="6472238" y="2212975"/>
            <a:ext cx="2873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9</a:t>
            </a:r>
            <a:endParaRPr lang="ko-KR" altLang="en-US" sz="1600">
              <a:solidFill>
                <a:srgbClr val="3E020C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3595688" y="3328988"/>
          <a:ext cx="2535240" cy="274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905"/>
                <a:gridCol w="316905"/>
                <a:gridCol w="316905"/>
                <a:gridCol w="316905"/>
                <a:gridCol w="316905"/>
                <a:gridCol w="316905"/>
                <a:gridCol w="316905"/>
                <a:gridCol w="316905"/>
              </a:tblGrid>
              <a:tr h="274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</a:t>
                      </a:r>
                      <a:endParaRPr lang="ko-KR" altLang="en-US" sz="1200" dirty="0" smtClean="0"/>
                    </a:p>
                  </a:txBody>
                  <a:tcPr marL="91387" marR="9138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387" marR="9138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387" marR="9138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387" marR="9138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387" marR="9138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387" marR="9138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387" marR="9138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387" marR="9138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3646488" y="5695950"/>
          <a:ext cx="2536824" cy="274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103"/>
                <a:gridCol w="317103"/>
                <a:gridCol w="317103"/>
                <a:gridCol w="317103"/>
                <a:gridCol w="317103"/>
                <a:gridCol w="317103"/>
                <a:gridCol w="317103"/>
                <a:gridCol w="317103"/>
              </a:tblGrid>
              <a:tr h="274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</a:t>
                      </a:r>
                      <a:endParaRPr lang="ko-KR" altLang="en-US" sz="1200" dirty="0" smtClean="0"/>
                    </a:p>
                  </a:txBody>
                  <a:tcPr marL="91445" marR="91445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45" marR="91445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5" marR="91445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5" marR="91445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5" marR="91445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5" marR="91445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45" marR="91445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45" marR="91445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888163" y="404813"/>
            <a:ext cx="1539875" cy="3381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</a:t>
            </a:r>
            <a:r>
              <a:rPr lang="en-US" altLang="ko-KR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 </a:t>
            </a: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불일치</a:t>
            </a:r>
            <a:r>
              <a:rPr lang="en-US" altLang="ko-KR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endParaRPr lang="ko-KR" altLang="en-US" sz="1600" dirty="0"/>
          </a:p>
        </p:txBody>
      </p:sp>
      <p:sp>
        <p:nvSpPr>
          <p:cNvPr id="100471" name="TextBox 24"/>
          <p:cNvSpPr txBox="1">
            <a:spLocks noChangeArrowheads="1"/>
          </p:cNvSpPr>
          <p:nvPr/>
        </p:nvSpPr>
        <p:spPr bwMode="auto">
          <a:xfrm>
            <a:off x="3571875" y="3551238"/>
            <a:ext cx="287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0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472" name="TextBox 27"/>
          <p:cNvSpPr txBox="1">
            <a:spLocks noChangeArrowheads="1"/>
          </p:cNvSpPr>
          <p:nvPr/>
        </p:nvSpPr>
        <p:spPr bwMode="auto">
          <a:xfrm>
            <a:off x="3900488" y="3551238"/>
            <a:ext cx="285750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1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473" name="TextBox 28"/>
          <p:cNvSpPr txBox="1">
            <a:spLocks noChangeArrowheads="1"/>
          </p:cNvSpPr>
          <p:nvPr/>
        </p:nvSpPr>
        <p:spPr bwMode="auto">
          <a:xfrm>
            <a:off x="4216400" y="3551238"/>
            <a:ext cx="2873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2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474" name="TextBox 29"/>
          <p:cNvSpPr txBox="1">
            <a:spLocks noChangeArrowheads="1"/>
          </p:cNvSpPr>
          <p:nvPr/>
        </p:nvSpPr>
        <p:spPr bwMode="auto">
          <a:xfrm>
            <a:off x="4556125" y="3551238"/>
            <a:ext cx="2873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3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475" name="TextBox 30"/>
          <p:cNvSpPr txBox="1">
            <a:spLocks noChangeArrowheads="1"/>
          </p:cNvSpPr>
          <p:nvPr/>
        </p:nvSpPr>
        <p:spPr bwMode="auto">
          <a:xfrm>
            <a:off x="4862513" y="3551238"/>
            <a:ext cx="2873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4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476" name="TextBox 31"/>
          <p:cNvSpPr txBox="1">
            <a:spLocks noChangeArrowheads="1"/>
          </p:cNvSpPr>
          <p:nvPr/>
        </p:nvSpPr>
        <p:spPr bwMode="auto">
          <a:xfrm>
            <a:off x="5180013" y="3551238"/>
            <a:ext cx="2873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5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477" name="TextBox 32"/>
          <p:cNvSpPr txBox="1">
            <a:spLocks noChangeArrowheads="1"/>
          </p:cNvSpPr>
          <p:nvPr/>
        </p:nvSpPr>
        <p:spPr bwMode="auto">
          <a:xfrm>
            <a:off x="5508625" y="3551238"/>
            <a:ext cx="2873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6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478" name="TextBox 33"/>
          <p:cNvSpPr txBox="1">
            <a:spLocks noChangeArrowheads="1"/>
          </p:cNvSpPr>
          <p:nvPr/>
        </p:nvSpPr>
        <p:spPr bwMode="auto">
          <a:xfrm>
            <a:off x="5826125" y="3551238"/>
            <a:ext cx="2873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7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479" name="TextBox 24"/>
          <p:cNvSpPr txBox="1">
            <a:spLocks noChangeArrowheads="1"/>
          </p:cNvSpPr>
          <p:nvPr/>
        </p:nvSpPr>
        <p:spPr bwMode="auto">
          <a:xfrm>
            <a:off x="3617913" y="5886450"/>
            <a:ext cx="287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0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480" name="TextBox 27"/>
          <p:cNvSpPr txBox="1">
            <a:spLocks noChangeArrowheads="1"/>
          </p:cNvSpPr>
          <p:nvPr/>
        </p:nvSpPr>
        <p:spPr bwMode="auto">
          <a:xfrm>
            <a:off x="3946525" y="5886450"/>
            <a:ext cx="28575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1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481" name="TextBox 28"/>
          <p:cNvSpPr txBox="1">
            <a:spLocks noChangeArrowheads="1"/>
          </p:cNvSpPr>
          <p:nvPr/>
        </p:nvSpPr>
        <p:spPr bwMode="auto">
          <a:xfrm>
            <a:off x="4262438" y="5886450"/>
            <a:ext cx="2873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2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482" name="TextBox 29"/>
          <p:cNvSpPr txBox="1">
            <a:spLocks noChangeArrowheads="1"/>
          </p:cNvSpPr>
          <p:nvPr/>
        </p:nvSpPr>
        <p:spPr bwMode="auto">
          <a:xfrm>
            <a:off x="4602163" y="5886450"/>
            <a:ext cx="2873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3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483" name="TextBox 30"/>
          <p:cNvSpPr txBox="1">
            <a:spLocks noChangeArrowheads="1"/>
          </p:cNvSpPr>
          <p:nvPr/>
        </p:nvSpPr>
        <p:spPr bwMode="auto">
          <a:xfrm>
            <a:off x="4908550" y="5886450"/>
            <a:ext cx="2873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4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484" name="TextBox 31"/>
          <p:cNvSpPr txBox="1">
            <a:spLocks noChangeArrowheads="1"/>
          </p:cNvSpPr>
          <p:nvPr/>
        </p:nvSpPr>
        <p:spPr bwMode="auto">
          <a:xfrm>
            <a:off x="5226050" y="5886450"/>
            <a:ext cx="2873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5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485" name="TextBox 32"/>
          <p:cNvSpPr txBox="1">
            <a:spLocks noChangeArrowheads="1"/>
          </p:cNvSpPr>
          <p:nvPr/>
        </p:nvSpPr>
        <p:spPr bwMode="auto">
          <a:xfrm>
            <a:off x="5554663" y="5886450"/>
            <a:ext cx="2873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6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0486" name="TextBox 33"/>
          <p:cNvSpPr txBox="1">
            <a:spLocks noChangeArrowheads="1"/>
          </p:cNvSpPr>
          <p:nvPr/>
        </p:nvSpPr>
        <p:spPr bwMode="auto">
          <a:xfrm>
            <a:off x="5872163" y="5886450"/>
            <a:ext cx="2873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7</a:t>
            </a:r>
            <a:endParaRPr lang="ko-KR" altLang="en-US" sz="1600">
              <a:solidFill>
                <a:srgbClr val="3E020C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3677C6-9887-47B5-9FEB-815B88A94C9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663575" y="684213"/>
            <a:ext cx="75596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914400" indent="-457200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>
              <a:lnSpc>
                <a:spcPct val="150000"/>
              </a:lnSpc>
              <a:buClr>
                <a:schemeClr val="tx1"/>
              </a:buClr>
              <a:buFont typeface="Times New Roman" panose="02020603050405020304" pitchFamily="18" charset="0"/>
              <a:buAutoNum type="arabicPeriod" startAt="2"/>
              <a:defRPr/>
            </a:pPr>
            <a:r>
              <a:rPr lang="en-US" altLang="ko-KR" sz="2000" i="1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x</a:t>
            </a:r>
            <a:r>
              <a:rPr lang="en-US" altLang="ko-KR" sz="20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  <a:r>
              <a:rPr lang="ko-KR" altLang="en-US" sz="20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틈과 맞춘다</a:t>
            </a:r>
            <a:r>
              <a:rPr lang="en-US" altLang="ko-KR" sz="20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맞춤 사이트의 손해는 </a:t>
            </a:r>
            <a:r>
              <a:rPr lang="en-US" altLang="ko-KR" sz="20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</a:p>
        </p:txBody>
      </p:sp>
      <p:sp>
        <p:nvSpPr>
          <p:cNvPr id="101380" name="TextBox 22"/>
          <p:cNvSpPr txBox="1">
            <a:spLocks noChangeArrowheads="1"/>
          </p:cNvSpPr>
          <p:nvPr/>
        </p:nvSpPr>
        <p:spPr bwMode="auto">
          <a:xfrm>
            <a:off x="2919413" y="1774825"/>
            <a:ext cx="2984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x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101381" name="TextBox 23"/>
          <p:cNvSpPr txBox="1">
            <a:spLocks noChangeArrowheads="1"/>
          </p:cNvSpPr>
          <p:nvPr/>
        </p:nvSpPr>
        <p:spPr bwMode="auto">
          <a:xfrm>
            <a:off x="2911475" y="2339975"/>
            <a:ext cx="2984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y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101382" name="TextBox 24"/>
          <p:cNvSpPr txBox="1">
            <a:spLocks noChangeArrowheads="1"/>
          </p:cNvSpPr>
          <p:nvPr/>
        </p:nvSpPr>
        <p:spPr bwMode="auto">
          <a:xfrm>
            <a:off x="3459163" y="1449388"/>
            <a:ext cx="287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0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26" name="위쪽/아래쪽 화살표 25"/>
          <p:cNvSpPr/>
          <p:nvPr/>
        </p:nvSpPr>
        <p:spPr bwMode="auto">
          <a:xfrm>
            <a:off x="3533775" y="2174875"/>
            <a:ext cx="231775" cy="354013"/>
          </a:xfrm>
          <a:prstGeom prst="up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3475038" y="1884363"/>
          <a:ext cx="3170240" cy="274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</a:tblGrid>
              <a:tr h="274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</a:t>
                      </a:r>
                      <a:endParaRPr lang="ko-KR" altLang="en-US" sz="1200" dirty="0" smtClean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1408" name="TextBox 27"/>
          <p:cNvSpPr txBox="1">
            <a:spLocks noChangeArrowheads="1"/>
          </p:cNvSpPr>
          <p:nvPr/>
        </p:nvSpPr>
        <p:spPr bwMode="auto">
          <a:xfrm>
            <a:off x="3786188" y="1449388"/>
            <a:ext cx="2873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1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409" name="TextBox 28"/>
          <p:cNvSpPr txBox="1">
            <a:spLocks noChangeArrowheads="1"/>
          </p:cNvSpPr>
          <p:nvPr/>
        </p:nvSpPr>
        <p:spPr bwMode="auto">
          <a:xfrm>
            <a:off x="4103688" y="1449388"/>
            <a:ext cx="2873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2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410" name="TextBox 29"/>
          <p:cNvSpPr txBox="1">
            <a:spLocks noChangeArrowheads="1"/>
          </p:cNvSpPr>
          <p:nvPr/>
        </p:nvSpPr>
        <p:spPr bwMode="auto">
          <a:xfrm>
            <a:off x="4443413" y="1449388"/>
            <a:ext cx="2873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3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411" name="TextBox 30"/>
          <p:cNvSpPr txBox="1">
            <a:spLocks noChangeArrowheads="1"/>
          </p:cNvSpPr>
          <p:nvPr/>
        </p:nvSpPr>
        <p:spPr bwMode="auto">
          <a:xfrm>
            <a:off x="4749800" y="1449388"/>
            <a:ext cx="2873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4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412" name="TextBox 31"/>
          <p:cNvSpPr txBox="1">
            <a:spLocks noChangeArrowheads="1"/>
          </p:cNvSpPr>
          <p:nvPr/>
        </p:nvSpPr>
        <p:spPr bwMode="auto">
          <a:xfrm>
            <a:off x="5067300" y="1449388"/>
            <a:ext cx="2873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5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413" name="TextBox 32"/>
          <p:cNvSpPr txBox="1">
            <a:spLocks noChangeArrowheads="1"/>
          </p:cNvSpPr>
          <p:nvPr/>
        </p:nvSpPr>
        <p:spPr bwMode="auto">
          <a:xfrm>
            <a:off x="5395913" y="1449388"/>
            <a:ext cx="2873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6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414" name="TextBox 33"/>
          <p:cNvSpPr txBox="1">
            <a:spLocks noChangeArrowheads="1"/>
          </p:cNvSpPr>
          <p:nvPr/>
        </p:nvSpPr>
        <p:spPr bwMode="auto">
          <a:xfrm>
            <a:off x="5713413" y="1449388"/>
            <a:ext cx="2873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7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415" name="TextBox 34"/>
          <p:cNvSpPr txBox="1">
            <a:spLocks noChangeArrowheads="1"/>
          </p:cNvSpPr>
          <p:nvPr/>
        </p:nvSpPr>
        <p:spPr bwMode="auto">
          <a:xfrm>
            <a:off x="6042025" y="1449388"/>
            <a:ext cx="2873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8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416" name="TextBox 35"/>
          <p:cNvSpPr txBox="1">
            <a:spLocks noChangeArrowheads="1"/>
          </p:cNvSpPr>
          <p:nvPr/>
        </p:nvSpPr>
        <p:spPr bwMode="auto">
          <a:xfrm>
            <a:off x="6359525" y="1443038"/>
            <a:ext cx="2873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9</a:t>
            </a:r>
            <a:endParaRPr lang="ko-KR" altLang="en-US" sz="1600">
              <a:solidFill>
                <a:srgbClr val="3E020C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3481388" y="2565400"/>
          <a:ext cx="2854323" cy="274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147"/>
                <a:gridCol w="317147"/>
                <a:gridCol w="317147"/>
                <a:gridCol w="317147"/>
                <a:gridCol w="317147"/>
                <a:gridCol w="317147"/>
                <a:gridCol w="317147"/>
                <a:gridCol w="317147"/>
                <a:gridCol w="317147"/>
              </a:tblGrid>
              <a:tr h="274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--</a:t>
                      </a:r>
                      <a:endParaRPr lang="ko-KR" altLang="en-US" sz="1200" dirty="0" smtClean="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47" name="TextBox 38"/>
          <p:cNvSpPr txBox="1">
            <a:spLocks noChangeArrowheads="1"/>
          </p:cNvSpPr>
          <p:nvPr/>
        </p:nvSpPr>
        <p:spPr bwMode="auto">
          <a:xfrm>
            <a:off x="639763" y="3708400"/>
            <a:ext cx="75612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914400" indent="-457200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>
              <a:lnSpc>
                <a:spcPct val="150000"/>
              </a:lnSpc>
              <a:buClr>
                <a:schemeClr val="tx1"/>
              </a:buClr>
              <a:buFont typeface="Times New Roman" panose="02020603050405020304" pitchFamily="18" charset="0"/>
              <a:buAutoNum type="arabicPeriod" startAt="3"/>
              <a:defRPr/>
            </a:pPr>
            <a:r>
              <a:rPr lang="en-US" altLang="ko-KR" sz="2000" i="1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y</a:t>
            </a:r>
            <a:r>
              <a:rPr lang="en-US" altLang="ko-KR" sz="20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  <a:r>
              <a:rPr lang="ko-KR" altLang="en-US" sz="20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틈과 맞춘다</a:t>
            </a:r>
            <a:r>
              <a:rPr lang="en-US" altLang="ko-KR" sz="20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맞춤 사이트의 손해는 </a:t>
            </a:r>
            <a:r>
              <a:rPr lang="en-US" altLang="ko-KR" sz="20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</a:p>
        </p:txBody>
      </p:sp>
      <p:sp>
        <p:nvSpPr>
          <p:cNvPr id="101440" name="TextBox 39"/>
          <p:cNvSpPr txBox="1">
            <a:spLocks noChangeArrowheads="1"/>
          </p:cNvSpPr>
          <p:nvPr/>
        </p:nvSpPr>
        <p:spPr bwMode="auto">
          <a:xfrm>
            <a:off x="2895600" y="4799013"/>
            <a:ext cx="2984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x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101441" name="TextBox 40"/>
          <p:cNvSpPr txBox="1">
            <a:spLocks noChangeArrowheads="1"/>
          </p:cNvSpPr>
          <p:nvPr/>
        </p:nvSpPr>
        <p:spPr bwMode="auto">
          <a:xfrm>
            <a:off x="2887663" y="5364163"/>
            <a:ext cx="2984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y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101442" name="TextBox 41"/>
          <p:cNvSpPr txBox="1">
            <a:spLocks noChangeArrowheads="1"/>
          </p:cNvSpPr>
          <p:nvPr/>
        </p:nvSpPr>
        <p:spPr bwMode="auto">
          <a:xfrm>
            <a:off x="3797300" y="4449763"/>
            <a:ext cx="28733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0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43" name="위쪽/아래쪽 화살표 42"/>
          <p:cNvSpPr/>
          <p:nvPr/>
        </p:nvSpPr>
        <p:spPr bwMode="auto">
          <a:xfrm>
            <a:off x="3509963" y="5199063"/>
            <a:ext cx="231775" cy="354012"/>
          </a:xfrm>
          <a:prstGeom prst="up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444" name="TextBox 44"/>
          <p:cNvSpPr txBox="1">
            <a:spLocks noChangeArrowheads="1"/>
          </p:cNvSpPr>
          <p:nvPr/>
        </p:nvSpPr>
        <p:spPr bwMode="auto">
          <a:xfrm>
            <a:off x="4125913" y="4449763"/>
            <a:ext cx="2873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1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445" name="TextBox 45"/>
          <p:cNvSpPr txBox="1">
            <a:spLocks noChangeArrowheads="1"/>
          </p:cNvSpPr>
          <p:nvPr/>
        </p:nvSpPr>
        <p:spPr bwMode="auto">
          <a:xfrm>
            <a:off x="4443413" y="4449763"/>
            <a:ext cx="2873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2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446" name="TextBox 46"/>
          <p:cNvSpPr txBox="1">
            <a:spLocks noChangeArrowheads="1"/>
          </p:cNvSpPr>
          <p:nvPr/>
        </p:nvSpPr>
        <p:spPr bwMode="auto">
          <a:xfrm>
            <a:off x="4781550" y="4449763"/>
            <a:ext cx="2873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3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447" name="TextBox 47"/>
          <p:cNvSpPr txBox="1">
            <a:spLocks noChangeArrowheads="1"/>
          </p:cNvSpPr>
          <p:nvPr/>
        </p:nvSpPr>
        <p:spPr bwMode="auto">
          <a:xfrm>
            <a:off x="5087938" y="4449763"/>
            <a:ext cx="2873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4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448" name="TextBox 48"/>
          <p:cNvSpPr txBox="1">
            <a:spLocks noChangeArrowheads="1"/>
          </p:cNvSpPr>
          <p:nvPr/>
        </p:nvSpPr>
        <p:spPr bwMode="auto">
          <a:xfrm>
            <a:off x="5405438" y="4449763"/>
            <a:ext cx="2873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5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449" name="TextBox 49"/>
          <p:cNvSpPr txBox="1">
            <a:spLocks noChangeArrowheads="1"/>
          </p:cNvSpPr>
          <p:nvPr/>
        </p:nvSpPr>
        <p:spPr bwMode="auto">
          <a:xfrm>
            <a:off x="5734050" y="4449763"/>
            <a:ext cx="2873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6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450" name="TextBox 50"/>
          <p:cNvSpPr txBox="1">
            <a:spLocks noChangeArrowheads="1"/>
          </p:cNvSpPr>
          <p:nvPr/>
        </p:nvSpPr>
        <p:spPr bwMode="auto">
          <a:xfrm>
            <a:off x="6051550" y="4449763"/>
            <a:ext cx="2873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7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451" name="TextBox 51"/>
          <p:cNvSpPr txBox="1">
            <a:spLocks noChangeArrowheads="1"/>
          </p:cNvSpPr>
          <p:nvPr/>
        </p:nvSpPr>
        <p:spPr bwMode="auto">
          <a:xfrm>
            <a:off x="6380163" y="4449763"/>
            <a:ext cx="2873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8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452" name="TextBox 52"/>
          <p:cNvSpPr txBox="1">
            <a:spLocks noChangeArrowheads="1"/>
          </p:cNvSpPr>
          <p:nvPr/>
        </p:nvSpPr>
        <p:spPr bwMode="auto">
          <a:xfrm>
            <a:off x="6697663" y="4443413"/>
            <a:ext cx="2873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9</a:t>
            </a:r>
            <a:endParaRPr lang="ko-KR" altLang="en-US" sz="1600">
              <a:solidFill>
                <a:srgbClr val="3E020C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3463925" y="5589588"/>
          <a:ext cx="2536824" cy="274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103"/>
                <a:gridCol w="317103"/>
                <a:gridCol w="317103"/>
                <a:gridCol w="317103"/>
                <a:gridCol w="317103"/>
                <a:gridCol w="317103"/>
                <a:gridCol w="317103"/>
                <a:gridCol w="317103"/>
              </a:tblGrid>
              <a:tr h="274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</a:t>
                      </a:r>
                      <a:endParaRPr lang="ko-KR" altLang="en-US" sz="1200" dirty="0" smtClean="0"/>
                    </a:p>
                  </a:txBody>
                  <a:tcPr marL="91445" marR="91445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45" marR="91445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5" marR="91445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5" marR="91445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5" marR="91445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5" marR="91445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45" marR="91445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45" marR="91445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435350" y="4924425"/>
          <a:ext cx="3513136" cy="274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376"/>
                <a:gridCol w="319376"/>
                <a:gridCol w="319376"/>
                <a:gridCol w="319376"/>
                <a:gridCol w="319376"/>
                <a:gridCol w="319376"/>
                <a:gridCol w="319376"/>
                <a:gridCol w="319376"/>
                <a:gridCol w="319376"/>
                <a:gridCol w="319376"/>
                <a:gridCol w="319376"/>
              </a:tblGrid>
              <a:tr h="274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--</a:t>
                      </a:r>
                      <a:endParaRPr lang="ko-KR" altLang="en-US" sz="1200" dirty="0"/>
                    </a:p>
                  </a:txBody>
                  <a:tcPr marL="91437" marR="9143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37" marR="9143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37" marR="9143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37" marR="9143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37" marR="9143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37" marR="9143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37" marR="9143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37" marR="9143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37" marR="9143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37" marR="9143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37" marR="9143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6888163" y="404813"/>
            <a:ext cx="1611312" cy="3381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</a:t>
            </a:r>
            <a:r>
              <a:rPr lang="en-US" altLang="ko-KR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불일치</a:t>
            </a:r>
            <a:r>
              <a:rPr lang="en-US" altLang="ko-KR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endParaRPr lang="ko-KR" altLang="en-US" sz="1600" dirty="0"/>
          </a:p>
        </p:txBody>
      </p:sp>
      <p:sp>
        <p:nvSpPr>
          <p:cNvPr id="101500" name="TextBox 24"/>
          <p:cNvSpPr txBox="1">
            <a:spLocks noChangeArrowheads="1"/>
          </p:cNvSpPr>
          <p:nvPr/>
        </p:nvSpPr>
        <p:spPr bwMode="auto">
          <a:xfrm>
            <a:off x="3805238" y="2770188"/>
            <a:ext cx="287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0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501" name="TextBox 27"/>
          <p:cNvSpPr txBox="1">
            <a:spLocks noChangeArrowheads="1"/>
          </p:cNvSpPr>
          <p:nvPr/>
        </p:nvSpPr>
        <p:spPr bwMode="auto">
          <a:xfrm>
            <a:off x="4132263" y="2770188"/>
            <a:ext cx="2873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1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502" name="TextBox 28"/>
          <p:cNvSpPr txBox="1">
            <a:spLocks noChangeArrowheads="1"/>
          </p:cNvSpPr>
          <p:nvPr/>
        </p:nvSpPr>
        <p:spPr bwMode="auto">
          <a:xfrm>
            <a:off x="4449763" y="2770188"/>
            <a:ext cx="2873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2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503" name="TextBox 29"/>
          <p:cNvSpPr txBox="1">
            <a:spLocks noChangeArrowheads="1"/>
          </p:cNvSpPr>
          <p:nvPr/>
        </p:nvSpPr>
        <p:spPr bwMode="auto">
          <a:xfrm>
            <a:off x="4789488" y="2770188"/>
            <a:ext cx="2873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3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504" name="TextBox 30"/>
          <p:cNvSpPr txBox="1">
            <a:spLocks noChangeArrowheads="1"/>
          </p:cNvSpPr>
          <p:nvPr/>
        </p:nvSpPr>
        <p:spPr bwMode="auto">
          <a:xfrm>
            <a:off x="5095875" y="2770188"/>
            <a:ext cx="2873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4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505" name="TextBox 31"/>
          <p:cNvSpPr txBox="1">
            <a:spLocks noChangeArrowheads="1"/>
          </p:cNvSpPr>
          <p:nvPr/>
        </p:nvSpPr>
        <p:spPr bwMode="auto">
          <a:xfrm>
            <a:off x="5413375" y="2770188"/>
            <a:ext cx="2873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5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506" name="TextBox 32"/>
          <p:cNvSpPr txBox="1">
            <a:spLocks noChangeArrowheads="1"/>
          </p:cNvSpPr>
          <p:nvPr/>
        </p:nvSpPr>
        <p:spPr bwMode="auto">
          <a:xfrm>
            <a:off x="5741988" y="2770188"/>
            <a:ext cx="2873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6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507" name="TextBox 33"/>
          <p:cNvSpPr txBox="1">
            <a:spLocks noChangeArrowheads="1"/>
          </p:cNvSpPr>
          <p:nvPr/>
        </p:nvSpPr>
        <p:spPr bwMode="auto">
          <a:xfrm>
            <a:off x="6059488" y="2770188"/>
            <a:ext cx="2873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7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508" name="TextBox 24"/>
          <p:cNvSpPr txBox="1">
            <a:spLocks noChangeArrowheads="1"/>
          </p:cNvSpPr>
          <p:nvPr/>
        </p:nvSpPr>
        <p:spPr bwMode="auto">
          <a:xfrm>
            <a:off x="3446463" y="5815013"/>
            <a:ext cx="287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0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509" name="TextBox 27"/>
          <p:cNvSpPr txBox="1">
            <a:spLocks noChangeArrowheads="1"/>
          </p:cNvSpPr>
          <p:nvPr/>
        </p:nvSpPr>
        <p:spPr bwMode="auto">
          <a:xfrm>
            <a:off x="3773488" y="5815013"/>
            <a:ext cx="2873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1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510" name="TextBox 28"/>
          <p:cNvSpPr txBox="1">
            <a:spLocks noChangeArrowheads="1"/>
          </p:cNvSpPr>
          <p:nvPr/>
        </p:nvSpPr>
        <p:spPr bwMode="auto">
          <a:xfrm>
            <a:off x="4090988" y="5815013"/>
            <a:ext cx="2873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2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511" name="TextBox 29"/>
          <p:cNvSpPr txBox="1">
            <a:spLocks noChangeArrowheads="1"/>
          </p:cNvSpPr>
          <p:nvPr/>
        </p:nvSpPr>
        <p:spPr bwMode="auto">
          <a:xfrm>
            <a:off x="4430713" y="5815013"/>
            <a:ext cx="2873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3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512" name="TextBox 30"/>
          <p:cNvSpPr txBox="1">
            <a:spLocks noChangeArrowheads="1"/>
          </p:cNvSpPr>
          <p:nvPr/>
        </p:nvSpPr>
        <p:spPr bwMode="auto">
          <a:xfrm>
            <a:off x="4737100" y="5815013"/>
            <a:ext cx="2873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4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513" name="TextBox 31"/>
          <p:cNvSpPr txBox="1">
            <a:spLocks noChangeArrowheads="1"/>
          </p:cNvSpPr>
          <p:nvPr/>
        </p:nvSpPr>
        <p:spPr bwMode="auto">
          <a:xfrm>
            <a:off x="5054600" y="5815013"/>
            <a:ext cx="2873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5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514" name="TextBox 32"/>
          <p:cNvSpPr txBox="1">
            <a:spLocks noChangeArrowheads="1"/>
          </p:cNvSpPr>
          <p:nvPr/>
        </p:nvSpPr>
        <p:spPr bwMode="auto">
          <a:xfrm>
            <a:off x="5383213" y="5815013"/>
            <a:ext cx="2873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6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1515" name="TextBox 33"/>
          <p:cNvSpPr txBox="1">
            <a:spLocks noChangeArrowheads="1"/>
          </p:cNvSpPr>
          <p:nvPr/>
        </p:nvSpPr>
        <p:spPr bwMode="auto">
          <a:xfrm>
            <a:off x="5700713" y="5815013"/>
            <a:ext cx="2873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7</a:t>
            </a:r>
            <a:endParaRPr lang="ko-KR" altLang="en-US" sz="1600">
              <a:solidFill>
                <a:srgbClr val="3E020C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29425" y="62277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7B0D3D-6FD1-4EA0-86EE-65E0B299A25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02403" name="TextBox 2"/>
          <p:cNvSpPr txBox="1">
            <a:spLocks noChangeArrowheads="1"/>
          </p:cNvSpPr>
          <p:nvPr/>
        </p:nvSpPr>
        <p:spPr bwMode="auto">
          <a:xfrm>
            <a:off x="395288" y="333375"/>
            <a:ext cx="3035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2400">
                <a:solidFill>
                  <a:srgbClr val="3E020C"/>
                </a:solidFill>
              </a:rPr>
              <a:t>Principle of Optimality</a:t>
            </a:r>
            <a:endParaRPr lang="ko-KR" altLang="en-US" sz="2400">
              <a:solidFill>
                <a:srgbClr val="3E020C"/>
              </a:solidFill>
            </a:endParaRP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250825" y="912813"/>
            <a:ext cx="88931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800" i="1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x</a:t>
            </a:r>
            <a:r>
              <a:rPr lang="en-US" altLang="ko-KR" sz="180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[0,…,9]</a:t>
            </a: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i="1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y</a:t>
            </a:r>
            <a:r>
              <a:rPr lang="en-US" altLang="ko-KR" sz="180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[0,…,7]</a:t>
            </a: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최적 맞춤 </a:t>
            </a:r>
            <a:r>
              <a:rPr lang="en-US" altLang="ko-KR" sz="1800" i="1" dirty="0" err="1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A</a:t>
            </a:r>
            <a:r>
              <a:rPr lang="en-US" altLang="ko-KR" sz="1800" i="1" baseline="-25000" dirty="0" err="1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opt</a:t>
            </a: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800" i="1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x</a:t>
            </a:r>
            <a:r>
              <a:rPr lang="en-US" altLang="ko-KR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i="1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y</a:t>
            </a:r>
            <a:r>
              <a:rPr lang="en-US" altLang="ko-KR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맞추어져 있다고 가정</a:t>
            </a:r>
            <a:r>
              <a:rPr lang="en-US" altLang="ko-KR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맞춤 내부에는 </a:t>
            </a:r>
            <a:r>
              <a:rPr lang="en-US" altLang="ko-KR" sz="1800" i="1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x</a:t>
            </a:r>
            <a:r>
              <a:rPr lang="en-US" altLang="ko-KR" sz="180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[1,…,9]</a:t>
            </a: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i="1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y</a:t>
            </a:r>
            <a:r>
              <a:rPr lang="en-US" altLang="ko-KR" sz="180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[1,…,7]</a:t>
            </a: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en-US" altLang="ko-KR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 </a:t>
            </a:r>
            <a:r>
              <a:rPr lang="en-US" altLang="ko-KR" sz="1800" i="1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B</a:t>
            </a: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포함되어 있다</a:t>
            </a:r>
            <a:r>
              <a:rPr lang="en-US" altLang="ko-KR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만일 </a:t>
            </a:r>
            <a:r>
              <a:rPr lang="en-US" altLang="ko-KR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이 두 부분 서열의 최적 맞춤이 아니라고 하자</a:t>
            </a:r>
            <a:r>
              <a:rPr lang="en-US" altLang="ko-KR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그러면</a:t>
            </a:r>
            <a:r>
              <a:rPr lang="en-US" altLang="ko-KR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두 부분서열에 대해 비용이 더 작은 맞춤 </a:t>
            </a:r>
            <a:r>
              <a:rPr lang="en-US" altLang="ko-KR" sz="1800" i="1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C</a:t>
            </a: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있어야 한다</a:t>
            </a:r>
            <a:r>
              <a:rPr lang="en-US" altLang="ko-KR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800" i="1" dirty="0" err="1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A</a:t>
            </a:r>
            <a:r>
              <a:rPr lang="en-US" altLang="ko-KR" sz="1800" i="1" baseline="-25000" dirty="0" err="1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opt</a:t>
            </a: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부분 맞춤 </a:t>
            </a:r>
            <a:r>
              <a:rPr lang="en-US" altLang="ko-KR" sz="1800" i="1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C</a:t>
            </a: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연결하면</a:t>
            </a:r>
            <a:r>
              <a:rPr lang="en-US" altLang="ko-KR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i="1" dirty="0" err="1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A</a:t>
            </a:r>
            <a:r>
              <a:rPr lang="en-US" altLang="ko-KR" sz="1800" i="1" baseline="-25000" dirty="0" err="1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opt</a:t>
            </a: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보다 비용이 더 작은 </a:t>
            </a:r>
            <a:r>
              <a:rPr lang="en-US" altLang="ko-KR" sz="1800" i="1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x</a:t>
            </a:r>
            <a:r>
              <a:rPr lang="en-US" altLang="ko-KR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[0,…,9]</a:t>
            </a: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i="1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y</a:t>
            </a:r>
            <a:r>
              <a:rPr lang="en-US" altLang="ko-KR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[0,…,7]</a:t>
            </a: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맞춤 방법이 존재한다</a:t>
            </a:r>
            <a:r>
              <a:rPr lang="en-US" altLang="ko-KR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그러나 </a:t>
            </a:r>
            <a:r>
              <a:rPr lang="en-US" altLang="ko-KR" sz="1800" i="1" dirty="0" err="1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A</a:t>
            </a:r>
            <a:r>
              <a:rPr lang="en-US" altLang="ko-KR" sz="1800" i="1" baseline="-25000" dirty="0" err="1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opt</a:t>
            </a: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 최적이라고 하였기 때문에</a:t>
            </a:r>
            <a:r>
              <a:rPr lang="en-US" altLang="ko-KR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i="1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C</a:t>
            </a: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존재할 수 없다</a:t>
            </a:r>
            <a:r>
              <a:rPr lang="en-US" altLang="ko-KR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800" i="1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B</a:t>
            </a: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i="1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x</a:t>
            </a:r>
            <a:r>
              <a:rPr lang="en-US" altLang="ko-KR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[1,…,9]</a:t>
            </a: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i="1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y</a:t>
            </a:r>
            <a:r>
              <a:rPr lang="en-US" altLang="ko-KR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[1,…,7]</a:t>
            </a:r>
            <a:r>
              <a:rPr lang="ko-KR" altLang="en-US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최적 맞춤이어야 한다</a:t>
            </a:r>
            <a:r>
              <a:rPr lang="en-US" altLang="ko-KR" sz="18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2405" name="TextBox 4"/>
          <p:cNvSpPr txBox="1">
            <a:spLocks noChangeArrowheads="1"/>
          </p:cNvSpPr>
          <p:nvPr/>
        </p:nvSpPr>
        <p:spPr bwMode="auto">
          <a:xfrm>
            <a:off x="2136775" y="4999038"/>
            <a:ext cx="2984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x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102406" name="TextBox 5"/>
          <p:cNvSpPr txBox="1">
            <a:spLocks noChangeArrowheads="1"/>
          </p:cNvSpPr>
          <p:nvPr/>
        </p:nvSpPr>
        <p:spPr bwMode="auto">
          <a:xfrm>
            <a:off x="2128838" y="5565775"/>
            <a:ext cx="2984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y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102407" name="TextBox 6"/>
          <p:cNvSpPr txBox="1">
            <a:spLocks noChangeArrowheads="1"/>
          </p:cNvSpPr>
          <p:nvPr/>
        </p:nvSpPr>
        <p:spPr bwMode="auto">
          <a:xfrm>
            <a:off x="2676525" y="4673600"/>
            <a:ext cx="28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0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8" name="위쪽/아래쪽 화살표 7"/>
          <p:cNvSpPr/>
          <p:nvPr/>
        </p:nvSpPr>
        <p:spPr bwMode="auto">
          <a:xfrm>
            <a:off x="2751138" y="5399088"/>
            <a:ext cx="231775" cy="354012"/>
          </a:xfrm>
          <a:prstGeom prst="up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692400" y="5110163"/>
          <a:ext cx="3170240" cy="274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</a:tblGrid>
              <a:tr h="274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</a:t>
                      </a:r>
                      <a:endParaRPr lang="ko-KR" altLang="en-US" sz="1200" dirty="0" smtClean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433" name="TextBox 9"/>
          <p:cNvSpPr txBox="1">
            <a:spLocks noChangeArrowheads="1"/>
          </p:cNvSpPr>
          <p:nvPr/>
        </p:nvSpPr>
        <p:spPr bwMode="auto">
          <a:xfrm>
            <a:off x="3005138" y="4673600"/>
            <a:ext cx="2873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1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2434" name="TextBox 10"/>
          <p:cNvSpPr txBox="1">
            <a:spLocks noChangeArrowheads="1"/>
          </p:cNvSpPr>
          <p:nvPr/>
        </p:nvSpPr>
        <p:spPr bwMode="auto">
          <a:xfrm>
            <a:off x="3322638" y="4673600"/>
            <a:ext cx="2873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2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2435" name="TextBox 11"/>
          <p:cNvSpPr txBox="1">
            <a:spLocks noChangeArrowheads="1"/>
          </p:cNvSpPr>
          <p:nvPr/>
        </p:nvSpPr>
        <p:spPr bwMode="auto">
          <a:xfrm>
            <a:off x="3660775" y="4673600"/>
            <a:ext cx="2873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3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2436" name="TextBox 12"/>
          <p:cNvSpPr txBox="1">
            <a:spLocks noChangeArrowheads="1"/>
          </p:cNvSpPr>
          <p:nvPr/>
        </p:nvSpPr>
        <p:spPr bwMode="auto">
          <a:xfrm>
            <a:off x="3967163" y="4673600"/>
            <a:ext cx="2873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4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2437" name="TextBox 13"/>
          <p:cNvSpPr txBox="1">
            <a:spLocks noChangeArrowheads="1"/>
          </p:cNvSpPr>
          <p:nvPr/>
        </p:nvSpPr>
        <p:spPr bwMode="auto">
          <a:xfrm>
            <a:off x="4284663" y="4673600"/>
            <a:ext cx="2873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5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2438" name="TextBox 14"/>
          <p:cNvSpPr txBox="1">
            <a:spLocks noChangeArrowheads="1"/>
          </p:cNvSpPr>
          <p:nvPr/>
        </p:nvSpPr>
        <p:spPr bwMode="auto">
          <a:xfrm>
            <a:off x="4613275" y="4673600"/>
            <a:ext cx="2873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6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2439" name="TextBox 15"/>
          <p:cNvSpPr txBox="1">
            <a:spLocks noChangeArrowheads="1"/>
          </p:cNvSpPr>
          <p:nvPr/>
        </p:nvSpPr>
        <p:spPr bwMode="auto">
          <a:xfrm>
            <a:off x="4930775" y="4673600"/>
            <a:ext cx="2873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7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2440" name="TextBox 16"/>
          <p:cNvSpPr txBox="1">
            <a:spLocks noChangeArrowheads="1"/>
          </p:cNvSpPr>
          <p:nvPr/>
        </p:nvSpPr>
        <p:spPr bwMode="auto">
          <a:xfrm>
            <a:off x="5259388" y="4673600"/>
            <a:ext cx="2873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8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2441" name="TextBox 17"/>
          <p:cNvSpPr txBox="1">
            <a:spLocks noChangeArrowheads="1"/>
          </p:cNvSpPr>
          <p:nvPr/>
        </p:nvSpPr>
        <p:spPr bwMode="auto">
          <a:xfrm>
            <a:off x="5576888" y="4668838"/>
            <a:ext cx="2873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9</a:t>
            </a:r>
            <a:endParaRPr lang="ko-KR" altLang="en-US" sz="1600">
              <a:solidFill>
                <a:srgbClr val="3E020C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700338" y="5784850"/>
          <a:ext cx="2536824" cy="274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103"/>
                <a:gridCol w="317103"/>
                <a:gridCol w="317103"/>
                <a:gridCol w="317103"/>
                <a:gridCol w="317103"/>
                <a:gridCol w="317103"/>
                <a:gridCol w="317103"/>
                <a:gridCol w="317103"/>
              </a:tblGrid>
              <a:tr h="274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</a:t>
                      </a:r>
                      <a:endParaRPr lang="ko-KR" altLang="en-US" sz="1200" dirty="0" smtClean="0"/>
                    </a:p>
                  </a:txBody>
                  <a:tcPr marL="91445" marR="91445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45" marR="91445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5" marR="91445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5" marR="91445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5" marR="91445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5" marR="91445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45" marR="91445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45" marR="91445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462" name="타원 19"/>
          <p:cNvSpPr>
            <a:spLocks noChangeArrowheads="1"/>
          </p:cNvSpPr>
          <p:nvPr/>
        </p:nvSpPr>
        <p:spPr bwMode="auto">
          <a:xfrm>
            <a:off x="2286000" y="4778375"/>
            <a:ext cx="3887788" cy="1549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2867025" y="4999038"/>
            <a:ext cx="3144838" cy="1166812"/>
          </a:xfrm>
          <a:prstGeom prst="roundRect">
            <a:avLst>
              <a:gd name="adj" fmla="val 41869"/>
            </a:avLst>
          </a:prstGeom>
          <a:solidFill>
            <a:schemeClr val="tx1">
              <a:lumMod val="50000"/>
              <a:lumOff val="50000"/>
              <a:alpha val="4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화살표 연결선 23"/>
          <p:cNvCxnSpPr>
            <a:endCxn id="102462" idx="2"/>
          </p:cNvCxnSpPr>
          <p:nvPr/>
        </p:nvCxnSpPr>
        <p:spPr bwMode="auto">
          <a:xfrm flipV="1">
            <a:off x="1619250" y="5553075"/>
            <a:ext cx="666750" cy="20002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02465" name="TextBox 24"/>
          <p:cNvSpPr txBox="1">
            <a:spLocks noChangeArrowheads="1"/>
          </p:cNvSpPr>
          <p:nvPr/>
        </p:nvSpPr>
        <p:spPr bwMode="auto">
          <a:xfrm>
            <a:off x="968375" y="5430838"/>
            <a:ext cx="70326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i="1">
                <a:solidFill>
                  <a:srgbClr val="3E020C"/>
                </a:solidFill>
              </a:rPr>
              <a:t> </a:t>
            </a:r>
            <a:r>
              <a:rPr lang="en-US" altLang="ko-KR" i="1">
                <a:solidFill>
                  <a:srgbClr val="3E020C"/>
                </a:solidFill>
              </a:rPr>
              <a:t>A</a:t>
            </a:r>
            <a:r>
              <a:rPr lang="en-US" altLang="ko-KR" i="1" baseline="-25000">
                <a:solidFill>
                  <a:srgbClr val="3E020C"/>
                </a:solidFill>
              </a:rPr>
              <a:t>opt</a:t>
            </a:r>
            <a:r>
              <a:rPr lang="ko-KR" altLang="en-US" i="1">
                <a:solidFill>
                  <a:srgbClr val="3E020C"/>
                </a:solidFill>
              </a:rPr>
              <a:t> </a:t>
            </a:r>
          </a:p>
        </p:txBody>
      </p:sp>
      <p:cxnSp>
        <p:nvCxnSpPr>
          <p:cNvPr id="26" name="직선 화살표 연결선 25"/>
          <p:cNvCxnSpPr/>
          <p:nvPr/>
        </p:nvCxnSpPr>
        <p:spPr bwMode="auto">
          <a:xfrm flipH="1" flipV="1">
            <a:off x="4246563" y="6173788"/>
            <a:ext cx="684212" cy="53181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02467" name="TextBox 27"/>
          <p:cNvSpPr txBox="1">
            <a:spLocks noChangeArrowheads="1"/>
          </p:cNvSpPr>
          <p:nvPr/>
        </p:nvSpPr>
        <p:spPr bwMode="auto">
          <a:xfrm>
            <a:off x="4895850" y="6346825"/>
            <a:ext cx="3413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B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102468" name="TextBox 6"/>
          <p:cNvSpPr txBox="1">
            <a:spLocks noChangeArrowheads="1"/>
          </p:cNvSpPr>
          <p:nvPr/>
        </p:nvSpPr>
        <p:spPr bwMode="auto">
          <a:xfrm>
            <a:off x="2724150" y="6024563"/>
            <a:ext cx="287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0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2469" name="TextBox 9"/>
          <p:cNvSpPr txBox="1">
            <a:spLocks noChangeArrowheads="1"/>
          </p:cNvSpPr>
          <p:nvPr/>
        </p:nvSpPr>
        <p:spPr bwMode="auto">
          <a:xfrm>
            <a:off x="3052763" y="6024563"/>
            <a:ext cx="2873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1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2470" name="TextBox 10"/>
          <p:cNvSpPr txBox="1">
            <a:spLocks noChangeArrowheads="1"/>
          </p:cNvSpPr>
          <p:nvPr/>
        </p:nvSpPr>
        <p:spPr bwMode="auto">
          <a:xfrm>
            <a:off x="3370263" y="6024563"/>
            <a:ext cx="2873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2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2471" name="TextBox 11"/>
          <p:cNvSpPr txBox="1">
            <a:spLocks noChangeArrowheads="1"/>
          </p:cNvSpPr>
          <p:nvPr/>
        </p:nvSpPr>
        <p:spPr bwMode="auto">
          <a:xfrm>
            <a:off x="3708400" y="6024563"/>
            <a:ext cx="2873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3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2472" name="TextBox 12"/>
          <p:cNvSpPr txBox="1">
            <a:spLocks noChangeArrowheads="1"/>
          </p:cNvSpPr>
          <p:nvPr/>
        </p:nvSpPr>
        <p:spPr bwMode="auto">
          <a:xfrm>
            <a:off x="4014788" y="6024563"/>
            <a:ext cx="2873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4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2473" name="TextBox 13"/>
          <p:cNvSpPr txBox="1">
            <a:spLocks noChangeArrowheads="1"/>
          </p:cNvSpPr>
          <p:nvPr/>
        </p:nvSpPr>
        <p:spPr bwMode="auto">
          <a:xfrm>
            <a:off x="4332288" y="6024563"/>
            <a:ext cx="2873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5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2474" name="TextBox 14"/>
          <p:cNvSpPr txBox="1">
            <a:spLocks noChangeArrowheads="1"/>
          </p:cNvSpPr>
          <p:nvPr/>
        </p:nvSpPr>
        <p:spPr bwMode="auto">
          <a:xfrm>
            <a:off x="4660900" y="6024563"/>
            <a:ext cx="2873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6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2475" name="TextBox 15"/>
          <p:cNvSpPr txBox="1">
            <a:spLocks noChangeArrowheads="1"/>
          </p:cNvSpPr>
          <p:nvPr/>
        </p:nvSpPr>
        <p:spPr bwMode="auto">
          <a:xfrm>
            <a:off x="4978400" y="6024563"/>
            <a:ext cx="2873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7</a:t>
            </a:r>
            <a:endParaRPr lang="ko-KR" altLang="en-US" sz="1600">
              <a:solidFill>
                <a:srgbClr val="3E020C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95D543-0137-485D-96DE-E7ADF7C14D8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03427" name="TextBox 2"/>
          <p:cNvSpPr txBox="1">
            <a:spLocks noChangeArrowheads="1"/>
          </p:cNvSpPr>
          <p:nvPr/>
        </p:nvSpPr>
        <p:spPr bwMode="auto">
          <a:xfrm>
            <a:off x="395288" y="333375"/>
            <a:ext cx="3035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2400">
                <a:solidFill>
                  <a:srgbClr val="3E020C"/>
                </a:solidFill>
              </a:rPr>
              <a:t>Principle of Optimality</a:t>
            </a:r>
            <a:endParaRPr lang="ko-KR" altLang="en-US" sz="2400">
              <a:solidFill>
                <a:srgbClr val="3E020C"/>
              </a:solidFill>
            </a:endParaRP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684213" y="1628775"/>
            <a:ext cx="82089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방법으로</a:t>
            </a:r>
            <a:r>
              <a:rPr lang="en-US" altLang="ko-KR" sz="20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i="1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x</a:t>
            </a:r>
            <a:r>
              <a:rPr lang="en-US" altLang="ko-KR" sz="20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  <a:r>
              <a:rPr lang="ko-KR" altLang="en-US" sz="20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틈을 맞출 경우</a:t>
            </a:r>
            <a:r>
              <a:rPr lang="en-US" altLang="ko-KR" sz="20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i="1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y</a:t>
            </a:r>
            <a:r>
              <a:rPr lang="en-US" altLang="ko-KR" sz="20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  <a:r>
              <a:rPr lang="ko-KR" altLang="en-US" sz="20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틈을 맞출 경우도 같은 방법으로 최적의 원칙을 증명할 수 있다</a:t>
            </a:r>
            <a:r>
              <a:rPr lang="en-US" altLang="ko-KR" sz="200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1C55E8-338E-484A-B583-A0BEF6F32B7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14339" name="Object 20"/>
          <p:cNvGraphicFramePr>
            <a:graphicFrameLocks noChangeAspect="1"/>
          </p:cNvGraphicFramePr>
          <p:nvPr/>
        </p:nvGraphicFramePr>
        <p:xfrm>
          <a:off x="1785938" y="1000125"/>
          <a:ext cx="5386387" cy="362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4" imgW="2349500" imgH="2717800" progId="Equation.3">
                  <p:embed/>
                </p:oleObj>
              </mc:Choice>
              <mc:Fallback>
                <p:oleObj name="Equation" r:id="rId4" imgW="2349500" imgH="2717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1000125"/>
                        <a:ext cx="5386387" cy="362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9FE1D4-DD9D-496B-AA68-70948959A69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9459" name="TextBox 9"/>
          <p:cNvSpPr txBox="1">
            <a:spLocks noChangeArrowheads="1"/>
          </p:cNvSpPr>
          <p:nvPr/>
        </p:nvSpPr>
        <p:spPr bwMode="auto">
          <a:xfrm>
            <a:off x="395288" y="476250"/>
            <a:ext cx="486886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  <a:defRPr/>
            </a:pPr>
            <a:r>
              <a:rPr lang="ko-KR" altLang="en-US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 예의 최적의 맞춤</a:t>
            </a:r>
            <a:r>
              <a:rPr lang="en-US" altLang="ko-KR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i="1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x</a:t>
            </a:r>
            <a:r>
              <a:rPr lang="en-US" altLang="ko-KR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[0,…,9]</a:t>
            </a:r>
            <a:r>
              <a:rPr lang="ko-KR" altLang="en-US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와 </a:t>
            </a:r>
            <a:r>
              <a:rPr lang="en-US" altLang="ko-KR" i="1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y</a:t>
            </a:r>
            <a:r>
              <a:rPr lang="en-US" altLang="ko-KR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[0,…,7])</a:t>
            </a:r>
            <a:endParaRPr lang="ko-KR" altLang="en-US" dirty="0" smtClean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22388" y="1268413"/>
          <a:ext cx="6096002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x[ ]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8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31913" y="2205038"/>
          <a:ext cx="6096002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y[ ]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 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 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536" name="TextBox 9"/>
          <p:cNvSpPr txBox="1">
            <a:spLocks noChangeArrowheads="1"/>
          </p:cNvSpPr>
          <p:nvPr/>
        </p:nvSpPr>
        <p:spPr bwMode="auto">
          <a:xfrm>
            <a:off x="395288" y="3284538"/>
            <a:ext cx="35591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  <a:defRPr/>
            </a:pPr>
            <a:r>
              <a:rPr lang="en-US" altLang="ko-KR" i="1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x</a:t>
            </a:r>
            <a:r>
              <a:rPr lang="en-US" altLang="ko-KR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[1,…,9]</a:t>
            </a:r>
            <a:r>
              <a:rPr lang="ko-KR" altLang="en-US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i="1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y</a:t>
            </a:r>
            <a:r>
              <a:rPr lang="en-US" altLang="ko-KR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[1,…,7] </a:t>
            </a:r>
            <a:r>
              <a:rPr lang="ko-KR" altLang="en-US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 맞춤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908175" y="3862388"/>
          <a:ext cx="5541960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196"/>
                <a:gridCol w="554196"/>
                <a:gridCol w="554196"/>
                <a:gridCol w="554196"/>
                <a:gridCol w="554196"/>
                <a:gridCol w="554196"/>
                <a:gridCol w="554196"/>
                <a:gridCol w="554196"/>
                <a:gridCol w="554196"/>
                <a:gridCol w="554196"/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x[ ]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8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917700" y="4799013"/>
          <a:ext cx="5541960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196"/>
                <a:gridCol w="554196"/>
                <a:gridCol w="554196"/>
                <a:gridCol w="554196"/>
                <a:gridCol w="554196"/>
                <a:gridCol w="554196"/>
                <a:gridCol w="554196"/>
                <a:gridCol w="554196"/>
                <a:gridCol w="554196"/>
                <a:gridCol w="554196"/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y[ ]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 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 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T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marL="91442" marR="91442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5925" y="5810250"/>
            <a:ext cx="8043863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x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[0,…,9]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와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y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[0,…,7])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최적맞춤은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x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[1,…,9]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i="1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y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[1,…,7]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최적맞춤을 포함한다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243888" y="6237288"/>
            <a:ext cx="3937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A9FA04-7EFD-472E-9A3C-66ABD832EE5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63" y="911225"/>
            <a:ext cx="5849937" cy="4984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(0,0)=min(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(1,1)+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penalty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,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(1,0)+2,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(0,1)+2)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650" y="333375"/>
            <a:ext cx="7993063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1600" i="1" dirty="0">
                <a:solidFill>
                  <a:srgbClr val="3E020C"/>
                </a:solidFill>
                <a:latin typeface="+mn-lt"/>
              </a:rPr>
              <a:t>opt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(</a:t>
            </a:r>
            <a:r>
              <a:rPr lang="en-US" altLang="ko-KR" sz="1600" i="1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600" dirty="0" err="1">
                <a:solidFill>
                  <a:srgbClr val="3E020C"/>
                </a:solidFill>
                <a:latin typeface="+mn-lt"/>
              </a:rPr>
              <a:t>,</a:t>
            </a:r>
            <a:r>
              <a:rPr lang="en-US" altLang="ko-KR" sz="1600" i="1" dirty="0" err="1">
                <a:solidFill>
                  <a:srgbClr val="3E020C"/>
                </a:solidFill>
                <a:latin typeface="+mn-lt"/>
              </a:rPr>
              <a:t>j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): </a:t>
            </a: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 서열 </a:t>
            </a:r>
            <a:r>
              <a:rPr lang="en-US" altLang="ko-KR" sz="1600" i="1" dirty="0">
                <a:solidFill>
                  <a:srgbClr val="3E020C"/>
                </a:solidFill>
                <a:latin typeface="+mn-lt"/>
              </a:rPr>
              <a:t>x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[</a:t>
            </a:r>
            <a:r>
              <a:rPr lang="en-US" altLang="ko-KR" sz="1600" i="1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,…,9]</a:t>
            </a: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ko-KR" altLang="en-US" sz="1600" dirty="0">
                <a:solidFill>
                  <a:srgbClr val="3E020C"/>
                </a:solidFill>
                <a:latin typeface="+mn-lt"/>
              </a:rPr>
              <a:t> </a:t>
            </a:r>
            <a:r>
              <a:rPr lang="en-US" altLang="ko-KR" sz="1600" i="1" dirty="0">
                <a:solidFill>
                  <a:srgbClr val="3E020C"/>
                </a:solidFill>
                <a:latin typeface="+mn-lt"/>
              </a:rPr>
              <a:t>y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[</a:t>
            </a:r>
            <a:r>
              <a:rPr lang="en-US" altLang="ko-KR" sz="1600" i="1" dirty="0">
                <a:solidFill>
                  <a:srgbClr val="3E020C"/>
                </a:solidFill>
                <a:latin typeface="+mn-lt"/>
              </a:rPr>
              <a:t>j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,…,7]</a:t>
            </a: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최적 맞춤 비용</a:t>
            </a:r>
            <a:endParaRPr lang="en-US" altLang="ko-KR" sz="160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477" name="TextBox 3"/>
          <p:cNvSpPr txBox="1">
            <a:spLocks noChangeArrowheads="1"/>
          </p:cNvSpPr>
          <p:nvPr/>
        </p:nvSpPr>
        <p:spPr bwMode="auto">
          <a:xfrm>
            <a:off x="6210300" y="777875"/>
            <a:ext cx="29019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 i="1">
                <a:solidFill>
                  <a:srgbClr val="3E020C"/>
                </a:solidFill>
              </a:rPr>
              <a:t>penalty</a:t>
            </a:r>
            <a:r>
              <a:rPr lang="en-US" altLang="ko-KR">
                <a:solidFill>
                  <a:srgbClr val="3E020C"/>
                </a:solidFill>
              </a:rPr>
              <a:t>=0 if x[0]=y[0]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 i="1">
                <a:solidFill>
                  <a:srgbClr val="3E020C"/>
                </a:solidFill>
              </a:rPr>
              <a:t>penalty</a:t>
            </a:r>
            <a:r>
              <a:rPr lang="en-US" altLang="ko-KR">
                <a:solidFill>
                  <a:srgbClr val="3E020C"/>
                </a:solidFill>
              </a:rPr>
              <a:t>=1 if x[0]≠y[0]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5" name="왼쪽 중괄호 4"/>
          <p:cNvSpPr/>
          <p:nvPr/>
        </p:nvSpPr>
        <p:spPr bwMode="auto">
          <a:xfrm rot="16200000">
            <a:off x="2448719" y="742156"/>
            <a:ext cx="222250" cy="1728788"/>
          </a:xfrm>
          <a:prstGeom prst="lef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sm" len="sm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714500" y="2193925"/>
          <a:ext cx="4310064" cy="5508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824"/>
                <a:gridCol w="391824"/>
                <a:gridCol w="391824"/>
                <a:gridCol w="391824"/>
                <a:gridCol w="391824"/>
                <a:gridCol w="391824"/>
                <a:gridCol w="391824"/>
                <a:gridCol w="391824"/>
                <a:gridCol w="391824"/>
                <a:gridCol w="391824"/>
                <a:gridCol w="391824"/>
              </a:tblGrid>
              <a:tr h="245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x[ ]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459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714500" y="2970213"/>
          <a:ext cx="3560760" cy="531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40"/>
                <a:gridCol w="395640"/>
                <a:gridCol w="395640"/>
                <a:gridCol w="395640"/>
                <a:gridCol w="395640"/>
                <a:gridCol w="395640"/>
                <a:gridCol w="395640"/>
                <a:gridCol w="395640"/>
                <a:gridCol w="395640"/>
              </a:tblGrid>
              <a:tr h="227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y[ ]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35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549" name="직사각형 8"/>
          <p:cNvSpPr>
            <a:spLocks noChangeArrowheads="1"/>
          </p:cNvSpPr>
          <p:nvPr/>
        </p:nvSpPr>
        <p:spPr bwMode="auto">
          <a:xfrm>
            <a:off x="2332038" y="171926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05550" name="직사각형 10"/>
          <p:cNvSpPr>
            <a:spLocks noChangeArrowheads="1"/>
          </p:cNvSpPr>
          <p:nvPr/>
        </p:nvSpPr>
        <p:spPr bwMode="auto">
          <a:xfrm>
            <a:off x="769938" y="2646363"/>
            <a:ext cx="390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2" name="왼쪽 중괄호 11"/>
          <p:cNvSpPr/>
          <p:nvPr/>
        </p:nvSpPr>
        <p:spPr bwMode="auto">
          <a:xfrm rot="16200000">
            <a:off x="3959225" y="1077913"/>
            <a:ext cx="198438" cy="1033462"/>
          </a:xfrm>
          <a:prstGeom prst="lef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sm" len="sm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5552" name="직사각형 12"/>
          <p:cNvSpPr>
            <a:spLocks noChangeArrowheads="1"/>
          </p:cNvSpPr>
          <p:nvPr/>
        </p:nvSpPr>
        <p:spPr bwMode="auto">
          <a:xfrm>
            <a:off x="3840163" y="1717675"/>
            <a:ext cx="368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4" name="왼쪽 중괄호 13"/>
          <p:cNvSpPr/>
          <p:nvPr/>
        </p:nvSpPr>
        <p:spPr bwMode="auto">
          <a:xfrm rot="16200000">
            <a:off x="5183188" y="1077912"/>
            <a:ext cx="198438" cy="1033463"/>
          </a:xfrm>
          <a:prstGeom prst="lef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sm" len="sm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5554" name="직사각형 14"/>
          <p:cNvSpPr>
            <a:spLocks noChangeArrowheads="1"/>
          </p:cNvSpPr>
          <p:nvPr/>
        </p:nvSpPr>
        <p:spPr bwMode="auto">
          <a:xfrm>
            <a:off x="5051425" y="1620838"/>
            <a:ext cx="3683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16" name="위쪽/아래쪽 화살표 15"/>
          <p:cNvSpPr/>
          <p:nvPr/>
        </p:nvSpPr>
        <p:spPr bwMode="auto">
          <a:xfrm>
            <a:off x="2193925" y="2692400"/>
            <a:ext cx="212725" cy="292100"/>
          </a:xfrm>
          <a:prstGeom prst="up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687513" y="3697288"/>
          <a:ext cx="4311648" cy="5508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968"/>
                <a:gridCol w="391968"/>
                <a:gridCol w="391968"/>
                <a:gridCol w="391968"/>
                <a:gridCol w="391968"/>
                <a:gridCol w="391968"/>
                <a:gridCol w="391968"/>
                <a:gridCol w="391968"/>
                <a:gridCol w="391968"/>
                <a:gridCol w="391968"/>
                <a:gridCol w="391968"/>
              </a:tblGrid>
              <a:tr h="245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x[ ]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45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687513" y="4462463"/>
          <a:ext cx="3889376" cy="525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633"/>
                <a:gridCol w="362647"/>
                <a:gridCol w="360127"/>
                <a:gridCol w="432153"/>
                <a:gridCol w="360127"/>
                <a:gridCol w="360127"/>
                <a:gridCol w="432153"/>
                <a:gridCol w="432153"/>
                <a:gridCol w="360127"/>
                <a:gridCol w="360129"/>
              </a:tblGrid>
              <a:tr h="220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y[ ]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629" name="직사각형 22"/>
          <p:cNvSpPr>
            <a:spLocks noChangeArrowheads="1"/>
          </p:cNvSpPr>
          <p:nvPr/>
        </p:nvSpPr>
        <p:spPr bwMode="auto">
          <a:xfrm>
            <a:off x="744538" y="4117975"/>
            <a:ext cx="3889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4" name="위쪽/아래쪽 화살표 23"/>
          <p:cNvSpPr/>
          <p:nvPr/>
        </p:nvSpPr>
        <p:spPr bwMode="auto">
          <a:xfrm>
            <a:off x="2168525" y="4221163"/>
            <a:ext cx="238125" cy="295275"/>
          </a:xfrm>
          <a:prstGeom prst="up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695450" y="5221288"/>
          <a:ext cx="4676776" cy="549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743"/>
                <a:gridCol w="366023"/>
                <a:gridCol w="360001"/>
                <a:gridCol w="432001"/>
                <a:gridCol w="360001"/>
                <a:gridCol w="360001"/>
                <a:gridCol w="432001"/>
                <a:gridCol w="432001"/>
                <a:gridCol w="360001"/>
                <a:gridCol w="432001"/>
                <a:gridCol w="360001"/>
                <a:gridCol w="360001"/>
              </a:tblGrid>
              <a:tr h="244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x[ ]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7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672" name="직사각형 26"/>
          <p:cNvSpPr>
            <a:spLocks noChangeArrowheads="1"/>
          </p:cNvSpPr>
          <p:nvPr/>
        </p:nvSpPr>
        <p:spPr bwMode="auto">
          <a:xfrm>
            <a:off x="750888" y="5629275"/>
            <a:ext cx="388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28" name="위쪽/아래쪽 화살표 27"/>
          <p:cNvSpPr/>
          <p:nvPr/>
        </p:nvSpPr>
        <p:spPr bwMode="auto">
          <a:xfrm>
            <a:off x="2174875" y="5753100"/>
            <a:ext cx="231775" cy="276225"/>
          </a:xfrm>
          <a:prstGeom prst="up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695450" y="6054725"/>
          <a:ext cx="3560760" cy="53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40"/>
                <a:gridCol w="395640"/>
                <a:gridCol w="395640"/>
                <a:gridCol w="395640"/>
                <a:gridCol w="395640"/>
                <a:gridCol w="395640"/>
                <a:gridCol w="395640"/>
                <a:gridCol w="395640"/>
                <a:gridCol w="395640"/>
              </a:tblGrid>
              <a:tr h="227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y[ ]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35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 bwMode="auto">
          <a:xfrm>
            <a:off x="395288" y="3573463"/>
            <a:ext cx="80645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32" name="직선 연결선 31"/>
          <p:cNvCxnSpPr/>
          <p:nvPr/>
        </p:nvCxnSpPr>
        <p:spPr bwMode="auto">
          <a:xfrm>
            <a:off x="395288" y="5084763"/>
            <a:ext cx="80645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588125" y="2673350"/>
            <a:ext cx="1211263" cy="4984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penalty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=1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88125" y="4130675"/>
            <a:ext cx="2305050" cy="415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 </a:t>
            </a:r>
            <a:r>
              <a:rPr lang="en-US" altLang="ko-KR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개에 의해 비용 </a:t>
            </a:r>
            <a:r>
              <a:rPr lang="en-US" altLang="ko-KR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88125" y="5821363"/>
            <a:ext cx="2305050" cy="4143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 </a:t>
            </a:r>
            <a:r>
              <a:rPr lang="en-US" altLang="ko-KR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개에 의해 비용 </a:t>
            </a:r>
            <a:r>
              <a:rPr lang="en-US" altLang="ko-KR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</a:p>
        </p:txBody>
      </p:sp>
      <p:sp>
        <p:nvSpPr>
          <p:cNvPr id="105711" name="타원 32"/>
          <p:cNvSpPr>
            <a:spLocks noChangeArrowheads="1"/>
          </p:cNvSpPr>
          <p:nvPr/>
        </p:nvSpPr>
        <p:spPr bwMode="auto">
          <a:xfrm>
            <a:off x="2051050" y="4652963"/>
            <a:ext cx="501650" cy="43180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05712" name="타원 36"/>
          <p:cNvSpPr>
            <a:spLocks noChangeArrowheads="1"/>
          </p:cNvSpPr>
          <p:nvPr/>
        </p:nvSpPr>
        <p:spPr bwMode="auto">
          <a:xfrm>
            <a:off x="2051050" y="5414963"/>
            <a:ext cx="501650" cy="43180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16763" y="238125"/>
            <a:ext cx="1539875" cy="338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</a:t>
            </a:r>
            <a:r>
              <a:rPr lang="en-US" altLang="ko-KR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 </a:t>
            </a: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불일치</a:t>
            </a:r>
            <a:r>
              <a:rPr lang="en-US" altLang="ko-KR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2A7D6F-ECD3-4669-B718-74CDEC6219E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6375" y="2565400"/>
            <a:ext cx="6494463" cy="5540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dirty="0" err="1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,</a:t>
            </a:r>
            <a:r>
              <a:rPr lang="en-US" altLang="ko-KR" sz="2000" i="1" dirty="0" err="1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)=min(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+1,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+1)+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penalty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,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+1,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)+2,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,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+1)+2)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06500" name="TextBox 1"/>
          <p:cNvSpPr txBox="1">
            <a:spLocks noChangeArrowheads="1"/>
          </p:cNvSpPr>
          <p:nvPr/>
        </p:nvSpPr>
        <p:spPr bwMode="auto">
          <a:xfrm>
            <a:off x="717550" y="1924050"/>
            <a:ext cx="15573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일반식은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7363" y="58213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AC2F1B-F10D-4B19-8A98-CFAE19860EE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07523" name="TextBox 3"/>
          <p:cNvSpPr txBox="1">
            <a:spLocks noChangeArrowheads="1"/>
          </p:cNvSpPr>
          <p:nvPr/>
        </p:nvSpPr>
        <p:spPr bwMode="auto">
          <a:xfrm>
            <a:off x="403225" y="285750"/>
            <a:ext cx="49037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재귀알고리즘을 만들기 위한 종료조건</a:t>
            </a:r>
          </a:p>
        </p:txBody>
      </p:sp>
      <p:sp>
        <p:nvSpPr>
          <p:cNvPr id="102406" name="TextBox 4"/>
          <p:cNvSpPr txBox="1">
            <a:spLocks noChangeArrowheads="1"/>
          </p:cNvSpPr>
          <p:nvPr/>
        </p:nvSpPr>
        <p:spPr bwMode="auto">
          <a:xfrm>
            <a:off x="449263" y="790575"/>
            <a:ext cx="595153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  <a:defRPr/>
            </a:pPr>
            <a:r>
              <a:rPr lang="ko-KR" altLang="en-US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서열</a:t>
            </a:r>
            <a:r>
              <a:rPr lang="ko-KR" altLang="en-US" i="1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x</a:t>
            </a:r>
            <a:r>
              <a:rPr lang="ko-KR" altLang="en-US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크기를 </a:t>
            </a:r>
            <a:r>
              <a:rPr lang="en-US" altLang="ko-KR" i="1" dirty="0" smtClean="0">
                <a:solidFill>
                  <a:srgbClr val="3E020C"/>
                </a:solidFill>
              </a:rPr>
              <a:t>m</a:t>
            </a:r>
            <a:r>
              <a:rPr lang="en-US" altLang="ko-KR" dirty="0" smtClean="0">
                <a:solidFill>
                  <a:srgbClr val="3E020C"/>
                </a:solidFill>
              </a:rPr>
              <a:t>, </a:t>
            </a:r>
            <a:r>
              <a:rPr lang="ko-KR" altLang="en-US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서열</a:t>
            </a:r>
            <a:r>
              <a:rPr lang="ko-KR" altLang="en-US" dirty="0" smtClean="0">
                <a:solidFill>
                  <a:srgbClr val="3E020C"/>
                </a:solidFill>
              </a:rPr>
              <a:t> </a:t>
            </a:r>
            <a:r>
              <a:rPr lang="en-US" altLang="ko-KR" i="1" dirty="0" smtClean="0">
                <a:solidFill>
                  <a:srgbClr val="3E020C"/>
                </a:solidFill>
              </a:rPr>
              <a:t>y</a:t>
            </a:r>
            <a:r>
              <a:rPr lang="ko-KR" altLang="en-US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크기를 </a:t>
            </a:r>
            <a:r>
              <a:rPr lang="en-US" altLang="ko-KR" i="1" dirty="0" smtClean="0">
                <a:solidFill>
                  <a:srgbClr val="3E020C"/>
                </a:solidFill>
              </a:rPr>
              <a:t>n</a:t>
            </a:r>
            <a:r>
              <a:rPr lang="ko-KR" altLang="en-US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하면</a:t>
            </a:r>
            <a:r>
              <a:rPr lang="en-US" altLang="ko-KR" dirty="0" smtClean="0">
                <a:solidFill>
                  <a:srgbClr val="3E020C"/>
                </a:solidFill>
              </a:rPr>
              <a:t>, </a:t>
            </a:r>
            <a:endParaRPr lang="ko-KR" altLang="en-US" dirty="0" smtClean="0">
              <a:solidFill>
                <a:srgbClr val="3E020C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70013" y="1924050"/>
          <a:ext cx="3170240" cy="274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</a:tblGrid>
              <a:tr h="274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699125" y="1919288"/>
          <a:ext cx="2854323" cy="273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147"/>
                <a:gridCol w="317147"/>
                <a:gridCol w="317147"/>
                <a:gridCol w="317147"/>
                <a:gridCol w="317147"/>
                <a:gridCol w="317147"/>
                <a:gridCol w="317147"/>
                <a:gridCol w="317147"/>
                <a:gridCol w="317147"/>
              </a:tblGrid>
              <a:tr h="273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91457" marR="91457" marT="45086" marB="450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57" marR="91457" marT="45086" marB="450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086" marB="450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086" marB="450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086" marB="450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086" marB="450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57" marR="91457" marT="45086" marB="450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086" marB="450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57" marR="91457" marT="45086" marB="450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7571" name="TextBox 9"/>
          <p:cNvSpPr txBox="1">
            <a:spLocks noChangeArrowheads="1"/>
          </p:cNvSpPr>
          <p:nvPr/>
        </p:nvSpPr>
        <p:spPr bwMode="auto">
          <a:xfrm>
            <a:off x="6978650" y="1139825"/>
            <a:ext cx="3127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n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12" name="왼쪽 중괄호 11"/>
          <p:cNvSpPr/>
          <p:nvPr/>
        </p:nvSpPr>
        <p:spPr bwMode="auto">
          <a:xfrm rot="5400000">
            <a:off x="2797175" y="182563"/>
            <a:ext cx="327025" cy="3155950"/>
          </a:xfrm>
          <a:prstGeom prst="leftBrace">
            <a:avLst>
              <a:gd name="adj1" fmla="val 23317"/>
              <a:gd name="adj2" fmla="val 50000"/>
            </a:avLst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7573" name="TextBox 12"/>
          <p:cNvSpPr txBox="1">
            <a:spLocks noChangeArrowheads="1"/>
          </p:cNvSpPr>
          <p:nvPr/>
        </p:nvSpPr>
        <p:spPr bwMode="auto">
          <a:xfrm>
            <a:off x="2803525" y="1139825"/>
            <a:ext cx="3841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m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107574" name="TextBox 14"/>
          <p:cNvSpPr txBox="1">
            <a:spLocks noChangeArrowheads="1"/>
          </p:cNvSpPr>
          <p:nvPr/>
        </p:nvSpPr>
        <p:spPr bwMode="auto">
          <a:xfrm>
            <a:off x="865188" y="1733550"/>
            <a:ext cx="29845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x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107575" name="TextBox 16"/>
          <p:cNvSpPr txBox="1">
            <a:spLocks noChangeArrowheads="1"/>
          </p:cNvSpPr>
          <p:nvPr/>
        </p:nvSpPr>
        <p:spPr bwMode="auto">
          <a:xfrm>
            <a:off x="5178425" y="1747838"/>
            <a:ext cx="2984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y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107576" name="TextBox 15"/>
          <p:cNvSpPr txBox="1">
            <a:spLocks noChangeArrowheads="1"/>
          </p:cNvSpPr>
          <p:nvPr/>
        </p:nvSpPr>
        <p:spPr bwMode="auto">
          <a:xfrm>
            <a:off x="504825" y="2457450"/>
            <a:ext cx="78819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(1)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서열</a:t>
            </a:r>
            <a:r>
              <a:rPr lang="ko-KR" altLang="en-US">
                <a:solidFill>
                  <a:srgbClr val="3E020C"/>
                </a:solidFill>
              </a:rPr>
              <a:t> </a:t>
            </a:r>
            <a:r>
              <a:rPr lang="en-US" altLang="ko-KR" i="1">
                <a:solidFill>
                  <a:srgbClr val="3E020C"/>
                </a:solidFill>
              </a:rPr>
              <a:t>x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끝지점을 지났고</a:t>
            </a:r>
            <a:r>
              <a:rPr lang="en-US" altLang="ko-KR">
                <a:solidFill>
                  <a:srgbClr val="3E020C"/>
                </a:solidFill>
              </a:rPr>
              <a:t>(</a:t>
            </a:r>
            <a:r>
              <a:rPr lang="en-US" altLang="ko-KR" i="1">
                <a:solidFill>
                  <a:srgbClr val="3E020C"/>
                </a:solidFill>
              </a:rPr>
              <a:t>i</a:t>
            </a:r>
            <a:r>
              <a:rPr lang="en-US" altLang="ko-KR">
                <a:solidFill>
                  <a:srgbClr val="3E020C"/>
                </a:solidFill>
              </a:rPr>
              <a:t>=</a:t>
            </a:r>
            <a:r>
              <a:rPr lang="en-US" altLang="ko-KR" i="1">
                <a:solidFill>
                  <a:srgbClr val="3E020C"/>
                </a:solidFill>
              </a:rPr>
              <a:t>m</a:t>
            </a:r>
            <a:r>
              <a:rPr lang="en-US" altLang="ko-KR">
                <a:solidFill>
                  <a:srgbClr val="3E020C"/>
                </a:solidFill>
              </a:rPr>
              <a:t>)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서열 </a:t>
            </a:r>
            <a:r>
              <a:rPr lang="en-US" altLang="ko-KR" i="1">
                <a:solidFill>
                  <a:srgbClr val="3E020C"/>
                </a:solidFill>
              </a:rPr>
              <a:t>y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ko-KR" altLang="en-US">
                <a:solidFill>
                  <a:srgbClr val="3E020C"/>
                </a:solidFill>
              </a:rPr>
              <a:t> </a:t>
            </a:r>
            <a:r>
              <a:rPr lang="en-US" altLang="ko-KR" i="1">
                <a:solidFill>
                  <a:srgbClr val="3E020C"/>
                </a:solidFill>
              </a:rPr>
              <a:t>j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>
                <a:solidFill>
                  <a:srgbClr val="3E020C"/>
                </a:solidFill>
              </a:rPr>
              <a:t>(</a:t>
            </a:r>
            <a:r>
              <a:rPr lang="en-US" altLang="ko-KR" i="1">
                <a:solidFill>
                  <a:srgbClr val="3E020C"/>
                </a:solidFill>
              </a:rPr>
              <a:t>j</a:t>
            </a:r>
            <a:r>
              <a:rPr lang="en-US" altLang="ko-KR">
                <a:solidFill>
                  <a:srgbClr val="3E020C"/>
                </a:solidFill>
              </a:rPr>
              <a:t>&lt;</a:t>
            </a:r>
            <a:r>
              <a:rPr lang="en-US" altLang="ko-KR" i="1">
                <a:solidFill>
                  <a:srgbClr val="3E020C"/>
                </a:solidFill>
              </a:rPr>
              <a:t>n</a:t>
            </a:r>
            <a:r>
              <a:rPr lang="en-US" altLang="ko-KR">
                <a:solidFill>
                  <a:srgbClr val="3E020C"/>
                </a:solidFill>
              </a:rPr>
              <a:t>)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있다면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틈을 </a:t>
            </a:r>
            <a:r>
              <a:rPr lang="en-US" altLang="ko-KR" i="1">
                <a:solidFill>
                  <a:srgbClr val="3E020C"/>
                </a:solidFill>
              </a:rPr>
              <a:t>n</a:t>
            </a:r>
            <a:r>
              <a:rPr lang="en-US" altLang="ko-KR">
                <a:solidFill>
                  <a:srgbClr val="3E020C"/>
                </a:solidFill>
              </a:rPr>
              <a:t>-</a:t>
            </a:r>
            <a:r>
              <a:rPr lang="en-US" altLang="ko-KR" i="1">
                <a:solidFill>
                  <a:srgbClr val="3E020C"/>
                </a:solidFill>
              </a:rPr>
              <a:t>j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삽입해야 한다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>
                <a:solidFill>
                  <a:srgbClr val="3E020C"/>
                </a:solidFill>
              </a:rPr>
              <a:t>, </a:t>
            </a:r>
            <a:r>
              <a:rPr lang="en-US" altLang="ko-KR" i="1">
                <a:solidFill>
                  <a:srgbClr val="3E020C"/>
                </a:solidFill>
              </a:rPr>
              <a:t>opt</a:t>
            </a:r>
            <a:r>
              <a:rPr lang="en-US" altLang="ko-KR">
                <a:solidFill>
                  <a:srgbClr val="3E020C"/>
                </a:solidFill>
              </a:rPr>
              <a:t>(</a:t>
            </a:r>
            <a:r>
              <a:rPr lang="en-US" altLang="ko-KR" i="1">
                <a:solidFill>
                  <a:srgbClr val="3E020C"/>
                </a:solidFill>
              </a:rPr>
              <a:t>m</a:t>
            </a:r>
            <a:r>
              <a:rPr lang="en-US" altLang="ko-KR">
                <a:solidFill>
                  <a:srgbClr val="3E020C"/>
                </a:solidFill>
              </a:rPr>
              <a:t>,</a:t>
            </a:r>
            <a:r>
              <a:rPr lang="en-US" altLang="ko-KR" i="1">
                <a:solidFill>
                  <a:srgbClr val="3E020C"/>
                </a:solidFill>
              </a:rPr>
              <a:t>j</a:t>
            </a:r>
            <a:r>
              <a:rPr lang="en-US" altLang="ko-KR">
                <a:solidFill>
                  <a:srgbClr val="3E020C"/>
                </a:solidFill>
              </a:rPr>
              <a:t>)=2(</a:t>
            </a:r>
            <a:r>
              <a:rPr lang="en-US" altLang="ko-KR" i="1">
                <a:solidFill>
                  <a:srgbClr val="3E020C"/>
                </a:solidFill>
              </a:rPr>
              <a:t>n</a:t>
            </a:r>
            <a:r>
              <a:rPr lang="en-US" altLang="ko-KR">
                <a:solidFill>
                  <a:srgbClr val="3E020C"/>
                </a:solidFill>
              </a:rPr>
              <a:t>-</a:t>
            </a:r>
            <a:r>
              <a:rPr lang="en-US" altLang="ko-KR" i="1">
                <a:solidFill>
                  <a:srgbClr val="3E020C"/>
                </a:solidFill>
              </a:rPr>
              <a:t>j</a:t>
            </a:r>
            <a:r>
              <a:rPr lang="en-US" altLang="ko-KR">
                <a:solidFill>
                  <a:srgbClr val="3E020C"/>
                </a:solidFill>
              </a:rPr>
              <a:t>)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19" name="왼쪽 중괄호 18"/>
          <p:cNvSpPr/>
          <p:nvPr/>
        </p:nvSpPr>
        <p:spPr bwMode="auto">
          <a:xfrm rot="5400000">
            <a:off x="7009606" y="304007"/>
            <a:ext cx="250825" cy="2836862"/>
          </a:xfrm>
          <a:prstGeom prst="leftBrace">
            <a:avLst>
              <a:gd name="adj1" fmla="val 23317"/>
              <a:gd name="adj2" fmla="val 50000"/>
            </a:avLst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746250" y="4175125"/>
          <a:ext cx="3170240" cy="274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</a:tblGrid>
              <a:tr h="274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3319463" y="4602163"/>
          <a:ext cx="2854323" cy="274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147"/>
                <a:gridCol w="317147"/>
                <a:gridCol w="317147"/>
                <a:gridCol w="317147"/>
                <a:gridCol w="317147"/>
                <a:gridCol w="317147"/>
                <a:gridCol w="317147"/>
                <a:gridCol w="317147"/>
                <a:gridCol w="317147"/>
              </a:tblGrid>
              <a:tr h="274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7624" name="TextBox 22"/>
          <p:cNvSpPr txBox="1">
            <a:spLocks noChangeArrowheads="1"/>
          </p:cNvSpPr>
          <p:nvPr/>
        </p:nvSpPr>
        <p:spPr bwMode="auto">
          <a:xfrm>
            <a:off x="1241425" y="3986213"/>
            <a:ext cx="2984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x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107625" name="TextBox 23"/>
          <p:cNvSpPr txBox="1">
            <a:spLocks noChangeArrowheads="1"/>
          </p:cNvSpPr>
          <p:nvPr/>
        </p:nvSpPr>
        <p:spPr bwMode="auto">
          <a:xfrm>
            <a:off x="2798763" y="4432300"/>
            <a:ext cx="2984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y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107626" name="TextBox 17"/>
          <p:cNvSpPr txBox="1">
            <a:spLocks noChangeArrowheads="1"/>
          </p:cNvSpPr>
          <p:nvPr/>
        </p:nvSpPr>
        <p:spPr bwMode="auto">
          <a:xfrm>
            <a:off x="1773238" y="3816350"/>
            <a:ext cx="3571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400">
                <a:solidFill>
                  <a:srgbClr val="3E020C"/>
                </a:solidFill>
              </a:rPr>
              <a:t>                            . . . . .                         </a:t>
            </a:r>
            <a:r>
              <a:rPr lang="en-US" altLang="ko-KR" sz="1400" i="1">
                <a:solidFill>
                  <a:srgbClr val="3E020C"/>
                </a:solidFill>
              </a:rPr>
              <a:t>m</a:t>
            </a:r>
            <a:r>
              <a:rPr lang="en-US" altLang="ko-KR" sz="1400">
                <a:solidFill>
                  <a:srgbClr val="3E020C"/>
                </a:solidFill>
              </a:rPr>
              <a:t>-1 </a:t>
            </a:r>
            <a:r>
              <a:rPr lang="en-US" altLang="ko-KR" sz="1400" i="1">
                <a:solidFill>
                  <a:srgbClr val="3E020C"/>
                </a:solidFill>
              </a:rPr>
              <a:t>i</a:t>
            </a:r>
            <a:r>
              <a:rPr lang="en-US" altLang="ko-KR" sz="1400">
                <a:solidFill>
                  <a:srgbClr val="3E020C"/>
                </a:solidFill>
              </a:rPr>
              <a:t>=</a:t>
            </a:r>
            <a:r>
              <a:rPr lang="en-US" altLang="ko-KR" sz="1400" i="1">
                <a:solidFill>
                  <a:srgbClr val="3E020C"/>
                </a:solidFill>
              </a:rPr>
              <a:t>m</a:t>
            </a:r>
            <a:endParaRPr lang="ko-KR" altLang="en-US" sz="1400" i="1">
              <a:solidFill>
                <a:srgbClr val="3E020C"/>
              </a:solidFill>
            </a:endParaRPr>
          </a:p>
        </p:txBody>
      </p:sp>
      <p:sp>
        <p:nvSpPr>
          <p:cNvPr id="107627" name="TextBox 26"/>
          <p:cNvSpPr txBox="1">
            <a:spLocks noChangeArrowheads="1"/>
          </p:cNvSpPr>
          <p:nvPr/>
        </p:nvSpPr>
        <p:spPr bwMode="auto">
          <a:xfrm>
            <a:off x="3354388" y="4832350"/>
            <a:ext cx="32718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400">
                <a:solidFill>
                  <a:srgbClr val="3E020C"/>
                </a:solidFill>
              </a:rPr>
              <a:t>                          . . .     </a:t>
            </a:r>
            <a:r>
              <a:rPr lang="en-US" altLang="ko-KR" sz="1400" i="1">
                <a:solidFill>
                  <a:srgbClr val="3E020C"/>
                </a:solidFill>
              </a:rPr>
              <a:t>j</a:t>
            </a:r>
            <a:r>
              <a:rPr lang="en-US" altLang="ko-KR" sz="1400">
                <a:solidFill>
                  <a:srgbClr val="3E020C"/>
                </a:solidFill>
              </a:rPr>
              <a:t>    </a:t>
            </a:r>
            <a:r>
              <a:rPr lang="en-US" altLang="ko-KR" sz="1400" i="1">
                <a:solidFill>
                  <a:srgbClr val="3E020C"/>
                </a:solidFill>
              </a:rPr>
              <a:t>j</a:t>
            </a:r>
            <a:r>
              <a:rPr lang="en-US" altLang="ko-KR" sz="1400">
                <a:solidFill>
                  <a:srgbClr val="3E020C"/>
                </a:solidFill>
              </a:rPr>
              <a:t>+1   …  </a:t>
            </a:r>
            <a:r>
              <a:rPr lang="en-US" altLang="ko-KR" sz="1400" i="1">
                <a:solidFill>
                  <a:srgbClr val="3E020C"/>
                </a:solidFill>
              </a:rPr>
              <a:t>n</a:t>
            </a:r>
            <a:r>
              <a:rPr lang="en-US" altLang="ko-KR" sz="1400">
                <a:solidFill>
                  <a:srgbClr val="3E020C"/>
                </a:solidFill>
              </a:rPr>
              <a:t>-1    </a:t>
            </a:r>
            <a:r>
              <a:rPr lang="en-US" altLang="ko-KR" sz="1400" i="1">
                <a:solidFill>
                  <a:srgbClr val="3E020C"/>
                </a:solidFill>
              </a:rPr>
              <a:t>n</a:t>
            </a:r>
            <a:endParaRPr lang="ko-KR" altLang="en-US" sz="1400" i="1">
              <a:solidFill>
                <a:srgbClr val="3E020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29113" y="3486150"/>
            <a:ext cx="695325" cy="358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0" rIns="36000" bIns="0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en-US" altLang="ko-KR" sz="1800" i="1">
                <a:solidFill>
                  <a:srgbClr val="3E020C"/>
                </a:solidFill>
                <a:latin typeface="Times New Roman" pitchFamily="18" charset="0"/>
              </a:rPr>
              <a:t>x</a:t>
            </a:r>
            <a:r>
              <a:rPr lang="ko-KR" altLang="en-US" sz="1800">
                <a:solidFill>
                  <a:srgbClr val="3E020C"/>
                </a:solidFill>
                <a:latin typeface="Times New Roman" pitchFamily="18" charset="0"/>
              </a:rPr>
              <a:t>의 끝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cxnSp>
        <p:nvCxnSpPr>
          <p:cNvPr id="107629" name="직선 화살표 연결선 12"/>
          <p:cNvCxnSpPr>
            <a:cxnSpLocks noChangeShapeType="1"/>
          </p:cNvCxnSpPr>
          <p:nvPr/>
        </p:nvCxnSpPr>
        <p:spPr bwMode="auto">
          <a:xfrm>
            <a:off x="4762500" y="3756025"/>
            <a:ext cx="0" cy="17938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4892675" y="5894388"/>
          <a:ext cx="1268412" cy="274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103"/>
                <a:gridCol w="317103"/>
                <a:gridCol w="317103"/>
                <a:gridCol w="317103"/>
              </a:tblGrid>
              <a:tr h="274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91444" marR="91444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44" marR="91444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4" marR="91444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4" marR="91444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1708150" y="5903913"/>
          <a:ext cx="3170240" cy="274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</a:tblGrid>
              <a:tr h="274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3281363" y="6330950"/>
          <a:ext cx="2854323" cy="274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147"/>
                <a:gridCol w="317147"/>
                <a:gridCol w="317147"/>
                <a:gridCol w="317147"/>
                <a:gridCol w="317147"/>
                <a:gridCol w="317147"/>
                <a:gridCol w="317147"/>
                <a:gridCol w="317147"/>
                <a:gridCol w="317147"/>
              </a:tblGrid>
              <a:tr h="274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7688" name="TextBox 22"/>
          <p:cNvSpPr txBox="1">
            <a:spLocks noChangeArrowheads="1"/>
          </p:cNvSpPr>
          <p:nvPr/>
        </p:nvSpPr>
        <p:spPr bwMode="auto">
          <a:xfrm>
            <a:off x="1203325" y="5715000"/>
            <a:ext cx="2984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x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107689" name="TextBox 23"/>
          <p:cNvSpPr txBox="1">
            <a:spLocks noChangeArrowheads="1"/>
          </p:cNvSpPr>
          <p:nvPr/>
        </p:nvSpPr>
        <p:spPr bwMode="auto">
          <a:xfrm>
            <a:off x="2760663" y="6161088"/>
            <a:ext cx="2984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y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107690" name="TextBox 17"/>
          <p:cNvSpPr txBox="1">
            <a:spLocks noChangeArrowheads="1"/>
          </p:cNvSpPr>
          <p:nvPr/>
        </p:nvSpPr>
        <p:spPr bwMode="auto">
          <a:xfrm>
            <a:off x="1735138" y="5545138"/>
            <a:ext cx="3571875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400">
                <a:solidFill>
                  <a:srgbClr val="3E020C"/>
                </a:solidFill>
              </a:rPr>
              <a:t>                            . . . . .                         </a:t>
            </a:r>
            <a:r>
              <a:rPr lang="en-US" altLang="ko-KR" sz="1400" i="1">
                <a:solidFill>
                  <a:srgbClr val="3E020C"/>
                </a:solidFill>
              </a:rPr>
              <a:t>m</a:t>
            </a:r>
            <a:r>
              <a:rPr lang="en-US" altLang="ko-KR" sz="1400">
                <a:solidFill>
                  <a:srgbClr val="3E020C"/>
                </a:solidFill>
              </a:rPr>
              <a:t>-1 </a:t>
            </a:r>
            <a:r>
              <a:rPr lang="en-US" altLang="ko-KR" sz="1400" i="1">
                <a:solidFill>
                  <a:srgbClr val="3E020C"/>
                </a:solidFill>
              </a:rPr>
              <a:t>i</a:t>
            </a:r>
            <a:r>
              <a:rPr lang="en-US" altLang="ko-KR" sz="1400">
                <a:solidFill>
                  <a:srgbClr val="3E020C"/>
                </a:solidFill>
              </a:rPr>
              <a:t>=</a:t>
            </a:r>
            <a:r>
              <a:rPr lang="en-US" altLang="ko-KR" sz="1400" i="1">
                <a:solidFill>
                  <a:srgbClr val="3E020C"/>
                </a:solidFill>
              </a:rPr>
              <a:t>m</a:t>
            </a:r>
            <a:endParaRPr lang="ko-KR" altLang="en-US" sz="1400" i="1">
              <a:solidFill>
                <a:srgbClr val="3E020C"/>
              </a:solidFill>
            </a:endParaRPr>
          </a:p>
        </p:txBody>
      </p:sp>
      <p:sp>
        <p:nvSpPr>
          <p:cNvPr id="107691" name="TextBox 26"/>
          <p:cNvSpPr txBox="1">
            <a:spLocks noChangeArrowheads="1"/>
          </p:cNvSpPr>
          <p:nvPr/>
        </p:nvSpPr>
        <p:spPr bwMode="auto">
          <a:xfrm>
            <a:off x="3317875" y="6548438"/>
            <a:ext cx="32718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400">
                <a:solidFill>
                  <a:srgbClr val="3E020C"/>
                </a:solidFill>
              </a:rPr>
              <a:t>                          . . .     </a:t>
            </a:r>
            <a:r>
              <a:rPr lang="en-US" altLang="ko-KR" sz="1400" i="1">
                <a:solidFill>
                  <a:srgbClr val="3E020C"/>
                </a:solidFill>
              </a:rPr>
              <a:t>j</a:t>
            </a:r>
            <a:r>
              <a:rPr lang="en-US" altLang="ko-KR" sz="1400">
                <a:solidFill>
                  <a:srgbClr val="3E020C"/>
                </a:solidFill>
              </a:rPr>
              <a:t>    </a:t>
            </a:r>
            <a:r>
              <a:rPr lang="en-US" altLang="ko-KR" sz="1400" i="1">
                <a:solidFill>
                  <a:srgbClr val="3E020C"/>
                </a:solidFill>
              </a:rPr>
              <a:t>j</a:t>
            </a:r>
            <a:r>
              <a:rPr lang="en-US" altLang="ko-KR" sz="1400">
                <a:solidFill>
                  <a:srgbClr val="3E020C"/>
                </a:solidFill>
              </a:rPr>
              <a:t>+1   …  </a:t>
            </a:r>
            <a:r>
              <a:rPr lang="en-US" altLang="ko-KR" sz="1400" i="1">
                <a:solidFill>
                  <a:srgbClr val="3E020C"/>
                </a:solidFill>
              </a:rPr>
              <a:t>n</a:t>
            </a:r>
            <a:r>
              <a:rPr lang="en-US" altLang="ko-KR" sz="1400">
                <a:solidFill>
                  <a:srgbClr val="3E020C"/>
                </a:solidFill>
              </a:rPr>
              <a:t>-1    </a:t>
            </a:r>
            <a:r>
              <a:rPr lang="en-US" altLang="ko-KR" sz="1400" i="1">
                <a:solidFill>
                  <a:srgbClr val="3E020C"/>
                </a:solidFill>
              </a:rPr>
              <a:t>n</a:t>
            </a:r>
            <a:endParaRPr lang="ko-KR" altLang="en-US" sz="1400" i="1">
              <a:solidFill>
                <a:srgbClr val="3E020C"/>
              </a:solidFill>
            </a:endParaRPr>
          </a:p>
        </p:txBody>
      </p:sp>
      <p:sp>
        <p:nvSpPr>
          <p:cNvPr id="38" name="왼쪽 중괄호 37"/>
          <p:cNvSpPr/>
          <p:nvPr/>
        </p:nvSpPr>
        <p:spPr bwMode="auto">
          <a:xfrm rot="5400000">
            <a:off x="5333207" y="5122069"/>
            <a:ext cx="423862" cy="1238250"/>
          </a:xfrm>
          <a:prstGeom prst="leftBrace">
            <a:avLst>
              <a:gd name="adj1" fmla="val 23317"/>
              <a:gd name="adj2" fmla="val 31303"/>
            </a:avLst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273800" y="5230813"/>
            <a:ext cx="2212975" cy="307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  <a:defRPr/>
            </a:pP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틈이 들어가는 위치</a:t>
            </a:r>
            <a:r>
              <a:rPr lang="en-US" altLang="ko-KR" sz="1400" dirty="0">
                <a:solidFill>
                  <a:srgbClr val="3E020C"/>
                </a:solidFill>
                <a:latin typeface="Times New Roman" pitchFamily="18" charset="0"/>
              </a:rPr>
              <a:t>, </a:t>
            </a:r>
            <a:r>
              <a:rPr lang="en-US" altLang="ko-KR" sz="1400" i="1" dirty="0">
                <a:solidFill>
                  <a:srgbClr val="3E020C"/>
                </a:solidFill>
                <a:latin typeface="Times New Roman" pitchFamily="18" charset="0"/>
              </a:rPr>
              <a:t>n</a:t>
            </a:r>
            <a:r>
              <a:rPr lang="en-US" altLang="ko-KR" sz="1400" dirty="0">
                <a:solidFill>
                  <a:srgbClr val="3E020C"/>
                </a:solidFill>
                <a:latin typeface="Times New Roman" pitchFamily="18" charset="0"/>
              </a:rPr>
              <a:t>-</a:t>
            </a:r>
            <a:r>
              <a:rPr lang="en-US" altLang="ko-KR" sz="14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cxnSp>
        <p:nvCxnSpPr>
          <p:cNvPr id="40" name="직선 화살표 연결선 39"/>
          <p:cNvCxnSpPr>
            <a:stCxn id="38" idx="1"/>
            <a:endCxn id="39" idx="1"/>
          </p:cNvCxnSpPr>
          <p:nvPr/>
        </p:nvCxnSpPr>
        <p:spPr bwMode="auto">
          <a:xfrm flipV="1">
            <a:off x="5775325" y="5384800"/>
            <a:ext cx="498475" cy="14446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07695" name="TextBox 6"/>
          <p:cNvSpPr txBox="1">
            <a:spLocks noChangeArrowheads="1"/>
          </p:cNvSpPr>
          <p:nvPr/>
        </p:nvSpPr>
        <p:spPr bwMode="auto">
          <a:xfrm>
            <a:off x="1344613" y="2168525"/>
            <a:ext cx="287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0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7696" name="TextBox 9"/>
          <p:cNvSpPr txBox="1">
            <a:spLocks noChangeArrowheads="1"/>
          </p:cNvSpPr>
          <p:nvPr/>
        </p:nvSpPr>
        <p:spPr bwMode="auto">
          <a:xfrm>
            <a:off x="1673225" y="2168525"/>
            <a:ext cx="2873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1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7697" name="TextBox 10"/>
          <p:cNvSpPr txBox="1">
            <a:spLocks noChangeArrowheads="1"/>
          </p:cNvSpPr>
          <p:nvPr/>
        </p:nvSpPr>
        <p:spPr bwMode="auto">
          <a:xfrm>
            <a:off x="1990725" y="2168525"/>
            <a:ext cx="2873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2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7698" name="TextBox 11"/>
          <p:cNvSpPr txBox="1">
            <a:spLocks noChangeArrowheads="1"/>
          </p:cNvSpPr>
          <p:nvPr/>
        </p:nvSpPr>
        <p:spPr bwMode="auto">
          <a:xfrm>
            <a:off x="2328863" y="2168525"/>
            <a:ext cx="2873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3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7699" name="TextBox 12"/>
          <p:cNvSpPr txBox="1">
            <a:spLocks noChangeArrowheads="1"/>
          </p:cNvSpPr>
          <p:nvPr/>
        </p:nvSpPr>
        <p:spPr bwMode="auto">
          <a:xfrm>
            <a:off x="2635250" y="2168525"/>
            <a:ext cx="2873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4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7700" name="TextBox 13"/>
          <p:cNvSpPr txBox="1">
            <a:spLocks noChangeArrowheads="1"/>
          </p:cNvSpPr>
          <p:nvPr/>
        </p:nvSpPr>
        <p:spPr bwMode="auto">
          <a:xfrm>
            <a:off x="2952750" y="2168525"/>
            <a:ext cx="234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.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7701" name="TextBox 14"/>
          <p:cNvSpPr txBox="1">
            <a:spLocks noChangeArrowheads="1"/>
          </p:cNvSpPr>
          <p:nvPr/>
        </p:nvSpPr>
        <p:spPr bwMode="auto">
          <a:xfrm>
            <a:off x="3281363" y="2168525"/>
            <a:ext cx="23495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.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7702" name="TextBox 15"/>
          <p:cNvSpPr txBox="1">
            <a:spLocks noChangeArrowheads="1"/>
          </p:cNvSpPr>
          <p:nvPr/>
        </p:nvSpPr>
        <p:spPr bwMode="auto">
          <a:xfrm>
            <a:off x="3598863" y="2168525"/>
            <a:ext cx="234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.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7703" name="TextBox 16"/>
          <p:cNvSpPr txBox="1">
            <a:spLocks noChangeArrowheads="1"/>
          </p:cNvSpPr>
          <p:nvPr/>
        </p:nvSpPr>
        <p:spPr bwMode="auto">
          <a:xfrm>
            <a:off x="3927475" y="2168525"/>
            <a:ext cx="23495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.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7704" name="TextBox 17"/>
          <p:cNvSpPr txBox="1">
            <a:spLocks noChangeArrowheads="1"/>
          </p:cNvSpPr>
          <p:nvPr/>
        </p:nvSpPr>
        <p:spPr bwMode="auto">
          <a:xfrm>
            <a:off x="4173538" y="2171700"/>
            <a:ext cx="515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 i="1">
                <a:solidFill>
                  <a:srgbClr val="3E020C"/>
                </a:solidFill>
              </a:rPr>
              <a:t>m</a:t>
            </a:r>
            <a:r>
              <a:rPr lang="en-US" altLang="ko-KR" sz="1600">
                <a:solidFill>
                  <a:srgbClr val="3E020C"/>
                </a:solidFill>
              </a:rPr>
              <a:t>-1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7705" name="TextBox 6"/>
          <p:cNvSpPr txBox="1">
            <a:spLocks noChangeArrowheads="1"/>
          </p:cNvSpPr>
          <p:nvPr/>
        </p:nvSpPr>
        <p:spPr bwMode="auto">
          <a:xfrm>
            <a:off x="5653088" y="2149475"/>
            <a:ext cx="287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0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7706" name="TextBox 9"/>
          <p:cNvSpPr txBox="1">
            <a:spLocks noChangeArrowheads="1"/>
          </p:cNvSpPr>
          <p:nvPr/>
        </p:nvSpPr>
        <p:spPr bwMode="auto">
          <a:xfrm>
            <a:off x="5981700" y="2149475"/>
            <a:ext cx="2873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1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7707" name="TextBox 10"/>
          <p:cNvSpPr txBox="1">
            <a:spLocks noChangeArrowheads="1"/>
          </p:cNvSpPr>
          <p:nvPr/>
        </p:nvSpPr>
        <p:spPr bwMode="auto">
          <a:xfrm>
            <a:off x="6299200" y="2149475"/>
            <a:ext cx="2873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2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7708" name="TextBox 11"/>
          <p:cNvSpPr txBox="1">
            <a:spLocks noChangeArrowheads="1"/>
          </p:cNvSpPr>
          <p:nvPr/>
        </p:nvSpPr>
        <p:spPr bwMode="auto">
          <a:xfrm>
            <a:off x="6637338" y="2149475"/>
            <a:ext cx="2873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3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7709" name="TextBox 12"/>
          <p:cNvSpPr txBox="1">
            <a:spLocks noChangeArrowheads="1"/>
          </p:cNvSpPr>
          <p:nvPr/>
        </p:nvSpPr>
        <p:spPr bwMode="auto">
          <a:xfrm>
            <a:off x="6943725" y="2149475"/>
            <a:ext cx="2873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4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7710" name="TextBox 13"/>
          <p:cNvSpPr txBox="1">
            <a:spLocks noChangeArrowheads="1"/>
          </p:cNvSpPr>
          <p:nvPr/>
        </p:nvSpPr>
        <p:spPr bwMode="auto">
          <a:xfrm>
            <a:off x="7261225" y="2149475"/>
            <a:ext cx="234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.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7711" name="TextBox 14"/>
          <p:cNvSpPr txBox="1">
            <a:spLocks noChangeArrowheads="1"/>
          </p:cNvSpPr>
          <p:nvPr/>
        </p:nvSpPr>
        <p:spPr bwMode="auto">
          <a:xfrm>
            <a:off x="7589838" y="2149475"/>
            <a:ext cx="23495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.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7712" name="TextBox 15"/>
          <p:cNvSpPr txBox="1">
            <a:spLocks noChangeArrowheads="1"/>
          </p:cNvSpPr>
          <p:nvPr/>
        </p:nvSpPr>
        <p:spPr bwMode="auto">
          <a:xfrm>
            <a:off x="7907338" y="2149475"/>
            <a:ext cx="234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</a:rPr>
              <a:t>.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107713" name="TextBox 17"/>
          <p:cNvSpPr txBox="1">
            <a:spLocks noChangeArrowheads="1"/>
          </p:cNvSpPr>
          <p:nvPr/>
        </p:nvSpPr>
        <p:spPr bwMode="auto">
          <a:xfrm>
            <a:off x="8169275" y="2151063"/>
            <a:ext cx="458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 i="1">
                <a:solidFill>
                  <a:srgbClr val="3E020C"/>
                </a:solidFill>
              </a:rPr>
              <a:t>n</a:t>
            </a:r>
            <a:r>
              <a:rPr lang="en-US" altLang="ko-KR" sz="1600">
                <a:solidFill>
                  <a:srgbClr val="3E020C"/>
                </a:solidFill>
              </a:rPr>
              <a:t>-1</a:t>
            </a:r>
            <a:endParaRPr lang="ko-KR" altLang="en-US" sz="1600">
              <a:solidFill>
                <a:srgbClr val="3E020C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177A5C-276C-49FF-9268-9FCFD70003E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08547" name="TextBox 2"/>
          <p:cNvSpPr txBox="1">
            <a:spLocks noChangeArrowheads="1"/>
          </p:cNvSpPr>
          <p:nvPr/>
        </p:nvSpPr>
        <p:spPr bwMode="auto">
          <a:xfrm>
            <a:off x="631825" y="476250"/>
            <a:ext cx="78803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(2)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서열</a:t>
            </a:r>
            <a:r>
              <a:rPr lang="ko-KR" altLang="en-US">
                <a:solidFill>
                  <a:srgbClr val="3E020C"/>
                </a:solidFill>
              </a:rPr>
              <a:t> </a:t>
            </a:r>
            <a:r>
              <a:rPr lang="en-US" altLang="ko-KR" i="1">
                <a:solidFill>
                  <a:srgbClr val="3E020C"/>
                </a:solidFill>
              </a:rPr>
              <a:t>y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끝지점을 지났고</a:t>
            </a:r>
            <a:r>
              <a:rPr lang="en-US" altLang="ko-KR">
                <a:solidFill>
                  <a:srgbClr val="3E020C"/>
                </a:solidFill>
              </a:rPr>
              <a:t>(</a:t>
            </a:r>
            <a:r>
              <a:rPr lang="en-US" altLang="ko-KR" i="1">
                <a:solidFill>
                  <a:srgbClr val="3E020C"/>
                </a:solidFill>
              </a:rPr>
              <a:t>j</a:t>
            </a:r>
            <a:r>
              <a:rPr lang="en-US" altLang="ko-KR">
                <a:solidFill>
                  <a:srgbClr val="3E020C"/>
                </a:solidFill>
              </a:rPr>
              <a:t>=</a:t>
            </a:r>
            <a:r>
              <a:rPr lang="en-US" altLang="ko-KR" i="1">
                <a:solidFill>
                  <a:srgbClr val="3E020C"/>
                </a:solidFill>
              </a:rPr>
              <a:t>n</a:t>
            </a:r>
            <a:r>
              <a:rPr lang="en-US" altLang="ko-KR">
                <a:solidFill>
                  <a:srgbClr val="3E020C"/>
                </a:solidFill>
              </a:rPr>
              <a:t>),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서열</a:t>
            </a:r>
            <a:r>
              <a:rPr lang="ko-KR" altLang="en-US">
                <a:solidFill>
                  <a:srgbClr val="3E020C"/>
                </a:solidFill>
              </a:rPr>
              <a:t> </a:t>
            </a:r>
            <a:r>
              <a:rPr lang="en-US" altLang="ko-KR" i="1">
                <a:solidFill>
                  <a:srgbClr val="3E020C"/>
                </a:solidFill>
              </a:rPr>
              <a:t>x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ko-KR" altLang="en-US">
                <a:solidFill>
                  <a:srgbClr val="3E020C"/>
                </a:solidFill>
              </a:rPr>
              <a:t> </a:t>
            </a:r>
            <a:r>
              <a:rPr lang="en-US" altLang="ko-KR" i="1">
                <a:solidFill>
                  <a:srgbClr val="3E020C"/>
                </a:solidFill>
              </a:rPr>
              <a:t>i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>
                <a:solidFill>
                  <a:srgbClr val="3E020C"/>
                </a:solidFill>
              </a:rPr>
              <a:t>(</a:t>
            </a:r>
            <a:r>
              <a:rPr lang="en-US" altLang="ko-KR" i="1">
                <a:solidFill>
                  <a:srgbClr val="3E020C"/>
                </a:solidFill>
              </a:rPr>
              <a:t>i</a:t>
            </a:r>
            <a:r>
              <a:rPr lang="en-US" altLang="ko-KR">
                <a:solidFill>
                  <a:srgbClr val="3E020C"/>
                </a:solidFill>
              </a:rPr>
              <a:t>&lt;</a:t>
            </a:r>
            <a:r>
              <a:rPr lang="en-US" altLang="ko-KR" i="1">
                <a:solidFill>
                  <a:srgbClr val="3E020C"/>
                </a:solidFill>
              </a:rPr>
              <a:t>m</a:t>
            </a:r>
            <a:r>
              <a:rPr lang="en-US" altLang="ko-KR">
                <a:solidFill>
                  <a:srgbClr val="3E020C"/>
                </a:solidFill>
              </a:rPr>
              <a:t>)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있다면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틈을 </a:t>
            </a:r>
            <a:r>
              <a:rPr lang="en-US" altLang="ko-KR" i="1">
                <a:solidFill>
                  <a:srgbClr val="3E020C"/>
                </a:solidFill>
              </a:rPr>
              <a:t>m</a:t>
            </a:r>
            <a:r>
              <a:rPr lang="en-US" altLang="ko-KR">
                <a:solidFill>
                  <a:srgbClr val="3E020C"/>
                </a:solidFill>
              </a:rPr>
              <a:t>-</a:t>
            </a:r>
            <a:r>
              <a:rPr lang="en-US" altLang="ko-KR" i="1">
                <a:solidFill>
                  <a:srgbClr val="3E020C"/>
                </a:solidFill>
              </a:rPr>
              <a:t>i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삽입해야 한다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>
                <a:solidFill>
                  <a:srgbClr val="3E020C"/>
                </a:solidFill>
              </a:rPr>
              <a:t>, </a:t>
            </a:r>
            <a:r>
              <a:rPr lang="en-US" altLang="ko-KR" i="1">
                <a:solidFill>
                  <a:srgbClr val="3E020C"/>
                </a:solidFill>
              </a:rPr>
              <a:t>opt</a:t>
            </a:r>
            <a:r>
              <a:rPr lang="en-US" altLang="ko-KR">
                <a:solidFill>
                  <a:srgbClr val="3E020C"/>
                </a:solidFill>
              </a:rPr>
              <a:t>(</a:t>
            </a:r>
            <a:r>
              <a:rPr lang="en-US" altLang="ko-KR" i="1">
                <a:solidFill>
                  <a:srgbClr val="3E020C"/>
                </a:solidFill>
              </a:rPr>
              <a:t>i</a:t>
            </a:r>
            <a:r>
              <a:rPr lang="en-US" altLang="ko-KR">
                <a:solidFill>
                  <a:srgbClr val="3E020C"/>
                </a:solidFill>
              </a:rPr>
              <a:t>,</a:t>
            </a:r>
            <a:r>
              <a:rPr lang="en-US" altLang="ko-KR" i="1">
                <a:solidFill>
                  <a:srgbClr val="3E020C"/>
                </a:solidFill>
              </a:rPr>
              <a:t>n</a:t>
            </a:r>
            <a:r>
              <a:rPr lang="en-US" altLang="ko-KR">
                <a:solidFill>
                  <a:srgbClr val="3E020C"/>
                </a:solidFill>
              </a:rPr>
              <a:t>)=2(</a:t>
            </a:r>
            <a:r>
              <a:rPr lang="en-US" altLang="ko-KR" i="1">
                <a:solidFill>
                  <a:srgbClr val="3E020C"/>
                </a:solidFill>
              </a:rPr>
              <a:t>m</a:t>
            </a:r>
            <a:r>
              <a:rPr lang="en-US" altLang="ko-KR">
                <a:solidFill>
                  <a:srgbClr val="3E020C"/>
                </a:solidFill>
              </a:rPr>
              <a:t>-</a:t>
            </a:r>
            <a:r>
              <a:rPr lang="en-US" altLang="ko-KR" i="1">
                <a:solidFill>
                  <a:srgbClr val="3E020C"/>
                </a:solidFill>
              </a:rPr>
              <a:t>i</a:t>
            </a:r>
            <a:r>
              <a:rPr lang="en-US" altLang="ko-KR">
                <a:solidFill>
                  <a:srgbClr val="3E020C"/>
                </a:solidFill>
              </a:rPr>
              <a:t>) </a:t>
            </a:r>
            <a:endParaRPr lang="ko-KR" altLang="en-US">
              <a:solidFill>
                <a:srgbClr val="3E020C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00313" y="2095500"/>
          <a:ext cx="3170240" cy="274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</a:tblGrid>
              <a:tr h="274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47813" y="2492375"/>
          <a:ext cx="2854323" cy="274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147"/>
                <a:gridCol w="317147"/>
                <a:gridCol w="317147"/>
                <a:gridCol w="317147"/>
                <a:gridCol w="317147"/>
                <a:gridCol w="317147"/>
                <a:gridCol w="317147"/>
                <a:gridCol w="317147"/>
                <a:gridCol w="317147"/>
              </a:tblGrid>
              <a:tr h="274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8594" name="TextBox 5"/>
          <p:cNvSpPr txBox="1">
            <a:spLocks noChangeArrowheads="1"/>
          </p:cNvSpPr>
          <p:nvPr/>
        </p:nvSpPr>
        <p:spPr bwMode="auto">
          <a:xfrm>
            <a:off x="1995488" y="1905000"/>
            <a:ext cx="2984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x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108595" name="TextBox 6"/>
          <p:cNvSpPr txBox="1">
            <a:spLocks noChangeArrowheads="1"/>
          </p:cNvSpPr>
          <p:nvPr/>
        </p:nvSpPr>
        <p:spPr bwMode="auto">
          <a:xfrm>
            <a:off x="1028700" y="2322513"/>
            <a:ext cx="2984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y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108596" name="TextBox 7"/>
          <p:cNvSpPr txBox="1">
            <a:spLocks noChangeArrowheads="1"/>
          </p:cNvSpPr>
          <p:nvPr/>
        </p:nvSpPr>
        <p:spPr bwMode="auto">
          <a:xfrm>
            <a:off x="2527300" y="1735138"/>
            <a:ext cx="34861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400">
                <a:solidFill>
                  <a:srgbClr val="3E020C"/>
                </a:solidFill>
              </a:rPr>
              <a:t>                            . . . . .      </a:t>
            </a:r>
            <a:r>
              <a:rPr lang="en-US" altLang="ko-KR" sz="1400" i="1">
                <a:solidFill>
                  <a:srgbClr val="3E020C"/>
                </a:solidFill>
              </a:rPr>
              <a:t>i</a:t>
            </a:r>
            <a:r>
              <a:rPr lang="en-US" altLang="ko-KR" sz="1400">
                <a:solidFill>
                  <a:srgbClr val="3E020C"/>
                </a:solidFill>
              </a:rPr>
              <a:t>     </a:t>
            </a:r>
            <a:r>
              <a:rPr lang="en-US" altLang="ko-KR" sz="1400" i="1">
                <a:solidFill>
                  <a:srgbClr val="3E020C"/>
                </a:solidFill>
              </a:rPr>
              <a:t>i</a:t>
            </a:r>
            <a:r>
              <a:rPr lang="en-US" altLang="ko-KR" sz="1400">
                <a:solidFill>
                  <a:srgbClr val="3E020C"/>
                </a:solidFill>
              </a:rPr>
              <a:t>+1   … </a:t>
            </a:r>
            <a:r>
              <a:rPr lang="en-US" altLang="ko-KR" sz="1400" i="1">
                <a:solidFill>
                  <a:srgbClr val="3E020C"/>
                </a:solidFill>
              </a:rPr>
              <a:t>m</a:t>
            </a:r>
            <a:r>
              <a:rPr lang="en-US" altLang="ko-KR" sz="1400">
                <a:solidFill>
                  <a:srgbClr val="3E020C"/>
                </a:solidFill>
              </a:rPr>
              <a:t>-1  </a:t>
            </a:r>
            <a:r>
              <a:rPr lang="en-US" altLang="ko-KR" sz="1400" i="1">
                <a:solidFill>
                  <a:srgbClr val="3E020C"/>
                </a:solidFill>
              </a:rPr>
              <a:t>m</a:t>
            </a:r>
            <a:endParaRPr lang="ko-KR" altLang="en-US" sz="1400" i="1">
              <a:solidFill>
                <a:srgbClr val="3E020C"/>
              </a:solidFill>
            </a:endParaRPr>
          </a:p>
        </p:txBody>
      </p:sp>
      <p:sp>
        <p:nvSpPr>
          <p:cNvPr id="108597" name="TextBox 8"/>
          <p:cNvSpPr txBox="1">
            <a:spLocks noChangeArrowheads="1"/>
          </p:cNvSpPr>
          <p:nvPr/>
        </p:nvSpPr>
        <p:spPr bwMode="auto">
          <a:xfrm>
            <a:off x="1582738" y="2722563"/>
            <a:ext cx="32226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400">
                <a:solidFill>
                  <a:srgbClr val="3E020C"/>
                </a:solidFill>
              </a:rPr>
              <a:t>                            . …..             …  </a:t>
            </a:r>
            <a:r>
              <a:rPr lang="en-US" altLang="ko-KR" sz="1400" i="1">
                <a:solidFill>
                  <a:srgbClr val="3E020C"/>
                </a:solidFill>
              </a:rPr>
              <a:t>n</a:t>
            </a:r>
            <a:r>
              <a:rPr lang="en-US" altLang="ko-KR" sz="1400">
                <a:solidFill>
                  <a:srgbClr val="3E020C"/>
                </a:solidFill>
              </a:rPr>
              <a:t>-1  </a:t>
            </a:r>
            <a:r>
              <a:rPr lang="en-US" altLang="ko-KR" sz="1400" i="1">
                <a:solidFill>
                  <a:srgbClr val="3E020C"/>
                </a:solidFill>
              </a:rPr>
              <a:t>j</a:t>
            </a:r>
            <a:r>
              <a:rPr lang="en-US" altLang="ko-KR" sz="1400">
                <a:solidFill>
                  <a:srgbClr val="3E020C"/>
                </a:solidFill>
              </a:rPr>
              <a:t>=</a:t>
            </a:r>
            <a:r>
              <a:rPr lang="en-US" altLang="ko-KR" sz="1400" i="1">
                <a:solidFill>
                  <a:srgbClr val="3E020C"/>
                </a:solidFill>
              </a:rPr>
              <a:t>n</a:t>
            </a:r>
            <a:endParaRPr lang="ko-KR" altLang="en-US" sz="1400" i="1">
              <a:solidFill>
                <a:srgbClr val="3E020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6038" y="3511550"/>
            <a:ext cx="695325" cy="358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0" rIns="36000" bIns="0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en-US" altLang="ko-KR" sz="1800" i="1">
                <a:solidFill>
                  <a:srgbClr val="3E020C"/>
                </a:solidFill>
                <a:latin typeface="Times New Roman" pitchFamily="18" charset="0"/>
              </a:rPr>
              <a:t>y</a:t>
            </a:r>
            <a:r>
              <a:rPr lang="ko-KR" altLang="en-US" sz="1800">
                <a:solidFill>
                  <a:srgbClr val="3E020C"/>
                </a:solidFill>
                <a:latin typeface="Times New Roman" pitchFamily="18" charset="0"/>
              </a:rPr>
              <a:t>의 끝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cxnSp>
        <p:nvCxnSpPr>
          <p:cNvPr id="108599" name="직선 화살표 연결선 13"/>
          <p:cNvCxnSpPr>
            <a:cxnSpLocks noChangeShapeType="1"/>
          </p:cNvCxnSpPr>
          <p:nvPr/>
        </p:nvCxnSpPr>
        <p:spPr bwMode="auto">
          <a:xfrm flipV="1">
            <a:off x="4251325" y="3100388"/>
            <a:ext cx="0" cy="34925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2609850" y="4573588"/>
          <a:ext cx="3170240" cy="274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  <a:gridCol w="317024"/>
              </a:tblGrid>
              <a:tr h="274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22" marR="91422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657350" y="4970463"/>
          <a:ext cx="2854323" cy="274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147"/>
                <a:gridCol w="317147"/>
                <a:gridCol w="317147"/>
                <a:gridCol w="317147"/>
                <a:gridCol w="317147"/>
                <a:gridCol w="317147"/>
                <a:gridCol w="317147"/>
                <a:gridCol w="317147"/>
                <a:gridCol w="317147"/>
              </a:tblGrid>
              <a:tr h="274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57" marR="91457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8646" name="TextBox 5"/>
          <p:cNvSpPr txBox="1">
            <a:spLocks noChangeArrowheads="1"/>
          </p:cNvSpPr>
          <p:nvPr/>
        </p:nvSpPr>
        <p:spPr bwMode="auto">
          <a:xfrm>
            <a:off x="2105025" y="4383088"/>
            <a:ext cx="2984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x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108647" name="TextBox 6"/>
          <p:cNvSpPr txBox="1">
            <a:spLocks noChangeArrowheads="1"/>
          </p:cNvSpPr>
          <p:nvPr/>
        </p:nvSpPr>
        <p:spPr bwMode="auto">
          <a:xfrm>
            <a:off x="1138238" y="4800600"/>
            <a:ext cx="2984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y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108648" name="TextBox 7"/>
          <p:cNvSpPr txBox="1">
            <a:spLocks noChangeArrowheads="1"/>
          </p:cNvSpPr>
          <p:nvPr/>
        </p:nvSpPr>
        <p:spPr bwMode="auto">
          <a:xfrm>
            <a:off x="2636838" y="4213225"/>
            <a:ext cx="34861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400">
                <a:solidFill>
                  <a:srgbClr val="3E020C"/>
                </a:solidFill>
              </a:rPr>
              <a:t>                            . . . . .      </a:t>
            </a:r>
            <a:r>
              <a:rPr lang="en-US" altLang="ko-KR" sz="1400" i="1">
                <a:solidFill>
                  <a:srgbClr val="3E020C"/>
                </a:solidFill>
              </a:rPr>
              <a:t>i</a:t>
            </a:r>
            <a:r>
              <a:rPr lang="en-US" altLang="ko-KR" sz="1400">
                <a:solidFill>
                  <a:srgbClr val="3E020C"/>
                </a:solidFill>
              </a:rPr>
              <a:t>     </a:t>
            </a:r>
            <a:r>
              <a:rPr lang="en-US" altLang="ko-KR" sz="1400" i="1">
                <a:solidFill>
                  <a:srgbClr val="3E020C"/>
                </a:solidFill>
              </a:rPr>
              <a:t>i</a:t>
            </a:r>
            <a:r>
              <a:rPr lang="en-US" altLang="ko-KR" sz="1400">
                <a:solidFill>
                  <a:srgbClr val="3E020C"/>
                </a:solidFill>
              </a:rPr>
              <a:t>+1   … </a:t>
            </a:r>
            <a:r>
              <a:rPr lang="en-US" altLang="ko-KR" sz="1400" i="1">
                <a:solidFill>
                  <a:srgbClr val="3E020C"/>
                </a:solidFill>
              </a:rPr>
              <a:t>m</a:t>
            </a:r>
            <a:r>
              <a:rPr lang="en-US" altLang="ko-KR" sz="1400">
                <a:solidFill>
                  <a:srgbClr val="3E020C"/>
                </a:solidFill>
              </a:rPr>
              <a:t>-1  </a:t>
            </a:r>
            <a:r>
              <a:rPr lang="en-US" altLang="ko-KR" sz="1400" i="1">
                <a:solidFill>
                  <a:srgbClr val="3E020C"/>
                </a:solidFill>
              </a:rPr>
              <a:t>m</a:t>
            </a:r>
            <a:endParaRPr lang="ko-KR" altLang="en-US" sz="1400" i="1">
              <a:solidFill>
                <a:srgbClr val="3E020C"/>
              </a:solidFill>
            </a:endParaRPr>
          </a:p>
        </p:txBody>
      </p:sp>
      <p:sp>
        <p:nvSpPr>
          <p:cNvPr id="108649" name="TextBox 8"/>
          <p:cNvSpPr txBox="1">
            <a:spLocks noChangeArrowheads="1"/>
          </p:cNvSpPr>
          <p:nvPr/>
        </p:nvSpPr>
        <p:spPr bwMode="auto">
          <a:xfrm>
            <a:off x="1692275" y="5200650"/>
            <a:ext cx="32210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400">
                <a:solidFill>
                  <a:srgbClr val="3E020C"/>
                </a:solidFill>
              </a:rPr>
              <a:t>                            . …..             …  </a:t>
            </a:r>
            <a:r>
              <a:rPr lang="en-US" altLang="ko-KR" sz="1400" i="1">
                <a:solidFill>
                  <a:srgbClr val="3E020C"/>
                </a:solidFill>
              </a:rPr>
              <a:t>n</a:t>
            </a:r>
            <a:r>
              <a:rPr lang="en-US" altLang="ko-KR" sz="1400">
                <a:solidFill>
                  <a:srgbClr val="3E020C"/>
                </a:solidFill>
              </a:rPr>
              <a:t>-1  </a:t>
            </a:r>
            <a:r>
              <a:rPr lang="en-US" altLang="ko-KR" sz="1400" i="1">
                <a:solidFill>
                  <a:srgbClr val="3E020C"/>
                </a:solidFill>
              </a:rPr>
              <a:t>j</a:t>
            </a:r>
            <a:r>
              <a:rPr lang="en-US" altLang="ko-KR" sz="1400">
                <a:solidFill>
                  <a:srgbClr val="3E020C"/>
                </a:solidFill>
              </a:rPr>
              <a:t>=</a:t>
            </a:r>
            <a:r>
              <a:rPr lang="en-US" altLang="ko-KR" sz="1400" i="1">
                <a:solidFill>
                  <a:srgbClr val="3E020C"/>
                </a:solidFill>
              </a:rPr>
              <a:t>n</a:t>
            </a:r>
            <a:endParaRPr lang="ko-KR" altLang="en-US" sz="1400" i="1">
              <a:solidFill>
                <a:srgbClr val="3E020C"/>
              </a:solidFill>
            </a:endParaRPr>
          </a:p>
        </p:txBody>
      </p:sp>
      <p:sp>
        <p:nvSpPr>
          <p:cNvPr id="26" name="왼쪽 중괄호 25"/>
          <p:cNvSpPr/>
          <p:nvPr/>
        </p:nvSpPr>
        <p:spPr bwMode="auto">
          <a:xfrm rot="16200000">
            <a:off x="4976018" y="4863307"/>
            <a:ext cx="398463" cy="1231900"/>
          </a:xfrm>
          <a:prstGeom prst="leftBrace">
            <a:avLst>
              <a:gd name="adj1" fmla="val 23317"/>
              <a:gd name="adj2" fmla="val 75980"/>
            </a:avLst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432425" y="5753100"/>
            <a:ext cx="2254250" cy="307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  <a:defRPr/>
            </a:pP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틈이 들어가는 위치</a:t>
            </a:r>
            <a:r>
              <a:rPr lang="en-US" altLang="ko-KR" sz="1400" dirty="0">
                <a:solidFill>
                  <a:srgbClr val="3E020C"/>
                </a:solidFill>
                <a:latin typeface="Times New Roman" pitchFamily="18" charset="0"/>
              </a:rPr>
              <a:t>, </a:t>
            </a:r>
            <a:r>
              <a:rPr lang="en-US" altLang="ko-KR" sz="1400" i="1" dirty="0">
                <a:solidFill>
                  <a:srgbClr val="3E020C"/>
                </a:solidFill>
                <a:latin typeface="Times New Roman" pitchFamily="18" charset="0"/>
              </a:rPr>
              <a:t>m</a:t>
            </a:r>
            <a:r>
              <a:rPr lang="en-US" altLang="ko-KR" sz="1400" dirty="0">
                <a:solidFill>
                  <a:srgbClr val="3E020C"/>
                </a:solidFill>
                <a:latin typeface="Times New Roman" pitchFamily="18" charset="0"/>
              </a:rPr>
              <a:t>-</a:t>
            </a:r>
            <a:r>
              <a:rPr lang="en-US" altLang="ko-KR" sz="1400" i="1" dirty="0" err="1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4511675" y="4973638"/>
          <a:ext cx="1268412" cy="274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103"/>
                <a:gridCol w="317103"/>
                <a:gridCol w="317103"/>
                <a:gridCol w="317103"/>
              </a:tblGrid>
              <a:tr h="274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91444" marR="91444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44" marR="91444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4" marR="91444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91444" marR="91444" marT="45631" marB="456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40475"/>
            <a:ext cx="4381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5DC653-C2D0-4726-878C-DA79637CC87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09571" name="TextBox 2"/>
          <p:cNvSpPr txBox="1">
            <a:spLocks noChangeArrowheads="1"/>
          </p:cNvSpPr>
          <p:nvPr/>
        </p:nvSpPr>
        <p:spPr bwMode="auto">
          <a:xfrm>
            <a:off x="476250" y="260350"/>
            <a:ext cx="8767763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분할정복방법의 서열 맞춤 방법</a:t>
            </a:r>
            <a:endParaRPr lang="en-US" altLang="ko-KR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동족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DNA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서열의 최적 맞춤을 구하시오</a:t>
            </a:r>
            <a:endParaRPr lang="en-US" altLang="ko-KR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 </a:t>
            </a:r>
            <a:r>
              <a:rPr lang="en-US" altLang="ko-KR" i="1">
                <a:solidFill>
                  <a:srgbClr val="3E020C"/>
                </a:solidFill>
              </a:rPr>
              <a:t>m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ko-KR" altLang="en-US">
                <a:solidFill>
                  <a:srgbClr val="3E020C"/>
                </a:solidFill>
              </a:rPr>
              <a:t> </a:t>
            </a:r>
            <a:r>
              <a:rPr lang="en-US" altLang="ko-KR">
                <a:solidFill>
                  <a:srgbClr val="3E020C"/>
                </a:solidFill>
              </a:rPr>
              <a:t>DNA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서열</a:t>
            </a:r>
            <a:r>
              <a:rPr lang="ko-KR" altLang="en-US">
                <a:solidFill>
                  <a:srgbClr val="3E020C"/>
                </a:solidFill>
              </a:rPr>
              <a:t> </a:t>
            </a:r>
            <a:r>
              <a:rPr lang="en-US" altLang="ko-KR" i="1">
                <a:solidFill>
                  <a:srgbClr val="3E020C"/>
                </a:solidFill>
              </a:rPr>
              <a:t>x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길이 </a:t>
            </a:r>
            <a:r>
              <a:rPr lang="en-US" altLang="ko-KR" i="1">
                <a:solidFill>
                  <a:srgbClr val="3E020C"/>
                </a:solidFill>
              </a:rPr>
              <a:t>n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ko-KR" altLang="en-US">
                <a:solidFill>
                  <a:srgbClr val="3E020C"/>
                </a:solidFill>
              </a:rPr>
              <a:t> </a:t>
            </a:r>
            <a:r>
              <a:rPr lang="en-US" altLang="ko-KR">
                <a:solidFill>
                  <a:srgbClr val="3E020C"/>
                </a:solidFill>
              </a:rPr>
              <a:t>DNA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서열</a:t>
            </a:r>
            <a:r>
              <a:rPr lang="ko-KR" altLang="en-US">
                <a:solidFill>
                  <a:srgbClr val="3E020C"/>
                </a:solidFill>
              </a:rPr>
              <a:t> </a:t>
            </a:r>
            <a:r>
              <a:rPr lang="en-US" altLang="ko-KR" i="1">
                <a:solidFill>
                  <a:srgbClr val="3E020C"/>
                </a:solidFill>
              </a:rPr>
              <a:t>y</a:t>
            </a:r>
            <a:r>
              <a:rPr lang="en-US" altLang="ko-KR">
                <a:solidFill>
                  <a:srgbClr val="3E020C"/>
                </a:solidFill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서열은 배열로 표현</a:t>
            </a:r>
            <a:endParaRPr lang="en-US" altLang="ko-KR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서열의 최적 맞춤의 비용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539750" y="2276475"/>
            <a:ext cx="8364538" cy="36655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1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pPr marL="180975"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==m)</a:t>
            </a:r>
          </a:p>
          <a:p>
            <a:pPr marL="180975"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i="1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opt_val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2(n-j);</a:t>
            </a:r>
          </a:p>
          <a:p>
            <a:pPr marL="180975"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if(j==n)</a:t>
            </a:r>
          </a:p>
          <a:p>
            <a:pPr marL="180975"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i="1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opt_val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2(m-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0975"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180975"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(x[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y[j])</a:t>
            </a:r>
          </a:p>
          <a:p>
            <a:pPr marL="180975"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400" i="1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penalty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180975"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marL="180975"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400" i="1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penalty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180975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opt_val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min(</a:t>
            </a:r>
            <a:r>
              <a:rPr lang="en-US" altLang="ko-KR" sz="1400" i="1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i="1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+1,</a:t>
            </a:r>
            <a:r>
              <a:rPr lang="en-US" altLang="ko-KR" sz="1400" i="1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+1)+</a:t>
            </a:r>
            <a:r>
              <a:rPr lang="en-US" altLang="ko-KR" sz="1400" i="1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penalty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i="1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i="1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+1,</a:t>
            </a:r>
            <a:r>
              <a:rPr lang="en-US" altLang="ko-KR" sz="1400" i="1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)+2, </a:t>
            </a:r>
            <a:r>
              <a:rPr lang="en-US" altLang="ko-KR" sz="1400" i="1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i="1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400" i="1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+1)+2)</a:t>
            </a:r>
          </a:p>
          <a:p>
            <a:pPr marL="180975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180975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opt_val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0975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573" name="TextBox 4"/>
          <p:cNvSpPr txBox="1">
            <a:spLocks noChangeArrowheads="1"/>
          </p:cNvSpPr>
          <p:nvPr/>
        </p:nvSpPr>
        <p:spPr bwMode="auto">
          <a:xfrm>
            <a:off x="1042988" y="6165850"/>
            <a:ext cx="2943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</a:rPr>
              <a:t>optimal_cost = opt(0,0)</a:t>
            </a:r>
            <a:endParaRPr lang="ko-KR" altLang="en-US">
              <a:solidFill>
                <a:srgbClr val="3E020C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97EADB-F9B1-402B-9227-426FEFBEBC8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10595" name="TextBox 2"/>
          <p:cNvSpPr txBox="1">
            <a:spLocks noChangeArrowheads="1"/>
          </p:cNvSpPr>
          <p:nvPr/>
        </p:nvSpPr>
        <p:spPr bwMode="auto">
          <a:xfrm>
            <a:off x="1403350" y="908050"/>
            <a:ext cx="56737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이 알고리즘은 매우 비효율적이다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같은 함수를 중복해서 호출한다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opt(0,0)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은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opt(1,1), opt(1,0), opt(0,1)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을 호출</a:t>
            </a:r>
            <a:endParaRPr lang="en-US" altLang="ko-KR">
              <a:solidFill>
                <a:srgbClr val="3E020C"/>
              </a:solidFill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opt(1,0)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은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opt(2,1), opt(2,0), opt(1,1)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을 호출</a:t>
            </a:r>
          </a:p>
        </p:txBody>
      </p:sp>
      <p:sp>
        <p:nvSpPr>
          <p:cNvPr id="110596" name="TextBox 5"/>
          <p:cNvSpPr txBox="1">
            <a:spLocks noChangeArrowheads="1"/>
          </p:cNvSpPr>
          <p:nvPr/>
        </p:nvSpPr>
        <p:spPr bwMode="auto">
          <a:xfrm>
            <a:off x="3738563" y="3068638"/>
            <a:ext cx="10033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opt(0,0)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110597" name="TextBox 6"/>
          <p:cNvSpPr txBox="1">
            <a:spLocks noChangeArrowheads="1"/>
          </p:cNvSpPr>
          <p:nvPr/>
        </p:nvSpPr>
        <p:spPr bwMode="auto">
          <a:xfrm>
            <a:off x="2627313" y="3860800"/>
            <a:ext cx="10033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opt(1,1)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110598" name="TextBox 7"/>
          <p:cNvSpPr txBox="1">
            <a:spLocks noChangeArrowheads="1"/>
          </p:cNvSpPr>
          <p:nvPr/>
        </p:nvSpPr>
        <p:spPr bwMode="auto">
          <a:xfrm>
            <a:off x="3738563" y="3860800"/>
            <a:ext cx="10033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opt(1,0)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110599" name="TextBox 8"/>
          <p:cNvSpPr txBox="1">
            <a:spLocks noChangeArrowheads="1"/>
          </p:cNvSpPr>
          <p:nvPr/>
        </p:nvSpPr>
        <p:spPr bwMode="auto">
          <a:xfrm>
            <a:off x="4868863" y="3860800"/>
            <a:ext cx="100171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opt(0,1)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110600" name="TextBox 9"/>
          <p:cNvSpPr txBox="1">
            <a:spLocks noChangeArrowheads="1"/>
          </p:cNvSpPr>
          <p:nvPr/>
        </p:nvSpPr>
        <p:spPr bwMode="auto">
          <a:xfrm>
            <a:off x="2627313" y="4708525"/>
            <a:ext cx="10033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opt(2,1)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110601" name="TextBox 10"/>
          <p:cNvSpPr txBox="1">
            <a:spLocks noChangeArrowheads="1"/>
          </p:cNvSpPr>
          <p:nvPr/>
        </p:nvSpPr>
        <p:spPr bwMode="auto">
          <a:xfrm>
            <a:off x="3738563" y="4708525"/>
            <a:ext cx="10033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opt(2,0)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110602" name="TextBox 11"/>
          <p:cNvSpPr txBox="1">
            <a:spLocks noChangeArrowheads="1"/>
          </p:cNvSpPr>
          <p:nvPr/>
        </p:nvSpPr>
        <p:spPr bwMode="auto">
          <a:xfrm>
            <a:off x="4868863" y="4708525"/>
            <a:ext cx="100171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opt(1,1)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/>
          <p:cNvCxnSpPr>
            <a:stCxn id="110596" idx="2"/>
          </p:cNvCxnSpPr>
          <p:nvPr/>
        </p:nvCxnSpPr>
        <p:spPr bwMode="auto">
          <a:xfrm flipH="1">
            <a:off x="3419475" y="3567113"/>
            <a:ext cx="820738" cy="43815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>
            <a:stCxn id="110596" idx="2"/>
          </p:cNvCxnSpPr>
          <p:nvPr/>
        </p:nvCxnSpPr>
        <p:spPr bwMode="auto">
          <a:xfrm>
            <a:off x="4240213" y="3567113"/>
            <a:ext cx="44450" cy="50958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>
            <a:stCxn id="110596" idx="2"/>
          </p:cNvCxnSpPr>
          <p:nvPr/>
        </p:nvCxnSpPr>
        <p:spPr bwMode="auto">
          <a:xfrm>
            <a:off x="4240213" y="3567113"/>
            <a:ext cx="1052512" cy="43815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>
            <a:stCxn id="110598" idx="2"/>
          </p:cNvCxnSpPr>
          <p:nvPr/>
        </p:nvCxnSpPr>
        <p:spPr bwMode="auto">
          <a:xfrm flipH="1">
            <a:off x="3376613" y="4359275"/>
            <a:ext cx="863600" cy="40481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>
            <a:stCxn id="110598" idx="2"/>
          </p:cNvCxnSpPr>
          <p:nvPr/>
        </p:nvCxnSpPr>
        <p:spPr bwMode="auto">
          <a:xfrm>
            <a:off x="4240213" y="4359275"/>
            <a:ext cx="44450" cy="43815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>
            <a:stCxn id="110598" idx="2"/>
          </p:cNvCxnSpPr>
          <p:nvPr/>
        </p:nvCxnSpPr>
        <p:spPr bwMode="auto">
          <a:xfrm>
            <a:off x="4240213" y="4359275"/>
            <a:ext cx="1052512" cy="43815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10609" name="TextBox 24"/>
          <p:cNvSpPr txBox="1">
            <a:spLocks noChangeArrowheads="1"/>
          </p:cNvSpPr>
          <p:nvPr/>
        </p:nvSpPr>
        <p:spPr bwMode="auto">
          <a:xfrm>
            <a:off x="1330325" y="5461000"/>
            <a:ext cx="74183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피보나찌수열을 구하는 분할정복법의 알고리즘 비효율성과 유사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1B11DC-4F46-48B2-9DF7-42F257039C2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11619" name="TextBox 2"/>
          <p:cNvSpPr txBox="1">
            <a:spLocks noChangeArrowheads="1"/>
          </p:cNvSpPr>
          <p:nvPr/>
        </p:nvSpPr>
        <p:spPr bwMode="auto">
          <a:xfrm>
            <a:off x="1425575" y="188913"/>
            <a:ext cx="67373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2800">
                <a:solidFill>
                  <a:srgbClr val="3E020C"/>
                </a:solidFill>
                <a:ea typeface="맑은 고딕" panose="020B0503020000020004" pitchFamily="50" charset="-127"/>
              </a:rPr>
              <a:t>동적계획법을 이용한 최적맞춤 방법 찾기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908175" y="2406650"/>
          <a:ext cx="4992690" cy="3871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269"/>
                <a:gridCol w="499269"/>
                <a:gridCol w="499269"/>
                <a:gridCol w="499269"/>
                <a:gridCol w="499269"/>
                <a:gridCol w="499269"/>
                <a:gridCol w="499269"/>
                <a:gridCol w="499269"/>
                <a:gridCol w="499269"/>
                <a:gridCol w="499269"/>
              </a:tblGrid>
              <a:tr h="5182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  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10 -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1765" name="TextBox 4"/>
          <p:cNvSpPr txBox="1">
            <a:spLocks noChangeArrowheads="1"/>
          </p:cNvSpPr>
          <p:nvPr/>
        </p:nvSpPr>
        <p:spPr bwMode="auto">
          <a:xfrm>
            <a:off x="809625" y="919163"/>
            <a:ext cx="49974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m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+1,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n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+1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크기의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2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차원 배열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m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=10,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n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=8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마지막 행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마지막 열에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‘– ‘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 문자 추가</a:t>
            </a:r>
          </a:p>
        </p:txBody>
      </p:sp>
      <p:sp>
        <p:nvSpPr>
          <p:cNvPr id="2" name="타원 1"/>
          <p:cNvSpPr/>
          <p:nvPr/>
        </p:nvSpPr>
        <p:spPr bwMode="auto">
          <a:xfrm>
            <a:off x="1654175" y="2724150"/>
            <a:ext cx="973138" cy="3697288"/>
          </a:xfrm>
          <a:prstGeom prst="ellips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767" name="TextBox 2"/>
          <p:cNvSpPr txBox="1">
            <a:spLocks noChangeArrowheads="1"/>
          </p:cNvSpPr>
          <p:nvPr/>
        </p:nvSpPr>
        <p:spPr bwMode="auto">
          <a:xfrm>
            <a:off x="1333500" y="3957638"/>
            <a:ext cx="2984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x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111768" name="TextBox 7"/>
          <p:cNvSpPr txBox="1">
            <a:spLocks noChangeArrowheads="1"/>
          </p:cNvSpPr>
          <p:nvPr/>
        </p:nvSpPr>
        <p:spPr bwMode="auto">
          <a:xfrm>
            <a:off x="6537325" y="1843088"/>
            <a:ext cx="2984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y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9" name="타원 8"/>
          <p:cNvSpPr/>
          <p:nvPr/>
        </p:nvSpPr>
        <p:spPr bwMode="auto">
          <a:xfrm rot="16200000">
            <a:off x="4125913" y="23813"/>
            <a:ext cx="1225550" cy="5283200"/>
          </a:xfrm>
          <a:prstGeom prst="ellips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528B6F-A877-429B-9A19-7149DD743B0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547813" y="1916113"/>
          <a:ext cx="4992690" cy="3871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269"/>
                <a:gridCol w="499269"/>
                <a:gridCol w="499269"/>
                <a:gridCol w="499269"/>
                <a:gridCol w="499269"/>
                <a:gridCol w="499269"/>
                <a:gridCol w="499269"/>
                <a:gridCol w="499269"/>
                <a:gridCol w="499269"/>
                <a:gridCol w="499269"/>
              </a:tblGrid>
              <a:tr h="5182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   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  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10 -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2788" name="TextBox 3"/>
          <p:cNvSpPr txBox="1">
            <a:spLocks noChangeArrowheads="1"/>
          </p:cNvSpPr>
          <p:nvPr/>
        </p:nvSpPr>
        <p:spPr bwMode="auto">
          <a:xfrm>
            <a:off x="827088" y="333375"/>
            <a:ext cx="35829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1.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 행과 틈 열을 채워 넣는다</a:t>
            </a:r>
          </a:p>
        </p:txBody>
      </p:sp>
      <p:sp>
        <p:nvSpPr>
          <p:cNvPr id="112789" name="TextBox 4"/>
          <p:cNvSpPr txBox="1">
            <a:spLocks noChangeArrowheads="1"/>
          </p:cNvSpPr>
          <p:nvPr/>
        </p:nvSpPr>
        <p:spPr bwMode="auto">
          <a:xfrm>
            <a:off x="1863725" y="1052513"/>
            <a:ext cx="54165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opt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(10,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)=2(8-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),    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opt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(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,8) = 2(10-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),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틈의 비용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=2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813050" y="6089650"/>
          <a:ext cx="2082800" cy="2143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14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14391"/>
              </p:ext>
            </p:extLst>
          </p:nvPr>
        </p:nvGraphicFramePr>
        <p:xfrm>
          <a:off x="3439053" y="6421438"/>
          <a:ext cx="1665296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162"/>
                <a:gridCol w="208162"/>
                <a:gridCol w="208162"/>
                <a:gridCol w="208162"/>
                <a:gridCol w="208162"/>
                <a:gridCol w="208162"/>
                <a:gridCol w="208162"/>
                <a:gridCol w="208162"/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직선 화살표 연결선 9"/>
          <p:cNvCxnSpPr>
            <a:stCxn id="4" idx="1"/>
          </p:cNvCxnSpPr>
          <p:nvPr/>
        </p:nvCxnSpPr>
        <p:spPr bwMode="auto">
          <a:xfrm flipV="1">
            <a:off x="5395913" y="5719763"/>
            <a:ext cx="320675" cy="6985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937375" y="4652963"/>
          <a:ext cx="2082800" cy="214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143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24400"/>
              </p:ext>
            </p:extLst>
          </p:nvPr>
        </p:nvGraphicFramePr>
        <p:xfrm>
          <a:off x="6938962" y="4976813"/>
          <a:ext cx="1665296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162"/>
                <a:gridCol w="208162"/>
                <a:gridCol w="208162"/>
                <a:gridCol w="208162"/>
                <a:gridCol w="208162"/>
                <a:gridCol w="208162"/>
                <a:gridCol w="208162"/>
                <a:gridCol w="208162"/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stCxn id="21" idx="1"/>
          </p:cNvCxnSpPr>
          <p:nvPr/>
        </p:nvCxnSpPr>
        <p:spPr bwMode="auto">
          <a:xfrm flipH="1">
            <a:off x="6470650" y="4902200"/>
            <a:ext cx="244475" cy="10795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12880" name="TextBox 13"/>
          <p:cNvSpPr txBox="1">
            <a:spLocks noChangeArrowheads="1"/>
          </p:cNvSpPr>
          <p:nvPr/>
        </p:nvSpPr>
        <p:spPr bwMode="auto">
          <a:xfrm>
            <a:off x="4689475" y="5719763"/>
            <a:ext cx="2555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9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112881" name="TextBox 14"/>
          <p:cNvSpPr txBox="1">
            <a:spLocks noChangeArrowheads="1"/>
          </p:cNvSpPr>
          <p:nvPr/>
        </p:nvSpPr>
        <p:spPr bwMode="auto">
          <a:xfrm flipH="1">
            <a:off x="4894890" y="6479381"/>
            <a:ext cx="677862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 dirty="0">
                <a:solidFill>
                  <a:srgbClr val="3E020C"/>
                </a:solidFill>
              </a:rPr>
              <a:t>7</a:t>
            </a:r>
            <a:endParaRPr lang="ko-KR" altLang="en-US" sz="1100" dirty="0">
              <a:solidFill>
                <a:srgbClr val="3E020C"/>
              </a:solidFill>
            </a:endParaRPr>
          </a:p>
        </p:txBody>
      </p:sp>
      <p:sp>
        <p:nvSpPr>
          <p:cNvPr id="112882" name="TextBox 15"/>
          <p:cNvSpPr txBox="1">
            <a:spLocks noChangeArrowheads="1"/>
          </p:cNvSpPr>
          <p:nvPr/>
        </p:nvSpPr>
        <p:spPr bwMode="auto">
          <a:xfrm>
            <a:off x="8455025" y="5110163"/>
            <a:ext cx="1428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7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112883" name="TextBox 16"/>
          <p:cNvSpPr txBox="1">
            <a:spLocks noChangeArrowheads="1"/>
          </p:cNvSpPr>
          <p:nvPr/>
        </p:nvSpPr>
        <p:spPr bwMode="auto">
          <a:xfrm>
            <a:off x="4895850" y="5762625"/>
            <a:ext cx="2127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10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4" name="오른쪽 중괄호 3"/>
          <p:cNvSpPr/>
          <p:nvPr/>
        </p:nvSpPr>
        <p:spPr bwMode="auto">
          <a:xfrm>
            <a:off x="5146675" y="6089650"/>
            <a:ext cx="249238" cy="655638"/>
          </a:xfrm>
          <a:prstGeom prst="righ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885" name="TextBox 17"/>
          <p:cNvSpPr txBox="1">
            <a:spLocks noChangeArrowheads="1"/>
          </p:cNvSpPr>
          <p:nvPr/>
        </p:nvSpPr>
        <p:spPr bwMode="auto">
          <a:xfrm>
            <a:off x="8604250" y="4275138"/>
            <a:ext cx="1428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8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112886" name="TextBox 18"/>
          <p:cNvSpPr txBox="1">
            <a:spLocks noChangeArrowheads="1"/>
          </p:cNvSpPr>
          <p:nvPr/>
        </p:nvSpPr>
        <p:spPr bwMode="auto">
          <a:xfrm>
            <a:off x="8855075" y="4286250"/>
            <a:ext cx="1428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9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112887" name="TextBox 19"/>
          <p:cNvSpPr txBox="1">
            <a:spLocks noChangeArrowheads="1"/>
          </p:cNvSpPr>
          <p:nvPr/>
        </p:nvSpPr>
        <p:spPr bwMode="auto">
          <a:xfrm>
            <a:off x="8672513" y="5110163"/>
            <a:ext cx="1428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8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21" name="오른쪽 중괄호 20"/>
          <p:cNvSpPr/>
          <p:nvPr/>
        </p:nvSpPr>
        <p:spPr bwMode="auto">
          <a:xfrm rot="10800000">
            <a:off x="6715125" y="4575175"/>
            <a:ext cx="249238" cy="655638"/>
          </a:xfrm>
          <a:prstGeom prst="righ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889" name="TextBox 22"/>
          <p:cNvSpPr txBox="1">
            <a:spLocks noChangeArrowheads="1"/>
          </p:cNvSpPr>
          <p:nvPr/>
        </p:nvSpPr>
        <p:spPr bwMode="auto">
          <a:xfrm>
            <a:off x="2571750" y="5937250"/>
            <a:ext cx="1317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000" i="1">
                <a:solidFill>
                  <a:srgbClr val="3E020C"/>
                </a:solidFill>
              </a:rPr>
              <a:t>x</a:t>
            </a:r>
            <a:endParaRPr lang="ko-KR" altLang="en-US" sz="1000" i="1">
              <a:solidFill>
                <a:srgbClr val="3E020C"/>
              </a:solidFill>
            </a:endParaRPr>
          </a:p>
        </p:txBody>
      </p:sp>
      <p:sp>
        <p:nvSpPr>
          <p:cNvPr id="112890" name="TextBox 23"/>
          <p:cNvSpPr txBox="1">
            <a:spLocks noChangeArrowheads="1"/>
          </p:cNvSpPr>
          <p:nvPr/>
        </p:nvSpPr>
        <p:spPr bwMode="auto">
          <a:xfrm>
            <a:off x="6716713" y="4462463"/>
            <a:ext cx="1301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000" i="1">
                <a:solidFill>
                  <a:srgbClr val="3E020C"/>
                </a:solidFill>
              </a:rPr>
              <a:t>x</a:t>
            </a:r>
            <a:endParaRPr lang="ko-KR" altLang="en-US" sz="1000" i="1">
              <a:solidFill>
                <a:srgbClr val="3E020C"/>
              </a:solidFill>
            </a:endParaRPr>
          </a:p>
        </p:txBody>
      </p:sp>
      <p:sp>
        <p:nvSpPr>
          <p:cNvPr id="112891" name="TextBox 24"/>
          <p:cNvSpPr txBox="1">
            <a:spLocks noChangeArrowheads="1"/>
          </p:cNvSpPr>
          <p:nvPr/>
        </p:nvSpPr>
        <p:spPr bwMode="auto">
          <a:xfrm>
            <a:off x="6699250" y="4857750"/>
            <a:ext cx="1349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 i="1">
                <a:solidFill>
                  <a:srgbClr val="3E020C"/>
                </a:solidFill>
              </a:rPr>
              <a:t>y</a:t>
            </a:r>
            <a:endParaRPr lang="ko-KR" altLang="en-US" sz="1100" i="1">
              <a:solidFill>
                <a:srgbClr val="3E020C"/>
              </a:solidFill>
            </a:endParaRPr>
          </a:p>
        </p:txBody>
      </p:sp>
      <p:sp>
        <p:nvSpPr>
          <p:cNvPr id="112892" name="TextBox 25"/>
          <p:cNvSpPr txBox="1">
            <a:spLocks noChangeArrowheads="1"/>
          </p:cNvSpPr>
          <p:nvPr/>
        </p:nvSpPr>
        <p:spPr bwMode="auto">
          <a:xfrm>
            <a:off x="3192463" y="6296025"/>
            <a:ext cx="1349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 i="1">
                <a:solidFill>
                  <a:srgbClr val="3E020C"/>
                </a:solidFill>
              </a:rPr>
              <a:t>y</a:t>
            </a:r>
            <a:endParaRPr lang="ko-KR" altLang="en-US" sz="1100" i="1">
              <a:solidFill>
                <a:srgbClr val="3E020C"/>
              </a:solidFill>
            </a:endParaRPr>
          </a:p>
        </p:txBody>
      </p:sp>
      <p:sp>
        <p:nvSpPr>
          <p:cNvPr id="112893" name="TextBox 8"/>
          <p:cNvSpPr txBox="1">
            <a:spLocks noChangeArrowheads="1"/>
          </p:cNvSpPr>
          <p:nvPr/>
        </p:nvSpPr>
        <p:spPr bwMode="auto">
          <a:xfrm>
            <a:off x="5553075" y="6170613"/>
            <a:ext cx="9540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ko-KR" altLang="en-US" sz="1200">
                <a:solidFill>
                  <a:srgbClr val="3E020C"/>
                </a:solidFill>
              </a:rPr>
              <a:t>틈 </a:t>
            </a:r>
            <a:r>
              <a:rPr lang="en-US" altLang="ko-KR" sz="1200">
                <a:solidFill>
                  <a:srgbClr val="3E020C"/>
                </a:solidFill>
              </a:rPr>
              <a:t>1</a:t>
            </a:r>
            <a:r>
              <a:rPr lang="ko-KR" altLang="en-US" sz="1200">
                <a:solidFill>
                  <a:srgbClr val="3E020C"/>
                </a:solidFill>
              </a:rPr>
              <a:t>개 추가</a:t>
            </a:r>
          </a:p>
        </p:txBody>
      </p:sp>
      <p:sp>
        <p:nvSpPr>
          <p:cNvPr id="112894" name="TextBox 28"/>
          <p:cNvSpPr txBox="1">
            <a:spLocks noChangeArrowheads="1"/>
          </p:cNvSpPr>
          <p:nvPr/>
        </p:nvSpPr>
        <p:spPr bwMode="auto">
          <a:xfrm>
            <a:off x="7153275" y="5181600"/>
            <a:ext cx="9540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ko-KR" altLang="en-US" sz="1200">
                <a:solidFill>
                  <a:srgbClr val="3E020C"/>
                </a:solidFill>
              </a:rPr>
              <a:t>틈 </a:t>
            </a:r>
            <a:r>
              <a:rPr lang="en-US" altLang="ko-KR" sz="1200">
                <a:solidFill>
                  <a:srgbClr val="3E020C"/>
                </a:solidFill>
              </a:rPr>
              <a:t>2</a:t>
            </a:r>
            <a:r>
              <a:rPr lang="ko-KR" altLang="en-US" sz="1200">
                <a:solidFill>
                  <a:srgbClr val="3E020C"/>
                </a:solidFill>
              </a:rPr>
              <a:t>개 추가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C34882-7294-48FF-AD45-EC5A0944BDD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195513" y="1268413"/>
          <a:ext cx="4992690" cy="3871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269"/>
                <a:gridCol w="499269"/>
                <a:gridCol w="499269"/>
                <a:gridCol w="499269"/>
                <a:gridCol w="499269"/>
                <a:gridCol w="499269"/>
                <a:gridCol w="499269"/>
                <a:gridCol w="499269"/>
                <a:gridCol w="499269"/>
                <a:gridCol w="499269"/>
              </a:tblGrid>
              <a:tr h="5182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   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  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10 -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3812" name="TextBox 8"/>
          <p:cNvSpPr txBox="1">
            <a:spLocks noChangeArrowheads="1"/>
          </p:cNvSpPr>
          <p:nvPr/>
        </p:nvSpPr>
        <p:spPr bwMode="auto">
          <a:xfrm>
            <a:off x="611188" y="476250"/>
            <a:ext cx="51863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2.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우측 아래 부터 대각원소들을 채워 넣는다</a:t>
            </a: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>
            <a:off x="6300788" y="4581525"/>
            <a:ext cx="287337" cy="2159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H="1">
            <a:off x="5940425" y="4392613"/>
            <a:ext cx="503238" cy="2968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 flipH="1">
            <a:off x="5435600" y="4095750"/>
            <a:ext cx="1008063" cy="59372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 flipH="1">
            <a:off x="5005388" y="3789363"/>
            <a:ext cx="1438275" cy="90011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 flipH="1">
            <a:off x="4429125" y="3429000"/>
            <a:ext cx="2014538" cy="12604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13818" name="아래쪽 화살표 21"/>
          <p:cNvSpPr>
            <a:spLocks noChangeArrowheads="1"/>
          </p:cNvSpPr>
          <p:nvPr/>
        </p:nvSpPr>
        <p:spPr bwMode="auto">
          <a:xfrm rot="8324862">
            <a:off x="5789613" y="3316288"/>
            <a:ext cx="287337" cy="1520825"/>
          </a:xfrm>
          <a:prstGeom prst="downArrow">
            <a:avLst>
              <a:gd name="adj1" fmla="val 50000"/>
              <a:gd name="adj2" fmla="val 50135"/>
            </a:avLst>
          </a:prstGeom>
          <a:solidFill>
            <a:srgbClr val="2FA6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13819" name="TextBox 22"/>
          <p:cNvSpPr txBox="1">
            <a:spLocks noChangeArrowheads="1"/>
          </p:cNvSpPr>
          <p:nvPr/>
        </p:nvSpPr>
        <p:spPr bwMode="auto">
          <a:xfrm>
            <a:off x="6300788" y="4481513"/>
            <a:ext cx="3635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14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113820" name="TextBox 23"/>
          <p:cNvSpPr txBox="1">
            <a:spLocks noChangeArrowheads="1"/>
          </p:cNvSpPr>
          <p:nvPr/>
        </p:nvSpPr>
        <p:spPr bwMode="auto">
          <a:xfrm>
            <a:off x="1547813" y="5516563"/>
            <a:ext cx="3635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14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113821" name="TextBox 24"/>
          <p:cNvSpPr txBox="1">
            <a:spLocks noChangeArrowheads="1"/>
          </p:cNvSpPr>
          <p:nvPr/>
        </p:nvSpPr>
        <p:spPr bwMode="auto">
          <a:xfrm>
            <a:off x="1935163" y="5516563"/>
            <a:ext cx="5718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  <a:ea typeface="맑은 고딕" panose="020B0503020000020004" pitchFamily="50" charset="-127"/>
              </a:rPr>
              <a:t>opt(9,7)= min{opt(9+1,7+1)+penalty, opt(9+1,7)+2, opt(9,7+1)+2}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  <a:ea typeface="맑은 고딕" panose="020B0503020000020004" pitchFamily="50" charset="-127"/>
              </a:rPr>
              <a:t>             = min{0+1, 2+2, 2+2}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  <a:ea typeface="맑은 고딕" panose="020B0503020000020004" pitchFamily="50" charset="-127"/>
              </a:rPr>
              <a:t>             =1</a:t>
            </a:r>
            <a:endParaRPr lang="ko-KR" altLang="en-US" sz="16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 bwMode="auto">
          <a:xfrm flipH="1" flipV="1">
            <a:off x="3492500" y="6248400"/>
            <a:ext cx="142875" cy="2286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13823" name="TextBox 27"/>
          <p:cNvSpPr txBox="1">
            <a:spLocks noChangeArrowheads="1"/>
          </p:cNvSpPr>
          <p:nvPr/>
        </p:nvSpPr>
        <p:spPr bwMode="auto">
          <a:xfrm>
            <a:off x="3776663" y="6416675"/>
            <a:ext cx="1590675" cy="322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C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과 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A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로 다르므로</a:t>
            </a:r>
          </a:p>
        </p:txBody>
      </p:sp>
      <p:cxnSp>
        <p:nvCxnSpPr>
          <p:cNvPr id="17" name="직선 화살표 연결선 16"/>
          <p:cNvCxnSpPr/>
          <p:nvPr/>
        </p:nvCxnSpPr>
        <p:spPr bwMode="auto">
          <a:xfrm flipH="1">
            <a:off x="4862513" y="5408613"/>
            <a:ext cx="214312" cy="1809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13825" name="TextBox 27"/>
          <p:cNvSpPr txBox="1">
            <a:spLocks noChangeArrowheads="1"/>
          </p:cNvSpPr>
          <p:nvPr/>
        </p:nvSpPr>
        <p:spPr bwMode="auto">
          <a:xfrm>
            <a:off x="5100638" y="5267325"/>
            <a:ext cx="2274887" cy="230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000">
                <a:solidFill>
                  <a:srgbClr val="3E020C"/>
                </a:solidFill>
                <a:ea typeface="맑은 고딕" panose="020B0503020000020004" pitchFamily="50" charset="-127"/>
              </a:rPr>
              <a:t>x[9]</a:t>
            </a:r>
            <a:r>
              <a:rPr lang="ko-KR" altLang="en-US" sz="1000">
                <a:solidFill>
                  <a:srgbClr val="3E020C"/>
                </a:solidFill>
                <a:ea typeface="맑은 고딕" panose="020B0503020000020004" pitchFamily="50" charset="-127"/>
              </a:rPr>
              <a:t>와 </a:t>
            </a:r>
            <a:r>
              <a:rPr lang="en-US" altLang="ko-KR" sz="1000">
                <a:solidFill>
                  <a:srgbClr val="3E020C"/>
                </a:solidFill>
                <a:ea typeface="맑은 고딕" panose="020B0503020000020004" pitchFamily="50" charset="-127"/>
              </a:rPr>
              <a:t>y[7]</a:t>
            </a:r>
            <a:r>
              <a:rPr lang="ko-KR" altLang="en-US" sz="1000">
                <a:solidFill>
                  <a:srgbClr val="3E020C"/>
                </a:solidFill>
                <a:ea typeface="맑은 고딕" panose="020B0503020000020004" pitchFamily="50" charset="-127"/>
              </a:rPr>
              <a:t>의 일치여부에 의한 </a:t>
            </a:r>
            <a:r>
              <a:rPr lang="en-US" altLang="ko-KR" sz="1000">
                <a:solidFill>
                  <a:srgbClr val="3E020C"/>
                </a:solidFill>
                <a:ea typeface="맑은 고딕" panose="020B0503020000020004" pitchFamily="50" charset="-127"/>
              </a:rPr>
              <a:t>penalty</a:t>
            </a:r>
            <a:endParaRPr lang="ko-KR" altLang="en-US" sz="10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63824" y="95805"/>
            <a:ext cx="3990195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12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1200" i="1" dirty="0" err="1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1200" dirty="0" err="1">
                <a:solidFill>
                  <a:srgbClr val="3E020C"/>
                </a:solidFill>
                <a:latin typeface="Times New Roman" pitchFamily="18" charset="0"/>
              </a:rPr>
              <a:t>,</a:t>
            </a:r>
            <a:r>
              <a:rPr lang="en-US" altLang="ko-KR" sz="1200" i="1" dirty="0" err="1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)=min(</a:t>
            </a:r>
            <a:r>
              <a:rPr lang="en-US" altLang="ko-KR" sz="12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1200" i="1" dirty="0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+1,</a:t>
            </a:r>
            <a:r>
              <a:rPr lang="en-US" altLang="ko-KR" sz="12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+1)+</a:t>
            </a:r>
            <a:r>
              <a:rPr lang="en-US" altLang="ko-KR" sz="1200" i="1" dirty="0">
                <a:solidFill>
                  <a:srgbClr val="3E020C"/>
                </a:solidFill>
                <a:latin typeface="Times New Roman" pitchFamily="18" charset="0"/>
              </a:rPr>
              <a:t>penalty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, </a:t>
            </a:r>
            <a:r>
              <a:rPr lang="en-US" altLang="ko-KR" sz="12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1200" i="1" dirty="0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+1,</a:t>
            </a:r>
            <a:r>
              <a:rPr lang="en-US" altLang="ko-KR" sz="12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)+2, </a:t>
            </a:r>
            <a:r>
              <a:rPr lang="en-US" altLang="ko-KR" sz="12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1200" i="1" dirty="0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,</a:t>
            </a:r>
            <a:r>
              <a:rPr lang="en-US" altLang="ko-KR" sz="12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+1)+2)</a:t>
            </a:r>
            <a:endParaRPr lang="ko-KR" altLang="en-US" sz="12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D3B4D4-E917-4FAF-B32C-6340453378B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동적계획식 알고리즘 설계전략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500188"/>
            <a:ext cx="8553450" cy="1643062"/>
          </a:xfrm>
        </p:spPr>
        <p:txBody>
          <a:bodyPr/>
          <a:lstStyle/>
          <a:p>
            <a:pPr marL="457200" indent="-457200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1. </a:t>
            </a:r>
            <a:r>
              <a:rPr lang="ko-KR" altLang="en-US" dirty="0" smtClean="0"/>
              <a:t>재귀 관계식</a:t>
            </a:r>
            <a:r>
              <a:rPr lang="en-US" altLang="ko-KR" dirty="0" smtClean="0"/>
              <a:t>(recursive property)</a:t>
            </a:r>
            <a:r>
              <a:rPr lang="ko-KR" altLang="en-US" dirty="0" smtClean="0"/>
              <a:t>을 정립</a:t>
            </a:r>
            <a:r>
              <a:rPr lang="en-US" altLang="ko-KR" dirty="0" smtClean="0"/>
              <a:t>: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	   - 2</a:t>
            </a:r>
            <a:r>
              <a:rPr lang="ko-KR" altLang="en-US" dirty="0" smtClean="0"/>
              <a:t>차원 배열 </a:t>
            </a:r>
            <a:r>
              <a:rPr lang="en-US" altLang="ko-KR" i="1" dirty="0" smtClean="0"/>
              <a:t>B</a:t>
            </a:r>
            <a:r>
              <a:rPr lang="ko-KR" altLang="en-US" dirty="0" smtClean="0"/>
              <a:t>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en-US" altLang="ko-KR" i="1" dirty="0" smtClean="0"/>
              <a:t>B</a:t>
            </a:r>
            <a:r>
              <a:rPr lang="en-US" altLang="ko-KR" dirty="0" smtClean="0"/>
              <a:t>[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][</a:t>
            </a:r>
            <a:r>
              <a:rPr lang="en-US" altLang="ko-KR" i="1" dirty="0" smtClean="0"/>
              <a:t>j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에는  </a:t>
            </a:r>
            <a:r>
              <a:rPr lang="en-US" altLang="ko-KR" i="1" baseline="-25000" dirty="0" err="1" smtClean="0"/>
              <a:t>i</a:t>
            </a:r>
            <a:r>
              <a:rPr lang="en-US" altLang="ko-KR" i="1" dirty="0" err="1" smtClean="0"/>
              <a:t>C</a:t>
            </a:r>
            <a:r>
              <a:rPr lang="en-US" altLang="ko-KR" i="1" baseline="-25000" dirty="0" err="1" smtClean="0"/>
              <a:t>j</a:t>
            </a:r>
            <a:r>
              <a:rPr lang="ko-KR" altLang="en-US" dirty="0" smtClean="0"/>
              <a:t> 값을 저장하도록 함</a:t>
            </a:r>
            <a:endParaRPr lang="en-US" altLang="ko-KR" dirty="0" smtClean="0"/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ko-KR" altLang="en-US" dirty="0" smtClean="0"/>
              <a:t>   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그 값은 다음과 같은 관계식으로 계산</a:t>
            </a:r>
            <a:endParaRPr lang="en-US" altLang="ko-KR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428750" y="2857500"/>
          <a:ext cx="592931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4" imgW="3225800" imgH="457200" progId="Equation.3">
                  <p:embed/>
                </p:oleObj>
              </mc:Choice>
              <mc:Fallback>
                <p:oleObj name="Equation" r:id="rId4" imgW="3225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857500"/>
                        <a:ext cx="5929313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8226BC-E987-4AAA-AA13-DCC03898DCE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76450" y="1341438"/>
          <a:ext cx="4991100" cy="387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10"/>
                <a:gridCol w="499110"/>
                <a:gridCol w="499110"/>
                <a:gridCol w="499110"/>
                <a:gridCol w="499110"/>
                <a:gridCol w="499110"/>
                <a:gridCol w="499110"/>
                <a:gridCol w="499110"/>
                <a:gridCol w="499110"/>
                <a:gridCol w="499110"/>
              </a:tblGrid>
              <a:tr h="51810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   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  A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 A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  C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  A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  G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T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  T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  A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  C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  C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10 -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91419" marR="91419"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4836" name="TextBox 4"/>
          <p:cNvSpPr txBox="1">
            <a:spLocks noChangeArrowheads="1"/>
          </p:cNvSpPr>
          <p:nvPr/>
        </p:nvSpPr>
        <p:spPr bwMode="auto">
          <a:xfrm>
            <a:off x="1116013" y="549275"/>
            <a:ext cx="24542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테이블의 모든 값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48488" y="62055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098CB0-3043-47B7-94ED-EB7C8514F8F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669088" y="1052513"/>
          <a:ext cx="1498599" cy="1128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33"/>
                <a:gridCol w="499533"/>
                <a:gridCol w="499533"/>
              </a:tblGrid>
              <a:tr h="51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   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  A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 A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 bwMode="auto">
          <a:xfrm flipH="1">
            <a:off x="7534275" y="1736725"/>
            <a:ext cx="290513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" name="직선 화살표 연결선 4"/>
          <p:cNvCxnSpPr/>
          <p:nvPr/>
        </p:nvCxnSpPr>
        <p:spPr bwMode="auto">
          <a:xfrm flipH="1" flipV="1">
            <a:off x="7459663" y="1809750"/>
            <a:ext cx="365125" cy="2159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6" name="직선 화살표 연결선 5"/>
          <p:cNvCxnSpPr/>
          <p:nvPr/>
        </p:nvCxnSpPr>
        <p:spPr bwMode="auto">
          <a:xfrm flipV="1">
            <a:off x="7308850" y="1793875"/>
            <a:ext cx="0" cy="23177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15736" name="TextBox 6"/>
          <p:cNvSpPr txBox="1">
            <a:spLocks noChangeArrowheads="1"/>
          </p:cNvSpPr>
          <p:nvPr/>
        </p:nvSpPr>
        <p:spPr bwMode="auto">
          <a:xfrm>
            <a:off x="323850" y="333375"/>
            <a:ext cx="5849938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최적서열맞춤을 찾아가는 방법</a:t>
            </a:r>
            <a:endParaRPr lang="en-US" altLang="ko-KR">
              <a:solidFill>
                <a:srgbClr val="3E020C"/>
              </a:solidFill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opt(0,0)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에서 출발하여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3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가지 가능성을 조사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650" y="1736725"/>
            <a:ext cx="4667250" cy="4248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Tx/>
              <a:buAutoNum type="arabicParenBoth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[0][0]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선택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Tx/>
              <a:buAutoNum type="arabicParenBoth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경로에 넣을 둘째 항목을 찾는다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[0][1]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을 검사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       opt(0,1)+2=8+2=10 ≠7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[1][0]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을 검사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      opt(1,0)+2=6+2=8 ≠7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3)   [1][1]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을 검사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      opt(1,1)+1=6+1=7.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찾음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    </a:t>
            </a:r>
            <a:r>
              <a:rPr lang="en-US" altLang="ko-KR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([0][0]</a:t>
            </a:r>
            <a:r>
              <a:rPr lang="ko-KR" altLang="en-US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A, T</a:t>
            </a:r>
            <a:r>
              <a:rPr lang="ko-KR" altLang="en-US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로 서로 다르므로 </a:t>
            </a:r>
            <a:r>
              <a:rPr lang="en-US" altLang="ko-KR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penalty=1)</a:t>
            </a:r>
            <a:endParaRPr lang="ko-KR" altLang="en-US" sz="16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932363" y="2565400"/>
          <a:ext cx="4041780" cy="2808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178"/>
                <a:gridCol w="404178"/>
                <a:gridCol w="404178"/>
                <a:gridCol w="404178"/>
                <a:gridCol w="404178"/>
                <a:gridCol w="404178"/>
                <a:gridCol w="404178"/>
                <a:gridCol w="404178"/>
                <a:gridCol w="404178"/>
                <a:gridCol w="404178"/>
              </a:tblGrid>
              <a:tr h="37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  </a:t>
                      </a:r>
                      <a:r>
                        <a:rPr lang="en-US" altLang="ko-KR" sz="1000" dirty="0" err="1" smtClean="0"/>
                        <a:t>i</a:t>
                      </a:r>
                      <a:r>
                        <a:rPr lang="en-US" altLang="ko-KR" sz="1000" dirty="0" smtClean="0"/>
                        <a:t>   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T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G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G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T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C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-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  A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  A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  C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  A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  G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  T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  T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  A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  C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  C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5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10 -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3038" y="6145213"/>
            <a:ext cx="8277225" cy="50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dirty="0" err="1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배열값을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채워 넣을 때 어디로 </a:t>
            </a:r>
            <a:r>
              <a:rPr lang="ko-KR" altLang="en-US" sz="1800" dirty="0" err="1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부터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min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을 구했는지의 정보를 저장할 수 있다</a:t>
            </a: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H="1" flipV="1">
            <a:off x="5580063" y="2997200"/>
            <a:ext cx="431800" cy="32385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15885" name="TextBox 15"/>
          <p:cNvSpPr txBox="1">
            <a:spLocks noChangeArrowheads="1"/>
          </p:cNvSpPr>
          <p:nvPr/>
        </p:nvSpPr>
        <p:spPr bwMode="auto">
          <a:xfrm>
            <a:off x="5364163" y="5421313"/>
            <a:ext cx="36845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0488" indent="-904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ü"/>
            </a:pPr>
            <a:r>
              <a:rPr lang="ko-KR" altLang="en-US" sz="1200">
                <a:solidFill>
                  <a:srgbClr val="3E020C"/>
                </a:solidFill>
                <a:ea typeface="맑은 고딕" panose="020B0503020000020004" pitchFamily="50" charset="-127"/>
              </a:rPr>
              <a:t>최적서열맞춤 해는 해당 </a:t>
            </a:r>
            <a:r>
              <a:rPr lang="en-US" altLang="ko-KR" sz="1200">
                <a:solidFill>
                  <a:srgbClr val="3E020C"/>
                </a:solidFill>
                <a:ea typeface="맑은 고딕" panose="020B0503020000020004" pitchFamily="50" charset="-127"/>
              </a:rPr>
              <a:t>cell</a:t>
            </a:r>
            <a:r>
              <a:rPr lang="ko-KR" altLang="en-US" sz="1200">
                <a:solidFill>
                  <a:srgbClr val="3E020C"/>
                </a:solidFill>
                <a:ea typeface="맑은 고딕" panose="020B0503020000020004" pitchFamily="50" charset="-127"/>
              </a:rPr>
              <a:t>을 음영으로 표시했다</a:t>
            </a:r>
            <a:r>
              <a:rPr lang="en-US" altLang="ko-KR" sz="12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  <a:endParaRPr lang="ko-KR" altLang="en-US" sz="12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3824" y="95805"/>
            <a:ext cx="3990195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12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1200" i="1" dirty="0" err="1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1200" dirty="0" err="1">
                <a:solidFill>
                  <a:srgbClr val="3E020C"/>
                </a:solidFill>
                <a:latin typeface="Times New Roman" pitchFamily="18" charset="0"/>
              </a:rPr>
              <a:t>,</a:t>
            </a:r>
            <a:r>
              <a:rPr lang="en-US" altLang="ko-KR" sz="1200" i="1" dirty="0" err="1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)=min(</a:t>
            </a:r>
            <a:r>
              <a:rPr lang="en-US" altLang="ko-KR" sz="12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1200" i="1" dirty="0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+1,</a:t>
            </a:r>
            <a:r>
              <a:rPr lang="en-US" altLang="ko-KR" sz="12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+1)+</a:t>
            </a:r>
            <a:r>
              <a:rPr lang="en-US" altLang="ko-KR" sz="1200" i="1" dirty="0">
                <a:solidFill>
                  <a:srgbClr val="3E020C"/>
                </a:solidFill>
                <a:latin typeface="Times New Roman" pitchFamily="18" charset="0"/>
              </a:rPr>
              <a:t>penalty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, </a:t>
            </a:r>
            <a:r>
              <a:rPr lang="en-US" altLang="ko-KR" sz="12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1200" i="1" dirty="0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+1,</a:t>
            </a:r>
            <a:r>
              <a:rPr lang="en-US" altLang="ko-KR" sz="12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)+2, </a:t>
            </a:r>
            <a:r>
              <a:rPr lang="en-US" altLang="ko-KR" sz="12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1200" i="1" dirty="0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,</a:t>
            </a:r>
            <a:r>
              <a:rPr lang="en-US" altLang="ko-KR" sz="12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+1)+2)</a:t>
            </a:r>
            <a:endParaRPr lang="ko-KR" altLang="en-US" sz="12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E406F9-DF0D-443C-BF35-A766A985DC2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619250" y="765175"/>
          <a:ext cx="5256210" cy="3671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21"/>
                <a:gridCol w="525621"/>
                <a:gridCol w="525621"/>
                <a:gridCol w="525621"/>
                <a:gridCol w="525621"/>
                <a:gridCol w="525621"/>
                <a:gridCol w="525621"/>
                <a:gridCol w="525621"/>
                <a:gridCol w="525621"/>
                <a:gridCol w="525621"/>
              </a:tblGrid>
              <a:tr h="496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   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  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  G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  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  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  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10 -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6884" name="타원 3"/>
          <p:cNvSpPr>
            <a:spLocks noChangeArrowheads="1"/>
          </p:cNvSpPr>
          <p:nvPr/>
        </p:nvSpPr>
        <p:spPr bwMode="auto">
          <a:xfrm>
            <a:off x="3276600" y="1773238"/>
            <a:ext cx="358775" cy="360362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16885" name="TextBox 4"/>
          <p:cNvSpPr txBox="1">
            <a:spLocks noChangeArrowheads="1"/>
          </p:cNvSpPr>
          <p:nvPr/>
        </p:nvSpPr>
        <p:spPr bwMode="auto">
          <a:xfrm>
            <a:off x="1835150" y="5013325"/>
            <a:ext cx="26336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min{6+1, 4+2, 8+2}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>
            <a:endCxn id="116884" idx="3"/>
          </p:cNvCxnSpPr>
          <p:nvPr/>
        </p:nvCxnSpPr>
        <p:spPr bwMode="auto">
          <a:xfrm flipV="1">
            <a:off x="2484438" y="2079625"/>
            <a:ext cx="844550" cy="300513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16887" name="타원 7"/>
          <p:cNvSpPr>
            <a:spLocks noChangeArrowheads="1"/>
          </p:cNvSpPr>
          <p:nvPr/>
        </p:nvSpPr>
        <p:spPr bwMode="auto">
          <a:xfrm>
            <a:off x="3797300" y="2374900"/>
            <a:ext cx="358775" cy="360363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16888" name="TextBox 8"/>
          <p:cNvSpPr txBox="1">
            <a:spLocks noChangeArrowheads="1"/>
          </p:cNvSpPr>
          <p:nvPr/>
        </p:nvSpPr>
        <p:spPr bwMode="auto">
          <a:xfrm>
            <a:off x="4787900" y="5013325"/>
            <a:ext cx="27193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min{4+0, 4+2, 5+2}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 flipH="1" flipV="1">
            <a:off x="4121150" y="2735263"/>
            <a:ext cx="984250" cy="23923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F40AAD-7974-4759-8C2A-431BC5AADF4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619250" y="765175"/>
          <a:ext cx="5256210" cy="3671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21"/>
                <a:gridCol w="525621"/>
                <a:gridCol w="525621"/>
                <a:gridCol w="525621"/>
                <a:gridCol w="525621"/>
                <a:gridCol w="525621"/>
                <a:gridCol w="525621"/>
                <a:gridCol w="525621"/>
                <a:gridCol w="525621"/>
                <a:gridCol w="525621"/>
              </a:tblGrid>
              <a:tr h="496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   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  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  G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  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  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  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10 -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7908" name="타원 3"/>
          <p:cNvSpPr>
            <a:spLocks noChangeArrowheads="1"/>
          </p:cNvSpPr>
          <p:nvPr/>
        </p:nvSpPr>
        <p:spPr bwMode="auto">
          <a:xfrm>
            <a:off x="3286125" y="2133600"/>
            <a:ext cx="358775" cy="265113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H="1" flipV="1">
            <a:off x="3548063" y="2398713"/>
            <a:ext cx="273050" cy="24638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17910" name="TextBox 25"/>
          <p:cNvSpPr txBox="1">
            <a:spLocks noChangeArrowheads="1"/>
          </p:cNvSpPr>
          <p:nvPr/>
        </p:nvSpPr>
        <p:spPr bwMode="auto">
          <a:xfrm>
            <a:off x="3468688" y="5348288"/>
            <a:ext cx="1349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 i="1">
                <a:solidFill>
                  <a:srgbClr val="3E020C"/>
                </a:solidFill>
              </a:rPr>
              <a:t>y</a:t>
            </a:r>
            <a:endParaRPr lang="ko-KR" altLang="en-US" sz="1100" i="1">
              <a:solidFill>
                <a:srgbClr val="3E020C"/>
              </a:solidFill>
            </a:endParaRPr>
          </a:p>
        </p:txBody>
      </p:sp>
      <p:sp>
        <p:nvSpPr>
          <p:cNvPr id="117911" name="TextBox 25"/>
          <p:cNvSpPr txBox="1">
            <a:spLocks noChangeArrowheads="1"/>
          </p:cNvSpPr>
          <p:nvPr/>
        </p:nvSpPr>
        <p:spPr bwMode="auto">
          <a:xfrm>
            <a:off x="3479800" y="4989513"/>
            <a:ext cx="136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 i="1">
                <a:solidFill>
                  <a:srgbClr val="3E020C"/>
                </a:solidFill>
              </a:rPr>
              <a:t>x</a:t>
            </a:r>
            <a:endParaRPr lang="ko-KR" altLang="en-US" sz="1100" i="1">
              <a:solidFill>
                <a:srgbClr val="3E020C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868738" y="5451475"/>
          <a:ext cx="207962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962"/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1281" marR="912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868738" y="5060950"/>
          <a:ext cx="209550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"/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1990" marR="91990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7924" name="TextBox 19"/>
          <p:cNvSpPr txBox="1">
            <a:spLocks noChangeArrowheads="1"/>
          </p:cNvSpPr>
          <p:nvPr/>
        </p:nvSpPr>
        <p:spPr bwMode="auto">
          <a:xfrm>
            <a:off x="3900488" y="4711700"/>
            <a:ext cx="142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3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117925" name="TextBox 19"/>
          <p:cNvSpPr txBox="1">
            <a:spLocks noChangeArrowheads="1"/>
          </p:cNvSpPr>
          <p:nvPr/>
        </p:nvSpPr>
        <p:spPr bwMode="auto">
          <a:xfrm>
            <a:off x="3889375" y="5599113"/>
            <a:ext cx="1444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2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117926" name="타원 3"/>
          <p:cNvSpPr>
            <a:spLocks noChangeArrowheads="1"/>
          </p:cNvSpPr>
          <p:nvPr/>
        </p:nvSpPr>
        <p:spPr bwMode="auto">
          <a:xfrm>
            <a:off x="3286125" y="1866900"/>
            <a:ext cx="358775" cy="266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23" name="직선 화살표 연결선 22"/>
          <p:cNvCxnSpPr>
            <a:endCxn id="117926" idx="2"/>
          </p:cNvCxnSpPr>
          <p:nvPr/>
        </p:nvCxnSpPr>
        <p:spPr bwMode="auto">
          <a:xfrm flipV="1">
            <a:off x="2051050" y="2000250"/>
            <a:ext cx="1235075" cy="286226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17928" name="TextBox 25"/>
          <p:cNvSpPr txBox="1">
            <a:spLocks noChangeArrowheads="1"/>
          </p:cNvSpPr>
          <p:nvPr/>
        </p:nvSpPr>
        <p:spPr bwMode="auto">
          <a:xfrm>
            <a:off x="1397000" y="5414963"/>
            <a:ext cx="1349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 i="1">
                <a:solidFill>
                  <a:srgbClr val="3E020C"/>
                </a:solidFill>
              </a:rPr>
              <a:t>y</a:t>
            </a:r>
            <a:endParaRPr lang="ko-KR" altLang="en-US" sz="1100" i="1">
              <a:solidFill>
                <a:srgbClr val="3E020C"/>
              </a:solidFill>
            </a:endParaRPr>
          </a:p>
        </p:txBody>
      </p:sp>
      <p:sp>
        <p:nvSpPr>
          <p:cNvPr id="117929" name="TextBox 25"/>
          <p:cNvSpPr txBox="1">
            <a:spLocks noChangeArrowheads="1"/>
          </p:cNvSpPr>
          <p:nvPr/>
        </p:nvSpPr>
        <p:spPr bwMode="auto">
          <a:xfrm>
            <a:off x="1409700" y="5056188"/>
            <a:ext cx="1349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 i="1">
                <a:solidFill>
                  <a:srgbClr val="3E020C"/>
                </a:solidFill>
              </a:rPr>
              <a:t>x</a:t>
            </a:r>
            <a:endParaRPr lang="ko-KR" altLang="en-US" sz="1100" i="1">
              <a:solidFill>
                <a:srgbClr val="3E020C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2014538" y="5518150"/>
          <a:ext cx="207962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962"/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1281" marR="912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2001838" y="5127625"/>
          <a:ext cx="207962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962"/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1281" marR="912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7942" name="TextBox 19"/>
          <p:cNvSpPr txBox="1">
            <a:spLocks noChangeArrowheads="1"/>
          </p:cNvSpPr>
          <p:nvPr/>
        </p:nvSpPr>
        <p:spPr bwMode="auto">
          <a:xfrm>
            <a:off x="2032000" y="4778375"/>
            <a:ext cx="142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3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117943" name="TextBox 19"/>
          <p:cNvSpPr txBox="1">
            <a:spLocks noChangeArrowheads="1"/>
          </p:cNvSpPr>
          <p:nvPr/>
        </p:nvSpPr>
        <p:spPr bwMode="auto">
          <a:xfrm>
            <a:off x="2036763" y="5665788"/>
            <a:ext cx="142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2</a:t>
            </a:r>
            <a:endParaRPr lang="ko-KR" altLang="en-US" sz="1100">
              <a:solidFill>
                <a:srgbClr val="3E020C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1801813" y="5518150"/>
          <a:ext cx="207962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962"/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-</a:t>
                      </a:r>
                      <a:endParaRPr lang="ko-KR" altLang="en-US" sz="800" b="1" dirty="0" smtClean="0"/>
                    </a:p>
                  </a:txBody>
                  <a:tcPr marL="91281" marR="912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1789113" y="5126038"/>
          <a:ext cx="207962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962"/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1281" marR="912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7956" name="TextBox 19"/>
          <p:cNvSpPr txBox="1">
            <a:spLocks noChangeArrowheads="1"/>
          </p:cNvSpPr>
          <p:nvPr/>
        </p:nvSpPr>
        <p:spPr bwMode="auto">
          <a:xfrm>
            <a:off x="1789113" y="4778375"/>
            <a:ext cx="1444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2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117957" name="TextBox 8"/>
          <p:cNvSpPr txBox="1">
            <a:spLocks noChangeArrowheads="1"/>
          </p:cNvSpPr>
          <p:nvPr/>
        </p:nvSpPr>
        <p:spPr bwMode="auto">
          <a:xfrm>
            <a:off x="1584325" y="6075363"/>
            <a:ext cx="53975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800">
                <a:solidFill>
                  <a:srgbClr val="3E020C"/>
                </a:solidFill>
              </a:rPr>
              <a:t>x[2]</a:t>
            </a:r>
            <a:r>
              <a:rPr lang="ko-KR" altLang="en-US" sz="1800">
                <a:solidFill>
                  <a:srgbClr val="3E020C"/>
                </a:solidFill>
              </a:rPr>
              <a:t>와 </a:t>
            </a:r>
            <a:r>
              <a:rPr lang="en-US" altLang="ko-KR" sz="1800">
                <a:solidFill>
                  <a:srgbClr val="3E020C"/>
                </a:solidFill>
              </a:rPr>
              <a:t>y[2]</a:t>
            </a:r>
            <a:r>
              <a:rPr lang="ko-KR" altLang="en-US" sz="1800">
                <a:solidFill>
                  <a:srgbClr val="3E020C"/>
                </a:solidFill>
              </a:rPr>
              <a:t>를 맞추는 방법은 </a:t>
            </a:r>
            <a:r>
              <a:rPr lang="en-US" altLang="ko-KR" sz="1800">
                <a:solidFill>
                  <a:srgbClr val="3E020C"/>
                </a:solidFill>
              </a:rPr>
              <a:t>y</a:t>
            </a:r>
            <a:r>
              <a:rPr lang="ko-KR" altLang="en-US" sz="1800">
                <a:solidFill>
                  <a:srgbClr val="3E020C"/>
                </a:solidFill>
              </a:rPr>
              <a:t>에 </a:t>
            </a:r>
            <a:r>
              <a:rPr lang="en-US" altLang="ko-KR" sz="1800">
                <a:solidFill>
                  <a:srgbClr val="3E020C"/>
                </a:solidFill>
              </a:rPr>
              <a:t>– </a:t>
            </a:r>
            <a:r>
              <a:rPr lang="ko-KR" altLang="en-US" sz="1800">
                <a:solidFill>
                  <a:srgbClr val="3E020C"/>
                </a:solidFill>
              </a:rPr>
              <a:t>를 넣은 것이 최적</a:t>
            </a:r>
          </a:p>
        </p:txBody>
      </p:sp>
      <p:sp>
        <p:nvSpPr>
          <p:cNvPr id="117958" name="타원 3"/>
          <p:cNvSpPr>
            <a:spLocks noChangeArrowheads="1"/>
          </p:cNvSpPr>
          <p:nvPr/>
        </p:nvSpPr>
        <p:spPr bwMode="auto">
          <a:xfrm>
            <a:off x="1055688" y="4819650"/>
            <a:ext cx="1500187" cy="1255713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7" name="TextBox 3"/>
          <p:cNvSpPr txBox="1">
            <a:spLocks noChangeArrowheads="1"/>
          </p:cNvSpPr>
          <p:nvPr/>
        </p:nvSpPr>
        <p:spPr bwMode="auto">
          <a:xfrm>
            <a:off x="6705600" y="4737100"/>
            <a:ext cx="1638300" cy="552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  <a:defRPr/>
            </a:pPr>
            <a:r>
              <a:rPr lang="en-US" altLang="ko-KR" sz="1000" dirty="0" smtClean="0">
                <a:solidFill>
                  <a:srgbClr val="3E020C"/>
                </a:solidFill>
                <a:ea typeface="맑은 고딕" panose="020B0503020000020004" pitchFamily="50" charset="-127"/>
              </a:rPr>
              <a:t>A  </a:t>
            </a:r>
            <a:r>
              <a:rPr lang="en-US" altLang="ko-KR" sz="1000" dirty="0" err="1" smtClean="0">
                <a:solidFill>
                  <a:srgbClr val="3E020C"/>
                </a:solidFill>
                <a:ea typeface="맑은 고딕" panose="020B0503020000020004" pitchFamily="50" charset="-127"/>
              </a:rPr>
              <a:t>A</a:t>
            </a:r>
            <a:r>
              <a:rPr lang="en-US" altLang="ko-KR" sz="1000" dirty="0" smtClean="0">
                <a:solidFill>
                  <a:srgbClr val="3E020C"/>
                </a:solidFill>
                <a:ea typeface="맑은 고딕" panose="020B0503020000020004" pitchFamily="50" charset="-127"/>
              </a:rPr>
              <a:t>  C  A  G  T  </a:t>
            </a:r>
            <a:r>
              <a:rPr lang="en-US" altLang="ko-KR" sz="1000" dirty="0" err="1" smtClean="0">
                <a:solidFill>
                  <a:srgbClr val="3E020C"/>
                </a:solidFill>
                <a:ea typeface="맑은 고딕" panose="020B0503020000020004" pitchFamily="50" charset="-127"/>
              </a:rPr>
              <a:t>T</a:t>
            </a:r>
            <a:r>
              <a:rPr lang="en-US" altLang="ko-KR" sz="1000" dirty="0" smtClean="0">
                <a:solidFill>
                  <a:srgbClr val="3E020C"/>
                </a:solidFill>
                <a:ea typeface="맑은 고딕" panose="020B0503020000020004" pitchFamily="50" charset="-127"/>
              </a:rPr>
              <a:t>  A  C  </a:t>
            </a:r>
            <a:r>
              <a:rPr lang="en-US" altLang="ko-KR" sz="1000" dirty="0" err="1" smtClean="0">
                <a:solidFill>
                  <a:srgbClr val="3E020C"/>
                </a:solidFill>
                <a:ea typeface="맑은 고딕" panose="020B0503020000020004" pitchFamily="50" charset="-127"/>
              </a:rPr>
              <a:t>C</a:t>
            </a:r>
            <a:endParaRPr lang="en-US" altLang="ko-KR" sz="1000" dirty="0" smtClean="0">
              <a:solidFill>
                <a:srgbClr val="3E020C"/>
              </a:solidFill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  <a:defRPr/>
            </a:pPr>
            <a:r>
              <a:rPr lang="en-US" altLang="ko-KR" sz="1000" dirty="0" smtClean="0">
                <a:solidFill>
                  <a:srgbClr val="3E020C"/>
                </a:solidFill>
                <a:ea typeface="맑은 고딕" panose="020B0503020000020004" pitchFamily="50" charset="-127"/>
              </a:rPr>
              <a:t>T  A   -   A  G  </a:t>
            </a:r>
            <a:r>
              <a:rPr lang="en-US" altLang="ko-KR" sz="1000" dirty="0" err="1" smtClean="0">
                <a:solidFill>
                  <a:srgbClr val="3E020C"/>
                </a:solidFill>
                <a:ea typeface="맑은 고딕" panose="020B0503020000020004" pitchFamily="50" charset="-127"/>
              </a:rPr>
              <a:t>G</a:t>
            </a:r>
            <a:r>
              <a:rPr lang="en-US" altLang="ko-KR" sz="1000" dirty="0" smtClean="0">
                <a:solidFill>
                  <a:srgbClr val="3E020C"/>
                </a:solidFill>
                <a:ea typeface="맑은 고딕" panose="020B0503020000020004" pitchFamily="50" charset="-127"/>
              </a:rPr>
              <a:t>  T  -  C  A</a:t>
            </a:r>
            <a:endParaRPr lang="ko-KR" altLang="en-US" sz="1000" dirty="0" smtClean="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7075346" y="4695472"/>
            <a:ext cx="144016" cy="623714"/>
          </a:xfrm>
          <a:prstGeom prst="rect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endCxn id="2" idx="2"/>
          </p:cNvCxnSpPr>
          <p:nvPr/>
        </p:nvCxnSpPr>
        <p:spPr bwMode="auto">
          <a:xfrm flipV="1">
            <a:off x="6705600" y="5319186"/>
            <a:ext cx="441754" cy="64822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29BDDE-9DF4-4C8A-BB77-67359D6FB69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19811" name="TextBox 2"/>
          <p:cNvSpPr txBox="1">
            <a:spLocks noChangeArrowheads="1"/>
          </p:cNvSpPr>
          <p:nvPr/>
        </p:nvSpPr>
        <p:spPr bwMode="auto">
          <a:xfrm>
            <a:off x="684213" y="558800"/>
            <a:ext cx="6532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E020C"/>
                </a:solidFill>
                <a:ea typeface="맑은 고딕" panose="020B0503020000020004" pitchFamily="50" charset="-127"/>
              </a:rPr>
              <a:t>경로를 찾은 후 맞춤된 서열을 구성하는 방법</a:t>
            </a:r>
          </a:p>
        </p:txBody>
      </p:sp>
      <p:sp>
        <p:nvSpPr>
          <p:cNvPr id="119812" name="TextBox 3"/>
          <p:cNvSpPr txBox="1">
            <a:spLocks noChangeArrowheads="1"/>
          </p:cNvSpPr>
          <p:nvPr/>
        </p:nvSpPr>
        <p:spPr bwMode="auto">
          <a:xfrm>
            <a:off x="684213" y="1557338"/>
            <a:ext cx="807085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최적배열의 오른쪽 맨 아래 구성에서 시작하여 표시해둔 경로를 따라간다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대각선으로 이동할 때 마다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째 행에 해당하는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째 열에 해당하는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</a:t>
            </a:r>
            <a:r>
              <a:rPr lang="ko-KR" altLang="en-US" u="sng">
                <a:solidFill>
                  <a:srgbClr val="3E020C"/>
                </a:solidFill>
                <a:ea typeface="맑은 고딕" panose="020B0503020000020004" pitchFamily="50" charset="-127"/>
              </a:rPr>
              <a:t>위로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 이동할 때 마다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째 행에 해당하는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</a:t>
            </a:r>
            <a:r>
              <a:rPr lang="ko-KR" altLang="en-US" u="sng">
                <a:solidFill>
                  <a:srgbClr val="3E020C"/>
                </a:solidFill>
                <a:ea typeface="맑은 고딕" panose="020B0503020000020004" pitchFamily="50" charset="-127"/>
              </a:rPr>
              <a:t>왼쪽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으로 이동할 때 마다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째 열에 해당하는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662174-DB79-40DE-80E2-906EE9E1C8C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84213" y="765175"/>
          <a:ext cx="4564060" cy="3287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406"/>
                <a:gridCol w="456406"/>
                <a:gridCol w="456406"/>
                <a:gridCol w="456406"/>
                <a:gridCol w="456406"/>
                <a:gridCol w="456406"/>
                <a:gridCol w="456406"/>
                <a:gridCol w="456406"/>
                <a:gridCol w="456406"/>
                <a:gridCol w="456406"/>
              </a:tblGrid>
              <a:tr h="444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j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 </a:t>
                      </a:r>
                      <a:r>
                        <a:rPr lang="en-US" altLang="ko-KR" sz="1200" dirty="0" err="1" smtClean="0"/>
                        <a:t>i</a:t>
                      </a:r>
                      <a:r>
                        <a:rPr lang="en-US" altLang="ko-KR" sz="1200" dirty="0" smtClean="0"/>
                        <a:t>   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T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G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G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T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  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  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  C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  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  G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  T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  T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  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  C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  C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10 -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0980" name="TextBox 3"/>
          <p:cNvSpPr txBox="1">
            <a:spLocks noChangeArrowheads="1"/>
          </p:cNvSpPr>
          <p:nvPr/>
        </p:nvSpPr>
        <p:spPr bwMode="auto">
          <a:xfrm>
            <a:off x="1044575" y="4899025"/>
            <a:ext cx="2979738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A  A  C  A  G  T  T  A  C  C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T  A   -   A  G  G  T  -  C  A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120981" name="TextBox 4"/>
          <p:cNvSpPr txBox="1">
            <a:spLocks noChangeArrowheads="1"/>
          </p:cNvSpPr>
          <p:nvPr/>
        </p:nvSpPr>
        <p:spPr bwMode="auto">
          <a:xfrm>
            <a:off x="234950" y="4321175"/>
            <a:ext cx="13001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최적해</a:t>
            </a:r>
          </a:p>
        </p:txBody>
      </p:sp>
      <p:sp>
        <p:nvSpPr>
          <p:cNvPr id="120982" name="타원 5"/>
          <p:cNvSpPr>
            <a:spLocks noChangeArrowheads="1"/>
          </p:cNvSpPr>
          <p:nvPr/>
        </p:nvSpPr>
        <p:spPr bwMode="auto">
          <a:xfrm>
            <a:off x="3852863" y="2990850"/>
            <a:ext cx="576262" cy="576263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20983" name="타원 6"/>
          <p:cNvSpPr>
            <a:spLocks noChangeArrowheads="1"/>
          </p:cNvSpPr>
          <p:nvPr/>
        </p:nvSpPr>
        <p:spPr bwMode="auto">
          <a:xfrm>
            <a:off x="1981200" y="1703388"/>
            <a:ext cx="574675" cy="576262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20984" name="타원 7"/>
          <p:cNvSpPr>
            <a:spLocks noChangeArrowheads="1"/>
          </p:cNvSpPr>
          <p:nvPr/>
        </p:nvSpPr>
        <p:spPr bwMode="auto">
          <a:xfrm>
            <a:off x="1620838" y="4956175"/>
            <a:ext cx="360362" cy="846138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20985" name="타원 8"/>
          <p:cNvSpPr>
            <a:spLocks noChangeArrowheads="1"/>
          </p:cNvSpPr>
          <p:nvPr/>
        </p:nvSpPr>
        <p:spPr bwMode="auto">
          <a:xfrm>
            <a:off x="3060700" y="4976813"/>
            <a:ext cx="360363" cy="846137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11" name="직선 화살표 연결선 10"/>
          <p:cNvCxnSpPr>
            <a:stCxn id="120985" idx="0"/>
            <a:endCxn id="120982" idx="3"/>
          </p:cNvCxnSpPr>
          <p:nvPr/>
        </p:nvCxnSpPr>
        <p:spPr bwMode="auto">
          <a:xfrm flipV="1">
            <a:off x="3241675" y="3482975"/>
            <a:ext cx="695325" cy="149383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>
            <a:stCxn id="120984" idx="0"/>
          </p:cNvCxnSpPr>
          <p:nvPr/>
        </p:nvCxnSpPr>
        <p:spPr bwMode="auto">
          <a:xfrm flipV="1">
            <a:off x="1801813" y="2279650"/>
            <a:ext cx="322262" cy="267652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20988" name="TextBox 3"/>
          <p:cNvSpPr txBox="1">
            <a:spLocks noChangeArrowheads="1"/>
          </p:cNvSpPr>
          <p:nvPr/>
        </p:nvSpPr>
        <p:spPr bwMode="auto">
          <a:xfrm>
            <a:off x="5546725" y="771525"/>
            <a:ext cx="3433763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최적배열의 오른쪽 맨 아래 구성에서 시작하여 표시해둔 경로를 따라간다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대각선으로 이동할 때 마다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째 행에 해당하는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째 열에 해당하는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위로 이동할 때 마다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째 행에 해당하는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틈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왼쪽으로 이동할 때 마다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째 열에 해당하는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틈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3E020C"/>
          </a:solidFill>
          <a:prstDash val="solid"/>
          <a:round/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accent1">
              <a:lumMod val="25000"/>
            </a:schemeClr>
          </a:solidFill>
          <a:prstDash val="sysDot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lnSpc>
            <a:spcPts val="2800"/>
          </a:lnSpc>
          <a:buClr>
            <a:srgbClr val="0099FF"/>
          </a:buClr>
          <a:defRPr sz="2000" dirty="0" smtClean="0">
            <a:solidFill>
              <a:srgbClr val="3E020C"/>
            </a:solidFill>
            <a:latin typeface="Times New Roman" pitchFamily="18" charset="0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9812</TotalTime>
  <Words>7646</Words>
  <Application>Microsoft Office PowerPoint</Application>
  <PresentationFormat>화면 슬라이드 쇼(4:3)</PresentationFormat>
  <Paragraphs>2358</Paragraphs>
  <Slides>95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95</vt:i4>
      </vt:variant>
    </vt:vector>
  </HeadingPairs>
  <TitlesOfParts>
    <vt:vector size="106" baseType="lpstr">
      <vt:lpstr>굴림</vt:lpstr>
      <vt:lpstr>맑은 고딕</vt:lpstr>
      <vt:lpstr>Arial</vt:lpstr>
      <vt:lpstr>Courier New</vt:lpstr>
      <vt:lpstr>Symbol</vt:lpstr>
      <vt:lpstr>Times New Roman</vt:lpstr>
      <vt:lpstr>Wingdings</vt:lpstr>
      <vt:lpstr>Wingdings 2</vt:lpstr>
      <vt:lpstr>대나무</vt:lpstr>
      <vt:lpstr>Equation</vt:lpstr>
      <vt:lpstr>수식</vt:lpstr>
      <vt:lpstr>3장   동적계획 (Dynamic Programming)</vt:lpstr>
      <vt:lpstr>PowerPoint 프레젠테이션</vt:lpstr>
      <vt:lpstr>동적계획</vt:lpstr>
      <vt:lpstr>이항계수 구하기</vt:lpstr>
      <vt:lpstr>알고리즘: 분할정복식 접근방법</vt:lpstr>
      <vt:lpstr>PowerPoint 프레젠테이션</vt:lpstr>
      <vt:lpstr>PowerPoint 프레젠테이션</vt:lpstr>
      <vt:lpstr>PowerPoint 프레젠테이션</vt:lpstr>
      <vt:lpstr>동적계획식 알고리즘 설계전략</vt:lpstr>
      <vt:lpstr>PowerPoint 프레젠테이션</vt:lpstr>
      <vt:lpstr>동적계획 알고리즘</vt:lpstr>
      <vt:lpstr>PowerPoint 프레젠테이션</vt:lpstr>
      <vt:lpstr>그래프 용어</vt:lpstr>
      <vt:lpstr>가중치 포함 방향 그래프의 예</vt:lpstr>
      <vt:lpstr>최단경로 문제 (all-pairs shortest paths problem) </vt:lpstr>
      <vt:lpstr>PowerPoint 프레젠테이션</vt:lpstr>
      <vt:lpstr>PowerPoint 프레젠테이션</vt:lpstr>
      <vt:lpstr>동적계획식 설계전략 - 자료구조</vt:lpstr>
      <vt:lpstr>PowerPoint 프레젠테이션</vt:lpstr>
      <vt:lpstr>PowerPoint 프레젠테이션</vt:lpstr>
      <vt:lpstr>동적계획식 설계절차</vt:lpstr>
      <vt:lpstr>PowerPoint 프레젠테이션</vt:lpstr>
      <vt:lpstr>PowerPoint 프레젠테이션</vt:lpstr>
      <vt:lpstr>Floyd의 알고리즘 I</vt:lpstr>
      <vt:lpstr>PowerPoint 프레젠테이션</vt:lpstr>
      <vt:lpstr>PowerPoint 프레젠테이션</vt:lpstr>
      <vt:lpstr>Floyd의 알고리즘 II</vt:lpstr>
      <vt:lpstr>PowerPoint 프레젠테이션</vt:lpstr>
      <vt:lpstr>최단경로의 출력</vt:lpstr>
      <vt:lpstr>동적계획법에 의한 설계 절차</vt:lpstr>
      <vt:lpstr>최적의 원칙</vt:lpstr>
      <vt:lpstr>최적의 원칙이 적용되지 않는 예: 최장경로(longest path) 문제</vt:lpstr>
      <vt:lpstr>PowerPoint 프레젠테이션</vt:lpstr>
      <vt:lpstr>연쇄 행렬곱셈(matrix-chain multiplication)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연쇄 행렬곱셈 동적계획식 설계전략</vt:lpstr>
      <vt:lpstr>PowerPoint 프레젠테이션</vt:lpstr>
      <vt:lpstr>PowerPoint 프레젠테이션</vt:lpstr>
      <vt:lpstr>PowerPoint 프레젠테이션</vt:lpstr>
      <vt:lpstr>PowerPoint 프레젠테이션</vt:lpstr>
      <vt:lpstr>최소곱셈알고리즘</vt:lpstr>
      <vt:lpstr>PowerPoint 프레젠테이션</vt:lpstr>
      <vt:lpstr>PowerPoint 프레젠테이션</vt:lpstr>
      <vt:lpstr>최소곱셈 알고리즘의 모든 경우분석</vt:lpstr>
      <vt:lpstr>최적의 해를 주는 순서의 출력</vt:lpstr>
      <vt:lpstr>다른 알고리즘</vt:lpstr>
      <vt:lpstr>최적 이진검색 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DNA 서열 맞춤(sequence alignment)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한치근</dc:creator>
  <cp:lastModifiedBy>한치근 교수</cp:lastModifiedBy>
  <cp:revision>1063</cp:revision>
  <cp:lastPrinted>1999-10-07T11:01:15Z</cp:lastPrinted>
  <dcterms:created xsi:type="dcterms:W3CDTF">1999-08-17T02:45:08Z</dcterms:created>
  <dcterms:modified xsi:type="dcterms:W3CDTF">2019-03-19T06:16:04Z</dcterms:modified>
</cp:coreProperties>
</file>