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0" r:id="rId3"/>
    <p:sldId id="291" r:id="rId4"/>
    <p:sldId id="257" r:id="rId5"/>
    <p:sldId id="271" r:id="rId6"/>
    <p:sldId id="258" r:id="rId7"/>
    <p:sldId id="292" r:id="rId8"/>
    <p:sldId id="319" r:id="rId9"/>
    <p:sldId id="272" r:id="rId10"/>
    <p:sldId id="259" r:id="rId11"/>
    <p:sldId id="274" r:id="rId12"/>
    <p:sldId id="260" r:id="rId13"/>
    <p:sldId id="275" r:id="rId14"/>
    <p:sldId id="303" r:id="rId15"/>
    <p:sldId id="277" r:id="rId16"/>
    <p:sldId id="261" r:id="rId17"/>
    <p:sldId id="262" r:id="rId18"/>
    <p:sldId id="288" r:id="rId19"/>
    <p:sldId id="310" r:id="rId20"/>
    <p:sldId id="263" r:id="rId21"/>
    <p:sldId id="280" r:id="rId22"/>
    <p:sldId id="311" r:id="rId23"/>
    <p:sldId id="279" r:id="rId24"/>
    <p:sldId id="264" r:id="rId25"/>
    <p:sldId id="312" r:id="rId26"/>
    <p:sldId id="313" r:id="rId27"/>
    <p:sldId id="309" r:id="rId28"/>
    <p:sldId id="321" r:id="rId29"/>
    <p:sldId id="322" r:id="rId30"/>
    <p:sldId id="323" r:id="rId31"/>
    <p:sldId id="324" r:id="rId32"/>
    <p:sldId id="325" r:id="rId33"/>
    <p:sldId id="326" r:id="rId34"/>
    <p:sldId id="328" r:id="rId35"/>
    <p:sldId id="329" r:id="rId36"/>
    <p:sldId id="289" r:id="rId37"/>
    <p:sldId id="295" r:id="rId38"/>
    <p:sldId id="304" r:id="rId39"/>
    <p:sldId id="302" r:id="rId40"/>
    <p:sldId id="290" r:id="rId41"/>
    <p:sldId id="296" r:id="rId42"/>
    <p:sldId id="317" r:id="rId43"/>
    <p:sldId id="305" r:id="rId44"/>
    <p:sldId id="316" r:id="rId45"/>
    <p:sldId id="314" r:id="rId46"/>
    <p:sldId id="315" r:id="rId47"/>
    <p:sldId id="330" r:id="rId48"/>
    <p:sldId id="282" r:id="rId49"/>
    <p:sldId id="267" r:id="rId50"/>
    <p:sldId id="268" r:id="rId51"/>
    <p:sldId id="286" r:id="rId52"/>
    <p:sldId id="284" r:id="rId53"/>
    <p:sldId id="318" r:id="rId54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CCCFF"/>
    <a:srgbClr val="66CCFF"/>
    <a:srgbClr val="FFFF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0929"/>
  </p:normalViewPr>
  <p:slideViewPr>
    <p:cSldViewPr>
      <p:cViewPr varScale="1">
        <p:scale>
          <a:sx n="117" d="100"/>
          <a:sy n="117" d="100"/>
        </p:scale>
        <p:origin x="9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91A8042F-0069-437B-95D6-99EEAEE541E0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55FF0D-610B-4DAC-8BC1-7DF5B36D9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569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DC9F8B2-0083-45BD-8FF1-BD5094390B8D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CA77F8-4F6B-4A65-A570-E5F992EC7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72618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4B8A6CF-F9B1-420A-BAB8-245CA30F244B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2018-11-12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EC024E3-6DF5-44F7-8CC6-6CC87E1A04CC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5689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7E3B-CA24-4FB0-9959-67580918D329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F1E6C-B6B3-4743-831B-5A930724D7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3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37E58-F959-4CF3-88EA-5310B7224890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10CC6-AAEB-40E2-ADB6-03BB35C92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1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7B7C-F5B3-4D64-8F7A-FC9A6F9351A9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1526-021B-4F49-B1FE-2596A3E11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2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4F6AE-D9DB-4AA0-8D48-D82C0963EC72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6501-94BD-4090-8840-F1022E6C99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64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AFCF8-AE48-4F2D-8592-3BF944029191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CED0-7C44-4D12-95E1-13B4FD7B6D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0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41640-DC3A-4E89-AC51-4D920EC4AC78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074C0-36E7-48CF-BE75-D9CB47738D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89775-9E1D-437E-BC56-CDB44914D070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0A32D-75AF-4DC9-B415-7D91B936B8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29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5F8E-619A-4047-B29E-919DCD7802D9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1B133-50E8-4184-8FE4-1FF5B84DE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8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20CD-E4D8-457B-93EB-D3B2CB4A5F08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B0A4E-11A6-4487-9B0C-3F0F5E9DE3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32C59-1151-4DFF-B53B-42F25ACF02B8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5872-F98F-482E-B00D-B5BF405FBF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76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E9EBE-06FC-47FD-BA19-9D60E4A408E0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6B86A-74D5-4A67-8379-759DF5938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19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7A4ADCC-E4EC-45BB-81FA-301D9689629D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B55AE15-2FF8-44F7-AE43-2A37CDA11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</a:t>
            </a:r>
            <a:r>
              <a:rPr lang="ko-KR" altLang="en-US" smtClean="0"/>
              <a:t>장  되추적 </a:t>
            </a:r>
            <a:r>
              <a:rPr lang="en-US" altLang="ko-KR" smtClean="0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6DDBE-C0A2-4537-B173-95CBF61A25A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214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마디의 </a:t>
            </a:r>
            <a:r>
              <a:rPr lang="ko-KR" altLang="en-US" b="1" dirty="0" err="1" smtClean="0"/>
              <a:t>유망성</a:t>
            </a:r>
            <a:r>
              <a:rPr lang="en-US" altLang="ko-KR" dirty="0" smtClean="0"/>
              <a:t>: </a:t>
            </a:r>
          </a:p>
          <a:p>
            <a:pPr lvl="1" eaLnBrk="1" hangingPunct="1">
              <a:defRPr/>
            </a:pPr>
            <a:r>
              <a:rPr lang="ko-KR" altLang="en-US" dirty="0" smtClean="0"/>
              <a:t>전혀 해답이 나올 가능성이 없는 마디는 유망하지 않다</a:t>
            </a:r>
            <a:r>
              <a:rPr lang="en-US" altLang="ko-KR" dirty="0" smtClean="0"/>
              <a:t>(non-promising)</a:t>
            </a:r>
          </a:p>
          <a:p>
            <a:pPr lvl="1" eaLnBrk="1" hangingPunct="1">
              <a:defRPr/>
            </a:pPr>
            <a:r>
              <a:rPr lang="ko-KR" altLang="en-US" dirty="0" smtClean="0"/>
              <a:t>그렇지 않으면 유망하다</a:t>
            </a:r>
            <a:r>
              <a:rPr lang="en-US" altLang="ko-KR" dirty="0" smtClean="0"/>
              <a:t>(promising).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되추적이란</a:t>
            </a:r>
            <a:r>
              <a:rPr lang="en-US" altLang="ko-KR" dirty="0" smtClean="0"/>
              <a:t>?</a:t>
            </a:r>
          </a:p>
          <a:p>
            <a:pPr lvl="1" eaLnBrk="1" hangingPunct="1">
              <a:defRPr/>
            </a:pPr>
            <a:r>
              <a:rPr lang="ko-KR" altLang="en-US" dirty="0" smtClean="0"/>
              <a:t>어떤 마디의 </a:t>
            </a:r>
            <a:r>
              <a:rPr lang="ko-KR" altLang="en-US" dirty="0" err="1" smtClean="0"/>
              <a:t>유망성을</a:t>
            </a:r>
            <a:r>
              <a:rPr lang="ko-KR" altLang="en-US" dirty="0" smtClean="0"/>
              <a:t> 점검한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유망하지 않다고 판정이 되면 그 마디의 부모마디</a:t>
            </a:r>
            <a:r>
              <a:rPr lang="en-US" altLang="ko-KR" dirty="0" smtClean="0"/>
              <a:t>(parent)</a:t>
            </a:r>
            <a:r>
              <a:rPr lang="ko-KR" altLang="en-US" dirty="0" smtClean="0"/>
              <a:t>로 돌아가서</a:t>
            </a:r>
            <a:r>
              <a:rPr lang="en-US" altLang="ko-KR" dirty="0" smtClean="0"/>
              <a:t>(“backtrack”) </a:t>
            </a:r>
            <a:r>
              <a:rPr lang="ko-KR" altLang="en-US" dirty="0" smtClean="0"/>
              <a:t>다음 후손마디에 대한 검색을 계속하게 되는 절차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r>
              <a:rPr lang="ko-KR" altLang="en-US" dirty="0" smtClean="0"/>
              <a:t>부모마디로 돌아가는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가지치기</a:t>
            </a:r>
            <a:r>
              <a:rPr lang="en-US" altLang="ko-KR" dirty="0" smtClean="0">
                <a:sym typeface="Wingdings" panose="05000000000000000000" pitchFamily="2" charset="2"/>
              </a:rPr>
              <a:t>(pruning)</a:t>
            </a:r>
          </a:p>
          <a:p>
            <a:pPr lvl="1" eaLnBrk="1" hangingPunct="1">
              <a:defRPr/>
            </a:pPr>
            <a:r>
              <a:rPr lang="ko-KR" altLang="en-US" dirty="0" smtClean="0">
                <a:sym typeface="Wingdings" panose="05000000000000000000" pitchFamily="2" charset="2"/>
              </a:rPr>
              <a:t>유망한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마디만으로 구성된 </a:t>
            </a:r>
            <a:r>
              <a:rPr lang="ko-KR" altLang="en-US" dirty="0" err="1" smtClean="0">
                <a:sym typeface="Wingdings" panose="05000000000000000000" pitchFamily="2" charset="2"/>
              </a:rPr>
              <a:t>부분트리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 </a:t>
            </a:r>
            <a:r>
              <a:rPr lang="ko-KR" altLang="en-US" dirty="0" err="1" smtClean="0">
                <a:sym typeface="Wingdings" panose="05000000000000000000" pitchFamily="2" charset="2"/>
              </a:rPr>
              <a:t>가지친</a:t>
            </a:r>
            <a:r>
              <a:rPr lang="ko-KR" altLang="en-US" dirty="0" smtClean="0">
                <a:sym typeface="Wingdings" panose="05000000000000000000" pitchFamily="2" charset="2"/>
              </a:rPr>
              <a:t> 상태공간 트리</a:t>
            </a:r>
            <a:r>
              <a:rPr lang="en-US" altLang="ko-KR" dirty="0" smtClean="0">
                <a:sym typeface="Wingdings" panose="05000000000000000000" pitchFamily="2" charset="2"/>
              </a:rPr>
              <a:t>(pruned state space tree)</a:t>
            </a:r>
            <a:endParaRPr lang="en-US" altLang="ko-KR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되추적 기술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12CB12-9781-4E8B-B77C-E02D0538962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되추적 알고리즘의 개념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839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되추적 알고리즘은 상태공간트리에서 깊이우선검색을 실시하는데</a:t>
            </a:r>
            <a:r>
              <a:rPr lang="en-US" altLang="ko-KR" smtClean="0"/>
              <a:t>,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유망하지 않은 마디들은 가지쳐서</a:t>
            </a:r>
            <a:r>
              <a:rPr lang="en-US" altLang="ko-KR" smtClean="0"/>
              <a:t>(pruning) </a:t>
            </a:r>
            <a:r>
              <a:rPr lang="ko-KR" altLang="en-US" smtClean="0"/>
              <a:t>검색을 하지 않으며</a:t>
            </a:r>
            <a:r>
              <a:rPr lang="en-US" altLang="ko-KR" smtClean="0"/>
              <a:t>,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유망한 마디에 대해서만 그 마디의 자식마디</a:t>
            </a:r>
            <a:r>
              <a:rPr lang="en-US" altLang="ko-KR" smtClean="0"/>
              <a:t>(children)</a:t>
            </a:r>
            <a:r>
              <a:rPr lang="ko-KR" altLang="en-US" smtClean="0"/>
              <a:t>를 검색한다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이 알고리즘은 다음과 같은 절차로 진행된다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1. </a:t>
            </a:r>
            <a:r>
              <a:rPr lang="ko-KR" altLang="en-US" smtClean="0"/>
              <a:t>상태공간트리의 깊이우선검색을 실시한다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각 마디가 유망한지를 점검한다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만일 그 마디가 유망하지 않으면</a:t>
            </a:r>
            <a:r>
              <a:rPr lang="en-US" altLang="ko-KR" smtClean="0"/>
              <a:t>, </a:t>
            </a:r>
            <a:r>
              <a:rPr lang="ko-KR" altLang="en-US" smtClean="0"/>
              <a:t>그 마디의 부모마디로 돌아가서 검색을 계속한다</a:t>
            </a:r>
            <a:r>
              <a:rPr lang="en-US" altLang="ko-KR" smtClean="0"/>
              <a:t>.</a:t>
            </a:r>
          </a:p>
        </p:txBody>
      </p:sp>
      <p:pic>
        <p:nvPicPr>
          <p:cNvPr id="16389" name="그림 6" descr="05-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2797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7BEEC9-D776-4620-8CC1-374D69CBA81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일반 되추적 알고리즘</a:t>
            </a:r>
            <a:r>
              <a:rPr lang="en-US" altLang="ko-KR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/>
              <a:t>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되추적 알고리즘</a:t>
            </a: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763713" y="2049463"/>
            <a:ext cx="5419725" cy="2759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26987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checknode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write the solution;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     checknode(u);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214938"/>
            <a:ext cx="36687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-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노드를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방문 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유망성을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검증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553828-DC01-40CC-88C2-E70394E0157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+mn-ea"/>
                <a:ea typeface="+mn-ea"/>
              </a:rPr>
              <a:t>4-Queens </a:t>
            </a:r>
            <a:r>
              <a:rPr lang="ko-KR" altLang="en-US" sz="3200" dirty="0" smtClean="0">
                <a:latin typeface="+mn-ea"/>
                <a:ea typeface="+mn-ea"/>
              </a:rPr>
              <a:t>문제의 </a:t>
            </a:r>
            <a:r>
              <a:rPr lang="ko-KR" altLang="en-US" sz="3200" dirty="0" err="1" smtClean="0">
                <a:latin typeface="+mn-ea"/>
                <a:ea typeface="+mn-ea"/>
              </a:rPr>
              <a:t>상태공간트리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en-US" altLang="ko-KR" sz="3200" dirty="0" smtClean="0">
                <a:latin typeface="+mn-ea"/>
                <a:ea typeface="+mn-ea"/>
              </a:rPr>
              <a:t>(</a:t>
            </a:r>
            <a:r>
              <a:rPr lang="ko-KR" altLang="en-US" sz="3200" dirty="0" err="1" smtClean="0">
                <a:latin typeface="+mn-ea"/>
                <a:ea typeface="+mn-ea"/>
              </a:rPr>
              <a:t>되추적</a:t>
            </a:r>
            <a:r>
              <a:rPr lang="en-US" altLang="ko-KR" sz="3200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8436" name="그림 6" descr="05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1643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 descr="05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9" b="69295"/>
          <a:stretch>
            <a:fillRect/>
          </a:stretch>
        </p:blipFill>
        <p:spPr bwMode="auto">
          <a:xfrm>
            <a:off x="3455988" y="5373688"/>
            <a:ext cx="36893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 bwMode="auto">
          <a:xfrm>
            <a:off x="1258888" y="1125538"/>
            <a:ext cx="576262" cy="431800"/>
          </a:xfrm>
          <a:prstGeom prst="wedgeRoundRectCallout">
            <a:avLst>
              <a:gd name="adj1" fmla="val 82161"/>
              <a:gd name="adj2" fmla="val 101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latin typeface="+mn-lt"/>
                <a:ea typeface="+mn-ea"/>
              </a:rPr>
              <a:t>promising</a:t>
            </a:r>
            <a:endParaRPr lang="ko-KR" altLang="en-US" sz="1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1EA6A-D840-476C-8056-6B2D7851DEE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9459" name="그림 4" descr="05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5505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6" descr="05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5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4427538" y="4846638"/>
            <a:ext cx="4183062" cy="854075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01F6F-9450-4741-88D8-9462517978F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 </a:t>
            </a:r>
            <a:r>
              <a:rPr lang="en-US" altLang="ko-KR" smtClean="0"/>
              <a:t>vs. </a:t>
            </a:r>
            <a:r>
              <a:rPr lang="ko-KR" altLang="en-US" smtClean="0"/>
              <a:t>되추적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7572375" cy="2143125"/>
          </a:xfrm>
        </p:spPr>
        <p:txBody>
          <a:bodyPr/>
          <a:lstStyle/>
          <a:p>
            <a:pPr eaLnBrk="1" hangingPunct="1"/>
            <a:r>
              <a:rPr lang="ko-KR" altLang="en-US" smtClean="0"/>
              <a:t>실제적으로</a:t>
            </a:r>
            <a:r>
              <a:rPr lang="en-US" altLang="ko-KR" smtClean="0"/>
              <a:t> </a:t>
            </a:r>
            <a:r>
              <a:rPr lang="ko-KR" altLang="en-US" smtClean="0"/>
              <a:t>트리를 생성하지 않고 묵시적으로</a:t>
            </a:r>
            <a:r>
              <a:rPr lang="en-US" altLang="ko-KR" smtClean="0"/>
              <a:t>(implicitly) </a:t>
            </a:r>
            <a:r>
              <a:rPr lang="ko-KR" altLang="en-US" smtClean="0"/>
              <a:t>존재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검색하는 마디 개수의 비교</a:t>
            </a:r>
          </a:p>
          <a:p>
            <a:pPr lvl="1" eaLnBrk="1" hangingPunct="1"/>
            <a:r>
              <a:rPr lang="ko-KR" altLang="en-US" smtClean="0"/>
              <a:t>순수한 깊이우선검색 </a:t>
            </a:r>
            <a:r>
              <a:rPr lang="en-US" altLang="ko-KR" smtClean="0"/>
              <a:t>= 155 </a:t>
            </a:r>
            <a:r>
              <a:rPr lang="ko-KR" altLang="en-US" smtClean="0"/>
              <a:t>마디</a:t>
            </a:r>
            <a:endParaRPr lang="ko-KR" altLang="en-US" baseline="30000" smtClean="0"/>
          </a:p>
          <a:p>
            <a:pPr lvl="1" eaLnBrk="1" hangingPunct="1"/>
            <a:r>
              <a:rPr lang="ko-KR" altLang="en-US" smtClean="0"/>
              <a:t>되추적 </a:t>
            </a:r>
            <a:r>
              <a:rPr lang="en-US" altLang="ko-KR" smtClean="0"/>
              <a:t>= 27 </a:t>
            </a:r>
            <a:r>
              <a:rPr lang="ko-KR" altLang="en-US" smtClean="0"/>
              <a:t>마디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400" smtClean="0"/>
              <a:t>                     (</a:t>
            </a:r>
            <a:r>
              <a:rPr lang="ko-KR" altLang="en-US" sz="1400" smtClean="0"/>
              <a:t>그림의 실제 노드 수</a:t>
            </a:r>
            <a:r>
              <a:rPr lang="en-US" altLang="ko-KR" sz="1400" smtClean="0"/>
              <a:t>)</a:t>
            </a:r>
            <a:endParaRPr lang="ko-KR" altLang="en-US" sz="1400" smtClean="0"/>
          </a:p>
        </p:txBody>
      </p:sp>
      <p:pic>
        <p:nvPicPr>
          <p:cNvPr id="20485" name="그림 6" descr="05-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3305175"/>
            <a:ext cx="366236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 bwMode="auto">
          <a:xfrm>
            <a:off x="3268663" y="3662363"/>
            <a:ext cx="2071687" cy="2143125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340350" y="3590925"/>
            <a:ext cx="1214438" cy="798513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482850" y="5591175"/>
            <a:ext cx="1143000" cy="271463"/>
          </a:xfrm>
          <a:prstGeom prst="wedgeRoundRectCallout">
            <a:avLst>
              <a:gd name="adj1" fmla="val 23759"/>
              <a:gd name="adj2" fmla="val -24791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1+4+16+64=85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6697663" y="3233738"/>
            <a:ext cx="1143000" cy="271462"/>
          </a:xfrm>
          <a:prstGeom prst="wedgeRoundRectCallout">
            <a:avLst>
              <a:gd name="adj1" fmla="val -61955"/>
              <a:gd name="adj2" fmla="val 15668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1+3+12+48=64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7412038" y="4162425"/>
            <a:ext cx="1143000" cy="271463"/>
          </a:xfrm>
          <a:prstGeom prst="wedgeRoundRectCallout">
            <a:avLst>
              <a:gd name="adj1" fmla="val -61955"/>
              <a:gd name="adj2" fmla="val 15668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1+1+3=5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7" name="타원 16" descr="bvbvbc"/>
          <p:cNvSpPr/>
          <p:nvPr/>
        </p:nvSpPr>
        <p:spPr bwMode="auto">
          <a:xfrm rot="1304307">
            <a:off x="6329363" y="4046538"/>
            <a:ext cx="935037" cy="15716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5768975" y="2947988"/>
            <a:ext cx="285750" cy="271462"/>
          </a:xfrm>
          <a:prstGeom prst="wedgeRoundRectCallout">
            <a:avLst>
              <a:gd name="adj1" fmla="val -221546"/>
              <a:gd name="adj2" fmla="val 10273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18710007">
            <a:off x="4071938" y="3071813"/>
            <a:ext cx="428625" cy="42862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250" y="5857875"/>
            <a:ext cx="222408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900" dirty="0" err="1">
                <a:solidFill>
                  <a:srgbClr val="3E020C"/>
                </a:solidFill>
                <a:latin typeface="+mn-lt"/>
              </a:rPr>
              <a:t>깊이우선검색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 시 영역 내의 모든 </a:t>
            </a:r>
            <a:endParaRPr lang="en-US" altLang="ko-KR" sz="900" dirty="0">
              <a:solidFill>
                <a:srgbClr val="3E020C"/>
              </a:solidFill>
              <a:latin typeface="+mn-lt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9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900" dirty="0">
                <a:solidFill>
                  <a:srgbClr val="3E020C"/>
                </a:solidFill>
                <a:latin typeface="+mn-lt"/>
              </a:rPr>
              <a:t>(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그림에는 표시되어 있지 않음</a:t>
            </a:r>
            <a:r>
              <a:rPr lang="en-US" altLang="ko-KR" sz="900" dirty="0">
                <a:solidFill>
                  <a:srgbClr val="3E020C"/>
                </a:solidFill>
                <a:latin typeface="+mn-lt"/>
              </a:rPr>
              <a:t>)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 검색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412038" y="5516563"/>
            <a:ext cx="831850" cy="433387"/>
          </a:xfrm>
          <a:prstGeom prst="wedgeRoundRectCallout">
            <a:avLst>
              <a:gd name="adj1" fmla="val -102207"/>
              <a:gd name="adj2" fmla="val -1033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j-lt"/>
                <a:ea typeface="+mn-ea"/>
              </a:rPr>
              <a:t>solution</a:t>
            </a:r>
            <a:endParaRPr lang="ko-KR" altLang="en-US" sz="1200">
              <a:latin typeface="+mj-lt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62E64D-4C22-4EA6-BF5A-F6211585C32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n-ea"/>
                <a:ea typeface="+mn-ea"/>
              </a:rPr>
              <a:t>문제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:  </a:t>
            </a:r>
            <a:r>
              <a:rPr lang="ko-KR" altLang="en-US" sz="3600" dirty="0" err="1">
                <a:solidFill>
                  <a:schemeClr val="tx2"/>
                </a:solidFill>
                <a:latin typeface="+mn-ea"/>
                <a:ea typeface="+mn-ea"/>
              </a:rPr>
              <a:t>되추적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3600" dirty="0">
                <a:solidFill>
                  <a:schemeClr val="tx2"/>
                </a:solidFill>
                <a:latin typeface="+mn-ea"/>
                <a:ea typeface="+mn-ea"/>
              </a:rPr>
              <a:t>개량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428625" y="4143375"/>
            <a:ext cx="828675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ko-KR" altLang="en-US" sz="2000" dirty="0">
                <a:latin typeface="+mn-ea"/>
                <a:ea typeface="+mn-ea"/>
              </a:rPr>
              <a:t>이 개량된 알고리즘은 유망성 여부의 점검을 마디를 방문하기 전에    실시하므로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그만큼 방문할 마디의 수가 적어져서 더 효율적이다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ko-KR" altLang="en-US" sz="2000" dirty="0">
                <a:latin typeface="+mn-ea"/>
                <a:ea typeface="+mn-ea"/>
              </a:rPr>
              <a:t>그러나 일반 알고리즘이 이해하기는 더 쉽고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일반 알고리즘을 개량된 알고리즘으로 변환하기는 간단하므로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앞으로 이 강의에서의 모든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2000" dirty="0" err="1">
                <a:latin typeface="+mn-ea"/>
                <a:ea typeface="+mn-ea"/>
              </a:rPr>
              <a:t>되추적</a:t>
            </a:r>
            <a:r>
              <a:rPr lang="ko-KR" altLang="en-US" sz="2000" dirty="0">
                <a:latin typeface="+mn-ea"/>
                <a:ea typeface="+mn-ea"/>
              </a:rPr>
              <a:t> 알고리즘은 일반 알고리즘과 같은 형태로 표시한다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1509" name="직사각형 7"/>
          <p:cNvSpPr>
            <a:spLocks noChangeArrowheads="1"/>
          </p:cNvSpPr>
          <p:nvPr/>
        </p:nvSpPr>
        <p:spPr bwMode="auto">
          <a:xfrm>
            <a:off x="1258888" y="990600"/>
            <a:ext cx="5500687" cy="2751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expand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ko-KR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(promising(u))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    write the solution;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expand(u);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69025" y="1268413"/>
            <a:ext cx="2879725" cy="1584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i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 write the solution;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(u);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A6CEB9-1D09-4EEA-A76A-D04EB541691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  <a:ea typeface="+mn-ea"/>
              </a:rPr>
              <a:t>n</a:t>
            </a:r>
            <a:r>
              <a:rPr lang="en-US" altLang="ko-KR" dirty="0" smtClean="0">
                <a:latin typeface="+mn-lt"/>
                <a:ea typeface="+mn-ea"/>
              </a:rPr>
              <a:t>-Queens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문제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5725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i="1" smtClean="0"/>
              <a:t>n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 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1" i="1" smtClean="0"/>
              <a:t>n</a:t>
            </a:r>
            <a:r>
              <a:rPr lang="en-US" altLang="ko-KR" b="1" smtClean="0"/>
              <a:t>-Queens </a:t>
            </a:r>
            <a:r>
              <a:rPr lang="ko-KR" altLang="en-US" b="1" smtClean="0"/>
              <a:t>문제의 되추적 알고리즘</a:t>
            </a:r>
            <a:r>
              <a:rPr lang="en-US" altLang="ko-KR" smtClean="0"/>
              <a:t>:  4-Queens </a:t>
            </a:r>
            <a:r>
              <a:rPr lang="ko-KR" altLang="en-US" smtClean="0"/>
              <a:t>문제를 </a:t>
            </a:r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문제로 확장 시키면 된다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960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F5468-8956-4394-91D2-FE4F39FC64A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4071938" y="1270000"/>
            <a:ext cx="46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6" name="직사각형 7"/>
          <p:cNvSpPr>
            <a:spLocks noChangeArrowheads="1"/>
          </p:cNvSpPr>
          <p:nvPr/>
        </p:nvSpPr>
        <p:spPr bwMode="auto">
          <a:xfrm>
            <a:off x="1357313" y="484188"/>
            <a:ext cx="6429375" cy="53736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cout &lt;&lt; col[1] through col[n];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(j=1; j&lt;=n;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queens(i+1);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k&lt;i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col[i]==col[k] || abs(col[i]-col[k]) == i-k)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k++;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214813" y="3341688"/>
            <a:ext cx="1285875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column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인지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확인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000750" y="3198813"/>
            <a:ext cx="1143000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대각에 있는지 확인</a:t>
            </a:r>
            <a:endParaRPr lang="ko-KR" altLang="en-US" sz="1400" dirty="0">
              <a:solidFill>
                <a:srgbClr val="3E020C"/>
              </a:solidFill>
              <a:latin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8813" y="1052513"/>
          <a:ext cx="2809877" cy="14636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1411"/>
                <a:gridCol w="401411"/>
                <a:gridCol w="401411"/>
                <a:gridCol w="503499"/>
                <a:gridCol w="299323"/>
                <a:gridCol w="401411"/>
                <a:gridCol w="401411"/>
              </a:tblGrid>
              <a:tr h="243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n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 smtClean="0"/>
                        <a:t>i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col[</a:t>
                      </a:r>
                      <a:r>
                        <a:rPr lang="en-US" altLang="ko-KR" sz="1000" i="1" dirty="0" err="1" smtClean="0"/>
                        <a:t>i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i</a:t>
                      </a:r>
                      <a:r>
                        <a:rPr lang="en-US" altLang="ko-KR" sz="1000" dirty="0" smtClean="0"/>
                        <a:t>+1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5137150" y="2200275"/>
            <a:ext cx="1079500" cy="476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616" name="오른쪽 중괄호 19455"/>
          <p:cNvSpPr>
            <a:spLocks/>
          </p:cNvSpPr>
          <p:nvPr/>
        </p:nvSpPr>
        <p:spPr bwMode="auto">
          <a:xfrm>
            <a:off x="4862513" y="1839913"/>
            <a:ext cx="214312" cy="720725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6165850"/>
            <a:ext cx="19939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Initially, queens(0).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100" y="41275"/>
            <a:ext cx="40846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col[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] = 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번째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queen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이 위치한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column 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DA845-DCA7-45AC-A68C-E16E496ABAD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4579" name="그림 4" descr="05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4438"/>
            <a:ext cx="34909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1547813" y="3141663"/>
            <a:ext cx="638175" cy="425450"/>
          </a:xfrm>
          <a:prstGeom prst="wedgeRoundRectCallout">
            <a:avLst>
              <a:gd name="adj1" fmla="val 333395"/>
              <a:gd name="adj2" fmla="val 819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6,4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47813" y="2276475"/>
            <a:ext cx="638175" cy="427038"/>
          </a:xfrm>
          <a:prstGeom prst="wedgeRoundRectCallout">
            <a:avLst>
              <a:gd name="adj1" fmla="val 163964"/>
              <a:gd name="adj2" fmla="val 179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3,1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804025" y="1273175"/>
            <a:ext cx="638175" cy="427038"/>
          </a:xfrm>
          <a:prstGeom prst="wedgeRoundRectCallout">
            <a:avLst>
              <a:gd name="adj1" fmla="val -181476"/>
              <a:gd name="adj2" fmla="val 1312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2,8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H="1">
            <a:off x="4316413" y="2205038"/>
            <a:ext cx="1479550" cy="1511300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059113" y="2636838"/>
            <a:ext cx="1008062" cy="930275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91917-DB64-4060-942E-6F70209F9F1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7171" name="Picture 3" descr="\\SCANMAN\새 폴더 (3)\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9342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E6AE7D-00A6-4D2C-B848-4DCC8072829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00188"/>
            <a:ext cx="7834313" cy="1604962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상태공간트리 전체에 있는 마디의 수를 구함으로서</a:t>
            </a:r>
            <a:r>
              <a:rPr lang="en-US" altLang="ko-KR" smtClean="0"/>
              <a:t>, </a:t>
            </a:r>
            <a:r>
              <a:rPr lang="ko-KR" altLang="en-US" smtClean="0"/>
              <a:t>가지 친 상태공간트리의 마디의 개수의 상한을 구한다</a:t>
            </a:r>
            <a:r>
              <a:rPr lang="en-US" altLang="ko-KR" smtClean="0"/>
              <a:t>. </a:t>
            </a:r>
            <a:r>
              <a:rPr lang="ko-KR" altLang="en-US" smtClean="0"/>
              <a:t>깊이가 </a:t>
            </a:r>
            <a:r>
              <a:rPr lang="en-US" altLang="ko-KR" i="1" smtClean="0"/>
              <a:t>i</a:t>
            </a:r>
            <a:r>
              <a:rPr lang="ko-KR" altLang="en-US" smtClean="0"/>
              <a:t>인 마디의 개수는 </a:t>
            </a:r>
            <a:r>
              <a:rPr lang="en-US" altLang="ko-KR" i="1" smtClean="0"/>
              <a:t>n</a:t>
            </a:r>
            <a:r>
              <a:rPr lang="en-US" altLang="ko-KR" i="1" baseline="50000" smtClean="0"/>
              <a:t>i</a:t>
            </a:r>
            <a:r>
              <a:rPr lang="ko-KR" altLang="en-US" smtClean="0"/>
              <a:t>개 이고</a:t>
            </a:r>
            <a:r>
              <a:rPr lang="en-US" altLang="ko-KR" smtClean="0"/>
              <a:t>, </a:t>
            </a:r>
            <a:r>
              <a:rPr lang="ko-KR" altLang="en-US" smtClean="0"/>
              <a:t>이 트리의 깊이는 </a:t>
            </a:r>
            <a:r>
              <a:rPr lang="en-US" altLang="ko-KR" i="1" smtClean="0"/>
              <a:t>n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마디의 총 개수는 상한</a:t>
            </a:r>
            <a:r>
              <a:rPr lang="en-US" altLang="ko-KR" smtClean="0"/>
              <a:t>(upper bound)</a:t>
            </a:r>
            <a:r>
              <a:rPr lang="ko-KR" altLang="en-US" smtClean="0"/>
              <a:t>은</a:t>
            </a:r>
            <a:r>
              <a:rPr lang="en-US" altLang="ko-KR" smtClean="0"/>
              <a:t>: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1144588" y="2997200"/>
          <a:ext cx="4000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수식" r:id="rId4" imgW="2006600" imgH="419100" progId="Equation.3">
                  <p:embed/>
                </p:oleObj>
              </mc:Choice>
              <mc:Fallback>
                <p:oleObj name="수식" r:id="rId4" imgW="2006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997200"/>
                        <a:ext cx="40005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3219450" y="3714750"/>
          <a:ext cx="1714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수식" r:id="rId6" imgW="1168400" imgH="419100" progId="Equation.3">
                  <p:embed/>
                </p:oleObj>
              </mc:Choice>
              <mc:Fallback>
                <p:oleObj name="수식" r:id="rId6" imgW="1168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714750"/>
                        <a:ext cx="17145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9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819150"/>
          </a:xfrm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813" y="3857625"/>
            <a:ext cx="24336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2000" dirty="0"/>
              <a:t> 따라서 </a:t>
            </a:r>
            <a:r>
              <a:rPr lang="en-US" altLang="ko-KR" sz="2000" i="1" dirty="0">
                <a:latin typeface="+mn-lt"/>
              </a:rPr>
              <a:t>n</a:t>
            </a:r>
            <a:r>
              <a:rPr lang="en-US" altLang="ko-KR" sz="2000" dirty="0"/>
              <a:t> = 8</a:t>
            </a:r>
            <a:r>
              <a:rPr lang="ko-KR" altLang="en-US" sz="2000" dirty="0"/>
              <a:t>일 때</a:t>
            </a:r>
            <a:r>
              <a:rPr lang="en-US" altLang="ko-KR" sz="2000" dirty="0"/>
              <a:t>,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813" y="4929188"/>
            <a:ext cx="7643812" cy="1169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l"/>
              <a:defRPr/>
            </a:pPr>
            <a:r>
              <a:rPr lang="ko-KR" altLang="en-US" sz="2000" dirty="0"/>
              <a:t>그러나 이 분석은 별 가치가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왜냐하면 </a:t>
            </a:r>
            <a:r>
              <a:rPr lang="ko-KR" altLang="en-US" sz="2000" dirty="0" err="1"/>
              <a:t>되추적함으로</a:t>
            </a:r>
            <a:r>
              <a:rPr lang="ko-KR" altLang="en-US" sz="2000" dirty="0"/>
              <a:t> 점검하는 마디 수를 얼마나 줄였는지 </a:t>
            </a:r>
            <a:r>
              <a:rPr lang="ko-KR" altLang="en-US" sz="2000" dirty="0" err="1"/>
              <a:t>상한값을</a:t>
            </a:r>
            <a:r>
              <a:rPr lang="ko-KR" altLang="en-US" sz="2000" dirty="0"/>
              <a:t> 구해서는 전혀 알 수 없기 때문이다</a:t>
            </a:r>
            <a:r>
              <a:rPr lang="en-US" altLang="ko-KR" sz="2000" dirty="0"/>
              <a:t>.</a:t>
            </a:r>
          </a:p>
        </p:txBody>
      </p:sp>
      <p:grpSp>
        <p:nvGrpSpPr>
          <p:cNvPr id="25609" name="그룹 10"/>
          <p:cNvGrpSpPr>
            <a:grpSpLocks/>
          </p:cNvGrpSpPr>
          <p:nvPr/>
        </p:nvGrpSpPr>
        <p:grpSpPr bwMode="auto">
          <a:xfrm>
            <a:off x="5357813" y="2574925"/>
            <a:ext cx="3536950" cy="1936750"/>
            <a:chOff x="1214438" y="1857375"/>
            <a:chExt cx="5143500" cy="3357563"/>
          </a:xfrm>
        </p:grpSpPr>
        <p:sp>
          <p:nvSpPr>
            <p:cNvPr id="12" name="타원 11"/>
            <p:cNvSpPr/>
            <p:nvPr/>
          </p:nvSpPr>
          <p:spPr bwMode="auto">
            <a:xfrm>
              <a:off x="5000497" y="1857375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4144016" y="2572921"/>
              <a:ext cx="355520" cy="3550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928543" y="2572921"/>
              <a:ext cx="429395" cy="3550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13" name="그룹 18"/>
            <p:cNvGrpSpPr>
              <a:grpSpLocks/>
            </p:cNvGrpSpPr>
            <p:nvPr/>
          </p:nvGrpSpPr>
          <p:grpSpPr bwMode="auto">
            <a:xfrm>
              <a:off x="5000625" y="2714625"/>
              <a:ext cx="357188" cy="71438"/>
              <a:chOff x="3552814" y="3195631"/>
              <a:chExt cx="357187" cy="71438"/>
            </a:xfrm>
          </p:grpSpPr>
          <p:sp>
            <p:nvSpPr>
              <p:cNvPr id="41" name="타원 40"/>
              <p:cNvSpPr/>
              <p:nvPr/>
            </p:nvSpPr>
            <p:spPr bwMode="auto">
              <a:xfrm>
                <a:off x="3552686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 bwMode="auto">
              <a:xfrm>
                <a:off x="3695817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 bwMode="auto">
              <a:xfrm>
                <a:off x="3838948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14" name="직선 연결선 25"/>
            <p:cNvCxnSpPr>
              <a:cxnSpLocks noChangeShapeType="1"/>
              <a:stCxn id="12" idx="3"/>
              <a:endCxn id="13" idx="7"/>
            </p:cNvCxnSpPr>
            <p:nvPr/>
          </p:nvCxnSpPr>
          <p:spPr bwMode="auto">
            <a:xfrm rot="5400000">
              <a:off x="4519612" y="2090738"/>
              <a:ext cx="461963" cy="6048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직선 연결선 20"/>
            <p:cNvCxnSpPr>
              <a:cxnSpLocks noChangeShapeType="1"/>
              <a:stCxn id="12" idx="5"/>
              <a:endCxn id="14" idx="1"/>
            </p:cNvCxnSpPr>
            <p:nvPr/>
          </p:nvCxnSpPr>
          <p:spPr bwMode="auto">
            <a:xfrm rot="16200000" flipH="1">
              <a:off x="5418137" y="2049463"/>
              <a:ext cx="461963" cy="6873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타원 17"/>
            <p:cNvSpPr/>
            <p:nvPr/>
          </p:nvSpPr>
          <p:spPr bwMode="auto">
            <a:xfrm>
              <a:off x="3356793" y="3285716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857366" y="3285716"/>
              <a:ext cx="429395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18" name="그룹 25"/>
            <p:cNvGrpSpPr>
              <a:grpSpLocks/>
            </p:cNvGrpSpPr>
            <p:nvPr/>
          </p:nvGrpSpPr>
          <p:grpSpPr bwMode="auto">
            <a:xfrm>
              <a:off x="4071938" y="3429000"/>
              <a:ext cx="357187" cy="71438"/>
              <a:chOff x="3552814" y="3195631"/>
              <a:chExt cx="357187" cy="71438"/>
            </a:xfrm>
          </p:grpSpPr>
          <p:sp>
            <p:nvSpPr>
              <p:cNvPr id="38" name="타원 37"/>
              <p:cNvSpPr/>
              <p:nvPr/>
            </p:nvSpPr>
            <p:spPr bwMode="auto">
              <a:xfrm>
                <a:off x="3553327" y="319545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 bwMode="auto">
              <a:xfrm>
                <a:off x="3696459" y="3195456"/>
                <a:ext cx="69257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 bwMode="auto">
              <a:xfrm>
                <a:off x="3837281" y="3195456"/>
                <a:ext cx="71567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19" name="직선 연결선 25"/>
            <p:cNvCxnSpPr>
              <a:cxnSpLocks noChangeShapeType="1"/>
              <a:stCxn id="13" idx="3"/>
              <a:endCxn id="18" idx="7"/>
            </p:cNvCxnSpPr>
            <p:nvPr/>
          </p:nvCxnSpPr>
          <p:spPr bwMode="auto">
            <a:xfrm rot="5400000">
              <a:off x="3698081" y="2840832"/>
              <a:ext cx="461963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직선 연결선 30"/>
            <p:cNvCxnSpPr>
              <a:cxnSpLocks noChangeShapeType="1"/>
              <a:stCxn id="13" idx="5"/>
              <a:endCxn id="19" idx="1"/>
            </p:cNvCxnSpPr>
            <p:nvPr/>
          </p:nvCxnSpPr>
          <p:spPr bwMode="auto">
            <a:xfrm rot="16200000" flipH="1">
              <a:off x="4453731" y="2870994"/>
              <a:ext cx="461963" cy="4730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타원 22"/>
            <p:cNvSpPr/>
            <p:nvPr/>
          </p:nvSpPr>
          <p:spPr bwMode="auto">
            <a:xfrm>
              <a:off x="2786575" y="4144372"/>
              <a:ext cx="355520" cy="3550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1999353" y="4857165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3499925" y="4857165"/>
              <a:ext cx="429395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24" name="그룹 47"/>
            <p:cNvGrpSpPr>
              <a:grpSpLocks/>
            </p:cNvGrpSpPr>
            <p:nvPr/>
          </p:nvGrpSpPr>
          <p:grpSpPr bwMode="auto">
            <a:xfrm>
              <a:off x="2714625" y="5000625"/>
              <a:ext cx="357188" cy="71438"/>
              <a:chOff x="3552814" y="3195631"/>
              <a:chExt cx="357187" cy="71438"/>
            </a:xfrm>
          </p:grpSpPr>
          <p:sp>
            <p:nvSpPr>
              <p:cNvPr id="35" name="타원 34"/>
              <p:cNvSpPr/>
              <p:nvPr/>
            </p:nvSpPr>
            <p:spPr bwMode="auto">
              <a:xfrm>
                <a:off x="3553199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3696330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3839461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25" name="직선 연결선 25"/>
            <p:cNvCxnSpPr>
              <a:cxnSpLocks noChangeShapeType="1"/>
              <a:stCxn id="23" idx="3"/>
              <a:endCxn id="24" idx="7"/>
            </p:cNvCxnSpPr>
            <p:nvPr/>
          </p:nvCxnSpPr>
          <p:spPr bwMode="auto">
            <a:xfrm rot="5400000">
              <a:off x="2340768" y="4412457"/>
              <a:ext cx="461963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직선 연결선 52"/>
            <p:cNvCxnSpPr>
              <a:cxnSpLocks noChangeShapeType="1"/>
              <a:stCxn id="23" idx="5"/>
              <a:endCxn id="25" idx="1"/>
            </p:cNvCxnSpPr>
            <p:nvPr/>
          </p:nvCxnSpPr>
          <p:spPr bwMode="auto">
            <a:xfrm rot="16200000" flipH="1">
              <a:off x="3096419" y="4442619"/>
              <a:ext cx="461963" cy="4730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27" name="그룹 53"/>
            <p:cNvGrpSpPr>
              <a:grpSpLocks/>
            </p:cNvGrpSpPr>
            <p:nvPr/>
          </p:nvGrpSpPr>
          <p:grpSpPr bwMode="auto">
            <a:xfrm rot="-2657385">
              <a:off x="3140255" y="3855153"/>
              <a:ext cx="358866" cy="75255"/>
              <a:chOff x="3550825" y="3191814"/>
              <a:chExt cx="358865" cy="75255"/>
            </a:xfrm>
          </p:grpSpPr>
          <p:sp>
            <p:nvSpPr>
              <p:cNvPr id="32" name="타원 31"/>
              <p:cNvSpPr/>
              <p:nvPr/>
            </p:nvSpPr>
            <p:spPr bwMode="auto">
              <a:xfrm>
                <a:off x="3547632" y="3138455"/>
                <a:ext cx="73874" cy="5779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3695707" y="3171701"/>
                <a:ext cx="73874" cy="5504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3843621" y="3186627"/>
                <a:ext cx="73874" cy="5779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5628" name="왼쪽 중괄호 59"/>
            <p:cNvSpPr>
              <a:spLocks/>
            </p:cNvSpPr>
            <p:nvPr/>
          </p:nvSpPr>
          <p:spPr bwMode="auto">
            <a:xfrm>
              <a:off x="1643063" y="2571750"/>
              <a:ext cx="214312" cy="2571750"/>
            </a:xfrm>
            <a:prstGeom prst="leftBrace">
              <a:avLst>
                <a:gd name="adj1" fmla="val 8333"/>
                <a:gd name="adj2" fmla="val 48787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 sz="2800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4438" y="3715044"/>
              <a:ext cx="274719" cy="3082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69875" indent="-269875" eaLnBrk="1" latinLnBrk="1" hangingPunct="1"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i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굴림" charset="-127"/>
                </a:rPr>
                <a:t>n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D0F1F7-0B6A-4CD9-A9C5-3F455FFA2DA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4114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유망한 마디만 세어서 상한을 구한다</a:t>
            </a:r>
            <a:r>
              <a:rPr lang="en-US" altLang="ko-KR" smtClean="0"/>
              <a:t>. </a:t>
            </a:r>
            <a:r>
              <a:rPr lang="ko-KR" altLang="en-US" smtClean="0"/>
              <a:t>이 값을 구하기 위해서는 어떤 두 개의 </a:t>
            </a:r>
            <a:r>
              <a:rPr lang="en-US" altLang="ko-KR" smtClean="0"/>
              <a:t>Queen</a:t>
            </a:r>
            <a:r>
              <a:rPr lang="ko-KR" altLang="en-US" smtClean="0"/>
              <a:t>이 같은 열상에 위치할 수 없다는 사실을 이용하면 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</p:txBody>
      </p:sp>
      <p:grpSp>
        <p:nvGrpSpPr>
          <p:cNvPr id="26629" name="그룹 6"/>
          <p:cNvGrpSpPr>
            <a:grpSpLocks/>
          </p:cNvGrpSpPr>
          <p:nvPr/>
        </p:nvGrpSpPr>
        <p:grpSpPr bwMode="auto">
          <a:xfrm>
            <a:off x="2843213" y="2997200"/>
            <a:ext cx="1728787" cy="1511300"/>
            <a:chOff x="1819275" y="1066800"/>
            <a:chExt cx="1330325" cy="1270000"/>
          </a:xfrm>
        </p:grpSpPr>
        <p:pic>
          <p:nvPicPr>
            <p:cNvPr id="26630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36" b="73119"/>
            <a:stretch>
              <a:fillRect/>
            </a:stretch>
          </p:blipFill>
          <p:spPr bwMode="auto">
            <a:xfrm>
              <a:off x="1819275" y="1066800"/>
              <a:ext cx="1330325" cy="127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19275" y="1453445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그림 9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21039" y="1718734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41853" y="2012246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C2BF9-109D-4B3D-8C9D-AE5AEA78BD0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914400"/>
            <a:ext cx="8839200" cy="242093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예를 들어 </a:t>
            </a:r>
            <a:r>
              <a:rPr lang="en-US" altLang="ko-KR" i="1" smtClean="0"/>
              <a:t>n</a:t>
            </a:r>
            <a:r>
              <a:rPr lang="en-US" altLang="ko-KR" smtClean="0"/>
              <a:t> = 8. </a:t>
            </a:r>
            <a:r>
              <a:rPr lang="ko-KR" altLang="en-US" smtClean="0"/>
              <a:t>첫번째 </a:t>
            </a:r>
            <a:r>
              <a:rPr lang="en-US" altLang="ko-KR" smtClean="0"/>
              <a:t>Queen</a:t>
            </a:r>
            <a:r>
              <a:rPr lang="ko-KR" altLang="en-US" smtClean="0"/>
              <a:t>은 어떤 열에도 위치시킬 수 있고</a:t>
            </a:r>
            <a:r>
              <a:rPr lang="en-US" altLang="ko-KR" smtClean="0"/>
              <a:t>, </a:t>
            </a:r>
            <a:r>
              <a:rPr lang="ko-KR" altLang="en-US" smtClean="0"/>
              <a:t>두 번째는 기껏해야 남은 </a:t>
            </a:r>
            <a:r>
              <a:rPr lang="en-US" altLang="ko-KR" smtClean="0"/>
              <a:t>7</a:t>
            </a:r>
            <a:r>
              <a:rPr lang="ko-KR" altLang="en-US" smtClean="0"/>
              <a:t>열 중에서만 위치시킬 수 있고</a:t>
            </a:r>
            <a:r>
              <a:rPr lang="en-US" altLang="ko-KR" smtClean="0"/>
              <a:t>, </a:t>
            </a:r>
            <a:r>
              <a:rPr lang="ko-KR" altLang="en-US" smtClean="0"/>
              <a:t>세 번째는 남은 </a:t>
            </a:r>
            <a:r>
              <a:rPr lang="en-US" altLang="ko-KR" smtClean="0"/>
              <a:t>6</a:t>
            </a:r>
            <a:r>
              <a:rPr lang="ko-KR" altLang="en-US" smtClean="0"/>
              <a:t>열 중에서 위치시킬 수 있다</a:t>
            </a:r>
            <a:r>
              <a:rPr lang="en-US" altLang="ko-KR" smtClean="0"/>
              <a:t>. </a:t>
            </a:r>
            <a:r>
              <a:rPr lang="ko-KR" altLang="en-US" smtClean="0"/>
              <a:t>이런 식으로 계속했을 경우 마디의 수는 </a:t>
            </a:r>
            <a:r>
              <a:rPr lang="en-US" altLang="ko-KR" smtClean="0"/>
              <a:t>1 + 8 + 8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7 + 8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7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6 + …+ 8! = 109,601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  <a:r>
              <a:rPr lang="ko-KR" altLang="en-US" smtClean="0"/>
              <a:t>이 결과를 일반화 하면 유망한 마디의 수는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ko-KR" altLang="en-US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  	을 넘지 않는다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076450" y="2565400"/>
          <a:ext cx="48577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수식" r:id="rId4" imgW="2362200" imgH="203200" progId="Equation.3">
                  <p:embed/>
                </p:oleObj>
              </mc:Choice>
              <mc:Fallback>
                <p:oleObj name="수식" r:id="rId4" imgW="2362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565400"/>
                        <a:ext cx="48577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 bwMode="auto">
          <a:xfrm>
            <a:off x="5068888" y="3429000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252913" y="4068763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678613" y="4037013"/>
            <a:ext cx="407987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7658" name="그룹 18"/>
          <p:cNvGrpSpPr>
            <a:grpSpLocks/>
          </p:cNvGrpSpPr>
          <p:nvPr/>
        </p:nvGrpSpPr>
        <p:grpSpPr bwMode="auto">
          <a:xfrm>
            <a:off x="5496406" y="4180556"/>
            <a:ext cx="339726" cy="63501"/>
            <a:chOff x="3552535" y="3195933"/>
            <a:chExt cx="356909" cy="70873"/>
          </a:xfrm>
          <a:solidFill>
            <a:schemeClr val="bg2"/>
          </a:solidFill>
        </p:grpSpPr>
        <p:sp>
          <p:nvSpPr>
            <p:cNvPr id="30" name="타원 29"/>
            <p:cNvSpPr/>
            <p:nvPr/>
          </p:nvSpPr>
          <p:spPr bwMode="auto">
            <a:xfrm>
              <a:off x="3552534" y="3195927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3695964" y="3195927"/>
              <a:ext cx="70047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3837726" y="3195927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2" name="직선 연결선 25"/>
          <p:cNvCxnSpPr>
            <a:cxnSpLocks noChangeShapeType="1"/>
            <a:stCxn id="8" idx="3"/>
            <a:endCxn id="13" idx="7"/>
          </p:cNvCxnSpPr>
          <p:nvPr/>
        </p:nvCxnSpPr>
        <p:spPr bwMode="auto">
          <a:xfrm rot="5400000">
            <a:off x="4624388" y="3621087"/>
            <a:ext cx="414338" cy="576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직선 연결선 20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5359400" y="3702050"/>
            <a:ext cx="1379538" cy="382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타원 12"/>
          <p:cNvSpPr/>
          <p:nvPr/>
        </p:nvSpPr>
        <p:spPr bwMode="auto">
          <a:xfrm>
            <a:off x="3505200" y="4708525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932363" y="4708525"/>
            <a:ext cx="407987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7663" name="그룹 25"/>
          <p:cNvGrpSpPr>
            <a:grpSpLocks/>
          </p:cNvGrpSpPr>
          <p:nvPr/>
        </p:nvGrpSpPr>
        <p:grpSpPr bwMode="auto">
          <a:xfrm>
            <a:off x="4117979" y="4837123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27" name="타원 26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" name="직선 연결선 25"/>
          <p:cNvCxnSpPr>
            <a:cxnSpLocks noChangeShapeType="1"/>
            <a:stCxn id="8" idx="3"/>
            <a:endCxn id="13" idx="7"/>
          </p:cNvCxnSpPr>
          <p:nvPr/>
        </p:nvCxnSpPr>
        <p:spPr bwMode="auto">
          <a:xfrm rot="5400000">
            <a:off x="3842544" y="4294982"/>
            <a:ext cx="414337" cy="50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직선 연결선 30"/>
          <p:cNvCxnSpPr>
            <a:cxnSpLocks noChangeShapeType="1"/>
            <a:stCxn id="8" idx="5"/>
            <a:endCxn id="14" idx="1"/>
          </p:cNvCxnSpPr>
          <p:nvPr/>
        </p:nvCxnSpPr>
        <p:spPr bwMode="auto">
          <a:xfrm rot="16200000" flipH="1">
            <a:off x="4561681" y="4323557"/>
            <a:ext cx="414337" cy="450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타원 17"/>
          <p:cNvSpPr/>
          <p:nvPr/>
        </p:nvSpPr>
        <p:spPr bwMode="auto">
          <a:xfrm>
            <a:off x="2960688" y="5476875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latin typeface="+mn-ea"/>
                <a:ea typeface="+mn-ea"/>
              </a:rPr>
              <a:t>n-1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212975" y="6116638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7667" name="직선 연결선 25"/>
          <p:cNvCxnSpPr>
            <a:cxnSpLocks noChangeShapeType="1"/>
            <a:stCxn id="18" idx="3"/>
            <a:endCxn id="19" idx="7"/>
          </p:cNvCxnSpPr>
          <p:nvPr/>
        </p:nvCxnSpPr>
        <p:spPr bwMode="auto">
          <a:xfrm rot="5400000">
            <a:off x="2550319" y="5703094"/>
            <a:ext cx="414338" cy="50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왼쪽 중괄호 59"/>
          <p:cNvSpPr>
            <a:spLocks/>
          </p:cNvSpPr>
          <p:nvPr/>
        </p:nvSpPr>
        <p:spPr bwMode="auto">
          <a:xfrm>
            <a:off x="1873250" y="4068763"/>
            <a:ext cx="203200" cy="2305050"/>
          </a:xfrm>
          <a:prstGeom prst="leftBrace">
            <a:avLst>
              <a:gd name="adj1" fmla="val 8403"/>
              <a:gd name="adj2" fmla="val 4878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465263" y="5092700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grpSp>
        <p:nvGrpSpPr>
          <p:cNvPr id="33" name="그룹 25"/>
          <p:cNvGrpSpPr>
            <a:grpSpLocks/>
          </p:cNvGrpSpPr>
          <p:nvPr/>
        </p:nvGrpSpPr>
        <p:grpSpPr bwMode="auto">
          <a:xfrm rot="19043294">
            <a:off x="3205155" y="5212849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34" name="타원 33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7" name="타원 36"/>
          <p:cNvSpPr/>
          <p:nvPr/>
        </p:nvSpPr>
        <p:spPr bwMode="auto">
          <a:xfrm>
            <a:off x="5973763" y="4706938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7400925" y="4706938"/>
            <a:ext cx="407988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n-1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39" name="그룹 25"/>
          <p:cNvGrpSpPr>
            <a:grpSpLocks/>
          </p:cNvGrpSpPr>
          <p:nvPr/>
        </p:nvGrpSpPr>
        <p:grpSpPr bwMode="auto">
          <a:xfrm>
            <a:off x="6747594" y="4858892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40" name="타원 39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27674" name="직선 연결선 25"/>
          <p:cNvCxnSpPr>
            <a:cxnSpLocks noChangeShapeType="1"/>
            <a:endCxn id="37" idx="7"/>
          </p:cNvCxnSpPr>
          <p:nvPr/>
        </p:nvCxnSpPr>
        <p:spPr bwMode="auto">
          <a:xfrm rot="5400000">
            <a:off x="6310313" y="4294187"/>
            <a:ext cx="414338" cy="506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직선 연결선 30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7029450" y="4322763"/>
            <a:ext cx="414338" cy="449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A46539-D376-4101-B9D3-4A44DA3BB023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위 </a:t>
            </a:r>
            <a:r>
              <a:rPr lang="en-US" altLang="ko-KR" smtClean="0"/>
              <a:t>2</a:t>
            </a:r>
            <a:r>
              <a:rPr lang="ko-KR" altLang="en-US" smtClean="0"/>
              <a:t>가지 분석 방법은 알고리즘의 복잡도를 정확히 설명해 주지 못하고 있다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왜냐하면</a:t>
            </a:r>
            <a:r>
              <a:rPr lang="en-US" altLang="ko-KR" smtClean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대각선을 점검하는 경우를 고려하지 않았다</a:t>
            </a:r>
            <a:r>
              <a:rPr lang="en-US" altLang="ko-KR" smtClean="0"/>
              <a:t>. </a:t>
            </a:r>
            <a:r>
              <a:rPr lang="ko-KR" altLang="en-US" smtClean="0"/>
              <a:t>따라서 실제 유망한 마디의 수는 훨씬 더 작을 수 있다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유망하지 않은 마디를 포함하고 있는데</a:t>
            </a:r>
            <a:r>
              <a:rPr lang="en-US" altLang="ko-KR" smtClean="0"/>
              <a:t>, </a:t>
            </a:r>
            <a:r>
              <a:rPr lang="ko-KR" altLang="en-US" smtClean="0"/>
              <a:t>실제로 해석의 결과에 포함된 마디 중에서 유망하지 않은 마디가 훨씬 더 많을 수 있다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571500" y="571500"/>
            <a:ext cx="12144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Discussion</a:t>
            </a:r>
            <a:endParaRPr lang="ko-KR" altLang="en-US" sz="18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478C5-DBE4-453E-8D75-3A4883CCAE3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534400" cy="24526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유망한 마디의 개수를 정확하게 구하기 위한 유일한 방법은 실제로 알고리즘을 수행하여 구축된 상태공간트리의 마디의 개수를 세어보는 수 밖에 없다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ko-KR" smtClean="0"/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그러나 이 방법은 진정한 분석 방법이 될 수 없다</a:t>
            </a:r>
            <a:r>
              <a:rPr lang="en-US" altLang="ko-KR" smtClean="0"/>
              <a:t>. </a:t>
            </a:r>
            <a:r>
              <a:rPr lang="ko-KR" altLang="en-US" smtClean="0"/>
              <a:t>왜냐하면 분석은 알고리즘을 실제로 수행하지 않고 이루어져야 하기 때문이다</a:t>
            </a:r>
            <a:r>
              <a:rPr lang="en-US" altLang="ko-KR" smtClean="0"/>
              <a:t>. 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34152" r="13338" b="25146"/>
          <a:stretch>
            <a:fillRect/>
          </a:stretch>
        </p:blipFill>
        <p:spPr bwMode="auto">
          <a:xfrm>
            <a:off x="755650" y="1341438"/>
            <a:ext cx="748982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F9CE4-72D3-463C-9A73-FC4A2D975E9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33375"/>
            <a:ext cx="7772400" cy="890588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All illustration of How Much Checking is Saved by Backtracking in the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-Queens Problem</a:t>
            </a:r>
            <a:endParaRPr lang="ko-KR" altLang="en-US" sz="2400" smtClean="0"/>
          </a:p>
        </p:txBody>
      </p:sp>
      <p:graphicFrame>
        <p:nvGraphicFramePr>
          <p:cNvPr id="30725" name="개체 1"/>
          <p:cNvGraphicFramePr>
            <a:graphicFrameLocks noChangeAspect="1"/>
          </p:cNvGraphicFramePr>
          <p:nvPr/>
        </p:nvGraphicFramePr>
        <p:xfrm>
          <a:off x="274638" y="5445125"/>
          <a:ext cx="3267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수식" r:id="rId5" imgW="2006600" imgH="419100" progId="Equation.3">
                  <p:embed/>
                </p:oleObj>
              </mc:Choice>
              <mc:Fallback>
                <p:oleObj name="수식" r:id="rId5" imgW="2006600" imgH="4191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5445125"/>
                        <a:ext cx="3267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 flipV="1">
            <a:off x="1692275" y="2565400"/>
            <a:ext cx="647700" cy="287972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90000"/>
                <a:lumOff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graphicFrame>
        <p:nvGraphicFramePr>
          <p:cNvPr id="30727" name="개체 4"/>
          <p:cNvGraphicFramePr>
            <a:graphicFrameLocks noChangeAspect="1"/>
          </p:cNvGraphicFramePr>
          <p:nvPr/>
        </p:nvGraphicFramePr>
        <p:xfrm>
          <a:off x="4270375" y="5445125"/>
          <a:ext cx="3730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수식" r:id="rId7" imgW="152202" imgH="177569" progId="Equation.3">
                  <p:embed/>
                </p:oleObj>
              </mc:Choice>
              <mc:Fallback>
                <p:oleObj name="수식" r:id="rId7" imgW="152202" imgH="177569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445125"/>
                        <a:ext cx="3730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 flipH="1" flipV="1">
            <a:off x="3276600" y="2565400"/>
            <a:ext cx="1008063" cy="287972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90000"/>
                <a:lumOff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4787900" y="3789363"/>
            <a:ext cx="936625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6FFB7F-64A4-46DF-8B90-FF15B3710D2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pSp>
        <p:nvGrpSpPr>
          <p:cNvPr id="31747" name="그룹 19"/>
          <p:cNvGrpSpPr>
            <a:grpSpLocks/>
          </p:cNvGrpSpPr>
          <p:nvPr/>
        </p:nvGrpSpPr>
        <p:grpSpPr bwMode="auto">
          <a:xfrm>
            <a:off x="1225550" y="1844675"/>
            <a:ext cx="6840538" cy="2076450"/>
            <a:chOff x="179388" y="1628800"/>
            <a:chExt cx="6840141" cy="2076475"/>
          </a:xfrm>
        </p:grpSpPr>
        <p:pic>
          <p:nvPicPr>
            <p:cNvPr id="31749" name="그림 6" descr="05-04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1628800"/>
              <a:ext cx="3672532" cy="20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50" name="직선 연결선 4"/>
            <p:cNvCxnSpPr>
              <a:cxnSpLocks noChangeShapeType="1"/>
              <a:endCxn id="6" idx="2"/>
            </p:cNvCxnSpPr>
            <p:nvPr/>
          </p:nvCxnSpPr>
          <p:spPr bwMode="auto">
            <a:xfrm>
              <a:off x="2123728" y="1700808"/>
              <a:ext cx="2737789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타원 5"/>
            <p:cNvSpPr/>
            <p:nvPr/>
          </p:nvSpPr>
          <p:spPr bwMode="auto">
            <a:xfrm>
              <a:off x="4862241" y="1916141"/>
              <a:ext cx="287321" cy="2889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1,3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6516320" y="1700239"/>
              <a:ext cx="287321" cy="2889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1,4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1753" name="직선 연결선 10"/>
            <p:cNvCxnSpPr>
              <a:cxnSpLocks noChangeShapeType="1"/>
              <a:endCxn id="10" idx="2"/>
            </p:cNvCxnSpPr>
            <p:nvPr/>
          </p:nvCxnSpPr>
          <p:spPr bwMode="auto">
            <a:xfrm>
              <a:off x="2123728" y="1700808"/>
              <a:ext cx="4392488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타원 13"/>
            <p:cNvSpPr/>
            <p:nvPr/>
          </p:nvSpPr>
          <p:spPr bwMode="auto">
            <a:xfrm>
              <a:off x="4009804" y="3357609"/>
              <a:ext cx="288908" cy="2873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4,4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1755" name="직선 연결선 14"/>
            <p:cNvCxnSpPr>
              <a:cxnSpLocks noChangeShapeType="1"/>
              <a:endCxn id="14" idx="1"/>
            </p:cNvCxnSpPr>
            <p:nvPr/>
          </p:nvCxnSpPr>
          <p:spPr bwMode="auto">
            <a:xfrm>
              <a:off x="3563888" y="2996952"/>
              <a:ext cx="488210" cy="4022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이등변 삼각형 17"/>
            <p:cNvSpPr/>
            <p:nvPr/>
          </p:nvSpPr>
          <p:spPr bwMode="auto">
            <a:xfrm>
              <a:off x="4646354" y="2192370"/>
              <a:ext cx="719096" cy="1512905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000">
                <a:latin typeface="+mn-lt"/>
                <a:ea typeface="+mn-ea"/>
              </a:endParaRPr>
            </a:p>
          </p:txBody>
        </p:sp>
        <p:sp>
          <p:nvSpPr>
            <p:cNvPr id="19" name="이등변 삼각형 18"/>
            <p:cNvSpPr/>
            <p:nvPr/>
          </p:nvSpPr>
          <p:spPr bwMode="auto">
            <a:xfrm>
              <a:off x="6300433" y="1989167"/>
              <a:ext cx="719096" cy="1511318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000">
                <a:latin typeface="+mn-lt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25550" y="692150"/>
            <a:ext cx="1841500" cy="330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  <a:ea typeface="굴림" charset="-127"/>
              </a:rPr>
              <a:t>Find all solutions.</a:t>
            </a:r>
            <a:endParaRPr lang="ko-KR" altLang="en-US" sz="200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C37CF-B94E-4475-BBD8-1CCFF10E90A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00625" y="185737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143375" y="25717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929313" y="2571750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r>
              <a:rPr lang="en-US" altLang="ko-KR" sz="1200" baseline="30000" dirty="0">
                <a:latin typeface="+mn-ea"/>
                <a:ea typeface="+mn-ea"/>
              </a:rPr>
              <a:t>2</a:t>
            </a:r>
            <a:endParaRPr lang="ko-KR" altLang="en-US" sz="1200" baseline="30000" dirty="0">
              <a:latin typeface="+mn-ea"/>
              <a:ea typeface="+mn-ea"/>
            </a:endParaRPr>
          </a:p>
        </p:txBody>
      </p:sp>
      <p:grpSp>
        <p:nvGrpSpPr>
          <p:cNvPr id="32774" name="그룹 18"/>
          <p:cNvGrpSpPr>
            <a:grpSpLocks/>
          </p:cNvGrpSpPr>
          <p:nvPr/>
        </p:nvGrpSpPr>
        <p:grpSpPr bwMode="auto">
          <a:xfrm>
            <a:off x="5000625" y="2714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8" name="타원 7"/>
            <p:cNvSpPr/>
            <p:nvPr/>
          </p:nvSpPr>
          <p:spPr bwMode="auto">
            <a:xfrm>
              <a:off x="3552814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3838563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75" name="직선 연결선 25"/>
          <p:cNvCxnSpPr>
            <a:cxnSpLocks noChangeShapeType="1"/>
            <a:stCxn id="5" idx="3"/>
            <a:endCxn id="6" idx="7"/>
          </p:cNvCxnSpPr>
          <p:nvPr/>
        </p:nvCxnSpPr>
        <p:spPr bwMode="auto">
          <a:xfrm rot="5400000">
            <a:off x="4519612" y="2090738"/>
            <a:ext cx="461963" cy="6048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282950" y="5607050"/>
            <a:ext cx="2803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3E020C"/>
                </a:solidFill>
                <a:latin typeface="굴림" charset="-127"/>
                <a:ea typeface="굴림" charset="-127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18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1800" baseline="30000" dirty="0">
                <a:solidFill>
                  <a:srgbClr val="3E020C"/>
                </a:solidFill>
                <a:latin typeface="굴림" charset="-127"/>
                <a:ea typeface="굴림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)</a:t>
            </a:r>
            <a:r>
              <a:rPr lang="en-US" altLang="ko-KR" sz="18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  <a:ea typeface="굴림" charset="-127"/>
              </a:rPr>
              <a:t>개의</a:t>
            </a: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 leaf </a:t>
            </a:r>
            <a:r>
              <a:rPr lang="ko-KR" altLang="en-US" sz="1800" dirty="0" err="1">
                <a:solidFill>
                  <a:srgbClr val="3E020C"/>
                </a:solidFill>
                <a:latin typeface="+mn-lt"/>
                <a:ea typeface="굴림" charset="-127"/>
              </a:rPr>
              <a:t>노드가</a:t>
            </a:r>
            <a:r>
              <a:rPr lang="ko-KR" altLang="en-US" sz="1800" dirty="0">
                <a:solidFill>
                  <a:srgbClr val="3E020C"/>
                </a:solidFill>
                <a:latin typeface="+mn-lt"/>
                <a:ea typeface="굴림" charset="-127"/>
              </a:rPr>
              <a:t> 존재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750" y="1000125"/>
            <a:ext cx="557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위치를 이용하여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만들면</a:t>
            </a:r>
          </a:p>
        </p:txBody>
      </p:sp>
      <p:cxnSp>
        <p:nvCxnSpPr>
          <p:cNvPr id="32778" name="직선 연결선 20"/>
          <p:cNvCxnSpPr>
            <a:cxnSpLocks noChangeShapeType="1"/>
            <a:stCxn id="5" idx="5"/>
            <a:endCxn id="7" idx="1"/>
          </p:cNvCxnSpPr>
          <p:nvPr/>
        </p:nvCxnSpPr>
        <p:spPr bwMode="auto">
          <a:xfrm rot="16200000" flipH="1">
            <a:off x="5418137" y="2049463"/>
            <a:ext cx="461963" cy="687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3357563" y="328612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857750" y="3286125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</a:rPr>
              <a:t>n</a:t>
            </a:r>
            <a:r>
              <a:rPr lang="en-US" altLang="ko-KR" sz="1200" baseline="30000" dirty="0">
                <a:latin typeface="+mn-ea"/>
              </a:rPr>
              <a:t>2</a:t>
            </a:r>
            <a:endParaRPr lang="ko-KR" altLang="en-US" sz="1200" baseline="30000" dirty="0">
              <a:latin typeface="+mn-ea"/>
            </a:endParaRPr>
          </a:p>
        </p:txBody>
      </p:sp>
      <p:grpSp>
        <p:nvGrpSpPr>
          <p:cNvPr id="32781" name="그룹 25"/>
          <p:cNvGrpSpPr>
            <a:grpSpLocks/>
          </p:cNvGrpSpPr>
          <p:nvPr/>
        </p:nvGrpSpPr>
        <p:grpSpPr bwMode="auto">
          <a:xfrm>
            <a:off x="4071938" y="3429000"/>
            <a:ext cx="357187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27" name="타원 26"/>
            <p:cNvSpPr/>
            <p:nvPr/>
          </p:nvSpPr>
          <p:spPr bwMode="auto">
            <a:xfrm>
              <a:off x="3552814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695689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838564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82" name="직선 연결선 25"/>
          <p:cNvCxnSpPr>
            <a:cxnSpLocks noChangeShapeType="1"/>
            <a:stCxn id="6" idx="3"/>
            <a:endCxn id="24" idx="7"/>
          </p:cNvCxnSpPr>
          <p:nvPr/>
        </p:nvCxnSpPr>
        <p:spPr bwMode="auto">
          <a:xfrm rot="5400000">
            <a:off x="3698081" y="2840832"/>
            <a:ext cx="461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직선 연결선 30"/>
          <p:cNvCxnSpPr>
            <a:cxnSpLocks noChangeShapeType="1"/>
            <a:stCxn id="6" idx="5"/>
            <a:endCxn id="25" idx="1"/>
          </p:cNvCxnSpPr>
          <p:nvPr/>
        </p:nvCxnSpPr>
        <p:spPr bwMode="auto">
          <a:xfrm rot="16200000" flipH="1">
            <a:off x="4453731" y="2870994"/>
            <a:ext cx="461963" cy="473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타원 40"/>
          <p:cNvSpPr/>
          <p:nvPr/>
        </p:nvSpPr>
        <p:spPr bwMode="auto">
          <a:xfrm>
            <a:off x="2786063" y="414337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2000250" y="48577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500438" y="4857750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</a:rPr>
              <a:t>n</a:t>
            </a:r>
            <a:r>
              <a:rPr lang="en-US" altLang="ko-KR" sz="1200" baseline="30000" dirty="0">
                <a:latin typeface="+mn-ea"/>
              </a:rPr>
              <a:t>2</a:t>
            </a:r>
            <a:endParaRPr lang="ko-KR" altLang="en-US" sz="1200" baseline="30000" dirty="0">
              <a:latin typeface="+mn-ea"/>
            </a:endParaRPr>
          </a:p>
        </p:txBody>
      </p:sp>
      <p:grpSp>
        <p:nvGrpSpPr>
          <p:cNvPr id="32787" name="그룹 47"/>
          <p:cNvGrpSpPr>
            <a:grpSpLocks/>
          </p:cNvGrpSpPr>
          <p:nvPr/>
        </p:nvGrpSpPr>
        <p:grpSpPr bwMode="auto">
          <a:xfrm>
            <a:off x="2714625" y="5000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49" name="타원 48"/>
            <p:cNvSpPr/>
            <p:nvPr/>
          </p:nvSpPr>
          <p:spPr bwMode="auto">
            <a:xfrm>
              <a:off x="3552814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838563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88" name="직선 연결선 25"/>
          <p:cNvCxnSpPr>
            <a:cxnSpLocks noChangeShapeType="1"/>
            <a:stCxn id="41" idx="3"/>
            <a:endCxn id="46" idx="7"/>
          </p:cNvCxnSpPr>
          <p:nvPr/>
        </p:nvCxnSpPr>
        <p:spPr bwMode="auto">
          <a:xfrm rot="5400000">
            <a:off x="2340768" y="4412457"/>
            <a:ext cx="461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직선 연결선 52"/>
          <p:cNvCxnSpPr>
            <a:cxnSpLocks noChangeShapeType="1"/>
            <a:stCxn id="41" idx="5"/>
            <a:endCxn id="47" idx="1"/>
          </p:cNvCxnSpPr>
          <p:nvPr/>
        </p:nvCxnSpPr>
        <p:spPr bwMode="auto">
          <a:xfrm rot="16200000" flipH="1">
            <a:off x="3096419" y="4442619"/>
            <a:ext cx="461963" cy="473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0" name="그룹 53"/>
          <p:cNvGrpSpPr>
            <a:grpSpLocks/>
          </p:cNvGrpSpPr>
          <p:nvPr/>
        </p:nvGrpSpPr>
        <p:grpSpPr bwMode="auto">
          <a:xfrm rot="-2657385">
            <a:off x="3143250" y="3857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55" name="타원 54"/>
            <p:cNvSpPr/>
            <p:nvPr/>
          </p:nvSpPr>
          <p:spPr bwMode="auto">
            <a:xfrm>
              <a:off x="3550824" y="3191814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3838253" y="3194987"/>
              <a:ext cx="71438" cy="7143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2791" name="왼쪽 중괄호 57"/>
          <p:cNvSpPr>
            <a:spLocks/>
          </p:cNvSpPr>
          <p:nvPr/>
        </p:nvSpPr>
        <p:spPr bwMode="auto">
          <a:xfrm rot="-5400000">
            <a:off x="5090321" y="2196307"/>
            <a:ext cx="249236" cy="1714498"/>
          </a:xfrm>
          <a:prstGeom prst="leftBrace">
            <a:avLst>
              <a:gd name="adj1" fmla="val 8326"/>
              <a:gd name="adj2" fmla="val 73241"/>
            </a:avLst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92750" y="3184525"/>
            <a:ext cx="5365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r>
              <a:rPr lang="en-US" altLang="ko-KR" sz="1400" baseline="30000" dirty="0">
                <a:solidFill>
                  <a:schemeClr val="tx2">
                    <a:lumMod val="75000"/>
                  </a:schemeClr>
                </a:solidFill>
                <a:latin typeface="굴림" charset="-127"/>
                <a:ea typeface="굴림" charset="-127"/>
              </a:rPr>
              <a:t>2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굴림" charset="-127"/>
                <a:ea typeface="굴림" charset="-127"/>
              </a:rPr>
              <a:t>개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sp>
        <p:nvSpPr>
          <p:cNvPr id="32793" name="왼쪽 중괄호 59"/>
          <p:cNvSpPr>
            <a:spLocks/>
          </p:cNvSpPr>
          <p:nvPr/>
        </p:nvSpPr>
        <p:spPr bwMode="auto">
          <a:xfrm>
            <a:off x="1643063" y="2571750"/>
            <a:ext cx="214312" cy="2571750"/>
          </a:xfrm>
          <a:prstGeom prst="leftBrace">
            <a:avLst>
              <a:gd name="adj1" fmla="val 8333"/>
              <a:gd name="adj2" fmla="val 4878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30325" y="3652838"/>
            <a:ext cx="287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grpSp>
        <p:nvGrpSpPr>
          <p:cNvPr id="32795" name="그룹 10"/>
          <p:cNvGrpSpPr>
            <a:grpSpLocks/>
          </p:cNvGrpSpPr>
          <p:nvPr/>
        </p:nvGrpSpPr>
        <p:grpSpPr bwMode="auto">
          <a:xfrm>
            <a:off x="6659563" y="3248025"/>
            <a:ext cx="1854200" cy="1520825"/>
            <a:chOff x="2195736" y="2101153"/>
            <a:chExt cx="2071688" cy="1883826"/>
          </a:xfrm>
        </p:grpSpPr>
        <p:pic>
          <p:nvPicPr>
            <p:cNvPr id="32796" name="그림 6" descr="05-0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5" b="8295"/>
            <a:stretch>
              <a:fillRect/>
            </a:stretch>
          </p:blipFill>
          <p:spPr bwMode="auto">
            <a:xfrm>
              <a:off x="2195736" y="2101153"/>
              <a:ext cx="2071688" cy="18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직사각형 41"/>
            <p:cNvSpPr/>
            <p:nvPr/>
          </p:nvSpPr>
          <p:spPr bwMode="auto">
            <a:xfrm>
              <a:off x="2555798" y="2122784"/>
              <a:ext cx="287340" cy="39328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990356" y="2569160"/>
              <a:ext cx="287340" cy="39131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8367" y="2126717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9530" y="2138516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3293" y="2164078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0756" y="2164078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54025" y="2610455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5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67297" y="2610455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6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53293" y="2610455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7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70114" y="2606522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8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43382" y="3043067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9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90356" y="3090261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10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53293" y="3074529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80756" y="3058798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00141" y="3465845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24056" y="3483544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93" y="3483544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15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80756" y="3483544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16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B0A87-B502-4557-997E-6FE7EFF03E1A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3795" name="Picture 2" descr="Finished Go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576513"/>
            <a:ext cx="356235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2081213" y="1519238"/>
            <a:ext cx="4787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바둑 게임에 되추적방법을 적용할 수 있는가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9338" y="5394325"/>
            <a:ext cx="260350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>
                <a:latin typeface="Arial" panose="020B0604020202020204" pitchFamily="34" charset="0"/>
                <a:ea typeface="맑은 고딕" panose="020B0503020000020004" pitchFamily="50" charset="-127"/>
              </a:rPr>
              <a:t>p</a:t>
            </a:r>
            <a:endParaRPr lang="ko-KR" altLang="en-US" sz="105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6A7762-27C1-4888-BE18-068DFE32CD24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pSp>
        <p:nvGrpSpPr>
          <p:cNvPr id="34819" name="그룹 62"/>
          <p:cNvGrpSpPr>
            <a:grpSpLocks/>
          </p:cNvGrpSpPr>
          <p:nvPr/>
        </p:nvGrpSpPr>
        <p:grpSpPr bwMode="auto">
          <a:xfrm>
            <a:off x="3052763" y="2071688"/>
            <a:ext cx="2917825" cy="2916237"/>
            <a:chOff x="2532993" y="1187668"/>
            <a:chExt cx="3888827" cy="3888826"/>
          </a:xfrm>
        </p:grpSpPr>
        <p:grpSp>
          <p:nvGrpSpPr>
            <p:cNvPr id="34821" name="그룹 22"/>
            <p:cNvGrpSpPr>
              <a:grpSpLocks/>
            </p:cNvGrpSpPr>
            <p:nvPr/>
          </p:nvGrpSpPr>
          <p:grpSpPr bwMode="auto">
            <a:xfrm>
              <a:off x="2532993" y="1187669"/>
              <a:ext cx="3888826" cy="3888825"/>
              <a:chOff x="2532993" y="1187669"/>
              <a:chExt cx="3888826" cy="3689131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2532993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2748804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964615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3180426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3394120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3609931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825742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4041553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57364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4473174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686870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4902681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18492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334303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550114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5765925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979619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95430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6411241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22" name="그룹 23"/>
            <p:cNvGrpSpPr>
              <a:grpSpLocks/>
            </p:cNvGrpSpPr>
            <p:nvPr/>
          </p:nvGrpSpPr>
          <p:grpSpPr bwMode="auto">
            <a:xfrm rot="-5400000">
              <a:off x="2538249" y="1192922"/>
              <a:ext cx="3888826" cy="3878317"/>
              <a:chOff x="2532993" y="1187669"/>
              <a:chExt cx="3888826" cy="3689131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2532992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748921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964849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178660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394589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610517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26445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040257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256185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4472113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688042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903970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117781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5333710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549638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65566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5979378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195306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411234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820" name="TextBox 63"/>
          <p:cNvSpPr txBox="1">
            <a:spLocks noChangeArrowheads="1"/>
          </p:cNvSpPr>
          <p:nvPr/>
        </p:nvSpPr>
        <p:spPr bwMode="auto">
          <a:xfrm>
            <a:off x="1536700" y="1235075"/>
            <a:ext cx="51482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돌이 위치할 수 있는 지점의 개수 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19 </a:t>
            </a:r>
            <a:r>
              <a:rPr lang="el-GR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19 = 361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41363-F31C-4108-876C-FB5554B9102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8197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8280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1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2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3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4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5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6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7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8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9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0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1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2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3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4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06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23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2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3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4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5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6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7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8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9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0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1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2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3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51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2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3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8263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8264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8265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0D29B6-B36B-4EC4-BC3F-BADECBD71490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06825" y="96043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4" name="타원 3"/>
          <p:cNvSpPr/>
          <p:nvPr/>
        </p:nvSpPr>
        <p:spPr>
          <a:xfrm>
            <a:off x="2124075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" name="타원 4"/>
          <p:cNvSpPr/>
          <p:nvPr/>
        </p:nvSpPr>
        <p:spPr>
          <a:xfrm>
            <a:off x="2798763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8" name="타원 7"/>
          <p:cNvSpPr/>
          <p:nvPr/>
        </p:nvSpPr>
        <p:spPr>
          <a:xfrm>
            <a:off x="4819650" y="1989138"/>
            <a:ext cx="182563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9" name="타원 8"/>
          <p:cNvSpPr/>
          <p:nvPr/>
        </p:nvSpPr>
        <p:spPr>
          <a:xfrm>
            <a:off x="5494338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11" name="직선 연결선 10"/>
          <p:cNvCxnSpPr>
            <a:stCxn id="3" idx="3"/>
            <a:endCxn id="4" idx="7"/>
          </p:cNvCxnSpPr>
          <p:nvPr/>
        </p:nvCxnSpPr>
        <p:spPr>
          <a:xfrm flipH="1">
            <a:off x="2279650" y="1128713"/>
            <a:ext cx="15541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5" idx="7"/>
          </p:cNvCxnSpPr>
          <p:nvPr/>
        </p:nvCxnSpPr>
        <p:spPr>
          <a:xfrm flipH="1">
            <a:off x="2952750" y="1128713"/>
            <a:ext cx="8810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5"/>
            <a:endCxn id="8" idx="1"/>
          </p:cNvCxnSpPr>
          <p:nvPr/>
        </p:nvCxnSpPr>
        <p:spPr>
          <a:xfrm>
            <a:off x="3962400" y="1128713"/>
            <a:ext cx="884238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5"/>
            <a:endCxn id="9" idx="1"/>
          </p:cNvCxnSpPr>
          <p:nvPr/>
        </p:nvCxnSpPr>
        <p:spPr>
          <a:xfrm>
            <a:off x="3962400" y="1128713"/>
            <a:ext cx="1558925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TextBox 17"/>
          <p:cNvSpPr txBox="1">
            <a:spLocks noChangeArrowheads="1"/>
          </p:cNvSpPr>
          <p:nvPr/>
        </p:nvSpPr>
        <p:spPr bwMode="auto">
          <a:xfrm>
            <a:off x="3649663" y="175260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497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0" name="타원 19"/>
          <p:cNvSpPr/>
          <p:nvPr/>
        </p:nvSpPr>
        <p:spPr>
          <a:xfrm>
            <a:off x="1108075" y="3038475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1" name="타원 20"/>
          <p:cNvSpPr/>
          <p:nvPr/>
        </p:nvSpPr>
        <p:spPr>
          <a:xfrm>
            <a:off x="31305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2" name="타원 21"/>
          <p:cNvSpPr/>
          <p:nvPr/>
        </p:nvSpPr>
        <p:spPr>
          <a:xfrm>
            <a:off x="38052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23" name="직선 연결선 22"/>
          <p:cNvCxnSpPr>
            <a:stCxn id="4" idx="3"/>
            <a:endCxn id="19" idx="7"/>
          </p:cNvCxnSpPr>
          <p:nvPr/>
        </p:nvCxnSpPr>
        <p:spPr>
          <a:xfrm flipH="1">
            <a:off x="588963" y="2157413"/>
            <a:ext cx="1562100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3"/>
            <a:endCxn id="20" idx="7"/>
          </p:cNvCxnSpPr>
          <p:nvPr/>
        </p:nvCxnSpPr>
        <p:spPr>
          <a:xfrm flipH="1">
            <a:off x="1263650" y="2157413"/>
            <a:ext cx="887413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5"/>
            <a:endCxn id="21" idx="1"/>
          </p:cNvCxnSpPr>
          <p:nvPr/>
        </p:nvCxnSpPr>
        <p:spPr>
          <a:xfrm>
            <a:off x="2279650" y="2157413"/>
            <a:ext cx="8778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  <a:endCxn id="22" idx="1"/>
          </p:cNvCxnSpPr>
          <p:nvPr/>
        </p:nvCxnSpPr>
        <p:spPr>
          <a:xfrm>
            <a:off x="2279650" y="2157413"/>
            <a:ext cx="15509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TextBox 26"/>
          <p:cNvSpPr txBox="1">
            <a:spLocks noChangeArrowheads="1"/>
          </p:cNvSpPr>
          <p:nvPr/>
        </p:nvSpPr>
        <p:spPr bwMode="auto">
          <a:xfrm>
            <a:off x="1960563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97363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9" name="타원 28"/>
          <p:cNvSpPr/>
          <p:nvPr/>
        </p:nvSpPr>
        <p:spPr>
          <a:xfrm>
            <a:off x="49720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0" name="타원 29"/>
          <p:cNvSpPr/>
          <p:nvPr/>
        </p:nvSpPr>
        <p:spPr>
          <a:xfrm>
            <a:off x="69929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1" name="타원 30"/>
          <p:cNvSpPr/>
          <p:nvPr/>
        </p:nvSpPr>
        <p:spPr>
          <a:xfrm>
            <a:off x="766762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2" name="직선 연결선 31"/>
          <p:cNvCxnSpPr>
            <a:stCxn id="37" idx="3"/>
            <a:endCxn id="28" idx="7"/>
          </p:cNvCxnSpPr>
          <p:nvPr/>
        </p:nvCxnSpPr>
        <p:spPr>
          <a:xfrm flipH="1">
            <a:off x="4451350" y="2149475"/>
            <a:ext cx="1568450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7" idx="3"/>
            <a:endCxn id="29" idx="7"/>
          </p:cNvCxnSpPr>
          <p:nvPr/>
        </p:nvCxnSpPr>
        <p:spPr>
          <a:xfrm flipH="1">
            <a:off x="5126038" y="2149475"/>
            <a:ext cx="893762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7" idx="5"/>
            <a:endCxn id="30" idx="1"/>
          </p:cNvCxnSpPr>
          <p:nvPr/>
        </p:nvCxnSpPr>
        <p:spPr>
          <a:xfrm>
            <a:off x="6148388" y="2149475"/>
            <a:ext cx="8715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7" idx="5"/>
            <a:endCxn id="31" idx="1"/>
          </p:cNvCxnSpPr>
          <p:nvPr/>
        </p:nvCxnSpPr>
        <p:spPr>
          <a:xfrm>
            <a:off x="6148388" y="2149475"/>
            <a:ext cx="15446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Box 35"/>
          <p:cNvSpPr txBox="1">
            <a:spLocks noChangeArrowheads="1"/>
          </p:cNvSpPr>
          <p:nvPr/>
        </p:nvSpPr>
        <p:spPr bwMode="auto">
          <a:xfrm>
            <a:off x="5822950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92813" y="1981200"/>
            <a:ext cx="182562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8" name="직선 연결선 37"/>
          <p:cNvCxnSpPr>
            <a:stCxn id="3" idx="5"/>
            <a:endCxn id="37" idx="1"/>
          </p:cNvCxnSpPr>
          <p:nvPr/>
        </p:nvCxnSpPr>
        <p:spPr>
          <a:xfrm>
            <a:off x="3962400" y="1128713"/>
            <a:ext cx="2057400" cy="8810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3" name="TextBox 43"/>
          <p:cNvSpPr txBox="1">
            <a:spLocks noChangeArrowheads="1"/>
          </p:cNvSpPr>
          <p:nvPr/>
        </p:nvSpPr>
        <p:spPr bwMode="auto">
          <a:xfrm rot="5400000">
            <a:off x="3883818" y="3653632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4" name="TextBox 44"/>
          <p:cNvSpPr txBox="1">
            <a:spLocks noChangeArrowheads="1"/>
          </p:cNvSpPr>
          <p:nvPr/>
        </p:nvSpPr>
        <p:spPr bwMode="auto">
          <a:xfrm rot="5400000">
            <a:off x="4994275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5" name="TextBox 45"/>
          <p:cNvSpPr txBox="1">
            <a:spLocks noChangeArrowheads="1"/>
          </p:cNvSpPr>
          <p:nvPr/>
        </p:nvSpPr>
        <p:spPr bwMode="auto">
          <a:xfrm rot="5400000">
            <a:off x="6103144" y="3645694"/>
            <a:ext cx="544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6" name="TextBox 46"/>
          <p:cNvSpPr txBox="1">
            <a:spLocks noChangeArrowheads="1"/>
          </p:cNvSpPr>
          <p:nvPr/>
        </p:nvSpPr>
        <p:spPr bwMode="auto">
          <a:xfrm rot="5400000">
            <a:off x="7213600" y="364172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7" name="TextBox 47"/>
          <p:cNvSpPr txBox="1">
            <a:spLocks noChangeArrowheads="1"/>
          </p:cNvSpPr>
          <p:nvPr/>
        </p:nvSpPr>
        <p:spPr bwMode="auto">
          <a:xfrm rot="5400000">
            <a:off x="2833687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8" name="TextBox 48"/>
          <p:cNvSpPr txBox="1">
            <a:spLocks noChangeArrowheads="1"/>
          </p:cNvSpPr>
          <p:nvPr/>
        </p:nvSpPr>
        <p:spPr bwMode="auto">
          <a:xfrm rot="5400000">
            <a:off x="266700" y="359727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9" name="TextBox 49"/>
          <p:cNvSpPr txBox="1">
            <a:spLocks noChangeArrowheads="1"/>
          </p:cNvSpPr>
          <p:nvPr/>
        </p:nvSpPr>
        <p:spPr bwMode="auto">
          <a:xfrm rot="5400000">
            <a:off x="1375568" y="3593307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465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2" name="타원 51"/>
          <p:cNvSpPr/>
          <p:nvPr/>
        </p:nvSpPr>
        <p:spPr>
          <a:xfrm>
            <a:off x="1047750" y="500538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3" name="타원 52"/>
          <p:cNvSpPr/>
          <p:nvPr/>
        </p:nvSpPr>
        <p:spPr>
          <a:xfrm>
            <a:off x="30702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4" name="타원 53"/>
          <p:cNvSpPr/>
          <p:nvPr/>
        </p:nvSpPr>
        <p:spPr>
          <a:xfrm>
            <a:off x="37449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5" name="타원 54"/>
          <p:cNvSpPr/>
          <p:nvPr/>
        </p:nvSpPr>
        <p:spPr>
          <a:xfrm>
            <a:off x="4237038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6" name="타원 55"/>
          <p:cNvSpPr/>
          <p:nvPr/>
        </p:nvSpPr>
        <p:spPr>
          <a:xfrm>
            <a:off x="49117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7" name="타원 56"/>
          <p:cNvSpPr/>
          <p:nvPr/>
        </p:nvSpPr>
        <p:spPr>
          <a:xfrm>
            <a:off x="69326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8" name="타원 57"/>
          <p:cNvSpPr/>
          <p:nvPr/>
        </p:nvSpPr>
        <p:spPr>
          <a:xfrm>
            <a:off x="760730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5888" name="TextBox 58"/>
          <p:cNvSpPr txBox="1">
            <a:spLocks noChangeArrowheads="1"/>
          </p:cNvSpPr>
          <p:nvPr/>
        </p:nvSpPr>
        <p:spPr bwMode="auto">
          <a:xfrm>
            <a:off x="1828800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89" name="TextBox 59"/>
          <p:cNvSpPr txBox="1">
            <a:spLocks noChangeArrowheads="1"/>
          </p:cNvSpPr>
          <p:nvPr/>
        </p:nvSpPr>
        <p:spPr bwMode="auto">
          <a:xfrm>
            <a:off x="5691188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왼쪽 중괄호 60"/>
          <p:cNvSpPr/>
          <p:nvPr/>
        </p:nvSpPr>
        <p:spPr>
          <a:xfrm rot="16200000">
            <a:off x="3985420" y="1742281"/>
            <a:ext cx="239712" cy="7413625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1" name="TextBox 61"/>
          <p:cNvSpPr txBox="1">
            <a:spLocks noChangeArrowheads="1"/>
          </p:cNvSpPr>
          <p:nvPr/>
        </p:nvSpPr>
        <p:spPr bwMode="auto">
          <a:xfrm>
            <a:off x="3790950" y="5545138"/>
            <a:ext cx="825500" cy="508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r>
              <a:rPr lang="en-US" altLang="ko-KR" sz="1800" baseline="30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 rot="10800000">
            <a:off x="8139113" y="2087563"/>
            <a:ext cx="373062" cy="3049587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3" name="TextBox 63"/>
          <p:cNvSpPr txBox="1">
            <a:spLocks noChangeArrowheads="1"/>
          </p:cNvSpPr>
          <p:nvPr/>
        </p:nvSpPr>
        <p:spPr bwMode="auto">
          <a:xfrm>
            <a:off x="8512175" y="3382963"/>
            <a:ext cx="5699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왼쪽 중괄호 64"/>
          <p:cNvSpPr/>
          <p:nvPr/>
        </p:nvSpPr>
        <p:spPr>
          <a:xfrm rot="16200000">
            <a:off x="3959226" y="511175"/>
            <a:ext cx="374650" cy="3876675"/>
          </a:xfrm>
          <a:prstGeom prst="leftBrace">
            <a:avLst>
              <a:gd name="adj1" fmla="val 26561"/>
              <a:gd name="adj2" fmla="val 50000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5" name="TextBox 65"/>
          <p:cNvSpPr txBox="1">
            <a:spLocks noChangeArrowheads="1"/>
          </p:cNvSpPr>
          <p:nvPr/>
        </p:nvSpPr>
        <p:spPr bwMode="auto">
          <a:xfrm>
            <a:off x="3919538" y="2533650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96" name="TextBox 71"/>
          <p:cNvSpPr txBox="1">
            <a:spLocks noChangeArrowheads="1"/>
          </p:cNvSpPr>
          <p:nvPr/>
        </p:nvSpPr>
        <p:spPr bwMode="auto">
          <a:xfrm>
            <a:off x="407988" y="1098550"/>
            <a:ext cx="2093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전체 상태공간트리</a:t>
            </a:r>
          </a:p>
        </p:txBody>
      </p:sp>
      <p:sp>
        <p:nvSpPr>
          <p:cNvPr id="73" name="왼쪽 중괄호 72"/>
          <p:cNvSpPr/>
          <p:nvPr/>
        </p:nvSpPr>
        <p:spPr>
          <a:xfrm rot="16200000">
            <a:off x="2036763" y="1770063"/>
            <a:ext cx="373062" cy="3478212"/>
          </a:xfrm>
          <a:prstGeom prst="leftBrace">
            <a:avLst>
              <a:gd name="adj1" fmla="val 26561"/>
              <a:gd name="adj2" fmla="val 50000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8" name="TextBox 73"/>
          <p:cNvSpPr txBox="1">
            <a:spLocks noChangeArrowheads="1"/>
          </p:cNvSpPr>
          <p:nvPr/>
        </p:nvSpPr>
        <p:spPr bwMode="auto">
          <a:xfrm>
            <a:off x="1976438" y="3630613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4721A-6B80-445A-B372-68DEFC2DA12E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06825" y="96043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4" name="타원 3"/>
          <p:cNvSpPr/>
          <p:nvPr/>
        </p:nvSpPr>
        <p:spPr>
          <a:xfrm>
            <a:off x="2124075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" name="타원 4"/>
          <p:cNvSpPr/>
          <p:nvPr/>
        </p:nvSpPr>
        <p:spPr>
          <a:xfrm>
            <a:off x="2798763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8" name="타원 7"/>
          <p:cNvSpPr/>
          <p:nvPr/>
        </p:nvSpPr>
        <p:spPr>
          <a:xfrm>
            <a:off x="4819650" y="1989138"/>
            <a:ext cx="182563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9" name="타원 8"/>
          <p:cNvSpPr/>
          <p:nvPr/>
        </p:nvSpPr>
        <p:spPr>
          <a:xfrm>
            <a:off x="5494338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11" name="직선 연결선 10"/>
          <p:cNvCxnSpPr>
            <a:stCxn id="3" idx="3"/>
            <a:endCxn id="4" idx="7"/>
          </p:cNvCxnSpPr>
          <p:nvPr/>
        </p:nvCxnSpPr>
        <p:spPr>
          <a:xfrm flipH="1">
            <a:off x="2279650" y="1128713"/>
            <a:ext cx="15541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5" idx="7"/>
          </p:cNvCxnSpPr>
          <p:nvPr/>
        </p:nvCxnSpPr>
        <p:spPr>
          <a:xfrm flipH="1">
            <a:off x="2952750" y="1128713"/>
            <a:ext cx="8810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5"/>
            <a:endCxn id="8" idx="1"/>
          </p:cNvCxnSpPr>
          <p:nvPr/>
        </p:nvCxnSpPr>
        <p:spPr>
          <a:xfrm>
            <a:off x="3962400" y="1128713"/>
            <a:ext cx="884238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5"/>
            <a:endCxn id="9" idx="1"/>
          </p:cNvCxnSpPr>
          <p:nvPr/>
        </p:nvCxnSpPr>
        <p:spPr>
          <a:xfrm>
            <a:off x="3962400" y="1128713"/>
            <a:ext cx="1558925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6" name="TextBox 17"/>
          <p:cNvSpPr txBox="1">
            <a:spLocks noChangeArrowheads="1"/>
          </p:cNvSpPr>
          <p:nvPr/>
        </p:nvSpPr>
        <p:spPr bwMode="auto">
          <a:xfrm>
            <a:off x="3649663" y="175260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497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0" name="타원 19"/>
          <p:cNvSpPr/>
          <p:nvPr/>
        </p:nvSpPr>
        <p:spPr>
          <a:xfrm>
            <a:off x="1108075" y="3038475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1" name="타원 20"/>
          <p:cNvSpPr/>
          <p:nvPr/>
        </p:nvSpPr>
        <p:spPr>
          <a:xfrm>
            <a:off x="31305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2" name="타원 21"/>
          <p:cNvSpPr/>
          <p:nvPr/>
        </p:nvSpPr>
        <p:spPr>
          <a:xfrm>
            <a:off x="38052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23" name="직선 연결선 22"/>
          <p:cNvCxnSpPr>
            <a:stCxn id="4" idx="3"/>
            <a:endCxn id="19" idx="7"/>
          </p:cNvCxnSpPr>
          <p:nvPr/>
        </p:nvCxnSpPr>
        <p:spPr>
          <a:xfrm flipH="1">
            <a:off x="588963" y="2157413"/>
            <a:ext cx="1562100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3"/>
            <a:endCxn id="20" idx="7"/>
          </p:cNvCxnSpPr>
          <p:nvPr/>
        </p:nvCxnSpPr>
        <p:spPr>
          <a:xfrm flipH="1">
            <a:off x="1263650" y="2157413"/>
            <a:ext cx="887413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5"/>
            <a:endCxn id="21" idx="1"/>
          </p:cNvCxnSpPr>
          <p:nvPr/>
        </p:nvCxnSpPr>
        <p:spPr>
          <a:xfrm>
            <a:off x="2279650" y="2157413"/>
            <a:ext cx="8778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  <a:endCxn id="22" idx="1"/>
          </p:cNvCxnSpPr>
          <p:nvPr/>
        </p:nvCxnSpPr>
        <p:spPr>
          <a:xfrm>
            <a:off x="2279650" y="2157413"/>
            <a:ext cx="15509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5" name="TextBox 26"/>
          <p:cNvSpPr txBox="1">
            <a:spLocks noChangeArrowheads="1"/>
          </p:cNvSpPr>
          <p:nvPr/>
        </p:nvSpPr>
        <p:spPr bwMode="auto">
          <a:xfrm>
            <a:off x="1960563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97363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9" name="타원 28"/>
          <p:cNvSpPr/>
          <p:nvPr/>
        </p:nvSpPr>
        <p:spPr>
          <a:xfrm>
            <a:off x="49720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0" name="타원 29"/>
          <p:cNvSpPr/>
          <p:nvPr/>
        </p:nvSpPr>
        <p:spPr>
          <a:xfrm>
            <a:off x="69929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1" name="타원 30"/>
          <p:cNvSpPr/>
          <p:nvPr/>
        </p:nvSpPr>
        <p:spPr>
          <a:xfrm>
            <a:off x="766762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2" name="직선 연결선 31"/>
          <p:cNvCxnSpPr>
            <a:stCxn id="37" idx="3"/>
            <a:endCxn id="28" idx="7"/>
          </p:cNvCxnSpPr>
          <p:nvPr/>
        </p:nvCxnSpPr>
        <p:spPr>
          <a:xfrm flipH="1">
            <a:off x="4451350" y="2149475"/>
            <a:ext cx="1568450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7" idx="3"/>
            <a:endCxn id="29" idx="7"/>
          </p:cNvCxnSpPr>
          <p:nvPr/>
        </p:nvCxnSpPr>
        <p:spPr>
          <a:xfrm flipH="1">
            <a:off x="5126038" y="2149475"/>
            <a:ext cx="893762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7" idx="5"/>
            <a:endCxn id="30" idx="1"/>
          </p:cNvCxnSpPr>
          <p:nvPr/>
        </p:nvCxnSpPr>
        <p:spPr>
          <a:xfrm>
            <a:off x="6148388" y="2149475"/>
            <a:ext cx="8715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7" idx="5"/>
            <a:endCxn id="31" idx="1"/>
          </p:cNvCxnSpPr>
          <p:nvPr/>
        </p:nvCxnSpPr>
        <p:spPr>
          <a:xfrm>
            <a:off x="6148388" y="2149475"/>
            <a:ext cx="15446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4" name="TextBox 35"/>
          <p:cNvSpPr txBox="1">
            <a:spLocks noChangeArrowheads="1"/>
          </p:cNvSpPr>
          <p:nvPr/>
        </p:nvSpPr>
        <p:spPr bwMode="auto">
          <a:xfrm>
            <a:off x="5822950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92813" y="1981200"/>
            <a:ext cx="182562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8" name="직선 연결선 37"/>
          <p:cNvCxnSpPr>
            <a:stCxn id="3" idx="5"/>
            <a:endCxn id="37" idx="1"/>
          </p:cNvCxnSpPr>
          <p:nvPr/>
        </p:nvCxnSpPr>
        <p:spPr>
          <a:xfrm>
            <a:off x="3962400" y="1128713"/>
            <a:ext cx="2057400" cy="8810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7" name="TextBox 43"/>
          <p:cNvSpPr txBox="1">
            <a:spLocks noChangeArrowheads="1"/>
          </p:cNvSpPr>
          <p:nvPr/>
        </p:nvSpPr>
        <p:spPr bwMode="auto">
          <a:xfrm rot="5400000">
            <a:off x="3883818" y="3653632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898" name="TextBox 44"/>
          <p:cNvSpPr txBox="1">
            <a:spLocks noChangeArrowheads="1"/>
          </p:cNvSpPr>
          <p:nvPr/>
        </p:nvSpPr>
        <p:spPr bwMode="auto">
          <a:xfrm rot="5400000">
            <a:off x="4994275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899" name="TextBox 45"/>
          <p:cNvSpPr txBox="1">
            <a:spLocks noChangeArrowheads="1"/>
          </p:cNvSpPr>
          <p:nvPr/>
        </p:nvSpPr>
        <p:spPr bwMode="auto">
          <a:xfrm rot="5400000">
            <a:off x="6103144" y="3645694"/>
            <a:ext cx="544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0" name="TextBox 46"/>
          <p:cNvSpPr txBox="1">
            <a:spLocks noChangeArrowheads="1"/>
          </p:cNvSpPr>
          <p:nvPr/>
        </p:nvSpPr>
        <p:spPr bwMode="auto">
          <a:xfrm rot="5400000">
            <a:off x="7213600" y="364172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1" name="TextBox 47"/>
          <p:cNvSpPr txBox="1">
            <a:spLocks noChangeArrowheads="1"/>
          </p:cNvSpPr>
          <p:nvPr/>
        </p:nvSpPr>
        <p:spPr bwMode="auto">
          <a:xfrm rot="5400000">
            <a:off x="2833687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2" name="TextBox 48"/>
          <p:cNvSpPr txBox="1">
            <a:spLocks noChangeArrowheads="1"/>
          </p:cNvSpPr>
          <p:nvPr/>
        </p:nvSpPr>
        <p:spPr bwMode="auto">
          <a:xfrm rot="5400000">
            <a:off x="266700" y="359727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3" name="TextBox 49"/>
          <p:cNvSpPr txBox="1">
            <a:spLocks noChangeArrowheads="1"/>
          </p:cNvSpPr>
          <p:nvPr/>
        </p:nvSpPr>
        <p:spPr bwMode="auto">
          <a:xfrm rot="5400000">
            <a:off x="1375568" y="3593307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465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2" name="타원 51"/>
          <p:cNvSpPr/>
          <p:nvPr/>
        </p:nvSpPr>
        <p:spPr>
          <a:xfrm>
            <a:off x="1047750" y="500538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3" name="타원 52"/>
          <p:cNvSpPr/>
          <p:nvPr/>
        </p:nvSpPr>
        <p:spPr>
          <a:xfrm>
            <a:off x="30702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4" name="타원 53"/>
          <p:cNvSpPr/>
          <p:nvPr/>
        </p:nvSpPr>
        <p:spPr>
          <a:xfrm>
            <a:off x="37449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5" name="타원 54"/>
          <p:cNvSpPr/>
          <p:nvPr/>
        </p:nvSpPr>
        <p:spPr>
          <a:xfrm>
            <a:off x="4237038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6" name="타원 55"/>
          <p:cNvSpPr/>
          <p:nvPr/>
        </p:nvSpPr>
        <p:spPr>
          <a:xfrm>
            <a:off x="49117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7" name="타원 56"/>
          <p:cNvSpPr/>
          <p:nvPr/>
        </p:nvSpPr>
        <p:spPr>
          <a:xfrm>
            <a:off x="69326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8" name="타원 57"/>
          <p:cNvSpPr/>
          <p:nvPr/>
        </p:nvSpPr>
        <p:spPr>
          <a:xfrm>
            <a:off x="760730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6912" name="TextBox 58"/>
          <p:cNvSpPr txBox="1">
            <a:spLocks noChangeArrowheads="1"/>
          </p:cNvSpPr>
          <p:nvPr/>
        </p:nvSpPr>
        <p:spPr bwMode="auto">
          <a:xfrm>
            <a:off x="1828800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13" name="TextBox 59"/>
          <p:cNvSpPr txBox="1">
            <a:spLocks noChangeArrowheads="1"/>
          </p:cNvSpPr>
          <p:nvPr/>
        </p:nvSpPr>
        <p:spPr bwMode="auto">
          <a:xfrm>
            <a:off x="5691188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왼쪽 중괄호 60"/>
          <p:cNvSpPr/>
          <p:nvPr/>
        </p:nvSpPr>
        <p:spPr>
          <a:xfrm rot="16200000">
            <a:off x="3985420" y="1631156"/>
            <a:ext cx="239712" cy="7413625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5" name="TextBox 61"/>
          <p:cNvSpPr txBox="1">
            <a:spLocks noChangeArrowheads="1"/>
          </p:cNvSpPr>
          <p:nvPr/>
        </p:nvSpPr>
        <p:spPr bwMode="auto">
          <a:xfrm>
            <a:off x="2378075" y="5495925"/>
            <a:ext cx="3243263" cy="508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359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l-GR" altLang="ko-KR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</a:rPr>
              <a:t>… 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1= 361!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 rot="10800000">
            <a:off x="8139113" y="2087563"/>
            <a:ext cx="373062" cy="3049587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7" name="TextBox 63"/>
          <p:cNvSpPr txBox="1">
            <a:spLocks noChangeArrowheads="1"/>
          </p:cNvSpPr>
          <p:nvPr/>
        </p:nvSpPr>
        <p:spPr bwMode="auto">
          <a:xfrm>
            <a:off x="8512175" y="3382963"/>
            <a:ext cx="5699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왼쪽 중괄호 64"/>
          <p:cNvSpPr/>
          <p:nvPr/>
        </p:nvSpPr>
        <p:spPr>
          <a:xfrm rot="16200000">
            <a:off x="3959226" y="511175"/>
            <a:ext cx="374650" cy="3876675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9" name="TextBox 65"/>
          <p:cNvSpPr txBox="1">
            <a:spLocks noChangeArrowheads="1"/>
          </p:cNvSpPr>
          <p:nvPr/>
        </p:nvSpPr>
        <p:spPr bwMode="auto">
          <a:xfrm>
            <a:off x="3919538" y="2533650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20" name="TextBox 71"/>
          <p:cNvSpPr txBox="1">
            <a:spLocks noChangeArrowheads="1"/>
          </p:cNvSpPr>
          <p:nvPr/>
        </p:nvSpPr>
        <p:spPr bwMode="auto">
          <a:xfrm>
            <a:off x="4911725" y="844550"/>
            <a:ext cx="4197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이미 놓은 돌 위치 고려한 상태공간트리</a:t>
            </a:r>
          </a:p>
        </p:txBody>
      </p:sp>
      <p:sp>
        <p:nvSpPr>
          <p:cNvPr id="67" name="왼쪽 중괄호 66"/>
          <p:cNvSpPr/>
          <p:nvPr/>
        </p:nvSpPr>
        <p:spPr>
          <a:xfrm rot="16200000">
            <a:off x="2008982" y="1747044"/>
            <a:ext cx="373062" cy="3448050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22" name="TextBox 67"/>
          <p:cNvSpPr txBox="1">
            <a:spLocks noChangeArrowheads="1"/>
          </p:cNvSpPr>
          <p:nvPr/>
        </p:nvSpPr>
        <p:spPr bwMode="auto">
          <a:xfrm>
            <a:off x="1966913" y="3586163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왼쪽 중괄호 68"/>
          <p:cNvSpPr/>
          <p:nvPr/>
        </p:nvSpPr>
        <p:spPr>
          <a:xfrm rot="16200000">
            <a:off x="5877719" y="1772444"/>
            <a:ext cx="373062" cy="3448050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24" name="TextBox 69"/>
          <p:cNvSpPr txBox="1">
            <a:spLocks noChangeArrowheads="1"/>
          </p:cNvSpPr>
          <p:nvPr/>
        </p:nvSpPr>
        <p:spPr bwMode="auto">
          <a:xfrm>
            <a:off x="5835650" y="3611563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4F9055-B5C6-4C92-BDF6-41414724AD04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1247775" y="2038350"/>
            <a:ext cx="73755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바둑에서 돌을 놓을 수 있는 조건을 적용하여 상태공간을 줄인다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그렇다고 하여도 어마어마한 상태공간의 트리가 된다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돌을 놓을 수 있는 수에 대해서 기대값을 계산하여 좋은 안을 채택한다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인공지능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기존의 수를 학습하여 최적의 수를 찾는다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285CA7-4EF9-47B9-A6B5-9E6861F1487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89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263650"/>
            <a:ext cx="398621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267075"/>
            <a:ext cx="4114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088FA-9FE2-429C-9419-4CA4F69C083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9939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836613"/>
            <a:ext cx="73088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85F5F0-9D2F-4805-AA44-D5506E12A0A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096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50825"/>
            <a:ext cx="4968875" cy="647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13796-A8C1-4579-81EC-C51153E4245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부분집합의 합 구하기</a:t>
            </a:r>
            <a:r>
              <a:rPr lang="en-US" altLang="ko-KR" sz="2800" smtClean="0"/>
              <a:t>(sum of subsets problem)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985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</a:rPr>
              <a:t>n</a:t>
            </a:r>
            <a:r>
              <a:rPr lang="ko-KR" altLang="en-US" dirty="0" smtClean="0">
                <a:latin typeface="+mn-lt"/>
              </a:rPr>
              <a:t>개의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을 이용하여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 들의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무게의 합이 </a:t>
            </a:r>
            <a:r>
              <a:rPr lang="en-US" altLang="ko-KR" i="1" dirty="0" smtClean="0">
                <a:latin typeface="+mn-lt"/>
              </a:rPr>
              <a:t>W</a:t>
            </a:r>
            <a:r>
              <a:rPr lang="ko-KR" altLang="en-US" dirty="0" smtClean="0">
                <a:latin typeface="+mn-lt"/>
              </a:rPr>
              <a:t>가 되는 부분집합을 구한다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/>
              <a:t>For S={1,4,6,8}, select items so that sum of the subset is 5.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</p:txBody>
      </p:sp>
      <p:grpSp>
        <p:nvGrpSpPr>
          <p:cNvPr id="41989" name="그룹 10"/>
          <p:cNvGrpSpPr>
            <a:grpSpLocks/>
          </p:cNvGrpSpPr>
          <p:nvPr/>
        </p:nvGrpSpPr>
        <p:grpSpPr bwMode="auto">
          <a:xfrm>
            <a:off x="2143125" y="2714625"/>
            <a:ext cx="3143250" cy="1071563"/>
            <a:chOff x="2428860" y="2500306"/>
            <a:chExt cx="3143272" cy="1071570"/>
          </a:xfrm>
        </p:grpSpPr>
        <p:sp>
          <p:nvSpPr>
            <p:cNvPr id="41990" name="직사각형 13"/>
            <p:cNvSpPr>
              <a:spLocks noChangeArrowheads="1"/>
            </p:cNvSpPr>
            <p:nvPr/>
          </p:nvSpPr>
          <p:spPr bwMode="auto">
            <a:xfrm>
              <a:off x="2428860" y="2500306"/>
              <a:ext cx="3143272" cy="1071570"/>
            </a:xfrm>
            <a:prstGeom prst="rect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graphicFrame>
          <p:nvGraphicFramePr>
            <p:cNvPr id="41991" name="Object 11"/>
            <p:cNvGraphicFramePr>
              <a:graphicFrameLocks noChangeAspect="1"/>
            </p:cNvGraphicFramePr>
            <p:nvPr/>
          </p:nvGraphicFramePr>
          <p:xfrm>
            <a:off x="2922569" y="2549517"/>
            <a:ext cx="2220935" cy="889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" name="Equation" r:id="rId4" imgW="1587500" imgH="660400" progId="Equation.3">
                    <p:embed/>
                  </p:oleObj>
                </mc:Choice>
                <mc:Fallback>
                  <p:oleObj name="Equation" r:id="rId4" imgW="1587500" imgH="660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69" y="2549517"/>
                          <a:ext cx="2220935" cy="889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DE9B7-6ED5-47FB-8791-D43C6B750DA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3011" name="그림 4" descr="05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3"/>
            <a:ext cx="4214812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그림 4" descr="05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000375"/>
            <a:ext cx="4883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843213" y="5611813"/>
            <a:ext cx="1143000" cy="347662"/>
          </a:xfrm>
          <a:prstGeom prst="wedgeRoundRectCallout">
            <a:avLst>
              <a:gd name="adj1" fmla="val 84558"/>
              <a:gd name="adj2" fmla="val -8388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누적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무게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188" y="857250"/>
            <a:ext cx="323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4948238" y="5260975"/>
            <a:ext cx="508000" cy="484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621213" y="6129338"/>
            <a:ext cx="1143000" cy="347662"/>
          </a:xfrm>
          <a:prstGeom prst="wedgeRoundRectCallout">
            <a:avLst>
              <a:gd name="adj1" fmla="val 4558"/>
              <a:gd name="adj2" fmla="val -1517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soution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511C13-6F92-4761-A03D-054090FD9D3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5750" y="550863"/>
            <a:ext cx="861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무게가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증가하는 순으로 데이터를 정렬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유망하지 않은지를 쉽게 판단할 수 있음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en-US" altLang="ko-KR" sz="2000" i="1" kern="0" dirty="0">
                <a:solidFill>
                  <a:srgbClr val="3E020C"/>
                </a:solidFill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는 </a:t>
            </a:r>
            <a:r>
              <a:rPr lang="en-US" altLang="ko-KR" sz="2000" i="1" kern="0" dirty="0" err="1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kern="0" dirty="0">
                <a:solidFill>
                  <a:srgbClr val="3E020C"/>
                </a:solidFill>
              </a:rPr>
              <a:t>수준에서 남아있는 가장 가벼운 아이템의 무게</a:t>
            </a:r>
            <a:r>
              <a:rPr lang="en-US" altLang="ko-KR" sz="2000" kern="0" dirty="0">
                <a:solidFill>
                  <a:srgbClr val="3E020C"/>
                </a:solidFill>
              </a:rPr>
              <a:t>.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 를 넣을 수 없으면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</a:rPr>
              <a:t>+1 </a:t>
            </a:r>
            <a:r>
              <a:rPr lang="ko-KR" altLang="en-US" sz="2000" kern="0" dirty="0">
                <a:solidFill>
                  <a:srgbClr val="3E020C"/>
                </a:solidFill>
              </a:rPr>
              <a:t>이후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는 고려할 필요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없음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수준 </a:t>
            </a:r>
            <a:r>
              <a:rPr lang="en-US" altLang="ko-KR" sz="2000" i="1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의 마디까지 포함된 무게의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남아 있는 아이템의 무게의 총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&gt;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 (if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 ≠ W)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&lt;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이면 유망하지 않다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</a:rPr>
              <a:t>At level 6</a:t>
            </a:r>
            <a:r>
              <a:rPr lang="en-US" altLang="ko-KR" sz="2000" kern="0" dirty="0">
                <a:solidFill>
                  <a:srgbClr val="3E020C"/>
                </a:solidFill>
              </a:rPr>
              <a:t>,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512888" y="4649788"/>
            <a:ext cx="2862262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071688" y="5010150"/>
            <a:ext cx="287337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1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95650" y="5010150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3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006725" y="4957763"/>
            <a:ext cx="1079500" cy="7207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7975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5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51790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6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32050" y="4957763"/>
            <a:ext cx="287338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2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63788" y="5370513"/>
            <a:ext cx="288925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4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591050" y="4760913"/>
            <a:ext cx="1657350" cy="10858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6950" y="5122863"/>
            <a:ext cx="288925" cy="2889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7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383213" y="5159375"/>
            <a:ext cx="288925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8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313" y="5729288"/>
            <a:ext cx="284162" cy="30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>
                <a:solidFill>
                  <a:srgbClr val="3E020C"/>
                </a:solidFill>
                <a:latin typeface="+mn-lt"/>
                <a:ea typeface="굴림" charset="-127"/>
              </a:rPr>
              <a:t>total</a:t>
            </a:r>
            <a:endParaRPr lang="ko-KR" altLang="en-US" sz="1200" i="1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016375" y="4362450"/>
            <a:ext cx="719138" cy="342900"/>
          </a:xfrm>
          <a:prstGeom prst="wedgeRoundRectCallout">
            <a:avLst>
              <a:gd name="adj1" fmla="val -82247"/>
              <a:gd name="adj2" fmla="val 1354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 dirty="0">
                <a:latin typeface="+mn-lt"/>
                <a:ea typeface="+mn-ea"/>
              </a:rPr>
              <a:t>weight</a:t>
            </a:r>
            <a:endParaRPr lang="ko-KR" altLang="en-US" sz="1200" i="1" dirty="0">
              <a:latin typeface="+mn-lt"/>
              <a:ea typeface="+mn-ea"/>
            </a:endParaRPr>
          </a:p>
        </p:txBody>
      </p:sp>
      <p:cxnSp>
        <p:nvCxnSpPr>
          <p:cNvPr id="44049" name="직선 화살표 연결선 2"/>
          <p:cNvCxnSpPr>
            <a:cxnSpLocks noChangeShapeType="1"/>
            <a:endCxn id="7" idx="2"/>
          </p:cNvCxnSpPr>
          <p:nvPr/>
        </p:nvCxnSpPr>
        <p:spPr bwMode="auto">
          <a:xfrm flipH="1" flipV="1">
            <a:off x="3546475" y="5678488"/>
            <a:ext cx="376238" cy="5905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643313" y="6248400"/>
            <a:ext cx="5953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>
                <a:solidFill>
                  <a:srgbClr val="3E020C"/>
                </a:solidFill>
                <a:latin typeface="+mn-lt"/>
              </a:rPr>
              <a:t>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cxnSp>
        <p:nvCxnSpPr>
          <p:cNvPr id="44051" name="직선 화살표 연결선 19"/>
          <p:cNvCxnSpPr>
            <a:cxnSpLocks noChangeShapeType="1"/>
          </p:cNvCxnSpPr>
          <p:nvPr/>
        </p:nvCxnSpPr>
        <p:spPr bwMode="auto">
          <a:xfrm flipV="1">
            <a:off x="1990725" y="5767388"/>
            <a:ext cx="300038" cy="4810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2888" y="6248400"/>
            <a:ext cx="9366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불포함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917700" y="4829175"/>
            <a:ext cx="995363" cy="9493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45E518-DC85-4D80-A392-0A9CB07D714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5059" name="그림 4" descr="05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85875"/>
            <a:ext cx="48577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875" y="500063"/>
            <a:ext cx="3956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=13,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650" y="5649913"/>
            <a:ext cx="4852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5.9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총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15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개의 마디 존재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143750" y="3500438"/>
            <a:ext cx="1214438" cy="592137"/>
          </a:xfrm>
          <a:prstGeom prst="wedgeRoundRectCallout">
            <a:avLst>
              <a:gd name="adj1" fmla="val -71925"/>
              <a:gd name="adj2" fmla="val -681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571625" y="5000625"/>
            <a:ext cx="1000125" cy="592138"/>
          </a:xfrm>
          <a:prstGeom prst="wedgeRoundRectCallout">
            <a:avLst>
              <a:gd name="adj1" fmla="val 76645"/>
              <a:gd name="adj2" fmla="val -65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유일한 해답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BCB83-0129-4293-B695-7BF532A8090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</a:t>
            </a:r>
            <a:r>
              <a:rPr lang="en-US" altLang="ko-KR" smtClean="0"/>
              <a:t>(depth-first search)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343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뿌리마디</a:t>
            </a:r>
            <a:r>
              <a:rPr lang="en-US" altLang="ko-KR" smtClean="0"/>
              <a:t>(root)</a:t>
            </a:r>
            <a:r>
              <a:rPr lang="ko-KR" altLang="en-US" smtClean="0"/>
              <a:t>가 되는 마디</a:t>
            </a:r>
            <a:r>
              <a:rPr lang="en-US" altLang="ko-KR" smtClean="0"/>
              <a:t>(node)</a:t>
            </a:r>
            <a:r>
              <a:rPr lang="ko-KR" altLang="en-US" smtClean="0"/>
              <a:t>를 먼저 방문한 뒤</a:t>
            </a:r>
            <a:r>
              <a:rPr lang="en-US" altLang="ko-KR" smtClean="0"/>
              <a:t>, </a:t>
            </a:r>
            <a:r>
              <a:rPr lang="ko-KR" altLang="en-US" smtClean="0"/>
              <a:t>그 마디의 모든 후손마디</a:t>
            </a:r>
            <a:r>
              <a:rPr lang="en-US" altLang="ko-KR" smtClean="0"/>
              <a:t>(descendant)</a:t>
            </a:r>
            <a:r>
              <a:rPr lang="ko-KR" altLang="en-US" smtClean="0"/>
              <a:t>들을 차례로  </a:t>
            </a:r>
            <a:r>
              <a:rPr lang="en-US" altLang="ko-KR" smtClean="0"/>
              <a:t>(</a:t>
            </a:r>
            <a:r>
              <a:rPr lang="ko-KR" altLang="en-US" smtClean="0"/>
              <a:t>보통 왼쪽에서 오른쪽으로</a:t>
            </a:r>
            <a:r>
              <a:rPr lang="en-US" altLang="ko-KR" smtClean="0"/>
              <a:t>) </a:t>
            </a:r>
            <a:r>
              <a:rPr lang="ko-KR" altLang="en-US" smtClean="0"/>
              <a:t>방문한다</a:t>
            </a:r>
            <a:r>
              <a:rPr lang="en-US" altLang="ko-KR" smtClean="0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9221" name="직사각형 6"/>
          <p:cNvSpPr>
            <a:spLocks noChangeArrowheads="1"/>
          </p:cNvSpPr>
          <p:nvPr/>
        </p:nvSpPr>
        <p:spPr bwMode="auto">
          <a:xfrm>
            <a:off x="1143000" y="3500438"/>
            <a:ext cx="6572250" cy="193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depth_first_tree_search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visit v;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depth_first_tree_search(u)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FF5EDB-B17D-4097-A775-4617DA8CDF2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46083" name="직사각형 5"/>
          <p:cNvSpPr>
            <a:spLocks noChangeArrowheads="1"/>
          </p:cNvSpPr>
          <p:nvPr/>
        </p:nvSpPr>
        <p:spPr bwMode="auto">
          <a:xfrm>
            <a:off x="357188" y="571500"/>
            <a:ext cx="7572375" cy="44751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sum_of_subsets(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(weight == W)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include[1] through include[i];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weight+w[i+1],total-w[i+1]);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(weight+total&gt;=W)&amp;&amp;(weight == W ||weight+w[i+1]&lt;=W);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ko-KR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50" y="5434013"/>
            <a:ext cx="52117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sum_of_subsets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(0, 0,total)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000875" y="2000250"/>
            <a:ext cx="1643063" cy="347663"/>
          </a:xfrm>
          <a:prstGeom prst="wedgeRoundRectCallout">
            <a:avLst>
              <a:gd name="adj1" fmla="val -65057"/>
              <a:gd name="adj2" fmla="val 12799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>
                <a:latin typeface="+mn-ea"/>
                <a:ea typeface="+mn-ea"/>
              </a:rPr>
              <a:t>포함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7143750" y="2928938"/>
            <a:ext cx="1643063" cy="347662"/>
          </a:xfrm>
          <a:prstGeom prst="wedgeRoundRectCallout">
            <a:avLst>
              <a:gd name="adj1" fmla="val -60585"/>
              <a:gd name="adj2" fmla="val 880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 err="1">
                <a:latin typeface="+mn-ea"/>
                <a:ea typeface="+mn-ea"/>
              </a:rPr>
              <a:t>불포함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063" y="5319713"/>
            <a:ext cx="3452812" cy="5667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i="1" kern="0" baseline="-2500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400" kern="0" baseline="-25000" dirty="0">
                <a:solidFill>
                  <a:srgbClr val="3E020C"/>
                </a:solidFill>
                <a:latin typeface="+mn-lt"/>
              </a:rPr>
              <a:t>+1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&gt;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 (if 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weight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 ≠ W)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     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total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&lt;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1400" kern="0" dirty="0">
                <a:solidFill>
                  <a:srgbClr val="3E020C"/>
                </a:solidFill>
                <a:latin typeface="+mn-lt"/>
              </a:rPr>
              <a:t>이면 유망하지 않다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.</a:t>
            </a:r>
          </a:p>
        </p:txBody>
      </p:sp>
      <p:cxnSp>
        <p:nvCxnSpPr>
          <p:cNvPr id="46088" name="직선 화살표 연결선 3"/>
          <p:cNvCxnSpPr>
            <a:cxnSpLocks noChangeShapeType="1"/>
          </p:cNvCxnSpPr>
          <p:nvPr/>
        </p:nvCxnSpPr>
        <p:spPr bwMode="auto">
          <a:xfrm flipH="1" flipV="1">
            <a:off x="5607050" y="4960033"/>
            <a:ext cx="355600" cy="35968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808662" y="4918528"/>
            <a:ext cx="511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not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1547664" y="4178487"/>
            <a:ext cx="6552728" cy="77927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0A6EF-DA8A-492E-B8A3-5CABACB234F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0" y="388938"/>
            <a:ext cx="5073650" cy="150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검색하는 상태공간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트리에서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마디의 개수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            1+2+2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+…+2</a:t>
            </a:r>
            <a:r>
              <a:rPr lang="en-US" altLang="ko-KR" sz="20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 2</a:t>
            </a:r>
            <a:r>
              <a:rPr lang="en-US" altLang="ko-KR" sz="20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+1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– 1</a:t>
            </a: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 startAt="2"/>
              <a:defRPr/>
            </a:pP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 startAt="2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1331913" y="1341438"/>
          <a:ext cx="2478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4" imgW="1497950" imgH="431613" progId="Equation.3">
                  <p:embed/>
                </p:oleObj>
              </mc:Choice>
              <mc:Fallback>
                <p:oleObj name="Equation" r:id="rId4" imgW="149795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2478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4438" y="2133600"/>
            <a:ext cx="61388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solution = {</a:t>
            </a:r>
            <a:r>
              <a:rPr lang="en-US" altLang="ko-KR" sz="2000" i="1" dirty="0" err="1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i="1" baseline="-25000" dirty="0" err="1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},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지수적으로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많은 개수의 마디를 방문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47110" name="타원 5"/>
          <p:cNvSpPr>
            <a:spLocks noChangeArrowheads="1"/>
          </p:cNvSpPr>
          <p:nvPr/>
        </p:nvSpPr>
        <p:spPr bwMode="auto">
          <a:xfrm>
            <a:off x="4964113" y="3119438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1" name="타원 6"/>
          <p:cNvSpPr>
            <a:spLocks noChangeArrowheads="1"/>
          </p:cNvSpPr>
          <p:nvPr/>
        </p:nvSpPr>
        <p:spPr bwMode="auto">
          <a:xfrm>
            <a:off x="4310063" y="3543300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12" name="직선 연결선 6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4551363" y="3300413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직선 연결선 8"/>
          <p:cNvCxnSpPr>
            <a:cxnSpLocks noChangeShapeType="1"/>
            <a:stCxn id="47110" idx="5"/>
            <a:endCxn id="47124" idx="1"/>
          </p:cNvCxnSpPr>
          <p:nvPr/>
        </p:nvCxnSpPr>
        <p:spPr bwMode="auto">
          <a:xfrm>
            <a:off x="5205413" y="3300413"/>
            <a:ext cx="463550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 bwMode="auto">
          <a:xfrm>
            <a:off x="3668713" y="3176588"/>
            <a:ext cx="336550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605338" y="3119438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80038" y="3108325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17" name="타원 13"/>
          <p:cNvSpPr>
            <a:spLocks noChangeArrowheads="1"/>
          </p:cNvSpPr>
          <p:nvPr/>
        </p:nvSpPr>
        <p:spPr bwMode="auto">
          <a:xfrm>
            <a:off x="3871913" y="4087813"/>
            <a:ext cx="27940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8" name="타원 14"/>
          <p:cNvSpPr>
            <a:spLocks noChangeArrowheads="1"/>
          </p:cNvSpPr>
          <p:nvPr/>
        </p:nvSpPr>
        <p:spPr bwMode="auto">
          <a:xfrm>
            <a:off x="4722813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19" name="직선 연결선 15"/>
          <p:cNvCxnSpPr>
            <a:cxnSpLocks noChangeShapeType="1"/>
            <a:stCxn id="47111" idx="4"/>
            <a:endCxn id="47117" idx="7"/>
          </p:cNvCxnSpPr>
          <p:nvPr/>
        </p:nvCxnSpPr>
        <p:spPr bwMode="auto">
          <a:xfrm flipH="1">
            <a:off x="4110038" y="3754438"/>
            <a:ext cx="342900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직선 연결선 16"/>
          <p:cNvCxnSpPr>
            <a:cxnSpLocks noChangeShapeType="1"/>
            <a:stCxn id="47111" idx="4"/>
            <a:endCxn id="47118" idx="1"/>
          </p:cNvCxnSpPr>
          <p:nvPr/>
        </p:nvCxnSpPr>
        <p:spPr bwMode="auto">
          <a:xfrm>
            <a:off x="4452938" y="3754438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 bwMode="auto">
          <a:xfrm>
            <a:off x="4068763" y="3660775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684713" y="3659188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287713" y="3698875"/>
            <a:ext cx="339725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47124" name="타원 29"/>
          <p:cNvSpPr>
            <a:spLocks noChangeArrowheads="1"/>
          </p:cNvSpPr>
          <p:nvPr/>
        </p:nvSpPr>
        <p:spPr bwMode="auto">
          <a:xfrm>
            <a:off x="5627688" y="3563938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25" name="타원 30"/>
          <p:cNvSpPr>
            <a:spLocks noChangeArrowheads="1"/>
          </p:cNvSpPr>
          <p:nvPr/>
        </p:nvSpPr>
        <p:spPr bwMode="auto">
          <a:xfrm>
            <a:off x="5316538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26" name="타원 31"/>
          <p:cNvSpPr>
            <a:spLocks noChangeArrowheads="1"/>
          </p:cNvSpPr>
          <p:nvPr/>
        </p:nvSpPr>
        <p:spPr bwMode="auto">
          <a:xfrm>
            <a:off x="6100763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27" name="직선 연결선 32"/>
          <p:cNvCxnSpPr>
            <a:cxnSpLocks noChangeShapeType="1"/>
            <a:stCxn id="47124" idx="4"/>
            <a:endCxn id="47125" idx="7"/>
          </p:cNvCxnSpPr>
          <p:nvPr/>
        </p:nvCxnSpPr>
        <p:spPr bwMode="auto">
          <a:xfrm flipH="1">
            <a:off x="5557838" y="3775075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직선 연결선 33"/>
          <p:cNvCxnSpPr>
            <a:cxnSpLocks noChangeShapeType="1"/>
            <a:stCxn id="47124" idx="4"/>
            <a:endCxn id="47126" idx="1"/>
          </p:cNvCxnSpPr>
          <p:nvPr/>
        </p:nvCxnSpPr>
        <p:spPr bwMode="auto">
          <a:xfrm>
            <a:off x="5770563" y="3775075"/>
            <a:ext cx="3714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 bwMode="auto">
          <a:xfrm>
            <a:off x="5414963" y="36703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954713" y="3649663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31" name="타원 49"/>
          <p:cNvSpPr>
            <a:spLocks noChangeArrowheads="1"/>
          </p:cNvSpPr>
          <p:nvPr/>
        </p:nvSpPr>
        <p:spPr bwMode="auto">
          <a:xfrm>
            <a:off x="3773488" y="4497388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2" name="타원 52"/>
          <p:cNvSpPr>
            <a:spLocks noChangeArrowheads="1"/>
          </p:cNvSpPr>
          <p:nvPr/>
        </p:nvSpPr>
        <p:spPr bwMode="auto">
          <a:xfrm>
            <a:off x="3703638" y="4654550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3" name="타원 53"/>
          <p:cNvSpPr>
            <a:spLocks noChangeArrowheads="1"/>
          </p:cNvSpPr>
          <p:nvPr/>
        </p:nvSpPr>
        <p:spPr bwMode="auto">
          <a:xfrm>
            <a:off x="3633788" y="4868863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4" name="타원 54"/>
          <p:cNvSpPr>
            <a:spLocks noChangeArrowheads="1"/>
          </p:cNvSpPr>
          <p:nvPr/>
        </p:nvSpPr>
        <p:spPr bwMode="auto">
          <a:xfrm>
            <a:off x="3633788" y="5084763"/>
            <a:ext cx="27940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5" name="타원 55"/>
          <p:cNvSpPr>
            <a:spLocks noChangeArrowheads="1"/>
          </p:cNvSpPr>
          <p:nvPr/>
        </p:nvSpPr>
        <p:spPr bwMode="auto">
          <a:xfrm>
            <a:off x="3192463" y="5629275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6" name="타원 56"/>
          <p:cNvSpPr>
            <a:spLocks noChangeArrowheads="1"/>
          </p:cNvSpPr>
          <p:nvPr/>
        </p:nvSpPr>
        <p:spPr bwMode="auto">
          <a:xfrm>
            <a:off x="4043363" y="5613400"/>
            <a:ext cx="282575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37" name="직선 연결선 57"/>
          <p:cNvCxnSpPr>
            <a:cxnSpLocks noChangeShapeType="1"/>
            <a:stCxn id="47134" idx="4"/>
            <a:endCxn id="47135" idx="7"/>
          </p:cNvCxnSpPr>
          <p:nvPr/>
        </p:nvCxnSpPr>
        <p:spPr bwMode="auto">
          <a:xfrm flipH="1">
            <a:off x="3433763" y="5297488"/>
            <a:ext cx="339725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8" name="직선 연결선 58"/>
          <p:cNvCxnSpPr>
            <a:cxnSpLocks noChangeShapeType="1"/>
            <a:stCxn id="47134" idx="4"/>
            <a:endCxn id="47136" idx="1"/>
          </p:cNvCxnSpPr>
          <p:nvPr/>
        </p:nvCxnSpPr>
        <p:spPr bwMode="auto">
          <a:xfrm>
            <a:off x="3773488" y="5297488"/>
            <a:ext cx="311150" cy="347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 bwMode="auto">
          <a:xfrm>
            <a:off x="3398838" y="5192713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976688" y="5162550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41" name="타원 61"/>
          <p:cNvSpPr>
            <a:spLocks noChangeArrowheads="1"/>
          </p:cNvSpPr>
          <p:nvPr/>
        </p:nvSpPr>
        <p:spPr bwMode="auto">
          <a:xfrm>
            <a:off x="4948238" y="5103813"/>
            <a:ext cx="28575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42" name="타원 62"/>
          <p:cNvSpPr>
            <a:spLocks noChangeArrowheads="1"/>
          </p:cNvSpPr>
          <p:nvPr/>
        </p:nvSpPr>
        <p:spPr bwMode="auto">
          <a:xfrm>
            <a:off x="4675188" y="5613400"/>
            <a:ext cx="285750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43" name="타원 63"/>
          <p:cNvSpPr>
            <a:spLocks noChangeArrowheads="1"/>
          </p:cNvSpPr>
          <p:nvPr/>
        </p:nvSpPr>
        <p:spPr bwMode="auto">
          <a:xfrm>
            <a:off x="5281613" y="5613400"/>
            <a:ext cx="282575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44" name="직선 연결선 64"/>
          <p:cNvCxnSpPr>
            <a:cxnSpLocks noChangeShapeType="1"/>
            <a:stCxn id="47141" idx="4"/>
            <a:endCxn id="47142" idx="7"/>
          </p:cNvCxnSpPr>
          <p:nvPr/>
        </p:nvCxnSpPr>
        <p:spPr bwMode="auto">
          <a:xfrm flipH="1">
            <a:off x="4919663" y="5316538"/>
            <a:ext cx="171450" cy="328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5" name="직선 연결선 65"/>
          <p:cNvCxnSpPr>
            <a:cxnSpLocks noChangeShapeType="1"/>
            <a:stCxn id="47141" idx="4"/>
            <a:endCxn id="47143" idx="1"/>
          </p:cNvCxnSpPr>
          <p:nvPr/>
        </p:nvCxnSpPr>
        <p:spPr bwMode="auto">
          <a:xfrm>
            <a:off x="5091113" y="5316538"/>
            <a:ext cx="231775" cy="328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 bwMode="auto">
          <a:xfrm>
            <a:off x="4795838" y="5202238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218113" y="5189538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2916238" y="5181600"/>
            <a:ext cx="539750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n-1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47149" name="타원 70"/>
          <p:cNvSpPr>
            <a:spLocks noChangeArrowheads="1"/>
          </p:cNvSpPr>
          <p:nvPr/>
        </p:nvSpPr>
        <p:spPr bwMode="auto">
          <a:xfrm>
            <a:off x="6027738" y="4489450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0" name="타원 71"/>
          <p:cNvSpPr>
            <a:spLocks noChangeArrowheads="1"/>
          </p:cNvSpPr>
          <p:nvPr/>
        </p:nvSpPr>
        <p:spPr bwMode="auto">
          <a:xfrm>
            <a:off x="6097588" y="4665663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1" name="타원 76"/>
          <p:cNvSpPr>
            <a:spLocks noChangeArrowheads="1"/>
          </p:cNvSpPr>
          <p:nvPr/>
        </p:nvSpPr>
        <p:spPr bwMode="auto">
          <a:xfrm>
            <a:off x="6780213" y="55657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2" name="타원 77"/>
          <p:cNvSpPr>
            <a:spLocks noChangeArrowheads="1"/>
          </p:cNvSpPr>
          <p:nvPr/>
        </p:nvSpPr>
        <p:spPr bwMode="auto">
          <a:xfrm>
            <a:off x="6467475" y="60737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3" name="타원 78"/>
          <p:cNvSpPr>
            <a:spLocks noChangeArrowheads="1"/>
          </p:cNvSpPr>
          <p:nvPr/>
        </p:nvSpPr>
        <p:spPr bwMode="auto">
          <a:xfrm>
            <a:off x="7110413" y="60737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54" name="직선 연결선 79"/>
          <p:cNvCxnSpPr>
            <a:cxnSpLocks noChangeShapeType="1"/>
            <a:stCxn id="47151" idx="4"/>
            <a:endCxn id="47152" idx="7"/>
          </p:cNvCxnSpPr>
          <p:nvPr/>
        </p:nvCxnSpPr>
        <p:spPr bwMode="auto">
          <a:xfrm flipH="1">
            <a:off x="6707188" y="57785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5" name="직선 연결선 80"/>
          <p:cNvCxnSpPr>
            <a:cxnSpLocks noChangeShapeType="1"/>
            <a:stCxn id="47151" idx="4"/>
            <a:endCxn id="47153" idx="1"/>
          </p:cNvCxnSpPr>
          <p:nvPr/>
        </p:nvCxnSpPr>
        <p:spPr bwMode="auto">
          <a:xfrm>
            <a:off x="6919913" y="57785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 bwMode="auto">
          <a:xfrm>
            <a:off x="6545263" y="56435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705643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56" name="모서리가 둥근 사각형 설명선 74"/>
          <p:cNvSpPr>
            <a:spLocks noChangeArrowheads="1"/>
          </p:cNvSpPr>
          <p:nvPr/>
        </p:nvSpPr>
        <p:spPr bwMode="auto">
          <a:xfrm>
            <a:off x="5543550" y="6494463"/>
            <a:ext cx="839788" cy="306387"/>
          </a:xfrm>
          <a:prstGeom prst="wedgeRoundRectCallout">
            <a:avLst>
              <a:gd name="adj1" fmla="val 56875"/>
              <a:gd name="adj2" fmla="val -15757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j-lt"/>
                <a:cs typeface="Courier New" pitchFamily="49" charset="0"/>
              </a:rPr>
              <a:t>solution</a:t>
            </a:r>
            <a:endParaRPr lang="ko-KR" altLang="en-US" sz="1200">
              <a:latin typeface="+mj-lt"/>
              <a:cs typeface="Courier New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60638" y="3276600"/>
            <a:ext cx="355600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/>
          </a:p>
        </p:txBody>
      </p:sp>
      <p:sp>
        <p:nvSpPr>
          <p:cNvPr id="58" name="모서리가 둥근 사각형 설명선 74"/>
          <p:cNvSpPr>
            <a:spLocks noChangeArrowheads="1"/>
          </p:cNvSpPr>
          <p:nvPr/>
        </p:nvSpPr>
        <p:spPr bwMode="auto">
          <a:xfrm>
            <a:off x="982663" y="4195763"/>
            <a:ext cx="1165225" cy="511175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j-lt"/>
                <a:cs typeface="Courier New" pitchFamily="49" charset="0"/>
              </a:rPr>
              <a:t>Every </a:t>
            </a:r>
            <a:r>
              <a:rPr lang="en-US" altLang="ko-KR" sz="1200" dirty="0" err="1">
                <a:latin typeface="+mj-lt"/>
                <a:cs typeface="Courier New" pitchFamily="49" charset="0"/>
              </a:rPr>
              <a:t>nonleaf</a:t>
            </a:r>
            <a:r>
              <a:rPr lang="en-US" altLang="ko-KR" sz="1200" dirty="0">
                <a:latin typeface="+mj-lt"/>
                <a:cs typeface="Courier New" pitchFamily="49" charset="0"/>
              </a:rPr>
              <a:t> is promising</a:t>
            </a:r>
            <a:endParaRPr lang="ko-KR" altLang="en-US" sz="1200" dirty="0">
              <a:latin typeface="+mj-lt"/>
              <a:cs typeface="Courier New" pitchFamily="49" charset="0"/>
            </a:endParaRPr>
          </a:p>
        </p:txBody>
      </p:sp>
      <p:sp>
        <p:nvSpPr>
          <p:cNvPr id="47161" name="타원 29"/>
          <p:cNvSpPr>
            <a:spLocks noChangeArrowheads="1"/>
          </p:cNvSpPr>
          <p:nvPr/>
        </p:nvSpPr>
        <p:spPr bwMode="auto">
          <a:xfrm>
            <a:off x="6386513" y="502602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62" name="타원 30"/>
          <p:cNvSpPr>
            <a:spLocks noChangeArrowheads="1"/>
          </p:cNvSpPr>
          <p:nvPr/>
        </p:nvSpPr>
        <p:spPr bwMode="auto">
          <a:xfrm>
            <a:off x="6073775" y="5532438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63" name="직선 연결선 32"/>
          <p:cNvCxnSpPr>
            <a:cxnSpLocks noChangeShapeType="1"/>
            <a:stCxn id="47161" idx="4"/>
          </p:cNvCxnSpPr>
          <p:nvPr/>
        </p:nvCxnSpPr>
        <p:spPr bwMode="auto">
          <a:xfrm flipH="1">
            <a:off x="6315075" y="5237163"/>
            <a:ext cx="212725" cy="325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64" name="직선 연결선 33"/>
          <p:cNvCxnSpPr>
            <a:cxnSpLocks noChangeShapeType="1"/>
            <a:stCxn id="47161" idx="4"/>
          </p:cNvCxnSpPr>
          <p:nvPr/>
        </p:nvCxnSpPr>
        <p:spPr bwMode="auto">
          <a:xfrm>
            <a:off x="6527800" y="5237163"/>
            <a:ext cx="373063" cy="325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/>
          <p:nvPr/>
        </p:nvSpPr>
        <p:spPr bwMode="auto">
          <a:xfrm>
            <a:off x="6172200" y="5132388"/>
            <a:ext cx="1000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711950" y="5111750"/>
            <a:ext cx="100013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7251700" y="5653088"/>
            <a:ext cx="539750" cy="409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66" name="모서리가 둥근 사각형 설명선 74"/>
          <p:cNvSpPr>
            <a:spLocks noChangeArrowheads="1"/>
          </p:cNvSpPr>
          <p:nvPr/>
        </p:nvSpPr>
        <p:spPr bwMode="auto">
          <a:xfrm>
            <a:off x="1574800" y="5745163"/>
            <a:ext cx="1165225" cy="306387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nonpromising</a:t>
            </a:r>
            <a:endParaRPr lang="ko-KR" altLang="en-US" sz="12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A5FE65-F974-4543-A3C2-EEFF259F6B7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088" y="692150"/>
            <a:ext cx="77835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 S={1,1,1,4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}, W=4,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부분집합의 합 문제의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088" y="3213100"/>
            <a:ext cx="77835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 S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={1,2,4,8}, W=6,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부분집합의 합 문제의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C43C1-DD9C-48CE-A3BF-FFEBD654596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9155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4"/>
          <a:stretch>
            <a:fillRect/>
          </a:stretch>
        </p:blipFill>
        <p:spPr bwMode="auto">
          <a:xfrm>
            <a:off x="347663" y="1990725"/>
            <a:ext cx="2357437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그래프 색칠하기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(graph coloring)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2133600"/>
            <a:ext cx="5929313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(map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지역을 구분하기 위해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pic>
        <p:nvPicPr>
          <p:cNvPr id="49158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" b="58092"/>
          <a:stretch>
            <a:fillRect/>
          </a:stretch>
        </p:blipFill>
        <p:spPr bwMode="auto">
          <a:xfrm>
            <a:off x="3195638" y="4170363"/>
            <a:ext cx="17748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056063" y="4191000"/>
            <a:ext cx="642937" cy="33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78325" y="4351338"/>
            <a:ext cx="320675" cy="5619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30588" y="4198938"/>
            <a:ext cx="320675" cy="105092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82988" y="4198938"/>
            <a:ext cx="473075" cy="33178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56025" y="4535488"/>
            <a:ext cx="622300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59200" y="4865688"/>
            <a:ext cx="619125" cy="384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0588" y="5235575"/>
            <a:ext cx="1268412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378325" y="4892675"/>
            <a:ext cx="320675" cy="35718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B96A-F9B7-448B-8909-2C3871DF976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0179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2"/>
          <a:stretch>
            <a:fillRect/>
          </a:stretch>
        </p:blipFill>
        <p:spPr bwMode="auto">
          <a:xfrm>
            <a:off x="5076825" y="647700"/>
            <a:ext cx="235743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188" y="3382963"/>
            <a:ext cx="8175625" cy="2011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그래프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(graph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노드에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같은 색깔이 할당되지 않도록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map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의 한 지역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(face)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에 노드를 할당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face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와 연결하는 에지를 설정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–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그래프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coloring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planar graph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 경우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5275" y="5897563"/>
            <a:ext cx="3100388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map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은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planar graph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이다</a:t>
            </a:r>
          </a:p>
        </p:txBody>
      </p:sp>
      <p:pic>
        <p:nvPicPr>
          <p:cNvPr id="50182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30"/>
          <a:stretch>
            <a:fillRect/>
          </a:stretch>
        </p:blipFill>
        <p:spPr bwMode="auto">
          <a:xfrm>
            <a:off x="741363" y="962025"/>
            <a:ext cx="2357437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 bwMode="auto">
          <a:xfrm>
            <a:off x="1171575" y="1074738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027238" y="1071563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919288" y="1512888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919288" y="1927225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243138" y="2341563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50188" name="직선 연결선 3"/>
          <p:cNvCxnSpPr>
            <a:cxnSpLocks noChangeShapeType="1"/>
            <a:stCxn id="2" idx="6"/>
            <a:endCxn id="20" idx="2"/>
          </p:cNvCxnSpPr>
          <p:nvPr/>
        </p:nvCxnSpPr>
        <p:spPr bwMode="auto">
          <a:xfrm flipV="1">
            <a:off x="1387475" y="1189038"/>
            <a:ext cx="639763" cy="317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직선 연결선 24"/>
          <p:cNvCxnSpPr>
            <a:cxnSpLocks noChangeShapeType="1"/>
            <a:endCxn id="21" idx="2"/>
          </p:cNvCxnSpPr>
          <p:nvPr/>
        </p:nvCxnSpPr>
        <p:spPr bwMode="auto">
          <a:xfrm>
            <a:off x="1343025" y="1303338"/>
            <a:ext cx="576263" cy="32702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직선 연결선 26"/>
          <p:cNvCxnSpPr>
            <a:cxnSpLocks noChangeShapeType="1"/>
            <a:stCxn id="21" idx="7"/>
          </p:cNvCxnSpPr>
          <p:nvPr/>
        </p:nvCxnSpPr>
        <p:spPr bwMode="auto">
          <a:xfrm flipV="1">
            <a:off x="2103438" y="1303338"/>
            <a:ext cx="31750" cy="242887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직선 연결선 29"/>
          <p:cNvCxnSpPr>
            <a:cxnSpLocks noChangeShapeType="1"/>
            <a:endCxn id="21" idx="4"/>
          </p:cNvCxnSpPr>
          <p:nvPr/>
        </p:nvCxnSpPr>
        <p:spPr bwMode="auto">
          <a:xfrm flipV="1">
            <a:off x="1973263" y="1747838"/>
            <a:ext cx="53975" cy="201612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직선 연결선 31"/>
          <p:cNvCxnSpPr>
            <a:cxnSpLocks noChangeShapeType="1"/>
            <a:endCxn id="23" idx="1"/>
          </p:cNvCxnSpPr>
          <p:nvPr/>
        </p:nvCxnSpPr>
        <p:spPr bwMode="auto">
          <a:xfrm>
            <a:off x="2041525" y="2160588"/>
            <a:ext cx="233363" cy="21590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직선 연결선 33"/>
          <p:cNvCxnSpPr>
            <a:cxnSpLocks noChangeShapeType="1"/>
            <a:endCxn id="23" idx="7"/>
          </p:cNvCxnSpPr>
          <p:nvPr/>
        </p:nvCxnSpPr>
        <p:spPr bwMode="auto">
          <a:xfrm>
            <a:off x="2209800" y="1254125"/>
            <a:ext cx="217488" cy="1122363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직선 연결선 35"/>
          <p:cNvCxnSpPr>
            <a:cxnSpLocks noChangeShapeType="1"/>
          </p:cNvCxnSpPr>
          <p:nvPr/>
        </p:nvCxnSpPr>
        <p:spPr bwMode="auto">
          <a:xfrm>
            <a:off x="1343025" y="1966913"/>
            <a:ext cx="581025" cy="11747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직선 연결선 37"/>
          <p:cNvCxnSpPr>
            <a:cxnSpLocks noChangeShapeType="1"/>
          </p:cNvCxnSpPr>
          <p:nvPr/>
        </p:nvCxnSpPr>
        <p:spPr bwMode="auto">
          <a:xfrm>
            <a:off x="1266825" y="1335088"/>
            <a:ext cx="76200" cy="649287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직선 연결선 40"/>
          <p:cNvCxnSpPr>
            <a:cxnSpLocks noChangeShapeType="1"/>
          </p:cNvCxnSpPr>
          <p:nvPr/>
        </p:nvCxnSpPr>
        <p:spPr bwMode="auto">
          <a:xfrm>
            <a:off x="1171575" y="2470150"/>
            <a:ext cx="1092200" cy="46038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직선 연결선 42"/>
          <p:cNvCxnSpPr>
            <a:cxnSpLocks noChangeShapeType="1"/>
          </p:cNvCxnSpPr>
          <p:nvPr/>
        </p:nvCxnSpPr>
        <p:spPr bwMode="auto">
          <a:xfrm flipH="1">
            <a:off x="1174750" y="1366838"/>
            <a:ext cx="55563" cy="108585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오른쪽 화살표 39"/>
          <p:cNvSpPr/>
          <p:nvPr/>
        </p:nvSpPr>
        <p:spPr bwMode="auto">
          <a:xfrm>
            <a:off x="3421063" y="1512888"/>
            <a:ext cx="846137" cy="75565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150" y="465138"/>
            <a:ext cx="1543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map coloring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4163" y="265113"/>
            <a:ext cx="16843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graph coloring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1B058-6FA8-4708-9045-A4BE1C57F02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3" t="21307" r="43242" b="41628"/>
          <a:stretch>
            <a:fillRect/>
          </a:stretch>
        </p:blipFill>
        <p:spPr bwMode="auto">
          <a:xfrm>
            <a:off x="841375" y="323850"/>
            <a:ext cx="2420938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6" r="41641" b="31001"/>
          <a:stretch>
            <a:fillRect/>
          </a:stretch>
        </p:blipFill>
        <p:spPr bwMode="auto">
          <a:xfrm>
            <a:off x="4140200" y="1003300"/>
            <a:ext cx="4718050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3413" y="4540250"/>
            <a:ext cx="1571625" cy="3286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from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wikipedia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51206" name="직사각형 4"/>
          <p:cNvSpPr>
            <a:spLocks noChangeArrowheads="1"/>
          </p:cNvSpPr>
          <p:nvPr/>
        </p:nvSpPr>
        <p:spPr bwMode="auto">
          <a:xfrm>
            <a:off x="107950" y="44942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C00000"/>
                </a:solidFill>
                <a:latin typeface="굴림" panose="020B0600000101010101" pitchFamily="50" charset="-127"/>
              </a:rPr>
              <a:t>http://cafe.naver.com/solitone4609/798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B127B-F8E6-4708-AB2A-2B1D3907EBA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34106" r="71451" b="27542"/>
          <a:stretch>
            <a:fillRect/>
          </a:stretch>
        </p:blipFill>
        <p:spPr bwMode="auto">
          <a:xfrm>
            <a:off x="539552" y="476672"/>
            <a:ext cx="2644775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6127" y="4205709"/>
            <a:ext cx="1571625" cy="3286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  <a:ea typeface="굴림" charset="-127"/>
              </a:rPr>
              <a:t>from wikipedia</a:t>
            </a:r>
            <a:endParaRPr lang="ko-KR" altLang="en-US" sz="200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364088" y="2801553"/>
            <a:ext cx="1368152" cy="13681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6012160" y="3346909"/>
            <a:ext cx="1584176" cy="1470868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444208" y="3881673"/>
            <a:ext cx="1656184" cy="16813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32040" y="3089585"/>
            <a:ext cx="2808312" cy="223224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1988840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coloring with 3 colors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B0A4E-11A6-4487-9B0C-3F0F5E9DE31C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3599892" y="2024844"/>
            <a:ext cx="1368152" cy="13681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4247964" y="2570200"/>
            <a:ext cx="1584176" cy="1470868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80012" y="3104964"/>
            <a:ext cx="1656184" cy="16813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67844" y="2312876"/>
            <a:ext cx="2808312" cy="223224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1511" y="19688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2801" y="23689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7287" y="35689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012" y="30675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3421" y="40929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58" y="25465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9623" y="2693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8076" y="33688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6348" y="402954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9371" y="33620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1926" y="27311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089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A198A-741E-4E48-9826-77FE338AABB8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평면그래프</a:t>
            </a:r>
            <a:r>
              <a:rPr lang="en-US" altLang="ko-KR" smtClean="0"/>
              <a:t>(planar graph)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00188"/>
            <a:ext cx="8839200" cy="28575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평면 상에서 이음선</a:t>
            </a:r>
            <a:r>
              <a:rPr lang="en-US" altLang="ko-KR" smtClean="0"/>
              <a:t>(edge)</a:t>
            </a:r>
            <a:r>
              <a:rPr lang="ko-KR" altLang="en-US" smtClean="0"/>
              <a:t>들이 서로 엇갈리지 않게 그릴 수 있는 그래프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지도에서 각 지역을 그래프의 정점으로 하고</a:t>
            </a:r>
            <a:r>
              <a:rPr lang="en-US" altLang="ko-KR" smtClean="0"/>
              <a:t>, </a:t>
            </a:r>
            <a:r>
              <a:rPr lang="ko-KR" altLang="en-US" smtClean="0"/>
              <a:t>한 지역이 어떤 다른 지역과 인접해 있으면 그 지역들을 나타내는 정점들 사이에 이음선을 그으면</a:t>
            </a:r>
            <a:r>
              <a:rPr lang="en-US" altLang="ko-KR" smtClean="0"/>
              <a:t>, </a:t>
            </a:r>
            <a:r>
              <a:rPr lang="ko-KR" altLang="en-US" smtClean="0"/>
              <a:t>모든 지도는 그에 상응하는 평면그래프로 표시할 수 있다</a:t>
            </a: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다음은</a:t>
            </a:r>
            <a:r>
              <a:rPr lang="en-US" altLang="ko-KR" smtClean="0"/>
              <a:t> </a:t>
            </a:r>
            <a:r>
              <a:rPr lang="ko-KR" altLang="en-US" smtClean="0"/>
              <a:t>대표적인 </a:t>
            </a:r>
            <a:r>
              <a:rPr lang="en-US" altLang="ko-KR" smtClean="0"/>
              <a:t>nonplanar </a:t>
            </a:r>
            <a:r>
              <a:rPr lang="ko-KR" altLang="en-US" smtClean="0"/>
              <a:t>그래프이다</a:t>
            </a:r>
            <a:r>
              <a:rPr lang="en-US" altLang="ko-KR" smtClean="0"/>
              <a:t>.</a:t>
            </a:r>
          </a:p>
        </p:txBody>
      </p:sp>
      <p:grpSp>
        <p:nvGrpSpPr>
          <p:cNvPr id="53253" name="그룹 40"/>
          <p:cNvGrpSpPr>
            <a:grpSpLocks/>
          </p:cNvGrpSpPr>
          <p:nvPr/>
        </p:nvGrpSpPr>
        <p:grpSpPr bwMode="auto">
          <a:xfrm>
            <a:off x="1285875" y="4429125"/>
            <a:ext cx="1285875" cy="1069975"/>
            <a:chOff x="1285852" y="3286124"/>
            <a:chExt cx="1285884" cy="1070121"/>
          </a:xfrm>
        </p:grpSpPr>
        <p:sp>
          <p:nvSpPr>
            <p:cNvPr id="7" name="타원 6"/>
            <p:cNvSpPr/>
            <p:nvPr/>
          </p:nvSpPr>
          <p:spPr bwMode="auto">
            <a:xfrm>
              <a:off x="1285852" y="3667176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1890694" y="3286124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495535" y="3667176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309797" y="4280035"/>
              <a:ext cx="74613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512867" y="4276859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303" name="직선 연결선 13"/>
            <p:cNvCxnSpPr>
              <a:cxnSpLocks noChangeShapeType="1"/>
              <a:stCxn id="8" idx="7"/>
              <a:endCxn id="7" idx="7"/>
            </p:cNvCxnSpPr>
            <p:nvPr/>
          </p:nvCxnSpPr>
          <p:spPr bwMode="auto">
            <a:xfrm rot="-5400000" flipH="1" flipV="1">
              <a:off x="1462474" y="3185224"/>
              <a:ext cx="381003" cy="6051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직선 연결선 15"/>
            <p:cNvCxnSpPr>
              <a:cxnSpLocks noChangeShapeType="1"/>
              <a:stCxn id="7" idx="5"/>
              <a:endCxn id="11" idx="0"/>
            </p:cNvCxnSpPr>
            <p:nvPr/>
          </p:nvCxnSpPr>
          <p:spPr bwMode="auto">
            <a:xfrm rot="16200000" flipH="1">
              <a:off x="1178222" y="3904360"/>
              <a:ext cx="544563" cy="200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직선 연결선 18"/>
            <p:cNvCxnSpPr>
              <a:cxnSpLocks noChangeShapeType="1"/>
              <a:stCxn id="11" idx="6"/>
            </p:cNvCxnSpPr>
            <p:nvPr/>
          </p:nvCxnSpPr>
          <p:spPr bwMode="auto">
            <a:xfrm flipV="1">
              <a:off x="1588413" y="4304892"/>
              <a:ext cx="747140" cy="9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6" name="직선 연결선 26"/>
            <p:cNvCxnSpPr>
              <a:cxnSpLocks noChangeShapeType="1"/>
              <a:stCxn id="8" idx="6"/>
              <a:endCxn id="9" idx="1"/>
            </p:cNvCxnSpPr>
            <p:nvPr/>
          </p:nvCxnSpPr>
          <p:spPr bwMode="auto">
            <a:xfrm>
              <a:off x="1966614" y="3324225"/>
              <a:ext cx="540559" cy="3540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7" name="직선 연결선 28"/>
            <p:cNvCxnSpPr>
              <a:cxnSpLocks noChangeShapeType="1"/>
              <a:stCxn id="9" idx="4"/>
            </p:cNvCxnSpPr>
            <p:nvPr/>
          </p:nvCxnSpPr>
          <p:spPr bwMode="auto">
            <a:xfrm rot="5400000">
              <a:off x="2167074" y="3938050"/>
              <a:ext cx="561565" cy="172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8" name="직선 연결선 30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1361492" y="3705227"/>
              <a:ext cx="1134603" cy="5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9" name="직선 연결선 32"/>
            <p:cNvCxnSpPr>
              <a:cxnSpLocks noChangeShapeType="1"/>
              <a:stCxn id="8" idx="4"/>
              <a:endCxn id="11" idx="7"/>
            </p:cNvCxnSpPr>
            <p:nvPr/>
          </p:nvCxnSpPr>
          <p:spPr bwMode="auto">
            <a:xfrm rot="5400000">
              <a:off x="1290283" y="3649378"/>
              <a:ext cx="925566" cy="3514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0" name="직선 연결선 34"/>
            <p:cNvCxnSpPr>
              <a:cxnSpLocks noChangeShapeType="1"/>
              <a:endCxn id="10" idx="1"/>
            </p:cNvCxnSpPr>
            <p:nvPr/>
          </p:nvCxnSpPr>
          <p:spPr bwMode="auto">
            <a:xfrm rot="16200000" flipH="1">
              <a:off x="1665884" y="3636699"/>
              <a:ext cx="930535" cy="3784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1" name="직선 연결선 36"/>
            <p:cNvCxnSpPr>
              <a:cxnSpLocks noChangeShapeType="1"/>
              <a:stCxn id="9" idx="3"/>
              <a:endCxn id="11" idx="6"/>
            </p:cNvCxnSpPr>
            <p:nvPr/>
          </p:nvCxnSpPr>
          <p:spPr bwMode="auto">
            <a:xfrm rot="5400000">
              <a:off x="1756462" y="3564120"/>
              <a:ext cx="582663" cy="91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2" name="직선 연결선 38"/>
            <p:cNvCxnSpPr>
              <a:cxnSpLocks noChangeShapeType="1"/>
              <a:stCxn id="7" idx="6"/>
            </p:cNvCxnSpPr>
            <p:nvPr/>
          </p:nvCxnSpPr>
          <p:spPr bwMode="auto">
            <a:xfrm>
              <a:off x="1361492" y="3705227"/>
              <a:ext cx="974061" cy="59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4" name="그룹 97"/>
          <p:cNvGrpSpPr>
            <a:grpSpLocks/>
          </p:cNvGrpSpPr>
          <p:nvPr/>
        </p:nvGrpSpPr>
        <p:grpSpPr bwMode="auto">
          <a:xfrm>
            <a:off x="4786313" y="4500563"/>
            <a:ext cx="857250" cy="928687"/>
            <a:chOff x="5929322" y="3357562"/>
            <a:chExt cx="2285782" cy="1615891"/>
          </a:xfrm>
        </p:grpSpPr>
        <p:sp>
          <p:nvSpPr>
            <p:cNvPr id="43" name="타원 42"/>
            <p:cNvSpPr/>
            <p:nvPr/>
          </p:nvSpPr>
          <p:spPr bwMode="auto">
            <a:xfrm>
              <a:off x="5929322" y="4072973"/>
              <a:ext cx="143920" cy="185069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5929322" y="3357562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8071184" y="3357562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8071184" y="4785623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5929322" y="4785623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88" name="직선 연결선 49"/>
            <p:cNvCxnSpPr>
              <a:cxnSpLocks noChangeShapeType="1"/>
              <a:stCxn id="47" idx="6"/>
              <a:endCxn id="46" idx="2"/>
            </p:cNvCxnSpPr>
            <p:nvPr/>
          </p:nvCxnSpPr>
          <p:spPr bwMode="auto">
            <a:xfrm>
              <a:off x="6071964" y="487988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9" name="직선 연결선 50"/>
            <p:cNvCxnSpPr>
              <a:cxnSpLocks noChangeShapeType="1"/>
              <a:stCxn id="44" idx="6"/>
              <a:endCxn id="45" idx="2"/>
            </p:cNvCxnSpPr>
            <p:nvPr/>
          </p:nvCxnSpPr>
          <p:spPr bwMode="auto">
            <a:xfrm>
              <a:off x="6071964" y="345112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0" name="직선 연결선 51"/>
            <p:cNvCxnSpPr>
              <a:cxnSpLocks noChangeShapeType="1"/>
              <a:stCxn id="61" idx="2"/>
              <a:endCxn id="47" idx="6"/>
            </p:cNvCxnSpPr>
            <p:nvPr/>
          </p:nvCxnSpPr>
          <p:spPr bwMode="auto">
            <a:xfrm rot="10800000" flipV="1">
              <a:off x="6071964" y="416550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직선 연결선 52"/>
            <p:cNvCxnSpPr>
              <a:cxnSpLocks noChangeShapeType="1"/>
              <a:stCxn id="43" idx="6"/>
              <a:endCxn id="45" idx="2"/>
            </p:cNvCxnSpPr>
            <p:nvPr/>
          </p:nvCxnSpPr>
          <p:spPr bwMode="auto">
            <a:xfrm flipV="1">
              <a:off x="6071964" y="345112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직선 연결선 54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6071964" y="3451128"/>
              <a:ext cx="200049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3" name="직선 연결선 55"/>
            <p:cNvCxnSpPr>
              <a:cxnSpLocks noChangeShapeType="1"/>
              <a:stCxn id="45" idx="2"/>
              <a:endCxn id="47" idx="6"/>
            </p:cNvCxnSpPr>
            <p:nvPr/>
          </p:nvCxnSpPr>
          <p:spPr bwMode="auto">
            <a:xfrm rot="10800000" flipV="1">
              <a:off x="6071964" y="3451128"/>
              <a:ext cx="200049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직선 연결선 56"/>
            <p:cNvCxnSpPr>
              <a:cxnSpLocks noChangeShapeType="1"/>
              <a:stCxn id="43" idx="6"/>
              <a:endCxn id="46" idx="2"/>
            </p:cNvCxnSpPr>
            <p:nvPr/>
          </p:nvCxnSpPr>
          <p:spPr bwMode="auto">
            <a:xfrm>
              <a:off x="6071964" y="416550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타원 60"/>
            <p:cNvSpPr/>
            <p:nvPr/>
          </p:nvSpPr>
          <p:spPr bwMode="auto">
            <a:xfrm>
              <a:off x="8071184" y="4072973"/>
              <a:ext cx="143920" cy="185069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96" name="직선 연결선 82"/>
            <p:cNvCxnSpPr>
              <a:cxnSpLocks noChangeShapeType="1"/>
              <a:stCxn id="43" idx="6"/>
              <a:endCxn id="61" idx="2"/>
            </p:cNvCxnSpPr>
            <p:nvPr/>
          </p:nvCxnSpPr>
          <p:spPr bwMode="auto">
            <a:xfrm>
              <a:off x="6071964" y="416550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7" name="직선 연결선 83"/>
            <p:cNvCxnSpPr>
              <a:cxnSpLocks noChangeShapeType="1"/>
              <a:stCxn id="44" idx="6"/>
              <a:endCxn id="61" idx="2"/>
            </p:cNvCxnSpPr>
            <p:nvPr/>
          </p:nvCxnSpPr>
          <p:spPr bwMode="auto">
            <a:xfrm>
              <a:off x="6071964" y="345112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TextBox 98"/>
          <p:cNvSpPr txBox="1"/>
          <p:nvPr/>
        </p:nvSpPr>
        <p:spPr>
          <a:xfrm>
            <a:off x="642938" y="5715000"/>
            <a:ext cx="2857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(complete)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>
                <a:latin typeface="+mn-lt"/>
                <a:ea typeface="굴림" charset="-127"/>
              </a:rPr>
              <a:t>K</a:t>
            </a:r>
            <a:r>
              <a:rPr lang="en-US" altLang="ko-KR" sz="2000" baseline="-25000" dirty="0">
                <a:latin typeface="+mn-lt"/>
                <a:ea typeface="굴림" charset="-127"/>
              </a:rPr>
              <a:t>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29125" y="5572125"/>
            <a:ext cx="2143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bipartite graph K</a:t>
            </a:r>
            <a:r>
              <a:rPr lang="en-US" altLang="ko-KR" sz="2000" baseline="-25000" dirty="0">
                <a:latin typeface="+mn-lt"/>
                <a:ea typeface="굴림" charset="-127"/>
              </a:rPr>
              <a:t>3,3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pSp>
        <p:nvGrpSpPr>
          <p:cNvPr id="53257" name="그룹 116"/>
          <p:cNvGrpSpPr>
            <a:grpSpLocks/>
          </p:cNvGrpSpPr>
          <p:nvPr/>
        </p:nvGrpSpPr>
        <p:grpSpPr bwMode="auto">
          <a:xfrm>
            <a:off x="3000375" y="1928813"/>
            <a:ext cx="928688" cy="785812"/>
            <a:chOff x="7072330" y="3786190"/>
            <a:chExt cx="1285884" cy="1070121"/>
          </a:xfrm>
        </p:grpSpPr>
        <p:sp>
          <p:nvSpPr>
            <p:cNvPr id="102" name="타원 101"/>
            <p:cNvSpPr/>
            <p:nvPr/>
          </p:nvSpPr>
          <p:spPr bwMode="auto">
            <a:xfrm>
              <a:off x="7072330" y="4166678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3" name="타원 102"/>
            <p:cNvSpPr/>
            <p:nvPr/>
          </p:nvSpPr>
          <p:spPr bwMode="auto">
            <a:xfrm>
              <a:off x="7676806" y="3786190"/>
              <a:ext cx="76932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4" name="타원 103"/>
            <p:cNvSpPr/>
            <p:nvPr/>
          </p:nvSpPr>
          <p:spPr bwMode="auto">
            <a:xfrm>
              <a:off x="8283479" y="4166678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5" name="타원 104"/>
            <p:cNvSpPr/>
            <p:nvPr/>
          </p:nvSpPr>
          <p:spPr bwMode="auto">
            <a:xfrm>
              <a:off x="8096640" y="4780647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77" name="직선 연결선 106"/>
            <p:cNvCxnSpPr>
              <a:cxnSpLocks noChangeShapeType="1"/>
              <a:stCxn id="103" idx="7"/>
              <a:endCxn id="102" idx="7"/>
            </p:cNvCxnSpPr>
            <p:nvPr/>
          </p:nvCxnSpPr>
          <p:spPr bwMode="auto">
            <a:xfrm rot="-5400000" flipH="1" flipV="1">
              <a:off x="7248952" y="3685290"/>
              <a:ext cx="381003" cy="6051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8" name="직선 연결선 109"/>
            <p:cNvCxnSpPr>
              <a:cxnSpLocks noChangeShapeType="1"/>
              <a:stCxn id="103" idx="6"/>
              <a:endCxn id="104" idx="1"/>
            </p:cNvCxnSpPr>
            <p:nvPr/>
          </p:nvCxnSpPr>
          <p:spPr bwMode="auto">
            <a:xfrm>
              <a:off x="7753092" y="3824291"/>
              <a:ext cx="540559" cy="3540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직선 연결선 110"/>
            <p:cNvCxnSpPr>
              <a:cxnSpLocks noChangeShapeType="1"/>
              <a:stCxn id="104" idx="4"/>
            </p:cNvCxnSpPr>
            <p:nvPr/>
          </p:nvCxnSpPr>
          <p:spPr bwMode="auto">
            <a:xfrm rot="5400000">
              <a:off x="7953552" y="4438116"/>
              <a:ext cx="561565" cy="172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직선 연결선 111"/>
            <p:cNvCxnSpPr>
              <a:cxnSpLocks noChangeShapeType="1"/>
              <a:stCxn id="102" idx="6"/>
              <a:endCxn id="104" idx="2"/>
            </p:cNvCxnSpPr>
            <p:nvPr/>
          </p:nvCxnSpPr>
          <p:spPr bwMode="auto">
            <a:xfrm>
              <a:off x="7147970" y="4205293"/>
              <a:ext cx="1134603" cy="5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직선 연결선 113"/>
            <p:cNvCxnSpPr>
              <a:cxnSpLocks noChangeShapeType="1"/>
              <a:endCxn id="105" idx="1"/>
            </p:cNvCxnSpPr>
            <p:nvPr/>
          </p:nvCxnSpPr>
          <p:spPr bwMode="auto">
            <a:xfrm rot="16200000" flipH="1">
              <a:off x="7452362" y="4136765"/>
              <a:ext cx="930535" cy="3784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직선 연결선 115"/>
            <p:cNvCxnSpPr>
              <a:cxnSpLocks noChangeShapeType="1"/>
              <a:stCxn id="102" idx="6"/>
            </p:cNvCxnSpPr>
            <p:nvPr/>
          </p:nvCxnSpPr>
          <p:spPr bwMode="auto">
            <a:xfrm>
              <a:off x="7147970" y="4205293"/>
              <a:ext cx="974061" cy="59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9" name="타원 118"/>
          <p:cNvSpPr/>
          <p:nvPr/>
        </p:nvSpPr>
        <p:spPr bwMode="auto">
          <a:xfrm>
            <a:off x="4429125" y="220821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4865688" y="1928813"/>
            <a:ext cx="55562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5303838" y="220821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5168900" y="265906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53262" name="직선 연결선 122"/>
          <p:cNvCxnSpPr>
            <a:cxnSpLocks noChangeShapeType="1"/>
            <a:stCxn id="120" idx="7"/>
            <a:endCxn id="119" idx="7"/>
          </p:cNvCxnSpPr>
          <p:nvPr/>
        </p:nvCxnSpPr>
        <p:spPr bwMode="auto">
          <a:xfrm rot="-5400000" flipH="1" flipV="1">
            <a:off x="4554538" y="1857375"/>
            <a:ext cx="279400" cy="438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직선 연결선 123"/>
          <p:cNvCxnSpPr>
            <a:cxnSpLocks noChangeShapeType="1"/>
            <a:stCxn id="120" idx="6"/>
            <a:endCxn id="121" idx="1"/>
          </p:cNvCxnSpPr>
          <p:nvPr/>
        </p:nvCxnSpPr>
        <p:spPr bwMode="auto">
          <a:xfrm>
            <a:off x="4921250" y="1957388"/>
            <a:ext cx="390525" cy="258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직선 연결선 124"/>
          <p:cNvCxnSpPr>
            <a:cxnSpLocks noChangeShapeType="1"/>
            <a:stCxn id="121" idx="4"/>
          </p:cNvCxnSpPr>
          <p:nvPr/>
        </p:nvCxnSpPr>
        <p:spPr bwMode="auto">
          <a:xfrm rot="5400000">
            <a:off x="5061744" y="2407444"/>
            <a:ext cx="412750" cy="125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직선 연결선 125"/>
          <p:cNvCxnSpPr>
            <a:cxnSpLocks noChangeShapeType="1"/>
            <a:stCxn id="119" idx="6"/>
            <a:endCxn id="121" idx="2"/>
          </p:cNvCxnSpPr>
          <p:nvPr/>
        </p:nvCxnSpPr>
        <p:spPr bwMode="auto">
          <a:xfrm>
            <a:off x="4483100" y="2236788"/>
            <a:ext cx="8207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직선 연결선 127"/>
          <p:cNvCxnSpPr>
            <a:cxnSpLocks noChangeShapeType="1"/>
            <a:stCxn id="119" idx="6"/>
          </p:cNvCxnSpPr>
          <p:nvPr/>
        </p:nvCxnSpPr>
        <p:spPr bwMode="auto">
          <a:xfrm>
            <a:off x="4483100" y="2236788"/>
            <a:ext cx="704850" cy="439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7" name="자유형 132"/>
          <p:cNvSpPr>
            <a:spLocks noChangeArrowheads="1"/>
          </p:cNvSpPr>
          <p:nvPr/>
        </p:nvSpPr>
        <p:spPr bwMode="auto">
          <a:xfrm>
            <a:off x="4891088" y="1966913"/>
            <a:ext cx="754062" cy="735012"/>
          </a:xfrm>
          <a:custGeom>
            <a:avLst/>
            <a:gdLst>
              <a:gd name="T0" fmla="*/ 0 w 755197"/>
              <a:gd name="T1" fmla="*/ 0 h 734786"/>
              <a:gd name="T2" fmla="*/ 655193 w 755197"/>
              <a:gd name="T3" fmla="*/ 140771 h 734786"/>
              <a:gd name="T4" fmla="*/ 297122 w 755197"/>
              <a:gd name="T5" fmla="*/ 745254 h 734786"/>
              <a:gd name="T6" fmla="*/ 297122 w 755197"/>
              <a:gd name="T7" fmla="*/ 745254 h 734786"/>
              <a:gd name="T8" fmla="*/ 297122 w 755197"/>
              <a:gd name="T9" fmla="*/ 728693 h 734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197"/>
              <a:gd name="T16" fmla="*/ 0 h 734786"/>
              <a:gd name="T17" fmla="*/ 755197 w 755197"/>
              <a:gd name="T18" fmla="*/ 734786 h 7347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5197" h="734786">
                <a:moveTo>
                  <a:pt x="0" y="0"/>
                </a:moveTo>
                <a:cubicBezTo>
                  <a:pt x="324530" y="8164"/>
                  <a:pt x="649061" y="16329"/>
                  <a:pt x="702129" y="138793"/>
                </a:cubicBezTo>
                <a:cubicBezTo>
                  <a:pt x="755197" y="261257"/>
                  <a:pt x="318407" y="734786"/>
                  <a:pt x="318407" y="734786"/>
                </a:cubicBezTo>
                <a:lnTo>
                  <a:pt x="318407" y="718457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34" name="오른쪽 화살표 133"/>
          <p:cNvSpPr/>
          <p:nvPr/>
        </p:nvSpPr>
        <p:spPr bwMode="auto">
          <a:xfrm>
            <a:off x="4143375" y="2357438"/>
            <a:ext cx="285750" cy="21431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53269" name="그룹 61"/>
          <p:cNvGrpSpPr>
            <a:grpSpLocks/>
          </p:cNvGrpSpPr>
          <p:nvPr/>
        </p:nvGrpSpPr>
        <p:grpSpPr bwMode="auto">
          <a:xfrm>
            <a:off x="6854825" y="4137025"/>
            <a:ext cx="1368425" cy="1368425"/>
            <a:chOff x="1475656" y="1844824"/>
            <a:chExt cx="2475213" cy="2374686"/>
          </a:xfrm>
        </p:grpSpPr>
        <p:pic>
          <p:nvPicPr>
            <p:cNvPr id="53270" name="그림 4" descr="05-1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8" t="46735" r="-3947" b="276"/>
            <a:stretch>
              <a:fillRect/>
            </a:stretch>
          </p:blipFill>
          <p:spPr bwMode="auto">
            <a:xfrm>
              <a:off x="1475656" y="1844824"/>
              <a:ext cx="2475213" cy="2374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271" name="직선 연결선 63"/>
            <p:cNvCxnSpPr>
              <a:cxnSpLocks noChangeShapeType="1"/>
            </p:cNvCxnSpPr>
            <p:nvPr/>
          </p:nvCxnSpPr>
          <p:spPr bwMode="auto">
            <a:xfrm>
              <a:off x="1979712" y="2348880"/>
              <a:ext cx="576064" cy="13681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2" name="직선 연결선 64"/>
            <p:cNvCxnSpPr>
              <a:cxnSpLocks noChangeShapeType="1"/>
            </p:cNvCxnSpPr>
            <p:nvPr/>
          </p:nvCxnSpPr>
          <p:spPr bwMode="auto">
            <a:xfrm flipV="1">
              <a:off x="1979712" y="2348880"/>
              <a:ext cx="1224136" cy="683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C68CC3-821B-41AB-AC65-BE002F48BEA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1128713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지도에 </a:t>
            </a:r>
            <a:r>
              <a:rPr lang="en-US" altLang="ko-KR" b="1" i="1" smtClean="0"/>
              <a:t>m</a:t>
            </a:r>
            <a:r>
              <a:rPr lang="ko-KR" altLang="en-US" b="1" smtClean="0"/>
              <a:t>가지 색으로 색칠하는 문제</a:t>
            </a:r>
          </a:p>
          <a:p>
            <a:pPr lvl="1" eaLnBrk="1" hangingPunct="1"/>
            <a:r>
              <a:rPr lang="en-US" altLang="ko-KR" i="1" smtClean="0"/>
              <a:t>m</a:t>
            </a:r>
            <a:r>
              <a:rPr lang="ko-KR" altLang="en-US" smtClean="0"/>
              <a:t>개의 색을 가지고</a:t>
            </a:r>
            <a:r>
              <a:rPr lang="en-US" altLang="ko-KR" smtClean="0"/>
              <a:t>, </a:t>
            </a:r>
            <a:r>
              <a:rPr lang="ko-KR" altLang="en-US" smtClean="0"/>
              <a:t>인접한 지역이 같은 색이 되지 않도록 지도에 색칠하는 문제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786313" y="3214688"/>
            <a:ext cx="3352800" cy="237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이 그래프에서 두 가지 색으로 문제를 풀기는 불가능하다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세 가지 색을 사용하면 총 </a:t>
            </a:r>
            <a:r>
              <a:rPr lang="en-US" altLang="ko-KR" sz="2000" dirty="0">
                <a:latin typeface="+mn-ea"/>
                <a:ea typeface="+mn-ea"/>
              </a:rPr>
              <a:t>6</a:t>
            </a:r>
            <a:r>
              <a:rPr lang="ko-KR" altLang="en-US" sz="2000" dirty="0">
                <a:latin typeface="+mn-ea"/>
                <a:ea typeface="+mn-ea"/>
              </a:rPr>
              <a:t>가지의 해답을 얻을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4277" name="그림 4" descr="05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43250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00188" y="500063"/>
            <a:ext cx="34432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m coloring problem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FF71D-D82C-4237-903D-CEA35796856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깊이우선검색의 예</a:t>
            </a:r>
          </a:p>
        </p:txBody>
      </p:sp>
      <p:pic>
        <p:nvPicPr>
          <p:cNvPr id="10244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85875"/>
            <a:ext cx="714375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85A331-E44D-4ED0-84A8-9187415F52D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그래프 색칠하기 되추적 해법</a:t>
            </a:r>
          </a:p>
        </p:txBody>
      </p:sp>
      <p:pic>
        <p:nvPicPr>
          <p:cNvPr id="55300" name="그림 4" descr="05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0188"/>
            <a:ext cx="37861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그림 4" descr="05-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57438"/>
            <a:ext cx="156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1750" y="4786313"/>
            <a:ext cx="3159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5.12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357938" y="3357563"/>
            <a:ext cx="1214437" cy="592137"/>
          </a:xfrm>
          <a:prstGeom prst="wedgeRoundRectCallout">
            <a:avLst>
              <a:gd name="adj1" fmla="val -99488"/>
              <a:gd name="adj2" fmla="val 1165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3286125"/>
            <a:ext cx="1000125" cy="347663"/>
          </a:xfrm>
          <a:prstGeom prst="wedgeRoundRectCallout">
            <a:avLst>
              <a:gd name="adj1" fmla="val -76823"/>
              <a:gd name="adj2" fmla="val 24022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해답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88" y="5370513"/>
            <a:ext cx="728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Fig 5.12   A portion of the pruned state space tree produced using backtracking to do a 3-coloring of the graph in Fig.5.10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71563"/>
            <a:ext cx="3967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3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종류 색깔 사용할 경우의 해 찾기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1CDA2-A74E-44A8-90E4-50CC9D9C463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6323" name="직사각형 8"/>
          <p:cNvSpPr>
            <a:spLocks noChangeArrowheads="1"/>
          </p:cNvSpPr>
          <p:nvPr/>
        </p:nvSpPr>
        <p:spPr bwMode="auto">
          <a:xfrm>
            <a:off x="1143000" y="142875"/>
            <a:ext cx="7286625" cy="571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m_coloring(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vcolor[1] through vcolor[n];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(color=1; color&lt;=m; color++){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vcolor[i+1] =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m_coloring(i+1);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 = true;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j=1;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j&lt;i  &amp;&amp; switch){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(W[i][j] &amp;&amp; vcolor[i]==vcolor[j]) // 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W[i][j]:</a:t>
            </a:r>
            <a:r>
              <a:rPr lang="ko-KR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연결표시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or F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switch = false;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j++;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  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38" y="5857875"/>
            <a:ext cx="34829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m_coloring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5219700" y="3429000"/>
            <a:ext cx="1800225" cy="469900"/>
          </a:xfrm>
          <a:prstGeom prst="wedgeRoundRectCallout">
            <a:avLst>
              <a:gd name="adj1" fmla="val -71398"/>
              <a:gd name="adj2" fmla="val 1651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서로 인접한 것이 </a:t>
            </a:r>
            <a:r>
              <a:rPr lang="ko-KR" altLang="en-US" sz="1200">
                <a:latin typeface="+mn-ea"/>
                <a:ea typeface="+mn-ea"/>
              </a:rPr>
              <a:t>같은 색깔인지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71488" y="4724400"/>
            <a:ext cx="1343025" cy="287338"/>
          </a:xfrm>
          <a:prstGeom prst="wedgeRoundRectCallout">
            <a:avLst>
              <a:gd name="adj1" fmla="val 124938"/>
              <a:gd name="adj2" fmla="val -1058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연결되어 있는지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163" y="549275"/>
            <a:ext cx="216852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vcolor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]=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의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color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188E45-A8B3-4E07-864F-1694E40B98F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 색칠하기</a:t>
            </a:r>
            <a:r>
              <a:rPr lang="en-US" altLang="ko-KR" smtClean="0"/>
              <a:t>: </a:t>
            </a:r>
            <a:r>
              <a:rPr lang="ko-KR" altLang="en-US" smtClean="0"/>
              <a:t>분석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785813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m</a:t>
            </a:r>
            <a:r>
              <a:rPr lang="ko-KR" altLang="en-US" smtClean="0"/>
              <a:t>개의 색</a:t>
            </a:r>
            <a:r>
              <a:rPr lang="en-US" altLang="ko-KR" smtClean="0"/>
              <a:t>. </a:t>
            </a:r>
            <a:r>
              <a:rPr lang="en-US" altLang="ko-KR" i="1" smtClean="0"/>
              <a:t>n</a:t>
            </a:r>
            <a:r>
              <a:rPr lang="ko-KR" altLang="en-US" smtClean="0"/>
              <a:t>개의 정점을 가진 비방향그래프 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상태공간트리 상의 마디의 총수</a:t>
            </a:r>
            <a:endParaRPr lang="en-US" altLang="ko-KR" smtClean="0"/>
          </a:p>
        </p:txBody>
      </p:sp>
      <p:graphicFrame>
        <p:nvGraphicFramePr>
          <p:cNvPr id="57349" name="Object 1024"/>
          <p:cNvGraphicFramePr>
            <a:graphicFrameLocks noChangeAspect="1"/>
          </p:cNvGraphicFramePr>
          <p:nvPr/>
        </p:nvGraphicFramePr>
        <p:xfrm>
          <a:off x="2143125" y="2428875"/>
          <a:ext cx="41243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4" imgW="1866900" imgH="419100" progId="Equation.3">
                  <p:embed/>
                </p:oleObj>
              </mc:Choice>
              <mc:Fallback>
                <p:oleObj name="Equation" r:id="rId4" imgW="1866900" imgH="419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428875"/>
                        <a:ext cx="41243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981075" y="4195763"/>
            <a:ext cx="357188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909763" y="5053013"/>
            <a:ext cx="357187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767013" y="4195763"/>
            <a:ext cx="428625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n-2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481138" y="4195763"/>
            <a:ext cx="357187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481388" y="4195763"/>
            <a:ext cx="428625" cy="3571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n-1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57355" name="직선 연결선 14"/>
          <p:cNvCxnSpPr>
            <a:cxnSpLocks noChangeShapeType="1"/>
            <a:stCxn id="8" idx="5"/>
            <a:endCxn id="9" idx="1"/>
          </p:cNvCxnSpPr>
          <p:nvPr/>
        </p:nvCxnSpPr>
        <p:spPr bwMode="auto">
          <a:xfrm rot="16200000" flipH="1">
            <a:off x="1321594" y="4464844"/>
            <a:ext cx="604837" cy="676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직선 연결선 16"/>
          <p:cNvCxnSpPr>
            <a:cxnSpLocks noChangeShapeType="1"/>
            <a:stCxn id="11" idx="4"/>
            <a:endCxn id="9" idx="0"/>
          </p:cNvCxnSpPr>
          <p:nvPr/>
        </p:nvCxnSpPr>
        <p:spPr bwMode="auto">
          <a:xfrm rot="16200000" flipH="1">
            <a:off x="1623219" y="4588669"/>
            <a:ext cx="500063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직선 연결선 18"/>
          <p:cNvCxnSpPr>
            <a:cxnSpLocks noChangeShapeType="1"/>
            <a:stCxn id="10" idx="3"/>
            <a:endCxn id="9" idx="7"/>
          </p:cNvCxnSpPr>
          <p:nvPr/>
        </p:nvCxnSpPr>
        <p:spPr bwMode="auto">
          <a:xfrm rot="5400000">
            <a:off x="2219325" y="4495801"/>
            <a:ext cx="604837" cy="614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직선 연결선 20"/>
          <p:cNvCxnSpPr>
            <a:cxnSpLocks noChangeShapeType="1"/>
            <a:stCxn id="13" idx="3"/>
            <a:endCxn id="9" idx="6"/>
          </p:cNvCxnSpPr>
          <p:nvPr/>
        </p:nvCxnSpPr>
        <p:spPr bwMode="auto">
          <a:xfrm rot="5400000">
            <a:off x="2540000" y="4227513"/>
            <a:ext cx="730250" cy="127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직선 연결선 2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3195638" y="4373563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타원 24"/>
          <p:cNvSpPr/>
          <p:nvPr/>
        </p:nvSpPr>
        <p:spPr bwMode="auto">
          <a:xfrm>
            <a:off x="2052638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195513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338388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50" y="3286125"/>
            <a:ext cx="1803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최악의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경우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57688" y="3929063"/>
            <a:ext cx="357187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m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일 경우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거의 모든 경우를 생성하지 않고는 답이 없다는 것을 알 수 없다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25" y="5276850"/>
            <a:ext cx="2984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?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F75BCD-D277-49AA-B089-745C3F52BFC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422525" y="175577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3351213" y="261302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05263" y="1779588"/>
            <a:ext cx="35242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70250" y="1779588"/>
            <a:ext cx="357188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643438" y="1779588"/>
            <a:ext cx="37147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58376" name="직선 연결선 14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2763044" y="2024856"/>
            <a:ext cx="604838" cy="676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직선 연결선 16"/>
          <p:cNvCxnSpPr>
            <a:cxnSpLocks noChangeShapeType="1"/>
            <a:stCxn id="6" idx="4"/>
            <a:endCxn id="4" idx="0"/>
          </p:cNvCxnSpPr>
          <p:nvPr/>
        </p:nvCxnSpPr>
        <p:spPr bwMode="auto">
          <a:xfrm>
            <a:off x="3448050" y="2136775"/>
            <a:ext cx="80963" cy="476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직선 연결선 18"/>
          <p:cNvCxnSpPr>
            <a:cxnSpLocks noChangeShapeType="1"/>
            <a:stCxn id="5" idx="3"/>
            <a:endCxn id="4" idx="7"/>
          </p:cNvCxnSpPr>
          <p:nvPr/>
        </p:nvCxnSpPr>
        <p:spPr bwMode="auto">
          <a:xfrm flipH="1">
            <a:off x="3656013" y="2084388"/>
            <a:ext cx="401637" cy="581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직선 연결선 20"/>
          <p:cNvCxnSpPr>
            <a:cxnSpLocks noChangeShapeType="1"/>
            <a:stCxn id="7" idx="3"/>
            <a:endCxn id="4" idx="6"/>
          </p:cNvCxnSpPr>
          <p:nvPr/>
        </p:nvCxnSpPr>
        <p:spPr bwMode="auto">
          <a:xfrm flipH="1">
            <a:off x="3708400" y="2084388"/>
            <a:ext cx="990600" cy="708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직선 연결선 22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4357688" y="1957388"/>
            <a:ext cx="285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84213" y="476250"/>
            <a:ext cx="83200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]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다음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그래프의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2-coloring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문제를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backtracking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으로 해결하시오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D9D0E-362E-47D0-9466-0C991CF4A613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4859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smtClean="0"/>
              <a:t>4 </a:t>
            </a:r>
            <a:r>
              <a:rPr lang="en-US" altLang="ko-KR" smtClean="0">
                <a:sym typeface="Symbol" panose="05050102010706020507" pitchFamily="18" charset="2"/>
              </a:rPr>
              <a:t> 4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j-ea"/>
                <a:ea typeface="+mj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j-ea"/>
                <a:ea typeface="+mj-ea"/>
              </a:rPr>
              <a:t>문제</a:t>
            </a:r>
          </a:p>
        </p:txBody>
      </p:sp>
      <p:pic>
        <p:nvPicPr>
          <p:cNvPr id="11269" name="그림 6" descr="05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4000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7D093-9636-48D3-999C-9B608747CA9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8" y="500063"/>
            <a:ext cx="8839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b="1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무작정 알고리즘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각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Queen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을 각각 다른 행에 할당한 후에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어떤 열에 위치하면 해답을 얻을 수 있는지를 차례대로 점검해 보면 된다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.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이때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각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Queen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은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4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개의 열 중에서 한 열에 위치할 수 있기 때문에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해답을 얻기 위해서 점검해 보아야 하는 모든 경우의 수는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4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 4  4  4 = 256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가지가 된다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.</a:t>
            </a:r>
          </a:p>
        </p:txBody>
      </p:sp>
      <p:pic>
        <p:nvPicPr>
          <p:cNvPr id="12292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0250"/>
            <a:ext cx="5207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00063" y="5357813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</a:rPr>
              <a:t>4-Queens </a:t>
            </a:r>
            <a:r>
              <a:rPr lang="ko-KR" altLang="en-US" sz="1600">
                <a:solidFill>
                  <a:schemeClr val="tx2"/>
                </a:solidFill>
              </a:rPr>
              <a:t>문제의 상태공간트리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43688" y="3786188"/>
            <a:ext cx="1428750" cy="531812"/>
          </a:xfrm>
          <a:prstGeom prst="wedgeRoundRectCallout">
            <a:avLst>
              <a:gd name="adj1" fmla="val -100261"/>
              <a:gd name="adj2" fmla="val -79424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Q2</a:t>
            </a:r>
            <a:r>
              <a:rPr lang="ko-KR" altLang="en-US" sz="1400" dirty="0">
                <a:latin typeface="+mn-ea"/>
                <a:ea typeface="+mn-ea"/>
              </a:rPr>
              <a:t>를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행 </a:t>
            </a:r>
            <a:r>
              <a:rPr lang="en-US" altLang="ko-KR" sz="1400" dirty="0">
                <a:latin typeface="+mn-ea"/>
                <a:ea typeface="+mn-ea"/>
              </a:rPr>
              <a:t>4</a:t>
            </a:r>
            <a:r>
              <a:rPr lang="ko-KR" altLang="en-US" sz="1400" dirty="0">
                <a:latin typeface="+mn-ea"/>
                <a:ea typeface="+mn-ea"/>
              </a:rPr>
              <a:t>열에 위치</a:t>
            </a:r>
            <a:r>
              <a:rPr lang="en-US" altLang="ko-KR" sz="1400" dirty="0">
                <a:latin typeface="+mn-ea"/>
                <a:ea typeface="+mn-ea"/>
              </a:rPr>
              <a:t>: (2,4)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928813" y="2397125"/>
            <a:ext cx="1357312" cy="531813"/>
          </a:xfrm>
          <a:prstGeom prst="wedgeRoundRectCallout">
            <a:avLst>
              <a:gd name="adj1" fmla="val 110595"/>
              <a:gd name="adj2" fmla="val 29221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Q1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행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열에 위치  </a:t>
            </a:r>
            <a:r>
              <a:rPr lang="en-US" altLang="ko-KR" sz="1400" dirty="0">
                <a:latin typeface="+mn-ea"/>
                <a:ea typeface="+mn-ea"/>
              </a:rPr>
              <a:t>(1,1)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563" y="2671763"/>
            <a:ext cx="1543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ordered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tuple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12297" name="그룹 10"/>
          <p:cNvGrpSpPr>
            <a:grpSpLocks/>
          </p:cNvGrpSpPr>
          <p:nvPr/>
        </p:nvGrpSpPr>
        <p:grpSpPr bwMode="auto">
          <a:xfrm>
            <a:off x="6267450" y="4724400"/>
            <a:ext cx="1854200" cy="1520825"/>
            <a:chOff x="2195736" y="2101153"/>
            <a:chExt cx="2071688" cy="1883826"/>
          </a:xfrm>
        </p:grpSpPr>
        <p:pic>
          <p:nvPicPr>
            <p:cNvPr id="12298" name="그림 6" descr="05-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5" b="8295"/>
            <a:stretch>
              <a:fillRect/>
            </a:stretch>
          </p:blipFill>
          <p:spPr bwMode="auto">
            <a:xfrm>
              <a:off x="2195736" y="2101153"/>
              <a:ext cx="2071688" cy="18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 bwMode="auto">
            <a:xfrm>
              <a:off x="2555799" y="2122784"/>
              <a:ext cx="287340" cy="39328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990356" y="2569160"/>
              <a:ext cx="287340" cy="39131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9193" y="216407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7298" y="2164078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53294" y="2164078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0756" y="216407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4025" y="2610455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7298" y="2610455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3294" y="2610455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0114" y="2606522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3382" y="3043067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0356" y="3090261"/>
              <a:ext cx="360063" cy="3126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3294" y="3074529"/>
              <a:ext cx="360062" cy="3126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756" y="305879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0141" y="3465845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24057" y="3483544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53294" y="3483544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0756" y="3483544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CE1949-A3F6-4671-ADFF-97544FE47821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5" name="TextBox 213"/>
          <p:cNvSpPr txBox="1">
            <a:spLocks noChangeArrowheads="1"/>
          </p:cNvSpPr>
          <p:nvPr/>
        </p:nvSpPr>
        <p:spPr bwMode="auto">
          <a:xfrm>
            <a:off x="330200" y="427038"/>
            <a:ext cx="5029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여왕 배치 상태공간을 계층적으로 표시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823325" y="5554663"/>
            <a:ext cx="122238" cy="173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27000" tIns="0" rIns="2700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50">
                <a:latin typeface="Arial" panose="020B0604020202020204" pitchFamily="34" charset="0"/>
                <a:ea typeface="맑은 고딕" panose="020B0503020000020004" pitchFamily="50" charset="-127"/>
              </a:rPr>
              <a:t>H</a:t>
            </a:r>
            <a:endParaRPr lang="ko-KR" altLang="en-US" sz="75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3317" name="그림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85863"/>
            <a:ext cx="9042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597835-1532-475F-ACCF-68A877086AC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90587"/>
          </a:xfrm>
        </p:spPr>
        <p:txBody>
          <a:bodyPr/>
          <a:lstStyle/>
          <a:p>
            <a:pPr eaLnBrk="1" hangingPunct="1"/>
            <a:r>
              <a:rPr lang="ko-KR" altLang="en-US" smtClean="0"/>
              <a:t>상태공간트리</a:t>
            </a:r>
            <a:r>
              <a:rPr lang="en-US" altLang="ko-KR" smtClean="0"/>
              <a:t>(state space tree)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763000" cy="180498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뿌리마디에서 잎마디</a:t>
            </a:r>
            <a:r>
              <a:rPr lang="en-US" altLang="ko-KR" smtClean="0">
                <a:sym typeface="Symbol" panose="05050102010706020507" pitchFamily="18" charset="2"/>
              </a:rPr>
              <a:t>(leaf)</a:t>
            </a:r>
            <a:r>
              <a:rPr lang="ko-KR" altLang="en-US" smtClean="0">
                <a:sym typeface="Symbol" panose="05050102010706020507" pitchFamily="18" charset="2"/>
              </a:rPr>
              <a:t>까지의 경로는 해답후보</a:t>
            </a:r>
            <a:r>
              <a:rPr lang="en-US" altLang="ko-KR" smtClean="0">
                <a:sym typeface="Symbol" panose="05050102010706020507" pitchFamily="18" charset="2"/>
              </a:rPr>
              <a:t>(candidate solution)</a:t>
            </a:r>
            <a:r>
              <a:rPr lang="ko-KR" altLang="en-US" smtClean="0">
                <a:sym typeface="Symbol" panose="05050102010706020507" pitchFamily="18" charset="2"/>
              </a:rPr>
              <a:t>가 되는데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깊이우선검색을 하여 그 해답후보 중에서 해답을 찾을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그러나 이 방법을 사용하면 해답이 될 가능성이 전혀 없는 마디의 후손마디</a:t>
            </a:r>
            <a:r>
              <a:rPr lang="en-US" altLang="ko-KR" smtClean="0">
                <a:sym typeface="Symbol" panose="05050102010706020507" pitchFamily="18" charset="2"/>
              </a:rPr>
              <a:t>(descendant)</a:t>
            </a:r>
            <a:r>
              <a:rPr lang="ko-KR" altLang="en-US" smtClean="0">
                <a:sym typeface="Symbol" panose="05050102010706020507" pitchFamily="18" charset="2"/>
              </a:rPr>
              <a:t>들도 모두 검색해야 하므로 비효율적이다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mtClean="0"/>
          </a:p>
        </p:txBody>
      </p:sp>
      <p:pic>
        <p:nvPicPr>
          <p:cNvPr id="14341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862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 bwMode="auto">
          <a:xfrm>
            <a:off x="1833563" y="3360738"/>
            <a:ext cx="1535112" cy="531812"/>
          </a:xfrm>
          <a:prstGeom prst="wedgeRoundRectCallout">
            <a:avLst>
              <a:gd name="adj1" fmla="val 83397"/>
              <a:gd name="adj2" fmla="val 132530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가지 이후는 확인필요 없음</a:t>
            </a:r>
          </a:p>
        </p:txBody>
      </p:sp>
      <p:pic>
        <p:nvPicPr>
          <p:cNvPr id="14343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/>
          <a:stretch>
            <a:fillRect/>
          </a:stretch>
        </p:blipFill>
        <p:spPr bwMode="auto">
          <a:xfrm>
            <a:off x="6221413" y="4927600"/>
            <a:ext cx="1123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4" name="직선 화살표 연결선 12"/>
          <p:cNvCxnSpPr>
            <a:cxnSpLocks noChangeShapeType="1"/>
          </p:cNvCxnSpPr>
          <p:nvPr/>
        </p:nvCxnSpPr>
        <p:spPr bwMode="auto">
          <a:xfrm flipV="1">
            <a:off x="1446213" y="4470400"/>
            <a:ext cx="2309812" cy="2063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직선 화살표 연결선 14"/>
          <p:cNvCxnSpPr>
            <a:cxnSpLocks noChangeShapeType="1"/>
          </p:cNvCxnSpPr>
          <p:nvPr/>
        </p:nvCxnSpPr>
        <p:spPr bwMode="auto">
          <a:xfrm flipH="1" flipV="1">
            <a:off x="4697413" y="4427538"/>
            <a:ext cx="1939925" cy="9429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6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8"/>
          <a:stretch>
            <a:fillRect/>
          </a:stretch>
        </p:blipFill>
        <p:spPr bwMode="auto">
          <a:xfrm>
            <a:off x="1131888" y="4321175"/>
            <a:ext cx="1136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7339</TotalTime>
  <Words>2159</Words>
  <Application>Microsoft Office PowerPoint</Application>
  <PresentationFormat>화면 슬라이드 쇼(4:3)</PresentationFormat>
  <Paragraphs>546</Paragraphs>
  <Slides>53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Equation</vt:lpstr>
      <vt:lpstr>5장  되추적 (Backtracking )</vt:lpstr>
      <vt:lpstr>PowerPoint 프레젠테이션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되추적 알고리즘의 개념</vt:lpstr>
      <vt:lpstr>PowerPoint 프레젠테이션</vt:lpstr>
      <vt:lpstr>4-Queens 문제의 상태공간트리 (되추적)</vt:lpstr>
      <vt:lpstr>PowerPoint 프레젠테이션</vt:lpstr>
      <vt:lpstr>깊이우선검색 vs. 되추적</vt:lpstr>
      <vt:lpstr>PowerPoint 프레젠테이션</vt:lpstr>
      <vt:lpstr>n-Queens 문제</vt:lpstr>
      <vt:lpstr>PowerPoint 프레젠테이션</vt:lpstr>
      <vt:lpstr>PowerPoint 프레젠테이션</vt:lpstr>
      <vt:lpstr>n-Queens 문제의 분석 I</vt:lpstr>
      <vt:lpstr>n-Queens 문제의 분석 II</vt:lpstr>
      <vt:lpstr>n-Queens 문제의 분석 II</vt:lpstr>
      <vt:lpstr>PowerPoint 프레젠테이션</vt:lpstr>
      <vt:lpstr>n-Queens 문제의 분석 III</vt:lpstr>
      <vt:lpstr>All illustration of How Much Checking is Saved by Backtracking in the n-Queens Problem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부분집합의 합 구하기(sum of subsets problem)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평면그래프(planar graph)</vt:lpstr>
      <vt:lpstr>PowerPoint 프레젠테이션</vt:lpstr>
      <vt:lpstr>PowerPoint 프레젠테이션</vt:lpstr>
      <vt:lpstr>PowerPoint 프레젠테이션</vt:lpstr>
      <vt:lpstr>그래프 색칠하기: 분석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915</cp:revision>
  <cp:lastPrinted>1999-11-03T06:21:19Z</cp:lastPrinted>
  <dcterms:created xsi:type="dcterms:W3CDTF">1999-08-17T02:45:08Z</dcterms:created>
  <dcterms:modified xsi:type="dcterms:W3CDTF">2018-11-12T05:09:17Z</dcterms:modified>
</cp:coreProperties>
</file>