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0"/>
  </p:notesMasterIdLst>
  <p:handoutMasterIdLst>
    <p:handoutMasterId r:id="rId81"/>
  </p:handoutMasterIdLst>
  <p:sldIdLst>
    <p:sldId id="256" r:id="rId2"/>
    <p:sldId id="257" r:id="rId3"/>
    <p:sldId id="301" r:id="rId4"/>
    <p:sldId id="294" r:id="rId5"/>
    <p:sldId id="258" r:id="rId6"/>
    <p:sldId id="302" r:id="rId7"/>
    <p:sldId id="351" r:id="rId8"/>
    <p:sldId id="271" r:id="rId9"/>
    <p:sldId id="259" r:id="rId10"/>
    <p:sldId id="260" r:id="rId11"/>
    <p:sldId id="261" r:id="rId12"/>
    <p:sldId id="341" r:id="rId13"/>
    <p:sldId id="303" r:id="rId14"/>
    <p:sldId id="304" r:id="rId15"/>
    <p:sldId id="262" r:id="rId16"/>
    <p:sldId id="342" r:id="rId17"/>
    <p:sldId id="263" r:id="rId18"/>
    <p:sldId id="358" r:id="rId19"/>
    <p:sldId id="305" r:id="rId20"/>
    <p:sldId id="343" r:id="rId21"/>
    <p:sldId id="359" r:id="rId22"/>
    <p:sldId id="306" r:id="rId23"/>
    <p:sldId id="344" r:id="rId24"/>
    <p:sldId id="307" r:id="rId25"/>
    <p:sldId id="265" r:id="rId26"/>
    <p:sldId id="266" r:id="rId27"/>
    <p:sldId id="267" r:id="rId28"/>
    <p:sldId id="362" r:id="rId29"/>
    <p:sldId id="308" r:id="rId30"/>
    <p:sldId id="345" r:id="rId31"/>
    <p:sldId id="310" r:id="rId32"/>
    <p:sldId id="270" r:id="rId33"/>
    <p:sldId id="319" r:id="rId34"/>
    <p:sldId id="324" r:id="rId35"/>
    <p:sldId id="320" r:id="rId36"/>
    <p:sldId id="311" r:id="rId37"/>
    <p:sldId id="273" r:id="rId38"/>
    <p:sldId id="322" r:id="rId39"/>
    <p:sldId id="321" r:id="rId40"/>
    <p:sldId id="274" r:id="rId41"/>
    <p:sldId id="300" r:id="rId42"/>
    <p:sldId id="325" r:id="rId43"/>
    <p:sldId id="352" r:id="rId44"/>
    <p:sldId id="326" r:id="rId45"/>
    <p:sldId id="327" r:id="rId46"/>
    <p:sldId id="333" r:id="rId47"/>
    <p:sldId id="328" r:id="rId48"/>
    <p:sldId id="323" r:id="rId49"/>
    <p:sldId id="360" r:id="rId50"/>
    <p:sldId id="330" r:id="rId51"/>
    <p:sldId id="331" r:id="rId52"/>
    <p:sldId id="332" r:id="rId53"/>
    <p:sldId id="277" r:id="rId54"/>
    <p:sldId id="334" r:id="rId55"/>
    <p:sldId id="335" r:id="rId56"/>
    <p:sldId id="280" r:id="rId57"/>
    <p:sldId id="282" r:id="rId58"/>
    <p:sldId id="284" r:id="rId59"/>
    <p:sldId id="285" r:id="rId60"/>
    <p:sldId id="337" r:id="rId61"/>
    <p:sldId id="286" r:id="rId62"/>
    <p:sldId id="338" r:id="rId63"/>
    <p:sldId id="347" r:id="rId64"/>
    <p:sldId id="287" r:id="rId65"/>
    <p:sldId id="361" r:id="rId66"/>
    <p:sldId id="288" r:id="rId67"/>
    <p:sldId id="348" r:id="rId68"/>
    <p:sldId id="336" r:id="rId69"/>
    <p:sldId id="290" r:id="rId70"/>
    <p:sldId id="291" r:id="rId71"/>
    <p:sldId id="292" r:id="rId72"/>
    <p:sldId id="299" r:id="rId73"/>
    <p:sldId id="339" r:id="rId74"/>
    <p:sldId id="293" r:id="rId75"/>
    <p:sldId id="340" r:id="rId76"/>
    <p:sldId id="363" r:id="rId77"/>
    <p:sldId id="349" r:id="rId78"/>
    <p:sldId id="350" r:id="rId79"/>
  </p:sldIdLst>
  <p:sldSz cx="9144000" cy="6858000" type="screen4x3"/>
  <p:notesSz cx="6669088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FF99"/>
    <a:srgbClr val="DDDDDD"/>
    <a:srgbClr val="22581C"/>
    <a:srgbClr val="D10729"/>
    <a:srgbClr val="3E020C"/>
    <a:srgbClr val="CCFFCC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9" autoAdjust="0"/>
    <p:restoredTop sz="94630" autoAdjust="0"/>
  </p:normalViewPr>
  <p:slideViewPr>
    <p:cSldViewPr>
      <p:cViewPr varScale="1">
        <p:scale>
          <a:sx n="122" d="100"/>
          <a:sy n="122" d="100"/>
        </p:scale>
        <p:origin x="101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2.xml"/><Relationship Id="rId1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>
            <a:lvl1pPr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7 정렬문제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>
            <a:lvl1pPr algn="r"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3D6805BB-F3DA-4F10-AFAD-3B53F817C8E3}" type="datetime1">
              <a:rPr lang="ko-KR" altLang="en-US"/>
              <a:pPr>
                <a:defRPr/>
              </a:pPr>
              <a:t>2018-11-22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b" anchorCtr="0" compatLnSpc="1">
            <a:prstTxWarp prst="textNoShape">
              <a:avLst/>
            </a:prstTxWarp>
          </a:bodyPr>
          <a:lstStyle>
            <a:lvl1pPr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b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F6A0F11-E90B-424D-A26D-35C96F3A6F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02216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>
            <a:lvl1pPr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7 정렬문제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>
            <a:lvl1pPr algn="r"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604D8830-8C7C-4A2E-B6EA-18298DC2BB0A}" type="datetime1">
              <a:rPr lang="ko-KR" altLang="en-US"/>
              <a:pPr>
                <a:defRPr/>
              </a:pPr>
              <a:t>2018-11-22</a:t>
            </a:fld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b" anchorCtr="0" compatLnSpc="1">
            <a:prstTxWarp prst="textNoShape">
              <a:avLst/>
            </a:prstTxWarp>
          </a:bodyPr>
          <a:lstStyle>
            <a:lvl1pPr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b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1F5F18F-AA9B-4342-AE26-EA9AE85BA3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284849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알고리즘 강의 슬라이드 7 정렬문제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6537FE1-5CDB-4BB3-8D82-C14F1CF2F838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2018-11-22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6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AB8E0DA-D12E-4185-95AB-1297EA1E0A8F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6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04590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71684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i="0" smtClean="0">
                <a:latin typeface="Times New Roman" panose="02020603050405020304" pitchFamily="18" charset="0"/>
              </a:rPr>
              <a:t>알고리즘 강의 슬라이드 7 정렬문제</a:t>
            </a:r>
          </a:p>
        </p:txBody>
      </p:sp>
      <p:sp>
        <p:nvSpPr>
          <p:cNvPr id="71685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D4CA4E5-5651-42FC-936B-4CA5F1D0E6A7}" type="datetime1">
              <a:rPr lang="ko-KR" altLang="en-US" sz="1200" i="0" smtClean="0">
                <a:latin typeface="Times New Roman" panose="02020603050405020304" pitchFamily="18" charset="0"/>
              </a:rPr>
              <a:pPr/>
              <a:t>2018-11-22</a:t>
            </a:fld>
            <a:endParaRPr lang="en-US" altLang="ko-KR" sz="1200" i="0" smtClean="0">
              <a:latin typeface="Times New Roman" panose="02020603050405020304" pitchFamily="18" charset="0"/>
            </a:endParaRPr>
          </a:p>
        </p:txBody>
      </p:sp>
      <p:sp>
        <p:nvSpPr>
          <p:cNvPr id="71686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i="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71687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23D6BB0-84AD-4DED-81F7-23E097F34D2F}" type="slidenum">
              <a:rPr lang="en-US" altLang="ko-KR" sz="1200" i="0" smtClean="0">
                <a:latin typeface="Times New Roman" panose="02020603050405020304" pitchFamily="18" charset="0"/>
              </a:rPr>
              <a:pPr/>
              <a:t>64</a:t>
            </a:fld>
            <a:endParaRPr lang="en-US" altLang="ko-KR" sz="1200" i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57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E785B-AFD0-4420-B211-A1FE3CA5F6FA}" type="datetime1">
              <a:rPr lang="ko-KR" altLang="en-US"/>
              <a:pPr>
                <a:defRPr/>
              </a:pPr>
              <a:t>2018-11-22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60D46-58DC-4AF0-A834-2B1041DE61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024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84A01-8EC0-49B1-BC6A-1A50A187B4DA}" type="datetime1">
              <a:rPr lang="ko-KR" altLang="en-US"/>
              <a:pPr>
                <a:defRPr/>
              </a:pPr>
              <a:t>2018-11-22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C237F-B15D-4569-A47A-1B8BA11AA3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380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C549A-B072-4A8A-988E-5C1FB59F7A82}" type="datetime1">
              <a:rPr lang="ko-KR" altLang="en-US"/>
              <a:pPr>
                <a:defRPr/>
              </a:pPr>
              <a:t>2018-11-22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09245-9841-4D91-9777-A3798CA726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757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EEA36-0804-4BDD-A8E5-50B3E03D3541}" type="datetime1">
              <a:rPr lang="ko-KR" altLang="en-US"/>
              <a:pPr>
                <a:defRPr/>
              </a:pPr>
              <a:t>2018-11-22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DF79D-3DDA-48EE-9A73-50CA71013D5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139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24858-E2B5-4785-88D2-83A9DD2B2F2B}" type="datetime1">
              <a:rPr lang="ko-KR" altLang="en-US"/>
              <a:pPr>
                <a:defRPr/>
              </a:pPr>
              <a:t>2018-11-22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56B59-7DF3-4180-B774-7FA6CBFE3F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95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3F16B-A51A-4422-908C-9761021FE662}" type="datetime1">
              <a:rPr lang="ko-KR" altLang="en-US"/>
              <a:pPr>
                <a:defRPr/>
              </a:pPr>
              <a:t>2018-11-22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C2A15-9F9D-40DF-941A-89FEA4CBB5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136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D76CE-C671-4B4F-A88B-8567B2E5DAA3}" type="datetime1">
              <a:rPr lang="ko-KR" altLang="en-US"/>
              <a:pPr>
                <a:defRPr/>
              </a:pPr>
              <a:t>2018-11-22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F8D39-D2DD-417B-B942-4B033E2E09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346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59507-BB4E-4BA9-80F4-07109226DC48}" type="datetime1">
              <a:rPr lang="ko-KR" altLang="en-US"/>
              <a:pPr>
                <a:defRPr/>
              </a:pPr>
              <a:t>2018-11-22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4E4C9-57ED-49B1-89E7-4C50DA274FF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440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C8DF1-6415-4594-863C-3E757E2A8618}" type="datetime1">
              <a:rPr lang="ko-KR" altLang="en-US"/>
              <a:pPr>
                <a:defRPr/>
              </a:pPr>
              <a:t>2018-11-22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E6036-2CEC-46B2-A978-44F5A8993A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377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C96D5-AC43-4756-9545-090AB89994DB}" type="datetime1">
              <a:rPr lang="ko-KR" altLang="en-US"/>
              <a:pPr>
                <a:defRPr/>
              </a:pPr>
              <a:t>2018-11-22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87165-CD2C-4FF0-9D04-8765ECC97E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512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6DA64-9194-43BB-8EE1-7C547F602EE9}" type="datetime1">
              <a:rPr lang="ko-KR" altLang="en-US"/>
              <a:pPr>
                <a:defRPr/>
              </a:pPr>
              <a:t>2018-11-22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1AC58-4E38-45C5-83D6-46EEF0A50E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609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FE10A4E-3FD7-42EE-8D5D-332479406468}" type="datetime1">
              <a:rPr lang="ko-KR" altLang="en-US"/>
              <a:pPr>
                <a:defRPr/>
              </a:pPr>
              <a:t>2018-11-22</a:t>
            </a:fld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7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/>
            </a:lvl1pPr>
          </a:lstStyle>
          <a:p>
            <a:pPr>
              <a:defRPr/>
            </a:pPr>
            <a:fld id="{35BBFDDD-09AA-41B4-864F-170E7AA9EF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14375" y="214313"/>
            <a:ext cx="7772400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4" r:id="rId1"/>
    <p:sldLayoutId id="2147484394" r:id="rId2"/>
    <p:sldLayoutId id="2147484395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1" r:id="rId9"/>
    <p:sldLayoutId id="2147484402" r:id="rId10"/>
    <p:sldLayoutId id="2147484403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13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"/>
        <a:defRPr kumimoji="1" sz="2000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kumimoji="1"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ú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23.jpe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6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8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0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jpeg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2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1.pn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7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8.emf"/><Relationship Id="rId4" Type="http://schemas.openxmlformats.org/officeDocument/2006/relationships/oleObject" Target="../embeddings/Microsoft_Word_97_-_2003___1.doc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26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7.png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7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28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9286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/>
              <a:t>7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계산복잡도의 소개</a:t>
            </a:r>
            <a:r>
              <a:rPr lang="en-US" altLang="ko-KR" smtClean="0"/>
              <a:t>: </a:t>
            </a:r>
            <a:r>
              <a:rPr lang="ko-KR" altLang="en-US" smtClean="0"/>
              <a:t>정렬 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890F64-EDFF-4BFD-BFD8-EBDA7B90924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85800"/>
          </a:xfrm>
        </p:spPr>
        <p:txBody>
          <a:bodyPr/>
          <a:lstStyle/>
          <a:p>
            <a:pPr eaLnBrk="1" hangingPunct="1"/>
            <a:r>
              <a:rPr lang="ko-KR" altLang="en-US" smtClean="0"/>
              <a:t>삽입정렬 알고리즘 </a:t>
            </a:r>
          </a:p>
        </p:txBody>
      </p:sp>
      <p:sp>
        <p:nvSpPr>
          <p:cNvPr id="15364" name="직사각형 6"/>
          <p:cNvSpPr>
            <a:spLocks noChangeArrowheads="1"/>
          </p:cNvSpPr>
          <p:nvPr/>
        </p:nvSpPr>
        <p:spPr bwMode="auto">
          <a:xfrm>
            <a:off x="862013" y="1628775"/>
            <a:ext cx="7572375" cy="34559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insertionsort(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S[]){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i,j;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 keytype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(i=2; i&lt;=n; i++){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x = S[i];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j = i - 1;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(j&gt;0 &amp;&amp; S[j]&gt;x){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  S[j+1] = S[j];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  j--;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S[j+1] = x;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28A201-DF5C-405F-9505-DD89C7220D6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696913"/>
            <a:ext cx="8839200" cy="3724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i="1" u="sng" dirty="0" smtClean="0"/>
              <a:t>S</a:t>
            </a:r>
            <a:r>
              <a:rPr lang="en-US" altLang="ko-KR" u="sng" dirty="0" smtClean="0"/>
              <a:t>[</a:t>
            </a:r>
            <a:r>
              <a:rPr lang="en-US" altLang="ko-KR" i="1" u="sng" dirty="0" smtClean="0"/>
              <a:t>j</a:t>
            </a:r>
            <a:r>
              <a:rPr lang="en-US" altLang="ko-KR" u="sng" dirty="0" smtClean="0"/>
              <a:t>]</a:t>
            </a:r>
            <a:r>
              <a:rPr lang="ko-KR" altLang="en-US" u="sng" dirty="0" smtClean="0"/>
              <a:t>와 </a:t>
            </a:r>
            <a:r>
              <a:rPr lang="en-US" altLang="ko-KR" i="1" u="sng" dirty="0" smtClean="0"/>
              <a:t>x</a:t>
            </a:r>
            <a:r>
              <a:rPr lang="ko-KR" altLang="en-US" u="sng" dirty="0" smtClean="0"/>
              <a:t>를 비교하는 횟수를 기준</a:t>
            </a:r>
            <a:r>
              <a:rPr lang="en-US" altLang="ko-KR" dirty="0" smtClean="0"/>
              <a:t>: 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ko-KR" altLang="en-US" dirty="0" smtClean="0"/>
              <a:t>최악의 경우 시간복잡도 분석 </a:t>
            </a:r>
            <a:endParaRPr lang="en-US" altLang="ko-KR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dirty="0" smtClean="0"/>
              <a:t>	</a:t>
            </a:r>
            <a:r>
              <a:rPr lang="en-US" altLang="ko-KR" i="1" dirty="0" err="1" smtClean="0"/>
              <a:t>i</a:t>
            </a:r>
            <a:r>
              <a:rPr lang="ko-KR" altLang="en-US" dirty="0" smtClean="0"/>
              <a:t>가 주어졌을 때</a:t>
            </a:r>
            <a:r>
              <a:rPr lang="en-US" altLang="ko-KR" dirty="0" smtClean="0"/>
              <a:t>, while-</a:t>
            </a:r>
            <a:r>
              <a:rPr lang="ko-KR" altLang="en-US" dirty="0" smtClean="0"/>
              <a:t>루프에서 최대한 </a:t>
            </a:r>
            <a:r>
              <a:rPr lang="en-US" altLang="ko-KR" i="1" dirty="0" smtClean="0"/>
              <a:t>i</a:t>
            </a:r>
            <a:r>
              <a:rPr lang="en-US" altLang="ko-KR" dirty="0" smtClean="0"/>
              <a:t>-1</a:t>
            </a:r>
            <a:r>
              <a:rPr lang="ko-KR" altLang="en-US" dirty="0" smtClean="0"/>
              <a:t>번의 비교가 이루어진다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 비교하는 총 횟수는 최대한</a:t>
            </a:r>
            <a:endParaRPr lang="en-US" altLang="ko-KR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ko-KR" altLang="en-US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dirty="0" smtClean="0"/>
              <a:t> </a:t>
            </a:r>
            <a:r>
              <a:rPr lang="en-US" altLang="ko-KR" dirty="0"/>
              <a:t>(ex)  5  4  3  2  1  → 4  5  3  2  1  → 3  4  5  2  1 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dirty="0"/>
              <a:t>                              → 2  3  4  5  1  →  1  2  3  4  5</a:t>
            </a:r>
            <a:endParaRPr lang="en-US" altLang="ko-KR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dirty="0" smtClean="0"/>
              <a:t>	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dirty="0" smtClean="0"/>
              <a:t>	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삽입정렬 알고리즘의 분석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428875" y="2786063"/>
          <a:ext cx="31242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4" imgW="1651000" imgH="431800" progId="Equation.DSMT4">
                  <p:embed/>
                </p:oleObj>
              </mc:Choice>
              <mc:Fallback>
                <p:oleObj name="Equation" r:id="rId4" imgW="16510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2786063"/>
                        <a:ext cx="31242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직각 삼각형 1"/>
          <p:cNvSpPr>
            <a:spLocks noChangeArrowheads="1"/>
          </p:cNvSpPr>
          <p:nvPr/>
        </p:nvSpPr>
        <p:spPr bwMode="auto">
          <a:xfrm>
            <a:off x="4602163" y="4797425"/>
            <a:ext cx="690562" cy="1152525"/>
          </a:xfrm>
          <a:prstGeom prst="rtTriangl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48188" y="4854575"/>
            <a:ext cx="954087" cy="139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5</a:t>
            </a:r>
            <a:r>
              <a:rPr lang="en-US" altLang="ko-KR" sz="1600" i="0" dirty="0">
                <a:latin typeface="+mj-lt"/>
              </a:rPr>
              <a:t> 4 3 2 1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4</a:t>
            </a:r>
            <a:r>
              <a:rPr lang="en-US" altLang="ko-KR" sz="1600" i="0" dirty="0">
                <a:latin typeface="+mj-lt"/>
              </a:rPr>
              <a:t> </a:t>
            </a:r>
            <a:r>
              <a:rPr lang="en-US" altLang="ko-KR" sz="16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5</a:t>
            </a:r>
            <a:r>
              <a:rPr lang="en-US" altLang="ko-KR" sz="1600" i="0" dirty="0">
                <a:latin typeface="+mj-lt"/>
              </a:rPr>
              <a:t> 3 2 1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3</a:t>
            </a:r>
            <a:r>
              <a:rPr lang="en-US" altLang="ko-KR" sz="1600" i="0" dirty="0">
                <a:latin typeface="+mj-lt"/>
              </a:rPr>
              <a:t> </a:t>
            </a:r>
            <a:r>
              <a:rPr lang="en-US" altLang="ko-KR" sz="16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4</a:t>
            </a:r>
            <a:r>
              <a:rPr lang="en-US" altLang="ko-KR" sz="1600" i="0" dirty="0">
                <a:latin typeface="+mj-lt"/>
              </a:rPr>
              <a:t> </a:t>
            </a:r>
            <a:r>
              <a:rPr lang="en-US" altLang="ko-KR" sz="16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5</a:t>
            </a:r>
            <a:r>
              <a:rPr lang="en-US" altLang="ko-KR" sz="1600" i="0" dirty="0">
                <a:latin typeface="+mj-lt"/>
              </a:rPr>
              <a:t> 2 1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2</a:t>
            </a:r>
            <a:r>
              <a:rPr lang="en-US" altLang="ko-KR" sz="1600" i="0" dirty="0">
                <a:latin typeface="+mj-lt"/>
              </a:rPr>
              <a:t> </a:t>
            </a:r>
            <a:r>
              <a:rPr lang="en-US" altLang="ko-KR" sz="16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3</a:t>
            </a:r>
            <a:r>
              <a:rPr lang="en-US" altLang="ko-KR" sz="1600" i="0" dirty="0">
                <a:latin typeface="+mj-lt"/>
              </a:rPr>
              <a:t> </a:t>
            </a:r>
            <a:r>
              <a:rPr lang="en-US" altLang="ko-KR" sz="16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4</a:t>
            </a:r>
            <a:r>
              <a:rPr lang="en-US" altLang="ko-KR" sz="1600" i="0" dirty="0">
                <a:latin typeface="+mj-lt"/>
              </a:rPr>
              <a:t> </a:t>
            </a:r>
            <a:r>
              <a:rPr lang="en-US" altLang="ko-KR" sz="16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5</a:t>
            </a:r>
            <a:r>
              <a:rPr lang="en-US" altLang="ko-KR" sz="1600" i="0" dirty="0">
                <a:latin typeface="+mj-lt"/>
              </a:rPr>
              <a:t> 1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latin typeface="+mj-lt"/>
              </a:rPr>
              <a:t>1 2 3 4 5</a:t>
            </a:r>
            <a:endParaRPr lang="ko-KR" altLang="en-US" sz="1600" i="0" dirty="0">
              <a:latin typeface="+mj-lt"/>
            </a:endParaRPr>
          </a:p>
        </p:txBody>
      </p:sp>
      <p:cxnSp>
        <p:nvCxnSpPr>
          <p:cNvPr id="16392" name="직선 화살표 연결선 5"/>
          <p:cNvCxnSpPr>
            <a:cxnSpLocks noChangeShapeType="1"/>
          </p:cNvCxnSpPr>
          <p:nvPr/>
        </p:nvCxnSpPr>
        <p:spPr bwMode="auto">
          <a:xfrm>
            <a:off x="4300538" y="5373688"/>
            <a:ext cx="0" cy="647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4064000" y="5073650"/>
            <a:ext cx="474663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step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15" name="모서리가 둥근 사각형 설명선 14"/>
          <p:cNvSpPr/>
          <p:nvPr/>
        </p:nvSpPr>
        <p:spPr bwMode="auto">
          <a:xfrm>
            <a:off x="5795963" y="5062538"/>
            <a:ext cx="809625" cy="592137"/>
          </a:xfrm>
          <a:prstGeom prst="wedgeRoundRectCallout">
            <a:avLst>
              <a:gd name="adj1" fmla="val -119751"/>
              <a:gd name="adj2" fmla="val 86804"/>
              <a:gd name="adj3" fmla="val 16667"/>
            </a:avLst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600" i="0" dirty="0">
                <a:latin typeface="+mj-lt"/>
                <a:cs typeface="Courier New" pitchFamily="49" charset="0"/>
              </a:rPr>
              <a:t>Area ≈ </a:t>
            </a:r>
            <a:r>
              <a:rPr lang="en-US" altLang="ko-KR" sz="1600" dirty="0">
                <a:latin typeface="+mj-lt"/>
                <a:cs typeface="Courier New" pitchFamily="49" charset="0"/>
              </a:rPr>
              <a:t>n</a:t>
            </a:r>
            <a:r>
              <a:rPr lang="en-US" altLang="ko-KR" sz="1600" i="0" baseline="30000" dirty="0">
                <a:latin typeface="+mj-lt"/>
                <a:cs typeface="Courier New" pitchFamily="49" charset="0"/>
              </a:rPr>
              <a:t>2</a:t>
            </a:r>
            <a:r>
              <a:rPr lang="en-US" altLang="ko-KR" sz="1600" i="0" dirty="0">
                <a:latin typeface="+mj-lt"/>
                <a:cs typeface="Courier New" pitchFamily="49" charset="0"/>
              </a:rPr>
              <a:t>/2</a:t>
            </a:r>
            <a:endParaRPr lang="ko-KR" altLang="en-US" sz="1600" i="0" dirty="0">
              <a:latin typeface="+mj-lt"/>
              <a:cs typeface="Courier New" pitchFamily="49" charset="0"/>
            </a:endParaRPr>
          </a:p>
        </p:txBody>
      </p:sp>
      <p:sp>
        <p:nvSpPr>
          <p:cNvPr id="16395" name="직사각형 6"/>
          <p:cNvSpPr>
            <a:spLocks noChangeArrowheads="1"/>
          </p:cNvSpPr>
          <p:nvPr/>
        </p:nvSpPr>
        <p:spPr bwMode="auto">
          <a:xfrm>
            <a:off x="468313" y="4643438"/>
            <a:ext cx="3308350" cy="2022475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0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000" i="0">
                <a:latin typeface="Courier New" panose="02070309020205020404" pitchFamily="49" charset="0"/>
                <a:cs typeface="Courier New" panose="02070309020205020404" pitchFamily="49" charset="0"/>
              </a:rPr>
              <a:t> insertionsort(</a:t>
            </a:r>
            <a:r>
              <a:rPr lang="en-US" altLang="ko-KR" sz="10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000" i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0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000" i="0">
                <a:latin typeface="Courier New" panose="02070309020205020404" pitchFamily="49" charset="0"/>
                <a:cs typeface="Courier New" panose="02070309020205020404" pitchFamily="49" charset="0"/>
              </a:rPr>
              <a:t> S[]){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000" b="1" i="0">
                <a:latin typeface="Courier New" panose="02070309020205020404" pitchFamily="49" charset="0"/>
                <a:cs typeface="Courier New" panose="02070309020205020404" pitchFamily="49" charset="0"/>
              </a:rPr>
              <a:t>  index</a:t>
            </a:r>
            <a:r>
              <a:rPr lang="en-US" altLang="ko-KR" sz="1000" i="0">
                <a:latin typeface="Courier New" panose="02070309020205020404" pitchFamily="49" charset="0"/>
                <a:cs typeface="Courier New" panose="02070309020205020404" pitchFamily="49" charset="0"/>
              </a:rPr>
              <a:t> i,j;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000" b="1" i="0">
                <a:latin typeface="Courier New" panose="02070309020205020404" pitchFamily="49" charset="0"/>
                <a:cs typeface="Courier New" panose="02070309020205020404" pitchFamily="49" charset="0"/>
              </a:rPr>
              <a:t>  keytype </a:t>
            </a:r>
            <a:r>
              <a:rPr lang="en-US" altLang="ko-KR" sz="1000" i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000" b="1" i="0"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ko-KR" sz="1000" i="0">
                <a:latin typeface="Courier New" panose="02070309020205020404" pitchFamily="49" charset="0"/>
                <a:cs typeface="Courier New" panose="02070309020205020404" pitchFamily="49" charset="0"/>
              </a:rPr>
              <a:t>(i=2; i&lt;=n; i++){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000" i="0">
                <a:latin typeface="Courier New" panose="02070309020205020404" pitchFamily="49" charset="0"/>
                <a:cs typeface="Courier New" panose="02070309020205020404" pitchFamily="49" charset="0"/>
              </a:rPr>
              <a:t>    x = S[i];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000" i="0">
                <a:latin typeface="Courier New" panose="02070309020205020404" pitchFamily="49" charset="0"/>
                <a:cs typeface="Courier New" panose="02070309020205020404" pitchFamily="49" charset="0"/>
              </a:rPr>
              <a:t>    j = i - 1;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0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000" b="1" i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000" i="0">
                <a:latin typeface="Courier New" panose="02070309020205020404" pitchFamily="49" charset="0"/>
                <a:cs typeface="Courier New" panose="02070309020205020404" pitchFamily="49" charset="0"/>
              </a:rPr>
              <a:t>(j&gt;0 &amp;&amp; S[j]&gt;x){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000" i="0">
                <a:latin typeface="Courier New" panose="02070309020205020404" pitchFamily="49" charset="0"/>
                <a:cs typeface="Courier New" panose="02070309020205020404" pitchFamily="49" charset="0"/>
              </a:rPr>
              <a:t>        S[j+1] = S[j];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000" i="0">
                <a:latin typeface="Courier New" panose="02070309020205020404" pitchFamily="49" charset="0"/>
                <a:cs typeface="Courier New" panose="02070309020205020404" pitchFamily="49" charset="0"/>
              </a:rPr>
              <a:t>        j--;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000" i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000" i="0">
                <a:latin typeface="Courier New" panose="02070309020205020404" pitchFamily="49" charset="0"/>
                <a:cs typeface="Courier New" panose="02070309020205020404" pitchFamily="49" charset="0"/>
              </a:rPr>
              <a:t>    S[j+1] = x;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000" i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0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2F9930-FA5D-42F9-88E1-97013DB6AF8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60425"/>
            <a:ext cx="8839200" cy="4448175"/>
          </a:xfrm>
        </p:spPr>
        <p:txBody>
          <a:bodyPr/>
          <a:lstStyle/>
          <a:p>
            <a:pPr eaLnBrk="1" hangingPunct="1"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ko-KR" altLang="en-US" dirty="0" smtClean="0"/>
              <a:t>평균의 경우 시간복잡도 분석</a:t>
            </a:r>
            <a:endParaRPr lang="en-US" altLang="ko-KR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dirty="0" smtClean="0"/>
              <a:t>	 </a:t>
            </a:r>
            <a:r>
              <a:rPr lang="en-US" altLang="ko-KR" i="1" dirty="0" err="1" smtClean="0"/>
              <a:t>i</a:t>
            </a:r>
            <a:r>
              <a:rPr lang="ko-KR" altLang="en-US" dirty="0" smtClean="0"/>
              <a:t>가 주어졌을 때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x</a:t>
            </a:r>
            <a:r>
              <a:rPr lang="ko-KR" altLang="en-US" dirty="0" smtClean="0"/>
              <a:t>가 삽입될 수 있는 장소가 </a:t>
            </a:r>
            <a:r>
              <a:rPr lang="en-US" altLang="ko-KR" i="1" dirty="0" err="1" smtClean="0"/>
              <a:t>i</a:t>
            </a:r>
            <a:r>
              <a:rPr lang="ko-KR" altLang="en-US" dirty="0" smtClean="0"/>
              <a:t>개 있다</a:t>
            </a:r>
            <a:r>
              <a:rPr lang="en-US" altLang="ko-KR" dirty="0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dirty="0" smtClean="0"/>
              <a:t>	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dirty="0" smtClean="0"/>
          </a:p>
          <a:p>
            <a:pPr eaLnBrk="1" hangingPunct="1"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i="1" dirty="0" smtClean="0"/>
              <a:t>x</a:t>
            </a:r>
            <a:r>
              <a:rPr lang="ko-KR" altLang="en-US" dirty="0"/>
              <a:t>를 삽입하는데 필요한 비교 횟수는</a:t>
            </a:r>
            <a:r>
              <a:rPr lang="en-US" altLang="ko-KR" dirty="0"/>
              <a:t>: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dirty="0" smtClean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삽입정렬 알고리즘의 분석</a:t>
            </a:r>
          </a:p>
        </p:txBody>
      </p:sp>
      <p:graphicFrame>
        <p:nvGraphicFramePr>
          <p:cNvPr id="17413" name="Object 6"/>
          <p:cNvGraphicFramePr>
            <a:graphicFrameLocks noChangeAspect="1"/>
          </p:cNvGraphicFramePr>
          <p:nvPr/>
        </p:nvGraphicFramePr>
        <p:xfrm>
          <a:off x="1046163" y="2060575"/>
          <a:ext cx="562292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4" imgW="2971800" imgH="457200" progId="Equation.3">
                  <p:embed/>
                </p:oleObj>
              </mc:Choice>
              <mc:Fallback>
                <p:oleObj name="Equation" r:id="rId4" imgW="2971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2060575"/>
                        <a:ext cx="5622925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타원 12"/>
          <p:cNvSpPr/>
          <p:nvPr/>
        </p:nvSpPr>
        <p:spPr bwMode="auto">
          <a:xfrm>
            <a:off x="3625850" y="2371725"/>
            <a:ext cx="922338" cy="35718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>
            <a:normAutofit fontScale="85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20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>
            <a:off x="5003800" y="2924175"/>
            <a:ext cx="1000125" cy="407988"/>
          </a:xfrm>
          <a:prstGeom prst="wedgeRoundRectCallout">
            <a:avLst>
              <a:gd name="adj1" fmla="val -121892"/>
              <a:gd name="adj2" fmla="val -97703"/>
              <a:gd name="adj3" fmla="val 16667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dirty="0">
                <a:latin typeface="Courier New" pitchFamily="49" charset="0"/>
                <a:ea typeface="굴림" charset="-127"/>
                <a:cs typeface="Courier New" pitchFamily="49" charset="0"/>
              </a:rPr>
              <a:t>j=0</a:t>
            </a:r>
            <a:r>
              <a:rPr lang="ko-KR" altLang="en-US" sz="1000" i="0" dirty="0">
                <a:latin typeface="Courier New" pitchFamily="49" charset="0"/>
                <a:ea typeface="굴림" charset="-127"/>
                <a:cs typeface="Courier New" pitchFamily="49" charset="0"/>
              </a:rPr>
              <a:t>에 의해 중지</a:t>
            </a:r>
          </a:p>
        </p:txBody>
      </p:sp>
      <p:graphicFrame>
        <p:nvGraphicFramePr>
          <p:cNvPr id="17416" name="Object 7"/>
          <p:cNvGraphicFramePr>
            <a:graphicFrameLocks noChangeAspect="1"/>
          </p:cNvGraphicFramePr>
          <p:nvPr/>
        </p:nvGraphicFramePr>
        <p:xfrm>
          <a:off x="127000" y="4581525"/>
          <a:ext cx="88423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Equation" r:id="rId6" imgW="4673600" imgH="431800" progId="Equation.3">
                  <p:embed/>
                </p:oleObj>
              </mc:Choice>
              <mc:Fallback>
                <p:oleObj name="Equation" r:id="rId6" imgW="46736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4581525"/>
                        <a:ext cx="884237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모서리가 둥근 사각형 설명선 9"/>
          <p:cNvSpPr/>
          <p:nvPr/>
        </p:nvSpPr>
        <p:spPr bwMode="auto">
          <a:xfrm>
            <a:off x="1619672" y="5213350"/>
            <a:ext cx="1160462" cy="561975"/>
          </a:xfrm>
          <a:prstGeom prst="wedgeRoundRectCallout">
            <a:avLst>
              <a:gd name="adj1" fmla="val -130890"/>
              <a:gd name="adj2" fmla="val -72172"/>
              <a:gd name="adj3" fmla="val 16667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000" i="0" dirty="0">
                <a:latin typeface="Courier New" pitchFamily="49" charset="0"/>
                <a:ea typeface="굴림" charset="-127"/>
                <a:cs typeface="Courier New" pitchFamily="49" charset="0"/>
              </a:rPr>
              <a:t>정렬 후 해당 위치의 데이터가 될 확률</a:t>
            </a:r>
          </a:p>
        </p:txBody>
      </p:sp>
      <p:sp>
        <p:nvSpPr>
          <p:cNvPr id="11" name="타원 12"/>
          <p:cNvSpPr>
            <a:spLocks noChangeArrowheads="1"/>
          </p:cNvSpPr>
          <p:nvPr/>
        </p:nvSpPr>
        <p:spPr bwMode="auto">
          <a:xfrm>
            <a:off x="396875" y="4581525"/>
            <a:ext cx="254000" cy="785813"/>
          </a:xfrm>
          <a:prstGeom prst="ellipse">
            <a:avLst/>
          </a:prstGeom>
          <a:solidFill>
            <a:schemeClr val="bg2">
              <a:lumMod val="60000"/>
              <a:lumOff val="40000"/>
              <a:alpha val="49000"/>
            </a:schemeClr>
          </a:solidFill>
          <a:ln>
            <a:noFill/>
          </a:ln>
        </p:spPr>
        <p:txBody>
          <a:bodyPr/>
          <a:lstStyle>
            <a:lvl1pPr eaLnBrk="0" hangingPunct="0">
              <a:defRPr kumimoji="1" sz="2800" 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2800" 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2800" 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2800" 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2800" 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2000" i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419" name="직선 연결선 2"/>
          <p:cNvCxnSpPr>
            <a:cxnSpLocks noChangeShapeType="1"/>
          </p:cNvCxnSpPr>
          <p:nvPr/>
        </p:nvCxnSpPr>
        <p:spPr bwMode="auto">
          <a:xfrm>
            <a:off x="539750" y="2352675"/>
            <a:ext cx="69119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직선 연결선 4"/>
          <p:cNvCxnSpPr>
            <a:cxnSpLocks noChangeShapeType="1"/>
          </p:cNvCxnSpPr>
          <p:nvPr/>
        </p:nvCxnSpPr>
        <p:spPr bwMode="auto">
          <a:xfrm>
            <a:off x="3563938" y="1989138"/>
            <a:ext cx="0" cy="7921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직사각형 6"/>
          <p:cNvSpPr>
            <a:spLocks noChangeArrowheads="1"/>
          </p:cNvSpPr>
          <p:nvPr/>
        </p:nvSpPr>
        <p:spPr bwMode="auto">
          <a:xfrm>
            <a:off x="5373544" y="5213350"/>
            <a:ext cx="2664111" cy="1621205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insertionsort(</a:t>
            </a: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S[]){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  index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i,j;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  keytype 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(i=2; i&lt;=n; i++){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x = S[i];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j = i - 1;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(j&gt;0 &amp;&amp; S[j]&gt;x){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    S[j+1] = S[j];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    j--;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S[j+1] = x;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87061"/>
              </p:ext>
            </p:extLst>
          </p:nvPr>
        </p:nvGraphicFramePr>
        <p:xfrm>
          <a:off x="6035737" y="889684"/>
          <a:ext cx="283197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395"/>
                <a:gridCol w="566395"/>
                <a:gridCol w="566395"/>
                <a:gridCol w="566395"/>
                <a:gridCol w="566395"/>
              </a:tblGrid>
              <a:tr h="225425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28184" y="65593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200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55274" y="655934"/>
            <a:ext cx="227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1200" dirty="0" err="1">
                <a:latin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lang="ko-KR" altLang="en-US" sz="1200" dirty="0" smtClean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74458E-B88B-432E-AF90-5DC7452F89C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2578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dirty="0" smtClean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따라서 정렬하는데 필요한 평균 비교 횟수는</a:t>
            </a:r>
            <a:r>
              <a:rPr lang="en-US" altLang="ko-KR" dirty="0" smtClean="0">
                <a:latin typeface="+mn-ea"/>
              </a:rPr>
              <a:t>: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dirty="0" smtClean="0">
              <a:latin typeface="+mn-ea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dirty="0" smtClean="0">
                <a:latin typeface="+mn-ea"/>
              </a:rPr>
              <a:t>	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dirty="0" smtClean="0">
              <a:latin typeface="+mn-ea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dirty="0" smtClean="0">
              <a:latin typeface="+mn-ea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dirty="0" smtClean="0">
              <a:latin typeface="+mn-ea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dirty="0" smtClean="0">
              <a:latin typeface="+mn-ea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dirty="0" smtClean="0">
              <a:latin typeface="+mn-ea"/>
            </a:endParaRPr>
          </a:p>
          <a:p>
            <a:pPr eaLnBrk="1" hangingPunct="1">
              <a:defRPr/>
            </a:pPr>
            <a:r>
              <a:rPr lang="ko-KR" altLang="en-US" dirty="0" smtClean="0">
                <a:latin typeface="+mn-ea"/>
              </a:rPr>
              <a:t>공간복잡도 분석</a:t>
            </a:r>
            <a:r>
              <a:rPr lang="en-US" altLang="ko-KR" dirty="0" smtClean="0">
                <a:latin typeface="+mn-ea"/>
              </a:rPr>
              <a:t>: 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- </a:t>
            </a:r>
            <a:r>
              <a:rPr lang="en-US" altLang="ko-KR" dirty="0" smtClean="0">
                <a:latin typeface="+mj-lt"/>
              </a:rPr>
              <a:t>in-place sorting algorithm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- </a:t>
            </a:r>
            <a:r>
              <a:rPr lang="ko-KR" altLang="en-US" dirty="0" smtClean="0">
                <a:latin typeface="+mn-ea"/>
              </a:rPr>
              <a:t>저장장소가 추가로 필요하지 않다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dirty="0" smtClean="0">
                <a:latin typeface="+mn-ea"/>
              </a:rPr>
              <a:t>      - </a:t>
            </a:r>
            <a:r>
              <a:rPr lang="ko-KR" altLang="en-US" dirty="0" smtClean="0">
                <a:latin typeface="+mn-ea"/>
              </a:rPr>
              <a:t>따라서 </a:t>
            </a:r>
            <a:r>
              <a:rPr lang="en-US" altLang="ko-KR" dirty="0" smtClean="0">
                <a:latin typeface="+mn-ea"/>
              </a:rPr>
              <a:t>M(</a:t>
            </a:r>
            <a:r>
              <a:rPr lang="en-US" altLang="ko-KR" i="1" dirty="0" smtClean="0">
                <a:latin typeface="+mn-lt"/>
              </a:rPr>
              <a:t>n</a:t>
            </a:r>
            <a:r>
              <a:rPr lang="en-US" altLang="ko-KR" dirty="0" smtClean="0">
                <a:latin typeface="+mn-ea"/>
              </a:rPr>
              <a:t>) = </a:t>
            </a:r>
            <a:r>
              <a:rPr lang="en-US" altLang="ko-KR" dirty="0" smtClean="0">
                <a:latin typeface="+mn-ea"/>
                <a:sym typeface="Symbol" pitchFamily="18" charset="2"/>
              </a:rPr>
              <a:t>(1).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18436" name="Object 8"/>
          <p:cNvGraphicFramePr>
            <a:graphicFrameLocks noChangeAspect="1"/>
          </p:cNvGraphicFramePr>
          <p:nvPr/>
        </p:nvGraphicFramePr>
        <p:xfrm>
          <a:off x="815975" y="1341438"/>
          <a:ext cx="695483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4" imgW="3378200" imgH="444500" progId="Equation.3">
                  <p:embed/>
                </p:oleObj>
              </mc:Choice>
              <mc:Fallback>
                <p:oleObj name="Equation" r:id="rId4" imgW="33782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1341438"/>
                        <a:ext cx="6954838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직각 삼각형 7"/>
          <p:cNvSpPr>
            <a:spLocks noChangeArrowheads="1"/>
          </p:cNvSpPr>
          <p:nvPr/>
        </p:nvSpPr>
        <p:spPr bwMode="auto">
          <a:xfrm>
            <a:off x="5757863" y="2365375"/>
            <a:ext cx="690562" cy="1152525"/>
          </a:xfrm>
          <a:prstGeom prst="rtTriangl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03888" y="2422525"/>
            <a:ext cx="954087" cy="139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5</a:t>
            </a:r>
            <a:r>
              <a:rPr lang="en-US" altLang="ko-KR" sz="1600" i="0" dirty="0">
                <a:latin typeface="+mj-lt"/>
              </a:rPr>
              <a:t> 4 3 2 1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4</a:t>
            </a:r>
            <a:r>
              <a:rPr lang="en-US" altLang="ko-KR" sz="1600" i="0" dirty="0">
                <a:latin typeface="+mj-lt"/>
              </a:rPr>
              <a:t> </a:t>
            </a:r>
            <a:r>
              <a:rPr lang="en-US" altLang="ko-KR" sz="16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5</a:t>
            </a:r>
            <a:r>
              <a:rPr lang="en-US" altLang="ko-KR" sz="1600" i="0" dirty="0">
                <a:latin typeface="+mj-lt"/>
              </a:rPr>
              <a:t> 3 2 1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3</a:t>
            </a:r>
            <a:r>
              <a:rPr lang="en-US" altLang="ko-KR" sz="1600" i="0" dirty="0">
                <a:latin typeface="+mj-lt"/>
              </a:rPr>
              <a:t> </a:t>
            </a:r>
            <a:r>
              <a:rPr lang="en-US" altLang="ko-KR" sz="16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4</a:t>
            </a:r>
            <a:r>
              <a:rPr lang="en-US" altLang="ko-KR" sz="1600" i="0" dirty="0">
                <a:latin typeface="+mj-lt"/>
              </a:rPr>
              <a:t> </a:t>
            </a:r>
            <a:r>
              <a:rPr lang="en-US" altLang="ko-KR" sz="16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5</a:t>
            </a:r>
            <a:r>
              <a:rPr lang="en-US" altLang="ko-KR" sz="1600" i="0" dirty="0">
                <a:latin typeface="+mj-lt"/>
              </a:rPr>
              <a:t> 2 1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2</a:t>
            </a:r>
            <a:r>
              <a:rPr lang="en-US" altLang="ko-KR" sz="1600" i="0" dirty="0">
                <a:latin typeface="+mj-lt"/>
              </a:rPr>
              <a:t> </a:t>
            </a:r>
            <a:r>
              <a:rPr lang="en-US" altLang="ko-KR" sz="16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3</a:t>
            </a:r>
            <a:r>
              <a:rPr lang="en-US" altLang="ko-KR" sz="1600" i="0" dirty="0">
                <a:latin typeface="+mj-lt"/>
              </a:rPr>
              <a:t> </a:t>
            </a:r>
            <a:r>
              <a:rPr lang="en-US" altLang="ko-KR" sz="16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4</a:t>
            </a:r>
            <a:r>
              <a:rPr lang="en-US" altLang="ko-KR" sz="1600" i="0" dirty="0">
                <a:latin typeface="+mj-lt"/>
              </a:rPr>
              <a:t> </a:t>
            </a:r>
            <a:r>
              <a:rPr lang="en-US" altLang="ko-KR" sz="16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5</a:t>
            </a:r>
            <a:r>
              <a:rPr lang="en-US" altLang="ko-KR" sz="1600" i="0" dirty="0">
                <a:latin typeface="+mj-lt"/>
              </a:rPr>
              <a:t> 1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latin typeface="+mj-lt"/>
              </a:rPr>
              <a:t>1 2 3 4 5</a:t>
            </a:r>
            <a:endParaRPr lang="ko-KR" altLang="en-US" sz="1600" i="0" dirty="0">
              <a:latin typeface="+mj-lt"/>
            </a:endParaRPr>
          </a:p>
        </p:txBody>
      </p:sp>
      <p:cxnSp>
        <p:nvCxnSpPr>
          <p:cNvPr id="18439" name="직선 화살표 연결선 9"/>
          <p:cNvCxnSpPr>
            <a:cxnSpLocks noChangeShapeType="1"/>
          </p:cNvCxnSpPr>
          <p:nvPr/>
        </p:nvCxnSpPr>
        <p:spPr bwMode="auto">
          <a:xfrm>
            <a:off x="5456238" y="2941638"/>
            <a:ext cx="0" cy="647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5219700" y="2641600"/>
            <a:ext cx="474663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step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>
            <a:off x="6951663" y="2630488"/>
            <a:ext cx="809625" cy="593725"/>
          </a:xfrm>
          <a:prstGeom prst="wedgeRoundRectCallout">
            <a:avLst>
              <a:gd name="adj1" fmla="val -149191"/>
              <a:gd name="adj2" fmla="val 59475"/>
              <a:gd name="adj3" fmla="val 16667"/>
            </a:avLst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600" i="0" dirty="0">
                <a:latin typeface="+mj-lt"/>
                <a:cs typeface="Courier New" pitchFamily="49" charset="0"/>
              </a:rPr>
              <a:t>Area ≈ </a:t>
            </a:r>
            <a:r>
              <a:rPr lang="en-US" altLang="ko-KR" sz="1600" dirty="0">
                <a:latin typeface="+mj-lt"/>
                <a:cs typeface="Courier New" pitchFamily="49" charset="0"/>
              </a:rPr>
              <a:t>n</a:t>
            </a:r>
            <a:r>
              <a:rPr lang="en-US" altLang="ko-KR" sz="1600" i="0" baseline="30000" dirty="0">
                <a:latin typeface="+mj-lt"/>
                <a:cs typeface="Courier New" pitchFamily="49" charset="0"/>
              </a:rPr>
              <a:t>2</a:t>
            </a:r>
            <a:r>
              <a:rPr lang="en-US" altLang="ko-KR" sz="1600" i="0" dirty="0">
                <a:latin typeface="+mj-lt"/>
                <a:cs typeface="Courier New" pitchFamily="49" charset="0"/>
              </a:rPr>
              <a:t>/4</a:t>
            </a:r>
            <a:endParaRPr lang="ko-KR" altLang="en-US" sz="1600" i="0" dirty="0">
              <a:latin typeface="+mj-lt"/>
              <a:cs typeface="Courier New" pitchFamily="49" charset="0"/>
            </a:endParaRPr>
          </a:p>
        </p:txBody>
      </p:sp>
      <p:cxnSp>
        <p:nvCxnSpPr>
          <p:cNvPr id="18442" name="직선 연결선 2"/>
          <p:cNvCxnSpPr>
            <a:cxnSpLocks noChangeShapeType="1"/>
            <a:stCxn id="18437" idx="0"/>
          </p:cNvCxnSpPr>
          <p:nvPr/>
        </p:nvCxnSpPr>
        <p:spPr bwMode="auto">
          <a:xfrm>
            <a:off x="5757863" y="2365375"/>
            <a:ext cx="344487" cy="1152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3" name="직각 삼각형 6"/>
          <p:cNvSpPr>
            <a:spLocks noChangeArrowheads="1"/>
          </p:cNvSpPr>
          <p:nvPr/>
        </p:nvSpPr>
        <p:spPr bwMode="auto">
          <a:xfrm>
            <a:off x="7164388" y="3811588"/>
            <a:ext cx="863600" cy="1295400"/>
          </a:xfrm>
          <a:prstGeom prst="rtTriangle">
            <a:avLst/>
          </a:prstGeom>
          <a:solidFill>
            <a:srgbClr val="99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44" name="직각 삼각형 2"/>
          <p:cNvSpPr>
            <a:spLocks noChangeArrowheads="1"/>
          </p:cNvSpPr>
          <p:nvPr/>
        </p:nvSpPr>
        <p:spPr bwMode="auto">
          <a:xfrm>
            <a:off x="7164388" y="3811588"/>
            <a:ext cx="431800" cy="1295400"/>
          </a:xfrm>
          <a:prstGeom prst="rtTriangl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6F7714-42B2-429A-9FA2-B784F81256A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857250"/>
            <a:ext cx="7783513" cy="415607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u="sng" dirty="0" smtClean="0"/>
              <a:t>레코드의 지정 횟수를 기준</a:t>
            </a:r>
            <a:r>
              <a:rPr lang="en-US" altLang="ko-KR" dirty="0" smtClean="0"/>
              <a:t>(</a:t>
            </a:r>
            <a:r>
              <a:rPr lang="ko-KR" altLang="en-US" dirty="0" smtClean="0"/>
              <a:t>첨자변경 제외</a:t>
            </a:r>
            <a:r>
              <a:rPr lang="en-US" altLang="ko-KR" dirty="0" smtClean="0"/>
              <a:t>): 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ko-KR" altLang="en-US" dirty="0" smtClean="0"/>
              <a:t>최악의 경우 시간복잡도 분석 </a:t>
            </a:r>
            <a:r>
              <a:rPr lang="en-US" altLang="ko-KR" dirty="0" smtClean="0"/>
              <a:t>	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ko-KR" altLang="en-US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(</a:t>
            </a:r>
            <a:r>
              <a:rPr lang="en-US" altLang="ko-KR" dirty="0"/>
              <a:t>ex)  </a:t>
            </a:r>
            <a:r>
              <a:rPr lang="en-US" altLang="ko-KR" u="sng" dirty="0"/>
              <a:t>5</a:t>
            </a:r>
            <a:r>
              <a:rPr lang="en-US" altLang="ko-KR" dirty="0"/>
              <a:t>  4  3  2  1  → </a:t>
            </a:r>
            <a:r>
              <a:rPr lang="en-US" altLang="ko-KR" u="sng" dirty="0"/>
              <a:t>4</a:t>
            </a:r>
            <a:r>
              <a:rPr lang="en-US" altLang="ko-KR" dirty="0"/>
              <a:t>  </a:t>
            </a:r>
            <a:r>
              <a:rPr lang="en-US" altLang="ko-KR" u="sng" dirty="0"/>
              <a:t>5</a:t>
            </a:r>
            <a:r>
              <a:rPr lang="en-US" altLang="ko-KR" dirty="0"/>
              <a:t>  3  2  1  → </a:t>
            </a:r>
            <a:r>
              <a:rPr lang="en-US" altLang="ko-KR" u="sng" dirty="0"/>
              <a:t>3</a:t>
            </a:r>
            <a:r>
              <a:rPr lang="en-US" altLang="ko-KR" dirty="0"/>
              <a:t>  </a:t>
            </a:r>
            <a:r>
              <a:rPr lang="en-US" altLang="ko-KR" u="sng" dirty="0"/>
              <a:t>4</a:t>
            </a:r>
            <a:r>
              <a:rPr lang="en-US" altLang="ko-KR" dirty="0"/>
              <a:t>  </a:t>
            </a:r>
            <a:r>
              <a:rPr lang="en-US" altLang="ko-KR" u="sng" dirty="0"/>
              <a:t>5</a:t>
            </a:r>
            <a:r>
              <a:rPr lang="en-US" altLang="ko-KR" dirty="0"/>
              <a:t>  2  1 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dirty="0"/>
              <a:t>                              → </a:t>
            </a:r>
            <a:r>
              <a:rPr lang="en-US" altLang="ko-KR" u="sng" dirty="0"/>
              <a:t>2</a:t>
            </a:r>
            <a:r>
              <a:rPr lang="en-US" altLang="ko-KR" dirty="0"/>
              <a:t>  </a:t>
            </a:r>
            <a:r>
              <a:rPr lang="en-US" altLang="ko-KR" u="sng" dirty="0"/>
              <a:t>3</a:t>
            </a:r>
            <a:r>
              <a:rPr lang="en-US" altLang="ko-KR" dirty="0"/>
              <a:t>  </a:t>
            </a:r>
            <a:r>
              <a:rPr lang="en-US" altLang="ko-KR" u="sng" dirty="0"/>
              <a:t>4</a:t>
            </a:r>
            <a:r>
              <a:rPr lang="en-US" altLang="ko-KR" dirty="0"/>
              <a:t>  </a:t>
            </a:r>
            <a:r>
              <a:rPr lang="en-US" altLang="ko-KR" u="sng" dirty="0"/>
              <a:t>5</a:t>
            </a:r>
            <a:r>
              <a:rPr lang="en-US" altLang="ko-KR" dirty="0"/>
              <a:t>  1  →  1  2  3  4  5</a:t>
            </a:r>
            <a:endParaRPr lang="en-US" altLang="ko-KR" dirty="0" smtClean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altLang="ko-KR" dirty="0"/>
          </a:p>
          <a:p>
            <a:pPr eaLnBrk="1" hangingPunct="1"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ko-KR" altLang="en-US" dirty="0" smtClean="0"/>
              <a:t>평균의 경우 시간복잡도 분석 </a:t>
            </a:r>
            <a:r>
              <a:rPr lang="en-US" altLang="ko-KR" dirty="0" smtClean="0"/>
              <a:t>: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dirty="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삽입정렬 알고리즘의 분석</a:t>
            </a: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1763713" y="1989138"/>
          <a:ext cx="39751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수식" r:id="rId4" imgW="2590800" imgH="444500" progId="Equation.3">
                  <p:embed/>
                </p:oleObj>
              </mc:Choice>
              <mc:Fallback>
                <p:oleObj name="수식" r:id="rId4" imgW="25908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989138"/>
                        <a:ext cx="39751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5"/>
          <p:cNvGraphicFramePr>
            <a:graphicFrameLocks noChangeAspect="1"/>
          </p:cNvGraphicFramePr>
          <p:nvPr/>
        </p:nvGraphicFramePr>
        <p:xfrm>
          <a:off x="2411413" y="4149725"/>
          <a:ext cx="23002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4" name="Equation" r:id="rId6" imgW="1498600" imgH="419100" progId="Equation.3">
                  <p:embed/>
                </p:oleObj>
              </mc:Choice>
              <mc:Fallback>
                <p:oleObj name="Equation" r:id="rId6" imgW="14986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149725"/>
                        <a:ext cx="2300287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직각 삼각형 1"/>
          <p:cNvSpPr>
            <a:spLocks noChangeArrowheads="1"/>
          </p:cNvSpPr>
          <p:nvPr/>
        </p:nvSpPr>
        <p:spPr bwMode="auto">
          <a:xfrm>
            <a:off x="7062788" y="1484313"/>
            <a:ext cx="863600" cy="1296987"/>
          </a:xfrm>
          <a:prstGeom prst="rtTriangle">
            <a:avLst/>
          </a:prstGeom>
          <a:solidFill>
            <a:srgbClr val="99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464" name="직선 화살표 연결선 10"/>
          <p:cNvCxnSpPr>
            <a:cxnSpLocks noChangeShapeType="1"/>
          </p:cNvCxnSpPr>
          <p:nvPr/>
        </p:nvCxnSpPr>
        <p:spPr bwMode="auto">
          <a:xfrm flipV="1">
            <a:off x="5846763" y="2133600"/>
            <a:ext cx="1358900" cy="14287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5" name="직각 삼각형 6"/>
          <p:cNvSpPr>
            <a:spLocks noChangeArrowheads="1"/>
          </p:cNvSpPr>
          <p:nvPr/>
        </p:nvSpPr>
        <p:spPr bwMode="auto">
          <a:xfrm>
            <a:off x="5549900" y="3935413"/>
            <a:ext cx="863600" cy="1295400"/>
          </a:xfrm>
          <a:prstGeom prst="rtTriangle">
            <a:avLst/>
          </a:prstGeom>
          <a:solidFill>
            <a:srgbClr val="99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66" name="직각 삼각형 2"/>
          <p:cNvSpPr>
            <a:spLocks noChangeArrowheads="1"/>
          </p:cNvSpPr>
          <p:nvPr/>
        </p:nvSpPr>
        <p:spPr bwMode="auto">
          <a:xfrm>
            <a:off x="5549900" y="3935413"/>
            <a:ext cx="431800" cy="1295400"/>
          </a:xfrm>
          <a:prstGeom prst="rtTriangl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467" name="직선 화살표 연결선 4"/>
          <p:cNvCxnSpPr>
            <a:cxnSpLocks noChangeShapeType="1"/>
          </p:cNvCxnSpPr>
          <p:nvPr/>
        </p:nvCxnSpPr>
        <p:spPr bwMode="auto">
          <a:xfrm>
            <a:off x="4757738" y="4511675"/>
            <a:ext cx="1223962" cy="2159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966788" y="5373688"/>
          <a:ext cx="6096000" cy="1127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8772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algorithm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number of comparisons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number of assignments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extra space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940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insertion sort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W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/2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A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/4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W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/2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A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/4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in-place sort</a:t>
                      </a:r>
                      <a:endParaRPr lang="ko-KR" alt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485" name="직사각형 6"/>
          <p:cNvSpPr>
            <a:spLocks noChangeArrowheads="1"/>
          </p:cNvSpPr>
          <p:nvPr/>
        </p:nvSpPr>
        <p:spPr bwMode="auto">
          <a:xfrm>
            <a:off x="6227763" y="3149600"/>
            <a:ext cx="2725737" cy="16541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800" b="1" i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insertionsort(</a:t>
            </a:r>
            <a:r>
              <a:rPr lang="en-US" altLang="ko-KR" sz="800" b="1" i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800" b="1" i="0" smtClean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S[]){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800" b="1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index</a:t>
            </a: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i,j; </a:t>
            </a:r>
            <a:r>
              <a:rPr lang="en-US" altLang="ko-KR" sz="800" b="1" i="0" smtClean="0">
                <a:latin typeface="Courier New" panose="02070309020205020404" pitchFamily="49" charset="0"/>
                <a:cs typeface="Courier New" panose="02070309020205020404" pitchFamily="49" charset="0"/>
              </a:rPr>
              <a:t>keytype </a:t>
            </a: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endParaRPr lang="en-US" altLang="ko-KR" sz="800" i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b="1" i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(i=2; i&lt;=n; i++){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x = S[i];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j = i - 1;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800" b="1" i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(j&gt;0 &amp;&amp; S[j]&gt;x){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	 S[j+1] = S[j];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	 j--;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S[j+1] = x;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</p:txBody>
      </p:sp>
      <p:cxnSp>
        <p:nvCxnSpPr>
          <p:cNvPr id="19486" name="직선 화살표 연결선 5"/>
          <p:cNvCxnSpPr>
            <a:cxnSpLocks noChangeShapeType="1"/>
          </p:cNvCxnSpPr>
          <p:nvPr/>
        </p:nvCxnSpPr>
        <p:spPr bwMode="auto">
          <a:xfrm>
            <a:off x="6588125" y="3716338"/>
            <a:ext cx="2159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7" name="직선 화살표 연결선 17"/>
          <p:cNvCxnSpPr>
            <a:cxnSpLocks noChangeShapeType="1"/>
          </p:cNvCxnSpPr>
          <p:nvPr/>
        </p:nvCxnSpPr>
        <p:spPr bwMode="auto">
          <a:xfrm>
            <a:off x="6592888" y="4086225"/>
            <a:ext cx="2159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8" name="직선 화살표 연결선 18"/>
          <p:cNvCxnSpPr>
            <a:cxnSpLocks noChangeShapeType="1"/>
          </p:cNvCxnSpPr>
          <p:nvPr/>
        </p:nvCxnSpPr>
        <p:spPr bwMode="auto">
          <a:xfrm>
            <a:off x="6588125" y="4454525"/>
            <a:ext cx="2159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310237" y="3618431"/>
            <a:ext cx="277888" cy="1958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eaLnBrk="1" hangingPunct="1"/>
            <a:r>
              <a:rPr lang="ko-KR" altLang="en-US" sz="800" i="0" dirty="0" smtClean="0">
                <a:latin typeface="Arial" panose="020B0604020202020204" pitchFamily="34" charset="0"/>
                <a:cs typeface="Arial" panose="020B0604020202020204" pitchFamily="34" charset="0"/>
              </a:rPr>
              <a:t>지정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10237" y="3963712"/>
            <a:ext cx="277888" cy="1958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eaLnBrk="1" hangingPunct="1"/>
            <a:r>
              <a:rPr lang="ko-KR" altLang="en-US" sz="800" i="0" dirty="0" smtClean="0">
                <a:latin typeface="Arial" panose="020B0604020202020204" pitchFamily="34" charset="0"/>
                <a:cs typeface="Arial" panose="020B0604020202020204" pitchFamily="34" charset="0"/>
              </a:rPr>
              <a:t>지정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10237" y="4359519"/>
            <a:ext cx="277888" cy="1958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eaLnBrk="1" hangingPunct="1"/>
            <a:r>
              <a:rPr lang="ko-KR" altLang="en-US" sz="800" i="0" dirty="0" smtClean="0">
                <a:latin typeface="Arial" panose="020B0604020202020204" pitchFamily="34" charset="0"/>
                <a:cs typeface="Arial" panose="020B0604020202020204" pitchFamily="34" charset="0"/>
              </a:rPr>
              <a:t>지정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78F79C-AA1F-4661-B712-901F300A493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선택정렬 알고리즘</a:t>
            </a:r>
            <a:r>
              <a:rPr lang="en-US" altLang="ko-KR" smtClean="0"/>
              <a:t>(selection sort)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1011238"/>
            <a:ext cx="8839200" cy="1281112"/>
          </a:xfrm>
        </p:spPr>
        <p:txBody>
          <a:bodyPr/>
          <a:lstStyle/>
          <a:p>
            <a:pPr eaLnBrk="1" hangingPunct="1"/>
            <a:r>
              <a:rPr lang="ko-KR" altLang="en-US" smtClean="0"/>
              <a:t>문제</a:t>
            </a:r>
            <a:r>
              <a:rPr lang="en-US" altLang="ko-KR" smtClean="0"/>
              <a:t>: </a:t>
            </a:r>
            <a:r>
              <a:rPr lang="ko-KR" altLang="en-US" smtClean="0"/>
              <a:t>비내림차순으로 </a:t>
            </a:r>
            <a:r>
              <a:rPr lang="en-US" altLang="ko-KR" i="1" smtClean="0"/>
              <a:t>n</a:t>
            </a:r>
            <a:r>
              <a:rPr lang="ko-KR" altLang="en-US" smtClean="0"/>
              <a:t>개의 키를 정렬</a:t>
            </a:r>
          </a:p>
          <a:p>
            <a:pPr eaLnBrk="1" hangingPunct="1"/>
            <a:r>
              <a:rPr lang="ko-KR" altLang="en-US" smtClean="0"/>
              <a:t>입력</a:t>
            </a:r>
            <a:r>
              <a:rPr lang="en-US" altLang="ko-KR" smtClean="0"/>
              <a:t>: </a:t>
            </a:r>
            <a:r>
              <a:rPr lang="ko-KR" altLang="en-US" smtClean="0"/>
              <a:t>양의 정수 </a:t>
            </a:r>
            <a:r>
              <a:rPr lang="en-US" altLang="ko-KR" i="1" smtClean="0"/>
              <a:t>n</a:t>
            </a:r>
            <a:r>
              <a:rPr lang="en-US" altLang="ko-KR" smtClean="0"/>
              <a:t>; </a:t>
            </a:r>
            <a:r>
              <a:rPr lang="ko-KR" altLang="en-US" smtClean="0"/>
              <a:t>키의 배열 </a:t>
            </a:r>
            <a:r>
              <a:rPr lang="en-US" altLang="ko-KR" smtClean="0"/>
              <a:t>S[1..</a:t>
            </a:r>
            <a:r>
              <a:rPr lang="en-US" altLang="ko-KR" i="1" smtClean="0"/>
              <a:t>n</a:t>
            </a:r>
            <a:r>
              <a:rPr lang="en-US" altLang="ko-KR" smtClean="0"/>
              <a:t>]</a:t>
            </a:r>
          </a:p>
          <a:p>
            <a:pPr eaLnBrk="1" hangingPunct="1"/>
            <a:r>
              <a:rPr lang="ko-KR" altLang="en-US" smtClean="0"/>
              <a:t>출력</a:t>
            </a:r>
            <a:r>
              <a:rPr lang="en-US" altLang="ko-KR" smtClean="0"/>
              <a:t>: </a:t>
            </a:r>
            <a:r>
              <a:rPr lang="ko-KR" altLang="en-US" smtClean="0"/>
              <a:t>비내림차순으로 정렬된 키의 배열 </a:t>
            </a:r>
            <a:r>
              <a:rPr lang="en-US" altLang="ko-KR" smtClean="0"/>
              <a:t>S[1..</a:t>
            </a:r>
            <a:r>
              <a:rPr lang="en-US" altLang="ko-KR" i="1" smtClean="0"/>
              <a:t>n</a:t>
            </a:r>
            <a:r>
              <a:rPr lang="en-US" altLang="ko-KR" smtClean="0"/>
              <a:t>]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	</a:t>
            </a:r>
          </a:p>
        </p:txBody>
      </p:sp>
      <p:sp>
        <p:nvSpPr>
          <p:cNvPr id="20485" name="직사각형 6"/>
          <p:cNvSpPr>
            <a:spLocks noChangeArrowheads="1"/>
          </p:cNvSpPr>
          <p:nvPr/>
        </p:nvSpPr>
        <p:spPr bwMode="auto">
          <a:xfrm>
            <a:off x="900113" y="2492375"/>
            <a:ext cx="7143750" cy="31432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selectionsort(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S[]){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i, j, smallest;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(i=1; i&lt;=n-1; i++){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smallest = i;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(j=i+1; j&lt;=n; j++)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(S[j]&lt;S[smallest])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    smallest = 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exchange S[i] and S[smallest];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04B2BA-A5A2-45F0-B1D4-514444365E4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933" y="942131"/>
            <a:ext cx="32258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(ex)                  3 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1   4   5   2 </a:t>
            </a:r>
            <a:endParaRPr lang="ko-KR" altLang="en-US" sz="2000" i="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4745" y="2058144"/>
            <a:ext cx="17224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1   3 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4   5   2 </a:t>
            </a:r>
            <a:endParaRPr lang="ko-KR" altLang="en-US" sz="2000" i="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2138933" y="553194"/>
            <a:ext cx="649287" cy="182562"/>
          </a:xfrm>
          <a:prstGeom prst="wedgeRoundRectCallout">
            <a:avLst>
              <a:gd name="adj1" fmla="val -45752"/>
              <a:gd name="adj2" fmla="val 266139"/>
              <a:gd name="adj3" fmla="val 16667"/>
            </a:avLst>
          </a:prstGeom>
          <a:solidFill>
            <a:srgbClr val="99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smallest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1188020" y="457944"/>
            <a:ext cx="647700" cy="184150"/>
          </a:xfrm>
          <a:prstGeom prst="wedgeRoundRectCallout">
            <a:avLst>
              <a:gd name="adj1" fmla="val 39493"/>
              <a:gd name="adj2" fmla="val 219519"/>
              <a:gd name="adj3" fmla="val 16667"/>
            </a:avLst>
          </a:prstGeom>
          <a:solidFill>
            <a:srgbClr val="99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i</a:t>
            </a:r>
            <a:r>
              <a:rPr lang="en-US" altLang="ko-KR" sz="1200" i="0" dirty="0">
                <a:latin typeface="+mj-lt"/>
                <a:cs typeface="Courier New" pitchFamily="49" charset="0"/>
              </a:rPr>
              <a:t>=1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24583" y="3093194"/>
            <a:ext cx="16589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1   2   4 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5   3 </a:t>
            </a:r>
            <a:endParaRPr lang="ko-KR" altLang="en-US" sz="2000" i="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3326383" y="1683494"/>
            <a:ext cx="647700" cy="182562"/>
          </a:xfrm>
          <a:prstGeom prst="wedgeRoundRectCallout">
            <a:avLst>
              <a:gd name="adj1" fmla="val -73677"/>
              <a:gd name="adj2" fmla="val 250599"/>
              <a:gd name="adj3" fmla="val 16667"/>
            </a:avLst>
          </a:prstGeom>
          <a:solidFill>
            <a:srgbClr val="99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smallest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1511870" y="1591419"/>
            <a:ext cx="647700" cy="182562"/>
          </a:xfrm>
          <a:prstGeom prst="wedgeRoundRectCallout">
            <a:avLst>
              <a:gd name="adj1" fmla="val 39493"/>
              <a:gd name="adj2" fmla="val 219519"/>
              <a:gd name="adj3" fmla="val 16667"/>
            </a:avLst>
          </a:prstGeom>
          <a:solidFill>
            <a:srgbClr val="99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i</a:t>
            </a:r>
            <a:r>
              <a:rPr lang="en-US" altLang="ko-KR" sz="1200" i="0" dirty="0">
                <a:latin typeface="+mj-lt"/>
                <a:cs typeface="Courier New" pitchFamily="49" charset="0"/>
              </a:rPr>
              <a:t>=2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>
            <a:off x="3204145" y="2732831"/>
            <a:ext cx="647700" cy="184150"/>
          </a:xfrm>
          <a:prstGeom prst="wedgeRoundRectCallout">
            <a:avLst>
              <a:gd name="adj1" fmla="val -73677"/>
              <a:gd name="adj2" fmla="val 250599"/>
              <a:gd name="adj3" fmla="val 16667"/>
            </a:avLst>
          </a:prstGeom>
          <a:solidFill>
            <a:srgbClr val="99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smallest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>
            <a:off x="1654745" y="2634406"/>
            <a:ext cx="647700" cy="184150"/>
          </a:xfrm>
          <a:prstGeom prst="wedgeRoundRectCallout">
            <a:avLst>
              <a:gd name="adj1" fmla="val 57130"/>
              <a:gd name="adj2" fmla="val 240239"/>
              <a:gd name="adj3" fmla="val 16667"/>
            </a:avLst>
          </a:prstGeom>
          <a:solidFill>
            <a:srgbClr val="99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i</a:t>
            </a:r>
            <a:r>
              <a:rPr lang="en-US" altLang="ko-KR" sz="1200" i="0" dirty="0">
                <a:latin typeface="+mj-lt"/>
                <a:cs typeface="Courier New" pitchFamily="49" charset="0"/>
              </a:rPr>
              <a:t>=3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13470" y="4183806"/>
            <a:ext cx="16605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1   2   3   5 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4</a:t>
            </a:r>
            <a:r>
              <a:rPr lang="en-US" altLang="ko-KR" sz="2000" i="0" dirty="0">
                <a:latin typeface="+mj-lt"/>
              </a:rPr>
              <a:t> 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17" name="모서리가 둥근 사각형 설명선 16"/>
          <p:cNvSpPr/>
          <p:nvPr/>
        </p:nvSpPr>
        <p:spPr bwMode="auto">
          <a:xfrm>
            <a:off x="3273995" y="3707556"/>
            <a:ext cx="647700" cy="184150"/>
          </a:xfrm>
          <a:prstGeom prst="wedgeRoundRectCallout">
            <a:avLst>
              <a:gd name="adj1" fmla="val -73677"/>
              <a:gd name="adj2" fmla="val 250599"/>
              <a:gd name="adj3" fmla="val 16667"/>
            </a:avLst>
          </a:prstGeom>
          <a:solidFill>
            <a:srgbClr val="99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smallest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83308" y="5047406"/>
            <a:ext cx="165893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1   2   3   4   5 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4008" y="1450131"/>
            <a:ext cx="998537" cy="285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 exchange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53533" y="2513756"/>
            <a:ext cx="998537" cy="285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 exchange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53533" y="3769469"/>
            <a:ext cx="998537" cy="2873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 exchange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4008" y="4725144"/>
            <a:ext cx="998537" cy="2873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 exchange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2338" y="5732463"/>
            <a:ext cx="18002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(ex)  5 4 3 2 1 ?</a:t>
            </a:r>
            <a:endParaRPr lang="ko-KR" altLang="en-US" sz="2000" i="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1978595" y="942131"/>
            <a:ext cx="1398588" cy="369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26" name="모서리가 둥근 사각형 설명선 25"/>
          <p:cNvSpPr/>
          <p:nvPr/>
        </p:nvSpPr>
        <p:spPr bwMode="auto">
          <a:xfrm>
            <a:off x="3326383" y="489694"/>
            <a:ext cx="1030287" cy="236537"/>
          </a:xfrm>
          <a:prstGeom prst="wedgeRoundRectCallout">
            <a:avLst>
              <a:gd name="adj1" fmla="val -47641"/>
              <a:gd name="adj2" fmla="val 188439"/>
              <a:gd name="adj3" fmla="val 16667"/>
            </a:avLst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comparison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2" name="아래쪽 화살표 1"/>
          <p:cNvSpPr/>
          <p:nvPr/>
        </p:nvSpPr>
        <p:spPr bwMode="auto">
          <a:xfrm>
            <a:off x="2292920" y="1488231"/>
            <a:ext cx="288925" cy="500063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아래쪽 화살표 27"/>
          <p:cNvSpPr/>
          <p:nvPr/>
        </p:nvSpPr>
        <p:spPr bwMode="auto">
          <a:xfrm>
            <a:off x="2292920" y="2467719"/>
            <a:ext cx="288925" cy="50165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아래쪽 화살표 28"/>
          <p:cNvSpPr/>
          <p:nvPr/>
        </p:nvSpPr>
        <p:spPr bwMode="auto">
          <a:xfrm>
            <a:off x="2304033" y="3496419"/>
            <a:ext cx="287337" cy="50165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아래쪽 화살표 29"/>
          <p:cNvSpPr/>
          <p:nvPr/>
        </p:nvSpPr>
        <p:spPr bwMode="auto">
          <a:xfrm>
            <a:off x="2304033" y="4531469"/>
            <a:ext cx="287337" cy="50165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2292920" y="2043856"/>
            <a:ext cx="1084263" cy="369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2565970" y="3077319"/>
            <a:ext cx="760413" cy="369887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2837433" y="4152056"/>
            <a:ext cx="404812" cy="369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3" name="직사각형 6"/>
          <p:cNvSpPr>
            <a:spLocks noChangeArrowheads="1"/>
          </p:cNvSpPr>
          <p:nvPr/>
        </p:nvSpPr>
        <p:spPr bwMode="auto">
          <a:xfrm>
            <a:off x="5770511" y="154049"/>
            <a:ext cx="3240087" cy="17113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1000" b="1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00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000" b="1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000" b="1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S[]){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1000" b="1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00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j, smallest;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endParaRPr lang="en-US" altLang="ko-KR" sz="1000" i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1000" b="1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00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altLang="ko-KR" sz="100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&lt;=n-1; </a:t>
            </a:r>
            <a:r>
              <a:rPr lang="en-US" altLang="ko-KR" sz="100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smallest = </a:t>
            </a:r>
            <a:r>
              <a:rPr lang="en-US" altLang="ko-KR" sz="100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1000" b="1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(j=i+1; j&lt;=n; j++)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1000" b="1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(S[j]&lt;S[smallest])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smallest = 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exchange S[</a:t>
            </a:r>
            <a:r>
              <a:rPr lang="en-US" altLang="ko-KR" sz="100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and S[smallest];}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561531-718C-4273-9450-BCB9FD4A57C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3813" y="14288"/>
            <a:ext cx="5902325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선택정렬 알고리즘의 분석</a:t>
            </a:r>
          </a:p>
        </p:txBody>
      </p:sp>
      <p:sp>
        <p:nvSpPr>
          <p:cNvPr id="20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90650"/>
            <a:ext cx="8839200" cy="4724400"/>
          </a:xfrm>
        </p:spPr>
        <p:txBody>
          <a:bodyPr/>
          <a:lstStyle/>
          <a:p>
            <a:pPr eaLnBrk="1" hangingPunct="1">
              <a:lnSpc>
                <a:spcPts val="2800"/>
              </a:lnSpc>
              <a:defRPr/>
            </a:pPr>
            <a:r>
              <a:rPr lang="ko-KR" altLang="en-US" b="1" dirty="0" smtClean="0"/>
              <a:t>비교하는 횟수를 기준 </a:t>
            </a:r>
            <a:endParaRPr lang="en-US" altLang="ko-KR" b="1" dirty="0" smtClean="0"/>
          </a:p>
          <a:p>
            <a:pPr marL="452438" indent="-273050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ko-KR" altLang="en-US" b="1" dirty="0" smtClean="0"/>
              <a:t>모든 경우 시간복잡도 분석 </a:t>
            </a:r>
            <a:r>
              <a:rPr lang="en-US" altLang="ko-KR" b="1" dirty="0" smtClean="0"/>
              <a:t> :</a:t>
            </a:r>
            <a:r>
              <a:rPr lang="en-US" altLang="ko-KR" dirty="0" smtClean="0"/>
              <a:t> </a:t>
            </a:r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i="1" dirty="0" smtClean="0"/>
              <a:t>       </a:t>
            </a:r>
            <a:r>
              <a:rPr lang="en-US" altLang="ko-KR" i="1" dirty="0" err="1" smtClean="0"/>
              <a:t>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때 비교횟수는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-1, </a:t>
            </a:r>
            <a:r>
              <a:rPr lang="en-US" altLang="ko-KR" i="1" dirty="0" err="1" smtClean="0"/>
              <a:t>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 때 비교횟수는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-2,…, </a:t>
            </a:r>
            <a:r>
              <a:rPr lang="en-US" altLang="ko-KR" i="1" dirty="0" err="1" smtClean="0"/>
              <a:t>i</a:t>
            </a:r>
            <a:r>
              <a:rPr lang="ko-KR" altLang="en-US" dirty="0" smtClean="0"/>
              <a:t>가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일 때 비교횟수는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모두 합하면</a:t>
            </a:r>
            <a:r>
              <a:rPr lang="en-US" altLang="ko-KR" dirty="0" smtClean="0"/>
              <a:t>, </a:t>
            </a:r>
          </a:p>
          <a:p>
            <a:pPr eaLnBrk="1" hangingPunct="1">
              <a:lnSpc>
                <a:spcPts val="2800"/>
              </a:lnSpc>
              <a:defRPr/>
            </a:pPr>
            <a:endParaRPr lang="en-US" altLang="ko-KR" dirty="0" smtClean="0"/>
          </a:p>
          <a:p>
            <a:pPr eaLnBrk="1" hangingPunct="1">
              <a:lnSpc>
                <a:spcPts val="2800"/>
              </a:lnSpc>
              <a:defRPr/>
            </a:pPr>
            <a:endParaRPr lang="ko-KR" altLang="en-US" dirty="0" smtClean="0"/>
          </a:p>
          <a:p>
            <a:pPr eaLnBrk="1" hangingPunct="1">
              <a:lnSpc>
                <a:spcPts val="2800"/>
              </a:lnSpc>
              <a:defRPr/>
            </a:pPr>
            <a:endParaRPr lang="ko-KR" altLang="en-US" dirty="0" smtClean="0"/>
          </a:p>
          <a:p>
            <a:pPr eaLnBrk="1" hangingPunct="1">
              <a:lnSpc>
                <a:spcPts val="2800"/>
              </a:lnSpc>
              <a:defRPr/>
            </a:pPr>
            <a:r>
              <a:rPr lang="ko-KR" altLang="en-US" b="1" dirty="0" smtClean="0"/>
              <a:t>지정</a:t>
            </a:r>
            <a:r>
              <a:rPr lang="en-US" altLang="ko-KR" b="1" dirty="0" smtClean="0"/>
              <a:t>(assignment)</a:t>
            </a:r>
            <a:r>
              <a:rPr lang="ko-KR" altLang="en-US" b="1" dirty="0" smtClean="0"/>
              <a:t>하는 횟수를 기준 </a:t>
            </a:r>
            <a:r>
              <a:rPr lang="en-US" altLang="ko-KR" dirty="0"/>
              <a:t>(</a:t>
            </a:r>
            <a:r>
              <a:rPr lang="ko-KR" altLang="en-US" dirty="0"/>
              <a:t>첨자변경 제외</a:t>
            </a:r>
            <a:r>
              <a:rPr lang="en-US" altLang="ko-KR" dirty="0"/>
              <a:t>): </a:t>
            </a:r>
            <a:endParaRPr lang="en-US" altLang="ko-KR" b="1" dirty="0" smtClean="0"/>
          </a:p>
          <a:p>
            <a:pPr marL="536575" indent="-357188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altLang="ko-KR" dirty="0" smtClean="0"/>
              <a:t>1</a:t>
            </a:r>
            <a:r>
              <a:rPr lang="ko-KR" altLang="en-US" dirty="0" smtClean="0"/>
              <a:t>번 교환하는데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지정하므로 </a:t>
            </a:r>
          </a:p>
        </p:txBody>
      </p:sp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3571875" y="3071813"/>
          <a:ext cx="18097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수식" r:id="rId4" imgW="952087" imgH="393529" progId="Equation.3">
                  <p:embed/>
                </p:oleObj>
              </mc:Choice>
              <mc:Fallback>
                <p:oleObj name="수식" r:id="rId4" imgW="952087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3071813"/>
                        <a:ext cx="18097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4346575" y="4724400"/>
          <a:ext cx="17081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수식" r:id="rId6" imgW="876300" imgH="203200" progId="Equation.3">
                  <p:embed/>
                </p:oleObj>
              </mc:Choice>
              <mc:Fallback>
                <p:oleObj name="수식" r:id="rId6" imgW="8763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5" y="4724400"/>
                        <a:ext cx="170815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각 삼각형 6"/>
          <p:cNvSpPr/>
          <p:nvPr/>
        </p:nvSpPr>
        <p:spPr bwMode="auto">
          <a:xfrm rot="10800000">
            <a:off x="6588125" y="3068638"/>
            <a:ext cx="936625" cy="1368425"/>
          </a:xfrm>
          <a:prstGeom prst="rtTriangl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cxnSp>
        <p:nvCxnSpPr>
          <p:cNvPr id="22536" name="직선 화살표 연결선 7"/>
          <p:cNvCxnSpPr>
            <a:cxnSpLocks noChangeShapeType="1"/>
          </p:cNvCxnSpPr>
          <p:nvPr/>
        </p:nvCxnSpPr>
        <p:spPr bwMode="auto">
          <a:xfrm>
            <a:off x="5553075" y="3429000"/>
            <a:ext cx="1503363" cy="10795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0113" y="5300663"/>
          <a:ext cx="6096000" cy="993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8785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algorithm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number of comparisons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number of assignments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extra space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59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selection sort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T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/2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T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3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in-place sort</a:t>
                      </a:r>
                      <a:endParaRPr lang="ko-KR" alt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5761038" y="169863"/>
            <a:ext cx="3240087" cy="17113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1000" b="1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00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000" b="1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000" b="1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S[]){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1000" b="1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00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j, smallest;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endParaRPr lang="en-US" altLang="ko-KR" sz="1000" i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1000" b="1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00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altLang="ko-KR" sz="100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&lt;=n-1; </a:t>
            </a:r>
            <a:r>
              <a:rPr lang="en-US" altLang="ko-KR" sz="100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smallest = </a:t>
            </a:r>
            <a:r>
              <a:rPr lang="en-US" altLang="ko-KR" sz="100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1000" b="1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(j=i+1; j&lt;=n; j++)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1000" b="1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(S[j]&lt;S[smallest])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smallest = 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exchange S[</a:t>
            </a:r>
            <a:r>
              <a:rPr lang="en-US" altLang="ko-KR" sz="100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and S[smallest];}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1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7A7009-A9FB-4CE5-8CF7-8240E12EF60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3555" name="TextBox 2"/>
          <p:cNvSpPr txBox="1">
            <a:spLocks noChangeArrowheads="1"/>
          </p:cNvSpPr>
          <p:nvPr/>
        </p:nvSpPr>
        <p:spPr bwMode="auto">
          <a:xfrm>
            <a:off x="1187450" y="908050"/>
            <a:ext cx="696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i="0">
                <a:latin typeface="Arial" panose="020B0604020202020204" pitchFamily="34" charset="0"/>
                <a:cs typeface="Arial" panose="020B0604020202020204" pitchFamily="34" charset="0"/>
              </a:rPr>
              <a:t>(ex) </a:t>
            </a:r>
            <a:endParaRPr lang="ko-KR" altLang="en-US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1979613" y="930275"/>
            <a:ext cx="149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i="0">
                <a:latin typeface="Arial" panose="020B0604020202020204" pitchFamily="34" charset="0"/>
                <a:cs typeface="Arial" panose="020B0604020202020204" pitchFamily="34" charset="0"/>
              </a:rPr>
              <a:t>S=[4,4,1,5] </a:t>
            </a:r>
            <a:endParaRPr lang="ko-KR" altLang="en-US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1738313" y="1974850"/>
            <a:ext cx="1674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i="0">
                <a:latin typeface="Arial" panose="020B0604020202020204" pitchFamily="34" charset="0"/>
                <a:cs typeface="Arial" panose="020B0604020202020204" pitchFamily="34" charset="0"/>
              </a:rPr>
              <a:t>[4a, 4b, 1, 5] </a:t>
            </a:r>
            <a:endParaRPr lang="ko-KR" altLang="en-US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>
            <a:off x="3478213" y="1958975"/>
            <a:ext cx="373062" cy="32861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9" name="TextBox 6"/>
          <p:cNvSpPr txBox="1">
            <a:spLocks noChangeArrowheads="1"/>
          </p:cNvSpPr>
          <p:nvPr/>
        </p:nvSpPr>
        <p:spPr bwMode="auto">
          <a:xfrm>
            <a:off x="4040188" y="1916113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i="0">
                <a:latin typeface="Arial" panose="020B0604020202020204" pitchFamily="34" charset="0"/>
                <a:cs typeface="Arial" panose="020B0604020202020204" pitchFamily="34" charset="0"/>
              </a:rPr>
              <a:t>[1, 4b, 4a, 5] </a:t>
            </a:r>
            <a:endParaRPr lang="ko-KR" altLang="en-US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60" name="TextBox 7"/>
          <p:cNvSpPr txBox="1">
            <a:spLocks noChangeArrowheads="1"/>
          </p:cNvSpPr>
          <p:nvPr/>
        </p:nvSpPr>
        <p:spPr bwMode="auto">
          <a:xfrm>
            <a:off x="1979613" y="2924175"/>
            <a:ext cx="16859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en-US" altLang="ko-KR" i="0">
                <a:latin typeface="Arial" panose="020B0604020202020204" pitchFamily="34" charset="0"/>
                <a:cs typeface="Arial" panose="020B0604020202020204" pitchFamily="34" charset="0"/>
              </a:rPr>
              <a:t>Not stable</a:t>
            </a:r>
            <a:endParaRPr lang="ko-KR" altLang="en-US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원호 8"/>
          <p:cNvSpPr/>
          <p:nvPr/>
        </p:nvSpPr>
        <p:spPr bwMode="auto">
          <a:xfrm rot="7912766">
            <a:off x="1924843" y="1370807"/>
            <a:ext cx="1223963" cy="1079500"/>
          </a:xfrm>
          <a:prstGeom prst="arc">
            <a:avLst>
              <a:gd name="adj1" fmla="val 17075000"/>
              <a:gd name="adj2" fmla="val 0"/>
            </a:avLst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5DF687-B908-4BB6-93BB-46FB45008A9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1066800" y="3733800"/>
            <a:ext cx="72390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ko-KR" sz="2800" i="0">
              <a:latin typeface="굴림" panose="020B0600000101010101" pitchFamily="50" charset="-127"/>
            </a:endParaRP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1822450" y="2944813"/>
            <a:ext cx="57277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exchangesort(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S[ ])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i,j;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(i=1; i&lt;=n-1; i++)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(j=i+1; j&lt;=n; j++)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(S[j] &lt; S[i])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exchange S[i] and S[j]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ko-KR" i="0">
                <a:latin typeface="Courier New" panose="02070309020205020404" pitchFamily="49" charset="0"/>
              </a:rPr>
              <a:t>			</a:t>
            </a:r>
          </a:p>
        </p:txBody>
      </p:sp>
      <p:sp>
        <p:nvSpPr>
          <p:cNvPr id="29704" name="TextBox 9"/>
          <p:cNvSpPr txBox="1">
            <a:spLocks noChangeArrowheads="1"/>
          </p:cNvSpPr>
          <p:nvPr/>
        </p:nvSpPr>
        <p:spPr bwMode="auto">
          <a:xfrm>
            <a:off x="571500" y="1382713"/>
            <a:ext cx="7793038" cy="104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b="1" i="0" dirty="0"/>
              <a:t>문제</a:t>
            </a:r>
            <a:r>
              <a:rPr lang="en-US" altLang="ko-KR" sz="2000" i="0" dirty="0"/>
              <a:t>: </a:t>
            </a:r>
            <a:r>
              <a:rPr lang="ko-KR" altLang="en-US" sz="2000" i="0" dirty="0" err="1"/>
              <a:t>비내림차순</a:t>
            </a:r>
            <a:r>
              <a:rPr lang="en-US" altLang="ko-KR" sz="2000" i="0" dirty="0"/>
              <a:t>(</a:t>
            </a:r>
            <a:r>
              <a:rPr lang="en-US" altLang="ko-KR" sz="2000" i="0" dirty="0" err="1"/>
              <a:t>nondecreasing</a:t>
            </a:r>
            <a:r>
              <a:rPr lang="en-US" altLang="ko-KR" sz="2000" i="0" dirty="0"/>
              <a:t> order)</a:t>
            </a:r>
            <a:r>
              <a:rPr lang="ko-KR" altLang="en-US" sz="2000" i="0" dirty="0"/>
              <a:t>으로 </a:t>
            </a:r>
            <a:r>
              <a:rPr lang="en-US" altLang="ko-KR" sz="2000" dirty="0">
                <a:latin typeface="+mn-lt"/>
              </a:rPr>
              <a:t>n</a:t>
            </a:r>
            <a:r>
              <a:rPr lang="ko-KR" altLang="en-US" sz="2000" i="0" dirty="0"/>
              <a:t>개의 키를 정렬하라</a:t>
            </a:r>
            <a:endParaRPr lang="en-US" altLang="ko-KR" sz="2000" i="0" dirty="0"/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b="1" i="0" dirty="0"/>
              <a:t>입력</a:t>
            </a:r>
            <a:r>
              <a:rPr lang="en-US" altLang="ko-KR" sz="2000" i="0" dirty="0"/>
              <a:t>: </a:t>
            </a:r>
            <a:r>
              <a:rPr lang="ko-KR" altLang="en-US" sz="2000" i="0" dirty="0"/>
              <a:t>양의 정수 </a:t>
            </a:r>
            <a:r>
              <a:rPr lang="en-US" altLang="ko-KR" sz="2000" dirty="0">
                <a:latin typeface="+mn-lt"/>
              </a:rPr>
              <a:t>n</a:t>
            </a:r>
            <a:r>
              <a:rPr lang="en-US" altLang="ko-KR" sz="2000" i="0" dirty="0"/>
              <a:t>, </a:t>
            </a:r>
            <a:r>
              <a:rPr lang="ko-KR" altLang="en-US" sz="2000" i="0" dirty="0"/>
              <a:t>키의 배열 </a:t>
            </a:r>
            <a:r>
              <a:rPr lang="en-US" altLang="ko-KR" sz="2000" i="0" dirty="0"/>
              <a:t>S(</a:t>
            </a:r>
            <a:r>
              <a:rPr lang="ko-KR" altLang="en-US" sz="2000" i="0" dirty="0"/>
              <a:t>첨자는</a:t>
            </a:r>
            <a:r>
              <a:rPr lang="en-US" altLang="ko-KR" sz="2000" i="0" dirty="0"/>
              <a:t> 1</a:t>
            </a:r>
            <a:r>
              <a:rPr lang="ko-KR" altLang="en-US" sz="2000" i="0" dirty="0"/>
              <a:t>부터 </a:t>
            </a:r>
            <a:r>
              <a:rPr lang="en-US" altLang="ko-KR" sz="2000" dirty="0">
                <a:latin typeface="+mn-lt"/>
              </a:rPr>
              <a:t>n</a:t>
            </a:r>
            <a:r>
              <a:rPr lang="en-US" altLang="ko-KR" sz="2000" i="0" dirty="0"/>
              <a:t>)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b="1" i="0" dirty="0"/>
              <a:t>출력</a:t>
            </a:r>
            <a:r>
              <a:rPr lang="en-US" altLang="ko-KR" sz="2000" i="0" dirty="0"/>
              <a:t>: </a:t>
            </a:r>
            <a:r>
              <a:rPr lang="ko-KR" altLang="en-US" sz="2000" i="0" dirty="0"/>
              <a:t>키가 </a:t>
            </a:r>
            <a:r>
              <a:rPr lang="ko-KR" altLang="en-US" sz="2000" i="0" dirty="0" err="1"/>
              <a:t>비내림차순으로</a:t>
            </a:r>
            <a:r>
              <a:rPr lang="ko-KR" altLang="en-US" sz="2000" i="0" dirty="0"/>
              <a:t> 정렬된 배열 </a:t>
            </a:r>
            <a:r>
              <a:rPr lang="en-US" altLang="ko-KR" sz="2000" i="0" dirty="0"/>
              <a:t>S</a:t>
            </a:r>
            <a:endParaRPr lang="ko-KR" altLang="en-US" sz="2000" i="0" dirty="0"/>
          </a:p>
        </p:txBody>
      </p:sp>
      <p:sp>
        <p:nvSpPr>
          <p:cNvPr id="245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4325"/>
            <a:ext cx="7772400" cy="685800"/>
          </a:xfrm>
        </p:spPr>
        <p:txBody>
          <a:bodyPr/>
          <a:lstStyle/>
          <a:p>
            <a:pPr eaLnBrk="1" hangingPunct="1"/>
            <a:r>
              <a:rPr lang="ko-KR" altLang="en-US" smtClean="0"/>
              <a:t>교환정렬 알고리즘</a:t>
            </a:r>
            <a:r>
              <a:rPr lang="en-US" altLang="ko-KR" smtClean="0"/>
              <a:t>(Exchange Sort</a:t>
            </a:r>
            <a:r>
              <a:rPr lang="ko-KR" altLang="en-US" smtClean="0"/>
              <a:t> 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9302B6-FD86-4244-AB32-287CCFBB266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 smtClean="0"/>
              <a:t>계산복잡도</a:t>
            </a:r>
            <a:br>
              <a:rPr lang="ko-KR" altLang="en-US" smtClean="0"/>
            </a:br>
            <a:r>
              <a:rPr lang="en-US" altLang="ko-KR" smtClean="0"/>
              <a:t>Computational Complexity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991600" cy="4495800"/>
          </a:xfrm>
        </p:spPr>
        <p:txBody>
          <a:bodyPr/>
          <a:lstStyle/>
          <a:p>
            <a:pPr eaLnBrk="1" hangingPunct="1"/>
            <a:r>
              <a:rPr lang="ko-KR" altLang="en-US" smtClean="0"/>
              <a:t>알고리즘의 분석</a:t>
            </a:r>
          </a:p>
          <a:p>
            <a:pPr lvl="1" eaLnBrk="1" hangingPunct="1"/>
            <a:r>
              <a:rPr lang="ko-KR" altLang="en-US" smtClean="0"/>
              <a:t>어떤 특정 알고리즘의 효율</a:t>
            </a:r>
            <a:r>
              <a:rPr lang="en-US" altLang="ko-KR" smtClean="0"/>
              <a:t>(efficiency)</a:t>
            </a:r>
            <a:r>
              <a:rPr lang="ko-KR" altLang="en-US" smtClean="0"/>
              <a:t>을 측정</a:t>
            </a:r>
          </a:p>
          <a:p>
            <a:pPr lvl="1" eaLnBrk="1" hangingPunct="1"/>
            <a:r>
              <a:rPr lang="ko-KR" altLang="en-US" smtClean="0"/>
              <a:t>시간복잡도</a:t>
            </a:r>
            <a:r>
              <a:rPr lang="en-US" altLang="ko-KR" smtClean="0"/>
              <a:t>(time complexity)</a:t>
            </a:r>
          </a:p>
          <a:p>
            <a:pPr lvl="1" eaLnBrk="1" hangingPunct="1"/>
            <a:r>
              <a:rPr lang="ko-KR" altLang="en-US" smtClean="0"/>
              <a:t>공간복잡도</a:t>
            </a:r>
            <a:r>
              <a:rPr lang="en-US" altLang="ko-KR" smtClean="0"/>
              <a:t>(space/memory complexity)</a:t>
            </a:r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문제풀이 접근하는 </a:t>
            </a:r>
            <a:r>
              <a:rPr lang="en-US" altLang="ko-KR" smtClean="0"/>
              <a:t>2</a:t>
            </a:r>
            <a:r>
              <a:rPr lang="ko-KR" altLang="en-US" smtClean="0"/>
              <a:t>가지 방법</a:t>
            </a:r>
            <a:endParaRPr lang="en-US" altLang="ko-KR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      (1) </a:t>
            </a:r>
            <a:r>
              <a:rPr lang="ko-KR" altLang="en-US" smtClean="0"/>
              <a:t>문제를 푸는 더 효율적인 알고리즘을 개발</a:t>
            </a:r>
            <a:endParaRPr lang="en-US" altLang="ko-KR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      (2) </a:t>
            </a:r>
            <a:r>
              <a:rPr lang="ko-KR" altLang="en-US" smtClean="0"/>
              <a:t>더 효율적인 알고리즘 개발이 불가능함을 증명</a:t>
            </a:r>
            <a:endParaRPr lang="en-US" altLang="ko-KR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            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정렬문제인 경우 </a:t>
            </a:r>
            <a:r>
              <a:rPr lang="en-US" altLang="ko-KR" smtClean="0">
                <a:sym typeface="Symbol" panose="05050102010706020507" pitchFamily="18" charset="2"/>
              </a:rPr>
              <a:t>(</a:t>
            </a:r>
            <a:r>
              <a:rPr lang="en-US" altLang="ko-KR" i="1" smtClean="0">
                <a:sym typeface="Symbol" panose="05050102010706020507" pitchFamily="18" charset="2"/>
              </a:rPr>
              <a:t>n </a:t>
            </a:r>
            <a:r>
              <a:rPr lang="en-US" altLang="ko-KR" smtClean="0">
                <a:sym typeface="Symbol" panose="05050102010706020507" pitchFamily="18" charset="2"/>
              </a:rPr>
              <a:t>log</a:t>
            </a:r>
            <a:r>
              <a:rPr lang="en-US" altLang="ko-KR" i="1" smtClean="0">
                <a:sym typeface="Symbol" panose="05050102010706020507" pitchFamily="18" charset="2"/>
              </a:rPr>
              <a:t> n</a:t>
            </a:r>
            <a:r>
              <a:rPr lang="en-US" altLang="ko-KR" smtClean="0">
                <a:sym typeface="Symbol" panose="05050102010706020507" pitchFamily="18" charset="2"/>
              </a:rPr>
              <a:t>) </a:t>
            </a:r>
            <a:r>
              <a:rPr lang="ko-KR" altLang="en-US" smtClean="0">
                <a:sym typeface="Symbol" panose="05050102010706020507" pitchFamily="18" charset="2"/>
              </a:rPr>
              <a:t>보다 좋은 알고리즘은 불가능함이 입증되었음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CEF4F5-F9E6-4F63-AF69-42B372AE196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0596" y="344488"/>
            <a:ext cx="495776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(ex)                  3 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1   </a:t>
            </a:r>
            <a:r>
              <a:rPr lang="en-US" altLang="ko-KR" sz="2000" i="0" dirty="0">
                <a:latin typeface="+mj-lt"/>
              </a:rPr>
              <a:t>4   5   2 →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ko-KR" sz="2000" i="0" dirty="0">
                <a:latin typeface="+mj-lt"/>
              </a:rPr>
              <a:t>1  3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  4 </a:t>
            </a:r>
            <a:r>
              <a:rPr lang="en-US" altLang="ko-KR" sz="2000" i="0" dirty="0">
                <a:latin typeface="+mj-lt"/>
              </a:rPr>
              <a:t>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5</a:t>
            </a:r>
            <a:r>
              <a:rPr lang="en-US" altLang="ko-KR" sz="2000" i="0" dirty="0">
                <a:latin typeface="+mj-lt"/>
              </a:rPr>
              <a:t> 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2</a:t>
            </a:r>
            <a:r>
              <a:rPr lang="en-US" altLang="ko-KR" sz="2000" i="0" dirty="0">
                <a:latin typeface="+mj-lt"/>
              </a:rPr>
              <a:t> </a:t>
            </a:r>
            <a:endParaRPr lang="ko-KR" altLang="en-US" sz="2000" i="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8408" y="1343025"/>
            <a:ext cx="33258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1   3 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4   5   2</a:t>
            </a:r>
            <a:r>
              <a:rPr lang="en-US" altLang="ko-KR" sz="2000" i="0" dirty="0">
                <a:latin typeface="+mj-lt"/>
              </a:rPr>
              <a:t> →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ko-KR" sz="2000" i="0" dirty="0">
                <a:latin typeface="+mj-lt"/>
              </a:rPr>
              <a:t>1  2   4   5  3 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957833" y="150813"/>
            <a:ext cx="647700" cy="184150"/>
          </a:xfrm>
          <a:prstGeom prst="wedgeRoundRectCallout">
            <a:avLst>
              <a:gd name="adj1" fmla="val 73297"/>
              <a:gd name="adj2" fmla="val 152179"/>
              <a:gd name="adj3" fmla="val 16667"/>
            </a:avLst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i</a:t>
            </a:r>
            <a:r>
              <a:rPr lang="en-US" altLang="ko-KR" sz="1200" i="0" dirty="0">
                <a:latin typeface="+mj-lt"/>
                <a:cs typeface="Courier New" pitchFamily="49" charset="0"/>
              </a:rPr>
              <a:t>=1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8246" y="2252663"/>
            <a:ext cx="338931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1   2   4 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5   3  </a:t>
            </a:r>
            <a:r>
              <a:rPr lang="en-US" altLang="ko-KR" sz="2000" i="0" dirty="0">
                <a:latin typeface="+mj-lt"/>
              </a:rPr>
              <a:t>→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ko-KR" sz="2000" i="0" dirty="0">
                <a:latin typeface="+mj-lt"/>
              </a:rPr>
              <a:t>1  2   3   5  4 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776858" y="1343025"/>
            <a:ext cx="647700" cy="184150"/>
          </a:xfrm>
          <a:prstGeom prst="wedgeRoundRectCallout">
            <a:avLst>
              <a:gd name="adj1" fmla="val 89464"/>
              <a:gd name="adj2" fmla="val 53759"/>
              <a:gd name="adj3" fmla="val 16667"/>
            </a:avLst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i</a:t>
            </a:r>
            <a:r>
              <a:rPr lang="en-US" altLang="ko-KR" sz="1200" i="0" dirty="0">
                <a:latin typeface="+mj-lt"/>
                <a:cs typeface="Courier New" pitchFamily="49" charset="0"/>
              </a:rPr>
              <a:t>=2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>
            <a:off x="827658" y="2160588"/>
            <a:ext cx="647700" cy="184150"/>
          </a:xfrm>
          <a:prstGeom prst="wedgeRoundRectCallout">
            <a:avLst>
              <a:gd name="adj1" fmla="val 89464"/>
              <a:gd name="adj2" fmla="val 95198"/>
              <a:gd name="adj3" fmla="val 16667"/>
            </a:avLst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i</a:t>
            </a:r>
            <a:r>
              <a:rPr lang="en-US" altLang="ko-KR" sz="1200" i="0" dirty="0">
                <a:latin typeface="+mj-lt"/>
                <a:cs typeface="Courier New" pitchFamily="49" charset="0"/>
              </a:rPr>
              <a:t>=3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7133" y="3343275"/>
            <a:ext cx="33274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1   2   3   5 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4</a:t>
            </a:r>
            <a:r>
              <a:rPr lang="en-US" altLang="ko-KR" sz="2000" i="0" dirty="0">
                <a:latin typeface="+mj-lt"/>
              </a:rPr>
              <a:t> →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ko-KR" sz="2000" i="0" dirty="0">
                <a:latin typeface="+mj-lt"/>
              </a:rPr>
              <a:t>1  2   3   4  5 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47258" y="331788"/>
            <a:ext cx="998538" cy="2873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 exchange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47258" y="1384300"/>
            <a:ext cx="998538" cy="2873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 exchange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37733" y="2295525"/>
            <a:ext cx="998538" cy="285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 exchange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36146" y="3367088"/>
            <a:ext cx="998537" cy="285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 exchange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23" name="아래쪽 화살표 22"/>
          <p:cNvSpPr/>
          <p:nvPr/>
        </p:nvSpPr>
        <p:spPr bwMode="auto">
          <a:xfrm>
            <a:off x="3186683" y="849313"/>
            <a:ext cx="320675" cy="36036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24" name="아래쪽 화살표 23"/>
          <p:cNvSpPr/>
          <p:nvPr/>
        </p:nvSpPr>
        <p:spPr bwMode="auto">
          <a:xfrm>
            <a:off x="3186683" y="1870075"/>
            <a:ext cx="320675" cy="36036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25" name="모서리가 둥근 사각형 설명선 24"/>
          <p:cNvSpPr/>
          <p:nvPr/>
        </p:nvSpPr>
        <p:spPr bwMode="auto">
          <a:xfrm>
            <a:off x="786383" y="3251200"/>
            <a:ext cx="647700" cy="184150"/>
          </a:xfrm>
          <a:prstGeom prst="wedgeRoundRectCallout">
            <a:avLst>
              <a:gd name="adj1" fmla="val 89464"/>
              <a:gd name="adj2" fmla="val 95198"/>
              <a:gd name="adj3" fmla="val 16667"/>
            </a:avLst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i</a:t>
            </a:r>
            <a:r>
              <a:rPr lang="en-US" altLang="ko-KR" sz="1200" i="0" dirty="0">
                <a:latin typeface="+mj-lt"/>
                <a:cs typeface="Courier New" pitchFamily="49" charset="0"/>
              </a:rPr>
              <a:t>=4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26" name="아래쪽 화살표 25"/>
          <p:cNvSpPr/>
          <p:nvPr/>
        </p:nvSpPr>
        <p:spPr bwMode="auto">
          <a:xfrm>
            <a:off x="3186683" y="2767013"/>
            <a:ext cx="320675" cy="36036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27" name="직각 삼각형 26"/>
          <p:cNvSpPr/>
          <p:nvPr/>
        </p:nvSpPr>
        <p:spPr bwMode="auto">
          <a:xfrm rot="10800000">
            <a:off x="2771775" y="4210050"/>
            <a:ext cx="731838" cy="1163638"/>
          </a:xfrm>
          <a:prstGeom prst="rtTriangl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cxnSp>
        <p:nvCxnSpPr>
          <p:cNvPr id="25619" name="직선 화살표 연결선 27"/>
          <p:cNvCxnSpPr>
            <a:cxnSpLocks noChangeShapeType="1"/>
          </p:cNvCxnSpPr>
          <p:nvPr/>
        </p:nvCxnSpPr>
        <p:spPr bwMode="auto">
          <a:xfrm>
            <a:off x="1751013" y="4506913"/>
            <a:ext cx="1504950" cy="10795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직사각형 28"/>
          <p:cNvSpPr/>
          <p:nvPr/>
        </p:nvSpPr>
        <p:spPr>
          <a:xfrm>
            <a:off x="298450" y="4322763"/>
            <a:ext cx="133826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kern="100" dirty="0">
                <a:latin typeface="+mj-lt"/>
                <a:cs typeface="Times New Roman"/>
              </a:rPr>
              <a:t>T</a:t>
            </a:r>
            <a:r>
              <a:rPr lang="en-US" altLang="ko-KR" sz="2000" i="0" kern="100" dirty="0">
                <a:latin typeface="+mj-lt"/>
                <a:cs typeface="Times New Roman"/>
              </a:rPr>
              <a:t>(</a:t>
            </a:r>
            <a:r>
              <a:rPr lang="en-US" altLang="ko-KR" sz="2000" kern="100" dirty="0">
                <a:latin typeface="+mj-lt"/>
                <a:cs typeface="Times New Roman"/>
              </a:rPr>
              <a:t>n</a:t>
            </a:r>
            <a:r>
              <a:rPr lang="en-US" altLang="ko-KR" sz="2000" i="0" kern="100" dirty="0">
                <a:latin typeface="+mj-lt"/>
                <a:cs typeface="Times New Roman"/>
              </a:rPr>
              <a:t>)</a:t>
            </a:r>
            <a:r>
              <a:rPr lang="en-US" altLang="ko-KR" sz="2000" kern="100" dirty="0">
                <a:latin typeface="+mj-lt"/>
                <a:cs typeface="Times New Roman"/>
              </a:rPr>
              <a:t> = n</a:t>
            </a:r>
            <a:r>
              <a:rPr lang="en-US" altLang="ko-KR" sz="2000" i="0" kern="100" baseline="30000" dirty="0">
                <a:latin typeface="+mj-lt"/>
                <a:cs typeface="Times New Roman"/>
              </a:rPr>
              <a:t>2</a:t>
            </a:r>
            <a:r>
              <a:rPr lang="en-US" altLang="ko-KR" sz="2000" i="0" kern="100" dirty="0">
                <a:latin typeface="+mj-lt"/>
                <a:cs typeface="Times New Roman"/>
              </a:rPr>
              <a:t>/2</a:t>
            </a:r>
            <a:endParaRPr lang="ko-KR" altLang="ko-KR" sz="2000" i="0" kern="100" dirty="0">
              <a:latin typeface="+mj-lt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800" y="3959225"/>
            <a:ext cx="15716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Comparison: 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1275" y="4098925"/>
            <a:ext cx="4986338" cy="1255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ko-KR" altLang="en-US" sz="1800" i="0" dirty="0">
                <a:latin typeface="+mj-lt"/>
              </a:rPr>
              <a:t>하나의 </a:t>
            </a:r>
            <a:r>
              <a:rPr lang="en-US" altLang="ko-KR" sz="1800" i="0" dirty="0">
                <a:latin typeface="+mj-lt"/>
              </a:rPr>
              <a:t>exchange</a:t>
            </a:r>
            <a:r>
              <a:rPr lang="ko-KR" altLang="en-US" sz="1800" i="0" dirty="0">
                <a:latin typeface="+mj-lt"/>
              </a:rPr>
              <a:t>는 </a:t>
            </a:r>
            <a:r>
              <a:rPr lang="en-US" altLang="ko-KR" sz="1800" i="0" dirty="0">
                <a:latin typeface="+mj-lt"/>
              </a:rPr>
              <a:t>3</a:t>
            </a:r>
            <a:r>
              <a:rPr lang="ko-KR" altLang="en-US" sz="1800" i="0" dirty="0">
                <a:latin typeface="+mj-lt"/>
              </a:rPr>
              <a:t>번의 </a:t>
            </a:r>
            <a:r>
              <a:rPr lang="en-US" altLang="ko-KR" sz="1800" i="0" dirty="0">
                <a:latin typeface="+mj-lt"/>
              </a:rPr>
              <a:t>assignments </a:t>
            </a:r>
            <a:r>
              <a:rPr lang="ko-KR" altLang="en-US" sz="1800" i="0" dirty="0">
                <a:latin typeface="+mj-lt"/>
              </a:rPr>
              <a:t>필요</a:t>
            </a:r>
            <a:r>
              <a:rPr lang="en-US" altLang="ko-KR" sz="1800" i="0" dirty="0">
                <a:latin typeface="+mj-lt"/>
              </a:rPr>
              <a:t>.</a:t>
            </a:r>
          </a:p>
          <a:p>
            <a:pPr marL="285750" indent="-28575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ko-KR" sz="1800" i="0" dirty="0">
                <a:latin typeface="+mj-lt"/>
              </a:rPr>
              <a:t>[worst] </a:t>
            </a:r>
            <a:r>
              <a:rPr lang="ko-KR" altLang="en-US" sz="1800" i="0" dirty="0">
                <a:latin typeface="+mj-lt"/>
              </a:rPr>
              <a:t>모든 비교마다 </a:t>
            </a:r>
            <a:r>
              <a:rPr lang="en-US" altLang="ko-KR" sz="1800" i="0" dirty="0">
                <a:latin typeface="+mj-lt"/>
              </a:rPr>
              <a:t>exchange </a:t>
            </a:r>
            <a:r>
              <a:rPr lang="ko-KR" altLang="en-US" sz="1800" i="0" dirty="0">
                <a:latin typeface="+mj-lt"/>
              </a:rPr>
              <a:t>발생</a:t>
            </a:r>
            <a:endParaRPr lang="en-US" altLang="ko-KR" sz="1800" i="0" dirty="0">
              <a:latin typeface="+mj-lt"/>
            </a:endParaRPr>
          </a:p>
          <a:p>
            <a:pPr marL="285750" indent="-28575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ko-KR" sz="1800" i="0" dirty="0">
                <a:latin typeface="+mj-lt"/>
              </a:rPr>
              <a:t>[average] </a:t>
            </a:r>
            <a:r>
              <a:rPr lang="ko-KR" altLang="en-US" sz="1800" i="0" dirty="0">
                <a:latin typeface="+mj-lt"/>
              </a:rPr>
              <a:t>비교의 </a:t>
            </a:r>
            <a:r>
              <a:rPr lang="en-US" altLang="ko-KR" sz="1800" i="0" dirty="0">
                <a:latin typeface="+mj-lt"/>
              </a:rPr>
              <a:t>½</a:t>
            </a:r>
            <a:r>
              <a:rPr lang="ko-KR" altLang="en-US" sz="1800" i="0" dirty="0">
                <a:latin typeface="+mj-lt"/>
              </a:rPr>
              <a:t>경우에 </a:t>
            </a:r>
            <a:r>
              <a:rPr lang="en-US" altLang="ko-KR" sz="1800" i="0" dirty="0">
                <a:latin typeface="+mj-lt"/>
              </a:rPr>
              <a:t>exchange </a:t>
            </a:r>
            <a:r>
              <a:rPr lang="ko-KR" altLang="en-US" sz="1800" i="0" dirty="0">
                <a:latin typeface="+mj-lt"/>
              </a:rPr>
              <a:t>발생</a:t>
            </a:r>
            <a:endParaRPr lang="en-US" altLang="ko-KR" sz="1800" i="0" dirty="0">
              <a:latin typeface="+mj-lt"/>
            </a:endParaRPr>
          </a:p>
          <a:p>
            <a:pPr marL="285750" indent="-28575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ko-KR" sz="1800" kern="100" dirty="0">
                <a:latin typeface="+mn-lt"/>
                <a:cs typeface="Times New Roman"/>
              </a:rPr>
              <a:t>W</a:t>
            </a:r>
            <a:r>
              <a:rPr lang="en-US" altLang="ko-KR" sz="1800" i="0" kern="100" dirty="0">
                <a:latin typeface="+mn-lt"/>
                <a:cs typeface="Times New Roman"/>
              </a:rPr>
              <a:t>(</a:t>
            </a:r>
            <a:r>
              <a:rPr lang="en-US" altLang="ko-KR" sz="1800" kern="100" dirty="0">
                <a:latin typeface="+mn-lt"/>
                <a:cs typeface="Times New Roman"/>
              </a:rPr>
              <a:t>n</a:t>
            </a:r>
            <a:r>
              <a:rPr lang="en-US" altLang="ko-KR" sz="1800" i="0" kern="100" dirty="0">
                <a:latin typeface="+mn-lt"/>
                <a:cs typeface="Times New Roman"/>
              </a:rPr>
              <a:t>)</a:t>
            </a:r>
            <a:r>
              <a:rPr lang="en-US" altLang="ko-KR" sz="1800" kern="100" dirty="0">
                <a:latin typeface="+mn-lt"/>
                <a:cs typeface="Times New Roman"/>
              </a:rPr>
              <a:t> = </a:t>
            </a:r>
            <a:r>
              <a:rPr lang="en-US" altLang="ko-KR" sz="1800" i="0" kern="100" dirty="0">
                <a:latin typeface="+mn-lt"/>
                <a:cs typeface="Times New Roman"/>
              </a:rPr>
              <a:t>3</a:t>
            </a:r>
            <a:r>
              <a:rPr lang="en-US" altLang="ko-KR" sz="1800" kern="100" dirty="0">
                <a:latin typeface="+mn-lt"/>
                <a:cs typeface="Times New Roman"/>
              </a:rPr>
              <a:t>n</a:t>
            </a:r>
            <a:r>
              <a:rPr lang="en-US" altLang="ko-KR" sz="1800" i="0" kern="100" baseline="30000" dirty="0">
                <a:latin typeface="+mn-lt"/>
                <a:cs typeface="Times New Roman"/>
              </a:rPr>
              <a:t>2</a:t>
            </a:r>
            <a:r>
              <a:rPr lang="en-US" altLang="ko-KR" sz="1800" i="0" kern="100" dirty="0">
                <a:latin typeface="+mn-lt"/>
                <a:cs typeface="Times New Roman"/>
              </a:rPr>
              <a:t>/2,  </a:t>
            </a:r>
            <a:r>
              <a:rPr lang="en-US" altLang="ko-KR" sz="1800" kern="100" dirty="0">
                <a:latin typeface="+mn-lt"/>
                <a:cs typeface="Times New Roman"/>
              </a:rPr>
              <a:t>A</a:t>
            </a:r>
            <a:r>
              <a:rPr lang="en-US" altLang="ko-KR" sz="1800" i="0" kern="100" dirty="0">
                <a:latin typeface="+mn-lt"/>
                <a:cs typeface="Times New Roman"/>
              </a:rPr>
              <a:t>(</a:t>
            </a:r>
            <a:r>
              <a:rPr lang="en-US" altLang="ko-KR" sz="1800" kern="100" dirty="0">
                <a:latin typeface="+mn-lt"/>
                <a:cs typeface="Times New Roman"/>
              </a:rPr>
              <a:t>n</a:t>
            </a:r>
            <a:r>
              <a:rPr lang="en-US" altLang="ko-KR" sz="1800" i="0" kern="100" dirty="0">
                <a:latin typeface="+mn-lt"/>
                <a:cs typeface="Times New Roman"/>
              </a:rPr>
              <a:t>)</a:t>
            </a:r>
            <a:r>
              <a:rPr lang="en-US" altLang="ko-KR" sz="1800" kern="100" dirty="0">
                <a:latin typeface="+mn-lt"/>
                <a:cs typeface="Times New Roman"/>
              </a:rPr>
              <a:t> = </a:t>
            </a:r>
            <a:r>
              <a:rPr lang="en-US" altLang="ko-KR" sz="1800" i="0" kern="100" dirty="0">
                <a:latin typeface="+mn-lt"/>
                <a:cs typeface="Times New Roman"/>
              </a:rPr>
              <a:t>3</a:t>
            </a:r>
            <a:r>
              <a:rPr lang="en-US" altLang="ko-KR" sz="1800" kern="100" dirty="0">
                <a:latin typeface="+mn-lt"/>
                <a:cs typeface="Times New Roman"/>
              </a:rPr>
              <a:t>n</a:t>
            </a:r>
            <a:r>
              <a:rPr lang="en-US" altLang="ko-KR" sz="1800" i="0" kern="100" baseline="30000" dirty="0">
                <a:latin typeface="+mn-lt"/>
                <a:cs typeface="Times New Roman"/>
              </a:rPr>
              <a:t>2</a:t>
            </a:r>
            <a:r>
              <a:rPr lang="en-US" altLang="ko-KR" sz="1800" i="0" kern="100" dirty="0">
                <a:latin typeface="+mn-lt"/>
                <a:cs typeface="Times New Roman"/>
              </a:rPr>
              <a:t>/4  </a:t>
            </a:r>
            <a:r>
              <a:rPr lang="ko-KR" altLang="en-US" sz="1800" i="0" dirty="0">
                <a:latin typeface="+mn-lt"/>
              </a:rPr>
              <a:t> </a:t>
            </a:r>
            <a:endParaRPr lang="en-US" altLang="ko-KR" sz="1800" i="0" dirty="0">
              <a:latin typeface="+mn-lt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187450" y="5661025"/>
          <a:ext cx="6096000" cy="105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879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algorithm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number of comparisons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number of assignments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extra space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769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exchange sort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T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/2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W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3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/2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A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3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/4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in-place sort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17258" y="334963"/>
            <a:ext cx="17351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(ex) 5 4 3 2 1 ?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5496" y="77788"/>
            <a:ext cx="6481762" cy="37639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3" name="모서리가 둥근 사각형 설명선 32"/>
          <p:cNvSpPr/>
          <p:nvPr/>
        </p:nvSpPr>
        <p:spPr bwMode="auto">
          <a:xfrm>
            <a:off x="4644008" y="854075"/>
            <a:ext cx="1028700" cy="238125"/>
          </a:xfrm>
          <a:prstGeom prst="wedgeRoundRectCallout">
            <a:avLst>
              <a:gd name="adj1" fmla="val -20240"/>
              <a:gd name="adj2" fmla="val -13871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comparison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4072508" y="344488"/>
            <a:ext cx="1163638" cy="369887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1707133" y="336550"/>
            <a:ext cx="685800" cy="369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6" name="모서리가 둥근 사각형 설명선 35"/>
          <p:cNvSpPr/>
          <p:nvPr/>
        </p:nvSpPr>
        <p:spPr bwMode="auto">
          <a:xfrm>
            <a:off x="1681733" y="909638"/>
            <a:ext cx="1028700" cy="238125"/>
          </a:xfrm>
          <a:prstGeom prst="wedgeRoundRectCallout">
            <a:avLst>
              <a:gd name="adj1" fmla="val -20240"/>
              <a:gd name="adj2" fmla="val -13871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comparison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2392933" y="1320800"/>
            <a:ext cx="938213" cy="369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2643758" y="2238375"/>
            <a:ext cx="687388" cy="369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2973958" y="3321050"/>
            <a:ext cx="301625" cy="369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6529308" y="1430191"/>
            <a:ext cx="2626741" cy="115108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exchangesort(</a:t>
            </a:r>
            <a:r>
              <a:rPr lang="en-US" altLang="ko-KR" sz="800" b="1" i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n, </a:t>
            </a: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S[ </a:t>
            </a:r>
            <a:r>
              <a:rPr lang="en-US" altLang="ko-KR" sz="8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]){</a:t>
            </a: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i,j;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(i=1; i&lt;=n-1; i++)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(j=i+1; j&lt;=n; j++)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(S[j] &lt; S[i])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exchange S[i] and S[j]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ko-KR" sz="800" i="0">
                <a:latin typeface="Courier New" panose="02070309020205020404" pitchFamily="49" charset="0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AB7516-2B55-4672-B69A-046177037B9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1187450" y="908050"/>
            <a:ext cx="696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i="0">
                <a:latin typeface="Arial" panose="020B0604020202020204" pitchFamily="34" charset="0"/>
                <a:cs typeface="Arial" panose="020B0604020202020204" pitchFamily="34" charset="0"/>
              </a:rPr>
              <a:t>(ex) </a:t>
            </a:r>
            <a:endParaRPr lang="ko-KR" altLang="en-US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1979613" y="930275"/>
            <a:ext cx="149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i="0">
                <a:latin typeface="Arial" panose="020B0604020202020204" pitchFamily="34" charset="0"/>
                <a:cs typeface="Arial" panose="020B0604020202020204" pitchFamily="34" charset="0"/>
              </a:rPr>
              <a:t>S=[4,4,1,5] </a:t>
            </a:r>
            <a:endParaRPr lang="ko-KR" altLang="en-US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1738313" y="1974850"/>
            <a:ext cx="1674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i="0">
                <a:latin typeface="Arial" panose="020B0604020202020204" pitchFamily="34" charset="0"/>
                <a:cs typeface="Arial" panose="020B0604020202020204" pitchFamily="34" charset="0"/>
              </a:rPr>
              <a:t>[4a, 4b, 1, 5] </a:t>
            </a:r>
            <a:endParaRPr lang="ko-KR" altLang="en-US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>
            <a:off x="3478213" y="1958975"/>
            <a:ext cx="373062" cy="32861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31" name="TextBox 6"/>
          <p:cNvSpPr txBox="1">
            <a:spLocks noChangeArrowheads="1"/>
          </p:cNvSpPr>
          <p:nvPr/>
        </p:nvSpPr>
        <p:spPr bwMode="auto">
          <a:xfrm>
            <a:off x="4040188" y="1916113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i="0">
                <a:latin typeface="Arial" panose="020B0604020202020204" pitchFamily="34" charset="0"/>
                <a:cs typeface="Arial" panose="020B0604020202020204" pitchFamily="34" charset="0"/>
              </a:rPr>
              <a:t>[1, 4b, 4a, 5] </a:t>
            </a:r>
            <a:endParaRPr lang="ko-KR" altLang="en-US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32" name="TextBox 7"/>
          <p:cNvSpPr txBox="1">
            <a:spLocks noChangeArrowheads="1"/>
          </p:cNvSpPr>
          <p:nvPr/>
        </p:nvSpPr>
        <p:spPr bwMode="auto">
          <a:xfrm>
            <a:off x="1979613" y="2924175"/>
            <a:ext cx="16859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en-US" altLang="ko-KR" i="0">
                <a:latin typeface="Arial" panose="020B0604020202020204" pitchFamily="34" charset="0"/>
                <a:cs typeface="Arial" panose="020B0604020202020204" pitchFamily="34" charset="0"/>
              </a:rPr>
              <a:t>Not stable</a:t>
            </a:r>
            <a:endParaRPr lang="ko-KR" altLang="en-US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원호 8"/>
          <p:cNvSpPr/>
          <p:nvPr/>
        </p:nvSpPr>
        <p:spPr bwMode="auto">
          <a:xfrm rot="7912766">
            <a:off x="1924843" y="1370807"/>
            <a:ext cx="1223963" cy="1079500"/>
          </a:xfrm>
          <a:prstGeom prst="arc">
            <a:avLst>
              <a:gd name="adj1" fmla="val 17075000"/>
              <a:gd name="adj2" fmla="val 0"/>
            </a:avLst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E47A8E-65EE-4889-91A0-35E1E3FAE85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1763713" y="1143000"/>
            <a:ext cx="5151437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bubblesort(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S[ ])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i,j;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(i=n; i&gt;=1; i--)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(j=2; j&lt;=i; j++)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(s[j-1] &gt; s[j])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exchange S[j-1] and S[j]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ko-KR" i="0">
                <a:latin typeface="Courier New" panose="02070309020205020404" pitchFamily="49" charset="0"/>
              </a:rPr>
              <a:t>			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2649538" y="3929063"/>
          <a:ext cx="27273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name="Equation" r:id="rId4" imgW="1435100" imgH="393700" progId="Equation.3">
                  <p:embed/>
                </p:oleObj>
              </mc:Choice>
              <mc:Fallback>
                <p:oleObj name="Equation" r:id="rId4" imgW="14351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3929063"/>
                        <a:ext cx="27273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직사각형 12"/>
          <p:cNvSpPr>
            <a:spLocks noChangeArrowheads="1"/>
          </p:cNvSpPr>
          <p:nvPr/>
        </p:nvSpPr>
        <p:spPr bwMode="auto">
          <a:xfrm>
            <a:off x="285750" y="3500438"/>
            <a:ext cx="8501063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</a:pPr>
            <a:r>
              <a:rPr lang="ko-KR" altLang="en-US" i="0">
                <a:latin typeface="굴림" panose="020B0600000101010101" pitchFamily="50" charset="-127"/>
              </a:rPr>
              <a:t> 비교하는 횟수를 기준</a:t>
            </a:r>
            <a:r>
              <a:rPr lang="en-US" altLang="ko-KR" i="0">
                <a:latin typeface="굴림" panose="020B0600000101010101" pitchFamily="50" charset="-127"/>
              </a:rPr>
              <a:t>:</a:t>
            </a:r>
            <a:r>
              <a:rPr lang="ko-KR" altLang="en-US" i="0">
                <a:latin typeface="굴림" panose="020B0600000101010101" pitchFamily="50" charset="-127"/>
              </a:rPr>
              <a:t> </a:t>
            </a:r>
            <a:r>
              <a:rPr lang="en-US" altLang="ko-KR" i="0">
                <a:latin typeface="굴림" panose="020B0600000101010101" pitchFamily="50" charset="-127"/>
              </a:rPr>
              <a:t> </a:t>
            </a:r>
          </a:p>
        </p:txBody>
      </p:sp>
      <p:sp>
        <p:nvSpPr>
          <p:cNvPr id="27654" name="직사각형 13"/>
          <p:cNvSpPr>
            <a:spLocks noChangeArrowheads="1"/>
          </p:cNvSpPr>
          <p:nvPr/>
        </p:nvSpPr>
        <p:spPr bwMode="auto">
          <a:xfrm>
            <a:off x="285750" y="4714875"/>
            <a:ext cx="85010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</a:pPr>
            <a:r>
              <a:rPr lang="ko-KR" altLang="en-US" i="0">
                <a:latin typeface="굴림" panose="020B0600000101010101" pitchFamily="50" charset="-127"/>
              </a:rPr>
              <a:t>지정</a:t>
            </a:r>
            <a:r>
              <a:rPr lang="en-US" altLang="ko-KR" i="0">
                <a:latin typeface="굴림" panose="020B0600000101010101" pitchFamily="50" charset="-127"/>
              </a:rPr>
              <a:t>(assignment)</a:t>
            </a:r>
            <a:r>
              <a:rPr lang="ko-KR" altLang="en-US" i="0">
                <a:latin typeface="굴림" panose="020B0600000101010101" pitchFamily="50" charset="-127"/>
              </a:rPr>
              <a:t>하는 횟수를 기준</a:t>
            </a:r>
            <a:r>
              <a:rPr lang="en-US" altLang="ko-KR" i="0">
                <a:latin typeface="굴림" panose="020B0600000101010101" pitchFamily="50" charset="-127"/>
              </a:rPr>
              <a:t>:</a:t>
            </a:r>
            <a:r>
              <a:rPr lang="ko-KR" altLang="en-US" i="0">
                <a:latin typeface="굴림" panose="020B0600000101010101" pitchFamily="50" charset="-127"/>
              </a:rPr>
              <a:t> </a:t>
            </a:r>
            <a:endParaRPr lang="en-US" altLang="ko-KR" i="0">
              <a:latin typeface="굴림" panose="020B0600000101010101" pitchFamily="50" charset="-127"/>
            </a:endParaRPr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1984375" y="5214938"/>
          <a:ext cx="40068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" name="수식" r:id="rId6" imgW="2108200" imgH="393700" progId="Equation.3">
                  <p:embed/>
                </p:oleObj>
              </mc:Choice>
              <mc:Fallback>
                <p:oleObj name="수식" r:id="rId6" imgW="21082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5214938"/>
                        <a:ext cx="40068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4325"/>
            <a:ext cx="7772400" cy="685800"/>
          </a:xfrm>
        </p:spPr>
        <p:txBody>
          <a:bodyPr/>
          <a:lstStyle/>
          <a:p>
            <a:pPr eaLnBrk="1" hangingPunct="1"/>
            <a:r>
              <a:rPr lang="ko-KR" altLang="en-US" smtClean="0"/>
              <a:t>거품정렬 </a:t>
            </a:r>
            <a:r>
              <a:rPr lang="en-US" altLang="ko-KR" smtClean="0"/>
              <a:t>(Bubble Sort)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 bwMode="auto">
          <a:xfrm>
            <a:off x="3974654" y="3373563"/>
            <a:ext cx="1157288" cy="37941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338192" y="2284538"/>
            <a:ext cx="771525" cy="37941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360417" y="1359026"/>
            <a:ext cx="642937" cy="37941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587679" y="377951"/>
            <a:ext cx="215900" cy="37941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91E9AA-3644-4FDA-AB4E-9E87E0AB229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4042" y="387476"/>
            <a:ext cx="694531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(ex)                  3 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1   </a:t>
            </a:r>
            <a:r>
              <a:rPr lang="en-US" altLang="ko-KR" sz="2000" i="0" dirty="0">
                <a:latin typeface="+mj-lt"/>
              </a:rPr>
              <a:t>4   5   2 →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ko-KR" sz="2000" i="0" dirty="0">
                <a:latin typeface="+mj-lt"/>
              </a:rPr>
              <a:t>1  3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  </a:t>
            </a:r>
            <a:r>
              <a:rPr lang="en-US" altLang="ko-KR" sz="2000" i="0" dirty="0">
                <a:latin typeface="+mj-lt"/>
              </a:rPr>
              <a:t>4   5   </a:t>
            </a:r>
            <a:r>
              <a:rPr lang="en-US" altLang="ko-KR" sz="2000" i="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2</a:t>
            </a:r>
            <a:r>
              <a:rPr lang="en-US" altLang="ko-KR" sz="2000" i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ko-KR" sz="2000" i="0" dirty="0">
                <a:latin typeface="+mj-lt"/>
              </a:rPr>
              <a:t>→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ko-KR" sz="2000" i="0" dirty="0">
                <a:latin typeface="+mj-lt"/>
              </a:rPr>
              <a:t>1  3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  </a:t>
            </a:r>
            <a:r>
              <a:rPr lang="en-US" altLang="ko-KR" sz="2000" i="0" dirty="0">
                <a:latin typeface="+mj-lt"/>
              </a:rPr>
              <a:t>4   2  5  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1854" y="1386013"/>
            <a:ext cx="31956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1   3   4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 2  </a:t>
            </a:r>
            <a:r>
              <a:rPr lang="en-US" altLang="ko-KR" sz="2000" i="0" dirty="0">
                <a:latin typeface="+mj-lt"/>
              </a:rPr>
              <a:t>5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ko-KR" sz="2000" i="0" dirty="0">
                <a:latin typeface="+mj-lt"/>
              </a:rPr>
              <a:t>→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ko-KR" sz="2000" i="0" dirty="0">
                <a:latin typeface="+mj-lt"/>
              </a:rPr>
              <a:t>1  3  2   4   5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5" name="모서리가 둥근 사각형 설명선 4"/>
          <p:cNvSpPr/>
          <p:nvPr/>
        </p:nvSpPr>
        <p:spPr bwMode="auto">
          <a:xfrm>
            <a:off x="1101279" y="193801"/>
            <a:ext cx="647700" cy="184150"/>
          </a:xfrm>
          <a:prstGeom prst="wedgeRoundRectCallout">
            <a:avLst>
              <a:gd name="adj1" fmla="val 73297"/>
              <a:gd name="adj2" fmla="val 152179"/>
              <a:gd name="adj3" fmla="val 16667"/>
            </a:avLst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i</a:t>
            </a:r>
            <a:r>
              <a:rPr lang="en-US" altLang="ko-KR" sz="1200" i="0" dirty="0">
                <a:latin typeface="+mj-lt"/>
                <a:cs typeface="Courier New" pitchFamily="49" charset="0"/>
              </a:rPr>
              <a:t>=5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61692" y="2295651"/>
            <a:ext cx="34544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1   3  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2</a:t>
            </a:r>
            <a:r>
              <a:rPr lang="en-US" altLang="ko-KR" sz="2000" i="0" dirty="0">
                <a:latin typeface="+mj-lt"/>
              </a:rPr>
              <a:t>   4   5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  </a:t>
            </a:r>
            <a:r>
              <a:rPr lang="en-US" altLang="ko-KR" sz="2000" i="0" dirty="0">
                <a:latin typeface="+mj-lt"/>
              </a:rPr>
              <a:t>→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ko-KR" sz="2000" i="0" dirty="0">
                <a:latin typeface="+mj-lt"/>
              </a:rPr>
              <a:t>1  2   3   4  5 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920304" y="1386013"/>
            <a:ext cx="647700" cy="184150"/>
          </a:xfrm>
          <a:prstGeom prst="wedgeRoundRectCallout">
            <a:avLst>
              <a:gd name="adj1" fmla="val 89464"/>
              <a:gd name="adj2" fmla="val 53759"/>
              <a:gd name="adj3" fmla="val 16667"/>
            </a:avLst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i</a:t>
            </a:r>
            <a:r>
              <a:rPr lang="en-US" altLang="ko-KR" sz="1200" i="0" dirty="0">
                <a:latin typeface="+mj-lt"/>
                <a:cs typeface="Courier New" pitchFamily="49" charset="0"/>
              </a:rPr>
              <a:t>=4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971104" y="2203576"/>
            <a:ext cx="647700" cy="184150"/>
          </a:xfrm>
          <a:prstGeom prst="wedgeRoundRectCallout">
            <a:avLst>
              <a:gd name="adj1" fmla="val 89464"/>
              <a:gd name="adj2" fmla="val 95198"/>
              <a:gd name="adj3" fmla="val 16667"/>
            </a:avLst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i</a:t>
            </a:r>
            <a:r>
              <a:rPr lang="en-US" altLang="ko-KR" sz="1200" i="0" dirty="0">
                <a:latin typeface="+mj-lt"/>
                <a:cs typeface="Courier New" pitchFamily="49" charset="0"/>
              </a:rPr>
              <a:t>=3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8667" y="428751"/>
            <a:ext cx="1068387" cy="285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2 exchanges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0704" y="1427288"/>
            <a:ext cx="998538" cy="2873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 exchange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81179" y="2338513"/>
            <a:ext cx="998538" cy="285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 exchange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700" y="5283200"/>
            <a:ext cx="17367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(ex) 5 4 3 2 1 ?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45817" y="3400551"/>
            <a:ext cx="345598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1   2  3   4   5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  </a:t>
            </a:r>
            <a:r>
              <a:rPr lang="en-US" altLang="ko-KR" sz="2000" i="0" dirty="0">
                <a:latin typeface="+mj-lt"/>
              </a:rPr>
              <a:t>→</a:t>
            </a:r>
            <a:r>
              <a:rPr lang="en-US" altLang="ko-KR" sz="20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ko-KR" sz="2000" i="0" dirty="0">
                <a:latin typeface="+mj-lt"/>
              </a:rPr>
              <a:t>1  2   3   4  5 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20" name="모서리가 둥근 사각형 설명선 19"/>
          <p:cNvSpPr/>
          <p:nvPr/>
        </p:nvSpPr>
        <p:spPr bwMode="auto">
          <a:xfrm>
            <a:off x="955229" y="3308476"/>
            <a:ext cx="647700" cy="184150"/>
          </a:xfrm>
          <a:prstGeom prst="wedgeRoundRectCallout">
            <a:avLst>
              <a:gd name="adj1" fmla="val 89464"/>
              <a:gd name="adj2" fmla="val 95198"/>
              <a:gd name="adj3" fmla="val 16667"/>
            </a:avLst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i</a:t>
            </a:r>
            <a:r>
              <a:rPr lang="en-US" altLang="ko-KR" sz="1200" i="0" dirty="0">
                <a:latin typeface="+mj-lt"/>
                <a:cs typeface="Courier New" pitchFamily="49" charset="0"/>
              </a:rPr>
              <a:t>=2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65304" y="3443413"/>
            <a:ext cx="1044575" cy="285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0  exchange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8450" y="4322763"/>
            <a:ext cx="133826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kern="100" dirty="0">
                <a:latin typeface="+mj-lt"/>
                <a:cs typeface="Times New Roman"/>
              </a:rPr>
              <a:t>T</a:t>
            </a:r>
            <a:r>
              <a:rPr lang="en-US" altLang="ko-KR" sz="2000" i="0" kern="100" dirty="0">
                <a:latin typeface="+mj-lt"/>
                <a:cs typeface="Times New Roman"/>
              </a:rPr>
              <a:t>(</a:t>
            </a:r>
            <a:r>
              <a:rPr lang="en-US" altLang="ko-KR" sz="2000" kern="100" dirty="0">
                <a:latin typeface="+mj-lt"/>
                <a:cs typeface="Times New Roman"/>
              </a:rPr>
              <a:t>n</a:t>
            </a:r>
            <a:r>
              <a:rPr lang="en-US" altLang="ko-KR" sz="2000" i="0" kern="100" dirty="0">
                <a:latin typeface="+mj-lt"/>
                <a:cs typeface="Times New Roman"/>
              </a:rPr>
              <a:t>)</a:t>
            </a:r>
            <a:r>
              <a:rPr lang="en-US" altLang="ko-KR" sz="2000" kern="100" dirty="0">
                <a:latin typeface="+mj-lt"/>
                <a:cs typeface="Times New Roman"/>
              </a:rPr>
              <a:t> = n</a:t>
            </a:r>
            <a:r>
              <a:rPr lang="en-US" altLang="ko-KR" sz="2000" i="0" kern="100" baseline="30000" dirty="0">
                <a:latin typeface="+mj-lt"/>
                <a:cs typeface="Times New Roman"/>
              </a:rPr>
              <a:t>2</a:t>
            </a:r>
            <a:r>
              <a:rPr lang="en-US" altLang="ko-KR" sz="2000" i="0" kern="100" dirty="0">
                <a:latin typeface="+mj-lt"/>
                <a:cs typeface="Times New Roman"/>
              </a:rPr>
              <a:t>/2</a:t>
            </a:r>
            <a:endParaRPr lang="ko-KR" altLang="ko-KR" sz="2000" i="0" kern="100" dirty="0">
              <a:latin typeface="+mj-lt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800" y="3959225"/>
            <a:ext cx="15716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Comparison: 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2" name="직각 삼각형 1"/>
          <p:cNvSpPr/>
          <p:nvPr/>
        </p:nvSpPr>
        <p:spPr bwMode="auto">
          <a:xfrm rot="10800000">
            <a:off x="2278514" y="4016087"/>
            <a:ext cx="684665" cy="1260127"/>
          </a:xfrm>
          <a:prstGeom prst="rtTriangl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cxnSp>
        <p:nvCxnSpPr>
          <p:cNvPr id="28695" name="직선 화살표 연결선 27"/>
          <p:cNvCxnSpPr>
            <a:cxnSpLocks noChangeShapeType="1"/>
          </p:cNvCxnSpPr>
          <p:nvPr/>
        </p:nvCxnSpPr>
        <p:spPr bwMode="auto">
          <a:xfrm>
            <a:off x="1751013" y="4506913"/>
            <a:ext cx="733425" cy="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직사각형 28"/>
          <p:cNvSpPr/>
          <p:nvPr/>
        </p:nvSpPr>
        <p:spPr>
          <a:xfrm>
            <a:off x="4518025" y="4467225"/>
            <a:ext cx="3154363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kern="100" dirty="0">
                <a:latin typeface="+mj-lt"/>
                <a:cs typeface="Times New Roman"/>
              </a:rPr>
              <a:t>W</a:t>
            </a:r>
            <a:r>
              <a:rPr lang="en-US" altLang="ko-KR" sz="2000" i="0" kern="100" dirty="0">
                <a:latin typeface="+mj-lt"/>
                <a:cs typeface="Times New Roman"/>
              </a:rPr>
              <a:t>(</a:t>
            </a:r>
            <a:r>
              <a:rPr lang="en-US" altLang="ko-KR" sz="2000" kern="100" dirty="0">
                <a:latin typeface="+mj-lt"/>
                <a:cs typeface="Times New Roman"/>
              </a:rPr>
              <a:t>n</a:t>
            </a:r>
            <a:r>
              <a:rPr lang="en-US" altLang="ko-KR" sz="2000" i="0" kern="100" dirty="0">
                <a:latin typeface="+mj-lt"/>
                <a:cs typeface="Times New Roman"/>
              </a:rPr>
              <a:t>)</a:t>
            </a:r>
            <a:r>
              <a:rPr lang="en-US" altLang="ko-KR" sz="2000" kern="100" dirty="0">
                <a:latin typeface="+mj-lt"/>
                <a:cs typeface="Times New Roman"/>
              </a:rPr>
              <a:t> = </a:t>
            </a:r>
            <a:r>
              <a:rPr lang="en-US" altLang="ko-KR" sz="2000" i="0" kern="100" dirty="0">
                <a:latin typeface="+mj-lt"/>
                <a:cs typeface="Times New Roman"/>
              </a:rPr>
              <a:t>3</a:t>
            </a:r>
            <a:r>
              <a:rPr lang="en-US" altLang="ko-KR" sz="2000" kern="100" dirty="0">
                <a:latin typeface="+mj-lt"/>
                <a:cs typeface="Times New Roman"/>
              </a:rPr>
              <a:t>n</a:t>
            </a:r>
            <a:r>
              <a:rPr lang="en-US" altLang="ko-KR" sz="2000" i="0" kern="100" baseline="30000" dirty="0">
                <a:latin typeface="+mj-lt"/>
                <a:cs typeface="Times New Roman"/>
              </a:rPr>
              <a:t>2</a:t>
            </a:r>
            <a:r>
              <a:rPr lang="en-US" altLang="ko-KR" sz="2000" i="0" kern="100" dirty="0">
                <a:latin typeface="+mj-lt"/>
                <a:cs typeface="Times New Roman"/>
              </a:rPr>
              <a:t>/2,  </a:t>
            </a:r>
            <a:r>
              <a:rPr lang="en-US" altLang="ko-KR" sz="2000" kern="100" dirty="0">
                <a:latin typeface="+mj-lt"/>
                <a:cs typeface="Times New Roman"/>
              </a:rPr>
              <a:t>A</a:t>
            </a:r>
            <a:r>
              <a:rPr lang="en-US" altLang="ko-KR" sz="2000" i="0" kern="100" dirty="0">
                <a:latin typeface="+mj-lt"/>
                <a:cs typeface="Times New Roman"/>
              </a:rPr>
              <a:t>(</a:t>
            </a:r>
            <a:r>
              <a:rPr lang="en-US" altLang="ko-KR" sz="2000" kern="100" dirty="0">
                <a:latin typeface="+mj-lt"/>
                <a:cs typeface="Times New Roman"/>
              </a:rPr>
              <a:t>n</a:t>
            </a:r>
            <a:r>
              <a:rPr lang="en-US" altLang="ko-KR" sz="2000" i="0" kern="100" dirty="0">
                <a:latin typeface="+mj-lt"/>
                <a:cs typeface="Times New Roman"/>
              </a:rPr>
              <a:t>)</a:t>
            </a:r>
            <a:r>
              <a:rPr lang="en-US" altLang="ko-KR" sz="2000" kern="100" dirty="0">
                <a:latin typeface="+mj-lt"/>
                <a:cs typeface="Times New Roman"/>
              </a:rPr>
              <a:t> = </a:t>
            </a:r>
            <a:r>
              <a:rPr lang="en-US" altLang="ko-KR" sz="2000" i="0" kern="100" dirty="0">
                <a:latin typeface="+mj-lt"/>
                <a:cs typeface="Times New Roman"/>
              </a:rPr>
              <a:t>3</a:t>
            </a:r>
            <a:r>
              <a:rPr lang="en-US" altLang="ko-KR" sz="2000" kern="100" dirty="0">
                <a:latin typeface="+mj-lt"/>
                <a:cs typeface="Times New Roman"/>
              </a:rPr>
              <a:t>n</a:t>
            </a:r>
            <a:r>
              <a:rPr lang="en-US" altLang="ko-KR" sz="2000" i="0" kern="100" baseline="30000" dirty="0">
                <a:latin typeface="+mj-lt"/>
                <a:cs typeface="Times New Roman"/>
              </a:rPr>
              <a:t>2</a:t>
            </a:r>
            <a:r>
              <a:rPr lang="en-US" altLang="ko-KR" sz="2000" i="0" kern="100" dirty="0">
                <a:latin typeface="+mj-lt"/>
                <a:cs typeface="Times New Roman"/>
              </a:rPr>
              <a:t>/4  </a:t>
            </a:r>
            <a:endParaRPr lang="ko-KR" altLang="ko-KR" sz="2000" i="0" kern="100" dirty="0">
              <a:latin typeface="+mj-lt"/>
              <a:cs typeface="Times New Roman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21138" y="4022725"/>
            <a:ext cx="15430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Assignment: </a:t>
            </a:r>
            <a:endParaRPr lang="ko-KR" altLang="en-US" sz="2000" dirty="0">
              <a:latin typeface="+mj-lt"/>
            </a:endParaRPr>
          </a:p>
        </p:txBody>
      </p:sp>
      <p:grpSp>
        <p:nvGrpSpPr>
          <p:cNvPr id="28698" name="그룹 32"/>
          <p:cNvGrpSpPr>
            <a:grpSpLocks/>
          </p:cNvGrpSpPr>
          <p:nvPr/>
        </p:nvGrpSpPr>
        <p:grpSpPr bwMode="auto">
          <a:xfrm>
            <a:off x="7685088" y="3987800"/>
            <a:ext cx="684212" cy="1268413"/>
            <a:chOff x="7685421" y="3987136"/>
            <a:chExt cx="684665" cy="1269855"/>
          </a:xfrm>
        </p:grpSpPr>
        <p:sp>
          <p:nvSpPr>
            <p:cNvPr id="31" name="직각 삼각형 30"/>
            <p:cNvSpPr/>
            <p:nvPr/>
          </p:nvSpPr>
          <p:spPr bwMode="auto">
            <a:xfrm rot="10800000">
              <a:off x="7685421" y="3987136"/>
              <a:ext cx="684665" cy="1260127"/>
            </a:xfrm>
            <a:prstGeom prst="rt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lIns="0" tIns="0" rIns="0" bIns="0"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endParaRPr lang="ko-KR" altLang="en-US" sz="1200" i="0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32" name="직각 삼각형 31"/>
            <p:cNvSpPr/>
            <p:nvPr/>
          </p:nvSpPr>
          <p:spPr bwMode="auto">
            <a:xfrm rot="10800000">
              <a:off x="7686110" y="3996864"/>
              <a:ext cx="342332" cy="1260127"/>
            </a:xfrm>
            <a:prstGeom prst="rtTriangl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lIns="0" tIns="0" rIns="0" bIns="0"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endParaRPr lang="ko-KR" altLang="en-US" sz="1200" i="0" dirty="0">
                <a:latin typeface="+mj-lt"/>
                <a:cs typeface="Courier New" pitchFamily="49" charset="0"/>
              </a:endParaRPr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1636713" y="5627688"/>
          <a:ext cx="6096000" cy="1141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879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algorithm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number of comparisons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number of assignments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extra space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349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bubble sort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T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</a:t>
                      </a:r>
                      <a:r>
                        <a:rPr lang="en-US" sz="1600" i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/2</a:t>
                      </a:r>
                      <a:endParaRPr lang="ko-KR" altLang="en-US" sz="1600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W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3</a:t>
                      </a:r>
                      <a:r>
                        <a:rPr lang="en-US" sz="1600" i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/2</a:t>
                      </a:r>
                      <a:endParaRPr lang="ko-KR" altLang="en-US" sz="1600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A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3</a:t>
                      </a:r>
                      <a:r>
                        <a:rPr lang="en-US" sz="1600" i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/4</a:t>
                      </a:r>
                      <a:endParaRPr lang="ko-KR" altLang="en-US" sz="1600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in-place sort</a:t>
                      </a:r>
                      <a:endParaRPr lang="ko-KR" alt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 bwMode="auto">
          <a:xfrm>
            <a:off x="107504" y="87438"/>
            <a:ext cx="8023225" cy="38163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0" name="아래쪽 화살표 29"/>
          <p:cNvSpPr/>
          <p:nvPr/>
        </p:nvSpPr>
        <p:spPr bwMode="auto">
          <a:xfrm>
            <a:off x="3330129" y="892301"/>
            <a:ext cx="320675" cy="36036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3" name="아래쪽 화살표 32"/>
          <p:cNvSpPr/>
          <p:nvPr/>
        </p:nvSpPr>
        <p:spPr bwMode="auto">
          <a:xfrm>
            <a:off x="3330129" y="1913063"/>
            <a:ext cx="320675" cy="36036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36" name="아래쪽 화살표 35"/>
          <p:cNvSpPr/>
          <p:nvPr/>
        </p:nvSpPr>
        <p:spPr bwMode="auto">
          <a:xfrm>
            <a:off x="3330129" y="2810001"/>
            <a:ext cx="320675" cy="36036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28720" name="TextBox 12"/>
          <p:cNvSpPr txBox="1">
            <a:spLocks noChangeArrowheads="1"/>
          </p:cNvSpPr>
          <p:nvPr/>
        </p:nvSpPr>
        <p:spPr bwMode="auto">
          <a:xfrm>
            <a:off x="4419154" y="1120901"/>
            <a:ext cx="611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Arial" panose="020B0604020202020204" pitchFamily="34" charset="0"/>
                <a:cs typeface="Arial" panose="020B0604020202020204" pitchFamily="34" charset="0"/>
              </a:rPr>
              <a:t>sorted</a:t>
            </a:r>
            <a:endParaRPr lang="ko-KR" altLang="en-US" sz="12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21" name="TextBox 39"/>
          <p:cNvSpPr txBox="1">
            <a:spLocks noChangeArrowheads="1"/>
          </p:cNvSpPr>
          <p:nvPr/>
        </p:nvSpPr>
        <p:spPr bwMode="auto">
          <a:xfrm>
            <a:off x="6374954" y="112838"/>
            <a:ext cx="611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Arial" panose="020B0604020202020204" pitchFamily="34" charset="0"/>
                <a:cs typeface="Arial" panose="020B0604020202020204" pitchFamily="34" charset="0"/>
              </a:rPr>
              <a:t>sorted</a:t>
            </a:r>
            <a:endParaRPr lang="ko-KR" altLang="en-US" sz="12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22" name="TextBox 40"/>
          <p:cNvSpPr txBox="1">
            <a:spLocks noChangeArrowheads="1"/>
          </p:cNvSpPr>
          <p:nvPr/>
        </p:nvSpPr>
        <p:spPr bwMode="auto">
          <a:xfrm>
            <a:off x="4341367" y="2008313"/>
            <a:ext cx="6111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Arial" panose="020B0604020202020204" pitchFamily="34" charset="0"/>
                <a:cs typeface="Arial" panose="020B0604020202020204" pitchFamily="34" charset="0"/>
              </a:rPr>
              <a:t>sorted</a:t>
            </a:r>
            <a:endParaRPr lang="ko-KR" altLang="en-US" sz="12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23" name="TextBox 41"/>
          <p:cNvSpPr txBox="1">
            <a:spLocks noChangeArrowheads="1"/>
          </p:cNvSpPr>
          <p:nvPr/>
        </p:nvSpPr>
        <p:spPr bwMode="auto">
          <a:xfrm>
            <a:off x="4214367" y="3046538"/>
            <a:ext cx="6111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Arial" panose="020B0604020202020204" pitchFamily="34" charset="0"/>
                <a:cs typeface="Arial" panose="020B0604020202020204" pitchFamily="34" charset="0"/>
              </a:rPr>
              <a:t>sorted</a:t>
            </a:r>
            <a:endParaRPr lang="ko-KR" altLang="en-US" sz="12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6536309" y="1085975"/>
            <a:ext cx="2547491" cy="115108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bubblesort(</a:t>
            </a: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S[ ])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i,j;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(i=n; i&gt;=1; i--)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(j=2; j&lt;=i; j++)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(s[j-1] &gt; s[j])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exchange S[j-1] and S[j]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ko-KR" sz="800" i="0">
                <a:latin typeface="Courier New" panose="02070309020205020404" pitchFamily="49" charset="0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3639E2-F878-406F-9993-491A4702F40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357313" y="285750"/>
          <a:ext cx="6096000" cy="2606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877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알고리즘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비교횟수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지정횟수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추가저장장소사용량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788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삽입정렬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W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/2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A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/4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W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/2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A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/4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제자리정렬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562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선택정렬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T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/2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T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3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제자리정렬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77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교환정렬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T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/2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W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3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/2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A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3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/4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제자리정렬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77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거품정렬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T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</a:t>
                      </a:r>
                      <a:r>
                        <a:rPr lang="en-US" sz="1600" i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/2</a:t>
                      </a:r>
                      <a:endParaRPr lang="ko-KR" altLang="en-US" sz="1600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W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3</a:t>
                      </a:r>
                      <a:r>
                        <a:rPr lang="en-US" sz="1600" i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/2</a:t>
                      </a:r>
                      <a:endParaRPr lang="ko-KR" altLang="en-US" sz="1600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i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A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i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) = 3</a:t>
                      </a:r>
                      <a:r>
                        <a:rPr lang="en-US" sz="1600" i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en-US" sz="1600" kern="1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/4</a:t>
                      </a:r>
                      <a:endParaRPr lang="ko-KR" altLang="en-US" sz="1600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제자리정렬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2875" y="3143250"/>
            <a:ext cx="8839200" cy="3071813"/>
          </a:xfrm>
          <a:prstGeom prst="rect">
            <a:avLst/>
          </a:prstGeom>
        </p:spPr>
        <p:txBody>
          <a:bodyPr/>
          <a:lstStyle/>
          <a:p>
            <a:pPr marL="342900" indent="-3429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Blip>
                <a:blip r:embed="rId2"/>
              </a:buBlip>
              <a:defRPr/>
            </a:pPr>
            <a:r>
              <a:rPr lang="ko-KR" altLang="en-US" sz="1800" i="0" kern="0">
                <a:latin typeface="Times New Roman" pitchFamily="18" charset="0"/>
              </a:rPr>
              <a:t>삽입정렬은 어느 정도 정렬된 데이터에 대해서는 빠르게 수행된다</a:t>
            </a:r>
            <a:r>
              <a:rPr lang="en-US" altLang="ko-KR" sz="1800" i="0" kern="0">
                <a:latin typeface="Times New Roman" pitchFamily="18" charset="0"/>
              </a:rPr>
              <a:t>.</a:t>
            </a:r>
          </a:p>
          <a:p>
            <a:pPr marL="342900" indent="-3429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/>
            </a:pPr>
            <a:r>
              <a:rPr lang="ko-KR" altLang="en-US" sz="1800" i="0" kern="0" smtClean="0">
                <a:latin typeface="Times New Roman" pitchFamily="18" charset="0"/>
                <a:ea typeface="+mn-ea"/>
              </a:rPr>
              <a:t>삽입정렬은 </a:t>
            </a:r>
            <a:r>
              <a:rPr lang="ko-KR" altLang="en-US" sz="1800" i="0" kern="0" dirty="0">
                <a:latin typeface="Times New Roman" pitchFamily="18" charset="0"/>
                <a:ea typeface="+mn-ea"/>
              </a:rPr>
              <a:t>교환정렬 보다는 항상 최소한 빠르게 수행된다고 할 수 있다</a:t>
            </a:r>
            <a:r>
              <a:rPr lang="en-US" altLang="ko-KR" sz="1800" i="0" kern="0" dirty="0">
                <a:latin typeface="Times New Roman" pitchFamily="18" charset="0"/>
                <a:ea typeface="+mn-ea"/>
              </a:rPr>
              <a:t>.</a:t>
            </a:r>
          </a:p>
          <a:p>
            <a:pPr marL="342900" indent="-3429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/>
            </a:pPr>
            <a:r>
              <a:rPr lang="ko-KR" altLang="en-US" sz="1800" i="0" kern="0" dirty="0">
                <a:latin typeface="Times New Roman" pitchFamily="18" charset="0"/>
                <a:ea typeface="+mn-ea"/>
              </a:rPr>
              <a:t>선택정렬이 교환정렬 보다 빠른가</a:t>
            </a:r>
            <a:r>
              <a:rPr lang="en-US" altLang="ko-KR" sz="1800" i="0" kern="0" dirty="0">
                <a:latin typeface="Times New Roman" pitchFamily="18" charset="0"/>
                <a:ea typeface="+mn-ea"/>
              </a:rPr>
              <a:t>? - </a:t>
            </a:r>
            <a:r>
              <a:rPr lang="ko-KR" altLang="en-US" sz="1800" i="0" kern="0" dirty="0">
                <a:latin typeface="Times New Roman" pitchFamily="18" charset="0"/>
                <a:ea typeface="+mn-ea"/>
              </a:rPr>
              <a:t>일반적으로는 선택정렬 알고리즘이 빠르다고 할 수 있다</a:t>
            </a:r>
            <a:r>
              <a:rPr lang="en-US" altLang="ko-KR" sz="1800" i="0" kern="0" dirty="0">
                <a:latin typeface="Times New Roman" pitchFamily="18" charset="0"/>
                <a:ea typeface="+mn-ea"/>
              </a:rPr>
              <a:t>. </a:t>
            </a:r>
          </a:p>
          <a:p>
            <a:pPr marL="342900" indent="-3429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/>
            </a:pPr>
            <a:r>
              <a:rPr lang="ko-KR" altLang="en-US" sz="1800" i="0" kern="0" dirty="0">
                <a:latin typeface="Times New Roman" pitchFamily="18" charset="0"/>
                <a:ea typeface="+mn-ea"/>
              </a:rPr>
              <a:t>입력이 이미 정렬되어 있는 경우</a:t>
            </a:r>
            <a:r>
              <a:rPr lang="en-US" altLang="ko-KR" sz="1800" i="0" kern="0" dirty="0">
                <a:latin typeface="Times New Roman" pitchFamily="18" charset="0"/>
                <a:ea typeface="+mn-ea"/>
              </a:rPr>
              <a:t>, </a:t>
            </a:r>
            <a:r>
              <a:rPr lang="ko-KR" altLang="en-US" sz="1800" i="0" kern="0" dirty="0">
                <a:latin typeface="Times New Roman" pitchFamily="18" charset="0"/>
                <a:ea typeface="+mn-ea"/>
              </a:rPr>
              <a:t>선택정렬은 지정이 이루어지지만</a:t>
            </a:r>
            <a:r>
              <a:rPr lang="en-US" altLang="ko-KR" sz="1800" i="0" kern="0" dirty="0">
                <a:latin typeface="Times New Roman" pitchFamily="18" charset="0"/>
                <a:ea typeface="+mn-ea"/>
              </a:rPr>
              <a:t>(</a:t>
            </a:r>
            <a:r>
              <a:rPr lang="ko-KR" altLang="en-US" sz="1800" i="0" kern="0" dirty="0">
                <a:latin typeface="Times New Roman" pitchFamily="18" charset="0"/>
                <a:ea typeface="+mn-ea"/>
              </a:rPr>
              <a:t>자신의 위치에서</a:t>
            </a:r>
            <a:r>
              <a:rPr lang="en-US" altLang="ko-KR" sz="1800" i="0" kern="0" dirty="0">
                <a:latin typeface="Times New Roman" pitchFamily="18" charset="0"/>
                <a:ea typeface="+mn-ea"/>
              </a:rPr>
              <a:t>) </a:t>
            </a:r>
            <a:r>
              <a:rPr lang="ko-KR" altLang="en-US" sz="1800" i="0" kern="0" dirty="0">
                <a:latin typeface="Times New Roman" pitchFamily="18" charset="0"/>
                <a:ea typeface="+mn-ea"/>
              </a:rPr>
              <a:t> 교환정렬은 지정이 이루어지지 않으므로 교환정렬이 빠르다</a:t>
            </a:r>
            <a:r>
              <a:rPr lang="en-US" altLang="ko-KR" sz="1800" i="0" kern="0" dirty="0">
                <a:latin typeface="Times New Roman" pitchFamily="18" charset="0"/>
                <a:ea typeface="+mn-ea"/>
              </a:rPr>
              <a:t>.</a:t>
            </a:r>
          </a:p>
          <a:p>
            <a:pPr marL="342900" indent="-3429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/>
            </a:pPr>
            <a:r>
              <a:rPr lang="ko-KR" altLang="en-US" sz="1800" i="0" kern="0" dirty="0">
                <a:latin typeface="Times New Roman" pitchFamily="18" charset="0"/>
                <a:ea typeface="+mn-ea"/>
              </a:rPr>
              <a:t>선택정렬 알고리즘이 삽입정렬 알고리즘 보다 빠른가</a:t>
            </a:r>
            <a:r>
              <a:rPr lang="en-US" altLang="ko-KR" sz="1800" i="0" kern="0" dirty="0">
                <a:latin typeface="Times New Roman" pitchFamily="18" charset="0"/>
                <a:ea typeface="+mn-ea"/>
              </a:rPr>
              <a:t>? - </a:t>
            </a:r>
            <a:r>
              <a:rPr lang="en-US" altLang="ko-KR" sz="1800" kern="0" dirty="0">
                <a:latin typeface="Times New Roman" pitchFamily="18" charset="0"/>
                <a:ea typeface="+mn-ea"/>
              </a:rPr>
              <a:t>n</a:t>
            </a:r>
            <a:r>
              <a:rPr lang="ko-KR" altLang="en-US" sz="1800" i="0" kern="0" dirty="0">
                <a:latin typeface="Times New Roman" pitchFamily="18" charset="0"/>
                <a:ea typeface="+mn-ea"/>
              </a:rPr>
              <a:t>의 크기가 크고</a:t>
            </a:r>
            <a:r>
              <a:rPr lang="en-US" altLang="ko-KR" sz="1800" i="0" kern="0" dirty="0">
                <a:latin typeface="Times New Roman" pitchFamily="18" charset="0"/>
                <a:ea typeface="+mn-ea"/>
              </a:rPr>
              <a:t>, </a:t>
            </a:r>
            <a:r>
              <a:rPr lang="ko-KR" altLang="en-US" sz="1800" i="0" kern="0" dirty="0">
                <a:latin typeface="Times New Roman" pitchFamily="18" charset="0"/>
                <a:ea typeface="+mn-ea"/>
              </a:rPr>
              <a:t>키의 크기가 큰 자료구조 일 때는 지정하는 시간이 많이 걸리므로 선택정렬 알고리즘이 더 빠르다</a:t>
            </a:r>
            <a:r>
              <a:rPr lang="en-US" altLang="ko-KR" sz="1800" i="0" kern="0" dirty="0">
                <a:latin typeface="Times New Roman" pitchFamily="18" charset="0"/>
                <a:ea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A81F74-46E7-4D62-BD13-030DA078FC3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839200" cy="1219200"/>
          </a:xfrm>
        </p:spPr>
        <p:txBody>
          <a:bodyPr/>
          <a:lstStyle/>
          <a:p>
            <a:pPr eaLnBrk="1" hangingPunct="1"/>
            <a:r>
              <a:rPr lang="ko-KR" altLang="en-US" smtClean="0"/>
              <a:t>한번 비교하는데 최대한 하나의 역을 </a:t>
            </a:r>
            <a:br>
              <a:rPr lang="ko-KR" altLang="en-US" smtClean="0"/>
            </a:br>
            <a:r>
              <a:rPr lang="ko-KR" altLang="en-US" smtClean="0"/>
              <a:t>제거하는 알고리즘의 하한선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839200" cy="39624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en-US" altLang="ko-KR" i="1" smtClean="0"/>
              <a:t>n</a:t>
            </a:r>
            <a:r>
              <a:rPr lang="ko-KR" altLang="en-US" smtClean="0"/>
              <a:t>개의 키</a:t>
            </a:r>
            <a:r>
              <a:rPr lang="en-US" altLang="ko-KR" smtClean="0"/>
              <a:t>, </a:t>
            </a:r>
            <a:r>
              <a:rPr lang="ko-KR" altLang="en-US" smtClean="0"/>
              <a:t>양의 정수 </a:t>
            </a:r>
            <a:r>
              <a:rPr lang="en-US" altLang="ko-KR" smtClean="0"/>
              <a:t>1, 2,…, </a:t>
            </a:r>
            <a:r>
              <a:rPr lang="en-US" altLang="ko-KR" i="1" smtClean="0"/>
              <a:t>n </a:t>
            </a:r>
            <a:r>
              <a:rPr lang="ko-KR" altLang="en-US" smtClean="0"/>
              <a:t>가정</a:t>
            </a:r>
            <a:endParaRPr lang="en-US" altLang="ko-KR" smtClean="0"/>
          </a:p>
          <a:p>
            <a:pPr eaLnBrk="1" hangingPunct="1">
              <a:lnSpc>
                <a:spcPts val="2800"/>
              </a:lnSpc>
            </a:pPr>
            <a:r>
              <a:rPr lang="en-US" altLang="ko-KR" i="1" smtClean="0"/>
              <a:t>n</a:t>
            </a:r>
            <a:r>
              <a:rPr lang="ko-KR" altLang="en-US" smtClean="0"/>
              <a:t>개의 양수는 </a:t>
            </a:r>
            <a:r>
              <a:rPr lang="en-US" altLang="ko-KR" i="1" smtClean="0"/>
              <a:t>n</a:t>
            </a:r>
            <a:r>
              <a:rPr lang="en-US" altLang="ko-KR" smtClean="0"/>
              <a:t>!</a:t>
            </a:r>
            <a:r>
              <a:rPr lang="ko-KR" altLang="en-US" smtClean="0"/>
              <a:t>개의 순열</a:t>
            </a:r>
            <a:r>
              <a:rPr lang="en-US" altLang="ko-KR" smtClean="0"/>
              <a:t>(permutation)</a:t>
            </a:r>
            <a:r>
              <a:rPr lang="ko-KR" altLang="en-US" smtClean="0"/>
              <a:t>이 존재</a:t>
            </a:r>
            <a:r>
              <a:rPr lang="en-US" altLang="ko-KR" smtClean="0"/>
              <a:t>. </a:t>
            </a:r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r>
              <a:rPr lang="en-US" altLang="ko-KR" smtClean="0"/>
              <a:t>!</a:t>
            </a:r>
            <a:r>
              <a:rPr lang="ko-KR" altLang="en-US" smtClean="0"/>
              <a:t>가지의 순서 존재</a:t>
            </a:r>
            <a:r>
              <a:rPr lang="en-US" altLang="ko-KR" smtClean="0"/>
              <a:t>.</a:t>
            </a:r>
          </a:p>
          <a:p>
            <a:pPr eaLnBrk="1" hangingPunct="1">
              <a:lnSpc>
                <a:spcPts val="2800"/>
              </a:lnSpc>
            </a:pPr>
            <a:r>
              <a:rPr lang="en-US" altLang="ko-KR" i="1" smtClean="0"/>
              <a:t>k</a:t>
            </a:r>
            <a:r>
              <a:rPr lang="en-US" altLang="ko-KR" i="1" baseline="-25000" smtClean="0"/>
              <a:t>i</a:t>
            </a:r>
            <a:r>
              <a:rPr lang="ko-KR" altLang="en-US" smtClean="0"/>
              <a:t>를 </a:t>
            </a:r>
            <a:r>
              <a:rPr lang="en-US" altLang="ko-KR" i="1" smtClean="0"/>
              <a:t>i</a:t>
            </a:r>
            <a:r>
              <a:rPr lang="ko-KR" altLang="en-US" smtClean="0"/>
              <a:t>번째 자리에 위치한 정수라고 할 때</a:t>
            </a:r>
            <a:r>
              <a:rPr lang="en-US" altLang="ko-KR" smtClean="0"/>
              <a:t>, </a:t>
            </a:r>
            <a:r>
              <a:rPr lang="ko-KR" altLang="en-US" smtClean="0"/>
              <a:t>하나의 순열은 </a:t>
            </a:r>
            <a:r>
              <a:rPr lang="en-US" altLang="ko-KR" smtClean="0"/>
              <a:t>[</a:t>
            </a:r>
            <a:r>
              <a:rPr lang="en-US" altLang="ko-KR" i="1" smtClean="0"/>
              <a:t>k</a:t>
            </a:r>
            <a:r>
              <a:rPr lang="en-US" altLang="ko-KR" baseline="-25000" smtClean="0"/>
              <a:t>1</a:t>
            </a:r>
            <a:r>
              <a:rPr lang="en-US" altLang="ko-KR" smtClean="0"/>
              <a:t>, </a:t>
            </a:r>
            <a:r>
              <a:rPr lang="en-US" altLang="ko-KR" i="1" smtClean="0"/>
              <a:t>k</a:t>
            </a:r>
            <a:r>
              <a:rPr lang="en-US" altLang="ko-KR" baseline="-25000" smtClean="0"/>
              <a:t>2</a:t>
            </a:r>
            <a:r>
              <a:rPr lang="en-US" altLang="ko-KR" smtClean="0"/>
              <a:t>,…, </a:t>
            </a:r>
            <a:r>
              <a:rPr lang="en-US" altLang="ko-KR" i="1" smtClean="0"/>
              <a:t>k</a:t>
            </a:r>
            <a:r>
              <a:rPr lang="en-US" altLang="ko-KR" i="1" baseline="-25000" smtClean="0"/>
              <a:t>n</a:t>
            </a:r>
            <a:r>
              <a:rPr lang="en-US" altLang="ko-KR" smtClean="0"/>
              <a:t>]</a:t>
            </a:r>
            <a:r>
              <a:rPr lang="ko-KR" altLang="en-US" smtClean="0"/>
              <a:t>으로 나타낼 수 있다</a:t>
            </a:r>
            <a:r>
              <a:rPr lang="en-US" altLang="ko-KR" smtClean="0"/>
              <a:t>.      (</a:t>
            </a:r>
            <a:r>
              <a:rPr lang="ko-KR" altLang="en-US" smtClean="0"/>
              <a:t>예</a:t>
            </a:r>
            <a:r>
              <a:rPr lang="en-US" altLang="ko-KR" smtClean="0"/>
              <a:t>)  [3, 1, 2]</a:t>
            </a:r>
            <a:r>
              <a:rPr lang="ko-KR" altLang="en-US" smtClean="0"/>
              <a:t>는 </a:t>
            </a:r>
            <a:r>
              <a:rPr lang="en-US" altLang="ko-KR" i="1" smtClean="0"/>
              <a:t>k</a:t>
            </a:r>
            <a:r>
              <a:rPr lang="en-US" altLang="ko-KR" baseline="-25000" smtClean="0"/>
              <a:t>1</a:t>
            </a:r>
            <a:r>
              <a:rPr lang="en-US" altLang="ko-KR" smtClean="0"/>
              <a:t> = 3, </a:t>
            </a:r>
            <a:r>
              <a:rPr lang="en-US" altLang="ko-KR" i="1" smtClean="0"/>
              <a:t>k</a:t>
            </a:r>
            <a:r>
              <a:rPr lang="en-US" altLang="ko-KR" baseline="-25000" smtClean="0"/>
              <a:t>2</a:t>
            </a:r>
            <a:r>
              <a:rPr lang="en-US" altLang="ko-KR" smtClean="0"/>
              <a:t> = 1, </a:t>
            </a:r>
            <a:r>
              <a:rPr lang="en-US" altLang="ko-KR" i="1" smtClean="0"/>
              <a:t>k</a:t>
            </a:r>
            <a:r>
              <a:rPr lang="en-US" altLang="ko-KR" baseline="-25000" smtClean="0"/>
              <a:t>3</a:t>
            </a:r>
            <a:r>
              <a:rPr lang="en-US" altLang="ko-KR" smtClean="0"/>
              <a:t> = 2</a:t>
            </a:r>
            <a:r>
              <a:rPr lang="ko-KR" altLang="en-US" smtClean="0"/>
              <a:t>로 표시</a:t>
            </a:r>
            <a:r>
              <a:rPr lang="en-US" altLang="ko-KR" smtClean="0"/>
              <a:t>.</a:t>
            </a:r>
          </a:p>
          <a:p>
            <a:pPr eaLnBrk="1" hangingPunct="1">
              <a:lnSpc>
                <a:spcPts val="2800"/>
              </a:lnSpc>
            </a:pPr>
            <a:r>
              <a:rPr lang="en-US" altLang="ko-KR" i="1" smtClean="0"/>
              <a:t>i</a:t>
            </a:r>
            <a:r>
              <a:rPr lang="en-US" altLang="ko-KR" smtClean="0"/>
              <a:t> &lt; </a:t>
            </a:r>
            <a:r>
              <a:rPr lang="en-US" altLang="ko-KR" i="1" smtClean="0"/>
              <a:t>j</a:t>
            </a:r>
            <a:r>
              <a:rPr lang="ko-KR" altLang="en-US" smtClean="0"/>
              <a:t>와 </a:t>
            </a:r>
            <a:r>
              <a:rPr lang="en-US" altLang="ko-KR" i="1" smtClean="0"/>
              <a:t>k</a:t>
            </a:r>
            <a:r>
              <a:rPr lang="en-US" altLang="ko-KR" i="1" baseline="-25000" smtClean="0"/>
              <a:t>i</a:t>
            </a:r>
            <a:r>
              <a:rPr lang="en-US" altLang="ko-KR" smtClean="0"/>
              <a:t> &gt; </a:t>
            </a:r>
            <a:r>
              <a:rPr lang="en-US" altLang="ko-KR" i="1" smtClean="0"/>
              <a:t>k</a:t>
            </a:r>
            <a:r>
              <a:rPr lang="en-US" altLang="ko-KR" i="1" baseline="-25000" smtClean="0"/>
              <a:t>j</a:t>
            </a:r>
            <a:r>
              <a:rPr lang="ko-KR" altLang="en-US" smtClean="0"/>
              <a:t>의 조건을 만족하는 쌍</a:t>
            </a:r>
            <a:r>
              <a:rPr lang="en-US" altLang="ko-KR" smtClean="0"/>
              <a:t>(pair) (</a:t>
            </a:r>
            <a:r>
              <a:rPr lang="en-US" altLang="ko-KR" i="1" smtClean="0"/>
              <a:t>k</a:t>
            </a:r>
            <a:r>
              <a:rPr lang="en-US" altLang="ko-KR" i="1" baseline="-25000" smtClean="0"/>
              <a:t>i</a:t>
            </a:r>
            <a:r>
              <a:rPr lang="en-US" altLang="ko-KR" smtClean="0"/>
              <a:t>, </a:t>
            </a:r>
            <a:r>
              <a:rPr lang="en-US" altLang="ko-KR" i="1" smtClean="0"/>
              <a:t>k</a:t>
            </a:r>
            <a:r>
              <a:rPr lang="en-US" altLang="ko-KR" i="1" baseline="-25000" smtClean="0"/>
              <a:t>j</a:t>
            </a:r>
            <a:r>
              <a:rPr lang="en-US" altLang="ko-KR" smtClean="0"/>
              <a:t>)</a:t>
            </a:r>
            <a:r>
              <a:rPr lang="ko-KR" altLang="en-US" smtClean="0"/>
              <a:t>를 순열에 존재하는 역</a:t>
            </a:r>
            <a:r>
              <a:rPr lang="en-US" altLang="ko-KR" smtClean="0"/>
              <a:t>(inversion)</a:t>
            </a:r>
            <a:r>
              <a:rPr lang="ko-KR" altLang="en-US" smtClean="0"/>
              <a:t>이라고 한다</a:t>
            </a:r>
            <a:r>
              <a:rPr lang="en-US" altLang="ko-KR" smtClean="0"/>
              <a:t>. </a:t>
            </a:r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</a:pPr>
            <a:r>
              <a:rPr lang="en-US" altLang="ko-KR" smtClean="0"/>
              <a:t>    (</a:t>
            </a:r>
            <a:r>
              <a:rPr lang="ko-KR" altLang="en-US" smtClean="0"/>
              <a:t>예</a:t>
            </a:r>
            <a:r>
              <a:rPr lang="en-US" altLang="ko-KR" smtClean="0"/>
              <a:t>)  </a:t>
            </a:r>
            <a:r>
              <a:rPr lang="ko-KR" altLang="en-US" smtClean="0"/>
              <a:t>순열 </a:t>
            </a:r>
            <a:r>
              <a:rPr lang="en-US" altLang="ko-KR" smtClean="0"/>
              <a:t>[3, 2, 4, 1, 6, 5]</a:t>
            </a:r>
            <a:r>
              <a:rPr lang="ko-KR" altLang="en-US" smtClean="0"/>
              <a:t>에는 </a:t>
            </a:r>
            <a:r>
              <a:rPr lang="en-US" altLang="ko-KR" smtClean="0"/>
              <a:t>5</a:t>
            </a:r>
            <a:r>
              <a:rPr lang="ko-KR" altLang="en-US" smtClean="0"/>
              <a:t>개의 역이 존재</a:t>
            </a:r>
            <a:endParaRPr lang="en-US" altLang="ko-KR" smtClean="0"/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</a:pPr>
            <a:r>
              <a:rPr lang="en-US" altLang="ko-KR" smtClean="0"/>
              <a:t>                </a:t>
            </a:r>
            <a:r>
              <a:rPr lang="ko-KR" altLang="en-US" smtClean="0"/>
              <a:t>역</a:t>
            </a:r>
            <a:r>
              <a:rPr lang="en-US" altLang="ko-KR" smtClean="0"/>
              <a:t>={ (3,2), (3,1), (2,1), (4,1), (6,5) }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046B9F-835E-4C80-9562-41410651D40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3" y="1274763"/>
            <a:ext cx="8839200" cy="122555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b="1" smtClean="0"/>
              <a:t>정리 </a:t>
            </a:r>
            <a:r>
              <a:rPr lang="en-US" altLang="ko-KR" b="1" smtClean="0"/>
              <a:t>7.1</a:t>
            </a:r>
            <a:r>
              <a:rPr lang="en-US" altLang="ko-KR" smtClean="0"/>
              <a:t>:  </a:t>
            </a:r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</a:pPr>
            <a:r>
              <a:rPr lang="en-US" altLang="ko-KR" smtClean="0"/>
              <a:t>     </a:t>
            </a:r>
            <a:r>
              <a:rPr lang="ko-KR" altLang="en-US" smtClean="0"/>
              <a:t>키를 비교만 하여 </a:t>
            </a:r>
            <a:r>
              <a:rPr lang="en-US" altLang="ko-KR" i="1" smtClean="0"/>
              <a:t>n</a:t>
            </a:r>
            <a:r>
              <a:rPr lang="ko-KR" altLang="en-US" smtClean="0"/>
              <a:t>개의 서로 다른 키를 정렬하고</a:t>
            </a:r>
            <a:r>
              <a:rPr lang="en-US" altLang="ko-KR" smtClean="0"/>
              <a:t>, </a:t>
            </a:r>
            <a:r>
              <a:rPr lang="ko-KR" altLang="en-US" smtClean="0"/>
              <a:t>한 번 비교한 후에 최대한  하나의 역만을 제거하는 알고리즘은  최악의 경우에 최소한 </a:t>
            </a:r>
            <a:endParaRPr lang="en-US" altLang="ko-KR" smtClean="0"/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</a:pPr>
            <a:r>
              <a:rPr lang="ko-KR" altLang="en-US" smtClean="0"/>
              <a:t>	</a:t>
            </a:r>
            <a:endParaRPr lang="en-US" altLang="ko-KR" smtClean="0"/>
          </a:p>
        </p:txBody>
      </p:sp>
      <p:graphicFrame>
        <p:nvGraphicFramePr>
          <p:cNvPr id="31748" name="Object 7"/>
          <p:cNvGraphicFramePr>
            <a:graphicFrameLocks noChangeAspect="1"/>
          </p:cNvGraphicFramePr>
          <p:nvPr/>
        </p:nvGraphicFramePr>
        <p:xfrm>
          <a:off x="3643313" y="2571750"/>
          <a:ext cx="8382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" name="수식" r:id="rId4" imgW="520474" imgH="393529" progId="Equation.3">
                  <p:embed/>
                </p:oleObj>
              </mc:Choice>
              <mc:Fallback>
                <p:oleObj name="수식" r:id="rId4" imgW="520474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2571750"/>
                        <a:ext cx="8382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8"/>
          <p:cNvGraphicFramePr>
            <a:graphicFrameLocks noChangeAspect="1"/>
          </p:cNvGraphicFramePr>
          <p:nvPr/>
        </p:nvGraphicFramePr>
        <p:xfrm>
          <a:off x="3429000" y="4357688"/>
          <a:ext cx="86995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8" name="수식" r:id="rId6" imgW="520474" imgH="393529" progId="Equation.3">
                  <p:embed/>
                </p:oleObj>
              </mc:Choice>
              <mc:Fallback>
                <p:oleObj name="수식" r:id="rId6" imgW="520474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357688"/>
                        <a:ext cx="86995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Box 9"/>
          <p:cNvSpPr txBox="1">
            <a:spLocks noChangeArrowheads="1"/>
          </p:cNvSpPr>
          <p:nvPr/>
        </p:nvSpPr>
        <p:spPr bwMode="auto">
          <a:xfrm>
            <a:off x="571500" y="4071938"/>
            <a:ext cx="5978525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latin typeface="굴림" panose="020B0600000101010101" pitchFamily="50" charset="-127"/>
              </a:rPr>
              <a:t>  </a:t>
            </a:r>
            <a:r>
              <a:rPr lang="ko-KR" altLang="en-US" i="0">
                <a:latin typeface="굴림" panose="020B0600000101010101" pitchFamily="50" charset="-127"/>
              </a:rPr>
              <a:t>평균적으로 최소한</a:t>
            </a:r>
          </a:p>
          <a:p>
            <a:pPr eaLnBrk="1" hangingPunct="1">
              <a:lnSpc>
                <a:spcPts val="28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ko-KR" altLang="en-US" i="0">
                <a:latin typeface="굴림" panose="020B0600000101010101" pitchFamily="50" charset="-127"/>
              </a:rPr>
              <a:t>                                  </a:t>
            </a:r>
            <a:endParaRPr lang="en-US" altLang="ko-KR" i="0">
              <a:latin typeface="굴림" panose="020B0600000101010101" pitchFamily="50" charset="-127"/>
            </a:endParaRPr>
          </a:p>
        </p:txBody>
      </p:sp>
      <p:sp>
        <p:nvSpPr>
          <p:cNvPr id="31751" name="TextBox 10"/>
          <p:cNvSpPr txBox="1">
            <a:spLocks noChangeArrowheads="1"/>
          </p:cNvSpPr>
          <p:nvPr/>
        </p:nvSpPr>
        <p:spPr bwMode="auto">
          <a:xfrm>
            <a:off x="714375" y="3357563"/>
            <a:ext cx="3602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0">
                <a:latin typeface="굴림" panose="020B0600000101010101" pitchFamily="50" charset="-127"/>
              </a:rPr>
              <a:t> </a:t>
            </a:r>
            <a:r>
              <a:rPr lang="ko-KR" altLang="en-US" i="0">
                <a:latin typeface="굴림" panose="020B0600000101010101" pitchFamily="50" charset="-127"/>
              </a:rPr>
              <a:t>횟수만큼의 비교를 수행하며</a:t>
            </a:r>
            <a:r>
              <a:rPr lang="en-US" altLang="ko-KR" i="0">
                <a:latin typeface="굴림" panose="020B0600000101010101" pitchFamily="50" charset="-127"/>
              </a:rPr>
              <a:t>,</a:t>
            </a: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31752" name="TextBox 11"/>
          <p:cNvSpPr txBox="1">
            <a:spLocks noChangeArrowheads="1"/>
          </p:cNvSpPr>
          <p:nvPr/>
        </p:nvSpPr>
        <p:spPr bwMode="auto">
          <a:xfrm>
            <a:off x="4643438" y="4572000"/>
            <a:ext cx="3089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i="0">
                <a:latin typeface="굴림" panose="020B0600000101010101" pitchFamily="50" charset="-127"/>
              </a:rPr>
              <a:t>의 비교를 수행해야 한다</a:t>
            </a:r>
            <a:r>
              <a:rPr lang="en-US" altLang="ko-KR" i="0">
                <a:latin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D90A76-3AD0-472C-8D76-1343056AD05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428625"/>
            <a:ext cx="8839200" cy="57150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dirty="0" smtClean="0"/>
              <a:t>	</a:t>
            </a:r>
            <a:r>
              <a:rPr lang="ko-KR" altLang="en-US" b="1" dirty="0" smtClean="0"/>
              <a:t>증명</a:t>
            </a:r>
            <a:r>
              <a:rPr lang="en-US" altLang="ko-KR" b="1" dirty="0" smtClean="0"/>
              <a:t>:</a:t>
            </a:r>
            <a:endParaRPr lang="en-US" altLang="ko-KR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dirty="0" smtClean="0"/>
              <a:t>	 – </a:t>
            </a:r>
            <a:r>
              <a:rPr lang="ko-KR" altLang="en-US" b="1" dirty="0" smtClean="0"/>
              <a:t>경우 </a:t>
            </a:r>
            <a:r>
              <a:rPr lang="en-US" altLang="ko-KR" b="1" dirty="0" smtClean="0"/>
              <a:t>1</a:t>
            </a:r>
            <a:r>
              <a:rPr lang="en-US" altLang="ko-KR" dirty="0" smtClean="0"/>
              <a:t>: (</a:t>
            </a:r>
            <a:r>
              <a:rPr lang="ko-KR" altLang="en-US" dirty="0" smtClean="0"/>
              <a:t>최악의 경우</a:t>
            </a:r>
            <a:r>
              <a:rPr lang="en-US" altLang="ko-KR" dirty="0" smtClean="0"/>
              <a:t>)</a:t>
            </a:r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dirty="0" smtClean="0"/>
              <a:t>	       </a:t>
            </a:r>
            <a:r>
              <a:rPr lang="ko-KR" altLang="en-US" dirty="0" smtClean="0"/>
              <a:t>순열 </a:t>
            </a:r>
            <a:r>
              <a:rPr lang="en-US" altLang="ko-KR" dirty="0" smtClean="0"/>
              <a:t>[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-1,…, 2, 1]</a:t>
            </a:r>
            <a:r>
              <a:rPr lang="ko-KR" altLang="en-US" dirty="0" smtClean="0"/>
              <a:t>은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-1)/2</a:t>
            </a:r>
            <a:r>
              <a:rPr lang="ko-KR" altLang="en-US" dirty="0" smtClean="0"/>
              <a:t>개의 역을 가진다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알고리즘이 한 번의 비교를 통해  하나의 역을 제거하므로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비교 횟수는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-1)/2 .</a:t>
            </a:r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  <a:defRPr/>
            </a:pPr>
            <a:endParaRPr lang="en-US" altLang="ko-KR" dirty="0" smtClean="0"/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dirty="0" smtClean="0"/>
              <a:t>	 – </a:t>
            </a:r>
            <a:r>
              <a:rPr lang="ko-KR" altLang="en-US" b="1" dirty="0" smtClean="0"/>
              <a:t>경우 </a:t>
            </a:r>
            <a:r>
              <a:rPr lang="en-US" altLang="ko-KR" b="1" dirty="0" smtClean="0"/>
              <a:t>2</a:t>
            </a:r>
            <a:r>
              <a:rPr lang="en-US" altLang="ko-KR" dirty="0" smtClean="0"/>
              <a:t>: (</a:t>
            </a:r>
            <a:r>
              <a:rPr lang="ko-KR" altLang="en-US" dirty="0" smtClean="0"/>
              <a:t>평균적으로</a:t>
            </a:r>
            <a:r>
              <a:rPr lang="en-US" altLang="ko-KR" dirty="0" smtClean="0"/>
              <a:t>)</a:t>
            </a:r>
          </a:p>
          <a:p>
            <a:pPr marL="714375" indent="-714375" eaLnBrk="1" hangingPunct="1">
              <a:lnSpc>
                <a:spcPts val="28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dirty="0" smtClean="0"/>
              <a:t>	</a:t>
            </a:r>
            <a:r>
              <a:rPr lang="ko-KR" altLang="en-US" dirty="0" smtClean="0"/>
              <a:t>임의의 순열 </a:t>
            </a:r>
            <a:r>
              <a:rPr lang="en-US" altLang="ko-KR" i="1" dirty="0" smtClean="0"/>
              <a:t>P</a:t>
            </a:r>
            <a:r>
              <a:rPr lang="en-US" altLang="ko-KR" dirty="0" smtClean="0"/>
              <a:t> = [</a:t>
            </a:r>
            <a:r>
              <a:rPr lang="en-US" altLang="ko-KR" i="1" dirty="0" smtClean="0"/>
              <a:t>k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k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,…, </a:t>
            </a:r>
            <a:r>
              <a:rPr lang="en-US" altLang="ko-KR" i="1" dirty="0" err="1" smtClean="0"/>
              <a:t>k</a:t>
            </a:r>
            <a:r>
              <a:rPr lang="en-US" altLang="ko-KR" i="1" baseline="-25000" dirty="0" err="1" smtClean="0"/>
              <a:t>n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P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전치순열</a:t>
            </a:r>
            <a:r>
              <a:rPr lang="en-US" altLang="ko-KR" dirty="0" smtClean="0"/>
              <a:t>(transpose) </a:t>
            </a:r>
            <a:r>
              <a:rPr lang="en-US" altLang="ko-KR" i="1" dirty="0" smtClean="0"/>
              <a:t>P</a:t>
            </a:r>
            <a:r>
              <a:rPr lang="en-US" altLang="ko-KR" i="1" baseline="50000" dirty="0" smtClean="0"/>
              <a:t>T</a:t>
            </a:r>
            <a:r>
              <a:rPr lang="en-US" altLang="ko-KR" dirty="0" smtClean="0"/>
              <a:t> = [</a:t>
            </a:r>
            <a:r>
              <a:rPr lang="en-US" altLang="ko-KR" i="1" dirty="0" err="1" smtClean="0"/>
              <a:t>k</a:t>
            </a:r>
            <a:r>
              <a:rPr lang="en-US" altLang="ko-KR" i="1" baseline="-25000" dirty="0" err="1" smtClean="0"/>
              <a:t>n</a:t>
            </a:r>
            <a:r>
              <a:rPr lang="en-US" altLang="ko-KR" dirty="0" smtClean="0"/>
              <a:t>,…, </a:t>
            </a:r>
            <a:r>
              <a:rPr lang="en-US" altLang="ko-KR" i="1" dirty="0" smtClean="0"/>
              <a:t>k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k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]. </a:t>
            </a:r>
            <a:r>
              <a:rPr lang="ko-KR" altLang="en-US" dirty="0" smtClean="0"/>
              <a:t>쌍</a:t>
            </a:r>
            <a:r>
              <a:rPr lang="en-US" altLang="ko-KR" dirty="0" smtClean="0"/>
              <a:t>(pair) (</a:t>
            </a:r>
            <a:r>
              <a:rPr lang="en-US" altLang="ko-KR" i="1" dirty="0" smtClean="0"/>
              <a:t>s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r</a:t>
            </a:r>
            <a:r>
              <a:rPr lang="en-US" altLang="ko-KR" dirty="0" smtClean="0"/>
              <a:t>) (s&gt;</a:t>
            </a:r>
            <a:r>
              <a:rPr lang="en-US" altLang="ko-KR" i="1" dirty="0" smtClean="0"/>
              <a:t>r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반드시 </a:t>
            </a:r>
            <a:r>
              <a:rPr lang="en-US" altLang="ko-KR" i="1" dirty="0" smtClean="0"/>
              <a:t>P</a:t>
            </a:r>
            <a:r>
              <a:rPr lang="ko-KR" altLang="en-US" dirty="0" smtClean="0"/>
              <a:t>에 속하거나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</a:t>
            </a:r>
            <a:r>
              <a:rPr lang="en-US" altLang="ko-KR" i="1" dirty="0" smtClean="0"/>
              <a:t>P</a:t>
            </a:r>
            <a:r>
              <a:rPr lang="en-US" altLang="ko-KR" i="1" baseline="50000" dirty="0" smtClean="0"/>
              <a:t>T</a:t>
            </a:r>
            <a:r>
              <a:rPr lang="ko-KR" altLang="en-US" dirty="0" smtClean="0"/>
              <a:t>에 속하게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가능한 쌍은 총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-1)/2</a:t>
            </a:r>
            <a:r>
              <a:rPr lang="ko-KR" altLang="en-US" dirty="0" smtClean="0"/>
              <a:t>개 이므로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i="1" dirty="0" smtClean="0"/>
              <a:t>P</a:t>
            </a:r>
            <a:r>
              <a:rPr lang="ko-KR" altLang="en-US" dirty="0" smtClean="0"/>
              <a:t>와 </a:t>
            </a:r>
            <a:r>
              <a:rPr lang="en-US" altLang="ko-KR" i="1" dirty="0" smtClean="0"/>
              <a:t>P</a:t>
            </a:r>
            <a:r>
              <a:rPr lang="en-US" altLang="ko-KR" i="1" baseline="50000" dirty="0" smtClean="0"/>
              <a:t>T</a:t>
            </a:r>
            <a:r>
              <a:rPr lang="ko-KR" altLang="en-US" dirty="0" smtClean="0"/>
              <a:t>에는 정확하게 총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-1)/2</a:t>
            </a:r>
            <a:r>
              <a:rPr lang="ko-KR" altLang="en-US" dirty="0" smtClean="0"/>
              <a:t>개의 역이 존재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i="1" dirty="0" smtClean="0"/>
              <a:t>P</a:t>
            </a:r>
            <a:r>
              <a:rPr lang="ko-KR" altLang="en-US" dirty="0" smtClean="0"/>
              <a:t>와 </a:t>
            </a:r>
            <a:r>
              <a:rPr lang="en-US" altLang="ko-KR" i="1" dirty="0" smtClean="0"/>
              <a:t>P</a:t>
            </a:r>
            <a:r>
              <a:rPr lang="en-US" altLang="ko-KR" i="1" baseline="50000" dirty="0" smtClean="0"/>
              <a:t>T</a:t>
            </a:r>
            <a:r>
              <a:rPr lang="ko-KR" altLang="en-US" dirty="0" smtClean="0"/>
              <a:t>에 존재하는 역의 평균 개수는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-1)/4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그만큼의 비교를 수행해야 한다</a:t>
            </a:r>
            <a:r>
              <a:rPr lang="en-US" altLang="ko-KR" dirty="0" smtClean="0"/>
              <a:t>.</a:t>
            </a:r>
          </a:p>
          <a:p>
            <a:pPr marL="714375" indent="-714375" eaLnBrk="1" hangingPunct="1">
              <a:lnSpc>
                <a:spcPts val="2800"/>
              </a:lnSpc>
              <a:buFont typeface="Wingdings 2" panose="05020102010507070707" pitchFamily="18" charset="2"/>
              <a:buNone/>
              <a:defRPr/>
            </a:pP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39750" y="5229225"/>
            <a:ext cx="5891213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예</a:t>
            </a: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ko-KR" sz="2000" dirty="0">
                <a:latin typeface="+mn-lt"/>
              </a:rPr>
              <a:t>P</a:t>
            </a:r>
            <a:r>
              <a:rPr lang="en-US" altLang="ko-KR" sz="2000" baseline="50000" dirty="0">
                <a:latin typeface="+mn-lt"/>
              </a:rPr>
              <a:t> </a:t>
            </a: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=[3 4 1 2] </a:t>
            </a:r>
            <a:r>
              <a:rPr lang="ko-KR" alt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에는 역이 </a:t>
            </a: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개 존재</a:t>
            </a: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ko-KR" sz="2000" i="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+mn-lt"/>
              </a:rPr>
              <a:t>P</a:t>
            </a:r>
            <a:r>
              <a:rPr lang="en-US" altLang="ko-KR" sz="2000" baseline="50000" dirty="0">
                <a:latin typeface="+mn-lt"/>
              </a:rPr>
              <a:t>T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=[2 1 4 3] </a:t>
            </a:r>
            <a:r>
              <a:rPr lang="ko-KR" alt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에는 역이 </a:t>
            </a: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개 존재</a:t>
            </a: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2000" i="0" dirty="0" smtClean="0">
                <a:latin typeface="Arial" panose="020B0604020202020204" pitchFamily="34" charset="0"/>
                <a:cs typeface="Arial" panose="020B0604020202020204" pitchFamily="34" charset="0"/>
              </a:rPr>
              <a:t>4+2=6=4x3/2</a:t>
            </a:r>
            <a:endParaRPr lang="en-US" altLang="ko-KR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ko-KR" alt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즉</a:t>
            </a: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가능한 하나의 역은 </a:t>
            </a:r>
            <a:r>
              <a:rPr lang="en-US" altLang="ko-KR" sz="2000" dirty="0">
                <a:latin typeface="+mn-lt"/>
              </a:rPr>
              <a:t>P  </a:t>
            </a:r>
            <a:r>
              <a:rPr lang="ko-KR" altLang="en-US" sz="2000" i="0" dirty="0">
                <a:latin typeface="+mn-lt"/>
              </a:rPr>
              <a:t>또는</a:t>
            </a:r>
            <a:r>
              <a:rPr lang="ko-KR" altLang="en-US" sz="2000" dirty="0">
                <a:latin typeface="+mn-lt"/>
              </a:rPr>
              <a:t> </a:t>
            </a:r>
            <a:r>
              <a:rPr lang="en-US" altLang="ko-KR" sz="2000" dirty="0">
                <a:latin typeface="+mn-lt"/>
              </a:rPr>
              <a:t>P</a:t>
            </a:r>
            <a:r>
              <a:rPr lang="en-US" altLang="ko-KR" sz="2000" baseline="50000" dirty="0">
                <a:latin typeface="+mn-lt"/>
              </a:rPr>
              <a:t>T</a:t>
            </a:r>
            <a:r>
              <a:rPr lang="en-US" altLang="ko-KR" sz="2000" dirty="0">
                <a:latin typeface="+mn-lt"/>
              </a:rPr>
              <a:t> </a:t>
            </a:r>
            <a:r>
              <a:rPr lang="ko-KR" altLang="en-US" sz="2000" i="0" dirty="0"/>
              <a:t>에 존재한다</a:t>
            </a:r>
            <a:r>
              <a:rPr lang="en-US" altLang="ko-KR" sz="2000" dirty="0"/>
              <a:t>.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6A6809-E074-4741-95AF-FE9D3503378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81075"/>
            <a:ext cx="8839200" cy="2063750"/>
          </a:xfrm>
        </p:spPr>
        <p:txBody>
          <a:bodyPr/>
          <a:lstStyle/>
          <a:p>
            <a:pPr marL="714375" indent="-714375" eaLnBrk="1" hangingPunct="1">
              <a:lnSpc>
                <a:spcPts val="2800"/>
              </a:lnSpc>
              <a:buFont typeface="Wingdings 2" panose="05020102010507070707" pitchFamily="18" charset="2"/>
              <a:buNone/>
              <a:defRPr/>
            </a:pPr>
            <a:endParaRPr lang="en-US" altLang="ko-KR" dirty="0" smtClean="0"/>
          </a:p>
          <a:p>
            <a:pPr eaLnBrk="1" hangingPunct="1">
              <a:lnSpc>
                <a:spcPts val="2800"/>
              </a:lnSpc>
              <a:defRPr/>
            </a:pPr>
            <a:r>
              <a:rPr lang="ko-KR" altLang="en-US" dirty="0" smtClean="0"/>
              <a:t>교환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버블 정렬은 한번 비교할 때 기껏해야 하나의 역만을 제거할 수 있으므로 시간복잡도가 최악의 경우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-1)/2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평균적으로는 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-1)/4</a:t>
            </a:r>
            <a:r>
              <a:rPr lang="ko-KR" altLang="en-US" dirty="0" smtClean="0"/>
              <a:t> 보다 좋을 수 없다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9B9A72-B74F-4A8F-8198-EF0485C7C1D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4819" name="TextBox 4"/>
          <p:cNvSpPr txBox="1">
            <a:spLocks noChangeArrowheads="1"/>
          </p:cNvSpPr>
          <p:nvPr/>
        </p:nvSpPr>
        <p:spPr bwMode="auto">
          <a:xfrm>
            <a:off x="785813" y="714375"/>
            <a:ext cx="3490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0">
                <a:latin typeface="굴림" panose="020B0600000101010101" pitchFamily="50" charset="-127"/>
              </a:rPr>
              <a:t>(</a:t>
            </a:r>
            <a:r>
              <a:rPr lang="ko-KR" altLang="en-US" i="0">
                <a:latin typeface="굴림" panose="020B0600000101010101" pitchFamily="50" charset="-127"/>
              </a:rPr>
              <a:t>예</a:t>
            </a:r>
            <a:r>
              <a:rPr lang="en-US" altLang="ko-KR" i="0">
                <a:latin typeface="굴림" panose="020B0600000101010101" pitchFamily="50" charset="-127"/>
              </a:rPr>
              <a:t>)  4 3 2 1.  </a:t>
            </a:r>
            <a:r>
              <a:rPr lang="ko-KR" altLang="en-US" i="0">
                <a:latin typeface="굴림" panose="020B0600000101010101" pitchFamily="50" charset="-127"/>
              </a:rPr>
              <a:t>역의 개수 </a:t>
            </a:r>
            <a:r>
              <a:rPr lang="en-US" altLang="ko-KR" i="0">
                <a:latin typeface="굴림" panose="020B0600000101010101" pitchFamily="50" charset="-127"/>
              </a:rPr>
              <a:t>= 6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i="0">
              <a:latin typeface="굴림" panose="020B060000010101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500188" y="1643063"/>
          <a:ext cx="5643561" cy="1838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87"/>
                <a:gridCol w="1881187"/>
                <a:gridCol w="1881187"/>
              </a:tblGrid>
              <a:tr h="370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방법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한 번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비교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후 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역의 개수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insertion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sort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3 4 2 1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selection sort*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3 4 2 1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exchange sort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3 4 2 1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bubble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sort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3 4 2 1 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846" name="TextBox 7"/>
          <p:cNvSpPr txBox="1">
            <a:spLocks noChangeArrowheads="1"/>
          </p:cNvSpPr>
          <p:nvPr/>
        </p:nvSpPr>
        <p:spPr bwMode="auto">
          <a:xfrm>
            <a:off x="1428750" y="4143375"/>
            <a:ext cx="73580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0">
                <a:latin typeface="굴림" panose="020B0600000101010101" pitchFamily="50" charset="-127"/>
              </a:rPr>
              <a:t>* </a:t>
            </a:r>
            <a:r>
              <a:rPr lang="ko-KR" altLang="en-US" i="0">
                <a:latin typeface="굴림" panose="020B0600000101010101" pitchFamily="50" charset="-127"/>
              </a:rPr>
              <a:t>한 번 비교 후에 데이터는 실제적으로 이동하지 않으나</a:t>
            </a:r>
            <a:r>
              <a:rPr lang="en-US" altLang="ko-KR" i="0">
                <a:latin typeface="굴림" panose="020B0600000101010101" pitchFamily="50" charset="-127"/>
              </a:rPr>
              <a:t>, </a:t>
            </a:r>
            <a:r>
              <a:rPr lang="ko-KR" altLang="en-US" i="0">
                <a:latin typeface="굴림" panose="020B0600000101010101" pitchFamily="50" charset="-127"/>
              </a:rPr>
              <a:t>내용적으로는 이동이 있는 것과 같으며</a:t>
            </a:r>
            <a:r>
              <a:rPr lang="en-US" altLang="ko-KR" i="0">
                <a:latin typeface="굴림" panose="020B0600000101010101" pitchFamily="50" charset="-127"/>
              </a:rPr>
              <a:t>, </a:t>
            </a:r>
            <a:r>
              <a:rPr lang="ko-KR" altLang="en-US" i="0">
                <a:latin typeface="굴림" panose="020B0600000101010101" pitchFamily="50" charset="-127"/>
              </a:rPr>
              <a:t>역이 한 개 제거된 상태가 내부적으로 적용된다</a:t>
            </a:r>
            <a:r>
              <a:rPr lang="en-US" altLang="ko-KR" i="0">
                <a:latin typeface="굴림" panose="020B0600000101010101" pitchFamily="50" charset="-127"/>
              </a:rPr>
              <a:t>.</a:t>
            </a:r>
            <a:endParaRPr lang="ko-KR" altLang="en-US" i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143DE6-68F9-464E-AB97-FCC980404E6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" y="1357313"/>
            <a:ext cx="8072438" cy="1908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ko-KR" altLang="en-US" sz="2000" i="0" dirty="0"/>
              <a:t> 문제의 분석</a:t>
            </a:r>
          </a:p>
          <a:p>
            <a:pPr marL="714375" lvl="1" indent="-257175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2000" i="0" dirty="0"/>
              <a:t>일반적으로 “계산복잡도 분석”이란 </a:t>
            </a:r>
            <a:r>
              <a:rPr lang="en-US" altLang="ko-KR" sz="2000" i="0" dirty="0"/>
              <a:t>“</a:t>
            </a:r>
            <a:r>
              <a:rPr lang="ko-KR" altLang="en-US" sz="2000" i="0" dirty="0"/>
              <a:t>문제의</a:t>
            </a:r>
            <a:r>
              <a:rPr lang="en-US" altLang="ko-KR" sz="2000" i="0" dirty="0"/>
              <a:t> </a:t>
            </a:r>
            <a:r>
              <a:rPr lang="ko-KR" altLang="en-US" sz="2000" i="0" dirty="0"/>
              <a:t>분석</a:t>
            </a:r>
            <a:r>
              <a:rPr lang="en-US" altLang="ko-KR" sz="2000" i="0" dirty="0"/>
              <a:t>”</a:t>
            </a:r>
            <a:r>
              <a:rPr lang="ko-KR" altLang="en-US" sz="2000" i="0" dirty="0"/>
              <a:t>을 지칭</a:t>
            </a:r>
          </a:p>
          <a:p>
            <a:pPr marL="714375" lvl="1" indent="-257175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2000" i="0" dirty="0"/>
              <a:t>어떤 문제에 대해서 그 문제를 풀 수 있는 모든 알고리즘의 효율의 하한</a:t>
            </a:r>
            <a:r>
              <a:rPr lang="en-US" altLang="ko-KR" sz="2000" i="0" dirty="0"/>
              <a:t>(lower-bound)</a:t>
            </a:r>
            <a:r>
              <a:rPr lang="ko-KR" altLang="en-US" sz="2000" i="0" dirty="0"/>
              <a:t>을 결정한다</a:t>
            </a:r>
            <a:r>
              <a:rPr lang="en-US" altLang="ko-KR" sz="2000" i="0" dirty="0"/>
              <a:t>.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i="0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3041650" y="3789363"/>
            <a:ext cx="1530350" cy="314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600" i="0" dirty="0">
                <a:latin typeface="+mj-lt"/>
                <a:cs typeface="Courier New" pitchFamily="49" charset="0"/>
              </a:rPr>
              <a:t>problem</a:t>
            </a:r>
            <a:endParaRPr lang="ko-KR" altLang="en-US" sz="1600" i="0" dirty="0">
              <a:latin typeface="+mj-lt"/>
              <a:cs typeface="Courier New" pitchFamily="49" charset="0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2005013" y="4749800"/>
            <a:ext cx="720725" cy="31115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600" i="0" dirty="0" err="1">
                <a:latin typeface="+mj-lt"/>
                <a:cs typeface="Courier New" pitchFamily="49" charset="0"/>
              </a:rPr>
              <a:t>Alg</a:t>
            </a:r>
            <a:r>
              <a:rPr lang="en-US" altLang="ko-KR" sz="1600" i="0" dirty="0">
                <a:latin typeface="+mj-lt"/>
                <a:cs typeface="Courier New" pitchFamily="49" charset="0"/>
              </a:rPr>
              <a:t> 1</a:t>
            </a:r>
            <a:endParaRPr lang="ko-KR" altLang="en-US" sz="1600" i="0" dirty="0">
              <a:latin typeface="+mj-lt"/>
              <a:cs typeface="Courier New" pitchFamily="49" charset="0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2914650" y="4756150"/>
            <a:ext cx="720725" cy="31115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600" i="0" dirty="0" err="1">
                <a:latin typeface="+mj-lt"/>
                <a:cs typeface="Courier New" pitchFamily="49" charset="0"/>
              </a:rPr>
              <a:t>Alg</a:t>
            </a:r>
            <a:r>
              <a:rPr lang="en-US" altLang="ko-KR" sz="1600" i="0" dirty="0">
                <a:latin typeface="+mj-lt"/>
                <a:cs typeface="Courier New" pitchFamily="49" charset="0"/>
              </a:rPr>
              <a:t> 2</a:t>
            </a:r>
            <a:endParaRPr lang="ko-KR" altLang="en-US" sz="1600" i="0" dirty="0">
              <a:latin typeface="+mj-lt"/>
              <a:cs typeface="Courier New" pitchFamily="49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4776788" y="4749800"/>
            <a:ext cx="720725" cy="31115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600" i="0" dirty="0" err="1">
                <a:latin typeface="+mj-lt"/>
                <a:cs typeface="Courier New" pitchFamily="49" charset="0"/>
              </a:rPr>
              <a:t>Alg</a:t>
            </a:r>
            <a:r>
              <a:rPr lang="en-US" altLang="ko-KR" sz="1600" i="0" dirty="0">
                <a:latin typeface="+mj-lt"/>
                <a:cs typeface="Courier New" pitchFamily="49" charset="0"/>
              </a:rPr>
              <a:t> n</a:t>
            </a:r>
            <a:endParaRPr lang="ko-KR" altLang="en-US" sz="1600" i="0" dirty="0">
              <a:latin typeface="+mj-lt"/>
              <a:cs typeface="Courier New" pitchFamily="49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3992563" y="4883150"/>
            <a:ext cx="88900" cy="1158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600" i="0" dirty="0">
              <a:latin typeface="+mj-lt"/>
              <a:cs typeface="Courier New" pitchFamily="49" charset="0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4229100" y="4883150"/>
            <a:ext cx="88900" cy="1158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600" i="0" dirty="0">
              <a:latin typeface="+mj-lt"/>
              <a:cs typeface="Courier New" pitchFamily="49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4471988" y="4883150"/>
            <a:ext cx="88900" cy="1158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600" i="0" dirty="0">
              <a:latin typeface="+mj-lt"/>
              <a:cs typeface="Courier New" pitchFamily="49" charset="0"/>
            </a:endParaRPr>
          </a:p>
        </p:txBody>
      </p:sp>
      <p:cxnSp>
        <p:nvCxnSpPr>
          <p:cNvPr id="8203" name="직선 연결선 10"/>
          <p:cNvCxnSpPr>
            <a:cxnSpLocks noChangeShapeType="1"/>
            <a:stCxn id="4" idx="2"/>
            <a:endCxn id="6" idx="0"/>
          </p:cNvCxnSpPr>
          <p:nvPr/>
        </p:nvCxnSpPr>
        <p:spPr bwMode="auto">
          <a:xfrm flipH="1">
            <a:off x="2365375" y="4103688"/>
            <a:ext cx="1441450" cy="646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4" name="직선 연결선 12"/>
          <p:cNvCxnSpPr>
            <a:cxnSpLocks noChangeShapeType="1"/>
            <a:stCxn id="4" idx="2"/>
            <a:endCxn id="7" idx="0"/>
          </p:cNvCxnSpPr>
          <p:nvPr/>
        </p:nvCxnSpPr>
        <p:spPr bwMode="auto">
          <a:xfrm flipH="1">
            <a:off x="3275013" y="4103688"/>
            <a:ext cx="531812" cy="6524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5" name="직선 연결선 14"/>
          <p:cNvCxnSpPr>
            <a:cxnSpLocks noChangeShapeType="1"/>
            <a:stCxn id="4" idx="2"/>
            <a:endCxn id="8" idx="0"/>
          </p:cNvCxnSpPr>
          <p:nvPr/>
        </p:nvCxnSpPr>
        <p:spPr bwMode="auto">
          <a:xfrm>
            <a:off x="3806825" y="4103688"/>
            <a:ext cx="1330325" cy="646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6" name="오른쪽 중괄호 15"/>
          <p:cNvSpPr>
            <a:spLocks/>
          </p:cNvSpPr>
          <p:nvPr/>
        </p:nvSpPr>
        <p:spPr bwMode="auto">
          <a:xfrm>
            <a:off x="5614988" y="3624263"/>
            <a:ext cx="180975" cy="596900"/>
          </a:xfrm>
          <a:prstGeom prst="rightBrace">
            <a:avLst>
              <a:gd name="adj1" fmla="val 8291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0425" y="3738563"/>
            <a:ext cx="1955800" cy="3127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latin typeface="+mj-lt"/>
              </a:rPr>
              <a:t>Analysis of Problems</a:t>
            </a:r>
            <a:endParaRPr lang="ko-KR" altLang="en-US" sz="1600" i="0" dirty="0">
              <a:latin typeface="+mj-lt"/>
            </a:endParaRPr>
          </a:p>
        </p:txBody>
      </p:sp>
      <p:sp>
        <p:nvSpPr>
          <p:cNvPr id="8208" name="오른쪽 중괄호 18"/>
          <p:cNvSpPr>
            <a:spLocks/>
          </p:cNvSpPr>
          <p:nvPr/>
        </p:nvSpPr>
        <p:spPr bwMode="auto">
          <a:xfrm>
            <a:off x="5667375" y="4556125"/>
            <a:ext cx="180975" cy="596900"/>
          </a:xfrm>
          <a:prstGeom prst="rightBrace">
            <a:avLst>
              <a:gd name="adj1" fmla="val 8291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91225" y="4670425"/>
            <a:ext cx="2105025" cy="3127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latin typeface="+mj-lt"/>
              </a:rPr>
              <a:t>Analysis of Algorithms</a:t>
            </a:r>
            <a:endParaRPr lang="ko-KR" altLang="en-US" sz="1600" i="0" dirty="0">
              <a:latin typeface="+mj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D56157-7707-46F3-A450-2E9E0981598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42963"/>
          </a:xfrm>
        </p:spPr>
        <p:txBody>
          <a:bodyPr/>
          <a:lstStyle/>
          <a:p>
            <a:pPr eaLnBrk="1" hangingPunct="1"/>
            <a:r>
              <a:rPr lang="ko-KR" altLang="en-US" smtClean="0"/>
              <a:t>합병정렬 알고리즘 재검토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1157288"/>
            <a:ext cx="8839200" cy="2071687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ko-KR" smtClean="0"/>
              <a:t>합병정렬은 비교마다 하나 이상의 역을 제거하므로 앞서 살펴본</a:t>
            </a:r>
            <a:r>
              <a:rPr lang="ko-KR" altLang="en-US" smtClean="0"/>
              <a:t> </a:t>
            </a:r>
            <a:r>
              <a:rPr lang="ko-KR" altLang="ko-KR" smtClean="0"/>
              <a:t>교환</a:t>
            </a:r>
            <a:r>
              <a:rPr lang="ko-KR" altLang="ko-KR" b="1" smtClean="0"/>
              <a:t>, </a:t>
            </a:r>
            <a:r>
              <a:rPr lang="ko-KR" altLang="ko-KR" smtClean="0"/>
              <a:t>삽입</a:t>
            </a:r>
            <a:r>
              <a:rPr lang="ko-KR" altLang="ko-KR" b="1" smtClean="0"/>
              <a:t>, </a:t>
            </a:r>
            <a:r>
              <a:rPr lang="ko-KR" altLang="ko-KR" smtClean="0"/>
              <a:t>선택 정렬보다 효율적이다</a:t>
            </a:r>
            <a:r>
              <a:rPr lang="ko-KR" altLang="ko-KR" b="1" smtClean="0"/>
              <a:t>.</a:t>
            </a:r>
            <a:endParaRPr lang="en-US" altLang="ko-KR" b="1" smtClean="0"/>
          </a:p>
          <a:p>
            <a:pPr lvl="1" eaLnBrk="1" hangingPunct="1">
              <a:lnSpc>
                <a:spcPts val="2800"/>
              </a:lnSpc>
            </a:pPr>
            <a:r>
              <a:rPr lang="ko-KR" altLang="ko-KR" smtClean="0"/>
              <a:t>예</a:t>
            </a:r>
            <a:r>
              <a:rPr lang="en-US" altLang="ko-KR" smtClean="0"/>
              <a:t>)</a:t>
            </a:r>
            <a:r>
              <a:rPr lang="ko-KR" altLang="ko-KR" smtClean="0"/>
              <a:t> [3,4], [1,2]를 합병할 때 3과 1를 비교하면 1이 작으므로 1이</a:t>
            </a:r>
            <a:r>
              <a:rPr lang="ko-KR" altLang="en-US" smtClean="0"/>
              <a:t> </a:t>
            </a:r>
            <a:r>
              <a:rPr lang="ko-KR" altLang="ko-KR" smtClean="0"/>
              <a:t>결과 배열의 첫 슬롯에 들어간다. 이를 통해 (3, 1), (4, 1) 두 개의</a:t>
            </a:r>
            <a:r>
              <a:rPr lang="ko-KR" altLang="en-US" smtClean="0"/>
              <a:t> </a:t>
            </a:r>
            <a:r>
              <a:rPr lang="ko-KR" altLang="ko-KR" smtClean="0"/>
              <a:t>역을 제거한다.</a:t>
            </a:r>
            <a:endParaRPr lang="en-US" altLang="ko-KR" smtClean="0"/>
          </a:p>
          <a:p>
            <a:pPr lvl="1" eaLnBrk="1" hangingPunct="1">
              <a:lnSpc>
                <a:spcPts val="2800"/>
              </a:lnSpc>
            </a:pPr>
            <a:r>
              <a:rPr lang="en-US" altLang="ko-KR" smtClean="0"/>
              <a:t>3</a:t>
            </a:r>
            <a:r>
              <a:rPr lang="ko-KR" altLang="en-US" smtClean="0"/>
              <a:t>과 </a:t>
            </a:r>
            <a:r>
              <a:rPr lang="en-US" altLang="ko-KR" smtClean="0"/>
              <a:t>2</a:t>
            </a:r>
            <a:r>
              <a:rPr lang="ko-KR" altLang="en-US" smtClean="0"/>
              <a:t>가비교된 후 </a:t>
            </a:r>
            <a:r>
              <a:rPr lang="en-US" altLang="ko-KR" smtClean="0"/>
              <a:t>2</a:t>
            </a:r>
            <a:r>
              <a:rPr lang="ko-KR" altLang="en-US" smtClean="0"/>
              <a:t>가 결과배열에 들어가면서 역 </a:t>
            </a:r>
            <a:r>
              <a:rPr lang="en-US" altLang="ko-KR" smtClean="0"/>
              <a:t>(3,2), (4,2)</a:t>
            </a:r>
            <a:r>
              <a:rPr lang="ko-KR" altLang="en-US" smtClean="0"/>
              <a:t>가 제거된다</a:t>
            </a:r>
            <a:r>
              <a:rPr lang="en-US" altLang="ko-KR" smtClean="0"/>
              <a:t>.</a:t>
            </a:r>
            <a:endParaRPr lang="ko-KR" altLang="ko-KR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398463" y="3979863"/>
            <a:ext cx="719137" cy="1936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400" i="0" dirty="0">
                <a:latin typeface="+mj-lt"/>
                <a:cs typeface="Courier New" pitchFamily="49" charset="0"/>
              </a:rPr>
              <a:t>3    4 </a:t>
            </a:r>
            <a:endParaRPr lang="ko-KR" altLang="en-US" sz="1400" i="0" dirty="0">
              <a:latin typeface="+mj-lt"/>
              <a:cs typeface="Courier New" pitchFamily="49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270000" y="3979863"/>
            <a:ext cx="720725" cy="1936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400" i="0" dirty="0">
                <a:latin typeface="+mj-lt"/>
                <a:cs typeface="Courier New" pitchFamily="49" charset="0"/>
              </a:rPr>
              <a:t>1   2 </a:t>
            </a:r>
            <a:endParaRPr lang="ko-KR" altLang="en-US" sz="1400" i="0" dirty="0">
              <a:latin typeface="+mj-lt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70125" y="3933825"/>
            <a:ext cx="1058863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4 inversions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798763" y="4591050"/>
            <a:ext cx="720725" cy="1936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400" i="0" dirty="0">
                <a:latin typeface="+mj-lt"/>
                <a:cs typeface="Courier New" pitchFamily="49" charset="0"/>
              </a:rPr>
              <a:t>3    4 </a:t>
            </a:r>
            <a:endParaRPr lang="ko-KR" altLang="en-US" sz="1400" i="0" dirty="0">
              <a:latin typeface="+mj-lt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671888" y="4591050"/>
            <a:ext cx="719137" cy="1936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400" i="0" dirty="0">
                <a:latin typeface="+mj-lt"/>
                <a:cs typeface="Courier New" pitchFamily="49" charset="0"/>
              </a:rPr>
              <a:t>     2 </a:t>
            </a:r>
            <a:endParaRPr lang="ko-KR" altLang="en-US" sz="1400" i="0" dirty="0">
              <a:latin typeface="+mj-lt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2013" y="4572000"/>
            <a:ext cx="1057275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2 inversions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798763" y="5121275"/>
            <a:ext cx="1592262" cy="1651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        1                         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2106613" y="4292600"/>
            <a:ext cx="504825" cy="215900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 bwMode="auto">
          <a:xfrm>
            <a:off x="4535488" y="5516563"/>
            <a:ext cx="503237" cy="215900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508625" y="5430838"/>
            <a:ext cx="719138" cy="1936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400" i="0" dirty="0">
                <a:latin typeface="+mj-lt"/>
                <a:cs typeface="Courier New" pitchFamily="49" charset="0"/>
              </a:rPr>
              <a:t>3    4 </a:t>
            </a:r>
            <a:endParaRPr lang="ko-KR" altLang="en-US" sz="1400" i="0" dirty="0">
              <a:latin typeface="+mj-lt"/>
              <a:cs typeface="Courier New" pitchFamily="49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380163" y="5430838"/>
            <a:ext cx="720725" cy="1936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400" i="0" dirty="0">
                <a:latin typeface="+mj-lt"/>
                <a:cs typeface="Courier New" pitchFamily="49" charset="0"/>
              </a:rPr>
              <a:t>     </a:t>
            </a:r>
            <a:endParaRPr lang="ko-KR" altLang="en-US" sz="1400" i="0" dirty="0">
              <a:latin typeface="+mj-lt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508625" y="5961063"/>
            <a:ext cx="1592263" cy="1666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        1     2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7" name="모서리가 둥근 사각형 설명선 16"/>
          <p:cNvSpPr/>
          <p:nvPr/>
        </p:nvSpPr>
        <p:spPr bwMode="auto">
          <a:xfrm>
            <a:off x="1687513" y="5203825"/>
            <a:ext cx="720725" cy="184150"/>
          </a:xfrm>
          <a:prstGeom prst="wedgeRoundRectCallout">
            <a:avLst>
              <a:gd name="adj1" fmla="val 95346"/>
              <a:gd name="adj2" fmla="val -6165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New slot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8" name="모서리가 둥근 사각형 설명선 17"/>
          <p:cNvSpPr/>
          <p:nvPr/>
        </p:nvSpPr>
        <p:spPr bwMode="auto">
          <a:xfrm>
            <a:off x="4391025" y="6102350"/>
            <a:ext cx="720725" cy="184150"/>
          </a:xfrm>
          <a:prstGeom prst="wedgeRoundRectCallout">
            <a:avLst>
              <a:gd name="adj1" fmla="val 95346"/>
              <a:gd name="adj2" fmla="val -6165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New slot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0288" y="5670550"/>
            <a:ext cx="1033462" cy="287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0  inversion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2438" y="3684588"/>
            <a:ext cx="571500" cy="287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  <a:ea typeface="굴림" charset="-127"/>
              </a:rPr>
              <a:t>f      r</a:t>
            </a:r>
            <a:endParaRPr lang="ko-KR" altLang="en-US" sz="1400" i="0" dirty="0">
              <a:latin typeface="+mn-lt"/>
              <a:ea typeface="굴림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44613" y="3711575"/>
            <a:ext cx="5715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  <a:ea typeface="굴림" charset="-127"/>
              </a:rPr>
              <a:t>f      r</a:t>
            </a:r>
            <a:endParaRPr lang="ko-KR" altLang="en-US" sz="1400" i="0" dirty="0">
              <a:latin typeface="+mn-lt"/>
              <a:ea typeface="굴림" charset="-127"/>
            </a:endParaRPr>
          </a:p>
        </p:txBody>
      </p:sp>
      <p:sp>
        <p:nvSpPr>
          <p:cNvPr id="35862" name="TextBox 2"/>
          <p:cNvSpPr txBox="1">
            <a:spLocks noChangeArrowheads="1"/>
          </p:cNvSpPr>
          <p:nvPr/>
        </p:nvSpPr>
        <p:spPr bwMode="auto">
          <a:xfrm>
            <a:off x="1625600" y="4473575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i="0">
                <a:latin typeface="Arial" panose="020B0604020202020204" pitchFamily="34" charset="0"/>
                <a:cs typeface="Arial" panose="020B0604020202020204" pitchFamily="34" charset="0"/>
              </a:rPr>
              <a:t>카드 한 장 이동</a:t>
            </a:r>
          </a:p>
        </p:txBody>
      </p:sp>
      <p:sp>
        <p:nvSpPr>
          <p:cNvPr id="35863" name="TextBox 23"/>
          <p:cNvSpPr txBox="1">
            <a:spLocks noChangeArrowheads="1"/>
          </p:cNvSpPr>
          <p:nvPr/>
        </p:nvSpPr>
        <p:spPr bwMode="auto">
          <a:xfrm>
            <a:off x="5270500" y="5646738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i="0">
                <a:latin typeface="Arial" panose="020B0604020202020204" pitchFamily="34" charset="0"/>
                <a:cs typeface="Arial" panose="020B0604020202020204" pitchFamily="34" charset="0"/>
              </a:rPr>
              <a:t>카드 한 장 이동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2400" y="3375025"/>
            <a:ext cx="9350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eaLnBrk="1" hangingPunct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ko-KR" altLang="en-US" sz="1800" i="0" dirty="0">
                <a:latin typeface="Arial" panose="020B0604020202020204" pitchFamily="34" charset="0"/>
                <a:cs typeface="Arial" panose="020B0604020202020204" pitchFamily="34" charset="0"/>
              </a:rPr>
              <a:t>합병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0F6509-C0F5-4E9A-9962-29A7ED4D8E2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914400"/>
            <a:ext cx="8839200" cy="1157288"/>
          </a:xfrm>
          <a:prstGeom prst="rect">
            <a:avLst/>
          </a:prstGeom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/>
            </a:pPr>
            <a:r>
              <a:rPr lang="ko-KR" altLang="en-US" sz="2000" i="0" kern="0" dirty="0">
                <a:latin typeface="Times New Roman" pitchFamily="18" charset="0"/>
                <a:ea typeface="+mn-ea"/>
              </a:rPr>
              <a:t>문제</a:t>
            </a:r>
            <a:r>
              <a:rPr lang="en-US" altLang="ko-KR" sz="2000" i="0" kern="0" dirty="0">
                <a:latin typeface="Times New Roman" pitchFamily="18" charset="0"/>
                <a:ea typeface="+mn-ea"/>
              </a:rPr>
              <a:t>: </a:t>
            </a:r>
            <a:r>
              <a:rPr lang="en-US" altLang="ko-KR" sz="2000" kern="0" dirty="0">
                <a:latin typeface="Times New Roman" pitchFamily="18" charset="0"/>
                <a:ea typeface="+mn-ea"/>
              </a:rPr>
              <a:t>n</a:t>
            </a:r>
            <a:r>
              <a:rPr lang="ko-KR" altLang="en-US" sz="2000" i="0" kern="0" dirty="0">
                <a:latin typeface="Times New Roman" pitchFamily="18" charset="0"/>
                <a:ea typeface="+mn-ea"/>
              </a:rPr>
              <a:t>개의 정수를 </a:t>
            </a:r>
            <a:r>
              <a:rPr lang="ko-KR" altLang="en-US" sz="2000" i="0" kern="0" dirty="0" err="1">
                <a:latin typeface="Times New Roman" pitchFamily="18" charset="0"/>
                <a:ea typeface="+mn-ea"/>
              </a:rPr>
              <a:t>비내림차순으로</a:t>
            </a:r>
            <a:r>
              <a:rPr lang="ko-KR" altLang="en-US" sz="2000" i="0" kern="0" dirty="0">
                <a:latin typeface="Times New Roman" pitchFamily="18" charset="0"/>
                <a:ea typeface="+mn-ea"/>
              </a:rPr>
              <a:t> 정렬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/>
            </a:pPr>
            <a:r>
              <a:rPr lang="ko-KR" altLang="en-US" sz="2000" i="0" kern="0" dirty="0">
                <a:latin typeface="Times New Roman" pitchFamily="18" charset="0"/>
                <a:ea typeface="+mn-ea"/>
              </a:rPr>
              <a:t>입력</a:t>
            </a:r>
            <a:r>
              <a:rPr lang="en-US" altLang="ko-KR" sz="2000" i="0" kern="0" dirty="0">
                <a:latin typeface="Times New Roman" pitchFamily="18" charset="0"/>
                <a:ea typeface="+mn-ea"/>
              </a:rPr>
              <a:t>: </a:t>
            </a:r>
            <a:r>
              <a:rPr lang="ko-KR" altLang="en-US" sz="2000" i="0" kern="0" dirty="0">
                <a:latin typeface="Times New Roman" pitchFamily="18" charset="0"/>
                <a:ea typeface="+mn-ea"/>
              </a:rPr>
              <a:t>정수 </a:t>
            </a:r>
            <a:r>
              <a:rPr lang="en-US" altLang="ko-KR" sz="2000" kern="0" dirty="0">
                <a:latin typeface="Times New Roman" pitchFamily="18" charset="0"/>
                <a:ea typeface="+mn-ea"/>
              </a:rPr>
              <a:t>n</a:t>
            </a:r>
            <a:r>
              <a:rPr lang="en-US" altLang="ko-KR" sz="2000" i="0" kern="0" dirty="0">
                <a:latin typeface="Times New Roman" pitchFamily="18" charset="0"/>
                <a:ea typeface="+mn-ea"/>
              </a:rPr>
              <a:t> &gt; 0, </a:t>
            </a:r>
            <a:r>
              <a:rPr lang="ko-KR" altLang="en-US" sz="2000" i="0" kern="0" dirty="0">
                <a:latin typeface="Times New Roman" pitchFamily="18" charset="0"/>
                <a:ea typeface="+mn-ea"/>
              </a:rPr>
              <a:t>크기가 </a:t>
            </a:r>
            <a:r>
              <a:rPr lang="en-US" altLang="ko-KR" sz="2000" kern="0" dirty="0">
                <a:latin typeface="Times New Roman" pitchFamily="18" charset="0"/>
                <a:ea typeface="+mn-ea"/>
              </a:rPr>
              <a:t>n</a:t>
            </a:r>
            <a:r>
              <a:rPr lang="ko-KR" altLang="en-US" sz="2000" i="0" kern="0" dirty="0">
                <a:latin typeface="Times New Roman" pitchFamily="18" charset="0"/>
                <a:ea typeface="+mn-ea"/>
              </a:rPr>
              <a:t>인 배열 </a:t>
            </a:r>
            <a:r>
              <a:rPr lang="en-US" altLang="ko-KR" sz="2000" i="0" kern="0" dirty="0">
                <a:latin typeface="Times New Roman" pitchFamily="18" charset="0"/>
                <a:ea typeface="+mn-ea"/>
              </a:rPr>
              <a:t>S[1..</a:t>
            </a:r>
            <a:r>
              <a:rPr lang="en-US" altLang="ko-KR" sz="2000" kern="0" dirty="0">
                <a:latin typeface="Times New Roman" pitchFamily="18" charset="0"/>
                <a:ea typeface="+mn-ea"/>
              </a:rPr>
              <a:t>n</a:t>
            </a:r>
            <a:r>
              <a:rPr lang="en-US" altLang="ko-KR" sz="2000" i="0" kern="0" dirty="0">
                <a:latin typeface="Times New Roman" pitchFamily="18" charset="0"/>
                <a:ea typeface="+mn-ea"/>
              </a:rPr>
              <a:t>]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/>
            </a:pPr>
            <a:r>
              <a:rPr lang="ko-KR" altLang="en-US" sz="2000" i="0" kern="0" dirty="0">
                <a:latin typeface="Times New Roman" pitchFamily="18" charset="0"/>
                <a:ea typeface="+mn-ea"/>
              </a:rPr>
              <a:t>출력</a:t>
            </a:r>
            <a:r>
              <a:rPr lang="en-US" altLang="ko-KR" sz="2000" i="0" kern="0" dirty="0">
                <a:latin typeface="Times New Roman" pitchFamily="18" charset="0"/>
                <a:ea typeface="+mn-ea"/>
              </a:rPr>
              <a:t>: </a:t>
            </a:r>
            <a:r>
              <a:rPr lang="ko-KR" altLang="en-US" sz="2000" i="0" kern="0" dirty="0" err="1">
                <a:latin typeface="Times New Roman" pitchFamily="18" charset="0"/>
                <a:ea typeface="+mn-ea"/>
              </a:rPr>
              <a:t>비내림차순으로</a:t>
            </a:r>
            <a:r>
              <a:rPr lang="ko-KR" altLang="en-US" sz="2000" i="0" kern="0" dirty="0">
                <a:latin typeface="Times New Roman" pitchFamily="18" charset="0"/>
                <a:ea typeface="+mn-ea"/>
              </a:rPr>
              <a:t> 정렬된 배열 </a:t>
            </a:r>
            <a:r>
              <a:rPr lang="en-US" altLang="ko-KR" sz="2000" i="0" kern="0" dirty="0">
                <a:latin typeface="Times New Roman" pitchFamily="18" charset="0"/>
                <a:ea typeface="+mn-ea"/>
              </a:rPr>
              <a:t>S[1..</a:t>
            </a:r>
            <a:r>
              <a:rPr lang="en-US" altLang="ko-KR" sz="2000" kern="0" dirty="0">
                <a:latin typeface="Times New Roman" pitchFamily="18" charset="0"/>
                <a:ea typeface="+mn-ea"/>
              </a:rPr>
              <a:t>n</a:t>
            </a:r>
            <a:r>
              <a:rPr lang="en-US" altLang="ko-KR" sz="2000" i="0" kern="0" dirty="0">
                <a:latin typeface="Times New Roman" pitchFamily="18" charset="0"/>
                <a:ea typeface="+mn-ea"/>
              </a:rPr>
              <a:t>]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endParaRPr lang="en-US" altLang="ko-KR" sz="2000" i="0" kern="0" dirty="0">
              <a:latin typeface="Times New Roman" pitchFamily="18" charset="0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/>
            </a:pPr>
            <a:endParaRPr lang="en-US" altLang="ko-KR" sz="2000" i="0" kern="0" dirty="0">
              <a:latin typeface="Times New Roman" pitchFamily="18" charset="0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endParaRPr lang="en-US" altLang="ko-KR" sz="2000" i="0" kern="0" dirty="0">
              <a:latin typeface="Times New Roman" pitchFamily="18" charset="0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928688" y="2500313"/>
            <a:ext cx="7286625" cy="25003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	</a:t>
            </a:r>
            <a:r>
              <a:rPr lang="en-US" altLang="ko-KR" sz="1600" b="1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void</a:t>
            </a: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r>
              <a:rPr lang="en-US" altLang="ko-KR" sz="1600" i="0" kern="0" dirty="0" err="1">
                <a:latin typeface="Courier New" pitchFamily="49" charset="0"/>
                <a:ea typeface="굴림" charset="-127"/>
                <a:cs typeface="Courier New" pitchFamily="49" charset="0"/>
              </a:rPr>
              <a:t>quicksort</a:t>
            </a: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 (</a:t>
            </a:r>
            <a:r>
              <a:rPr lang="en-US" altLang="ko-KR" sz="1600" b="1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index</a:t>
            </a: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 low, </a:t>
            </a:r>
            <a:r>
              <a:rPr lang="en-US" altLang="ko-KR" sz="1600" b="1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index</a:t>
            </a: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 high) {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		</a:t>
            </a:r>
            <a:r>
              <a:rPr lang="en-US" altLang="ko-KR" sz="1600" b="1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index</a:t>
            </a: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r>
              <a:rPr lang="en-US" altLang="ko-KR" sz="1600" i="0" kern="0" dirty="0" err="1">
                <a:latin typeface="Courier New" pitchFamily="49" charset="0"/>
                <a:ea typeface="굴림" charset="-127"/>
                <a:cs typeface="Courier New" pitchFamily="49" charset="0"/>
              </a:rPr>
              <a:t>pivotpoint</a:t>
            </a: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		</a:t>
            </a:r>
            <a:r>
              <a:rPr lang="en-US" altLang="ko-KR" sz="1600" b="1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if</a:t>
            </a: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 (high &gt; low) {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		     partition(</a:t>
            </a:r>
            <a:r>
              <a:rPr lang="en-US" altLang="ko-KR" sz="1600" i="0" kern="0" dirty="0" err="1">
                <a:latin typeface="Courier New" pitchFamily="49" charset="0"/>
                <a:ea typeface="굴림" charset="-127"/>
                <a:cs typeface="Courier New" pitchFamily="49" charset="0"/>
              </a:rPr>
              <a:t>low,high,pivotpoint</a:t>
            </a: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		     </a:t>
            </a:r>
            <a:r>
              <a:rPr lang="en-US" altLang="ko-KR" sz="1600" i="0" kern="0" dirty="0" err="1">
                <a:latin typeface="Courier New" pitchFamily="49" charset="0"/>
                <a:ea typeface="굴림" charset="-127"/>
                <a:cs typeface="Courier New" pitchFamily="49" charset="0"/>
              </a:rPr>
              <a:t>quicksort</a:t>
            </a: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(low,pivotpoint-1);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		     </a:t>
            </a:r>
            <a:r>
              <a:rPr lang="en-US" altLang="ko-KR" sz="1600" i="0" kern="0" dirty="0" err="1">
                <a:latin typeface="Courier New" pitchFamily="49" charset="0"/>
                <a:ea typeface="굴림" charset="-127"/>
                <a:cs typeface="Courier New" pitchFamily="49" charset="0"/>
              </a:rPr>
              <a:t>quicksort</a:t>
            </a: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(pivotpoint+1,high);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		}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600" i="0" kern="0" dirty="0">
                <a:latin typeface="Courier New" pitchFamily="49" charset="0"/>
                <a:ea typeface="굴림" charset="-127"/>
                <a:cs typeface="Courier New" pitchFamily="49" charset="0"/>
              </a:rPr>
              <a:t>	}</a:t>
            </a:r>
          </a:p>
        </p:txBody>
      </p:sp>
      <p:sp>
        <p:nvSpPr>
          <p:cNvPr id="36869" name="Rectangle 2"/>
          <p:cNvSpPr txBox="1">
            <a:spLocks noChangeArrowheads="1"/>
          </p:cNvSpPr>
          <p:nvPr/>
        </p:nvSpPr>
        <p:spPr bwMode="auto">
          <a:xfrm>
            <a:off x="685800" y="76200"/>
            <a:ext cx="77724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3600" i="0">
                <a:solidFill>
                  <a:schemeClr val="tx2"/>
                </a:solidFill>
              </a:rPr>
              <a:t>Quicksort</a:t>
            </a:r>
            <a:endParaRPr lang="ko-KR" altLang="en-US" sz="3600" i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1099" y="5400547"/>
            <a:ext cx="6477001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8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8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8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800" 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latinLnBrk="1">
              <a:spcAft>
                <a:spcPts val="0"/>
              </a:spcAft>
            </a:pPr>
            <a:r>
              <a:rPr lang="ko-KR" altLang="en-US" sz="2000" i="0" kern="100" smtClean="0">
                <a:latin typeface="+mn-lt"/>
                <a:sym typeface="Symbol" panose="05050102010706020507" pitchFamily="18" charset="2"/>
              </a:rPr>
              <a:t>추가공간</a:t>
            </a:r>
            <a:r>
              <a:rPr lang="en-US" altLang="ko-KR" sz="2000" i="0" kern="100" smtClean="0">
                <a:latin typeface="+mn-lt"/>
                <a:sym typeface="Symbol" panose="05050102010706020507" pitchFamily="18" charset="2"/>
              </a:rPr>
              <a:t>: </a:t>
            </a:r>
            <a:r>
              <a:rPr lang="en-US" altLang="ko-KR" sz="2000" i="0" kern="100">
                <a:latin typeface="+mn-lt"/>
              </a:rPr>
              <a:t>(lg n)</a:t>
            </a:r>
            <a:endParaRPr lang="ko-KR" altLang="ko-KR" sz="2000" i="0" kern="100">
              <a:latin typeface="+mn-lt"/>
              <a:ea typeface="바탕체" panose="02030609000101010101" pitchFamily="17" charset="-127"/>
            </a:endParaRPr>
          </a:p>
          <a:p>
            <a:r>
              <a:rPr lang="en-US" altLang="ko-KR" sz="2000" i="0" kern="100" smtClean="0">
                <a:latin typeface="+mn-lt"/>
              </a:rPr>
              <a:t>               </a:t>
            </a:r>
            <a:r>
              <a:rPr lang="ko-KR" altLang="ko-KR" sz="2000" i="0" kern="100" smtClean="0">
                <a:latin typeface="+mn-lt"/>
                <a:cs typeface="Times New Roman" panose="02020603050405020304" pitchFamily="18" charset="0"/>
              </a:rPr>
              <a:t>재귀에</a:t>
            </a:r>
            <a:r>
              <a:rPr lang="ko-KR" altLang="ko-KR" sz="2000" i="0" kern="100" smtClean="0">
                <a:latin typeface="+mn-lt"/>
                <a:ea typeface="Times New Roman" panose="02020603050405020304" pitchFamily="18" charset="0"/>
              </a:rPr>
              <a:t> </a:t>
            </a:r>
            <a:r>
              <a:rPr lang="ko-KR" altLang="ko-KR" sz="2000" i="0" kern="100">
                <a:latin typeface="+mn-lt"/>
                <a:cs typeface="Times New Roman" panose="02020603050405020304" pitchFamily="18" charset="0"/>
              </a:rPr>
              <a:t>의한</a:t>
            </a:r>
            <a:r>
              <a:rPr lang="ko-KR" altLang="ko-KR" sz="2000" i="0" kern="100">
                <a:latin typeface="+mn-lt"/>
                <a:ea typeface="Times New Roman" panose="02020603050405020304" pitchFamily="18" charset="0"/>
              </a:rPr>
              <a:t> </a:t>
            </a:r>
            <a:r>
              <a:rPr lang="ko-KR" altLang="en-US" sz="2000" i="0" kern="100" smtClean="0">
                <a:latin typeface="+mn-lt"/>
                <a:ea typeface="Times New Roman" panose="02020603050405020304" pitchFamily="18" charset="0"/>
              </a:rPr>
              <a:t>인덱스 저장</a:t>
            </a:r>
            <a:r>
              <a:rPr lang="ko-KR" altLang="ko-KR" sz="2000" i="0" kern="100" smtClean="0">
                <a:latin typeface="+mn-lt"/>
                <a:cs typeface="Times New Roman" panose="02020603050405020304" pitchFamily="18" charset="0"/>
              </a:rPr>
              <a:t>공간</a:t>
            </a:r>
            <a:endParaRPr lang="ko-KR" altLang="en-US" sz="2000" i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C956E9-4F74-43CA-8A6B-6702B15A86A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23925"/>
          </a:xfrm>
        </p:spPr>
        <p:txBody>
          <a:bodyPr/>
          <a:lstStyle/>
          <a:p>
            <a:pPr eaLnBrk="1" hangingPunct="1"/>
            <a:r>
              <a:rPr lang="en-US" altLang="ko-KR" smtClean="0"/>
              <a:t>binary tree</a:t>
            </a:r>
            <a:r>
              <a:rPr lang="ko-KR" altLang="en-US" smtClean="0"/>
              <a:t>의 종류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5634038" cy="5148263"/>
          </a:xfrm>
        </p:spPr>
        <p:txBody>
          <a:bodyPr/>
          <a:lstStyle/>
          <a:p>
            <a:pPr eaLnBrk="1" hangingPunct="1"/>
            <a:r>
              <a:rPr lang="ko-KR" altLang="en-US" smtClean="0"/>
              <a:t>완전이진트리</a:t>
            </a:r>
            <a:r>
              <a:rPr lang="en-US" altLang="ko-KR" smtClean="0"/>
              <a:t>(complete(perfect) binary tree): </a:t>
            </a:r>
            <a:r>
              <a:rPr lang="ko-KR" altLang="en-US" smtClean="0"/>
              <a:t>트리의 내부에 있는 모든 마디에 두 개씩 자식마디가 있는 이진 트리</a:t>
            </a:r>
            <a:r>
              <a:rPr lang="en-US" altLang="ko-KR" smtClean="0"/>
              <a:t>. </a:t>
            </a:r>
            <a:r>
              <a:rPr lang="ko-KR" altLang="en-US" smtClean="0"/>
              <a:t>따라서 모든 잎의 깊이</a:t>
            </a:r>
            <a:r>
              <a:rPr lang="en-US" altLang="ko-KR" smtClean="0"/>
              <a:t>(depth) </a:t>
            </a:r>
            <a:r>
              <a:rPr lang="en-US" altLang="ko-KR" i="1" smtClean="0"/>
              <a:t>d</a:t>
            </a:r>
            <a:r>
              <a:rPr lang="ko-KR" altLang="en-US" smtClean="0"/>
              <a:t>는 동일하다</a:t>
            </a:r>
            <a:r>
              <a:rPr lang="en-US" altLang="ko-KR" smtClean="0"/>
              <a:t>.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실질적인 완전이진트리</a:t>
            </a:r>
            <a:r>
              <a:rPr lang="en-US" altLang="ko-KR" smtClean="0"/>
              <a:t>(essentially complete binary tree)</a:t>
            </a:r>
          </a:p>
          <a:p>
            <a:pPr lvl="1" eaLnBrk="1" hangingPunct="1"/>
            <a:r>
              <a:rPr lang="ko-KR" altLang="en-US" smtClean="0"/>
              <a:t>깊이 </a:t>
            </a:r>
            <a:r>
              <a:rPr lang="en-US" altLang="ko-KR" i="1" smtClean="0"/>
              <a:t>d</a:t>
            </a:r>
            <a:r>
              <a:rPr lang="en-US" altLang="ko-KR" smtClean="0"/>
              <a:t> - 1</a:t>
            </a:r>
            <a:r>
              <a:rPr lang="ko-KR" altLang="en-US" smtClean="0"/>
              <a:t>까지는 완전이진트리이고</a:t>
            </a:r>
            <a:r>
              <a:rPr lang="en-US" altLang="ko-KR" smtClean="0"/>
              <a:t>, </a:t>
            </a:r>
          </a:p>
          <a:p>
            <a:pPr lvl="1" eaLnBrk="1" hangingPunct="1"/>
            <a:r>
              <a:rPr lang="ko-KR" altLang="en-US" smtClean="0"/>
              <a:t>깊이 </a:t>
            </a:r>
            <a:r>
              <a:rPr lang="en-US" altLang="ko-KR" i="1" smtClean="0"/>
              <a:t>d</a:t>
            </a:r>
            <a:r>
              <a:rPr lang="ko-KR" altLang="en-US" smtClean="0"/>
              <a:t>의 마디는 왼쪽 끝에서부터 채워진 이진트리</a:t>
            </a:r>
            <a:r>
              <a:rPr lang="en-US" altLang="ko-KR" smtClean="0"/>
              <a:t>.</a:t>
            </a:r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full</a:t>
            </a:r>
            <a:r>
              <a:rPr lang="ko-KR" altLang="en-US" smtClean="0"/>
              <a:t> </a:t>
            </a:r>
            <a:r>
              <a:rPr lang="en-US" altLang="ko-KR" smtClean="0"/>
              <a:t>binary tree (</a:t>
            </a:r>
            <a:r>
              <a:rPr lang="en-US" altLang="ko-KR" b="1" smtClean="0"/>
              <a:t>proper binary tree</a:t>
            </a:r>
            <a:r>
              <a:rPr lang="en-US" altLang="ko-KR" smtClean="0"/>
              <a:t> or </a:t>
            </a:r>
            <a:r>
              <a:rPr lang="en-US" altLang="ko-KR" b="1" smtClean="0"/>
              <a:t>2-tree</a:t>
            </a:r>
            <a:r>
              <a:rPr lang="en-US" altLang="ko-KR" smtClean="0"/>
              <a:t>)</a:t>
            </a:r>
            <a:r>
              <a:rPr lang="ko-KR" altLang="en-US" smtClean="0"/>
              <a:t>는 모든 노드가 영 또는 </a:t>
            </a:r>
            <a:r>
              <a:rPr lang="en-US" altLang="ko-KR" smtClean="0"/>
              <a:t>2</a:t>
            </a:r>
            <a:r>
              <a:rPr lang="ko-KR" altLang="en-US" smtClean="0"/>
              <a:t>개의 자식노드를 갖는다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pic>
        <p:nvPicPr>
          <p:cNvPr id="37893" name="그림 6" descr="07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36"/>
          <a:stretch>
            <a:fillRect/>
          </a:stretch>
        </p:blipFill>
        <p:spPr bwMode="auto">
          <a:xfrm>
            <a:off x="6500813" y="1214438"/>
            <a:ext cx="164306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그림 7" descr="07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786063"/>
            <a:ext cx="15001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895" name="그룹 37"/>
          <p:cNvGrpSpPr>
            <a:grpSpLocks/>
          </p:cNvGrpSpPr>
          <p:nvPr/>
        </p:nvGrpSpPr>
        <p:grpSpPr bwMode="auto">
          <a:xfrm>
            <a:off x="6715125" y="4286250"/>
            <a:ext cx="1285875" cy="1285875"/>
            <a:chOff x="6929454" y="4286256"/>
            <a:chExt cx="1214446" cy="1285884"/>
          </a:xfrm>
        </p:grpSpPr>
        <p:sp>
          <p:nvSpPr>
            <p:cNvPr id="9" name="타원 8"/>
            <p:cNvSpPr/>
            <p:nvPr/>
          </p:nvSpPr>
          <p:spPr bwMode="auto">
            <a:xfrm>
              <a:off x="7500694" y="4286256"/>
              <a:ext cx="214402" cy="21431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25000" lnSpcReduction="20000"/>
            </a:bodyPr>
            <a:lstStyle/>
            <a:p>
              <a:pPr algn="ctr" eaLnBrk="1" latin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endParaRPr lang="ko-KR" altLang="en-US" sz="2000" i="0" dirty="0">
                <a:latin typeface="Courier New" pitchFamily="49" charset="0"/>
                <a:ea typeface="굴림" charset="-127"/>
                <a:cs typeface="Courier New" pitchFamily="49" charset="0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7215824" y="4643447"/>
              <a:ext cx="214402" cy="2143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25000" lnSpcReduction="20000"/>
            </a:bodyPr>
            <a:lstStyle/>
            <a:p>
              <a:pPr algn="ctr" eaLnBrk="1" latin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endParaRPr lang="ko-KR" altLang="en-US" sz="2000" i="0" dirty="0">
                <a:latin typeface="Courier New" pitchFamily="49" charset="0"/>
                <a:ea typeface="굴림" charset="-127"/>
                <a:cs typeface="Courier New" pitchFamily="49" charset="0"/>
              </a:endParaRPr>
            </a:p>
          </p:txBody>
        </p:sp>
        <p:sp>
          <p:nvSpPr>
            <p:cNvPr id="11" name="타원 10"/>
            <p:cNvSpPr/>
            <p:nvPr/>
          </p:nvSpPr>
          <p:spPr bwMode="auto">
            <a:xfrm>
              <a:off x="7857531" y="4643447"/>
              <a:ext cx="214402" cy="2143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25000" lnSpcReduction="20000"/>
            </a:bodyPr>
            <a:lstStyle/>
            <a:p>
              <a:pPr algn="ctr" eaLnBrk="1" latin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endParaRPr lang="ko-KR" altLang="en-US" sz="2000" i="0" dirty="0">
                <a:latin typeface="Courier New" pitchFamily="49" charset="0"/>
                <a:ea typeface="굴림" charset="-127"/>
                <a:cs typeface="Courier New" pitchFamily="49" charset="0"/>
              </a:endParaRPr>
            </a:p>
          </p:txBody>
        </p:sp>
        <p:cxnSp>
          <p:nvCxnSpPr>
            <p:cNvPr id="37899" name="직선 연결선 12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7362415" y="4504903"/>
              <a:ext cx="205648" cy="1342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0" name="직선 연결선 15"/>
            <p:cNvCxnSpPr>
              <a:cxnSpLocks noChangeShapeType="1"/>
              <a:stCxn id="9" idx="5"/>
              <a:endCxn id="11" idx="1"/>
            </p:cNvCxnSpPr>
            <p:nvPr/>
          </p:nvCxnSpPr>
          <p:spPr bwMode="auto">
            <a:xfrm rot="16200000" flipH="1">
              <a:off x="7683886" y="4469184"/>
              <a:ext cx="205648" cy="20564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타원 17"/>
            <p:cNvSpPr/>
            <p:nvPr/>
          </p:nvSpPr>
          <p:spPr bwMode="auto">
            <a:xfrm>
              <a:off x="6929454" y="5000636"/>
              <a:ext cx="214403" cy="21431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25000" lnSpcReduction="20000"/>
            </a:bodyPr>
            <a:lstStyle/>
            <a:p>
              <a:pPr algn="ctr" eaLnBrk="1" latin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endParaRPr lang="ko-KR" altLang="en-US" sz="2000" i="0" dirty="0">
                <a:latin typeface="Courier New" pitchFamily="49" charset="0"/>
                <a:ea typeface="굴림" charset="-127"/>
                <a:cs typeface="Courier New" pitchFamily="49" charset="0"/>
              </a:endParaRPr>
            </a:p>
          </p:txBody>
        </p:sp>
        <p:sp>
          <p:nvSpPr>
            <p:cNvPr id="19" name="타원 18"/>
            <p:cNvSpPr/>
            <p:nvPr/>
          </p:nvSpPr>
          <p:spPr bwMode="auto">
            <a:xfrm>
              <a:off x="7572661" y="5000636"/>
              <a:ext cx="214402" cy="21431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25000" lnSpcReduction="20000"/>
            </a:bodyPr>
            <a:lstStyle/>
            <a:p>
              <a:pPr algn="ctr" eaLnBrk="1" latin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endParaRPr lang="ko-KR" altLang="en-US" sz="2000" i="0" dirty="0">
                <a:latin typeface="Courier New" pitchFamily="49" charset="0"/>
                <a:ea typeface="굴림" charset="-127"/>
                <a:cs typeface="Courier New" pitchFamily="49" charset="0"/>
              </a:endParaRPr>
            </a:p>
          </p:txBody>
        </p:sp>
        <p:cxnSp>
          <p:nvCxnSpPr>
            <p:cNvPr id="37903" name="직선 연결선 19"/>
            <p:cNvCxnSpPr>
              <a:cxnSpLocks noChangeShapeType="1"/>
              <a:stCxn id="10" idx="3"/>
              <a:endCxn id="18" idx="7"/>
            </p:cNvCxnSpPr>
            <p:nvPr/>
          </p:nvCxnSpPr>
          <p:spPr bwMode="auto">
            <a:xfrm rot="5400000">
              <a:off x="7076663" y="4862093"/>
              <a:ext cx="205648" cy="1342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4" name="직선 연결선 20"/>
            <p:cNvCxnSpPr>
              <a:cxnSpLocks noChangeShapeType="1"/>
              <a:stCxn id="10" idx="5"/>
              <a:endCxn id="19" idx="1"/>
            </p:cNvCxnSpPr>
            <p:nvPr/>
          </p:nvCxnSpPr>
          <p:spPr bwMode="auto">
            <a:xfrm rot="16200000" flipH="1">
              <a:off x="7398134" y="4826374"/>
              <a:ext cx="205648" cy="20564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타원 23"/>
            <p:cNvSpPr/>
            <p:nvPr/>
          </p:nvSpPr>
          <p:spPr bwMode="auto">
            <a:xfrm>
              <a:off x="7286291" y="5357827"/>
              <a:ext cx="214403" cy="2143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25000" lnSpcReduction="20000"/>
            </a:bodyPr>
            <a:lstStyle/>
            <a:p>
              <a:pPr algn="ctr" eaLnBrk="1" latin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endParaRPr lang="ko-KR" altLang="en-US" sz="2000" i="0" dirty="0">
                <a:latin typeface="Courier New" pitchFamily="49" charset="0"/>
                <a:ea typeface="굴림" charset="-127"/>
                <a:cs typeface="Courier New" pitchFamily="49" charset="0"/>
              </a:endParaRPr>
            </a:p>
          </p:txBody>
        </p:sp>
        <p:sp>
          <p:nvSpPr>
            <p:cNvPr id="25" name="타원 24"/>
            <p:cNvSpPr/>
            <p:nvPr/>
          </p:nvSpPr>
          <p:spPr bwMode="auto">
            <a:xfrm>
              <a:off x="7929498" y="5357827"/>
              <a:ext cx="214402" cy="2143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25000" lnSpcReduction="20000"/>
            </a:bodyPr>
            <a:lstStyle/>
            <a:p>
              <a:pPr algn="ctr" eaLnBrk="1" latin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endParaRPr lang="ko-KR" altLang="en-US" sz="2000" i="0" dirty="0">
                <a:latin typeface="Courier New" pitchFamily="49" charset="0"/>
                <a:ea typeface="굴림" charset="-127"/>
                <a:cs typeface="Courier New" pitchFamily="49" charset="0"/>
              </a:endParaRPr>
            </a:p>
          </p:txBody>
        </p:sp>
        <p:cxnSp>
          <p:nvCxnSpPr>
            <p:cNvPr id="37907" name="직선 연결선 25"/>
            <p:cNvCxnSpPr>
              <a:cxnSpLocks noChangeShapeType="1"/>
              <a:stCxn id="19" idx="3"/>
              <a:endCxn id="24" idx="7"/>
            </p:cNvCxnSpPr>
            <p:nvPr/>
          </p:nvCxnSpPr>
          <p:spPr bwMode="auto">
            <a:xfrm rot="5400000">
              <a:off x="7433853" y="5219283"/>
              <a:ext cx="205648" cy="1342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8" name="직선 연결선 26"/>
            <p:cNvCxnSpPr>
              <a:cxnSpLocks noChangeShapeType="1"/>
              <a:stCxn id="19" idx="5"/>
              <a:endCxn id="25" idx="1"/>
            </p:cNvCxnSpPr>
            <p:nvPr/>
          </p:nvCxnSpPr>
          <p:spPr bwMode="auto">
            <a:xfrm rot="16200000" flipH="1">
              <a:off x="7755324" y="5183564"/>
              <a:ext cx="205648" cy="20564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325FF0-3300-4235-B2B2-D17CA5FC464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힙</a:t>
            </a:r>
            <a:r>
              <a:rPr lang="en-US" altLang="ko-KR" smtClean="0"/>
              <a:t>( heap)</a:t>
            </a:r>
            <a:endParaRPr lang="ko-KR" altLang="en-US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148263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/>
              <a:t>힙의 성질</a:t>
            </a:r>
            <a:r>
              <a:rPr lang="en-US" altLang="ko-KR" smtClean="0"/>
              <a:t>(heap property): </a:t>
            </a:r>
            <a:r>
              <a:rPr lang="ko-KR" altLang="en-US" smtClean="0"/>
              <a:t>어떤 마디에 저장된 값은 그 마디의 자식마디에 저장된 값보다 크거나 같다</a:t>
            </a:r>
            <a:r>
              <a:rPr lang="en-US" altLang="ko-KR" smtClean="0"/>
              <a:t>. – max heap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 smtClean="0"/>
              <a:t>힙</a:t>
            </a:r>
            <a:r>
              <a:rPr lang="en-US" altLang="ko-KR" smtClean="0"/>
              <a:t>(heap): </a:t>
            </a:r>
            <a:r>
              <a:rPr lang="ko-KR" altLang="en-US" smtClean="0"/>
              <a:t>힙의 성질을 만족하는 실질적인 완전이진트리</a:t>
            </a:r>
          </a:p>
        </p:txBody>
      </p:sp>
      <p:pic>
        <p:nvPicPr>
          <p:cNvPr id="38917" name="그림 8" descr="07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571750"/>
            <a:ext cx="3286125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그림 9" descr="07-0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357563"/>
            <a:ext cx="3500437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TextBox 10"/>
          <p:cNvSpPr txBox="1">
            <a:spLocks noChangeArrowheads="1"/>
          </p:cNvSpPr>
          <p:nvPr/>
        </p:nvSpPr>
        <p:spPr bwMode="auto">
          <a:xfrm>
            <a:off x="5500688" y="4929188"/>
            <a:ext cx="2514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i="0">
                <a:latin typeface="굴림" panose="020B0600000101010101" pitchFamily="50" charset="-127"/>
              </a:rPr>
              <a:t>힙의 자료구조</a:t>
            </a:r>
            <a:r>
              <a:rPr lang="en-US" altLang="ko-KR" i="0">
                <a:latin typeface="굴림" panose="020B0600000101010101" pitchFamily="50" charset="-127"/>
              </a:rPr>
              <a:t>(</a:t>
            </a:r>
            <a:r>
              <a:rPr lang="ko-KR" altLang="en-US" i="0">
                <a:latin typeface="굴림" panose="020B0600000101010101" pitchFamily="50" charset="-127"/>
              </a:rPr>
              <a:t>배열</a:t>
            </a:r>
            <a:r>
              <a:rPr lang="en-US" altLang="ko-KR" i="0">
                <a:latin typeface="굴림" panose="020B0600000101010101" pitchFamily="50" charset="-127"/>
              </a:rPr>
              <a:t>)</a:t>
            </a:r>
            <a:endParaRPr lang="ko-KR" altLang="en-US" i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810D55-01ED-4EEB-90A5-55A632C5794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71563"/>
            <a:ext cx="8839200" cy="2433637"/>
          </a:xfrm>
        </p:spPr>
        <p:txBody>
          <a:bodyPr/>
          <a:lstStyle/>
          <a:p>
            <a:pPr eaLnBrk="1" hangingPunct="1">
              <a:lnSpc>
                <a:spcPts val="2800"/>
              </a:lnSpc>
              <a:defRPr/>
            </a:pPr>
            <a:r>
              <a:rPr lang="ko-KR" altLang="en-US" dirty="0" err="1" smtClean="0"/>
              <a:t>힙</a:t>
            </a:r>
            <a:r>
              <a:rPr lang="ko-KR" altLang="en-US" dirty="0" smtClean="0"/>
              <a:t> 구조의 특성</a:t>
            </a:r>
            <a:endParaRPr lang="en-US" altLang="ko-KR" dirty="0" smtClean="0"/>
          </a:p>
          <a:p>
            <a:pPr marL="857250" lvl="1" indent="-457200" eaLnBrk="1" hangingPunct="1">
              <a:lnSpc>
                <a:spcPts val="2800"/>
              </a:lnSpc>
              <a:buClrTx/>
              <a:buFont typeface="+mj-lt"/>
              <a:buAutoNum type="arabicPeriod"/>
              <a:defRPr/>
            </a:pPr>
            <a:r>
              <a:rPr lang="ko-KR" altLang="en-US" dirty="0" smtClean="0"/>
              <a:t>최대값의 확인 </a:t>
            </a:r>
            <a:r>
              <a:rPr lang="en-US" altLang="ko-KR" dirty="0" smtClean="0"/>
              <a:t>– O(1)</a:t>
            </a:r>
          </a:p>
          <a:p>
            <a:pPr marL="857250" lvl="1" indent="-457200" eaLnBrk="1" hangingPunct="1">
              <a:lnSpc>
                <a:spcPts val="2800"/>
              </a:lnSpc>
              <a:buClrTx/>
              <a:buFont typeface="+mj-lt"/>
              <a:buAutoNum type="arabicPeriod"/>
              <a:defRPr/>
            </a:pPr>
            <a:r>
              <a:rPr lang="ko-KR" altLang="en-US" dirty="0" smtClean="0"/>
              <a:t>최대값제거 및 재구성 </a:t>
            </a:r>
            <a:r>
              <a:rPr lang="en-US" altLang="ko-KR" dirty="0" smtClean="0"/>
              <a:t>– O(</a:t>
            </a:r>
            <a:r>
              <a:rPr lang="en-US" altLang="ko-KR" dirty="0" err="1" smtClean="0"/>
              <a:t>lg</a:t>
            </a:r>
            <a:r>
              <a:rPr lang="en-US" altLang="ko-KR" i="1" dirty="0" smtClean="0"/>
              <a:t> n</a:t>
            </a:r>
            <a:r>
              <a:rPr lang="en-US" altLang="ko-KR" dirty="0" smtClean="0"/>
              <a:t>)</a:t>
            </a:r>
          </a:p>
          <a:p>
            <a:pPr marL="857250" lvl="1" indent="-457200" eaLnBrk="1" hangingPunct="1">
              <a:lnSpc>
                <a:spcPts val="2800"/>
              </a:lnSpc>
              <a:buClrTx/>
              <a:buFont typeface="+mj-lt"/>
              <a:buAutoNum type="arabicPeriod"/>
              <a:defRPr/>
            </a:pPr>
            <a:r>
              <a:rPr lang="ko-KR" altLang="en-US" dirty="0" smtClean="0"/>
              <a:t>데이터의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 </a:t>
            </a:r>
            <a:r>
              <a:rPr lang="en-US" altLang="ko-KR" dirty="0" smtClean="0"/>
              <a:t>- O(</a:t>
            </a:r>
            <a:r>
              <a:rPr lang="en-US" altLang="ko-KR" dirty="0" err="1" smtClean="0"/>
              <a:t>lg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)</a:t>
            </a:r>
          </a:p>
          <a:p>
            <a:pPr marL="857250" lvl="1" indent="-457200" eaLnBrk="1" hangingPunct="1">
              <a:lnSpc>
                <a:spcPts val="2800"/>
              </a:lnSpc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marL="355600" lvl="1" indent="-355600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ko-KR" altLang="en-US" dirty="0" smtClean="0"/>
              <a:t>최대값을 항상 유지해야 하는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를 구현하는데 적합 </a:t>
            </a:r>
            <a:r>
              <a:rPr lang="en-US" altLang="ko-KR" dirty="0" smtClean="0"/>
              <a:t>– priority queue</a:t>
            </a:r>
          </a:p>
          <a:p>
            <a:pPr marL="857250" lvl="1" indent="-457200" eaLnBrk="1" hangingPunct="1">
              <a:lnSpc>
                <a:spcPts val="2800"/>
              </a:lnSpc>
              <a:buFont typeface="Wingdings" panose="05000000000000000000" pitchFamily="2" charset="2"/>
              <a:buNone/>
              <a:defRPr/>
            </a:pP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5D72ED-CB64-4BA8-AE35-5FDDC4ED60F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7425" y="1125538"/>
            <a:ext cx="4175125" cy="2400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i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힙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구조의 해석</a:t>
            </a:r>
            <a:endParaRPr lang="en-US" altLang="ko-KR" sz="20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en-US" altLang="ko-KR" sz="20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i="0" dirty="0">
                <a:latin typeface="+mn-lt"/>
                <a:ea typeface="+mn-ea"/>
              </a:rPr>
              <a:t>index </a:t>
            </a:r>
            <a:r>
              <a:rPr lang="en-US" altLang="ko-KR" sz="2000" dirty="0" err="1">
                <a:latin typeface="+mn-lt"/>
                <a:ea typeface="+mn-ea"/>
              </a:rPr>
              <a:t>i</a:t>
            </a:r>
            <a:r>
              <a:rPr lang="en-US" altLang="ko-KR" sz="2000" i="0" dirty="0">
                <a:latin typeface="+mn-lt"/>
                <a:ea typeface="+mn-ea"/>
              </a:rPr>
              <a:t> </a:t>
            </a:r>
            <a:r>
              <a:rPr lang="ko-KR" altLang="en-US" sz="2000" i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노드의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i="0" dirty="0">
                <a:latin typeface="+mn-lt"/>
                <a:ea typeface="맑은 고딕" panose="020B0503020000020004" pitchFamily="50" charset="-127"/>
              </a:rPr>
              <a:t>left</a:t>
            </a:r>
            <a:r>
              <a:rPr lang="ko-KR" altLang="en-US" sz="2000" i="0" dirty="0">
                <a:latin typeface="+mn-lt"/>
                <a:ea typeface="맑은 고딕" panose="020B0503020000020004" pitchFamily="50" charset="-127"/>
              </a:rPr>
              <a:t> </a:t>
            </a:r>
            <a:r>
              <a:rPr lang="en-US" altLang="ko-KR" sz="2000" i="0" dirty="0">
                <a:latin typeface="+mn-lt"/>
                <a:ea typeface="맑은 고딕" panose="020B0503020000020004" pitchFamily="50" charset="-127"/>
              </a:rPr>
              <a:t>child index = 2</a:t>
            </a:r>
            <a:r>
              <a:rPr lang="en-US" altLang="ko-KR" sz="2000" i="0" dirty="0"/>
              <a:t>ⅹ</a:t>
            </a:r>
            <a:r>
              <a:rPr lang="en-US" altLang="ko-KR" sz="2000" dirty="0">
                <a:latin typeface="+mn-lt"/>
                <a:ea typeface="맑은 고딕" panose="020B0503020000020004" pitchFamily="50" charset="-127"/>
              </a:rPr>
              <a:t>i</a:t>
            </a:r>
          </a:p>
          <a:p>
            <a:pPr lvl="2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en-US" altLang="ko-KR" sz="2000" i="0" dirty="0">
                <a:latin typeface="+mn-lt"/>
                <a:ea typeface="맑은 고딕" panose="020B0503020000020004" pitchFamily="50" charset="-127"/>
              </a:rPr>
              <a:t> right child index = 2</a:t>
            </a:r>
            <a:r>
              <a:rPr lang="en-US" altLang="ko-KR" sz="2000" i="0" dirty="0"/>
              <a:t>ⅹ</a:t>
            </a:r>
            <a:r>
              <a:rPr lang="en-US" altLang="ko-KR" sz="2000" dirty="0">
                <a:latin typeface="+mn-lt"/>
                <a:ea typeface="맑은 고딕" panose="020B0503020000020004" pitchFamily="50" charset="-127"/>
              </a:rPr>
              <a:t>i</a:t>
            </a:r>
            <a:r>
              <a:rPr lang="en-US" altLang="ko-KR" sz="2000" i="0" dirty="0">
                <a:latin typeface="+mn-lt"/>
                <a:ea typeface="맑은 고딕" panose="020B0503020000020004" pitchFamily="50" charset="-127"/>
              </a:rPr>
              <a:t> + 1</a:t>
            </a:r>
          </a:p>
          <a:p>
            <a:pPr lvl="2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i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인덱스 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endParaRPr lang="ko-KR" altLang="en-US" sz="20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964" name="Object 2"/>
          <p:cNvGraphicFramePr>
            <a:graphicFrameLocks noChangeAspect="1"/>
          </p:cNvGraphicFramePr>
          <p:nvPr/>
        </p:nvGraphicFramePr>
        <p:xfrm>
          <a:off x="4572000" y="2786063"/>
          <a:ext cx="7112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0" name="Equation" r:id="rId4" imgW="406224" imgH="228501" progId="Equation.3">
                  <p:embed/>
                </p:oleObj>
              </mc:Choice>
              <mc:Fallback>
                <p:oleObj name="Equation" r:id="rId4" imgW="406224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86063"/>
                        <a:ext cx="7112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타원 7"/>
          <p:cNvSpPr/>
          <p:nvPr/>
        </p:nvSpPr>
        <p:spPr bwMode="auto">
          <a:xfrm>
            <a:off x="3789363" y="3571875"/>
            <a:ext cx="376237" cy="3540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85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2982913" y="4160838"/>
            <a:ext cx="376237" cy="35401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85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4616450" y="4168775"/>
            <a:ext cx="376238" cy="3524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85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0968" name="직선 연결선 10"/>
          <p:cNvCxnSpPr>
            <a:cxnSpLocks noChangeShapeType="1"/>
            <a:stCxn id="8" idx="3"/>
            <a:endCxn id="9" idx="7"/>
          </p:cNvCxnSpPr>
          <p:nvPr/>
        </p:nvCxnSpPr>
        <p:spPr bwMode="auto">
          <a:xfrm rot="5400000">
            <a:off x="3404394" y="3772694"/>
            <a:ext cx="339725" cy="5413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9" name="직선 연결선 11"/>
          <p:cNvCxnSpPr>
            <a:cxnSpLocks noChangeShapeType="1"/>
            <a:stCxn id="8" idx="5"/>
            <a:endCxn id="10" idx="1"/>
          </p:cNvCxnSpPr>
          <p:nvPr/>
        </p:nvCxnSpPr>
        <p:spPr bwMode="auto">
          <a:xfrm rot="16200000" flipH="1">
            <a:off x="4217194" y="3766344"/>
            <a:ext cx="346075" cy="5603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타원 12"/>
          <p:cNvSpPr/>
          <p:nvPr/>
        </p:nvSpPr>
        <p:spPr bwMode="auto">
          <a:xfrm>
            <a:off x="2479675" y="4749800"/>
            <a:ext cx="377825" cy="3540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85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3433763" y="4745038"/>
            <a:ext cx="377825" cy="35401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85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0972" name="직선 연결선 14"/>
          <p:cNvCxnSpPr>
            <a:cxnSpLocks noChangeShapeType="1"/>
            <a:stCxn id="9" idx="3"/>
            <a:endCxn id="13" idx="7"/>
          </p:cNvCxnSpPr>
          <p:nvPr/>
        </p:nvCxnSpPr>
        <p:spPr bwMode="auto">
          <a:xfrm rot="5400000">
            <a:off x="2750344" y="4514057"/>
            <a:ext cx="339725" cy="236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3" name="직선 연결선 15"/>
          <p:cNvCxnSpPr>
            <a:cxnSpLocks noChangeShapeType="1"/>
            <a:stCxn id="9" idx="5"/>
            <a:endCxn id="14" idx="1"/>
          </p:cNvCxnSpPr>
          <p:nvPr/>
        </p:nvCxnSpPr>
        <p:spPr bwMode="auto">
          <a:xfrm>
            <a:off x="3303588" y="4462463"/>
            <a:ext cx="185737" cy="333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타원 16"/>
          <p:cNvSpPr/>
          <p:nvPr/>
        </p:nvSpPr>
        <p:spPr bwMode="auto">
          <a:xfrm>
            <a:off x="4064000" y="4765675"/>
            <a:ext cx="377825" cy="3524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85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5195888" y="4765675"/>
            <a:ext cx="376237" cy="3524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85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0976" name="직선 연결선 18"/>
          <p:cNvCxnSpPr>
            <a:cxnSpLocks noChangeShapeType="1"/>
            <a:stCxn id="10" idx="3"/>
            <a:endCxn id="17" idx="7"/>
          </p:cNvCxnSpPr>
          <p:nvPr/>
        </p:nvCxnSpPr>
        <p:spPr bwMode="auto">
          <a:xfrm rot="5400000">
            <a:off x="4355306" y="4501357"/>
            <a:ext cx="346075" cy="2841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7" name="직선 연결선 19"/>
          <p:cNvCxnSpPr>
            <a:cxnSpLocks noChangeShapeType="1"/>
            <a:stCxn id="10" idx="5"/>
            <a:endCxn id="18" idx="1"/>
          </p:cNvCxnSpPr>
          <p:nvPr/>
        </p:nvCxnSpPr>
        <p:spPr bwMode="auto">
          <a:xfrm rot="16200000" flipH="1">
            <a:off x="4920456" y="4487069"/>
            <a:ext cx="346075" cy="3127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타원 40"/>
          <p:cNvSpPr/>
          <p:nvPr/>
        </p:nvSpPr>
        <p:spPr bwMode="auto">
          <a:xfrm>
            <a:off x="1928813" y="5360988"/>
            <a:ext cx="376237" cy="35401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85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3059113" y="5360988"/>
            <a:ext cx="377825" cy="35401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85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0980" name="직선 연결선 42"/>
          <p:cNvCxnSpPr>
            <a:cxnSpLocks noChangeShapeType="1"/>
            <a:endCxn id="41" idx="7"/>
          </p:cNvCxnSpPr>
          <p:nvPr/>
        </p:nvCxnSpPr>
        <p:spPr bwMode="auto">
          <a:xfrm rot="5400000">
            <a:off x="2220119" y="5098256"/>
            <a:ext cx="346075" cy="2841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1" name="직선 연결선 43"/>
          <p:cNvCxnSpPr>
            <a:cxnSpLocks noChangeShapeType="1"/>
            <a:endCxn id="42" idx="1"/>
          </p:cNvCxnSpPr>
          <p:nvPr/>
        </p:nvCxnSpPr>
        <p:spPr bwMode="auto">
          <a:xfrm rot="16200000" flipH="1">
            <a:off x="2785269" y="5083969"/>
            <a:ext cx="346075" cy="3127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2" name="TextBox 1"/>
          <p:cNvSpPr txBox="1">
            <a:spLocks noChangeArrowheads="1"/>
          </p:cNvSpPr>
          <p:nvPr/>
        </p:nvSpPr>
        <p:spPr bwMode="auto">
          <a:xfrm>
            <a:off x="3455988" y="344328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83" name="TextBox 23"/>
          <p:cNvSpPr txBox="1">
            <a:spLocks noChangeArrowheads="1"/>
          </p:cNvSpPr>
          <p:nvPr/>
        </p:nvSpPr>
        <p:spPr bwMode="auto">
          <a:xfrm>
            <a:off x="1647825" y="5191125"/>
            <a:ext cx="298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84" name="TextBox 24"/>
          <p:cNvSpPr txBox="1">
            <a:spLocks noChangeArrowheads="1"/>
          </p:cNvSpPr>
          <p:nvPr/>
        </p:nvSpPr>
        <p:spPr bwMode="auto">
          <a:xfrm>
            <a:off x="3063875" y="502443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85" name="TextBox 25"/>
          <p:cNvSpPr txBox="1">
            <a:spLocks noChangeArrowheads="1"/>
          </p:cNvSpPr>
          <p:nvPr/>
        </p:nvSpPr>
        <p:spPr bwMode="auto">
          <a:xfrm>
            <a:off x="2212975" y="45212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86" name="TextBox 26"/>
          <p:cNvSpPr txBox="1">
            <a:spLocks noChangeArrowheads="1"/>
          </p:cNvSpPr>
          <p:nvPr/>
        </p:nvSpPr>
        <p:spPr bwMode="auto">
          <a:xfrm>
            <a:off x="2765425" y="390048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87" name="TextBox 27"/>
          <p:cNvSpPr txBox="1">
            <a:spLocks noChangeArrowheads="1"/>
          </p:cNvSpPr>
          <p:nvPr/>
        </p:nvSpPr>
        <p:spPr bwMode="auto">
          <a:xfrm>
            <a:off x="4567238" y="3813175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88" name="TextBox 28"/>
          <p:cNvSpPr txBox="1">
            <a:spLocks noChangeArrowheads="1"/>
          </p:cNvSpPr>
          <p:nvPr/>
        </p:nvSpPr>
        <p:spPr bwMode="auto">
          <a:xfrm>
            <a:off x="4003675" y="445293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89" name="TextBox 29"/>
          <p:cNvSpPr txBox="1">
            <a:spLocks noChangeArrowheads="1"/>
          </p:cNvSpPr>
          <p:nvPr/>
        </p:nvSpPr>
        <p:spPr bwMode="auto">
          <a:xfrm>
            <a:off x="5476875" y="4465638"/>
            <a:ext cx="298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0" name="TextBox 30"/>
          <p:cNvSpPr txBox="1">
            <a:spLocks noChangeArrowheads="1"/>
          </p:cNvSpPr>
          <p:nvPr/>
        </p:nvSpPr>
        <p:spPr bwMode="auto">
          <a:xfrm>
            <a:off x="3587750" y="44370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991" name="직선 화살표 연결선 3"/>
          <p:cNvCxnSpPr>
            <a:cxnSpLocks noChangeShapeType="1"/>
            <a:endCxn id="40983" idx="1"/>
          </p:cNvCxnSpPr>
          <p:nvPr/>
        </p:nvCxnSpPr>
        <p:spPr bwMode="auto">
          <a:xfrm>
            <a:off x="987425" y="5240338"/>
            <a:ext cx="660400" cy="120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92" name="TextBox 5"/>
          <p:cNvSpPr txBox="1">
            <a:spLocks noChangeArrowheads="1"/>
          </p:cNvSpPr>
          <p:nvPr/>
        </p:nvSpPr>
        <p:spPr bwMode="auto">
          <a:xfrm>
            <a:off x="306388" y="4902200"/>
            <a:ext cx="800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i="0">
                <a:latin typeface="Arial" panose="020B0604020202020204" pitchFamily="34" charset="0"/>
                <a:cs typeface="Arial" panose="020B0604020202020204" pitchFamily="34" charset="0"/>
              </a:rPr>
              <a:t>인덱스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8A4238-9A6D-4FCF-BC7D-25E5F5D0259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41987" name="그림 6" descr="07-0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714625"/>
            <a:ext cx="7439025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00125" y="1357313"/>
            <a:ext cx="5762625" cy="10461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0" dirty="0">
                <a:latin typeface="굴림" charset="-127"/>
                <a:ea typeface="굴림" charset="-127"/>
              </a:rPr>
              <a:t> </a:t>
            </a:r>
            <a:r>
              <a:rPr lang="ko-KR" altLang="en-US" sz="2000" i="0" dirty="0" err="1">
                <a:latin typeface="굴림" charset="-127"/>
                <a:ea typeface="굴림" charset="-127"/>
              </a:rPr>
              <a:t>힙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 성질을 만족하도록 재구성 방법</a:t>
            </a:r>
            <a:endParaRPr lang="en-US" altLang="ko-KR" sz="2000" i="0" dirty="0">
              <a:latin typeface="굴림" charset="-127"/>
              <a:ea typeface="굴림" charset="-127"/>
            </a:endParaRP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굴림" charset="-127"/>
                <a:ea typeface="굴림" charset="-127"/>
              </a:rPr>
              <a:t> 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루트에 있는 키가 </a:t>
            </a:r>
            <a:r>
              <a:rPr lang="ko-KR" altLang="en-US" sz="2000" i="0" dirty="0" err="1">
                <a:latin typeface="굴림" charset="-127"/>
                <a:ea typeface="굴림" charset="-127"/>
              </a:rPr>
              <a:t>힙성질을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 만족하지 않음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.</a:t>
            </a: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endParaRPr lang="ko-KR" altLang="en-US" sz="2000" i="0" dirty="0">
              <a:latin typeface="굴림" charset="-127"/>
              <a:ea typeface="굴림" charset="-127"/>
            </a:endParaRPr>
          </a:p>
        </p:txBody>
      </p:sp>
      <p:cxnSp>
        <p:nvCxnSpPr>
          <p:cNvPr id="41989" name="직선 화살표 연결선 9"/>
          <p:cNvCxnSpPr>
            <a:cxnSpLocks noChangeShapeType="1"/>
          </p:cNvCxnSpPr>
          <p:nvPr/>
        </p:nvCxnSpPr>
        <p:spPr bwMode="auto">
          <a:xfrm rot="10800000" flipV="1">
            <a:off x="2071688" y="2071688"/>
            <a:ext cx="1143000" cy="10001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285750"/>
            <a:ext cx="7772400" cy="709613"/>
          </a:xfrm>
          <a:prstGeom prst="rect">
            <a:avLst/>
          </a:prstGeom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3600" i="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Siftdown</a:t>
            </a:r>
            <a:endParaRPr lang="ko-KR" altLang="en-US" sz="3600" i="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991" name="TextBox 1"/>
          <p:cNvSpPr txBox="1">
            <a:spLocks noChangeArrowheads="1"/>
          </p:cNvSpPr>
          <p:nvPr/>
        </p:nvSpPr>
        <p:spPr bwMode="auto">
          <a:xfrm>
            <a:off x="1979613" y="5589588"/>
            <a:ext cx="54117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ko-KR" altLang="en-US" sz="1600" i="0">
                <a:latin typeface="Arial" panose="020B0604020202020204" pitchFamily="34" charset="0"/>
                <a:cs typeface="Arial" panose="020B0604020202020204" pitchFamily="34" charset="0"/>
              </a:rPr>
              <a:t>교체하는 </a:t>
            </a: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child node</a:t>
            </a:r>
            <a:r>
              <a:rPr lang="ko-KR" altLang="en-US" sz="1600" i="0">
                <a:latin typeface="Arial" panose="020B0604020202020204" pitchFamily="34" charset="0"/>
                <a:cs typeface="Arial" panose="020B0604020202020204" pitchFamily="34" charset="0"/>
              </a:rPr>
              <a:t>를 결정하기 위해 </a:t>
            </a: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1600" i="0">
                <a:latin typeface="Arial" panose="020B0604020202020204" pitchFamily="34" charset="0"/>
                <a:cs typeface="Arial" panose="020B0604020202020204" pitchFamily="34" charset="0"/>
              </a:rPr>
              <a:t>회의 비교 필요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35738" y="858838"/>
            <a:ext cx="1474787" cy="338137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16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sift: </a:t>
            </a:r>
            <a:r>
              <a:rPr lang="ko-KR" altLang="en-US" sz="16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채로 치다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F35A8C-926B-463B-9788-087DAA23473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714375"/>
            <a:ext cx="8839200" cy="357188"/>
          </a:xfrm>
        </p:spPr>
        <p:txBody>
          <a:bodyPr/>
          <a:lstStyle/>
          <a:p>
            <a:pPr eaLnBrk="1" hangingPunct="1"/>
            <a:r>
              <a:rPr lang="ko-KR" altLang="en-US" sz="1600" smtClean="0"/>
              <a:t>힙성질을 만족하도록 조정</a:t>
            </a:r>
            <a:endParaRPr lang="en-US" altLang="ko-KR" sz="1600" smtClean="0"/>
          </a:p>
          <a:p>
            <a:pPr eaLnBrk="1" hangingPunct="1"/>
            <a:endParaRPr lang="en-US" altLang="ko-KR" sz="1600" smtClean="0"/>
          </a:p>
        </p:txBody>
      </p:sp>
      <p:sp>
        <p:nvSpPr>
          <p:cNvPr id="43012" name="직사각형 6"/>
          <p:cNvSpPr>
            <a:spLocks noChangeArrowheads="1"/>
          </p:cNvSpPr>
          <p:nvPr/>
        </p:nvSpPr>
        <p:spPr bwMode="auto">
          <a:xfrm>
            <a:off x="500063" y="1428750"/>
            <a:ext cx="8072437" cy="32861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siftdown(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heap&amp;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H){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parent, largerchild;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parent = root of H;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largerchild = parent’s child containing larger key;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(key at parent is smaller than key at largerchild){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exchange key at parent and key at largerchild;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parent = largerchild;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largerchild = parent’s child containing larger key;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8ACAE7-60F4-40EE-9F23-A49DB184847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385763"/>
          </a:xfrm>
        </p:spPr>
        <p:txBody>
          <a:bodyPr/>
          <a:lstStyle/>
          <a:p>
            <a:pPr eaLnBrk="1" hangingPunct="1"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/>
            </a:pPr>
            <a:r>
              <a:rPr lang="ko-KR" altLang="en-US" sz="1600" dirty="0" smtClean="0">
                <a:latin typeface="Courier New" pitchFamily="49" charset="0"/>
              </a:rPr>
              <a:t>루트에서 키를 추출하고 </a:t>
            </a:r>
            <a:r>
              <a:rPr lang="ko-KR" altLang="en-US" sz="1600" dirty="0" err="1" smtClean="0">
                <a:latin typeface="Courier New" pitchFamily="49" charset="0"/>
              </a:rPr>
              <a:t>힙</a:t>
            </a:r>
            <a:r>
              <a:rPr lang="ko-KR" altLang="en-US" sz="1600" dirty="0" smtClean="0">
                <a:latin typeface="Courier New" pitchFamily="49" charset="0"/>
              </a:rPr>
              <a:t> 성질을 회복하는 의사코드</a:t>
            </a:r>
            <a:endParaRPr lang="en-US" altLang="ko-KR" sz="1600" dirty="0" smtClean="0">
              <a:latin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1600" dirty="0" smtClean="0">
              <a:latin typeface="Courier New" pitchFamily="49" charset="0"/>
            </a:endParaRPr>
          </a:p>
        </p:txBody>
      </p:sp>
      <p:sp>
        <p:nvSpPr>
          <p:cNvPr id="44036" name="직사각형 6"/>
          <p:cNvSpPr>
            <a:spLocks noChangeArrowheads="1"/>
          </p:cNvSpPr>
          <p:nvPr/>
        </p:nvSpPr>
        <p:spPr bwMode="auto">
          <a:xfrm>
            <a:off x="1000125" y="1643063"/>
            <a:ext cx="7215188" cy="3022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en-US" altLang="ko-KR" sz="1600" i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b="1" i="0">
                <a:latin typeface="Courier New" panose="02070309020205020404" pitchFamily="49" charset="0"/>
              </a:rPr>
              <a:t>keytype</a:t>
            </a:r>
            <a:r>
              <a:rPr lang="en-US" altLang="ko-KR" sz="1600" i="0">
                <a:latin typeface="Courier New" panose="02070309020205020404" pitchFamily="49" charset="0"/>
              </a:rPr>
              <a:t> root(</a:t>
            </a:r>
            <a:r>
              <a:rPr lang="en-US" altLang="ko-KR" sz="1600" b="1" i="0">
                <a:latin typeface="Courier New" panose="02070309020205020404" pitchFamily="49" charset="0"/>
              </a:rPr>
              <a:t>heap&amp; </a:t>
            </a:r>
            <a:r>
              <a:rPr lang="en-US" altLang="ko-KR" sz="1600" i="0">
                <a:latin typeface="Courier New" panose="02070309020205020404" pitchFamily="49" charset="0"/>
              </a:rPr>
              <a:t>H){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en-US" altLang="ko-KR" sz="1600" i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</a:rPr>
              <a:t>     </a:t>
            </a:r>
            <a:r>
              <a:rPr lang="en-US" altLang="ko-KR" sz="1600" b="1" i="0">
                <a:latin typeface="Courier New" panose="02070309020205020404" pitchFamily="49" charset="0"/>
              </a:rPr>
              <a:t>keytype</a:t>
            </a:r>
            <a:r>
              <a:rPr lang="en-US" altLang="ko-KR" sz="1600" i="0">
                <a:latin typeface="Courier New" panose="02070309020205020404" pitchFamily="49" charset="0"/>
              </a:rPr>
              <a:t> keyout;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en-US" altLang="ko-KR" sz="1600" i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</a:rPr>
              <a:t>        keyout = key at the root;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</a:rPr>
              <a:t>        move the key </a:t>
            </a:r>
            <a:r>
              <a:rPr lang="en-US" altLang="ko-KR" sz="1600" i="0" u="sng">
                <a:latin typeface="Courier New" panose="02070309020205020404" pitchFamily="49" charset="0"/>
              </a:rPr>
              <a:t>at the bottom</a:t>
            </a:r>
            <a:r>
              <a:rPr lang="en-US" altLang="ko-KR" sz="1600" i="0">
                <a:latin typeface="Courier New" panose="02070309020205020404" pitchFamily="49" charset="0"/>
              </a:rPr>
              <a:t> node to the root;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</a:rPr>
              <a:t>        delete the bottom node;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</a:rPr>
              <a:t>        siftdown(H);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</a:rPr>
              <a:t>        return keyout;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i="0">
                <a:latin typeface="Courier New" panose="02070309020205020404" pitchFamily="49" charset="0"/>
              </a:rPr>
              <a:t>     }</a:t>
            </a:r>
            <a:endParaRPr lang="en-US" altLang="ko-KR" sz="1600" i="0">
              <a:latin typeface="굴림" panose="020B0600000101010101" pitchFamily="50" charset="-127"/>
            </a:endParaRPr>
          </a:p>
        </p:txBody>
      </p:sp>
      <p:pic>
        <p:nvPicPr>
          <p:cNvPr id="44037" name="그림 7" descr="07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857750"/>
            <a:ext cx="15001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038" name="직선 화살표 연결선 10"/>
          <p:cNvCxnSpPr>
            <a:cxnSpLocks noChangeShapeType="1"/>
          </p:cNvCxnSpPr>
          <p:nvPr/>
        </p:nvCxnSpPr>
        <p:spPr bwMode="auto">
          <a:xfrm>
            <a:off x="4786313" y="3500438"/>
            <a:ext cx="2357437" cy="22860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02349F-6E39-474D-8D8A-4B3C68821E7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25" y="1357313"/>
            <a:ext cx="6740525" cy="2738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0" dirty="0">
                <a:latin typeface="굴림" charset="-127"/>
                <a:ea typeface="굴림" charset="-127"/>
              </a:rPr>
              <a:t> </a:t>
            </a:r>
            <a:r>
              <a:rPr lang="ko-KR" altLang="en-US" sz="2000" i="0" dirty="0" err="1">
                <a:latin typeface="굴림" charset="-127"/>
                <a:ea typeface="굴림" charset="-127"/>
              </a:rPr>
              <a:t>힙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 정렬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 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아이디어</a:t>
            </a:r>
            <a:endParaRPr lang="en-US" altLang="ko-KR" sz="2000" i="0" dirty="0">
              <a:latin typeface="굴림" charset="-127"/>
              <a:ea typeface="굴림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en-US" altLang="ko-KR" sz="2000" i="0" dirty="0">
              <a:latin typeface="굴림" charset="-127"/>
              <a:ea typeface="굴림" charset="-127"/>
            </a:endParaRPr>
          </a:p>
          <a:p>
            <a:pPr marL="914400" lvl="1" indent="-457200" eaLnBrk="1" latinLnBrk="1" hangingPunct="1">
              <a:lnSpc>
                <a:spcPct val="9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n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개의 키를 이용하여 </a:t>
            </a:r>
            <a:r>
              <a:rPr lang="ko-KR" altLang="en-US" sz="2000" i="0" dirty="0" err="1">
                <a:latin typeface="굴림" charset="-127"/>
                <a:ea typeface="굴림" charset="-127"/>
              </a:rPr>
              <a:t>힙을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 구성한다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.</a:t>
            </a:r>
          </a:p>
          <a:p>
            <a:pPr marL="914400" lvl="1" indent="-457200" eaLnBrk="1" latinLnBrk="1" hangingPunct="1">
              <a:lnSpc>
                <a:spcPct val="9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AutoNum type="arabicPeriod"/>
              <a:defRPr/>
            </a:pPr>
            <a:endParaRPr lang="en-US" altLang="ko-KR" sz="2000" i="0" dirty="0">
              <a:latin typeface="굴림" charset="-127"/>
              <a:ea typeface="굴림" charset="-127"/>
            </a:endParaRPr>
          </a:p>
          <a:p>
            <a:pPr marL="914400" lvl="1" indent="-457200" eaLnBrk="1" latinLnBrk="1" hangingPunct="1">
              <a:lnSpc>
                <a:spcPct val="9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lang="ko-KR" altLang="en-US" sz="2000" i="0" dirty="0">
                <a:latin typeface="굴림" charset="-127"/>
                <a:ea typeface="굴림" charset="-127"/>
              </a:rPr>
              <a:t>루트에 있는 제일 큰 값을 제거한다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. </a:t>
            </a:r>
            <a:r>
              <a:rPr lang="en-US" altLang="ko-KR" sz="2000" i="0" dirty="0">
                <a:latin typeface="굴림" charset="-127"/>
                <a:ea typeface="굴림" charset="-127"/>
                <a:sym typeface="Wingdings" pitchFamily="2" charset="2"/>
              </a:rPr>
              <a:t> </a:t>
            </a:r>
            <a:r>
              <a:rPr lang="ko-KR" altLang="en-US" sz="2000" i="0" dirty="0" err="1">
                <a:latin typeface="굴림" charset="-127"/>
                <a:ea typeface="굴림" charset="-127"/>
                <a:sym typeface="Wingdings" pitchFamily="2" charset="2"/>
              </a:rPr>
              <a:t>힙</a:t>
            </a:r>
            <a:r>
              <a:rPr lang="ko-KR" altLang="en-US" sz="2000" i="0" dirty="0">
                <a:latin typeface="굴림" charset="-127"/>
                <a:ea typeface="굴림" charset="-127"/>
                <a:sym typeface="Wingdings" pitchFamily="2" charset="2"/>
              </a:rPr>
              <a:t> 재구성</a:t>
            </a:r>
            <a:endParaRPr lang="en-US" altLang="ko-KR" sz="2000" i="0" dirty="0">
              <a:latin typeface="굴림" charset="-127"/>
              <a:ea typeface="굴림" charset="-127"/>
              <a:sym typeface="Wingdings" pitchFamily="2" charset="2"/>
            </a:endParaRPr>
          </a:p>
          <a:p>
            <a:pPr marL="914400" lvl="1" indent="-457200" eaLnBrk="1" latinLnBrk="1" hangingPunct="1">
              <a:lnSpc>
                <a:spcPct val="9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AutoNum type="arabicPeriod"/>
              <a:defRPr/>
            </a:pPr>
            <a:endParaRPr lang="en-US" altLang="ko-KR" sz="2000" i="0" dirty="0">
              <a:latin typeface="굴림" charset="-127"/>
              <a:ea typeface="굴림" charset="-127"/>
              <a:sym typeface="Wingdings" pitchFamily="2" charset="2"/>
            </a:endParaRPr>
          </a:p>
          <a:p>
            <a:pPr marL="914400" lvl="1" indent="-457200" eaLnBrk="1" latinLnBrk="1" hangingPunct="1">
              <a:lnSpc>
                <a:spcPct val="9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lang="en-US" altLang="ko-KR" sz="2000" i="0" dirty="0">
                <a:latin typeface="굴림" charset="-127"/>
                <a:ea typeface="굴림" charset="-127"/>
                <a:sym typeface="Wingdings" pitchFamily="2" charset="2"/>
              </a:rPr>
              <a:t>step</a:t>
            </a:r>
            <a:r>
              <a:rPr lang="ko-KR" altLang="en-US" sz="2000" i="0" dirty="0">
                <a:latin typeface="굴림" charset="-127"/>
                <a:ea typeface="굴림" charset="-127"/>
                <a:sym typeface="Wingdings" pitchFamily="2" charset="2"/>
              </a:rPr>
              <a:t> </a:t>
            </a:r>
            <a:r>
              <a:rPr lang="en-US" altLang="ko-KR" sz="2000" i="0" dirty="0">
                <a:latin typeface="굴림" charset="-127"/>
                <a:ea typeface="굴림" charset="-127"/>
                <a:sym typeface="Wingdings" pitchFamily="2" charset="2"/>
              </a:rPr>
              <a:t>2</a:t>
            </a:r>
            <a:r>
              <a:rPr lang="ko-KR" altLang="en-US" sz="2000" i="0" dirty="0">
                <a:latin typeface="굴림" charset="-127"/>
                <a:ea typeface="굴림" charset="-127"/>
                <a:sym typeface="Wingdings" pitchFamily="2" charset="2"/>
              </a:rPr>
              <a:t>를 </a:t>
            </a:r>
            <a:r>
              <a:rPr lang="en-US" altLang="ko-KR" sz="2000" dirty="0">
                <a:latin typeface="+mn-lt"/>
                <a:ea typeface="굴림" charset="-127"/>
                <a:sym typeface="Wingdings" pitchFamily="2" charset="2"/>
              </a:rPr>
              <a:t>n</a:t>
            </a:r>
            <a:r>
              <a:rPr lang="en-US" altLang="ko-KR" sz="2000" i="0" dirty="0">
                <a:latin typeface="굴림" charset="-127"/>
                <a:ea typeface="굴림" charset="-127"/>
                <a:sym typeface="Wingdings" pitchFamily="2" charset="2"/>
              </a:rPr>
              <a:t>-1</a:t>
            </a:r>
            <a:r>
              <a:rPr lang="ko-KR" altLang="en-US" sz="2000" i="0" dirty="0">
                <a:latin typeface="굴림" charset="-127"/>
                <a:ea typeface="굴림" charset="-127"/>
                <a:sym typeface="Wingdings" pitchFamily="2" charset="2"/>
              </a:rPr>
              <a:t>번 반복한다</a:t>
            </a:r>
            <a:r>
              <a:rPr lang="en-US" altLang="ko-KR" sz="2000" i="0" dirty="0">
                <a:latin typeface="굴림" charset="-127"/>
                <a:ea typeface="굴림" charset="-127"/>
                <a:sym typeface="Wingdings" pitchFamily="2" charset="2"/>
              </a:rPr>
              <a:t>.</a:t>
            </a:r>
            <a:endParaRPr lang="en-US" altLang="ko-KR" sz="2000" i="0" dirty="0">
              <a:latin typeface="굴림" charset="-127"/>
              <a:ea typeface="굴림" charset="-127"/>
            </a:endParaRP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endParaRPr lang="ko-KR" altLang="en-US" sz="2000" i="0" dirty="0">
              <a:latin typeface="굴림" charset="-127"/>
              <a:ea typeface="굴림" charset="-127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685800" y="428625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 i="0">
                <a:solidFill>
                  <a:schemeClr val="tx2"/>
                </a:solidFill>
              </a:rPr>
              <a:t>힙정렬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C7DBE8-8058-4D5A-916B-D2B1FD6B6EF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행렬곱셈 문제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28688"/>
            <a:ext cx="8839200" cy="4114800"/>
          </a:xfrm>
        </p:spPr>
        <p:txBody>
          <a:bodyPr/>
          <a:lstStyle/>
          <a:p>
            <a:pPr eaLnBrk="1" hangingPunct="1">
              <a:lnSpc>
                <a:spcPts val="2800"/>
              </a:lnSpc>
              <a:defRPr/>
            </a:pPr>
            <a:r>
              <a:rPr lang="ko-KR" altLang="en-US" dirty="0" smtClean="0"/>
              <a:t>일반알고리즘</a:t>
            </a:r>
            <a:r>
              <a:rPr lang="en-US" altLang="ko-KR" dirty="0" smtClean="0"/>
              <a:t>: </a:t>
            </a:r>
            <a:r>
              <a:rPr lang="en-US" altLang="ko-KR" dirty="0" smtClean="0">
                <a:sym typeface="Symbol" pitchFamily="18" charset="2"/>
              </a:rPr>
              <a:t>(</a:t>
            </a:r>
            <a:r>
              <a:rPr lang="en-US" altLang="ko-KR" i="1" dirty="0" smtClean="0">
                <a:sym typeface="Symbol" pitchFamily="18" charset="2"/>
              </a:rPr>
              <a:t>n</a:t>
            </a:r>
            <a:r>
              <a:rPr lang="en-US" altLang="ko-KR" baseline="50000" dirty="0" smtClean="0">
                <a:sym typeface="Symbol" pitchFamily="18" charset="2"/>
              </a:rPr>
              <a:t>3</a:t>
            </a:r>
            <a:r>
              <a:rPr lang="en-US" altLang="ko-KR" dirty="0" smtClean="0">
                <a:sym typeface="Symbol" pitchFamily="18" charset="2"/>
              </a:rPr>
              <a:t>)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en-US" altLang="ko-KR" dirty="0" err="1" smtClean="0">
                <a:sym typeface="Symbol" pitchFamily="18" charset="2"/>
              </a:rPr>
              <a:t>Strassen</a:t>
            </a:r>
            <a:r>
              <a:rPr lang="ko-KR" altLang="en-US" dirty="0" smtClean="0">
                <a:sym typeface="Symbol" pitchFamily="18" charset="2"/>
              </a:rPr>
              <a:t>의 알고리즘</a:t>
            </a:r>
            <a:r>
              <a:rPr lang="en-US" altLang="ko-KR" dirty="0" smtClean="0">
                <a:sym typeface="Symbol" pitchFamily="18" charset="2"/>
              </a:rPr>
              <a:t>: (</a:t>
            </a:r>
            <a:r>
              <a:rPr lang="en-US" altLang="ko-KR" i="1" dirty="0" smtClean="0">
                <a:sym typeface="Symbol" pitchFamily="18" charset="2"/>
              </a:rPr>
              <a:t>n</a:t>
            </a:r>
            <a:r>
              <a:rPr lang="en-US" altLang="ko-KR" baseline="50000" dirty="0" smtClean="0">
                <a:sym typeface="Symbol" pitchFamily="18" charset="2"/>
              </a:rPr>
              <a:t>2.81</a:t>
            </a:r>
            <a:r>
              <a:rPr lang="en-US" altLang="ko-KR" dirty="0" smtClean="0">
                <a:sym typeface="Symbol" pitchFamily="18" charset="2"/>
              </a:rPr>
              <a:t>)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en-US" altLang="ko-KR" dirty="0" smtClean="0">
                <a:sym typeface="Symbol" pitchFamily="18" charset="2"/>
              </a:rPr>
              <a:t>Coppersmith/</a:t>
            </a:r>
            <a:r>
              <a:rPr lang="en-US" altLang="ko-KR" dirty="0" err="1" smtClean="0">
                <a:sym typeface="Symbol" pitchFamily="18" charset="2"/>
              </a:rPr>
              <a:t>Winograd</a:t>
            </a:r>
            <a:r>
              <a:rPr lang="ko-KR" altLang="en-US" dirty="0" smtClean="0">
                <a:sym typeface="Symbol" pitchFamily="18" charset="2"/>
              </a:rPr>
              <a:t>의 알고리즘</a:t>
            </a:r>
            <a:r>
              <a:rPr lang="en-US" altLang="ko-KR" dirty="0" smtClean="0">
                <a:sym typeface="Symbol" pitchFamily="18" charset="2"/>
              </a:rPr>
              <a:t>: (</a:t>
            </a:r>
            <a:r>
              <a:rPr lang="en-US" altLang="ko-KR" i="1" dirty="0" smtClean="0">
                <a:sym typeface="Symbol" pitchFamily="18" charset="2"/>
              </a:rPr>
              <a:t>n</a:t>
            </a:r>
            <a:r>
              <a:rPr lang="en-US" altLang="ko-KR" baseline="50000" dirty="0" smtClean="0">
                <a:sym typeface="Symbol" pitchFamily="18" charset="2"/>
              </a:rPr>
              <a:t>2.38</a:t>
            </a:r>
            <a:r>
              <a:rPr lang="en-US" altLang="ko-KR" dirty="0" smtClean="0">
                <a:sym typeface="Symbol" pitchFamily="18" charset="2"/>
              </a:rPr>
              <a:t>)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ko-KR" altLang="en-US" dirty="0" smtClean="0">
                <a:sym typeface="Symbol" pitchFamily="18" charset="2"/>
              </a:rPr>
              <a:t>이 문제의 복잡도의 하한은 </a:t>
            </a:r>
            <a:r>
              <a:rPr lang="en-US" altLang="ko-KR" dirty="0" smtClean="0">
                <a:sym typeface="Symbol" pitchFamily="18" charset="2"/>
              </a:rPr>
              <a:t>(</a:t>
            </a:r>
            <a:r>
              <a:rPr lang="en-US" altLang="ko-KR" i="1" dirty="0" smtClean="0">
                <a:sym typeface="Symbol" pitchFamily="18" charset="2"/>
              </a:rPr>
              <a:t>n</a:t>
            </a:r>
            <a:r>
              <a:rPr lang="en-US" altLang="ko-KR" baseline="50000" dirty="0" smtClean="0">
                <a:sym typeface="Symbol" pitchFamily="18" charset="2"/>
              </a:rPr>
              <a:t>2</a:t>
            </a:r>
            <a:r>
              <a:rPr lang="en-US" altLang="ko-KR" dirty="0" smtClean="0">
                <a:sym typeface="Symbol" pitchFamily="18" charset="2"/>
              </a:rPr>
              <a:t>)</a:t>
            </a:r>
          </a:p>
          <a:p>
            <a:pPr lvl="1" eaLnBrk="1" hangingPunct="1">
              <a:lnSpc>
                <a:spcPts val="2800"/>
              </a:lnSpc>
              <a:buClr>
                <a:schemeClr val="tx2">
                  <a:lumMod val="50000"/>
                </a:schemeClr>
              </a:buClr>
              <a:defRPr/>
            </a:pPr>
            <a:r>
              <a:rPr lang="ko-KR" altLang="en-US" dirty="0" smtClean="0">
                <a:sym typeface="Symbol" pitchFamily="18" charset="2"/>
              </a:rPr>
              <a:t>이는 </a:t>
            </a:r>
            <a:r>
              <a:rPr lang="en-US" altLang="ko-KR" dirty="0" smtClean="0">
                <a:sym typeface="Symbol" pitchFamily="18" charset="2"/>
              </a:rPr>
              <a:t>(</a:t>
            </a:r>
            <a:r>
              <a:rPr lang="en-US" altLang="ko-KR" i="1" dirty="0" smtClean="0">
                <a:sym typeface="Symbol" pitchFamily="18" charset="2"/>
              </a:rPr>
              <a:t>n</a:t>
            </a:r>
            <a:r>
              <a:rPr lang="en-US" altLang="ko-KR" baseline="50000" dirty="0" smtClean="0">
                <a:sym typeface="Symbol" pitchFamily="18" charset="2"/>
              </a:rPr>
              <a:t>2</a:t>
            </a:r>
            <a:r>
              <a:rPr lang="en-US" altLang="ko-KR" dirty="0" smtClean="0">
                <a:sym typeface="Symbol" pitchFamily="18" charset="2"/>
              </a:rPr>
              <a:t>)</a:t>
            </a:r>
            <a:r>
              <a:rPr lang="ko-KR" altLang="en-US" dirty="0" smtClean="0">
                <a:sym typeface="Symbol" pitchFamily="18" charset="2"/>
              </a:rPr>
              <a:t> 알고리즘이 반드시 존재한다는 것을 의미하는 것은 아님</a:t>
            </a:r>
            <a:r>
              <a:rPr lang="en-US" altLang="ko-KR" dirty="0" smtClean="0">
                <a:sym typeface="Symbol" pitchFamily="18" charset="2"/>
              </a:rPr>
              <a:t>.</a:t>
            </a:r>
          </a:p>
          <a:p>
            <a:pPr lvl="1" eaLnBrk="1" hangingPunct="1">
              <a:lnSpc>
                <a:spcPts val="2800"/>
              </a:lnSpc>
              <a:buClr>
                <a:schemeClr val="tx2">
                  <a:lumMod val="50000"/>
                </a:schemeClr>
              </a:buClr>
              <a:defRPr/>
            </a:pPr>
            <a:r>
              <a:rPr lang="en-US" altLang="ko-KR" dirty="0" smtClean="0">
                <a:sym typeface="Symbol" pitchFamily="18" charset="2"/>
              </a:rPr>
              <a:t>(</a:t>
            </a:r>
            <a:r>
              <a:rPr lang="en-US" altLang="ko-KR" i="1" dirty="0" smtClean="0">
                <a:sym typeface="Symbol" pitchFamily="18" charset="2"/>
              </a:rPr>
              <a:t>n</a:t>
            </a:r>
            <a:r>
              <a:rPr lang="en-US" altLang="ko-KR" baseline="50000" dirty="0" smtClean="0">
                <a:sym typeface="Symbol" pitchFamily="18" charset="2"/>
              </a:rPr>
              <a:t>2</a:t>
            </a:r>
            <a:r>
              <a:rPr lang="en-US" altLang="ko-KR" dirty="0" smtClean="0">
                <a:sym typeface="Symbol" pitchFamily="18" charset="2"/>
              </a:rPr>
              <a:t>)</a:t>
            </a:r>
            <a:r>
              <a:rPr lang="ko-KR" altLang="en-US" dirty="0" smtClean="0">
                <a:sym typeface="Symbol" pitchFamily="18" charset="2"/>
              </a:rPr>
              <a:t>보다 더 좋은 알고리즘을 개발하는 것이 불가능함을 의미</a:t>
            </a:r>
            <a:r>
              <a:rPr lang="en-US" altLang="ko-KR" dirty="0" smtClean="0">
                <a:sym typeface="Symbol" pitchFamily="18" charset="2"/>
              </a:rPr>
              <a:t>      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ko-KR" altLang="en-US" dirty="0" smtClean="0">
                <a:sym typeface="Symbol" pitchFamily="18" charset="2"/>
              </a:rPr>
              <a:t>더 빠른 알고리즘이 존재할까</a:t>
            </a:r>
            <a:r>
              <a:rPr lang="en-US" altLang="ko-KR" dirty="0" smtClean="0">
                <a:sym typeface="Symbol" pitchFamily="18" charset="2"/>
              </a:rPr>
              <a:t>? </a:t>
            </a:r>
          </a:p>
          <a:p>
            <a:pPr lvl="1" eaLnBrk="1" hangingPunct="1">
              <a:lnSpc>
                <a:spcPts val="2800"/>
              </a:lnSpc>
              <a:defRPr/>
            </a:pPr>
            <a:r>
              <a:rPr lang="ko-KR" altLang="en-US" dirty="0" smtClean="0">
                <a:sym typeface="Symbol" pitchFamily="18" charset="2"/>
              </a:rPr>
              <a:t>아직 이 하한 만큼 좋은 알고리즘을 찾지 못하였고</a:t>
            </a:r>
            <a:r>
              <a:rPr lang="en-US" altLang="ko-KR" dirty="0" smtClean="0">
                <a:sym typeface="Symbol" pitchFamily="18" charset="2"/>
              </a:rPr>
              <a:t>, </a:t>
            </a:r>
          </a:p>
          <a:p>
            <a:pPr lvl="1" eaLnBrk="1" hangingPunct="1">
              <a:lnSpc>
                <a:spcPts val="2800"/>
              </a:lnSpc>
              <a:defRPr/>
            </a:pPr>
            <a:r>
              <a:rPr lang="ko-KR" altLang="en-US" dirty="0" smtClean="0">
                <a:sym typeface="Symbol" pitchFamily="18" charset="2"/>
              </a:rPr>
              <a:t>그렇다고 하한이 이보다 더 큰 것도 입증하지 못하였다</a:t>
            </a:r>
            <a:r>
              <a:rPr lang="en-US" altLang="ko-KR" dirty="0" smtClean="0">
                <a:sym typeface="Symbol" pitchFamily="18" charset="2"/>
              </a:rPr>
              <a:t>.</a:t>
            </a:r>
            <a:endParaRPr lang="en-US" altLang="ko-KR" dirty="0" smtClean="0"/>
          </a:p>
        </p:txBody>
      </p:sp>
      <p:cxnSp>
        <p:nvCxnSpPr>
          <p:cNvPr id="9221" name="직선 연결선 7"/>
          <p:cNvCxnSpPr>
            <a:cxnSpLocks noChangeShapeType="1"/>
          </p:cNvCxnSpPr>
          <p:nvPr/>
        </p:nvCxnSpPr>
        <p:spPr bwMode="auto">
          <a:xfrm>
            <a:off x="1123950" y="5840413"/>
            <a:ext cx="5429250" cy="1587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2" name="직선 화살표 연결선 11"/>
          <p:cNvCxnSpPr>
            <a:cxnSpLocks noChangeShapeType="1"/>
          </p:cNvCxnSpPr>
          <p:nvPr/>
        </p:nvCxnSpPr>
        <p:spPr bwMode="auto">
          <a:xfrm rot="5400000">
            <a:off x="1875632" y="5698331"/>
            <a:ext cx="285750" cy="1587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3" name="직선 화살표 연결선 12"/>
          <p:cNvCxnSpPr>
            <a:cxnSpLocks noChangeShapeType="1"/>
          </p:cNvCxnSpPr>
          <p:nvPr/>
        </p:nvCxnSpPr>
        <p:spPr bwMode="auto">
          <a:xfrm rot="5400000">
            <a:off x="4471194" y="5696744"/>
            <a:ext cx="285750" cy="1588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직사각형 13"/>
          <p:cNvSpPr/>
          <p:nvPr/>
        </p:nvSpPr>
        <p:spPr>
          <a:xfrm>
            <a:off x="1866900" y="5192713"/>
            <a:ext cx="366713" cy="3127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+mn-lt"/>
                <a:sym typeface="Symbol" pitchFamily="18" charset="2"/>
              </a:rPr>
              <a:t>n</a:t>
            </a:r>
            <a:r>
              <a:rPr lang="en-US" altLang="ko-KR" sz="1600" i="0" baseline="50000" dirty="0">
                <a:sym typeface="Symbol" pitchFamily="18" charset="2"/>
              </a:rPr>
              <a:t>2</a:t>
            </a:r>
            <a:endParaRPr lang="ko-KR" altLang="en-US" sz="1600" i="0" dirty="0"/>
          </a:p>
        </p:txBody>
      </p:sp>
      <p:sp>
        <p:nvSpPr>
          <p:cNvPr id="15" name="직사각형 14"/>
          <p:cNvSpPr/>
          <p:nvPr/>
        </p:nvSpPr>
        <p:spPr>
          <a:xfrm>
            <a:off x="4473575" y="5197475"/>
            <a:ext cx="566738" cy="314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+mn-lt"/>
                <a:sym typeface="Symbol" pitchFamily="18" charset="2"/>
              </a:rPr>
              <a:t>n</a:t>
            </a:r>
            <a:r>
              <a:rPr lang="en-US" altLang="ko-KR" sz="1600" i="0" baseline="50000" dirty="0">
                <a:sym typeface="Symbol" pitchFamily="18" charset="2"/>
              </a:rPr>
              <a:t>2.38</a:t>
            </a:r>
            <a:endParaRPr lang="ko-KR" altLang="en-US" sz="1600" i="0" dirty="0"/>
          </a:p>
        </p:txBody>
      </p:sp>
      <p:sp>
        <p:nvSpPr>
          <p:cNvPr id="9226" name="TextBox 15"/>
          <p:cNvSpPr txBox="1">
            <a:spLocks noChangeArrowheads="1"/>
          </p:cNvSpPr>
          <p:nvPr/>
        </p:nvSpPr>
        <p:spPr bwMode="auto">
          <a:xfrm>
            <a:off x="6696075" y="5697538"/>
            <a:ext cx="1279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600" i="0">
                <a:latin typeface="굴림" panose="020B0600000101010101" pitchFamily="50" charset="-127"/>
              </a:rPr>
              <a:t>복잡도 증가</a:t>
            </a:r>
          </a:p>
        </p:txBody>
      </p:sp>
      <p:cxnSp>
        <p:nvCxnSpPr>
          <p:cNvPr id="9227" name="직선 화살표 연결선 16"/>
          <p:cNvCxnSpPr>
            <a:cxnSpLocks noChangeShapeType="1"/>
          </p:cNvCxnSpPr>
          <p:nvPr/>
        </p:nvCxnSpPr>
        <p:spPr bwMode="auto">
          <a:xfrm rot="5400000">
            <a:off x="5264944" y="5712619"/>
            <a:ext cx="285750" cy="1588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직사각형 17"/>
          <p:cNvSpPr/>
          <p:nvPr/>
        </p:nvSpPr>
        <p:spPr>
          <a:xfrm>
            <a:off x="5276850" y="5203825"/>
            <a:ext cx="568325" cy="314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+mn-lt"/>
                <a:sym typeface="Symbol" pitchFamily="18" charset="2"/>
              </a:rPr>
              <a:t>n</a:t>
            </a:r>
            <a:r>
              <a:rPr lang="en-US" altLang="ko-KR" sz="1600" i="0" baseline="50000" dirty="0">
                <a:sym typeface="Symbol" pitchFamily="18" charset="2"/>
              </a:rPr>
              <a:t>2.81</a:t>
            </a:r>
            <a:endParaRPr lang="ko-KR" altLang="en-US" sz="1600" i="0" dirty="0"/>
          </a:p>
        </p:txBody>
      </p:sp>
      <p:cxnSp>
        <p:nvCxnSpPr>
          <p:cNvPr id="9229" name="직선 화살표 연결선 18"/>
          <p:cNvCxnSpPr>
            <a:cxnSpLocks noChangeShapeType="1"/>
          </p:cNvCxnSpPr>
          <p:nvPr/>
        </p:nvCxnSpPr>
        <p:spPr bwMode="auto">
          <a:xfrm rot="5400000">
            <a:off x="5971382" y="5696744"/>
            <a:ext cx="285750" cy="1587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직사각형 19"/>
          <p:cNvSpPr/>
          <p:nvPr/>
        </p:nvSpPr>
        <p:spPr>
          <a:xfrm>
            <a:off x="5973763" y="5208588"/>
            <a:ext cx="355600" cy="314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+mn-lt"/>
                <a:sym typeface="Symbol" pitchFamily="18" charset="2"/>
              </a:rPr>
              <a:t>n</a:t>
            </a:r>
            <a:r>
              <a:rPr lang="en-US" altLang="ko-KR" sz="1600" i="0" baseline="50000" dirty="0">
                <a:latin typeface="+mn-lt"/>
                <a:sym typeface="Symbol" pitchFamily="18" charset="2"/>
              </a:rPr>
              <a:t>3</a:t>
            </a:r>
            <a:endParaRPr lang="ko-KR" altLang="en-US" sz="1600" i="0" dirty="0"/>
          </a:p>
        </p:txBody>
      </p:sp>
      <p:sp>
        <p:nvSpPr>
          <p:cNvPr id="21" name="아래쪽 화살표 20"/>
          <p:cNvSpPr/>
          <p:nvPr/>
        </p:nvSpPr>
        <p:spPr bwMode="auto">
          <a:xfrm rot="16200000">
            <a:off x="2279650" y="6326188"/>
            <a:ext cx="428625" cy="26987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22" name="아래쪽 화살표 21"/>
          <p:cNvSpPr/>
          <p:nvPr/>
        </p:nvSpPr>
        <p:spPr bwMode="auto">
          <a:xfrm rot="5400000">
            <a:off x="3624262" y="6351588"/>
            <a:ext cx="428625" cy="27305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9233" name="TextBox 22"/>
          <p:cNvSpPr txBox="1">
            <a:spLocks noChangeArrowheads="1"/>
          </p:cNvSpPr>
          <p:nvPr/>
        </p:nvSpPr>
        <p:spPr bwMode="auto">
          <a:xfrm>
            <a:off x="2012950" y="6011863"/>
            <a:ext cx="962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 i="0">
                <a:latin typeface="굴림" panose="020B0600000101010101" pitchFamily="50" charset="-127"/>
              </a:rPr>
              <a:t>하한 분석</a:t>
            </a:r>
          </a:p>
        </p:txBody>
      </p:sp>
      <p:sp>
        <p:nvSpPr>
          <p:cNvPr id="9234" name="TextBox 23"/>
          <p:cNvSpPr txBox="1">
            <a:spLocks noChangeArrowheads="1"/>
          </p:cNvSpPr>
          <p:nvPr/>
        </p:nvSpPr>
        <p:spPr bwMode="auto">
          <a:xfrm>
            <a:off x="3182938" y="5988050"/>
            <a:ext cx="13208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 i="0">
                <a:latin typeface="굴림" panose="020B0600000101010101" pitchFamily="50" charset="-127"/>
              </a:rPr>
              <a:t>알고리즘 개발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73763" y="2203450"/>
            <a:ext cx="1955800" cy="31432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latin typeface="+mj-lt"/>
              </a:rPr>
              <a:t>Analysis of Problems</a:t>
            </a:r>
            <a:endParaRPr lang="ko-KR" altLang="en-US" sz="1600" i="0" dirty="0">
              <a:latin typeface="+mj-lt"/>
            </a:endParaRPr>
          </a:p>
        </p:txBody>
      </p:sp>
      <p:cxnSp>
        <p:nvCxnSpPr>
          <p:cNvPr id="6164" name="직선 화살표 연결선 2"/>
          <p:cNvCxnSpPr>
            <a:cxnSpLocks noChangeShapeType="1"/>
            <a:stCxn id="19" idx="1"/>
          </p:cNvCxnSpPr>
          <p:nvPr/>
        </p:nvCxnSpPr>
        <p:spPr bwMode="auto">
          <a:xfrm flipH="1">
            <a:off x="4572000" y="2360613"/>
            <a:ext cx="1401763" cy="79375"/>
          </a:xfrm>
          <a:prstGeom prst="straightConnector1">
            <a:avLst/>
          </a:prstGeom>
          <a:noFill/>
          <a:ln w="15875" algn="ctr">
            <a:solidFill>
              <a:schemeClr val="accent2">
                <a:lumMod val="75000"/>
              </a:schemeClr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7" name="오른쪽 중괄호 23"/>
          <p:cNvSpPr>
            <a:spLocks/>
          </p:cNvSpPr>
          <p:nvPr/>
        </p:nvSpPr>
        <p:spPr bwMode="auto">
          <a:xfrm>
            <a:off x="5484813" y="1117600"/>
            <a:ext cx="144462" cy="904875"/>
          </a:xfrm>
          <a:prstGeom prst="rightBrace">
            <a:avLst>
              <a:gd name="adj1" fmla="val 8294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45175" y="1412875"/>
            <a:ext cx="2127250" cy="31432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latin typeface="+mj-lt"/>
              </a:rPr>
              <a:t>Analysis of Algorithms</a:t>
            </a:r>
            <a:endParaRPr lang="ko-KR" altLang="en-US" sz="1600" i="0" dirty="0">
              <a:latin typeface="+mj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A75C72-2518-46B8-8DCB-C8C74A86B6B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3340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/>
              <a:t>	</a:t>
            </a:r>
            <a:r>
              <a:rPr lang="en-US" altLang="ko-KR" sz="1600" b="1" smtClean="0">
                <a:latin typeface="Courier New" panose="02070309020205020404" pitchFamily="49" charset="0"/>
              </a:rPr>
              <a:t>void</a:t>
            </a:r>
            <a:r>
              <a:rPr lang="en-US" altLang="ko-KR" sz="1600" smtClean="0">
                <a:latin typeface="Courier New" panose="02070309020205020404" pitchFamily="49" charset="0"/>
              </a:rPr>
              <a:t> removekeys(</a:t>
            </a:r>
            <a:r>
              <a:rPr lang="en-US" altLang="ko-KR" sz="1600" b="1" smtClean="0">
                <a:latin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</a:rPr>
              <a:t> n, </a:t>
            </a:r>
            <a:r>
              <a:rPr lang="en-US" altLang="ko-KR" sz="1600" b="1" smtClean="0">
                <a:latin typeface="Courier New" panose="02070309020205020404" pitchFamily="49" charset="0"/>
              </a:rPr>
              <a:t>heap</a:t>
            </a:r>
            <a:r>
              <a:rPr lang="en-US" altLang="ko-KR" sz="1600" smtClean="0">
                <a:latin typeface="Courier New" panose="02070309020205020404" pitchFamily="49" charset="0"/>
              </a:rPr>
              <a:t> H, </a:t>
            </a:r>
            <a:r>
              <a:rPr lang="en-US" altLang="ko-KR" sz="1600" b="1" smtClean="0">
                <a:latin typeface="Courier New" panose="02070309020205020404" pitchFamily="49" charset="0"/>
              </a:rPr>
              <a:t>keytype</a:t>
            </a:r>
            <a:r>
              <a:rPr lang="en-US" altLang="ko-KR" sz="1600" smtClean="0">
                <a:latin typeface="Courier New" panose="02070309020205020404" pitchFamily="49" charset="0"/>
              </a:rPr>
              <a:t> S[]){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</a:rPr>
              <a:t> i;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for</a:t>
            </a:r>
            <a:r>
              <a:rPr lang="en-US" altLang="ko-KR" sz="1600" smtClean="0">
                <a:latin typeface="Courier New" panose="02070309020205020404" pitchFamily="49" charset="0"/>
              </a:rPr>
              <a:t>(i=n; i&gt;=1; i--)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S[i] = root(H);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</a:rPr>
              <a:t>  void</a:t>
            </a:r>
            <a:r>
              <a:rPr lang="en-US" altLang="ko-KR" sz="1600" smtClean="0">
                <a:latin typeface="Courier New" panose="02070309020205020404" pitchFamily="49" charset="0"/>
              </a:rPr>
              <a:t> makeheap(</a:t>
            </a:r>
            <a:r>
              <a:rPr lang="en-US" altLang="ko-KR" sz="1600" b="1" smtClean="0">
                <a:latin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</a:rPr>
              <a:t> n, </a:t>
            </a:r>
            <a:r>
              <a:rPr lang="en-US" altLang="ko-KR" sz="1600" b="1" smtClean="0">
                <a:latin typeface="Courier New" panose="02070309020205020404" pitchFamily="49" charset="0"/>
              </a:rPr>
              <a:t>heap&amp; </a:t>
            </a:r>
            <a:r>
              <a:rPr lang="en-US" altLang="ko-KR" sz="1600" smtClean="0">
                <a:latin typeface="Courier New" panose="02070309020205020404" pitchFamily="49" charset="0"/>
              </a:rPr>
              <a:t>H){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</a:rPr>
              <a:t> i;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heap</a:t>
            </a:r>
            <a:r>
              <a:rPr lang="en-US" altLang="ko-KR" sz="1600" smtClean="0">
                <a:latin typeface="Courier New" panose="02070309020205020404" pitchFamily="49" charset="0"/>
              </a:rPr>
              <a:t> Hsub;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for</a:t>
            </a:r>
            <a:r>
              <a:rPr lang="en-US" altLang="ko-KR" sz="1600" smtClean="0">
                <a:latin typeface="Courier New" panose="02070309020205020404" pitchFamily="49" charset="0"/>
              </a:rPr>
              <a:t>(i=d-1; i&gt;=0; i--)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</a:t>
            </a:r>
            <a:r>
              <a:rPr lang="en-US" altLang="ko-KR" sz="1600" b="1" smtClean="0">
                <a:latin typeface="Courier New" panose="02070309020205020404" pitchFamily="49" charset="0"/>
              </a:rPr>
              <a:t>for</a:t>
            </a:r>
            <a:r>
              <a:rPr lang="en-US" altLang="ko-KR" sz="1600" smtClean="0">
                <a:latin typeface="Courier New" panose="02070309020205020404" pitchFamily="49" charset="0"/>
              </a:rPr>
              <a:t>(all subtree Hsub whose roots have depth i)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  siftdown(Hsub);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  </a:t>
            </a:r>
            <a:r>
              <a:rPr lang="en-US" altLang="ko-KR" sz="1600" b="1" smtClean="0">
                <a:latin typeface="Courier New" panose="02070309020205020404" pitchFamily="49" charset="0"/>
              </a:rPr>
              <a:t>void</a:t>
            </a:r>
            <a:r>
              <a:rPr lang="en-US" altLang="ko-KR" sz="1600" smtClean="0">
                <a:latin typeface="Courier New" panose="02070309020205020404" pitchFamily="49" charset="0"/>
              </a:rPr>
              <a:t> heapsort(</a:t>
            </a:r>
            <a:r>
              <a:rPr lang="en-US" altLang="ko-KR" sz="1600" b="1" smtClean="0">
                <a:latin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</a:rPr>
              <a:t> n, </a:t>
            </a:r>
            <a:r>
              <a:rPr lang="en-US" altLang="ko-KR" sz="1600" b="1" smtClean="0">
                <a:latin typeface="Courier New" panose="02070309020205020404" pitchFamily="49" charset="0"/>
              </a:rPr>
              <a:t>heap</a:t>
            </a:r>
            <a:r>
              <a:rPr lang="en-US" altLang="ko-KR" sz="1600" smtClean="0">
                <a:latin typeface="Courier New" panose="02070309020205020404" pitchFamily="49" charset="0"/>
              </a:rPr>
              <a:t> H, </a:t>
            </a:r>
            <a:r>
              <a:rPr lang="en-US" altLang="ko-KR" sz="1600" b="1" smtClean="0">
                <a:latin typeface="Courier New" panose="02070309020205020404" pitchFamily="49" charset="0"/>
              </a:rPr>
              <a:t>keytype</a:t>
            </a:r>
            <a:r>
              <a:rPr lang="en-US" altLang="ko-KR" sz="1600" smtClean="0">
                <a:latin typeface="Courier New" panose="02070309020205020404" pitchFamily="49" charset="0"/>
              </a:rPr>
              <a:t> S[]){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makeheap(n,H);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removekeys(n,H,S);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 i="0">
                <a:solidFill>
                  <a:schemeClr val="tx2"/>
                </a:solidFill>
              </a:rPr>
              <a:t>힙정렬</a:t>
            </a:r>
          </a:p>
        </p:txBody>
      </p:sp>
      <p:sp>
        <p:nvSpPr>
          <p:cNvPr id="46085" name="직사각형 6"/>
          <p:cNvSpPr>
            <a:spLocks noChangeArrowheads="1"/>
          </p:cNvSpPr>
          <p:nvPr/>
        </p:nvSpPr>
        <p:spPr bwMode="auto">
          <a:xfrm>
            <a:off x="142875" y="642938"/>
            <a:ext cx="8286750" cy="55721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086" name="직선 연결선 8"/>
          <p:cNvCxnSpPr>
            <a:cxnSpLocks noChangeShapeType="1"/>
          </p:cNvCxnSpPr>
          <p:nvPr/>
        </p:nvCxnSpPr>
        <p:spPr bwMode="auto">
          <a:xfrm>
            <a:off x="142875" y="2286000"/>
            <a:ext cx="828675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7" name="직선 연결선 10"/>
          <p:cNvCxnSpPr>
            <a:cxnSpLocks noChangeShapeType="1"/>
          </p:cNvCxnSpPr>
          <p:nvPr/>
        </p:nvCxnSpPr>
        <p:spPr bwMode="auto">
          <a:xfrm>
            <a:off x="142875" y="4714875"/>
            <a:ext cx="828675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모서리가 둥근 사각형 설명선 1"/>
          <p:cNvSpPr/>
          <p:nvPr/>
        </p:nvSpPr>
        <p:spPr bwMode="auto">
          <a:xfrm>
            <a:off x="3851275" y="3189288"/>
            <a:ext cx="1584325" cy="407987"/>
          </a:xfrm>
          <a:prstGeom prst="wedgeRoundRectCallout">
            <a:avLst>
              <a:gd name="adj1" fmla="val -81498"/>
              <a:gd name="adj2" fmla="val 43626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d=H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의 높이</a:t>
            </a: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200" i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는 </a:t>
            </a: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depth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의 </a:t>
            </a: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index</a:t>
            </a:r>
            <a:endParaRPr lang="ko-KR" altLang="en-US" sz="1200" i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 bwMode="auto">
          <a:xfrm>
            <a:off x="4284663" y="4076700"/>
            <a:ext cx="2774950" cy="2159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284663" y="2708275"/>
            <a:ext cx="4175125" cy="2159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948113" y="727075"/>
            <a:ext cx="2992437" cy="2159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68263" y="1341438"/>
            <a:ext cx="2990850" cy="2159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471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F3EFC8-50F7-4D47-B4FD-CA2478F5A51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71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500063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heap </a:t>
            </a:r>
            <a:r>
              <a:rPr lang="ko-KR" altLang="en-US" sz="1800" smtClean="0"/>
              <a:t>정렬 </a:t>
            </a:r>
          </a:p>
        </p:txBody>
      </p:sp>
      <p:sp>
        <p:nvSpPr>
          <p:cNvPr id="471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3" y="428625"/>
            <a:ext cx="4643437" cy="60960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/>
              <a:t>   struct</a:t>
            </a:r>
            <a:r>
              <a:rPr lang="ko-KR" altLang="en-US" sz="1200" smtClean="0"/>
              <a:t>  </a:t>
            </a:r>
            <a:r>
              <a:rPr lang="en-US" altLang="ko-KR" sz="1200" smtClean="0"/>
              <a:t>heap{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</a:t>
            </a:r>
            <a:r>
              <a:rPr lang="en-US" altLang="ko-KR" sz="1200" b="1" smtClean="0">
                <a:latin typeface="Courier New" panose="02070309020205020404" pitchFamily="49" charset="0"/>
              </a:rPr>
              <a:t>keytype</a:t>
            </a:r>
            <a:r>
              <a:rPr lang="en-US" altLang="ko-KR" sz="1200" smtClean="0">
                <a:latin typeface="Courier New" panose="02070309020205020404" pitchFamily="49" charset="0"/>
              </a:rPr>
              <a:t> S[1..n];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</a:t>
            </a:r>
            <a:r>
              <a:rPr lang="en-US" altLang="ko-KR" sz="1200" b="1" smtClean="0">
                <a:latin typeface="Courier New" panose="02070309020205020404" pitchFamily="49" charset="0"/>
              </a:rPr>
              <a:t>int</a:t>
            </a:r>
            <a:r>
              <a:rPr lang="en-US" altLang="ko-KR" sz="1200" smtClean="0">
                <a:latin typeface="Courier New" panose="02070309020205020404" pitchFamily="49" charset="0"/>
              </a:rPr>
              <a:t> heapsize;};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200" smtClean="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void siftdown(</a:t>
            </a:r>
            <a:r>
              <a:rPr lang="en-US" altLang="ko-KR" sz="1200" b="1" smtClean="0">
                <a:latin typeface="Courier New" panose="02070309020205020404" pitchFamily="49" charset="0"/>
              </a:rPr>
              <a:t>heap&amp; </a:t>
            </a:r>
            <a:r>
              <a:rPr lang="en-US" altLang="ko-KR" sz="1200" smtClean="0">
                <a:latin typeface="Courier New" panose="02070309020205020404" pitchFamily="49" charset="0"/>
              </a:rPr>
              <a:t>H, </a:t>
            </a:r>
            <a:r>
              <a:rPr lang="en-US" altLang="ko-KR" sz="1200" b="1" smtClean="0">
                <a:latin typeface="Courier New" panose="02070309020205020404" pitchFamily="49" charset="0"/>
              </a:rPr>
              <a:t>index</a:t>
            </a:r>
            <a:r>
              <a:rPr lang="en-US" altLang="ko-KR" sz="1200" smtClean="0">
                <a:latin typeface="Courier New" panose="02070309020205020404" pitchFamily="49" charset="0"/>
              </a:rPr>
              <a:t> i){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</a:t>
            </a:r>
            <a:r>
              <a:rPr lang="en-US" altLang="ko-KR" sz="1200" b="1" smtClean="0">
                <a:latin typeface="Courier New" panose="02070309020205020404" pitchFamily="49" charset="0"/>
              </a:rPr>
              <a:t>index</a:t>
            </a:r>
            <a:r>
              <a:rPr lang="en-US" altLang="ko-KR" sz="1200" smtClean="0">
                <a:latin typeface="Courier New" panose="02070309020205020404" pitchFamily="49" charset="0"/>
              </a:rPr>
              <a:t> parent, largerchild;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</a:t>
            </a:r>
            <a:r>
              <a:rPr lang="en-US" altLang="ko-KR" sz="1200" b="1" smtClean="0">
                <a:latin typeface="Courier New" panose="02070309020205020404" pitchFamily="49" charset="0"/>
              </a:rPr>
              <a:t>keytype</a:t>
            </a:r>
            <a:r>
              <a:rPr lang="en-US" altLang="ko-KR" sz="1200" smtClean="0">
                <a:latin typeface="Courier New" panose="02070309020205020404" pitchFamily="49" charset="0"/>
              </a:rPr>
              <a:t> siftkey;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</a:t>
            </a:r>
            <a:r>
              <a:rPr lang="en-US" altLang="ko-KR" sz="1200" b="1" smtClean="0">
                <a:latin typeface="Courier New" panose="02070309020205020404" pitchFamily="49" charset="0"/>
              </a:rPr>
              <a:t>bool</a:t>
            </a:r>
            <a:r>
              <a:rPr lang="en-US" altLang="ko-KR" sz="1200" smtClean="0">
                <a:latin typeface="Courier New" panose="02070309020205020404" pitchFamily="49" charset="0"/>
              </a:rPr>
              <a:t> spotfound;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200" smtClean="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siftkey = H.S[i];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parent = i;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spotfound = false;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while( 2*parent ≤ H.heapsize &amp;&amp; !spotfound){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  if(2*parent &lt; H.heapsize &amp;&amp;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         H.S[2*parent] &lt; H.S[2*parent+1])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     largerchild = 2*parent + 1;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  else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     largerchild = 2*parent;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  if(siftkey &lt; H.S[largerchild]){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     H.S[parent] = H.S[largerchild];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     parent = largerchild;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  else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     spotfound = true;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 H.S[parent] =siftkey;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smtClean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200" smtClean="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200" smtClean="0">
              <a:latin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29063" y="714375"/>
            <a:ext cx="5214937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+mn-lt"/>
                <a:ea typeface="+mn-ea"/>
              </a:rPr>
              <a:t>	</a:t>
            </a:r>
            <a:r>
              <a:rPr lang="en-US" altLang="ko-KR" sz="1200" b="1" i="0" kern="0" dirty="0" err="1">
                <a:latin typeface="Courier New" pitchFamily="49" charset="0"/>
                <a:ea typeface="+mn-ea"/>
              </a:rPr>
              <a:t>keytype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 root(</a:t>
            </a:r>
            <a:r>
              <a:rPr lang="en-US" altLang="ko-KR" sz="1200" b="1" i="0" kern="0" dirty="0">
                <a:latin typeface="Courier New" pitchFamily="49" charset="0"/>
                <a:ea typeface="+mn-ea"/>
              </a:rPr>
              <a:t>heap&amp; 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H) {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</a:t>
            </a:r>
            <a:r>
              <a:rPr lang="en-US" altLang="ko-KR" sz="1200" b="1" i="0" kern="0" dirty="0" err="1">
                <a:latin typeface="Courier New" pitchFamily="49" charset="0"/>
                <a:ea typeface="+mn-ea"/>
              </a:rPr>
              <a:t>keytype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keyout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keyout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 = H.S[1];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H.S[1] = H.S[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heapsize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];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H.heapsize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 =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H.heapsize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 -1;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siftdown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(H,1);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return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keyout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}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endParaRPr lang="en-US" altLang="ko-KR" sz="1200" i="0" kern="0" dirty="0">
              <a:latin typeface="Courier New" pitchFamily="49" charset="0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void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removekeys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(</a:t>
            </a:r>
            <a:r>
              <a:rPr lang="en-US" altLang="ko-KR" sz="1200" b="1" i="0" kern="0" dirty="0" err="1">
                <a:latin typeface="Courier New" pitchFamily="49" charset="0"/>
                <a:ea typeface="+mn-ea"/>
              </a:rPr>
              <a:t>int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 n, </a:t>
            </a:r>
            <a:r>
              <a:rPr lang="en-US" altLang="ko-KR" sz="1200" b="1" i="0" kern="0" dirty="0">
                <a:latin typeface="Courier New" pitchFamily="49" charset="0"/>
                <a:ea typeface="+mn-ea"/>
              </a:rPr>
              <a:t>heap&amp; 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H, </a:t>
            </a:r>
            <a:r>
              <a:rPr lang="en-US" altLang="ko-KR" sz="1200" b="1" i="0" kern="0" dirty="0" err="1">
                <a:latin typeface="Courier New" pitchFamily="49" charset="0"/>
                <a:ea typeface="+mn-ea"/>
              </a:rPr>
              <a:t>keytype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 S[]){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  </a:t>
            </a:r>
            <a:r>
              <a:rPr lang="en-US" altLang="ko-KR" sz="1200" b="1" i="0" kern="0" dirty="0">
                <a:latin typeface="Courier New" pitchFamily="49" charset="0"/>
                <a:ea typeface="+mn-ea"/>
              </a:rPr>
              <a:t>index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i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  for (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i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=n; i</a:t>
            </a:r>
            <a:r>
              <a:rPr lang="en-US" altLang="ko-KR" sz="1200" i="0" kern="0" dirty="0">
                <a:latin typeface="Courier New" pitchFamily="49" charset="0"/>
              </a:rPr>
              <a:t>≥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1;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i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--)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     S[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i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] = root(H);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   }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endParaRPr lang="en-US" altLang="ko-KR" sz="1200" i="0" kern="0" dirty="0">
              <a:latin typeface="Courier New" pitchFamily="49" charset="0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void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makeheap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(</a:t>
            </a:r>
            <a:r>
              <a:rPr lang="en-US" altLang="ko-KR" sz="1200" b="1" i="0" kern="0" dirty="0" err="1">
                <a:latin typeface="Courier New" pitchFamily="49" charset="0"/>
                <a:ea typeface="+mn-ea"/>
              </a:rPr>
              <a:t>int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 n, </a:t>
            </a:r>
            <a:r>
              <a:rPr lang="en-US" altLang="ko-KR" sz="1200" b="1" i="0" kern="0" dirty="0">
                <a:latin typeface="Courier New" pitchFamily="49" charset="0"/>
                <a:ea typeface="+mn-ea"/>
              </a:rPr>
              <a:t>heap&amp; 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H){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</a:t>
            </a:r>
            <a:r>
              <a:rPr lang="en-US" altLang="ko-KR" sz="1200" b="1" i="0" kern="0" dirty="0">
                <a:latin typeface="Courier New" pitchFamily="49" charset="0"/>
                <a:ea typeface="+mn-ea"/>
              </a:rPr>
              <a:t>index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i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endParaRPr lang="en-US" altLang="ko-KR" sz="1200" i="0" kern="0" dirty="0">
              <a:latin typeface="Courier New" pitchFamily="49" charset="0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H.heapsize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=n;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for(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i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=└n/2┘;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i</a:t>
            </a:r>
            <a:r>
              <a:rPr lang="en-US" altLang="ko-KR" sz="1200" i="0" kern="0" dirty="0">
                <a:latin typeface="Courier New" pitchFamily="49" charset="0"/>
              </a:rPr>
              <a:t> ≥ 1, </a:t>
            </a:r>
            <a:r>
              <a:rPr lang="en-US" altLang="ko-KR" sz="1200" i="0" kern="0" dirty="0" err="1">
                <a:latin typeface="Courier New" pitchFamily="49" charset="0"/>
              </a:rPr>
              <a:t>i</a:t>
            </a:r>
            <a:r>
              <a:rPr lang="en-US" altLang="ko-KR" sz="1200" i="0" kern="0" dirty="0">
                <a:latin typeface="Courier New" pitchFamily="49" charset="0"/>
              </a:rPr>
              <a:t>--)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   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siftdown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(</a:t>
            </a:r>
            <a:r>
              <a:rPr lang="en-US" altLang="ko-KR" sz="1200" i="0" kern="0" dirty="0" err="1">
                <a:latin typeface="Courier New" pitchFamily="49" charset="0"/>
                <a:ea typeface="+mn-ea"/>
              </a:rPr>
              <a:t>H,i</a:t>
            </a:r>
            <a:r>
              <a:rPr lang="en-US" altLang="ko-KR" sz="1200" i="0" kern="0" dirty="0">
                <a:latin typeface="Courier New" pitchFamily="49" charset="0"/>
                <a:ea typeface="+mn-ea"/>
              </a:rPr>
              <a:t>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200" i="0" kern="0" dirty="0">
                <a:latin typeface="Courier New" pitchFamily="49" charset="0"/>
                <a:ea typeface="+mn-ea"/>
              </a:rPr>
              <a:t>      }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endParaRPr lang="en-US" altLang="ko-KR" sz="1200" i="0" kern="0" dirty="0">
              <a:latin typeface="Courier New" pitchFamily="49" charset="0"/>
              <a:ea typeface="+mn-ea"/>
            </a:endParaRPr>
          </a:p>
        </p:txBody>
      </p:sp>
      <p:sp>
        <p:nvSpPr>
          <p:cNvPr id="47114" name="직사각형 7"/>
          <p:cNvSpPr>
            <a:spLocks noChangeArrowheads="1"/>
          </p:cNvSpPr>
          <p:nvPr/>
        </p:nvSpPr>
        <p:spPr bwMode="auto">
          <a:xfrm>
            <a:off x="68263" y="428625"/>
            <a:ext cx="8786812" cy="5929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7164388" y="4657725"/>
            <a:ext cx="1325562" cy="407988"/>
          </a:xfrm>
          <a:prstGeom prst="wedgeRoundRectCallout">
            <a:avLst>
              <a:gd name="adj1" fmla="val -82870"/>
              <a:gd name="adj2" fmla="val 45957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r>
              <a:rPr lang="en-US" altLang="ko-KR" sz="1200" i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는 </a:t>
            </a:r>
            <a:r>
              <a:rPr lang="ko-KR" altLang="en-US" sz="1200" i="0" dirty="0" err="1">
                <a:latin typeface="Courier New" pitchFamily="49" charset="0"/>
                <a:cs typeface="Courier New" pitchFamily="49" charset="0"/>
              </a:rPr>
              <a:t>노드번호의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index</a:t>
            </a:r>
            <a:endParaRPr lang="ko-KR" altLang="en-US" sz="1200" i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793CC1-B684-4E4F-84EC-7E22C2FEB86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913" y="1700213"/>
            <a:ext cx="6748462" cy="1724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0" dirty="0">
                <a:latin typeface="굴림" charset="-127"/>
                <a:ea typeface="굴림" charset="-127"/>
              </a:rPr>
              <a:t> make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 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heap 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방법</a:t>
            </a:r>
            <a:endParaRPr lang="en-US" altLang="ko-KR" sz="2000" i="0" dirty="0">
              <a:latin typeface="굴림" charset="-127"/>
              <a:ea typeface="굴림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en-US" altLang="ko-KR" sz="2000" i="0" dirty="0">
              <a:latin typeface="굴림" charset="-127"/>
              <a:ea typeface="굴림" charset="-127"/>
            </a:endParaRPr>
          </a:p>
          <a:p>
            <a:pPr marL="269875" indent="-269875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2000" i="0" dirty="0">
                <a:latin typeface="굴림" charset="-127"/>
                <a:ea typeface="굴림" charset="-127"/>
              </a:rPr>
              <a:t>방법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1: 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데이터가 입력되는 순서대로 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heap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을 매번 구성</a:t>
            </a:r>
            <a:endParaRPr lang="en-US" altLang="ko-KR" sz="2000" i="0" dirty="0">
              <a:latin typeface="굴림" charset="-127"/>
              <a:ea typeface="굴림" charset="-127"/>
            </a:endParaRPr>
          </a:p>
          <a:p>
            <a:pPr marL="269875" indent="-269875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Arial" pitchFamily="34" charset="0"/>
              <a:buChar char="•"/>
              <a:defRPr/>
            </a:pPr>
            <a:endParaRPr lang="en-US" altLang="ko-KR" sz="2000" i="0" dirty="0">
              <a:latin typeface="굴림" charset="-127"/>
              <a:ea typeface="굴림" charset="-127"/>
            </a:endParaRPr>
          </a:p>
          <a:p>
            <a:pPr marL="269875" indent="-269875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2000" i="0" dirty="0">
                <a:latin typeface="굴림" charset="-127"/>
                <a:ea typeface="굴림" charset="-127"/>
              </a:rPr>
              <a:t>방법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2: 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모든 데이터를 </a:t>
            </a:r>
            <a:r>
              <a:rPr lang="ko-KR" altLang="en-US" sz="2000" i="0" dirty="0" err="1">
                <a:latin typeface="굴림" charset="-127"/>
                <a:ea typeface="굴림" charset="-127"/>
              </a:rPr>
              <a:t>트리에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 넣은 상태에서 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heap 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구성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31FB22-FA1B-4FE2-827E-50B45D4EA51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9155" name="TextBox 6"/>
          <p:cNvSpPr txBox="1">
            <a:spLocks noChangeArrowheads="1"/>
          </p:cNvSpPr>
          <p:nvPr/>
        </p:nvSpPr>
        <p:spPr bwMode="auto">
          <a:xfrm>
            <a:off x="2266950" y="574675"/>
            <a:ext cx="3595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i="0">
                <a:latin typeface="굴림" panose="020B0600000101010101" pitchFamily="50" charset="-127"/>
              </a:rPr>
              <a:t>데이터 </a:t>
            </a:r>
            <a:r>
              <a:rPr lang="en-US" altLang="ko-KR" i="0">
                <a:latin typeface="굴림" panose="020B0600000101010101" pitchFamily="50" charset="-127"/>
              </a:rPr>
              <a:t>: 2 4 5 3 1 9 6 7 10 8</a:t>
            </a: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49156" name="TextBox 7"/>
          <p:cNvSpPr txBox="1">
            <a:spLocks noChangeArrowheads="1"/>
          </p:cNvSpPr>
          <p:nvPr/>
        </p:nvSpPr>
        <p:spPr bwMode="auto">
          <a:xfrm>
            <a:off x="365125" y="1116013"/>
            <a:ext cx="8094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latin typeface="굴림" panose="020B0600000101010101" pitchFamily="50" charset="-127"/>
              </a:rPr>
              <a:t>(</a:t>
            </a:r>
            <a:r>
              <a:rPr lang="ko-KR" altLang="en-US" i="0">
                <a:latin typeface="굴림" panose="020B0600000101010101" pitchFamily="50" charset="-127"/>
              </a:rPr>
              <a:t>방법</a:t>
            </a:r>
            <a:r>
              <a:rPr lang="en-US" altLang="ko-KR" i="0">
                <a:latin typeface="굴림" panose="020B0600000101010101" pitchFamily="50" charset="-127"/>
              </a:rPr>
              <a:t>1) sift-up </a:t>
            </a:r>
            <a:r>
              <a:rPr lang="ko-KR" altLang="en-US" i="0">
                <a:latin typeface="굴림" panose="020B0600000101010101" pitchFamily="50" charset="-127"/>
              </a:rPr>
              <a:t>수행</a:t>
            </a:r>
            <a:r>
              <a:rPr lang="en-US" altLang="ko-KR" i="0">
                <a:latin typeface="굴림" panose="020B0600000101010101" pitchFamily="50" charset="-127"/>
              </a:rPr>
              <a:t>, </a:t>
            </a:r>
            <a:r>
              <a:rPr lang="ko-KR" altLang="en-US" i="0">
                <a:latin typeface="굴림" panose="020B0600000101010101" pitchFamily="50" charset="-127"/>
              </a:rPr>
              <a:t>데이터가 입력되는 순서대로 </a:t>
            </a:r>
            <a:r>
              <a:rPr lang="en-US" altLang="ko-KR" i="0">
                <a:latin typeface="굴림" panose="020B0600000101010101" pitchFamily="50" charset="-127"/>
              </a:rPr>
              <a:t>heap</a:t>
            </a:r>
            <a:r>
              <a:rPr lang="ko-KR" altLang="en-US" i="0">
                <a:latin typeface="굴림" panose="020B0600000101010101" pitchFamily="50" charset="-127"/>
              </a:rPr>
              <a:t>을 매번 구성</a:t>
            </a:r>
            <a:endParaRPr lang="en-US" altLang="ko-KR" i="0">
              <a:latin typeface="굴림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785813" y="2286000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758950" y="2071688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1455738" y="2463800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160" name="직선 연결선 48"/>
          <p:cNvCxnSpPr>
            <a:cxnSpLocks noChangeShapeType="1"/>
            <a:stCxn id="46" idx="3"/>
            <a:endCxn id="47" idx="7"/>
          </p:cNvCxnSpPr>
          <p:nvPr/>
        </p:nvCxnSpPr>
        <p:spPr bwMode="auto">
          <a:xfrm rot="5400000">
            <a:off x="1602581" y="2310607"/>
            <a:ext cx="225425" cy="1508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5" name="오른쪽 화살표 62"/>
          <p:cNvSpPr>
            <a:spLocks noChangeArrowheads="1"/>
          </p:cNvSpPr>
          <p:nvPr/>
        </p:nvSpPr>
        <p:spPr bwMode="auto">
          <a:xfrm>
            <a:off x="1857375" y="2357438"/>
            <a:ext cx="214313" cy="2143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endParaRPr lang="ko-KR" altLang="en-US" sz="1600" b="1" i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타원 63"/>
          <p:cNvSpPr/>
          <p:nvPr/>
        </p:nvSpPr>
        <p:spPr bwMode="auto">
          <a:xfrm>
            <a:off x="2357438" y="2079625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2087563" y="2471738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164" name="직선 연결선 65"/>
          <p:cNvCxnSpPr>
            <a:cxnSpLocks noChangeShapeType="1"/>
            <a:stCxn id="64" idx="3"/>
            <a:endCxn id="65" idx="7"/>
          </p:cNvCxnSpPr>
          <p:nvPr/>
        </p:nvCxnSpPr>
        <p:spPr bwMode="auto">
          <a:xfrm rot="5400000">
            <a:off x="2216150" y="2333625"/>
            <a:ext cx="227013" cy="1190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9" name="오른쪽 화살표 66"/>
          <p:cNvSpPr>
            <a:spLocks noChangeArrowheads="1"/>
          </p:cNvSpPr>
          <p:nvPr/>
        </p:nvSpPr>
        <p:spPr bwMode="auto">
          <a:xfrm>
            <a:off x="3571875" y="2214563"/>
            <a:ext cx="214313" cy="2143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endParaRPr lang="ko-KR" altLang="en-US" sz="1600" b="1" i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타원 72"/>
          <p:cNvSpPr/>
          <p:nvPr/>
        </p:nvSpPr>
        <p:spPr bwMode="auto">
          <a:xfrm>
            <a:off x="3071813" y="2071688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74" name="타원 73"/>
          <p:cNvSpPr/>
          <p:nvPr/>
        </p:nvSpPr>
        <p:spPr bwMode="auto">
          <a:xfrm>
            <a:off x="2786063" y="250031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75" name="타원 74"/>
          <p:cNvSpPr/>
          <p:nvPr/>
        </p:nvSpPr>
        <p:spPr bwMode="auto">
          <a:xfrm>
            <a:off x="3357563" y="250031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169" name="직선 연결선 75"/>
          <p:cNvCxnSpPr>
            <a:cxnSpLocks noChangeShapeType="1"/>
            <a:stCxn id="73" idx="3"/>
            <a:endCxn id="74" idx="7"/>
          </p:cNvCxnSpPr>
          <p:nvPr/>
        </p:nvCxnSpPr>
        <p:spPr bwMode="auto">
          <a:xfrm rot="5400000">
            <a:off x="2905125" y="2336800"/>
            <a:ext cx="261938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0" name="직선 연결선 76"/>
          <p:cNvCxnSpPr>
            <a:cxnSpLocks noChangeShapeType="1"/>
            <a:stCxn id="73" idx="5"/>
            <a:endCxn id="75" idx="1"/>
          </p:cNvCxnSpPr>
          <p:nvPr/>
        </p:nvCxnSpPr>
        <p:spPr bwMode="auto">
          <a:xfrm rot="16200000" flipH="1">
            <a:off x="3190875" y="2336800"/>
            <a:ext cx="261938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1" name="TextBox 91"/>
          <p:cNvSpPr txBox="1">
            <a:spLocks noChangeArrowheads="1"/>
          </p:cNvSpPr>
          <p:nvPr/>
        </p:nvSpPr>
        <p:spPr bwMode="auto">
          <a:xfrm>
            <a:off x="571500" y="2714625"/>
            <a:ext cx="519113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900" i="0">
                <a:latin typeface="굴림" panose="020B0600000101010101" pitchFamily="50" charset="-127"/>
              </a:rPr>
              <a:t>2 </a:t>
            </a:r>
            <a:r>
              <a:rPr lang="ko-KR" altLang="en-US" sz="900" i="0">
                <a:latin typeface="굴림" panose="020B0600000101010101" pitchFamily="50" charset="-127"/>
              </a:rPr>
              <a:t>입력</a:t>
            </a:r>
          </a:p>
        </p:txBody>
      </p:sp>
      <p:sp>
        <p:nvSpPr>
          <p:cNvPr id="49172" name="TextBox 92"/>
          <p:cNvSpPr txBox="1">
            <a:spLocks noChangeArrowheads="1"/>
          </p:cNvSpPr>
          <p:nvPr/>
        </p:nvSpPr>
        <p:spPr bwMode="auto">
          <a:xfrm>
            <a:off x="1643063" y="2786063"/>
            <a:ext cx="519112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900" i="0">
                <a:latin typeface="굴림" panose="020B0600000101010101" pitchFamily="50" charset="-127"/>
              </a:rPr>
              <a:t>4 </a:t>
            </a:r>
            <a:r>
              <a:rPr lang="ko-KR" altLang="en-US" sz="900" i="0">
                <a:latin typeface="굴림" panose="020B0600000101010101" pitchFamily="50" charset="-127"/>
              </a:rPr>
              <a:t>입력</a:t>
            </a:r>
          </a:p>
        </p:txBody>
      </p:sp>
      <p:sp>
        <p:nvSpPr>
          <p:cNvPr id="49173" name="TextBox 93"/>
          <p:cNvSpPr txBox="1">
            <a:spLocks noChangeArrowheads="1"/>
          </p:cNvSpPr>
          <p:nvPr/>
        </p:nvSpPr>
        <p:spPr bwMode="auto">
          <a:xfrm>
            <a:off x="3429000" y="2786063"/>
            <a:ext cx="519113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900" i="0">
                <a:latin typeface="굴림" panose="020B0600000101010101" pitchFamily="50" charset="-127"/>
              </a:rPr>
              <a:t>5 </a:t>
            </a:r>
            <a:r>
              <a:rPr lang="ko-KR" altLang="en-US" sz="900" i="0">
                <a:latin typeface="굴림" panose="020B0600000101010101" pitchFamily="50" charset="-127"/>
              </a:rPr>
              <a:t>입력</a:t>
            </a:r>
          </a:p>
        </p:txBody>
      </p:sp>
      <p:sp>
        <p:nvSpPr>
          <p:cNvPr id="98" name="타원 97"/>
          <p:cNvSpPr/>
          <p:nvPr/>
        </p:nvSpPr>
        <p:spPr bwMode="auto">
          <a:xfrm>
            <a:off x="4071938" y="2071688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99" name="타원 98"/>
          <p:cNvSpPr/>
          <p:nvPr/>
        </p:nvSpPr>
        <p:spPr bwMode="auto">
          <a:xfrm>
            <a:off x="3786188" y="250031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00" name="타원 99"/>
          <p:cNvSpPr/>
          <p:nvPr/>
        </p:nvSpPr>
        <p:spPr bwMode="auto">
          <a:xfrm>
            <a:off x="4357688" y="250031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177" name="직선 연결선 100"/>
          <p:cNvCxnSpPr>
            <a:cxnSpLocks noChangeShapeType="1"/>
            <a:stCxn id="98" idx="3"/>
            <a:endCxn id="99" idx="7"/>
          </p:cNvCxnSpPr>
          <p:nvPr/>
        </p:nvCxnSpPr>
        <p:spPr bwMode="auto">
          <a:xfrm rot="5400000">
            <a:off x="3905250" y="2336800"/>
            <a:ext cx="261938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8" name="직선 연결선 101"/>
          <p:cNvCxnSpPr>
            <a:cxnSpLocks noChangeShapeType="1"/>
            <a:stCxn id="98" idx="5"/>
            <a:endCxn id="100" idx="1"/>
          </p:cNvCxnSpPr>
          <p:nvPr/>
        </p:nvCxnSpPr>
        <p:spPr bwMode="auto">
          <a:xfrm rot="16200000" flipH="1">
            <a:off x="4191000" y="2336800"/>
            <a:ext cx="261938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1" name="타원 120"/>
          <p:cNvSpPr/>
          <p:nvPr/>
        </p:nvSpPr>
        <p:spPr bwMode="auto">
          <a:xfrm>
            <a:off x="5286375" y="1785938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22" name="타원 121"/>
          <p:cNvSpPr/>
          <p:nvPr/>
        </p:nvSpPr>
        <p:spPr bwMode="auto">
          <a:xfrm>
            <a:off x="5000625" y="2214563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23" name="타원 122"/>
          <p:cNvSpPr/>
          <p:nvPr/>
        </p:nvSpPr>
        <p:spPr bwMode="auto">
          <a:xfrm>
            <a:off x="5572125" y="2214563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182" name="직선 연결선 123"/>
          <p:cNvCxnSpPr>
            <a:cxnSpLocks noChangeShapeType="1"/>
            <a:stCxn id="121" idx="3"/>
            <a:endCxn id="122" idx="7"/>
          </p:cNvCxnSpPr>
          <p:nvPr/>
        </p:nvCxnSpPr>
        <p:spPr bwMode="auto">
          <a:xfrm rot="5400000">
            <a:off x="5119688" y="2051050"/>
            <a:ext cx="261938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3" name="직선 연결선 124"/>
          <p:cNvCxnSpPr>
            <a:cxnSpLocks noChangeShapeType="1"/>
            <a:stCxn id="121" idx="5"/>
            <a:endCxn id="123" idx="1"/>
          </p:cNvCxnSpPr>
          <p:nvPr/>
        </p:nvCxnSpPr>
        <p:spPr bwMode="auto">
          <a:xfrm rot="16200000" flipH="1">
            <a:off x="5405438" y="2051050"/>
            <a:ext cx="261938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타원 125"/>
          <p:cNvSpPr/>
          <p:nvPr/>
        </p:nvSpPr>
        <p:spPr bwMode="auto">
          <a:xfrm>
            <a:off x="4714875" y="2643188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185" name="직선 연결선 126"/>
          <p:cNvCxnSpPr>
            <a:cxnSpLocks noChangeShapeType="1"/>
            <a:stCxn id="122" idx="3"/>
            <a:endCxn id="126" idx="7"/>
          </p:cNvCxnSpPr>
          <p:nvPr/>
        </p:nvCxnSpPr>
        <p:spPr bwMode="auto">
          <a:xfrm rot="5400000">
            <a:off x="4833938" y="2479675"/>
            <a:ext cx="261938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6" name="TextBox 129"/>
          <p:cNvSpPr txBox="1">
            <a:spLocks noChangeArrowheads="1"/>
          </p:cNvSpPr>
          <p:nvPr/>
        </p:nvSpPr>
        <p:spPr bwMode="auto">
          <a:xfrm>
            <a:off x="5572125" y="2643188"/>
            <a:ext cx="519113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900" i="0">
                <a:latin typeface="굴림" panose="020B0600000101010101" pitchFamily="50" charset="-127"/>
              </a:rPr>
              <a:t>3 </a:t>
            </a:r>
            <a:r>
              <a:rPr lang="ko-KR" altLang="en-US" sz="900" i="0">
                <a:latin typeface="굴림" panose="020B0600000101010101" pitchFamily="50" charset="-127"/>
              </a:rPr>
              <a:t>입력</a:t>
            </a:r>
          </a:p>
        </p:txBody>
      </p:sp>
      <p:sp>
        <p:nvSpPr>
          <p:cNvPr id="55331" name="오른쪽 화살표 130"/>
          <p:cNvSpPr>
            <a:spLocks noChangeArrowheads="1"/>
          </p:cNvSpPr>
          <p:nvPr/>
        </p:nvSpPr>
        <p:spPr bwMode="auto">
          <a:xfrm>
            <a:off x="6000750" y="2214563"/>
            <a:ext cx="214313" cy="2143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endParaRPr lang="ko-KR" altLang="en-US" sz="1600" b="1" i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타원 132"/>
          <p:cNvSpPr/>
          <p:nvPr/>
        </p:nvSpPr>
        <p:spPr bwMode="auto">
          <a:xfrm>
            <a:off x="6715125" y="1785938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34" name="타원 133"/>
          <p:cNvSpPr/>
          <p:nvPr/>
        </p:nvSpPr>
        <p:spPr bwMode="auto">
          <a:xfrm>
            <a:off x="6429375" y="2214563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35" name="타원 134"/>
          <p:cNvSpPr/>
          <p:nvPr/>
        </p:nvSpPr>
        <p:spPr bwMode="auto">
          <a:xfrm>
            <a:off x="7000875" y="2214563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191" name="직선 연결선 135"/>
          <p:cNvCxnSpPr>
            <a:cxnSpLocks noChangeShapeType="1"/>
            <a:stCxn id="133" idx="3"/>
            <a:endCxn id="134" idx="7"/>
          </p:cNvCxnSpPr>
          <p:nvPr/>
        </p:nvCxnSpPr>
        <p:spPr bwMode="auto">
          <a:xfrm rot="5400000">
            <a:off x="6548438" y="2051050"/>
            <a:ext cx="261938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92" name="직선 연결선 136"/>
          <p:cNvCxnSpPr>
            <a:cxnSpLocks noChangeShapeType="1"/>
            <a:stCxn id="133" idx="5"/>
            <a:endCxn id="135" idx="1"/>
          </p:cNvCxnSpPr>
          <p:nvPr/>
        </p:nvCxnSpPr>
        <p:spPr bwMode="auto">
          <a:xfrm rot="16200000" flipH="1">
            <a:off x="6834188" y="2051050"/>
            <a:ext cx="261938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8" name="타원 137"/>
          <p:cNvSpPr/>
          <p:nvPr/>
        </p:nvSpPr>
        <p:spPr bwMode="auto">
          <a:xfrm>
            <a:off x="6143625" y="2643188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194" name="직선 연결선 138"/>
          <p:cNvCxnSpPr>
            <a:cxnSpLocks noChangeShapeType="1"/>
            <a:stCxn id="134" idx="3"/>
            <a:endCxn id="138" idx="7"/>
          </p:cNvCxnSpPr>
          <p:nvPr/>
        </p:nvCxnSpPr>
        <p:spPr bwMode="auto">
          <a:xfrm rot="5400000">
            <a:off x="6262688" y="2479675"/>
            <a:ext cx="261938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0" name="타원 139"/>
          <p:cNvSpPr/>
          <p:nvPr/>
        </p:nvSpPr>
        <p:spPr bwMode="auto">
          <a:xfrm>
            <a:off x="8215313" y="1714500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41" name="타원 140"/>
          <p:cNvSpPr/>
          <p:nvPr/>
        </p:nvSpPr>
        <p:spPr bwMode="auto">
          <a:xfrm>
            <a:off x="7929563" y="2143125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42" name="타원 141"/>
          <p:cNvSpPr/>
          <p:nvPr/>
        </p:nvSpPr>
        <p:spPr bwMode="auto">
          <a:xfrm>
            <a:off x="8501063" y="2143125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198" name="직선 연결선 142"/>
          <p:cNvCxnSpPr>
            <a:cxnSpLocks noChangeShapeType="1"/>
            <a:stCxn id="140" idx="3"/>
            <a:endCxn id="141" idx="7"/>
          </p:cNvCxnSpPr>
          <p:nvPr/>
        </p:nvCxnSpPr>
        <p:spPr bwMode="auto">
          <a:xfrm rot="5400000">
            <a:off x="8048625" y="1979613"/>
            <a:ext cx="26193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99" name="직선 연결선 143"/>
          <p:cNvCxnSpPr>
            <a:cxnSpLocks noChangeShapeType="1"/>
            <a:stCxn id="140" idx="5"/>
            <a:endCxn id="142" idx="1"/>
          </p:cNvCxnSpPr>
          <p:nvPr/>
        </p:nvCxnSpPr>
        <p:spPr bwMode="auto">
          <a:xfrm rot="16200000" flipH="1">
            <a:off x="8334375" y="1979613"/>
            <a:ext cx="26193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5" name="타원 144"/>
          <p:cNvSpPr/>
          <p:nvPr/>
        </p:nvSpPr>
        <p:spPr bwMode="auto">
          <a:xfrm>
            <a:off x="7643813" y="2571750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01" name="직선 연결선 145"/>
          <p:cNvCxnSpPr>
            <a:cxnSpLocks noChangeShapeType="1"/>
            <a:stCxn id="141" idx="3"/>
            <a:endCxn id="145" idx="7"/>
          </p:cNvCxnSpPr>
          <p:nvPr/>
        </p:nvCxnSpPr>
        <p:spPr bwMode="auto">
          <a:xfrm rot="5400000">
            <a:off x="7762875" y="2408238"/>
            <a:ext cx="26193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202" name="TextBox 146"/>
          <p:cNvSpPr txBox="1">
            <a:spLocks noChangeArrowheads="1"/>
          </p:cNvSpPr>
          <p:nvPr/>
        </p:nvSpPr>
        <p:spPr bwMode="auto">
          <a:xfrm>
            <a:off x="8215313" y="2928938"/>
            <a:ext cx="519112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900" i="0">
                <a:latin typeface="굴림" panose="020B0600000101010101" pitchFamily="50" charset="-127"/>
              </a:rPr>
              <a:t>1 </a:t>
            </a:r>
            <a:r>
              <a:rPr lang="ko-KR" altLang="en-US" sz="900" i="0">
                <a:latin typeface="굴림" panose="020B0600000101010101" pitchFamily="50" charset="-127"/>
              </a:rPr>
              <a:t>입력</a:t>
            </a:r>
          </a:p>
        </p:txBody>
      </p:sp>
      <p:sp>
        <p:nvSpPr>
          <p:cNvPr id="55347" name="오른쪽 화살표 147"/>
          <p:cNvSpPr>
            <a:spLocks noChangeArrowheads="1"/>
          </p:cNvSpPr>
          <p:nvPr/>
        </p:nvSpPr>
        <p:spPr bwMode="auto">
          <a:xfrm>
            <a:off x="1643063" y="3554413"/>
            <a:ext cx="214312" cy="2143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endParaRPr lang="ko-KR" altLang="en-US" sz="1600" b="1" i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타원 155"/>
          <p:cNvSpPr/>
          <p:nvPr/>
        </p:nvSpPr>
        <p:spPr bwMode="auto">
          <a:xfrm>
            <a:off x="8215313" y="2571750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05" name="직선 연결선 156"/>
          <p:cNvCxnSpPr>
            <a:cxnSpLocks noChangeShapeType="1"/>
            <a:stCxn id="141" idx="5"/>
            <a:endCxn id="156" idx="1"/>
          </p:cNvCxnSpPr>
          <p:nvPr/>
        </p:nvCxnSpPr>
        <p:spPr bwMode="auto">
          <a:xfrm rot="16200000" flipH="1">
            <a:off x="8048625" y="2408238"/>
            <a:ext cx="26193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1" name="타원 160"/>
          <p:cNvSpPr/>
          <p:nvPr/>
        </p:nvSpPr>
        <p:spPr bwMode="auto">
          <a:xfrm>
            <a:off x="928688" y="3054350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62" name="타원 161"/>
          <p:cNvSpPr/>
          <p:nvPr/>
        </p:nvSpPr>
        <p:spPr bwMode="auto">
          <a:xfrm>
            <a:off x="500063" y="3482975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63" name="타원 162"/>
          <p:cNvSpPr/>
          <p:nvPr/>
        </p:nvSpPr>
        <p:spPr bwMode="auto">
          <a:xfrm>
            <a:off x="1285875" y="3482975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09" name="직선 연결선 163"/>
          <p:cNvCxnSpPr>
            <a:cxnSpLocks noChangeShapeType="1"/>
            <a:stCxn id="161" idx="3"/>
            <a:endCxn id="162" idx="7"/>
          </p:cNvCxnSpPr>
          <p:nvPr/>
        </p:nvCxnSpPr>
        <p:spPr bwMode="auto">
          <a:xfrm rot="5400000">
            <a:off x="690563" y="3248025"/>
            <a:ext cx="261937" cy="277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10" name="직선 연결선 164"/>
          <p:cNvCxnSpPr>
            <a:cxnSpLocks noChangeShapeType="1"/>
            <a:stCxn id="161" idx="5"/>
            <a:endCxn id="163" idx="1"/>
          </p:cNvCxnSpPr>
          <p:nvPr/>
        </p:nvCxnSpPr>
        <p:spPr bwMode="auto">
          <a:xfrm rot="16200000" flipH="1">
            <a:off x="1083469" y="3283744"/>
            <a:ext cx="261937" cy="206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" name="타원 165"/>
          <p:cNvSpPr/>
          <p:nvPr/>
        </p:nvSpPr>
        <p:spPr bwMode="auto">
          <a:xfrm>
            <a:off x="214313" y="3911600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12" name="직선 연결선 166"/>
          <p:cNvCxnSpPr>
            <a:cxnSpLocks noChangeShapeType="1"/>
            <a:stCxn id="162" idx="3"/>
            <a:endCxn id="166" idx="7"/>
          </p:cNvCxnSpPr>
          <p:nvPr/>
        </p:nvCxnSpPr>
        <p:spPr bwMode="auto">
          <a:xfrm rot="5400000">
            <a:off x="333375" y="3748088"/>
            <a:ext cx="26193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8" name="타원 167"/>
          <p:cNvSpPr/>
          <p:nvPr/>
        </p:nvSpPr>
        <p:spPr bwMode="auto">
          <a:xfrm>
            <a:off x="714375" y="3911600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14" name="직선 연결선 168"/>
          <p:cNvCxnSpPr>
            <a:cxnSpLocks noChangeShapeType="1"/>
            <a:stCxn id="162" idx="5"/>
            <a:endCxn id="168" idx="1"/>
          </p:cNvCxnSpPr>
          <p:nvPr/>
        </p:nvCxnSpPr>
        <p:spPr bwMode="auto">
          <a:xfrm rot="16200000" flipH="1">
            <a:off x="583406" y="3783807"/>
            <a:ext cx="261937" cy="63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0" name="타원 169"/>
          <p:cNvSpPr/>
          <p:nvPr/>
        </p:nvSpPr>
        <p:spPr bwMode="auto">
          <a:xfrm>
            <a:off x="1000125" y="3911600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16" name="직선 연결선 170"/>
          <p:cNvCxnSpPr>
            <a:cxnSpLocks noChangeShapeType="1"/>
            <a:stCxn id="163" idx="3"/>
            <a:endCxn id="170" idx="7"/>
          </p:cNvCxnSpPr>
          <p:nvPr/>
        </p:nvCxnSpPr>
        <p:spPr bwMode="auto">
          <a:xfrm rot="5400000">
            <a:off x="1119188" y="3748088"/>
            <a:ext cx="261937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217" name="TextBox 185"/>
          <p:cNvSpPr txBox="1">
            <a:spLocks noChangeArrowheads="1"/>
          </p:cNvSpPr>
          <p:nvPr/>
        </p:nvSpPr>
        <p:spPr bwMode="auto">
          <a:xfrm>
            <a:off x="1500188" y="4197350"/>
            <a:ext cx="5191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900" i="0">
                <a:latin typeface="굴림" panose="020B0600000101010101" pitchFamily="50" charset="-127"/>
              </a:rPr>
              <a:t>9 </a:t>
            </a:r>
            <a:r>
              <a:rPr lang="ko-KR" altLang="en-US" sz="900" i="0">
                <a:latin typeface="굴림" panose="020B0600000101010101" pitchFamily="50" charset="-127"/>
              </a:rPr>
              <a:t>입력</a:t>
            </a:r>
          </a:p>
        </p:txBody>
      </p:sp>
      <p:sp>
        <p:nvSpPr>
          <p:cNvPr id="187" name="타원 186"/>
          <p:cNvSpPr/>
          <p:nvPr/>
        </p:nvSpPr>
        <p:spPr bwMode="auto">
          <a:xfrm>
            <a:off x="2571750" y="3054350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88" name="타원 187"/>
          <p:cNvSpPr/>
          <p:nvPr/>
        </p:nvSpPr>
        <p:spPr bwMode="auto">
          <a:xfrm>
            <a:off x="2143125" y="3482975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89" name="타원 188"/>
          <p:cNvSpPr/>
          <p:nvPr/>
        </p:nvSpPr>
        <p:spPr bwMode="auto">
          <a:xfrm>
            <a:off x="2928938" y="3482975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21" name="직선 연결선 189"/>
          <p:cNvCxnSpPr>
            <a:cxnSpLocks noChangeShapeType="1"/>
            <a:stCxn id="187" idx="3"/>
            <a:endCxn id="188" idx="7"/>
          </p:cNvCxnSpPr>
          <p:nvPr/>
        </p:nvCxnSpPr>
        <p:spPr bwMode="auto">
          <a:xfrm rot="5400000">
            <a:off x="2333625" y="3248026"/>
            <a:ext cx="261937" cy="2778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22" name="직선 연결선 190"/>
          <p:cNvCxnSpPr>
            <a:cxnSpLocks noChangeShapeType="1"/>
            <a:stCxn id="187" idx="5"/>
            <a:endCxn id="189" idx="1"/>
          </p:cNvCxnSpPr>
          <p:nvPr/>
        </p:nvCxnSpPr>
        <p:spPr bwMode="auto">
          <a:xfrm rot="16200000" flipH="1">
            <a:off x="2726532" y="3283744"/>
            <a:ext cx="261937" cy="206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2" name="타원 191"/>
          <p:cNvSpPr/>
          <p:nvPr/>
        </p:nvSpPr>
        <p:spPr bwMode="auto">
          <a:xfrm>
            <a:off x="1857375" y="3911600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24" name="직선 연결선 192"/>
          <p:cNvCxnSpPr>
            <a:cxnSpLocks noChangeShapeType="1"/>
            <a:stCxn id="188" idx="3"/>
            <a:endCxn id="192" idx="7"/>
          </p:cNvCxnSpPr>
          <p:nvPr/>
        </p:nvCxnSpPr>
        <p:spPr bwMode="auto">
          <a:xfrm rot="5400000">
            <a:off x="1976438" y="3748088"/>
            <a:ext cx="261937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" name="타원 193"/>
          <p:cNvSpPr/>
          <p:nvPr/>
        </p:nvSpPr>
        <p:spPr bwMode="auto">
          <a:xfrm>
            <a:off x="2357438" y="3911600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26" name="직선 연결선 194"/>
          <p:cNvCxnSpPr>
            <a:cxnSpLocks noChangeShapeType="1"/>
            <a:stCxn id="188" idx="5"/>
            <a:endCxn id="194" idx="1"/>
          </p:cNvCxnSpPr>
          <p:nvPr/>
        </p:nvCxnSpPr>
        <p:spPr bwMode="auto">
          <a:xfrm rot="16200000" flipH="1">
            <a:off x="2226469" y="3783807"/>
            <a:ext cx="261937" cy="63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6" name="타원 195"/>
          <p:cNvSpPr/>
          <p:nvPr/>
        </p:nvSpPr>
        <p:spPr bwMode="auto">
          <a:xfrm>
            <a:off x="2643188" y="3911600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28" name="직선 연결선 196"/>
          <p:cNvCxnSpPr>
            <a:cxnSpLocks noChangeShapeType="1"/>
            <a:stCxn id="189" idx="3"/>
            <a:endCxn id="196" idx="7"/>
          </p:cNvCxnSpPr>
          <p:nvPr/>
        </p:nvCxnSpPr>
        <p:spPr bwMode="auto">
          <a:xfrm rot="5400000">
            <a:off x="2762250" y="3748088"/>
            <a:ext cx="26193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9" name="타원 208"/>
          <p:cNvSpPr/>
          <p:nvPr/>
        </p:nvSpPr>
        <p:spPr bwMode="auto">
          <a:xfrm>
            <a:off x="4143375" y="3054350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10" name="타원 209"/>
          <p:cNvSpPr/>
          <p:nvPr/>
        </p:nvSpPr>
        <p:spPr bwMode="auto">
          <a:xfrm>
            <a:off x="3714750" y="3482975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11" name="타원 210"/>
          <p:cNvSpPr/>
          <p:nvPr/>
        </p:nvSpPr>
        <p:spPr bwMode="auto">
          <a:xfrm>
            <a:off x="4500563" y="3482975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32" name="직선 연결선 211"/>
          <p:cNvCxnSpPr>
            <a:cxnSpLocks noChangeShapeType="1"/>
            <a:stCxn id="209" idx="3"/>
            <a:endCxn id="210" idx="7"/>
          </p:cNvCxnSpPr>
          <p:nvPr/>
        </p:nvCxnSpPr>
        <p:spPr bwMode="auto">
          <a:xfrm rot="5400000">
            <a:off x="3905250" y="3248026"/>
            <a:ext cx="261937" cy="2778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33" name="직선 연결선 212"/>
          <p:cNvCxnSpPr>
            <a:cxnSpLocks noChangeShapeType="1"/>
            <a:stCxn id="209" idx="5"/>
            <a:endCxn id="211" idx="1"/>
          </p:cNvCxnSpPr>
          <p:nvPr/>
        </p:nvCxnSpPr>
        <p:spPr bwMode="auto">
          <a:xfrm rot="16200000" flipH="1">
            <a:off x="4298157" y="3283744"/>
            <a:ext cx="261937" cy="206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4" name="타원 213"/>
          <p:cNvSpPr/>
          <p:nvPr/>
        </p:nvSpPr>
        <p:spPr bwMode="auto">
          <a:xfrm>
            <a:off x="3429000" y="3911600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35" name="직선 연결선 214"/>
          <p:cNvCxnSpPr>
            <a:cxnSpLocks noChangeShapeType="1"/>
            <a:stCxn id="210" idx="3"/>
            <a:endCxn id="214" idx="7"/>
          </p:cNvCxnSpPr>
          <p:nvPr/>
        </p:nvCxnSpPr>
        <p:spPr bwMode="auto">
          <a:xfrm rot="5400000">
            <a:off x="3548063" y="3748088"/>
            <a:ext cx="261937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6" name="타원 215"/>
          <p:cNvSpPr/>
          <p:nvPr/>
        </p:nvSpPr>
        <p:spPr bwMode="auto">
          <a:xfrm>
            <a:off x="3929063" y="3911600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37" name="직선 연결선 216"/>
          <p:cNvCxnSpPr>
            <a:cxnSpLocks noChangeShapeType="1"/>
            <a:stCxn id="210" idx="5"/>
            <a:endCxn id="216" idx="1"/>
          </p:cNvCxnSpPr>
          <p:nvPr/>
        </p:nvCxnSpPr>
        <p:spPr bwMode="auto">
          <a:xfrm rot="16200000" flipH="1">
            <a:off x="3798094" y="3783807"/>
            <a:ext cx="261937" cy="63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8" name="타원 217"/>
          <p:cNvSpPr/>
          <p:nvPr/>
        </p:nvSpPr>
        <p:spPr bwMode="auto">
          <a:xfrm>
            <a:off x="4214813" y="3911600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39" name="직선 연결선 218"/>
          <p:cNvCxnSpPr>
            <a:cxnSpLocks noChangeShapeType="1"/>
            <a:stCxn id="211" idx="3"/>
            <a:endCxn id="218" idx="7"/>
          </p:cNvCxnSpPr>
          <p:nvPr/>
        </p:nvCxnSpPr>
        <p:spPr bwMode="auto">
          <a:xfrm rot="5400000">
            <a:off x="4333875" y="3748088"/>
            <a:ext cx="26193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84" name="오른쪽 화살표 219"/>
          <p:cNvSpPr>
            <a:spLocks noChangeArrowheads="1"/>
          </p:cNvSpPr>
          <p:nvPr/>
        </p:nvSpPr>
        <p:spPr bwMode="auto">
          <a:xfrm>
            <a:off x="4929188" y="3482975"/>
            <a:ext cx="214312" cy="2143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endParaRPr lang="ko-KR" altLang="en-US" sz="1600" b="1" i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1" name="타원 220"/>
          <p:cNvSpPr/>
          <p:nvPr/>
        </p:nvSpPr>
        <p:spPr bwMode="auto">
          <a:xfrm>
            <a:off x="4786313" y="3911600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6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42" name="직선 연결선 221"/>
          <p:cNvCxnSpPr>
            <a:cxnSpLocks noChangeShapeType="1"/>
            <a:stCxn id="211" idx="5"/>
            <a:endCxn id="221" idx="1"/>
          </p:cNvCxnSpPr>
          <p:nvPr/>
        </p:nvCxnSpPr>
        <p:spPr bwMode="auto">
          <a:xfrm rot="16200000" flipH="1">
            <a:off x="4619625" y="3748088"/>
            <a:ext cx="26193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" name="타원 224"/>
          <p:cNvSpPr/>
          <p:nvPr/>
        </p:nvSpPr>
        <p:spPr bwMode="auto">
          <a:xfrm>
            <a:off x="5929313" y="2982913"/>
            <a:ext cx="214312" cy="23653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26" name="타원 225"/>
          <p:cNvSpPr/>
          <p:nvPr/>
        </p:nvSpPr>
        <p:spPr bwMode="auto">
          <a:xfrm>
            <a:off x="5500688" y="3411538"/>
            <a:ext cx="214312" cy="23653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27" name="타원 226"/>
          <p:cNvSpPr/>
          <p:nvPr/>
        </p:nvSpPr>
        <p:spPr bwMode="auto">
          <a:xfrm>
            <a:off x="6286500" y="3411538"/>
            <a:ext cx="214313" cy="23653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6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46" name="직선 연결선 227"/>
          <p:cNvCxnSpPr>
            <a:cxnSpLocks noChangeShapeType="1"/>
            <a:stCxn id="225" idx="3"/>
            <a:endCxn id="226" idx="7"/>
          </p:cNvCxnSpPr>
          <p:nvPr/>
        </p:nvCxnSpPr>
        <p:spPr bwMode="auto">
          <a:xfrm rot="5400000">
            <a:off x="5691188" y="3176587"/>
            <a:ext cx="261938" cy="277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47" name="직선 연결선 228"/>
          <p:cNvCxnSpPr>
            <a:cxnSpLocks noChangeShapeType="1"/>
            <a:stCxn id="225" idx="5"/>
            <a:endCxn id="227" idx="1"/>
          </p:cNvCxnSpPr>
          <p:nvPr/>
        </p:nvCxnSpPr>
        <p:spPr bwMode="auto">
          <a:xfrm rot="16200000" flipH="1">
            <a:off x="6084094" y="3212306"/>
            <a:ext cx="261938" cy="206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0" name="타원 229"/>
          <p:cNvSpPr/>
          <p:nvPr/>
        </p:nvSpPr>
        <p:spPr bwMode="auto">
          <a:xfrm>
            <a:off x="5214938" y="3840163"/>
            <a:ext cx="214312" cy="23653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49" name="직선 연결선 230"/>
          <p:cNvCxnSpPr>
            <a:cxnSpLocks noChangeShapeType="1"/>
            <a:stCxn id="226" idx="3"/>
            <a:endCxn id="230" idx="7"/>
          </p:cNvCxnSpPr>
          <p:nvPr/>
        </p:nvCxnSpPr>
        <p:spPr bwMode="auto">
          <a:xfrm rot="5400000">
            <a:off x="5334000" y="3676650"/>
            <a:ext cx="261938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2" name="타원 231"/>
          <p:cNvSpPr/>
          <p:nvPr/>
        </p:nvSpPr>
        <p:spPr bwMode="auto">
          <a:xfrm>
            <a:off x="5715000" y="3840163"/>
            <a:ext cx="214313" cy="23653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51" name="직선 연결선 232"/>
          <p:cNvCxnSpPr>
            <a:cxnSpLocks noChangeShapeType="1"/>
            <a:stCxn id="226" idx="5"/>
            <a:endCxn id="232" idx="1"/>
          </p:cNvCxnSpPr>
          <p:nvPr/>
        </p:nvCxnSpPr>
        <p:spPr bwMode="auto">
          <a:xfrm rot="16200000" flipH="1">
            <a:off x="5584031" y="3712369"/>
            <a:ext cx="261938" cy="63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4" name="타원 233"/>
          <p:cNvSpPr/>
          <p:nvPr/>
        </p:nvSpPr>
        <p:spPr bwMode="auto">
          <a:xfrm>
            <a:off x="6000750" y="3840163"/>
            <a:ext cx="214313" cy="23653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53" name="직선 연결선 234"/>
          <p:cNvCxnSpPr>
            <a:cxnSpLocks noChangeShapeType="1"/>
            <a:stCxn id="227" idx="3"/>
            <a:endCxn id="234" idx="7"/>
          </p:cNvCxnSpPr>
          <p:nvPr/>
        </p:nvCxnSpPr>
        <p:spPr bwMode="auto">
          <a:xfrm rot="5400000">
            <a:off x="6119813" y="3676650"/>
            <a:ext cx="261938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7" name="타원 236"/>
          <p:cNvSpPr/>
          <p:nvPr/>
        </p:nvSpPr>
        <p:spPr bwMode="auto">
          <a:xfrm>
            <a:off x="6572250" y="3840163"/>
            <a:ext cx="214313" cy="23653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55" name="직선 연결선 237"/>
          <p:cNvCxnSpPr>
            <a:cxnSpLocks noChangeShapeType="1"/>
            <a:stCxn id="227" idx="5"/>
            <a:endCxn id="237" idx="1"/>
          </p:cNvCxnSpPr>
          <p:nvPr/>
        </p:nvCxnSpPr>
        <p:spPr bwMode="auto">
          <a:xfrm rot="16200000" flipH="1">
            <a:off x="6405563" y="3676650"/>
            <a:ext cx="261938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256" name="TextBox 238"/>
          <p:cNvSpPr txBox="1">
            <a:spLocks noChangeArrowheads="1"/>
          </p:cNvSpPr>
          <p:nvPr/>
        </p:nvSpPr>
        <p:spPr bwMode="auto">
          <a:xfrm>
            <a:off x="4857750" y="4268788"/>
            <a:ext cx="519113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900" i="0">
                <a:latin typeface="굴림" panose="020B0600000101010101" pitchFamily="50" charset="-127"/>
              </a:rPr>
              <a:t>6 </a:t>
            </a:r>
            <a:r>
              <a:rPr lang="ko-KR" altLang="en-US" sz="900" i="0">
                <a:latin typeface="굴림" panose="020B0600000101010101" pitchFamily="50" charset="-127"/>
              </a:rPr>
              <a:t>입력</a:t>
            </a:r>
          </a:p>
        </p:txBody>
      </p:sp>
      <p:sp>
        <p:nvSpPr>
          <p:cNvPr id="240" name="타원 239"/>
          <p:cNvSpPr/>
          <p:nvPr/>
        </p:nvSpPr>
        <p:spPr bwMode="auto">
          <a:xfrm>
            <a:off x="1611313" y="4508500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41" name="타원 240"/>
          <p:cNvSpPr/>
          <p:nvPr/>
        </p:nvSpPr>
        <p:spPr bwMode="auto">
          <a:xfrm>
            <a:off x="1182688" y="4937125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42" name="타원 241"/>
          <p:cNvSpPr/>
          <p:nvPr/>
        </p:nvSpPr>
        <p:spPr bwMode="auto">
          <a:xfrm>
            <a:off x="1968500" y="4937125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6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60" name="직선 연결선 242"/>
          <p:cNvCxnSpPr>
            <a:cxnSpLocks noChangeShapeType="1"/>
            <a:stCxn id="240" idx="3"/>
            <a:endCxn id="241" idx="7"/>
          </p:cNvCxnSpPr>
          <p:nvPr/>
        </p:nvCxnSpPr>
        <p:spPr bwMode="auto">
          <a:xfrm rot="5400000">
            <a:off x="1373188" y="4702175"/>
            <a:ext cx="261937" cy="277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61" name="직선 연결선 243"/>
          <p:cNvCxnSpPr>
            <a:cxnSpLocks noChangeShapeType="1"/>
            <a:stCxn id="240" idx="5"/>
            <a:endCxn id="242" idx="1"/>
          </p:cNvCxnSpPr>
          <p:nvPr/>
        </p:nvCxnSpPr>
        <p:spPr bwMode="auto">
          <a:xfrm rot="16200000" flipH="1">
            <a:off x="1766094" y="4737894"/>
            <a:ext cx="261937" cy="206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" name="타원 244"/>
          <p:cNvSpPr/>
          <p:nvPr/>
        </p:nvSpPr>
        <p:spPr bwMode="auto">
          <a:xfrm>
            <a:off x="896938" y="5365750"/>
            <a:ext cx="214312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63" name="직선 연결선 245"/>
          <p:cNvCxnSpPr>
            <a:cxnSpLocks noChangeShapeType="1"/>
            <a:stCxn id="241" idx="3"/>
            <a:endCxn id="245" idx="7"/>
          </p:cNvCxnSpPr>
          <p:nvPr/>
        </p:nvCxnSpPr>
        <p:spPr bwMode="auto">
          <a:xfrm rot="5400000">
            <a:off x="1016000" y="5202238"/>
            <a:ext cx="26193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7" name="타원 246"/>
          <p:cNvSpPr/>
          <p:nvPr/>
        </p:nvSpPr>
        <p:spPr bwMode="auto">
          <a:xfrm>
            <a:off x="1397000" y="5365750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65" name="직선 연결선 247"/>
          <p:cNvCxnSpPr>
            <a:cxnSpLocks noChangeShapeType="1"/>
            <a:stCxn id="241" idx="5"/>
            <a:endCxn id="247" idx="1"/>
          </p:cNvCxnSpPr>
          <p:nvPr/>
        </p:nvCxnSpPr>
        <p:spPr bwMode="auto">
          <a:xfrm rot="16200000" flipH="1">
            <a:off x="1266031" y="5237957"/>
            <a:ext cx="261937" cy="63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9" name="타원 248"/>
          <p:cNvSpPr/>
          <p:nvPr/>
        </p:nvSpPr>
        <p:spPr bwMode="auto">
          <a:xfrm>
            <a:off x="1682750" y="5365750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67" name="직선 연결선 249"/>
          <p:cNvCxnSpPr>
            <a:cxnSpLocks noChangeShapeType="1"/>
            <a:stCxn id="242" idx="3"/>
            <a:endCxn id="249" idx="7"/>
          </p:cNvCxnSpPr>
          <p:nvPr/>
        </p:nvCxnSpPr>
        <p:spPr bwMode="auto">
          <a:xfrm rot="5400000">
            <a:off x="1801813" y="5202238"/>
            <a:ext cx="261937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1" name="타원 250"/>
          <p:cNvSpPr/>
          <p:nvPr/>
        </p:nvSpPr>
        <p:spPr bwMode="auto">
          <a:xfrm>
            <a:off x="2254250" y="5365750"/>
            <a:ext cx="214313" cy="2365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69" name="직선 연결선 251"/>
          <p:cNvCxnSpPr>
            <a:cxnSpLocks noChangeShapeType="1"/>
            <a:stCxn id="242" idx="5"/>
            <a:endCxn id="251" idx="1"/>
          </p:cNvCxnSpPr>
          <p:nvPr/>
        </p:nvCxnSpPr>
        <p:spPr bwMode="auto">
          <a:xfrm rot="16200000" flipH="1">
            <a:off x="2087563" y="5202238"/>
            <a:ext cx="261937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270" name="TextBox 252"/>
          <p:cNvSpPr txBox="1">
            <a:spLocks noChangeArrowheads="1"/>
          </p:cNvSpPr>
          <p:nvPr/>
        </p:nvSpPr>
        <p:spPr bwMode="auto">
          <a:xfrm>
            <a:off x="1463675" y="5857875"/>
            <a:ext cx="519113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900" i="0">
                <a:latin typeface="굴림" panose="020B0600000101010101" pitchFamily="50" charset="-127"/>
              </a:rPr>
              <a:t>7 </a:t>
            </a:r>
            <a:r>
              <a:rPr lang="ko-KR" altLang="en-US" sz="900" i="0">
                <a:latin typeface="굴림" panose="020B0600000101010101" pitchFamily="50" charset="-127"/>
              </a:rPr>
              <a:t>입력</a:t>
            </a:r>
          </a:p>
        </p:txBody>
      </p:sp>
      <p:sp>
        <p:nvSpPr>
          <p:cNvPr id="254" name="타원 253"/>
          <p:cNvSpPr/>
          <p:nvPr/>
        </p:nvSpPr>
        <p:spPr bwMode="auto">
          <a:xfrm>
            <a:off x="606425" y="5786438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7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72" name="직선 연결선 254"/>
          <p:cNvCxnSpPr>
            <a:cxnSpLocks noChangeShapeType="1"/>
            <a:stCxn id="245" idx="3"/>
            <a:endCxn id="254" idx="7"/>
          </p:cNvCxnSpPr>
          <p:nvPr/>
        </p:nvCxnSpPr>
        <p:spPr bwMode="auto">
          <a:xfrm rot="5400000">
            <a:off x="731838" y="5624513"/>
            <a:ext cx="254000" cy="139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9" name="타원 258"/>
          <p:cNvSpPr/>
          <p:nvPr/>
        </p:nvSpPr>
        <p:spPr bwMode="auto">
          <a:xfrm>
            <a:off x="3463925" y="4500563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60" name="타원 259"/>
          <p:cNvSpPr/>
          <p:nvPr/>
        </p:nvSpPr>
        <p:spPr bwMode="auto">
          <a:xfrm>
            <a:off x="3035300" y="4929188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7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61" name="타원 260"/>
          <p:cNvSpPr/>
          <p:nvPr/>
        </p:nvSpPr>
        <p:spPr bwMode="auto">
          <a:xfrm>
            <a:off x="3821113" y="4929188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6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76" name="직선 연결선 261"/>
          <p:cNvCxnSpPr>
            <a:cxnSpLocks noChangeShapeType="1"/>
            <a:stCxn id="259" idx="3"/>
            <a:endCxn id="260" idx="7"/>
          </p:cNvCxnSpPr>
          <p:nvPr/>
        </p:nvCxnSpPr>
        <p:spPr bwMode="auto">
          <a:xfrm rot="5400000">
            <a:off x="3225800" y="4694238"/>
            <a:ext cx="261938" cy="2778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77" name="직선 연결선 262"/>
          <p:cNvCxnSpPr>
            <a:cxnSpLocks noChangeShapeType="1"/>
            <a:stCxn id="259" idx="5"/>
            <a:endCxn id="261" idx="1"/>
          </p:cNvCxnSpPr>
          <p:nvPr/>
        </p:nvCxnSpPr>
        <p:spPr bwMode="auto">
          <a:xfrm rot="16200000" flipH="1">
            <a:off x="3618707" y="4729956"/>
            <a:ext cx="261938" cy="206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4" name="타원 263"/>
          <p:cNvSpPr/>
          <p:nvPr/>
        </p:nvSpPr>
        <p:spPr bwMode="auto">
          <a:xfrm>
            <a:off x="2749550" y="5357813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79" name="직선 연결선 264"/>
          <p:cNvCxnSpPr>
            <a:cxnSpLocks noChangeShapeType="1"/>
            <a:stCxn id="260" idx="3"/>
            <a:endCxn id="264" idx="7"/>
          </p:cNvCxnSpPr>
          <p:nvPr/>
        </p:nvCxnSpPr>
        <p:spPr bwMode="auto">
          <a:xfrm rot="5400000">
            <a:off x="2868613" y="5194300"/>
            <a:ext cx="261938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" name="타원 265"/>
          <p:cNvSpPr/>
          <p:nvPr/>
        </p:nvSpPr>
        <p:spPr bwMode="auto">
          <a:xfrm>
            <a:off x="3249613" y="535781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81" name="직선 연결선 266"/>
          <p:cNvCxnSpPr>
            <a:cxnSpLocks noChangeShapeType="1"/>
            <a:stCxn id="260" idx="5"/>
            <a:endCxn id="266" idx="1"/>
          </p:cNvCxnSpPr>
          <p:nvPr/>
        </p:nvCxnSpPr>
        <p:spPr bwMode="auto">
          <a:xfrm rot="16200000" flipH="1">
            <a:off x="3118644" y="5230019"/>
            <a:ext cx="261938" cy="63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8" name="타원 267"/>
          <p:cNvSpPr/>
          <p:nvPr/>
        </p:nvSpPr>
        <p:spPr bwMode="auto">
          <a:xfrm>
            <a:off x="3535363" y="535781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83" name="직선 연결선 268"/>
          <p:cNvCxnSpPr>
            <a:cxnSpLocks noChangeShapeType="1"/>
            <a:stCxn id="261" idx="3"/>
            <a:endCxn id="268" idx="7"/>
          </p:cNvCxnSpPr>
          <p:nvPr/>
        </p:nvCxnSpPr>
        <p:spPr bwMode="auto">
          <a:xfrm rot="5400000">
            <a:off x="3654425" y="5194300"/>
            <a:ext cx="261938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0" name="타원 269"/>
          <p:cNvSpPr/>
          <p:nvPr/>
        </p:nvSpPr>
        <p:spPr bwMode="auto">
          <a:xfrm>
            <a:off x="4106863" y="535781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85" name="직선 연결선 270"/>
          <p:cNvCxnSpPr>
            <a:cxnSpLocks noChangeShapeType="1"/>
            <a:stCxn id="261" idx="5"/>
            <a:endCxn id="270" idx="1"/>
          </p:cNvCxnSpPr>
          <p:nvPr/>
        </p:nvCxnSpPr>
        <p:spPr bwMode="auto">
          <a:xfrm rot="16200000" flipH="1">
            <a:off x="3940175" y="5194300"/>
            <a:ext cx="261938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3" name="타원 272"/>
          <p:cNvSpPr/>
          <p:nvPr/>
        </p:nvSpPr>
        <p:spPr bwMode="auto">
          <a:xfrm>
            <a:off x="2459038" y="5778500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87" name="직선 연결선 273"/>
          <p:cNvCxnSpPr>
            <a:cxnSpLocks noChangeShapeType="1"/>
            <a:stCxn id="264" idx="3"/>
            <a:endCxn id="273" idx="7"/>
          </p:cNvCxnSpPr>
          <p:nvPr/>
        </p:nvCxnSpPr>
        <p:spPr bwMode="auto">
          <a:xfrm rot="5400000">
            <a:off x="2584450" y="5616575"/>
            <a:ext cx="254000" cy="139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432" name="오른쪽 화살표 274"/>
          <p:cNvSpPr>
            <a:spLocks noChangeArrowheads="1"/>
          </p:cNvSpPr>
          <p:nvPr/>
        </p:nvSpPr>
        <p:spPr bwMode="auto">
          <a:xfrm>
            <a:off x="2535238" y="5072063"/>
            <a:ext cx="214312" cy="2143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endParaRPr lang="ko-KR" altLang="en-US" sz="1600" b="1" i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6" name="타원 275"/>
          <p:cNvSpPr/>
          <p:nvPr/>
        </p:nvSpPr>
        <p:spPr bwMode="auto">
          <a:xfrm>
            <a:off x="5321300" y="4570413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77" name="타원 276"/>
          <p:cNvSpPr/>
          <p:nvPr/>
        </p:nvSpPr>
        <p:spPr bwMode="auto">
          <a:xfrm>
            <a:off x="4892675" y="4999038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7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78" name="타원 277"/>
          <p:cNvSpPr/>
          <p:nvPr/>
        </p:nvSpPr>
        <p:spPr bwMode="auto">
          <a:xfrm>
            <a:off x="5678488" y="4999038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6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92" name="직선 연결선 278"/>
          <p:cNvCxnSpPr>
            <a:cxnSpLocks noChangeShapeType="1"/>
            <a:stCxn id="276" idx="3"/>
            <a:endCxn id="277" idx="7"/>
          </p:cNvCxnSpPr>
          <p:nvPr/>
        </p:nvCxnSpPr>
        <p:spPr bwMode="auto">
          <a:xfrm rot="5400000">
            <a:off x="5083969" y="4764882"/>
            <a:ext cx="260350" cy="2778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93" name="직선 연결선 279"/>
          <p:cNvCxnSpPr>
            <a:cxnSpLocks noChangeShapeType="1"/>
            <a:stCxn id="276" idx="5"/>
            <a:endCxn id="278" idx="1"/>
          </p:cNvCxnSpPr>
          <p:nvPr/>
        </p:nvCxnSpPr>
        <p:spPr bwMode="auto">
          <a:xfrm rot="16200000" flipH="1">
            <a:off x="5476876" y="4800600"/>
            <a:ext cx="260350" cy="206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" name="타원 280"/>
          <p:cNvSpPr/>
          <p:nvPr/>
        </p:nvSpPr>
        <p:spPr bwMode="auto">
          <a:xfrm>
            <a:off x="4606925" y="5427663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95" name="직선 연결선 281"/>
          <p:cNvCxnSpPr>
            <a:cxnSpLocks noChangeShapeType="1"/>
            <a:stCxn id="277" idx="3"/>
            <a:endCxn id="281" idx="7"/>
          </p:cNvCxnSpPr>
          <p:nvPr/>
        </p:nvCxnSpPr>
        <p:spPr bwMode="auto">
          <a:xfrm rot="5400000">
            <a:off x="4726782" y="5264944"/>
            <a:ext cx="260350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3" name="타원 282"/>
          <p:cNvSpPr/>
          <p:nvPr/>
        </p:nvSpPr>
        <p:spPr bwMode="auto">
          <a:xfrm>
            <a:off x="5106988" y="542766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97" name="직선 연결선 283"/>
          <p:cNvCxnSpPr>
            <a:cxnSpLocks noChangeShapeType="1"/>
            <a:stCxn id="277" idx="5"/>
            <a:endCxn id="283" idx="1"/>
          </p:cNvCxnSpPr>
          <p:nvPr/>
        </p:nvCxnSpPr>
        <p:spPr bwMode="auto">
          <a:xfrm rot="16200000" flipH="1">
            <a:off x="4976813" y="5300663"/>
            <a:ext cx="260350" cy="63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5" name="타원 284"/>
          <p:cNvSpPr/>
          <p:nvPr/>
        </p:nvSpPr>
        <p:spPr bwMode="auto">
          <a:xfrm>
            <a:off x="5392738" y="542766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299" name="직선 연결선 285"/>
          <p:cNvCxnSpPr>
            <a:cxnSpLocks noChangeShapeType="1"/>
            <a:stCxn id="278" idx="3"/>
            <a:endCxn id="285" idx="7"/>
          </p:cNvCxnSpPr>
          <p:nvPr/>
        </p:nvCxnSpPr>
        <p:spPr bwMode="auto">
          <a:xfrm rot="5400000">
            <a:off x="5512594" y="5264944"/>
            <a:ext cx="260350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" name="타원 286"/>
          <p:cNvSpPr/>
          <p:nvPr/>
        </p:nvSpPr>
        <p:spPr bwMode="auto">
          <a:xfrm>
            <a:off x="5964238" y="542766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301" name="직선 연결선 287"/>
          <p:cNvCxnSpPr>
            <a:cxnSpLocks noChangeShapeType="1"/>
            <a:stCxn id="278" idx="5"/>
            <a:endCxn id="287" idx="1"/>
          </p:cNvCxnSpPr>
          <p:nvPr/>
        </p:nvCxnSpPr>
        <p:spPr bwMode="auto">
          <a:xfrm rot="16200000" flipH="1">
            <a:off x="5798344" y="5264944"/>
            <a:ext cx="260350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9" name="타원 288"/>
          <p:cNvSpPr/>
          <p:nvPr/>
        </p:nvSpPr>
        <p:spPr bwMode="auto">
          <a:xfrm>
            <a:off x="4316413" y="5849938"/>
            <a:ext cx="214312" cy="2254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303" name="직선 연결선 289"/>
          <p:cNvCxnSpPr>
            <a:cxnSpLocks noChangeShapeType="1"/>
            <a:stCxn id="281" idx="3"/>
            <a:endCxn id="289" idx="7"/>
          </p:cNvCxnSpPr>
          <p:nvPr/>
        </p:nvCxnSpPr>
        <p:spPr bwMode="auto">
          <a:xfrm flipH="1">
            <a:off x="4498975" y="5627688"/>
            <a:ext cx="139700" cy="255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448" name="오른쪽 화살표 290"/>
          <p:cNvSpPr>
            <a:spLocks noChangeArrowheads="1"/>
          </p:cNvSpPr>
          <p:nvPr/>
        </p:nvSpPr>
        <p:spPr bwMode="auto">
          <a:xfrm>
            <a:off x="6350000" y="5116513"/>
            <a:ext cx="214313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endParaRPr lang="ko-KR" altLang="en-US" sz="1600" b="1" i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305" name="타원 291"/>
          <p:cNvSpPr>
            <a:spLocks noChangeArrowheads="1"/>
          </p:cNvSpPr>
          <p:nvPr/>
        </p:nvSpPr>
        <p:spPr bwMode="auto">
          <a:xfrm>
            <a:off x="4859338" y="5857875"/>
            <a:ext cx="249237" cy="2270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600" i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ko-KR" altLang="en-US" sz="6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306" name="직선 연결선 292"/>
          <p:cNvCxnSpPr>
            <a:cxnSpLocks noChangeShapeType="1"/>
            <a:stCxn id="281" idx="5"/>
            <a:endCxn id="49305" idx="1"/>
          </p:cNvCxnSpPr>
          <p:nvPr/>
        </p:nvCxnSpPr>
        <p:spPr bwMode="auto">
          <a:xfrm>
            <a:off x="4791075" y="5629275"/>
            <a:ext cx="103188" cy="260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" name="타원 306"/>
          <p:cNvSpPr/>
          <p:nvPr/>
        </p:nvSpPr>
        <p:spPr bwMode="auto">
          <a:xfrm>
            <a:off x="7350125" y="4492625"/>
            <a:ext cx="24606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10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308" name="타원 307"/>
          <p:cNvSpPr/>
          <p:nvPr/>
        </p:nvSpPr>
        <p:spPr bwMode="auto">
          <a:xfrm>
            <a:off x="6956425" y="4921250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309" name="타원 308"/>
          <p:cNvSpPr/>
          <p:nvPr/>
        </p:nvSpPr>
        <p:spPr bwMode="auto">
          <a:xfrm>
            <a:off x="7742238" y="4921250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6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310" name="직선 연결선 309"/>
          <p:cNvCxnSpPr>
            <a:cxnSpLocks noChangeShapeType="1"/>
            <a:stCxn id="307" idx="3"/>
            <a:endCxn id="308" idx="7"/>
          </p:cNvCxnSpPr>
          <p:nvPr/>
        </p:nvCxnSpPr>
        <p:spPr bwMode="auto">
          <a:xfrm flipH="1">
            <a:off x="7138988" y="4692650"/>
            <a:ext cx="247650" cy="263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311" name="직선 연결선 310"/>
          <p:cNvCxnSpPr>
            <a:cxnSpLocks noChangeShapeType="1"/>
            <a:stCxn id="307" idx="5"/>
            <a:endCxn id="309" idx="1"/>
          </p:cNvCxnSpPr>
          <p:nvPr/>
        </p:nvCxnSpPr>
        <p:spPr bwMode="auto">
          <a:xfrm>
            <a:off x="7559675" y="4692650"/>
            <a:ext cx="214313" cy="263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2" name="타원 311"/>
          <p:cNvSpPr/>
          <p:nvPr/>
        </p:nvSpPr>
        <p:spPr bwMode="auto">
          <a:xfrm>
            <a:off x="6670675" y="5349875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7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313" name="직선 연결선 312"/>
          <p:cNvCxnSpPr>
            <a:cxnSpLocks noChangeShapeType="1"/>
            <a:stCxn id="308" idx="3"/>
            <a:endCxn id="312" idx="7"/>
          </p:cNvCxnSpPr>
          <p:nvPr/>
        </p:nvCxnSpPr>
        <p:spPr bwMode="auto">
          <a:xfrm rot="5400000">
            <a:off x="6789738" y="5186363"/>
            <a:ext cx="261937" cy="134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4" name="타원 313"/>
          <p:cNvSpPr/>
          <p:nvPr/>
        </p:nvSpPr>
        <p:spPr bwMode="auto">
          <a:xfrm>
            <a:off x="7170738" y="5349875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315" name="직선 연결선 314"/>
          <p:cNvCxnSpPr>
            <a:cxnSpLocks noChangeShapeType="1"/>
            <a:stCxn id="308" idx="5"/>
            <a:endCxn id="314" idx="1"/>
          </p:cNvCxnSpPr>
          <p:nvPr/>
        </p:nvCxnSpPr>
        <p:spPr bwMode="auto">
          <a:xfrm rot="16200000" flipH="1">
            <a:off x="7039769" y="5222082"/>
            <a:ext cx="261937" cy="63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6" name="타원 315"/>
          <p:cNvSpPr/>
          <p:nvPr/>
        </p:nvSpPr>
        <p:spPr bwMode="auto">
          <a:xfrm>
            <a:off x="7456488" y="5349875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317" name="직선 연결선 316"/>
          <p:cNvCxnSpPr>
            <a:cxnSpLocks noChangeShapeType="1"/>
            <a:stCxn id="309" idx="3"/>
            <a:endCxn id="316" idx="7"/>
          </p:cNvCxnSpPr>
          <p:nvPr/>
        </p:nvCxnSpPr>
        <p:spPr bwMode="auto">
          <a:xfrm rot="5400000">
            <a:off x="7575550" y="5186363"/>
            <a:ext cx="26193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" name="타원 317"/>
          <p:cNvSpPr/>
          <p:nvPr/>
        </p:nvSpPr>
        <p:spPr bwMode="auto">
          <a:xfrm>
            <a:off x="8027988" y="5349875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319" name="직선 연결선 318"/>
          <p:cNvCxnSpPr>
            <a:cxnSpLocks noChangeShapeType="1"/>
            <a:stCxn id="309" idx="5"/>
            <a:endCxn id="318" idx="1"/>
          </p:cNvCxnSpPr>
          <p:nvPr/>
        </p:nvCxnSpPr>
        <p:spPr bwMode="auto">
          <a:xfrm rot="16200000" flipH="1">
            <a:off x="7861300" y="5186363"/>
            <a:ext cx="26193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0" name="타원 319"/>
          <p:cNvSpPr/>
          <p:nvPr/>
        </p:nvSpPr>
        <p:spPr bwMode="auto">
          <a:xfrm>
            <a:off x="6524625" y="5768975"/>
            <a:ext cx="214313" cy="2238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325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9321" name="직선 연결선 320"/>
          <p:cNvCxnSpPr>
            <a:cxnSpLocks noChangeShapeType="1"/>
            <a:stCxn id="312" idx="3"/>
            <a:endCxn id="320" idx="0"/>
          </p:cNvCxnSpPr>
          <p:nvPr/>
        </p:nvCxnSpPr>
        <p:spPr bwMode="auto">
          <a:xfrm flipH="1">
            <a:off x="6632575" y="5549900"/>
            <a:ext cx="69850" cy="219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322" name="타원 322"/>
          <p:cNvSpPr>
            <a:spLocks noChangeArrowheads="1"/>
          </p:cNvSpPr>
          <p:nvPr/>
        </p:nvSpPr>
        <p:spPr bwMode="auto">
          <a:xfrm>
            <a:off x="6884988" y="5778500"/>
            <a:ext cx="217487" cy="2143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600" i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ko-KR" altLang="en-US" sz="6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323" name="직선 연결선 323"/>
          <p:cNvCxnSpPr>
            <a:cxnSpLocks noChangeShapeType="1"/>
            <a:stCxn id="312" idx="5"/>
            <a:endCxn id="49322" idx="1"/>
          </p:cNvCxnSpPr>
          <p:nvPr/>
        </p:nvCxnSpPr>
        <p:spPr bwMode="auto">
          <a:xfrm>
            <a:off x="6853238" y="5549900"/>
            <a:ext cx="63500" cy="260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324" name="TextBox 331"/>
          <p:cNvSpPr txBox="1">
            <a:spLocks noChangeArrowheads="1"/>
          </p:cNvSpPr>
          <p:nvPr/>
        </p:nvSpPr>
        <p:spPr bwMode="auto">
          <a:xfrm>
            <a:off x="5607050" y="5929313"/>
            <a:ext cx="585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900" i="0">
                <a:latin typeface="굴림" panose="020B0600000101010101" pitchFamily="50" charset="-127"/>
              </a:rPr>
              <a:t>10 </a:t>
            </a:r>
            <a:r>
              <a:rPr lang="ko-KR" altLang="en-US" sz="900" i="0">
                <a:latin typeface="굴림" panose="020B0600000101010101" pitchFamily="50" charset="-127"/>
              </a:rPr>
              <a:t>입력</a:t>
            </a:r>
          </a:p>
        </p:txBody>
      </p:sp>
      <p:sp>
        <p:nvSpPr>
          <p:cNvPr id="174" name="모서리가 둥근 사각형 설명선 173"/>
          <p:cNvSpPr/>
          <p:nvPr/>
        </p:nvSpPr>
        <p:spPr bwMode="auto">
          <a:xfrm>
            <a:off x="5286375" y="6215063"/>
            <a:ext cx="857250" cy="377825"/>
          </a:xfrm>
          <a:prstGeom prst="wedgeRoundRectCallout">
            <a:avLst>
              <a:gd name="adj1" fmla="val -71267"/>
              <a:gd name="adj2" fmla="val -86567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900" b="1" i="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ko-KR" altLang="en-US" sz="900" b="1" i="0" dirty="0">
                <a:latin typeface="Courier New" pitchFamily="49" charset="0"/>
                <a:cs typeface="Courier New" pitchFamily="49" charset="0"/>
              </a:rPr>
              <a:t>회 </a:t>
            </a:r>
            <a:r>
              <a:rPr lang="en-US" altLang="ko-KR" sz="900" b="1" i="0" dirty="0">
                <a:latin typeface="Courier New" pitchFamily="49" charset="0"/>
                <a:cs typeface="Courier New" pitchFamily="49" charset="0"/>
              </a:rPr>
              <a:t>sift-up</a:t>
            </a:r>
            <a:r>
              <a:rPr lang="ko-KR" altLang="en-US" sz="900" b="1" i="0" dirty="0">
                <a:latin typeface="Courier New" pitchFamily="49" charset="0"/>
                <a:cs typeface="Courier New" pitchFamily="49" charset="0"/>
              </a:rPr>
              <a:t>수행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786563" y="62150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A8E133-CCEE-4690-9C8D-7926B329384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0179" name="TextBox 6"/>
          <p:cNvSpPr txBox="1">
            <a:spLocks noChangeArrowheads="1"/>
          </p:cNvSpPr>
          <p:nvPr/>
        </p:nvSpPr>
        <p:spPr bwMode="auto">
          <a:xfrm>
            <a:off x="1428750" y="1428750"/>
            <a:ext cx="3595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i="0">
                <a:latin typeface="굴림" panose="020B0600000101010101" pitchFamily="50" charset="-127"/>
              </a:rPr>
              <a:t>데이터 </a:t>
            </a:r>
            <a:r>
              <a:rPr lang="en-US" altLang="ko-KR" i="0">
                <a:latin typeface="굴림" panose="020B0600000101010101" pitchFamily="50" charset="-127"/>
              </a:rPr>
              <a:t>: 2 4 5 3 1 9 6 7 10 8</a:t>
            </a: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50180" name="TextBox 238"/>
          <p:cNvSpPr txBox="1">
            <a:spLocks noChangeArrowheads="1"/>
          </p:cNvSpPr>
          <p:nvPr/>
        </p:nvSpPr>
        <p:spPr bwMode="auto">
          <a:xfrm>
            <a:off x="2214563" y="3714750"/>
            <a:ext cx="587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100" b="1" i="0">
                <a:latin typeface="굴림" panose="020B0600000101010101" pitchFamily="50" charset="-127"/>
              </a:rPr>
              <a:t>8 </a:t>
            </a:r>
            <a:r>
              <a:rPr lang="ko-KR" altLang="en-US" sz="1100" b="1" i="0">
                <a:latin typeface="굴림" panose="020B0600000101010101" pitchFamily="50" charset="-127"/>
              </a:rPr>
              <a:t>입력</a:t>
            </a:r>
          </a:p>
        </p:txBody>
      </p:sp>
      <p:sp>
        <p:nvSpPr>
          <p:cNvPr id="49157" name="오른쪽 화살표 178"/>
          <p:cNvSpPr>
            <a:spLocks noChangeArrowheads="1"/>
          </p:cNvSpPr>
          <p:nvPr/>
        </p:nvSpPr>
        <p:spPr bwMode="auto">
          <a:xfrm>
            <a:off x="3786188" y="2786063"/>
            <a:ext cx="214312" cy="6238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buClr>
                <a:schemeClr val="tx2"/>
              </a:buClr>
              <a:buChar char="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buClr>
                <a:schemeClr val="tx2"/>
              </a:buClr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600" b="1" i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2" name="타원 179"/>
          <p:cNvSpPr>
            <a:spLocks noChangeArrowheads="1"/>
          </p:cNvSpPr>
          <p:nvPr/>
        </p:nvSpPr>
        <p:spPr bwMode="auto">
          <a:xfrm>
            <a:off x="2428875" y="2133600"/>
            <a:ext cx="293688" cy="2444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900" i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ko-KR" altLang="en-US" sz="9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1" name="타원 180"/>
          <p:cNvSpPr/>
          <p:nvPr/>
        </p:nvSpPr>
        <p:spPr bwMode="auto">
          <a:xfrm>
            <a:off x="1928813" y="2571750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82" name="타원 181"/>
          <p:cNvSpPr/>
          <p:nvPr/>
        </p:nvSpPr>
        <p:spPr bwMode="auto">
          <a:xfrm>
            <a:off x="3071813" y="2571750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6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0185" name="직선 연결선 182"/>
          <p:cNvCxnSpPr>
            <a:cxnSpLocks noChangeShapeType="1"/>
            <a:stCxn id="50182" idx="3"/>
            <a:endCxn id="181" idx="7"/>
          </p:cNvCxnSpPr>
          <p:nvPr/>
        </p:nvCxnSpPr>
        <p:spPr bwMode="auto">
          <a:xfrm flipH="1">
            <a:off x="2111375" y="2341563"/>
            <a:ext cx="360363" cy="265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6" name="직선 연결선 183"/>
          <p:cNvCxnSpPr>
            <a:cxnSpLocks noChangeShapeType="1"/>
            <a:stCxn id="50182" idx="5"/>
            <a:endCxn id="182" idx="1"/>
          </p:cNvCxnSpPr>
          <p:nvPr/>
        </p:nvCxnSpPr>
        <p:spPr bwMode="auto">
          <a:xfrm>
            <a:off x="2679700" y="2341563"/>
            <a:ext cx="423863" cy="265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" name="타원 184"/>
          <p:cNvSpPr/>
          <p:nvPr/>
        </p:nvSpPr>
        <p:spPr bwMode="auto">
          <a:xfrm>
            <a:off x="1500188" y="2928938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7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0188" name="직선 연결선 197"/>
          <p:cNvCxnSpPr>
            <a:cxnSpLocks noChangeShapeType="1"/>
            <a:stCxn id="181" idx="3"/>
            <a:endCxn id="185" idx="7"/>
          </p:cNvCxnSpPr>
          <p:nvPr/>
        </p:nvCxnSpPr>
        <p:spPr bwMode="auto">
          <a:xfrm rot="5400000">
            <a:off x="1726407" y="2729706"/>
            <a:ext cx="190500" cy="277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9" name="타원 198"/>
          <p:cNvSpPr/>
          <p:nvPr/>
        </p:nvSpPr>
        <p:spPr bwMode="auto">
          <a:xfrm>
            <a:off x="2357438" y="2928938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0190" name="직선 연결선 199"/>
          <p:cNvCxnSpPr>
            <a:cxnSpLocks noChangeShapeType="1"/>
            <a:stCxn id="181" idx="5"/>
            <a:endCxn id="199" idx="1"/>
          </p:cNvCxnSpPr>
          <p:nvPr/>
        </p:nvCxnSpPr>
        <p:spPr bwMode="auto">
          <a:xfrm rot="16200000" flipH="1">
            <a:off x="2155032" y="2729706"/>
            <a:ext cx="190500" cy="277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1" name="타원 200"/>
          <p:cNvSpPr/>
          <p:nvPr/>
        </p:nvSpPr>
        <p:spPr bwMode="auto">
          <a:xfrm>
            <a:off x="2786063" y="2928938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0192" name="직선 연결선 201"/>
          <p:cNvCxnSpPr>
            <a:cxnSpLocks noChangeShapeType="1"/>
            <a:stCxn id="182" idx="3"/>
            <a:endCxn id="201" idx="7"/>
          </p:cNvCxnSpPr>
          <p:nvPr/>
        </p:nvCxnSpPr>
        <p:spPr bwMode="auto">
          <a:xfrm rot="5400000">
            <a:off x="2940844" y="2801144"/>
            <a:ext cx="190500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3" name="타원 202"/>
          <p:cNvSpPr/>
          <p:nvPr/>
        </p:nvSpPr>
        <p:spPr bwMode="auto">
          <a:xfrm>
            <a:off x="3357563" y="2928938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0194" name="직선 연결선 203"/>
          <p:cNvCxnSpPr>
            <a:cxnSpLocks noChangeShapeType="1"/>
            <a:stCxn id="182" idx="5"/>
            <a:endCxn id="203" idx="1"/>
          </p:cNvCxnSpPr>
          <p:nvPr/>
        </p:nvCxnSpPr>
        <p:spPr bwMode="auto">
          <a:xfrm rot="16200000" flipH="1">
            <a:off x="3226594" y="2801144"/>
            <a:ext cx="190500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" name="타원 204"/>
          <p:cNvSpPr/>
          <p:nvPr/>
        </p:nvSpPr>
        <p:spPr bwMode="auto">
          <a:xfrm>
            <a:off x="1143000" y="3286125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0196" name="직선 연결선 205"/>
          <p:cNvCxnSpPr>
            <a:cxnSpLocks noChangeShapeType="1"/>
            <a:stCxn id="185" idx="3"/>
            <a:endCxn id="205" idx="7"/>
          </p:cNvCxnSpPr>
          <p:nvPr/>
        </p:nvCxnSpPr>
        <p:spPr bwMode="auto">
          <a:xfrm rot="5400000">
            <a:off x="1333501" y="3122612"/>
            <a:ext cx="190500" cy="206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7" name="타원 206"/>
          <p:cNvSpPr>
            <a:spLocks noChangeArrowheads="1"/>
          </p:cNvSpPr>
          <p:nvPr/>
        </p:nvSpPr>
        <p:spPr bwMode="auto">
          <a:xfrm>
            <a:off x="1714500" y="3286125"/>
            <a:ext cx="214313" cy="2143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600" b="1" i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ko-KR" altLang="en-US" sz="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198" name="직선 연결선 207"/>
          <p:cNvCxnSpPr>
            <a:cxnSpLocks noChangeShapeType="1"/>
            <a:stCxn id="185" idx="5"/>
            <a:endCxn id="50197" idx="1"/>
          </p:cNvCxnSpPr>
          <p:nvPr/>
        </p:nvCxnSpPr>
        <p:spPr bwMode="auto">
          <a:xfrm rot="16200000" flipH="1">
            <a:off x="1620837" y="3192463"/>
            <a:ext cx="187325" cy="63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3" name="타원 222"/>
          <p:cNvSpPr/>
          <p:nvPr/>
        </p:nvSpPr>
        <p:spPr bwMode="auto">
          <a:xfrm>
            <a:off x="2071688" y="3286125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8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0200" name="직선 연결선 223"/>
          <p:cNvCxnSpPr>
            <a:cxnSpLocks noChangeShapeType="1"/>
            <a:stCxn id="199" idx="3"/>
            <a:endCxn id="223" idx="7"/>
          </p:cNvCxnSpPr>
          <p:nvPr/>
        </p:nvCxnSpPr>
        <p:spPr bwMode="auto">
          <a:xfrm rot="5400000">
            <a:off x="2226469" y="3158331"/>
            <a:ext cx="190500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1" name="타원 338"/>
          <p:cNvSpPr>
            <a:spLocks noChangeArrowheads="1"/>
          </p:cNvSpPr>
          <p:nvPr/>
        </p:nvSpPr>
        <p:spPr bwMode="auto">
          <a:xfrm>
            <a:off x="5286375" y="2276475"/>
            <a:ext cx="293688" cy="2444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000" i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ko-KR" altLang="en-US" sz="10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0" name="타원 339"/>
          <p:cNvSpPr/>
          <p:nvPr/>
        </p:nvSpPr>
        <p:spPr bwMode="auto">
          <a:xfrm>
            <a:off x="4786313" y="2714625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341" name="타원 340"/>
          <p:cNvSpPr/>
          <p:nvPr/>
        </p:nvSpPr>
        <p:spPr bwMode="auto">
          <a:xfrm>
            <a:off x="5929313" y="2714625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6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0204" name="직선 연결선 341"/>
          <p:cNvCxnSpPr>
            <a:cxnSpLocks noChangeShapeType="1"/>
            <a:stCxn id="50201" idx="3"/>
            <a:endCxn id="340" idx="7"/>
          </p:cNvCxnSpPr>
          <p:nvPr/>
        </p:nvCxnSpPr>
        <p:spPr bwMode="auto">
          <a:xfrm flipH="1">
            <a:off x="4968875" y="2484438"/>
            <a:ext cx="360363" cy="265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5" name="직선 연결선 342"/>
          <p:cNvCxnSpPr>
            <a:cxnSpLocks noChangeShapeType="1"/>
            <a:stCxn id="50201" idx="5"/>
            <a:endCxn id="341" idx="1"/>
          </p:cNvCxnSpPr>
          <p:nvPr/>
        </p:nvCxnSpPr>
        <p:spPr bwMode="auto">
          <a:xfrm>
            <a:off x="5537200" y="2484438"/>
            <a:ext cx="423863" cy="265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4" name="타원 343"/>
          <p:cNvSpPr/>
          <p:nvPr/>
        </p:nvSpPr>
        <p:spPr bwMode="auto">
          <a:xfrm>
            <a:off x="4357688" y="307181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7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0207" name="직선 연결선 344"/>
          <p:cNvCxnSpPr>
            <a:cxnSpLocks noChangeShapeType="1"/>
            <a:stCxn id="340" idx="3"/>
            <a:endCxn id="344" idx="7"/>
          </p:cNvCxnSpPr>
          <p:nvPr/>
        </p:nvCxnSpPr>
        <p:spPr bwMode="auto">
          <a:xfrm rot="5400000">
            <a:off x="4583907" y="2872581"/>
            <a:ext cx="190500" cy="277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6" name="타원 345"/>
          <p:cNvSpPr/>
          <p:nvPr/>
        </p:nvSpPr>
        <p:spPr bwMode="auto">
          <a:xfrm>
            <a:off x="5214938" y="307181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8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0209" name="직선 연결선 346"/>
          <p:cNvCxnSpPr>
            <a:cxnSpLocks noChangeShapeType="1"/>
            <a:stCxn id="340" idx="5"/>
            <a:endCxn id="346" idx="1"/>
          </p:cNvCxnSpPr>
          <p:nvPr/>
        </p:nvCxnSpPr>
        <p:spPr bwMode="auto">
          <a:xfrm rot="16200000" flipH="1">
            <a:off x="5012532" y="2872581"/>
            <a:ext cx="190500" cy="277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" name="타원 347"/>
          <p:cNvSpPr/>
          <p:nvPr/>
        </p:nvSpPr>
        <p:spPr bwMode="auto">
          <a:xfrm>
            <a:off x="5643563" y="307181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0211" name="직선 연결선 348"/>
          <p:cNvCxnSpPr>
            <a:cxnSpLocks noChangeShapeType="1"/>
            <a:stCxn id="341" idx="3"/>
            <a:endCxn id="348" idx="7"/>
          </p:cNvCxnSpPr>
          <p:nvPr/>
        </p:nvCxnSpPr>
        <p:spPr bwMode="auto">
          <a:xfrm rot="5400000">
            <a:off x="5798344" y="2944019"/>
            <a:ext cx="190500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" name="타원 349"/>
          <p:cNvSpPr/>
          <p:nvPr/>
        </p:nvSpPr>
        <p:spPr bwMode="auto">
          <a:xfrm>
            <a:off x="6215063" y="3071813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0213" name="직선 연결선 350"/>
          <p:cNvCxnSpPr>
            <a:cxnSpLocks noChangeShapeType="1"/>
            <a:stCxn id="341" idx="5"/>
            <a:endCxn id="350" idx="1"/>
          </p:cNvCxnSpPr>
          <p:nvPr/>
        </p:nvCxnSpPr>
        <p:spPr bwMode="auto">
          <a:xfrm rot="16200000" flipH="1">
            <a:off x="6084094" y="2944019"/>
            <a:ext cx="190500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2" name="타원 351"/>
          <p:cNvSpPr/>
          <p:nvPr/>
        </p:nvSpPr>
        <p:spPr bwMode="auto">
          <a:xfrm>
            <a:off x="4000500" y="3429000"/>
            <a:ext cx="214313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0215" name="직선 연결선 352"/>
          <p:cNvCxnSpPr>
            <a:cxnSpLocks noChangeShapeType="1"/>
            <a:stCxn id="344" idx="3"/>
            <a:endCxn id="352" idx="7"/>
          </p:cNvCxnSpPr>
          <p:nvPr/>
        </p:nvCxnSpPr>
        <p:spPr bwMode="auto">
          <a:xfrm rot="5400000">
            <a:off x="4191001" y="3265487"/>
            <a:ext cx="190500" cy="206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16" name="타원 353"/>
          <p:cNvSpPr>
            <a:spLocks noChangeArrowheads="1"/>
          </p:cNvSpPr>
          <p:nvPr/>
        </p:nvSpPr>
        <p:spPr bwMode="auto">
          <a:xfrm>
            <a:off x="4572000" y="3429000"/>
            <a:ext cx="214313" cy="2143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600" b="1" i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ko-KR" altLang="en-US" sz="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217" name="직선 연결선 354"/>
          <p:cNvCxnSpPr>
            <a:cxnSpLocks noChangeShapeType="1"/>
            <a:stCxn id="344" idx="5"/>
            <a:endCxn id="50216" idx="1"/>
          </p:cNvCxnSpPr>
          <p:nvPr/>
        </p:nvCxnSpPr>
        <p:spPr bwMode="auto">
          <a:xfrm rot="16200000" flipH="1">
            <a:off x="4478337" y="3335338"/>
            <a:ext cx="187325" cy="63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6" name="타원 355"/>
          <p:cNvSpPr/>
          <p:nvPr/>
        </p:nvSpPr>
        <p:spPr bwMode="auto">
          <a:xfrm>
            <a:off x="4929188" y="3429000"/>
            <a:ext cx="214312" cy="234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40000" lnSpcReduction="2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b="1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20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0219" name="직선 연결선 356"/>
          <p:cNvCxnSpPr>
            <a:cxnSpLocks noChangeShapeType="1"/>
            <a:stCxn id="346" idx="3"/>
            <a:endCxn id="356" idx="7"/>
          </p:cNvCxnSpPr>
          <p:nvPr/>
        </p:nvCxnSpPr>
        <p:spPr bwMode="auto">
          <a:xfrm rot="5400000">
            <a:off x="5083969" y="3301206"/>
            <a:ext cx="190500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그림 49" descr="07-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268663"/>
            <a:ext cx="1981200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5D2BDB-F314-43FA-8EAD-611E621FA90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220663"/>
            <a:ext cx="8297862" cy="6096000"/>
          </a:xfrm>
        </p:spPr>
        <p:txBody>
          <a:bodyPr/>
          <a:lstStyle/>
          <a:p>
            <a:pPr eaLnBrk="1" hangingPunct="1"/>
            <a:r>
              <a:rPr lang="en-US" altLang="ko-KR" b="1" smtClean="0"/>
              <a:t>makeheap </a:t>
            </a:r>
            <a:r>
              <a:rPr lang="ko-KR" altLang="en-US" b="1" smtClean="0"/>
              <a:t>방법</a:t>
            </a:r>
            <a:r>
              <a:rPr lang="en-US" altLang="ko-KR" b="1" smtClean="0"/>
              <a:t>(1)</a:t>
            </a:r>
            <a:r>
              <a:rPr lang="ko-KR" altLang="en-US" b="1" smtClean="0"/>
              <a:t>의 최악의 경우 시간복잡도 분석 </a:t>
            </a:r>
            <a:r>
              <a:rPr lang="en-US" altLang="ko-KR" b="1" smtClean="0"/>
              <a:t>- </a:t>
            </a:r>
            <a:r>
              <a:rPr lang="ko-KR" altLang="en-US" b="1" smtClean="0"/>
              <a:t>비교하는 횟수를 기준</a:t>
            </a:r>
            <a:r>
              <a:rPr lang="en-US" altLang="ko-KR" b="1" smtClean="0"/>
              <a:t>: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z="1800" smtClean="0"/>
              <a:t>단위연산</a:t>
            </a:r>
            <a:r>
              <a:rPr lang="en-US" altLang="ko-KR" sz="1800" smtClean="0"/>
              <a:t>: sift-up </a:t>
            </a:r>
            <a:r>
              <a:rPr lang="ko-KR" altLang="en-US" sz="1800" smtClean="0"/>
              <a:t>프로시저에서의 키의 비교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z="1800" smtClean="0"/>
              <a:t>입력크기</a:t>
            </a:r>
            <a:r>
              <a:rPr lang="en-US" altLang="ko-KR" sz="1800" smtClean="0"/>
              <a:t>: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, </a:t>
            </a:r>
            <a:r>
              <a:rPr lang="ko-KR" altLang="en-US" sz="1800" smtClean="0"/>
              <a:t>총 키의 개수</a:t>
            </a:r>
            <a:r>
              <a:rPr lang="en-US" altLang="ko-KR" sz="1800" smtClean="0"/>
              <a:t>.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= 2</a:t>
            </a:r>
            <a:r>
              <a:rPr lang="en-US" altLang="ko-KR" sz="1600" i="1" baseline="50000" smtClean="0"/>
              <a:t>k</a:t>
            </a:r>
            <a:r>
              <a:rPr lang="ko-KR" altLang="en-US" sz="1800" smtClean="0"/>
              <a:t>라 가정</a:t>
            </a:r>
            <a:endParaRPr lang="en-US" altLang="ko-KR" sz="1800" smtClean="0"/>
          </a:p>
          <a:p>
            <a:pPr lvl="1" eaLnBrk="1" hangingPunct="1">
              <a:lnSpc>
                <a:spcPts val="2800"/>
              </a:lnSpc>
            </a:pPr>
            <a:r>
              <a:rPr lang="en-US" altLang="ko-KR" sz="1800" i="1" smtClean="0"/>
              <a:t>d</a:t>
            </a:r>
            <a:r>
              <a:rPr lang="ko-KR" altLang="en-US" sz="1800" smtClean="0"/>
              <a:t>를 트리의 깊이라고 하면</a:t>
            </a:r>
            <a:r>
              <a:rPr lang="en-US" altLang="ko-KR" sz="1800" smtClean="0"/>
              <a:t>, </a:t>
            </a:r>
            <a:r>
              <a:rPr lang="en-US" altLang="ko-KR" sz="1800" i="1" smtClean="0"/>
              <a:t>d</a:t>
            </a:r>
            <a:r>
              <a:rPr lang="en-US" altLang="ko-KR" sz="1800" smtClean="0"/>
              <a:t> = lg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. </a:t>
            </a:r>
            <a:r>
              <a:rPr lang="ko-KR" altLang="en-US" sz="1800" smtClean="0"/>
              <a:t>이때 </a:t>
            </a:r>
            <a:r>
              <a:rPr lang="en-US" altLang="ko-KR" sz="1800" i="1" u="sng" smtClean="0"/>
              <a:t>d</a:t>
            </a:r>
            <a:r>
              <a:rPr lang="ko-KR" altLang="en-US" sz="1800" u="sng" smtClean="0"/>
              <a:t>의 깊이를 가진 마디는 정확히 하나</a:t>
            </a:r>
            <a:r>
              <a:rPr lang="ko-KR" altLang="en-US" sz="1800" smtClean="0"/>
              <a:t>이고 그 마디는 </a:t>
            </a:r>
            <a:r>
              <a:rPr lang="en-US" altLang="ko-KR" sz="1800" i="1" smtClean="0"/>
              <a:t>d</a:t>
            </a:r>
            <a:r>
              <a:rPr lang="ko-KR" altLang="en-US" sz="1800" smtClean="0"/>
              <a:t>개의 조상</a:t>
            </a:r>
            <a:r>
              <a:rPr lang="en-US" altLang="ko-KR" sz="1800" smtClean="0"/>
              <a:t>(ancestor)</a:t>
            </a:r>
            <a:r>
              <a:rPr lang="ko-KR" altLang="en-US" sz="1800" smtClean="0"/>
              <a:t>을 가진다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일단 깊이가 </a:t>
            </a:r>
            <a:r>
              <a:rPr lang="en-US" altLang="ko-KR" sz="1800" i="1" smtClean="0"/>
              <a:t>d</a:t>
            </a:r>
            <a:r>
              <a:rPr lang="ko-KR" altLang="en-US" sz="1800" smtClean="0"/>
              <a:t>인 그 마디가 없다고 가정하고 키가 </a:t>
            </a:r>
            <a:r>
              <a:rPr lang="en-US" altLang="ko-KR" sz="1800" smtClean="0"/>
              <a:t>sift-up</a:t>
            </a:r>
            <a:r>
              <a:rPr lang="ko-KR" altLang="en-US" sz="1800" smtClean="0"/>
              <a:t>되는 상한값</a:t>
            </a:r>
            <a:r>
              <a:rPr lang="en-US" altLang="ko-KR" sz="1800" smtClean="0"/>
              <a:t>(upper bound)</a:t>
            </a:r>
            <a:r>
              <a:rPr lang="ko-KR" altLang="en-US" sz="1800" smtClean="0"/>
              <a:t>을 구함</a:t>
            </a:r>
            <a:r>
              <a:rPr lang="en-US" altLang="ko-KR" sz="1800" smtClean="0"/>
              <a:t>.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1900238" y="3030538"/>
          <a:ext cx="4032250" cy="290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1" name="수식" r:id="rId5" imgW="2857500" imgH="2057400" progId="Equation.3">
                  <p:embed/>
                </p:oleObj>
              </mc:Choice>
              <mc:Fallback>
                <p:oleObj name="수식" r:id="rId5" imgW="2857500" imgH="2057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3030538"/>
                        <a:ext cx="4032250" cy="290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1752600" y="3303588"/>
            <a:ext cx="4953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>
            <a:off x="1743075" y="3013075"/>
            <a:ext cx="4953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08" name="Line 9"/>
          <p:cNvSpPr>
            <a:spLocks noChangeShapeType="1"/>
          </p:cNvSpPr>
          <p:nvPr/>
        </p:nvSpPr>
        <p:spPr bwMode="auto">
          <a:xfrm>
            <a:off x="1681163" y="5946775"/>
            <a:ext cx="4953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51209" name="직선 화살표 연결선 47"/>
          <p:cNvCxnSpPr>
            <a:cxnSpLocks noChangeShapeType="1"/>
          </p:cNvCxnSpPr>
          <p:nvPr/>
        </p:nvCxnSpPr>
        <p:spPr bwMode="auto">
          <a:xfrm flipH="1" flipV="1">
            <a:off x="5997575" y="2060575"/>
            <a:ext cx="635000" cy="23050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1210" name="Object 8"/>
          <p:cNvGraphicFramePr>
            <a:graphicFrameLocks noChangeAspect="1"/>
          </p:cNvGraphicFramePr>
          <p:nvPr/>
        </p:nvGraphicFramePr>
        <p:xfrm>
          <a:off x="3919538" y="6029325"/>
          <a:ext cx="12033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2" name="Equation" r:id="rId7" imgW="710891" imgH="444307" progId="Equation.3">
                  <p:embed/>
                </p:oleObj>
              </mc:Choice>
              <mc:Fallback>
                <p:oleObj name="Equation" r:id="rId7" imgW="710891" imgH="44430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538" y="6029325"/>
                        <a:ext cx="120332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TextBox 51"/>
          <p:cNvSpPr txBox="1">
            <a:spLocks noChangeArrowheads="1"/>
          </p:cNvSpPr>
          <p:nvPr/>
        </p:nvSpPr>
        <p:spPr bwMode="auto">
          <a:xfrm>
            <a:off x="6670675" y="4435475"/>
            <a:ext cx="28416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l-GR" altLang="ko-KR" sz="1400" i="0">
                <a:latin typeface="굴림" panose="020B0600000101010101" pitchFamily="50" charset="-127"/>
              </a:rPr>
              <a:t>β</a:t>
            </a:r>
            <a:endParaRPr lang="ko-KR" altLang="en-US" sz="1400" i="0">
              <a:latin typeface="굴림" panose="020B0600000101010101" pitchFamily="50" charset="-127"/>
            </a:endParaRPr>
          </a:p>
        </p:txBody>
      </p:sp>
      <p:sp>
        <p:nvSpPr>
          <p:cNvPr id="51212" name="TextBox 1"/>
          <p:cNvSpPr txBox="1">
            <a:spLocks noChangeArrowheads="1"/>
          </p:cNvSpPr>
          <p:nvPr/>
        </p:nvSpPr>
        <p:spPr bwMode="auto">
          <a:xfrm>
            <a:off x="8510588" y="3644900"/>
            <a:ext cx="6953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Arial" panose="020B0604020202020204" pitchFamily="34" charset="0"/>
                <a:cs typeface="Arial" panose="020B0604020202020204" pitchFamily="34" charset="0"/>
              </a:rPr>
              <a:t>depth 1</a:t>
            </a:r>
            <a:endParaRPr lang="ko-KR" altLang="en-US" sz="12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213" name="직선 화살표 연결선 3"/>
          <p:cNvCxnSpPr>
            <a:cxnSpLocks noChangeShapeType="1"/>
          </p:cNvCxnSpPr>
          <p:nvPr/>
        </p:nvCxnSpPr>
        <p:spPr bwMode="auto">
          <a:xfrm flipH="1">
            <a:off x="8388350" y="3806825"/>
            <a:ext cx="2222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14" name="TextBox 14"/>
          <p:cNvSpPr txBox="1">
            <a:spLocks noChangeArrowheads="1"/>
          </p:cNvSpPr>
          <p:nvPr/>
        </p:nvSpPr>
        <p:spPr bwMode="auto">
          <a:xfrm>
            <a:off x="5792788" y="4032250"/>
            <a:ext cx="6969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Arial" panose="020B0604020202020204" pitchFamily="34" charset="0"/>
                <a:cs typeface="Arial" panose="020B0604020202020204" pitchFamily="34" charset="0"/>
              </a:rPr>
              <a:t>depth 2</a:t>
            </a:r>
            <a:endParaRPr lang="ko-KR" altLang="en-US" sz="12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215" name="직선 화살표 연결선 7"/>
          <p:cNvCxnSpPr>
            <a:cxnSpLocks noChangeShapeType="1"/>
          </p:cNvCxnSpPr>
          <p:nvPr/>
        </p:nvCxnSpPr>
        <p:spPr bwMode="auto">
          <a:xfrm>
            <a:off x="6465888" y="4171950"/>
            <a:ext cx="3603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타원 15"/>
          <p:cNvSpPr/>
          <p:nvPr/>
        </p:nvSpPr>
        <p:spPr bwMode="auto">
          <a:xfrm>
            <a:off x="6670675" y="4462463"/>
            <a:ext cx="287338" cy="2349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l-GR" altLang="ko-KR" sz="1200" i="0" dirty="0"/>
              <a:t>β</a:t>
            </a:r>
            <a:endParaRPr lang="en-US" altLang="ko-KR" sz="120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1A2B6D-15AA-4A0A-8D8B-27DA5484E65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8371" name="TextBox 4"/>
          <p:cNvSpPr txBox="1">
            <a:spLocks noChangeArrowheads="1"/>
          </p:cNvSpPr>
          <p:nvPr/>
        </p:nvSpPr>
        <p:spPr bwMode="auto">
          <a:xfrm>
            <a:off x="857250" y="1500188"/>
            <a:ext cx="7386638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8288" indent="-268288" eaLnBrk="1" hangingPunct="1">
              <a:lnSpc>
                <a:spcPts val="28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ko-KR" altLang="en-US" i="0" dirty="0" smtClean="0">
                <a:latin typeface="굴림" panose="020B0600000101010101" pitchFamily="50" charset="-127"/>
              </a:rPr>
              <a:t> 일단 </a:t>
            </a:r>
            <a:r>
              <a:rPr lang="el-GR" altLang="ko-KR" i="0" dirty="0" smtClean="0">
                <a:latin typeface="굴림" panose="020B0600000101010101" pitchFamily="50" charset="-127"/>
              </a:rPr>
              <a:t>β</a:t>
            </a:r>
            <a:r>
              <a:rPr lang="ko-KR" altLang="en-US" i="0" dirty="0" err="1" smtClean="0">
                <a:latin typeface="굴림" panose="020B0600000101010101" pitchFamily="50" charset="-127"/>
              </a:rPr>
              <a:t>노드가</a:t>
            </a:r>
            <a:r>
              <a:rPr lang="ko-KR" altLang="en-US" i="0" dirty="0" smtClean="0">
                <a:latin typeface="굴림" panose="020B0600000101010101" pitchFamily="50" charset="-127"/>
              </a:rPr>
              <a:t> 없는 것으로 가정해서 분석한 후 </a:t>
            </a:r>
            <a:r>
              <a:rPr lang="el-GR" altLang="ko-KR" i="0" dirty="0" smtClean="0">
                <a:latin typeface="굴림" panose="020B0600000101010101" pitchFamily="50" charset="-127"/>
              </a:rPr>
              <a:t>β</a:t>
            </a:r>
            <a:r>
              <a:rPr lang="ko-KR" altLang="en-US" i="0" dirty="0" err="1" smtClean="0">
                <a:latin typeface="굴림" panose="020B0600000101010101" pitchFamily="50" charset="-127"/>
              </a:rPr>
              <a:t>노드에</a:t>
            </a:r>
            <a:r>
              <a:rPr lang="ko-KR" altLang="en-US" i="0" dirty="0" smtClean="0">
                <a:latin typeface="굴림" panose="020B0600000101010101" pitchFamily="50" charset="-127"/>
              </a:rPr>
              <a:t> 의해 추가적으로 발생하는 </a:t>
            </a:r>
            <a:r>
              <a:rPr lang="en-US" altLang="ko-KR" i="0" dirty="0" smtClean="0">
                <a:latin typeface="굴림" panose="020B0600000101010101" pitchFamily="50" charset="-127"/>
              </a:rPr>
              <a:t>sift-up </a:t>
            </a:r>
            <a:r>
              <a:rPr lang="ko-KR" altLang="en-US" i="0" dirty="0" smtClean="0">
                <a:latin typeface="굴림" panose="020B0600000101010101" pitchFamily="50" charset="-127"/>
              </a:rPr>
              <a:t>횟수를 더한다</a:t>
            </a:r>
            <a:r>
              <a:rPr lang="en-US" altLang="ko-KR" i="0" dirty="0" smtClean="0">
                <a:latin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ts val="28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en-US" altLang="ko-KR" i="0" dirty="0" smtClean="0">
              <a:latin typeface="굴림" panose="020B0600000101010101" pitchFamily="50" charset="-127"/>
            </a:endParaRPr>
          </a:p>
          <a:p>
            <a:pPr eaLnBrk="1" hangingPunct="1">
              <a:lnSpc>
                <a:spcPts val="28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en-US" altLang="ko-KR" i="0" dirty="0" smtClean="0">
              <a:latin typeface="굴림" panose="020B0600000101010101" pitchFamily="50" charset="-127"/>
            </a:endParaRPr>
          </a:p>
          <a:p>
            <a:pPr eaLnBrk="1" hangingPunct="1">
              <a:lnSpc>
                <a:spcPts val="28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en-US" altLang="ko-KR" i="0" dirty="0" smtClean="0">
              <a:latin typeface="굴림" panose="020B0600000101010101" pitchFamily="50" charset="-127"/>
            </a:endParaRPr>
          </a:p>
          <a:p>
            <a:pPr eaLnBrk="1" hangingPunct="1">
              <a:lnSpc>
                <a:spcPts val="28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en-US" altLang="ko-KR" i="0" dirty="0" smtClean="0">
              <a:latin typeface="굴림" panose="020B0600000101010101" pitchFamily="50" charset="-127"/>
            </a:endParaRPr>
          </a:p>
          <a:p>
            <a:pPr eaLnBrk="1" hangingPunct="1">
              <a:lnSpc>
                <a:spcPts val="28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en-US" altLang="ko-KR" i="0" dirty="0" smtClean="0">
              <a:latin typeface="굴림" panose="020B0600000101010101" pitchFamily="50" charset="-127"/>
            </a:endParaRPr>
          </a:p>
          <a:p>
            <a:pPr eaLnBrk="1" hangingPunct="1">
              <a:lnSpc>
                <a:spcPts val="28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en-US" altLang="ko-KR" i="0" dirty="0" smtClean="0">
              <a:latin typeface="굴림" panose="020B0600000101010101" pitchFamily="50" charset="-127"/>
            </a:endParaRPr>
          </a:p>
          <a:p>
            <a:pPr eaLnBrk="1" hangingPunct="1">
              <a:lnSpc>
                <a:spcPts val="28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ko-KR" altLang="en-US" i="0" dirty="0" smtClean="0">
                <a:latin typeface="굴림" panose="020B0600000101010101" pitchFamily="50" charset="-127"/>
              </a:rPr>
              <a:t> 한 번의 </a:t>
            </a:r>
            <a:r>
              <a:rPr lang="en-US" altLang="ko-KR" i="0" dirty="0" smtClean="0">
                <a:latin typeface="굴림" panose="020B0600000101010101" pitchFamily="50" charset="-127"/>
              </a:rPr>
              <a:t>sift-up</a:t>
            </a:r>
            <a:r>
              <a:rPr lang="ko-KR" altLang="en-US" i="0" dirty="0" smtClean="0">
                <a:latin typeface="굴림" panose="020B0600000101010101" pitchFamily="50" charset="-127"/>
              </a:rPr>
              <a:t>에서는 </a:t>
            </a:r>
            <a:r>
              <a:rPr lang="en-US" altLang="ko-KR" i="0" dirty="0" smtClean="0">
                <a:latin typeface="굴림" panose="020B0600000101010101" pitchFamily="50" charset="-127"/>
              </a:rPr>
              <a:t>1</a:t>
            </a:r>
            <a:r>
              <a:rPr lang="ko-KR" altLang="en-US" i="0" dirty="0" smtClean="0">
                <a:latin typeface="굴림" panose="020B0600000101010101" pitchFamily="50" charset="-127"/>
              </a:rPr>
              <a:t>번의 키 비교가 필요하다</a:t>
            </a:r>
            <a:r>
              <a:rPr lang="en-US" altLang="ko-KR" i="0" dirty="0" smtClean="0">
                <a:latin typeface="굴림" panose="020B0600000101010101" pitchFamily="50" charset="-127"/>
              </a:rPr>
              <a:t>.</a:t>
            </a:r>
            <a:r>
              <a:rPr lang="ko-KR" altLang="en-US" i="0" dirty="0" smtClean="0">
                <a:latin typeface="굴림" panose="020B0600000101010101" pitchFamily="50" charset="-127"/>
              </a:rPr>
              <a:t>  </a:t>
            </a:r>
          </a:p>
        </p:txBody>
      </p:sp>
      <p:pic>
        <p:nvPicPr>
          <p:cNvPr id="52228" name="그림 49" descr="07-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30"/>
          <a:stretch>
            <a:fillRect/>
          </a:stretch>
        </p:blipFill>
        <p:spPr bwMode="auto">
          <a:xfrm>
            <a:off x="1619250" y="2565400"/>
            <a:ext cx="1981200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그림 49" descr="07-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30"/>
          <a:stretch>
            <a:fillRect/>
          </a:stretch>
        </p:blipFill>
        <p:spPr bwMode="auto">
          <a:xfrm>
            <a:off x="5292725" y="2574925"/>
            <a:ext cx="19812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230" name="직선 연결선 4"/>
          <p:cNvCxnSpPr>
            <a:cxnSpLocks noChangeShapeType="1"/>
          </p:cNvCxnSpPr>
          <p:nvPr/>
        </p:nvCxnSpPr>
        <p:spPr bwMode="auto">
          <a:xfrm flipH="1">
            <a:off x="5435600" y="3614738"/>
            <a:ext cx="73025" cy="174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타원 7"/>
          <p:cNvSpPr/>
          <p:nvPr/>
        </p:nvSpPr>
        <p:spPr bwMode="auto">
          <a:xfrm>
            <a:off x="5292725" y="3789363"/>
            <a:ext cx="287338" cy="2333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l-GR" altLang="ko-KR" sz="1200" i="0" dirty="0"/>
              <a:t>β</a:t>
            </a:r>
            <a:endParaRPr lang="en-US" altLang="ko-KR" sz="1200" i="0" dirty="0"/>
          </a:p>
        </p:txBody>
      </p:sp>
      <p:sp>
        <p:nvSpPr>
          <p:cNvPr id="10" name="오른쪽 화살표 178"/>
          <p:cNvSpPr>
            <a:spLocks noChangeArrowheads="1"/>
          </p:cNvSpPr>
          <p:nvPr/>
        </p:nvSpPr>
        <p:spPr bwMode="auto">
          <a:xfrm>
            <a:off x="4211638" y="2805113"/>
            <a:ext cx="608012" cy="6238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buClr>
                <a:schemeClr val="tx2"/>
              </a:buClr>
              <a:buChar char="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buClr>
                <a:schemeClr val="tx2"/>
              </a:buClr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600" b="1" i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233" name="TextBox 2"/>
          <p:cNvSpPr txBox="1">
            <a:spLocks noChangeArrowheads="1"/>
          </p:cNvSpPr>
          <p:nvPr/>
        </p:nvSpPr>
        <p:spPr bwMode="auto">
          <a:xfrm>
            <a:off x="5632450" y="3933825"/>
            <a:ext cx="2498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ko-KR" sz="1400" i="0">
                <a:latin typeface="굴림" panose="020B0600000101010101" pitchFamily="50" charset="-127"/>
              </a:rPr>
              <a:t>β</a:t>
            </a:r>
            <a:r>
              <a:rPr lang="ko-KR" altLang="en-US" sz="1400" i="0">
                <a:latin typeface="굴림" panose="020B0600000101010101" pitchFamily="50" charset="-127"/>
              </a:rPr>
              <a:t>에 의해 추가되는 횟수 더함</a:t>
            </a:r>
            <a:endParaRPr lang="en-US" altLang="ko-KR" sz="1400" i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187451-8C06-4C13-A59E-1D49DD3A28A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53251" name="Object 8"/>
          <p:cNvGraphicFramePr>
            <a:graphicFrameLocks noChangeAspect="1"/>
          </p:cNvGraphicFramePr>
          <p:nvPr/>
        </p:nvGraphicFramePr>
        <p:xfrm>
          <a:off x="714375" y="2000250"/>
          <a:ext cx="5264150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9" name="Equation" r:id="rId4" imgW="3111500" imgH="1143000" progId="Equation.3">
                  <p:embed/>
                </p:oleObj>
              </mc:Choice>
              <mc:Fallback>
                <p:oleObj name="Equation" r:id="rId4" imgW="3111500" imgH="1143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000250"/>
                        <a:ext cx="5264150" cy="172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500063" y="357188"/>
          <a:ext cx="818197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0" name="수식" r:id="rId6" imgW="4749800" imgH="952500" progId="Equation.3">
                  <p:embed/>
                </p:oleObj>
              </mc:Choice>
              <mc:Fallback>
                <p:oleObj name="수식" r:id="rId6" imgW="4749800" imgH="952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57188"/>
                        <a:ext cx="8181975" cy="146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5813" y="4214813"/>
            <a:ext cx="7962900" cy="2000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6700" indent="-2667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0" dirty="0">
                <a:latin typeface="굴림" charset="-127"/>
                <a:ea typeface="굴림" charset="-127"/>
              </a:rPr>
              <a:t> depth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가 </a:t>
            </a:r>
            <a:r>
              <a:rPr lang="en-US" altLang="ko-KR" sz="2000" dirty="0">
                <a:latin typeface="+mn-lt"/>
                <a:ea typeface="굴림" charset="-127"/>
              </a:rPr>
              <a:t>d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인 노드에 의한 추가 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sift-up 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횟수는 </a:t>
            </a:r>
            <a:r>
              <a:rPr lang="en-US" altLang="ko-KR" sz="2000" dirty="0">
                <a:latin typeface="+mn-lt"/>
                <a:ea typeface="굴림" charset="-127"/>
              </a:rPr>
              <a:t>d=</a:t>
            </a:r>
            <a:r>
              <a:rPr lang="en-US" altLang="ko-KR" sz="2000" i="0" dirty="0" err="1">
                <a:latin typeface="+mn-lt"/>
                <a:ea typeface="굴림" charset="-127"/>
              </a:rPr>
              <a:t>lg</a:t>
            </a:r>
            <a:r>
              <a:rPr lang="en-US" altLang="ko-KR" sz="2000" dirty="0">
                <a:latin typeface="+mn-lt"/>
                <a:ea typeface="굴림" charset="-127"/>
              </a:rPr>
              <a:t> n 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이므로 총 횟수는</a:t>
            </a:r>
            <a:r>
              <a:rPr lang="ko-KR" altLang="en-US" sz="2000" i="0" dirty="0">
                <a:latin typeface="+mn-lt"/>
                <a:ea typeface="굴림" charset="-127"/>
              </a:rPr>
              <a:t> </a:t>
            </a:r>
            <a:r>
              <a:rPr lang="en-US" altLang="ko-KR" sz="2000" i="0" dirty="0">
                <a:latin typeface="+mn-lt"/>
                <a:ea typeface="굴림" charset="-127"/>
              </a:rPr>
              <a:t>(</a:t>
            </a:r>
            <a:r>
              <a:rPr lang="en-US" altLang="ko-KR" sz="2000" dirty="0">
                <a:latin typeface="+mn-lt"/>
                <a:ea typeface="굴림" charset="-127"/>
              </a:rPr>
              <a:t>n</a:t>
            </a:r>
            <a:r>
              <a:rPr lang="en-US" altLang="ko-KR" sz="2000" i="0" dirty="0">
                <a:latin typeface="+mn-lt"/>
                <a:ea typeface="굴림" charset="-127"/>
              </a:rPr>
              <a:t>+1)</a:t>
            </a:r>
            <a:r>
              <a:rPr lang="en-US" altLang="ko-KR" sz="2000" i="0" dirty="0" err="1">
                <a:latin typeface="+mn-lt"/>
                <a:ea typeface="굴림" charset="-127"/>
              </a:rPr>
              <a:t>lg</a:t>
            </a:r>
            <a:r>
              <a:rPr lang="en-US" altLang="ko-KR" sz="2000" dirty="0">
                <a:latin typeface="+mn-lt"/>
                <a:ea typeface="굴림" charset="-127"/>
              </a:rPr>
              <a:t> n - </a:t>
            </a:r>
            <a:r>
              <a:rPr lang="en-US" altLang="ko-KR" sz="2000" i="0" dirty="0">
                <a:latin typeface="+mn-lt"/>
                <a:ea typeface="굴림" charset="-127"/>
              </a:rPr>
              <a:t>2</a:t>
            </a:r>
            <a:r>
              <a:rPr lang="en-US" altLang="ko-KR" sz="2000" dirty="0">
                <a:latin typeface="+mn-lt"/>
                <a:ea typeface="굴림" charset="-127"/>
              </a:rPr>
              <a:t>n+</a:t>
            </a:r>
            <a:r>
              <a:rPr lang="en-US" altLang="ko-KR" sz="2000" i="0" dirty="0">
                <a:latin typeface="+mn-lt"/>
                <a:ea typeface="굴림" charset="-127"/>
              </a:rPr>
              <a:t>2</a:t>
            </a:r>
          </a:p>
          <a:p>
            <a:pPr marL="266700" indent="-2667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en-US" altLang="ko-KR" sz="2000" dirty="0">
              <a:latin typeface="+mn-lt"/>
              <a:ea typeface="굴림" charset="-127"/>
            </a:endParaRPr>
          </a:p>
          <a:p>
            <a:pPr marL="266700" indent="-2667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0" dirty="0">
                <a:latin typeface="+mn-ea"/>
                <a:ea typeface="+mn-ea"/>
              </a:rPr>
              <a:t>sift-up 1</a:t>
            </a:r>
            <a:r>
              <a:rPr lang="ko-KR" altLang="en-US" sz="2000" i="0" dirty="0">
                <a:latin typeface="+mn-ea"/>
                <a:ea typeface="+mn-ea"/>
              </a:rPr>
              <a:t>회당 </a:t>
            </a:r>
            <a:r>
              <a:rPr lang="en-US" altLang="ko-KR" sz="2000" i="0" dirty="0">
                <a:latin typeface="+mn-ea"/>
                <a:ea typeface="+mn-ea"/>
              </a:rPr>
              <a:t>1</a:t>
            </a:r>
            <a:r>
              <a:rPr lang="ko-KR" altLang="en-US" sz="2000" i="0" dirty="0">
                <a:latin typeface="+mn-ea"/>
                <a:ea typeface="+mn-ea"/>
              </a:rPr>
              <a:t>회의 비교</a:t>
            </a:r>
            <a:r>
              <a:rPr lang="en-US" altLang="ko-KR" sz="2000" i="0" dirty="0">
                <a:latin typeface="+mn-ea"/>
                <a:ea typeface="+mn-ea"/>
              </a:rPr>
              <a:t>. </a:t>
            </a:r>
            <a:r>
              <a:rPr lang="ko-KR" altLang="en-US" sz="2000" i="0" dirty="0">
                <a:latin typeface="+mn-ea"/>
                <a:ea typeface="+mn-ea"/>
              </a:rPr>
              <a:t>그러므로 비교횟수는</a:t>
            </a:r>
            <a:r>
              <a:rPr lang="ko-KR" altLang="en-US" sz="2000" dirty="0">
                <a:latin typeface="+mn-ea"/>
                <a:ea typeface="+mn-ea"/>
              </a:rPr>
              <a:t>  </a:t>
            </a:r>
            <a:r>
              <a:rPr lang="en-US" altLang="ko-KR" sz="2000" i="0" dirty="0">
                <a:latin typeface="+mn-lt"/>
                <a:ea typeface="+mn-ea"/>
              </a:rPr>
              <a:t>(</a:t>
            </a:r>
            <a:r>
              <a:rPr lang="en-US" altLang="ko-KR" sz="2000" dirty="0">
                <a:latin typeface="+mn-lt"/>
                <a:ea typeface="+mn-ea"/>
              </a:rPr>
              <a:t>n</a:t>
            </a:r>
            <a:r>
              <a:rPr lang="en-US" altLang="ko-KR" sz="2000" i="0" dirty="0">
                <a:latin typeface="+mn-lt"/>
                <a:ea typeface="+mn-ea"/>
              </a:rPr>
              <a:t>+1)</a:t>
            </a:r>
            <a:r>
              <a:rPr lang="en-US" altLang="ko-KR" sz="2000" i="0" dirty="0" err="1">
                <a:latin typeface="+mn-lt"/>
                <a:ea typeface="+mn-ea"/>
              </a:rPr>
              <a:t>lg</a:t>
            </a:r>
            <a:r>
              <a:rPr lang="en-US" altLang="ko-KR" sz="2000" dirty="0">
                <a:latin typeface="+mn-lt"/>
                <a:ea typeface="+mn-ea"/>
              </a:rPr>
              <a:t> n - </a:t>
            </a:r>
            <a:r>
              <a:rPr lang="en-US" altLang="ko-KR" sz="2000" i="0" dirty="0">
                <a:latin typeface="+mn-lt"/>
                <a:ea typeface="+mn-ea"/>
              </a:rPr>
              <a:t>2</a:t>
            </a:r>
            <a:r>
              <a:rPr lang="en-US" altLang="ko-KR" sz="2000" dirty="0">
                <a:latin typeface="+mn-lt"/>
                <a:ea typeface="+mn-ea"/>
              </a:rPr>
              <a:t>n+</a:t>
            </a:r>
            <a:r>
              <a:rPr lang="en-US" altLang="ko-KR" sz="2000" i="0" dirty="0">
                <a:latin typeface="+mn-lt"/>
                <a:ea typeface="+mn-ea"/>
              </a:rPr>
              <a:t>2</a:t>
            </a:r>
            <a:endParaRPr lang="en-US" altLang="ko-KR" sz="2000" dirty="0">
              <a:latin typeface="+mn-lt"/>
              <a:ea typeface="+mn-ea"/>
            </a:endParaRPr>
          </a:p>
          <a:p>
            <a:pPr marL="266700" indent="-2667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sz="2000" dirty="0">
              <a:latin typeface="+mn-lt"/>
              <a:ea typeface="굴림" charset="-127"/>
            </a:endParaRPr>
          </a:p>
          <a:p>
            <a:pPr marL="266700" indent="-2667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 </a:t>
            </a:r>
            <a:r>
              <a:rPr lang="ko-KR" altLang="en-US" sz="2000" i="0" dirty="0">
                <a:latin typeface="+mn-lt"/>
                <a:ea typeface="굴림" charset="-127"/>
              </a:rPr>
              <a:t>즉 </a:t>
            </a:r>
            <a:r>
              <a:rPr lang="en-US" altLang="ko-KR" sz="2000" i="0" dirty="0">
                <a:latin typeface="+mn-lt"/>
                <a:ea typeface="굴림" charset="-127"/>
              </a:rPr>
              <a:t>O(</a:t>
            </a:r>
            <a:r>
              <a:rPr lang="en-US" altLang="ko-KR" sz="2000" dirty="0">
                <a:latin typeface="+mn-lt"/>
                <a:ea typeface="굴림" charset="-127"/>
              </a:rPr>
              <a:t>n </a:t>
            </a:r>
            <a:r>
              <a:rPr lang="en-US" altLang="ko-KR" sz="2000" i="0" dirty="0" err="1">
                <a:latin typeface="+mn-lt"/>
                <a:ea typeface="굴림" charset="-127"/>
              </a:rPr>
              <a:t>lg</a:t>
            </a:r>
            <a:r>
              <a:rPr lang="en-US" altLang="ko-KR" sz="2000" dirty="0">
                <a:latin typeface="+mn-lt"/>
                <a:ea typeface="굴림" charset="-127"/>
              </a:rPr>
              <a:t> n</a:t>
            </a:r>
            <a:r>
              <a:rPr lang="en-US" altLang="ko-KR" sz="2000" i="0" dirty="0">
                <a:latin typeface="+mn-lt"/>
                <a:ea typeface="굴림" charset="-127"/>
              </a:rPr>
              <a:t>) </a:t>
            </a:r>
            <a:r>
              <a:rPr lang="ko-KR" altLang="en-US" sz="2000" i="0" dirty="0">
                <a:latin typeface="+mn-lt"/>
                <a:ea typeface="굴림" charset="-127"/>
              </a:rPr>
              <a:t>시간이</a:t>
            </a:r>
            <a:r>
              <a:rPr lang="en-US" altLang="ko-KR" sz="2000" i="0" dirty="0">
                <a:latin typeface="+mn-lt"/>
                <a:ea typeface="굴림" charset="-127"/>
              </a:rPr>
              <a:t> </a:t>
            </a:r>
            <a:r>
              <a:rPr lang="ko-KR" altLang="en-US" sz="2000" i="0" dirty="0">
                <a:latin typeface="+mn-lt"/>
                <a:ea typeface="굴림" charset="-127"/>
              </a:rPr>
              <a:t>필요함</a:t>
            </a:r>
          </a:p>
        </p:txBody>
      </p:sp>
      <p:pic>
        <p:nvPicPr>
          <p:cNvPr id="53254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673350"/>
            <a:ext cx="20701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4EB7FA-9FE3-4A51-AD13-6495B70F80D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54275" name="그림 4" descr="07-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1" r="22581" b="59419"/>
          <a:stretch>
            <a:fillRect/>
          </a:stretch>
        </p:blipFill>
        <p:spPr bwMode="auto">
          <a:xfrm>
            <a:off x="647700" y="1309688"/>
            <a:ext cx="2428875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Box 6"/>
          <p:cNvSpPr txBox="1">
            <a:spLocks noChangeArrowheads="1"/>
          </p:cNvSpPr>
          <p:nvPr/>
        </p:nvSpPr>
        <p:spPr bwMode="auto">
          <a:xfrm>
            <a:off x="4725988" y="661988"/>
            <a:ext cx="29321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600" i="0">
                <a:latin typeface="굴림" panose="020B0600000101010101" pitchFamily="50" charset="-127"/>
              </a:rPr>
              <a:t>데이터 </a:t>
            </a:r>
            <a:r>
              <a:rPr lang="en-US" altLang="ko-KR" sz="1600" i="0">
                <a:latin typeface="굴림" panose="020B0600000101010101" pitchFamily="50" charset="-127"/>
              </a:rPr>
              <a:t>: 2 4 5 3 1 9 6 7 10 8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sp>
        <p:nvSpPr>
          <p:cNvPr id="54277" name="TextBox 7"/>
          <p:cNvSpPr txBox="1">
            <a:spLocks noChangeArrowheads="1"/>
          </p:cNvSpPr>
          <p:nvPr/>
        </p:nvSpPr>
        <p:spPr bwMode="auto">
          <a:xfrm>
            <a:off x="392113" y="68263"/>
            <a:ext cx="79835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latin typeface="굴림" panose="020B0600000101010101" pitchFamily="50" charset="-127"/>
              </a:rPr>
              <a:t>makeheap</a:t>
            </a:r>
            <a:r>
              <a:rPr lang="ko-KR" altLang="en-US" i="0">
                <a:latin typeface="굴림" panose="020B0600000101010101" pitchFamily="50" charset="-127"/>
              </a:rPr>
              <a:t> </a:t>
            </a:r>
            <a:r>
              <a:rPr lang="en-US" altLang="ko-KR" i="0">
                <a:latin typeface="굴림" panose="020B0600000101010101" pitchFamily="50" charset="-127"/>
              </a:rPr>
              <a:t>(</a:t>
            </a:r>
            <a:r>
              <a:rPr lang="ko-KR" altLang="en-US" i="0">
                <a:latin typeface="굴림" panose="020B0600000101010101" pitchFamily="50" charset="-127"/>
              </a:rPr>
              <a:t>방법</a:t>
            </a:r>
            <a:r>
              <a:rPr lang="en-US" altLang="ko-KR" i="0">
                <a:latin typeface="굴림" panose="020B0600000101010101" pitchFamily="50" charset="-127"/>
              </a:rPr>
              <a:t>2),</a:t>
            </a:r>
            <a:r>
              <a:rPr lang="ko-KR" altLang="en-US" i="0">
                <a:latin typeface="굴림" panose="020B0600000101010101" pitchFamily="50" charset="-127"/>
              </a:rPr>
              <a:t> 모든 데이터를 트리에 넣은 상태에서 </a:t>
            </a:r>
            <a:r>
              <a:rPr lang="en-US" altLang="ko-KR" i="0">
                <a:latin typeface="굴림" panose="020B0600000101010101" pitchFamily="50" charset="-127"/>
              </a:rPr>
              <a:t>heap </a:t>
            </a:r>
            <a:r>
              <a:rPr lang="ko-KR" altLang="en-US" i="0">
                <a:latin typeface="굴림" panose="020B0600000101010101" pitchFamily="50" charset="-127"/>
              </a:rPr>
              <a:t>구성</a:t>
            </a:r>
          </a:p>
        </p:txBody>
      </p:sp>
      <p:pic>
        <p:nvPicPr>
          <p:cNvPr id="54278" name="그림 10" descr="07-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4" t="41978" r="6451" b="34233"/>
          <a:stretch>
            <a:fillRect/>
          </a:stretch>
        </p:blipFill>
        <p:spPr bwMode="auto">
          <a:xfrm>
            <a:off x="4467225" y="1962150"/>
            <a:ext cx="4475163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그림 11" descr="07-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65"/>
          <a:stretch>
            <a:fillRect/>
          </a:stretch>
        </p:blipFill>
        <p:spPr bwMode="auto">
          <a:xfrm>
            <a:off x="471488" y="4452938"/>
            <a:ext cx="4429125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타원 14"/>
          <p:cNvSpPr/>
          <p:nvPr/>
        </p:nvSpPr>
        <p:spPr bwMode="auto">
          <a:xfrm>
            <a:off x="6013450" y="4948238"/>
            <a:ext cx="293688" cy="2698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 anchor="ctr">
            <a:normAutofit lnSpcReduction="1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6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16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5624513" y="5464175"/>
            <a:ext cx="292100" cy="2698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 anchor="ctr">
            <a:normAutofit lnSpcReduction="1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600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16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4282" name="직선 연결선 22"/>
          <p:cNvCxnSpPr>
            <a:cxnSpLocks noChangeShapeType="1"/>
            <a:stCxn id="15" idx="3"/>
            <a:endCxn id="22" idx="7"/>
          </p:cNvCxnSpPr>
          <p:nvPr/>
        </p:nvCxnSpPr>
        <p:spPr bwMode="auto">
          <a:xfrm flipH="1">
            <a:off x="5873750" y="5178425"/>
            <a:ext cx="182563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타원 23"/>
          <p:cNvSpPr/>
          <p:nvPr/>
        </p:nvSpPr>
        <p:spPr bwMode="auto">
          <a:xfrm>
            <a:off x="6402388" y="5464175"/>
            <a:ext cx="292100" cy="2698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 anchor="ctr">
            <a:normAutofit lnSpcReduction="1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600" i="0" dirty="0">
                <a:latin typeface="Courier New" pitchFamily="49" charset="0"/>
                <a:ea typeface="굴림" charset="-127"/>
                <a:cs typeface="Courier New" pitchFamily="49" charset="0"/>
              </a:rPr>
              <a:t>6</a:t>
            </a:r>
            <a:endParaRPr lang="ko-KR" altLang="en-US" sz="16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4284" name="직선 연결선 24"/>
          <p:cNvCxnSpPr>
            <a:cxnSpLocks noChangeShapeType="1"/>
            <a:stCxn id="15" idx="5"/>
            <a:endCxn id="24" idx="1"/>
          </p:cNvCxnSpPr>
          <p:nvPr/>
        </p:nvCxnSpPr>
        <p:spPr bwMode="auto">
          <a:xfrm>
            <a:off x="6262688" y="5178425"/>
            <a:ext cx="182562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5" name="직선 화살표 연결선 36"/>
          <p:cNvCxnSpPr>
            <a:cxnSpLocks noChangeShapeType="1"/>
          </p:cNvCxnSpPr>
          <p:nvPr/>
        </p:nvCxnSpPr>
        <p:spPr bwMode="auto">
          <a:xfrm>
            <a:off x="6694488" y="5376863"/>
            <a:ext cx="2857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타원 38"/>
          <p:cNvSpPr/>
          <p:nvPr/>
        </p:nvSpPr>
        <p:spPr bwMode="auto">
          <a:xfrm>
            <a:off x="7512050" y="4948238"/>
            <a:ext cx="293688" cy="2698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 anchor="ctr">
            <a:normAutofit lnSpcReduction="1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600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16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7123113" y="5464175"/>
            <a:ext cx="292100" cy="2698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 anchor="ctr">
            <a:normAutofit lnSpcReduction="1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6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16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4288" name="직선 연결선 40"/>
          <p:cNvCxnSpPr>
            <a:cxnSpLocks noChangeShapeType="1"/>
            <a:stCxn id="39" idx="3"/>
            <a:endCxn id="40" idx="7"/>
          </p:cNvCxnSpPr>
          <p:nvPr/>
        </p:nvCxnSpPr>
        <p:spPr bwMode="auto">
          <a:xfrm flipH="1">
            <a:off x="7372350" y="5178425"/>
            <a:ext cx="182563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타원 41"/>
          <p:cNvSpPr/>
          <p:nvPr/>
        </p:nvSpPr>
        <p:spPr bwMode="auto">
          <a:xfrm>
            <a:off x="7900988" y="5464175"/>
            <a:ext cx="292100" cy="2698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 anchor="ctr">
            <a:normAutofit lnSpcReduction="10000"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1600" i="0" dirty="0">
                <a:latin typeface="Courier New" pitchFamily="49" charset="0"/>
                <a:ea typeface="굴림" charset="-127"/>
                <a:cs typeface="Courier New" pitchFamily="49" charset="0"/>
              </a:rPr>
              <a:t>6</a:t>
            </a:r>
            <a:endParaRPr lang="ko-KR" altLang="en-US" sz="16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4290" name="직선 연결선 42"/>
          <p:cNvCxnSpPr>
            <a:cxnSpLocks noChangeShapeType="1"/>
            <a:stCxn id="39" idx="5"/>
            <a:endCxn id="42" idx="1"/>
          </p:cNvCxnSpPr>
          <p:nvPr/>
        </p:nvCxnSpPr>
        <p:spPr bwMode="auto">
          <a:xfrm>
            <a:off x="7761288" y="5178425"/>
            <a:ext cx="182562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91" name="TextBox 1"/>
          <p:cNvSpPr txBox="1">
            <a:spLocks noChangeArrowheads="1"/>
          </p:cNvSpPr>
          <p:nvPr/>
        </p:nvSpPr>
        <p:spPr bwMode="auto">
          <a:xfrm>
            <a:off x="2411413" y="1670050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i="0">
                <a:latin typeface="굴림" panose="020B0600000101010101" pitchFamily="50" charset="-127"/>
              </a:rPr>
              <a:t>일단 모두 넣은 상태</a:t>
            </a:r>
          </a:p>
        </p:txBody>
      </p:sp>
      <p:sp>
        <p:nvSpPr>
          <p:cNvPr id="64" name="원호 63"/>
          <p:cNvSpPr/>
          <p:nvPr/>
        </p:nvSpPr>
        <p:spPr bwMode="auto">
          <a:xfrm rot="15717373">
            <a:off x="5561013" y="5053012"/>
            <a:ext cx="884238" cy="766763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71E1FA-8B5C-4563-8C85-9869442FC39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5299" name="타원 20"/>
          <p:cNvSpPr>
            <a:spLocks noChangeArrowheads="1"/>
          </p:cNvSpPr>
          <p:nvPr/>
        </p:nvSpPr>
        <p:spPr bwMode="auto">
          <a:xfrm>
            <a:off x="1928813" y="1457325"/>
            <a:ext cx="266700" cy="2635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00" name="타원 24"/>
          <p:cNvSpPr>
            <a:spLocks noChangeArrowheads="1"/>
          </p:cNvSpPr>
          <p:nvPr/>
        </p:nvSpPr>
        <p:spPr bwMode="auto">
          <a:xfrm>
            <a:off x="1206500" y="2011363"/>
            <a:ext cx="322263" cy="3016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01" name="타원 24"/>
          <p:cNvSpPr>
            <a:spLocks noChangeArrowheads="1"/>
          </p:cNvSpPr>
          <p:nvPr/>
        </p:nvSpPr>
        <p:spPr bwMode="auto">
          <a:xfrm>
            <a:off x="2743200" y="2011363"/>
            <a:ext cx="269875" cy="2571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302" name="직선 연결선 26"/>
          <p:cNvCxnSpPr>
            <a:cxnSpLocks noChangeShapeType="1"/>
            <a:stCxn id="55299" idx="3"/>
            <a:endCxn id="55300" idx="7"/>
          </p:cNvCxnSpPr>
          <p:nvPr/>
        </p:nvCxnSpPr>
        <p:spPr bwMode="auto">
          <a:xfrm flipH="1">
            <a:off x="1481138" y="1682750"/>
            <a:ext cx="487362" cy="3730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3" name="직선 연결선 27"/>
          <p:cNvCxnSpPr>
            <a:cxnSpLocks noChangeShapeType="1"/>
            <a:stCxn id="55299" idx="5"/>
            <a:endCxn id="55301" idx="1"/>
          </p:cNvCxnSpPr>
          <p:nvPr/>
        </p:nvCxnSpPr>
        <p:spPr bwMode="auto">
          <a:xfrm>
            <a:off x="2157413" y="1682750"/>
            <a:ext cx="625475" cy="3667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4" name="타원 27"/>
          <p:cNvSpPr>
            <a:spLocks noChangeArrowheads="1"/>
          </p:cNvSpPr>
          <p:nvPr/>
        </p:nvSpPr>
        <p:spPr bwMode="auto">
          <a:xfrm>
            <a:off x="755650" y="2547938"/>
            <a:ext cx="269875" cy="25241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305" name="직선 연결선 29"/>
          <p:cNvCxnSpPr>
            <a:cxnSpLocks noChangeShapeType="1"/>
            <a:stCxn id="55300" idx="3"/>
            <a:endCxn id="55304" idx="7"/>
          </p:cNvCxnSpPr>
          <p:nvPr/>
        </p:nvCxnSpPr>
        <p:spPr bwMode="auto">
          <a:xfrm flipH="1">
            <a:off x="985838" y="2268538"/>
            <a:ext cx="268287" cy="315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6" name="타원 29"/>
          <p:cNvSpPr>
            <a:spLocks noChangeArrowheads="1"/>
          </p:cNvSpPr>
          <p:nvPr/>
        </p:nvSpPr>
        <p:spPr bwMode="auto">
          <a:xfrm>
            <a:off x="1839913" y="2547938"/>
            <a:ext cx="269875" cy="25241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307" name="직선 연결선 31"/>
          <p:cNvCxnSpPr>
            <a:cxnSpLocks noChangeShapeType="1"/>
            <a:stCxn id="55300" idx="5"/>
            <a:endCxn id="55306" idx="1"/>
          </p:cNvCxnSpPr>
          <p:nvPr/>
        </p:nvCxnSpPr>
        <p:spPr bwMode="auto">
          <a:xfrm>
            <a:off x="1481138" y="2268538"/>
            <a:ext cx="398462" cy="315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8" name="타원 31"/>
          <p:cNvSpPr>
            <a:spLocks noChangeArrowheads="1"/>
          </p:cNvSpPr>
          <p:nvPr/>
        </p:nvSpPr>
        <p:spPr bwMode="auto">
          <a:xfrm>
            <a:off x="2381250" y="2547938"/>
            <a:ext cx="271463" cy="25241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309" name="직선 연결선 33"/>
          <p:cNvCxnSpPr>
            <a:cxnSpLocks noChangeShapeType="1"/>
            <a:stCxn id="55301" idx="3"/>
            <a:endCxn id="55308" idx="7"/>
          </p:cNvCxnSpPr>
          <p:nvPr/>
        </p:nvCxnSpPr>
        <p:spPr bwMode="auto">
          <a:xfrm flipH="1">
            <a:off x="2613025" y="2232025"/>
            <a:ext cx="169863" cy="352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0" name="타원 33"/>
          <p:cNvSpPr>
            <a:spLocks noChangeArrowheads="1"/>
          </p:cNvSpPr>
          <p:nvPr/>
        </p:nvSpPr>
        <p:spPr bwMode="auto">
          <a:xfrm>
            <a:off x="3103563" y="2547938"/>
            <a:ext cx="271462" cy="25241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311" name="직선 연결선 35"/>
          <p:cNvCxnSpPr>
            <a:cxnSpLocks noChangeShapeType="1"/>
            <a:stCxn id="55301" idx="5"/>
            <a:endCxn id="55310" idx="1"/>
          </p:cNvCxnSpPr>
          <p:nvPr/>
        </p:nvCxnSpPr>
        <p:spPr bwMode="auto">
          <a:xfrm>
            <a:off x="2973388" y="2232025"/>
            <a:ext cx="169862" cy="352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2" name="직선 연결선 37"/>
          <p:cNvCxnSpPr>
            <a:cxnSpLocks noChangeShapeType="1"/>
            <a:stCxn id="55304" idx="3"/>
            <a:endCxn id="55338" idx="7"/>
          </p:cNvCxnSpPr>
          <p:nvPr/>
        </p:nvCxnSpPr>
        <p:spPr bwMode="auto">
          <a:xfrm flipH="1">
            <a:off x="522288" y="2763838"/>
            <a:ext cx="273050" cy="3349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3" name="타원 38"/>
          <p:cNvSpPr>
            <a:spLocks noChangeArrowheads="1"/>
          </p:cNvSpPr>
          <p:nvPr/>
        </p:nvSpPr>
        <p:spPr bwMode="auto">
          <a:xfrm>
            <a:off x="1025525" y="3084513"/>
            <a:ext cx="271463" cy="2349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314" name="직선 연결선 39"/>
          <p:cNvCxnSpPr>
            <a:cxnSpLocks noChangeShapeType="1"/>
            <a:stCxn id="55304" idx="5"/>
            <a:endCxn id="55313" idx="1"/>
          </p:cNvCxnSpPr>
          <p:nvPr/>
        </p:nvCxnSpPr>
        <p:spPr bwMode="auto">
          <a:xfrm>
            <a:off x="985838" y="2763838"/>
            <a:ext cx="79375" cy="355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5" name="타원 42"/>
          <p:cNvSpPr>
            <a:spLocks noChangeArrowheads="1"/>
          </p:cNvSpPr>
          <p:nvPr/>
        </p:nvSpPr>
        <p:spPr bwMode="auto">
          <a:xfrm>
            <a:off x="1477963" y="3084513"/>
            <a:ext cx="271462" cy="2349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316" name="직선 연결선 41"/>
          <p:cNvCxnSpPr>
            <a:cxnSpLocks noChangeShapeType="1"/>
            <a:stCxn id="55306" idx="3"/>
            <a:endCxn id="55315" idx="7"/>
          </p:cNvCxnSpPr>
          <p:nvPr/>
        </p:nvCxnSpPr>
        <p:spPr bwMode="auto">
          <a:xfrm flipH="1">
            <a:off x="1709738" y="2763838"/>
            <a:ext cx="169862" cy="355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7" name="타원 45"/>
          <p:cNvSpPr>
            <a:spLocks noChangeArrowheads="1"/>
          </p:cNvSpPr>
          <p:nvPr/>
        </p:nvSpPr>
        <p:spPr bwMode="auto">
          <a:xfrm>
            <a:off x="6072188" y="1422400"/>
            <a:ext cx="371475" cy="2984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18" name="타원 45"/>
          <p:cNvSpPr>
            <a:spLocks noChangeArrowheads="1"/>
          </p:cNvSpPr>
          <p:nvPr/>
        </p:nvSpPr>
        <p:spPr bwMode="auto">
          <a:xfrm>
            <a:off x="5440363" y="2011363"/>
            <a:ext cx="282575" cy="3016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19" name="타원 47"/>
          <p:cNvSpPr>
            <a:spLocks noChangeArrowheads="1"/>
          </p:cNvSpPr>
          <p:nvPr/>
        </p:nvSpPr>
        <p:spPr bwMode="auto">
          <a:xfrm>
            <a:off x="6886575" y="2011363"/>
            <a:ext cx="331788" cy="3016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320" name="직선 연결선 47"/>
          <p:cNvCxnSpPr>
            <a:cxnSpLocks noChangeShapeType="1"/>
            <a:stCxn id="55317" idx="3"/>
            <a:endCxn id="55318" idx="7"/>
          </p:cNvCxnSpPr>
          <p:nvPr/>
        </p:nvCxnSpPr>
        <p:spPr bwMode="auto">
          <a:xfrm flipH="1">
            <a:off x="5681663" y="1676400"/>
            <a:ext cx="444500" cy="3794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21" name="직선 연결선 48"/>
          <p:cNvCxnSpPr>
            <a:cxnSpLocks noChangeShapeType="1"/>
            <a:stCxn id="55317" idx="5"/>
            <a:endCxn id="55319" idx="1"/>
          </p:cNvCxnSpPr>
          <p:nvPr/>
        </p:nvCxnSpPr>
        <p:spPr bwMode="auto">
          <a:xfrm>
            <a:off x="6389688" y="1676400"/>
            <a:ext cx="546100" cy="3794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22" name="타원 50"/>
          <p:cNvSpPr>
            <a:spLocks noChangeArrowheads="1"/>
          </p:cNvSpPr>
          <p:nvPr/>
        </p:nvSpPr>
        <p:spPr bwMode="auto">
          <a:xfrm>
            <a:off x="4899025" y="2547938"/>
            <a:ext cx="269875" cy="25241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323" name="직선 연결선 50"/>
          <p:cNvCxnSpPr>
            <a:cxnSpLocks noChangeShapeType="1"/>
            <a:stCxn id="55318" idx="3"/>
            <a:endCxn id="55322" idx="7"/>
          </p:cNvCxnSpPr>
          <p:nvPr/>
        </p:nvCxnSpPr>
        <p:spPr bwMode="auto">
          <a:xfrm flipH="1">
            <a:off x="5129213" y="2268538"/>
            <a:ext cx="352425" cy="315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24" name="타원 52"/>
          <p:cNvSpPr>
            <a:spLocks noChangeArrowheads="1"/>
          </p:cNvSpPr>
          <p:nvPr/>
        </p:nvSpPr>
        <p:spPr bwMode="auto">
          <a:xfrm>
            <a:off x="5983288" y="2547938"/>
            <a:ext cx="269875" cy="25241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325" name="직선 연결선 52"/>
          <p:cNvCxnSpPr>
            <a:cxnSpLocks noChangeShapeType="1"/>
            <a:stCxn id="55318" idx="5"/>
            <a:endCxn id="55324" idx="1"/>
          </p:cNvCxnSpPr>
          <p:nvPr/>
        </p:nvCxnSpPr>
        <p:spPr bwMode="auto">
          <a:xfrm>
            <a:off x="5681663" y="2268538"/>
            <a:ext cx="341312" cy="315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26" name="타원 54"/>
          <p:cNvSpPr>
            <a:spLocks noChangeArrowheads="1"/>
          </p:cNvSpPr>
          <p:nvPr/>
        </p:nvSpPr>
        <p:spPr bwMode="auto">
          <a:xfrm>
            <a:off x="6524625" y="2547938"/>
            <a:ext cx="271463" cy="25241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327" name="직선 연결선 54"/>
          <p:cNvCxnSpPr>
            <a:cxnSpLocks noChangeShapeType="1"/>
            <a:stCxn id="55319" idx="3"/>
            <a:endCxn id="55326" idx="7"/>
          </p:cNvCxnSpPr>
          <p:nvPr/>
        </p:nvCxnSpPr>
        <p:spPr bwMode="auto">
          <a:xfrm flipH="1">
            <a:off x="6756400" y="2268538"/>
            <a:ext cx="179388" cy="315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28" name="타원 56"/>
          <p:cNvSpPr>
            <a:spLocks noChangeArrowheads="1"/>
          </p:cNvSpPr>
          <p:nvPr/>
        </p:nvSpPr>
        <p:spPr bwMode="auto">
          <a:xfrm>
            <a:off x="7246938" y="2547938"/>
            <a:ext cx="271462" cy="25241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329" name="직선 연결선 56"/>
          <p:cNvCxnSpPr>
            <a:cxnSpLocks noChangeShapeType="1"/>
            <a:stCxn id="55319" idx="5"/>
            <a:endCxn id="55328" idx="1"/>
          </p:cNvCxnSpPr>
          <p:nvPr/>
        </p:nvCxnSpPr>
        <p:spPr bwMode="auto">
          <a:xfrm>
            <a:off x="7170738" y="2268538"/>
            <a:ext cx="115887" cy="315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30" name="타원 58"/>
          <p:cNvSpPr>
            <a:spLocks noChangeArrowheads="1"/>
          </p:cNvSpPr>
          <p:nvPr/>
        </p:nvSpPr>
        <p:spPr bwMode="auto">
          <a:xfrm>
            <a:off x="4446588" y="3084513"/>
            <a:ext cx="271462" cy="2349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331" name="직선 연결선 58"/>
          <p:cNvCxnSpPr>
            <a:cxnSpLocks noChangeShapeType="1"/>
            <a:stCxn id="55322" idx="3"/>
            <a:endCxn id="55330" idx="7"/>
          </p:cNvCxnSpPr>
          <p:nvPr/>
        </p:nvCxnSpPr>
        <p:spPr bwMode="auto">
          <a:xfrm flipH="1">
            <a:off x="4678363" y="2763838"/>
            <a:ext cx="260350" cy="355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32" name="타원 59"/>
          <p:cNvSpPr>
            <a:spLocks noChangeArrowheads="1"/>
          </p:cNvSpPr>
          <p:nvPr/>
        </p:nvSpPr>
        <p:spPr bwMode="auto">
          <a:xfrm>
            <a:off x="5170488" y="3084513"/>
            <a:ext cx="269875" cy="2349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333" name="직선 연결선 60"/>
          <p:cNvCxnSpPr>
            <a:cxnSpLocks noChangeShapeType="1"/>
            <a:stCxn id="55322" idx="5"/>
            <a:endCxn id="55332" idx="1"/>
          </p:cNvCxnSpPr>
          <p:nvPr/>
        </p:nvCxnSpPr>
        <p:spPr bwMode="auto">
          <a:xfrm>
            <a:off x="5129213" y="2763838"/>
            <a:ext cx="80962" cy="355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34" name="타원 62"/>
          <p:cNvSpPr>
            <a:spLocks noChangeArrowheads="1"/>
          </p:cNvSpPr>
          <p:nvPr/>
        </p:nvSpPr>
        <p:spPr bwMode="auto">
          <a:xfrm>
            <a:off x="5621338" y="3084513"/>
            <a:ext cx="271462" cy="2349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335" name="직선 연결선 62"/>
          <p:cNvCxnSpPr>
            <a:cxnSpLocks noChangeShapeType="1"/>
            <a:stCxn id="55324" idx="3"/>
            <a:endCxn id="55334" idx="7"/>
          </p:cNvCxnSpPr>
          <p:nvPr/>
        </p:nvCxnSpPr>
        <p:spPr bwMode="auto">
          <a:xfrm flipH="1">
            <a:off x="5853113" y="2763838"/>
            <a:ext cx="169862" cy="355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47" name="오른쪽 화살표 63"/>
          <p:cNvSpPr>
            <a:spLocks noChangeArrowheads="1"/>
          </p:cNvSpPr>
          <p:nvPr/>
        </p:nvSpPr>
        <p:spPr bwMode="auto">
          <a:xfrm>
            <a:off x="3803650" y="2366963"/>
            <a:ext cx="500063" cy="568325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endParaRPr lang="ko-KR" altLang="en-US" sz="1400" i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37" name="TextBox 64"/>
          <p:cNvSpPr txBox="1">
            <a:spLocks noChangeArrowheads="1"/>
          </p:cNvSpPr>
          <p:nvPr/>
        </p:nvSpPr>
        <p:spPr bwMode="auto">
          <a:xfrm>
            <a:off x="539750" y="836613"/>
            <a:ext cx="39814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 i="0">
                <a:latin typeface="굴림" panose="020B0600000101010101" pitchFamily="50" charset="-127"/>
              </a:rPr>
              <a:t>(d) depth</a:t>
            </a:r>
            <a:r>
              <a:rPr lang="ko-KR" altLang="en-US" sz="1800" i="0">
                <a:latin typeface="굴림" panose="020B0600000101010101" pitchFamily="50" charset="-127"/>
              </a:rPr>
              <a:t>가 </a:t>
            </a:r>
            <a:r>
              <a:rPr lang="en-US" altLang="ko-KR" sz="1800" i="0">
                <a:latin typeface="굴림" panose="020B0600000101010101" pitchFamily="50" charset="-127"/>
              </a:rPr>
              <a:t>d-3 </a:t>
            </a:r>
            <a:r>
              <a:rPr lang="ko-KR" altLang="en-US" sz="1800" i="0">
                <a:latin typeface="굴림" panose="020B0600000101010101" pitchFamily="50" charset="-127"/>
              </a:rPr>
              <a:t>인</a:t>
            </a:r>
            <a:r>
              <a:rPr lang="en-US" altLang="ko-KR" sz="1800" i="0">
                <a:latin typeface="굴림" panose="020B0600000101010101" pitchFamily="50" charset="-127"/>
              </a:rPr>
              <a:t> </a:t>
            </a:r>
            <a:r>
              <a:rPr lang="ko-KR" altLang="en-US" sz="1800" i="0">
                <a:latin typeface="굴림" panose="020B0600000101010101" pitchFamily="50" charset="-127"/>
              </a:rPr>
              <a:t>노드의 </a:t>
            </a:r>
            <a:r>
              <a:rPr lang="en-US" altLang="ko-KR" sz="1800" i="0">
                <a:latin typeface="굴림" panose="020B0600000101010101" pitchFamily="50" charset="-127"/>
              </a:rPr>
              <a:t>siftdown</a:t>
            </a:r>
            <a:endParaRPr lang="ko-KR" altLang="en-US" sz="1800" i="0">
              <a:latin typeface="굴림" panose="020B0600000101010101" pitchFamily="50" charset="-127"/>
            </a:endParaRPr>
          </a:p>
        </p:txBody>
      </p:sp>
      <p:sp>
        <p:nvSpPr>
          <p:cNvPr id="55338" name="타원 108"/>
          <p:cNvSpPr>
            <a:spLocks noChangeArrowheads="1"/>
          </p:cNvSpPr>
          <p:nvPr/>
        </p:nvSpPr>
        <p:spPr bwMode="auto">
          <a:xfrm>
            <a:off x="292100" y="3062288"/>
            <a:ext cx="269875" cy="2571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39" name="타원 45"/>
          <p:cNvSpPr>
            <a:spLocks noChangeArrowheads="1"/>
          </p:cNvSpPr>
          <p:nvPr/>
        </p:nvSpPr>
        <p:spPr bwMode="auto">
          <a:xfrm>
            <a:off x="6189663" y="3530600"/>
            <a:ext cx="374650" cy="3540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40" name="타원 45"/>
          <p:cNvSpPr>
            <a:spLocks noChangeArrowheads="1"/>
          </p:cNvSpPr>
          <p:nvPr/>
        </p:nvSpPr>
        <p:spPr bwMode="auto">
          <a:xfrm>
            <a:off x="5467350" y="4175125"/>
            <a:ext cx="371475" cy="3016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41" name="타원 112"/>
          <p:cNvSpPr>
            <a:spLocks noChangeArrowheads="1"/>
          </p:cNvSpPr>
          <p:nvPr/>
        </p:nvSpPr>
        <p:spPr bwMode="auto">
          <a:xfrm>
            <a:off x="7004050" y="4175125"/>
            <a:ext cx="331788" cy="3016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342" name="직선 연결선 47"/>
          <p:cNvCxnSpPr>
            <a:cxnSpLocks noChangeShapeType="1"/>
            <a:stCxn id="55339" idx="3"/>
            <a:endCxn id="55340" idx="7"/>
          </p:cNvCxnSpPr>
          <p:nvPr/>
        </p:nvCxnSpPr>
        <p:spPr bwMode="auto">
          <a:xfrm flipH="1">
            <a:off x="5784850" y="3833813"/>
            <a:ext cx="460375" cy="385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3" name="직선 연결선 48"/>
          <p:cNvCxnSpPr>
            <a:cxnSpLocks noChangeShapeType="1"/>
            <a:stCxn id="55339" idx="5"/>
            <a:endCxn id="55341" idx="1"/>
          </p:cNvCxnSpPr>
          <p:nvPr/>
        </p:nvCxnSpPr>
        <p:spPr bwMode="auto">
          <a:xfrm>
            <a:off x="6510338" y="3833813"/>
            <a:ext cx="542925" cy="385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44" name="타원 115"/>
          <p:cNvSpPr>
            <a:spLocks noChangeArrowheads="1"/>
          </p:cNvSpPr>
          <p:nvPr/>
        </p:nvSpPr>
        <p:spPr bwMode="auto">
          <a:xfrm>
            <a:off x="5016500" y="4711700"/>
            <a:ext cx="269875" cy="2524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345" name="직선 연결선 50"/>
          <p:cNvCxnSpPr>
            <a:cxnSpLocks noChangeShapeType="1"/>
            <a:stCxn id="55340" idx="3"/>
            <a:endCxn id="55344" idx="7"/>
          </p:cNvCxnSpPr>
          <p:nvPr/>
        </p:nvCxnSpPr>
        <p:spPr bwMode="auto">
          <a:xfrm flipH="1">
            <a:off x="5246688" y="4433888"/>
            <a:ext cx="274637" cy="315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46" name="타원 117"/>
          <p:cNvSpPr>
            <a:spLocks noChangeArrowheads="1"/>
          </p:cNvSpPr>
          <p:nvPr/>
        </p:nvSpPr>
        <p:spPr bwMode="auto">
          <a:xfrm>
            <a:off x="6100763" y="4711700"/>
            <a:ext cx="269875" cy="2524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347" name="직선 연결선 52"/>
          <p:cNvCxnSpPr>
            <a:cxnSpLocks noChangeShapeType="1"/>
            <a:stCxn id="55340" idx="5"/>
            <a:endCxn id="55346" idx="1"/>
          </p:cNvCxnSpPr>
          <p:nvPr/>
        </p:nvCxnSpPr>
        <p:spPr bwMode="auto">
          <a:xfrm>
            <a:off x="5784850" y="4433888"/>
            <a:ext cx="355600" cy="315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48" name="타원 119"/>
          <p:cNvSpPr>
            <a:spLocks noChangeArrowheads="1"/>
          </p:cNvSpPr>
          <p:nvPr/>
        </p:nvSpPr>
        <p:spPr bwMode="auto">
          <a:xfrm>
            <a:off x="6642100" y="4711700"/>
            <a:ext cx="271463" cy="2524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349" name="직선 연결선 54"/>
          <p:cNvCxnSpPr>
            <a:cxnSpLocks noChangeShapeType="1"/>
            <a:stCxn id="55341" idx="3"/>
            <a:endCxn id="55348" idx="7"/>
          </p:cNvCxnSpPr>
          <p:nvPr/>
        </p:nvCxnSpPr>
        <p:spPr bwMode="auto">
          <a:xfrm flipH="1">
            <a:off x="6873875" y="4433888"/>
            <a:ext cx="179388" cy="315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50" name="타원 121"/>
          <p:cNvSpPr>
            <a:spLocks noChangeArrowheads="1"/>
          </p:cNvSpPr>
          <p:nvPr/>
        </p:nvSpPr>
        <p:spPr bwMode="auto">
          <a:xfrm>
            <a:off x="7364413" y="4711700"/>
            <a:ext cx="271462" cy="2524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351" name="직선 연결선 56"/>
          <p:cNvCxnSpPr>
            <a:cxnSpLocks noChangeShapeType="1"/>
            <a:stCxn id="55341" idx="5"/>
            <a:endCxn id="55350" idx="1"/>
          </p:cNvCxnSpPr>
          <p:nvPr/>
        </p:nvCxnSpPr>
        <p:spPr bwMode="auto">
          <a:xfrm>
            <a:off x="7286625" y="4433888"/>
            <a:ext cx="117475" cy="315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52" name="타원 123"/>
          <p:cNvSpPr>
            <a:spLocks noChangeArrowheads="1"/>
          </p:cNvSpPr>
          <p:nvPr/>
        </p:nvSpPr>
        <p:spPr bwMode="auto">
          <a:xfrm>
            <a:off x="4564063" y="5248275"/>
            <a:ext cx="271462" cy="2349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353" name="직선 연결선 58"/>
          <p:cNvCxnSpPr>
            <a:cxnSpLocks noChangeShapeType="1"/>
            <a:stCxn id="55344" idx="3"/>
            <a:endCxn id="55352" idx="7"/>
          </p:cNvCxnSpPr>
          <p:nvPr/>
        </p:nvCxnSpPr>
        <p:spPr bwMode="auto">
          <a:xfrm flipH="1">
            <a:off x="4795838" y="4927600"/>
            <a:ext cx="260350" cy="355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54" name="타원 59"/>
          <p:cNvSpPr>
            <a:spLocks noChangeArrowheads="1"/>
          </p:cNvSpPr>
          <p:nvPr/>
        </p:nvSpPr>
        <p:spPr bwMode="auto">
          <a:xfrm>
            <a:off x="5286375" y="5248275"/>
            <a:ext cx="271463" cy="2349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355" name="직선 연결선 60"/>
          <p:cNvCxnSpPr>
            <a:cxnSpLocks noChangeShapeType="1"/>
            <a:stCxn id="55344" idx="5"/>
            <a:endCxn id="55354" idx="1"/>
          </p:cNvCxnSpPr>
          <p:nvPr/>
        </p:nvCxnSpPr>
        <p:spPr bwMode="auto">
          <a:xfrm>
            <a:off x="5246688" y="4927600"/>
            <a:ext cx="79375" cy="355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56" name="타원 127"/>
          <p:cNvSpPr>
            <a:spLocks noChangeArrowheads="1"/>
          </p:cNvSpPr>
          <p:nvPr/>
        </p:nvSpPr>
        <p:spPr bwMode="auto">
          <a:xfrm>
            <a:off x="5738813" y="5248275"/>
            <a:ext cx="271462" cy="2349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357" name="직선 연결선 62"/>
          <p:cNvCxnSpPr>
            <a:cxnSpLocks noChangeShapeType="1"/>
            <a:stCxn id="55346" idx="3"/>
            <a:endCxn id="55356" idx="7"/>
          </p:cNvCxnSpPr>
          <p:nvPr/>
        </p:nvCxnSpPr>
        <p:spPr bwMode="auto">
          <a:xfrm flipH="1">
            <a:off x="5970588" y="4927600"/>
            <a:ext cx="169862" cy="355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0" name="오른쪽 화살표 63"/>
          <p:cNvSpPr>
            <a:spLocks noChangeArrowheads="1"/>
          </p:cNvSpPr>
          <p:nvPr/>
        </p:nvSpPr>
        <p:spPr bwMode="auto">
          <a:xfrm>
            <a:off x="3811588" y="4391025"/>
            <a:ext cx="500062" cy="568325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endParaRPr lang="ko-KR" altLang="en-US" sz="1400" i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436" name="원호 60435"/>
          <p:cNvSpPr/>
          <p:nvPr/>
        </p:nvSpPr>
        <p:spPr bwMode="auto">
          <a:xfrm rot="16770828">
            <a:off x="1223963" y="1489075"/>
            <a:ext cx="1071562" cy="1004888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2" name="원호 131"/>
          <p:cNvSpPr/>
          <p:nvPr/>
        </p:nvSpPr>
        <p:spPr bwMode="auto">
          <a:xfrm rot="434692">
            <a:off x="5207000" y="2078038"/>
            <a:ext cx="1004888" cy="796925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D5CAEE-6429-408A-ACA1-3DDA13A9922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49530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/>
              <a:t>복잡도 하한이 </a:t>
            </a:r>
            <a:r>
              <a:rPr lang="ko-KR" altLang="en-US" smtClean="0">
                <a:sym typeface="Symbol" panose="05050102010706020507" pitchFamily="18" charset="2"/>
              </a:rPr>
              <a:t></a:t>
            </a:r>
            <a:r>
              <a:rPr lang="en-US" altLang="ko-KR" smtClean="0">
                <a:sym typeface="Symbol" panose="05050102010706020507" pitchFamily="18" charset="2"/>
              </a:rPr>
              <a:t>(</a:t>
            </a:r>
            <a:r>
              <a:rPr lang="en-US" altLang="ko-KR" i="1" smtClean="0">
                <a:sym typeface="Symbol" panose="05050102010706020507" pitchFamily="18" charset="2"/>
              </a:rPr>
              <a:t>f</a:t>
            </a:r>
            <a:r>
              <a:rPr lang="en-US" altLang="ko-KR" smtClean="0">
                <a:sym typeface="Symbol" panose="05050102010706020507" pitchFamily="18" charset="2"/>
              </a:rPr>
              <a:t>(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))</a:t>
            </a:r>
            <a:r>
              <a:rPr lang="ko-KR" altLang="en-US" smtClean="0">
                <a:sym typeface="Symbol" panose="05050102010706020507" pitchFamily="18" charset="2"/>
              </a:rPr>
              <a:t>인 문제에 대해서 복잡도가 </a:t>
            </a:r>
            <a:r>
              <a:rPr lang="en-US" altLang="ko-KR" smtClean="0">
                <a:sym typeface="Symbol" panose="05050102010706020507" pitchFamily="18" charset="2"/>
              </a:rPr>
              <a:t>(</a:t>
            </a:r>
            <a:r>
              <a:rPr lang="en-US" altLang="ko-KR" i="1" smtClean="0">
                <a:sym typeface="Symbol" panose="05050102010706020507" pitchFamily="18" charset="2"/>
              </a:rPr>
              <a:t>f</a:t>
            </a:r>
            <a:r>
              <a:rPr lang="en-US" altLang="ko-KR" smtClean="0">
                <a:sym typeface="Symbol" panose="05050102010706020507" pitchFamily="18" charset="2"/>
              </a:rPr>
              <a:t>(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))</a:t>
            </a:r>
            <a:r>
              <a:rPr lang="ko-KR" altLang="en-US" smtClean="0">
                <a:sym typeface="Symbol" panose="05050102010706020507" pitchFamily="18" charset="2"/>
              </a:rPr>
              <a:t>인 알고리즘을 만들어 내는 것이 목표이다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 smtClean="0">
                <a:sym typeface="Symbol" panose="05050102010706020507" pitchFamily="18" charset="2"/>
              </a:rPr>
              <a:t>문제의 복잡도 하한보다 낮은 알고리즘을 만들어 낸다는 것은 불가능하다</a:t>
            </a:r>
            <a:r>
              <a:rPr lang="en-US" altLang="ko-KR" smtClean="0">
                <a:sym typeface="Symbol" panose="05050102010706020507" pitchFamily="18" charset="2"/>
              </a:rPr>
              <a:t>. (</a:t>
            </a:r>
            <a:r>
              <a:rPr lang="ko-KR" altLang="en-US" smtClean="0">
                <a:sym typeface="Symbol" panose="05050102010706020507" pitchFamily="18" charset="2"/>
              </a:rPr>
              <a:t>물론 상수적으로 알고리즘을 향상 시키는 것은 가능하다</a:t>
            </a:r>
            <a:r>
              <a:rPr lang="en-US" altLang="ko-KR" smtClean="0">
                <a:sym typeface="Symbol" panose="05050102010706020507" pitchFamily="18" charset="2"/>
              </a:rPr>
              <a:t>.)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 smtClean="0">
                <a:sym typeface="Symbol" panose="05050102010706020507" pitchFamily="18" charset="2"/>
              </a:rPr>
              <a:t>보기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  <a:r>
              <a:rPr lang="ko-KR" altLang="en-US" smtClean="0">
                <a:sym typeface="Symbol" panose="05050102010706020507" pitchFamily="18" charset="2"/>
              </a:rPr>
              <a:t>정렬문제</a:t>
            </a:r>
            <a:r>
              <a:rPr lang="en-US" altLang="ko-KR" smtClean="0">
                <a:sym typeface="Symbol" panose="05050102010706020507" pitchFamily="18" charset="2"/>
              </a:rPr>
              <a:t>(sorting)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>
                <a:sym typeface="Symbol" panose="05050102010706020507" pitchFamily="18" charset="2"/>
              </a:rPr>
              <a:t>교환정렬</a:t>
            </a:r>
            <a:r>
              <a:rPr lang="en-US" altLang="ko-KR" smtClean="0">
                <a:sym typeface="Symbol" panose="05050102010706020507" pitchFamily="18" charset="2"/>
              </a:rPr>
              <a:t>(Exchange sort): (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baseline="50000" smtClean="0">
                <a:sym typeface="Symbol" panose="05050102010706020507" pitchFamily="18" charset="2"/>
              </a:rPr>
              <a:t>2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>
                <a:sym typeface="Symbol" panose="05050102010706020507" pitchFamily="18" charset="2"/>
              </a:rPr>
              <a:t>합병정렬</a:t>
            </a:r>
            <a:r>
              <a:rPr lang="en-US" altLang="ko-KR" smtClean="0">
                <a:sym typeface="Symbol" panose="05050102010706020507" pitchFamily="18" charset="2"/>
              </a:rPr>
              <a:t>(Mergesort): (</a:t>
            </a:r>
            <a:r>
              <a:rPr lang="en-US" altLang="ko-KR" i="1" smtClean="0">
                <a:sym typeface="Symbol" panose="05050102010706020507" pitchFamily="18" charset="2"/>
              </a:rPr>
              <a:t>n </a:t>
            </a:r>
            <a:r>
              <a:rPr lang="en-US" altLang="ko-KR" smtClean="0">
                <a:sym typeface="Symbol" panose="05050102010706020507" pitchFamily="18" charset="2"/>
              </a:rPr>
              <a:t>lg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>
                <a:sym typeface="Symbol" panose="05050102010706020507" pitchFamily="18" charset="2"/>
              </a:rPr>
              <a:t>정렬문제의 시간복잡도 하한은 </a:t>
            </a:r>
            <a:r>
              <a:rPr lang="en-US" altLang="ko-KR" smtClean="0">
                <a:sym typeface="Symbol" panose="05050102010706020507" pitchFamily="18" charset="2"/>
              </a:rPr>
              <a:t>(</a:t>
            </a:r>
            <a:r>
              <a:rPr lang="en-US" altLang="ko-KR" i="1" smtClean="0">
                <a:sym typeface="Symbol" panose="05050102010706020507" pitchFamily="18" charset="2"/>
              </a:rPr>
              <a:t>n </a:t>
            </a:r>
            <a:r>
              <a:rPr lang="en-US" altLang="ko-KR" smtClean="0">
                <a:sym typeface="Symbol" panose="05050102010706020507" pitchFamily="18" charset="2"/>
              </a:rPr>
              <a:t>lg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) (</a:t>
            </a:r>
            <a:r>
              <a:rPr lang="ko-KR" altLang="en-US" smtClean="0">
                <a:sym typeface="Symbol" panose="05050102010706020507" pitchFamily="18" charset="2"/>
              </a:rPr>
              <a:t>키를 비교하여 정렬하는 경우에만 해당됨</a:t>
            </a:r>
            <a:r>
              <a:rPr lang="en-US" altLang="ko-KR" smtClean="0">
                <a:sym typeface="Symbol" panose="05050102010706020507" pitchFamily="18" charset="2"/>
              </a:rPr>
              <a:t>) – </a:t>
            </a:r>
            <a:r>
              <a:rPr lang="ko-KR" altLang="en-US" smtClean="0">
                <a:sym typeface="Symbol" panose="05050102010706020507" pitchFamily="18" charset="2"/>
              </a:rPr>
              <a:t>키의 성질을 이용할 경우는 향상 시킬 수 있음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>
                <a:sym typeface="Symbol" panose="05050102010706020507" pitchFamily="18" charset="2"/>
              </a:rPr>
              <a:t>이 정렬 문제의 경우는 하한 만큼의 시간 복잡도를 가진 알고리즘을 찾았다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 i="0">
                <a:solidFill>
                  <a:schemeClr val="tx2"/>
                </a:solidFill>
              </a:rPr>
              <a:t>계산복잡도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714F7D-6469-4AB4-8486-1260907B94C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338"/>
            <a:ext cx="8839200" cy="6096000"/>
          </a:xfrm>
        </p:spPr>
        <p:txBody>
          <a:bodyPr/>
          <a:lstStyle/>
          <a:p>
            <a:pPr eaLnBrk="1" hangingPunct="1"/>
            <a:r>
              <a:rPr lang="en-US" altLang="ko-KR" b="1" smtClean="0"/>
              <a:t>makeheap </a:t>
            </a:r>
            <a:r>
              <a:rPr lang="ko-KR" altLang="en-US" b="1" smtClean="0"/>
              <a:t>방법</a:t>
            </a:r>
            <a:r>
              <a:rPr lang="en-US" altLang="ko-KR" b="1" smtClean="0"/>
              <a:t>(2)</a:t>
            </a:r>
            <a:r>
              <a:rPr lang="ko-KR" altLang="en-US" b="1" smtClean="0"/>
              <a:t>의 최악의 경우 시간복잡도 분석 </a:t>
            </a:r>
            <a:r>
              <a:rPr lang="en-US" altLang="ko-KR" b="1" smtClean="0"/>
              <a:t>- </a:t>
            </a:r>
            <a:r>
              <a:rPr lang="ko-KR" altLang="en-US" b="1" smtClean="0"/>
              <a:t>비교하는 횟수를 기준</a:t>
            </a:r>
            <a:r>
              <a:rPr lang="en-US" altLang="ko-KR" b="1" smtClean="0"/>
              <a:t>:</a:t>
            </a:r>
            <a:endParaRPr lang="en-US" altLang="ko-KR" smtClean="0"/>
          </a:p>
          <a:p>
            <a:pPr lvl="1" eaLnBrk="1" hangingPunct="1"/>
            <a:r>
              <a:rPr lang="ko-KR" altLang="en-US" sz="1800" smtClean="0"/>
              <a:t>단위연산</a:t>
            </a:r>
            <a:r>
              <a:rPr lang="en-US" altLang="ko-KR" sz="1800" smtClean="0"/>
              <a:t>: sift-down </a:t>
            </a:r>
            <a:r>
              <a:rPr lang="ko-KR" altLang="en-US" sz="1800" smtClean="0"/>
              <a:t>프로시저에서의 키의 비교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z="1800" smtClean="0"/>
              <a:t>입력크기</a:t>
            </a:r>
            <a:r>
              <a:rPr lang="en-US" altLang="ko-KR" sz="1800" smtClean="0"/>
              <a:t>: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, </a:t>
            </a:r>
            <a:r>
              <a:rPr lang="ko-KR" altLang="en-US" sz="1800" smtClean="0"/>
              <a:t>총 키의 개수</a:t>
            </a:r>
            <a:r>
              <a:rPr lang="en-US" altLang="ko-KR" sz="1800" smtClean="0"/>
              <a:t>.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= 2</a:t>
            </a:r>
            <a:r>
              <a:rPr lang="en-US" altLang="ko-KR" sz="1600" i="1" baseline="50000" smtClean="0"/>
              <a:t>k</a:t>
            </a:r>
            <a:r>
              <a:rPr lang="ko-KR" altLang="en-US" sz="1800" smtClean="0"/>
              <a:t>라 가정</a:t>
            </a:r>
            <a:endParaRPr lang="en-US" altLang="ko-KR" sz="1800" smtClean="0"/>
          </a:p>
          <a:p>
            <a:pPr lvl="1" eaLnBrk="1" hangingPunct="1">
              <a:lnSpc>
                <a:spcPts val="2800"/>
              </a:lnSpc>
            </a:pPr>
            <a:r>
              <a:rPr lang="en-US" altLang="ko-KR" sz="1800" i="1" smtClean="0"/>
              <a:t>d</a:t>
            </a:r>
            <a:r>
              <a:rPr lang="ko-KR" altLang="en-US" sz="1800" smtClean="0"/>
              <a:t>를 실질적인 완전이진트리의 깊이라고 하면</a:t>
            </a:r>
            <a:r>
              <a:rPr lang="en-US" altLang="ko-KR" sz="1800" smtClean="0"/>
              <a:t>, </a:t>
            </a:r>
            <a:r>
              <a:rPr lang="en-US" altLang="ko-KR" sz="1800" i="1" smtClean="0"/>
              <a:t>d</a:t>
            </a:r>
            <a:r>
              <a:rPr lang="en-US" altLang="ko-KR" sz="1800" smtClean="0"/>
              <a:t> = lg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. </a:t>
            </a:r>
            <a:r>
              <a:rPr lang="ko-KR" altLang="en-US" sz="1800" smtClean="0"/>
              <a:t>이때 </a:t>
            </a:r>
            <a:r>
              <a:rPr lang="en-US" altLang="ko-KR" sz="1800" i="1" u="sng" smtClean="0"/>
              <a:t>d</a:t>
            </a:r>
            <a:r>
              <a:rPr lang="ko-KR" altLang="en-US" sz="1800" u="sng" smtClean="0"/>
              <a:t>의 깊이를 가진 마디는 </a:t>
            </a:r>
            <a:r>
              <a:rPr lang="ko-KR" altLang="en-US" sz="1800" smtClean="0"/>
              <a:t>정확히 하나이고</a:t>
            </a:r>
            <a:r>
              <a:rPr lang="en-US" altLang="ko-KR" sz="1800" smtClean="0"/>
              <a:t>,</a:t>
            </a:r>
            <a:r>
              <a:rPr lang="ko-KR" altLang="en-US" sz="1800" smtClean="0"/>
              <a:t> 그 마디는 </a:t>
            </a:r>
            <a:r>
              <a:rPr lang="en-US" altLang="ko-KR" sz="1800" i="1" smtClean="0"/>
              <a:t>d</a:t>
            </a:r>
            <a:r>
              <a:rPr lang="ko-KR" altLang="en-US" sz="1800" smtClean="0"/>
              <a:t>개의 조상</a:t>
            </a:r>
            <a:r>
              <a:rPr lang="en-US" altLang="ko-KR" sz="1800" smtClean="0"/>
              <a:t>(ancestor)</a:t>
            </a:r>
            <a:r>
              <a:rPr lang="ko-KR" altLang="en-US" sz="1800" smtClean="0"/>
              <a:t>을 가진다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일단 깊이가 </a:t>
            </a:r>
            <a:r>
              <a:rPr lang="en-US" altLang="ko-KR" sz="1800" i="1" smtClean="0"/>
              <a:t>d</a:t>
            </a:r>
            <a:r>
              <a:rPr lang="ko-KR" altLang="en-US" sz="1800" smtClean="0"/>
              <a:t>인 그 마디가 없다고 가정하고 키가 </a:t>
            </a:r>
            <a:r>
              <a:rPr lang="en-US" altLang="ko-KR" sz="1800" smtClean="0"/>
              <a:t>sift</a:t>
            </a:r>
            <a:r>
              <a:rPr lang="ko-KR" altLang="en-US" sz="1800" smtClean="0"/>
              <a:t>되는 상한값</a:t>
            </a:r>
            <a:r>
              <a:rPr lang="en-US" altLang="ko-KR" sz="1800" smtClean="0"/>
              <a:t>(upper bound)</a:t>
            </a:r>
            <a:r>
              <a:rPr lang="ko-KR" altLang="en-US" sz="1800" smtClean="0"/>
              <a:t>을 구해 보자</a:t>
            </a:r>
            <a:r>
              <a:rPr lang="en-US" altLang="ko-KR" sz="1800" smtClean="0"/>
              <a:t>.</a:t>
            </a:r>
          </a:p>
        </p:txBody>
      </p:sp>
      <p:graphicFrame>
        <p:nvGraphicFramePr>
          <p:cNvPr id="56324" name="Object 5"/>
          <p:cNvGraphicFramePr>
            <a:graphicFrameLocks noChangeAspect="1"/>
          </p:cNvGraphicFramePr>
          <p:nvPr/>
        </p:nvGraphicFramePr>
        <p:xfrm>
          <a:off x="1455738" y="2817813"/>
          <a:ext cx="4421187" cy="296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6" name="수식" r:id="rId4" imgW="3073400" imgH="2057400" progId="Equation.3">
                  <p:embed/>
                </p:oleObj>
              </mc:Choice>
              <mc:Fallback>
                <p:oleObj name="수식" r:id="rId4" imgW="3073400" imgH="2057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2817813"/>
                        <a:ext cx="4421187" cy="296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Line 6"/>
          <p:cNvSpPr>
            <a:spLocks noChangeShapeType="1"/>
          </p:cNvSpPr>
          <p:nvPr/>
        </p:nvSpPr>
        <p:spPr bwMode="auto">
          <a:xfrm>
            <a:off x="1395413" y="3090863"/>
            <a:ext cx="4953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26" name="Line 7"/>
          <p:cNvSpPr>
            <a:spLocks noChangeShapeType="1"/>
          </p:cNvSpPr>
          <p:nvPr/>
        </p:nvSpPr>
        <p:spPr bwMode="auto">
          <a:xfrm>
            <a:off x="1457325" y="2800350"/>
            <a:ext cx="4953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27" name="Line 9"/>
          <p:cNvSpPr>
            <a:spLocks noChangeShapeType="1"/>
          </p:cNvSpPr>
          <p:nvPr/>
        </p:nvSpPr>
        <p:spPr bwMode="auto">
          <a:xfrm>
            <a:off x="1323975" y="5805488"/>
            <a:ext cx="4953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3203575" y="5961063"/>
          <a:ext cx="20637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7" name="Equation" r:id="rId6" imgW="1218671" imgH="444307" progId="Equation.3">
                  <p:embed/>
                </p:oleObj>
              </mc:Choice>
              <mc:Fallback>
                <p:oleObj name="Equation" r:id="rId6" imgW="1218671" imgH="44430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961063"/>
                        <a:ext cx="20637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329" name="그림 49" descr="07-09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2757488"/>
            <a:ext cx="1981200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330" name="직선 화살표 연결선 47"/>
          <p:cNvCxnSpPr>
            <a:cxnSpLocks noChangeShapeType="1"/>
          </p:cNvCxnSpPr>
          <p:nvPr/>
        </p:nvCxnSpPr>
        <p:spPr bwMode="auto">
          <a:xfrm flipV="1">
            <a:off x="7013575" y="1624013"/>
            <a:ext cx="166688" cy="23002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타원 12"/>
          <p:cNvSpPr/>
          <p:nvPr/>
        </p:nvSpPr>
        <p:spPr bwMode="auto">
          <a:xfrm>
            <a:off x="6935788" y="3949700"/>
            <a:ext cx="287337" cy="2349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l-GR" altLang="ko-KR" sz="1200" i="0" dirty="0"/>
              <a:t>β</a:t>
            </a:r>
            <a:endParaRPr lang="en-US" altLang="ko-KR" sz="120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7975AD-5A95-4AE5-8128-5127C3121A3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57347" name="Object 8"/>
          <p:cNvGraphicFramePr>
            <a:graphicFrameLocks noChangeAspect="1"/>
          </p:cNvGraphicFramePr>
          <p:nvPr/>
        </p:nvGraphicFramePr>
        <p:xfrm>
          <a:off x="928688" y="4000500"/>
          <a:ext cx="5264150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3" name="Equation" r:id="rId4" imgW="3111500" imgH="1143000" progId="Equation.3">
                  <p:embed/>
                </p:oleObj>
              </mc:Choice>
              <mc:Fallback>
                <p:oleObj name="Equation" r:id="rId4" imgW="3111500" imgH="1143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000500"/>
                        <a:ext cx="5264150" cy="172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3"/>
          <p:cNvGraphicFramePr>
            <a:graphicFrameLocks noChangeAspect="1"/>
          </p:cNvGraphicFramePr>
          <p:nvPr/>
        </p:nvGraphicFramePr>
        <p:xfrm>
          <a:off x="500063" y="714375"/>
          <a:ext cx="8307387" cy="292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4" name="수식" r:id="rId6" imgW="4749800" imgH="1879600" progId="Equation.3">
                  <p:embed/>
                </p:oleObj>
              </mc:Choice>
              <mc:Fallback>
                <p:oleObj name="수식" r:id="rId6" imgW="4749800" imgH="187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714375"/>
                        <a:ext cx="8307387" cy="292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FC6300-E9B0-4903-9B54-CF86E926F0C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58371" name="Object 4"/>
          <p:cNvGraphicFramePr>
            <a:graphicFrameLocks noChangeAspect="1"/>
          </p:cNvGraphicFramePr>
          <p:nvPr/>
        </p:nvGraphicFramePr>
        <p:xfrm>
          <a:off x="836613" y="622300"/>
          <a:ext cx="6659562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3" name="수식" r:id="rId4" imgW="3162300" imgH="914400" progId="Equation.3">
                  <p:embed/>
                </p:oleObj>
              </mc:Choice>
              <mc:Fallback>
                <p:oleObj name="수식" r:id="rId4" imgW="31623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622300"/>
                        <a:ext cx="6659562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8313" y="3043238"/>
            <a:ext cx="8424862" cy="3292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42913" indent="-442913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0" dirty="0">
                <a:latin typeface="굴림" charset="-127"/>
                <a:ea typeface="굴림" charset="-127"/>
              </a:rPr>
              <a:t>depth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가 </a:t>
            </a:r>
            <a:r>
              <a:rPr lang="en-US" altLang="ko-KR" sz="2000" dirty="0">
                <a:latin typeface="+mn-lt"/>
                <a:ea typeface="굴림" charset="-127"/>
              </a:rPr>
              <a:t>d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인 </a:t>
            </a:r>
            <a:r>
              <a:rPr lang="ko-KR" altLang="en-US" sz="2000" i="0" dirty="0" err="1">
                <a:latin typeface="굴림" charset="-127"/>
                <a:ea typeface="굴림" charset="-127"/>
              </a:rPr>
              <a:t>노드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(</a:t>
            </a:r>
            <a:r>
              <a:rPr lang="el-GR" altLang="ko-KR" sz="2000" i="0" dirty="0">
                <a:latin typeface="굴림" charset="-127"/>
                <a:ea typeface="굴림" charset="-127"/>
              </a:rPr>
              <a:t>β</a:t>
            </a:r>
            <a:r>
              <a:rPr lang="ko-KR" altLang="en-US" sz="2000" i="0" dirty="0" err="1">
                <a:latin typeface="굴림" charset="-127"/>
                <a:ea typeface="굴림" charset="-127"/>
              </a:rPr>
              <a:t>노드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)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에 의한 추가 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sift-down 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횟수는 </a:t>
            </a:r>
            <a:r>
              <a:rPr lang="en-US" altLang="ko-KR" sz="2000" dirty="0">
                <a:latin typeface="+mn-lt"/>
                <a:ea typeface="굴림" charset="-127"/>
              </a:rPr>
              <a:t>d=</a:t>
            </a:r>
            <a:r>
              <a:rPr lang="en-US" altLang="ko-KR" sz="2000" dirty="0" err="1">
                <a:latin typeface="+mn-lt"/>
                <a:ea typeface="굴림" charset="-127"/>
              </a:rPr>
              <a:t>lg</a:t>
            </a:r>
            <a:r>
              <a:rPr lang="en-US" altLang="ko-KR" sz="2000" dirty="0">
                <a:latin typeface="+mn-lt"/>
                <a:ea typeface="굴림" charset="-127"/>
              </a:rPr>
              <a:t> n 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이므로 총 횟수는</a:t>
            </a:r>
            <a:r>
              <a:rPr lang="ko-KR" altLang="en-US" sz="2000" dirty="0">
                <a:latin typeface="굴림" charset="-127"/>
                <a:ea typeface="굴림" charset="-127"/>
              </a:rPr>
              <a:t> 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(</a:t>
            </a:r>
            <a:r>
              <a:rPr lang="en-US" altLang="ko-KR" sz="2000" dirty="0">
                <a:latin typeface="+mn-lt"/>
                <a:ea typeface="굴림" charset="-127"/>
              </a:rPr>
              <a:t>n</a:t>
            </a:r>
            <a:r>
              <a:rPr lang="en-US" altLang="ko-KR" sz="2000" dirty="0">
                <a:latin typeface="굴림" charset="-127"/>
                <a:ea typeface="굴림" charset="-127"/>
              </a:rPr>
              <a:t>-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1) : </a:t>
            </a:r>
          </a:p>
          <a:p>
            <a:pPr marL="442913" indent="-442913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굴림" charset="-127"/>
                <a:ea typeface="굴림" charset="-127"/>
              </a:rPr>
              <a:t>     [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이유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]</a:t>
            </a:r>
            <a:r>
              <a:rPr lang="el-GR" altLang="ko-KR" sz="2000" i="0" dirty="0">
                <a:latin typeface="굴림" charset="-127"/>
                <a:ea typeface="굴림" charset="-127"/>
              </a:rPr>
              <a:t>β</a:t>
            </a:r>
            <a:r>
              <a:rPr lang="ko-KR" altLang="en-US" sz="2000" i="0" dirty="0" err="1">
                <a:latin typeface="굴림" charset="-127"/>
                <a:ea typeface="굴림" charset="-127"/>
              </a:rPr>
              <a:t>노드의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 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ancestor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들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(d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개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)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이 한번씩 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sift-down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이 추가로 발생할 수 있음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.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en-US" altLang="ko-KR" sz="2000" i="0" dirty="0">
              <a:latin typeface="굴림" charset="-127"/>
              <a:ea typeface="굴림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0" dirty="0">
                <a:latin typeface="굴림" charset="-127"/>
                <a:ea typeface="굴림" charset="-127"/>
              </a:rPr>
              <a:t> </a:t>
            </a:r>
            <a:r>
              <a:rPr lang="ko-KR" altLang="en-US" sz="2000" i="0" dirty="0"/>
              <a:t>한 번의 </a:t>
            </a:r>
            <a:r>
              <a:rPr lang="en-US" altLang="ko-KR" sz="2000" i="0" dirty="0"/>
              <a:t>sift-down</a:t>
            </a:r>
            <a:r>
              <a:rPr lang="ko-KR" altLang="en-US" sz="2000" i="0" dirty="0"/>
              <a:t>에서는 </a:t>
            </a:r>
            <a:r>
              <a:rPr lang="en-US" altLang="ko-KR" sz="2000" i="0" dirty="0"/>
              <a:t>2</a:t>
            </a:r>
            <a:r>
              <a:rPr lang="ko-KR" altLang="en-US" sz="2000" i="0" dirty="0"/>
              <a:t>번의 키 비교가 필요하다</a:t>
            </a:r>
            <a:r>
              <a:rPr lang="en-US" altLang="ko-KR" sz="2000" i="0" dirty="0"/>
              <a:t>.</a:t>
            </a:r>
            <a:endParaRPr lang="en-US" altLang="ko-KR" sz="2000" i="0" dirty="0">
              <a:latin typeface="굴림" charset="-127"/>
              <a:ea typeface="굴림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i="0" dirty="0">
                <a:latin typeface="굴림" charset="-127"/>
                <a:ea typeface="굴림" charset="-127"/>
              </a:rPr>
              <a:t> </a:t>
            </a:r>
            <a:endParaRPr lang="en-US" altLang="ko-KR" sz="2000" i="0" dirty="0">
              <a:latin typeface="굴림" charset="-127"/>
              <a:ea typeface="굴림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ko-KR" altLang="en-US" sz="2000" i="0" dirty="0">
                <a:latin typeface="굴림" charset="-127"/>
                <a:ea typeface="굴림" charset="-127"/>
              </a:rPr>
              <a:t> 비교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 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횟수는</a:t>
            </a:r>
            <a:r>
              <a:rPr lang="ko-KR" altLang="en-US" sz="2000" dirty="0">
                <a:latin typeface="굴림" charset="-127"/>
                <a:ea typeface="굴림" charset="-127"/>
              </a:rPr>
              <a:t> 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2(</a:t>
            </a:r>
            <a:r>
              <a:rPr lang="en-US" altLang="ko-KR" sz="2000" dirty="0">
                <a:latin typeface="+mn-lt"/>
                <a:ea typeface="굴림" charset="-127"/>
              </a:rPr>
              <a:t>n</a:t>
            </a:r>
            <a:r>
              <a:rPr lang="en-US" altLang="ko-KR" sz="2000" dirty="0">
                <a:latin typeface="굴림" charset="-127"/>
                <a:ea typeface="굴림" charset="-127"/>
              </a:rPr>
              <a:t>-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1)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en-US" altLang="ko-KR" sz="2000" i="0" dirty="0">
              <a:latin typeface="굴림" charset="-127"/>
              <a:ea typeface="굴림" charset="-127"/>
            </a:endParaRPr>
          </a:p>
          <a:p>
            <a:pPr marL="266700" indent="-2667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 </a:t>
            </a:r>
            <a:r>
              <a:rPr lang="ko-KR" altLang="en-US" sz="2000" i="0" dirty="0">
                <a:latin typeface="+mn-lt"/>
                <a:ea typeface="굴림" charset="-127"/>
              </a:rPr>
              <a:t>즉 </a:t>
            </a:r>
            <a:r>
              <a:rPr lang="en-US" altLang="ko-KR" sz="2000" i="0" dirty="0">
                <a:latin typeface="+mn-lt"/>
                <a:ea typeface="굴림" charset="-127"/>
              </a:rPr>
              <a:t>O(</a:t>
            </a:r>
            <a:r>
              <a:rPr lang="en-US" altLang="ko-KR" sz="2000" dirty="0">
                <a:latin typeface="+mn-lt"/>
                <a:ea typeface="굴림" charset="-127"/>
              </a:rPr>
              <a:t>n</a:t>
            </a:r>
            <a:r>
              <a:rPr lang="en-US" altLang="ko-KR" sz="2000" i="0" dirty="0">
                <a:latin typeface="+mn-lt"/>
                <a:ea typeface="굴림" charset="-127"/>
              </a:rPr>
              <a:t>) </a:t>
            </a:r>
            <a:r>
              <a:rPr lang="ko-KR" altLang="en-US" sz="2000" i="0" dirty="0">
                <a:latin typeface="+mn-lt"/>
                <a:ea typeface="굴림" charset="-127"/>
              </a:rPr>
              <a:t>시간이</a:t>
            </a:r>
            <a:r>
              <a:rPr lang="en-US" altLang="ko-KR" sz="2000" i="0" dirty="0">
                <a:latin typeface="+mn-lt"/>
                <a:ea typeface="굴림" charset="-127"/>
              </a:rPr>
              <a:t> </a:t>
            </a:r>
            <a:r>
              <a:rPr lang="ko-KR" altLang="en-US" sz="2000" i="0" dirty="0">
                <a:latin typeface="+mn-lt"/>
                <a:ea typeface="굴림" charset="-127"/>
              </a:rPr>
              <a:t>필요함</a:t>
            </a:r>
          </a:p>
        </p:txBody>
      </p:sp>
      <p:pic>
        <p:nvPicPr>
          <p:cNvPr id="58373" name="그림 49" descr="07-09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4505325"/>
            <a:ext cx="1981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타원 5"/>
          <p:cNvSpPr/>
          <p:nvPr/>
        </p:nvSpPr>
        <p:spPr bwMode="auto">
          <a:xfrm rot="19011266">
            <a:off x="6521450" y="4756150"/>
            <a:ext cx="1763713" cy="503238"/>
          </a:xfrm>
          <a:prstGeom prst="ellipse">
            <a:avLst/>
          </a:prstGeom>
          <a:solidFill>
            <a:schemeClr val="accent1">
              <a:lumMod val="40000"/>
              <a:lumOff val="60000"/>
              <a:alpha val="28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pic>
        <p:nvPicPr>
          <p:cNvPr id="58375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5668963"/>
            <a:ext cx="3000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79F042-075E-4811-89A4-EC3AE615608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939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358775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힙정렬 알고리즘의 공간복잡도</a:t>
            </a:r>
          </a:p>
        </p:txBody>
      </p:sp>
      <p:sp>
        <p:nvSpPr>
          <p:cNvPr id="59396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52400" y="1971675"/>
            <a:ext cx="8839200" cy="1504950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이 알고리즘이 제자리정렬 알고리즘인가</a:t>
            </a:r>
            <a:r>
              <a:rPr lang="en-US" altLang="ko-KR" sz="2400" smtClean="0"/>
              <a:t>? </a:t>
            </a:r>
          </a:p>
          <a:p>
            <a:pPr lvl="1" eaLnBrk="1" hangingPunct="1"/>
            <a:r>
              <a:rPr lang="ko-KR" altLang="en-US" sz="2400" smtClean="0"/>
              <a:t>힙을 배열로 구현한 경우에는 제자리정렬 알고리즘</a:t>
            </a:r>
            <a:endParaRPr lang="en-US" altLang="ko-KR" sz="2400" smtClean="0"/>
          </a:p>
          <a:p>
            <a:pPr lvl="1" eaLnBrk="1" hangingPunct="1"/>
            <a:r>
              <a:rPr lang="ko-KR" altLang="en-US" sz="2400" smtClean="0"/>
              <a:t>공간복잡도</a:t>
            </a:r>
            <a:r>
              <a:rPr lang="en-US" altLang="ko-KR" sz="2400" smtClean="0"/>
              <a:t>: 	</a:t>
            </a:r>
            <a:r>
              <a:rPr lang="en-US" altLang="ko-KR" sz="2400" smtClean="0">
                <a:sym typeface="Symbol" panose="05050102010706020507" pitchFamily="18" charset="2"/>
              </a:rPr>
              <a:t>(1)</a:t>
            </a:r>
            <a:endParaRPr lang="en-US" altLang="ko-KR" sz="2400" smtClean="0"/>
          </a:p>
          <a:p>
            <a:pPr eaLnBrk="1" hangingPunct="1"/>
            <a:endParaRPr lang="en-US" altLang="ko-KR" sz="2400" b="1" smtClean="0"/>
          </a:p>
        </p:txBody>
      </p:sp>
      <p:pic>
        <p:nvPicPr>
          <p:cNvPr id="59397" name="그림 9" descr="07-0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3714750"/>
            <a:ext cx="4591050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F012BD-5541-40AC-AEA4-312E2E6EBC6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041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714375" y="357188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힙정렬 알고리즘 시간복잡도</a:t>
            </a:r>
          </a:p>
        </p:txBody>
      </p:sp>
      <p:sp>
        <p:nvSpPr>
          <p:cNvPr id="6042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04800" y="1341438"/>
            <a:ext cx="8839200" cy="2503487"/>
          </a:xfrm>
        </p:spPr>
        <p:txBody>
          <a:bodyPr/>
          <a:lstStyle/>
          <a:p>
            <a:pPr eaLnBrk="1" hangingPunct="1"/>
            <a:endParaRPr lang="en-US" altLang="ko-KR" sz="2400" b="1" smtClean="0"/>
          </a:p>
          <a:p>
            <a:pPr eaLnBrk="1" hangingPunct="1"/>
            <a:r>
              <a:rPr lang="ko-KR" altLang="en-US" sz="2400" b="1" smtClean="0"/>
              <a:t>알고리즘</a:t>
            </a:r>
            <a:r>
              <a:rPr lang="en-US" altLang="ko-KR" sz="2400" b="1" smtClean="0"/>
              <a:t>: </a:t>
            </a:r>
          </a:p>
          <a:p>
            <a:pPr eaLnBrk="1" hangingPunct="1"/>
            <a:endParaRPr lang="ko-KR" altLang="en-US" sz="24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600" smtClean="0"/>
              <a:t>	</a:t>
            </a:r>
            <a:r>
              <a:rPr lang="en-US" altLang="ko-KR" sz="1600" b="1" smtClean="0">
                <a:latin typeface="Courier New" panose="02070309020205020404" pitchFamily="49" charset="0"/>
              </a:rPr>
              <a:t>void</a:t>
            </a:r>
            <a:r>
              <a:rPr lang="en-US" altLang="ko-KR" sz="1600" smtClean="0">
                <a:latin typeface="Courier New" panose="02070309020205020404" pitchFamily="49" charset="0"/>
              </a:rPr>
              <a:t> heapsort(</a:t>
            </a:r>
            <a:r>
              <a:rPr lang="en-US" altLang="ko-KR" sz="1600" b="1" smtClean="0">
                <a:latin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</a:rPr>
              <a:t> n, </a:t>
            </a:r>
            <a:r>
              <a:rPr lang="en-US" altLang="ko-KR" sz="1600" b="1" smtClean="0">
                <a:latin typeface="Courier New" panose="02070309020205020404" pitchFamily="49" charset="0"/>
              </a:rPr>
              <a:t>heap&amp; </a:t>
            </a:r>
            <a:r>
              <a:rPr lang="en-US" altLang="ko-KR" sz="1600" smtClean="0">
                <a:latin typeface="Courier New" panose="02070309020205020404" pitchFamily="49" charset="0"/>
              </a:rPr>
              <a:t>H){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makeheap(n,H);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removekeys(n,H,H.S);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}</a:t>
            </a:r>
            <a:endParaRPr lang="en-US" altLang="ko-KR" sz="1600" smtClean="0"/>
          </a:p>
        </p:txBody>
      </p:sp>
      <p:sp>
        <p:nvSpPr>
          <p:cNvPr id="60421" name="직사각형 6"/>
          <p:cNvSpPr>
            <a:spLocks noChangeArrowheads="1"/>
          </p:cNvSpPr>
          <p:nvPr/>
        </p:nvSpPr>
        <p:spPr bwMode="auto">
          <a:xfrm>
            <a:off x="395288" y="2368550"/>
            <a:ext cx="6310312" cy="16351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49800" y="2924175"/>
            <a:ext cx="819150" cy="342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8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2(</a:t>
            </a: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n</a:t>
            </a:r>
            <a:r>
              <a:rPr lang="en-US" altLang="ko-KR" sz="18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-1) </a:t>
            </a:r>
            <a:endParaRPr lang="ko-KR" altLang="en-US" sz="1800" i="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56100" y="3186113"/>
            <a:ext cx="1692275" cy="342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8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2</a:t>
            </a: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n </a:t>
            </a:r>
            <a:r>
              <a:rPr lang="en-US" altLang="ko-KR" sz="1800" i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lg</a:t>
            </a: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n - </a:t>
            </a:r>
            <a:r>
              <a:rPr lang="en-US" altLang="ko-KR" sz="18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4</a:t>
            </a: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n </a:t>
            </a:r>
            <a:r>
              <a:rPr lang="en-US" altLang="ko-KR" sz="18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+ 4 </a:t>
            </a:r>
            <a:endParaRPr lang="ko-KR" altLang="en-US" sz="1800" i="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B22C91-91FD-4165-A56A-E4781D827B5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61443" name="그림 5" descr="07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428625"/>
            <a:ext cx="5260975" cy="608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모서리가 둥근 사각형 설명선 8"/>
          <p:cNvSpPr>
            <a:spLocks noChangeArrowheads="1"/>
          </p:cNvSpPr>
          <p:nvPr/>
        </p:nvSpPr>
        <p:spPr bwMode="auto">
          <a:xfrm>
            <a:off x="357188" y="928688"/>
            <a:ext cx="1571625" cy="746125"/>
          </a:xfrm>
          <a:prstGeom prst="wedgeRoundRectCallout">
            <a:avLst>
              <a:gd name="adj1" fmla="val 104301"/>
              <a:gd name="adj2" fmla="val 80412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굴림" panose="020B0600000101010101" pitchFamily="50" charset="-127"/>
              </a:rPr>
              <a:t>4</a:t>
            </a:r>
            <a:r>
              <a:rPr lang="ko-KR" altLang="en-US" sz="1400" i="0">
                <a:latin typeface="굴림" panose="020B0600000101010101" pitchFamily="50" charset="-127"/>
              </a:rPr>
              <a:t>개의 키에 대해서는 </a:t>
            </a:r>
            <a:r>
              <a:rPr lang="en-US" altLang="ko-KR" sz="1400" i="0">
                <a:latin typeface="굴림" panose="020B0600000101010101" pitchFamily="50" charset="-127"/>
              </a:rPr>
              <a:t>2</a:t>
            </a:r>
            <a:r>
              <a:rPr lang="ko-KR" altLang="en-US" sz="1400" i="0">
                <a:latin typeface="굴림" panose="020B0600000101010101" pitchFamily="50" charset="-127"/>
              </a:rPr>
              <a:t>회의 </a:t>
            </a:r>
            <a:r>
              <a:rPr lang="en-US" altLang="ko-KR" sz="1400" i="0">
                <a:latin typeface="굴림" panose="020B0600000101010101" pitchFamily="50" charset="-127"/>
              </a:rPr>
              <a:t>sift-down </a:t>
            </a:r>
            <a:r>
              <a:rPr lang="ko-KR" altLang="en-US" sz="1400" i="0">
                <a:latin typeface="굴림" panose="020B0600000101010101" pitchFamily="50" charset="-127"/>
              </a:rPr>
              <a:t>가능</a:t>
            </a:r>
          </a:p>
        </p:txBody>
      </p:sp>
      <p:sp>
        <p:nvSpPr>
          <p:cNvPr id="61445" name="모서리가 둥근 사각형 설명선 10"/>
          <p:cNvSpPr>
            <a:spLocks noChangeArrowheads="1"/>
          </p:cNvSpPr>
          <p:nvPr/>
        </p:nvSpPr>
        <p:spPr bwMode="auto">
          <a:xfrm>
            <a:off x="500063" y="3429000"/>
            <a:ext cx="1714500" cy="746125"/>
          </a:xfrm>
          <a:prstGeom prst="wedgeRoundRectCallout">
            <a:avLst>
              <a:gd name="adj1" fmla="val 90625"/>
              <a:gd name="adj2" fmla="val 88676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굴림" panose="020B0600000101010101" pitchFamily="50" charset="-127"/>
              </a:rPr>
              <a:t>2</a:t>
            </a:r>
            <a:r>
              <a:rPr lang="ko-KR" altLang="en-US" sz="1400" i="0">
                <a:latin typeface="굴림" panose="020B0600000101010101" pitchFamily="50" charset="-127"/>
              </a:rPr>
              <a:t>개의 키에 대해서는 </a:t>
            </a:r>
            <a:r>
              <a:rPr lang="en-US" altLang="ko-KR" sz="1400" i="0">
                <a:latin typeface="굴림" panose="020B0600000101010101" pitchFamily="50" charset="-127"/>
              </a:rPr>
              <a:t>1</a:t>
            </a:r>
            <a:r>
              <a:rPr lang="ko-KR" altLang="en-US" sz="1400" i="0">
                <a:latin typeface="굴림" panose="020B0600000101010101" pitchFamily="50" charset="-127"/>
              </a:rPr>
              <a:t>회의 </a:t>
            </a:r>
            <a:r>
              <a:rPr lang="en-US" altLang="ko-KR" sz="1400" i="0">
                <a:latin typeface="굴림" panose="020B0600000101010101" pitchFamily="50" charset="-127"/>
              </a:rPr>
              <a:t>sift-down </a:t>
            </a:r>
            <a:r>
              <a:rPr lang="ko-KR" altLang="en-US" sz="1400" i="0">
                <a:latin typeface="굴림" panose="020B0600000101010101" pitchFamily="50" charset="-127"/>
              </a:rPr>
              <a:t>가능</a:t>
            </a:r>
          </a:p>
        </p:txBody>
      </p:sp>
      <p:sp>
        <p:nvSpPr>
          <p:cNvPr id="8" name="타원 7"/>
          <p:cNvSpPr/>
          <p:nvPr/>
        </p:nvSpPr>
        <p:spPr bwMode="auto">
          <a:xfrm rot="20473278">
            <a:off x="2754313" y="1152525"/>
            <a:ext cx="2263775" cy="747713"/>
          </a:xfrm>
          <a:prstGeom prst="ellipse">
            <a:avLst/>
          </a:prstGeom>
          <a:solidFill>
            <a:schemeClr val="tx2">
              <a:lumMod val="40000"/>
              <a:lumOff val="60000"/>
              <a:alpha val="3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 rot="20473278">
            <a:off x="2894013" y="3933825"/>
            <a:ext cx="1895475" cy="542925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61448" name="TextBox 1"/>
          <p:cNvSpPr txBox="1">
            <a:spLocks noChangeArrowheads="1"/>
          </p:cNvSpPr>
          <p:nvPr/>
        </p:nvSpPr>
        <p:spPr bwMode="auto">
          <a:xfrm>
            <a:off x="500063" y="228600"/>
            <a:ext cx="1689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i="0">
                <a:latin typeface="Arial" panose="020B0604020202020204" pitchFamily="34" charset="0"/>
                <a:cs typeface="Arial" panose="020B0604020202020204" pitchFamily="34" charset="0"/>
              </a:rPr>
              <a:t>Removekeys</a:t>
            </a:r>
            <a:endParaRPr lang="ko-KR" altLang="en-US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 bwMode="auto">
          <a:xfrm>
            <a:off x="2627313" y="5229225"/>
            <a:ext cx="1698625" cy="395288"/>
          </a:xfrm>
          <a:prstGeom prst="ellipse">
            <a:avLst/>
          </a:prstGeom>
          <a:solidFill>
            <a:schemeClr val="tx2">
              <a:lumMod val="40000"/>
              <a:lumOff val="60000"/>
              <a:alpha val="4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6246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956585-4EAB-4088-ADDA-8B8BB2B6972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4313"/>
            <a:ext cx="8839200" cy="6186487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</a:p>
          <a:p>
            <a:pPr lvl="1" eaLnBrk="1" hangingPunct="1"/>
            <a:r>
              <a:rPr lang="en-US" altLang="ko-KR" smtClean="0">
                <a:solidFill>
                  <a:srgbClr val="0070C0"/>
                </a:solidFill>
              </a:rPr>
              <a:t>removekeys</a:t>
            </a:r>
            <a:r>
              <a:rPr lang="ko-KR" altLang="en-US" smtClean="0">
                <a:solidFill>
                  <a:srgbClr val="0070C0"/>
                </a:solidFill>
              </a:rPr>
              <a:t>의 분석</a:t>
            </a:r>
            <a:r>
              <a:rPr lang="en-US" altLang="ko-KR" smtClean="0"/>
              <a:t>: </a:t>
            </a:r>
            <a:r>
              <a:rPr lang="en-US" altLang="ko-KR" i="1" smtClean="0"/>
              <a:t>n</a:t>
            </a:r>
            <a:r>
              <a:rPr lang="en-US" altLang="ko-KR" smtClean="0"/>
              <a:t> = 2</a:t>
            </a:r>
            <a:r>
              <a:rPr lang="en-US" altLang="ko-KR" i="1" baseline="50000" smtClean="0"/>
              <a:t>k</a:t>
            </a:r>
            <a:r>
              <a:rPr lang="ko-KR" altLang="en-US" smtClean="0"/>
              <a:t>라 가정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ts val="28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	</a:t>
            </a:r>
            <a:r>
              <a:rPr lang="ko-KR" altLang="en-US" smtClean="0"/>
              <a:t>먼저 </a:t>
            </a:r>
            <a:r>
              <a:rPr lang="en-US" altLang="ko-KR" i="1" smtClean="0"/>
              <a:t>n</a:t>
            </a:r>
            <a:r>
              <a:rPr lang="en-US" altLang="ko-KR" smtClean="0"/>
              <a:t> = 8</a:t>
            </a:r>
            <a:r>
              <a:rPr lang="ko-KR" altLang="en-US" smtClean="0"/>
              <a:t>이고 </a:t>
            </a:r>
            <a:r>
              <a:rPr lang="en-US" altLang="ko-KR" i="1" smtClean="0"/>
              <a:t>d</a:t>
            </a:r>
            <a:r>
              <a:rPr lang="en-US" altLang="ko-KR" smtClean="0"/>
              <a:t> = lg 8 = 3</a:t>
            </a:r>
            <a:r>
              <a:rPr lang="ko-KR" altLang="en-US" smtClean="0"/>
              <a:t>인 경우</a:t>
            </a:r>
            <a:r>
              <a:rPr lang="en-US" altLang="ko-KR" smtClean="0"/>
              <a:t>, </a:t>
            </a:r>
            <a:r>
              <a:rPr lang="ko-KR" altLang="en-US" smtClean="0"/>
              <a:t>처음 </a:t>
            </a:r>
            <a:r>
              <a:rPr lang="en-US" altLang="ko-KR" smtClean="0"/>
              <a:t>4</a:t>
            </a:r>
            <a:r>
              <a:rPr lang="ko-KR" altLang="en-US" smtClean="0"/>
              <a:t>개의 키를 제거하는데 </a:t>
            </a:r>
            <a:r>
              <a:rPr lang="en-US" altLang="ko-KR" smtClean="0"/>
              <a:t>sift</a:t>
            </a:r>
            <a:r>
              <a:rPr lang="ko-KR" altLang="en-US" smtClean="0"/>
              <a:t>되는 횟수가 </a:t>
            </a:r>
            <a:r>
              <a:rPr lang="en-US" altLang="ko-KR" smtClean="0"/>
              <a:t>2</a:t>
            </a:r>
            <a:r>
              <a:rPr lang="ko-KR" altLang="en-US" smtClean="0"/>
              <a:t>회</a:t>
            </a:r>
            <a:r>
              <a:rPr lang="en-US" altLang="ko-KR" smtClean="0"/>
              <a:t>, </a:t>
            </a:r>
            <a:r>
              <a:rPr lang="ko-KR" altLang="en-US" smtClean="0"/>
              <a:t>다음 </a:t>
            </a:r>
            <a:r>
              <a:rPr lang="en-US" altLang="ko-KR" smtClean="0"/>
              <a:t>2</a:t>
            </a:r>
            <a:r>
              <a:rPr lang="ko-KR" altLang="en-US" smtClean="0"/>
              <a:t>개의 키를 제거하는데 </a:t>
            </a:r>
            <a:r>
              <a:rPr lang="en-US" altLang="ko-KR" smtClean="0"/>
              <a:t>sift</a:t>
            </a:r>
            <a:r>
              <a:rPr lang="ko-KR" altLang="en-US" smtClean="0"/>
              <a:t>되는 횟수가 </a:t>
            </a:r>
            <a:r>
              <a:rPr lang="en-US" altLang="ko-KR" smtClean="0"/>
              <a:t>1</a:t>
            </a:r>
            <a:r>
              <a:rPr lang="ko-KR" altLang="en-US" smtClean="0"/>
              <a:t>회</a:t>
            </a:r>
            <a:r>
              <a:rPr lang="en-US" altLang="ko-KR" smtClean="0"/>
              <a:t>, </a:t>
            </a:r>
            <a:r>
              <a:rPr lang="ko-KR" altLang="en-US" smtClean="0"/>
              <a:t>그리고 마지막 </a:t>
            </a:r>
            <a:r>
              <a:rPr lang="en-US" altLang="ko-KR" smtClean="0"/>
              <a:t>2</a:t>
            </a:r>
            <a:r>
              <a:rPr lang="ko-KR" altLang="en-US" smtClean="0"/>
              <a:t>개의 키를 제거 하는 데는 </a:t>
            </a:r>
            <a:r>
              <a:rPr lang="en-US" altLang="ko-KR" smtClean="0"/>
              <a:t>sift</a:t>
            </a:r>
            <a:r>
              <a:rPr lang="ko-KR" altLang="en-US" smtClean="0"/>
              <a:t>되지 않았다</a:t>
            </a:r>
            <a:r>
              <a:rPr lang="en-US" altLang="ko-KR" smtClean="0"/>
              <a:t>. </a:t>
            </a:r>
            <a:r>
              <a:rPr lang="ko-KR" altLang="en-US" smtClean="0"/>
              <a:t>따라서 총 </a:t>
            </a:r>
            <a:r>
              <a:rPr lang="en-US" altLang="ko-KR" smtClean="0"/>
              <a:t>sift</a:t>
            </a:r>
            <a:r>
              <a:rPr lang="ko-KR" altLang="en-US" smtClean="0"/>
              <a:t>횟수는 </a:t>
            </a:r>
            <a:r>
              <a:rPr lang="en-US" altLang="ko-KR" smtClean="0"/>
              <a:t>1(2) + 2(4) =                </a:t>
            </a:r>
            <a:r>
              <a:rPr lang="ko-KR" altLang="en-US" smtClean="0"/>
              <a:t>가 된다</a:t>
            </a:r>
            <a:r>
              <a:rPr lang="en-US" altLang="ko-KR" smtClean="0"/>
              <a:t>. </a:t>
            </a:r>
            <a:r>
              <a:rPr lang="ko-KR" altLang="en-US" smtClean="0"/>
              <a:t>따라서 일반적인 경우는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ko-KR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ko-KR" altLang="en-US" smtClean="0"/>
          </a:p>
          <a:p>
            <a:pPr lvl="1" eaLnBrk="1" hangingPunct="1">
              <a:lnSpc>
                <a:spcPts val="2800"/>
              </a:lnSpc>
              <a:buFont typeface="Wingdings" panose="05000000000000000000" pitchFamily="2" charset="2"/>
              <a:buNone/>
            </a:pPr>
            <a:r>
              <a:rPr lang="ko-KR" altLang="en-US" smtClean="0"/>
              <a:t>	가 된다</a:t>
            </a:r>
            <a:r>
              <a:rPr lang="en-US" altLang="ko-KR" smtClean="0"/>
              <a:t>. </a:t>
            </a:r>
            <a:r>
              <a:rPr lang="ko-KR" altLang="en-US" smtClean="0"/>
              <a:t>그런데 한번 </a:t>
            </a:r>
            <a:r>
              <a:rPr lang="en-US" altLang="ko-KR" smtClean="0"/>
              <a:t>sift-down</a:t>
            </a:r>
            <a:r>
              <a:rPr lang="ko-KR" altLang="en-US" smtClean="0"/>
              <a:t>될 때 마다 </a:t>
            </a:r>
            <a:r>
              <a:rPr lang="en-US" altLang="ko-KR" smtClean="0"/>
              <a:t>2</a:t>
            </a:r>
            <a:r>
              <a:rPr lang="ko-KR" altLang="en-US" smtClean="0"/>
              <a:t>번씩 비교하므로 실제 비교횟수는 </a:t>
            </a:r>
            <a:r>
              <a:rPr lang="en-US" altLang="ko-KR" smtClean="0"/>
              <a:t>                          </a:t>
            </a:r>
            <a:r>
              <a:rPr lang="ko-KR" altLang="en-US" smtClean="0"/>
              <a:t>이 된다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ts val="2800"/>
              </a:lnSpc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lnSpc>
                <a:spcPts val="2800"/>
              </a:lnSpc>
            </a:pPr>
            <a:r>
              <a:rPr lang="en-US" altLang="ko-KR" smtClean="0"/>
              <a:t>makeheap</a:t>
            </a:r>
            <a:r>
              <a:rPr lang="ko-KR" altLang="en-US" smtClean="0"/>
              <a:t> 과 </a:t>
            </a:r>
            <a:r>
              <a:rPr lang="en-US" altLang="ko-KR" smtClean="0"/>
              <a:t>removekey</a:t>
            </a:r>
            <a:r>
              <a:rPr lang="ko-KR" altLang="en-US" smtClean="0"/>
              <a:t>의 통합</a:t>
            </a:r>
            <a:r>
              <a:rPr lang="en-US" altLang="ko-KR" smtClean="0"/>
              <a:t>: </a:t>
            </a:r>
          </a:p>
          <a:p>
            <a:pPr lvl="1" eaLnBrk="1" hangingPunct="1">
              <a:lnSpc>
                <a:spcPts val="2800"/>
              </a:lnSpc>
              <a:buFont typeface="Wingdings" panose="05000000000000000000" pitchFamily="2" charset="2"/>
              <a:buNone/>
            </a:pPr>
            <a:r>
              <a:rPr lang="ko-KR" altLang="en-US" smtClean="0"/>
              <a:t>        키를 비교하는 총 횟수는 </a:t>
            </a:r>
            <a:r>
              <a:rPr lang="en-US" altLang="ko-KR" i="1" smtClean="0"/>
              <a:t> n</a:t>
            </a:r>
            <a:r>
              <a:rPr lang="ko-KR" altLang="en-US" smtClean="0"/>
              <a:t>이 </a:t>
            </a:r>
            <a:r>
              <a:rPr lang="en-US" altLang="ko-KR" smtClean="0"/>
              <a:t>2</a:t>
            </a:r>
            <a:r>
              <a:rPr lang="en-US" altLang="ko-KR" i="1" baseline="50000" smtClean="0"/>
              <a:t>k</a:t>
            </a:r>
            <a:r>
              <a:rPr lang="ko-KR" altLang="en-US" smtClean="0"/>
              <a:t>일 때 </a:t>
            </a:r>
            <a:endParaRPr lang="en-US" altLang="ko-KR" smtClean="0"/>
          </a:p>
          <a:p>
            <a:pPr lvl="1" eaLnBrk="1" hangingPunct="1">
              <a:lnSpc>
                <a:spcPts val="28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               2(</a:t>
            </a:r>
            <a:r>
              <a:rPr lang="en-US" altLang="ko-KR" i="1" smtClean="0"/>
              <a:t>n</a:t>
            </a:r>
            <a:r>
              <a:rPr lang="en-US" altLang="ko-KR" smtClean="0"/>
              <a:t>-1) + 2</a:t>
            </a:r>
            <a:r>
              <a:rPr lang="en-US" altLang="ko-KR" i="1" smtClean="0"/>
              <a:t>n</a:t>
            </a:r>
            <a:r>
              <a:rPr lang="en-US" altLang="ko-KR" smtClean="0"/>
              <a:t> lg </a:t>
            </a:r>
            <a:r>
              <a:rPr lang="en-US" altLang="ko-KR" i="1" smtClean="0"/>
              <a:t>n</a:t>
            </a:r>
            <a:r>
              <a:rPr lang="en-US" altLang="ko-KR" smtClean="0"/>
              <a:t> - 4</a:t>
            </a:r>
            <a:r>
              <a:rPr lang="en-US" altLang="ko-KR" i="1" smtClean="0"/>
              <a:t>n</a:t>
            </a:r>
            <a:r>
              <a:rPr lang="en-US" altLang="ko-KR" smtClean="0"/>
              <a:t> + 4 = 2(</a:t>
            </a:r>
            <a:r>
              <a:rPr lang="en-US" altLang="ko-KR" i="1" smtClean="0"/>
              <a:t>n</a:t>
            </a:r>
            <a:r>
              <a:rPr lang="en-US" altLang="ko-KR" smtClean="0"/>
              <a:t> lg </a:t>
            </a:r>
            <a:r>
              <a:rPr lang="en-US" altLang="ko-KR" i="1" smtClean="0"/>
              <a:t>n</a:t>
            </a:r>
            <a:r>
              <a:rPr lang="en-US" altLang="ko-KR" smtClean="0"/>
              <a:t> - 2</a:t>
            </a:r>
            <a:r>
              <a:rPr lang="en-US" altLang="ko-KR" i="1" smtClean="0"/>
              <a:t>n</a:t>
            </a:r>
            <a:r>
              <a:rPr lang="en-US" altLang="ko-KR" smtClean="0"/>
              <a:t> + 1) </a:t>
            </a:r>
            <a:r>
              <a:rPr lang="en-US" altLang="ko-KR" smtClean="0">
                <a:sym typeface="Symbol" panose="05050102010706020507" pitchFamily="18" charset="2"/>
              </a:rPr>
              <a:t> </a:t>
            </a:r>
            <a:r>
              <a:rPr lang="en-US" altLang="ko-KR" smtClean="0"/>
              <a:t>2</a:t>
            </a:r>
            <a:r>
              <a:rPr lang="en-US" altLang="ko-KR" i="1" smtClean="0"/>
              <a:t>n</a:t>
            </a:r>
            <a:r>
              <a:rPr lang="en-US" altLang="ko-KR" smtClean="0"/>
              <a:t> lg </a:t>
            </a:r>
            <a:r>
              <a:rPr lang="en-US" altLang="ko-KR" i="1" smtClean="0"/>
              <a:t>n</a:t>
            </a:r>
            <a:r>
              <a:rPr lang="en-US" altLang="ko-KR" smtClean="0"/>
              <a:t> </a:t>
            </a:r>
            <a:r>
              <a:rPr lang="ko-KR" altLang="en-US" smtClean="0"/>
              <a:t>을 넘지 않는다</a:t>
            </a:r>
            <a:r>
              <a:rPr lang="en-US" altLang="ko-KR" smtClean="0"/>
              <a:t>. </a:t>
            </a:r>
          </a:p>
          <a:p>
            <a:pPr lvl="1" eaLnBrk="1" hangingPunct="1">
              <a:lnSpc>
                <a:spcPts val="28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   </a:t>
            </a:r>
            <a:r>
              <a:rPr lang="ko-KR" altLang="en-US" smtClean="0"/>
              <a:t>따라서 최악의 경우 </a:t>
            </a:r>
            <a:r>
              <a:rPr lang="en-US" altLang="ko-KR" i="1" smtClean="0"/>
              <a:t>W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)</a:t>
            </a:r>
            <a:r>
              <a:rPr lang="en-US" altLang="ko-KR" smtClean="0">
                <a:sym typeface="Symbol" panose="05050102010706020507" pitchFamily="18" charset="2"/>
              </a:rPr>
              <a:t>(</a:t>
            </a:r>
            <a:r>
              <a:rPr lang="en-US" altLang="ko-KR" smtClean="0"/>
              <a:t>2</a:t>
            </a:r>
            <a:r>
              <a:rPr lang="en-US" altLang="ko-KR" i="1" smtClean="0"/>
              <a:t>n</a:t>
            </a:r>
            <a:r>
              <a:rPr lang="en-US" altLang="ko-KR" smtClean="0"/>
              <a:t> lg </a:t>
            </a:r>
            <a:r>
              <a:rPr lang="en-US" altLang="ko-KR" i="1" smtClean="0"/>
              <a:t>n</a:t>
            </a:r>
            <a:r>
              <a:rPr lang="en-US" altLang="ko-KR" smtClean="0"/>
              <a:t>)</a:t>
            </a:r>
            <a:endParaRPr lang="en-US" altLang="ko-KR" smtClean="0">
              <a:sym typeface="Symbol" panose="05050102010706020507" pitchFamily="18" charset="2"/>
            </a:endParaRPr>
          </a:p>
        </p:txBody>
      </p:sp>
      <p:graphicFrame>
        <p:nvGraphicFramePr>
          <p:cNvPr id="62469" name="Object 10"/>
          <p:cNvGraphicFramePr>
            <a:graphicFrameLocks noChangeAspect="1"/>
          </p:cNvGraphicFramePr>
          <p:nvPr/>
        </p:nvGraphicFramePr>
        <p:xfrm>
          <a:off x="2286000" y="2000250"/>
          <a:ext cx="9906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5" name="수식" r:id="rId4" imgW="596641" imgH="304668" progId="Equation.3">
                  <p:embed/>
                </p:oleObj>
              </mc:Choice>
              <mc:Fallback>
                <p:oleObj name="수식" r:id="rId4" imgW="596641" imgH="30466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00250"/>
                        <a:ext cx="9906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11"/>
          <p:cNvGraphicFramePr>
            <a:graphicFrameLocks noChangeAspect="1"/>
          </p:cNvGraphicFramePr>
          <p:nvPr/>
        </p:nvGraphicFramePr>
        <p:xfrm>
          <a:off x="1285875" y="2428875"/>
          <a:ext cx="654526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6" name="수식" r:id="rId6" imgW="3479800" imgH="444500" progId="Equation.3">
                  <p:embed/>
                </p:oleObj>
              </mc:Choice>
              <mc:Fallback>
                <p:oleObj name="수식" r:id="rId6" imgW="3479800" imgH="444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428875"/>
                        <a:ext cx="6545263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12"/>
          <p:cNvGraphicFramePr>
            <a:graphicFrameLocks noChangeAspect="1"/>
          </p:cNvGraphicFramePr>
          <p:nvPr/>
        </p:nvGraphicFramePr>
        <p:xfrm>
          <a:off x="1573213" y="3578225"/>
          <a:ext cx="15589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7" name="수식" r:id="rId8" imgW="939392" imgH="203112" progId="Equation.3">
                  <p:embed/>
                </p:oleObj>
              </mc:Choice>
              <mc:Fallback>
                <p:oleObj name="수식" r:id="rId8" imgW="939392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3578225"/>
                        <a:ext cx="155892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직선 화살표 연결선 2"/>
          <p:cNvCxnSpPr>
            <a:cxnSpLocks noChangeShapeType="1"/>
          </p:cNvCxnSpPr>
          <p:nvPr/>
        </p:nvCxnSpPr>
        <p:spPr bwMode="auto">
          <a:xfrm>
            <a:off x="1908175" y="4652963"/>
            <a:ext cx="142875" cy="720725"/>
          </a:xfrm>
          <a:prstGeom prst="straightConnector1">
            <a:avLst/>
          </a:prstGeom>
          <a:noFill/>
          <a:ln w="19050" algn="ctr">
            <a:solidFill>
              <a:schemeClr val="tx2">
                <a:lumMod val="75000"/>
              </a:schemeClr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직선 화살표 연결선 2"/>
          <p:cNvCxnSpPr>
            <a:cxnSpLocks noChangeShapeType="1"/>
          </p:cNvCxnSpPr>
          <p:nvPr/>
        </p:nvCxnSpPr>
        <p:spPr bwMode="auto">
          <a:xfrm>
            <a:off x="2987675" y="4705350"/>
            <a:ext cx="288925" cy="523875"/>
          </a:xfrm>
          <a:prstGeom prst="straightConnector1">
            <a:avLst/>
          </a:prstGeom>
          <a:noFill/>
          <a:ln w="19050" algn="ctr">
            <a:solidFill>
              <a:schemeClr val="tx2">
                <a:lumMod val="75000"/>
              </a:schemeClr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31BC9C-5272-4CD7-AA24-D8F70A366FA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ym typeface="Symbol" panose="05050102010706020507" pitchFamily="18" charset="2"/>
              </a:rPr>
              <a:t>(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 lg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) </a:t>
            </a:r>
            <a:r>
              <a:rPr lang="ko-KR" altLang="en-US" smtClean="0">
                <a:sym typeface="Symbol" panose="05050102010706020507" pitchFamily="18" charset="2"/>
              </a:rPr>
              <a:t>알고리즘의 비교</a:t>
            </a:r>
            <a:endParaRPr lang="ko-KR" altLang="en-US" smtClean="0"/>
          </a:p>
        </p:txBody>
      </p:sp>
      <p:graphicFrame>
        <p:nvGraphicFramePr>
          <p:cNvPr id="6349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033799"/>
              </p:ext>
            </p:extLst>
          </p:nvPr>
        </p:nvGraphicFramePr>
        <p:xfrm>
          <a:off x="144463" y="2333625"/>
          <a:ext cx="8831262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0" name="Document" r:id="rId4" imgW="9058463" imgH="2141450" progId="Word.Document.8">
                  <p:embed/>
                </p:oleObj>
              </mc:Choice>
              <mc:Fallback>
                <p:oleObj name="Document" r:id="rId4" imgW="9058463" imgH="214145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2333625"/>
                        <a:ext cx="8831262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6C7FEB-E490-4A4F-BA67-A17CEF44EA6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7630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키의 비교만으로 정렬하는 경우 하한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8839200" cy="4953000"/>
          </a:xfrm>
        </p:spPr>
        <p:txBody>
          <a:bodyPr/>
          <a:lstStyle/>
          <a:p>
            <a:pPr eaLnBrk="1" hangingPunct="1"/>
            <a:r>
              <a:rPr lang="en-US" altLang="ko-KR" i="1" dirty="0" smtClean="0"/>
              <a:t>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lg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보다 더 빠른 정렬 알고리즘을 개발할 수 있을까</a:t>
            </a:r>
            <a:r>
              <a:rPr lang="en-US" altLang="ko-KR" dirty="0" smtClean="0"/>
              <a:t>? </a:t>
            </a:r>
          </a:p>
          <a:p>
            <a:pPr lvl="1" eaLnBrk="1" hangingPunct="1"/>
            <a:r>
              <a:rPr lang="ko-KR" altLang="en-US" dirty="0" smtClean="0"/>
              <a:t>키의 비교 횟수를 기준으로 하는 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빠른 알고리즘은 불가능</a:t>
            </a:r>
            <a:r>
              <a:rPr lang="en-US" altLang="ko-KR" dirty="0" smtClean="0"/>
              <a:t>.</a:t>
            </a:r>
          </a:p>
          <a:p>
            <a:pPr eaLnBrk="1" hangingPunct="1"/>
            <a:r>
              <a:rPr lang="ko-KR" altLang="en-US" dirty="0" smtClean="0"/>
              <a:t>정렬알고리즘에 대한 </a:t>
            </a:r>
            <a:r>
              <a:rPr lang="ko-KR" altLang="en-US" dirty="0" err="1" smtClean="0"/>
              <a:t>결정트리</a:t>
            </a:r>
            <a:endParaRPr lang="ko-KR" altLang="en-US" dirty="0" smtClean="0"/>
          </a:p>
          <a:p>
            <a:pPr lvl="1" eaLnBrk="1" hangingPunct="1"/>
            <a:r>
              <a:rPr lang="en-US" altLang="ko-KR" dirty="0" smtClean="0"/>
              <a:t>3</a:t>
            </a:r>
            <a:r>
              <a:rPr lang="ko-KR" altLang="en-US" dirty="0" smtClean="0"/>
              <a:t>개의 키 </a:t>
            </a:r>
            <a:r>
              <a:rPr lang="en-US" altLang="ko-KR" dirty="0" err="1" smtClean="0"/>
              <a:t>a,b,c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정렬하는 알고리즘의 </a:t>
            </a:r>
            <a:r>
              <a:rPr lang="ko-KR" altLang="en-US" dirty="0" err="1" smtClean="0"/>
              <a:t>결정트리</a:t>
            </a:r>
            <a:r>
              <a:rPr lang="en-US" altLang="ko-KR" dirty="0" smtClean="0"/>
              <a:t>(decision tree).</a:t>
            </a:r>
          </a:p>
        </p:txBody>
      </p:sp>
      <p:pic>
        <p:nvPicPr>
          <p:cNvPr id="64517" name="그림 4" descr="07-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643188"/>
            <a:ext cx="5572125" cy="336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6215390"/>
            <a:ext cx="6380273" cy="52322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ko-KR" sz="1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decision tree: root</a:t>
            </a:r>
            <a:r>
              <a:rPr lang="ko-KR" altLang="en-US" sz="1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에서 출발하여 </a:t>
            </a:r>
            <a:r>
              <a:rPr lang="ko-KR" altLang="en-US" sz="1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노드의</a:t>
            </a:r>
            <a:r>
              <a:rPr lang="ko-KR" altLang="en-US" sz="1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조건을 따라가며 말단 </a:t>
            </a:r>
            <a:r>
              <a:rPr lang="ko-KR" altLang="en-US" sz="1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노드에</a:t>
            </a:r>
            <a:r>
              <a:rPr lang="ko-KR" altLang="en-US" sz="1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도달</a:t>
            </a:r>
            <a:endParaRPr lang="en-US" altLang="ko-KR" sz="1400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ko-KR" altLang="en-US" sz="1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말단 </a:t>
            </a:r>
            <a:r>
              <a:rPr lang="ko-KR" altLang="en-US" sz="1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노드는</a:t>
            </a:r>
            <a:r>
              <a:rPr lang="ko-KR" altLang="en-US" sz="1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하나의 결정</a:t>
            </a:r>
            <a:r>
              <a:rPr lang="en-US" altLang="ko-KR" sz="1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(decision)</a:t>
            </a:r>
            <a:r>
              <a:rPr lang="ko-KR" altLang="en-US" sz="1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을 나타냄</a:t>
            </a:r>
            <a:r>
              <a:rPr lang="en-US" altLang="ko-KR" sz="1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여기서는 정렬된 상태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1223ED-3354-48B4-891B-62E77EDC7C2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76250"/>
            <a:ext cx="8839200" cy="1847850"/>
          </a:xfrm>
        </p:spPr>
        <p:txBody>
          <a:bodyPr/>
          <a:lstStyle/>
          <a:p>
            <a:pPr lvl="1" eaLnBrk="1" hangingPunct="1"/>
            <a:r>
              <a:rPr lang="en-US" altLang="ko-KR" i="1" smtClean="0"/>
              <a:t>n</a:t>
            </a:r>
            <a:r>
              <a:rPr lang="ko-KR" altLang="en-US" smtClean="0"/>
              <a:t>개의 키 정렬 문제의 결정트리</a:t>
            </a:r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mtClean="0"/>
              <a:t>만약 </a:t>
            </a:r>
            <a:r>
              <a:rPr lang="en-US" altLang="ko-KR" i="1" smtClean="0"/>
              <a:t>n</a:t>
            </a:r>
            <a:r>
              <a:rPr lang="ko-KR" altLang="en-US" smtClean="0"/>
              <a:t>개의 키의 각 순열</a:t>
            </a:r>
            <a:r>
              <a:rPr lang="en-US" altLang="ko-KR" smtClean="0"/>
              <a:t>(permutation)</a:t>
            </a:r>
            <a:r>
              <a:rPr lang="ko-KR" altLang="en-US" smtClean="0"/>
              <a:t>에 대해서</a:t>
            </a:r>
            <a:r>
              <a:rPr lang="en-US" altLang="ko-KR" smtClean="0"/>
              <a:t>, </a:t>
            </a:r>
            <a:r>
              <a:rPr lang="ko-KR" altLang="en-US" smtClean="0"/>
              <a:t>뿌리마디로부터 잎마디로 이르는 </a:t>
            </a:r>
            <a:r>
              <a:rPr lang="ko-KR" altLang="en-US" b="1" u="sng" smtClean="0">
                <a:solidFill>
                  <a:srgbClr val="0070C0"/>
                </a:solidFill>
              </a:rPr>
              <a:t>경로</a:t>
            </a:r>
            <a:r>
              <a:rPr lang="ko-KR" altLang="en-US" smtClean="0"/>
              <a:t>가 있는 경우</a:t>
            </a:r>
            <a:r>
              <a:rPr lang="en-US" altLang="ko-KR" smtClean="0"/>
              <a:t>, </a:t>
            </a:r>
            <a:r>
              <a:rPr lang="ko-KR" altLang="en-US" smtClean="0"/>
              <a:t>결정트리는 유효하다</a:t>
            </a:r>
            <a:r>
              <a:rPr lang="en-US" altLang="ko-KR" smtClean="0"/>
              <a:t>(valid). </a:t>
            </a:r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크기가 </a:t>
            </a:r>
            <a:r>
              <a:rPr lang="en-US" altLang="ko-KR" i="1" smtClean="0"/>
              <a:t>n</a:t>
            </a:r>
            <a:r>
              <a:rPr lang="ko-KR" altLang="en-US" smtClean="0"/>
              <a:t>인 어떤 입력에 대해서도 정렬할 수 있다</a:t>
            </a:r>
            <a:r>
              <a:rPr lang="en-US" altLang="ko-KR" smtClean="0"/>
              <a:t>.</a:t>
            </a:r>
          </a:p>
        </p:txBody>
      </p:sp>
      <p:sp>
        <p:nvSpPr>
          <p:cNvPr id="4" name="이등변 삼각형 3"/>
          <p:cNvSpPr/>
          <p:nvPr/>
        </p:nvSpPr>
        <p:spPr bwMode="auto">
          <a:xfrm>
            <a:off x="2466975" y="3500438"/>
            <a:ext cx="1511300" cy="1368425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cxnSp>
        <p:nvCxnSpPr>
          <p:cNvPr id="65541" name="직선 연결선 4"/>
          <p:cNvCxnSpPr>
            <a:cxnSpLocks noChangeShapeType="1"/>
            <a:stCxn id="4" idx="0"/>
          </p:cNvCxnSpPr>
          <p:nvPr/>
        </p:nvCxnSpPr>
        <p:spPr bwMode="auto">
          <a:xfrm flipH="1">
            <a:off x="3114675" y="3500438"/>
            <a:ext cx="107950" cy="431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2" name="직선 연결선 6"/>
          <p:cNvCxnSpPr>
            <a:cxnSpLocks noChangeShapeType="1"/>
          </p:cNvCxnSpPr>
          <p:nvPr/>
        </p:nvCxnSpPr>
        <p:spPr bwMode="auto">
          <a:xfrm>
            <a:off x="3114675" y="3932238"/>
            <a:ext cx="215900" cy="2524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3" name="직선 연결선 8"/>
          <p:cNvCxnSpPr>
            <a:cxnSpLocks noChangeShapeType="1"/>
          </p:cNvCxnSpPr>
          <p:nvPr/>
        </p:nvCxnSpPr>
        <p:spPr bwMode="auto">
          <a:xfrm flipH="1">
            <a:off x="3114675" y="4184650"/>
            <a:ext cx="215900" cy="2524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4" name="직선 연결선 10"/>
          <p:cNvCxnSpPr>
            <a:cxnSpLocks noChangeShapeType="1"/>
          </p:cNvCxnSpPr>
          <p:nvPr/>
        </p:nvCxnSpPr>
        <p:spPr bwMode="auto">
          <a:xfrm>
            <a:off x="3114675" y="4437063"/>
            <a:ext cx="53975" cy="2873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5" name="직선 연결선 12"/>
          <p:cNvCxnSpPr>
            <a:cxnSpLocks noChangeShapeType="1"/>
          </p:cNvCxnSpPr>
          <p:nvPr/>
        </p:nvCxnSpPr>
        <p:spPr bwMode="auto">
          <a:xfrm>
            <a:off x="3168650" y="4724400"/>
            <a:ext cx="161925" cy="1444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타원 9"/>
          <p:cNvSpPr/>
          <p:nvPr/>
        </p:nvSpPr>
        <p:spPr bwMode="auto">
          <a:xfrm>
            <a:off x="3249613" y="4797425"/>
            <a:ext cx="152400" cy="1428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H="1">
            <a:off x="3249613" y="2133600"/>
            <a:ext cx="242887" cy="1943100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4EC3FC-6EBC-48B1-9A6C-EEE79F3ABE7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75" y="642938"/>
            <a:ext cx="7500938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0" dirty="0"/>
              <a:t> </a:t>
            </a:r>
            <a:r>
              <a:rPr lang="ko-KR" altLang="en-US" sz="2000" i="0" dirty="0"/>
              <a:t>키의 비교횟수와 레코드의 지정</a:t>
            </a:r>
            <a:r>
              <a:rPr lang="en-US" altLang="ko-KR" sz="2000" i="0" dirty="0"/>
              <a:t>(</a:t>
            </a:r>
            <a:r>
              <a:rPr lang="en-US" altLang="ko-KR" sz="2000" i="0" dirty="0">
                <a:latin typeface="+mn-lt"/>
              </a:rPr>
              <a:t>assignment</a:t>
            </a:r>
            <a:r>
              <a:rPr lang="en-US" altLang="ko-KR" sz="2000" i="0" dirty="0"/>
              <a:t>) </a:t>
            </a:r>
            <a:r>
              <a:rPr lang="ko-KR" altLang="en-US" sz="2000" i="0" dirty="0"/>
              <a:t>횟수의 형식으로 알고리즘 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6375" y="1741488"/>
            <a:ext cx="1379538" cy="10461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n-lt"/>
              </a:rPr>
              <a:t>temp</a:t>
            </a:r>
            <a:r>
              <a:rPr lang="ko-KR" altLang="en-US" sz="2000" i="0" dirty="0">
                <a:latin typeface="+mn-lt"/>
              </a:rPr>
              <a:t> </a:t>
            </a:r>
            <a:r>
              <a:rPr lang="en-US" altLang="ko-KR" sz="2000" i="0" dirty="0">
                <a:latin typeface="+mn-lt"/>
              </a:rPr>
              <a:t>= s[</a:t>
            </a:r>
            <a:r>
              <a:rPr lang="en-US" altLang="ko-KR" sz="2000" i="0" dirty="0" err="1">
                <a:latin typeface="+mn-lt"/>
              </a:rPr>
              <a:t>i</a:t>
            </a:r>
            <a:r>
              <a:rPr lang="en-US" altLang="ko-KR" sz="2000" i="0" dirty="0">
                <a:latin typeface="+mn-lt"/>
              </a:rPr>
              <a:t>];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n-lt"/>
              </a:rPr>
              <a:t>s[</a:t>
            </a:r>
            <a:r>
              <a:rPr lang="en-US" altLang="ko-KR" sz="2000" i="0" dirty="0" err="1">
                <a:latin typeface="+mn-lt"/>
              </a:rPr>
              <a:t>i</a:t>
            </a:r>
            <a:r>
              <a:rPr lang="en-US" altLang="ko-KR" sz="2000" i="0" dirty="0">
                <a:latin typeface="+mn-lt"/>
              </a:rPr>
              <a:t>] = s[j];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n-lt"/>
              </a:rPr>
              <a:t>s[j] = temp;</a:t>
            </a:r>
            <a:endParaRPr lang="ko-KR" altLang="en-US" sz="2000" i="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75" y="3000375"/>
            <a:ext cx="7896225" cy="2411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00100" lvl="1" indent="-3429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/>
              <a:t> </a:t>
            </a:r>
            <a:r>
              <a:rPr lang="ko-KR" altLang="en-US" sz="2000" i="0" dirty="0"/>
              <a:t>이 경우 한 번의 교환이지만</a:t>
            </a:r>
            <a:r>
              <a:rPr lang="en-US" altLang="ko-KR" sz="2000" i="0" dirty="0"/>
              <a:t>, 3</a:t>
            </a:r>
            <a:r>
              <a:rPr lang="ko-KR" altLang="en-US" sz="2000" i="0" dirty="0"/>
              <a:t>번의 지정문 필요</a:t>
            </a:r>
            <a:endParaRPr lang="en-US" altLang="ko-KR" sz="2000" i="0" dirty="0"/>
          </a:p>
          <a:p>
            <a:pPr marL="800100" lvl="1" indent="-3429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/>
              <a:t> </a:t>
            </a:r>
            <a:r>
              <a:rPr lang="ko-KR" altLang="en-US" sz="2000" i="0" dirty="0"/>
              <a:t>레코드의 크기가 크면 레코드를 지정하는 데 걸리는 시간이 길어지므로 분석에 포함</a:t>
            </a:r>
            <a:endParaRPr lang="en-US" altLang="ko-KR" sz="2000" i="0" dirty="0"/>
          </a:p>
          <a:p>
            <a:pPr lvl="1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endParaRPr lang="en-US" altLang="ko-KR" sz="2000" i="0" dirty="0"/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0" dirty="0"/>
              <a:t> </a:t>
            </a:r>
            <a:r>
              <a:rPr lang="ko-KR" altLang="en-US" sz="2000" i="0" dirty="0"/>
              <a:t>제자리 정렬</a:t>
            </a:r>
            <a:r>
              <a:rPr lang="en-US" altLang="ko-KR" sz="2000" i="0" dirty="0"/>
              <a:t>(</a:t>
            </a:r>
            <a:r>
              <a:rPr lang="en-US" altLang="ko-KR" sz="2000" i="0" dirty="0">
                <a:latin typeface="+mn-lt"/>
              </a:rPr>
              <a:t>in-place sort</a:t>
            </a:r>
            <a:r>
              <a:rPr lang="en-US" altLang="ko-KR" sz="2000" i="0" dirty="0"/>
              <a:t>) : </a:t>
            </a:r>
            <a:r>
              <a:rPr lang="ko-KR" altLang="en-US" sz="2000" i="0" dirty="0"/>
              <a:t>추가적으로 소요되는 저장장소가 상수</a:t>
            </a:r>
            <a:endParaRPr lang="en-US" altLang="ko-KR" sz="2000" i="0" dirty="0"/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ko-KR" altLang="en-US" sz="2000" i="0" dirty="0"/>
          </a:p>
        </p:txBody>
      </p:sp>
      <p:sp>
        <p:nvSpPr>
          <p:cNvPr id="11270" name="TextBox 1"/>
          <p:cNvSpPr txBox="1">
            <a:spLocks noChangeArrowheads="1"/>
          </p:cNvSpPr>
          <p:nvPr/>
        </p:nvSpPr>
        <p:spPr bwMode="auto">
          <a:xfrm>
            <a:off x="719138" y="1714500"/>
            <a:ext cx="615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en-US" altLang="ko-KR" i="0">
                <a:latin typeface="굴림" panose="020B0600000101010101" pitchFamily="50" charset="-127"/>
              </a:rPr>
              <a:t> </a:t>
            </a:r>
            <a:endParaRPr lang="ko-KR" altLang="en-US" i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5B837E-0AA0-47B4-A95B-7181497CDA4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3214688"/>
            <a:ext cx="8839200" cy="2919412"/>
          </a:xfrm>
        </p:spPr>
        <p:txBody>
          <a:bodyPr/>
          <a:lstStyle/>
          <a:p>
            <a:pPr lvl="1" eaLnBrk="1" hangingPunct="1"/>
            <a:r>
              <a:rPr lang="en-US" altLang="ko-KR" smtClean="0"/>
              <a:t>3</a:t>
            </a:r>
            <a:r>
              <a:rPr lang="ko-KR" altLang="en-US" smtClean="0"/>
              <a:t>개 입력의 교환정렬 알고리즘의 결정트리에서는 불필요한 비교를 하고 있다</a:t>
            </a:r>
            <a:r>
              <a:rPr lang="en-US" altLang="ko-KR" smtClean="0"/>
              <a:t>.  </a:t>
            </a:r>
          </a:p>
          <a:p>
            <a:pPr lvl="2" eaLnBrk="1" hangingPunct="1">
              <a:buFont typeface="Wingdings" panose="05000000000000000000" pitchFamily="2" charset="2"/>
              <a:buChar char="v"/>
            </a:pPr>
            <a:r>
              <a:rPr lang="ko-KR" altLang="en-US" smtClean="0"/>
              <a:t>어떤 시점에서 비교가 이루어 질 때</a:t>
            </a:r>
            <a:r>
              <a:rPr lang="en-US" altLang="ko-KR" smtClean="0"/>
              <a:t>, </a:t>
            </a:r>
            <a:r>
              <a:rPr lang="ko-KR" altLang="en-US" smtClean="0"/>
              <a:t>그 이전에 이루어졌던 비교의 결과를 전혀 알 수 없기 때문</a:t>
            </a:r>
            <a:r>
              <a:rPr lang="en-US" altLang="ko-KR" smtClean="0"/>
              <a:t>. 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/>
              <a:t>최적</a:t>
            </a:r>
            <a:r>
              <a:rPr lang="en-US" altLang="ko-KR" smtClean="0"/>
              <a:t>(optimal)</a:t>
            </a:r>
            <a:r>
              <a:rPr lang="ko-KR" altLang="en-US" smtClean="0"/>
              <a:t>이 아닌 알고리즘에서  나타남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가지친 결정트리</a:t>
            </a:r>
            <a:r>
              <a:rPr lang="en-US" altLang="ko-KR" smtClean="0"/>
              <a:t>(pruned decision tree): </a:t>
            </a:r>
            <a:r>
              <a:rPr lang="ko-KR" altLang="en-US" smtClean="0"/>
              <a:t>일관성 있는 순서로 결정을 내림으로서 뿌리마디로부터 모든 잎마디에 도달할 수 있는 경우</a:t>
            </a:r>
            <a:r>
              <a:rPr lang="en-US" altLang="ko-KR" smtClean="0"/>
              <a:t>, </a:t>
            </a:r>
            <a:r>
              <a:rPr lang="ko-KR" altLang="en-US" smtClean="0"/>
              <a:t>다음 화면의 결정트리는 가지친</a:t>
            </a:r>
            <a:r>
              <a:rPr lang="en-US" altLang="ko-KR" smtClean="0"/>
              <a:t>(pruned) </a:t>
            </a:r>
            <a:r>
              <a:rPr lang="ko-KR" altLang="en-US" smtClean="0"/>
              <a:t>결정트리이다</a:t>
            </a:r>
            <a:r>
              <a:rPr lang="en-US" altLang="ko-KR" smtClean="0"/>
              <a:t>.</a:t>
            </a:r>
          </a:p>
        </p:txBody>
      </p:sp>
      <p:sp>
        <p:nvSpPr>
          <p:cNvPr id="66564" name="Text Box 6"/>
          <p:cNvSpPr txBox="1">
            <a:spLocks noChangeArrowheads="1"/>
          </p:cNvSpPr>
          <p:nvPr/>
        </p:nvSpPr>
        <p:spPr bwMode="auto">
          <a:xfrm>
            <a:off x="1643063" y="571500"/>
            <a:ext cx="5286375" cy="1944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exchangesort(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n,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S[ ])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i,j;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(i=1; i&lt;=n-1; i++)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(j=i+1; j&lt;=n; j++)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(S[j] &lt; S[i])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exchange S[i] and S[j]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ko-KR" sz="1400" i="0">
                <a:latin typeface="Courier New" panose="02070309020205020404" pitchFamily="49" charset="0"/>
              </a:rPr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 bwMode="auto">
          <a:xfrm>
            <a:off x="5418138" y="411163"/>
            <a:ext cx="3098800" cy="1144587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594475" y="2786063"/>
            <a:ext cx="288925" cy="2682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035300" y="1547813"/>
            <a:ext cx="144463" cy="2857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2765425" y="1571625"/>
            <a:ext cx="144463" cy="2857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479800" y="1550988"/>
            <a:ext cx="287338" cy="2682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119313" y="1595438"/>
            <a:ext cx="288925" cy="2667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759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3B8024-AFF0-44DE-87D0-0F577319B8A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67593" name="그림 4" descr="07-1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1973263"/>
            <a:ext cx="5786437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4" name="TextBox 6"/>
          <p:cNvSpPr txBox="1">
            <a:spLocks noChangeArrowheads="1"/>
          </p:cNvSpPr>
          <p:nvPr/>
        </p:nvSpPr>
        <p:spPr bwMode="auto">
          <a:xfrm>
            <a:off x="2122488" y="6248400"/>
            <a:ext cx="5629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0">
                <a:latin typeface="굴림" panose="020B0600000101010101" pitchFamily="50" charset="-127"/>
              </a:rPr>
              <a:t>3</a:t>
            </a:r>
            <a:r>
              <a:rPr lang="ko-KR" altLang="en-US" i="0">
                <a:latin typeface="굴림" panose="020B0600000101010101" pitchFamily="50" charset="-127"/>
              </a:rPr>
              <a:t>개 키의 교환정렬에 해당하는 가지친 결정트리</a:t>
            </a:r>
          </a:p>
        </p:txBody>
      </p:sp>
      <p:sp>
        <p:nvSpPr>
          <p:cNvPr id="67595" name="TextBox 7"/>
          <p:cNvSpPr txBox="1">
            <a:spLocks noChangeArrowheads="1"/>
          </p:cNvSpPr>
          <p:nvPr/>
        </p:nvSpPr>
        <p:spPr bwMode="auto">
          <a:xfrm>
            <a:off x="5102225" y="73025"/>
            <a:ext cx="3390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 i="0">
                <a:latin typeface="HY견고딕" panose="02030600000101010101" pitchFamily="18" charset="-127"/>
                <a:ea typeface="HY견고딕" panose="02030600000101010101" pitchFamily="18" charset="-127"/>
              </a:rPr>
              <a:t>입력데이타</a:t>
            </a:r>
            <a:r>
              <a:rPr lang="en-US" altLang="ko-KR" sz="1400" i="0">
                <a:latin typeface="HY견고딕" panose="02030600000101010101" pitchFamily="18" charset="-127"/>
                <a:ea typeface="HY견고딕" panose="02030600000101010101" pitchFamily="18" charset="-127"/>
              </a:rPr>
              <a:t>: s[1]=a, s[2]=b, s[3]=c </a:t>
            </a:r>
            <a:endParaRPr lang="ko-KR" altLang="en-US" sz="1400" i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7596" name="TextBox 9"/>
          <p:cNvSpPr txBox="1">
            <a:spLocks noChangeArrowheads="1"/>
          </p:cNvSpPr>
          <p:nvPr/>
        </p:nvSpPr>
        <p:spPr bwMode="auto">
          <a:xfrm>
            <a:off x="2051050" y="1533525"/>
            <a:ext cx="246538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 i="0">
                <a:latin typeface="굴림" panose="020B0600000101010101" pitchFamily="50" charset="-127"/>
              </a:rPr>
              <a:t>abc</a:t>
            </a:r>
            <a:r>
              <a:rPr lang="en-US" altLang="ko-KR" sz="1800" i="0">
                <a:latin typeface="굴림" panose="020B0600000101010101" pitchFamily="50" charset="-127"/>
                <a:sym typeface="Wingdings" panose="05000000000000000000" pitchFamily="2" charset="2"/>
              </a:rPr>
              <a:t>baccabcba</a:t>
            </a:r>
            <a:endParaRPr lang="ko-KR" altLang="en-US" sz="1800" i="0">
              <a:latin typeface="굴림" panose="020B0600000101010101" pitchFamily="50" charset="-127"/>
            </a:endParaRPr>
          </a:p>
        </p:txBody>
      </p:sp>
      <p:cxnSp>
        <p:nvCxnSpPr>
          <p:cNvPr id="67597" name="직선 화살표 연결선 11"/>
          <p:cNvCxnSpPr>
            <a:cxnSpLocks noChangeShapeType="1"/>
          </p:cNvCxnSpPr>
          <p:nvPr/>
        </p:nvCxnSpPr>
        <p:spPr bwMode="auto">
          <a:xfrm rot="10800000">
            <a:off x="2479675" y="2044700"/>
            <a:ext cx="2000250" cy="214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8" name="직선 화살표 연결선 12"/>
          <p:cNvCxnSpPr>
            <a:cxnSpLocks noChangeShapeType="1"/>
          </p:cNvCxnSpPr>
          <p:nvPr/>
        </p:nvCxnSpPr>
        <p:spPr bwMode="auto">
          <a:xfrm rot="16200000" flipV="1">
            <a:off x="2658269" y="2223294"/>
            <a:ext cx="785812" cy="285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9" name="직선 화살표 연결선 17"/>
          <p:cNvCxnSpPr>
            <a:cxnSpLocks noChangeShapeType="1"/>
          </p:cNvCxnSpPr>
          <p:nvPr/>
        </p:nvCxnSpPr>
        <p:spPr bwMode="auto">
          <a:xfrm rot="5400000" flipH="1" flipV="1">
            <a:off x="2051050" y="2330450"/>
            <a:ext cx="1857375" cy="1000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타원 20"/>
          <p:cNvSpPr/>
          <p:nvPr/>
        </p:nvSpPr>
        <p:spPr bwMode="auto">
          <a:xfrm>
            <a:off x="2622550" y="4545013"/>
            <a:ext cx="428625" cy="4286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67601" name="직선 화살표 연결선 22"/>
          <p:cNvCxnSpPr>
            <a:cxnSpLocks noChangeShapeType="1"/>
          </p:cNvCxnSpPr>
          <p:nvPr/>
        </p:nvCxnSpPr>
        <p:spPr bwMode="auto">
          <a:xfrm rot="16200000" flipH="1">
            <a:off x="2408238" y="4259263"/>
            <a:ext cx="500062" cy="214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02" name="모서리가 둥근 사각형 설명선 24"/>
          <p:cNvSpPr>
            <a:spLocks noChangeArrowheads="1"/>
          </p:cNvSpPr>
          <p:nvPr/>
        </p:nvSpPr>
        <p:spPr bwMode="auto">
          <a:xfrm>
            <a:off x="2479675" y="5688013"/>
            <a:ext cx="1000125" cy="469900"/>
          </a:xfrm>
          <a:prstGeom prst="wedgeRoundRectCallout">
            <a:avLst>
              <a:gd name="adj1" fmla="val -20833"/>
              <a:gd name="adj2" fmla="val -21988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No</a:t>
            </a:r>
            <a:r>
              <a:rPr lang="ko-KR" altLang="en-US" sz="1200" i="0">
                <a:latin typeface="굴림" panose="020B0600000101010101" pitchFamily="50" charset="-127"/>
              </a:rPr>
              <a:t>는 모순</a:t>
            </a:r>
            <a:r>
              <a:rPr lang="en-US" altLang="ko-KR" sz="1200" i="0">
                <a:latin typeface="굴림" panose="020B0600000101010101" pitchFamily="50" charset="-127"/>
              </a:rPr>
              <a:t>.</a:t>
            </a:r>
            <a:r>
              <a:rPr lang="ko-KR" altLang="en-US" sz="1200" i="0">
                <a:latin typeface="굴림" panose="020B0600000101010101" pitchFamily="50" charset="-127"/>
              </a:rPr>
              <a:t> 이미 확인</a:t>
            </a:r>
          </a:p>
        </p:txBody>
      </p:sp>
      <p:sp>
        <p:nvSpPr>
          <p:cNvPr id="26" name="왼쪽/오른쪽 화살표 25"/>
          <p:cNvSpPr/>
          <p:nvPr/>
        </p:nvSpPr>
        <p:spPr bwMode="auto">
          <a:xfrm rot="4014188">
            <a:off x="4346575" y="3000375"/>
            <a:ext cx="1419225" cy="180975"/>
          </a:xfrm>
          <a:prstGeom prst="leftRightArrow">
            <a:avLst/>
          </a:prstGeom>
          <a:solidFill>
            <a:schemeClr val="accent3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67604" name="TextBox 26"/>
          <p:cNvSpPr txBox="1">
            <a:spLocks noChangeArrowheads="1"/>
          </p:cNvSpPr>
          <p:nvPr/>
        </p:nvSpPr>
        <p:spPr bwMode="auto">
          <a:xfrm>
            <a:off x="4551363" y="2973388"/>
            <a:ext cx="11588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200" i="0">
                <a:latin typeface="굴림" panose="020B0600000101010101" pitchFamily="50" charset="-127"/>
              </a:rPr>
              <a:t>불필요한 확인</a:t>
            </a:r>
          </a:p>
        </p:txBody>
      </p:sp>
      <p:sp>
        <p:nvSpPr>
          <p:cNvPr id="67605" name="모서리가 둥근 사각형 설명선 24"/>
          <p:cNvSpPr>
            <a:spLocks noChangeArrowheads="1"/>
          </p:cNvSpPr>
          <p:nvPr/>
        </p:nvSpPr>
        <p:spPr bwMode="auto">
          <a:xfrm>
            <a:off x="808038" y="3635375"/>
            <a:ext cx="1028700" cy="285750"/>
          </a:xfrm>
          <a:prstGeom prst="wedgeRoundRectCallout">
            <a:avLst>
              <a:gd name="adj1" fmla="val 80389"/>
              <a:gd name="adj2" fmla="val 10963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200" i="0">
                <a:latin typeface="굴림" panose="020B0600000101010101" pitchFamily="50" charset="-127"/>
              </a:rPr>
              <a:t>중복된 확인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6488113" y="2525713"/>
            <a:ext cx="250825" cy="2857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7361238" y="2525713"/>
            <a:ext cx="144462" cy="2667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7108825" y="2549525"/>
            <a:ext cx="144463" cy="2667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827963" y="2513013"/>
            <a:ext cx="322262" cy="2746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7610" name="TextBox 9"/>
          <p:cNvSpPr txBox="1">
            <a:spLocks noChangeArrowheads="1"/>
          </p:cNvSpPr>
          <p:nvPr/>
        </p:nvSpPr>
        <p:spPr bwMode="auto">
          <a:xfrm>
            <a:off x="6389688" y="2513013"/>
            <a:ext cx="1839912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 i="0">
                <a:latin typeface="굴림" panose="020B0600000101010101" pitchFamily="50" charset="-127"/>
              </a:rPr>
              <a:t>abc</a:t>
            </a:r>
            <a:r>
              <a:rPr lang="en-US" altLang="ko-KR" sz="1800" i="0">
                <a:latin typeface="굴림" panose="020B0600000101010101" pitchFamily="50" charset="-127"/>
                <a:sym typeface="Wingdings" panose="05000000000000000000" pitchFamily="2" charset="2"/>
              </a:rPr>
              <a:t>abcabc</a:t>
            </a:r>
            <a:endParaRPr lang="ko-KR" altLang="en-US" sz="1800" i="0">
              <a:latin typeface="굴림" panose="020B0600000101010101" pitchFamily="50" charset="-127"/>
            </a:endParaRPr>
          </a:p>
        </p:txBody>
      </p:sp>
      <p:cxnSp>
        <p:nvCxnSpPr>
          <p:cNvPr id="67611" name="직선 화살표 연결선 8"/>
          <p:cNvCxnSpPr>
            <a:cxnSpLocks noChangeShapeType="1"/>
            <a:endCxn id="67610" idx="2"/>
          </p:cNvCxnSpPr>
          <p:nvPr/>
        </p:nvCxnSpPr>
        <p:spPr bwMode="auto">
          <a:xfrm flipV="1">
            <a:off x="6594475" y="2854325"/>
            <a:ext cx="715963" cy="249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12" name="직선 화살표 연결선 29"/>
          <p:cNvCxnSpPr>
            <a:cxnSpLocks noChangeShapeType="1"/>
          </p:cNvCxnSpPr>
          <p:nvPr/>
        </p:nvCxnSpPr>
        <p:spPr bwMode="auto">
          <a:xfrm flipV="1">
            <a:off x="7253288" y="2863850"/>
            <a:ext cx="735012" cy="911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13" name="직사각형 1"/>
          <p:cNvSpPr>
            <a:spLocks noChangeArrowheads="1"/>
          </p:cNvSpPr>
          <p:nvPr/>
        </p:nvSpPr>
        <p:spPr bwMode="auto">
          <a:xfrm>
            <a:off x="5848350" y="796925"/>
            <a:ext cx="287338" cy="285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614" name="직사각형 28"/>
          <p:cNvSpPr>
            <a:spLocks noChangeArrowheads="1"/>
          </p:cNvSpPr>
          <p:nvPr/>
        </p:nvSpPr>
        <p:spPr bwMode="auto">
          <a:xfrm>
            <a:off x="6280150" y="796925"/>
            <a:ext cx="287338" cy="285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615" name="직사각형 29"/>
          <p:cNvSpPr>
            <a:spLocks noChangeArrowheads="1"/>
          </p:cNvSpPr>
          <p:nvPr/>
        </p:nvSpPr>
        <p:spPr bwMode="auto">
          <a:xfrm>
            <a:off x="6711950" y="796925"/>
            <a:ext cx="287338" cy="285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원호 2"/>
          <p:cNvSpPr/>
          <p:nvPr/>
        </p:nvSpPr>
        <p:spPr bwMode="auto">
          <a:xfrm rot="8381668">
            <a:off x="5935663" y="701675"/>
            <a:ext cx="642937" cy="511175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617" name="타원 8"/>
          <p:cNvSpPr>
            <a:spLocks noChangeArrowheads="1"/>
          </p:cNvSpPr>
          <p:nvPr/>
        </p:nvSpPr>
        <p:spPr bwMode="auto">
          <a:xfrm>
            <a:off x="5980113" y="1279525"/>
            <a:ext cx="230187" cy="1825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900" i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ko-KR" altLang="en-US" sz="9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원호 33"/>
          <p:cNvSpPr/>
          <p:nvPr/>
        </p:nvSpPr>
        <p:spPr bwMode="auto">
          <a:xfrm rot="8381668">
            <a:off x="5905500" y="225425"/>
            <a:ext cx="1331913" cy="977900"/>
          </a:xfrm>
          <a:prstGeom prst="arc">
            <a:avLst>
              <a:gd name="adj1" fmla="val 16537073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619" name="타원 34"/>
          <p:cNvSpPr>
            <a:spLocks noChangeArrowheads="1"/>
          </p:cNvSpPr>
          <p:nvPr/>
        </p:nvSpPr>
        <p:spPr bwMode="auto">
          <a:xfrm>
            <a:off x="6491288" y="1347788"/>
            <a:ext cx="209550" cy="1698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900" i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ko-KR" altLang="en-US" sz="9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원호 35"/>
          <p:cNvSpPr/>
          <p:nvPr/>
        </p:nvSpPr>
        <p:spPr bwMode="auto">
          <a:xfrm rot="19549137">
            <a:off x="6269038" y="706438"/>
            <a:ext cx="642937" cy="51276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621" name="타원 36"/>
          <p:cNvSpPr>
            <a:spLocks noChangeArrowheads="1"/>
          </p:cNvSpPr>
          <p:nvPr/>
        </p:nvSpPr>
        <p:spPr bwMode="auto">
          <a:xfrm>
            <a:off x="6521450" y="449263"/>
            <a:ext cx="209550" cy="1714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900" i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ko-KR" altLang="en-US" sz="9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622" name="TextBox 9"/>
          <p:cNvSpPr txBox="1">
            <a:spLocks noChangeArrowheads="1"/>
          </p:cNvSpPr>
          <p:nvPr/>
        </p:nvSpPr>
        <p:spPr bwMode="auto">
          <a:xfrm>
            <a:off x="7124700" y="758825"/>
            <a:ext cx="1260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Arial" panose="020B0604020202020204" pitchFamily="34" charset="0"/>
                <a:cs typeface="Arial" panose="020B0604020202020204" pitchFamily="34" charset="0"/>
              </a:rPr>
              <a:t>exchange sort </a:t>
            </a:r>
            <a:r>
              <a:rPr lang="ko-KR" altLang="en-US" sz="1200" i="0">
                <a:latin typeface="Arial" panose="020B0604020202020204" pitchFamily="34" charset="0"/>
                <a:cs typeface="Arial" panose="020B0604020202020204" pitchFamily="34" charset="0"/>
              </a:rPr>
              <a:t>진행 순서</a:t>
            </a:r>
          </a:p>
        </p:txBody>
      </p:sp>
      <p:sp>
        <p:nvSpPr>
          <p:cNvPr id="67623" name="Text Box 6"/>
          <p:cNvSpPr txBox="1">
            <a:spLocks noChangeArrowheads="1"/>
          </p:cNvSpPr>
          <p:nvPr/>
        </p:nvSpPr>
        <p:spPr bwMode="auto">
          <a:xfrm>
            <a:off x="320675" y="155575"/>
            <a:ext cx="3503613" cy="1077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000" i="0">
                <a:latin typeface="Courier New" panose="02070309020205020404" pitchFamily="49" charset="0"/>
                <a:cs typeface="Courier New" panose="02070309020205020404" pitchFamily="49" charset="0"/>
              </a:rPr>
              <a:t>  exchangesort(</a:t>
            </a:r>
            <a:r>
              <a:rPr lang="en-US" altLang="ko-KR" sz="10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000" i="0">
                <a:latin typeface="Courier New" panose="02070309020205020404" pitchFamily="49" charset="0"/>
                <a:cs typeface="Courier New" panose="02070309020205020404" pitchFamily="49" charset="0"/>
              </a:rPr>
              <a:t>  n, </a:t>
            </a:r>
            <a:r>
              <a:rPr lang="en-US" altLang="ko-KR" sz="10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000" i="0">
                <a:latin typeface="Courier New" panose="02070309020205020404" pitchFamily="49" charset="0"/>
                <a:cs typeface="Courier New" panose="02070309020205020404" pitchFamily="49" charset="0"/>
              </a:rPr>
              <a:t>  S[ ])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0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000" i="0">
                <a:latin typeface="Courier New" panose="02070309020205020404" pitchFamily="49" charset="0"/>
                <a:cs typeface="Courier New" panose="02070309020205020404" pitchFamily="49" charset="0"/>
              </a:rPr>
              <a:t>  i,j;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0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000" i="0">
                <a:latin typeface="Courier New" panose="02070309020205020404" pitchFamily="49" charset="0"/>
                <a:cs typeface="Courier New" panose="02070309020205020404" pitchFamily="49" charset="0"/>
              </a:rPr>
              <a:t> (i=1; i&lt;=n-1; i++)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 i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000" b="1" i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altLang="ko-KR" sz="1000" i="0">
                <a:latin typeface="Courier New" panose="02070309020205020404" pitchFamily="49" charset="0"/>
                <a:cs typeface="Courier New" panose="02070309020205020404" pitchFamily="49" charset="0"/>
              </a:rPr>
              <a:t>(j=i+1; j&lt;=n; j++)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0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000" i="0">
                <a:latin typeface="Courier New" panose="02070309020205020404" pitchFamily="49" charset="0"/>
                <a:cs typeface="Courier New" panose="02070309020205020404" pitchFamily="49" charset="0"/>
              </a:rPr>
              <a:t>(S[j] &lt; S[i])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exchange S[i] and S[j</a:t>
            </a:r>
            <a:r>
              <a:rPr lang="en-US" altLang="ko-KR" sz="1000" i="0">
                <a:latin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6619E6-4535-483A-96D7-F883505D46B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08050"/>
            <a:ext cx="8839200" cy="1928813"/>
          </a:xfrm>
        </p:spPr>
        <p:txBody>
          <a:bodyPr/>
          <a:lstStyle/>
          <a:p>
            <a:pPr lvl="1" eaLnBrk="1" hangingPunct="1"/>
            <a:r>
              <a:rPr lang="ko-KR" altLang="en-US" b="1" smtClean="0"/>
              <a:t>보조정리 </a:t>
            </a:r>
            <a:r>
              <a:rPr lang="en-US" altLang="ko-KR" b="1" smtClean="0"/>
              <a:t>7.1</a:t>
            </a:r>
            <a:r>
              <a:rPr lang="en-US" altLang="ko-KR" smtClean="0"/>
              <a:t>: </a:t>
            </a:r>
          </a:p>
          <a:p>
            <a:pPr lvl="1" eaLnBrk="1" hangingPunct="1">
              <a:lnSpc>
                <a:spcPts val="2800"/>
              </a:lnSpc>
              <a:buFont typeface="Wingdings" panose="05000000000000000000" pitchFamily="2" charset="2"/>
              <a:buNone/>
            </a:pPr>
            <a:r>
              <a:rPr lang="en-US" altLang="ko-KR" i="1" smtClean="0"/>
              <a:t>    n</a:t>
            </a:r>
            <a:r>
              <a:rPr lang="ko-KR" altLang="en-US" smtClean="0"/>
              <a:t>개의 서로 다른 키를 정렬하는 결정적</a:t>
            </a:r>
            <a:r>
              <a:rPr lang="en-US" altLang="ko-KR" smtClean="0"/>
              <a:t>(deterministic)</a:t>
            </a:r>
            <a:r>
              <a:rPr lang="ko-KR" altLang="en-US" smtClean="0"/>
              <a:t>알고리즘은</a:t>
            </a:r>
            <a:r>
              <a:rPr lang="en-US" altLang="ko-KR" smtClean="0"/>
              <a:t>, </a:t>
            </a:r>
            <a:r>
              <a:rPr lang="ko-KR" altLang="en-US" smtClean="0"/>
              <a:t>그에 상응하는 정확하게 </a:t>
            </a:r>
            <a:r>
              <a:rPr lang="en-US" altLang="ko-KR" i="1" smtClean="0"/>
              <a:t>n</a:t>
            </a:r>
            <a:r>
              <a:rPr lang="en-US" altLang="ko-KR" smtClean="0"/>
              <a:t>!</a:t>
            </a:r>
            <a:r>
              <a:rPr lang="ko-KR" altLang="en-US" smtClean="0"/>
              <a:t>개의 잎마디를 가진</a:t>
            </a:r>
            <a:r>
              <a:rPr lang="en-US" altLang="ko-KR" smtClean="0"/>
              <a:t>, </a:t>
            </a:r>
            <a:r>
              <a:rPr lang="ko-KR" altLang="en-US" smtClean="0"/>
              <a:t>유효하며 가지친 이진 결정트리가 존재한다</a:t>
            </a:r>
            <a:r>
              <a:rPr lang="en-US" altLang="ko-KR" smtClean="0"/>
              <a:t>.</a:t>
            </a:r>
          </a:p>
        </p:txBody>
      </p:sp>
      <p:sp>
        <p:nvSpPr>
          <p:cNvPr id="4" name="이등변 삼각형 3"/>
          <p:cNvSpPr/>
          <p:nvPr/>
        </p:nvSpPr>
        <p:spPr bwMode="auto">
          <a:xfrm>
            <a:off x="3635375" y="3213100"/>
            <a:ext cx="1512888" cy="1368425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3276600" y="4292600"/>
            <a:ext cx="2016125" cy="64928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cxnSp>
        <p:nvCxnSpPr>
          <p:cNvPr id="68614" name="직선 연결선 5"/>
          <p:cNvCxnSpPr>
            <a:cxnSpLocks noChangeShapeType="1"/>
            <a:stCxn id="4" idx="0"/>
          </p:cNvCxnSpPr>
          <p:nvPr/>
        </p:nvCxnSpPr>
        <p:spPr bwMode="auto">
          <a:xfrm flipH="1">
            <a:off x="4284663" y="3213100"/>
            <a:ext cx="107950" cy="431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15" name="직선 연결선 6"/>
          <p:cNvCxnSpPr>
            <a:cxnSpLocks noChangeShapeType="1"/>
          </p:cNvCxnSpPr>
          <p:nvPr/>
        </p:nvCxnSpPr>
        <p:spPr bwMode="auto">
          <a:xfrm>
            <a:off x="4284663" y="3644900"/>
            <a:ext cx="215900" cy="2524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16" name="직선 연결선 7"/>
          <p:cNvCxnSpPr>
            <a:cxnSpLocks noChangeShapeType="1"/>
          </p:cNvCxnSpPr>
          <p:nvPr/>
        </p:nvCxnSpPr>
        <p:spPr bwMode="auto">
          <a:xfrm flipH="1">
            <a:off x="4284663" y="3897313"/>
            <a:ext cx="215900" cy="2524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17" name="직선 연결선 8"/>
          <p:cNvCxnSpPr>
            <a:cxnSpLocks noChangeShapeType="1"/>
          </p:cNvCxnSpPr>
          <p:nvPr/>
        </p:nvCxnSpPr>
        <p:spPr bwMode="auto">
          <a:xfrm>
            <a:off x="4284663" y="4149725"/>
            <a:ext cx="53975" cy="287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18" name="직선 연결선 9"/>
          <p:cNvCxnSpPr>
            <a:cxnSpLocks noChangeShapeType="1"/>
          </p:cNvCxnSpPr>
          <p:nvPr/>
        </p:nvCxnSpPr>
        <p:spPr bwMode="auto">
          <a:xfrm>
            <a:off x="4338638" y="4437063"/>
            <a:ext cx="161925" cy="1444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타원 10"/>
          <p:cNvSpPr/>
          <p:nvPr/>
        </p:nvSpPr>
        <p:spPr bwMode="auto">
          <a:xfrm>
            <a:off x="4419600" y="4508500"/>
            <a:ext cx="152400" cy="14446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cxnSp>
        <p:nvCxnSpPr>
          <p:cNvPr id="68620" name="직선 화살표 연결선 2"/>
          <p:cNvCxnSpPr>
            <a:cxnSpLocks noChangeShapeType="1"/>
          </p:cNvCxnSpPr>
          <p:nvPr/>
        </p:nvCxnSpPr>
        <p:spPr bwMode="auto">
          <a:xfrm>
            <a:off x="3203575" y="2133600"/>
            <a:ext cx="215900" cy="2160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9E6AD5-2A60-4BC8-9BCC-B5AD353B790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23888"/>
          </a:xfrm>
        </p:spPr>
        <p:txBody>
          <a:bodyPr/>
          <a:lstStyle/>
          <a:p>
            <a:pPr eaLnBrk="1" hangingPunct="1"/>
            <a:r>
              <a:rPr lang="en-US" altLang="ko-KR" smtClean="0"/>
              <a:t>Lower Bound for Worst-Case</a:t>
            </a:r>
            <a:endParaRPr lang="ko-KR" altLang="en-US" smtClean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57338"/>
            <a:ext cx="8839200" cy="1058862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en-US" altLang="ko-KR" b="1" smtClean="0"/>
              <a:t>Lemma</a:t>
            </a:r>
            <a:r>
              <a:rPr lang="ko-KR" altLang="en-US" b="1" smtClean="0"/>
              <a:t> </a:t>
            </a:r>
            <a:r>
              <a:rPr lang="en-US" altLang="ko-KR" b="1" smtClean="0"/>
              <a:t>7.2</a:t>
            </a:r>
            <a:r>
              <a:rPr lang="en-US" altLang="ko-KR" smtClean="0"/>
              <a:t>: The worst-case number of comparisons done by a decision tree is equal to its depth.</a:t>
            </a:r>
          </a:p>
          <a:p>
            <a:pPr eaLnBrk="1" hangingPunct="1">
              <a:lnSpc>
                <a:spcPts val="2800"/>
              </a:lnSpc>
            </a:pPr>
            <a:endParaRPr lang="en-US" altLang="ko-KR" sz="1800" smtClean="0">
              <a:sym typeface="Symbol" panose="05050102010706020507" pitchFamily="18" charset="2"/>
            </a:endParaRPr>
          </a:p>
        </p:txBody>
      </p:sp>
      <p:sp>
        <p:nvSpPr>
          <p:cNvPr id="6" name="이등변 삼각형 5"/>
          <p:cNvSpPr/>
          <p:nvPr/>
        </p:nvSpPr>
        <p:spPr bwMode="auto">
          <a:xfrm>
            <a:off x="6300788" y="3152775"/>
            <a:ext cx="1511300" cy="1366838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cxnSp>
        <p:nvCxnSpPr>
          <p:cNvPr id="69638" name="직선 연결선 7"/>
          <p:cNvCxnSpPr>
            <a:cxnSpLocks noChangeShapeType="1"/>
            <a:stCxn id="6" idx="0"/>
          </p:cNvCxnSpPr>
          <p:nvPr/>
        </p:nvCxnSpPr>
        <p:spPr bwMode="auto">
          <a:xfrm flipH="1">
            <a:off x="6948488" y="3152775"/>
            <a:ext cx="107950" cy="431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39" name="직선 연결선 8"/>
          <p:cNvCxnSpPr>
            <a:cxnSpLocks noChangeShapeType="1"/>
          </p:cNvCxnSpPr>
          <p:nvPr/>
        </p:nvCxnSpPr>
        <p:spPr bwMode="auto">
          <a:xfrm>
            <a:off x="6948488" y="3584575"/>
            <a:ext cx="215900" cy="250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0" name="직선 연결선 9"/>
          <p:cNvCxnSpPr>
            <a:cxnSpLocks noChangeShapeType="1"/>
          </p:cNvCxnSpPr>
          <p:nvPr/>
        </p:nvCxnSpPr>
        <p:spPr bwMode="auto">
          <a:xfrm flipH="1">
            <a:off x="6948488" y="3835400"/>
            <a:ext cx="215900" cy="2524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1" name="직선 연결선 10"/>
          <p:cNvCxnSpPr>
            <a:cxnSpLocks noChangeShapeType="1"/>
          </p:cNvCxnSpPr>
          <p:nvPr/>
        </p:nvCxnSpPr>
        <p:spPr bwMode="auto">
          <a:xfrm>
            <a:off x="6948488" y="4087813"/>
            <a:ext cx="53975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2" name="직선 연결선 11"/>
          <p:cNvCxnSpPr>
            <a:cxnSpLocks noChangeShapeType="1"/>
          </p:cNvCxnSpPr>
          <p:nvPr/>
        </p:nvCxnSpPr>
        <p:spPr bwMode="auto">
          <a:xfrm>
            <a:off x="7002463" y="4376738"/>
            <a:ext cx="161925" cy="142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타원 12"/>
          <p:cNvSpPr/>
          <p:nvPr/>
        </p:nvSpPr>
        <p:spPr bwMode="auto">
          <a:xfrm>
            <a:off x="7083425" y="4448175"/>
            <a:ext cx="153988" cy="14446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69644" name="오른쪽 중괄호 1"/>
          <p:cNvSpPr>
            <a:spLocks/>
          </p:cNvSpPr>
          <p:nvPr/>
        </p:nvSpPr>
        <p:spPr bwMode="auto">
          <a:xfrm>
            <a:off x="8245475" y="3152775"/>
            <a:ext cx="382588" cy="1366838"/>
          </a:xfrm>
          <a:prstGeom prst="rightBrace">
            <a:avLst>
              <a:gd name="adj1" fmla="val 835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51875" y="3689350"/>
            <a:ext cx="3127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j-lt"/>
              </a:rPr>
              <a:t>d</a:t>
            </a:r>
            <a:endParaRPr lang="ko-KR" altLang="en-US" sz="2000" dirty="0">
              <a:latin typeface="+mj-lt"/>
            </a:endParaRPr>
          </a:p>
        </p:txBody>
      </p:sp>
      <p:pic>
        <p:nvPicPr>
          <p:cNvPr id="69646" name="그림 4" descr="07-1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2770188"/>
            <a:ext cx="5526087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C204B8-0BA2-42EB-9991-10F31E6BEFA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23888"/>
          </a:xfrm>
        </p:spPr>
        <p:txBody>
          <a:bodyPr/>
          <a:lstStyle/>
          <a:p>
            <a:pPr eaLnBrk="1" hangingPunct="1"/>
            <a:r>
              <a:rPr lang="ko-KR" altLang="en-US" smtClean="0"/>
              <a:t>결정트리로 구한 최악의 경우 하한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50900"/>
            <a:ext cx="8839200" cy="5286375"/>
          </a:xfrm>
        </p:spPr>
        <p:txBody>
          <a:bodyPr/>
          <a:lstStyle/>
          <a:p>
            <a:pPr eaLnBrk="1" hangingPunct="1">
              <a:lnSpc>
                <a:spcPts val="2800"/>
              </a:lnSpc>
              <a:defRPr/>
            </a:pPr>
            <a:r>
              <a:rPr lang="ko-KR" altLang="en-US" sz="1400" b="1" smtClean="0">
                <a:latin typeface="+mn-lt"/>
                <a:ea typeface="맑은 고딕" panose="020B0503020000020004" pitchFamily="50" charset="-127"/>
              </a:rPr>
              <a:t>보조정리 </a:t>
            </a:r>
            <a:r>
              <a:rPr lang="en-US" altLang="ko-KR" sz="1400" b="1" smtClean="0">
                <a:latin typeface="+mn-lt"/>
                <a:ea typeface="맑은 고딕" panose="020B0503020000020004" pitchFamily="50" charset="-127"/>
              </a:rPr>
              <a:t>7.3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</a:rPr>
              <a:t>: </a:t>
            </a:r>
            <a:r>
              <a:rPr lang="ko-KR" altLang="en-US" sz="1400" smtClean="0">
                <a:latin typeface="+mn-lt"/>
                <a:ea typeface="맑은 고딕" panose="020B0503020000020004" pitchFamily="50" charset="-127"/>
              </a:rPr>
              <a:t>이진트리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</a:rPr>
              <a:t>(binary tree)</a:t>
            </a:r>
            <a:r>
              <a:rPr lang="ko-KR" altLang="en-US" sz="1400" smtClean="0">
                <a:latin typeface="+mn-lt"/>
                <a:ea typeface="맑은 고딕" panose="020B0503020000020004" pitchFamily="50" charset="-127"/>
              </a:rPr>
              <a:t>의 잎마디의 수가 </a:t>
            </a:r>
            <a:r>
              <a:rPr lang="en-US" altLang="ko-KR" sz="1400" i="1" smtClean="0">
                <a:latin typeface="+mn-lt"/>
                <a:ea typeface="맑은 고딕" panose="020B0503020000020004" pitchFamily="50" charset="-127"/>
              </a:rPr>
              <a:t>m</a:t>
            </a:r>
            <a:r>
              <a:rPr lang="ko-KR" altLang="en-US" sz="1400" smtClean="0">
                <a:latin typeface="+mn-lt"/>
                <a:ea typeface="맑은 고딕" panose="020B0503020000020004" pitchFamily="50" charset="-127"/>
              </a:rPr>
              <a:t>이고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</a:rPr>
              <a:t>, </a:t>
            </a:r>
            <a:r>
              <a:rPr lang="ko-KR" altLang="en-US" sz="1400" smtClean="0">
                <a:latin typeface="+mn-lt"/>
                <a:ea typeface="맑은 고딕" panose="020B0503020000020004" pitchFamily="50" charset="-127"/>
              </a:rPr>
              <a:t>깊이가 </a:t>
            </a:r>
            <a:r>
              <a:rPr lang="en-US" altLang="ko-KR" sz="1400" i="1" smtClean="0">
                <a:latin typeface="+mn-lt"/>
                <a:ea typeface="맑은 고딕" panose="020B0503020000020004" pitchFamily="50" charset="-127"/>
              </a:rPr>
              <a:t>d</a:t>
            </a:r>
            <a:r>
              <a:rPr lang="ko-KR" altLang="en-US" sz="1400" smtClean="0">
                <a:latin typeface="+mn-lt"/>
                <a:ea typeface="맑은 고딕" panose="020B0503020000020004" pitchFamily="50" charset="-127"/>
              </a:rPr>
              <a:t>이면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</a:rPr>
              <a:t>,   </a:t>
            </a:r>
            <a:r>
              <a:rPr lang="en-US" altLang="ko-KR" sz="1400" i="1" smtClean="0">
                <a:latin typeface="+mn-lt"/>
                <a:ea typeface="맑은 고딕" panose="020B0503020000020004" pitchFamily="50" charset="-127"/>
              </a:rPr>
              <a:t>d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</a:rPr>
              <a:t> 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 lg </a:t>
            </a:r>
            <a:r>
              <a:rPr lang="en-US" altLang="ko-KR" sz="1400" i="1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m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 </a:t>
            </a:r>
            <a:r>
              <a:rPr lang="ko-KR" altLang="en-US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이다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	</a:t>
            </a:r>
            <a:r>
              <a:rPr lang="ko-KR" altLang="en-US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증명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: </a:t>
            </a:r>
            <a:r>
              <a:rPr lang="en-US" altLang="ko-KR" sz="1400" i="1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d</a:t>
            </a:r>
            <a:r>
              <a:rPr lang="ko-KR" altLang="en-US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에 대하여 귀납법으로 증명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. </a:t>
            </a:r>
            <a:r>
              <a:rPr lang="ko-KR" altLang="en-US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우선 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2</a:t>
            </a:r>
            <a:r>
              <a:rPr lang="en-US" altLang="ko-KR" sz="1400" i="1" baseline="500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d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  </a:t>
            </a:r>
            <a:r>
              <a:rPr lang="en-US" altLang="ko-KR" sz="1400" i="1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m</a:t>
            </a:r>
            <a:r>
              <a:rPr lang="ko-KR" altLang="en-US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임을 먼저 보인다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.</a:t>
            </a:r>
          </a:p>
          <a:p>
            <a:pPr lvl="1" eaLnBrk="1" hangingPunct="1">
              <a:lnSpc>
                <a:spcPts val="2800"/>
              </a:lnSpc>
              <a:defRPr/>
            </a:pPr>
            <a:r>
              <a:rPr lang="ko-KR" altLang="en-US" sz="1400" b="1" smtClean="0">
                <a:solidFill>
                  <a:srgbClr val="0070C0"/>
                </a:solidFill>
                <a:latin typeface="+mn-lt"/>
                <a:ea typeface="맑은 고딕" panose="020B0503020000020004" pitchFamily="50" charset="-127"/>
              </a:rPr>
              <a:t>귀납출발점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</a:rPr>
              <a:t>: </a:t>
            </a:r>
            <a:r>
              <a:rPr lang="en-US" altLang="ko-KR" sz="1400" i="1" smtClean="0">
                <a:latin typeface="+mn-lt"/>
                <a:ea typeface="맑은 고딕" panose="020B0503020000020004" pitchFamily="50" charset="-127"/>
              </a:rPr>
              <a:t>d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</a:rPr>
              <a:t> = 0: </a:t>
            </a:r>
            <a:r>
              <a:rPr lang="ko-KR" altLang="en-US" sz="1400" smtClean="0">
                <a:latin typeface="+mn-lt"/>
                <a:ea typeface="맑은 고딕" panose="020B0503020000020004" pitchFamily="50" charset="-127"/>
              </a:rPr>
              <a:t>마디의 수가 하나인 이진트리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</a:rPr>
              <a:t>. </a:t>
            </a:r>
            <a:r>
              <a:rPr lang="ko-KR" altLang="en-US" sz="1400" smtClean="0">
                <a:latin typeface="+mn-lt"/>
                <a:ea typeface="맑은 고딕" panose="020B0503020000020004" pitchFamily="50" charset="-127"/>
              </a:rPr>
              <a:t>따라서 명백히 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2</a:t>
            </a:r>
            <a:r>
              <a:rPr lang="en-US" altLang="ko-KR" sz="1400" i="1" baseline="500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d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  1.</a:t>
            </a:r>
          </a:p>
          <a:p>
            <a:pPr lvl="1" eaLnBrk="1" hangingPunct="1">
              <a:lnSpc>
                <a:spcPts val="2800"/>
              </a:lnSpc>
              <a:defRPr/>
            </a:pPr>
            <a:r>
              <a:rPr lang="ko-KR" altLang="en-US" sz="1400" b="1" smtClean="0">
                <a:solidFill>
                  <a:srgbClr val="0070C0"/>
                </a:solidFill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귀납가정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: </a:t>
            </a:r>
            <a:r>
              <a:rPr lang="ko-KR" altLang="en-US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깊이가 </a:t>
            </a:r>
            <a:r>
              <a:rPr lang="en-US" altLang="ko-KR" sz="1400" i="1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d</a:t>
            </a:r>
            <a:r>
              <a:rPr lang="ko-KR" altLang="en-US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인 모든 이진트리에 대하서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, 2</a:t>
            </a:r>
            <a:r>
              <a:rPr lang="en-US" altLang="ko-KR" sz="1400" i="1" baseline="500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d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  </a:t>
            </a:r>
            <a:r>
              <a:rPr lang="en-US" altLang="ko-KR" sz="1400" i="1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m</a:t>
            </a:r>
            <a:r>
              <a:rPr lang="ko-KR" altLang="en-US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가 성립한다고 가정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.</a:t>
            </a:r>
          </a:p>
          <a:p>
            <a:pPr lvl="1" eaLnBrk="1" hangingPunct="1">
              <a:lnSpc>
                <a:spcPts val="2800"/>
              </a:lnSpc>
              <a:defRPr/>
            </a:pPr>
            <a:r>
              <a:rPr lang="ko-KR" altLang="en-US" sz="1400" b="1" smtClean="0">
                <a:solidFill>
                  <a:srgbClr val="0070C0"/>
                </a:solidFill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귀납절차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: </a:t>
            </a:r>
            <a:r>
              <a:rPr lang="ko-KR" altLang="en-US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깊이가 </a:t>
            </a:r>
            <a:r>
              <a:rPr lang="en-US" altLang="ko-KR" sz="1400" i="1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d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 + 1</a:t>
            </a:r>
            <a:r>
              <a:rPr lang="ko-KR" altLang="en-US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인 모든 이진트리에 대해서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, 2</a:t>
            </a:r>
            <a:r>
              <a:rPr lang="en-US" altLang="ko-KR" sz="1400" i="1" baseline="500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d+</a:t>
            </a:r>
            <a:r>
              <a:rPr lang="en-US" altLang="ko-KR" sz="1400" baseline="500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1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  </a:t>
            </a:r>
            <a:r>
              <a:rPr lang="en-US" altLang="ko-KR" sz="1400" i="1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m’</a:t>
            </a:r>
            <a:r>
              <a:rPr lang="ko-KR" altLang="en-US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임을 보이면 된다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. </a:t>
            </a:r>
            <a:r>
              <a:rPr lang="ko-KR" altLang="en-US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여기서 </a:t>
            </a:r>
            <a:r>
              <a:rPr lang="en-US" altLang="ko-KR" sz="1400" i="1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m’</a:t>
            </a:r>
            <a:r>
              <a:rPr lang="ko-KR" altLang="en-US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은 잎마디의 수이다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.</a:t>
            </a:r>
          </a:p>
          <a:p>
            <a:pPr lvl="1" eaLnBrk="1" hangingPunct="1">
              <a:lnSpc>
                <a:spcPts val="28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i="1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	              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2</a:t>
            </a:r>
            <a:r>
              <a:rPr lang="en-US" altLang="ko-KR" sz="1400" i="1" baseline="500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d+</a:t>
            </a:r>
            <a:r>
              <a:rPr lang="en-US" altLang="ko-KR" sz="1400" baseline="500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1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 = 2  2</a:t>
            </a:r>
            <a:r>
              <a:rPr lang="en-US" altLang="ko-KR" sz="1400" i="1" baseline="500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d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   2</a:t>
            </a:r>
            <a:r>
              <a:rPr lang="en-US" altLang="ko-KR" sz="1400" i="1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m      </a:t>
            </a:r>
            <a:r>
              <a:rPr lang="ko-KR" altLang="en-US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귀납가정에 의해서 성립</a:t>
            </a:r>
          </a:p>
          <a:p>
            <a:pPr lvl="1" eaLnBrk="1" hangingPunct="1">
              <a:lnSpc>
                <a:spcPts val="2800"/>
              </a:lnSpc>
              <a:buFont typeface="Wingdings" panose="05000000000000000000" pitchFamily="2" charset="2"/>
              <a:buNone/>
              <a:defRPr/>
            </a:pPr>
            <a:r>
              <a:rPr lang="ko-KR" altLang="en-US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	                                     </a:t>
            </a:r>
            <a:r>
              <a:rPr lang="en-US" altLang="ko-KR" sz="1400" i="1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m’      </a:t>
            </a:r>
            <a:r>
              <a:rPr lang="ko-KR" altLang="en-US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각 부모마디는 기껏해야 자식마디 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2</a:t>
            </a:r>
            <a:r>
              <a:rPr lang="ko-KR" altLang="en-US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개를 가지므로</a:t>
            </a:r>
          </a:p>
          <a:p>
            <a:pPr lvl="1" eaLnBrk="1" hangingPunct="1">
              <a:lnSpc>
                <a:spcPts val="2800"/>
              </a:lnSpc>
              <a:buFont typeface="Wingdings" panose="05000000000000000000" pitchFamily="2" charset="2"/>
              <a:buNone/>
              <a:defRPr/>
            </a:pPr>
            <a:r>
              <a:rPr lang="ko-KR" altLang="en-US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	그러므로 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2</a:t>
            </a:r>
            <a:r>
              <a:rPr lang="en-US" altLang="ko-KR" sz="1400" i="1" baseline="500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d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  </a:t>
            </a:r>
            <a:r>
              <a:rPr lang="en-US" altLang="ko-KR" sz="1400" i="1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m</a:t>
            </a:r>
            <a:r>
              <a:rPr lang="ko-KR" altLang="en-US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이 성립한다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. </a:t>
            </a:r>
            <a:r>
              <a:rPr lang="ko-KR" altLang="en-US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여기서 양변에 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lg</a:t>
            </a:r>
            <a:r>
              <a:rPr lang="ko-KR" altLang="en-US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를 씌우면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, </a:t>
            </a:r>
            <a:r>
              <a:rPr lang="en-US" altLang="ko-KR" sz="1400" i="1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d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  lg </a:t>
            </a:r>
            <a:r>
              <a:rPr lang="en-US" altLang="ko-KR" sz="1400" i="1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m</a:t>
            </a:r>
            <a:r>
              <a:rPr lang="ko-KR" altLang="en-US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이 된다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. </a:t>
            </a:r>
            <a:r>
              <a:rPr lang="ko-KR" altLang="en-US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그런데 </a:t>
            </a:r>
            <a:r>
              <a:rPr lang="en-US" altLang="ko-KR" sz="1400" i="1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d</a:t>
            </a:r>
            <a:r>
              <a:rPr lang="ko-KR" altLang="en-US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는 정수이므로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, </a:t>
            </a:r>
            <a:r>
              <a:rPr lang="en-US" altLang="ko-KR" sz="1400" i="1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d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  lg </a:t>
            </a:r>
            <a:r>
              <a:rPr lang="en-US" altLang="ko-KR" sz="1400" i="1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m</a:t>
            </a:r>
            <a:r>
              <a:rPr lang="en-US" altLang="ko-KR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 </a:t>
            </a:r>
            <a:r>
              <a:rPr lang="ko-KR" altLang="en-US" sz="140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이 된다</a:t>
            </a:r>
            <a:r>
              <a:rPr lang="en-US" altLang="ko-KR" sz="1400" smtClean="0">
                <a:latin typeface="+mn-lt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5" name="이등변 삼각형 4"/>
          <p:cNvSpPr/>
          <p:nvPr/>
        </p:nvSpPr>
        <p:spPr bwMode="auto">
          <a:xfrm>
            <a:off x="1187450" y="5451475"/>
            <a:ext cx="936625" cy="792163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70662" name="왼쪽 중괄호 2"/>
          <p:cNvSpPr>
            <a:spLocks/>
          </p:cNvSpPr>
          <p:nvPr/>
        </p:nvSpPr>
        <p:spPr bwMode="auto">
          <a:xfrm>
            <a:off x="827088" y="5451475"/>
            <a:ext cx="215900" cy="792163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750" y="5675313"/>
            <a:ext cx="287338" cy="314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+mj-lt"/>
              </a:rPr>
              <a:t>d</a:t>
            </a:r>
            <a:endParaRPr lang="ko-KR" altLang="en-US" sz="1600" dirty="0">
              <a:latin typeface="+mj-lt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1079500" y="6078538"/>
            <a:ext cx="1152525" cy="325437"/>
          </a:xfrm>
          <a:prstGeom prst="ellipse">
            <a:avLst/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4500" y="6381750"/>
            <a:ext cx="331788" cy="314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+mj-lt"/>
              </a:rPr>
              <a:t>m</a:t>
            </a:r>
            <a:endParaRPr lang="ko-KR" altLang="en-US" sz="1600" dirty="0">
              <a:latin typeface="+mj-lt"/>
            </a:endParaRPr>
          </a:p>
        </p:txBody>
      </p:sp>
      <p:pic>
        <p:nvPicPr>
          <p:cNvPr id="70666" name="그림 4" descr="07-1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5229225"/>
            <a:ext cx="2305050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타원 10"/>
          <p:cNvSpPr/>
          <p:nvPr/>
        </p:nvSpPr>
        <p:spPr bwMode="auto">
          <a:xfrm>
            <a:off x="2763838" y="6253163"/>
            <a:ext cx="144462" cy="13811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3960813" y="6254750"/>
            <a:ext cx="144462" cy="1381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cxnSp>
        <p:nvCxnSpPr>
          <p:cNvPr id="70669" name="직선 연결선 6"/>
          <p:cNvCxnSpPr>
            <a:cxnSpLocks noChangeShapeType="1"/>
            <a:endCxn id="11" idx="1"/>
          </p:cNvCxnSpPr>
          <p:nvPr/>
        </p:nvCxnSpPr>
        <p:spPr bwMode="auto">
          <a:xfrm>
            <a:off x="2692400" y="6088063"/>
            <a:ext cx="92075" cy="1857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0" name="직선 연결선 13"/>
          <p:cNvCxnSpPr>
            <a:cxnSpLocks noChangeShapeType="1"/>
          </p:cNvCxnSpPr>
          <p:nvPr/>
        </p:nvCxnSpPr>
        <p:spPr bwMode="auto">
          <a:xfrm>
            <a:off x="3924300" y="6073775"/>
            <a:ext cx="71438" cy="168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이등변 삼각형 14"/>
          <p:cNvSpPr/>
          <p:nvPr/>
        </p:nvSpPr>
        <p:spPr bwMode="auto">
          <a:xfrm>
            <a:off x="6515100" y="5192713"/>
            <a:ext cx="936625" cy="792162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70672" name="왼쪽 중괄호 2"/>
          <p:cNvSpPr>
            <a:spLocks/>
          </p:cNvSpPr>
          <p:nvPr/>
        </p:nvSpPr>
        <p:spPr bwMode="auto">
          <a:xfrm>
            <a:off x="6154738" y="5192713"/>
            <a:ext cx="215900" cy="792162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7400" y="5416550"/>
            <a:ext cx="287338" cy="314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+mj-lt"/>
              </a:rPr>
              <a:t>d</a:t>
            </a:r>
            <a:endParaRPr lang="ko-KR" altLang="en-US" sz="1600" dirty="0">
              <a:latin typeface="+mj-lt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6375400" y="6067425"/>
            <a:ext cx="1152525" cy="325438"/>
          </a:xfrm>
          <a:prstGeom prst="ellipse">
            <a:avLst/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77088" y="6397625"/>
            <a:ext cx="401637" cy="3127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+mj-lt"/>
              </a:rPr>
              <a:t>m’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70676" name="직선 연결선 4"/>
          <p:cNvCxnSpPr>
            <a:cxnSpLocks noChangeShapeType="1"/>
            <a:endCxn id="22" idx="0"/>
          </p:cNvCxnSpPr>
          <p:nvPr/>
        </p:nvCxnSpPr>
        <p:spPr bwMode="auto">
          <a:xfrm flipH="1">
            <a:off x="6659563" y="5984875"/>
            <a:ext cx="144462" cy="198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7" name="직선 연결선 10"/>
          <p:cNvCxnSpPr>
            <a:cxnSpLocks noChangeShapeType="1"/>
          </p:cNvCxnSpPr>
          <p:nvPr/>
        </p:nvCxnSpPr>
        <p:spPr bwMode="auto">
          <a:xfrm>
            <a:off x="6804025" y="5984875"/>
            <a:ext cx="179388" cy="2047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타원 21"/>
          <p:cNvSpPr/>
          <p:nvPr/>
        </p:nvSpPr>
        <p:spPr bwMode="auto">
          <a:xfrm>
            <a:off x="6586538" y="6183313"/>
            <a:ext cx="144462" cy="13811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6910388" y="6180138"/>
            <a:ext cx="144462" cy="13811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24" name="오른쪽 화살표 23"/>
          <p:cNvSpPr/>
          <p:nvPr/>
        </p:nvSpPr>
        <p:spPr bwMode="auto">
          <a:xfrm>
            <a:off x="4948238" y="5538788"/>
            <a:ext cx="415925" cy="4508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70681" name="왼쪽 중괄호 2"/>
          <p:cNvSpPr>
            <a:spLocks/>
          </p:cNvSpPr>
          <p:nvPr/>
        </p:nvSpPr>
        <p:spPr bwMode="auto">
          <a:xfrm rot="10800000">
            <a:off x="7600950" y="5192713"/>
            <a:ext cx="358775" cy="1081087"/>
          </a:xfrm>
          <a:prstGeom prst="leftBrace">
            <a:avLst>
              <a:gd name="adj1" fmla="val 8328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64488" y="5573713"/>
            <a:ext cx="527050" cy="314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+mj-lt"/>
              </a:rPr>
              <a:t>d+</a:t>
            </a:r>
            <a:r>
              <a:rPr lang="en-US" altLang="ko-KR" sz="1600" i="0" dirty="0">
                <a:latin typeface="+mj-lt"/>
              </a:rPr>
              <a:t>1</a:t>
            </a:r>
            <a:endParaRPr lang="ko-KR" altLang="en-US" sz="1600" i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 bwMode="auto">
          <a:xfrm>
            <a:off x="1673225" y="249238"/>
            <a:ext cx="4997450" cy="928687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2707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6A979C-A99A-4D09-8AD5-21046A65AA4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1684" name="TextBox 3"/>
          <p:cNvSpPr txBox="1">
            <a:spLocks noChangeArrowheads="1"/>
          </p:cNvSpPr>
          <p:nvPr/>
        </p:nvSpPr>
        <p:spPr bwMode="auto">
          <a:xfrm>
            <a:off x="1984375" y="290513"/>
            <a:ext cx="1585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i="0" smtClean="0">
                <a:latin typeface="+mn-lt"/>
                <a:ea typeface="맑은 고딕" panose="020B0503020000020004" pitchFamily="50" charset="-127"/>
              </a:rPr>
              <a:t>d </a:t>
            </a:r>
            <a:r>
              <a:rPr lang="en-US" altLang="ko-KR" i="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 lg m</a:t>
            </a:r>
            <a:endParaRPr lang="ko-KR" altLang="en-US" i="0" smtClean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2709" name="TextBox 10"/>
          <p:cNvSpPr txBox="1">
            <a:spLocks noChangeArrowheads="1"/>
          </p:cNvSpPr>
          <p:nvPr/>
        </p:nvSpPr>
        <p:spPr bwMode="auto">
          <a:xfrm>
            <a:off x="4868863" y="2919413"/>
            <a:ext cx="36734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i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ko-KR" altLang="en-US" i="0">
                <a:latin typeface="Arial" panose="020B0604020202020204" pitchFamily="34" charset="0"/>
                <a:cs typeface="Arial" panose="020B0604020202020204" pitchFamily="34" charset="0"/>
              </a:rPr>
              <a:t>개의 </a:t>
            </a:r>
            <a:r>
              <a:rPr lang="en-US" altLang="ko-KR" i="0">
                <a:latin typeface="Arial" panose="020B0604020202020204" pitchFamily="34" charset="0"/>
                <a:cs typeface="Arial" panose="020B0604020202020204" pitchFamily="34" charset="0"/>
              </a:rPr>
              <a:t>leaf </a:t>
            </a:r>
            <a:r>
              <a:rPr lang="ko-KR" altLang="en-US" i="0">
                <a:latin typeface="Arial" panose="020B0604020202020204" pitchFamily="34" charset="0"/>
                <a:cs typeface="Arial" panose="020B0604020202020204" pitchFamily="34" charset="0"/>
              </a:rPr>
              <a:t>가 있는 높이가 제일 작은 이진 트리</a:t>
            </a:r>
            <a:r>
              <a:rPr lang="en-US" altLang="ko-KR" i="0">
                <a:latin typeface="Arial" panose="020B0604020202020204" pitchFamily="34" charset="0"/>
                <a:cs typeface="Arial" panose="020B0604020202020204" pitchFamily="34" charset="0"/>
              </a:rPr>
              <a:t>. d=3</a:t>
            </a:r>
            <a:endParaRPr lang="ko-KR" altLang="en-US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10" name="타원 11"/>
          <p:cNvSpPr>
            <a:spLocks noChangeArrowheads="1"/>
          </p:cNvSpPr>
          <p:nvPr/>
        </p:nvSpPr>
        <p:spPr bwMode="auto">
          <a:xfrm>
            <a:off x="2239670" y="4193563"/>
            <a:ext cx="207962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11" name="타원 12"/>
          <p:cNvSpPr>
            <a:spLocks noChangeArrowheads="1"/>
          </p:cNvSpPr>
          <p:nvPr/>
        </p:nvSpPr>
        <p:spPr bwMode="auto">
          <a:xfrm>
            <a:off x="1586975" y="4622800"/>
            <a:ext cx="206375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12" name="타원 13"/>
          <p:cNvSpPr>
            <a:spLocks noChangeArrowheads="1"/>
          </p:cNvSpPr>
          <p:nvPr/>
        </p:nvSpPr>
        <p:spPr bwMode="auto">
          <a:xfrm>
            <a:off x="1354547" y="5029200"/>
            <a:ext cx="207963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13" name="타원 16"/>
          <p:cNvSpPr>
            <a:spLocks noChangeArrowheads="1"/>
          </p:cNvSpPr>
          <p:nvPr/>
        </p:nvSpPr>
        <p:spPr bwMode="auto">
          <a:xfrm>
            <a:off x="2825227" y="4622800"/>
            <a:ext cx="206375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14" name="타원 17"/>
          <p:cNvSpPr>
            <a:spLocks noChangeArrowheads="1"/>
          </p:cNvSpPr>
          <p:nvPr/>
        </p:nvSpPr>
        <p:spPr bwMode="auto">
          <a:xfrm>
            <a:off x="1838029" y="5029200"/>
            <a:ext cx="207963" cy="2159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15" name="타원 18"/>
          <p:cNvSpPr>
            <a:spLocks noChangeArrowheads="1"/>
          </p:cNvSpPr>
          <p:nvPr/>
        </p:nvSpPr>
        <p:spPr bwMode="auto">
          <a:xfrm>
            <a:off x="1119188" y="5414169"/>
            <a:ext cx="206375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16" name="타원 19"/>
          <p:cNvSpPr>
            <a:spLocks noChangeArrowheads="1"/>
          </p:cNvSpPr>
          <p:nvPr/>
        </p:nvSpPr>
        <p:spPr bwMode="auto">
          <a:xfrm>
            <a:off x="911225" y="5813425"/>
            <a:ext cx="207963" cy="21748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17" name="타원 20"/>
          <p:cNvSpPr>
            <a:spLocks noChangeArrowheads="1"/>
          </p:cNvSpPr>
          <p:nvPr/>
        </p:nvSpPr>
        <p:spPr bwMode="auto">
          <a:xfrm>
            <a:off x="1529289" y="5414169"/>
            <a:ext cx="206375" cy="2159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18" name="타원 21"/>
          <p:cNvSpPr>
            <a:spLocks noChangeArrowheads="1"/>
          </p:cNvSpPr>
          <p:nvPr/>
        </p:nvSpPr>
        <p:spPr bwMode="auto">
          <a:xfrm>
            <a:off x="1346728" y="5813425"/>
            <a:ext cx="207962" cy="21748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19" name="타원 22"/>
          <p:cNvSpPr>
            <a:spLocks noChangeArrowheads="1"/>
          </p:cNvSpPr>
          <p:nvPr/>
        </p:nvSpPr>
        <p:spPr bwMode="auto">
          <a:xfrm>
            <a:off x="3074458" y="5029200"/>
            <a:ext cx="206375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20" name="타원 23"/>
          <p:cNvSpPr>
            <a:spLocks noChangeArrowheads="1"/>
          </p:cNvSpPr>
          <p:nvPr/>
        </p:nvSpPr>
        <p:spPr bwMode="auto">
          <a:xfrm>
            <a:off x="2963329" y="5414169"/>
            <a:ext cx="207963" cy="2159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21" name="타원 24"/>
          <p:cNvSpPr>
            <a:spLocks noChangeArrowheads="1"/>
          </p:cNvSpPr>
          <p:nvPr/>
        </p:nvSpPr>
        <p:spPr bwMode="auto">
          <a:xfrm>
            <a:off x="3273421" y="5414169"/>
            <a:ext cx="206375" cy="2159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22" name="타원 25"/>
          <p:cNvSpPr>
            <a:spLocks noChangeArrowheads="1"/>
          </p:cNvSpPr>
          <p:nvPr/>
        </p:nvSpPr>
        <p:spPr bwMode="auto">
          <a:xfrm>
            <a:off x="2369081" y="5414169"/>
            <a:ext cx="207962" cy="2159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23" name="타원 26"/>
          <p:cNvSpPr>
            <a:spLocks noChangeArrowheads="1"/>
          </p:cNvSpPr>
          <p:nvPr/>
        </p:nvSpPr>
        <p:spPr bwMode="auto">
          <a:xfrm>
            <a:off x="2576513" y="5029200"/>
            <a:ext cx="207962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24" name="타원 27"/>
          <p:cNvSpPr>
            <a:spLocks noChangeArrowheads="1"/>
          </p:cNvSpPr>
          <p:nvPr/>
        </p:nvSpPr>
        <p:spPr bwMode="auto">
          <a:xfrm>
            <a:off x="2709863" y="5414169"/>
            <a:ext cx="206375" cy="2159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725" name="직선 연결선 29"/>
          <p:cNvCxnSpPr>
            <a:cxnSpLocks noChangeShapeType="1"/>
            <a:stCxn id="72710" idx="3"/>
            <a:endCxn id="72711" idx="7"/>
          </p:cNvCxnSpPr>
          <p:nvPr/>
        </p:nvCxnSpPr>
        <p:spPr bwMode="auto">
          <a:xfrm flipH="1">
            <a:off x="1763127" y="4377845"/>
            <a:ext cx="506998" cy="27657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26" name="직선 연결선 31"/>
          <p:cNvCxnSpPr>
            <a:cxnSpLocks noChangeShapeType="1"/>
            <a:stCxn id="72710" idx="5"/>
            <a:endCxn id="72713" idx="1"/>
          </p:cNvCxnSpPr>
          <p:nvPr/>
        </p:nvCxnSpPr>
        <p:spPr bwMode="auto">
          <a:xfrm>
            <a:off x="2417177" y="4377845"/>
            <a:ext cx="438273" cy="27657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27" name="직선 연결선 33"/>
          <p:cNvCxnSpPr>
            <a:cxnSpLocks noChangeShapeType="1"/>
            <a:stCxn id="72713" idx="3"/>
            <a:endCxn id="72723" idx="0"/>
          </p:cNvCxnSpPr>
          <p:nvPr/>
        </p:nvCxnSpPr>
        <p:spPr bwMode="auto">
          <a:xfrm flipH="1">
            <a:off x="2680494" y="4807082"/>
            <a:ext cx="174956" cy="22211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28" name="직선 연결선 35"/>
          <p:cNvCxnSpPr>
            <a:cxnSpLocks noChangeShapeType="1"/>
            <a:stCxn id="72713" idx="5"/>
            <a:endCxn id="72719" idx="1"/>
          </p:cNvCxnSpPr>
          <p:nvPr/>
        </p:nvCxnSpPr>
        <p:spPr bwMode="auto">
          <a:xfrm>
            <a:off x="3001379" y="4807082"/>
            <a:ext cx="103302" cy="25373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29" name="직선 연결선 37"/>
          <p:cNvCxnSpPr>
            <a:cxnSpLocks noChangeShapeType="1"/>
            <a:stCxn id="72719" idx="3"/>
            <a:endCxn id="72720" idx="0"/>
          </p:cNvCxnSpPr>
          <p:nvPr/>
        </p:nvCxnSpPr>
        <p:spPr bwMode="auto">
          <a:xfrm flipH="1">
            <a:off x="3067311" y="5213482"/>
            <a:ext cx="37370" cy="2006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0" name="직선 연결선 39"/>
          <p:cNvCxnSpPr>
            <a:cxnSpLocks noChangeShapeType="1"/>
            <a:stCxn id="72719" idx="5"/>
            <a:endCxn id="72721" idx="1"/>
          </p:cNvCxnSpPr>
          <p:nvPr/>
        </p:nvCxnSpPr>
        <p:spPr bwMode="auto">
          <a:xfrm>
            <a:off x="3250610" y="5213482"/>
            <a:ext cx="53034" cy="23230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1" name="직선 연결선 41"/>
          <p:cNvCxnSpPr>
            <a:cxnSpLocks noChangeShapeType="1"/>
            <a:stCxn id="72723" idx="5"/>
            <a:endCxn id="72724" idx="0"/>
          </p:cNvCxnSpPr>
          <p:nvPr/>
        </p:nvCxnSpPr>
        <p:spPr bwMode="auto">
          <a:xfrm>
            <a:off x="2754020" y="5213482"/>
            <a:ext cx="59031" cy="2006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2" name="직선 연결선 43"/>
          <p:cNvCxnSpPr>
            <a:cxnSpLocks noChangeShapeType="1"/>
            <a:stCxn id="72723" idx="3"/>
            <a:endCxn id="72722" idx="7"/>
          </p:cNvCxnSpPr>
          <p:nvPr/>
        </p:nvCxnSpPr>
        <p:spPr bwMode="auto">
          <a:xfrm flipH="1">
            <a:off x="2546588" y="5213482"/>
            <a:ext cx="60380" cy="23230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3" name="직선 연결선 45"/>
          <p:cNvCxnSpPr>
            <a:cxnSpLocks noChangeShapeType="1"/>
            <a:stCxn id="72711" idx="5"/>
            <a:endCxn id="72714" idx="1"/>
          </p:cNvCxnSpPr>
          <p:nvPr/>
        </p:nvCxnSpPr>
        <p:spPr bwMode="auto">
          <a:xfrm>
            <a:off x="1763127" y="4807082"/>
            <a:ext cx="105357" cy="25373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4" name="직선 연결선 47"/>
          <p:cNvCxnSpPr>
            <a:cxnSpLocks noChangeShapeType="1"/>
            <a:stCxn id="72711" idx="3"/>
            <a:endCxn id="72712" idx="7"/>
          </p:cNvCxnSpPr>
          <p:nvPr/>
        </p:nvCxnSpPr>
        <p:spPr bwMode="auto">
          <a:xfrm flipH="1">
            <a:off x="1532055" y="4807082"/>
            <a:ext cx="85143" cy="25373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5" name="직선 연결선 49"/>
          <p:cNvCxnSpPr>
            <a:cxnSpLocks noChangeShapeType="1"/>
            <a:stCxn id="72712" idx="3"/>
            <a:endCxn id="72715" idx="7"/>
          </p:cNvCxnSpPr>
          <p:nvPr/>
        </p:nvCxnSpPr>
        <p:spPr bwMode="auto">
          <a:xfrm flipH="1">
            <a:off x="1295340" y="5213482"/>
            <a:ext cx="89662" cy="23230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6" name="직선 연결선 51"/>
          <p:cNvCxnSpPr>
            <a:cxnSpLocks noChangeShapeType="1"/>
            <a:stCxn id="72712" idx="5"/>
            <a:endCxn id="72717" idx="0"/>
          </p:cNvCxnSpPr>
          <p:nvPr/>
        </p:nvCxnSpPr>
        <p:spPr bwMode="auto">
          <a:xfrm>
            <a:off x="1532055" y="5213482"/>
            <a:ext cx="100422" cy="2006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7" name="직선 연결선 53"/>
          <p:cNvCxnSpPr>
            <a:cxnSpLocks noChangeShapeType="1"/>
            <a:stCxn id="72715" idx="5"/>
            <a:endCxn id="72718" idx="1"/>
          </p:cNvCxnSpPr>
          <p:nvPr/>
        </p:nvCxnSpPr>
        <p:spPr bwMode="auto">
          <a:xfrm>
            <a:off x="1295340" y="5598451"/>
            <a:ext cx="81843" cy="24682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8" name="직선 연결선 55"/>
          <p:cNvCxnSpPr>
            <a:cxnSpLocks noChangeShapeType="1"/>
            <a:stCxn id="72715" idx="3"/>
            <a:endCxn id="72716" idx="7"/>
          </p:cNvCxnSpPr>
          <p:nvPr/>
        </p:nvCxnSpPr>
        <p:spPr bwMode="auto">
          <a:xfrm flipH="1">
            <a:off x="1088733" y="5598451"/>
            <a:ext cx="60678" cy="24682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5" name="TextBox 58"/>
          <p:cNvSpPr txBox="1">
            <a:spLocks noChangeArrowheads="1"/>
          </p:cNvSpPr>
          <p:nvPr/>
        </p:nvSpPr>
        <p:spPr bwMode="auto">
          <a:xfrm>
            <a:off x="1973263" y="733425"/>
            <a:ext cx="4975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i="0" smtClean="0">
                <a:latin typeface="+mn-lt"/>
                <a:cs typeface="Arial" panose="020B0604020202020204" pitchFamily="34" charset="0"/>
              </a:rPr>
              <a:t>d</a:t>
            </a:r>
            <a:r>
              <a:rPr lang="ko-KR" altLang="en-US" i="0" smtClean="0">
                <a:latin typeface="+mn-lt"/>
                <a:cs typeface="Arial" panose="020B0604020202020204" pitchFamily="34" charset="0"/>
              </a:rPr>
              <a:t>는 적어도 </a:t>
            </a:r>
            <a:r>
              <a:rPr lang="en-US" altLang="ko-KR" i="0" smtClean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lg m</a:t>
            </a:r>
            <a:r>
              <a:rPr lang="ko-KR" altLang="en-US" i="0" smtClean="0">
                <a:latin typeface="+mn-lt"/>
                <a:cs typeface="Arial" panose="020B0604020202020204" pitchFamily="34" charset="0"/>
                <a:sym typeface="Symbol" panose="05050102010706020507" pitchFamily="18" charset="2"/>
              </a:rPr>
              <a:t> 가 되어야 한다</a:t>
            </a:r>
            <a:r>
              <a:rPr lang="en-US" altLang="ko-KR" i="0" smtClean="0">
                <a:latin typeface="+mn-lt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ko-KR" altLang="en-US" i="0" smtClean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2740" name="TextBox 66"/>
          <p:cNvSpPr txBox="1">
            <a:spLocks noChangeArrowheads="1"/>
          </p:cNvSpPr>
          <p:nvPr/>
        </p:nvSpPr>
        <p:spPr bwMode="auto">
          <a:xfrm>
            <a:off x="4130675" y="5254625"/>
            <a:ext cx="4240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i="0">
                <a:latin typeface="Arial" panose="020B0604020202020204" pitchFamily="34" charset="0"/>
                <a:cs typeface="Arial" panose="020B0604020202020204" pitchFamily="34" charset="0"/>
              </a:rPr>
              <a:t>d=4</a:t>
            </a:r>
            <a:r>
              <a:rPr lang="ko-KR" altLang="en-US" i="0">
                <a:latin typeface="Arial" panose="020B0604020202020204" pitchFamily="34" charset="0"/>
                <a:cs typeface="Arial" panose="020B0604020202020204" pitchFamily="34" charset="0"/>
              </a:rPr>
              <a:t>인 </a:t>
            </a:r>
            <a:r>
              <a:rPr lang="en-US" altLang="ko-KR" i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ko-KR" altLang="en-US" i="0">
                <a:latin typeface="Arial" panose="020B0604020202020204" pitchFamily="34" charset="0"/>
                <a:cs typeface="Arial" panose="020B0604020202020204" pitchFamily="34" charset="0"/>
              </a:rPr>
              <a:t>개의 </a:t>
            </a:r>
            <a:r>
              <a:rPr lang="en-US" altLang="ko-KR" i="0">
                <a:latin typeface="Arial" panose="020B0604020202020204" pitchFamily="34" charset="0"/>
                <a:cs typeface="Arial" panose="020B0604020202020204" pitchFamily="34" charset="0"/>
              </a:rPr>
              <a:t>leaf </a:t>
            </a:r>
            <a:r>
              <a:rPr lang="ko-KR" altLang="en-US" i="0">
                <a:latin typeface="Arial" panose="020B0604020202020204" pitchFamily="34" charset="0"/>
                <a:cs typeface="Arial" panose="020B0604020202020204" pitchFamily="34" charset="0"/>
              </a:rPr>
              <a:t>를 갖는 이진 트리</a:t>
            </a:r>
          </a:p>
        </p:txBody>
      </p:sp>
      <p:sp>
        <p:nvSpPr>
          <p:cNvPr id="72741" name="타원 11"/>
          <p:cNvSpPr>
            <a:spLocks noChangeArrowheads="1"/>
          </p:cNvSpPr>
          <p:nvPr/>
        </p:nvSpPr>
        <p:spPr bwMode="auto">
          <a:xfrm>
            <a:off x="2270124" y="1726143"/>
            <a:ext cx="207963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42" name="타원 12"/>
          <p:cNvSpPr>
            <a:spLocks noChangeArrowheads="1"/>
          </p:cNvSpPr>
          <p:nvPr/>
        </p:nvSpPr>
        <p:spPr bwMode="auto">
          <a:xfrm>
            <a:off x="1627188" y="2169319"/>
            <a:ext cx="206375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43" name="타원 13"/>
          <p:cNvSpPr>
            <a:spLocks noChangeArrowheads="1"/>
          </p:cNvSpPr>
          <p:nvPr/>
        </p:nvSpPr>
        <p:spPr bwMode="auto">
          <a:xfrm>
            <a:off x="1166813" y="2609850"/>
            <a:ext cx="207962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44" name="타원 16"/>
          <p:cNvSpPr>
            <a:spLocks noChangeArrowheads="1"/>
          </p:cNvSpPr>
          <p:nvPr/>
        </p:nvSpPr>
        <p:spPr bwMode="auto">
          <a:xfrm>
            <a:off x="3041656" y="2169319"/>
            <a:ext cx="206375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45" name="타원 17"/>
          <p:cNvSpPr>
            <a:spLocks noChangeArrowheads="1"/>
          </p:cNvSpPr>
          <p:nvPr/>
        </p:nvSpPr>
        <p:spPr bwMode="auto">
          <a:xfrm>
            <a:off x="2011363" y="2609850"/>
            <a:ext cx="207962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46" name="타원 18"/>
          <p:cNvSpPr>
            <a:spLocks noChangeArrowheads="1"/>
          </p:cNvSpPr>
          <p:nvPr/>
        </p:nvSpPr>
        <p:spPr bwMode="auto">
          <a:xfrm>
            <a:off x="932923" y="2997994"/>
            <a:ext cx="206375" cy="2159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47" name="타원 19"/>
          <p:cNvSpPr>
            <a:spLocks noChangeArrowheads="1"/>
          </p:cNvSpPr>
          <p:nvPr/>
        </p:nvSpPr>
        <p:spPr bwMode="auto">
          <a:xfrm>
            <a:off x="1792288" y="2997201"/>
            <a:ext cx="207962" cy="217487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48" name="타원 20"/>
          <p:cNvSpPr>
            <a:spLocks noChangeArrowheads="1"/>
          </p:cNvSpPr>
          <p:nvPr/>
        </p:nvSpPr>
        <p:spPr bwMode="auto">
          <a:xfrm>
            <a:off x="1373981" y="2997994"/>
            <a:ext cx="206375" cy="2159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49" name="타원 21"/>
          <p:cNvSpPr>
            <a:spLocks noChangeArrowheads="1"/>
          </p:cNvSpPr>
          <p:nvPr/>
        </p:nvSpPr>
        <p:spPr bwMode="auto">
          <a:xfrm>
            <a:off x="2270125" y="2997201"/>
            <a:ext cx="207963" cy="217487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50" name="타원 22"/>
          <p:cNvSpPr>
            <a:spLocks noChangeArrowheads="1"/>
          </p:cNvSpPr>
          <p:nvPr/>
        </p:nvSpPr>
        <p:spPr bwMode="auto">
          <a:xfrm>
            <a:off x="3453104" y="2609850"/>
            <a:ext cx="206375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51" name="타원 23"/>
          <p:cNvSpPr>
            <a:spLocks noChangeArrowheads="1"/>
          </p:cNvSpPr>
          <p:nvPr/>
        </p:nvSpPr>
        <p:spPr bwMode="auto">
          <a:xfrm>
            <a:off x="3281363" y="2997994"/>
            <a:ext cx="207962" cy="2159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52" name="타원 24"/>
          <p:cNvSpPr>
            <a:spLocks noChangeArrowheads="1"/>
          </p:cNvSpPr>
          <p:nvPr/>
        </p:nvSpPr>
        <p:spPr bwMode="auto">
          <a:xfrm>
            <a:off x="3691791" y="2997994"/>
            <a:ext cx="206375" cy="2159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53" name="타원 25"/>
          <p:cNvSpPr>
            <a:spLocks noChangeArrowheads="1"/>
          </p:cNvSpPr>
          <p:nvPr/>
        </p:nvSpPr>
        <p:spPr bwMode="auto">
          <a:xfrm>
            <a:off x="2627845" y="2997994"/>
            <a:ext cx="207963" cy="2159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54" name="타원 26"/>
          <p:cNvSpPr>
            <a:spLocks noChangeArrowheads="1"/>
          </p:cNvSpPr>
          <p:nvPr/>
        </p:nvSpPr>
        <p:spPr bwMode="auto">
          <a:xfrm>
            <a:off x="2784475" y="2609850"/>
            <a:ext cx="207963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55" name="타원 27"/>
          <p:cNvSpPr>
            <a:spLocks noChangeArrowheads="1"/>
          </p:cNvSpPr>
          <p:nvPr/>
        </p:nvSpPr>
        <p:spPr bwMode="auto">
          <a:xfrm>
            <a:off x="2917825" y="2997994"/>
            <a:ext cx="206375" cy="2159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756" name="직선 연결선 29"/>
          <p:cNvCxnSpPr>
            <a:cxnSpLocks noChangeShapeType="1"/>
            <a:stCxn id="72741" idx="3"/>
            <a:endCxn id="72742" idx="7"/>
          </p:cNvCxnSpPr>
          <p:nvPr/>
        </p:nvCxnSpPr>
        <p:spPr bwMode="auto">
          <a:xfrm flipH="1">
            <a:off x="1803340" y="1910425"/>
            <a:ext cx="497239" cy="2905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57" name="직선 연결선 31"/>
          <p:cNvCxnSpPr>
            <a:cxnSpLocks noChangeShapeType="1"/>
            <a:stCxn id="72741" idx="5"/>
            <a:endCxn id="72744" idx="1"/>
          </p:cNvCxnSpPr>
          <p:nvPr/>
        </p:nvCxnSpPr>
        <p:spPr bwMode="auto">
          <a:xfrm>
            <a:off x="2447632" y="1910425"/>
            <a:ext cx="624247" cy="2905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58" name="직선 연결선 33"/>
          <p:cNvCxnSpPr>
            <a:cxnSpLocks noChangeShapeType="1"/>
            <a:stCxn id="72744" idx="3"/>
            <a:endCxn id="72754" idx="0"/>
          </p:cNvCxnSpPr>
          <p:nvPr/>
        </p:nvCxnSpPr>
        <p:spPr bwMode="auto">
          <a:xfrm flipH="1">
            <a:off x="2888457" y="2353601"/>
            <a:ext cx="183422" cy="25624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59" name="직선 연결선 35"/>
          <p:cNvCxnSpPr>
            <a:cxnSpLocks noChangeShapeType="1"/>
            <a:stCxn id="72744" idx="5"/>
            <a:endCxn id="72750" idx="1"/>
          </p:cNvCxnSpPr>
          <p:nvPr/>
        </p:nvCxnSpPr>
        <p:spPr bwMode="auto">
          <a:xfrm>
            <a:off x="3217808" y="2353601"/>
            <a:ext cx="265519" cy="28786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60" name="직선 연결선 37"/>
          <p:cNvCxnSpPr>
            <a:cxnSpLocks noChangeShapeType="1"/>
            <a:stCxn id="72750" idx="3"/>
            <a:endCxn id="72751" idx="0"/>
          </p:cNvCxnSpPr>
          <p:nvPr/>
        </p:nvCxnSpPr>
        <p:spPr bwMode="auto">
          <a:xfrm flipH="1">
            <a:off x="3385344" y="2794132"/>
            <a:ext cx="97983" cy="2038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61" name="직선 연결선 39"/>
          <p:cNvCxnSpPr>
            <a:cxnSpLocks noChangeShapeType="1"/>
            <a:stCxn id="72750" idx="5"/>
            <a:endCxn id="72752" idx="1"/>
          </p:cNvCxnSpPr>
          <p:nvPr/>
        </p:nvCxnSpPr>
        <p:spPr bwMode="auto">
          <a:xfrm>
            <a:off x="3629256" y="2794132"/>
            <a:ext cx="92758" cy="23548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62" name="직선 연결선 41"/>
          <p:cNvCxnSpPr>
            <a:cxnSpLocks noChangeShapeType="1"/>
            <a:stCxn id="72754" idx="5"/>
            <a:endCxn id="72755" idx="0"/>
          </p:cNvCxnSpPr>
          <p:nvPr/>
        </p:nvCxnSpPr>
        <p:spPr bwMode="auto">
          <a:xfrm>
            <a:off x="2961983" y="2794132"/>
            <a:ext cx="59030" cy="2038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63" name="직선 연결선 43"/>
          <p:cNvCxnSpPr>
            <a:cxnSpLocks noChangeShapeType="1"/>
            <a:stCxn id="72754" idx="3"/>
            <a:endCxn id="72753" idx="0"/>
          </p:cNvCxnSpPr>
          <p:nvPr/>
        </p:nvCxnSpPr>
        <p:spPr bwMode="auto">
          <a:xfrm flipH="1">
            <a:off x="2731827" y="2794132"/>
            <a:ext cx="83103" cy="2038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64" name="직선 연결선 45"/>
          <p:cNvCxnSpPr>
            <a:cxnSpLocks noChangeShapeType="1"/>
            <a:stCxn id="72742" idx="5"/>
            <a:endCxn id="72745" idx="1"/>
          </p:cNvCxnSpPr>
          <p:nvPr/>
        </p:nvCxnSpPr>
        <p:spPr bwMode="auto">
          <a:xfrm>
            <a:off x="1803340" y="2353601"/>
            <a:ext cx="238478" cy="28786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65" name="직선 연결선 47"/>
          <p:cNvCxnSpPr>
            <a:cxnSpLocks noChangeShapeType="1"/>
            <a:stCxn id="72742" idx="3"/>
            <a:endCxn id="72743" idx="7"/>
          </p:cNvCxnSpPr>
          <p:nvPr/>
        </p:nvCxnSpPr>
        <p:spPr bwMode="auto">
          <a:xfrm flipH="1">
            <a:off x="1344320" y="2353601"/>
            <a:ext cx="313091" cy="28786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66" name="직선 연결선 49"/>
          <p:cNvCxnSpPr>
            <a:cxnSpLocks noChangeShapeType="1"/>
            <a:stCxn id="72743" idx="3"/>
            <a:endCxn id="72746" idx="7"/>
          </p:cNvCxnSpPr>
          <p:nvPr/>
        </p:nvCxnSpPr>
        <p:spPr bwMode="auto">
          <a:xfrm flipH="1">
            <a:off x="1109075" y="2794132"/>
            <a:ext cx="88193" cy="23548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67" name="직선 연결선 51"/>
          <p:cNvCxnSpPr>
            <a:cxnSpLocks noChangeShapeType="1"/>
            <a:stCxn id="72743" idx="5"/>
            <a:endCxn id="72748" idx="1"/>
          </p:cNvCxnSpPr>
          <p:nvPr/>
        </p:nvCxnSpPr>
        <p:spPr bwMode="auto">
          <a:xfrm>
            <a:off x="1344320" y="2794132"/>
            <a:ext cx="59884" cy="23548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68" name="직선 연결선 53"/>
          <p:cNvCxnSpPr>
            <a:cxnSpLocks noChangeShapeType="1"/>
            <a:stCxn id="72745" idx="5"/>
            <a:endCxn id="72749" idx="1"/>
          </p:cNvCxnSpPr>
          <p:nvPr/>
        </p:nvCxnSpPr>
        <p:spPr bwMode="auto">
          <a:xfrm>
            <a:off x="2188870" y="2794132"/>
            <a:ext cx="111710" cy="23491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69" name="직선 연결선 55"/>
          <p:cNvCxnSpPr>
            <a:cxnSpLocks noChangeShapeType="1"/>
            <a:stCxn id="72745" idx="3"/>
            <a:endCxn id="72747" idx="7"/>
          </p:cNvCxnSpPr>
          <p:nvPr/>
        </p:nvCxnSpPr>
        <p:spPr bwMode="auto">
          <a:xfrm flipH="1">
            <a:off x="1969795" y="2794132"/>
            <a:ext cx="72023" cy="23491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5677F2-1985-4182-991A-1B65742B398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4953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b="1" dirty="0" smtClean="0"/>
              <a:t>정리 </a:t>
            </a:r>
            <a:r>
              <a:rPr lang="en-US" altLang="ko-KR" b="1" dirty="0" smtClean="0"/>
              <a:t>7.3</a:t>
            </a:r>
            <a:r>
              <a:rPr lang="en-US" altLang="ko-KR" dirty="0" smtClean="0"/>
              <a:t>: </a:t>
            </a:r>
            <a:r>
              <a:rPr lang="en-US" altLang="ko-KR" b="1" i="1" dirty="0" smtClean="0"/>
              <a:t>n</a:t>
            </a:r>
            <a:r>
              <a:rPr lang="ko-KR" altLang="en-US" dirty="0" smtClean="0"/>
              <a:t>개의 서로 다른 키를 비교함으로</a:t>
            </a:r>
            <a:r>
              <a:rPr lang="ko-KR" altLang="en-US" dirty="0"/>
              <a:t>써</a:t>
            </a:r>
            <a:r>
              <a:rPr lang="ko-KR" altLang="en-US" dirty="0" smtClean="0"/>
              <a:t> 만 정렬하는 결정적 알고리즘은 최악의 경우 최소한 </a:t>
            </a:r>
            <a:r>
              <a:rPr lang="ko-KR" altLang="en-US" dirty="0" smtClean="0">
                <a:sym typeface="Symbol" pitchFamily="18" charset="2"/>
              </a:rPr>
              <a:t></a:t>
            </a:r>
            <a:r>
              <a:rPr lang="en-US" altLang="ko-KR" i="1" dirty="0" smtClean="0">
                <a:sym typeface="Symbol" pitchFamily="18" charset="2"/>
              </a:rPr>
              <a:t>n</a:t>
            </a:r>
            <a:r>
              <a:rPr lang="en-US" altLang="ko-KR" dirty="0" smtClean="0">
                <a:sym typeface="Symbol" pitchFamily="18" charset="2"/>
              </a:rPr>
              <a:t> </a:t>
            </a:r>
            <a:r>
              <a:rPr lang="en-US" altLang="ko-KR" dirty="0" err="1" smtClean="0">
                <a:sym typeface="Symbol" pitchFamily="18" charset="2"/>
              </a:rPr>
              <a:t>lg</a:t>
            </a:r>
            <a:r>
              <a:rPr lang="en-US" altLang="ko-KR" dirty="0" smtClean="0">
                <a:sym typeface="Symbol" pitchFamily="18" charset="2"/>
              </a:rPr>
              <a:t> </a:t>
            </a:r>
            <a:r>
              <a:rPr lang="en-US" altLang="ko-KR" i="1" dirty="0" smtClean="0">
                <a:sym typeface="Symbol" pitchFamily="18" charset="2"/>
              </a:rPr>
              <a:t>n - </a:t>
            </a:r>
            <a:r>
              <a:rPr lang="en-US" altLang="ko-KR" dirty="0" smtClean="0">
                <a:sym typeface="Symbol" pitchFamily="18" charset="2"/>
              </a:rPr>
              <a:t>1.45</a:t>
            </a:r>
            <a:r>
              <a:rPr lang="en-US" altLang="ko-KR" i="1" dirty="0" smtClean="0">
                <a:sym typeface="Symbol" pitchFamily="18" charset="2"/>
              </a:rPr>
              <a:t>n</a:t>
            </a:r>
            <a:r>
              <a:rPr lang="en-US" altLang="ko-KR" dirty="0" smtClean="0">
                <a:sym typeface="Symbol" pitchFamily="18" charset="2"/>
              </a:rPr>
              <a:t> </a:t>
            </a:r>
            <a:r>
              <a:rPr lang="ko-KR" altLang="en-US" dirty="0" smtClean="0">
                <a:sym typeface="Symbol" pitchFamily="18" charset="2"/>
              </a:rPr>
              <a:t>번의 비교를 수행한다</a:t>
            </a:r>
            <a:r>
              <a:rPr lang="en-US" altLang="ko-KR" dirty="0" smtClean="0">
                <a:sym typeface="Symbol" pitchFamily="18" charset="2"/>
              </a:rPr>
              <a:t>.</a:t>
            </a:r>
          </a:p>
          <a:p>
            <a:pPr marL="0" indent="0"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endParaRPr lang="en-US" altLang="ko-KR" dirty="0" smtClean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sym typeface="Symbol" pitchFamily="18" charset="2"/>
              </a:rPr>
              <a:t>증명</a:t>
            </a:r>
            <a:r>
              <a:rPr lang="en-US" altLang="ko-KR" dirty="0" smtClean="0">
                <a:sym typeface="Symbol" pitchFamily="18" charset="2"/>
              </a:rPr>
              <a:t>: </a:t>
            </a:r>
            <a:r>
              <a:rPr lang="ko-KR" altLang="en-US" dirty="0" smtClean="0">
                <a:sym typeface="Symbol" pitchFamily="18" charset="2"/>
              </a:rPr>
              <a:t>보조정리 </a:t>
            </a:r>
            <a:r>
              <a:rPr lang="en-US" altLang="ko-KR" dirty="0" smtClean="0">
                <a:sym typeface="Symbol" pitchFamily="18" charset="2"/>
              </a:rPr>
              <a:t>7.1</a:t>
            </a:r>
            <a:r>
              <a:rPr lang="ko-KR" altLang="en-US" dirty="0" smtClean="0">
                <a:sym typeface="Symbol" pitchFamily="18" charset="2"/>
              </a:rPr>
              <a:t>에 의하면</a:t>
            </a:r>
            <a:r>
              <a:rPr lang="en-US" altLang="ko-KR" dirty="0" smtClean="0">
                <a:sym typeface="Symbol" pitchFamily="18" charset="2"/>
              </a:rPr>
              <a:t>, </a:t>
            </a:r>
            <a:r>
              <a:rPr lang="en-US" altLang="ko-KR" i="1" dirty="0" smtClean="0">
                <a:sym typeface="Symbol" pitchFamily="18" charset="2"/>
              </a:rPr>
              <a:t>n</a:t>
            </a:r>
            <a:r>
              <a:rPr lang="en-US" altLang="ko-KR" dirty="0" smtClean="0">
                <a:sym typeface="Symbol" pitchFamily="18" charset="2"/>
              </a:rPr>
              <a:t>!</a:t>
            </a:r>
            <a:r>
              <a:rPr lang="ko-KR" altLang="en-US" dirty="0" smtClean="0">
                <a:sym typeface="Symbol" pitchFamily="18" charset="2"/>
              </a:rPr>
              <a:t>개의 </a:t>
            </a:r>
            <a:r>
              <a:rPr lang="ko-KR" altLang="en-US" dirty="0" err="1" smtClean="0">
                <a:sym typeface="Symbol" pitchFamily="18" charset="2"/>
              </a:rPr>
              <a:t>잎마디를</a:t>
            </a:r>
            <a:r>
              <a:rPr lang="ko-KR" altLang="en-US" dirty="0" smtClean="0">
                <a:sym typeface="Symbol" pitchFamily="18" charset="2"/>
              </a:rPr>
              <a:t> 가진 </a:t>
            </a:r>
            <a:r>
              <a:rPr lang="ko-KR" altLang="en-US" dirty="0" err="1" smtClean="0">
                <a:sym typeface="Symbol" pitchFamily="18" charset="2"/>
              </a:rPr>
              <a:t>가지친</a:t>
            </a:r>
            <a:r>
              <a:rPr lang="en-US" altLang="ko-KR" dirty="0" smtClean="0">
                <a:sym typeface="Symbol" pitchFamily="18" charset="2"/>
              </a:rPr>
              <a:t>, </a:t>
            </a:r>
            <a:r>
              <a:rPr lang="ko-KR" altLang="en-US" dirty="0" smtClean="0">
                <a:sym typeface="Symbol" pitchFamily="18" charset="2"/>
              </a:rPr>
              <a:t>유효한</a:t>
            </a:r>
            <a:r>
              <a:rPr lang="en-US" altLang="ko-KR" dirty="0" smtClean="0">
                <a:sym typeface="Symbol" pitchFamily="18" charset="2"/>
              </a:rPr>
              <a:t>, </a:t>
            </a:r>
            <a:r>
              <a:rPr lang="ko-KR" altLang="en-US" dirty="0" err="1" smtClean="0">
                <a:sym typeface="Symbol" pitchFamily="18" charset="2"/>
              </a:rPr>
              <a:t>이진결정트리가</a:t>
            </a:r>
            <a:r>
              <a:rPr lang="ko-KR" altLang="en-US" dirty="0" smtClean="0">
                <a:sym typeface="Symbol" pitchFamily="18" charset="2"/>
              </a:rPr>
              <a:t> 존재한다</a:t>
            </a:r>
            <a:r>
              <a:rPr lang="en-US" altLang="ko-KR" dirty="0" smtClean="0">
                <a:sym typeface="Symbol" pitchFamily="18" charset="2"/>
              </a:rPr>
              <a:t>. </a:t>
            </a:r>
            <a:r>
              <a:rPr lang="ko-KR" altLang="en-US" dirty="0" smtClean="0">
                <a:sym typeface="Symbol" pitchFamily="18" charset="2"/>
              </a:rPr>
              <a:t>다시 보조정리 </a:t>
            </a:r>
            <a:r>
              <a:rPr lang="en-US" altLang="ko-KR" dirty="0" smtClean="0">
                <a:sym typeface="Symbol" pitchFamily="18" charset="2"/>
              </a:rPr>
              <a:t>7.3</a:t>
            </a:r>
            <a:r>
              <a:rPr lang="ko-KR" altLang="en-US" dirty="0" smtClean="0">
                <a:sym typeface="Symbol" pitchFamily="18" charset="2"/>
              </a:rPr>
              <a:t>에 의하면</a:t>
            </a:r>
            <a:r>
              <a:rPr lang="en-US" altLang="ko-KR" dirty="0" smtClean="0">
                <a:sym typeface="Symbol" pitchFamily="18" charset="2"/>
              </a:rPr>
              <a:t>, </a:t>
            </a:r>
            <a:r>
              <a:rPr lang="ko-KR" altLang="en-US" dirty="0" smtClean="0">
                <a:sym typeface="Symbol" pitchFamily="18" charset="2"/>
              </a:rPr>
              <a:t>그 </a:t>
            </a:r>
            <a:r>
              <a:rPr lang="ko-KR" altLang="en-US" dirty="0" err="1" smtClean="0">
                <a:sym typeface="Symbol" pitchFamily="18" charset="2"/>
              </a:rPr>
              <a:t>트리의</a:t>
            </a:r>
            <a:r>
              <a:rPr lang="ko-KR" altLang="en-US" dirty="0" smtClean="0">
                <a:sym typeface="Symbol" pitchFamily="18" charset="2"/>
              </a:rPr>
              <a:t> 깊이 </a:t>
            </a: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ko-KR" altLang="en-US" dirty="0" smtClean="0">
                <a:sym typeface="Symbol" pitchFamily="18" charset="2"/>
              </a:rPr>
              <a:t>	</a:t>
            </a:r>
            <a:r>
              <a:rPr lang="en-US" altLang="ko-KR" dirty="0" err="1" smtClean="0">
                <a:sym typeface="Symbol" pitchFamily="18" charset="2"/>
              </a:rPr>
              <a:t>lg</a:t>
            </a:r>
            <a:r>
              <a:rPr lang="en-US" altLang="ko-KR" dirty="0" smtClean="0">
                <a:sym typeface="Symbol" pitchFamily="18" charset="2"/>
              </a:rPr>
              <a:t> (</a:t>
            </a:r>
            <a:r>
              <a:rPr lang="en-US" altLang="ko-KR" i="1" dirty="0" smtClean="0">
                <a:sym typeface="Symbol" pitchFamily="18" charset="2"/>
              </a:rPr>
              <a:t>n</a:t>
            </a:r>
            <a:r>
              <a:rPr lang="en-US" altLang="ko-KR" dirty="0" smtClean="0">
                <a:sym typeface="Symbol" pitchFamily="18" charset="2"/>
              </a:rPr>
              <a:t>!) </a:t>
            </a:r>
            <a:r>
              <a:rPr lang="ko-KR" altLang="en-US" dirty="0" smtClean="0">
                <a:sym typeface="Symbol" pitchFamily="18" charset="2"/>
              </a:rPr>
              <a:t>가 되고</a:t>
            </a:r>
            <a:r>
              <a:rPr lang="en-US" altLang="ko-KR" dirty="0" smtClean="0">
                <a:sym typeface="Symbol" pitchFamily="18" charset="2"/>
              </a:rPr>
              <a:t>, </a:t>
            </a:r>
            <a:r>
              <a:rPr lang="ko-KR" altLang="en-US" dirty="0">
                <a:sym typeface="Symbol" pitchFamily="18" charset="2"/>
              </a:rPr>
              <a:t> </a:t>
            </a:r>
            <a:r>
              <a:rPr lang="ko-KR" altLang="en-US" dirty="0" smtClean="0">
                <a:sym typeface="Symbol" pitchFamily="18" charset="2"/>
              </a:rPr>
              <a:t>보조정리 </a:t>
            </a:r>
            <a:r>
              <a:rPr lang="en-US" altLang="ko-KR" dirty="0" smtClean="0">
                <a:sym typeface="Symbol" pitchFamily="18" charset="2"/>
              </a:rPr>
              <a:t>7.2</a:t>
            </a:r>
            <a:r>
              <a:rPr lang="ko-KR" altLang="en-US" dirty="0" smtClean="0">
                <a:sym typeface="Symbol" pitchFamily="18" charset="2"/>
              </a:rPr>
              <a:t>에 의해서</a:t>
            </a:r>
            <a:r>
              <a:rPr lang="en-US" altLang="ko-KR" dirty="0" smtClean="0">
                <a:sym typeface="Symbol" pitchFamily="18" charset="2"/>
              </a:rPr>
              <a:t>, </a:t>
            </a:r>
            <a:r>
              <a:rPr lang="ko-KR" altLang="en-US" dirty="0" err="1" smtClean="0">
                <a:sym typeface="Symbol" pitchFamily="18" charset="2"/>
              </a:rPr>
              <a:t>결정트리의</a:t>
            </a:r>
            <a:r>
              <a:rPr lang="ko-KR" altLang="en-US" dirty="0" smtClean="0">
                <a:sym typeface="Symbol" pitchFamily="18" charset="2"/>
              </a:rPr>
              <a:t> 최악의 경우의 비교횟수는 그 </a:t>
            </a:r>
            <a:r>
              <a:rPr lang="ko-KR" altLang="en-US" dirty="0" err="1" smtClean="0">
                <a:sym typeface="Symbol" pitchFamily="18" charset="2"/>
              </a:rPr>
              <a:t>트리의</a:t>
            </a:r>
            <a:r>
              <a:rPr lang="ko-KR" altLang="en-US" dirty="0" smtClean="0">
                <a:sym typeface="Symbol" pitchFamily="18" charset="2"/>
              </a:rPr>
              <a:t> 깊이와 같다</a:t>
            </a:r>
            <a:r>
              <a:rPr lang="en-US" altLang="ko-KR" dirty="0" smtClean="0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9B3E43-44CE-46EF-AEBF-AC4F045C198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8392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b="1" smtClean="0"/>
              <a:t> </a:t>
            </a:r>
            <a:r>
              <a:rPr lang="en-US" altLang="ko-KR" b="1" smtClean="0"/>
              <a:t>Lemma 7.4</a:t>
            </a:r>
            <a:r>
              <a:rPr lang="en-US" altLang="ko-KR" smtClean="0"/>
              <a:t>:  For any positive integer </a:t>
            </a:r>
            <a:r>
              <a:rPr lang="en-US" altLang="ko-KR" i="1" smtClean="0"/>
              <a:t>n</a:t>
            </a:r>
            <a:r>
              <a:rPr lang="en-US" altLang="ko-KR" smtClean="0"/>
              <a:t>,  lg(</a:t>
            </a:r>
            <a:r>
              <a:rPr lang="en-US" altLang="ko-KR" i="1" smtClean="0"/>
              <a:t>n</a:t>
            </a:r>
            <a:r>
              <a:rPr lang="en-US" altLang="ko-KR" smtClean="0"/>
              <a:t>!)  </a:t>
            </a:r>
            <a:r>
              <a:rPr lang="en-US" altLang="ko-KR" smtClean="0">
                <a:ea typeface="맑은 고딕" panose="020B0503020000020004" pitchFamily="50" charset="-127"/>
              </a:rPr>
              <a:t>≥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 lg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 - 1.45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 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>
                <a:sym typeface="Symbol" panose="05050102010706020507" pitchFamily="18" charset="2"/>
              </a:rPr>
              <a:t>	</a:t>
            </a:r>
            <a:r>
              <a:rPr lang="en-US" altLang="ko-KR" smtClean="0">
                <a:solidFill>
                  <a:srgbClr val="0070C0"/>
                </a:solidFill>
                <a:sym typeface="Symbol" panose="05050102010706020507" pitchFamily="18" charset="2"/>
              </a:rPr>
              <a:t>proof</a:t>
            </a:r>
            <a:r>
              <a:rPr lang="en-US" altLang="ko-KR" smtClean="0">
                <a:sym typeface="Symbol" panose="05050102010706020507" pitchFamily="18" charset="2"/>
              </a:rPr>
              <a:t>: The proof requires knowledge of integral calculus. We have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mtClean="0">
                <a:sym typeface="Symbol" panose="05050102010706020507" pitchFamily="18" charset="2"/>
              </a:rPr>
              <a:t>	</a:t>
            </a:r>
            <a:endParaRPr lang="en-US" altLang="ko-KR" smtClean="0">
              <a:sym typeface="Symbol" panose="05050102010706020507" pitchFamily="18" charset="2"/>
            </a:endParaRPr>
          </a:p>
        </p:txBody>
      </p:sp>
      <p:graphicFrame>
        <p:nvGraphicFramePr>
          <p:cNvPr id="74756" name="Object 5"/>
          <p:cNvGraphicFramePr>
            <a:graphicFrameLocks noChangeAspect="1"/>
          </p:cNvGraphicFramePr>
          <p:nvPr/>
        </p:nvGraphicFramePr>
        <p:xfrm>
          <a:off x="2700338" y="1916113"/>
          <a:ext cx="3581400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4" name="수식" r:id="rId4" imgW="1841500" imgH="1485900" progId="Equation.3">
                  <p:embed/>
                </p:oleObj>
              </mc:Choice>
              <mc:Fallback>
                <p:oleObj name="수식" r:id="rId4" imgW="1841500" imgH="148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916113"/>
                        <a:ext cx="3581400" cy="255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C9209F-C11F-4B3F-ADDF-67356D8913D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984250" y="620713"/>
            <a:ext cx="7175500" cy="1362075"/>
          </a:xfrm>
          <a:prstGeom prst="roundRect">
            <a:avLst/>
          </a:prstGeom>
          <a:solidFill>
            <a:schemeClr val="accent3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ko-KR" altLang="en-US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결론</a:t>
            </a: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: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r>
              <a:rPr lang="en-US" altLang="ko-KR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r>
              <a:rPr lang="ko-KR" altLang="en-US" sz="2000" i="0" dirty="0">
                <a:latin typeface="Courier New" pitchFamily="49" charset="0"/>
                <a:ea typeface="굴림" charset="-127"/>
                <a:cs typeface="Courier New" pitchFamily="49" charset="0"/>
              </a:rPr>
              <a:t>키 값의 비교를 통한 정렬은 </a:t>
            </a:r>
            <a:r>
              <a:rPr lang="el-GR" altLang="ko-KR" sz="2000" i="0" dirty="0">
                <a:latin typeface="굴림"/>
                <a:ea typeface="굴림"/>
                <a:cs typeface="Courier New" pitchFamily="49" charset="0"/>
              </a:rPr>
              <a:t>Ω</a:t>
            </a:r>
            <a:r>
              <a:rPr lang="en-US" altLang="ko-KR" sz="2000" dirty="0">
                <a:latin typeface="+mn-lt"/>
                <a:ea typeface="굴림"/>
                <a:cs typeface="Courier New" pitchFamily="49" charset="0"/>
              </a:rPr>
              <a:t>(n </a:t>
            </a:r>
            <a:r>
              <a:rPr lang="en-US" altLang="ko-KR" sz="2000" i="0" dirty="0" err="1">
                <a:latin typeface="+mn-lt"/>
                <a:ea typeface="굴림"/>
                <a:cs typeface="Courier New" pitchFamily="49" charset="0"/>
              </a:rPr>
              <a:t>lg</a:t>
            </a:r>
            <a:r>
              <a:rPr lang="en-US" altLang="ko-KR" sz="2000" dirty="0">
                <a:latin typeface="+mn-lt"/>
                <a:ea typeface="굴림"/>
                <a:cs typeface="Courier New" pitchFamily="49" charset="0"/>
              </a:rPr>
              <a:t> n</a:t>
            </a:r>
            <a:r>
              <a:rPr lang="en-US" altLang="ko-KR" sz="2000" i="0" dirty="0">
                <a:latin typeface="굴림"/>
                <a:ea typeface="굴림"/>
                <a:cs typeface="Courier New" pitchFamily="49" charset="0"/>
              </a:rPr>
              <a:t>) </a:t>
            </a:r>
            <a:r>
              <a:rPr lang="ko-KR" altLang="en-US" sz="2000" i="0" dirty="0">
                <a:latin typeface="굴림"/>
                <a:ea typeface="굴림"/>
                <a:cs typeface="Courier New" pitchFamily="49" charset="0"/>
              </a:rPr>
              <a:t>의 복잡도를 갖는다</a:t>
            </a:r>
            <a:r>
              <a:rPr lang="en-US" altLang="ko-KR" sz="2000" i="0" dirty="0">
                <a:latin typeface="굴림"/>
                <a:ea typeface="굴림"/>
                <a:cs typeface="Courier New" pitchFamily="49" charset="0"/>
              </a:rPr>
              <a:t>. </a:t>
            </a:r>
            <a:r>
              <a:rPr lang="ko-KR" altLang="en-US" sz="2000" i="0" dirty="0">
                <a:latin typeface="굴림"/>
                <a:ea typeface="굴림"/>
                <a:cs typeface="Courier New" pitchFamily="49" charset="0"/>
              </a:rPr>
              <a:t>즉</a:t>
            </a:r>
            <a:r>
              <a:rPr lang="en-US" altLang="ko-KR" sz="2000" i="0" dirty="0">
                <a:latin typeface="굴림"/>
                <a:ea typeface="굴림"/>
                <a:cs typeface="Courier New" pitchFamily="49" charset="0"/>
              </a:rPr>
              <a:t>, </a:t>
            </a:r>
            <a:r>
              <a:rPr lang="en-US" altLang="ko-KR" sz="2000" dirty="0">
                <a:latin typeface="+mn-lt"/>
                <a:ea typeface="굴림"/>
                <a:cs typeface="Courier New" pitchFamily="49" charset="0"/>
              </a:rPr>
              <a:t>n </a:t>
            </a:r>
            <a:r>
              <a:rPr lang="en-US" altLang="ko-KR" sz="2000" i="0" dirty="0" err="1">
                <a:latin typeface="+mn-lt"/>
                <a:ea typeface="굴림"/>
                <a:cs typeface="Courier New" pitchFamily="49" charset="0"/>
              </a:rPr>
              <a:t>lg</a:t>
            </a:r>
            <a:r>
              <a:rPr lang="en-US" altLang="ko-KR" sz="2000" dirty="0">
                <a:latin typeface="+mn-lt"/>
                <a:ea typeface="굴림"/>
                <a:cs typeface="Courier New" pitchFamily="49" charset="0"/>
              </a:rPr>
              <a:t> n </a:t>
            </a:r>
            <a:r>
              <a:rPr lang="ko-KR" altLang="en-US" sz="2000" i="0" dirty="0">
                <a:latin typeface="굴림"/>
                <a:ea typeface="굴림"/>
                <a:cs typeface="Courier New" pitchFamily="49" charset="0"/>
              </a:rPr>
              <a:t>보다 더 빠른 알고리즘을 개발할 수는 없다</a:t>
            </a:r>
            <a:r>
              <a:rPr lang="en-US" altLang="ko-KR" sz="2000" i="0" dirty="0">
                <a:latin typeface="굴림"/>
                <a:ea typeface="굴림"/>
                <a:cs typeface="Courier New" pitchFamily="49" charset="0"/>
              </a:rPr>
              <a:t>.</a:t>
            </a:r>
            <a:endParaRPr lang="ko-KR" altLang="en-US" sz="2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0550" y="2487613"/>
            <a:ext cx="7962900" cy="3255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ko-KR" altLang="en-US" sz="2000" b="1" i="0" dirty="0">
                <a:latin typeface="굴림" charset="-127"/>
                <a:ea typeface="굴림" charset="-127"/>
              </a:rPr>
              <a:t> 정리 </a:t>
            </a:r>
            <a:r>
              <a:rPr lang="en-US" altLang="ko-KR" sz="2000" b="1" i="0" dirty="0">
                <a:latin typeface="굴림" charset="-127"/>
                <a:ea typeface="굴림" charset="-127"/>
              </a:rPr>
              <a:t>7.4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: </a:t>
            </a: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altLang="ko-KR" sz="2000" b="1" i="0" dirty="0">
                <a:latin typeface="굴림" charset="-127"/>
                <a:ea typeface="굴림" charset="-127"/>
              </a:rPr>
              <a:t> </a:t>
            </a:r>
            <a:r>
              <a:rPr lang="en-US" altLang="ko-KR" sz="2000" b="1" dirty="0">
                <a:latin typeface="+mn-lt"/>
                <a:ea typeface="굴림" charset="-127"/>
              </a:rPr>
              <a:t>n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개의 서로 다른 키를 비교함으로써 만 정렬하는 결정적 알고리즘은 </a:t>
            </a:r>
            <a:r>
              <a:rPr lang="ko-KR" altLang="en-US" sz="2000" b="1" i="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굴림" charset="-127"/>
                <a:ea typeface="굴림" charset="-127"/>
              </a:rPr>
              <a:t>평균</a:t>
            </a:r>
            <a:r>
              <a:rPr lang="ko-KR" altLang="en-US" sz="2000" i="0" dirty="0">
                <a:latin typeface="굴림" charset="-127"/>
                <a:ea typeface="굴림" charset="-127"/>
              </a:rPr>
              <a:t>의 경우 최소한 </a:t>
            </a:r>
            <a:r>
              <a:rPr lang="ko-KR" altLang="en-US" sz="2000" i="0" dirty="0">
                <a:latin typeface="굴림" charset="-127"/>
                <a:ea typeface="굴림" charset="-127"/>
                <a:sym typeface="Symbol"/>
              </a:rPr>
              <a:t></a:t>
            </a:r>
            <a:r>
              <a:rPr lang="en-US" altLang="ko-KR" sz="2000" dirty="0">
                <a:latin typeface="+mn-lt"/>
                <a:ea typeface="굴림" charset="-127"/>
                <a:sym typeface="Symbol" pitchFamily="18" charset="2"/>
              </a:rPr>
              <a:t>n </a:t>
            </a:r>
            <a:r>
              <a:rPr lang="en-US" altLang="ko-KR" sz="2000" i="0" dirty="0" err="1">
                <a:latin typeface="+mn-lt"/>
                <a:ea typeface="굴림" charset="-127"/>
                <a:sym typeface="Symbol" pitchFamily="18" charset="2"/>
              </a:rPr>
              <a:t>lg</a:t>
            </a:r>
            <a:r>
              <a:rPr lang="en-US" altLang="ko-KR" sz="2000" dirty="0">
                <a:latin typeface="+mn-lt"/>
                <a:ea typeface="굴림" charset="-127"/>
                <a:sym typeface="Symbol" pitchFamily="18" charset="2"/>
              </a:rPr>
              <a:t> n - </a:t>
            </a:r>
            <a:r>
              <a:rPr lang="en-US" altLang="ko-KR" sz="2000" i="0" dirty="0">
                <a:latin typeface="+mn-lt"/>
                <a:ea typeface="굴림" charset="-127"/>
                <a:sym typeface="Symbol" pitchFamily="18" charset="2"/>
              </a:rPr>
              <a:t>1.45</a:t>
            </a:r>
            <a:r>
              <a:rPr lang="en-US" altLang="ko-KR" sz="2000" dirty="0">
                <a:latin typeface="+mn-lt"/>
                <a:ea typeface="굴림" charset="-127"/>
                <a:sym typeface="Symbol" pitchFamily="18" charset="2"/>
              </a:rPr>
              <a:t>n</a:t>
            </a:r>
            <a:r>
              <a:rPr lang="ko-KR" altLang="en-US" sz="2000" i="0" dirty="0">
                <a:latin typeface="굴림" charset="-127"/>
                <a:ea typeface="굴림" charset="-127"/>
                <a:sym typeface="Symbol"/>
              </a:rPr>
              <a:t></a:t>
            </a:r>
            <a:r>
              <a:rPr lang="en-US" altLang="ko-KR" sz="2000" i="0" dirty="0">
                <a:latin typeface="굴림" charset="-127"/>
                <a:ea typeface="굴림" charset="-127"/>
                <a:sym typeface="Symbol" pitchFamily="18" charset="2"/>
              </a:rPr>
              <a:t> </a:t>
            </a:r>
            <a:r>
              <a:rPr lang="ko-KR" altLang="en-US" sz="2000" i="0" dirty="0">
                <a:latin typeface="굴림" charset="-127"/>
                <a:ea typeface="굴림" charset="-127"/>
                <a:sym typeface="Symbol" pitchFamily="18" charset="2"/>
              </a:rPr>
              <a:t>번의 비교를 수행한다</a:t>
            </a:r>
            <a:r>
              <a:rPr lang="en-US" altLang="ko-KR" sz="2000" i="0" dirty="0">
                <a:latin typeface="굴림" charset="-127"/>
                <a:ea typeface="굴림" charset="-127"/>
                <a:sym typeface="Symbol" pitchFamily="18" charset="2"/>
              </a:rPr>
              <a:t>.</a:t>
            </a: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ko-KR" altLang="en-US" sz="1400" dirty="0"/>
              <a:t>                          최악의 경우 최소한  </a:t>
            </a:r>
            <a:r>
              <a:rPr lang="ko-KR" altLang="en-US" sz="1400" i="0" dirty="0">
                <a:latin typeface="+mn-lt"/>
                <a:sym typeface="Symbol" pitchFamily="18" charset="2"/>
              </a:rPr>
              <a:t></a:t>
            </a:r>
            <a:r>
              <a:rPr lang="en-US" altLang="ko-KR" sz="1400" dirty="0">
                <a:latin typeface="+mn-lt"/>
                <a:sym typeface="Symbol" pitchFamily="18" charset="2"/>
              </a:rPr>
              <a:t>n </a:t>
            </a:r>
            <a:r>
              <a:rPr lang="en-US" altLang="ko-KR" sz="1400" i="0" dirty="0" err="1">
                <a:latin typeface="+mn-lt"/>
                <a:sym typeface="Symbol" pitchFamily="18" charset="2"/>
              </a:rPr>
              <a:t>lg</a:t>
            </a:r>
            <a:r>
              <a:rPr lang="en-US" altLang="ko-KR" sz="1400" dirty="0">
                <a:latin typeface="+mn-lt"/>
                <a:sym typeface="Symbol" pitchFamily="18" charset="2"/>
              </a:rPr>
              <a:t> n - </a:t>
            </a:r>
            <a:r>
              <a:rPr lang="en-US" altLang="ko-KR" sz="1400" i="0" dirty="0">
                <a:latin typeface="+mn-lt"/>
                <a:sym typeface="Symbol" pitchFamily="18" charset="2"/>
              </a:rPr>
              <a:t>1.45</a:t>
            </a:r>
            <a:r>
              <a:rPr lang="en-US" altLang="ko-KR" sz="1400" dirty="0">
                <a:latin typeface="+mn-lt"/>
                <a:sym typeface="Symbol" pitchFamily="18" charset="2"/>
              </a:rPr>
              <a:t>n</a:t>
            </a:r>
            <a:r>
              <a:rPr lang="en-US" altLang="ko-KR" sz="1400" i="0" dirty="0">
                <a:latin typeface="+mn-lt"/>
                <a:sym typeface="Symbol" pitchFamily="18" charset="2"/>
              </a:rPr>
              <a:t> </a:t>
            </a:r>
            <a:r>
              <a:rPr lang="ko-KR" altLang="en-US" sz="1400" dirty="0">
                <a:sym typeface="Symbol" pitchFamily="18" charset="2"/>
              </a:rPr>
              <a:t>번의 비교</a:t>
            </a:r>
            <a:endParaRPr lang="en-US" altLang="ko-KR" sz="1400" dirty="0">
              <a:sym typeface="Symbol" pitchFamily="18" charset="2"/>
            </a:endParaRP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altLang="ko-KR" sz="1400" i="0" dirty="0">
              <a:latin typeface="굴림" charset="-127"/>
              <a:ea typeface="굴림" charset="-127"/>
              <a:sym typeface="Symbol" pitchFamily="18" charset="2"/>
            </a:endParaRP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ko-KR" altLang="en-US" sz="2000" i="0" dirty="0">
                <a:latin typeface="굴림" charset="-127"/>
                <a:ea typeface="굴림" charset="-127"/>
                <a:sym typeface="Symbol" pitchFamily="18" charset="2"/>
              </a:rPr>
              <a:t>합병정렬의 평균의 경우 성능인 </a:t>
            </a:r>
            <a:r>
              <a:rPr lang="en-US" altLang="ko-KR" sz="2000" dirty="0">
                <a:latin typeface="+mn-lt"/>
                <a:ea typeface="굴림" charset="-127"/>
                <a:sym typeface="Symbol" pitchFamily="18" charset="2"/>
              </a:rPr>
              <a:t>n </a:t>
            </a:r>
            <a:r>
              <a:rPr lang="en-US" altLang="ko-KR" sz="2000" i="0" dirty="0" err="1">
                <a:latin typeface="+mn-lt"/>
                <a:ea typeface="굴림" charset="-127"/>
                <a:sym typeface="Symbol" pitchFamily="18" charset="2"/>
              </a:rPr>
              <a:t>lg</a:t>
            </a:r>
            <a:r>
              <a:rPr lang="en-US" altLang="ko-KR" sz="2000" dirty="0">
                <a:latin typeface="+mn-lt"/>
                <a:ea typeface="굴림" charset="-127"/>
                <a:sym typeface="Symbol" pitchFamily="18" charset="2"/>
              </a:rPr>
              <a:t> n </a:t>
            </a:r>
            <a:r>
              <a:rPr lang="en-US" altLang="ko-KR" sz="2000" dirty="0">
                <a:latin typeface="굴림" charset="-127"/>
                <a:ea typeface="굴림" charset="-127"/>
                <a:sym typeface="Symbol" pitchFamily="18" charset="2"/>
              </a:rPr>
              <a:t>- </a:t>
            </a:r>
            <a:r>
              <a:rPr lang="en-US" altLang="ko-KR" sz="2000" i="0" dirty="0">
                <a:latin typeface="+mn-lt"/>
                <a:ea typeface="굴림" charset="-127"/>
                <a:sym typeface="Symbol" pitchFamily="18" charset="2"/>
              </a:rPr>
              <a:t>1.26</a:t>
            </a:r>
            <a:r>
              <a:rPr lang="en-US" altLang="ko-KR" sz="2000" dirty="0">
                <a:latin typeface="+mn-lt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굴림" charset="-127"/>
                <a:ea typeface="굴림" charset="-127"/>
                <a:sym typeface="Symbol" pitchFamily="18" charset="2"/>
              </a:rPr>
              <a:t> </a:t>
            </a:r>
            <a:r>
              <a:rPr lang="ko-KR" altLang="en-US" sz="2000" i="0" dirty="0">
                <a:latin typeface="굴림" charset="-127"/>
                <a:ea typeface="굴림" charset="-127"/>
                <a:sym typeface="Symbol" pitchFamily="18" charset="2"/>
              </a:rPr>
              <a:t>은 키를 비교만 하여 정렬하는 알고리즘으로는 거의 최적임</a:t>
            </a:r>
            <a:endParaRPr lang="en-US" altLang="ko-KR" sz="2000" i="0" dirty="0">
              <a:latin typeface="굴림" charset="-127"/>
              <a:ea typeface="굴림" charset="-127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DF589B-BC9D-4945-8327-321E6A7AC96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47725"/>
          </a:xfrm>
        </p:spPr>
        <p:txBody>
          <a:bodyPr/>
          <a:lstStyle/>
          <a:p>
            <a:pPr eaLnBrk="1" hangingPunct="1"/>
            <a:r>
              <a:rPr lang="ko-KR" altLang="en-US" smtClean="0"/>
              <a:t>분배에 의한 정렬</a:t>
            </a:r>
            <a:r>
              <a:rPr lang="en-US" altLang="ko-KR" smtClean="0"/>
              <a:t>: </a:t>
            </a:r>
            <a:r>
              <a:rPr lang="ko-KR" altLang="en-US" smtClean="0"/>
              <a:t>기수정렬</a:t>
            </a:r>
          </a:p>
        </p:txBody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00125"/>
            <a:ext cx="8839200" cy="4857750"/>
          </a:xfrm>
        </p:spPr>
        <p:txBody>
          <a:bodyPr/>
          <a:lstStyle/>
          <a:p>
            <a:pPr eaLnBrk="1" hangingPunct="1">
              <a:lnSpc>
                <a:spcPts val="2800"/>
              </a:lnSpc>
              <a:defRPr/>
            </a:pPr>
            <a:r>
              <a:rPr lang="ko-KR" altLang="en-US" dirty="0" smtClean="0"/>
              <a:t>키에 대해서 아무런 정보가 없는 경우</a:t>
            </a:r>
            <a:endParaRPr lang="en-US" altLang="ko-KR" dirty="0" smtClean="0"/>
          </a:p>
          <a:p>
            <a:pPr lvl="1" eaLnBrk="1" hangingPunct="1">
              <a:lnSpc>
                <a:spcPts val="2800"/>
              </a:lnSpc>
              <a:defRPr/>
            </a:pPr>
            <a:r>
              <a:rPr lang="ko-KR" altLang="en-US" dirty="0" smtClean="0"/>
              <a:t>키들을 비교하는 것 이외에는 다른 방법이 없으므로 </a:t>
            </a:r>
            <a:r>
              <a:rPr lang="ko-KR" altLang="en-US" dirty="0" smtClean="0">
                <a:sym typeface="Symbol" pitchFamily="18" charset="2"/>
              </a:rPr>
              <a:t></a:t>
            </a:r>
            <a:r>
              <a:rPr lang="en-US" altLang="ko-KR" dirty="0" smtClean="0">
                <a:sym typeface="Symbol" pitchFamily="18" charset="2"/>
              </a:rPr>
              <a:t>(</a:t>
            </a:r>
            <a:r>
              <a:rPr lang="en-US" altLang="ko-KR" i="1" dirty="0" smtClean="0">
                <a:sym typeface="Symbol" pitchFamily="18" charset="2"/>
              </a:rPr>
              <a:t>n</a:t>
            </a:r>
            <a:r>
              <a:rPr lang="en-US" altLang="ko-KR" dirty="0" smtClean="0">
                <a:sym typeface="Symbol" pitchFamily="18" charset="2"/>
              </a:rPr>
              <a:t> </a:t>
            </a:r>
            <a:r>
              <a:rPr lang="en-US" altLang="ko-KR" dirty="0" err="1" smtClean="0">
                <a:sym typeface="Symbol" pitchFamily="18" charset="2"/>
              </a:rPr>
              <a:t>lg</a:t>
            </a:r>
            <a:r>
              <a:rPr lang="en-US" altLang="ko-KR" dirty="0" smtClean="0">
                <a:sym typeface="Symbol" pitchFamily="18" charset="2"/>
              </a:rPr>
              <a:t> </a:t>
            </a:r>
            <a:r>
              <a:rPr lang="en-US" altLang="ko-KR" i="1" dirty="0" smtClean="0">
                <a:sym typeface="Symbol" pitchFamily="18" charset="2"/>
              </a:rPr>
              <a:t>n</a:t>
            </a:r>
            <a:r>
              <a:rPr lang="en-US" altLang="ko-KR" dirty="0" smtClean="0">
                <a:sym typeface="Symbol" pitchFamily="18" charset="2"/>
              </a:rPr>
              <a:t>)</a:t>
            </a:r>
            <a:r>
              <a:rPr lang="ko-KR" altLang="en-US" dirty="0" smtClean="0">
                <a:sym typeface="Symbol" pitchFamily="18" charset="2"/>
              </a:rPr>
              <a:t>보다 더 좋은 알고리즘을 만드는 것은 불가능하다</a:t>
            </a:r>
            <a:r>
              <a:rPr lang="en-US" altLang="ko-KR" dirty="0" smtClean="0">
                <a:sym typeface="Symbol" pitchFamily="18" charset="2"/>
              </a:rPr>
              <a:t>.</a:t>
            </a:r>
          </a:p>
          <a:p>
            <a:pPr lvl="1" eaLnBrk="1" hangingPunct="1">
              <a:lnSpc>
                <a:spcPts val="2800"/>
              </a:lnSpc>
              <a:defRPr/>
            </a:pPr>
            <a:endParaRPr lang="en-US" altLang="ko-KR" dirty="0" smtClean="0">
              <a:sym typeface="Symbol" pitchFamily="18" charset="2"/>
            </a:endParaRPr>
          </a:p>
          <a:p>
            <a:pPr eaLnBrk="1" hangingPunct="1">
              <a:lnSpc>
                <a:spcPts val="2800"/>
              </a:lnSpc>
              <a:defRPr/>
            </a:pPr>
            <a:r>
              <a:rPr lang="ko-KR" altLang="en-US" dirty="0" smtClean="0">
                <a:sym typeface="Symbol" pitchFamily="18" charset="2"/>
              </a:rPr>
              <a:t>키에 대한 어느 정도의 정보를 알고 있는 경우 </a:t>
            </a:r>
            <a:endParaRPr lang="en-US" altLang="ko-KR" dirty="0" smtClean="0">
              <a:sym typeface="Symbol" pitchFamily="18" charset="2"/>
            </a:endParaRPr>
          </a:p>
          <a:p>
            <a:pPr lvl="1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dirty="0" smtClean="0">
                <a:sym typeface="Symbol" pitchFamily="18" charset="2"/>
              </a:rPr>
              <a:t> </a:t>
            </a:r>
            <a:r>
              <a:rPr lang="ko-KR" altLang="en-US" dirty="0" err="1" smtClean="0">
                <a:sym typeface="Symbol" pitchFamily="18" charset="2"/>
              </a:rPr>
              <a:t>디지트</a:t>
            </a:r>
            <a:r>
              <a:rPr lang="en-US" altLang="ko-KR" dirty="0" smtClean="0">
                <a:sym typeface="Symbol" pitchFamily="18" charset="2"/>
              </a:rPr>
              <a:t>(digit)</a:t>
            </a:r>
            <a:r>
              <a:rPr lang="ko-KR" altLang="en-US" dirty="0" smtClean="0">
                <a:sym typeface="Symbol" pitchFamily="18" charset="2"/>
              </a:rPr>
              <a:t>의 개수가 모두 같다면</a:t>
            </a:r>
            <a:r>
              <a:rPr lang="en-US" altLang="ko-KR" dirty="0" smtClean="0">
                <a:sym typeface="Symbol" pitchFamily="18" charset="2"/>
              </a:rPr>
              <a:t>, </a:t>
            </a:r>
            <a:r>
              <a:rPr lang="ko-KR" altLang="en-US" dirty="0" smtClean="0">
                <a:sym typeface="Symbol" pitchFamily="18" charset="2"/>
              </a:rPr>
              <a:t>첫 번째 </a:t>
            </a:r>
            <a:r>
              <a:rPr lang="ko-KR" altLang="en-US" dirty="0" err="1" smtClean="0">
                <a:sym typeface="Symbol" pitchFamily="18" charset="2"/>
              </a:rPr>
              <a:t>디지트가</a:t>
            </a:r>
            <a:r>
              <a:rPr lang="ko-KR" altLang="en-US" dirty="0" smtClean="0">
                <a:sym typeface="Symbol" pitchFamily="18" charset="2"/>
              </a:rPr>
              <a:t> 같은 수끼리 따로 모으고</a:t>
            </a:r>
            <a:r>
              <a:rPr lang="en-US" altLang="ko-KR" dirty="0" smtClean="0">
                <a:sym typeface="Symbol" pitchFamily="18" charset="2"/>
              </a:rPr>
              <a:t>, </a:t>
            </a:r>
            <a:r>
              <a:rPr lang="ko-KR" altLang="en-US" dirty="0" smtClean="0">
                <a:sym typeface="Symbol" pitchFamily="18" charset="2"/>
              </a:rPr>
              <a:t>그 중에서 두 번째 </a:t>
            </a:r>
            <a:r>
              <a:rPr lang="ko-KR" altLang="en-US" dirty="0" err="1" smtClean="0">
                <a:sym typeface="Symbol" pitchFamily="18" charset="2"/>
              </a:rPr>
              <a:t>디지트가</a:t>
            </a:r>
            <a:r>
              <a:rPr lang="ko-KR" altLang="en-US" dirty="0" smtClean="0">
                <a:sym typeface="Symbol" pitchFamily="18" charset="2"/>
              </a:rPr>
              <a:t> 같은 수끼리 따로 모으고</a:t>
            </a:r>
            <a:r>
              <a:rPr lang="en-US" altLang="ko-KR" dirty="0" smtClean="0">
                <a:sym typeface="Symbol" pitchFamily="18" charset="2"/>
              </a:rPr>
              <a:t>, </a:t>
            </a:r>
            <a:r>
              <a:rPr lang="ko-KR" altLang="en-US" dirty="0" smtClean="0">
                <a:sym typeface="Symbol" pitchFamily="18" charset="2"/>
              </a:rPr>
              <a:t>마지막 </a:t>
            </a:r>
            <a:r>
              <a:rPr lang="ko-KR" altLang="en-US" dirty="0" err="1" smtClean="0">
                <a:sym typeface="Symbol" pitchFamily="18" charset="2"/>
              </a:rPr>
              <a:t>디지트</a:t>
            </a:r>
            <a:r>
              <a:rPr lang="ko-KR" altLang="en-US" dirty="0" smtClean="0">
                <a:sym typeface="Symbol" pitchFamily="18" charset="2"/>
              </a:rPr>
              <a:t> 까지 이런 식으로 계속 모으는 방법으로 각 </a:t>
            </a:r>
            <a:r>
              <a:rPr lang="ko-KR" altLang="en-US" dirty="0" err="1" smtClean="0">
                <a:sym typeface="Symbol" pitchFamily="18" charset="2"/>
              </a:rPr>
              <a:t>디지트를</a:t>
            </a:r>
            <a:r>
              <a:rPr lang="ko-KR" altLang="en-US" dirty="0" smtClean="0">
                <a:sym typeface="Symbol" pitchFamily="18" charset="2"/>
              </a:rPr>
              <a:t> 한번씩 만 조사를 하면 정렬을 완료할 수 있다</a:t>
            </a:r>
            <a:r>
              <a:rPr lang="en-US" altLang="ko-KR" dirty="0" smtClean="0">
                <a:sym typeface="Symbol" pitchFamily="18" charset="2"/>
              </a:rPr>
              <a:t>. </a:t>
            </a:r>
          </a:p>
          <a:p>
            <a:pPr lvl="1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dirty="0" smtClean="0">
                <a:sym typeface="Symbol" pitchFamily="18" charset="2"/>
              </a:rPr>
              <a:t>“분배에 의한 정렬</a:t>
            </a:r>
            <a:r>
              <a:rPr lang="en-US" altLang="ko-KR" dirty="0" smtClean="0">
                <a:sym typeface="Symbol" pitchFamily="18" charset="2"/>
              </a:rPr>
              <a:t>(sorting by distribution)” - </a:t>
            </a:r>
            <a:r>
              <a:rPr lang="ko-KR" altLang="en-US" dirty="0" smtClean="0">
                <a:sym typeface="Symbol" pitchFamily="18" charset="2"/>
              </a:rPr>
              <a:t>기수정렬</a:t>
            </a:r>
            <a:r>
              <a:rPr lang="en-US" altLang="ko-KR" dirty="0" smtClean="0">
                <a:sym typeface="Symbol" pitchFamily="18" charset="2"/>
              </a:rPr>
              <a:t>(radix sort) </a:t>
            </a:r>
          </a:p>
          <a:p>
            <a:pPr lvl="1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dirty="0" smtClean="0">
                <a:sym typeface="Symbol" pitchFamily="18" charset="2"/>
              </a:rPr>
              <a:t>기수</a:t>
            </a:r>
            <a:r>
              <a:rPr lang="en-US" altLang="ko-KR" dirty="0" smtClean="0">
                <a:sym typeface="Symbol" pitchFamily="18" charset="2"/>
              </a:rPr>
              <a:t>(radix, base)</a:t>
            </a:r>
            <a:r>
              <a:rPr lang="ko-KR" altLang="en-US" dirty="0" smtClean="0">
                <a:sym typeface="Symbol" pitchFamily="18" charset="2"/>
              </a:rPr>
              <a:t>를 사용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F0FE86-6C22-4579-9DDF-0D6B81B6571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3597275" y="325438"/>
            <a:ext cx="1303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i="0">
                <a:latin typeface="굴림" panose="020B0600000101010101" pitchFamily="50" charset="-127"/>
              </a:rPr>
              <a:t>Stability</a:t>
            </a:r>
            <a:endParaRPr lang="ko-KR" altLang="en-US" sz="2400" i="0">
              <a:latin typeface="굴림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836738" y="1223963"/>
          <a:ext cx="6095997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i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r>
                        <a:rPr lang="en-US" altLang="ko-KR" sz="1800" i="0" baseline="-250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  <a:endParaRPr lang="ko-KR" altLang="en-US" sz="1800" i="0" baseline="-25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i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r>
                        <a:rPr lang="en-US" altLang="ko-KR" sz="1800" i="0" baseline="-250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  <a:endParaRPr lang="ko-KR" altLang="en-US" sz="1800" i="0" baseline="-25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314" name="TextBox 5"/>
          <p:cNvSpPr txBox="1">
            <a:spLocks noChangeArrowheads="1"/>
          </p:cNvSpPr>
          <p:nvPr/>
        </p:nvSpPr>
        <p:spPr bwMode="auto">
          <a:xfrm>
            <a:off x="396875" y="1296988"/>
            <a:ext cx="1363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i="0">
                <a:latin typeface="굴림" panose="020B0600000101010101" pitchFamily="50" charset="-127"/>
              </a:rPr>
              <a:t>before sorting</a:t>
            </a:r>
            <a:endParaRPr lang="ko-KR" altLang="en-US" sz="1400" i="0">
              <a:latin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0350" y="792163"/>
            <a:ext cx="2540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2000" i="0" dirty="0" err="1">
                <a:latin typeface="+mn-lt"/>
              </a:rPr>
              <a:t>i</a:t>
            </a:r>
            <a:endParaRPr lang="ko-KR" altLang="en-US" sz="2000" i="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86475" y="847725"/>
            <a:ext cx="2540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2000" i="0" dirty="0">
                <a:latin typeface="+mn-lt"/>
              </a:rPr>
              <a:t>j</a:t>
            </a:r>
            <a:endParaRPr lang="ko-KR" altLang="en-US" sz="2000" i="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6738" y="1800225"/>
            <a:ext cx="19542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2000" i="0" dirty="0">
                <a:latin typeface="+mn-lt"/>
              </a:rPr>
              <a:t>if key[</a:t>
            </a:r>
            <a:r>
              <a:rPr lang="en-US" altLang="ko-KR" sz="2000" i="0" dirty="0" err="1">
                <a:latin typeface="+mn-lt"/>
              </a:rPr>
              <a:t>a</a:t>
            </a:r>
            <a:r>
              <a:rPr lang="en-US" altLang="ko-KR" sz="2000" i="0" baseline="-25000" dirty="0" err="1">
                <a:latin typeface="+mn-lt"/>
              </a:rPr>
              <a:t>i</a:t>
            </a:r>
            <a:r>
              <a:rPr lang="en-US" altLang="ko-KR" sz="2000" i="0" dirty="0">
                <a:latin typeface="+mn-lt"/>
              </a:rPr>
              <a:t>]=key[</a:t>
            </a:r>
            <a:r>
              <a:rPr lang="en-US" altLang="ko-KR" sz="2000" i="0" dirty="0" err="1">
                <a:latin typeface="+mn-lt"/>
              </a:rPr>
              <a:t>a</a:t>
            </a:r>
            <a:r>
              <a:rPr lang="en-US" altLang="ko-KR" sz="2000" i="0" baseline="-25000" dirty="0" err="1">
                <a:latin typeface="+mn-lt"/>
              </a:rPr>
              <a:t>j</a:t>
            </a:r>
            <a:r>
              <a:rPr lang="en-US" altLang="ko-KR" sz="2000" i="0" dirty="0">
                <a:latin typeface="+mn-lt"/>
              </a:rPr>
              <a:t>]</a:t>
            </a:r>
            <a:endParaRPr lang="ko-KR" altLang="en-US" sz="2000" i="0" dirty="0">
              <a:latin typeface="+mn-lt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852613" y="2911475"/>
          <a:ext cx="6095997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69888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i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r>
                        <a:rPr lang="en-US" altLang="ko-KR" sz="1800" i="0" baseline="-250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  <a:endParaRPr lang="ko-KR" altLang="en-US" sz="1800" i="0" baseline="-25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i="0" baseline="-25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i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r>
                        <a:rPr lang="en-US" altLang="ko-KR" sz="1800" i="0" baseline="-250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  <a:endParaRPr lang="ko-KR" altLang="en-US" sz="1800" i="0" baseline="-25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i="0" baseline="-25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340" name="TextBox 11"/>
          <p:cNvSpPr txBox="1">
            <a:spLocks noChangeArrowheads="1"/>
          </p:cNvSpPr>
          <p:nvPr/>
        </p:nvSpPr>
        <p:spPr bwMode="auto">
          <a:xfrm>
            <a:off x="412750" y="2982913"/>
            <a:ext cx="1200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i="0">
                <a:latin typeface="굴림" panose="020B0600000101010101" pitchFamily="50" charset="-127"/>
              </a:rPr>
              <a:t>after sorting</a:t>
            </a:r>
            <a:endParaRPr lang="ko-KR" altLang="en-US" sz="1400" i="0">
              <a:latin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70263" y="2441575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2000" i="0" dirty="0">
                <a:latin typeface="+mn-lt"/>
              </a:rPr>
              <a:t>p</a:t>
            </a:r>
            <a:endParaRPr lang="ko-KR" altLang="en-US" sz="2000" i="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79963" y="2441575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2000" i="0" dirty="0">
                <a:latin typeface="+mn-lt"/>
              </a:rPr>
              <a:t>q</a:t>
            </a:r>
            <a:endParaRPr lang="ko-KR" altLang="en-US" sz="2000" i="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10438" y="847725"/>
            <a:ext cx="7683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2000" i="0" dirty="0">
                <a:latin typeface="+mn-lt"/>
              </a:rPr>
              <a:t>(</a:t>
            </a:r>
            <a:r>
              <a:rPr lang="en-US" altLang="ko-KR" sz="2000" i="0" dirty="0" err="1">
                <a:latin typeface="+mn-lt"/>
              </a:rPr>
              <a:t>i</a:t>
            </a:r>
            <a:r>
              <a:rPr lang="en-US" altLang="ko-KR" sz="2000" i="0" dirty="0">
                <a:latin typeface="+mn-lt"/>
              </a:rPr>
              <a:t> &lt; j)</a:t>
            </a:r>
            <a:endParaRPr lang="ko-KR" altLang="en-US" sz="2000" i="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46863" y="2409825"/>
            <a:ext cx="8842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2000" i="0" dirty="0">
                <a:latin typeface="+mn-lt"/>
              </a:rPr>
              <a:t>(p &lt; q)</a:t>
            </a:r>
            <a:endParaRPr lang="ko-KR" altLang="en-US" sz="2000" i="0" dirty="0">
              <a:latin typeface="+mn-lt"/>
            </a:endParaRPr>
          </a:p>
        </p:txBody>
      </p:sp>
      <p:sp>
        <p:nvSpPr>
          <p:cNvPr id="12345" name="TextBox 16"/>
          <p:cNvSpPr txBox="1">
            <a:spLocks noChangeArrowheads="1"/>
          </p:cNvSpPr>
          <p:nvPr/>
        </p:nvSpPr>
        <p:spPr bwMode="auto">
          <a:xfrm>
            <a:off x="684213" y="4157663"/>
            <a:ext cx="8180387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ko-KR" altLang="en-US" i="0">
                <a:latin typeface="굴림" panose="020B0600000101010101" pitchFamily="50" charset="-127"/>
              </a:rPr>
              <a:t>같은 키값을 갖는 데이터간의 정렬 전 순서가 정렬 후에도 유지되는 성질 </a:t>
            </a:r>
            <a:endParaRPr lang="en-US" altLang="ko-KR" i="0">
              <a:latin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ko-KR" altLang="en-US" i="0">
                <a:latin typeface="굴림" panose="020B0600000101010101" pitchFamily="50" charset="-127"/>
              </a:rPr>
              <a:t>이러한 성질을 갖는 정렬방법은  </a:t>
            </a:r>
            <a:r>
              <a:rPr lang="en-US" altLang="ko-KR" i="0">
                <a:latin typeface="굴림" panose="020B0600000101010101" pitchFamily="50" charset="-127"/>
              </a:rPr>
              <a:t>stable </a:t>
            </a:r>
            <a:r>
              <a:rPr lang="ko-KR" altLang="en-US" i="0">
                <a:latin typeface="굴림" panose="020B0600000101010101" pitchFamily="50" charset="-127"/>
              </a:rPr>
              <a:t>하다고 한다</a:t>
            </a:r>
            <a:r>
              <a:rPr lang="en-US" altLang="ko-KR" i="0">
                <a:latin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en-US" altLang="ko-KR" i="0">
                <a:latin typeface="굴림" panose="020B0600000101010101" pitchFamily="50" charset="-127"/>
              </a:rPr>
              <a:t>stable: insertion sort, merge sort, bubble sort -  </a:t>
            </a:r>
            <a:r>
              <a:rPr lang="ko-KR" altLang="en-US" i="0">
                <a:latin typeface="굴림" panose="020B0600000101010101" pitchFamily="50" charset="-127"/>
              </a:rPr>
              <a:t>추가적인 구현으로 </a:t>
            </a:r>
            <a:r>
              <a:rPr lang="en-US" altLang="ko-KR" i="0">
                <a:latin typeface="굴림" panose="020B0600000101010101" pitchFamily="50" charset="-127"/>
              </a:rPr>
              <a:t>stable</a:t>
            </a:r>
            <a:r>
              <a:rPr lang="ko-KR" altLang="en-US" i="0">
                <a:latin typeface="굴림" panose="020B0600000101010101" pitchFamily="50" charset="-127"/>
              </a:rPr>
              <a:t>하게 만들 수 있다</a:t>
            </a:r>
            <a:r>
              <a:rPr lang="en-US" altLang="ko-KR" i="0">
                <a:latin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en-US" altLang="ko-KR" i="0">
                <a:latin typeface="굴림" panose="020B0600000101010101" pitchFamily="50" charset="-127"/>
              </a:rPr>
              <a:t>not stable: quick sort, heap sort, selection sort, exchange sort</a:t>
            </a:r>
            <a:endParaRPr lang="ko-KR" altLang="en-US" i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2C2B81-AAC3-4DC8-BDC6-E22E216935F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09613"/>
          </a:xfrm>
        </p:spPr>
        <p:txBody>
          <a:bodyPr/>
          <a:lstStyle/>
          <a:p>
            <a:pPr eaLnBrk="1" hangingPunct="1"/>
            <a:r>
              <a:rPr lang="ko-KR" altLang="en-US" smtClean="0"/>
              <a:t>기수정렬</a:t>
            </a:r>
            <a:r>
              <a:rPr lang="en-US" altLang="ko-KR" sz="2400" smtClean="0"/>
              <a:t>(</a:t>
            </a:r>
            <a:r>
              <a:rPr lang="ko-KR" altLang="en-US" sz="2400" smtClean="0"/>
              <a:t>왼쪽에서 오른쪽 자리순으로</a:t>
            </a:r>
            <a:r>
              <a:rPr lang="en-US" altLang="ko-KR" sz="2400" smtClean="0"/>
              <a:t>)</a:t>
            </a:r>
            <a:endParaRPr lang="ko-KR" altLang="en-US" sz="2400" smtClean="0"/>
          </a:p>
        </p:txBody>
      </p:sp>
      <p:pic>
        <p:nvPicPr>
          <p:cNvPr id="77828" name="그림 4" descr="07-1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928688"/>
            <a:ext cx="7072312" cy="495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 bwMode="auto">
          <a:xfrm>
            <a:off x="4237038" y="836613"/>
            <a:ext cx="393700" cy="5762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5795963" y="836613"/>
            <a:ext cx="393700" cy="5762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 bwMode="auto">
          <a:xfrm flipH="1">
            <a:off x="2484438" y="1328738"/>
            <a:ext cx="1811337" cy="947737"/>
          </a:xfrm>
          <a:prstGeom prst="straightConnector1">
            <a:avLst/>
          </a:prstGeom>
          <a:noFill/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" name="직선 화살표 연결선 7"/>
          <p:cNvCxnSpPr/>
          <p:nvPr/>
        </p:nvCxnSpPr>
        <p:spPr bwMode="auto">
          <a:xfrm flipH="1">
            <a:off x="2636838" y="1196975"/>
            <a:ext cx="3159125" cy="1079500"/>
          </a:xfrm>
          <a:prstGeom prst="straightConnector1">
            <a:avLst/>
          </a:prstGeom>
          <a:noFill/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9" name="직사각형 8"/>
          <p:cNvSpPr/>
          <p:nvPr/>
        </p:nvSpPr>
        <p:spPr>
          <a:xfrm>
            <a:off x="1214438" y="6072188"/>
            <a:ext cx="5857875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kern="0" dirty="0">
                <a:solidFill>
                  <a:srgbClr val="0070C0"/>
                </a:solidFill>
                <a:latin typeface="Times New Roman" pitchFamily="18" charset="0"/>
                <a:ea typeface="굴림" charset="-127"/>
              </a:rPr>
              <a:t>The number of piles is not constant. Hard to operate it.</a:t>
            </a:r>
            <a:endParaRPr lang="ko-KR" altLang="en-US" sz="2000" dirty="0">
              <a:solidFill>
                <a:srgbClr val="0070C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2636838" y="863600"/>
            <a:ext cx="393700" cy="57626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>
            <a:off x="2916238" y="1439863"/>
            <a:ext cx="360362" cy="1023937"/>
          </a:xfrm>
          <a:prstGeom prst="straightConnector1">
            <a:avLst/>
          </a:prstGeom>
          <a:noFill/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BA351D-EDC2-4699-9084-9AB0B3CA9F2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1147763"/>
          </a:xfrm>
        </p:spPr>
        <p:txBody>
          <a:bodyPr/>
          <a:lstStyle/>
          <a:p>
            <a:pPr eaLnBrk="1" hangingPunct="1"/>
            <a:r>
              <a:rPr lang="ko-KR" altLang="en-US" smtClean="0"/>
              <a:t>왼쪽에서 오른쪽순으로 하는 경우 뭉치</a:t>
            </a:r>
            <a:r>
              <a:rPr lang="en-US" altLang="ko-KR" smtClean="0"/>
              <a:t>(pile)</a:t>
            </a:r>
            <a:r>
              <a:rPr lang="ko-KR" altLang="en-US" smtClean="0"/>
              <a:t>를 구성하는 개수가 항상 일정하지 않으므로 관리하기가 쉽지 않다</a:t>
            </a:r>
            <a:r>
              <a:rPr lang="en-US" altLang="ko-KR" smtClean="0"/>
              <a:t>. </a:t>
            </a:r>
            <a:r>
              <a:rPr lang="ko-KR" altLang="en-US" smtClean="0"/>
              <a:t>이를 해결하기 위해서는 다음 예와 같이 끝에 있는 디지트부터 먼저 조사를 시작하면 된다</a:t>
            </a:r>
            <a:r>
              <a:rPr lang="en-US" altLang="ko-KR" smtClean="0"/>
              <a:t>. </a:t>
            </a:r>
          </a:p>
        </p:txBody>
      </p:sp>
      <p:pic>
        <p:nvPicPr>
          <p:cNvPr id="78852" name="그림 4" descr="07-1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143125"/>
            <a:ext cx="5857875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09613"/>
          </a:xfrm>
        </p:spPr>
        <p:txBody>
          <a:bodyPr/>
          <a:lstStyle/>
          <a:p>
            <a:pPr eaLnBrk="1" hangingPunct="1"/>
            <a:r>
              <a:rPr lang="ko-KR" altLang="en-US" smtClean="0"/>
              <a:t>기수정렬</a:t>
            </a:r>
            <a:r>
              <a:rPr lang="en-US" altLang="ko-KR" sz="2400" smtClean="0"/>
              <a:t>(</a:t>
            </a:r>
            <a:r>
              <a:rPr lang="ko-KR" altLang="en-US" sz="2400" smtClean="0"/>
              <a:t>오른쪽에서 왼쪽 자리순으로</a:t>
            </a:r>
            <a:r>
              <a:rPr lang="en-US" altLang="ko-KR" sz="2400" smtClean="0"/>
              <a:t>)</a:t>
            </a:r>
            <a:endParaRPr lang="ko-KR" altLang="en-US" sz="2400" smtClean="0"/>
          </a:p>
        </p:txBody>
      </p:sp>
      <p:sp>
        <p:nvSpPr>
          <p:cNvPr id="6" name="타원 5"/>
          <p:cNvSpPr/>
          <p:nvPr/>
        </p:nvSpPr>
        <p:spPr bwMode="auto">
          <a:xfrm>
            <a:off x="3090863" y="2047875"/>
            <a:ext cx="296862" cy="5048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3595688" y="2382838"/>
            <a:ext cx="0" cy="812800"/>
          </a:xfrm>
          <a:prstGeom prst="straightConnector1">
            <a:avLst/>
          </a:prstGeom>
          <a:noFill/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" name="직선 화살표 연결선 7"/>
          <p:cNvCxnSpPr/>
          <p:nvPr/>
        </p:nvCxnSpPr>
        <p:spPr bwMode="auto">
          <a:xfrm flipH="1">
            <a:off x="2771775" y="3644900"/>
            <a:ext cx="1647825" cy="792163"/>
          </a:xfrm>
          <a:prstGeom prst="straightConnector1">
            <a:avLst/>
          </a:prstGeom>
          <a:noFill/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 flipH="1">
            <a:off x="3276600" y="3573463"/>
            <a:ext cx="1655763" cy="863600"/>
          </a:xfrm>
          <a:prstGeom prst="straightConnector1">
            <a:avLst/>
          </a:prstGeom>
          <a:noFill/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>
            <a:off x="3276600" y="2457450"/>
            <a:ext cx="3382963" cy="827088"/>
          </a:xfrm>
          <a:prstGeom prst="straightConnector1">
            <a:avLst/>
          </a:prstGeom>
          <a:noFill/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8C7544-F6FC-444C-A80F-78DA7F42314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eaLnBrk="1" hangingPunct="1"/>
            <a:r>
              <a:rPr lang="ko-KR" altLang="en-US" smtClean="0"/>
              <a:t>기수정렬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661988"/>
            <a:ext cx="7499350" cy="5407025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radixsort (</a:t>
            </a:r>
            <a:r>
              <a:rPr lang="en-US" altLang="ko-K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node_pointer&amp; </a:t>
            </a: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masterlist, </a:t>
            </a:r>
            <a:r>
              <a:rPr lang="en-US" altLang="ko-K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numdigits){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node_pointe</a:t>
            </a: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r list[0..9];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(i=1; i&lt;= numdigits;i++){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distribute(masterlist,i);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coalesce(masterlist);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distribute (</a:t>
            </a:r>
            <a:r>
              <a:rPr lang="en-US" altLang="ko-K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node_pointer&amp;</a:t>
            </a: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masterlist, </a:t>
            </a:r>
            <a:r>
              <a:rPr lang="en-US" altLang="ko-K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i){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j;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node_pointer</a:t>
            </a: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p;  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(j=0;j&lt;=9;j++)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list[j]=NULL;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 = masterlist;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(p!=NULL){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j=p-&gt;key</a:t>
            </a:r>
            <a:r>
              <a:rPr lang="ko-KR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에서</a:t>
            </a: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오른쪽에서</a:t>
            </a: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) i</a:t>
            </a:r>
            <a:r>
              <a:rPr lang="ko-KR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번째 숫자의 값</a:t>
            </a: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</a:t>
            </a:r>
            <a:r>
              <a:rPr lang="ko-KR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를 </a:t>
            </a: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list[j]</a:t>
            </a:r>
            <a:r>
              <a:rPr lang="ko-KR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의 끝에 링크</a:t>
            </a: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 = p-&gt;link;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  <p:sp>
        <p:nvSpPr>
          <p:cNvPr id="79877" name="직사각형 7"/>
          <p:cNvSpPr>
            <a:spLocks noChangeArrowheads="1"/>
          </p:cNvSpPr>
          <p:nvPr/>
        </p:nvSpPr>
        <p:spPr bwMode="auto">
          <a:xfrm>
            <a:off x="357188" y="682625"/>
            <a:ext cx="6978650" cy="53863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9878" name="직선 연결선 9"/>
          <p:cNvCxnSpPr>
            <a:cxnSpLocks noChangeShapeType="1"/>
          </p:cNvCxnSpPr>
          <p:nvPr/>
        </p:nvCxnSpPr>
        <p:spPr bwMode="auto">
          <a:xfrm>
            <a:off x="357188" y="2984500"/>
            <a:ext cx="8143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83" name="오른쪽 중괄호 1"/>
          <p:cNvSpPr>
            <a:spLocks/>
          </p:cNvSpPr>
          <p:nvPr/>
        </p:nvSpPr>
        <p:spPr bwMode="auto">
          <a:xfrm>
            <a:off x="5641975" y="4610100"/>
            <a:ext cx="215900" cy="790575"/>
          </a:xfrm>
          <a:prstGeom prst="rightBrace">
            <a:avLst>
              <a:gd name="adj1" fmla="val 8324"/>
              <a:gd name="adj2" fmla="val 50000"/>
            </a:avLst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buClr>
                <a:schemeClr val="tx2"/>
              </a:buClr>
              <a:buChar char="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buClr>
                <a:schemeClr val="tx2"/>
              </a:buClr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800" smtClean="0">
              <a:solidFill>
                <a:schemeClr val="tx2">
                  <a:lumMod val="60000"/>
                  <a:lumOff val="40000"/>
                </a:schemeClr>
              </a:solidFill>
              <a:latin typeface="굴림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0425" y="4837113"/>
            <a:ext cx="3127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n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5785" name="오른쪽 중괄호 8"/>
          <p:cNvSpPr>
            <a:spLocks/>
          </p:cNvSpPr>
          <p:nvPr/>
        </p:nvSpPr>
        <p:spPr bwMode="auto">
          <a:xfrm>
            <a:off x="5138738" y="1762125"/>
            <a:ext cx="215900" cy="792163"/>
          </a:xfrm>
          <a:prstGeom prst="rightBrace">
            <a:avLst>
              <a:gd name="adj1" fmla="val 8340"/>
              <a:gd name="adj2" fmla="val 50000"/>
            </a:avLst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buClr>
                <a:schemeClr val="tx2"/>
              </a:buClr>
              <a:buChar char="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buClr>
                <a:schemeClr val="tx2"/>
              </a:buClr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800" smtClean="0">
              <a:solidFill>
                <a:schemeClr val="tx2">
                  <a:lumMod val="60000"/>
                  <a:lumOff val="40000"/>
                </a:schemeClr>
              </a:solidFill>
              <a:latin typeface="굴림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5600" y="1989138"/>
            <a:ext cx="119538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numdigits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645275" y="1392238"/>
          <a:ext cx="1860550" cy="27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110"/>
                <a:gridCol w="372110"/>
                <a:gridCol w="372110"/>
                <a:gridCol w="372110"/>
                <a:gridCol w="372110"/>
              </a:tblGrid>
              <a:tr h="27463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32" marR="9143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32" marR="9143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32" marR="9143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32" marR="9143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32" marR="9143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9897" name="TextBox 2"/>
          <p:cNvSpPr txBox="1">
            <a:spLocks noChangeArrowheads="1"/>
          </p:cNvSpPr>
          <p:nvPr/>
        </p:nvSpPr>
        <p:spPr bwMode="auto">
          <a:xfrm>
            <a:off x="6711950" y="1114425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5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79898" name="TextBox 12"/>
          <p:cNvSpPr txBox="1">
            <a:spLocks noChangeArrowheads="1"/>
          </p:cNvSpPr>
          <p:nvPr/>
        </p:nvSpPr>
        <p:spPr bwMode="auto">
          <a:xfrm>
            <a:off x="7040563" y="1114425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4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79899" name="TextBox 13"/>
          <p:cNvSpPr txBox="1">
            <a:spLocks noChangeArrowheads="1"/>
          </p:cNvSpPr>
          <p:nvPr/>
        </p:nvSpPr>
        <p:spPr bwMode="auto">
          <a:xfrm>
            <a:off x="7392988" y="1114425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3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79900" name="TextBox 14"/>
          <p:cNvSpPr txBox="1">
            <a:spLocks noChangeArrowheads="1"/>
          </p:cNvSpPr>
          <p:nvPr/>
        </p:nvSpPr>
        <p:spPr bwMode="auto">
          <a:xfrm>
            <a:off x="7791450" y="1114425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2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79901" name="TextBox 15"/>
          <p:cNvSpPr txBox="1">
            <a:spLocks noChangeArrowheads="1"/>
          </p:cNvSpPr>
          <p:nvPr/>
        </p:nvSpPr>
        <p:spPr bwMode="auto">
          <a:xfrm>
            <a:off x="8174038" y="1114425"/>
            <a:ext cx="2714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1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cxnSp>
        <p:nvCxnSpPr>
          <p:cNvPr id="79902" name="직선 화살표 연결선 3"/>
          <p:cNvCxnSpPr>
            <a:cxnSpLocks noChangeShapeType="1"/>
            <a:stCxn id="79903" idx="1"/>
          </p:cNvCxnSpPr>
          <p:nvPr/>
        </p:nvCxnSpPr>
        <p:spPr bwMode="auto">
          <a:xfrm flipH="1">
            <a:off x="7681913" y="882650"/>
            <a:ext cx="146050" cy="231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903" name="TextBox 4"/>
          <p:cNvSpPr txBox="1">
            <a:spLocks noChangeArrowheads="1"/>
          </p:cNvSpPr>
          <p:nvPr/>
        </p:nvSpPr>
        <p:spPr bwMode="auto">
          <a:xfrm>
            <a:off x="7827963" y="728663"/>
            <a:ext cx="1131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i="0">
                <a:latin typeface="Arial" panose="020B0604020202020204" pitchFamily="34" charset="0"/>
                <a:cs typeface="Arial" panose="020B0604020202020204" pitchFamily="34" charset="0"/>
              </a:rPr>
              <a:t>하나의 정수</a:t>
            </a:r>
          </a:p>
        </p:txBody>
      </p:sp>
      <p:sp>
        <p:nvSpPr>
          <p:cNvPr id="79904" name="타원 5"/>
          <p:cNvSpPr>
            <a:spLocks noChangeArrowheads="1"/>
          </p:cNvSpPr>
          <p:nvPr/>
        </p:nvSpPr>
        <p:spPr bwMode="auto">
          <a:xfrm>
            <a:off x="6323013" y="1071563"/>
            <a:ext cx="2592387" cy="811212"/>
          </a:xfrm>
          <a:prstGeom prst="ellipse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905" name="직사각형 2"/>
          <p:cNvSpPr>
            <a:spLocks noChangeArrowheads="1"/>
          </p:cNvSpPr>
          <p:nvPr/>
        </p:nvSpPr>
        <p:spPr bwMode="auto">
          <a:xfrm>
            <a:off x="2339975" y="6453188"/>
            <a:ext cx="576263" cy="2778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906" name="직사각형 20"/>
          <p:cNvSpPr>
            <a:spLocks noChangeArrowheads="1"/>
          </p:cNvSpPr>
          <p:nvPr/>
        </p:nvSpPr>
        <p:spPr bwMode="auto">
          <a:xfrm>
            <a:off x="2916238" y="6453188"/>
            <a:ext cx="576262" cy="2778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907" name="직사각형 21"/>
          <p:cNvSpPr>
            <a:spLocks noChangeArrowheads="1"/>
          </p:cNvSpPr>
          <p:nvPr/>
        </p:nvSpPr>
        <p:spPr bwMode="auto">
          <a:xfrm>
            <a:off x="3795713" y="6453188"/>
            <a:ext cx="576262" cy="2778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908" name="직사각형 22"/>
          <p:cNvSpPr>
            <a:spLocks noChangeArrowheads="1"/>
          </p:cNvSpPr>
          <p:nvPr/>
        </p:nvSpPr>
        <p:spPr bwMode="auto">
          <a:xfrm>
            <a:off x="4371975" y="6453188"/>
            <a:ext cx="576263" cy="2778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9909" name="직선 화살표 연결선 4"/>
          <p:cNvCxnSpPr>
            <a:cxnSpLocks noChangeShapeType="1"/>
            <a:stCxn id="79906" idx="3"/>
            <a:endCxn id="79907" idx="1"/>
          </p:cNvCxnSpPr>
          <p:nvPr/>
        </p:nvCxnSpPr>
        <p:spPr bwMode="auto">
          <a:xfrm>
            <a:off x="3492500" y="6592888"/>
            <a:ext cx="3032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910" name="TextBox 5"/>
          <p:cNvSpPr txBox="1">
            <a:spLocks noChangeArrowheads="1"/>
          </p:cNvSpPr>
          <p:nvPr/>
        </p:nvSpPr>
        <p:spPr bwMode="auto">
          <a:xfrm>
            <a:off x="1181100" y="6299200"/>
            <a:ext cx="8429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Arial" panose="020B0604020202020204" pitchFamily="34" charset="0"/>
                <a:cs typeface="Arial" panose="020B0604020202020204" pitchFamily="34" charset="0"/>
              </a:rPr>
              <a:t>masterlist</a:t>
            </a:r>
            <a:endParaRPr lang="ko-KR" altLang="en-US" sz="12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911" name="직선 화살표 연결선 26"/>
          <p:cNvCxnSpPr>
            <a:cxnSpLocks noChangeShapeType="1"/>
            <a:endCxn id="79905" idx="1"/>
          </p:cNvCxnSpPr>
          <p:nvPr/>
        </p:nvCxnSpPr>
        <p:spPr bwMode="auto">
          <a:xfrm>
            <a:off x="2043113" y="6480175"/>
            <a:ext cx="296862" cy="111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9912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5"/>
          <a:stretch>
            <a:fillRect/>
          </a:stretch>
        </p:blipFill>
        <p:spPr bwMode="auto">
          <a:xfrm>
            <a:off x="7596188" y="4841875"/>
            <a:ext cx="153352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913" name="TextBox 4"/>
          <p:cNvSpPr txBox="1">
            <a:spLocks noChangeArrowheads="1"/>
          </p:cNvSpPr>
          <p:nvPr/>
        </p:nvSpPr>
        <p:spPr bwMode="auto">
          <a:xfrm>
            <a:off x="7827963" y="4524375"/>
            <a:ext cx="4413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000" i="0">
                <a:latin typeface="Arial" panose="020B0604020202020204" pitchFamily="34" charset="0"/>
                <a:cs typeface="Arial" panose="020B0604020202020204" pitchFamily="34" charset="0"/>
              </a:rPr>
              <a:t>list[j]</a:t>
            </a:r>
            <a:endParaRPr lang="ko-KR" altLang="en-US" sz="10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4C3A19-17F1-4061-80C7-2067F00ACCB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71563" y="1928813"/>
            <a:ext cx="6715125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400" i="0" kern="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altLang="ko-KR" sz="1400" b="1" i="0" kern="0" dirty="0"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lang="en-US" altLang="ko-KR" sz="1400" i="0" kern="0" dirty="0">
                <a:latin typeface="Courier New" pitchFamily="49" charset="0"/>
                <a:ea typeface="+mn-ea"/>
                <a:cs typeface="Courier New" pitchFamily="49" charset="0"/>
              </a:rPr>
              <a:t> coalesce(</a:t>
            </a:r>
            <a:r>
              <a:rPr lang="en-US" altLang="ko-KR" sz="1400" b="1" i="0" kern="0" dirty="0" err="1">
                <a:latin typeface="Courier New" pitchFamily="49" charset="0"/>
                <a:ea typeface="+mn-ea"/>
                <a:cs typeface="Courier New" pitchFamily="49" charset="0"/>
              </a:rPr>
              <a:t>node_pointer</a:t>
            </a:r>
            <a:r>
              <a:rPr lang="en-US" altLang="ko-KR" sz="1400" b="1" i="0" kern="0" dirty="0">
                <a:latin typeface="Courier New" pitchFamily="49" charset="0"/>
                <a:ea typeface="+mn-ea"/>
                <a:cs typeface="Courier New" pitchFamily="49" charset="0"/>
              </a:rPr>
              <a:t>&amp;</a:t>
            </a:r>
            <a:r>
              <a:rPr lang="en-US" altLang="ko-KR" sz="1400" i="0" kern="0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ko-KR" sz="1400" i="0" kern="0" dirty="0" err="1">
                <a:latin typeface="Courier New" pitchFamily="49" charset="0"/>
                <a:ea typeface="+mn-ea"/>
                <a:cs typeface="Courier New" pitchFamily="49" charset="0"/>
              </a:rPr>
              <a:t>masterlist</a:t>
            </a:r>
            <a:r>
              <a:rPr lang="en-US" altLang="ko-KR" sz="1400" i="0" kern="0" dirty="0">
                <a:latin typeface="Courier New" pitchFamily="49" charset="0"/>
                <a:ea typeface="+mn-ea"/>
                <a:cs typeface="Courier New" pitchFamily="49" charset="0"/>
              </a:rPr>
              <a:t>){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400" i="0" kern="0" dirty="0">
                <a:latin typeface="Courier New" pitchFamily="49" charset="0"/>
                <a:ea typeface="+mn-ea"/>
                <a:cs typeface="Courier New" pitchFamily="49" charset="0"/>
              </a:rPr>
              <a:t>       </a:t>
            </a:r>
            <a:r>
              <a:rPr lang="en-US" altLang="ko-KR" sz="1400" b="1" i="0" kern="0" dirty="0">
                <a:latin typeface="Courier New" pitchFamily="49" charset="0"/>
                <a:ea typeface="+mn-ea"/>
                <a:cs typeface="Courier New" pitchFamily="49" charset="0"/>
              </a:rPr>
              <a:t>index</a:t>
            </a:r>
            <a:r>
              <a:rPr lang="en-US" altLang="ko-KR" sz="1400" i="0" kern="0" dirty="0">
                <a:latin typeface="Courier New" pitchFamily="49" charset="0"/>
                <a:ea typeface="+mn-ea"/>
                <a:cs typeface="Courier New" pitchFamily="49" charset="0"/>
              </a:rPr>
              <a:t> j;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400" i="0" kern="0" dirty="0">
                <a:latin typeface="Courier New" pitchFamily="49" charset="0"/>
                <a:ea typeface="+mn-ea"/>
                <a:cs typeface="Courier New" pitchFamily="49" charset="0"/>
              </a:rPr>
              <a:t>       </a:t>
            </a:r>
            <a:r>
              <a:rPr lang="en-US" altLang="ko-KR" sz="1400" i="0" kern="0" dirty="0" err="1">
                <a:latin typeface="Courier New" pitchFamily="49" charset="0"/>
                <a:ea typeface="+mn-ea"/>
                <a:cs typeface="Courier New" pitchFamily="49" charset="0"/>
              </a:rPr>
              <a:t>masterlist</a:t>
            </a:r>
            <a:r>
              <a:rPr lang="en-US" altLang="ko-KR" sz="1400" i="0" kern="0" dirty="0">
                <a:latin typeface="Courier New" pitchFamily="49" charset="0"/>
                <a:ea typeface="+mn-ea"/>
                <a:cs typeface="Courier New" pitchFamily="49" charset="0"/>
              </a:rPr>
              <a:t> = NULL;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400" i="0" kern="0" dirty="0">
                <a:latin typeface="Courier New" pitchFamily="49" charset="0"/>
                <a:ea typeface="+mn-ea"/>
                <a:cs typeface="Courier New" pitchFamily="49" charset="0"/>
              </a:rPr>
              <a:t>       </a:t>
            </a:r>
            <a:r>
              <a:rPr lang="en-US" altLang="ko-KR" sz="1400" b="1" i="0" kern="0" dirty="0"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lang="en-US" altLang="ko-KR" sz="1400" i="0" kern="0" dirty="0">
                <a:latin typeface="Courier New" pitchFamily="49" charset="0"/>
                <a:ea typeface="+mn-ea"/>
                <a:cs typeface="Courier New" pitchFamily="49" charset="0"/>
              </a:rPr>
              <a:t>(j=0; j&lt;= 9; j++)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400" i="0" kern="0" dirty="0">
                <a:latin typeface="Courier New" pitchFamily="49" charset="0"/>
                <a:ea typeface="+mn-ea"/>
                <a:cs typeface="Courier New" pitchFamily="49" charset="0"/>
              </a:rPr>
              <a:t>          list[j]</a:t>
            </a:r>
            <a:r>
              <a:rPr lang="ko-KR" altLang="en-US" sz="1400" i="0" kern="0" dirty="0">
                <a:latin typeface="Courier New" pitchFamily="49" charset="0"/>
                <a:ea typeface="+mn-ea"/>
                <a:cs typeface="Courier New" pitchFamily="49" charset="0"/>
              </a:rPr>
              <a:t>에 있는 마디들을 </a:t>
            </a:r>
            <a:r>
              <a:rPr lang="en-US" altLang="ko-KR" sz="1400" i="0" kern="0" dirty="0" err="1">
                <a:latin typeface="Courier New" pitchFamily="49" charset="0"/>
                <a:ea typeface="+mn-ea"/>
                <a:cs typeface="Courier New" pitchFamily="49" charset="0"/>
              </a:rPr>
              <a:t>masterlist</a:t>
            </a:r>
            <a:r>
              <a:rPr lang="ko-KR" altLang="en-US" sz="1400" i="0" kern="0" dirty="0">
                <a:latin typeface="Courier New" pitchFamily="49" charset="0"/>
                <a:ea typeface="+mn-ea"/>
                <a:cs typeface="Courier New" pitchFamily="49" charset="0"/>
              </a:rPr>
              <a:t>의 끝에 링크</a:t>
            </a:r>
            <a:endParaRPr lang="en-US" altLang="ko-KR" sz="1400" i="0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ko-KR" sz="1400" i="0" kern="0" dirty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None/>
              <a:defRPr/>
            </a:pPr>
            <a:endParaRPr lang="en-US" altLang="ko-KR" sz="1200" i="0" kern="0" dirty="0">
              <a:latin typeface="Courier New" pitchFamily="49" charset="0"/>
              <a:ea typeface="+mn-ea"/>
            </a:endParaRPr>
          </a:p>
        </p:txBody>
      </p:sp>
      <p:sp>
        <p:nvSpPr>
          <p:cNvPr id="80900" name="직사각형 8"/>
          <p:cNvSpPr>
            <a:spLocks noChangeArrowheads="1"/>
          </p:cNvSpPr>
          <p:nvPr/>
        </p:nvSpPr>
        <p:spPr bwMode="auto">
          <a:xfrm>
            <a:off x="857250" y="1714500"/>
            <a:ext cx="7000875" cy="20716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901" name="오른쪽 중괄호 4"/>
          <p:cNvSpPr>
            <a:spLocks/>
          </p:cNvSpPr>
          <p:nvPr/>
        </p:nvSpPr>
        <p:spPr bwMode="auto">
          <a:xfrm>
            <a:off x="8101013" y="2863850"/>
            <a:ext cx="215900" cy="565150"/>
          </a:xfrm>
          <a:prstGeom prst="rightBrace">
            <a:avLst>
              <a:gd name="adj1" fmla="val 8338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6913" y="2962275"/>
            <a:ext cx="4413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10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80903" name="직사각형 1"/>
          <p:cNvSpPr>
            <a:spLocks noChangeArrowheads="1"/>
          </p:cNvSpPr>
          <p:nvPr/>
        </p:nvSpPr>
        <p:spPr bwMode="auto">
          <a:xfrm>
            <a:off x="1835150" y="4221163"/>
            <a:ext cx="288925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904" name="직사각형 8"/>
          <p:cNvSpPr>
            <a:spLocks noChangeArrowheads="1"/>
          </p:cNvSpPr>
          <p:nvPr/>
        </p:nvSpPr>
        <p:spPr bwMode="auto">
          <a:xfrm>
            <a:off x="2268538" y="4225925"/>
            <a:ext cx="287337" cy="338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905" name="직사각형 9"/>
          <p:cNvSpPr>
            <a:spLocks noChangeArrowheads="1"/>
          </p:cNvSpPr>
          <p:nvPr/>
        </p:nvSpPr>
        <p:spPr bwMode="auto">
          <a:xfrm>
            <a:off x="2687638" y="4216400"/>
            <a:ext cx="288925" cy="339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906" name="직사각형 10"/>
          <p:cNvSpPr>
            <a:spLocks noChangeArrowheads="1"/>
          </p:cNvSpPr>
          <p:nvPr/>
        </p:nvSpPr>
        <p:spPr bwMode="auto">
          <a:xfrm>
            <a:off x="3976688" y="4206875"/>
            <a:ext cx="288925" cy="338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907" name="TextBox 2"/>
          <p:cNvSpPr txBox="1">
            <a:spLocks noChangeArrowheads="1"/>
          </p:cNvSpPr>
          <p:nvPr/>
        </p:nvSpPr>
        <p:spPr bwMode="auto">
          <a:xfrm>
            <a:off x="3089275" y="4194175"/>
            <a:ext cx="819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i="0">
                <a:latin typeface="Arial" panose="020B0604020202020204" pitchFamily="34" charset="0"/>
                <a:cs typeface="Arial" panose="020B0604020202020204" pitchFamily="34" charset="0"/>
              </a:rPr>
              <a:t>. . . . .</a:t>
            </a:r>
            <a:endParaRPr lang="ko-KR" altLang="en-US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908" name="직사각형 12"/>
          <p:cNvSpPr>
            <a:spLocks noChangeArrowheads="1"/>
          </p:cNvSpPr>
          <p:nvPr/>
        </p:nvSpPr>
        <p:spPr bwMode="auto">
          <a:xfrm>
            <a:off x="1835150" y="4738688"/>
            <a:ext cx="288925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909" name="직사각형 13"/>
          <p:cNvSpPr>
            <a:spLocks noChangeArrowheads="1"/>
          </p:cNvSpPr>
          <p:nvPr/>
        </p:nvSpPr>
        <p:spPr bwMode="auto">
          <a:xfrm>
            <a:off x="1835150" y="5086350"/>
            <a:ext cx="288925" cy="339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910" name="직사각형 14"/>
          <p:cNvSpPr>
            <a:spLocks noChangeArrowheads="1"/>
          </p:cNvSpPr>
          <p:nvPr/>
        </p:nvSpPr>
        <p:spPr bwMode="auto">
          <a:xfrm>
            <a:off x="2268538" y="4738688"/>
            <a:ext cx="287337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911" name="직사각형 15"/>
          <p:cNvSpPr>
            <a:spLocks noChangeArrowheads="1"/>
          </p:cNvSpPr>
          <p:nvPr/>
        </p:nvSpPr>
        <p:spPr bwMode="auto">
          <a:xfrm>
            <a:off x="2268538" y="5086350"/>
            <a:ext cx="287337" cy="339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912" name="직사각형 16"/>
          <p:cNvSpPr>
            <a:spLocks noChangeArrowheads="1"/>
          </p:cNvSpPr>
          <p:nvPr/>
        </p:nvSpPr>
        <p:spPr bwMode="auto">
          <a:xfrm>
            <a:off x="2268538" y="5432425"/>
            <a:ext cx="287337" cy="338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913" name="직사각형 17"/>
          <p:cNvSpPr>
            <a:spLocks noChangeArrowheads="1"/>
          </p:cNvSpPr>
          <p:nvPr/>
        </p:nvSpPr>
        <p:spPr bwMode="auto">
          <a:xfrm>
            <a:off x="2268538" y="5780088"/>
            <a:ext cx="287337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914" name="직사각형 18"/>
          <p:cNvSpPr>
            <a:spLocks noChangeArrowheads="1"/>
          </p:cNvSpPr>
          <p:nvPr/>
        </p:nvSpPr>
        <p:spPr bwMode="auto">
          <a:xfrm>
            <a:off x="3976688" y="4729163"/>
            <a:ext cx="288925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915" name="직사각형 19"/>
          <p:cNvSpPr>
            <a:spLocks noChangeArrowheads="1"/>
          </p:cNvSpPr>
          <p:nvPr/>
        </p:nvSpPr>
        <p:spPr bwMode="auto">
          <a:xfrm>
            <a:off x="3976688" y="5076825"/>
            <a:ext cx="288925" cy="339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916" name="직사각형 20"/>
          <p:cNvSpPr>
            <a:spLocks noChangeArrowheads="1"/>
          </p:cNvSpPr>
          <p:nvPr/>
        </p:nvSpPr>
        <p:spPr bwMode="auto">
          <a:xfrm>
            <a:off x="3976688" y="5421313"/>
            <a:ext cx="288925" cy="339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917" name="직선 연결선 4"/>
          <p:cNvCxnSpPr>
            <a:cxnSpLocks noChangeShapeType="1"/>
            <a:stCxn id="80903" idx="2"/>
            <a:endCxn id="80908" idx="0"/>
          </p:cNvCxnSpPr>
          <p:nvPr/>
        </p:nvCxnSpPr>
        <p:spPr bwMode="auto">
          <a:xfrm>
            <a:off x="1979613" y="4559300"/>
            <a:ext cx="0" cy="1793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8" name="직선 연결선 11"/>
          <p:cNvCxnSpPr>
            <a:cxnSpLocks noChangeShapeType="1"/>
            <a:stCxn id="80904" idx="2"/>
            <a:endCxn id="80910" idx="0"/>
          </p:cNvCxnSpPr>
          <p:nvPr/>
        </p:nvCxnSpPr>
        <p:spPr bwMode="auto">
          <a:xfrm>
            <a:off x="2411413" y="4564063"/>
            <a:ext cx="0" cy="174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9" name="직선 연결선 23"/>
          <p:cNvCxnSpPr>
            <a:cxnSpLocks noChangeShapeType="1"/>
            <a:stCxn id="80906" idx="2"/>
            <a:endCxn id="80914" idx="0"/>
          </p:cNvCxnSpPr>
          <p:nvPr/>
        </p:nvCxnSpPr>
        <p:spPr bwMode="auto">
          <a:xfrm>
            <a:off x="4121150" y="4545013"/>
            <a:ext cx="0" cy="1841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504825" y="4224338"/>
            <a:ext cx="635000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1600" i="0" dirty="0">
                <a:latin typeface="+mn-lt"/>
                <a:ea typeface="+mn-ea"/>
                <a:cs typeface="Arial" panose="020B0604020202020204" pitchFamily="34" charset="0"/>
              </a:rPr>
              <a:t>list[j]</a:t>
            </a:r>
            <a:endParaRPr lang="ko-KR" altLang="en-US" sz="1600" i="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오른쪽 화살표 2"/>
          <p:cNvSpPr/>
          <p:nvPr/>
        </p:nvSpPr>
        <p:spPr bwMode="auto">
          <a:xfrm>
            <a:off x="4876800" y="5140325"/>
            <a:ext cx="852488" cy="4191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922" name="직사각형 3"/>
          <p:cNvSpPr>
            <a:spLocks noChangeArrowheads="1"/>
          </p:cNvSpPr>
          <p:nvPr/>
        </p:nvSpPr>
        <p:spPr bwMode="auto">
          <a:xfrm>
            <a:off x="6156325" y="4897438"/>
            <a:ext cx="287338" cy="2603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923" name="직사각형 27"/>
          <p:cNvSpPr>
            <a:spLocks noChangeArrowheads="1"/>
          </p:cNvSpPr>
          <p:nvPr/>
        </p:nvSpPr>
        <p:spPr bwMode="auto">
          <a:xfrm>
            <a:off x="6437313" y="4897438"/>
            <a:ext cx="288925" cy="2603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924" name="직사각형 30"/>
          <p:cNvSpPr>
            <a:spLocks noChangeArrowheads="1"/>
          </p:cNvSpPr>
          <p:nvPr/>
        </p:nvSpPr>
        <p:spPr bwMode="auto">
          <a:xfrm>
            <a:off x="6731000" y="4897438"/>
            <a:ext cx="288925" cy="2587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925" name="직사각형 31"/>
          <p:cNvSpPr>
            <a:spLocks noChangeArrowheads="1"/>
          </p:cNvSpPr>
          <p:nvPr/>
        </p:nvSpPr>
        <p:spPr bwMode="auto">
          <a:xfrm>
            <a:off x="7013575" y="4897438"/>
            <a:ext cx="287338" cy="2587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926" name="직사각형 32"/>
          <p:cNvSpPr>
            <a:spLocks noChangeArrowheads="1"/>
          </p:cNvSpPr>
          <p:nvPr/>
        </p:nvSpPr>
        <p:spPr bwMode="auto">
          <a:xfrm>
            <a:off x="7297738" y="4897438"/>
            <a:ext cx="287337" cy="2603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927" name="직사각형 33"/>
          <p:cNvSpPr>
            <a:spLocks noChangeArrowheads="1"/>
          </p:cNvSpPr>
          <p:nvPr/>
        </p:nvSpPr>
        <p:spPr bwMode="auto">
          <a:xfrm>
            <a:off x="7578725" y="4897438"/>
            <a:ext cx="288925" cy="2603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928" name="직사각형 34"/>
          <p:cNvSpPr>
            <a:spLocks noChangeArrowheads="1"/>
          </p:cNvSpPr>
          <p:nvPr/>
        </p:nvSpPr>
        <p:spPr bwMode="auto">
          <a:xfrm>
            <a:off x="7872413" y="4897438"/>
            <a:ext cx="288925" cy="2587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929" name="직사각형 35"/>
          <p:cNvSpPr>
            <a:spLocks noChangeArrowheads="1"/>
          </p:cNvSpPr>
          <p:nvPr/>
        </p:nvSpPr>
        <p:spPr bwMode="auto">
          <a:xfrm>
            <a:off x="8154988" y="4897438"/>
            <a:ext cx="287337" cy="2587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930" name="TextBox 5"/>
          <p:cNvSpPr txBox="1">
            <a:spLocks noChangeArrowheads="1"/>
          </p:cNvSpPr>
          <p:nvPr/>
        </p:nvSpPr>
        <p:spPr bwMode="auto">
          <a:xfrm>
            <a:off x="5976938" y="4511675"/>
            <a:ext cx="8445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Arial" panose="020B0604020202020204" pitchFamily="34" charset="0"/>
                <a:cs typeface="Arial" panose="020B0604020202020204" pitchFamily="34" charset="0"/>
              </a:rPr>
              <a:t>masterlist</a:t>
            </a:r>
            <a:endParaRPr lang="ko-KR" altLang="en-US" sz="12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931" name="TextBox 3"/>
          <p:cNvSpPr txBox="1">
            <a:spLocks noChangeArrowheads="1"/>
          </p:cNvSpPr>
          <p:nvPr/>
        </p:nvSpPr>
        <p:spPr bwMode="auto">
          <a:xfrm>
            <a:off x="4837113" y="5541963"/>
            <a:ext cx="892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coalesce</a:t>
            </a:r>
            <a:endParaRPr lang="ko-KR" altLang="en-US" sz="14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오른쪽 화살표 35"/>
          <p:cNvSpPr/>
          <p:nvPr/>
        </p:nvSpPr>
        <p:spPr bwMode="auto">
          <a:xfrm rot="10800000">
            <a:off x="4821238" y="4478338"/>
            <a:ext cx="873125" cy="4191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933" name="TextBox 36"/>
          <p:cNvSpPr txBox="1">
            <a:spLocks noChangeArrowheads="1"/>
          </p:cNvSpPr>
          <p:nvPr/>
        </p:nvSpPr>
        <p:spPr bwMode="auto">
          <a:xfrm>
            <a:off x="4829175" y="4189413"/>
            <a:ext cx="9112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distribute</a:t>
            </a:r>
            <a:endParaRPr lang="ko-KR" altLang="en-US" sz="14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EF0EBA-50D6-4D95-8BF7-FDB9FCEA9B1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00125"/>
            <a:ext cx="8839200" cy="51054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뭉치에 수를 추가하는 연산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정렬하는 정수의 개수 </a:t>
            </a:r>
            <a:r>
              <a:rPr lang="en-US" altLang="ko-KR" smtClean="0"/>
              <a:t>= </a:t>
            </a:r>
            <a:r>
              <a:rPr lang="en-US" altLang="ko-KR" i="1" smtClean="0"/>
              <a:t>n</a:t>
            </a:r>
            <a:r>
              <a:rPr lang="en-US" altLang="ko-KR" smtClean="0"/>
              <a:t>, </a:t>
            </a:r>
            <a:r>
              <a:rPr lang="ko-KR" altLang="en-US" smtClean="0"/>
              <a:t>각 정수를 이루는 디지트의 최대 개수 </a:t>
            </a:r>
            <a:r>
              <a:rPr lang="en-US" altLang="ko-KR" smtClean="0"/>
              <a:t>= </a:t>
            </a:r>
            <a:r>
              <a:rPr lang="en-US" altLang="ko-KR" i="1" smtClean="0"/>
              <a:t>numdigits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 smtClean="0"/>
              <a:t>모든 경우 시간복잡도 분석</a:t>
            </a:r>
            <a:r>
              <a:rPr lang="en-US" altLang="ko-KR" smtClean="0"/>
              <a:t>:</a:t>
            </a:r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</a:pPr>
            <a:r>
              <a:rPr lang="en-US" altLang="ko-KR" smtClean="0"/>
              <a:t>	</a:t>
            </a:r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</a:pPr>
            <a:r>
              <a:rPr lang="en-US" altLang="ko-KR" smtClean="0"/>
              <a:t>	</a:t>
            </a:r>
            <a:r>
              <a:rPr lang="ko-KR" altLang="en-US" smtClean="0"/>
              <a:t>따라서 </a:t>
            </a:r>
            <a:r>
              <a:rPr lang="en-US" altLang="ko-KR" i="1" smtClean="0"/>
              <a:t>numdigits</a:t>
            </a:r>
            <a:r>
              <a:rPr lang="ko-KR" altLang="en-US" smtClean="0"/>
              <a:t>가 </a:t>
            </a:r>
            <a:r>
              <a:rPr lang="en-US" altLang="ko-KR" i="1" smtClean="0"/>
              <a:t>n</a:t>
            </a:r>
            <a:r>
              <a:rPr lang="ko-KR" altLang="en-US" smtClean="0"/>
              <a:t>과 같으면</a:t>
            </a:r>
            <a:r>
              <a:rPr lang="en-US" altLang="ko-KR" smtClean="0"/>
              <a:t>, </a:t>
            </a:r>
            <a:r>
              <a:rPr lang="ko-KR" altLang="en-US" smtClean="0"/>
              <a:t>시간복잡도는 </a:t>
            </a:r>
            <a:r>
              <a:rPr lang="ko-KR" altLang="en-US" smtClean="0">
                <a:sym typeface="Symbol" panose="05050102010706020507" pitchFamily="18" charset="2"/>
              </a:rPr>
              <a:t></a:t>
            </a:r>
            <a:r>
              <a:rPr lang="en-US" altLang="ko-KR" smtClean="0">
                <a:sym typeface="Symbol" panose="05050102010706020507" pitchFamily="18" charset="2"/>
              </a:rPr>
              <a:t>(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baseline="50000" smtClean="0">
                <a:sym typeface="Symbol" panose="05050102010706020507" pitchFamily="18" charset="2"/>
              </a:rPr>
              <a:t>2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  <a:r>
              <a:rPr lang="ko-KR" altLang="en-US" smtClean="0">
                <a:sym typeface="Symbol" panose="05050102010706020507" pitchFamily="18" charset="2"/>
              </a:rPr>
              <a:t>가 된다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  <a:r>
              <a:rPr lang="ko-KR" altLang="en-US" smtClean="0">
                <a:sym typeface="Symbol" panose="05050102010706020507" pitchFamily="18" charset="2"/>
              </a:rPr>
              <a:t>그러나 일반적으로 서로 다른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ko-KR" altLang="en-US" smtClean="0">
                <a:sym typeface="Symbol" panose="05050102010706020507" pitchFamily="18" charset="2"/>
              </a:rPr>
              <a:t>개의 수가 있을 때 그것을 표현하는데 필요한 디지트의 수는 </a:t>
            </a:r>
            <a:r>
              <a:rPr lang="en-US" altLang="ko-KR" smtClean="0">
                <a:sym typeface="Symbol" panose="05050102010706020507" pitchFamily="18" charset="2"/>
              </a:rPr>
              <a:t>lg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ko-KR" altLang="en-US" smtClean="0">
                <a:sym typeface="Symbol" panose="05050102010706020507" pitchFamily="18" charset="2"/>
              </a:rPr>
              <a:t>으로 볼 수 있다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  <a:r>
              <a:rPr lang="ko-KR" altLang="en-US" smtClean="0">
                <a:sym typeface="Symbol" panose="05050102010706020507" pitchFamily="18" charset="2"/>
              </a:rPr>
              <a:t>예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  <a:r>
              <a:rPr lang="ko-KR" altLang="en-US" smtClean="0">
                <a:sym typeface="Symbol" panose="05050102010706020507" pitchFamily="18" charset="2"/>
              </a:rPr>
              <a:t>주민등록번호는 </a:t>
            </a:r>
            <a:r>
              <a:rPr lang="en-US" altLang="ko-KR" smtClean="0">
                <a:sym typeface="Symbol" panose="05050102010706020507" pitchFamily="18" charset="2"/>
              </a:rPr>
              <a:t>13</a:t>
            </a:r>
            <a:r>
              <a:rPr lang="ko-KR" altLang="en-US" smtClean="0">
                <a:sym typeface="Symbol" panose="05050102010706020507" pitchFamily="18" charset="2"/>
              </a:rPr>
              <a:t>개의 디지트로 되어 있는데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표현할 수 있는 개수는 </a:t>
            </a:r>
            <a:r>
              <a:rPr lang="en-US" altLang="ko-KR" smtClean="0">
                <a:sym typeface="Symbol" panose="05050102010706020507" pitchFamily="18" charset="2"/>
              </a:rPr>
              <a:t>10,000,000,000,000</a:t>
            </a:r>
            <a:r>
              <a:rPr lang="ko-KR" altLang="en-US" smtClean="0">
                <a:sym typeface="Symbol" panose="05050102010706020507" pitchFamily="18" charset="2"/>
              </a:rPr>
              <a:t>개 이다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  <a:r>
              <a:rPr lang="ko-KR" altLang="en-US" smtClean="0">
                <a:sym typeface="Symbol" panose="05050102010706020507" pitchFamily="18" charset="2"/>
              </a:rPr>
              <a:t>이 </a:t>
            </a:r>
            <a:r>
              <a:rPr lang="en-US" altLang="ko-KR" smtClean="0">
                <a:sym typeface="Symbol" panose="05050102010706020507" pitchFamily="18" charset="2"/>
              </a:rPr>
              <a:t>10</a:t>
            </a:r>
            <a:r>
              <a:rPr lang="ko-KR" altLang="en-US" smtClean="0">
                <a:sym typeface="Symbol" panose="05050102010706020507" pitchFamily="18" charset="2"/>
              </a:rPr>
              <a:t>조개의 번호를 기수정렬하는데 걸리는 시간은 </a:t>
            </a:r>
            <a:r>
              <a:rPr lang="en-US" altLang="ko-KR" smtClean="0">
                <a:sym typeface="Symbol" panose="05050102010706020507" pitchFamily="18" charset="2"/>
              </a:rPr>
              <a:t>10,000,000,000,000  log</a:t>
            </a:r>
            <a:r>
              <a:rPr lang="en-US" altLang="ko-KR" baseline="-25000" smtClean="0">
                <a:sym typeface="Symbol" panose="05050102010706020507" pitchFamily="18" charset="2"/>
              </a:rPr>
              <a:t>10</a:t>
            </a:r>
            <a:r>
              <a:rPr lang="en-US" altLang="ko-KR" smtClean="0">
                <a:sym typeface="Symbol" panose="05050102010706020507" pitchFamily="18" charset="2"/>
              </a:rPr>
              <a:t> 10,000,000,000,000 = 130</a:t>
            </a:r>
            <a:r>
              <a:rPr lang="ko-KR" altLang="en-US" smtClean="0">
                <a:sym typeface="Symbol" panose="05050102010706020507" pitchFamily="18" charset="2"/>
              </a:rPr>
              <a:t>조</a:t>
            </a:r>
            <a:endParaRPr lang="ko-KR" altLang="en-US" smtClean="0"/>
          </a:p>
          <a:p>
            <a:pPr eaLnBrk="1" hangingPunct="1">
              <a:lnSpc>
                <a:spcPts val="2800"/>
              </a:lnSpc>
            </a:pPr>
            <a:r>
              <a:rPr lang="ko-KR" altLang="en-US" smtClean="0"/>
              <a:t>공간복잡도 분석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/>
              <a:t>추가적으로 필요한 공간은 키를 연결된 리스트로 만드는데 필요한 공간</a:t>
            </a:r>
            <a:r>
              <a:rPr lang="en-US" altLang="ko-KR" smtClean="0"/>
              <a:t>(link</a:t>
            </a:r>
            <a:r>
              <a:rPr lang="ko-KR" altLang="en-US" smtClean="0"/>
              <a:t>의 공간</a:t>
            </a:r>
            <a:r>
              <a:rPr lang="en-US" altLang="ko-KR" smtClean="0"/>
              <a:t>), </a:t>
            </a:r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en-US" altLang="ko-KR" smtClean="0">
                <a:sym typeface="Symbol" panose="05050102010706020507" pitchFamily="18" charset="2"/>
              </a:rPr>
              <a:t>(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기수정렬 알고리즘의 분석</a:t>
            </a:r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1668463" y="2571750"/>
          <a:ext cx="58229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8" name="수식" r:id="rId4" imgW="2832100" imgH="203200" progId="Equation.3">
                  <p:embed/>
                </p:oleObj>
              </mc:Choice>
              <mc:Fallback>
                <p:oleObj name="수식" r:id="rId4" imgW="28321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2571750"/>
                        <a:ext cx="582295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1926" name="직선 화살표 연결선 2"/>
          <p:cNvCxnSpPr>
            <a:cxnSpLocks noChangeShapeType="1"/>
          </p:cNvCxnSpPr>
          <p:nvPr/>
        </p:nvCxnSpPr>
        <p:spPr bwMode="auto">
          <a:xfrm flipH="1">
            <a:off x="4284663" y="2276475"/>
            <a:ext cx="287337" cy="36036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27" name="TextBox 3"/>
          <p:cNvSpPr txBox="1">
            <a:spLocks noChangeArrowheads="1"/>
          </p:cNvSpPr>
          <p:nvPr/>
        </p:nvSpPr>
        <p:spPr bwMode="auto">
          <a:xfrm>
            <a:off x="4024313" y="2000250"/>
            <a:ext cx="8064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Arial" panose="020B0604020202020204" pitchFamily="34" charset="0"/>
                <a:cs typeface="Arial" panose="020B0604020202020204" pitchFamily="34" charset="0"/>
              </a:rPr>
              <a:t>distribute</a:t>
            </a:r>
            <a:endParaRPr lang="ko-KR" altLang="en-US" sz="12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928" name="직선 화살표 연결선 8"/>
          <p:cNvCxnSpPr>
            <a:cxnSpLocks noChangeShapeType="1"/>
          </p:cNvCxnSpPr>
          <p:nvPr/>
        </p:nvCxnSpPr>
        <p:spPr bwMode="auto">
          <a:xfrm flipH="1">
            <a:off x="4905375" y="2276475"/>
            <a:ext cx="287338" cy="36036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29" name="TextBox 9"/>
          <p:cNvSpPr txBox="1">
            <a:spLocks noChangeArrowheads="1"/>
          </p:cNvSpPr>
          <p:nvPr/>
        </p:nvSpPr>
        <p:spPr bwMode="auto">
          <a:xfrm>
            <a:off x="4797425" y="2000250"/>
            <a:ext cx="788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Arial" panose="020B0604020202020204" pitchFamily="34" charset="0"/>
                <a:cs typeface="Arial" panose="020B0604020202020204" pitchFamily="34" charset="0"/>
              </a:rPr>
              <a:t>coalesce</a:t>
            </a:r>
            <a:endParaRPr lang="ko-KR" altLang="en-US" sz="12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1925" y="6248400"/>
            <a:ext cx="2705100" cy="3492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A4F226-4F70-4B54-8742-283E5A5EA0D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52513"/>
            <a:ext cx="8839200" cy="51054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/>
              <a:t>일반적인 기수 정렬의 시간복잡도</a:t>
            </a:r>
            <a:r>
              <a:rPr lang="en-US" altLang="ko-KR" smtClean="0"/>
              <a:t>: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기수정렬 알고리즘의 분석</a:t>
            </a:r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1000125" y="1500188"/>
          <a:ext cx="5942013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5" name="Equation" r:id="rId4" imgW="3530600" imgH="939800" progId="Equation.3">
                  <p:embed/>
                </p:oleObj>
              </mc:Choice>
              <mc:Fallback>
                <p:oleObj name="Equation" r:id="rId4" imgW="3530600" imgH="93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500188"/>
                        <a:ext cx="5942013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4"/>
          <p:cNvGraphicFramePr>
            <a:graphicFrameLocks noChangeAspect="1"/>
          </p:cNvGraphicFramePr>
          <p:nvPr/>
        </p:nvGraphicFramePr>
        <p:xfrm>
          <a:off x="1000125" y="3127375"/>
          <a:ext cx="208121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6" name="Equation" r:id="rId6" imgW="1269449" imgH="203112" progId="Equation.3">
                  <p:embed/>
                </p:oleObj>
              </mc:Choice>
              <mc:Fallback>
                <p:oleObj name="Equation" r:id="rId6" imgW="1269449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127375"/>
                        <a:ext cx="208121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83971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83972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8" t="21521" r="5087" b="10977"/>
          <a:stretch>
            <a:fillRect/>
          </a:stretch>
        </p:blipFill>
        <p:spPr bwMode="auto">
          <a:xfrm>
            <a:off x="1235075" y="1120775"/>
            <a:ext cx="6672263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3" name="TextBox 4"/>
          <p:cNvSpPr txBox="1">
            <a:spLocks noChangeArrowheads="1"/>
          </p:cNvSpPr>
          <p:nvPr/>
        </p:nvSpPr>
        <p:spPr bwMode="auto">
          <a:xfrm>
            <a:off x="708025" y="376238"/>
            <a:ext cx="4057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i="0">
                <a:latin typeface="Arial" panose="020B0604020202020204" pitchFamily="34" charset="0"/>
                <a:cs typeface="Arial" panose="020B0604020202020204" pitchFamily="34" charset="0"/>
              </a:rPr>
              <a:t>선수과목 순서를 일렬로 나열하라</a:t>
            </a:r>
            <a:r>
              <a:rPr lang="en-US" altLang="ko-KR" i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3F7E90-D95C-4671-9902-152B367D0F7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600" i="0">
                <a:solidFill>
                  <a:schemeClr val="tx2"/>
                </a:solidFill>
              </a:rPr>
              <a:t>Topological Sort</a:t>
            </a:r>
            <a:endParaRPr lang="ko-KR" altLang="en-US" sz="3600" i="0">
              <a:solidFill>
                <a:schemeClr val="tx2"/>
              </a:solidFill>
            </a:endParaRPr>
          </a:p>
        </p:txBody>
      </p:sp>
      <p:sp>
        <p:nvSpPr>
          <p:cNvPr id="84996" name="타원 3"/>
          <p:cNvSpPr>
            <a:spLocks noChangeArrowheads="1"/>
          </p:cNvSpPr>
          <p:nvPr/>
        </p:nvSpPr>
        <p:spPr bwMode="auto">
          <a:xfrm>
            <a:off x="2209800" y="1330325"/>
            <a:ext cx="431800" cy="4508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997" name="타원 4"/>
          <p:cNvSpPr>
            <a:spLocks noChangeArrowheads="1"/>
          </p:cNvSpPr>
          <p:nvPr/>
        </p:nvSpPr>
        <p:spPr bwMode="auto">
          <a:xfrm>
            <a:off x="3324225" y="2244725"/>
            <a:ext cx="431800" cy="4508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998" name="타원 5"/>
          <p:cNvSpPr>
            <a:spLocks noChangeArrowheads="1"/>
          </p:cNvSpPr>
          <p:nvPr/>
        </p:nvSpPr>
        <p:spPr bwMode="auto">
          <a:xfrm>
            <a:off x="3132138" y="1330325"/>
            <a:ext cx="431800" cy="4508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999" name="타원 7"/>
          <p:cNvSpPr>
            <a:spLocks noChangeArrowheads="1"/>
          </p:cNvSpPr>
          <p:nvPr/>
        </p:nvSpPr>
        <p:spPr bwMode="auto">
          <a:xfrm>
            <a:off x="2193925" y="2174875"/>
            <a:ext cx="431800" cy="4508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000" name="타원 8"/>
          <p:cNvSpPr>
            <a:spLocks noChangeArrowheads="1"/>
          </p:cNvSpPr>
          <p:nvPr/>
        </p:nvSpPr>
        <p:spPr bwMode="auto">
          <a:xfrm>
            <a:off x="4356100" y="1555750"/>
            <a:ext cx="431800" cy="4508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5001" name="직선 화살표 연결선 10"/>
          <p:cNvCxnSpPr>
            <a:cxnSpLocks noChangeShapeType="1"/>
            <a:stCxn id="84996" idx="6"/>
            <a:endCxn id="84998" idx="2"/>
          </p:cNvCxnSpPr>
          <p:nvPr/>
        </p:nvCxnSpPr>
        <p:spPr bwMode="auto">
          <a:xfrm>
            <a:off x="2641600" y="1555750"/>
            <a:ext cx="4905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2" name="직선 화살표 연결선 13"/>
          <p:cNvCxnSpPr>
            <a:cxnSpLocks noChangeShapeType="1"/>
            <a:stCxn id="84998" idx="6"/>
            <a:endCxn id="85000" idx="2"/>
          </p:cNvCxnSpPr>
          <p:nvPr/>
        </p:nvCxnSpPr>
        <p:spPr bwMode="auto">
          <a:xfrm>
            <a:off x="3563938" y="1555750"/>
            <a:ext cx="792162" cy="225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3" name="직선 화살표 연결선 15"/>
          <p:cNvCxnSpPr>
            <a:cxnSpLocks noChangeShapeType="1"/>
            <a:stCxn id="84999" idx="7"/>
            <a:endCxn id="84998" idx="3"/>
          </p:cNvCxnSpPr>
          <p:nvPr/>
        </p:nvCxnSpPr>
        <p:spPr bwMode="auto">
          <a:xfrm flipV="1">
            <a:off x="2563813" y="1714500"/>
            <a:ext cx="631825" cy="527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4" name="직선 화살표 연결선 17"/>
          <p:cNvCxnSpPr>
            <a:cxnSpLocks noChangeShapeType="1"/>
            <a:stCxn id="84997" idx="6"/>
            <a:endCxn id="85000" idx="3"/>
          </p:cNvCxnSpPr>
          <p:nvPr/>
        </p:nvCxnSpPr>
        <p:spPr bwMode="auto">
          <a:xfrm flipV="1">
            <a:off x="3756025" y="1939925"/>
            <a:ext cx="663575" cy="530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5" name="직선 화살표 연결선 19"/>
          <p:cNvCxnSpPr>
            <a:cxnSpLocks noChangeShapeType="1"/>
            <a:stCxn id="84999" idx="6"/>
            <a:endCxn id="84997" idx="2"/>
          </p:cNvCxnSpPr>
          <p:nvPr/>
        </p:nvCxnSpPr>
        <p:spPr bwMode="auto">
          <a:xfrm>
            <a:off x="2625725" y="2400300"/>
            <a:ext cx="698500" cy="69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6" name="직선 화살표 연결선 21"/>
          <p:cNvCxnSpPr>
            <a:cxnSpLocks noChangeShapeType="1"/>
            <a:stCxn id="84997" idx="0"/>
            <a:endCxn id="84998" idx="4"/>
          </p:cNvCxnSpPr>
          <p:nvPr/>
        </p:nvCxnSpPr>
        <p:spPr bwMode="auto">
          <a:xfrm flipH="1" flipV="1">
            <a:off x="3348038" y="1781175"/>
            <a:ext cx="192087" cy="463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971550" y="3213100"/>
            <a:ext cx="7750840" cy="17235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2000" i="0" dirty="0">
                <a:latin typeface="굴림" charset="-127"/>
                <a:ea typeface="굴림" charset="-127"/>
              </a:rPr>
              <a:t>정의</a:t>
            </a:r>
            <a:r>
              <a:rPr lang="en-US" altLang="ko-KR" sz="2000" i="0" dirty="0">
                <a:latin typeface="굴림" charset="-127"/>
                <a:ea typeface="굴림" charset="-127"/>
              </a:rPr>
              <a:t>:</a:t>
            </a:r>
            <a:r>
              <a:rPr lang="en-US" altLang="ko-KR" sz="2000" i="0" dirty="0">
                <a:latin typeface="+mj-lt"/>
                <a:ea typeface="굴림" charset="-127"/>
              </a:rPr>
              <a:t> </a:t>
            </a:r>
            <a:r>
              <a:rPr lang="en-US" altLang="ko-KR" sz="2000" dirty="0" err="1">
                <a:latin typeface="+mj-lt"/>
                <a:ea typeface="굴림" charset="-127"/>
              </a:rPr>
              <a:t>i</a:t>
            </a:r>
            <a:r>
              <a:rPr lang="en-US" altLang="ko-KR" sz="2000" i="0" dirty="0">
                <a:latin typeface="+mj-lt"/>
                <a:ea typeface="굴림" charset="-127"/>
              </a:rPr>
              <a:t> </a:t>
            </a:r>
            <a:r>
              <a:rPr lang="ko-KR" altLang="en-US" sz="2000" i="0" dirty="0">
                <a:latin typeface="+mj-lt"/>
                <a:ea typeface="굴림" charset="-127"/>
              </a:rPr>
              <a:t>에서 </a:t>
            </a:r>
            <a:r>
              <a:rPr lang="en-US" altLang="ko-KR" sz="2000" dirty="0">
                <a:latin typeface="+mj-lt"/>
                <a:ea typeface="굴림" charset="-127"/>
              </a:rPr>
              <a:t>j</a:t>
            </a:r>
            <a:r>
              <a:rPr lang="ko-KR" altLang="en-US" sz="2000" i="0" dirty="0">
                <a:latin typeface="+mj-lt"/>
                <a:ea typeface="굴림" charset="-127"/>
              </a:rPr>
              <a:t>로 가는 </a:t>
            </a:r>
            <a:r>
              <a:rPr lang="en-US" altLang="ko-KR" sz="2000" i="0" dirty="0">
                <a:latin typeface="+mj-lt"/>
                <a:ea typeface="굴림" charset="-127"/>
              </a:rPr>
              <a:t>arc</a:t>
            </a:r>
            <a:r>
              <a:rPr lang="ko-KR" altLang="en-US" sz="2000" i="0" dirty="0">
                <a:latin typeface="+mj-lt"/>
                <a:ea typeface="굴림" charset="-127"/>
              </a:rPr>
              <a:t>가 있을 때 </a:t>
            </a:r>
            <a:r>
              <a:rPr lang="ko-KR" altLang="en-US" sz="2000" dirty="0">
                <a:latin typeface="+mj-lt"/>
                <a:ea typeface="굴림" charset="-127"/>
              </a:rPr>
              <a:t> </a:t>
            </a:r>
            <a:r>
              <a:rPr lang="en-US" altLang="ko-KR" sz="2000" dirty="0" err="1">
                <a:latin typeface="+mj-lt"/>
                <a:ea typeface="굴림" charset="-127"/>
              </a:rPr>
              <a:t>i</a:t>
            </a:r>
            <a:r>
              <a:rPr lang="ko-KR" altLang="en-US" sz="2000" i="0" dirty="0">
                <a:latin typeface="+mj-lt"/>
                <a:ea typeface="굴림" charset="-127"/>
              </a:rPr>
              <a:t>가 </a:t>
            </a:r>
            <a:r>
              <a:rPr lang="en-US" altLang="ko-KR" sz="2000" dirty="0">
                <a:latin typeface="+mj-lt"/>
                <a:ea typeface="굴림" charset="-127"/>
              </a:rPr>
              <a:t>j</a:t>
            </a:r>
            <a:r>
              <a:rPr lang="ko-KR" altLang="en-US" sz="2000" i="0" dirty="0">
                <a:latin typeface="+mj-lt"/>
                <a:ea typeface="굴림" charset="-127"/>
              </a:rPr>
              <a:t>보다 먼저 오는 정렬 </a:t>
            </a:r>
            <a:r>
              <a:rPr lang="ko-KR" altLang="en-US" sz="2000" i="0" dirty="0" smtClean="0">
                <a:latin typeface="+mj-lt"/>
                <a:ea typeface="굴림" charset="-127"/>
              </a:rPr>
              <a:t>방법</a:t>
            </a:r>
            <a:endParaRPr lang="en-US" altLang="ko-KR" sz="2000" i="0" dirty="0">
              <a:latin typeface="+mj-lt"/>
              <a:ea typeface="굴림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2000" i="0" dirty="0" smtClean="0">
                <a:latin typeface="+mj-lt"/>
                <a:ea typeface="굴림" charset="-127"/>
              </a:rPr>
              <a:t>물리적인 위치가 아니라 </a:t>
            </a:r>
            <a:r>
              <a:rPr lang="ko-KR" altLang="en-US" sz="2000" i="0" dirty="0" err="1" smtClean="0">
                <a:latin typeface="+mj-lt"/>
                <a:ea typeface="굴림" charset="-127"/>
              </a:rPr>
              <a:t>노드는</a:t>
            </a:r>
            <a:r>
              <a:rPr lang="ko-KR" altLang="en-US" sz="2000" i="0" dirty="0" smtClean="0">
                <a:latin typeface="+mj-lt"/>
                <a:ea typeface="굴림" charset="-127"/>
              </a:rPr>
              <a:t> 하나의 작업이라고 간주</a:t>
            </a:r>
            <a:endParaRPr lang="en-US" altLang="ko-KR" sz="2000" i="0" dirty="0" smtClean="0">
              <a:latin typeface="+mj-lt"/>
              <a:ea typeface="굴림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 smtClean="0">
                <a:latin typeface="+mj-lt"/>
                <a:ea typeface="굴림" charset="-127"/>
              </a:rPr>
              <a:t>[</a:t>
            </a:r>
            <a:r>
              <a:rPr lang="ko-KR" altLang="en-US" sz="2000" i="0" dirty="0" smtClean="0">
                <a:latin typeface="+mj-lt"/>
                <a:ea typeface="굴림" charset="-127"/>
              </a:rPr>
              <a:t>예</a:t>
            </a:r>
            <a:r>
              <a:rPr lang="en-US" altLang="ko-KR" sz="2000" i="0" dirty="0" smtClean="0">
                <a:latin typeface="+mj-lt"/>
                <a:ea typeface="굴림" charset="-127"/>
              </a:rPr>
              <a:t>] </a:t>
            </a:r>
            <a:r>
              <a:rPr lang="ko-KR" altLang="en-US" sz="2000" i="0" dirty="0" smtClean="0">
                <a:latin typeface="+mj-lt"/>
                <a:ea typeface="굴림" charset="-127"/>
              </a:rPr>
              <a:t>토지구입 후 인허가 과정을 두 </a:t>
            </a:r>
            <a:r>
              <a:rPr lang="ko-KR" altLang="en-US" sz="2000" i="0" dirty="0" err="1" smtClean="0">
                <a:latin typeface="+mj-lt"/>
                <a:ea typeface="굴림" charset="-127"/>
              </a:rPr>
              <a:t>노드의</a:t>
            </a:r>
            <a:r>
              <a:rPr lang="ko-KR" altLang="en-US" sz="2000" i="0" dirty="0" smtClean="0">
                <a:latin typeface="+mj-lt"/>
                <a:ea typeface="굴림" charset="-127"/>
              </a:rPr>
              <a:t> 관계로 표시</a:t>
            </a:r>
            <a:endParaRPr lang="en-US" altLang="ko-KR" sz="2000" i="0" dirty="0">
              <a:latin typeface="+mj-lt"/>
              <a:ea typeface="굴림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sz="2000" i="0" dirty="0">
              <a:latin typeface="+mj-lt"/>
              <a:ea typeface="굴림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  <a:ea typeface="굴림" charset="-127"/>
              </a:rPr>
              <a:t>(</a:t>
            </a:r>
            <a:r>
              <a:rPr lang="ko-KR" altLang="en-US" sz="2000" i="0" dirty="0">
                <a:latin typeface="+mj-lt"/>
                <a:ea typeface="굴림" charset="-127"/>
              </a:rPr>
              <a:t>예</a:t>
            </a:r>
            <a:r>
              <a:rPr lang="en-US" altLang="ko-KR" sz="2000" i="0" dirty="0">
                <a:latin typeface="+mj-lt"/>
                <a:ea typeface="굴림" charset="-127"/>
              </a:rPr>
              <a:t>) 1 - 2 - 4 -  3 - 5</a:t>
            </a:r>
            <a:endParaRPr lang="ko-KR" altLang="en-US" sz="2000" i="0" dirty="0">
              <a:latin typeface="+mj-lt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/>
          <p:cNvSpPr/>
          <p:nvPr/>
        </p:nvSpPr>
        <p:spPr bwMode="auto">
          <a:xfrm rot="20092399">
            <a:off x="7481888" y="176213"/>
            <a:ext cx="773112" cy="23749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1692275" y="3644900"/>
            <a:ext cx="5640388" cy="10795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5875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 2" pitchFamily="18" charset="2"/>
              <a:buNone/>
              <a:defRPr/>
            </a:pPr>
            <a:endParaRPr lang="ko-KR" altLang="en-US" sz="1600" b="1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8602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47A43A-EEC4-4D02-A145-8739D33ECFA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5913" y="2787650"/>
            <a:ext cx="5938837" cy="2751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void </a:t>
            </a:r>
            <a:r>
              <a:rPr lang="en-US" altLang="ko-KR" sz="1600" i="0" dirty="0" err="1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dfs</a:t>
            </a:r>
            <a:r>
              <a:rPr lang="en-US" altLang="ko-KR" sz="1600" i="0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(</a:t>
            </a:r>
            <a:r>
              <a:rPr lang="en-US" altLang="ko-KR" sz="1600" b="1" i="0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vertex</a:t>
            </a:r>
            <a:r>
              <a:rPr lang="en-US" altLang="ko-KR" sz="1600" i="0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v){</a:t>
            </a:r>
          </a:p>
          <a:p>
            <a:pPr marL="269875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b="1" i="0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stack</a:t>
            </a:r>
            <a:r>
              <a:rPr lang="en-US" altLang="ko-KR" sz="1600" i="0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S</a:t>
            </a:r>
          </a:p>
          <a:p>
            <a:pPr marL="269875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push(v, S)</a:t>
            </a:r>
          </a:p>
          <a:p>
            <a:pPr marL="269875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mark[v]=visited;</a:t>
            </a:r>
          </a:p>
          <a:p>
            <a:pPr marL="269875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for each vertex w on L[v] do  // </a:t>
            </a:r>
            <a:r>
              <a:rPr lang="en-US" altLang="ko-KR" sz="1600" i="0" dirty="0">
                <a:latin typeface="+mj-lt"/>
                <a:ea typeface="+mj-ea"/>
                <a:cs typeface="Courier New" panose="02070309020205020404" pitchFamily="49" charset="0"/>
              </a:rPr>
              <a:t>adjacent nodes</a:t>
            </a:r>
          </a:p>
          <a:p>
            <a:pPr marL="269875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     if mark[w]= unvisited then</a:t>
            </a:r>
          </a:p>
          <a:p>
            <a:pPr marL="269875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          </a:t>
            </a:r>
            <a:r>
              <a:rPr lang="en-US" altLang="ko-KR" sz="1600" i="0" dirty="0" err="1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dfs</a:t>
            </a:r>
            <a:r>
              <a:rPr lang="en-US" altLang="ko-KR" sz="1600" i="0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(w)</a:t>
            </a:r>
          </a:p>
          <a:p>
            <a:pPr marL="269875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print Top(S)</a:t>
            </a:r>
          </a:p>
          <a:p>
            <a:pPr marL="269875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Pop(S)</a:t>
            </a:r>
          </a:p>
          <a:p>
            <a:pPr marL="269875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150" y="5876925"/>
            <a:ext cx="4052888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0" dirty="0">
                <a:latin typeface="+mn-lt"/>
                <a:ea typeface="굴림" charset="-127"/>
              </a:rPr>
              <a:t>L[</a:t>
            </a:r>
            <a:r>
              <a:rPr lang="en-US" altLang="ko-KR" sz="2000" dirty="0">
                <a:latin typeface="+mn-lt"/>
                <a:ea typeface="굴림" charset="-127"/>
              </a:rPr>
              <a:t>v</a:t>
            </a:r>
            <a:r>
              <a:rPr lang="en-US" altLang="ko-KR" sz="2000" i="0" dirty="0">
                <a:latin typeface="+mn-lt"/>
                <a:ea typeface="굴림" charset="-127"/>
              </a:rPr>
              <a:t>]: </a:t>
            </a:r>
            <a:r>
              <a:rPr lang="en-US" altLang="ko-KR" sz="2000" dirty="0">
                <a:latin typeface="+mn-lt"/>
                <a:ea typeface="굴림" charset="-127"/>
              </a:rPr>
              <a:t>v</a:t>
            </a:r>
            <a:r>
              <a:rPr lang="ko-KR" altLang="en-US" sz="2000" i="0" dirty="0">
                <a:latin typeface="+mn-lt"/>
                <a:ea typeface="굴림" charset="-127"/>
              </a:rPr>
              <a:t>의 </a:t>
            </a:r>
            <a:r>
              <a:rPr lang="en-US" altLang="ko-KR" sz="2000" i="0" dirty="0">
                <a:latin typeface="+mn-lt"/>
                <a:ea typeface="굴림" charset="-127"/>
              </a:rPr>
              <a:t>neighbors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0" dirty="0">
                <a:latin typeface="+mn-lt"/>
                <a:ea typeface="굴림" charset="-127"/>
              </a:rPr>
              <a:t>topological sort</a:t>
            </a:r>
            <a:r>
              <a:rPr lang="ko-KR" altLang="en-US" sz="2000" i="0" dirty="0">
                <a:latin typeface="+mn-lt"/>
                <a:ea typeface="굴림" charset="-127"/>
              </a:rPr>
              <a:t>의 역순으로 출력</a:t>
            </a:r>
          </a:p>
        </p:txBody>
      </p:sp>
      <p:sp>
        <p:nvSpPr>
          <p:cNvPr id="86023" name="TextBox 5"/>
          <p:cNvSpPr txBox="1">
            <a:spLocks noChangeArrowheads="1"/>
          </p:cNvSpPr>
          <p:nvPr/>
        </p:nvSpPr>
        <p:spPr bwMode="auto">
          <a:xfrm>
            <a:off x="1576388" y="434975"/>
            <a:ext cx="3517900" cy="1668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proc topological_sort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for v=1 to n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mark[v]=unvisited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for v=1 to n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if mark[v] unvisited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  dfs(v)</a:t>
            </a:r>
          </a:p>
        </p:txBody>
      </p:sp>
      <p:sp>
        <p:nvSpPr>
          <p:cNvPr id="86024" name="모서리가 둥근 사각형 설명선 6"/>
          <p:cNvSpPr>
            <a:spLocks noChangeArrowheads="1"/>
          </p:cNvSpPr>
          <p:nvPr/>
        </p:nvSpPr>
        <p:spPr bwMode="auto">
          <a:xfrm>
            <a:off x="7643813" y="3640138"/>
            <a:ext cx="1008062" cy="469900"/>
          </a:xfrm>
          <a:prstGeom prst="wedgeRoundRectCallout">
            <a:avLst>
              <a:gd name="adj1" fmla="val -79162"/>
              <a:gd name="adj2" fmla="val 32204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original dfs</a:t>
            </a:r>
            <a:endParaRPr lang="ko-KR" altLang="en-US" sz="12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025" name="타원 4"/>
          <p:cNvSpPr>
            <a:spLocks noChangeArrowheads="1"/>
          </p:cNvSpPr>
          <p:nvPr/>
        </p:nvSpPr>
        <p:spPr bwMode="auto">
          <a:xfrm>
            <a:off x="6948488" y="1430338"/>
            <a:ext cx="287337" cy="2889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026" name="타원 8"/>
          <p:cNvSpPr>
            <a:spLocks noChangeArrowheads="1"/>
          </p:cNvSpPr>
          <p:nvPr/>
        </p:nvSpPr>
        <p:spPr bwMode="auto">
          <a:xfrm>
            <a:off x="7356475" y="554038"/>
            <a:ext cx="287338" cy="2889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027" name="타원 9"/>
          <p:cNvSpPr>
            <a:spLocks noChangeArrowheads="1"/>
          </p:cNvSpPr>
          <p:nvPr/>
        </p:nvSpPr>
        <p:spPr bwMode="auto">
          <a:xfrm>
            <a:off x="7740650" y="1101725"/>
            <a:ext cx="287338" cy="2889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028" name="타원 10"/>
          <p:cNvSpPr>
            <a:spLocks noChangeArrowheads="1"/>
          </p:cNvSpPr>
          <p:nvPr/>
        </p:nvSpPr>
        <p:spPr bwMode="auto">
          <a:xfrm>
            <a:off x="7885113" y="1809750"/>
            <a:ext cx="287337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6029" name="직선 연결선 6"/>
          <p:cNvCxnSpPr>
            <a:cxnSpLocks noChangeShapeType="1"/>
            <a:stCxn id="86026" idx="4"/>
            <a:endCxn id="86025" idx="0"/>
          </p:cNvCxnSpPr>
          <p:nvPr/>
        </p:nvCxnSpPr>
        <p:spPr bwMode="auto">
          <a:xfrm flipH="1">
            <a:off x="7092950" y="842963"/>
            <a:ext cx="406400" cy="587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triangle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30" name="직선 연결선 11"/>
          <p:cNvCxnSpPr>
            <a:cxnSpLocks noChangeShapeType="1"/>
            <a:stCxn id="86027" idx="3"/>
            <a:endCxn id="86025" idx="6"/>
          </p:cNvCxnSpPr>
          <p:nvPr/>
        </p:nvCxnSpPr>
        <p:spPr bwMode="auto">
          <a:xfrm flipH="1">
            <a:off x="7235825" y="1347788"/>
            <a:ext cx="546100" cy="2270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triangle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31" name="직선 연결선 13"/>
          <p:cNvCxnSpPr>
            <a:cxnSpLocks noChangeShapeType="1"/>
            <a:stCxn id="86028" idx="2"/>
            <a:endCxn id="86025" idx="5"/>
          </p:cNvCxnSpPr>
          <p:nvPr/>
        </p:nvCxnSpPr>
        <p:spPr bwMode="auto">
          <a:xfrm flipH="1" flipV="1">
            <a:off x="7194550" y="1676400"/>
            <a:ext cx="690563" cy="276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triangle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32" name="TextBox 20"/>
          <p:cNvSpPr txBox="1">
            <a:spLocks noChangeArrowheads="1"/>
          </p:cNvSpPr>
          <p:nvPr/>
        </p:nvSpPr>
        <p:spPr bwMode="auto">
          <a:xfrm>
            <a:off x="8181975" y="738188"/>
            <a:ext cx="625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i="0">
                <a:latin typeface="Arial" panose="020B0604020202020204" pitchFamily="34" charset="0"/>
                <a:cs typeface="Arial" panose="020B0604020202020204" pitchFamily="34" charset="0"/>
              </a:rPr>
              <a:t>L(v)</a:t>
            </a:r>
            <a:endParaRPr lang="ko-KR" altLang="en-US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타원 10"/>
          <p:cNvSpPr>
            <a:spLocks noChangeArrowheads="1"/>
          </p:cNvSpPr>
          <p:nvPr/>
        </p:nvSpPr>
        <p:spPr bwMode="auto">
          <a:xfrm>
            <a:off x="6214195" y="2016590"/>
            <a:ext cx="287337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ko-KR" altLang="en-US" sz="1600" b="1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직선 연결선 13"/>
          <p:cNvCxnSpPr>
            <a:cxnSpLocks noChangeShapeType="1"/>
            <a:stCxn id="86025" idx="3"/>
            <a:endCxn id="17" idx="7"/>
          </p:cNvCxnSpPr>
          <p:nvPr/>
        </p:nvCxnSpPr>
        <p:spPr bwMode="auto">
          <a:xfrm flipH="1">
            <a:off x="6459452" y="1676951"/>
            <a:ext cx="531116" cy="38171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triangle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9B91A8-AC24-44B5-AAAF-B767FD2E177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13315" name="Picture 2050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7916863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3C546C-EB83-493D-BD79-89F6AE21EB0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14313"/>
            <a:ext cx="7772400" cy="785812"/>
          </a:xfrm>
        </p:spPr>
        <p:txBody>
          <a:bodyPr/>
          <a:lstStyle/>
          <a:p>
            <a:pPr eaLnBrk="1" hangingPunct="1"/>
            <a:r>
              <a:rPr lang="ko-KR" altLang="en-US" smtClean="0"/>
              <a:t>삽입정렬 알고리즘 </a:t>
            </a:r>
            <a:r>
              <a:rPr lang="en-US" altLang="ko-KR" smtClean="0"/>
              <a:t>(Insertion Sort)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71563"/>
            <a:ext cx="8839200" cy="2000250"/>
          </a:xfrm>
        </p:spPr>
        <p:txBody>
          <a:bodyPr/>
          <a:lstStyle/>
          <a:p>
            <a:pPr eaLnBrk="1" hangingPunct="1"/>
            <a:r>
              <a:rPr lang="ko-KR" altLang="en-US" smtClean="0"/>
              <a:t>이미 정렬된 배열에 항목을 끼워 넣음으로써 정렬하는 알고리즘</a:t>
            </a:r>
          </a:p>
          <a:p>
            <a:pPr eaLnBrk="1" hangingPunct="1"/>
            <a:r>
              <a:rPr lang="ko-KR" altLang="en-US" b="1" smtClean="0"/>
              <a:t>알고리즘</a:t>
            </a:r>
            <a:r>
              <a:rPr lang="en-US" altLang="ko-KR" b="1" smtClean="0"/>
              <a:t>: </a:t>
            </a:r>
            <a:r>
              <a:rPr lang="ko-KR" altLang="en-US" b="1" smtClean="0"/>
              <a:t>삽입정렬</a:t>
            </a:r>
            <a:endParaRPr lang="ko-KR" altLang="en-US" smtClean="0"/>
          </a:p>
          <a:p>
            <a:pPr lvl="1" eaLnBrk="1" hangingPunct="1"/>
            <a:r>
              <a:rPr lang="ko-KR" altLang="en-US" smtClean="0"/>
              <a:t>문제</a:t>
            </a:r>
            <a:r>
              <a:rPr lang="en-US" altLang="ko-KR" smtClean="0"/>
              <a:t>: </a:t>
            </a:r>
            <a:r>
              <a:rPr lang="ko-KR" altLang="en-US" smtClean="0"/>
              <a:t>비내림차순으로 </a:t>
            </a:r>
            <a:r>
              <a:rPr lang="en-US" altLang="ko-KR" i="1" smtClean="0"/>
              <a:t>n</a:t>
            </a:r>
            <a:r>
              <a:rPr lang="ko-KR" altLang="en-US" smtClean="0"/>
              <a:t>개의 키를 정렬</a:t>
            </a:r>
          </a:p>
          <a:p>
            <a:pPr lvl="1" eaLnBrk="1" hangingPunct="1"/>
            <a:r>
              <a:rPr lang="ko-KR" altLang="en-US" smtClean="0"/>
              <a:t>입력</a:t>
            </a:r>
            <a:r>
              <a:rPr lang="en-US" altLang="ko-KR" smtClean="0"/>
              <a:t>: </a:t>
            </a:r>
            <a:r>
              <a:rPr lang="ko-KR" altLang="en-US" smtClean="0"/>
              <a:t>양의 정수 </a:t>
            </a:r>
            <a:r>
              <a:rPr lang="en-US" altLang="ko-KR" i="1" smtClean="0"/>
              <a:t>n</a:t>
            </a:r>
            <a:r>
              <a:rPr lang="en-US" altLang="ko-KR" smtClean="0"/>
              <a:t>; </a:t>
            </a:r>
            <a:r>
              <a:rPr lang="ko-KR" altLang="en-US" smtClean="0"/>
              <a:t>키의 배열 </a:t>
            </a:r>
            <a:r>
              <a:rPr lang="en-US" altLang="ko-KR" smtClean="0"/>
              <a:t>S[1..</a:t>
            </a:r>
            <a:r>
              <a:rPr lang="en-US" altLang="ko-KR" i="1" smtClean="0"/>
              <a:t>n</a:t>
            </a:r>
            <a:r>
              <a:rPr lang="en-US" altLang="ko-KR" smtClean="0"/>
              <a:t>]</a:t>
            </a:r>
          </a:p>
          <a:p>
            <a:pPr lvl="1" eaLnBrk="1" hangingPunct="1"/>
            <a:r>
              <a:rPr lang="ko-KR" altLang="en-US" smtClean="0"/>
              <a:t>출력</a:t>
            </a:r>
            <a:r>
              <a:rPr lang="en-US" altLang="ko-KR" smtClean="0"/>
              <a:t>: </a:t>
            </a:r>
            <a:r>
              <a:rPr lang="ko-KR" altLang="en-US" smtClean="0"/>
              <a:t>비내림차순으로 정렬된 키의 배열 </a:t>
            </a:r>
            <a:r>
              <a:rPr lang="en-US" altLang="ko-KR" smtClean="0"/>
              <a:t>S[1..</a:t>
            </a:r>
            <a:r>
              <a:rPr lang="en-US" altLang="ko-KR" i="1" smtClean="0"/>
              <a:t>n</a:t>
            </a:r>
            <a:r>
              <a:rPr lang="en-US" altLang="ko-KR" smtClean="0"/>
              <a:t>]</a:t>
            </a:r>
          </a:p>
        </p:txBody>
      </p:sp>
      <p:pic>
        <p:nvPicPr>
          <p:cNvPr id="14341" name="그림 6" descr="07-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89361"/>
            <a:ext cx="4495800" cy="302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4591260" y="3575504"/>
            <a:ext cx="504056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buFont typeface="Wingdings 2" pitchFamily="18" charset="2"/>
              <a:buNone/>
            </a:pPr>
            <a:r>
              <a:rPr lang="en-US" altLang="ko-KR" sz="1200" b="1" i="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ko-KR" altLang="en-US" sz="1200" b="1" i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915816" y="5564122"/>
            <a:ext cx="504056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buFont typeface="Wingdings 2" pitchFamily="18" charset="2"/>
              <a:buNone/>
            </a:pPr>
            <a:r>
              <a:rPr lang="en-US" altLang="ko-KR" sz="1200" b="1" i="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ko-KR" altLang="en-US" sz="1200" b="1" i="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eaLnBrk="1" hangingPunct="1">
          <a:buFont typeface="Wingdings 2" pitchFamily="18" charset="2"/>
          <a:buNone/>
          <a:defRPr sz="1600" b="1" i="0" dirty="0" smtClean="0"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342900" indent="-342900" eaLnBrk="1" hangingPunct="1">
          <a:buFont typeface="Wingdings" panose="05000000000000000000" pitchFamily="2" charset="2"/>
          <a:buChar char="l"/>
          <a:defRPr sz="2000" i="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11376</TotalTime>
  <Words>4491</Words>
  <Application>Microsoft Office PowerPoint</Application>
  <PresentationFormat>화면 슬라이드 쇼(4:3)</PresentationFormat>
  <Paragraphs>1153</Paragraphs>
  <Slides>78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78</vt:i4>
      </vt:variant>
    </vt:vector>
  </HeadingPairs>
  <TitlesOfParts>
    <vt:vector size="92" baseType="lpstr">
      <vt:lpstr>HY견고딕</vt:lpstr>
      <vt:lpstr>굴림</vt:lpstr>
      <vt:lpstr>맑은 고딕</vt:lpstr>
      <vt:lpstr>바탕체</vt:lpstr>
      <vt:lpstr>Arial</vt:lpstr>
      <vt:lpstr>Courier New</vt:lpstr>
      <vt:lpstr>Symbol</vt:lpstr>
      <vt:lpstr>Times New Roman</vt:lpstr>
      <vt:lpstr>Wingdings</vt:lpstr>
      <vt:lpstr>Wingdings 2</vt:lpstr>
      <vt:lpstr>대나무</vt:lpstr>
      <vt:lpstr>Equation</vt:lpstr>
      <vt:lpstr>수식</vt:lpstr>
      <vt:lpstr>Document</vt:lpstr>
      <vt:lpstr>7장. 계산복잡도의 소개: 정렬 문제</vt:lpstr>
      <vt:lpstr>계산복잡도 Computational Complexity</vt:lpstr>
      <vt:lpstr>PowerPoint 프레젠테이션</vt:lpstr>
      <vt:lpstr>(예) 행렬곱셈 문제</vt:lpstr>
      <vt:lpstr>PowerPoint 프레젠테이션</vt:lpstr>
      <vt:lpstr>PowerPoint 프레젠테이션</vt:lpstr>
      <vt:lpstr>PowerPoint 프레젠테이션</vt:lpstr>
      <vt:lpstr>PowerPoint 프레젠테이션</vt:lpstr>
      <vt:lpstr>삽입정렬 알고리즘 (Insertion Sort)</vt:lpstr>
      <vt:lpstr>삽입정렬 알고리즘 </vt:lpstr>
      <vt:lpstr>PowerPoint 프레젠테이션</vt:lpstr>
      <vt:lpstr>PowerPoint 프레젠테이션</vt:lpstr>
      <vt:lpstr>PowerPoint 프레젠테이션</vt:lpstr>
      <vt:lpstr>PowerPoint 프레젠테이션</vt:lpstr>
      <vt:lpstr>선택정렬 알고리즘(selection sort)</vt:lpstr>
      <vt:lpstr>PowerPoint 프레젠테이션</vt:lpstr>
      <vt:lpstr>선택정렬 알고리즘의 분석</vt:lpstr>
      <vt:lpstr>PowerPoint 프레젠테이션</vt:lpstr>
      <vt:lpstr>교환정렬 알고리즘(Exchange Sort )</vt:lpstr>
      <vt:lpstr>PowerPoint 프레젠테이션</vt:lpstr>
      <vt:lpstr>PowerPoint 프레젠테이션</vt:lpstr>
      <vt:lpstr>거품정렬 (Bubble Sort)</vt:lpstr>
      <vt:lpstr>PowerPoint 프레젠테이션</vt:lpstr>
      <vt:lpstr>PowerPoint 프레젠테이션</vt:lpstr>
      <vt:lpstr>한번 비교하는데 최대한 하나의 역을  제거하는 알고리즘의 하한선</vt:lpstr>
      <vt:lpstr>PowerPoint 프레젠테이션</vt:lpstr>
      <vt:lpstr>PowerPoint 프레젠테이션</vt:lpstr>
      <vt:lpstr>PowerPoint 프레젠테이션</vt:lpstr>
      <vt:lpstr>PowerPoint 프레젠테이션</vt:lpstr>
      <vt:lpstr>합병정렬 알고리즘 재검토</vt:lpstr>
      <vt:lpstr>PowerPoint 프레젠테이션</vt:lpstr>
      <vt:lpstr>binary tree의 종류</vt:lpstr>
      <vt:lpstr>힙( heap)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heap 정렬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힙정렬 알고리즘의 공간복잡도</vt:lpstr>
      <vt:lpstr>힙정렬 알고리즘 시간복잡도</vt:lpstr>
      <vt:lpstr>PowerPoint 프레젠테이션</vt:lpstr>
      <vt:lpstr>PowerPoint 프레젠테이션</vt:lpstr>
      <vt:lpstr>(n lg n) 알고리즘의 비교</vt:lpstr>
      <vt:lpstr>키의 비교만으로 정렬하는 경우 하한</vt:lpstr>
      <vt:lpstr>PowerPoint 프레젠테이션</vt:lpstr>
      <vt:lpstr>PowerPoint 프레젠테이션</vt:lpstr>
      <vt:lpstr>PowerPoint 프레젠테이션</vt:lpstr>
      <vt:lpstr>PowerPoint 프레젠테이션</vt:lpstr>
      <vt:lpstr>Lower Bound for Worst-Case</vt:lpstr>
      <vt:lpstr>결정트리로 구한 최악의 경우 하한</vt:lpstr>
      <vt:lpstr>PowerPoint 프레젠테이션</vt:lpstr>
      <vt:lpstr>PowerPoint 프레젠테이션</vt:lpstr>
      <vt:lpstr>PowerPoint 프레젠테이션</vt:lpstr>
      <vt:lpstr>PowerPoint 프레젠테이션</vt:lpstr>
      <vt:lpstr>분배에 의한 정렬: 기수정렬</vt:lpstr>
      <vt:lpstr>기수정렬(왼쪽에서 오른쪽 자리순으로)</vt:lpstr>
      <vt:lpstr>기수정렬(오른쪽에서 왼쪽 자리순으로)</vt:lpstr>
      <vt:lpstr>기수정렬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한치근 교수</cp:lastModifiedBy>
  <cp:revision>1304</cp:revision>
  <cp:lastPrinted>1999-10-04T03:01:58Z</cp:lastPrinted>
  <dcterms:created xsi:type="dcterms:W3CDTF">1999-08-17T02:45:08Z</dcterms:created>
  <dcterms:modified xsi:type="dcterms:W3CDTF">2018-11-22T02:19:36Z</dcterms:modified>
</cp:coreProperties>
</file>