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6"/>
  </p:notesMasterIdLst>
  <p:handoutMasterIdLst>
    <p:handoutMasterId r:id="rId87"/>
  </p:handoutMasterIdLst>
  <p:sldIdLst>
    <p:sldId id="256" r:id="rId2"/>
    <p:sldId id="257" r:id="rId3"/>
    <p:sldId id="258" r:id="rId4"/>
    <p:sldId id="275" r:id="rId5"/>
    <p:sldId id="259" r:id="rId6"/>
    <p:sldId id="260" r:id="rId7"/>
    <p:sldId id="285" r:id="rId8"/>
    <p:sldId id="342" r:id="rId9"/>
    <p:sldId id="261" r:id="rId10"/>
    <p:sldId id="286" r:id="rId11"/>
    <p:sldId id="326" r:id="rId12"/>
    <p:sldId id="262" r:id="rId13"/>
    <p:sldId id="301" r:id="rId14"/>
    <p:sldId id="263" r:id="rId15"/>
    <p:sldId id="339" r:id="rId16"/>
    <p:sldId id="287" r:id="rId17"/>
    <p:sldId id="264" r:id="rId18"/>
    <p:sldId id="277" r:id="rId19"/>
    <p:sldId id="265" r:id="rId20"/>
    <p:sldId id="266" r:id="rId21"/>
    <p:sldId id="267" r:id="rId22"/>
    <p:sldId id="276" r:id="rId23"/>
    <p:sldId id="302" r:id="rId24"/>
    <p:sldId id="327" r:id="rId25"/>
    <p:sldId id="343" r:id="rId26"/>
    <p:sldId id="268" r:id="rId27"/>
    <p:sldId id="300" r:id="rId28"/>
    <p:sldId id="269" r:id="rId29"/>
    <p:sldId id="350" r:id="rId30"/>
    <p:sldId id="270" r:id="rId31"/>
    <p:sldId id="290" r:id="rId32"/>
    <p:sldId id="291" r:id="rId33"/>
    <p:sldId id="292" r:id="rId34"/>
    <p:sldId id="288" r:id="rId35"/>
    <p:sldId id="289" r:id="rId36"/>
    <p:sldId id="271" r:id="rId37"/>
    <p:sldId id="293" r:id="rId38"/>
    <p:sldId id="303" r:id="rId39"/>
    <p:sldId id="272" r:id="rId40"/>
    <p:sldId id="273" r:id="rId41"/>
    <p:sldId id="274" r:id="rId42"/>
    <p:sldId id="336" r:id="rId43"/>
    <p:sldId id="346" r:id="rId44"/>
    <p:sldId id="335" r:id="rId45"/>
    <p:sldId id="337" r:id="rId46"/>
    <p:sldId id="338" r:id="rId47"/>
    <p:sldId id="294" r:id="rId48"/>
    <p:sldId id="278" r:id="rId49"/>
    <p:sldId id="295" r:id="rId50"/>
    <p:sldId id="279" r:id="rId51"/>
    <p:sldId id="331" r:id="rId52"/>
    <p:sldId id="280" r:id="rId53"/>
    <p:sldId id="296" r:id="rId54"/>
    <p:sldId id="281" r:id="rId55"/>
    <p:sldId id="297" r:id="rId56"/>
    <p:sldId id="298" r:id="rId57"/>
    <p:sldId id="325" r:id="rId58"/>
    <p:sldId id="299" r:id="rId59"/>
    <p:sldId id="282" r:id="rId60"/>
    <p:sldId id="347" r:id="rId61"/>
    <p:sldId id="321" r:id="rId62"/>
    <p:sldId id="332" r:id="rId63"/>
    <p:sldId id="334" r:id="rId64"/>
    <p:sldId id="333" r:id="rId65"/>
    <p:sldId id="324" r:id="rId66"/>
    <p:sldId id="330" r:id="rId67"/>
    <p:sldId id="323" r:id="rId68"/>
    <p:sldId id="340" r:id="rId69"/>
    <p:sldId id="310" r:id="rId70"/>
    <p:sldId id="341" r:id="rId71"/>
    <p:sldId id="311" r:id="rId72"/>
    <p:sldId id="344" r:id="rId73"/>
    <p:sldId id="345" r:id="rId74"/>
    <p:sldId id="328" r:id="rId75"/>
    <p:sldId id="312" r:id="rId76"/>
    <p:sldId id="313" r:id="rId77"/>
    <p:sldId id="315" r:id="rId78"/>
    <p:sldId id="314" r:id="rId79"/>
    <p:sldId id="316" r:id="rId80"/>
    <p:sldId id="348" r:id="rId81"/>
    <p:sldId id="320" r:id="rId82"/>
    <p:sldId id="319" r:id="rId83"/>
    <p:sldId id="329" r:id="rId84"/>
    <p:sldId id="349" r:id="rId85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A8BEEA"/>
    <a:srgbClr val="FFFFFF"/>
    <a:srgbClr val="B9302D"/>
    <a:srgbClr val="99FF99"/>
    <a:srgbClr val="DDDDDD"/>
    <a:srgbClr val="22581C"/>
    <a:srgbClr val="D1072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88432" autoAdjust="0"/>
  </p:normalViewPr>
  <p:slideViewPr>
    <p:cSldViewPr>
      <p:cViewPr varScale="1">
        <p:scale>
          <a:sx n="106" d="100"/>
          <a:sy n="106" d="100"/>
        </p:scale>
        <p:origin x="474" y="102"/>
      </p:cViewPr>
      <p:guideLst>
        <p:guide orient="horz" pos="2160"/>
        <p:guide pos="297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9.xml"/><Relationship Id="rId1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8 검색 문제</a:t>
            </a:r>
          </a:p>
        </p:txBody>
      </p:sp>
      <p:sp>
        <p:nvSpPr>
          <p:cNvPr id="5120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01506DC-C3A3-430C-8636-D9E41600985D}" type="datetime1">
              <a:rPr lang="ko-KR" altLang="en-US"/>
              <a:pPr>
                <a:defRPr/>
              </a:pPr>
              <a:t>2018-12-11</a:t>
            </a:fld>
            <a:endParaRPr lang="en-US" altLang="ko-KR"/>
          </a:p>
        </p:txBody>
      </p:sp>
      <p:sp>
        <p:nvSpPr>
          <p:cNvPr id="5120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103B613-C0BF-4ED3-9081-348BAF1BCA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654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8 검색 문제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8828934C-88FC-4FEB-9536-1832FB33E36D}" type="datetime1">
              <a:rPr lang="ko-KR" altLang="en-US"/>
              <a:pPr>
                <a:defRPr/>
              </a:pPr>
              <a:t>2018-12-11</a:t>
            </a:fld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FB271C0-3DC8-4833-9DE0-D11CA834DC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221558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C2C6F61-6823-410B-BDAB-F914CFD4306F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2018-12-11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FF4E7A1-67BB-4C39-94F3-7AA1FF8D3AF5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717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5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4940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820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34821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9389A7C-6C5C-434B-A5B5-C42F5F45FF83}" type="datetime1">
              <a:rPr lang="ko-KR" altLang="en-US" sz="1200" i="0" smtClean="0">
                <a:latin typeface="Times New Roman" panose="02020603050405020304" pitchFamily="18" charset="0"/>
              </a:rPr>
              <a:pPr/>
              <a:t>2018-12-11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  <p:sp>
        <p:nvSpPr>
          <p:cNvPr id="34822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34823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7D08907-C184-4394-94B7-753CB1F90DDD}" type="slidenum">
              <a:rPr lang="en-US" altLang="ko-KR" sz="1200" i="0" smtClean="0">
                <a:latin typeface="Times New Roman" panose="02020603050405020304" pitchFamily="18" charset="0"/>
              </a:rPr>
              <a:pPr/>
              <a:t>27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5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3732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73733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43EA19B-D692-404B-BC38-920FD1350E1F}" type="datetime1">
              <a:rPr lang="ko-KR" altLang="en-US" sz="1200" i="0" smtClean="0">
                <a:latin typeface="Times New Roman" panose="02020603050405020304" pitchFamily="18" charset="0"/>
              </a:rPr>
              <a:pPr/>
              <a:t>2018-12-11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  <p:sp>
        <p:nvSpPr>
          <p:cNvPr id="73734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73735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ADAD62E-2599-42CB-A8B0-4E0F919A6A5F}" type="slidenum">
              <a:rPr lang="en-US" altLang="ko-KR" sz="1200" i="0" smtClean="0">
                <a:latin typeface="Times New Roman" panose="02020603050405020304" pitchFamily="18" charset="0"/>
              </a:rPr>
              <a:pPr/>
              <a:t>61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4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5780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75781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1B795BB-7DE3-4EC2-87E2-60320560B1F2}" type="datetime1">
              <a:rPr lang="ko-KR" altLang="en-US" sz="1200" i="0" smtClean="0">
                <a:latin typeface="Times New Roman" panose="02020603050405020304" pitchFamily="18" charset="0"/>
              </a:rPr>
              <a:pPr/>
              <a:t>2018-12-11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  <p:sp>
        <p:nvSpPr>
          <p:cNvPr id="75782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75783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550E1CD-AF63-4682-AB9B-E180F92D9418}" type="slidenum">
              <a:rPr lang="en-US" altLang="ko-KR" sz="1200" i="0" smtClean="0">
                <a:latin typeface="Times New Roman" panose="02020603050405020304" pitchFamily="18" charset="0"/>
              </a:rPr>
              <a:pPr/>
              <a:t>62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9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782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7782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E9A0C28-B95C-4B04-882C-8CECF92B4533}" type="datetime1">
              <a:rPr lang="ko-KR" altLang="en-US" sz="1200" i="0" smtClean="0">
                <a:latin typeface="Times New Roman" panose="02020603050405020304" pitchFamily="18" charset="0"/>
              </a:rPr>
              <a:pPr/>
              <a:t>2018-12-11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  <p:sp>
        <p:nvSpPr>
          <p:cNvPr id="7783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7783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BE1A71F-1F89-4F2C-8745-4758B472D19B}" type="slidenum">
              <a:rPr lang="en-US" altLang="ko-KR" sz="1200" i="0" smtClean="0">
                <a:latin typeface="Times New Roman" panose="02020603050405020304" pitchFamily="18" charset="0"/>
              </a:rPr>
              <a:pPr/>
              <a:t>63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7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294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8294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86B6843-49CE-4198-9374-0B3B70B6BEFA}" type="datetime1">
              <a:rPr lang="ko-KR" altLang="en-US" sz="1200" i="0" smtClean="0">
                <a:latin typeface="Times New Roman" panose="02020603050405020304" pitchFamily="18" charset="0"/>
              </a:rPr>
              <a:pPr/>
              <a:t>2018-12-11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  <p:sp>
        <p:nvSpPr>
          <p:cNvPr id="8295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i="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8295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5DEFCF0-F6C0-4348-8F4D-54ABBE3CCCCF}" type="slidenum">
              <a:rPr lang="en-US" altLang="ko-KR" sz="1200" i="0" smtClean="0">
                <a:latin typeface="Times New Roman" panose="02020603050405020304" pitchFamily="18" charset="0"/>
              </a:rPr>
              <a:pPr/>
              <a:t>67</a:t>
            </a:fld>
            <a:endParaRPr lang="en-US" altLang="ko-KR" sz="1200" i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7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D3A0B-7FAF-4D8F-BA97-B92C486E6B54}" type="datetime1">
              <a:rPr lang="ko-KR" altLang="en-US"/>
              <a:pPr>
                <a:defRPr/>
              </a:pPr>
              <a:t>2018-12-11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FE89D-4069-432E-ADF0-BC6AC8BB4E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588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FA95F-4586-4DBD-B867-E0496E93722C}" type="datetime1">
              <a:rPr lang="ko-KR" altLang="en-US"/>
              <a:pPr>
                <a:defRPr/>
              </a:pPr>
              <a:t>2018-12-11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1FDCE-A45F-42A4-989A-41AF4EF4A3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94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2E238-586D-4457-82F5-223523B2F337}" type="datetime1">
              <a:rPr lang="ko-KR" altLang="en-US"/>
              <a:pPr>
                <a:defRPr/>
              </a:pPr>
              <a:t>2018-12-11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4B51B-DAFA-4FB2-AD92-65ADF40B4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5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609600"/>
            <a:ext cx="8062913" cy="10191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12775" y="1773238"/>
            <a:ext cx="3954463" cy="45354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9638" y="1773238"/>
            <a:ext cx="3956050" cy="45354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006470A-9CC1-4908-ACB7-B8CFD3FA93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741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AB693D-1A6E-4819-8DA3-A7D7A9657A65}" type="datetime1">
              <a:rPr lang="ko-KR" altLang="en-US"/>
              <a:pPr>
                <a:defRPr/>
              </a:pPr>
              <a:t>2018-12-11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/>
            </a:lvl1pPr>
          </a:lstStyle>
          <a:p>
            <a:pPr>
              <a:defRPr/>
            </a:pPr>
            <a:fld id="{7CE93B9A-7C2D-43D2-94CE-AB864034C2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2857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98" r:id="rId2"/>
    <p:sldLayoutId id="2147484099" r:id="rId3"/>
    <p:sldLayoutId id="2147484101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6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7.wmf"/><Relationship Id="rId3" Type="http://schemas.openxmlformats.org/officeDocument/2006/relationships/image" Target="../media/image1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a/a9/Unbalanced_binary_tree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://upload.wikimedia.org/wikipedia/commons/0/06/AVLtreef.svg" TargetMode="Externa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5.wmf"/><Relationship Id="rId10" Type="http://schemas.openxmlformats.org/officeDocument/2006/relationships/image" Target="../media/image34.jpe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7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.png"/><Relationship Id="rId9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34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png"/><Relationship Id="rId4" Type="http://schemas.openxmlformats.org/officeDocument/2006/relationships/image" Target="../media/image46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6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8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9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1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8</a:t>
            </a:r>
            <a:r>
              <a:rPr lang="ko-KR" altLang="en-US" smtClean="0"/>
              <a:t>장  계산복잡도</a:t>
            </a:r>
            <a:r>
              <a:rPr lang="en-US" altLang="ko-KR" smtClean="0"/>
              <a:t>: </a:t>
            </a:r>
            <a:r>
              <a:rPr lang="ko-KR" altLang="en-US" smtClean="0"/>
              <a:t>검색 문제</a:t>
            </a:r>
          </a:p>
        </p:txBody>
      </p:sp>
      <p:sp>
        <p:nvSpPr>
          <p:cNvPr id="6147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8C15D9-F529-4B6A-951A-FF2F5205415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최악의 경우 하한 찾기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14438"/>
            <a:ext cx="8839200" cy="4500562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b="1" smtClean="0"/>
              <a:t>보조정리 </a:t>
            </a:r>
            <a:r>
              <a:rPr lang="en-US" altLang="ko-KR" b="1" smtClean="0"/>
              <a:t>2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ko-KR" altLang="en-US" smtClean="0"/>
              <a:t>개의 다른 키 중에서 어떤 키 </a:t>
            </a:r>
            <a:r>
              <a:rPr lang="en-US" altLang="ko-KR" i="1" smtClean="0"/>
              <a:t>x</a:t>
            </a:r>
            <a:r>
              <a:rPr lang="ko-KR" altLang="en-US" smtClean="0"/>
              <a:t>를 찾는 가지친 유효 결정트리</a:t>
            </a:r>
            <a:r>
              <a:rPr lang="en-US" altLang="ko-KR" smtClean="0"/>
              <a:t>(pruned, valid decision tree)</a:t>
            </a:r>
            <a:r>
              <a:rPr lang="ko-KR" altLang="en-US" smtClean="0"/>
              <a:t>는 비교하는 마디가 최소한 </a:t>
            </a:r>
            <a:r>
              <a:rPr lang="en-US" altLang="ko-KR" i="1" smtClean="0"/>
              <a:t>n</a:t>
            </a:r>
            <a:r>
              <a:rPr lang="ko-KR" altLang="en-US" smtClean="0"/>
              <a:t>개 있다</a:t>
            </a:r>
            <a:r>
              <a:rPr lang="en-US" altLang="ko-KR" smtClean="0"/>
              <a:t>.</a:t>
            </a:r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b="1" smtClean="0"/>
              <a:t>정리</a:t>
            </a:r>
            <a:r>
              <a:rPr lang="en-US" altLang="ko-KR" b="1" smtClean="0"/>
              <a:t>8.1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ko-KR" altLang="en-US" smtClean="0"/>
              <a:t>개의 다른 키가 있는 배열에서 어떤 키 </a:t>
            </a:r>
            <a:r>
              <a:rPr lang="en-US" altLang="ko-KR" i="1" smtClean="0"/>
              <a:t>x</a:t>
            </a:r>
            <a:r>
              <a:rPr lang="ko-KR" altLang="en-US" smtClean="0"/>
              <a:t>를 찾는 알고리즘은 키를 비교하는 횟수를 기준으로 했을 때 최악의 경우 최소한 </a:t>
            </a:r>
            <a:r>
              <a:rPr lang="ko-KR" altLang="en-US" smtClean="0">
                <a:sym typeface="Symbol" panose="05050102010706020507" pitchFamily="18" charset="2"/>
              </a:rPr>
              <a:t></a:t>
            </a:r>
            <a:r>
              <a:rPr lang="en-US" altLang="ko-KR" smtClean="0">
                <a:sym typeface="Symbol" panose="05050102010706020507" pitchFamily="18" charset="2"/>
              </a:rPr>
              <a:t>lg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 +1</a:t>
            </a:r>
            <a:r>
              <a:rPr lang="ko-KR" altLang="en-US" smtClean="0">
                <a:sym typeface="Symbol" panose="05050102010706020507" pitchFamily="18" charset="2"/>
              </a:rPr>
              <a:t>만큼의 비교를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	</a:t>
            </a:r>
            <a:r>
              <a:rPr lang="ko-KR" altLang="en-US" b="1" smtClean="0">
                <a:sym typeface="Symbol" panose="05050102010706020507" pitchFamily="18" charset="2"/>
              </a:rPr>
              <a:t>증명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그 알고리즘의 결정트리에서 비교하는 마디 만으로 이루어진 이진트리를 보면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최악의 경우 비교횟수는 이진트리의 뿌리마디에서부터 잎마디까지의 모든 경로 가운데 가장 긴 경로의 마디 수가 된다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그 수는 이진트리의 깊이 </a:t>
            </a:r>
            <a:r>
              <a:rPr lang="en-US" altLang="ko-KR" smtClean="0">
                <a:sym typeface="Symbol" panose="05050102010706020507" pitchFamily="18" charset="2"/>
              </a:rPr>
              <a:t>+ 1</a:t>
            </a:r>
            <a:r>
              <a:rPr lang="ko-KR" altLang="en-US" smtClean="0">
                <a:sym typeface="Symbol" panose="05050102010706020507" pitchFamily="18" charset="2"/>
              </a:rPr>
              <a:t>이 된다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그런데 보조정리 </a:t>
            </a:r>
            <a:r>
              <a:rPr lang="en-US" altLang="ko-KR" smtClean="0">
                <a:sym typeface="Symbol" panose="05050102010706020507" pitchFamily="18" charset="2"/>
              </a:rPr>
              <a:t>2</a:t>
            </a:r>
            <a:r>
              <a:rPr lang="ko-KR" altLang="en-US" smtClean="0">
                <a:sym typeface="Symbol" panose="05050102010706020507" pitchFamily="18" charset="2"/>
              </a:rPr>
              <a:t>에서 이 이진트리의 마디 수는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ko-KR" altLang="en-US" smtClean="0">
                <a:sym typeface="Symbol" panose="05050102010706020507" pitchFamily="18" charset="2"/>
              </a:rPr>
              <a:t>이라 하였으므로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그 이진트리의 깊이는  </a:t>
            </a:r>
            <a:r>
              <a:rPr lang="en-US" altLang="ko-KR" smtClean="0">
                <a:sym typeface="Symbol" panose="05050102010706020507" pitchFamily="18" charset="2"/>
              </a:rPr>
              <a:t>lg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 </a:t>
            </a:r>
            <a:r>
              <a:rPr lang="ko-KR" altLang="en-US" smtClean="0">
                <a:sym typeface="Symbol" panose="05050102010706020507" pitchFamily="18" charset="2"/>
              </a:rPr>
              <a:t>보다 크거나 같다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따라서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/>
              <a:t>최소한 </a:t>
            </a:r>
            <a:r>
              <a:rPr lang="ko-KR" altLang="en-US" smtClean="0">
                <a:sym typeface="Symbol" panose="05050102010706020507" pitchFamily="18" charset="2"/>
              </a:rPr>
              <a:t></a:t>
            </a:r>
            <a:r>
              <a:rPr lang="en-US" altLang="ko-KR" smtClean="0">
                <a:sym typeface="Symbol" panose="05050102010706020507" pitchFamily="18" charset="2"/>
              </a:rPr>
              <a:t>lg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 +1</a:t>
            </a:r>
            <a:r>
              <a:rPr lang="ko-KR" altLang="en-US" smtClean="0">
                <a:sym typeface="Symbol" panose="05050102010706020507" pitchFamily="18" charset="2"/>
              </a:rPr>
              <a:t>만큼의 비교를 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FCBD2-CE94-4A40-93C2-80B394A0DF2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088" y="1052513"/>
            <a:ext cx="7416800" cy="2427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검색 문제의 속성 상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최소한 </a:t>
            </a:r>
            <a:r>
              <a:rPr lang="ko-KR" altLang="en-US" sz="2000" i="0" dirty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</a:t>
            </a:r>
            <a:r>
              <a:rPr lang="en-US" altLang="ko-KR" sz="2000" i="0" dirty="0" err="1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lg</a:t>
            </a:r>
            <a:r>
              <a:rPr lang="en-US" altLang="ko-KR" sz="2000" i="0" dirty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000" i="0" dirty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 +1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만큼의 비교를 한다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. </a:t>
            </a:r>
          </a:p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  <a:sym typeface="Symbol" panose="05050102010706020507" pitchFamily="18" charset="2"/>
            </a:endParaRPr>
          </a:p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그런데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,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이진 검색의 복잡도가 </a:t>
            </a:r>
            <a:r>
              <a:rPr lang="ko-KR" altLang="en-US" sz="2000" i="0" dirty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</a:t>
            </a:r>
            <a:r>
              <a:rPr lang="en-US" altLang="ko-KR" sz="2000" i="0" dirty="0" err="1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lg</a:t>
            </a:r>
            <a:r>
              <a:rPr lang="en-US" altLang="ko-KR" sz="2000" i="0" dirty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n</a:t>
            </a:r>
            <a:r>
              <a:rPr lang="en-US" altLang="ko-KR" sz="2000" i="0" dirty="0">
                <a:latin typeface="+mn-lt"/>
                <a:ea typeface="맑은 고딕" panose="020B0503020000020004" pitchFamily="50" charset="-127"/>
                <a:sym typeface="Symbol" panose="05050102010706020507" pitchFamily="18" charset="2"/>
              </a:rPr>
              <a:t> +1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이다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.</a:t>
            </a:r>
          </a:p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  <a:sym typeface="Symbol" panose="05050102010706020507" pitchFamily="18" charset="2"/>
            </a:endParaRPr>
          </a:p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따라서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,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이진 검색 방법이 검색문제의 최선의 해결 알고리즘이다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.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547813" y="4005263"/>
            <a:ext cx="5545137" cy="647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conclusion: Binary search is optimal.</a:t>
            </a:r>
            <a:endParaRPr lang="ko-KR" altLang="en-US" sz="2000" i="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2588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181017-843C-4172-8B93-82BEFF15B5C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평균의 경우 하한 찾기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81075"/>
            <a:ext cx="8610600" cy="26955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ko-KR" b="1" dirty="0"/>
              <a:t>Theorem</a:t>
            </a:r>
            <a:r>
              <a:rPr lang="en-US" altLang="ko-KR" dirty="0"/>
              <a:t> 8.2 </a:t>
            </a:r>
          </a:p>
          <a:p>
            <a:pPr indent="19050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Among deterministic algorithm that searches for a key </a:t>
            </a:r>
            <a:r>
              <a:rPr lang="en-US" altLang="ko-KR" i="1" dirty="0"/>
              <a:t>x</a:t>
            </a:r>
            <a:r>
              <a:rPr lang="en-US" altLang="ko-KR" dirty="0"/>
              <a:t> in an array of </a:t>
            </a:r>
            <a:r>
              <a:rPr lang="en-US" altLang="ko-KR" i="1" dirty="0"/>
              <a:t>n </a:t>
            </a:r>
            <a:r>
              <a:rPr lang="en-US" altLang="ko-KR" dirty="0"/>
              <a:t>distinct keys only by comparisons of keys, Binary Search is optimal in its average-case performance </a:t>
            </a:r>
            <a:r>
              <a:rPr lang="en-US" altLang="ko-KR" dirty="0" smtClean="0"/>
              <a:t>if </a:t>
            </a:r>
            <a:r>
              <a:rPr lang="en-US" altLang="ko-KR" dirty="0"/>
              <a:t>we assume that </a:t>
            </a:r>
            <a:r>
              <a:rPr lang="en-US" altLang="ko-KR" i="1" dirty="0"/>
              <a:t>x</a:t>
            </a:r>
            <a:r>
              <a:rPr lang="en-US" altLang="ko-KR" dirty="0"/>
              <a:t> is in the array and that all array slots are equally probable. Therefore, under these assumptions, any such algorithm must on the average do at least approximately</a:t>
            </a:r>
            <a:r>
              <a:rPr lang="ko-KR" altLang="en-US" dirty="0"/>
              <a:t>			</a:t>
            </a:r>
            <a:endParaRPr lang="en-US" altLang="ko-KR" dirty="0"/>
          </a:p>
          <a:p>
            <a:pPr eaLnBrk="1" hangingPunct="1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800" dirty="0">
                <a:sym typeface="Symbol" pitchFamily="18" charset="2"/>
              </a:rPr>
              <a:t>                       </a:t>
            </a:r>
            <a:r>
              <a:rPr lang="ko-KR" altLang="en-US" dirty="0">
                <a:sym typeface="Symbol" pitchFamily="18" charset="2"/>
              </a:rPr>
              <a:t></a:t>
            </a:r>
            <a:r>
              <a:rPr lang="en-US" altLang="ko-KR" dirty="0" err="1">
                <a:sym typeface="Symbol" pitchFamily="18" charset="2"/>
              </a:rPr>
              <a:t>lg</a:t>
            </a:r>
            <a:r>
              <a:rPr lang="en-US" altLang="ko-KR" dirty="0">
                <a:sym typeface="Symbol" pitchFamily="18" charset="2"/>
              </a:rPr>
              <a:t> </a:t>
            </a:r>
            <a:r>
              <a:rPr lang="en-US" altLang="ko-KR" i="1" dirty="0">
                <a:sym typeface="Symbol" pitchFamily="18" charset="2"/>
              </a:rPr>
              <a:t>n</a:t>
            </a:r>
            <a:r>
              <a:rPr lang="en-US" altLang="ko-KR" dirty="0">
                <a:sym typeface="Symbol" pitchFamily="18" charset="2"/>
              </a:rPr>
              <a:t> - 1 comparisons of keys.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 smtClean="0"/>
              <a:t>최악의 경우와 비슷한 방법으로 구해보면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검색문제의 평균 하한은 </a:t>
            </a: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pPr marL="0" indent="0" eaLnBrk="1" hangingPunct="1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 </a:t>
            </a:r>
            <a:r>
              <a:rPr lang="ko-KR" altLang="en-US" dirty="0" smtClean="0">
                <a:sym typeface="Symbol" pitchFamily="18" charset="2"/>
              </a:rPr>
              <a:t></a:t>
            </a:r>
            <a:r>
              <a:rPr lang="en-US" altLang="ko-KR" dirty="0" err="1" smtClean="0">
                <a:sym typeface="Symbol" pitchFamily="18" charset="2"/>
              </a:rPr>
              <a:t>lg</a:t>
            </a:r>
            <a:r>
              <a:rPr lang="en-US" altLang="ko-KR" dirty="0" smtClean="0">
                <a:sym typeface="Symbol" pitchFamily="18" charset="2"/>
              </a:rPr>
              <a:t> 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sym typeface="Symbol" pitchFamily="18" charset="2"/>
              </a:rPr>
              <a:t> - 1</a:t>
            </a:r>
            <a:r>
              <a:rPr lang="ko-KR" altLang="en-US" dirty="0" smtClean="0">
                <a:sym typeface="Symbol" pitchFamily="18" charset="2"/>
              </a:rPr>
              <a:t>이 된다</a:t>
            </a:r>
            <a:r>
              <a:rPr lang="en-US" altLang="ko-KR" dirty="0" smtClean="0">
                <a:sym typeface="Symbol" pitchFamily="18" charset="2"/>
              </a:rPr>
              <a:t>.</a:t>
            </a:r>
          </a:p>
        </p:txBody>
      </p:sp>
      <p:sp>
        <p:nvSpPr>
          <p:cNvPr id="18437" name="이등변 삼각형 1"/>
          <p:cNvSpPr>
            <a:spLocks noChangeArrowheads="1"/>
          </p:cNvSpPr>
          <p:nvPr/>
        </p:nvSpPr>
        <p:spPr bwMode="auto">
          <a:xfrm>
            <a:off x="3635375" y="5078413"/>
            <a:ext cx="1368425" cy="10795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18438" name="왼쪽 중괄호 2"/>
          <p:cNvSpPr>
            <a:spLocks/>
          </p:cNvSpPr>
          <p:nvPr/>
        </p:nvSpPr>
        <p:spPr bwMode="auto">
          <a:xfrm>
            <a:off x="3130550" y="5078413"/>
            <a:ext cx="215900" cy="1079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18439" name="오른쪽 중괄호 3"/>
          <p:cNvSpPr>
            <a:spLocks/>
          </p:cNvSpPr>
          <p:nvPr/>
        </p:nvSpPr>
        <p:spPr bwMode="auto">
          <a:xfrm>
            <a:off x="5435600" y="5078413"/>
            <a:ext cx="287338" cy="792162"/>
          </a:xfrm>
          <a:prstGeom prst="rightBrace">
            <a:avLst>
              <a:gd name="adj1" fmla="val 836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0413" y="5454650"/>
            <a:ext cx="10795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+mj-lt"/>
              </a:rPr>
              <a:t>Worst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600" i="0" dirty="0">
                <a:latin typeface="+mn-lt"/>
              </a:rPr>
              <a:t> </a:t>
            </a:r>
            <a:r>
              <a:rPr lang="ko-KR" altLang="en-US" sz="1600" i="0" dirty="0">
                <a:latin typeface="+mn-lt"/>
                <a:sym typeface="Symbol" pitchFamily="18" charset="2"/>
              </a:rPr>
              <a:t></a:t>
            </a:r>
            <a:r>
              <a:rPr lang="en-US" altLang="ko-KR" sz="1600" i="0" dirty="0" err="1">
                <a:latin typeface="+mn-lt"/>
                <a:sym typeface="Symbol" pitchFamily="18" charset="2"/>
              </a:rPr>
              <a:t>lg</a:t>
            </a:r>
            <a:r>
              <a:rPr lang="en-US" altLang="ko-KR" sz="1600" i="0" dirty="0">
                <a:latin typeface="+mn-lt"/>
                <a:sym typeface="Symbol" pitchFamily="18" charset="2"/>
              </a:rPr>
              <a:t> </a:t>
            </a:r>
            <a:r>
              <a:rPr lang="en-US" altLang="ko-KR" sz="1600" dirty="0">
                <a:latin typeface="+mn-lt"/>
                <a:sym typeface="Symbol" pitchFamily="18" charset="2"/>
              </a:rPr>
              <a:t>n</a:t>
            </a:r>
            <a:r>
              <a:rPr lang="en-US" altLang="ko-KR" sz="1600" i="0" dirty="0">
                <a:latin typeface="+mn-lt"/>
                <a:sym typeface="Symbol" pitchFamily="18" charset="2"/>
              </a:rPr>
              <a:t> + 1</a:t>
            </a:r>
            <a:r>
              <a:rPr lang="en-US" altLang="ko-KR" sz="1600" i="0" dirty="0">
                <a:latin typeface="+mn-lt"/>
              </a:rPr>
              <a:t> </a:t>
            </a:r>
            <a:endParaRPr lang="ko-KR" altLang="en-US" sz="1600" i="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5325" y="5303838"/>
            <a:ext cx="9779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+mj-lt"/>
              </a:rPr>
              <a:t>average  </a:t>
            </a:r>
            <a:r>
              <a:rPr lang="ko-KR" altLang="en-US" sz="1600" dirty="0">
                <a:latin typeface="+mn-lt"/>
              </a:rPr>
              <a:t> </a:t>
            </a:r>
            <a:endParaRPr lang="en-US" altLang="ko-KR" sz="1600" dirty="0">
              <a:latin typeface="+mn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600" i="0" dirty="0">
                <a:latin typeface="+mn-lt"/>
                <a:sym typeface="Symbol" pitchFamily="18" charset="2"/>
              </a:rPr>
              <a:t></a:t>
            </a:r>
            <a:r>
              <a:rPr lang="en-US" altLang="ko-KR" sz="1600" i="0" dirty="0" err="1">
                <a:latin typeface="+mn-lt"/>
                <a:sym typeface="Symbol" pitchFamily="18" charset="2"/>
              </a:rPr>
              <a:t>lg</a:t>
            </a:r>
            <a:r>
              <a:rPr lang="en-US" altLang="ko-KR" sz="1600" i="0" dirty="0">
                <a:latin typeface="+mn-lt"/>
                <a:sym typeface="Symbol" pitchFamily="18" charset="2"/>
              </a:rPr>
              <a:t> </a:t>
            </a:r>
            <a:r>
              <a:rPr lang="en-US" altLang="ko-KR" sz="1600" dirty="0">
                <a:latin typeface="+mn-lt"/>
                <a:sym typeface="Symbol" pitchFamily="18" charset="2"/>
              </a:rPr>
              <a:t>n</a:t>
            </a:r>
            <a:r>
              <a:rPr lang="en-US" altLang="ko-KR" sz="1600" i="0" dirty="0">
                <a:latin typeface="+mn-lt"/>
                <a:sym typeface="Symbol" pitchFamily="18" charset="2"/>
              </a:rPr>
              <a:t> - 1</a:t>
            </a:r>
            <a:endParaRPr lang="ko-KR" altLang="en-US" sz="1600" i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1A68BF-EA57-407B-9D62-2874E5DAE0F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743200" y="360363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ko-KR" i="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Binary Search</a:t>
            </a:r>
            <a:endParaRPr lang="ko-KR" altLang="en-US" i="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066800" y="37338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ko-KR" sz="3200">
              <a:latin typeface="굴림" panose="020B0600000101010101" pitchFamily="50" charset="-127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1471613" y="1190625"/>
            <a:ext cx="6489700" cy="4475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binsearch(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	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S[],   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          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index&amp; 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location) {   // </a:t>
            </a: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ko-KR" altLang="en-US" sz="12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low, high, mid;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low = 1; high = n;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location = 0;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(low &lt;= high &amp;&amp; location == 0) {  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mid = (low + high) / 2;	// </a:t>
            </a: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divided by an integer</a:t>
            </a:r>
            <a:endParaRPr lang="ko-KR" altLang="en-US" sz="12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 == S[mid])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location = mid;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 &lt; S[mid])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high = mid – 1;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low = mid + 1;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25FFDE-2C21-429A-9E19-69FDA676178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보간 검색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8839200" cy="4195763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dirty="0" smtClean="0">
                <a:solidFill>
                  <a:srgbClr val="3E020C"/>
                </a:solidFill>
              </a:rPr>
              <a:t>검색의 하한을 개선할 수 있는가</a:t>
            </a:r>
            <a:r>
              <a:rPr lang="en-US" altLang="ko-KR" dirty="0" smtClean="0">
                <a:solidFill>
                  <a:srgbClr val="3E020C"/>
                </a:solidFill>
              </a:rPr>
              <a:t>?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dirty="0" smtClean="0">
                <a:solidFill>
                  <a:srgbClr val="3E020C"/>
                </a:solidFill>
              </a:rPr>
              <a:t>비교하는 이외에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smtClean="0">
                <a:solidFill>
                  <a:srgbClr val="3E020C"/>
                </a:solidFill>
              </a:rPr>
              <a:t>다른 추가적인 정보를 이용하여 검색할 수 있다면 가능하다</a:t>
            </a:r>
            <a:r>
              <a:rPr lang="en-US" altLang="ko-KR" dirty="0" smtClean="0">
                <a:solidFill>
                  <a:srgbClr val="3E020C"/>
                </a:solidFill>
              </a:rPr>
              <a:t>.</a:t>
            </a:r>
          </a:p>
          <a:p>
            <a:pPr lvl="1" eaLnBrk="1" hangingPunct="1">
              <a:lnSpc>
                <a:spcPts val="2800"/>
              </a:lnSpc>
              <a:defRPr/>
            </a:pPr>
            <a:endParaRPr lang="en-US" altLang="ko-KR" dirty="0" smtClean="0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u="sng" dirty="0" smtClean="0">
                <a:solidFill>
                  <a:srgbClr val="3E020C"/>
                </a:solidFill>
              </a:rPr>
              <a:t>보기</a:t>
            </a:r>
            <a:r>
              <a:rPr lang="en-US" altLang="ko-KR" dirty="0" smtClean="0">
                <a:solidFill>
                  <a:srgbClr val="3E020C"/>
                </a:solidFill>
              </a:rPr>
              <a:t>: 10</a:t>
            </a:r>
            <a:r>
              <a:rPr lang="ko-KR" altLang="en-US" dirty="0" smtClean="0">
                <a:solidFill>
                  <a:srgbClr val="3E020C"/>
                </a:solidFill>
              </a:rPr>
              <a:t>개의 정수를 검색하는데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smtClean="0">
                <a:solidFill>
                  <a:srgbClr val="3E020C"/>
                </a:solidFill>
              </a:rPr>
              <a:t>여기서 첫 번째 정수는 </a:t>
            </a:r>
            <a:r>
              <a:rPr lang="en-US" altLang="ko-KR" dirty="0" smtClean="0">
                <a:solidFill>
                  <a:srgbClr val="3E020C"/>
                </a:solidFill>
              </a:rPr>
              <a:t>0-9</a:t>
            </a:r>
            <a:r>
              <a:rPr lang="ko-KR" altLang="en-US" dirty="0" smtClean="0">
                <a:solidFill>
                  <a:srgbClr val="3E020C"/>
                </a:solidFill>
              </a:rPr>
              <a:t>중에 하나이고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smtClean="0">
                <a:solidFill>
                  <a:srgbClr val="3E020C"/>
                </a:solidFill>
              </a:rPr>
              <a:t>두 번째 정수는 </a:t>
            </a:r>
            <a:r>
              <a:rPr lang="en-US" altLang="ko-KR" dirty="0" smtClean="0">
                <a:solidFill>
                  <a:srgbClr val="3E020C"/>
                </a:solidFill>
              </a:rPr>
              <a:t>10-19</a:t>
            </a:r>
            <a:r>
              <a:rPr lang="ko-KR" altLang="en-US" dirty="0" smtClean="0">
                <a:solidFill>
                  <a:srgbClr val="3E020C"/>
                </a:solidFill>
              </a:rPr>
              <a:t>중에 하나이고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smtClean="0">
                <a:solidFill>
                  <a:srgbClr val="3E020C"/>
                </a:solidFill>
              </a:rPr>
              <a:t>세 번째 </a:t>
            </a:r>
            <a:r>
              <a:rPr lang="en-US" altLang="ko-KR" dirty="0" smtClean="0">
                <a:solidFill>
                  <a:srgbClr val="3E020C"/>
                </a:solidFill>
              </a:rPr>
              <a:t>20-29</a:t>
            </a:r>
            <a:r>
              <a:rPr lang="ko-KR" altLang="en-US" dirty="0" smtClean="0">
                <a:solidFill>
                  <a:srgbClr val="3E020C"/>
                </a:solidFill>
              </a:rPr>
              <a:t>중에 하나이고</a:t>
            </a:r>
            <a:r>
              <a:rPr lang="en-US" altLang="ko-KR" dirty="0" smtClean="0">
                <a:solidFill>
                  <a:srgbClr val="3E020C"/>
                </a:solidFill>
              </a:rPr>
              <a:t>, …, </a:t>
            </a:r>
            <a:r>
              <a:rPr lang="ko-KR" altLang="en-US" dirty="0" smtClean="0">
                <a:solidFill>
                  <a:srgbClr val="3E020C"/>
                </a:solidFill>
              </a:rPr>
              <a:t>열 번째 정수는 </a:t>
            </a:r>
            <a:r>
              <a:rPr lang="en-US" altLang="ko-KR" dirty="0" smtClean="0">
                <a:solidFill>
                  <a:srgbClr val="3E020C"/>
                </a:solidFill>
              </a:rPr>
              <a:t>90-99</a:t>
            </a:r>
            <a:r>
              <a:rPr lang="ko-KR" altLang="en-US" dirty="0" smtClean="0">
                <a:solidFill>
                  <a:srgbClr val="3E020C"/>
                </a:solidFill>
              </a:rPr>
              <a:t>중에 하나라고 하자</a:t>
            </a:r>
            <a:r>
              <a:rPr lang="en-US" altLang="ko-KR" dirty="0" smtClean="0">
                <a:solidFill>
                  <a:srgbClr val="3E020C"/>
                </a:solidFill>
              </a:rPr>
              <a:t>. </a:t>
            </a:r>
            <a:r>
              <a:rPr lang="ko-KR" altLang="en-US" dirty="0" smtClean="0">
                <a:solidFill>
                  <a:srgbClr val="3E020C"/>
                </a:solidFill>
              </a:rPr>
              <a:t>이 경우 만약 검색 키 </a:t>
            </a:r>
            <a:r>
              <a:rPr lang="en-US" altLang="ko-KR" i="1" dirty="0" smtClean="0">
                <a:solidFill>
                  <a:srgbClr val="3E020C"/>
                </a:solidFill>
              </a:rPr>
              <a:t>x</a:t>
            </a:r>
            <a:r>
              <a:rPr lang="ko-KR" altLang="en-US" dirty="0" smtClean="0">
                <a:solidFill>
                  <a:srgbClr val="3E020C"/>
                </a:solidFill>
              </a:rPr>
              <a:t>가 </a:t>
            </a:r>
            <a:r>
              <a:rPr lang="en-US" altLang="ko-KR" dirty="0" smtClean="0">
                <a:solidFill>
                  <a:srgbClr val="3E020C"/>
                </a:solidFill>
              </a:rPr>
              <a:t>0</a:t>
            </a:r>
            <a:r>
              <a:rPr lang="ko-KR" altLang="en-US" dirty="0" smtClean="0">
                <a:solidFill>
                  <a:srgbClr val="3E020C"/>
                </a:solidFill>
              </a:rPr>
              <a:t>보다 작거나</a:t>
            </a:r>
            <a:r>
              <a:rPr lang="en-US" altLang="ko-KR" dirty="0" smtClean="0">
                <a:solidFill>
                  <a:srgbClr val="3E020C"/>
                </a:solidFill>
              </a:rPr>
              <a:t>, 99</a:t>
            </a:r>
            <a:r>
              <a:rPr lang="ko-KR" altLang="en-US" dirty="0" smtClean="0">
                <a:solidFill>
                  <a:srgbClr val="3E020C"/>
                </a:solidFill>
              </a:rPr>
              <a:t>보다 크면 바로 검색이 실패임을 알 수 있고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smtClean="0">
                <a:solidFill>
                  <a:srgbClr val="3E020C"/>
                </a:solidFill>
              </a:rPr>
              <a:t>그렇지 않으면 검색 키 </a:t>
            </a:r>
            <a:r>
              <a:rPr lang="en-US" altLang="ko-KR" i="1" dirty="0" smtClean="0">
                <a:solidFill>
                  <a:srgbClr val="3E020C"/>
                </a:solidFill>
              </a:rPr>
              <a:t>x</a:t>
            </a:r>
            <a:r>
              <a:rPr lang="ko-KR" altLang="en-US" dirty="0" smtClean="0">
                <a:solidFill>
                  <a:srgbClr val="3E020C"/>
                </a:solidFill>
              </a:rPr>
              <a:t>와 </a:t>
            </a:r>
            <a:r>
              <a:rPr lang="en-US" altLang="ko-KR" dirty="0" smtClean="0">
                <a:solidFill>
                  <a:srgbClr val="3E020C"/>
                </a:solidFill>
              </a:rPr>
              <a:t>S[1+</a:t>
            </a:r>
            <a:r>
              <a:rPr lang="en-US" altLang="ko-KR" i="1" dirty="0" smtClean="0">
                <a:solidFill>
                  <a:srgbClr val="3E020C"/>
                </a:solidFill>
              </a:rPr>
              <a:t>x</a:t>
            </a:r>
            <a:r>
              <a:rPr lang="en-US" altLang="ko-KR" dirty="0" smtClean="0">
                <a:solidFill>
                  <a:srgbClr val="3E020C"/>
                </a:solidFill>
              </a:rPr>
              <a:t> div 10]</a:t>
            </a:r>
            <a:r>
              <a:rPr lang="ko-KR" altLang="en-US" dirty="0" smtClean="0">
                <a:solidFill>
                  <a:srgbClr val="3E020C"/>
                </a:solidFill>
              </a:rPr>
              <a:t>과 비교해 보면 된다</a:t>
            </a:r>
            <a:r>
              <a:rPr lang="en-US" altLang="ko-KR" dirty="0" smtClean="0">
                <a:solidFill>
                  <a:srgbClr val="3E020C"/>
                </a:solidFill>
              </a:rPr>
              <a:t>.</a:t>
            </a: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i="1" dirty="0" smtClean="0">
                <a:solidFill>
                  <a:srgbClr val="3E020C"/>
                </a:solidFill>
              </a:rPr>
              <a:t>x</a:t>
            </a:r>
            <a:r>
              <a:rPr lang="en-US" altLang="ko-KR" dirty="0" smtClean="0">
                <a:solidFill>
                  <a:srgbClr val="3E020C"/>
                </a:solidFill>
              </a:rPr>
              <a:t>=25</a:t>
            </a:r>
            <a:r>
              <a:rPr lang="ko-KR" altLang="en-US" dirty="0" smtClean="0">
                <a:solidFill>
                  <a:srgbClr val="3E020C"/>
                </a:solidFill>
              </a:rPr>
              <a:t>는 </a:t>
            </a:r>
            <a:r>
              <a:rPr lang="en-US" altLang="ko-KR" dirty="0" smtClean="0">
                <a:solidFill>
                  <a:srgbClr val="3E020C"/>
                </a:solidFill>
              </a:rPr>
              <a:t>S[1+25 div 10]=S[3]</a:t>
            </a:r>
            <a:r>
              <a:rPr lang="ko-KR" altLang="en-US" dirty="0" smtClean="0">
                <a:solidFill>
                  <a:srgbClr val="3E020C"/>
                </a:solidFill>
              </a:rPr>
              <a:t>과 비교</a:t>
            </a:r>
            <a:endParaRPr lang="en-US" altLang="ko-KR" dirty="0" smtClean="0">
              <a:solidFill>
                <a:srgbClr val="3E020C"/>
              </a:solidFill>
            </a:endParaRPr>
          </a:p>
        </p:txBody>
      </p:sp>
      <p:sp>
        <p:nvSpPr>
          <p:cNvPr id="20485" name="직사각형 1"/>
          <p:cNvSpPr>
            <a:spLocks noChangeArrowheads="1"/>
          </p:cNvSpPr>
          <p:nvPr/>
        </p:nvSpPr>
        <p:spPr bwMode="auto">
          <a:xfrm>
            <a:off x="2268538" y="5949950"/>
            <a:ext cx="4606925" cy="647700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굴림" panose="020B0600000101010101" pitchFamily="50" charset="-127"/>
              </a:rPr>
              <a:t>0-9   10-19   20-29        . . . . . . . . .   . . . .  90-99  </a:t>
            </a:r>
            <a:endParaRPr lang="ko-KR" altLang="en-US" sz="1400" i="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cxnSp>
        <p:nvCxnSpPr>
          <p:cNvPr id="20486" name="직선 연결선 3"/>
          <p:cNvCxnSpPr>
            <a:cxnSpLocks noChangeShapeType="1"/>
          </p:cNvCxnSpPr>
          <p:nvPr/>
        </p:nvCxnSpPr>
        <p:spPr bwMode="auto">
          <a:xfrm>
            <a:off x="2843213" y="5949950"/>
            <a:ext cx="0" cy="647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직선 연결선 7"/>
          <p:cNvCxnSpPr>
            <a:cxnSpLocks noChangeShapeType="1"/>
          </p:cNvCxnSpPr>
          <p:nvPr/>
        </p:nvCxnSpPr>
        <p:spPr bwMode="auto">
          <a:xfrm>
            <a:off x="3492500" y="5949950"/>
            <a:ext cx="0" cy="647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직선 연결선 8"/>
          <p:cNvCxnSpPr>
            <a:cxnSpLocks noChangeShapeType="1"/>
          </p:cNvCxnSpPr>
          <p:nvPr/>
        </p:nvCxnSpPr>
        <p:spPr bwMode="auto">
          <a:xfrm>
            <a:off x="6227763" y="5949950"/>
            <a:ext cx="0" cy="647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직선 연결선 9"/>
          <p:cNvCxnSpPr>
            <a:cxnSpLocks noChangeShapeType="1"/>
          </p:cNvCxnSpPr>
          <p:nvPr/>
        </p:nvCxnSpPr>
        <p:spPr bwMode="auto">
          <a:xfrm>
            <a:off x="4140200" y="5949950"/>
            <a:ext cx="0" cy="647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374900" y="5549900"/>
            <a:ext cx="269875" cy="376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675" y="5549900"/>
            <a:ext cx="269875" cy="376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2200" y="5543550"/>
            <a:ext cx="269875" cy="377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35725" y="5551488"/>
            <a:ext cx="355600" cy="377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826DC-8B2E-42B4-AE89-DA739C18D9F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cxnSp>
        <p:nvCxnSpPr>
          <p:cNvPr id="21507" name="직선 화살표 연결선 3"/>
          <p:cNvCxnSpPr>
            <a:cxnSpLocks noChangeShapeType="1"/>
          </p:cNvCxnSpPr>
          <p:nvPr/>
        </p:nvCxnSpPr>
        <p:spPr bwMode="auto">
          <a:xfrm>
            <a:off x="717246" y="4653756"/>
            <a:ext cx="35290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8" name="직선 화살표 연결선 5"/>
          <p:cNvCxnSpPr>
            <a:cxnSpLocks noChangeShapeType="1"/>
          </p:cNvCxnSpPr>
          <p:nvPr/>
        </p:nvCxnSpPr>
        <p:spPr bwMode="auto">
          <a:xfrm flipV="1">
            <a:off x="717246" y="2445544"/>
            <a:ext cx="0" cy="2232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9" name="직선 연결선 7"/>
          <p:cNvCxnSpPr>
            <a:cxnSpLocks noChangeShapeType="1"/>
          </p:cNvCxnSpPr>
          <p:nvPr/>
        </p:nvCxnSpPr>
        <p:spPr bwMode="auto">
          <a:xfrm>
            <a:off x="1653871" y="4606131"/>
            <a:ext cx="0" cy="71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직선 연결선 8"/>
          <p:cNvCxnSpPr>
            <a:cxnSpLocks noChangeShapeType="1"/>
          </p:cNvCxnSpPr>
          <p:nvPr/>
        </p:nvCxnSpPr>
        <p:spPr bwMode="auto">
          <a:xfrm>
            <a:off x="2623833" y="4617244"/>
            <a:ext cx="0" cy="73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직선 연결선 9"/>
          <p:cNvCxnSpPr>
            <a:cxnSpLocks noChangeShapeType="1"/>
          </p:cNvCxnSpPr>
          <p:nvPr/>
        </p:nvCxnSpPr>
        <p:spPr bwMode="auto">
          <a:xfrm>
            <a:off x="3230258" y="4607719"/>
            <a:ext cx="0" cy="73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509408" y="4941094"/>
            <a:ext cx="271463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3733" y="4941094"/>
            <a:ext cx="371475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9371" y="4941094"/>
            <a:ext cx="271462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1515" name="직선 연결선 14"/>
          <p:cNvCxnSpPr>
            <a:cxnSpLocks noChangeShapeType="1"/>
          </p:cNvCxnSpPr>
          <p:nvPr/>
        </p:nvCxnSpPr>
        <p:spPr bwMode="auto">
          <a:xfrm>
            <a:off x="645808" y="4006056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직선 연결선 15"/>
          <p:cNvCxnSpPr>
            <a:cxnSpLocks noChangeShapeType="1"/>
          </p:cNvCxnSpPr>
          <p:nvPr/>
        </p:nvCxnSpPr>
        <p:spPr bwMode="auto">
          <a:xfrm>
            <a:off x="645808" y="2782094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직선 연결선 16"/>
          <p:cNvCxnSpPr>
            <a:cxnSpLocks noChangeShapeType="1"/>
          </p:cNvCxnSpPr>
          <p:nvPr/>
        </p:nvCxnSpPr>
        <p:spPr bwMode="auto">
          <a:xfrm>
            <a:off x="645808" y="3285331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타원 17"/>
          <p:cNvSpPr/>
          <p:nvPr/>
        </p:nvSpPr>
        <p:spPr bwMode="auto">
          <a:xfrm>
            <a:off x="1582433" y="4006056"/>
            <a:ext cx="71438" cy="71438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193746" y="2782094"/>
            <a:ext cx="71437" cy="71437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33" y="3825081"/>
            <a:ext cx="271463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933" y="2601119"/>
            <a:ext cx="271463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08" y="3082131"/>
            <a:ext cx="384175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mid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2838" y="107950"/>
            <a:ext cx="4560887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선형 보간법</a:t>
            </a:r>
            <a:r>
              <a:rPr lang="en-US" altLang="ko-KR" sz="2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(linear interpolation)</a:t>
            </a:r>
            <a:endParaRPr lang="ko-KR" altLang="en-US" sz="2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1524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881094"/>
              </p:ext>
            </p:extLst>
          </p:nvPr>
        </p:nvGraphicFramePr>
        <p:xfrm>
          <a:off x="3014358" y="5863431"/>
          <a:ext cx="36020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수식" r:id="rId4" imgW="2019300" imgH="431800" progId="Equation.3">
                  <p:embed/>
                </p:oleObj>
              </mc:Choice>
              <mc:Fallback>
                <p:oleObj name="수식" r:id="rId4" imgW="2019300" imgH="4318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358" y="5863431"/>
                        <a:ext cx="360203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525" name="직선 화살표 연결선 3"/>
          <p:cNvCxnSpPr>
            <a:cxnSpLocks noChangeShapeType="1"/>
          </p:cNvCxnSpPr>
          <p:nvPr/>
        </p:nvCxnSpPr>
        <p:spPr bwMode="auto">
          <a:xfrm>
            <a:off x="5533721" y="4617244"/>
            <a:ext cx="35290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직선 화살표 연결선 5"/>
          <p:cNvCxnSpPr>
            <a:cxnSpLocks noChangeShapeType="1"/>
          </p:cNvCxnSpPr>
          <p:nvPr/>
        </p:nvCxnSpPr>
        <p:spPr bwMode="auto">
          <a:xfrm flipV="1">
            <a:off x="5533721" y="2409031"/>
            <a:ext cx="0" cy="2232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직선 연결선 7"/>
          <p:cNvCxnSpPr>
            <a:cxnSpLocks noChangeShapeType="1"/>
          </p:cNvCxnSpPr>
          <p:nvPr/>
        </p:nvCxnSpPr>
        <p:spPr bwMode="auto">
          <a:xfrm>
            <a:off x="6470346" y="4569619"/>
            <a:ext cx="0" cy="71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직선 연결선 8"/>
          <p:cNvCxnSpPr>
            <a:cxnSpLocks noChangeShapeType="1"/>
          </p:cNvCxnSpPr>
          <p:nvPr/>
        </p:nvCxnSpPr>
        <p:spPr bwMode="auto">
          <a:xfrm>
            <a:off x="7440308" y="4580731"/>
            <a:ext cx="0" cy="73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직선 연결선 9"/>
          <p:cNvCxnSpPr>
            <a:cxnSpLocks noChangeShapeType="1"/>
          </p:cNvCxnSpPr>
          <p:nvPr/>
        </p:nvCxnSpPr>
        <p:spPr bwMode="auto">
          <a:xfrm>
            <a:off x="8046733" y="4571206"/>
            <a:ext cx="0" cy="73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6325883" y="4904581"/>
            <a:ext cx="271463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10208" y="4904581"/>
            <a:ext cx="371475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95846" y="4904581"/>
            <a:ext cx="271462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1533" name="직선 연결선 14"/>
          <p:cNvCxnSpPr>
            <a:cxnSpLocks noChangeShapeType="1"/>
          </p:cNvCxnSpPr>
          <p:nvPr/>
        </p:nvCxnSpPr>
        <p:spPr bwMode="auto">
          <a:xfrm>
            <a:off x="5462283" y="3969544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직선 연결선 15"/>
          <p:cNvCxnSpPr>
            <a:cxnSpLocks noChangeShapeType="1"/>
          </p:cNvCxnSpPr>
          <p:nvPr/>
        </p:nvCxnSpPr>
        <p:spPr bwMode="auto">
          <a:xfrm>
            <a:off x="5462283" y="2745581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직선 연결선 16"/>
          <p:cNvCxnSpPr>
            <a:cxnSpLocks noChangeShapeType="1"/>
          </p:cNvCxnSpPr>
          <p:nvPr/>
        </p:nvCxnSpPr>
        <p:spPr bwMode="auto">
          <a:xfrm>
            <a:off x="5462283" y="3248819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타원 38"/>
          <p:cNvSpPr/>
          <p:nvPr/>
        </p:nvSpPr>
        <p:spPr bwMode="auto">
          <a:xfrm>
            <a:off x="6398908" y="3969544"/>
            <a:ext cx="71438" cy="71437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8010221" y="2745581"/>
            <a:ext cx="71437" cy="71438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cxnSp>
        <p:nvCxnSpPr>
          <p:cNvPr id="21538" name="직선 연결선 20"/>
          <p:cNvCxnSpPr>
            <a:cxnSpLocks noChangeShapeType="1"/>
          </p:cNvCxnSpPr>
          <p:nvPr/>
        </p:nvCxnSpPr>
        <p:spPr bwMode="auto">
          <a:xfrm flipV="1">
            <a:off x="7430783" y="3248819"/>
            <a:ext cx="0" cy="1223962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9" name="직선 연결선 22"/>
          <p:cNvCxnSpPr>
            <a:cxnSpLocks noChangeShapeType="1"/>
          </p:cNvCxnSpPr>
          <p:nvPr/>
        </p:nvCxnSpPr>
        <p:spPr bwMode="auto">
          <a:xfrm>
            <a:off x="5749621" y="3248819"/>
            <a:ext cx="1690687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직선 연결선 24"/>
          <p:cNvCxnSpPr>
            <a:cxnSpLocks noChangeShapeType="1"/>
            <a:stCxn id="39" idx="7"/>
            <a:endCxn id="40" idx="3"/>
          </p:cNvCxnSpPr>
          <p:nvPr/>
        </p:nvCxnSpPr>
        <p:spPr bwMode="auto">
          <a:xfrm flipV="1">
            <a:off x="6459233" y="2805906"/>
            <a:ext cx="1562100" cy="11731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5065408" y="3788569"/>
            <a:ext cx="271463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65408" y="2564606"/>
            <a:ext cx="271463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03483" y="3045619"/>
            <a:ext cx="384175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mid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4257371" y="3253581"/>
            <a:ext cx="422275" cy="9858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5321" y="593837"/>
            <a:ext cx="4724618" cy="739552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두 개의 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관찰점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(10,30), (100,60)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갖고 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특정 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점을 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추정</a:t>
            </a:r>
            <a:endParaRPr lang="en-US" altLang="ko-KR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70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 일 때 </a:t>
            </a:r>
            <a:r>
              <a:rPr lang="ko-KR" altLang="en-US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생성율은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얼마라고 추정할 수 있나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9771" y="4498453"/>
            <a:ext cx="431776" cy="406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온도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4190" y="2029735"/>
            <a:ext cx="611312" cy="406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ko-KR" altLang="en-US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생성율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90179" y="4631160"/>
            <a:ext cx="431776" cy="406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온도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67587" y="2089833"/>
            <a:ext cx="611312" cy="406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ko-KR" altLang="en-US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생성율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08F7B5-26FA-4F20-BA25-C867415584E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8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보간 검색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5175"/>
            <a:ext cx="8839200" cy="2143125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endParaRPr lang="en-US" altLang="ko-KR" dirty="0" smtClean="0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b="1" dirty="0" err="1" smtClean="0">
                <a:solidFill>
                  <a:srgbClr val="3E020C"/>
                </a:solidFill>
              </a:rPr>
              <a:t>보간검색</a:t>
            </a:r>
            <a:r>
              <a:rPr lang="en-US" altLang="ko-KR" dirty="0" smtClean="0">
                <a:solidFill>
                  <a:srgbClr val="3E020C"/>
                </a:solidFill>
              </a:rPr>
              <a:t>(interpolation search) </a:t>
            </a: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dirty="0" smtClean="0">
                <a:solidFill>
                  <a:srgbClr val="3E020C"/>
                </a:solidFill>
              </a:rPr>
              <a:t>일반적으로 데이터가 가장 큰 값과 가장 작은 값이 균등하게 분포되어 있다고 가정하여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smtClean="0">
                <a:solidFill>
                  <a:srgbClr val="3E020C"/>
                </a:solidFill>
              </a:rPr>
              <a:t>키가 있을 만한 곳을 바로 가서 검사해 보는 방법</a:t>
            </a:r>
            <a:endParaRPr lang="en-US" altLang="ko-KR" dirty="0" smtClean="0">
              <a:solidFill>
                <a:srgbClr val="3E020C"/>
              </a:solidFill>
            </a:endParaRP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solidFill>
                  <a:srgbClr val="3E020C"/>
                </a:solidFill>
              </a:rPr>
              <a:t>    </a:t>
            </a:r>
            <a:r>
              <a:rPr lang="en-US" altLang="ko-KR" dirty="0" smtClean="0">
                <a:solidFill>
                  <a:srgbClr val="3E020C"/>
                </a:solidFill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rgbClr val="3E020C"/>
                </a:solidFill>
                <a:sym typeface="Wingdings" pitchFamily="2" charset="2"/>
              </a:rPr>
              <a:t>키의 값 자체를 이용하는 방법</a:t>
            </a:r>
            <a:endParaRPr lang="en-US" altLang="ko-KR" dirty="0" smtClean="0">
              <a:solidFill>
                <a:srgbClr val="3E020C"/>
              </a:solidFill>
              <a:sym typeface="Wingdings" pitchFamily="2" charset="2"/>
            </a:endParaRP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dirty="0" smtClean="0">
                <a:solidFill>
                  <a:srgbClr val="3E020C"/>
                </a:solidFill>
              </a:rPr>
              <a:t>Find </a:t>
            </a:r>
            <a:r>
              <a:rPr lang="en-US" altLang="ko-KR" i="1" dirty="0" smtClean="0">
                <a:solidFill>
                  <a:srgbClr val="3E020C"/>
                </a:solidFill>
              </a:rPr>
              <a:t>x</a:t>
            </a:r>
            <a:r>
              <a:rPr lang="en-US" altLang="ko-KR" dirty="0" smtClean="0">
                <a:solidFill>
                  <a:srgbClr val="3E020C"/>
                </a:solidFill>
              </a:rPr>
              <a:t>,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74763" y="3487738"/>
          <a:ext cx="609599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800" b="0" i="1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dirty="0" smtClean="0">
                          <a:solidFill>
                            <a:schemeClr val="tx1"/>
                          </a:solidFill>
                        </a:rPr>
                        <a:t>   x</a:t>
                      </a:r>
                      <a:endParaRPr lang="ko-KR" altLang="en-US" sz="1800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800" b="0" i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9225" y="3951288"/>
            <a:ext cx="56991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j-lt"/>
              </a:rPr>
              <a:t>low</a:t>
            </a:r>
            <a:endParaRPr lang="ko-KR" altLang="en-US" sz="2000" dirty="0">
              <a:solidFill>
                <a:srgbClr val="3E020C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438" y="3919538"/>
            <a:ext cx="6397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j-lt"/>
              </a:rPr>
              <a:t>high</a:t>
            </a:r>
            <a:endParaRPr lang="ko-KR" altLang="en-US" sz="2000" dirty="0">
              <a:solidFill>
                <a:srgbClr val="3E020C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013" y="3951288"/>
            <a:ext cx="5699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j-lt"/>
              </a:rPr>
              <a:t>mid</a:t>
            </a:r>
            <a:endParaRPr lang="ko-KR" altLang="en-US" sz="2000" i="0" dirty="0">
              <a:solidFill>
                <a:srgbClr val="3E020C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650" y="4438650"/>
            <a:ext cx="40147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+mj-lt"/>
              </a:rPr>
              <a:t>Estimate</a:t>
            </a:r>
            <a:r>
              <a:rPr lang="ko-KR" altLang="en-US" sz="2000" i="0" dirty="0">
                <a:solidFill>
                  <a:srgbClr val="3E020C"/>
                </a:solidFill>
                <a:latin typeface="+mj-lt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+mj-lt"/>
              </a:rPr>
              <a:t>mid</a:t>
            </a:r>
            <a:r>
              <a:rPr lang="en-US" altLang="ko-KR" sz="2000" i="0" dirty="0">
                <a:solidFill>
                  <a:srgbClr val="3E020C"/>
                </a:solidFill>
                <a:latin typeface="+mj-lt"/>
              </a:rPr>
              <a:t> such that </a:t>
            </a:r>
            <a:r>
              <a:rPr lang="en-US" altLang="ko-KR" sz="2000" dirty="0">
                <a:solidFill>
                  <a:srgbClr val="3E020C"/>
                </a:solidFill>
                <a:latin typeface="+mj-lt"/>
              </a:rPr>
              <a:t>S</a:t>
            </a:r>
            <a:r>
              <a:rPr lang="en-US" altLang="ko-KR" sz="2000" i="0" dirty="0">
                <a:solidFill>
                  <a:srgbClr val="3E020C"/>
                </a:solidFill>
                <a:latin typeface="+mj-lt"/>
              </a:rPr>
              <a:t>[</a:t>
            </a:r>
            <a:r>
              <a:rPr lang="en-US" altLang="ko-KR" sz="2000" dirty="0">
                <a:solidFill>
                  <a:srgbClr val="3E020C"/>
                </a:solidFill>
                <a:latin typeface="+mj-lt"/>
              </a:rPr>
              <a:t>mid</a:t>
            </a:r>
            <a:r>
              <a:rPr lang="en-US" altLang="ko-KR" sz="2000" i="0" dirty="0">
                <a:solidFill>
                  <a:srgbClr val="3E020C"/>
                </a:solidFill>
                <a:latin typeface="+mj-lt"/>
              </a:rPr>
              <a:t>]=</a:t>
            </a:r>
            <a:r>
              <a:rPr lang="en-US" altLang="ko-KR" sz="2000" dirty="0">
                <a:solidFill>
                  <a:srgbClr val="3E020C"/>
                </a:solidFill>
                <a:latin typeface="+mj-lt"/>
              </a:rPr>
              <a:t>x</a:t>
            </a:r>
            <a:r>
              <a:rPr lang="en-US" altLang="ko-KR" sz="2000" i="0" dirty="0">
                <a:solidFill>
                  <a:srgbClr val="3E020C"/>
                </a:solidFill>
                <a:latin typeface="+mj-lt"/>
              </a:rPr>
              <a:t>. </a:t>
            </a:r>
            <a:endParaRPr lang="ko-KR" altLang="en-US" sz="2000" i="0" dirty="0">
              <a:solidFill>
                <a:srgbClr val="3E020C"/>
              </a:solidFill>
              <a:latin typeface="+mj-lt"/>
            </a:endParaRPr>
          </a:p>
        </p:txBody>
      </p:sp>
      <p:graphicFrame>
        <p:nvGraphicFramePr>
          <p:cNvPr id="22555" name="개체 4"/>
          <p:cNvGraphicFramePr>
            <a:graphicFrameLocks noChangeAspect="1"/>
          </p:cNvGraphicFramePr>
          <p:nvPr/>
        </p:nvGraphicFramePr>
        <p:xfrm>
          <a:off x="1547813" y="5157788"/>
          <a:ext cx="49625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수식" r:id="rId4" imgW="2781300" imgH="457200" progId="Equation.3">
                  <p:embed/>
                </p:oleObj>
              </mc:Choice>
              <mc:Fallback>
                <p:oleObj name="수식" r:id="rId4" imgW="2781300" imgH="4572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57788"/>
                        <a:ext cx="49625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FE9E3-F000-403C-A764-4D359C0DD03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66888"/>
            <a:ext cx="8839200" cy="40005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b="1" smtClean="0">
                <a:solidFill>
                  <a:srgbClr val="3E020C"/>
                </a:solidFill>
              </a:rPr>
              <a:t>보기</a:t>
            </a:r>
            <a:r>
              <a:rPr lang="en-US" altLang="ko-KR" smtClean="0">
                <a:solidFill>
                  <a:srgbClr val="3E020C"/>
                </a:solidFill>
              </a:rPr>
              <a:t>: S[1] = 4</a:t>
            </a:r>
            <a:r>
              <a:rPr lang="ko-KR" altLang="en-US" smtClean="0">
                <a:solidFill>
                  <a:srgbClr val="3E020C"/>
                </a:solidFill>
              </a:rPr>
              <a:t>이고 </a:t>
            </a:r>
            <a:r>
              <a:rPr lang="en-US" altLang="ko-KR" smtClean="0">
                <a:solidFill>
                  <a:srgbClr val="3E020C"/>
                </a:solidFill>
              </a:rPr>
              <a:t>S[10] = 97</a:t>
            </a:r>
            <a:r>
              <a:rPr lang="ko-KR" altLang="en-US" smtClean="0">
                <a:solidFill>
                  <a:srgbClr val="3E020C"/>
                </a:solidFill>
              </a:rPr>
              <a:t>일 때 검색 키가 </a:t>
            </a:r>
            <a:r>
              <a:rPr lang="en-US" altLang="ko-KR" smtClean="0">
                <a:solidFill>
                  <a:srgbClr val="3E020C"/>
                </a:solidFill>
              </a:rPr>
              <a:t>25</a:t>
            </a:r>
            <a:r>
              <a:rPr lang="ko-KR" altLang="en-US" smtClean="0">
                <a:solidFill>
                  <a:srgbClr val="3E020C"/>
                </a:solidFill>
              </a:rPr>
              <a:t>이면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en-US" altLang="ko-KR" i="1" smtClean="0">
                <a:solidFill>
                  <a:srgbClr val="3E020C"/>
                </a:solidFill>
              </a:rPr>
              <a:t>mid</a:t>
            </a:r>
            <a:r>
              <a:rPr lang="en-US" altLang="ko-KR" smtClean="0">
                <a:solidFill>
                  <a:srgbClr val="3E020C"/>
                </a:solidFill>
              </a:rPr>
              <a:t> = 3.</a:t>
            </a:r>
          </a:p>
          <a:p>
            <a:pPr eaLnBrk="1" hangingPunct="1">
              <a:lnSpc>
                <a:spcPts val="2800"/>
              </a:lnSpc>
            </a:pPr>
            <a:endParaRPr lang="en-US" altLang="ko-KR" b="1" smtClean="0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</a:pPr>
            <a:r>
              <a:rPr lang="ko-KR" altLang="en-US" b="1" smtClean="0">
                <a:solidFill>
                  <a:srgbClr val="3E020C"/>
                </a:solidFill>
              </a:rPr>
              <a:t>분석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아이템이 균등하게 분포되어 있고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검색 키가 각 슬롯에 있을 확률이 같다고 가정하면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선형보간검색의 </a:t>
            </a:r>
            <a:r>
              <a:rPr lang="ko-KR" altLang="en-US" u="sng" smtClean="0">
                <a:solidFill>
                  <a:srgbClr val="3E020C"/>
                </a:solidFill>
              </a:rPr>
              <a:t>평균적인 시간복잡도</a:t>
            </a:r>
            <a:r>
              <a:rPr lang="ko-KR" altLang="en-US" smtClean="0">
                <a:solidFill>
                  <a:srgbClr val="3E020C"/>
                </a:solidFill>
              </a:rPr>
              <a:t>는 </a:t>
            </a:r>
            <a:r>
              <a:rPr lang="en-US" altLang="ko-KR" i="1" smtClean="0">
                <a:solidFill>
                  <a:srgbClr val="3E020C"/>
                </a:solidFill>
              </a:rPr>
              <a:t>A</a:t>
            </a:r>
            <a:r>
              <a:rPr lang="en-US" altLang="ko-KR" smtClean="0">
                <a:solidFill>
                  <a:srgbClr val="3E020C"/>
                </a:solidFill>
              </a:rPr>
              <a:t>(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en-US" altLang="ko-KR" smtClean="0">
                <a:solidFill>
                  <a:srgbClr val="3E020C"/>
                </a:solidFill>
              </a:rPr>
              <a:t>) </a:t>
            </a:r>
            <a:r>
              <a:rPr lang="en-US" altLang="ko-KR" smtClean="0">
                <a:solidFill>
                  <a:srgbClr val="3E020C"/>
                </a:solidFill>
                <a:sym typeface="Symbol" panose="05050102010706020507" pitchFamily="18" charset="2"/>
              </a:rPr>
              <a:t> lg(lg </a:t>
            </a:r>
            <a:r>
              <a:rPr lang="en-US" altLang="ko-KR" i="1" smtClean="0">
                <a:solidFill>
                  <a:srgbClr val="3E020C"/>
                </a:solidFill>
                <a:sym typeface="Symbol" panose="05050102010706020507" pitchFamily="18" charset="2"/>
              </a:rPr>
              <a:t>n</a:t>
            </a:r>
            <a:r>
              <a:rPr lang="en-US" altLang="ko-KR" smtClean="0">
                <a:solidFill>
                  <a:srgbClr val="3E020C"/>
                </a:solidFill>
                <a:sym typeface="Symbol" panose="05050102010706020507" pitchFamily="18" charset="2"/>
              </a:rPr>
              <a:t>)</a:t>
            </a:r>
            <a:r>
              <a:rPr lang="en-US" altLang="ko-KR" smtClean="0">
                <a:solidFill>
                  <a:srgbClr val="3E020C"/>
                </a:solidFill>
              </a:rPr>
              <a:t>. (</a:t>
            </a:r>
            <a:r>
              <a:rPr lang="ko-KR" altLang="en-US" smtClean="0">
                <a:solidFill>
                  <a:srgbClr val="3E020C"/>
                </a:solidFill>
              </a:rPr>
              <a:t>예</a:t>
            </a:r>
            <a:r>
              <a:rPr lang="en-US" altLang="ko-KR" smtClean="0">
                <a:solidFill>
                  <a:srgbClr val="3E020C"/>
                </a:solidFill>
              </a:rPr>
              <a:t>)  </a:t>
            </a:r>
            <a:r>
              <a:rPr lang="en-US" altLang="ko-KR" i="1" smtClean="0">
                <a:solidFill>
                  <a:srgbClr val="3E020C"/>
                </a:solidFill>
              </a:rPr>
              <a:t>n=</a:t>
            </a:r>
            <a:r>
              <a:rPr lang="en-US" altLang="ko-KR" smtClean="0">
                <a:solidFill>
                  <a:srgbClr val="3E020C"/>
                </a:solidFill>
              </a:rPr>
              <a:t>10</a:t>
            </a:r>
            <a:r>
              <a:rPr lang="ko-KR" altLang="en-US" smtClean="0">
                <a:solidFill>
                  <a:srgbClr val="3E020C"/>
                </a:solidFill>
              </a:rPr>
              <a:t>억</a:t>
            </a:r>
            <a:r>
              <a:rPr lang="en-US" altLang="ko-KR" smtClean="0">
                <a:solidFill>
                  <a:srgbClr val="3E020C"/>
                </a:solidFill>
              </a:rPr>
              <a:t>, lg(lg 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en-US" altLang="ko-KR" smtClean="0">
                <a:solidFill>
                  <a:srgbClr val="3E020C"/>
                </a:solidFill>
              </a:rPr>
              <a:t>)</a:t>
            </a:r>
            <a:r>
              <a:rPr lang="ko-KR" altLang="en-US" smtClean="0">
                <a:solidFill>
                  <a:srgbClr val="3E020C"/>
                </a:solidFill>
              </a:rPr>
              <a:t>은 약 </a:t>
            </a:r>
            <a:r>
              <a:rPr lang="en-US" altLang="ko-KR" smtClean="0">
                <a:solidFill>
                  <a:srgbClr val="3E020C"/>
                </a:solidFill>
              </a:rPr>
              <a:t>5.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최악의 경우의 시간복잡도가 나쁨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 smtClean="0">
                <a:solidFill>
                  <a:srgbClr val="3E020C"/>
                </a:solidFill>
              </a:rPr>
              <a:t>     (</a:t>
            </a:r>
            <a:r>
              <a:rPr lang="ko-KR" altLang="en-US" smtClean="0">
                <a:solidFill>
                  <a:srgbClr val="3E020C"/>
                </a:solidFill>
              </a:rPr>
              <a:t>예</a:t>
            </a:r>
            <a:r>
              <a:rPr lang="en-US" altLang="ko-KR" smtClean="0">
                <a:solidFill>
                  <a:srgbClr val="3E020C"/>
                </a:solidFill>
              </a:rPr>
              <a:t>) 10</a:t>
            </a:r>
            <a:r>
              <a:rPr lang="ko-KR" altLang="en-US" smtClean="0">
                <a:solidFill>
                  <a:srgbClr val="3E020C"/>
                </a:solidFill>
              </a:rPr>
              <a:t>개의 아이템이 </a:t>
            </a:r>
            <a:r>
              <a:rPr lang="en-US" altLang="ko-KR" smtClean="0">
                <a:solidFill>
                  <a:srgbClr val="3E020C"/>
                </a:solidFill>
              </a:rPr>
              <a:t>1, 2, 3, 4, 5, 6, 7, 8, 9, 100 </a:t>
            </a:r>
            <a:r>
              <a:rPr lang="ko-KR" altLang="en-US" smtClean="0">
                <a:solidFill>
                  <a:srgbClr val="3E020C"/>
                </a:solidFill>
              </a:rPr>
              <a:t>이고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여기서 </a:t>
            </a:r>
            <a:r>
              <a:rPr lang="en-US" altLang="ko-KR" smtClean="0">
                <a:solidFill>
                  <a:srgbClr val="3E020C"/>
                </a:solidFill>
              </a:rPr>
              <a:t>10</a:t>
            </a:r>
            <a:r>
              <a:rPr lang="ko-KR" altLang="en-US" smtClean="0">
                <a:solidFill>
                  <a:srgbClr val="3E020C"/>
                </a:solidFill>
              </a:rPr>
              <a:t>을 찾으려고 한다면</a:t>
            </a:r>
            <a:r>
              <a:rPr lang="en-US" altLang="ko-KR" smtClean="0">
                <a:solidFill>
                  <a:srgbClr val="3E020C"/>
                </a:solidFill>
              </a:rPr>
              <a:t>,  </a:t>
            </a:r>
            <a:r>
              <a:rPr lang="en-US" altLang="ko-KR" i="1" smtClean="0">
                <a:solidFill>
                  <a:srgbClr val="3E020C"/>
                </a:solidFill>
              </a:rPr>
              <a:t>mid</a:t>
            </a:r>
            <a:r>
              <a:rPr lang="ko-KR" altLang="en-US" smtClean="0">
                <a:solidFill>
                  <a:srgbClr val="3E020C"/>
                </a:solidFill>
              </a:rPr>
              <a:t>값은 항상 </a:t>
            </a:r>
            <a:r>
              <a:rPr lang="en-US" altLang="ko-KR" i="1" smtClean="0">
                <a:solidFill>
                  <a:srgbClr val="3E020C"/>
                </a:solidFill>
              </a:rPr>
              <a:t>low</a:t>
            </a:r>
            <a:r>
              <a:rPr lang="ko-KR" altLang="en-US" smtClean="0">
                <a:solidFill>
                  <a:srgbClr val="3E020C"/>
                </a:solidFill>
              </a:rPr>
              <a:t>값이 되어서 모든 아이템과 비교를 해야 한다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  <a:r>
              <a:rPr lang="ko-KR" altLang="en-US" smtClean="0">
                <a:solidFill>
                  <a:srgbClr val="3E020C"/>
                </a:solidFill>
              </a:rPr>
              <a:t>따라서 </a:t>
            </a:r>
            <a:r>
              <a:rPr lang="ko-KR" altLang="en-US" u="sng" smtClean="0">
                <a:solidFill>
                  <a:srgbClr val="3E020C"/>
                </a:solidFill>
              </a:rPr>
              <a:t>최악의 경우 시간복잡도</a:t>
            </a:r>
            <a:r>
              <a:rPr lang="ko-KR" altLang="en-US" smtClean="0">
                <a:solidFill>
                  <a:srgbClr val="3E020C"/>
                </a:solidFill>
              </a:rPr>
              <a:t>는 순차검색과 같다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선형보간법</a:t>
            </a:r>
            <a:r>
              <a:rPr lang="en-US" altLang="ko-KR" sz="3600" i="0">
                <a:solidFill>
                  <a:schemeClr val="tx2"/>
                </a:solidFill>
              </a:rPr>
              <a:t>(Linear Interpolation)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195513" y="981075"/>
          <a:ext cx="40814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수식" r:id="rId4" imgW="2781300" imgH="457200" progId="Equation.3">
                  <p:embed/>
                </p:oleObj>
              </mc:Choice>
              <mc:Fallback>
                <p:oleObj name="수식" r:id="rId4" imgW="2781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981075"/>
                        <a:ext cx="408146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7"/>
          <p:cNvGraphicFramePr>
            <a:graphicFrameLocks noChangeAspect="1"/>
          </p:cNvGraphicFramePr>
          <p:nvPr/>
        </p:nvGraphicFramePr>
        <p:xfrm>
          <a:off x="1895475" y="5800725"/>
          <a:ext cx="46815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수식" r:id="rId6" imgW="2743200" imgH="431800" progId="Equation.3">
                  <p:embed/>
                </p:oleObj>
              </mc:Choice>
              <mc:Fallback>
                <p:oleObj name="수식" r:id="rId6" imgW="27432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5800725"/>
                        <a:ext cx="46815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419475" y="2276475"/>
          <a:ext cx="3784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수식" r:id="rId8" imgW="2730500" imgH="431800" progId="Equation.3">
                  <p:embed/>
                </p:oleObj>
              </mc:Choice>
              <mc:Fallback>
                <p:oleObj name="수식" r:id="rId8" imgW="27305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76475"/>
                        <a:ext cx="3784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E1A8D1-A889-435B-B268-4834C83CF68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785813" y="714375"/>
            <a:ext cx="7878762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interpsrch(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number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index&amp;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low, high, mid;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denominator;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low =1; high=n; i=0;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S[low] &lt;= x &lt;= S[high])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(low &lt;= high &amp;&amp; i==0){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denominator = S[high] – S[low];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(denominator == 0)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mid = low;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mid = low +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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((x – S[low])*(high – low))/denominator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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(x==S[mid])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 = mid;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x &lt; S[mid])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high = mid -1;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low = mid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0" name="직사각형 5"/>
          <p:cNvSpPr>
            <a:spLocks noChangeArrowheads="1"/>
          </p:cNvSpPr>
          <p:nvPr/>
        </p:nvSpPr>
        <p:spPr bwMode="auto">
          <a:xfrm>
            <a:off x="500063" y="571500"/>
            <a:ext cx="8429625" cy="5357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6248400"/>
            <a:ext cx="4506609" cy="406128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배열 내에 찾는 데이터가 존재하는 경우의 의사코드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718C6A-AE9D-49A6-B059-E3BB6BFADE1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42875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보강된 보간검색법</a:t>
            </a:r>
            <a:br>
              <a:rPr lang="ko-KR" altLang="en-US" smtClean="0"/>
            </a:br>
            <a:r>
              <a:rPr lang="en-US" altLang="ko-KR" smtClean="0"/>
              <a:t>(robust interpolation search)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57313"/>
            <a:ext cx="8839200" cy="4191000"/>
          </a:xfrm>
        </p:spPr>
        <p:txBody>
          <a:bodyPr/>
          <a:lstStyle/>
          <a:p>
            <a:pPr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pPr>
            <a:r>
              <a:rPr lang="en-US" altLang="ko-KR" dirty="0" smtClean="0"/>
              <a:t>gap </a:t>
            </a:r>
            <a:r>
              <a:rPr lang="ko-KR" altLang="en-US" dirty="0" smtClean="0"/>
              <a:t>변수 사용</a:t>
            </a:r>
            <a:endParaRPr lang="en-US" altLang="ko-KR" dirty="0" smtClean="0"/>
          </a:p>
          <a:p>
            <a:pPr marL="0" indent="0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1. gap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 = </a:t>
            </a:r>
            <a:r>
              <a:rPr lang="en-US" altLang="ko-KR" dirty="0" smtClean="0">
                <a:sym typeface="Symbol" panose="05050102010706020507" pitchFamily="18" charset="2"/>
              </a:rPr>
              <a:t>(</a:t>
            </a:r>
            <a:r>
              <a:rPr lang="en-US" altLang="ko-KR" i="1" dirty="0" smtClean="0"/>
              <a:t>high - low</a:t>
            </a:r>
            <a:r>
              <a:rPr lang="en-US" altLang="ko-KR" dirty="0" smtClean="0">
                <a:sym typeface="Symbol" panose="05050102010706020507" pitchFamily="18" charset="2"/>
              </a:rPr>
              <a:t> + 1)</a:t>
            </a:r>
            <a:r>
              <a:rPr lang="en-US" altLang="ko-KR" baseline="50000" dirty="0" smtClean="0">
                <a:sym typeface="Symbol" panose="05050102010706020507" pitchFamily="18" charset="2"/>
              </a:rPr>
              <a:t>1/ 2</a:t>
            </a:r>
            <a:r>
              <a:rPr lang="en-US" altLang="ko-KR" dirty="0" smtClean="0">
                <a:sym typeface="Symbol" panose="05050102010706020507" pitchFamily="18" charset="2"/>
              </a:rPr>
              <a:t>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 smtClean="0">
                <a:sym typeface="Symbol" panose="05050102010706020507" pitchFamily="18" charset="2"/>
              </a:rPr>
              <a:t>	2. </a:t>
            </a:r>
            <a:r>
              <a:rPr lang="en-US" altLang="ko-KR" i="1" dirty="0" smtClean="0">
                <a:sym typeface="Symbol" panose="05050102010706020507" pitchFamily="18" charset="2"/>
              </a:rPr>
              <a:t>mid</a:t>
            </a:r>
            <a:r>
              <a:rPr lang="ko-KR" altLang="en-US" dirty="0" smtClean="0">
                <a:sym typeface="Symbol" panose="05050102010706020507" pitchFamily="18" charset="2"/>
              </a:rPr>
              <a:t>값을 위와 같이 </a:t>
            </a:r>
            <a:r>
              <a:rPr lang="ko-KR" altLang="en-US" dirty="0" err="1" smtClean="0">
                <a:sym typeface="Symbol" panose="05050102010706020507" pitchFamily="18" charset="2"/>
              </a:rPr>
              <a:t>선형보간법으로</a:t>
            </a:r>
            <a:r>
              <a:rPr lang="ko-KR" altLang="en-US" dirty="0" smtClean="0">
                <a:sym typeface="Symbol" panose="05050102010706020507" pitchFamily="18" charset="2"/>
              </a:rPr>
              <a:t> 구한다</a:t>
            </a:r>
            <a:r>
              <a:rPr lang="en-US" altLang="ko-KR" dirty="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 smtClean="0">
                <a:sym typeface="Symbol" panose="05050102010706020507" pitchFamily="18" charset="2"/>
              </a:rPr>
              <a:t>	3. </a:t>
            </a:r>
            <a:r>
              <a:rPr lang="ko-KR" altLang="en-US" dirty="0" smtClean="0">
                <a:sym typeface="Symbol" panose="05050102010706020507" pitchFamily="18" charset="2"/>
              </a:rPr>
              <a:t>다음 식으로 새로운 </a:t>
            </a:r>
            <a:r>
              <a:rPr lang="en-US" altLang="ko-KR" i="1" dirty="0" smtClean="0">
                <a:sym typeface="Symbol" panose="05050102010706020507" pitchFamily="18" charset="2"/>
              </a:rPr>
              <a:t>mid</a:t>
            </a:r>
            <a:r>
              <a:rPr lang="ko-KR" altLang="en-US" dirty="0" smtClean="0">
                <a:sym typeface="Symbol" panose="05050102010706020507" pitchFamily="18" charset="2"/>
              </a:rPr>
              <a:t>값을 구한다</a:t>
            </a:r>
            <a:r>
              <a:rPr lang="en-US" altLang="ko-KR" dirty="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 smtClean="0">
                <a:sym typeface="Symbol" panose="05050102010706020507" pitchFamily="18" charset="2"/>
              </a:rPr>
              <a:t>	    </a:t>
            </a:r>
            <a:r>
              <a:rPr lang="en-US" altLang="ko-KR" i="1" dirty="0" smtClean="0">
                <a:sym typeface="Symbol" panose="05050102010706020507" pitchFamily="18" charset="2"/>
              </a:rPr>
              <a:t>mid = </a:t>
            </a:r>
            <a:r>
              <a:rPr lang="en-US" altLang="ko-KR" dirty="0" smtClean="0">
                <a:sym typeface="Symbol" panose="05050102010706020507" pitchFamily="18" charset="2"/>
              </a:rPr>
              <a:t>MIN</a:t>
            </a:r>
            <a:r>
              <a:rPr lang="en-US" altLang="ko-KR" i="1" dirty="0" smtClean="0">
                <a:sym typeface="Symbol" panose="05050102010706020507" pitchFamily="18" charset="2"/>
              </a:rPr>
              <a:t> </a:t>
            </a:r>
            <a:r>
              <a:rPr lang="en-US" altLang="ko-KR" dirty="0" smtClean="0">
                <a:sym typeface="Symbol" panose="05050102010706020507" pitchFamily="18" charset="2"/>
              </a:rPr>
              <a:t>(</a:t>
            </a:r>
            <a:r>
              <a:rPr lang="en-US" altLang="ko-KR" i="1" dirty="0" smtClean="0">
                <a:sym typeface="Symbol" panose="05050102010706020507" pitchFamily="18" charset="2"/>
              </a:rPr>
              <a:t>high - gap, </a:t>
            </a:r>
            <a:r>
              <a:rPr lang="en-US" altLang="ko-KR" dirty="0" smtClean="0">
                <a:sym typeface="Symbol" panose="05050102010706020507" pitchFamily="18" charset="2"/>
              </a:rPr>
              <a:t>MAX(</a:t>
            </a:r>
            <a:r>
              <a:rPr lang="en-US" altLang="ko-KR" i="1" dirty="0" smtClean="0">
                <a:sym typeface="Symbol" panose="05050102010706020507" pitchFamily="18" charset="2"/>
              </a:rPr>
              <a:t>mid, low + gap</a:t>
            </a:r>
            <a:r>
              <a:rPr lang="en-US" altLang="ko-KR" dirty="0" smtClean="0">
                <a:sym typeface="Symbol" panose="05050102010706020507" pitchFamily="18" charset="2"/>
              </a:rPr>
              <a:t>))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보기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이전 예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개의 아이템이 </a:t>
            </a:r>
            <a:r>
              <a:rPr lang="en-US" altLang="ko-KR" dirty="0" smtClean="0"/>
              <a:t>1, 2, 3, 4, 5, 6, 7, 8, 9, 100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=10.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                          </a:t>
            </a:r>
            <a:r>
              <a:rPr lang="en-US" altLang="ko-KR" i="1" dirty="0" smtClean="0"/>
              <a:t>gap</a:t>
            </a:r>
            <a:r>
              <a:rPr lang="en-US" altLang="ko-KR" dirty="0" smtClean="0"/>
              <a:t> = </a:t>
            </a:r>
            <a:r>
              <a:rPr lang="en-US" altLang="ko-KR" dirty="0" smtClean="0">
                <a:sym typeface="Symbol" panose="05050102010706020507" pitchFamily="18" charset="2"/>
              </a:rPr>
              <a:t>(10</a:t>
            </a:r>
            <a:r>
              <a:rPr lang="en-US" altLang="ko-KR" i="1" dirty="0" smtClean="0"/>
              <a:t> - </a:t>
            </a:r>
            <a:r>
              <a:rPr lang="en-US" altLang="ko-KR" dirty="0" smtClean="0"/>
              <a:t>1</a:t>
            </a:r>
            <a:r>
              <a:rPr lang="en-US" altLang="ko-KR" dirty="0" smtClean="0">
                <a:sym typeface="Symbol" panose="05050102010706020507" pitchFamily="18" charset="2"/>
              </a:rPr>
              <a:t> + 1)</a:t>
            </a:r>
            <a:r>
              <a:rPr lang="en-US" altLang="ko-KR" baseline="50000" dirty="0" smtClean="0">
                <a:sym typeface="Symbol" panose="05050102010706020507" pitchFamily="18" charset="2"/>
              </a:rPr>
              <a:t>1/ 2</a:t>
            </a:r>
            <a:r>
              <a:rPr lang="en-US" altLang="ko-KR" dirty="0" smtClean="0">
                <a:sym typeface="Symbol" panose="05050102010706020507" pitchFamily="18" charset="2"/>
              </a:rPr>
              <a:t> =3, </a:t>
            </a:r>
            <a:r>
              <a:rPr lang="ko-KR" altLang="en-US" dirty="0" smtClean="0">
                <a:sym typeface="Symbol" panose="05050102010706020507" pitchFamily="18" charset="2"/>
              </a:rPr>
              <a:t>초기 </a:t>
            </a:r>
            <a:r>
              <a:rPr lang="en-US" altLang="ko-KR" i="1" dirty="0" smtClean="0">
                <a:sym typeface="Symbol" panose="05050102010706020507" pitchFamily="18" charset="2"/>
              </a:rPr>
              <a:t>mid</a:t>
            </a:r>
            <a:r>
              <a:rPr lang="en-US" altLang="ko-KR" dirty="0" smtClean="0">
                <a:sym typeface="Symbol" panose="05050102010706020507" pitchFamily="18" charset="2"/>
              </a:rPr>
              <a:t>=1, 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i="1" dirty="0" smtClean="0"/>
              <a:t>                         mid</a:t>
            </a:r>
            <a:r>
              <a:rPr lang="en-US" altLang="ko-KR" dirty="0" smtClean="0"/>
              <a:t> = </a:t>
            </a:r>
            <a:r>
              <a:rPr lang="en-US" altLang="ko-KR" i="1" dirty="0" smtClean="0">
                <a:sym typeface="Symbol" panose="05050102010706020507" pitchFamily="18" charset="2"/>
              </a:rPr>
              <a:t>MIN</a:t>
            </a:r>
            <a:r>
              <a:rPr lang="en-US" altLang="ko-KR" dirty="0" smtClean="0">
                <a:sym typeface="Symbol" panose="05050102010706020507" pitchFamily="18" charset="2"/>
              </a:rPr>
              <a:t>(10</a:t>
            </a:r>
            <a:r>
              <a:rPr lang="en-US" altLang="ko-KR" i="1" dirty="0" smtClean="0">
                <a:sym typeface="Symbol" panose="05050102010706020507" pitchFamily="18" charset="2"/>
              </a:rPr>
              <a:t> - 3, MAX</a:t>
            </a:r>
            <a:r>
              <a:rPr lang="en-US" altLang="ko-KR" dirty="0" smtClean="0">
                <a:sym typeface="Symbol" panose="05050102010706020507" pitchFamily="18" charset="2"/>
              </a:rPr>
              <a:t>(1</a:t>
            </a:r>
            <a:r>
              <a:rPr lang="en-US" altLang="ko-KR" i="1" dirty="0" smtClean="0">
                <a:sym typeface="Symbol" panose="05050102010706020507" pitchFamily="18" charset="2"/>
              </a:rPr>
              <a:t>, </a:t>
            </a:r>
            <a:r>
              <a:rPr lang="en-US" altLang="ko-KR" dirty="0" smtClean="0">
                <a:sym typeface="Symbol" panose="05050102010706020507" pitchFamily="18" charset="2"/>
              </a:rPr>
              <a:t>1 + 3)) =</a:t>
            </a:r>
            <a:r>
              <a:rPr lang="en-US" altLang="ko-KR" dirty="0" smtClean="0"/>
              <a:t>4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아이템이 균등하게 분포되어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키가 각 슬롯에 있을 확률이 같다고 가정하면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보강된 </a:t>
            </a:r>
            <a:r>
              <a:rPr lang="ko-KR" altLang="en-US" dirty="0" err="1" smtClean="0"/>
              <a:t>보간검색의</a:t>
            </a:r>
            <a:r>
              <a:rPr lang="ko-KR" altLang="en-US" dirty="0" smtClean="0"/>
              <a:t> </a:t>
            </a:r>
            <a:r>
              <a:rPr lang="ko-KR" altLang="en-US" u="sng" dirty="0" smtClean="0"/>
              <a:t>평균 시간복잡도</a:t>
            </a:r>
            <a:r>
              <a:rPr lang="ko-KR" altLang="en-US" dirty="0" smtClean="0"/>
              <a:t>는 </a:t>
            </a:r>
            <a:r>
              <a:rPr lang="en-US" altLang="ko-KR" i="1" dirty="0" smtClean="0"/>
              <a:t>A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Symbol" panose="05050102010706020507" pitchFamily="18" charset="2"/>
              </a:rPr>
              <a:t> (</a:t>
            </a:r>
            <a:r>
              <a:rPr lang="en-US" altLang="ko-KR" dirty="0" err="1" smtClean="0">
                <a:sym typeface="Symbol" panose="05050102010706020507" pitchFamily="18" charset="2"/>
              </a:rPr>
              <a:t>lg</a:t>
            </a:r>
            <a:r>
              <a:rPr lang="en-US" altLang="ko-KR" dirty="0" smtClean="0">
                <a:sym typeface="Symbol" panose="05050102010706020507" pitchFamily="18" charset="2"/>
              </a:rPr>
              <a:t>(</a:t>
            </a:r>
            <a:r>
              <a:rPr lang="en-US" altLang="ko-KR" dirty="0" err="1" smtClean="0">
                <a:sym typeface="Symbol" panose="05050102010706020507" pitchFamily="18" charset="2"/>
              </a:rPr>
              <a:t>lg</a:t>
            </a:r>
            <a:r>
              <a:rPr lang="en-US" altLang="ko-KR" dirty="0" smtClean="0">
                <a:sym typeface="Symbol" panose="05050102010706020507" pitchFamily="18" charset="2"/>
              </a:rPr>
              <a:t> </a:t>
            </a:r>
            <a:r>
              <a:rPr lang="en-US" altLang="ko-KR" i="1" dirty="0" smtClean="0"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sym typeface="Symbol" panose="05050102010706020507" pitchFamily="18" charset="2"/>
              </a:rPr>
              <a:t>))</a:t>
            </a:r>
            <a:r>
              <a:rPr lang="ko-KR" altLang="en-US" dirty="0" smtClean="0">
                <a:sym typeface="Symbol" panose="05050102010706020507" pitchFamily="18" charset="2"/>
              </a:rPr>
              <a:t>이 되고</a:t>
            </a:r>
            <a:r>
              <a:rPr lang="en-US" altLang="ko-KR" dirty="0" smtClean="0">
                <a:sym typeface="Symbol" panose="05050102010706020507" pitchFamily="18" charset="2"/>
              </a:rPr>
              <a:t>, </a:t>
            </a:r>
            <a:r>
              <a:rPr lang="ko-KR" altLang="en-US" dirty="0" smtClean="0">
                <a:sym typeface="Symbol" panose="05050102010706020507" pitchFamily="18" charset="2"/>
              </a:rPr>
              <a:t>최악의 경우는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Symbol" panose="05050102010706020507" pitchFamily="18" charset="2"/>
              </a:rPr>
              <a:t> ((</a:t>
            </a:r>
            <a:r>
              <a:rPr lang="en-US" altLang="ko-KR" dirty="0" err="1" smtClean="0">
                <a:sym typeface="Symbol" panose="05050102010706020507" pitchFamily="18" charset="2"/>
              </a:rPr>
              <a:t>lg</a:t>
            </a:r>
            <a:r>
              <a:rPr lang="en-US" altLang="ko-KR" dirty="0" smtClean="0">
                <a:sym typeface="Symbol" panose="05050102010706020507" pitchFamily="18" charset="2"/>
              </a:rPr>
              <a:t> </a:t>
            </a:r>
            <a:r>
              <a:rPr lang="en-US" altLang="ko-KR" i="1" dirty="0" smtClean="0"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sym typeface="Symbol" panose="05050102010706020507" pitchFamily="18" charset="2"/>
              </a:rPr>
              <a:t>)</a:t>
            </a:r>
            <a:r>
              <a:rPr lang="en-US" altLang="ko-KR" baseline="50000" dirty="0" smtClean="0">
                <a:sym typeface="Symbol" panose="05050102010706020507" pitchFamily="18" charset="2"/>
              </a:rPr>
              <a:t>2</a:t>
            </a:r>
            <a:r>
              <a:rPr lang="en-US" altLang="ko-KR" dirty="0" smtClean="0">
                <a:sym typeface="Symbol" panose="05050102010706020507" pitchFamily="18" charset="2"/>
              </a:rPr>
              <a:t>)</a:t>
            </a:r>
            <a:endParaRPr lang="en-US" altLang="ko-KR" baseline="500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AD794F-6989-4760-8F67-30BC1FB44EC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8195" name="Picture 2" descr="\\SCANMAN\강의슬라이더\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1851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1470C-9075-4ED3-A59A-11B2B8C121A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928688"/>
          </a:xfrm>
        </p:spPr>
        <p:txBody>
          <a:bodyPr/>
          <a:lstStyle/>
          <a:p>
            <a:pPr eaLnBrk="1" hangingPunct="1"/>
            <a:r>
              <a:rPr lang="ko-KR" altLang="en-US" smtClean="0"/>
              <a:t>트리 구조를 사용한 동적검색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643063"/>
            <a:ext cx="8839200" cy="4071937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b="1" smtClean="0">
                <a:solidFill>
                  <a:srgbClr val="3E020C"/>
                </a:solidFill>
              </a:rPr>
              <a:t>정적검색</a:t>
            </a:r>
            <a:r>
              <a:rPr lang="en-US" altLang="ko-KR" b="1" smtClean="0">
                <a:solidFill>
                  <a:srgbClr val="3E020C"/>
                </a:solidFill>
              </a:rPr>
              <a:t>(static searching):</a:t>
            </a:r>
            <a:r>
              <a:rPr lang="en-US" altLang="ko-KR" smtClean="0">
                <a:solidFill>
                  <a:srgbClr val="3E020C"/>
                </a:solidFill>
              </a:rPr>
              <a:t> </a:t>
            </a:r>
            <a:r>
              <a:rPr lang="ko-KR" altLang="en-US" smtClean="0">
                <a:solidFill>
                  <a:srgbClr val="3E020C"/>
                </a:solidFill>
              </a:rPr>
              <a:t>데이터가 한꺼번에 저장되어 추후에 추가나 삭제가 이루어지지 않는 경우에 이루어 지는 검색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즉 예를 들면 </a:t>
            </a:r>
            <a:r>
              <a:rPr lang="en-US" altLang="ko-KR" smtClean="0">
                <a:solidFill>
                  <a:srgbClr val="3E020C"/>
                </a:solidFill>
              </a:rPr>
              <a:t>OS</a:t>
            </a:r>
            <a:r>
              <a:rPr lang="ko-KR" altLang="en-US" smtClean="0">
                <a:solidFill>
                  <a:srgbClr val="3E020C"/>
                </a:solidFill>
              </a:rPr>
              <a:t>명령에 의한 검색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</a:pPr>
            <a:r>
              <a:rPr lang="ko-KR" altLang="en-US" b="1" smtClean="0">
                <a:solidFill>
                  <a:srgbClr val="3E020C"/>
                </a:solidFill>
              </a:rPr>
              <a:t>동적검색</a:t>
            </a:r>
            <a:r>
              <a:rPr lang="en-US" altLang="ko-KR" b="1" smtClean="0">
                <a:solidFill>
                  <a:srgbClr val="3E020C"/>
                </a:solidFill>
              </a:rPr>
              <a:t>(dynamic searching):</a:t>
            </a:r>
            <a:r>
              <a:rPr lang="en-US" altLang="ko-KR" smtClean="0">
                <a:solidFill>
                  <a:srgbClr val="3E020C"/>
                </a:solidFill>
              </a:rPr>
              <a:t> </a:t>
            </a:r>
            <a:r>
              <a:rPr lang="ko-KR" altLang="en-US" smtClean="0">
                <a:solidFill>
                  <a:srgbClr val="3E020C"/>
                </a:solidFill>
              </a:rPr>
              <a:t>데이터가 수시로 추가 삭제되는 유동적인 경우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예로서 비행기 예약 시스템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  <a:p>
            <a:pPr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배열 자료구조를 사용하면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정적검색의 경우는 문제없이 이진검색이나 보간검색 알고리즘을 적용할 수 있지만</a:t>
            </a:r>
            <a:r>
              <a:rPr lang="en-US" altLang="ko-KR" smtClean="0">
                <a:solidFill>
                  <a:srgbClr val="3E020C"/>
                </a:solidFill>
              </a:rPr>
              <a:t>, </a:t>
            </a:r>
            <a:r>
              <a:rPr lang="ko-KR" altLang="en-US" smtClean="0">
                <a:solidFill>
                  <a:srgbClr val="3E020C"/>
                </a:solidFill>
              </a:rPr>
              <a:t>동적검색의 경우는 이 알고리즘을 적용하기가 불가능하다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  <a:r>
              <a:rPr lang="ko-KR" altLang="en-US" smtClean="0">
                <a:solidFill>
                  <a:srgbClr val="3E020C"/>
                </a:solidFill>
              </a:rPr>
              <a:t>따라서 트리 구조를 사용하여야 한다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8742A9-9B25-4CF1-9B27-0052BA5E92C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이진검색트리</a:t>
            </a:r>
            <a:r>
              <a:rPr lang="en-US" altLang="ko-KR" smtClean="0"/>
              <a:t>(binary search tree)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43063"/>
            <a:ext cx="8382000" cy="2928937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b="1" smtClean="0"/>
              <a:t>정의</a:t>
            </a:r>
            <a:r>
              <a:rPr lang="en-US" altLang="ko-KR" smtClean="0"/>
              <a:t>: </a:t>
            </a:r>
            <a:r>
              <a:rPr lang="ko-KR" altLang="en-US" smtClean="0"/>
              <a:t>이진검색트리는 다음 조건을 만족하는 이진트리이다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각 마디 마다 하나의 키가 할당되어 있다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어떤 마디 </a:t>
            </a:r>
            <a:r>
              <a:rPr lang="en-US" altLang="ko-KR" i="1" smtClean="0"/>
              <a:t>n</a:t>
            </a:r>
            <a:r>
              <a:rPr lang="ko-KR" altLang="en-US" smtClean="0"/>
              <a:t>의 왼쪽부분트리</a:t>
            </a:r>
            <a:r>
              <a:rPr lang="en-US" altLang="ko-KR" smtClean="0"/>
              <a:t>(left subtree)</a:t>
            </a:r>
            <a:r>
              <a:rPr lang="ko-KR" altLang="en-US" smtClean="0"/>
              <a:t>에 속한 모든 마디의 키는 그 마디 </a:t>
            </a:r>
            <a:r>
              <a:rPr lang="en-US" altLang="ko-KR" i="1" smtClean="0"/>
              <a:t>n</a:t>
            </a:r>
            <a:r>
              <a:rPr lang="ko-KR" altLang="en-US" smtClean="0"/>
              <a:t>의 키 보다 작거나 같다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어떤 마디 </a:t>
            </a:r>
            <a:r>
              <a:rPr lang="en-US" altLang="ko-KR" i="1" smtClean="0"/>
              <a:t>n</a:t>
            </a:r>
            <a:r>
              <a:rPr lang="ko-KR" altLang="en-US" smtClean="0"/>
              <a:t>의 오른쪽부분트리</a:t>
            </a:r>
            <a:r>
              <a:rPr lang="en-US" altLang="ko-KR" smtClean="0"/>
              <a:t>(right subtree)</a:t>
            </a:r>
            <a:r>
              <a:rPr lang="ko-KR" altLang="en-US" smtClean="0"/>
              <a:t>에 속한 모든 마디 </a:t>
            </a:r>
            <a:r>
              <a:rPr lang="en-US" altLang="ko-KR" i="1" smtClean="0"/>
              <a:t>n</a:t>
            </a:r>
            <a:r>
              <a:rPr lang="ko-KR" altLang="en-US" smtClean="0"/>
              <a:t>의 키 보다 크거나 같다</a:t>
            </a:r>
            <a:r>
              <a:rPr lang="en-US" altLang="ko-KR" smtClean="0"/>
              <a:t>.</a:t>
            </a:r>
          </a:p>
        </p:txBody>
      </p:sp>
      <p:pic>
        <p:nvPicPr>
          <p:cNvPr id="27653" name="그림 6" descr="08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500563"/>
            <a:ext cx="242887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그림 7" descr="08-0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4071938"/>
            <a:ext cx="18288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8"/>
          <p:cNvSpPr txBox="1">
            <a:spLocks noChangeArrowheads="1"/>
          </p:cNvSpPr>
          <p:nvPr/>
        </p:nvSpPr>
        <p:spPr bwMode="auto">
          <a:xfrm>
            <a:off x="7000875" y="4500563"/>
            <a:ext cx="128111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0"/>
              <a:t>skewed tree</a:t>
            </a:r>
            <a:endParaRPr lang="ko-KR" altLang="en-US" sz="18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7" descr="08-0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57838">
            <a:off x="6554788" y="3676650"/>
            <a:ext cx="12319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4FBC32-D576-488F-B503-F3EEED185A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642938"/>
          </a:xfrm>
        </p:spPr>
        <p:txBody>
          <a:bodyPr/>
          <a:lstStyle/>
          <a:p>
            <a:pPr eaLnBrk="1" hangingPunct="1"/>
            <a:r>
              <a:rPr lang="ko-KR" altLang="en-US" smtClean="0"/>
              <a:t>이진검색트리를 사용하는 이유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8688"/>
            <a:ext cx="8839200" cy="50006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부모중간횡단</a:t>
            </a:r>
            <a:r>
              <a:rPr lang="en-US" altLang="ko-KR" smtClean="0">
                <a:solidFill>
                  <a:srgbClr val="3E020C"/>
                </a:solidFill>
              </a:rPr>
              <a:t>(inorder  traversal)</a:t>
            </a:r>
            <a:r>
              <a:rPr lang="ko-KR" altLang="en-US" smtClean="0">
                <a:solidFill>
                  <a:srgbClr val="3E020C"/>
                </a:solidFill>
              </a:rPr>
              <a:t>을 하면 정렬된 순서로 아이템을 추출</a:t>
            </a:r>
            <a:endParaRPr lang="en-US" altLang="ko-KR" smtClean="0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평균 검색시간을 짧게 유지</a:t>
            </a:r>
            <a:r>
              <a:rPr lang="en-US" altLang="ko-KR" smtClean="0">
                <a:solidFill>
                  <a:srgbClr val="3E020C"/>
                </a:solidFill>
              </a:rPr>
              <a:t>: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동적으로 트리에 아이템이 추가되고 삭제되므로 트리가 항상 균형</a:t>
            </a:r>
            <a:r>
              <a:rPr lang="en-US" altLang="ko-KR" smtClean="0">
                <a:solidFill>
                  <a:srgbClr val="3E020C"/>
                </a:solidFill>
              </a:rPr>
              <a:t>(balance)</a:t>
            </a:r>
            <a:r>
              <a:rPr lang="ko-KR" altLang="en-US" smtClean="0">
                <a:solidFill>
                  <a:srgbClr val="3E020C"/>
                </a:solidFill>
              </a:rPr>
              <a:t>을 유지한다는 보장이 없다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최악의 경우는 연결된 리스트</a:t>
            </a:r>
            <a:r>
              <a:rPr lang="en-US" altLang="ko-KR" smtClean="0">
                <a:solidFill>
                  <a:srgbClr val="3E020C"/>
                </a:solidFill>
              </a:rPr>
              <a:t>(linked list)</a:t>
            </a:r>
            <a:r>
              <a:rPr lang="ko-KR" altLang="en-US" smtClean="0">
                <a:solidFill>
                  <a:srgbClr val="3E020C"/>
                </a:solidFill>
              </a:rPr>
              <a:t>를 사용하는것</a:t>
            </a:r>
            <a:r>
              <a:rPr lang="en-US" altLang="ko-KR" smtClean="0">
                <a:solidFill>
                  <a:srgbClr val="3E020C"/>
                </a:solidFill>
              </a:rPr>
              <a:t>(skewed tree)</a:t>
            </a:r>
            <a:r>
              <a:rPr lang="ko-KR" altLang="en-US" smtClean="0">
                <a:solidFill>
                  <a:srgbClr val="3E020C"/>
                </a:solidFill>
              </a:rPr>
              <a:t>과 같은 효과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</a:p>
          <a:p>
            <a:pPr lvl="1"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</a:endParaRPr>
          </a:p>
          <a:p>
            <a:pPr lvl="1"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</a:endParaRP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랜덤</a:t>
            </a:r>
            <a:r>
              <a:rPr lang="en-US" altLang="ko-KR" smtClean="0">
                <a:solidFill>
                  <a:srgbClr val="3E020C"/>
                </a:solidFill>
              </a:rPr>
              <a:t>(random)</a:t>
            </a:r>
            <a:r>
              <a:rPr lang="ko-KR" altLang="en-US" smtClean="0">
                <a:solidFill>
                  <a:srgbClr val="3E020C"/>
                </a:solidFill>
              </a:rPr>
              <a:t>하게 아이템이 트리에 추가되는 경우는 대체로 트리가 균형을 유지 </a:t>
            </a:r>
            <a:r>
              <a:rPr lang="en-US" altLang="ko-KR" smtClean="0">
                <a:solidFill>
                  <a:srgbClr val="3E020C"/>
                </a:solidFill>
              </a:rPr>
              <a:t>- </a:t>
            </a:r>
            <a:r>
              <a:rPr lang="ko-KR" altLang="en-US" smtClean="0">
                <a:solidFill>
                  <a:srgbClr val="3E020C"/>
                </a:solidFill>
              </a:rPr>
              <a:t>평균적으로 효율적인 검색시간을 기대할 수 있다</a:t>
            </a:r>
            <a:r>
              <a:rPr lang="en-US" altLang="ko-KR" smtClean="0">
                <a:solidFill>
                  <a:srgbClr val="3E020C"/>
                </a:solidFill>
              </a:rPr>
              <a:t>.</a:t>
            </a:r>
          </a:p>
        </p:txBody>
      </p:sp>
      <p:pic>
        <p:nvPicPr>
          <p:cNvPr id="28678" name="그림 6" descr="08-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1341438"/>
            <a:ext cx="17843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05600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6147A9-0563-4670-94E6-790061FB273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642938"/>
          </a:xfrm>
        </p:spPr>
        <p:txBody>
          <a:bodyPr/>
          <a:lstStyle/>
          <a:p>
            <a:pPr eaLnBrk="1" hangingPunct="1"/>
            <a:r>
              <a:rPr lang="en-US" altLang="ko-KR" smtClean="0"/>
              <a:t>Reason to Use Binary Search Tree</a:t>
            </a:r>
            <a:endParaRPr lang="ko-KR" alt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357313"/>
            <a:ext cx="8839200" cy="50006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mtClean="0"/>
              <a:t>We can add keys to and delete keys efficiently from the tree.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/>
              <a:t>addition: trivial    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/>
              <a:t>deletion: use a simple operation</a:t>
            </a:r>
          </a:p>
        </p:txBody>
      </p:sp>
      <p:pic>
        <p:nvPicPr>
          <p:cNvPr id="29701" name="그림 6" descr="08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451225"/>
            <a:ext cx="2997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 bwMode="auto">
          <a:xfrm>
            <a:off x="3944938" y="4329113"/>
            <a:ext cx="965200" cy="482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ko-KR" altLang="en-US" sz="2000" i="0" dirty="0" err="1">
              <a:latin typeface="+mj-lt"/>
            </a:endParaRPr>
          </a:p>
        </p:txBody>
      </p:sp>
      <p:pic>
        <p:nvPicPr>
          <p:cNvPr id="29703" name="그림 6" descr="08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3429000"/>
            <a:ext cx="2997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4" name="직선 연결선 4"/>
          <p:cNvCxnSpPr>
            <a:cxnSpLocks noChangeShapeType="1"/>
          </p:cNvCxnSpPr>
          <p:nvPr/>
        </p:nvCxnSpPr>
        <p:spPr bwMode="auto">
          <a:xfrm>
            <a:off x="6705600" y="5211763"/>
            <a:ext cx="314325" cy="431800"/>
          </a:xfrm>
          <a:prstGeom prst="line">
            <a:avLst/>
          </a:prstGeom>
          <a:noFill/>
          <a:ln w="1587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타원 6"/>
          <p:cNvSpPr/>
          <p:nvPr/>
        </p:nvSpPr>
        <p:spPr bwMode="auto">
          <a:xfrm>
            <a:off x="6929438" y="5618163"/>
            <a:ext cx="374650" cy="38258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587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3.5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1913" y="3829050"/>
            <a:ext cx="1104900" cy="38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/>
              <a:t>add 3.5</a:t>
            </a:r>
            <a:endParaRPr lang="ko-KR" altLang="en-US" sz="20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BA5B78-028C-4AE5-8216-975830AE264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30723" name="그림 6" descr="08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692150"/>
            <a:ext cx="287813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57763" y="1412875"/>
            <a:ext cx="13985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+mj-lt"/>
              </a:rPr>
              <a:t>delete 6.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30725" name="타원 2"/>
          <p:cNvSpPr>
            <a:spLocks noChangeArrowheads="1"/>
          </p:cNvSpPr>
          <p:nvPr/>
        </p:nvSpPr>
        <p:spPr bwMode="auto">
          <a:xfrm>
            <a:off x="1065213" y="3292475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b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549400" y="3794125"/>
            <a:ext cx="215900" cy="2159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/>
              <a:t>f</a:t>
            </a:r>
            <a:endParaRPr lang="ko-KR" altLang="en-US" sz="1600" i="0" dirty="0"/>
          </a:p>
        </p:txBody>
      </p:sp>
      <p:sp>
        <p:nvSpPr>
          <p:cNvPr id="30727" name="타원 8"/>
          <p:cNvSpPr>
            <a:spLocks noChangeArrowheads="1"/>
          </p:cNvSpPr>
          <p:nvPr/>
        </p:nvSpPr>
        <p:spPr bwMode="auto">
          <a:xfrm>
            <a:off x="649288" y="3794125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a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30728" name="직선 연결선 4"/>
          <p:cNvCxnSpPr>
            <a:cxnSpLocks noChangeShapeType="1"/>
            <a:stCxn id="30725" idx="3"/>
            <a:endCxn id="30727" idx="7"/>
          </p:cNvCxnSpPr>
          <p:nvPr/>
        </p:nvCxnSpPr>
        <p:spPr bwMode="auto">
          <a:xfrm flipH="1">
            <a:off x="833438" y="3476625"/>
            <a:ext cx="263525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직선 연결선 6"/>
          <p:cNvCxnSpPr>
            <a:cxnSpLocks noChangeShapeType="1"/>
            <a:stCxn id="30725" idx="5"/>
            <a:endCxn id="8" idx="1"/>
          </p:cNvCxnSpPr>
          <p:nvPr/>
        </p:nvCxnSpPr>
        <p:spPr bwMode="auto">
          <a:xfrm>
            <a:off x="1249363" y="3476625"/>
            <a:ext cx="331787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0" name="이등변 삼각형 9"/>
          <p:cNvSpPr>
            <a:spLocks noChangeArrowheads="1"/>
          </p:cNvSpPr>
          <p:nvPr/>
        </p:nvSpPr>
        <p:spPr bwMode="auto">
          <a:xfrm>
            <a:off x="257175" y="4005263"/>
            <a:ext cx="708025" cy="869950"/>
          </a:xfrm>
          <a:prstGeom prst="triangle">
            <a:avLst>
              <a:gd name="adj" fmla="val 680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30731" name="이등변 삼각형 14"/>
          <p:cNvSpPr>
            <a:spLocks noChangeArrowheads="1"/>
          </p:cNvSpPr>
          <p:nvPr/>
        </p:nvSpPr>
        <p:spPr bwMode="auto">
          <a:xfrm>
            <a:off x="1093788" y="4440238"/>
            <a:ext cx="582612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30732" name="직선 연결선 20"/>
          <p:cNvCxnSpPr>
            <a:cxnSpLocks noChangeShapeType="1"/>
            <a:stCxn id="8" idx="3"/>
          </p:cNvCxnSpPr>
          <p:nvPr/>
        </p:nvCxnSpPr>
        <p:spPr bwMode="auto">
          <a:xfrm flipH="1">
            <a:off x="1414463" y="3978275"/>
            <a:ext cx="166687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3" name="타원 23"/>
          <p:cNvSpPr>
            <a:spLocks noChangeArrowheads="1"/>
          </p:cNvSpPr>
          <p:nvPr/>
        </p:nvSpPr>
        <p:spPr bwMode="auto">
          <a:xfrm>
            <a:off x="1281113" y="422433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c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30734" name="타원 24"/>
          <p:cNvSpPr>
            <a:spLocks noChangeArrowheads="1"/>
          </p:cNvSpPr>
          <p:nvPr/>
        </p:nvSpPr>
        <p:spPr bwMode="auto">
          <a:xfrm>
            <a:off x="1968500" y="422433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k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30735" name="직선 연결선 25"/>
          <p:cNvCxnSpPr>
            <a:cxnSpLocks noChangeShapeType="1"/>
            <a:stCxn id="8" idx="5"/>
            <a:endCxn id="30734" idx="1"/>
          </p:cNvCxnSpPr>
          <p:nvPr/>
        </p:nvCxnSpPr>
        <p:spPr bwMode="auto">
          <a:xfrm>
            <a:off x="1733550" y="3978275"/>
            <a:ext cx="2667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6" name="이등변 삼각형 28"/>
          <p:cNvSpPr>
            <a:spLocks noChangeArrowheads="1"/>
          </p:cNvSpPr>
          <p:nvPr/>
        </p:nvSpPr>
        <p:spPr bwMode="auto">
          <a:xfrm>
            <a:off x="1804988" y="4446588"/>
            <a:ext cx="582612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22547" name="타원 29"/>
          <p:cNvSpPr>
            <a:spLocks noChangeArrowheads="1"/>
          </p:cNvSpPr>
          <p:nvPr/>
        </p:nvSpPr>
        <p:spPr bwMode="auto">
          <a:xfrm>
            <a:off x="1773238" y="5191125"/>
            <a:ext cx="215900" cy="215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smtClean="0">
                <a:latin typeface="굴림" charset="-127"/>
              </a:rPr>
              <a:t>j</a:t>
            </a:r>
            <a:endParaRPr lang="ko-KR" altLang="en-US" sz="1600" i="0" smtClean="0">
              <a:latin typeface="굴림" charset="-127"/>
            </a:endParaRPr>
          </a:p>
        </p:txBody>
      </p:sp>
      <p:sp>
        <p:nvSpPr>
          <p:cNvPr id="22548" name="타원 30"/>
          <p:cNvSpPr>
            <a:spLocks noChangeArrowheads="1"/>
          </p:cNvSpPr>
          <p:nvPr/>
        </p:nvSpPr>
        <p:spPr bwMode="auto">
          <a:xfrm>
            <a:off x="1517650" y="5191125"/>
            <a:ext cx="215900" cy="2159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dirty="0" smtClean="0">
                <a:latin typeface="굴림" charset="-127"/>
              </a:rPr>
              <a:t>d</a:t>
            </a:r>
            <a:endParaRPr lang="ko-KR" altLang="en-US" sz="1600" i="0" dirty="0" smtClean="0">
              <a:latin typeface="굴림" charset="-127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2617788" y="4049713"/>
            <a:ext cx="1008062" cy="27781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624138" y="3717925"/>
            <a:ext cx="9445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delete f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30741" name="타원 33"/>
          <p:cNvSpPr>
            <a:spLocks noChangeArrowheads="1"/>
          </p:cNvSpPr>
          <p:nvPr/>
        </p:nvSpPr>
        <p:spPr bwMode="auto">
          <a:xfrm>
            <a:off x="4892675" y="3173413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b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22552" name="타원 34"/>
          <p:cNvSpPr>
            <a:spLocks noChangeArrowheads="1"/>
          </p:cNvSpPr>
          <p:nvPr/>
        </p:nvSpPr>
        <p:spPr bwMode="auto">
          <a:xfrm>
            <a:off x="5376863" y="3676650"/>
            <a:ext cx="215900" cy="2159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smtClean="0">
                <a:latin typeface="굴림" charset="-127"/>
              </a:rPr>
              <a:t>d</a:t>
            </a:r>
            <a:endParaRPr lang="ko-KR" altLang="en-US" sz="1600" i="0" smtClean="0">
              <a:latin typeface="굴림" charset="-127"/>
            </a:endParaRPr>
          </a:p>
        </p:txBody>
      </p:sp>
      <p:sp>
        <p:nvSpPr>
          <p:cNvPr id="30743" name="타원 35"/>
          <p:cNvSpPr>
            <a:spLocks noChangeArrowheads="1"/>
          </p:cNvSpPr>
          <p:nvPr/>
        </p:nvSpPr>
        <p:spPr bwMode="auto">
          <a:xfrm>
            <a:off x="4476750" y="3676650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a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30744" name="직선 연결선 36"/>
          <p:cNvCxnSpPr>
            <a:cxnSpLocks noChangeShapeType="1"/>
            <a:stCxn id="30741" idx="3"/>
            <a:endCxn id="30743" idx="7"/>
          </p:cNvCxnSpPr>
          <p:nvPr/>
        </p:nvCxnSpPr>
        <p:spPr bwMode="auto">
          <a:xfrm flipH="1">
            <a:off x="4660900" y="3357563"/>
            <a:ext cx="263525" cy="350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직선 연결선 37"/>
          <p:cNvCxnSpPr>
            <a:cxnSpLocks noChangeShapeType="1"/>
            <a:stCxn id="30741" idx="5"/>
            <a:endCxn id="22552" idx="1"/>
          </p:cNvCxnSpPr>
          <p:nvPr/>
        </p:nvCxnSpPr>
        <p:spPr bwMode="auto">
          <a:xfrm>
            <a:off x="5076825" y="3357563"/>
            <a:ext cx="331788" cy="350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6" name="이등변 삼각형 38"/>
          <p:cNvSpPr>
            <a:spLocks noChangeArrowheads="1"/>
          </p:cNvSpPr>
          <p:nvPr/>
        </p:nvSpPr>
        <p:spPr bwMode="auto">
          <a:xfrm>
            <a:off x="4084638" y="3886200"/>
            <a:ext cx="708025" cy="871538"/>
          </a:xfrm>
          <a:prstGeom prst="triangle">
            <a:avLst>
              <a:gd name="adj" fmla="val 680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30747" name="이등변 삼각형 39"/>
          <p:cNvSpPr>
            <a:spLocks noChangeArrowheads="1"/>
          </p:cNvSpPr>
          <p:nvPr/>
        </p:nvSpPr>
        <p:spPr bwMode="auto">
          <a:xfrm>
            <a:off x="4921250" y="4322763"/>
            <a:ext cx="582613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30748" name="직선 연결선 40"/>
          <p:cNvCxnSpPr>
            <a:cxnSpLocks noChangeShapeType="1"/>
            <a:stCxn id="22552" idx="3"/>
          </p:cNvCxnSpPr>
          <p:nvPr/>
        </p:nvCxnSpPr>
        <p:spPr bwMode="auto">
          <a:xfrm flipH="1">
            <a:off x="5243513" y="3860800"/>
            <a:ext cx="165100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9" name="타원 41"/>
          <p:cNvSpPr>
            <a:spLocks noChangeArrowheads="1"/>
          </p:cNvSpPr>
          <p:nvPr/>
        </p:nvSpPr>
        <p:spPr bwMode="auto">
          <a:xfrm>
            <a:off x="5110163" y="4106863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c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30750" name="타원 42"/>
          <p:cNvSpPr>
            <a:spLocks noChangeArrowheads="1"/>
          </p:cNvSpPr>
          <p:nvPr/>
        </p:nvSpPr>
        <p:spPr bwMode="auto">
          <a:xfrm>
            <a:off x="5745163" y="4106863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k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30751" name="직선 연결선 43"/>
          <p:cNvCxnSpPr>
            <a:cxnSpLocks noChangeShapeType="1"/>
            <a:stCxn id="22552" idx="5"/>
            <a:endCxn id="30750" idx="1"/>
          </p:cNvCxnSpPr>
          <p:nvPr/>
        </p:nvCxnSpPr>
        <p:spPr bwMode="auto">
          <a:xfrm>
            <a:off x="5561013" y="3860800"/>
            <a:ext cx="2159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2" name="이등변 삼각형 44"/>
          <p:cNvSpPr>
            <a:spLocks noChangeArrowheads="1"/>
          </p:cNvSpPr>
          <p:nvPr/>
        </p:nvSpPr>
        <p:spPr bwMode="auto">
          <a:xfrm>
            <a:off x="5592763" y="4329113"/>
            <a:ext cx="582612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22563" name="타원 45"/>
          <p:cNvSpPr>
            <a:spLocks noChangeArrowheads="1"/>
          </p:cNvSpPr>
          <p:nvPr/>
        </p:nvSpPr>
        <p:spPr bwMode="auto">
          <a:xfrm>
            <a:off x="5561013" y="5073650"/>
            <a:ext cx="215900" cy="215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smtClean="0">
                <a:latin typeface="굴림" charset="-127"/>
              </a:rPr>
              <a:t>j</a:t>
            </a:r>
            <a:endParaRPr lang="ko-KR" altLang="en-US" sz="1600" i="0" smtClean="0">
              <a:latin typeface="굴림" charset="-127"/>
            </a:endParaRPr>
          </a:p>
        </p:txBody>
      </p:sp>
      <p:sp>
        <p:nvSpPr>
          <p:cNvPr id="30754" name="타원 47"/>
          <p:cNvSpPr>
            <a:spLocks noChangeArrowheads="1"/>
          </p:cNvSpPr>
          <p:nvPr/>
        </p:nvSpPr>
        <p:spPr bwMode="auto">
          <a:xfrm>
            <a:off x="7435850" y="3221038"/>
            <a:ext cx="21590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b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22565" name="타원 48"/>
          <p:cNvSpPr>
            <a:spLocks noChangeArrowheads="1"/>
          </p:cNvSpPr>
          <p:nvPr/>
        </p:nvSpPr>
        <p:spPr bwMode="auto">
          <a:xfrm>
            <a:off x="7920038" y="3724275"/>
            <a:ext cx="215900" cy="215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smtClean="0">
                <a:latin typeface="굴림" charset="-127"/>
              </a:rPr>
              <a:t>j</a:t>
            </a:r>
            <a:endParaRPr lang="ko-KR" altLang="en-US" sz="1600" i="0" smtClean="0">
              <a:latin typeface="굴림" charset="-127"/>
            </a:endParaRPr>
          </a:p>
        </p:txBody>
      </p:sp>
      <p:sp>
        <p:nvSpPr>
          <p:cNvPr id="30756" name="타원 49"/>
          <p:cNvSpPr>
            <a:spLocks noChangeArrowheads="1"/>
          </p:cNvSpPr>
          <p:nvPr/>
        </p:nvSpPr>
        <p:spPr bwMode="auto">
          <a:xfrm>
            <a:off x="7019925" y="3724275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a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30757" name="직선 연결선 50"/>
          <p:cNvCxnSpPr>
            <a:cxnSpLocks noChangeShapeType="1"/>
            <a:stCxn id="30754" idx="3"/>
            <a:endCxn id="30756" idx="7"/>
          </p:cNvCxnSpPr>
          <p:nvPr/>
        </p:nvCxnSpPr>
        <p:spPr bwMode="auto">
          <a:xfrm flipH="1">
            <a:off x="7204075" y="3406775"/>
            <a:ext cx="263525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8" name="직선 연결선 51"/>
          <p:cNvCxnSpPr>
            <a:cxnSpLocks noChangeShapeType="1"/>
            <a:stCxn id="30754" idx="5"/>
            <a:endCxn id="22565" idx="1"/>
          </p:cNvCxnSpPr>
          <p:nvPr/>
        </p:nvCxnSpPr>
        <p:spPr bwMode="auto">
          <a:xfrm>
            <a:off x="7620000" y="3406775"/>
            <a:ext cx="331788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9" name="이등변 삼각형 52"/>
          <p:cNvSpPr>
            <a:spLocks noChangeArrowheads="1"/>
          </p:cNvSpPr>
          <p:nvPr/>
        </p:nvSpPr>
        <p:spPr bwMode="auto">
          <a:xfrm>
            <a:off x="6627813" y="3933825"/>
            <a:ext cx="708025" cy="871538"/>
          </a:xfrm>
          <a:prstGeom prst="triangle">
            <a:avLst>
              <a:gd name="adj" fmla="val 680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30760" name="이등변 삼각형 53"/>
          <p:cNvSpPr>
            <a:spLocks noChangeArrowheads="1"/>
          </p:cNvSpPr>
          <p:nvPr/>
        </p:nvSpPr>
        <p:spPr bwMode="auto">
          <a:xfrm>
            <a:off x="7464425" y="4370388"/>
            <a:ext cx="582613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30761" name="직선 연결선 54"/>
          <p:cNvCxnSpPr>
            <a:cxnSpLocks noChangeShapeType="1"/>
            <a:stCxn id="22565" idx="3"/>
          </p:cNvCxnSpPr>
          <p:nvPr/>
        </p:nvCxnSpPr>
        <p:spPr bwMode="auto">
          <a:xfrm flipH="1">
            <a:off x="7786688" y="3908425"/>
            <a:ext cx="165100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62" name="타원 55"/>
          <p:cNvSpPr>
            <a:spLocks noChangeArrowheads="1"/>
          </p:cNvSpPr>
          <p:nvPr/>
        </p:nvSpPr>
        <p:spPr bwMode="auto">
          <a:xfrm>
            <a:off x="7653338" y="415448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c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30763" name="타원 56"/>
          <p:cNvSpPr>
            <a:spLocks noChangeArrowheads="1"/>
          </p:cNvSpPr>
          <p:nvPr/>
        </p:nvSpPr>
        <p:spPr bwMode="auto">
          <a:xfrm>
            <a:off x="8288338" y="415448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k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30764" name="직선 연결선 57"/>
          <p:cNvCxnSpPr>
            <a:cxnSpLocks noChangeShapeType="1"/>
            <a:stCxn id="22565" idx="5"/>
            <a:endCxn id="30763" idx="1"/>
          </p:cNvCxnSpPr>
          <p:nvPr/>
        </p:nvCxnSpPr>
        <p:spPr bwMode="auto">
          <a:xfrm>
            <a:off x="8104188" y="3908425"/>
            <a:ext cx="2159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65" name="이등변 삼각형 58"/>
          <p:cNvSpPr>
            <a:spLocks noChangeArrowheads="1"/>
          </p:cNvSpPr>
          <p:nvPr/>
        </p:nvSpPr>
        <p:spPr bwMode="auto">
          <a:xfrm>
            <a:off x="8135938" y="4376738"/>
            <a:ext cx="582612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22576" name="타원 60"/>
          <p:cNvSpPr>
            <a:spLocks noChangeArrowheads="1"/>
          </p:cNvSpPr>
          <p:nvPr/>
        </p:nvSpPr>
        <p:spPr bwMode="auto">
          <a:xfrm>
            <a:off x="7888288" y="5121275"/>
            <a:ext cx="215900" cy="2159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smtClean="0">
                <a:latin typeface="굴림" charset="-127"/>
              </a:rPr>
              <a:t>d</a:t>
            </a:r>
            <a:endParaRPr lang="ko-KR" altLang="en-US" sz="1600" i="0" smtClean="0">
              <a:latin typeface="굴림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99188" y="3860800"/>
            <a:ext cx="3984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or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30768" name="TextBox 47"/>
          <p:cNvSpPr txBox="1">
            <a:spLocks noChangeArrowheads="1"/>
          </p:cNvSpPr>
          <p:nvPr/>
        </p:nvSpPr>
        <p:spPr bwMode="auto">
          <a:xfrm>
            <a:off x="2000250" y="66675"/>
            <a:ext cx="59515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25717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자식노드가 있는 노드가 삭제될 경우</a:t>
            </a:r>
            <a:endParaRPr lang="en-US" altLang="ko-KR" sz="18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0BCE24-110B-419B-932E-13AADD2D6593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ko-KR" altLang="en-US" sz="1300" smtClean="0">
              <a:latin typeface="굴림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97025" y="2363788"/>
            <a:ext cx="261938" cy="2492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50</a:t>
            </a:r>
            <a:endParaRPr lang="ko-KR" altLang="en-US" sz="1200" i="0" dirty="0"/>
          </a:p>
        </p:txBody>
      </p:sp>
      <p:sp>
        <p:nvSpPr>
          <p:cNvPr id="5" name="타원 4"/>
          <p:cNvSpPr/>
          <p:nvPr/>
        </p:nvSpPr>
        <p:spPr>
          <a:xfrm>
            <a:off x="1090613" y="2770188"/>
            <a:ext cx="269875" cy="25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40</a:t>
            </a:r>
            <a:endParaRPr lang="ko-KR" altLang="en-US" sz="1200" i="0" dirty="0"/>
          </a:p>
        </p:txBody>
      </p:sp>
      <p:sp>
        <p:nvSpPr>
          <p:cNvPr id="6" name="타원 5"/>
          <p:cNvSpPr/>
          <p:nvPr/>
        </p:nvSpPr>
        <p:spPr>
          <a:xfrm>
            <a:off x="2165350" y="2781300"/>
            <a:ext cx="269875" cy="25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70</a:t>
            </a:r>
            <a:endParaRPr lang="ko-KR" altLang="en-US" sz="1200" i="0" dirty="0"/>
          </a:p>
        </p:txBody>
      </p:sp>
      <p:sp>
        <p:nvSpPr>
          <p:cNvPr id="7" name="타원 6"/>
          <p:cNvSpPr/>
          <p:nvPr/>
        </p:nvSpPr>
        <p:spPr>
          <a:xfrm>
            <a:off x="2660650" y="3254375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90</a:t>
            </a:r>
            <a:endParaRPr lang="ko-KR" altLang="en-US" sz="1200" i="0" dirty="0"/>
          </a:p>
        </p:txBody>
      </p:sp>
      <p:sp>
        <p:nvSpPr>
          <p:cNvPr id="8" name="타원 7"/>
          <p:cNvSpPr/>
          <p:nvPr/>
        </p:nvSpPr>
        <p:spPr>
          <a:xfrm>
            <a:off x="700088" y="3240088"/>
            <a:ext cx="268287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20</a:t>
            </a:r>
            <a:endParaRPr lang="ko-KR" altLang="en-US" sz="1200" i="0" dirty="0"/>
          </a:p>
        </p:txBody>
      </p:sp>
      <p:sp>
        <p:nvSpPr>
          <p:cNvPr id="10" name="타원 9"/>
          <p:cNvSpPr/>
          <p:nvPr/>
        </p:nvSpPr>
        <p:spPr>
          <a:xfrm>
            <a:off x="1985963" y="3248025"/>
            <a:ext cx="268287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60</a:t>
            </a:r>
            <a:endParaRPr lang="ko-KR" altLang="en-US" sz="1200" i="0" dirty="0"/>
          </a:p>
        </p:txBody>
      </p:sp>
      <p:sp>
        <p:nvSpPr>
          <p:cNvPr id="11" name="타원 10"/>
          <p:cNvSpPr/>
          <p:nvPr/>
        </p:nvSpPr>
        <p:spPr>
          <a:xfrm>
            <a:off x="3132138" y="3724275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95</a:t>
            </a:r>
            <a:endParaRPr lang="ko-KR" altLang="en-US" sz="1200" i="0" dirty="0"/>
          </a:p>
        </p:txBody>
      </p:sp>
      <p:sp>
        <p:nvSpPr>
          <p:cNvPr id="12" name="타원 11"/>
          <p:cNvSpPr/>
          <p:nvPr/>
        </p:nvSpPr>
        <p:spPr>
          <a:xfrm>
            <a:off x="965200" y="3733800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30</a:t>
            </a:r>
            <a:endParaRPr lang="ko-KR" altLang="en-US" sz="1200" i="0" dirty="0"/>
          </a:p>
        </p:txBody>
      </p:sp>
      <p:sp>
        <p:nvSpPr>
          <p:cNvPr id="13" name="타원 12"/>
          <p:cNvSpPr/>
          <p:nvPr/>
        </p:nvSpPr>
        <p:spPr>
          <a:xfrm>
            <a:off x="354013" y="3729038"/>
            <a:ext cx="269875" cy="2555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15</a:t>
            </a:r>
            <a:endParaRPr lang="ko-KR" altLang="en-US" sz="1200" i="0" dirty="0"/>
          </a:p>
        </p:txBody>
      </p:sp>
      <p:cxnSp>
        <p:nvCxnSpPr>
          <p:cNvPr id="14" name="직선 연결선 13"/>
          <p:cNvCxnSpPr>
            <a:stCxn id="4" idx="3"/>
            <a:endCxn id="5" idx="7"/>
          </p:cNvCxnSpPr>
          <p:nvPr/>
        </p:nvCxnSpPr>
        <p:spPr>
          <a:xfrm flipH="1">
            <a:off x="1320800" y="2576513"/>
            <a:ext cx="314325" cy="2301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5"/>
            <a:endCxn id="6" idx="1"/>
          </p:cNvCxnSpPr>
          <p:nvPr/>
        </p:nvCxnSpPr>
        <p:spPr>
          <a:xfrm>
            <a:off x="1819275" y="2576513"/>
            <a:ext cx="385763" cy="2428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5"/>
            <a:endCxn id="7" idx="1"/>
          </p:cNvCxnSpPr>
          <p:nvPr/>
        </p:nvCxnSpPr>
        <p:spPr>
          <a:xfrm>
            <a:off x="2395538" y="2998788"/>
            <a:ext cx="304800" cy="2921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5"/>
            <a:endCxn id="11" idx="1"/>
          </p:cNvCxnSpPr>
          <p:nvPr/>
        </p:nvCxnSpPr>
        <p:spPr>
          <a:xfrm>
            <a:off x="2889250" y="3471863"/>
            <a:ext cx="282575" cy="2889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8" idx="7"/>
          </p:cNvCxnSpPr>
          <p:nvPr/>
        </p:nvCxnSpPr>
        <p:spPr>
          <a:xfrm flipH="1">
            <a:off x="930275" y="2986088"/>
            <a:ext cx="200025" cy="29051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5"/>
            <a:endCxn id="12" idx="0"/>
          </p:cNvCxnSpPr>
          <p:nvPr/>
        </p:nvCxnSpPr>
        <p:spPr>
          <a:xfrm>
            <a:off x="930275" y="3455988"/>
            <a:ext cx="168275" cy="27781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3" idx="0"/>
          </p:cNvCxnSpPr>
          <p:nvPr/>
        </p:nvCxnSpPr>
        <p:spPr>
          <a:xfrm flipH="1">
            <a:off x="488950" y="3455988"/>
            <a:ext cx="250825" cy="27305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781175" y="3732213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53</a:t>
            </a:r>
            <a:endParaRPr lang="ko-KR" altLang="en-US" sz="1200" i="0" dirty="0"/>
          </a:p>
        </p:txBody>
      </p:sp>
      <p:sp>
        <p:nvSpPr>
          <p:cNvPr id="23" name="타원 22"/>
          <p:cNvSpPr/>
          <p:nvPr/>
        </p:nvSpPr>
        <p:spPr>
          <a:xfrm>
            <a:off x="2665413" y="3733800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80</a:t>
            </a:r>
            <a:endParaRPr lang="ko-KR" altLang="en-US" sz="1200" i="0" dirty="0"/>
          </a:p>
        </p:txBody>
      </p:sp>
      <p:cxnSp>
        <p:nvCxnSpPr>
          <p:cNvPr id="24" name="직선 연결선 23"/>
          <p:cNvCxnSpPr>
            <a:stCxn id="7" idx="4"/>
            <a:endCxn id="23" idx="0"/>
          </p:cNvCxnSpPr>
          <p:nvPr/>
        </p:nvCxnSpPr>
        <p:spPr>
          <a:xfrm>
            <a:off x="2794000" y="3508375"/>
            <a:ext cx="6350" cy="2254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219325" y="3752850"/>
            <a:ext cx="268288" cy="2555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64</a:t>
            </a:r>
            <a:endParaRPr lang="ko-KR" altLang="en-US" sz="1200" i="0" dirty="0"/>
          </a:p>
        </p:txBody>
      </p:sp>
      <p:cxnSp>
        <p:nvCxnSpPr>
          <p:cNvPr id="26" name="직선 연결선 25"/>
          <p:cNvCxnSpPr>
            <a:stCxn id="10" idx="4"/>
            <a:endCxn id="25" idx="0"/>
          </p:cNvCxnSpPr>
          <p:nvPr/>
        </p:nvCxnSpPr>
        <p:spPr>
          <a:xfrm>
            <a:off x="2120900" y="3502025"/>
            <a:ext cx="233363" cy="2508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" idx="4"/>
            <a:endCxn id="22" idx="7"/>
          </p:cNvCxnSpPr>
          <p:nvPr/>
        </p:nvCxnSpPr>
        <p:spPr>
          <a:xfrm flipH="1">
            <a:off x="2011363" y="3502025"/>
            <a:ext cx="109537" cy="2682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6" idx="4"/>
            <a:endCxn id="10" idx="0"/>
          </p:cNvCxnSpPr>
          <p:nvPr/>
        </p:nvCxnSpPr>
        <p:spPr>
          <a:xfrm flipH="1">
            <a:off x="2120900" y="3035300"/>
            <a:ext cx="179388" cy="2127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42950" y="4230688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25</a:t>
            </a:r>
            <a:endParaRPr lang="ko-KR" altLang="en-US" sz="1200" i="0" dirty="0"/>
          </a:p>
        </p:txBody>
      </p:sp>
      <p:sp>
        <p:nvSpPr>
          <p:cNvPr id="30" name="타원 29"/>
          <p:cNvSpPr/>
          <p:nvPr/>
        </p:nvSpPr>
        <p:spPr>
          <a:xfrm>
            <a:off x="1200150" y="4224338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32</a:t>
            </a:r>
            <a:endParaRPr lang="ko-KR" altLang="en-US" sz="1200" i="0" dirty="0"/>
          </a:p>
        </p:txBody>
      </p:sp>
      <p:cxnSp>
        <p:nvCxnSpPr>
          <p:cNvPr id="31" name="직선 연결선 30"/>
          <p:cNvCxnSpPr>
            <a:stCxn id="12" idx="4"/>
            <a:endCxn id="29" idx="7"/>
          </p:cNvCxnSpPr>
          <p:nvPr/>
        </p:nvCxnSpPr>
        <p:spPr>
          <a:xfrm flipH="1">
            <a:off x="973138" y="3987800"/>
            <a:ext cx="125412" cy="2809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2" idx="4"/>
            <a:endCxn id="30" idx="1"/>
          </p:cNvCxnSpPr>
          <p:nvPr/>
        </p:nvCxnSpPr>
        <p:spPr>
          <a:xfrm>
            <a:off x="1098550" y="3987800"/>
            <a:ext cx="141288" cy="2746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5" idx="1"/>
          </p:cNvCxnSpPr>
          <p:nvPr/>
        </p:nvCxnSpPr>
        <p:spPr>
          <a:xfrm>
            <a:off x="1017588" y="2627313"/>
            <a:ext cx="112712" cy="17938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5" name="TextBox 35"/>
          <p:cNvSpPr txBox="1">
            <a:spLocks noChangeArrowheads="1"/>
          </p:cNvSpPr>
          <p:nvPr/>
        </p:nvSpPr>
        <p:spPr bwMode="auto">
          <a:xfrm>
            <a:off x="434975" y="2330450"/>
            <a:ext cx="57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i="0">
                <a:latin typeface="Arial" panose="020B0604020202020204" pitchFamily="34" charset="0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35" name="오른쪽 화살표 134"/>
          <p:cNvSpPr/>
          <p:nvPr/>
        </p:nvSpPr>
        <p:spPr>
          <a:xfrm>
            <a:off x="3948113" y="3340100"/>
            <a:ext cx="596900" cy="32226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400" i="0" dirty="0"/>
          </a:p>
        </p:txBody>
      </p:sp>
      <p:sp>
        <p:nvSpPr>
          <p:cNvPr id="94" name="타원 93"/>
          <p:cNvSpPr/>
          <p:nvPr/>
        </p:nvSpPr>
        <p:spPr>
          <a:xfrm>
            <a:off x="6311900" y="2363788"/>
            <a:ext cx="261938" cy="2492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50</a:t>
            </a:r>
            <a:endParaRPr lang="ko-KR" altLang="en-US" sz="1200" i="0" dirty="0"/>
          </a:p>
        </p:txBody>
      </p:sp>
      <p:sp>
        <p:nvSpPr>
          <p:cNvPr id="102" name="타원 101"/>
          <p:cNvSpPr/>
          <p:nvPr/>
        </p:nvSpPr>
        <p:spPr>
          <a:xfrm>
            <a:off x="6881813" y="2781300"/>
            <a:ext cx="268287" cy="25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70</a:t>
            </a:r>
            <a:endParaRPr lang="ko-KR" altLang="en-US" sz="1200" i="0" dirty="0"/>
          </a:p>
        </p:txBody>
      </p:sp>
      <p:sp>
        <p:nvSpPr>
          <p:cNvPr id="109" name="타원 108"/>
          <p:cNvSpPr/>
          <p:nvPr/>
        </p:nvSpPr>
        <p:spPr>
          <a:xfrm>
            <a:off x="7375525" y="3254375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90</a:t>
            </a:r>
            <a:endParaRPr lang="ko-KR" altLang="en-US" sz="1200" i="0" dirty="0"/>
          </a:p>
        </p:txBody>
      </p:sp>
      <p:sp>
        <p:nvSpPr>
          <p:cNvPr id="119" name="타원 118"/>
          <p:cNvSpPr/>
          <p:nvPr/>
        </p:nvSpPr>
        <p:spPr>
          <a:xfrm>
            <a:off x="5808663" y="2806700"/>
            <a:ext cx="268287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20</a:t>
            </a:r>
            <a:endParaRPr lang="ko-KR" altLang="en-US" sz="1200" i="0" dirty="0"/>
          </a:p>
        </p:txBody>
      </p:sp>
      <p:sp>
        <p:nvSpPr>
          <p:cNvPr id="123" name="타원 122"/>
          <p:cNvSpPr/>
          <p:nvPr/>
        </p:nvSpPr>
        <p:spPr>
          <a:xfrm>
            <a:off x="6702425" y="3248025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60</a:t>
            </a:r>
            <a:endParaRPr lang="ko-KR" altLang="en-US" sz="1200" i="0" dirty="0"/>
          </a:p>
        </p:txBody>
      </p:sp>
      <p:sp>
        <p:nvSpPr>
          <p:cNvPr id="124" name="타원 123"/>
          <p:cNvSpPr/>
          <p:nvPr/>
        </p:nvSpPr>
        <p:spPr>
          <a:xfrm>
            <a:off x="7848600" y="3724275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95</a:t>
            </a:r>
            <a:endParaRPr lang="ko-KR" altLang="en-US" sz="1200" i="0" dirty="0"/>
          </a:p>
        </p:txBody>
      </p:sp>
      <p:sp>
        <p:nvSpPr>
          <p:cNvPr id="133" name="타원 132"/>
          <p:cNvSpPr/>
          <p:nvPr/>
        </p:nvSpPr>
        <p:spPr>
          <a:xfrm>
            <a:off x="6072188" y="3302000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30</a:t>
            </a:r>
            <a:endParaRPr lang="ko-KR" altLang="en-US" sz="1200" i="0" dirty="0"/>
          </a:p>
        </p:txBody>
      </p:sp>
      <p:sp>
        <p:nvSpPr>
          <p:cNvPr id="134" name="타원 133"/>
          <p:cNvSpPr/>
          <p:nvPr/>
        </p:nvSpPr>
        <p:spPr>
          <a:xfrm>
            <a:off x="5462588" y="3297238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15</a:t>
            </a:r>
            <a:endParaRPr lang="ko-KR" altLang="en-US" sz="1200" i="0" dirty="0"/>
          </a:p>
        </p:txBody>
      </p:sp>
      <p:cxnSp>
        <p:nvCxnSpPr>
          <p:cNvPr id="139" name="직선 연결선 138"/>
          <p:cNvCxnSpPr>
            <a:stCxn id="94" idx="3"/>
            <a:endCxn id="119" idx="7"/>
          </p:cNvCxnSpPr>
          <p:nvPr/>
        </p:nvCxnSpPr>
        <p:spPr>
          <a:xfrm flipH="1">
            <a:off x="6037263" y="2576513"/>
            <a:ext cx="314325" cy="2682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4" idx="5"/>
            <a:endCxn id="102" idx="1"/>
          </p:cNvCxnSpPr>
          <p:nvPr/>
        </p:nvCxnSpPr>
        <p:spPr>
          <a:xfrm>
            <a:off x="6535738" y="2576513"/>
            <a:ext cx="385762" cy="2428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02" idx="5"/>
            <a:endCxn id="109" idx="1"/>
          </p:cNvCxnSpPr>
          <p:nvPr/>
        </p:nvCxnSpPr>
        <p:spPr>
          <a:xfrm>
            <a:off x="7112000" y="2998788"/>
            <a:ext cx="303213" cy="2921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09" idx="5"/>
            <a:endCxn id="124" idx="1"/>
          </p:cNvCxnSpPr>
          <p:nvPr/>
        </p:nvCxnSpPr>
        <p:spPr>
          <a:xfrm>
            <a:off x="7605713" y="3471863"/>
            <a:ext cx="282575" cy="2889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19" idx="5"/>
            <a:endCxn id="133" idx="0"/>
          </p:cNvCxnSpPr>
          <p:nvPr/>
        </p:nvCxnSpPr>
        <p:spPr>
          <a:xfrm>
            <a:off x="6037263" y="3024188"/>
            <a:ext cx="169862" cy="27781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9" idx="3"/>
            <a:endCxn id="134" idx="0"/>
          </p:cNvCxnSpPr>
          <p:nvPr/>
        </p:nvCxnSpPr>
        <p:spPr>
          <a:xfrm flipH="1">
            <a:off x="5597525" y="3024188"/>
            <a:ext cx="249238" cy="27305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6497638" y="3732213"/>
            <a:ext cx="268287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53</a:t>
            </a:r>
            <a:endParaRPr lang="ko-KR" altLang="en-US" sz="1200" i="0" dirty="0"/>
          </a:p>
        </p:txBody>
      </p:sp>
      <p:sp>
        <p:nvSpPr>
          <p:cNvPr id="147" name="타원 146"/>
          <p:cNvSpPr/>
          <p:nvPr/>
        </p:nvSpPr>
        <p:spPr>
          <a:xfrm>
            <a:off x="7381875" y="3733800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80</a:t>
            </a:r>
            <a:endParaRPr lang="ko-KR" altLang="en-US" sz="1200" i="0" dirty="0"/>
          </a:p>
        </p:txBody>
      </p:sp>
      <p:cxnSp>
        <p:nvCxnSpPr>
          <p:cNvPr id="148" name="직선 연결선 147"/>
          <p:cNvCxnSpPr>
            <a:stCxn id="109" idx="4"/>
            <a:endCxn id="147" idx="0"/>
          </p:cNvCxnSpPr>
          <p:nvPr/>
        </p:nvCxnSpPr>
        <p:spPr>
          <a:xfrm>
            <a:off x="7510463" y="3508375"/>
            <a:ext cx="6350" cy="2254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6935788" y="3752850"/>
            <a:ext cx="268287" cy="2555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64</a:t>
            </a:r>
            <a:endParaRPr lang="ko-KR" altLang="en-US" sz="1200" i="0" dirty="0"/>
          </a:p>
        </p:txBody>
      </p:sp>
      <p:cxnSp>
        <p:nvCxnSpPr>
          <p:cNvPr id="150" name="직선 연결선 149"/>
          <p:cNvCxnSpPr>
            <a:stCxn id="123" idx="4"/>
            <a:endCxn id="149" idx="0"/>
          </p:cNvCxnSpPr>
          <p:nvPr/>
        </p:nvCxnSpPr>
        <p:spPr>
          <a:xfrm>
            <a:off x="6835775" y="3502025"/>
            <a:ext cx="233363" cy="2508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23" idx="4"/>
            <a:endCxn id="146" idx="7"/>
          </p:cNvCxnSpPr>
          <p:nvPr/>
        </p:nvCxnSpPr>
        <p:spPr>
          <a:xfrm flipH="1">
            <a:off x="6726238" y="3502025"/>
            <a:ext cx="109537" cy="2682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02" idx="4"/>
            <a:endCxn id="123" idx="0"/>
          </p:cNvCxnSpPr>
          <p:nvPr/>
        </p:nvCxnSpPr>
        <p:spPr>
          <a:xfrm flipH="1">
            <a:off x="6835775" y="3035300"/>
            <a:ext cx="180975" cy="2127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/>
          <p:cNvSpPr/>
          <p:nvPr/>
        </p:nvSpPr>
        <p:spPr>
          <a:xfrm>
            <a:off x="5681663" y="3752850"/>
            <a:ext cx="269875" cy="2555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25</a:t>
            </a:r>
            <a:endParaRPr lang="ko-KR" altLang="en-US" sz="1200" i="0" dirty="0"/>
          </a:p>
        </p:txBody>
      </p:sp>
      <p:sp>
        <p:nvSpPr>
          <p:cNvPr id="154" name="타원 153"/>
          <p:cNvSpPr/>
          <p:nvPr/>
        </p:nvSpPr>
        <p:spPr>
          <a:xfrm>
            <a:off x="6127750" y="3759200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32</a:t>
            </a:r>
            <a:endParaRPr lang="ko-KR" altLang="en-US" sz="1200" i="0" dirty="0"/>
          </a:p>
        </p:txBody>
      </p:sp>
      <p:cxnSp>
        <p:nvCxnSpPr>
          <p:cNvPr id="155" name="직선 연결선 154"/>
          <p:cNvCxnSpPr>
            <a:stCxn id="133" idx="4"/>
            <a:endCxn id="153" idx="7"/>
          </p:cNvCxnSpPr>
          <p:nvPr/>
        </p:nvCxnSpPr>
        <p:spPr>
          <a:xfrm flipH="1">
            <a:off x="5911850" y="3556000"/>
            <a:ext cx="295275" cy="23495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33" idx="4"/>
            <a:endCxn id="154" idx="0"/>
          </p:cNvCxnSpPr>
          <p:nvPr/>
        </p:nvCxnSpPr>
        <p:spPr>
          <a:xfrm>
            <a:off x="6207125" y="3556000"/>
            <a:ext cx="55563" cy="203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02" name="TextBox 158"/>
          <p:cNvSpPr txBox="1">
            <a:spLocks noChangeArrowheads="1"/>
          </p:cNvSpPr>
          <p:nvPr/>
        </p:nvSpPr>
        <p:spPr bwMode="auto">
          <a:xfrm>
            <a:off x="2236788" y="1244600"/>
            <a:ext cx="5651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25717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개의 자식노드가 있는 노드가 삭제될 경우</a:t>
            </a:r>
            <a:endParaRPr lang="en-US" altLang="ko-KR" sz="18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 advTm="57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E7869F-6C1D-4A6C-A6BD-511828E0AAB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257800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b="1" dirty="0" smtClean="0">
                <a:solidFill>
                  <a:srgbClr val="3E020C"/>
                </a:solidFill>
              </a:rPr>
              <a:t>정리</a:t>
            </a:r>
            <a:r>
              <a:rPr lang="en-US" altLang="ko-KR" dirty="0" smtClean="0">
                <a:solidFill>
                  <a:srgbClr val="3E020C"/>
                </a:solidFill>
              </a:rPr>
              <a:t>: </a:t>
            </a:r>
            <a:r>
              <a:rPr lang="ko-KR" altLang="en-US" dirty="0" smtClean="0">
                <a:solidFill>
                  <a:srgbClr val="3E020C"/>
                </a:solidFill>
              </a:rPr>
              <a:t>검색하는 아이템 </a:t>
            </a:r>
            <a:r>
              <a:rPr lang="en-US" altLang="ko-KR" i="1" dirty="0" smtClean="0">
                <a:solidFill>
                  <a:srgbClr val="3E020C"/>
                </a:solidFill>
              </a:rPr>
              <a:t>x</a:t>
            </a:r>
            <a:r>
              <a:rPr lang="ko-KR" altLang="en-US" dirty="0" smtClean="0">
                <a:solidFill>
                  <a:srgbClr val="3E020C"/>
                </a:solidFill>
              </a:rPr>
              <a:t>가 </a:t>
            </a:r>
            <a:r>
              <a:rPr lang="en-US" altLang="ko-KR" i="1" dirty="0" smtClean="0">
                <a:solidFill>
                  <a:srgbClr val="3E020C"/>
                </a:solidFill>
              </a:rPr>
              <a:t>n</a:t>
            </a:r>
            <a:r>
              <a:rPr lang="ko-KR" altLang="en-US" dirty="0" smtClean="0">
                <a:solidFill>
                  <a:srgbClr val="3E020C"/>
                </a:solidFill>
              </a:rPr>
              <a:t>개의 아이템 중의 하나가 될 확률이 동일하다고 가정하면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err="1" smtClean="0">
                <a:solidFill>
                  <a:srgbClr val="3E020C"/>
                </a:solidFill>
              </a:rPr>
              <a:t>이진검색트리의</a:t>
            </a:r>
            <a:r>
              <a:rPr lang="ko-KR" altLang="en-US" dirty="0" smtClean="0">
                <a:solidFill>
                  <a:srgbClr val="3E020C"/>
                </a:solidFill>
              </a:rPr>
              <a:t> 평균검색시간은  대략 </a:t>
            </a:r>
            <a:r>
              <a:rPr lang="en-US" altLang="ko-KR" i="1" dirty="0" smtClean="0">
                <a:solidFill>
                  <a:srgbClr val="3E020C"/>
                </a:solidFill>
              </a:rPr>
              <a:t>A</a:t>
            </a:r>
            <a:r>
              <a:rPr lang="en-US" altLang="ko-KR" dirty="0" smtClean="0">
                <a:solidFill>
                  <a:srgbClr val="3E020C"/>
                </a:solidFill>
              </a:rPr>
              <a:t>(</a:t>
            </a:r>
            <a:r>
              <a:rPr lang="en-US" altLang="ko-KR" i="1" dirty="0" smtClean="0">
                <a:solidFill>
                  <a:srgbClr val="3E020C"/>
                </a:solidFill>
              </a:rPr>
              <a:t>n</a:t>
            </a:r>
            <a:r>
              <a:rPr lang="en-US" altLang="ko-KR" dirty="0" smtClean="0">
                <a:solidFill>
                  <a:srgbClr val="3E020C"/>
                </a:solidFill>
              </a:rPr>
              <a:t>) = 1.38 </a:t>
            </a:r>
            <a:r>
              <a:rPr lang="en-US" altLang="ko-KR" dirty="0" err="1" smtClean="0">
                <a:solidFill>
                  <a:srgbClr val="3E020C"/>
                </a:solidFill>
              </a:rPr>
              <a:t>lg</a:t>
            </a:r>
            <a:r>
              <a:rPr lang="en-US" altLang="ko-KR" dirty="0" smtClean="0">
                <a:solidFill>
                  <a:srgbClr val="3E020C"/>
                </a:solidFill>
              </a:rPr>
              <a:t> </a:t>
            </a:r>
            <a:r>
              <a:rPr lang="en-US" altLang="ko-KR" i="1" dirty="0" smtClean="0">
                <a:solidFill>
                  <a:srgbClr val="3E020C"/>
                </a:solidFill>
              </a:rPr>
              <a:t>n</a:t>
            </a:r>
            <a:r>
              <a:rPr lang="ko-KR" altLang="en-US" dirty="0" smtClean="0">
                <a:solidFill>
                  <a:srgbClr val="3E020C"/>
                </a:solidFill>
              </a:rPr>
              <a:t>이 된다</a:t>
            </a:r>
            <a:r>
              <a:rPr lang="en-US" altLang="ko-KR" dirty="0" smtClean="0">
                <a:solidFill>
                  <a:srgbClr val="3E020C"/>
                </a:solidFill>
              </a:rPr>
              <a:t>.</a:t>
            </a:r>
          </a:p>
          <a:p>
            <a:pPr indent="109538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dirty="0">
                <a:solidFill>
                  <a:srgbClr val="3E020C"/>
                </a:solidFill>
              </a:rPr>
              <a:t> </a:t>
            </a:r>
            <a:r>
              <a:rPr lang="en-US" altLang="ko-KR" dirty="0" smtClean="0">
                <a:solidFill>
                  <a:srgbClr val="3E020C"/>
                </a:solidFill>
              </a:rPr>
              <a:t>    </a:t>
            </a:r>
            <a:r>
              <a:rPr lang="ko-KR" altLang="en-US" dirty="0" err="1" smtClean="0">
                <a:solidFill>
                  <a:srgbClr val="3E020C"/>
                </a:solidFill>
              </a:rPr>
              <a:t>생성가능한</a:t>
            </a:r>
            <a:r>
              <a:rPr lang="ko-KR" altLang="en-US" dirty="0" smtClean="0">
                <a:solidFill>
                  <a:srgbClr val="3E020C"/>
                </a:solidFill>
              </a:rPr>
              <a:t> 모든 </a:t>
            </a:r>
            <a:r>
              <a:rPr lang="ko-KR" altLang="en-US" dirty="0" err="1" smtClean="0">
                <a:solidFill>
                  <a:srgbClr val="3E020C"/>
                </a:solidFill>
              </a:rPr>
              <a:t>이진검색트리에</a:t>
            </a:r>
            <a:r>
              <a:rPr lang="ko-KR" altLang="en-US" dirty="0" smtClean="0">
                <a:solidFill>
                  <a:srgbClr val="3E020C"/>
                </a:solidFill>
              </a:rPr>
              <a:t> 대한 평균검색시간</a:t>
            </a:r>
            <a:r>
              <a:rPr lang="en-US" altLang="ko-KR" dirty="0" smtClean="0">
                <a:solidFill>
                  <a:srgbClr val="3E020C"/>
                </a:solidFill>
              </a:rPr>
              <a:t>.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b="1" dirty="0" smtClean="0">
                <a:solidFill>
                  <a:srgbClr val="3E020C"/>
                </a:solidFill>
              </a:rPr>
              <a:t>증명</a:t>
            </a:r>
            <a:endParaRPr lang="ko-KR" altLang="en-US" dirty="0" smtClean="0">
              <a:solidFill>
                <a:srgbClr val="3E020C"/>
              </a:solidFill>
            </a:endParaRP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dirty="0" smtClean="0">
                <a:solidFill>
                  <a:srgbClr val="3E020C"/>
                </a:solidFill>
              </a:rPr>
              <a:t> </a:t>
            </a:r>
            <a:r>
              <a:rPr lang="en-US" altLang="ko-KR" i="1" dirty="0" smtClean="0">
                <a:solidFill>
                  <a:srgbClr val="3E020C"/>
                </a:solidFill>
              </a:rPr>
              <a:t>k</a:t>
            </a:r>
            <a:r>
              <a:rPr lang="ko-KR" altLang="en-US" dirty="0" smtClean="0">
                <a:solidFill>
                  <a:srgbClr val="3E020C"/>
                </a:solidFill>
              </a:rPr>
              <a:t>번째로 작은 아이템이 뿌리마디에 위치하고 있는 </a:t>
            </a:r>
            <a:r>
              <a:rPr lang="en-US" altLang="ko-KR" i="1" dirty="0" smtClean="0">
                <a:solidFill>
                  <a:srgbClr val="3E020C"/>
                </a:solidFill>
              </a:rPr>
              <a:t>n</a:t>
            </a:r>
            <a:r>
              <a:rPr lang="ko-KR" altLang="en-US" dirty="0" smtClean="0">
                <a:solidFill>
                  <a:srgbClr val="3E020C"/>
                </a:solidFill>
              </a:rPr>
              <a:t>개의 아이템을 가진 </a:t>
            </a:r>
            <a:r>
              <a:rPr lang="ko-KR" altLang="en-US" dirty="0" err="1" smtClean="0">
                <a:solidFill>
                  <a:srgbClr val="3E020C"/>
                </a:solidFill>
              </a:rPr>
              <a:t>이진검색트리</a:t>
            </a:r>
            <a:r>
              <a:rPr lang="ko-KR" altLang="en-US" dirty="0" smtClean="0">
                <a:solidFill>
                  <a:srgbClr val="3E020C"/>
                </a:solidFill>
              </a:rPr>
              <a:t> 가정</a:t>
            </a:r>
            <a:r>
              <a:rPr lang="en-US" altLang="ko-KR" dirty="0" smtClean="0">
                <a:solidFill>
                  <a:srgbClr val="3E020C"/>
                </a:solidFill>
              </a:rPr>
              <a:t> 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dirty="0" smtClean="0">
                <a:solidFill>
                  <a:srgbClr val="3E020C"/>
                </a:solidFill>
              </a:rPr>
              <a:t>왼쪽 </a:t>
            </a:r>
            <a:r>
              <a:rPr lang="ko-KR" altLang="en-US" dirty="0" err="1" smtClean="0">
                <a:solidFill>
                  <a:srgbClr val="3E020C"/>
                </a:solidFill>
              </a:rPr>
              <a:t>부분트리에</a:t>
            </a:r>
            <a:r>
              <a:rPr lang="ko-KR" altLang="en-US" dirty="0" smtClean="0">
                <a:solidFill>
                  <a:srgbClr val="3E020C"/>
                </a:solidFill>
              </a:rPr>
              <a:t> </a:t>
            </a:r>
            <a:r>
              <a:rPr lang="en-US" altLang="ko-KR" i="1" dirty="0" smtClean="0">
                <a:solidFill>
                  <a:srgbClr val="3E020C"/>
                </a:solidFill>
              </a:rPr>
              <a:t>k</a:t>
            </a:r>
            <a:r>
              <a:rPr lang="en-US" altLang="ko-KR" dirty="0" smtClean="0">
                <a:solidFill>
                  <a:srgbClr val="3E020C"/>
                </a:solidFill>
              </a:rPr>
              <a:t>-1</a:t>
            </a:r>
            <a:r>
              <a:rPr lang="ko-KR" altLang="en-US" dirty="0" smtClean="0">
                <a:solidFill>
                  <a:srgbClr val="3E020C"/>
                </a:solidFill>
              </a:rPr>
              <a:t>개의 마디가 있고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smtClean="0">
                <a:solidFill>
                  <a:srgbClr val="3E020C"/>
                </a:solidFill>
              </a:rPr>
              <a:t>오른쪽 </a:t>
            </a:r>
            <a:r>
              <a:rPr lang="ko-KR" altLang="en-US" dirty="0" err="1" smtClean="0">
                <a:solidFill>
                  <a:srgbClr val="3E020C"/>
                </a:solidFill>
              </a:rPr>
              <a:t>부분트리에</a:t>
            </a:r>
            <a:r>
              <a:rPr lang="ko-KR" altLang="en-US" dirty="0" smtClean="0">
                <a:solidFill>
                  <a:srgbClr val="3E020C"/>
                </a:solidFill>
              </a:rPr>
              <a:t> </a:t>
            </a:r>
            <a:r>
              <a:rPr lang="en-US" altLang="ko-KR" i="1" dirty="0" smtClean="0">
                <a:solidFill>
                  <a:srgbClr val="3E020C"/>
                </a:solidFill>
              </a:rPr>
              <a:t>n-k</a:t>
            </a:r>
            <a:r>
              <a:rPr lang="ko-KR" altLang="en-US" dirty="0" smtClean="0">
                <a:solidFill>
                  <a:srgbClr val="3E020C"/>
                </a:solidFill>
              </a:rPr>
              <a:t>개의 마디가 존재</a:t>
            </a:r>
            <a:r>
              <a:rPr lang="en-US" altLang="ko-KR" dirty="0" smtClean="0">
                <a:solidFill>
                  <a:srgbClr val="3E020C"/>
                </a:solidFill>
              </a:rPr>
              <a:t>. 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en-US" altLang="ko-KR" i="1" dirty="0" smtClean="0">
                <a:solidFill>
                  <a:srgbClr val="3E020C"/>
                </a:solidFill>
              </a:rPr>
              <a:t>A</a:t>
            </a:r>
            <a:r>
              <a:rPr lang="en-US" altLang="ko-KR" dirty="0" smtClean="0">
                <a:solidFill>
                  <a:srgbClr val="3E020C"/>
                </a:solidFill>
              </a:rPr>
              <a:t>(</a:t>
            </a:r>
            <a:r>
              <a:rPr lang="en-US" altLang="ko-KR" i="1" dirty="0" smtClean="0">
                <a:solidFill>
                  <a:srgbClr val="3E020C"/>
                </a:solidFill>
              </a:rPr>
              <a:t>k</a:t>
            </a:r>
            <a:r>
              <a:rPr lang="en-US" altLang="ko-KR" dirty="0" smtClean="0">
                <a:solidFill>
                  <a:srgbClr val="3E020C"/>
                </a:solidFill>
              </a:rPr>
              <a:t>-1) : </a:t>
            </a:r>
            <a:r>
              <a:rPr lang="ko-KR" altLang="en-US" dirty="0" err="1" smtClean="0">
                <a:solidFill>
                  <a:srgbClr val="3E020C"/>
                </a:solidFill>
              </a:rPr>
              <a:t>왼쪽부분트리를</a:t>
            </a:r>
            <a:r>
              <a:rPr lang="ko-KR" altLang="en-US" dirty="0" smtClean="0">
                <a:solidFill>
                  <a:srgbClr val="3E020C"/>
                </a:solidFill>
              </a:rPr>
              <a:t> 검색하는 평균검색시간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en-US" altLang="ko-KR" i="1" dirty="0" smtClean="0">
                <a:solidFill>
                  <a:srgbClr val="3E020C"/>
                </a:solidFill>
              </a:rPr>
              <a:t>A</a:t>
            </a:r>
            <a:r>
              <a:rPr lang="en-US" altLang="ko-KR" dirty="0" smtClean="0">
                <a:solidFill>
                  <a:srgbClr val="3E020C"/>
                </a:solidFill>
              </a:rPr>
              <a:t>(</a:t>
            </a:r>
            <a:r>
              <a:rPr lang="en-US" altLang="ko-KR" i="1" dirty="0" smtClean="0">
                <a:solidFill>
                  <a:srgbClr val="3E020C"/>
                </a:solidFill>
              </a:rPr>
              <a:t>n-k</a:t>
            </a:r>
            <a:r>
              <a:rPr lang="en-US" altLang="ko-KR" dirty="0" smtClean="0">
                <a:solidFill>
                  <a:srgbClr val="3E020C"/>
                </a:solidFill>
              </a:rPr>
              <a:t>):</a:t>
            </a:r>
            <a:r>
              <a:rPr lang="ko-KR" altLang="en-US" dirty="0" smtClean="0">
                <a:solidFill>
                  <a:srgbClr val="3E020C"/>
                </a:solidFill>
              </a:rPr>
              <a:t>오른쪽 </a:t>
            </a:r>
            <a:r>
              <a:rPr lang="ko-KR" altLang="en-US" dirty="0" err="1" smtClean="0">
                <a:solidFill>
                  <a:srgbClr val="3E020C"/>
                </a:solidFill>
              </a:rPr>
              <a:t>부분트리를</a:t>
            </a:r>
            <a:r>
              <a:rPr lang="ko-KR" altLang="en-US" dirty="0" smtClean="0">
                <a:solidFill>
                  <a:srgbClr val="3E020C"/>
                </a:solidFill>
              </a:rPr>
              <a:t> 검색하는 평균검색시간</a:t>
            </a:r>
            <a:r>
              <a:rPr lang="en-US" altLang="ko-KR" dirty="0" smtClean="0">
                <a:solidFill>
                  <a:srgbClr val="3E020C"/>
                </a:solidFill>
              </a:rPr>
              <a:t> 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dirty="0" smtClean="0">
                <a:solidFill>
                  <a:srgbClr val="3E020C"/>
                </a:solidFill>
              </a:rPr>
              <a:t>그러면 </a:t>
            </a:r>
            <a:r>
              <a:rPr lang="en-US" altLang="ko-KR" i="1" dirty="0" smtClean="0">
                <a:solidFill>
                  <a:srgbClr val="3E020C"/>
                </a:solidFill>
              </a:rPr>
              <a:t>x</a:t>
            </a:r>
            <a:r>
              <a:rPr lang="ko-KR" altLang="en-US" dirty="0" smtClean="0">
                <a:solidFill>
                  <a:srgbClr val="3E020C"/>
                </a:solidFill>
              </a:rPr>
              <a:t>가 왼쪽 </a:t>
            </a:r>
            <a:r>
              <a:rPr lang="ko-KR" altLang="en-US" dirty="0" err="1" smtClean="0">
                <a:solidFill>
                  <a:srgbClr val="3E020C"/>
                </a:solidFill>
              </a:rPr>
              <a:t>부분트리에</a:t>
            </a:r>
            <a:r>
              <a:rPr lang="ko-KR" altLang="en-US" dirty="0" smtClean="0">
                <a:solidFill>
                  <a:srgbClr val="3E020C"/>
                </a:solidFill>
              </a:rPr>
              <a:t> 있을 확률은 </a:t>
            </a:r>
            <a:r>
              <a:rPr lang="en-US" altLang="ko-KR" dirty="0" smtClean="0">
                <a:solidFill>
                  <a:srgbClr val="3E020C"/>
                </a:solidFill>
              </a:rPr>
              <a:t>(</a:t>
            </a:r>
            <a:r>
              <a:rPr lang="en-US" altLang="ko-KR" i="1" dirty="0" smtClean="0">
                <a:solidFill>
                  <a:srgbClr val="3E020C"/>
                </a:solidFill>
              </a:rPr>
              <a:t>k-</a:t>
            </a:r>
            <a:r>
              <a:rPr lang="en-US" altLang="ko-KR" dirty="0" smtClean="0">
                <a:solidFill>
                  <a:srgbClr val="3E020C"/>
                </a:solidFill>
              </a:rPr>
              <a:t>1)/</a:t>
            </a:r>
            <a:r>
              <a:rPr lang="en-US" altLang="ko-KR" i="1" dirty="0" smtClean="0">
                <a:solidFill>
                  <a:srgbClr val="3E020C"/>
                </a:solidFill>
              </a:rPr>
              <a:t>n</a:t>
            </a:r>
            <a:r>
              <a:rPr lang="ko-KR" altLang="en-US" dirty="0" smtClean="0">
                <a:solidFill>
                  <a:srgbClr val="3E020C"/>
                </a:solidFill>
              </a:rPr>
              <a:t>이 되고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smtClean="0">
                <a:solidFill>
                  <a:srgbClr val="3E020C"/>
                </a:solidFill>
              </a:rPr>
              <a:t>오른쪽 </a:t>
            </a:r>
            <a:r>
              <a:rPr lang="ko-KR" altLang="en-US" dirty="0" err="1" smtClean="0">
                <a:solidFill>
                  <a:srgbClr val="3E020C"/>
                </a:solidFill>
              </a:rPr>
              <a:t>부분트리에</a:t>
            </a:r>
            <a:r>
              <a:rPr lang="ko-KR" altLang="en-US" dirty="0" smtClean="0">
                <a:solidFill>
                  <a:srgbClr val="3E020C"/>
                </a:solidFill>
              </a:rPr>
              <a:t> 있을 확률은 </a:t>
            </a:r>
            <a:r>
              <a:rPr lang="en-US" altLang="ko-KR" dirty="0" smtClean="0">
                <a:solidFill>
                  <a:srgbClr val="3E020C"/>
                </a:solidFill>
              </a:rPr>
              <a:t>(</a:t>
            </a:r>
            <a:r>
              <a:rPr lang="en-US" altLang="ko-KR" i="1" dirty="0" smtClean="0">
                <a:solidFill>
                  <a:srgbClr val="3E020C"/>
                </a:solidFill>
              </a:rPr>
              <a:t>n-k</a:t>
            </a:r>
            <a:r>
              <a:rPr lang="en-US" altLang="ko-KR" dirty="0" smtClean="0">
                <a:solidFill>
                  <a:srgbClr val="3E020C"/>
                </a:solidFill>
              </a:rPr>
              <a:t>)/</a:t>
            </a:r>
            <a:r>
              <a:rPr lang="en-US" altLang="ko-KR" i="1" dirty="0" smtClean="0">
                <a:solidFill>
                  <a:srgbClr val="3E020C"/>
                </a:solidFill>
              </a:rPr>
              <a:t>n</a:t>
            </a:r>
            <a:r>
              <a:rPr lang="ko-KR" altLang="en-US" dirty="0" smtClean="0">
                <a:solidFill>
                  <a:srgbClr val="3E020C"/>
                </a:solidFill>
              </a:rPr>
              <a:t>이 된다</a:t>
            </a:r>
            <a:r>
              <a:rPr lang="en-US" altLang="ko-KR" dirty="0" smtClean="0">
                <a:solidFill>
                  <a:srgbClr val="3E020C"/>
                </a:solidFill>
              </a:rPr>
              <a:t>. 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dirty="0" smtClean="0">
                <a:solidFill>
                  <a:srgbClr val="3E020C"/>
                </a:solidFill>
              </a:rPr>
              <a:t>이때 </a:t>
            </a:r>
            <a:r>
              <a:rPr lang="en-US" altLang="ko-KR" i="1" dirty="0" smtClean="0">
                <a:solidFill>
                  <a:srgbClr val="3E020C"/>
                </a:solidFill>
              </a:rPr>
              <a:t>A</a:t>
            </a:r>
            <a:r>
              <a:rPr lang="en-US" altLang="ko-KR" dirty="0" smtClean="0">
                <a:solidFill>
                  <a:srgbClr val="3E020C"/>
                </a:solidFill>
              </a:rPr>
              <a:t>(</a:t>
            </a:r>
            <a:r>
              <a:rPr lang="en-US" altLang="ko-KR" i="1" dirty="0" err="1" smtClean="0">
                <a:solidFill>
                  <a:srgbClr val="3E020C"/>
                </a:solidFill>
              </a:rPr>
              <a:t>n</a:t>
            </a:r>
            <a:r>
              <a:rPr lang="en-US" altLang="ko-KR" dirty="0" err="1" smtClean="0">
                <a:solidFill>
                  <a:srgbClr val="3E020C"/>
                </a:solidFill>
              </a:rPr>
              <a:t>|</a:t>
            </a:r>
            <a:r>
              <a:rPr lang="en-US" altLang="ko-KR" i="1" dirty="0" err="1" smtClean="0">
                <a:solidFill>
                  <a:srgbClr val="3E020C"/>
                </a:solidFill>
              </a:rPr>
              <a:t>k</a:t>
            </a:r>
            <a:r>
              <a:rPr lang="en-US" altLang="ko-KR" dirty="0" smtClean="0">
                <a:solidFill>
                  <a:srgbClr val="3E020C"/>
                </a:solidFill>
              </a:rPr>
              <a:t>)</a:t>
            </a:r>
            <a:r>
              <a:rPr lang="ko-KR" altLang="en-US" dirty="0" smtClean="0">
                <a:solidFill>
                  <a:srgbClr val="3E020C"/>
                </a:solidFill>
              </a:rPr>
              <a:t>를 크기 </a:t>
            </a:r>
            <a:r>
              <a:rPr lang="en-US" altLang="ko-KR" i="1" dirty="0" smtClean="0">
                <a:solidFill>
                  <a:srgbClr val="3E020C"/>
                </a:solidFill>
              </a:rPr>
              <a:t>n</a:t>
            </a:r>
            <a:r>
              <a:rPr lang="ko-KR" altLang="en-US" dirty="0" smtClean="0">
                <a:solidFill>
                  <a:srgbClr val="3E020C"/>
                </a:solidFill>
              </a:rPr>
              <a:t>의 입력에 대하여 </a:t>
            </a:r>
            <a:r>
              <a:rPr lang="en-US" altLang="ko-KR" i="1" dirty="0" smtClean="0">
                <a:solidFill>
                  <a:srgbClr val="3E020C"/>
                </a:solidFill>
              </a:rPr>
              <a:t>k</a:t>
            </a:r>
            <a:r>
              <a:rPr lang="ko-KR" altLang="en-US" dirty="0" smtClean="0">
                <a:solidFill>
                  <a:srgbClr val="3E020C"/>
                </a:solidFill>
              </a:rPr>
              <a:t>번째로 작은 아이템이 뿌리마디에 위치하고 있는 </a:t>
            </a:r>
            <a:r>
              <a:rPr lang="ko-KR" altLang="en-US" dirty="0" err="1" smtClean="0">
                <a:solidFill>
                  <a:srgbClr val="3E020C"/>
                </a:solidFill>
              </a:rPr>
              <a:t>이진검색트리에</a:t>
            </a:r>
            <a:r>
              <a:rPr lang="ko-KR" altLang="en-US" dirty="0" smtClean="0">
                <a:solidFill>
                  <a:srgbClr val="3E020C"/>
                </a:solidFill>
              </a:rPr>
              <a:t> 대한 평균검색시간 이라고 하면</a:t>
            </a:r>
            <a:r>
              <a:rPr lang="en-US" altLang="ko-KR" dirty="0" smtClean="0">
                <a:solidFill>
                  <a:srgbClr val="3E020C"/>
                </a:solidFill>
              </a:rPr>
              <a:t>,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57250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이진검색트리 검색의 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C4ED49-A21A-4FD2-B270-DF9D6C02DF4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dirty="0" smtClean="0"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4143375" y="1571625"/>
            <a:ext cx="428625" cy="42862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j-lt"/>
              </a:rPr>
              <a:t>k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3796" name="이등변 삼각형 3"/>
          <p:cNvSpPr>
            <a:spLocks noChangeArrowheads="1"/>
          </p:cNvSpPr>
          <p:nvPr/>
        </p:nvSpPr>
        <p:spPr bwMode="auto">
          <a:xfrm>
            <a:off x="2357438" y="2500313"/>
            <a:ext cx="1500187" cy="1285875"/>
          </a:xfrm>
          <a:prstGeom prst="triangle">
            <a:avLst>
              <a:gd name="adj" fmla="val 5179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33797" name="이등변 삼각형 4"/>
          <p:cNvSpPr>
            <a:spLocks noChangeArrowheads="1"/>
          </p:cNvSpPr>
          <p:nvPr/>
        </p:nvSpPr>
        <p:spPr bwMode="auto">
          <a:xfrm>
            <a:off x="4714875" y="2500313"/>
            <a:ext cx="1500188" cy="1643062"/>
          </a:xfrm>
          <a:prstGeom prst="triangle">
            <a:avLst>
              <a:gd name="adj" fmla="val 5179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33798" name="직선 연결선 6"/>
          <p:cNvCxnSpPr>
            <a:cxnSpLocks noChangeShapeType="1"/>
            <a:stCxn id="3" idx="3"/>
            <a:endCxn id="33796" idx="0"/>
          </p:cNvCxnSpPr>
          <p:nvPr/>
        </p:nvCxnSpPr>
        <p:spPr bwMode="auto">
          <a:xfrm rot="5400000">
            <a:off x="3388518" y="1681957"/>
            <a:ext cx="563563" cy="1073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9" name="직선 연결선 8"/>
          <p:cNvCxnSpPr>
            <a:cxnSpLocks noChangeShapeType="1"/>
            <a:stCxn id="3" idx="5"/>
            <a:endCxn id="33797" idx="0"/>
          </p:cNvCxnSpPr>
          <p:nvPr/>
        </p:nvCxnSpPr>
        <p:spPr bwMode="auto">
          <a:xfrm rot="16200000" flipH="1">
            <a:off x="4718050" y="1727200"/>
            <a:ext cx="563563" cy="9826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0" name="오른쪽 중괄호 9"/>
          <p:cNvSpPr>
            <a:spLocks/>
          </p:cNvSpPr>
          <p:nvPr/>
        </p:nvSpPr>
        <p:spPr bwMode="auto">
          <a:xfrm>
            <a:off x="7000875" y="1643063"/>
            <a:ext cx="428625" cy="257175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9500" y="2720975"/>
            <a:ext cx="9477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A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 err="1">
                <a:latin typeface="+mn-lt"/>
              </a:rPr>
              <a:t>n|k</a:t>
            </a:r>
            <a:r>
              <a:rPr lang="en-US" altLang="ko-KR" sz="2000" i="0" dirty="0">
                <a:latin typeface="+mn-lt"/>
              </a:rPr>
              <a:t>)</a:t>
            </a:r>
            <a:endParaRPr lang="ko-KR" altLang="en-US" sz="2000" i="0" dirty="0">
              <a:latin typeface="+mn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/>
          </a:p>
        </p:txBody>
      </p:sp>
      <p:sp>
        <p:nvSpPr>
          <p:cNvPr id="33802" name="오른쪽 중괄호 11"/>
          <p:cNvSpPr>
            <a:spLocks/>
          </p:cNvSpPr>
          <p:nvPr/>
        </p:nvSpPr>
        <p:spPr bwMode="auto">
          <a:xfrm>
            <a:off x="6215063" y="2500313"/>
            <a:ext cx="428625" cy="1571625"/>
          </a:xfrm>
          <a:prstGeom prst="righ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38" y="2928938"/>
            <a:ext cx="9477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A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n-k</a:t>
            </a:r>
            <a:r>
              <a:rPr lang="en-US" altLang="ko-KR" sz="2000" i="0" dirty="0">
                <a:latin typeface="+mn-lt"/>
              </a:rPr>
              <a:t>)</a:t>
            </a:r>
            <a:endParaRPr lang="ko-KR" altLang="en-US" sz="2000" i="0" dirty="0">
              <a:latin typeface="+mn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/>
          </a:p>
        </p:txBody>
      </p:sp>
      <p:sp>
        <p:nvSpPr>
          <p:cNvPr id="33804" name="오른쪽 중괄호 13"/>
          <p:cNvSpPr>
            <a:spLocks/>
          </p:cNvSpPr>
          <p:nvPr/>
        </p:nvSpPr>
        <p:spPr bwMode="auto">
          <a:xfrm rot="10800000">
            <a:off x="1857375" y="2500313"/>
            <a:ext cx="428625" cy="128587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2988" y="2955925"/>
            <a:ext cx="9477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A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k-</a:t>
            </a:r>
            <a:r>
              <a:rPr lang="en-US" altLang="ko-KR" sz="2000" i="0" dirty="0">
                <a:latin typeface="+mn-lt"/>
              </a:rPr>
              <a:t>1)</a:t>
            </a:r>
            <a:endParaRPr lang="ko-KR" altLang="en-US" sz="2000" i="0" dirty="0">
              <a:latin typeface="+mn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/>
          </a:p>
        </p:txBody>
      </p:sp>
      <p:sp>
        <p:nvSpPr>
          <p:cNvPr id="17" name="TextBox 16"/>
          <p:cNvSpPr txBox="1"/>
          <p:nvPr/>
        </p:nvSpPr>
        <p:spPr>
          <a:xfrm>
            <a:off x="2643188" y="3074988"/>
            <a:ext cx="9477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k-</a:t>
            </a:r>
            <a:r>
              <a:rPr lang="en-US" altLang="ko-KR" sz="2000" i="0" dirty="0">
                <a:latin typeface="+mn-lt"/>
              </a:rPr>
              <a:t>1</a:t>
            </a:r>
            <a:r>
              <a:rPr lang="ko-KR" altLang="en-US" sz="2000" i="0" dirty="0">
                <a:latin typeface="+mn-lt"/>
              </a:rPr>
              <a:t>개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/>
          </a:p>
        </p:txBody>
      </p:sp>
      <p:sp>
        <p:nvSpPr>
          <p:cNvPr id="18" name="TextBox 17"/>
          <p:cNvSpPr txBox="1"/>
          <p:nvPr/>
        </p:nvSpPr>
        <p:spPr>
          <a:xfrm>
            <a:off x="5072063" y="3429000"/>
            <a:ext cx="9477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n-k</a:t>
            </a:r>
            <a:r>
              <a:rPr lang="ko-KR" altLang="en-US" sz="2000" i="0" dirty="0">
                <a:latin typeface="+mn-lt"/>
              </a:rPr>
              <a:t>개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/>
          </a:p>
        </p:txBody>
      </p:sp>
      <p:sp>
        <p:nvSpPr>
          <p:cNvPr id="29712" name="모서리가 둥근 사각형 설명선 18"/>
          <p:cNvSpPr>
            <a:spLocks noChangeArrowheads="1"/>
          </p:cNvSpPr>
          <p:nvPr/>
        </p:nvSpPr>
        <p:spPr bwMode="auto">
          <a:xfrm>
            <a:off x="5000625" y="785813"/>
            <a:ext cx="1571625" cy="642937"/>
          </a:xfrm>
          <a:prstGeom prst="wedgeRoundRectCallout">
            <a:avLst>
              <a:gd name="adj1" fmla="val -76449"/>
              <a:gd name="adj2" fmla="val 9735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smtClean="0">
                <a:latin typeface="굴림" panose="020B0600000101010101" pitchFamily="50" charset="-127"/>
              </a:rPr>
              <a:t>모든</a:t>
            </a:r>
            <a:r>
              <a:rPr lang="en-US" altLang="ko-KR" sz="1400" i="0" smtClean="0">
                <a:latin typeface="굴림" panose="020B0600000101010101" pitchFamily="50" charset="-127"/>
              </a:rPr>
              <a:t> </a:t>
            </a:r>
            <a:r>
              <a:rPr lang="ko-KR" altLang="en-US" sz="1400" i="0" smtClean="0">
                <a:latin typeface="굴림" panose="020B0600000101010101" pitchFamily="50" charset="-127"/>
              </a:rPr>
              <a:t>노드는 루트에서 </a:t>
            </a:r>
            <a:r>
              <a:rPr lang="en-US" altLang="ko-KR" sz="1400" i="0" smtClean="0">
                <a:latin typeface="굴림" panose="020B0600000101010101" pitchFamily="50" charset="-127"/>
              </a:rPr>
              <a:t>1</a:t>
            </a:r>
            <a:r>
              <a:rPr lang="ko-KR" altLang="en-US" sz="1400" i="0" smtClean="0">
                <a:latin typeface="굴림" panose="020B0600000101010101" pitchFamily="50" charset="-127"/>
              </a:rPr>
              <a:t>회 비교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877888"/>
            <a:ext cx="2506663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정렬된 상태에서 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번째 데이터</a:t>
            </a:r>
          </a:p>
        </p:txBody>
      </p:sp>
      <p:cxnSp>
        <p:nvCxnSpPr>
          <p:cNvPr id="33810" name="직선 화살표 연결선 4"/>
          <p:cNvCxnSpPr>
            <a:cxnSpLocks noChangeShapeType="1"/>
          </p:cNvCxnSpPr>
          <p:nvPr/>
        </p:nvCxnSpPr>
        <p:spPr bwMode="auto">
          <a:xfrm>
            <a:off x="3779838" y="1362075"/>
            <a:ext cx="363537" cy="280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 bwMode="auto">
          <a:xfrm>
            <a:off x="5715000" y="214313"/>
            <a:ext cx="428625" cy="500062"/>
          </a:xfrm>
          <a:prstGeom prst="ellipse">
            <a:avLst/>
          </a:prstGeom>
          <a:solidFill>
            <a:schemeClr val="accent3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5A1ECA-7188-41C8-9291-0796CFC959C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429125"/>
            <a:ext cx="8839200" cy="1714500"/>
          </a:xfrm>
        </p:spPr>
        <p:txBody>
          <a:bodyPr/>
          <a:lstStyle/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</a:rPr>
              <a:t>이 재현식</a:t>
            </a:r>
            <a:r>
              <a:rPr lang="en-US" altLang="ko-KR" smtClean="0">
                <a:solidFill>
                  <a:srgbClr val="3E020C"/>
                </a:solidFill>
              </a:rPr>
              <a:t>(recurrence)</a:t>
            </a:r>
            <a:r>
              <a:rPr lang="ko-KR" altLang="en-US" smtClean="0">
                <a:solidFill>
                  <a:srgbClr val="3E020C"/>
                </a:solidFill>
              </a:rPr>
              <a:t>은 빠른 정렬의 평균의 경우의 시간복잡도와 거의 같다</a:t>
            </a:r>
            <a:r>
              <a:rPr lang="en-US" altLang="ko-KR" smtClean="0">
                <a:solidFill>
                  <a:srgbClr val="3E020C"/>
                </a:solidFill>
              </a:rPr>
              <a:t>. </a:t>
            </a:r>
            <a:r>
              <a:rPr lang="ko-KR" altLang="en-US" smtClean="0">
                <a:solidFill>
                  <a:srgbClr val="3E020C"/>
                </a:solidFill>
              </a:rPr>
              <a:t>따라서 </a:t>
            </a:r>
            <a:r>
              <a:rPr lang="en-US" altLang="ko-KR" i="1" smtClean="0">
                <a:solidFill>
                  <a:srgbClr val="3E020C"/>
                </a:solidFill>
              </a:rPr>
              <a:t>C</a:t>
            </a:r>
            <a:r>
              <a:rPr lang="en-US" altLang="ko-KR" smtClean="0">
                <a:solidFill>
                  <a:srgbClr val="3E020C"/>
                </a:solidFill>
              </a:rPr>
              <a:t>(</a:t>
            </a:r>
            <a:r>
              <a:rPr lang="en-US" altLang="ko-KR" i="1" smtClean="0">
                <a:solidFill>
                  <a:srgbClr val="3E020C"/>
                </a:solidFill>
              </a:rPr>
              <a:t>n</a:t>
            </a:r>
            <a:r>
              <a:rPr lang="en-US" altLang="ko-KR" smtClean="0">
                <a:solidFill>
                  <a:srgbClr val="3E020C"/>
                </a:solidFill>
              </a:rPr>
              <a:t>) </a:t>
            </a:r>
            <a:r>
              <a:rPr lang="en-US" altLang="ko-KR" smtClean="0">
                <a:solidFill>
                  <a:srgbClr val="3E020C"/>
                </a:solidFill>
                <a:sym typeface="Symbol" panose="05050102010706020507" pitchFamily="18" charset="2"/>
              </a:rPr>
              <a:t> 1.38(</a:t>
            </a:r>
            <a:r>
              <a:rPr lang="en-US" altLang="ko-KR" i="1" smtClean="0">
                <a:solidFill>
                  <a:srgbClr val="3E020C"/>
                </a:solidFill>
                <a:sym typeface="Symbol" panose="05050102010706020507" pitchFamily="18" charset="2"/>
              </a:rPr>
              <a:t>n</a:t>
            </a:r>
            <a:r>
              <a:rPr lang="en-US" altLang="ko-KR" smtClean="0">
                <a:solidFill>
                  <a:srgbClr val="3E020C"/>
                </a:solidFill>
                <a:sym typeface="Symbol" panose="05050102010706020507" pitchFamily="18" charset="2"/>
              </a:rPr>
              <a:t>+1)lg </a:t>
            </a:r>
            <a:r>
              <a:rPr lang="en-US" altLang="ko-KR" i="1" smtClean="0">
                <a:solidFill>
                  <a:srgbClr val="3E020C"/>
                </a:solidFill>
                <a:sym typeface="Symbol" panose="05050102010706020507" pitchFamily="18" charset="2"/>
              </a:rPr>
              <a:t>n</a:t>
            </a:r>
            <a:r>
              <a:rPr lang="en-US" altLang="ko-KR" smtClean="0">
                <a:solidFill>
                  <a:srgbClr val="3E020C"/>
                </a:solidFill>
                <a:sym typeface="Symbol" panose="05050102010706020507" pitchFamily="18" charset="2"/>
              </a:rPr>
              <a:t> . </a:t>
            </a:r>
            <a:r>
              <a:rPr lang="ko-KR" altLang="en-US" smtClean="0">
                <a:solidFill>
                  <a:srgbClr val="3E020C"/>
                </a:solidFill>
                <a:sym typeface="Symbol" panose="05050102010706020507" pitchFamily="18" charset="2"/>
              </a:rPr>
              <a:t>결과적으로  </a:t>
            </a:r>
            <a:r>
              <a:rPr lang="en-US" altLang="ko-KR" i="1" smtClean="0">
                <a:solidFill>
                  <a:srgbClr val="3E020C"/>
                </a:solidFill>
                <a:sym typeface="Symbol" panose="05050102010706020507" pitchFamily="18" charset="2"/>
              </a:rPr>
              <a:t>A</a:t>
            </a:r>
            <a:r>
              <a:rPr lang="en-US" altLang="ko-KR" smtClean="0">
                <a:solidFill>
                  <a:srgbClr val="3E020C"/>
                </a:solidFill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olidFill>
                  <a:srgbClr val="3E020C"/>
                </a:solidFill>
                <a:sym typeface="Symbol" panose="05050102010706020507" pitchFamily="18" charset="2"/>
              </a:rPr>
              <a:t>n</a:t>
            </a:r>
            <a:r>
              <a:rPr lang="en-US" altLang="ko-KR" smtClean="0">
                <a:solidFill>
                  <a:srgbClr val="3E020C"/>
                </a:solidFill>
                <a:sym typeface="Symbol" panose="05050102010706020507" pitchFamily="18" charset="2"/>
              </a:rPr>
              <a:t>)  1.38 lg </a:t>
            </a:r>
            <a:r>
              <a:rPr lang="en-US" altLang="ko-KR" i="1" smtClean="0">
                <a:solidFill>
                  <a:srgbClr val="3E020C"/>
                </a:solidFill>
                <a:sym typeface="Symbol" panose="05050102010706020507" pitchFamily="18" charset="2"/>
              </a:rPr>
              <a:t>n</a:t>
            </a:r>
          </a:p>
          <a:p>
            <a:pPr lvl="1"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  <a:sym typeface="Symbol" panose="05050102010706020507" pitchFamily="18" charset="2"/>
              </a:rPr>
              <a:t>최악의 경우의 시간복잡도는 </a:t>
            </a:r>
            <a:r>
              <a:rPr lang="en-US" altLang="ko-KR" smtClean="0">
                <a:solidFill>
                  <a:srgbClr val="3E020C"/>
                </a:solidFill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olidFill>
                  <a:srgbClr val="3E020C"/>
                </a:solidFill>
                <a:sym typeface="Symbol" panose="05050102010706020507" pitchFamily="18" charset="2"/>
              </a:rPr>
              <a:t>n</a:t>
            </a:r>
            <a:r>
              <a:rPr lang="en-US" altLang="ko-KR" smtClean="0">
                <a:solidFill>
                  <a:srgbClr val="3E020C"/>
                </a:solidFill>
                <a:sym typeface="Symbol" panose="05050102010706020507" pitchFamily="18" charset="2"/>
              </a:rPr>
              <a:t>)</a:t>
            </a:r>
            <a:r>
              <a:rPr lang="ko-KR" altLang="en-US" smtClean="0">
                <a:solidFill>
                  <a:srgbClr val="3E020C"/>
                </a:solidFill>
                <a:sym typeface="Symbol" panose="05050102010706020507" pitchFamily="18" charset="2"/>
              </a:rPr>
              <a:t>이므로 이 방법이 항상 효율적이라고 할 수는 없다</a:t>
            </a:r>
            <a:r>
              <a:rPr lang="en-US" altLang="ko-KR" smtClean="0">
                <a:solidFill>
                  <a:srgbClr val="3E020C"/>
                </a:solidFill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2286000" y="142875"/>
          <a:ext cx="37004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5" name="수식" r:id="rId4" imgW="2590800" imgH="393700" progId="Equation.3">
                  <p:embed/>
                </p:oleObj>
              </mc:Choice>
              <mc:Fallback>
                <p:oleObj name="수식" r:id="rId4" imgW="25908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2875"/>
                        <a:ext cx="37004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2209800" y="762000"/>
          <a:ext cx="40052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6" name="수식" r:id="rId6" imgW="2857500" imgH="431800" progId="Equation.3">
                  <p:embed/>
                </p:oleObj>
              </mc:Choice>
              <mc:Fallback>
                <p:oleObj name="수식" r:id="rId6" imgW="2857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2000"/>
                        <a:ext cx="40052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6"/>
          <p:cNvGraphicFramePr>
            <a:graphicFrameLocks noChangeAspect="1"/>
          </p:cNvGraphicFramePr>
          <p:nvPr/>
        </p:nvGraphicFramePr>
        <p:xfrm>
          <a:off x="1785938" y="1857375"/>
          <a:ext cx="42862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7" name="수식" r:id="rId8" imgW="2946400" imgH="431800" progId="Equation.3">
                  <p:embed/>
                </p:oleObj>
              </mc:Choice>
              <mc:Fallback>
                <p:oleObj name="수식" r:id="rId8" imgW="2946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857375"/>
                        <a:ext cx="42862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7"/>
          <p:cNvGraphicFramePr>
            <a:graphicFrameLocks noChangeAspect="1"/>
          </p:cNvGraphicFramePr>
          <p:nvPr/>
        </p:nvGraphicFramePr>
        <p:xfrm>
          <a:off x="2071688" y="2928938"/>
          <a:ext cx="30003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8" name="Equation" r:id="rId10" imgW="2197100" imgH="889000" progId="Equation.3">
                  <p:embed/>
                </p:oleObj>
              </mc:Choice>
              <mc:Fallback>
                <p:oleObj name="Equation" r:id="rId10" imgW="21971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928938"/>
                        <a:ext cx="300037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8"/>
          <p:cNvGraphicFramePr>
            <a:graphicFrameLocks noChangeAspect="1"/>
          </p:cNvGraphicFramePr>
          <p:nvPr/>
        </p:nvGraphicFramePr>
        <p:xfrm>
          <a:off x="5680075" y="3357563"/>
          <a:ext cx="13922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9" name="수식" r:id="rId12" imgW="1016000" imgH="203200" progId="Equation.3">
                  <p:embed/>
                </p:oleObj>
              </mc:Choice>
              <mc:Fallback>
                <p:oleObj name="수식" r:id="rId12" imgW="10160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3357563"/>
                        <a:ext cx="139223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Box 10"/>
          <p:cNvSpPr txBox="1">
            <a:spLocks noChangeArrowheads="1"/>
          </p:cNvSpPr>
          <p:nvPr/>
        </p:nvSpPr>
        <p:spPr bwMode="auto">
          <a:xfrm>
            <a:off x="642938" y="571500"/>
            <a:ext cx="1039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그러면</a:t>
            </a:r>
            <a:r>
              <a:rPr lang="en-US" altLang="ko-KR" i="0">
                <a:latin typeface="굴림" panose="020B0600000101010101" pitchFamily="50" charset="-127"/>
              </a:rPr>
              <a:t> </a:t>
            </a: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0063" y="1428750"/>
            <a:ext cx="38639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i="0" dirty="0"/>
              <a:t>여기서 </a:t>
            </a:r>
            <a:r>
              <a:rPr lang="en-US" altLang="ko-KR" sz="2000" dirty="0">
                <a:latin typeface="+mn-lt"/>
              </a:rPr>
              <a:t>C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</a:t>
            </a:r>
            <a:r>
              <a:rPr lang="en-US" altLang="ko-KR" sz="2000" dirty="0">
                <a:latin typeface="+mn-lt"/>
              </a:rPr>
              <a:t> = </a:t>
            </a:r>
            <a:r>
              <a:rPr lang="en-US" altLang="ko-KR" sz="2000" dirty="0" err="1">
                <a:latin typeface="+mn-lt"/>
              </a:rPr>
              <a:t>nA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</a:t>
            </a:r>
            <a:r>
              <a:rPr lang="ko-KR" altLang="en-US" sz="2000" i="0" dirty="0"/>
              <a:t>으로 놓으면</a:t>
            </a:r>
            <a:r>
              <a:rPr lang="en-US" altLang="ko-KR" sz="2400" i="0" dirty="0"/>
              <a:t>,</a:t>
            </a:r>
          </a:p>
        </p:txBody>
      </p:sp>
      <p:sp>
        <p:nvSpPr>
          <p:cNvPr id="30732" name="모서리가 둥근 사각형 설명선 12"/>
          <p:cNvSpPr>
            <a:spLocks noChangeArrowheads="1"/>
          </p:cNvSpPr>
          <p:nvPr/>
        </p:nvSpPr>
        <p:spPr bwMode="auto">
          <a:xfrm>
            <a:off x="6948488" y="347663"/>
            <a:ext cx="1169987" cy="430212"/>
          </a:xfrm>
          <a:prstGeom prst="wedgeRoundRectCallout">
            <a:avLst>
              <a:gd name="adj1" fmla="val -119333"/>
              <a:gd name="adj2" fmla="val -32764"/>
              <a:gd name="adj3" fmla="val 16667"/>
            </a:avLst>
          </a:prstGeom>
          <a:solidFill>
            <a:schemeClr val="accent1">
              <a:lumMod val="9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뿌리마디에서의 비교</a:t>
            </a:r>
          </a:p>
        </p:txBody>
      </p:sp>
      <p:sp>
        <p:nvSpPr>
          <p:cNvPr id="13" name="모서리가 둥근 사각형 설명선 12"/>
          <p:cNvSpPr>
            <a:spLocks noChangeArrowheads="1"/>
          </p:cNvSpPr>
          <p:nvPr/>
        </p:nvSpPr>
        <p:spPr bwMode="auto">
          <a:xfrm>
            <a:off x="7196138" y="1211263"/>
            <a:ext cx="1171575" cy="642937"/>
          </a:xfrm>
          <a:prstGeom prst="wedgeRoundRectCallout">
            <a:avLst>
              <a:gd name="adj1" fmla="val -119333"/>
              <a:gd name="adj2" fmla="val -32764"/>
              <a:gd name="adj3" fmla="val 16667"/>
            </a:avLst>
          </a:prstGeom>
          <a:solidFill>
            <a:schemeClr val="accent1">
              <a:lumMod val="9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특정노드가</a:t>
            </a:r>
            <a:r>
              <a:rPr lang="ko-KR" altLang="en-US" sz="1400" i="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뿌리가 될 확률 </a:t>
            </a:r>
            <a:r>
              <a:rPr lang="en-US" altLang="ko-KR" sz="1400" i="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1/n</a:t>
            </a:r>
            <a:endParaRPr lang="ko-KR" altLang="en-US" sz="1400" i="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35854" name="개체 2"/>
          <p:cNvGraphicFramePr>
            <a:graphicFrameLocks noChangeAspect="1"/>
          </p:cNvGraphicFramePr>
          <p:nvPr/>
        </p:nvGraphicFramePr>
        <p:xfrm>
          <a:off x="8120063" y="323850"/>
          <a:ext cx="8032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0" name="수식" r:id="rId14" imgW="495085" imgH="431613" progId="Equation.3">
                  <p:embed/>
                </p:oleObj>
              </mc:Choice>
              <mc:Fallback>
                <p:oleObj name="수식" r:id="rId14" imgW="495085" imgH="431613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063" y="323850"/>
                        <a:ext cx="8032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4B51B-DAFA-4FB2-AD92-65ADF40B411F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449797" y="908720"/>
            <a:ext cx="6533331" cy="2232248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058" y="881656"/>
            <a:ext cx="4177994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예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A(3)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 다음 </a:t>
            </a:r>
            <a:r>
              <a:rPr lang="ko-KR" altLang="en-US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이진검색트리들의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평균 비교 횟수 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3265872" y="1339315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098398" y="1653267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899159" y="1941299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cxnSp>
        <p:nvCxnSpPr>
          <p:cNvPr id="8" name="직선 연결선 7"/>
          <p:cNvCxnSpPr>
            <a:stCxn id="5" idx="4"/>
            <a:endCxn id="6" idx="7"/>
          </p:cNvCxnSpPr>
          <p:nvPr/>
        </p:nvCxnSpPr>
        <p:spPr bwMode="auto">
          <a:xfrm flipH="1">
            <a:off x="3224415" y="1486953"/>
            <a:ext cx="115276" cy="187935"/>
          </a:xfrm>
          <a:prstGeom prst="line">
            <a:avLst/>
          </a:prstGeom>
          <a:noFill/>
          <a:ln w="25400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>
            <a:stCxn id="6" idx="4"/>
            <a:endCxn id="7" idx="7"/>
          </p:cNvCxnSpPr>
          <p:nvPr/>
        </p:nvCxnSpPr>
        <p:spPr bwMode="auto">
          <a:xfrm flipH="1">
            <a:off x="3025176" y="1800905"/>
            <a:ext cx="147041" cy="162015"/>
          </a:xfrm>
          <a:prstGeom prst="line">
            <a:avLst/>
          </a:prstGeom>
          <a:noFill/>
          <a:ln w="25400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타원 9"/>
          <p:cNvSpPr/>
          <p:nvPr/>
        </p:nvSpPr>
        <p:spPr bwMode="auto">
          <a:xfrm>
            <a:off x="5448894" y="1765822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230124" y="1456169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5030885" y="1744201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cxnSp>
        <p:nvCxnSpPr>
          <p:cNvPr id="13" name="직선 연결선 12"/>
          <p:cNvCxnSpPr>
            <a:stCxn id="10" idx="1"/>
            <a:endCxn id="11" idx="5"/>
          </p:cNvCxnSpPr>
          <p:nvPr/>
        </p:nvCxnSpPr>
        <p:spPr bwMode="auto">
          <a:xfrm flipH="1" flipV="1">
            <a:off x="5356141" y="1582186"/>
            <a:ext cx="114374" cy="205257"/>
          </a:xfrm>
          <a:prstGeom prst="line">
            <a:avLst/>
          </a:prstGeom>
          <a:noFill/>
          <a:ln w="25400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1" idx="3"/>
            <a:endCxn id="12" idx="7"/>
          </p:cNvCxnSpPr>
          <p:nvPr/>
        </p:nvCxnSpPr>
        <p:spPr bwMode="auto">
          <a:xfrm flipH="1">
            <a:off x="5156902" y="1582186"/>
            <a:ext cx="94843" cy="183636"/>
          </a:xfrm>
          <a:prstGeom prst="line">
            <a:avLst/>
          </a:prstGeom>
          <a:noFill/>
          <a:ln w="25400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4247998" y="1347474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080524" y="1661426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321817" y="1945354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cxnSp>
        <p:nvCxnSpPr>
          <p:cNvPr id="18" name="직선 연결선 17"/>
          <p:cNvCxnSpPr>
            <a:stCxn id="15" idx="4"/>
            <a:endCxn id="16" idx="7"/>
          </p:cNvCxnSpPr>
          <p:nvPr/>
        </p:nvCxnSpPr>
        <p:spPr bwMode="auto">
          <a:xfrm flipH="1">
            <a:off x="4206541" y="1495112"/>
            <a:ext cx="115276" cy="187935"/>
          </a:xfrm>
          <a:prstGeom prst="line">
            <a:avLst/>
          </a:prstGeom>
          <a:noFill/>
          <a:ln w="25400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>
            <a:stCxn id="16" idx="5"/>
            <a:endCxn id="17" idx="1"/>
          </p:cNvCxnSpPr>
          <p:nvPr/>
        </p:nvCxnSpPr>
        <p:spPr bwMode="auto">
          <a:xfrm>
            <a:off x="4206541" y="1787443"/>
            <a:ext cx="136897" cy="179532"/>
          </a:xfrm>
          <a:prstGeom prst="line">
            <a:avLst/>
          </a:prstGeom>
          <a:noFill/>
          <a:ln w="25400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타원 19"/>
          <p:cNvSpPr/>
          <p:nvPr/>
        </p:nvSpPr>
        <p:spPr bwMode="auto">
          <a:xfrm>
            <a:off x="6502749" y="1927837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283979" y="1618184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6054316" y="1308531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cxnSp>
        <p:nvCxnSpPr>
          <p:cNvPr id="23" name="직선 연결선 22"/>
          <p:cNvCxnSpPr>
            <a:stCxn id="20" idx="1"/>
            <a:endCxn id="21" idx="5"/>
          </p:cNvCxnSpPr>
          <p:nvPr/>
        </p:nvCxnSpPr>
        <p:spPr bwMode="auto">
          <a:xfrm flipH="1" flipV="1">
            <a:off x="6409996" y="1744201"/>
            <a:ext cx="114374" cy="205257"/>
          </a:xfrm>
          <a:prstGeom prst="line">
            <a:avLst/>
          </a:prstGeom>
          <a:noFill/>
          <a:ln w="25400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stCxn id="21" idx="1"/>
            <a:endCxn id="22" idx="5"/>
          </p:cNvCxnSpPr>
          <p:nvPr/>
        </p:nvCxnSpPr>
        <p:spPr bwMode="auto">
          <a:xfrm flipH="1" flipV="1">
            <a:off x="6180333" y="1434548"/>
            <a:ext cx="125267" cy="205257"/>
          </a:xfrm>
          <a:prstGeom prst="line">
            <a:avLst/>
          </a:prstGeom>
          <a:noFill/>
          <a:ln w="25400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타원 24"/>
          <p:cNvSpPr/>
          <p:nvPr/>
        </p:nvSpPr>
        <p:spPr bwMode="auto">
          <a:xfrm>
            <a:off x="7067019" y="1941299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7296682" y="1601069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7067019" y="1291416"/>
            <a:ext cx="147638" cy="147638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cxnSp>
        <p:nvCxnSpPr>
          <p:cNvPr id="28" name="직선 연결선 27"/>
          <p:cNvCxnSpPr>
            <a:stCxn id="25" idx="7"/>
            <a:endCxn id="26" idx="3"/>
          </p:cNvCxnSpPr>
          <p:nvPr/>
        </p:nvCxnSpPr>
        <p:spPr bwMode="auto">
          <a:xfrm flipV="1">
            <a:off x="7193036" y="1727086"/>
            <a:ext cx="125267" cy="235834"/>
          </a:xfrm>
          <a:prstGeom prst="line">
            <a:avLst/>
          </a:prstGeom>
          <a:noFill/>
          <a:ln w="25400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>
            <a:stCxn id="26" idx="1"/>
            <a:endCxn id="27" idx="5"/>
          </p:cNvCxnSpPr>
          <p:nvPr/>
        </p:nvCxnSpPr>
        <p:spPr bwMode="auto">
          <a:xfrm flipH="1" flipV="1">
            <a:off x="7193036" y="1417433"/>
            <a:ext cx="125267" cy="205257"/>
          </a:xfrm>
          <a:prstGeom prst="line">
            <a:avLst/>
          </a:prstGeom>
          <a:noFill/>
          <a:ln w="25400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781325" y="2169864"/>
            <a:ext cx="624136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0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1+2+3=6</a:t>
            </a:r>
            <a:endParaRPr lang="ko-KR" altLang="en-US" sz="10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35930" y="2169864"/>
            <a:ext cx="624136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0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1+2+3=6</a:t>
            </a:r>
            <a:endParaRPr lang="ko-KR" altLang="en-US" sz="10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4991" y="2197258"/>
            <a:ext cx="624136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0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1+2+3=6</a:t>
            </a:r>
            <a:endParaRPr lang="ko-KR" altLang="en-US" sz="10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01805" y="2197258"/>
            <a:ext cx="624136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0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1+2+3=6</a:t>
            </a:r>
            <a:endParaRPr lang="ko-KR" altLang="en-US" sz="10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30885" y="2197258"/>
            <a:ext cx="624136" cy="3507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0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1+2+2=5</a:t>
            </a:r>
            <a:endParaRPr lang="ko-KR" altLang="en-US" sz="10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39628" y="2652864"/>
            <a:ext cx="2294465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A(3)=(6+6+5+6+6)/5=29/5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16063" y="4358386"/>
            <a:ext cx="7200800" cy="107297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동적계획법의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최적이진검색트리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구축 방법에서는 각 </a:t>
            </a:r>
            <a:r>
              <a:rPr lang="ko-KR" altLang="en-US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노드를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검색할 확률이 다름</a:t>
            </a:r>
            <a:endParaRPr lang="en-US" altLang="ko-KR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각 트리 내에 각 </a:t>
            </a:r>
            <a:r>
              <a:rPr lang="ko-KR" altLang="en-US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노드를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찾을 확률을 고려 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en-US" altLang="ko-KR" sz="1400" i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A[</a:t>
            </a:r>
            <a:r>
              <a:rPr lang="en-US" altLang="ko-KR" sz="140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i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][</a:t>
            </a:r>
            <a:r>
              <a:rPr lang="en-US" altLang="ko-KR" sz="1400" dirty="0" err="1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400" i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]=</a:t>
            </a:r>
            <a:r>
              <a:rPr lang="en-US" altLang="ko-KR" sz="14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400" i="0" baseline="-2500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sz="1400" i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</a:t>
            </a: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설정</a:t>
            </a:r>
            <a:endParaRPr lang="en-US" altLang="ko-KR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따라서 다른 연쇄식이 구축된다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29" y="5627490"/>
            <a:ext cx="4591341" cy="8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22FEE5-D572-4E7C-8C10-914A468C191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키를 비교함으로만 검색을 수행하는 경우의 하한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6482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z="2400" b="1" smtClean="0"/>
              <a:t>검색</a:t>
            </a:r>
            <a:r>
              <a:rPr lang="en-US" altLang="ko-KR" sz="2400" b="1" smtClean="0"/>
              <a:t>(Searching) </a:t>
            </a:r>
            <a:r>
              <a:rPr lang="ko-KR" altLang="en-US" sz="2400" b="1" smtClean="0"/>
              <a:t>문제</a:t>
            </a:r>
            <a:r>
              <a:rPr lang="en-US" altLang="ko-KR" sz="2400" smtClean="0"/>
              <a:t>: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i="1" smtClean="0"/>
              <a:t>n</a:t>
            </a:r>
            <a:r>
              <a:rPr lang="ko-KR" altLang="en-US" smtClean="0"/>
              <a:t>개의 키를 가진 배열 </a:t>
            </a:r>
            <a:r>
              <a:rPr lang="en-US" altLang="ko-KR" i="1" smtClean="0"/>
              <a:t>S</a:t>
            </a:r>
            <a:r>
              <a:rPr lang="ko-KR" altLang="en-US" smtClean="0"/>
              <a:t>와 어떤 키 </a:t>
            </a:r>
            <a:r>
              <a:rPr lang="en-US" altLang="ko-KR" i="1" smtClean="0"/>
              <a:t>x</a:t>
            </a:r>
            <a:r>
              <a:rPr lang="ko-KR" altLang="en-US" smtClean="0"/>
              <a:t>가 주어졌을 때</a:t>
            </a:r>
            <a:r>
              <a:rPr lang="en-US" altLang="ko-KR" smtClean="0"/>
              <a:t>, 	</a:t>
            </a:r>
            <a:r>
              <a:rPr lang="en-US" altLang="ko-KR" i="1" smtClean="0"/>
              <a:t>x</a:t>
            </a:r>
            <a:r>
              <a:rPr lang="en-US" altLang="ko-KR" smtClean="0"/>
              <a:t> = </a:t>
            </a:r>
            <a:r>
              <a:rPr lang="en-US" altLang="ko-KR" i="1" smtClean="0"/>
              <a:t>S</a:t>
            </a:r>
            <a:r>
              <a:rPr lang="en-US" altLang="ko-KR" smtClean="0"/>
              <a:t>[</a:t>
            </a:r>
            <a:r>
              <a:rPr lang="en-US" altLang="ko-KR" i="1" smtClean="0"/>
              <a:t>i</a:t>
            </a:r>
            <a:r>
              <a:rPr lang="en-US" altLang="ko-KR" smtClean="0"/>
              <a:t>]</a:t>
            </a:r>
            <a:r>
              <a:rPr lang="ko-KR" altLang="en-US" smtClean="0"/>
              <a:t>가 되는 첨자 </a:t>
            </a:r>
            <a:r>
              <a:rPr lang="en-US" altLang="ko-KR" i="1" smtClean="0"/>
              <a:t>i</a:t>
            </a:r>
            <a:r>
              <a:rPr lang="ko-KR" altLang="en-US" smtClean="0"/>
              <a:t>를 찾는다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만약 </a:t>
            </a:r>
            <a:r>
              <a:rPr lang="en-US" altLang="ko-KR" i="1" smtClean="0"/>
              <a:t>x</a:t>
            </a:r>
            <a:r>
              <a:rPr lang="ko-KR" altLang="en-US" smtClean="0"/>
              <a:t>가 배열 </a:t>
            </a:r>
            <a:r>
              <a:rPr lang="en-US" altLang="ko-KR" i="1" smtClean="0"/>
              <a:t>S</a:t>
            </a:r>
            <a:r>
              <a:rPr lang="ko-KR" altLang="en-US" smtClean="0"/>
              <a:t>에 없을 때는 오류로 처리한다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400" b="1" smtClean="0"/>
              <a:t>이분</a:t>
            </a:r>
            <a:r>
              <a:rPr lang="en-US" altLang="ko-KR" sz="2400" b="1" smtClean="0"/>
              <a:t>(</a:t>
            </a:r>
            <a:r>
              <a:rPr lang="ko-KR" altLang="en-US" sz="2400" b="1" smtClean="0"/>
              <a:t>이진</a:t>
            </a:r>
            <a:r>
              <a:rPr lang="en-US" altLang="ko-KR" sz="2400" b="1" smtClean="0"/>
              <a:t>)</a:t>
            </a:r>
            <a:r>
              <a:rPr lang="ko-KR" altLang="en-US" sz="2400" b="1" smtClean="0"/>
              <a:t> 검색 알고리즘</a:t>
            </a:r>
            <a:r>
              <a:rPr lang="en-US" altLang="ko-KR" sz="2400" smtClean="0"/>
              <a:t>: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/>
              <a:t>배열이 정렬이 되어 있는 경우 시간복잡도가 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smtClean="0">
                <a:sym typeface="Symbol" panose="05050102010706020507" pitchFamily="18" charset="2"/>
              </a:rPr>
              <a:t>lg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 + 1 </a:t>
            </a:r>
            <a:r>
              <a:rPr lang="ko-KR" altLang="en-US" smtClean="0">
                <a:sym typeface="Symbol" panose="05050102010706020507" pitchFamily="18" charset="2"/>
              </a:rPr>
              <a:t>이 되어서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ko-KR" altLang="en-US" smtClean="0">
                <a:sym typeface="Symbol" panose="05050102010706020507" pitchFamily="18" charset="2"/>
              </a:rPr>
              <a:t>매우 효율적인 알고리즘이라고 할 수 있다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smtClean="0">
                <a:sym typeface="Symbol" panose="05050102010706020507" pitchFamily="18" charset="2"/>
              </a:rPr>
              <a:t>이 보다 더 좋은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ko-KR" altLang="en-US" smtClean="0">
                <a:sym typeface="Symbol" panose="05050102010706020507" pitchFamily="18" charset="2"/>
              </a:rPr>
              <a:t>빠른</a:t>
            </a:r>
            <a:r>
              <a:rPr lang="en-US" altLang="ko-KR" smtClean="0">
                <a:sym typeface="Symbol" panose="05050102010706020507" pitchFamily="18" charset="2"/>
              </a:rPr>
              <a:t>) </a:t>
            </a:r>
            <a:r>
              <a:rPr lang="ko-KR" altLang="en-US" smtClean="0">
                <a:sym typeface="Symbol" panose="05050102010706020507" pitchFamily="18" charset="2"/>
              </a:rPr>
              <a:t>알고리즘은 존재할까</a:t>
            </a:r>
            <a:r>
              <a:rPr lang="en-US" altLang="ko-KR" smtClean="0">
                <a:sym typeface="Symbol" panose="05050102010706020507" pitchFamily="18" charset="2"/>
              </a:rPr>
              <a:t>? 			   [</a:t>
            </a:r>
            <a:r>
              <a:rPr lang="ko-KR" altLang="en-US" smtClean="0">
                <a:sym typeface="Symbol" panose="05050102010706020507" pitchFamily="18" charset="2"/>
              </a:rPr>
              <a:t>답</a:t>
            </a:r>
            <a:r>
              <a:rPr lang="en-US" altLang="ko-KR" smtClean="0">
                <a:sym typeface="Symbol" panose="05050102010706020507" pitchFamily="18" charset="2"/>
              </a:rPr>
              <a:t>] </a:t>
            </a:r>
            <a:r>
              <a:rPr lang="ko-KR" altLang="en-US" smtClean="0">
                <a:sym typeface="Symbol" panose="05050102010706020507" pitchFamily="18" charset="2"/>
              </a:rPr>
              <a:t>키를 비교함으로만 검색을 수행하는 경우에는 이분 검색알고리즘 보다 더 좋은 알고리즘은 존재할 수 없다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  <a:endParaRPr lang="en-US" altLang="ko-KR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148263" y="3121025"/>
          <a:ext cx="2808288" cy="28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4"/>
                <a:gridCol w="401184"/>
                <a:gridCol w="401184"/>
                <a:gridCol w="401184"/>
                <a:gridCol w="401184"/>
                <a:gridCol w="401184"/>
                <a:gridCol w="401184"/>
              </a:tblGrid>
              <a:tr h="28892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•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87900" y="3059113"/>
            <a:ext cx="3127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j-lt"/>
              </a:rPr>
              <a:t>S</a:t>
            </a:r>
            <a:endParaRPr lang="ko-KR" altLang="en-US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43888" y="3027363"/>
            <a:ext cx="4270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j-lt"/>
              </a:rPr>
              <a:t>x</a:t>
            </a:r>
            <a:r>
              <a:rPr lang="en-US" altLang="ko-KR" sz="2000" i="0" dirty="0">
                <a:latin typeface="+mj-lt"/>
              </a:rPr>
              <a:t>?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2875" y="2911475"/>
            <a:ext cx="249238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1</a:t>
            </a:r>
            <a:endParaRPr lang="ko-KR" altLang="en-US" sz="1000" i="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24513" y="2911475"/>
            <a:ext cx="249237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2</a:t>
            </a:r>
            <a:endParaRPr lang="ko-KR" altLang="en-US" sz="1000" i="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7938" y="2897188"/>
            <a:ext cx="249237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dirty="0">
                <a:latin typeface="+mj-lt"/>
              </a:rPr>
              <a:t>n</a:t>
            </a:r>
            <a:endParaRPr lang="ko-KR" altLang="en-U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BCAD74-E0B4-4C63-99EE-E95DBA6AFD1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검색시간 향상을 위한 트리구조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628775"/>
            <a:ext cx="8839200" cy="44958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균형을 유지하는 이진트리 활용</a:t>
            </a: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</a:pPr>
            <a:r>
              <a:rPr lang="ko-KR" altLang="en-US" b="1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균형트리</a:t>
            </a:r>
            <a:endParaRPr lang="en-US" altLang="ko-KR" b="1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ts val="2800"/>
              </a:lnSpc>
            </a:pPr>
            <a:r>
              <a:rPr lang="en-US" altLang="ko-KR" b="1" smtClean="0">
                <a:solidFill>
                  <a:srgbClr val="3E020C"/>
                </a:solidFill>
                <a:ea typeface="맑은 고딕" panose="020B0503020000020004" pitchFamily="50" charset="-127"/>
              </a:rPr>
              <a:t>AVL </a:t>
            </a:r>
            <a:r>
              <a:rPr lang="ko-KR" altLang="en-US" b="1" smtClean="0">
                <a:solidFill>
                  <a:srgbClr val="3E020C"/>
                </a:solidFill>
                <a:ea typeface="맑은 고딕" panose="020B0503020000020004" pitchFamily="50" charset="-127"/>
              </a:rPr>
              <a:t>트리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</a:rPr>
              <a:t>아이템의 추가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</a:rPr>
              <a:t>삭제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</a:rPr>
              <a:t>검색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</a:rPr>
              <a:t>모두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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(lg </a:t>
            </a:r>
            <a:r>
              <a:rPr lang="en-US" altLang="ko-KR" i="1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n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B-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트리 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/ 2-3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트리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: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잎마디들의 깊이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(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수준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)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를 항상 같게 유지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.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</a:rPr>
              <a:t>아이템의 추가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</a:rPr>
              <a:t>삭제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</a:rPr>
              <a:t>검색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</a:rPr>
              <a:t>모두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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(lg </a:t>
            </a:r>
            <a:r>
              <a:rPr lang="en-US" altLang="ko-KR" i="1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n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red-black tree: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</a:rPr>
              <a:t> 아이템의 추가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</a:rPr>
              <a:t>삭제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</a:rPr>
              <a:t>검색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</a:rPr>
              <a:t>: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</a:rPr>
              <a:t>모두 </a:t>
            </a:r>
            <a:r>
              <a:rPr lang="ko-KR" altLang="en-US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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(lg </a:t>
            </a:r>
            <a:r>
              <a:rPr lang="en-US" altLang="ko-KR" i="1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n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6869" name="그룹 4"/>
          <p:cNvGrpSpPr>
            <a:grpSpLocks/>
          </p:cNvGrpSpPr>
          <p:nvPr/>
        </p:nvGrpSpPr>
        <p:grpSpPr bwMode="auto">
          <a:xfrm>
            <a:off x="1692275" y="2386013"/>
            <a:ext cx="6119813" cy="733425"/>
            <a:chOff x="1043608" y="3055088"/>
            <a:chExt cx="6120680" cy="73395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3275949" y="3069385"/>
              <a:ext cx="1584549" cy="71965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800" i="0" dirty="0">
                  <a:latin typeface="+mj-lt"/>
                </a:rPr>
                <a:t>balancing program </a:t>
              </a:r>
              <a:endParaRPr lang="ko-KR" altLang="en-US" sz="1800" i="0" dirty="0">
                <a:latin typeface="+mj-lt"/>
              </a:endParaRPr>
            </a:p>
          </p:txBody>
        </p:sp>
        <p:sp>
          <p:nvSpPr>
            <p:cNvPr id="7" name="오른쪽 화살표 6"/>
            <p:cNvSpPr/>
            <p:nvPr/>
          </p:nvSpPr>
          <p:spPr bwMode="auto">
            <a:xfrm>
              <a:off x="2555122" y="3285440"/>
              <a:ext cx="576345" cy="359033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ko-KR" altLang="en-US" sz="1800" i="0" dirty="0"/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1043608" y="3069385"/>
              <a:ext cx="1368619" cy="71965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800" i="0" dirty="0">
                  <a:latin typeface="+mj-lt"/>
                </a:rPr>
                <a:t>binary search tree</a:t>
              </a:r>
              <a:endParaRPr lang="ko-KR" altLang="en-US" sz="1800" i="0" dirty="0">
                <a:latin typeface="+mj-lt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5795669" y="3055088"/>
              <a:ext cx="1368619" cy="71965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800" i="0" dirty="0">
                  <a:latin typeface="+mj-lt"/>
                </a:rPr>
                <a:t>balanced binary search tree</a:t>
              </a:r>
              <a:endParaRPr lang="ko-KR" altLang="en-US" sz="1800" i="0" dirty="0">
                <a:latin typeface="+mj-lt"/>
              </a:endParaRPr>
            </a:p>
          </p:txBody>
        </p:sp>
        <p:sp>
          <p:nvSpPr>
            <p:cNvPr id="10" name="오른쪽 화살표 9"/>
            <p:cNvSpPr/>
            <p:nvPr/>
          </p:nvSpPr>
          <p:spPr bwMode="auto">
            <a:xfrm>
              <a:off x="5076429" y="3285440"/>
              <a:ext cx="576345" cy="359033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ko-KR" altLang="en-US" sz="1800" i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F7C126-8346-43A8-96EE-42027B9C83E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2875" y="571500"/>
            <a:ext cx="8839200" cy="1143000"/>
          </a:xfrm>
          <a:prstGeom prst="rect">
            <a:avLst/>
          </a:prstGeom>
        </p:spPr>
        <p:txBody>
          <a:bodyPr/>
          <a:lstStyle/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ko-KR" sz="2000" b="1" i="0" kern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AVL </a:t>
            </a:r>
            <a:r>
              <a:rPr lang="ko-KR" altLang="en-US" sz="2000" b="1" i="0" kern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</a:t>
            </a:r>
            <a:r>
              <a:rPr lang="en-US" altLang="ko-KR" sz="2000" i="0" kern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i="0" kern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</a:t>
            </a:r>
            <a:r>
              <a:rPr lang="en-US" altLang="ko-KR" sz="2000" i="0" kern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i="0" kern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en-US" altLang="ko-KR" sz="2000" i="0" kern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subtree</a:t>
            </a:r>
            <a:r>
              <a:rPr lang="ko-KR" altLang="en-US" sz="2000" i="0" kern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높이의 차가 최대 </a:t>
            </a:r>
            <a:r>
              <a:rPr lang="en-US" altLang="ko-KR" sz="2000" i="0" kern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i="0" kern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이진탐색트리</a:t>
            </a:r>
            <a:endParaRPr lang="en-US" altLang="ko-KR" sz="2000" i="0" kern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러시아의 두 수학자인 </a:t>
            </a:r>
            <a:r>
              <a:rPr 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G.M. </a:t>
            </a:r>
            <a:r>
              <a:rPr lang="en-US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Adelson-Velsky</a:t>
            </a:r>
            <a:r>
              <a:rPr 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 E.M. </a:t>
            </a:r>
            <a:r>
              <a:rPr lang="en-US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Landi</a:t>
            </a:r>
            <a:r>
              <a:rPr 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962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sz="2000" i="0" kern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892" name="Picture 2" descr="Image:Unbalanced binary tree.sv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143125"/>
            <a:ext cx="2928938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4" descr="Image:AVLtreef.sv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060575"/>
            <a:ext cx="417353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Box 9"/>
          <p:cNvSpPr txBox="1">
            <a:spLocks noChangeArrowheads="1"/>
          </p:cNvSpPr>
          <p:nvPr/>
        </p:nvSpPr>
        <p:spPr bwMode="auto">
          <a:xfrm>
            <a:off x="500063" y="5357813"/>
            <a:ext cx="283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이진탐색트리</a:t>
            </a:r>
          </a:p>
        </p:txBody>
      </p:sp>
      <p:sp>
        <p:nvSpPr>
          <p:cNvPr id="37895" name="TextBox 10"/>
          <p:cNvSpPr txBox="1">
            <a:spLocks noChangeArrowheads="1"/>
          </p:cNvSpPr>
          <p:nvPr/>
        </p:nvSpPr>
        <p:spPr bwMode="auto">
          <a:xfrm>
            <a:off x="6159500" y="4149725"/>
            <a:ext cx="1241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AVL </a:t>
            </a:r>
            <a:r>
              <a:rPr lang="ko-KR" altLang="en-US" i="0">
                <a:latin typeface="맑은 고딕" panose="020B0503020000020004" pitchFamily="50" charset="-127"/>
                <a:ea typeface="맑은 고딕" panose="020B0503020000020004" pitchFamily="50" charset="-127"/>
              </a:rPr>
              <a:t>트리</a:t>
            </a:r>
          </a:p>
        </p:txBody>
      </p:sp>
      <p:grpSp>
        <p:nvGrpSpPr>
          <p:cNvPr id="37896" name="그룹 7"/>
          <p:cNvGrpSpPr>
            <a:grpSpLocks/>
          </p:cNvGrpSpPr>
          <p:nvPr/>
        </p:nvGrpSpPr>
        <p:grpSpPr bwMode="auto">
          <a:xfrm>
            <a:off x="4365625" y="4811713"/>
            <a:ext cx="3806825" cy="1296987"/>
            <a:chOff x="4424363" y="4797425"/>
            <a:chExt cx="3806825" cy="1296988"/>
          </a:xfrm>
        </p:grpSpPr>
        <p:sp>
          <p:nvSpPr>
            <p:cNvPr id="37897" name="타원 1"/>
            <p:cNvSpPr>
              <a:spLocks noChangeArrowheads="1"/>
            </p:cNvSpPr>
            <p:nvPr/>
          </p:nvSpPr>
          <p:spPr bwMode="auto">
            <a:xfrm>
              <a:off x="5580063" y="4797425"/>
              <a:ext cx="215900" cy="2159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i="0">
                <a:latin typeface="굴림" panose="020B0600000101010101" pitchFamily="50" charset="-127"/>
              </a:endParaRPr>
            </a:p>
          </p:txBody>
        </p:sp>
        <p:sp>
          <p:nvSpPr>
            <p:cNvPr id="37898" name="타원 8"/>
            <p:cNvSpPr>
              <a:spLocks noChangeArrowheads="1"/>
            </p:cNvSpPr>
            <p:nvPr/>
          </p:nvSpPr>
          <p:spPr bwMode="auto">
            <a:xfrm>
              <a:off x="5292725" y="5102225"/>
              <a:ext cx="215900" cy="2159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i="0">
                <a:latin typeface="굴림" panose="020B0600000101010101" pitchFamily="50" charset="-127"/>
              </a:endParaRPr>
            </a:p>
          </p:txBody>
        </p:sp>
        <p:sp>
          <p:nvSpPr>
            <p:cNvPr id="37899" name="타원 9"/>
            <p:cNvSpPr>
              <a:spLocks noChangeArrowheads="1"/>
            </p:cNvSpPr>
            <p:nvPr/>
          </p:nvSpPr>
          <p:spPr bwMode="auto">
            <a:xfrm>
              <a:off x="5884863" y="5102225"/>
              <a:ext cx="215900" cy="2159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i="0">
                <a:latin typeface="굴림" panose="020B0600000101010101" pitchFamily="50" charset="-127"/>
              </a:endParaRPr>
            </a:p>
          </p:txBody>
        </p:sp>
        <p:cxnSp>
          <p:nvCxnSpPr>
            <p:cNvPr id="37900" name="직선 연결선 3"/>
            <p:cNvCxnSpPr>
              <a:cxnSpLocks noChangeShapeType="1"/>
              <a:stCxn id="37897" idx="3"/>
              <a:endCxn id="37898" idx="7"/>
            </p:cNvCxnSpPr>
            <p:nvPr/>
          </p:nvCxnSpPr>
          <p:spPr bwMode="auto">
            <a:xfrm flipH="1">
              <a:off x="5476875" y="4981575"/>
              <a:ext cx="134938" cy="152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1" name="직선 연결선 6"/>
            <p:cNvCxnSpPr>
              <a:cxnSpLocks noChangeShapeType="1"/>
              <a:stCxn id="37897" idx="5"/>
              <a:endCxn id="37899" idx="1"/>
            </p:cNvCxnSpPr>
            <p:nvPr/>
          </p:nvCxnSpPr>
          <p:spPr bwMode="auto">
            <a:xfrm>
              <a:off x="5764213" y="4981575"/>
              <a:ext cx="152400" cy="152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2" name="이등변 삼각형 7"/>
            <p:cNvSpPr>
              <a:spLocks noChangeArrowheads="1"/>
            </p:cNvSpPr>
            <p:nvPr/>
          </p:nvSpPr>
          <p:spPr bwMode="auto">
            <a:xfrm>
              <a:off x="5095875" y="5302250"/>
              <a:ext cx="592138" cy="792163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i="0">
                <a:latin typeface="굴림" panose="020B0600000101010101" pitchFamily="50" charset="-127"/>
              </a:endParaRPr>
            </a:p>
          </p:txBody>
        </p:sp>
        <p:sp>
          <p:nvSpPr>
            <p:cNvPr id="37903" name="이등변 삼각형 15"/>
            <p:cNvSpPr>
              <a:spLocks noChangeArrowheads="1"/>
            </p:cNvSpPr>
            <p:nvPr/>
          </p:nvSpPr>
          <p:spPr bwMode="auto">
            <a:xfrm>
              <a:off x="5815013" y="5302250"/>
              <a:ext cx="460375" cy="585788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i="0">
                <a:latin typeface="굴림" panose="020B0600000101010101" pitchFamily="50" charset="-127"/>
              </a:endParaRPr>
            </a:p>
          </p:txBody>
        </p:sp>
        <p:sp>
          <p:nvSpPr>
            <p:cNvPr id="37904" name="왼쪽 중괄호 10"/>
            <p:cNvSpPr>
              <a:spLocks/>
            </p:cNvSpPr>
            <p:nvPr/>
          </p:nvSpPr>
          <p:spPr bwMode="auto">
            <a:xfrm>
              <a:off x="4787900" y="5210175"/>
              <a:ext cx="144463" cy="884238"/>
            </a:xfrm>
            <a:prstGeom prst="leftBrace">
              <a:avLst>
                <a:gd name="adj1" fmla="val 830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3200">
                <a:latin typeface="굴림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24363" y="5508626"/>
              <a:ext cx="363538" cy="2873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400" i="0" dirty="0">
                  <a:latin typeface="+mj-lt"/>
                </a:rPr>
                <a:t>h1</a:t>
              </a:r>
              <a:endParaRPr lang="ko-KR" altLang="en-US" sz="1400" i="0" dirty="0">
                <a:latin typeface="+mj-lt"/>
              </a:endParaRPr>
            </a:p>
          </p:txBody>
        </p:sp>
        <p:sp>
          <p:nvSpPr>
            <p:cNvPr id="37906" name="오른쪽 중괄호 12"/>
            <p:cNvSpPr>
              <a:spLocks/>
            </p:cNvSpPr>
            <p:nvPr/>
          </p:nvSpPr>
          <p:spPr bwMode="auto">
            <a:xfrm>
              <a:off x="6370638" y="5210175"/>
              <a:ext cx="146050" cy="677863"/>
            </a:xfrm>
            <a:prstGeom prst="rightBrace">
              <a:avLst>
                <a:gd name="adj1" fmla="val 8294"/>
                <a:gd name="adj2" fmla="val 50000"/>
              </a:avLst>
            </a:prstGeom>
            <a:noFill/>
            <a:ln w="9525" algn="ctr">
              <a:solidFill>
                <a:srgbClr val="3E02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3200">
                <a:latin typeface="굴림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16688" y="5375275"/>
              <a:ext cx="363538" cy="285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400" i="0" dirty="0">
                  <a:latin typeface="+mj-lt"/>
                </a:rPr>
                <a:t>h2</a:t>
              </a:r>
              <a:endParaRPr lang="ko-KR" altLang="en-US" sz="1400" i="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67563" y="5314950"/>
              <a:ext cx="1063625" cy="3143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600" i="0" dirty="0">
                  <a:latin typeface="+mj-lt"/>
                </a:rPr>
                <a:t>|h2-h1| ≤ 1</a:t>
              </a:r>
              <a:endParaRPr lang="ko-KR" altLang="en-US" sz="1600" i="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FA1705-DE4B-41D1-A6FB-67A5B0F7068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pSp>
        <p:nvGrpSpPr>
          <p:cNvPr id="38915" name="그룹 141"/>
          <p:cNvGrpSpPr>
            <a:grpSpLocks/>
          </p:cNvGrpSpPr>
          <p:nvPr/>
        </p:nvGrpSpPr>
        <p:grpSpPr bwMode="auto">
          <a:xfrm>
            <a:off x="928688" y="1285875"/>
            <a:ext cx="7286625" cy="4870450"/>
            <a:chOff x="285720" y="313288"/>
            <a:chExt cx="8591608" cy="5977519"/>
          </a:xfrm>
        </p:grpSpPr>
        <p:grpSp>
          <p:nvGrpSpPr>
            <p:cNvPr id="38917" name="그룹 66"/>
            <p:cNvGrpSpPr>
              <a:grpSpLocks/>
            </p:cNvGrpSpPr>
            <p:nvPr/>
          </p:nvGrpSpPr>
          <p:grpSpPr bwMode="auto">
            <a:xfrm>
              <a:off x="1000751" y="313288"/>
              <a:ext cx="2661713" cy="2000896"/>
              <a:chOff x="4715527" y="928670"/>
              <a:chExt cx="2661713" cy="2000896"/>
            </a:xfrm>
          </p:grpSpPr>
          <p:sp>
            <p:nvSpPr>
              <p:cNvPr id="50" name="직사각형 49"/>
              <p:cNvSpPr/>
              <p:nvPr/>
            </p:nvSpPr>
            <p:spPr bwMode="auto">
              <a:xfrm>
                <a:off x="4715527" y="2358755"/>
                <a:ext cx="786160" cy="570865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endParaRPr lang="ko-KR" altLang="en-US">
                  <a:solidFill>
                    <a:srgbClr val="3E020C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6501234" y="928670"/>
                <a:ext cx="376233" cy="3545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5911613" y="1446930"/>
                <a:ext cx="376234" cy="35265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c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7001007" y="1499535"/>
                <a:ext cx="376234" cy="35265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80" name="직선 연결선 10"/>
              <p:cNvCxnSpPr>
                <a:cxnSpLocks noChangeShapeType="1"/>
                <a:stCxn id="24" idx="3"/>
                <a:endCxn id="25" idx="7"/>
              </p:cNvCxnSpPr>
              <p:nvPr/>
            </p:nvCxnSpPr>
            <p:spPr bwMode="auto">
              <a:xfrm rot="5400000">
                <a:off x="6260858" y="1202972"/>
                <a:ext cx="267200" cy="3229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81" name="직선 연결선 11"/>
              <p:cNvCxnSpPr>
                <a:cxnSpLocks noChangeShapeType="1"/>
                <a:stCxn id="24" idx="5"/>
                <a:endCxn id="26" idx="1"/>
              </p:cNvCxnSpPr>
              <p:nvPr/>
            </p:nvCxnSpPr>
            <p:spPr bwMode="auto">
              <a:xfrm rot="16200000" flipH="1">
                <a:off x="6778504" y="1274298"/>
                <a:ext cx="320946" cy="2340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타원 28"/>
              <p:cNvSpPr/>
              <p:nvPr/>
            </p:nvSpPr>
            <p:spPr bwMode="auto">
              <a:xfrm>
                <a:off x="5430559" y="1930119"/>
                <a:ext cx="376233" cy="35265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b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83" name="직선 연결선 14"/>
              <p:cNvCxnSpPr>
                <a:cxnSpLocks noChangeShapeType="1"/>
                <a:stCxn id="25" idx="3"/>
                <a:endCxn id="29" idx="7"/>
              </p:cNvCxnSpPr>
              <p:nvPr/>
            </p:nvCxnSpPr>
            <p:spPr bwMode="auto">
              <a:xfrm rot="5400000">
                <a:off x="5743210" y="1756904"/>
                <a:ext cx="232283" cy="21520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타원 38"/>
              <p:cNvSpPr/>
              <p:nvPr/>
            </p:nvSpPr>
            <p:spPr bwMode="auto">
              <a:xfrm>
                <a:off x="4928913" y="2428895"/>
                <a:ext cx="378106" cy="3545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a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85" name="직선 연결선 14"/>
              <p:cNvCxnSpPr>
                <a:cxnSpLocks noChangeShapeType="1"/>
                <a:stCxn id="29" idx="3"/>
                <a:endCxn id="39" idx="7"/>
              </p:cNvCxnSpPr>
              <p:nvPr/>
            </p:nvCxnSpPr>
            <p:spPr bwMode="auto">
              <a:xfrm rot="5400000">
                <a:off x="5243266" y="2239390"/>
                <a:ext cx="249741" cy="23290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86" name="TextBox 50"/>
              <p:cNvSpPr txBox="1">
                <a:spLocks noChangeArrowheads="1"/>
              </p:cNvSpPr>
              <p:nvPr/>
            </p:nvSpPr>
            <p:spPr bwMode="auto">
              <a:xfrm>
                <a:off x="5500694" y="2571744"/>
                <a:ext cx="641119" cy="351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ko-KR" altLang="en-US" sz="1400" i="0">
                    <a:solidFill>
                      <a:srgbClr val="3E020C"/>
                    </a:solidFill>
                    <a:latin typeface="굴림" panose="020B0600000101010101" pitchFamily="50" charset="-127"/>
                  </a:rPr>
                  <a:t>삽입</a:t>
                </a:r>
              </a:p>
            </p:txBody>
          </p:sp>
        </p:grpSp>
        <p:grpSp>
          <p:nvGrpSpPr>
            <p:cNvPr id="38918" name="그룹 67"/>
            <p:cNvGrpSpPr>
              <a:grpSpLocks/>
            </p:cNvGrpSpPr>
            <p:nvPr/>
          </p:nvGrpSpPr>
          <p:grpSpPr bwMode="auto">
            <a:xfrm>
              <a:off x="5000628" y="527602"/>
              <a:ext cx="1947874" cy="1354145"/>
              <a:chOff x="5500694" y="3071810"/>
              <a:chExt cx="1947874" cy="1354145"/>
            </a:xfrm>
          </p:grpSpPr>
          <p:sp>
            <p:nvSpPr>
              <p:cNvPr id="53" name="타원 52"/>
              <p:cNvSpPr/>
              <p:nvPr/>
            </p:nvSpPr>
            <p:spPr bwMode="auto">
              <a:xfrm>
                <a:off x="6573422" y="3071814"/>
                <a:ext cx="376233" cy="3545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 bwMode="auto">
              <a:xfrm>
                <a:off x="5983801" y="3590073"/>
                <a:ext cx="376234" cy="35265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b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 bwMode="auto">
              <a:xfrm>
                <a:off x="7073194" y="3642679"/>
                <a:ext cx="376234" cy="35265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70" name="직선 연결선 10"/>
              <p:cNvCxnSpPr>
                <a:cxnSpLocks noChangeShapeType="1"/>
                <a:stCxn id="53" idx="3"/>
                <a:endCxn id="54" idx="7"/>
              </p:cNvCxnSpPr>
              <p:nvPr/>
            </p:nvCxnSpPr>
            <p:spPr bwMode="auto">
              <a:xfrm rot="5400000">
                <a:off x="6332296" y="3346112"/>
                <a:ext cx="267200" cy="3229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71" name="직선 연결선 11"/>
              <p:cNvCxnSpPr>
                <a:cxnSpLocks noChangeShapeType="1"/>
                <a:stCxn id="53" idx="5"/>
                <a:endCxn id="55" idx="1"/>
              </p:cNvCxnSpPr>
              <p:nvPr/>
            </p:nvCxnSpPr>
            <p:spPr bwMode="auto">
              <a:xfrm rot="16200000" flipH="1">
                <a:off x="6849942" y="3417438"/>
                <a:ext cx="320946" cy="2340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" name="타원 57"/>
              <p:cNvSpPr/>
              <p:nvPr/>
            </p:nvSpPr>
            <p:spPr bwMode="auto">
              <a:xfrm>
                <a:off x="5500874" y="4071315"/>
                <a:ext cx="378106" cy="3545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a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73" name="직선 연결선 14"/>
              <p:cNvCxnSpPr>
                <a:cxnSpLocks noChangeShapeType="1"/>
                <a:stCxn id="54" idx="3"/>
                <a:endCxn id="58" idx="7"/>
              </p:cNvCxnSpPr>
              <p:nvPr/>
            </p:nvCxnSpPr>
            <p:spPr bwMode="auto">
              <a:xfrm rot="5400000">
                <a:off x="5814648" y="3900044"/>
                <a:ext cx="232283" cy="21520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3" name="타원 62"/>
              <p:cNvSpPr/>
              <p:nvPr/>
            </p:nvSpPr>
            <p:spPr bwMode="auto">
              <a:xfrm>
                <a:off x="6429292" y="4071315"/>
                <a:ext cx="376234" cy="35265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c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75" name="직선 연결선 11"/>
              <p:cNvCxnSpPr>
                <a:cxnSpLocks noChangeShapeType="1"/>
                <a:stCxn id="54" idx="5"/>
                <a:endCxn id="63" idx="1"/>
              </p:cNvCxnSpPr>
              <p:nvPr/>
            </p:nvCxnSpPr>
            <p:spPr bwMode="auto">
              <a:xfrm rot="16200000" flipH="1">
                <a:off x="6278432" y="3917498"/>
                <a:ext cx="232050" cy="1800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799" name="오른쪽 화살표 68"/>
            <p:cNvSpPr>
              <a:spLocks noChangeArrowheads="1"/>
            </p:cNvSpPr>
            <p:nvPr/>
          </p:nvSpPr>
          <p:spPr bwMode="auto">
            <a:xfrm>
              <a:off x="4285777" y="1098471"/>
              <a:ext cx="499774" cy="358495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ko-KR" altLang="en-US" sz="3200" smtClean="0">
                <a:solidFill>
                  <a:srgbClr val="3E020C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70" name="아래로 구부러진 화살표 69"/>
            <p:cNvSpPr/>
            <p:nvPr/>
          </p:nvSpPr>
          <p:spPr bwMode="auto">
            <a:xfrm>
              <a:off x="2142556" y="1384877"/>
              <a:ext cx="1001418" cy="500725"/>
            </a:xfrm>
            <a:prstGeom prst="curvedDownArrow">
              <a:avLst/>
            </a:prstGeom>
            <a:solidFill>
              <a:schemeClr val="accent4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ko-KR" altLang="en-US">
                <a:solidFill>
                  <a:srgbClr val="3E020C"/>
                </a:solidFill>
              </a:endParaRPr>
            </a:p>
          </p:txBody>
        </p:sp>
        <p:sp>
          <p:nvSpPr>
            <p:cNvPr id="38921" name="TextBox 70"/>
            <p:cNvSpPr txBox="1">
              <a:spLocks noChangeArrowheads="1"/>
            </p:cNvSpPr>
            <p:nvPr/>
          </p:nvSpPr>
          <p:spPr bwMode="auto">
            <a:xfrm>
              <a:off x="3428992" y="2099238"/>
              <a:ext cx="2829842" cy="453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>
                  <a:solidFill>
                    <a:srgbClr val="3E020C"/>
                  </a:solidFill>
                  <a:latin typeface="굴림" panose="020B0600000101010101" pitchFamily="50" charset="-127"/>
                </a:rPr>
                <a:t>right-right rotation</a:t>
              </a:r>
              <a:endParaRPr lang="ko-KR" altLang="en-US" i="0">
                <a:solidFill>
                  <a:srgbClr val="3E020C"/>
                </a:solidFill>
                <a:latin typeface="굴림" panose="020B0600000101010101" pitchFamily="50" charset="-127"/>
              </a:endParaRPr>
            </a:p>
          </p:txBody>
        </p:sp>
        <p:grpSp>
          <p:nvGrpSpPr>
            <p:cNvPr id="38922" name="그룹 90"/>
            <p:cNvGrpSpPr>
              <a:grpSpLocks/>
            </p:cNvGrpSpPr>
            <p:nvPr/>
          </p:nvGrpSpPr>
          <p:grpSpPr bwMode="auto">
            <a:xfrm>
              <a:off x="285720" y="3214295"/>
              <a:ext cx="2784259" cy="2000895"/>
              <a:chOff x="1000100" y="3285733"/>
              <a:chExt cx="2784259" cy="2000895"/>
            </a:xfrm>
          </p:grpSpPr>
          <p:sp>
            <p:nvSpPr>
              <p:cNvPr id="89" name="직사각형 88"/>
              <p:cNvSpPr/>
              <p:nvPr/>
            </p:nvSpPr>
            <p:spPr bwMode="auto">
              <a:xfrm>
                <a:off x="2286033" y="4715895"/>
                <a:ext cx="784289" cy="570864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endParaRPr lang="ko-KR" altLang="en-US">
                  <a:solidFill>
                    <a:srgbClr val="3E020C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 bwMode="auto">
              <a:xfrm>
                <a:off x="2070775" y="3285810"/>
                <a:ext cx="376233" cy="3545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e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 bwMode="auto">
              <a:xfrm>
                <a:off x="1483027" y="3804070"/>
                <a:ext cx="376233" cy="35265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b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 bwMode="auto">
              <a:xfrm>
                <a:off x="2570548" y="3856675"/>
                <a:ext cx="376234" cy="35265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f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58" name="직선 연결선 10"/>
              <p:cNvCxnSpPr>
                <a:cxnSpLocks noChangeShapeType="1"/>
                <a:stCxn id="73" idx="3"/>
                <a:endCxn id="74" idx="7"/>
              </p:cNvCxnSpPr>
              <p:nvPr/>
            </p:nvCxnSpPr>
            <p:spPr bwMode="auto">
              <a:xfrm rot="5400000">
                <a:off x="1831702" y="3560426"/>
                <a:ext cx="267200" cy="3229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59" name="직선 연결선 11"/>
              <p:cNvCxnSpPr>
                <a:cxnSpLocks noChangeShapeType="1"/>
                <a:stCxn id="73" idx="5"/>
                <a:endCxn id="75" idx="1"/>
              </p:cNvCxnSpPr>
              <p:nvPr/>
            </p:nvCxnSpPr>
            <p:spPr bwMode="auto">
              <a:xfrm rot="16200000" flipH="1">
                <a:off x="2349348" y="3631752"/>
                <a:ext cx="320946" cy="2340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" name="타원 77"/>
              <p:cNvSpPr/>
              <p:nvPr/>
            </p:nvSpPr>
            <p:spPr bwMode="auto">
              <a:xfrm>
                <a:off x="1000100" y="4287259"/>
                <a:ext cx="378106" cy="35265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a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61" name="직선 연결선 14"/>
              <p:cNvCxnSpPr>
                <a:cxnSpLocks noChangeShapeType="1"/>
                <a:stCxn id="74" idx="3"/>
                <a:endCxn id="78" idx="7"/>
              </p:cNvCxnSpPr>
              <p:nvPr/>
            </p:nvCxnSpPr>
            <p:spPr bwMode="auto">
              <a:xfrm rot="5400000">
                <a:off x="1314054" y="4114358"/>
                <a:ext cx="232283" cy="21520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0" name="타원 79"/>
              <p:cNvSpPr/>
              <p:nvPr/>
            </p:nvSpPr>
            <p:spPr bwMode="auto">
              <a:xfrm>
                <a:off x="1928518" y="4287259"/>
                <a:ext cx="376233" cy="350702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c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63" name="직선 연결선 11"/>
              <p:cNvCxnSpPr>
                <a:cxnSpLocks noChangeShapeType="1"/>
                <a:stCxn id="74" idx="5"/>
                <a:endCxn id="80" idx="1"/>
              </p:cNvCxnSpPr>
              <p:nvPr/>
            </p:nvCxnSpPr>
            <p:spPr bwMode="auto">
              <a:xfrm rot="16200000" flipH="1">
                <a:off x="1777838" y="4131812"/>
                <a:ext cx="232050" cy="1800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5" name="타원 84"/>
              <p:cNvSpPr/>
              <p:nvPr/>
            </p:nvSpPr>
            <p:spPr bwMode="auto">
              <a:xfrm>
                <a:off x="2428290" y="4786035"/>
                <a:ext cx="376234" cy="35265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d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65" name="직선 연결선 11"/>
              <p:cNvCxnSpPr>
                <a:cxnSpLocks noChangeShapeType="1"/>
                <a:stCxn id="80" idx="5"/>
                <a:endCxn id="85" idx="1"/>
              </p:cNvCxnSpPr>
              <p:nvPr/>
            </p:nvCxnSpPr>
            <p:spPr bwMode="auto">
              <a:xfrm rot="16200000" flipH="1">
                <a:off x="2241515" y="4595488"/>
                <a:ext cx="250863" cy="23402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66" name="TextBox 89"/>
              <p:cNvSpPr txBox="1">
                <a:spLocks noChangeArrowheads="1"/>
              </p:cNvSpPr>
              <p:nvPr/>
            </p:nvSpPr>
            <p:spPr bwMode="auto">
              <a:xfrm>
                <a:off x="3143240" y="4929198"/>
                <a:ext cx="641119" cy="351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ko-KR" altLang="en-US" sz="1400" i="0">
                    <a:solidFill>
                      <a:srgbClr val="3E020C"/>
                    </a:solidFill>
                    <a:latin typeface="굴림" panose="020B0600000101010101" pitchFamily="50" charset="-127"/>
                  </a:rPr>
                  <a:t>삽입</a:t>
                </a:r>
              </a:p>
            </p:txBody>
          </p:sp>
        </p:grpSp>
        <p:sp>
          <p:nvSpPr>
            <p:cNvPr id="33803" name="오른쪽 화살표 91"/>
            <p:cNvSpPr>
              <a:spLocks noChangeArrowheads="1"/>
            </p:cNvSpPr>
            <p:nvPr/>
          </p:nvSpPr>
          <p:spPr bwMode="auto">
            <a:xfrm>
              <a:off x="2857587" y="3929414"/>
              <a:ext cx="499773" cy="356548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ko-KR" altLang="en-US" sz="3200" smtClean="0">
                <a:solidFill>
                  <a:srgbClr val="3E020C"/>
                </a:solidFill>
                <a:latin typeface="굴림" panose="020B0600000101010101" pitchFamily="50" charset="-127"/>
              </a:endParaRPr>
            </a:p>
          </p:txBody>
        </p:sp>
        <p:grpSp>
          <p:nvGrpSpPr>
            <p:cNvPr id="38924" name="그룹 123"/>
            <p:cNvGrpSpPr>
              <a:grpSpLocks/>
            </p:cNvGrpSpPr>
            <p:nvPr/>
          </p:nvGrpSpPr>
          <p:grpSpPr bwMode="auto">
            <a:xfrm>
              <a:off x="3000364" y="3143248"/>
              <a:ext cx="2447940" cy="1854211"/>
              <a:chOff x="3000364" y="3143248"/>
              <a:chExt cx="2447940" cy="1854211"/>
            </a:xfrm>
          </p:grpSpPr>
          <p:sp>
            <p:nvSpPr>
              <p:cNvPr id="95" name="타원 94"/>
              <p:cNvSpPr/>
              <p:nvPr/>
            </p:nvSpPr>
            <p:spPr bwMode="auto">
              <a:xfrm>
                <a:off x="4572165" y="3142283"/>
                <a:ext cx="376233" cy="35654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e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sp>
            <p:nvSpPr>
              <p:cNvPr id="96" name="타원 95"/>
              <p:cNvSpPr/>
              <p:nvPr/>
            </p:nvSpPr>
            <p:spPr bwMode="auto">
              <a:xfrm>
                <a:off x="3982544" y="3660543"/>
                <a:ext cx="376234" cy="3545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c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 bwMode="auto">
              <a:xfrm>
                <a:off x="5071937" y="3715096"/>
                <a:ext cx="376234" cy="35265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f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46" name="직선 연결선 10"/>
              <p:cNvCxnSpPr>
                <a:cxnSpLocks noChangeShapeType="1"/>
                <a:stCxn id="95" idx="3"/>
                <a:endCxn id="96" idx="7"/>
              </p:cNvCxnSpPr>
              <p:nvPr/>
            </p:nvCxnSpPr>
            <p:spPr bwMode="auto">
              <a:xfrm rot="5400000">
                <a:off x="4332032" y="3417550"/>
                <a:ext cx="267200" cy="3229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47" name="직선 연결선 11"/>
              <p:cNvCxnSpPr>
                <a:cxnSpLocks noChangeShapeType="1"/>
                <a:stCxn id="95" idx="5"/>
                <a:endCxn id="97" idx="1"/>
              </p:cNvCxnSpPr>
              <p:nvPr/>
            </p:nvCxnSpPr>
            <p:spPr bwMode="auto">
              <a:xfrm rot="16200000" flipH="1">
                <a:off x="4849678" y="3488876"/>
                <a:ext cx="320946" cy="23402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0" name="타원 99"/>
              <p:cNvSpPr/>
              <p:nvPr/>
            </p:nvSpPr>
            <p:spPr bwMode="auto">
              <a:xfrm>
                <a:off x="3499617" y="4143732"/>
                <a:ext cx="378106" cy="3545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b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49" name="직선 연결선 14"/>
              <p:cNvCxnSpPr>
                <a:cxnSpLocks noChangeShapeType="1"/>
                <a:stCxn id="96" idx="3"/>
                <a:endCxn id="100" idx="7"/>
              </p:cNvCxnSpPr>
              <p:nvPr/>
            </p:nvCxnSpPr>
            <p:spPr bwMode="auto">
              <a:xfrm rot="5400000">
                <a:off x="3814384" y="3971482"/>
                <a:ext cx="232283" cy="21520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" name="타원 101"/>
              <p:cNvSpPr/>
              <p:nvPr/>
            </p:nvSpPr>
            <p:spPr bwMode="auto">
              <a:xfrm>
                <a:off x="4428035" y="4143732"/>
                <a:ext cx="376234" cy="35265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d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51" name="직선 연결선 11"/>
              <p:cNvCxnSpPr>
                <a:cxnSpLocks noChangeShapeType="1"/>
                <a:stCxn id="96" idx="5"/>
                <a:endCxn id="102" idx="1"/>
              </p:cNvCxnSpPr>
              <p:nvPr/>
            </p:nvCxnSpPr>
            <p:spPr bwMode="auto">
              <a:xfrm rot="16200000" flipH="1">
                <a:off x="4278168" y="3988936"/>
                <a:ext cx="232050" cy="1800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8" name="타원 107"/>
              <p:cNvSpPr/>
              <p:nvPr/>
            </p:nvSpPr>
            <p:spPr bwMode="auto">
              <a:xfrm>
                <a:off x="2999844" y="4642508"/>
                <a:ext cx="378106" cy="35459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 algn="ctr" eaLnBrk="1" latinLnBrk="1" hangingPunct="1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 2" pitchFamily="18" charset="2"/>
                  <a:buNone/>
                  <a:defRPr/>
                </a:pPr>
                <a:r>
                  <a:rPr lang="en-US" altLang="ko-KR" sz="2000" i="0" dirty="0">
                    <a:solidFill>
                      <a:srgbClr val="3E020C"/>
                    </a:solidFill>
                    <a:latin typeface="Courier New" pitchFamily="49" charset="0"/>
                    <a:ea typeface="굴림" charset="-127"/>
                    <a:cs typeface="Courier New" pitchFamily="49" charset="0"/>
                  </a:rPr>
                  <a:t>a</a:t>
                </a:r>
                <a:endParaRPr lang="ko-KR" altLang="en-US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endParaRPr>
              </a:p>
            </p:txBody>
          </p:sp>
          <p:cxnSp>
            <p:nvCxnSpPr>
              <p:cNvPr id="38953" name="직선 연결선 14"/>
              <p:cNvCxnSpPr>
                <a:cxnSpLocks noChangeShapeType="1"/>
                <a:stCxn id="100" idx="3"/>
                <a:endCxn id="108" idx="7"/>
              </p:cNvCxnSpPr>
              <p:nvPr/>
            </p:nvCxnSpPr>
            <p:spPr bwMode="auto">
              <a:xfrm rot="5400000">
                <a:off x="3314440" y="4453968"/>
                <a:ext cx="249741" cy="23290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05" name="오른쪽 화살표 111"/>
            <p:cNvSpPr>
              <a:spLocks noChangeArrowheads="1"/>
            </p:cNvSpPr>
            <p:nvPr/>
          </p:nvSpPr>
          <p:spPr bwMode="auto">
            <a:xfrm>
              <a:off x="5786969" y="3999555"/>
              <a:ext cx="499774" cy="358495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ko-KR" altLang="en-US" sz="3200" smtClean="0">
                <a:solidFill>
                  <a:srgbClr val="3E020C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 bwMode="auto">
            <a:xfrm>
              <a:off x="7501547" y="3214373"/>
              <a:ext cx="376234" cy="35459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5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r>
                <a:rPr lang="en-US" altLang="ko-KR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rPr>
                <a:t>c</a:t>
              </a:r>
              <a:endParaRPr lang="ko-KR" altLang="en-US" sz="2000" i="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114" name="타원 113"/>
            <p:cNvSpPr/>
            <p:nvPr/>
          </p:nvSpPr>
          <p:spPr bwMode="auto">
            <a:xfrm>
              <a:off x="6911927" y="3732632"/>
              <a:ext cx="376233" cy="35459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5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r>
                <a:rPr lang="en-US" altLang="ko-KR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rPr>
                <a:t>b</a:t>
              </a:r>
              <a:endParaRPr lang="ko-KR" altLang="en-US" sz="2000" i="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sp>
          <p:nvSpPr>
            <p:cNvPr id="115" name="타원 114"/>
            <p:cNvSpPr/>
            <p:nvPr/>
          </p:nvSpPr>
          <p:spPr bwMode="auto">
            <a:xfrm>
              <a:off x="8072450" y="3715096"/>
              <a:ext cx="376233" cy="352651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5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r>
                <a:rPr lang="en-US" altLang="ko-KR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rPr>
                <a:t>e</a:t>
              </a:r>
              <a:endParaRPr lang="ko-KR" altLang="en-US" sz="2000" i="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38929" name="직선 연결선 10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rot="5400000">
              <a:off x="7260990" y="3488988"/>
              <a:ext cx="267200" cy="322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0" name="직선 연결선 11"/>
            <p:cNvCxnSpPr>
              <a:cxnSpLocks noChangeShapeType="1"/>
              <a:stCxn id="113" idx="5"/>
              <a:endCxn id="115" idx="1"/>
            </p:cNvCxnSpPr>
            <p:nvPr/>
          </p:nvCxnSpPr>
          <p:spPr bwMode="auto">
            <a:xfrm rot="16200000" flipH="1">
              <a:off x="7850074" y="3488876"/>
              <a:ext cx="249508" cy="3054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타원 117"/>
            <p:cNvSpPr/>
            <p:nvPr/>
          </p:nvSpPr>
          <p:spPr bwMode="auto">
            <a:xfrm>
              <a:off x="6429000" y="4215821"/>
              <a:ext cx="378106" cy="35265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5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r>
                <a:rPr lang="en-US" altLang="ko-KR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rPr>
                <a:t>a</a:t>
              </a:r>
              <a:endParaRPr lang="ko-KR" altLang="en-US" sz="2000" i="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38932" name="직선 연결선 14"/>
            <p:cNvCxnSpPr>
              <a:cxnSpLocks noChangeShapeType="1"/>
              <a:stCxn id="114" idx="3"/>
              <a:endCxn id="118" idx="7"/>
            </p:cNvCxnSpPr>
            <p:nvPr/>
          </p:nvCxnSpPr>
          <p:spPr bwMode="auto">
            <a:xfrm rot="5400000">
              <a:off x="6743342" y="4042920"/>
              <a:ext cx="232283" cy="21520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타원 119"/>
            <p:cNvSpPr/>
            <p:nvPr/>
          </p:nvSpPr>
          <p:spPr bwMode="auto">
            <a:xfrm>
              <a:off x="7572676" y="4215821"/>
              <a:ext cx="376234" cy="3507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5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r>
                <a:rPr lang="en-US" altLang="ko-KR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rPr>
                <a:t>d</a:t>
              </a:r>
              <a:endParaRPr lang="ko-KR" altLang="en-US" sz="2000" i="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38934" name="직선 연결선 11"/>
            <p:cNvCxnSpPr>
              <a:cxnSpLocks noChangeShapeType="1"/>
              <a:stCxn id="115" idx="3"/>
              <a:endCxn id="120" idx="7"/>
            </p:cNvCxnSpPr>
            <p:nvPr/>
          </p:nvCxnSpPr>
          <p:spPr bwMode="auto">
            <a:xfrm rot="5400000">
              <a:off x="7885117" y="4023984"/>
              <a:ext cx="250863" cy="23402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" name="타원 129"/>
            <p:cNvSpPr/>
            <p:nvPr/>
          </p:nvSpPr>
          <p:spPr bwMode="auto">
            <a:xfrm>
              <a:off x="8501094" y="4215821"/>
              <a:ext cx="376234" cy="3507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normAutofit fontScale="55000" lnSpcReduction="20000"/>
            </a:bodyPr>
            <a:lstStyle/>
            <a:p>
              <a:pPr algn="ctr" eaLnBrk="1" latin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 2" pitchFamily="18" charset="2"/>
                <a:buNone/>
                <a:defRPr/>
              </a:pPr>
              <a:r>
                <a:rPr lang="en-US" altLang="ko-KR" sz="2000" i="0" dirty="0">
                  <a:solidFill>
                    <a:srgbClr val="3E020C"/>
                  </a:solidFill>
                  <a:latin typeface="Courier New" pitchFamily="49" charset="0"/>
                  <a:ea typeface="굴림" charset="-127"/>
                  <a:cs typeface="Courier New" pitchFamily="49" charset="0"/>
                </a:rPr>
                <a:t>f</a:t>
              </a:r>
              <a:endParaRPr lang="ko-KR" altLang="en-US" sz="2000" i="0" dirty="0">
                <a:solidFill>
                  <a:srgbClr val="3E020C"/>
                </a:solidFill>
                <a:latin typeface="Courier New" pitchFamily="49" charset="0"/>
                <a:ea typeface="굴림" charset="-127"/>
                <a:cs typeface="Courier New" pitchFamily="49" charset="0"/>
              </a:endParaRPr>
            </a:p>
          </p:txBody>
        </p:sp>
        <p:cxnSp>
          <p:nvCxnSpPr>
            <p:cNvPr id="38936" name="직선 연결선 11"/>
            <p:cNvCxnSpPr>
              <a:cxnSpLocks noChangeShapeType="1"/>
              <a:stCxn id="115" idx="5"/>
              <a:endCxn id="130" idx="0"/>
            </p:cNvCxnSpPr>
            <p:nvPr/>
          </p:nvCxnSpPr>
          <p:spPr bwMode="auto">
            <a:xfrm rot="16200000" flipH="1">
              <a:off x="8441779" y="3967388"/>
              <a:ext cx="199252" cy="2956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" name="아래로 구부러진 화살표 134"/>
            <p:cNvSpPr/>
            <p:nvPr/>
          </p:nvSpPr>
          <p:spPr bwMode="auto">
            <a:xfrm>
              <a:off x="3786005" y="4572368"/>
              <a:ext cx="999547" cy="500725"/>
            </a:xfrm>
            <a:prstGeom prst="curvedDownArrow">
              <a:avLst/>
            </a:prstGeom>
            <a:solidFill>
              <a:schemeClr val="accent4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ko-KR" altLang="en-US">
                <a:solidFill>
                  <a:srgbClr val="3E020C"/>
                </a:solidFill>
              </a:endParaRPr>
            </a:p>
          </p:txBody>
        </p:sp>
        <p:sp>
          <p:nvSpPr>
            <p:cNvPr id="137" name="위로 구부러진 화살표 136"/>
            <p:cNvSpPr/>
            <p:nvPr/>
          </p:nvSpPr>
          <p:spPr bwMode="auto">
            <a:xfrm rot="10800000">
              <a:off x="368080" y="4597697"/>
              <a:ext cx="999547" cy="428636"/>
            </a:xfrm>
            <a:prstGeom prst="curvedUpArrow">
              <a:avLst/>
            </a:prstGeom>
            <a:solidFill>
              <a:schemeClr val="accent4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ko-KR" altLang="en-US">
                <a:solidFill>
                  <a:srgbClr val="3E020C"/>
                </a:solidFill>
              </a:endParaRPr>
            </a:p>
          </p:txBody>
        </p:sp>
        <p:sp>
          <p:nvSpPr>
            <p:cNvPr id="38939" name="TextBox 137"/>
            <p:cNvSpPr txBox="1">
              <a:spLocks noChangeArrowheads="1"/>
            </p:cNvSpPr>
            <p:nvPr/>
          </p:nvSpPr>
          <p:spPr bwMode="auto">
            <a:xfrm>
              <a:off x="3500430" y="5214950"/>
              <a:ext cx="2646485" cy="45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>
                  <a:solidFill>
                    <a:srgbClr val="3E020C"/>
                  </a:solidFill>
                  <a:latin typeface="굴림" panose="020B0600000101010101" pitchFamily="50" charset="-127"/>
                </a:rPr>
                <a:t>left-right rotation</a:t>
              </a:r>
            </a:p>
          </p:txBody>
        </p:sp>
        <p:sp>
          <p:nvSpPr>
            <p:cNvPr id="38940" name="TextBox 138"/>
            <p:cNvSpPr txBox="1">
              <a:spLocks noChangeArrowheads="1"/>
            </p:cNvSpPr>
            <p:nvPr/>
          </p:nvSpPr>
          <p:spPr bwMode="auto">
            <a:xfrm>
              <a:off x="285720" y="428604"/>
              <a:ext cx="1393374" cy="453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>
                  <a:solidFill>
                    <a:srgbClr val="3E020C"/>
                  </a:solidFill>
                  <a:latin typeface="굴림" panose="020B0600000101010101" pitchFamily="50" charset="-127"/>
                </a:rPr>
                <a:t>(case 1)</a:t>
              </a:r>
              <a:endParaRPr lang="ko-KR" altLang="en-US" i="0">
                <a:solidFill>
                  <a:srgbClr val="3E020C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38941" name="TextBox 139"/>
            <p:cNvSpPr txBox="1">
              <a:spLocks noChangeArrowheads="1"/>
            </p:cNvSpPr>
            <p:nvPr/>
          </p:nvSpPr>
          <p:spPr bwMode="auto">
            <a:xfrm>
              <a:off x="357158" y="2786058"/>
              <a:ext cx="1393374" cy="453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>
                  <a:solidFill>
                    <a:srgbClr val="3E020C"/>
                  </a:solidFill>
                  <a:latin typeface="굴림" panose="020B0600000101010101" pitchFamily="50" charset="-127"/>
                </a:rPr>
                <a:t>(case 2)</a:t>
              </a:r>
              <a:endParaRPr lang="ko-KR" altLang="en-US" i="0">
                <a:solidFill>
                  <a:srgbClr val="3E020C"/>
                </a:solidFill>
                <a:latin typeface="굴림" panose="020B0600000101010101" pitchFamily="50" charset="-127"/>
              </a:endParaRPr>
            </a:p>
          </p:txBody>
        </p:sp>
        <p:sp>
          <p:nvSpPr>
            <p:cNvPr id="38942" name="TextBox 140"/>
            <p:cNvSpPr txBox="1">
              <a:spLocks noChangeArrowheads="1"/>
            </p:cNvSpPr>
            <p:nvPr/>
          </p:nvSpPr>
          <p:spPr bwMode="auto">
            <a:xfrm>
              <a:off x="369951" y="5837537"/>
              <a:ext cx="7407638" cy="453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>
                  <a:solidFill>
                    <a:srgbClr val="3E020C"/>
                  </a:solidFill>
                  <a:latin typeface="굴림" panose="020B0600000101010101" pitchFamily="50" charset="-127"/>
                </a:rPr>
                <a:t>(case 3) (case 4)</a:t>
              </a:r>
              <a:r>
                <a:rPr lang="ko-KR" altLang="en-US" i="0">
                  <a:solidFill>
                    <a:srgbClr val="3E020C"/>
                  </a:solidFill>
                  <a:latin typeface="굴림" panose="020B0600000101010101" pitchFamily="50" charset="-127"/>
                </a:rPr>
                <a:t> </a:t>
              </a:r>
              <a:r>
                <a:rPr lang="en-US" altLang="ko-KR" i="0">
                  <a:solidFill>
                    <a:srgbClr val="3E020C"/>
                  </a:solidFill>
                  <a:latin typeface="굴림" panose="020B0600000101010101" pitchFamily="50" charset="-127"/>
                </a:rPr>
                <a:t>: case 1, 2</a:t>
              </a:r>
              <a:r>
                <a:rPr lang="ko-KR" altLang="en-US" i="0">
                  <a:solidFill>
                    <a:srgbClr val="3E020C"/>
                  </a:solidFill>
                  <a:latin typeface="굴림" panose="020B0600000101010101" pitchFamily="50" charset="-127"/>
                </a:rPr>
                <a:t>의 대칭  </a:t>
              </a:r>
              <a:r>
                <a:rPr lang="en-US" altLang="ko-KR" i="0">
                  <a:solidFill>
                    <a:srgbClr val="3E020C"/>
                  </a:solidFill>
                  <a:latin typeface="굴림" panose="020B060000010101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i="0">
                  <a:solidFill>
                    <a:srgbClr val="3E020C"/>
                  </a:solidFill>
                  <a:latin typeface="굴림" panose="020B0600000101010101" pitchFamily="50" charset="-127"/>
                  <a:sym typeface="Wingdings" panose="05000000000000000000" pitchFamily="2" charset="2"/>
                </a:rPr>
                <a:t>총 </a:t>
              </a:r>
              <a:r>
                <a:rPr lang="en-US" altLang="ko-KR" i="0">
                  <a:solidFill>
                    <a:srgbClr val="3E020C"/>
                  </a:solidFill>
                  <a:latin typeface="굴림" panose="020B0600000101010101" pitchFamily="50" charset="-127"/>
                  <a:sym typeface="Wingdings" panose="05000000000000000000" pitchFamily="2" charset="2"/>
                </a:rPr>
                <a:t>4 cases</a:t>
              </a:r>
              <a:endParaRPr lang="ko-KR" altLang="en-US" i="0">
                <a:solidFill>
                  <a:srgbClr val="3E020C"/>
                </a:solidFill>
                <a:latin typeface="굴림" panose="020B0600000101010101" pitchFamily="50" charset="-127"/>
              </a:endParaRPr>
            </a:p>
          </p:txBody>
        </p:sp>
      </p:grpSp>
      <p:sp>
        <p:nvSpPr>
          <p:cNvPr id="38916" name="TextBox 142"/>
          <p:cNvSpPr txBox="1">
            <a:spLocks noChangeArrowheads="1"/>
          </p:cNvSpPr>
          <p:nvPr/>
        </p:nvSpPr>
        <p:spPr bwMode="auto">
          <a:xfrm>
            <a:off x="1214438" y="357188"/>
            <a:ext cx="73009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400" i="0">
                <a:solidFill>
                  <a:srgbClr val="3E020C"/>
                </a:solidFill>
                <a:latin typeface="굴림" panose="020B0600000101010101" pitchFamily="50" charset="-127"/>
              </a:rPr>
              <a:t>AVL </a:t>
            </a:r>
            <a:r>
              <a:rPr lang="ko-KR" altLang="en-US" sz="2400" i="0">
                <a:solidFill>
                  <a:srgbClr val="3E020C"/>
                </a:solidFill>
                <a:latin typeface="굴림" panose="020B0600000101010101" pitchFamily="50" charset="-127"/>
              </a:rPr>
              <a:t>트리에서 데이터 추가 시 균형을 유지하는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1D3DB9-2168-4E2B-AC87-23F631CECB3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785813" y="785813"/>
            <a:ext cx="8072437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20725" indent="-263525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B-tree</a:t>
            </a: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 가장 간단한 형태인 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2-3 </a:t>
            </a: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</a:t>
            </a:r>
            <a:endParaRPr lang="en-US" altLang="ko-KR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성질</a:t>
            </a:r>
            <a:endParaRPr lang="en-US" altLang="ko-KR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ts val="2800"/>
              </a:lnSpc>
            </a:pP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마디에는 키가 하나 또는 둘 존재</a:t>
            </a:r>
            <a:endParaRPr lang="en-US" altLang="ko-KR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ts val="2800"/>
              </a:lnSpc>
            </a:pP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내부마디의 자식 수는 키의 수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주어진 마디의 왼쪽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부분트리의 모든 키들은 그 마디에 저장되어 있는 마디보다 작거나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크거나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같다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잎마디는 수준이 같다</a:t>
            </a:r>
            <a:endParaRPr lang="en-US" altLang="ko-KR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ts val="2800"/>
              </a:lnSpc>
            </a:pP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데이터는 트리 내의 모든 노드에 저장</a:t>
            </a:r>
          </a:p>
        </p:txBody>
      </p:sp>
      <p:grpSp>
        <p:nvGrpSpPr>
          <p:cNvPr id="39940" name="그룹 13"/>
          <p:cNvGrpSpPr>
            <a:grpSpLocks/>
          </p:cNvGrpSpPr>
          <p:nvPr/>
        </p:nvGrpSpPr>
        <p:grpSpPr bwMode="auto">
          <a:xfrm>
            <a:off x="1214438" y="4659313"/>
            <a:ext cx="928687" cy="358775"/>
            <a:chOff x="1214414" y="4143380"/>
            <a:chExt cx="928694" cy="357984"/>
          </a:xfrm>
        </p:grpSpPr>
        <p:sp>
          <p:nvSpPr>
            <p:cNvPr id="39956" name="직사각형 5"/>
            <p:cNvSpPr>
              <a:spLocks noChangeArrowheads="1"/>
            </p:cNvSpPr>
            <p:nvPr/>
          </p:nvSpPr>
          <p:spPr bwMode="auto">
            <a:xfrm>
              <a:off x="1214414" y="4143380"/>
              <a:ext cx="928694" cy="35719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3200">
                <a:latin typeface="굴림" panose="020B0600000101010101" pitchFamily="50" charset="-127"/>
              </a:endParaRPr>
            </a:p>
          </p:txBody>
        </p:sp>
        <p:cxnSp>
          <p:nvCxnSpPr>
            <p:cNvPr id="39957" name="직선 연결선 7"/>
            <p:cNvCxnSpPr>
              <a:cxnSpLocks noChangeShapeType="1"/>
            </p:cNvCxnSpPr>
            <p:nvPr/>
          </p:nvCxnSpPr>
          <p:spPr bwMode="auto">
            <a:xfrm rot="5400000">
              <a:off x="1250133" y="4321975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8" name="직선 연결선 8"/>
            <p:cNvCxnSpPr>
              <a:cxnSpLocks noChangeShapeType="1"/>
            </p:cNvCxnSpPr>
            <p:nvPr/>
          </p:nvCxnSpPr>
          <p:spPr bwMode="auto">
            <a:xfrm rot="5400000">
              <a:off x="1750993" y="4321181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9941" name="직선 화살표 연결선 10"/>
          <p:cNvCxnSpPr>
            <a:cxnSpLocks noChangeShapeType="1"/>
          </p:cNvCxnSpPr>
          <p:nvPr/>
        </p:nvCxnSpPr>
        <p:spPr bwMode="auto">
          <a:xfrm rot="5400000">
            <a:off x="928687" y="4945063"/>
            <a:ext cx="500063" cy="357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직선 화살표 연결선 11"/>
          <p:cNvCxnSpPr>
            <a:cxnSpLocks noChangeShapeType="1"/>
          </p:cNvCxnSpPr>
          <p:nvPr/>
        </p:nvCxnSpPr>
        <p:spPr bwMode="auto">
          <a:xfrm rot="16200000" flipH="1">
            <a:off x="1928813" y="5016500"/>
            <a:ext cx="571500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TextBox 22"/>
          <p:cNvSpPr txBox="1">
            <a:spLocks noChangeArrowheads="1"/>
          </p:cNvSpPr>
          <p:nvPr/>
        </p:nvSpPr>
        <p:spPr bwMode="auto">
          <a:xfrm>
            <a:off x="1500188" y="4659313"/>
            <a:ext cx="3397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0">
                <a:latin typeface="굴림" panose="020B0600000101010101" pitchFamily="50" charset="-127"/>
              </a:rPr>
              <a:t>B</a:t>
            </a:r>
            <a:endParaRPr lang="ko-KR" altLang="en-US" sz="1800" i="0">
              <a:latin typeface="굴림" panose="020B0600000101010101" pitchFamily="50" charset="-127"/>
            </a:endParaRPr>
          </a:p>
        </p:txBody>
      </p:sp>
      <p:grpSp>
        <p:nvGrpSpPr>
          <p:cNvPr id="39944" name="그룹 23"/>
          <p:cNvGrpSpPr>
            <a:grpSpLocks/>
          </p:cNvGrpSpPr>
          <p:nvPr/>
        </p:nvGrpSpPr>
        <p:grpSpPr bwMode="auto">
          <a:xfrm>
            <a:off x="4000500" y="4730750"/>
            <a:ext cx="928688" cy="358775"/>
            <a:chOff x="1214414" y="4143380"/>
            <a:chExt cx="928694" cy="357984"/>
          </a:xfrm>
        </p:grpSpPr>
        <p:sp>
          <p:nvSpPr>
            <p:cNvPr id="39953" name="직사각형 24"/>
            <p:cNvSpPr>
              <a:spLocks noChangeArrowheads="1"/>
            </p:cNvSpPr>
            <p:nvPr/>
          </p:nvSpPr>
          <p:spPr bwMode="auto">
            <a:xfrm>
              <a:off x="1214414" y="4143380"/>
              <a:ext cx="928694" cy="35719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3200">
                <a:latin typeface="굴림" panose="020B0600000101010101" pitchFamily="50" charset="-127"/>
              </a:endParaRPr>
            </a:p>
          </p:txBody>
        </p:sp>
        <p:cxnSp>
          <p:nvCxnSpPr>
            <p:cNvPr id="39954" name="직선 연결선 25"/>
            <p:cNvCxnSpPr>
              <a:cxnSpLocks noChangeShapeType="1"/>
            </p:cNvCxnSpPr>
            <p:nvPr/>
          </p:nvCxnSpPr>
          <p:spPr bwMode="auto">
            <a:xfrm rot="5400000">
              <a:off x="1250133" y="4321975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5" name="직선 연결선 26"/>
            <p:cNvCxnSpPr>
              <a:cxnSpLocks noChangeShapeType="1"/>
            </p:cNvCxnSpPr>
            <p:nvPr/>
          </p:nvCxnSpPr>
          <p:spPr bwMode="auto">
            <a:xfrm rot="5400000">
              <a:off x="1750993" y="4321181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9945" name="직선 화살표 연결선 27"/>
          <p:cNvCxnSpPr>
            <a:cxnSpLocks noChangeShapeType="1"/>
          </p:cNvCxnSpPr>
          <p:nvPr/>
        </p:nvCxnSpPr>
        <p:spPr bwMode="auto">
          <a:xfrm rot="5400000">
            <a:off x="3714751" y="5016500"/>
            <a:ext cx="500062" cy="357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직선 화살표 연결선 28"/>
          <p:cNvCxnSpPr>
            <a:cxnSpLocks noChangeShapeType="1"/>
          </p:cNvCxnSpPr>
          <p:nvPr/>
        </p:nvCxnSpPr>
        <p:spPr bwMode="auto">
          <a:xfrm rot="5400000">
            <a:off x="4608512" y="5195888"/>
            <a:ext cx="5000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7" name="TextBox 29"/>
          <p:cNvSpPr txBox="1">
            <a:spLocks noChangeArrowheads="1"/>
          </p:cNvSpPr>
          <p:nvPr/>
        </p:nvSpPr>
        <p:spPr bwMode="auto">
          <a:xfrm>
            <a:off x="4286250" y="4730750"/>
            <a:ext cx="3397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0">
                <a:latin typeface="굴림" panose="020B0600000101010101" pitchFamily="50" charset="-127"/>
              </a:rPr>
              <a:t>B</a:t>
            </a:r>
            <a:endParaRPr lang="ko-KR" altLang="en-US" sz="1800" i="0">
              <a:latin typeface="굴림" panose="020B0600000101010101" pitchFamily="50" charset="-127"/>
            </a:endParaRPr>
          </a:p>
        </p:txBody>
      </p:sp>
      <p:grpSp>
        <p:nvGrpSpPr>
          <p:cNvPr id="39948" name="그룹 31"/>
          <p:cNvGrpSpPr>
            <a:grpSpLocks/>
          </p:cNvGrpSpPr>
          <p:nvPr/>
        </p:nvGrpSpPr>
        <p:grpSpPr bwMode="auto">
          <a:xfrm>
            <a:off x="4929188" y="4730750"/>
            <a:ext cx="785812" cy="357188"/>
            <a:chOff x="1214414" y="4143380"/>
            <a:chExt cx="928694" cy="357190"/>
          </a:xfrm>
        </p:grpSpPr>
        <p:sp>
          <p:nvSpPr>
            <p:cNvPr id="39951" name="직사각형 32"/>
            <p:cNvSpPr>
              <a:spLocks noChangeArrowheads="1"/>
            </p:cNvSpPr>
            <p:nvPr/>
          </p:nvSpPr>
          <p:spPr bwMode="auto">
            <a:xfrm>
              <a:off x="1214414" y="4143380"/>
              <a:ext cx="928694" cy="35719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3200">
                <a:latin typeface="굴림" panose="020B0600000101010101" pitchFamily="50" charset="-127"/>
              </a:endParaRPr>
            </a:p>
          </p:txBody>
        </p:sp>
        <p:cxnSp>
          <p:nvCxnSpPr>
            <p:cNvPr id="39952" name="직선 연결선 34"/>
            <p:cNvCxnSpPr>
              <a:cxnSpLocks noChangeShapeType="1"/>
            </p:cNvCxnSpPr>
            <p:nvPr/>
          </p:nvCxnSpPr>
          <p:spPr bwMode="auto">
            <a:xfrm rot="5400000">
              <a:off x="1750993" y="4321181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949" name="TextBox 35"/>
          <p:cNvSpPr txBox="1">
            <a:spLocks noChangeArrowheads="1"/>
          </p:cNvSpPr>
          <p:nvPr/>
        </p:nvSpPr>
        <p:spPr bwMode="auto">
          <a:xfrm>
            <a:off x="5000625" y="4730750"/>
            <a:ext cx="3492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0">
                <a:latin typeface="굴림" panose="020B0600000101010101" pitchFamily="50" charset="-127"/>
              </a:rPr>
              <a:t>C</a:t>
            </a:r>
            <a:endParaRPr lang="ko-KR" altLang="en-US" sz="1800" i="0">
              <a:latin typeface="굴림" panose="020B0600000101010101" pitchFamily="50" charset="-127"/>
            </a:endParaRPr>
          </a:p>
        </p:txBody>
      </p:sp>
      <p:cxnSp>
        <p:nvCxnSpPr>
          <p:cNvPr id="39950" name="직선 화살표 연결선 36"/>
          <p:cNvCxnSpPr>
            <a:cxnSpLocks noChangeShapeType="1"/>
          </p:cNvCxnSpPr>
          <p:nvPr/>
        </p:nvCxnSpPr>
        <p:spPr bwMode="auto">
          <a:xfrm rot="16200000" flipH="1">
            <a:off x="5536407" y="5052219"/>
            <a:ext cx="500062" cy="28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8022E9-93CE-4DED-853E-D6B5E9ED951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0963" name="그림 4" descr="08-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07"/>
          <a:stretch>
            <a:fillRect/>
          </a:stretch>
        </p:blipFill>
        <p:spPr bwMode="auto">
          <a:xfrm>
            <a:off x="500063" y="2428875"/>
            <a:ext cx="80835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5"/>
          <p:cNvSpPr txBox="1">
            <a:spLocks noChangeArrowheads="1"/>
          </p:cNvSpPr>
          <p:nvPr/>
        </p:nvSpPr>
        <p:spPr bwMode="auto">
          <a:xfrm>
            <a:off x="785813" y="785813"/>
            <a:ext cx="72961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400" i="0">
                <a:latin typeface="굴림" panose="020B0600000101010101" pitchFamily="50" charset="-127"/>
              </a:rPr>
              <a:t>2-3 </a:t>
            </a:r>
            <a:r>
              <a:rPr lang="ko-KR" altLang="en-US" sz="2400" i="0">
                <a:latin typeface="굴림" panose="020B0600000101010101" pitchFamily="50" charset="-127"/>
              </a:rPr>
              <a:t>트리에서 데이터 추가 시 균형을 유지하는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AF6001-23DD-4B20-81B7-85272E362BB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41987" name="그림 4" descr="08-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35"/>
          <a:stretch>
            <a:fillRect/>
          </a:stretch>
        </p:blipFill>
        <p:spPr bwMode="auto">
          <a:xfrm>
            <a:off x="714375" y="428625"/>
            <a:ext cx="7715250" cy="545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4384D-7257-459A-A9D6-F594DDB183F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 smtClean="0"/>
              <a:t>해슁</a:t>
            </a:r>
            <a:r>
              <a:rPr lang="en-US" altLang="ko-KR" smtClean="0"/>
              <a:t>(Hashing)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25908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키가 주민등록번호라면 해당 번호의 저장소를 모두 만들 수는 없음 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10</a:t>
            </a:r>
            <a:r>
              <a:rPr lang="en-US" altLang="ko-KR" baseline="3000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필요</a:t>
            </a: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1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해법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0..99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첨자를 가진 크기가 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배열을 만든 후에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키를 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0..99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값을 가지도록 </a:t>
            </a:r>
            <a:r>
              <a:rPr lang="ko-KR" altLang="en-US" u="sng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해쉬</a:t>
            </a:r>
            <a:r>
              <a:rPr lang="en-US" altLang="ko-KR" u="sng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(hash)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해쉬함수는 키를 배열의 첨자 값으로 변환하는 함수이다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해쉬함수의 예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i="1" smtClean="0">
                <a:solidFill>
                  <a:srgbClr val="3E020C"/>
                </a:solidFill>
                <a:ea typeface="맑은 고딕" panose="020B0503020000020004" pitchFamily="50" charset="-127"/>
              </a:rPr>
              <a:t>h</a:t>
            </a:r>
            <a:r>
              <a:rPr lang="en-US" altLang="ko-KR" smtClean="0">
                <a:solidFill>
                  <a:srgbClr val="3E020C"/>
                </a:solidFill>
                <a:ea typeface="맑은 고딕" panose="020B0503020000020004" pitchFamily="50" charset="-127"/>
              </a:rPr>
              <a:t>(key) = key % 100</a:t>
            </a:r>
          </a:p>
          <a:p>
            <a:pPr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7" name="타원 6"/>
          <p:cNvSpPr>
            <a:spLocks noChangeArrowheads="1"/>
          </p:cNvSpPr>
          <p:nvPr/>
        </p:nvSpPr>
        <p:spPr bwMode="auto">
          <a:xfrm>
            <a:off x="2073275" y="4389438"/>
            <a:ext cx="1285875" cy="12858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8" name="타원 8"/>
          <p:cNvSpPr>
            <a:spLocks noChangeArrowheads="1"/>
          </p:cNvSpPr>
          <p:nvPr/>
        </p:nvSpPr>
        <p:spPr bwMode="auto">
          <a:xfrm>
            <a:off x="4716463" y="4389438"/>
            <a:ext cx="1571625" cy="12858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159" name="직선 화살표 연결선 10"/>
          <p:cNvCxnSpPr>
            <a:cxnSpLocks noChangeShapeType="1"/>
          </p:cNvCxnSpPr>
          <p:nvPr/>
        </p:nvCxnSpPr>
        <p:spPr bwMode="auto">
          <a:xfrm>
            <a:off x="3144838" y="5103813"/>
            <a:ext cx="18573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0" name="TextBox 11"/>
          <p:cNvSpPr txBox="1">
            <a:spLocks noChangeArrowheads="1"/>
          </p:cNvSpPr>
          <p:nvPr/>
        </p:nvSpPr>
        <p:spPr bwMode="auto">
          <a:xfrm>
            <a:off x="3430588" y="4389438"/>
            <a:ext cx="12112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err="1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해쉬함수</a:t>
            </a:r>
            <a:endParaRPr lang="en-US" altLang="ko-KR" i="0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h</a:t>
            </a:r>
            <a:endParaRPr lang="ko-KR" altLang="en-US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4041" name="TextBox 13"/>
          <p:cNvSpPr txBox="1">
            <a:spLocks noChangeArrowheads="1"/>
          </p:cNvSpPr>
          <p:nvPr/>
        </p:nvSpPr>
        <p:spPr bwMode="auto">
          <a:xfrm>
            <a:off x="2573338" y="4818063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key</a:t>
            </a:r>
            <a:endParaRPr lang="ko-KR" altLang="en-US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4042" name="TextBox 15"/>
          <p:cNvSpPr txBox="1">
            <a:spLocks noChangeArrowheads="1"/>
          </p:cNvSpPr>
          <p:nvPr/>
        </p:nvSpPr>
        <p:spPr bwMode="auto">
          <a:xfrm>
            <a:off x="5002213" y="4889500"/>
            <a:ext cx="126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i= h </a:t>
            </a:r>
            <a:r>
              <a:rPr lang="en-US" altLang="ko-KR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key </a:t>
            </a:r>
            <a:r>
              <a:rPr lang="en-US" altLang="ko-KR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endParaRPr lang="ko-KR" altLang="en-US" i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9163" name="TextBox 16"/>
          <p:cNvSpPr txBox="1">
            <a:spLocks noChangeArrowheads="1"/>
          </p:cNvSpPr>
          <p:nvPr/>
        </p:nvSpPr>
        <p:spPr bwMode="auto">
          <a:xfrm>
            <a:off x="2359025" y="39608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</a:p>
        </p:txBody>
      </p:sp>
      <p:sp>
        <p:nvSpPr>
          <p:cNvPr id="49164" name="TextBox 18"/>
          <p:cNvSpPr txBox="1">
            <a:spLocks noChangeArrowheads="1"/>
          </p:cNvSpPr>
          <p:nvPr/>
        </p:nvSpPr>
        <p:spPr bwMode="auto">
          <a:xfrm>
            <a:off x="5002213" y="4032250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0..99</a:t>
            </a: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D272D0-FF76-47D1-99FF-F57AD3A19F2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43910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키가 있고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이들이 모두 다른 해쉬값을 가질 확률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데이터가 각기 다른 방에 저장될 확률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키가 같은 해쉬값을 갖는 경우 </a:t>
            </a:r>
            <a:r>
              <a:rPr lang="ko-KR" altLang="en-US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충돌</a:t>
            </a:r>
            <a:r>
              <a:rPr lang="en-US" altLang="ko-KR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(collision)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발생</a:t>
            </a: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2987675" y="2251075"/>
          <a:ext cx="2754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4" imgW="1167893" imgH="393529" progId="Equation.3">
                  <p:embed/>
                </p:oleObj>
              </mc:Choice>
              <mc:Fallback>
                <p:oleObj name="Equation" r:id="rId4" imgW="1167893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51075"/>
                        <a:ext cx="27543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F3AE1E-3E0C-4883-8D99-A0EB8352337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-28575"/>
            <a:ext cx="8839200" cy="2201863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ts val="2800"/>
              </a:lnSpc>
              <a:defRPr/>
            </a:pPr>
            <a:r>
              <a:rPr lang="en-US" altLang="ko-KR" dirty="0" smtClean="0"/>
              <a:t>solution to avoid collision: </a:t>
            </a: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open hashing (=closed addressing, chaining, separate chaining), </a:t>
            </a: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closed hashing (=open addressing): linear probing, quadratic probing, double hashing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	</a:t>
            </a:r>
          </a:p>
        </p:txBody>
      </p:sp>
      <p:sp>
        <p:nvSpPr>
          <p:cNvPr id="31752" name="직사각형 7"/>
          <p:cNvSpPr>
            <a:spLocks noChangeArrowheads="1"/>
          </p:cNvSpPr>
          <p:nvPr/>
        </p:nvSpPr>
        <p:spPr bwMode="auto">
          <a:xfrm>
            <a:off x="2005013" y="2754313"/>
            <a:ext cx="357187" cy="358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0</a:t>
            </a:r>
            <a:endParaRPr lang="ko-KR" altLang="en-US" sz="1800" i="0">
              <a:latin typeface="+mj-lt"/>
            </a:endParaRPr>
          </a:p>
        </p:txBody>
      </p:sp>
      <p:cxnSp>
        <p:nvCxnSpPr>
          <p:cNvPr id="51205" name="직선 연결선 9"/>
          <p:cNvCxnSpPr>
            <a:cxnSpLocks noChangeShapeType="1"/>
            <a:stCxn id="31752" idx="2"/>
            <a:endCxn id="31754" idx="0"/>
          </p:cNvCxnSpPr>
          <p:nvPr/>
        </p:nvCxnSpPr>
        <p:spPr bwMode="auto">
          <a:xfrm>
            <a:off x="2184400" y="3113088"/>
            <a:ext cx="0" cy="298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타원 30"/>
          <p:cNvSpPr>
            <a:spLocks noChangeArrowheads="1"/>
          </p:cNvSpPr>
          <p:nvPr/>
        </p:nvSpPr>
        <p:spPr bwMode="auto">
          <a:xfrm>
            <a:off x="2020888" y="3411538"/>
            <a:ext cx="325437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40</a:t>
            </a:r>
            <a:endParaRPr lang="ko-KR" altLang="en-US" sz="1000" i="0">
              <a:latin typeface="+mj-lt"/>
            </a:endParaRPr>
          </a:p>
        </p:txBody>
      </p:sp>
      <p:cxnSp>
        <p:nvCxnSpPr>
          <p:cNvPr id="51207" name="직선 연결선 38"/>
          <p:cNvCxnSpPr>
            <a:cxnSpLocks noChangeShapeType="1"/>
            <a:stCxn id="31754" idx="4"/>
            <a:endCxn id="31756" idx="0"/>
          </p:cNvCxnSpPr>
          <p:nvPr/>
        </p:nvCxnSpPr>
        <p:spPr bwMode="auto">
          <a:xfrm flipH="1">
            <a:off x="2182813" y="3735388"/>
            <a:ext cx="1587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타원 39"/>
          <p:cNvSpPr>
            <a:spLocks noChangeArrowheads="1"/>
          </p:cNvSpPr>
          <p:nvPr/>
        </p:nvSpPr>
        <p:spPr bwMode="auto">
          <a:xfrm>
            <a:off x="2020888" y="3963988"/>
            <a:ext cx="323850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10</a:t>
            </a:r>
            <a:endParaRPr lang="ko-KR" altLang="en-US" sz="1000" i="0">
              <a:latin typeface="+mj-lt"/>
            </a:endParaRPr>
          </a:p>
        </p:txBody>
      </p:sp>
      <p:sp>
        <p:nvSpPr>
          <p:cNvPr id="31757" name="직사각형 41"/>
          <p:cNvSpPr>
            <a:spLocks noChangeArrowheads="1"/>
          </p:cNvSpPr>
          <p:nvPr/>
        </p:nvSpPr>
        <p:spPr bwMode="auto">
          <a:xfrm>
            <a:off x="2565400" y="2754313"/>
            <a:ext cx="357188" cy="358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1</a:t>
            </a:r>
            <a:endParaRPr lang="ko-KR" altLang="en-US" sz="1800" i="0">
              <a:latin typeface="+mj-lt"/>
            </a:endParaRPr>
          </a:p>
        </p:txBody>
      </p:sp>
      <p:cxnSp>
        <p:nvCxnSpPr>
          <p:cNvPr id="51210" name="직선 연결선 42"/>
          <p:cNvCxnSpPr>
            <a:cxnSpLocks noChangeShapeType="1"/>
            <a:stCxn id="31757" idx="2"/>
            <a:endCxn id="31759" idx="0"/>
          </p:cNvCxnSpPr>
          <p:nvPr/>
        </p:nvCxnSpPr>
        <p:spPr bwMode="auto">
          <a:xfrm flipH="1">
            <a:off x="2741613" y="3113088"/>
            <a:ext cx="3175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타원 43"/>
          <p:cNvSpPr>
            <a:spLocks noChangeArrowheads="1"/>
          </p:cNvSpPr>
          <p:nvPr/>
        </p:nvSpPr>
        <p:spPr bwMode="auto">
          <a:xfrm>
            <a:off x="2579688" y="3417888"/>
            <a:ext cx="323850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11</a:t>
            </a:r>
            <a:endParaRPr lang="ko-KR" altLang="en-US" sz="1000" i="0" dirty="0">
              <a:latin typeface="+mj-lt"/>
            </a:endParaRPr>
          </a:p>
        </p:txBody>
      </p:sp>
      <p:sp>
        <p:nvSpPr>
          <p:cNvPr id="31760" name="직사각형 46"/>
          <p:cNvSpPr>
            <a:spLocks noChangeArrowheads="1"/>
          </p:cNvSpPr>
          <p:nvPr/>
        </p:nvSpPr>
        <p:spPr bwMode="auto">
          <a:xfrm>
            <a:off x="3148013" y="2757488"/>
            <a:ext cx="357187" cy="358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2</a:t>
            </a:r>
            <a:endParaRPr lang="ko-KR" altLang="en-US" sz="1800" i="0">
              <a:latin typeface="+mj-lt"/>
            </a:endParaRPr>
          </a:p>
        </p:txBody>
      </p:sp>
      <p:cxnSp>
        <p:nvCxnSpPr>
          <p:cNvPr id="51213" name="직선 연결선 47"/>
          <p:cNvCxnSpPr>
            <a:cxnSpLocks noChangeShapeType="1"/>
            <a:stCxn id="31760" idx="2"/>
            <a:endCxn id="31762" idx="0"/>
          </p:cNvCxnSpPr>
          <p:nvPr/>
        </p:nvCxnSpPr>
        <p:spPr bwMode="auto">
          <a:xfrm flipH="1">
            <a:off x="3325813" y="3116263"/>
            <a:ext cx="1587" cy="317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타원 48"/>
          <p:cNvSpPr>
            <a:spLocks noChangeArrowheads="1"/>
          </p:cNvSpPr>
          <p:nvPr/>
        </p:nvSpPr>
        <p:spPr bwMode="auto">
          <a:xfrm>
            <a:off x="3163888" y="3433763"/>
            <a:ext cx="323850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32</a:t>
            </a:r>
            <a:endParaRPr lang="ko-KR" altLang="en-US" sz="1000" i="0">
              <a:latin typeface="+mj-lt"/>
            </a:endParaRPr>
          </a:p>
        </p:txBody>
      </p:sp>
      <p:cxnSp>
        <p:nvCxnSpPr>
          <p:cNvPr id="51215" name="직선 연결선 49"/>
          <p:cNvCxnSpPr>
            <a:cxnSpLocks noChangeShapeType="1"/>
            <a:stCxn id="31762" idx="4"/>
            <a:endCxn id="31764" idx="0"/>
          </p:cNvCxnSpPr>
          <p:nvPr/>
        </p:nvCxnSpPr>
        <p:spPr bwMode="auto">
          <a:xfrm>
            <a:off x="3325813" y="3757613"/>
            <a:ext cx="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4" name="타원 50"/>
          <p:cNvSpPr>
            <a:spLocks noChangeArrowheads="1"/>
          </p:cNvSpPr>
          <p:nvPr/>
        </p:nvSpPr>
        <p:spPr bwMode="auto">
          <a:xfrm>
            <a:off x="3163888" y="3922713"/>
            <a:ext cx="323850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52</a:t>
            </a:r>
            <a:endParaRPr lang="ko-KR" altLang="en-US" sz="1000" i="0">
              <a:latin typeface="+mj-lt"/>
            </a:endParaRPr>
          </a:p>
        </p:txBody>
      </p:sp>
      <p:sp>
        <p:nvSpPr>
          <p:cNvPr id="31765" name="직사각형 51"/>
          <p:cNvSpPr>
            <a:spLocks noChangeArrowheads="1"/>
          </p:cNvSpPr>
          <p:nvPr/>
        </p:nvSpPr>
        <p:spPr bwMode="auto">
          <a:xfrm>
            <a:off x="3760788" y="2757488"/>
            <a:ext cx="357187" cy="358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3</a:t>
            </a:r>
            <a:endParaRPr lang="ko-KR" altLang="en-US" sz="1800" i="0">
              <a:latin typeface="+mj-lt"/>
            </a:endParaRPr>
          </a:p>
        </p:txBody>
      </p:sp>
      <p:pic>
        <p:nvPicPr>
          <p:cNvPr id="51218" name="그림 54" descr="08-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2605088"/>
            <a:ext cx="460216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20"/>
          <p:cNvSpPr txBox="1">
            <a:spLocks noChangeArrowheads="1"/>
          </p:cNvSpPr>
          <p:nvPr/>
        </p:nvSpPr>
        <p:spPr bwMode="auto">
          <a:xfrm>
            <a:off x="492125" y="2224088"/>
            <a:ext cx="1890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 smtClean="0">
                <a:latin typeface="+mj-lt"/>
              </a:rPr>
              <a:t>open hashing</a:t>
            </a:r>
            <a:endParaRPr lang="ko-KR" altLang="en-US" sz="2000" i="0" dirty="0" smtClean="0">
              <a:latin typeface="+mj-lt"/>
            </a:endParaRPr>
          </a:p>
        </p:txBody>
      </p:sp>
      <p:sp>
        <p:nvSpPr>
          <p:cNvPr id="51220" name="직사각형 7"/>
          <p:cNvSpPr>
            <a:spLocks noChangeArrowheads="1"/>
          </p:cNvSpPr>
          <p:nvPr/>
        </p:nvSpPr>
        <p:spPr bwMode="auto">
          <a:xfrm>
            <a:off x="1682750" y="5656263"/>
            <a:ext cx="3643313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221" name="직선 연결선 8"/>
          <p:cNvCxnSpPr>
            <a:cxnSpLocks noChangeShapeType="1"/>
          </p:cNvCxnSpPr>
          <p:nvPr/>
        </p:nvCxnSpPr>
        <p:spPr bwMode="auto">
          <a:xfrm rot="5400000">
            <a:off x="1862138" y="583406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2" name="직선 연결선 10"/>
          <p:cNvCxnSpPr>
            <a:cxnSpLocks noChangeShapeType="1"/>
          </p:cNvCxnSpPr>
          <p:nvPr/>
        </p:nvCxnSpPr>
        <p:spPr bwMode="auto">
          <a:xfrm rot="5400000">
            <a:off x="2219325" y="583406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3" name="직선 연결선 11"/>
          <p:cNvCxnSpPr>
            <a:cxnSpLocks noChangeShapeType="1"/>
          </p:cNvCxnSpPr>
          <p:nvPr/>
        </p:nvCxnSpPr>
        <p:spPr bwMode="auto">
          <a:xfrm rot="5400000">
            <a:off x="2576513" y="58451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4" name="직선 연결선 12"/>
          <p:cNvCxnSpPr>
            <a:cxnSpLocks noChangeShapeType="1"/>
          </p:cNvCxnSpPr>
          <p:nvPr/>
        </p:nvCxnSpPr>
        <p:spPr bwMode="auto">
          <a:xfrm rot="5400000">
            <a:off x="2933700" y="58451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5" name="직선 연결선 13"/>
          <p:cNvCxnSpPr>
            <a:cxnSpLocks noChangeShapeType="1"/>
          </p:cNvCxnSpPr>
          <p:nvPr/>
        </p:nvCxnSpPr>
        <p:spPr bwMode="auto">
          <a:xfrm rot="5400000">
            <a:off x="2933700" y="58451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6" name="직선 연결선 14"/>
          <p:cNvCxnSpPr>
            <a:cxnSpLocks noChangeShapeType="1"/>
          </p:cNvCxnSpPr>
          <p:nvPr/>
        </p:nvCxnSpPr>
        <p:spPr bwMode="auto">
          <a:xfrm rot="5400000">
            <a:off x="3290888" y="58451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7" name="직선 연결선 15"/>
          <p:cNvCxnSpPr>
            <a:cxnSpLocks noChangeShapeType="1"/>
          </p:cNvCxnSpPr>
          <p:nvPr/>
        </p:nvCxnSpPr>
        <p:spPr bwMode="auto">
          <a:xfrm rot="5400000">
            <a:off x="3648075" y="58451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8" name="직선 연결선 16"/>
          <p:cNvCxnSpPr>
            <a:cxnSpLocks noChangeShapeType="1"/>
          </p:cNvCxnSpPr>
          <p:nvPr/>
        </p:nvCxnSpPr>
        <p:spPr bwMode="auto">
          <a:xfrm rot="5400000">
            <a:off x="4005263" y="58451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9" name="직선 연결선 17"/>
          <p:cNvCxnSpPr>
            <a:cxnSpLocks noChangeShapeType="1"/>
          </p:cNvCxnSpPr>
          <p:nvPr/>
        </p:nvCxnSpPr>
        <p:spPr bwMode="auto">
          <a:xfrm rot="5400000">
            <a:off x="4384675" y="583088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0" name="직선 연결선 18"/>
          <p:cNvCxnSpPr>
            <a:cxnSpLocks noChangeShapeType="1"/>
          </p:cNvCxnSpPr>
          <p:nvPr/>
        </p:nvCxnSpPr>
        <p:spPr bwMode="auto">
          <a:xfrm rot="5400000">
            <a:off x="4741863" y="583406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1" name="TextBox 21"/>
          <p:cNvSpPr txBox="1">
            <a:spLocks noChangeArrowheads="1"/>
          </p:cNvSpPr>
          <p:nvPr/>
        </p:nvSpPr>
        <p:spPr bwMode="auto">
          <a:xfrm>
            <a:off x="1682750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2" name="TextBox 22"/>
          <p:cNvSpPr txBox="1">
            <a:spLocks noChangeArrowheads="1"/>
          </p:cNvSpPr>
          <p:nvPr/>
        </p:nvSpPr>
        <p:spPr bwMode="auto">
          <a:xfrm>
            <a:off x="2019300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3" name="TextBox 23"/>
          <p:cNvSpPr txBox="1">
            <a:spLocks noChangeArrowheads="1"/>
          </p:cNvSpPr>
          <p:nvPr/>
        </p:nvSpPr>
        <p:spPr bwMode="auto">
          <a:xfrm>
            <a:off x="2376488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4" name="TextBox 24"/>
          <p:cNvSpPr txBox="1">
            <a:spLocks noChangeArrowheads="1"/>
          </p:cNvSpPr>
          <p:nvPr/>
        </p:nvSpPr>
        <p:spPr bwMode="auto">
          <a:xfrm>
            <a:off x="2733675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5" name="TextBox 25"/>
          <p:cNvSpPr txBox="1">
            <a:spLocks noChangeArrowheads="1"/>
          </p:cNvSpPr>
          <p:nvPr/>
        </p:nvSpPr>
        <p:spPr bwMode="auto">
          <a:xfrm>
            <a:off x="3090863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6" name="TextBox 26"/>
          <p:cNvSpPr txBox="1">
            <a:spLocks noChangeArrowheads="1"/>
          </p:cNvSpPr>
          <p:nvPr/>
        </p:nvSpPr>
        <p:spPr bwMode="auto">
          <a:xfrm>
            <a:off x="3448050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7" name="TextBox 27"/>
          <p:cNvSpPr txBox="1">
            <a:spLocks noChangeArrowheads="1"/>
          </p:cNvSpPr>
          <p:nvPr/>
        </p:nvSpPr>
        <p:spPr bwMode="auto">
          <a:xfrm>
            <a:off x="3805238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8" name="TextBox 28"/>
          <p:cNvSpPr txBox="1">
            <a:spLocks noChangeArrowheads="1"/>
          </p:cNvSpPr>
          <p:nvPr/>
        </p:nvSpPr>
        <p:spPr bwMode="auto">
          <a:xfrm>
            <a:off x="4162425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9" name="TextBox 29"/>
          <p:cNvSpPr txBox="1">
            <a:spLocks noChangeArrowheads="1"/>
          </p:cNvSpPr>
          <p:nvPr/>
        </p:nvSpPr>
        <p:spPr bwMode="auto">
          <a:xfrm>
            <a:off x="4591050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40" name="TextBox 30"/>
          <p:cNvSpPr txBox="1">
            <a:spLocks noChangeArrowheads="1"/>
          </p:cNvSpPr>
          <p:nvPr/>
        </p:nvSpPr>
        <p:spPr bwMode="auto">
          <a:xfrm>
            <a:off x="4948238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32"/>
          <p:cNvSpPr txBox="1">
            <a:spLocks noChangeArrowheads="1"/>
          </p:cNvSpPr>
          <p:nvPr/>
        </p:nvSpPr>
        <p:spPr bwMode="auto">
          <a:xfrm>
            <a:off x="5540375" y="5684838"/>
            <a:ext cx="3541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n-lt"/>
              </a:rPr>
              <a:t>Store the keys only in the bucket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495300" y="4868863"/>
            <a:ext cx="2109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 smtClean="0">
                <a:latin typeface="+mj-lt"/>
              </a:rPr>
              <a:t>closed  hashing</a:t>
            </a:r>
            <a:endParaRPr lang="ko-KR" altLang="en-US" sz="2000" i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CD5FED-34BC-49A2-9012-40946BABE20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57338"/>
            <a:ext cx="8991600" cy="44196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키가 같은 해쉬값을 가질 확률  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순차검색과 같은 상황</a:t>
            </a: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</a:pP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해슁이 효율적이 되기 위해서는 키가 바구니에 균일하게 분포하여야 함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i="1" smtClean="0">
                <a:solidFill>
                  <a:srgbClr val="3E020C"/>
                </a:solidFill>
                <a:ea typeface="맑은 고딕" panose="020B0503020000020004" pitchFamily="50" charset="-127"/>
              </a:rPr>
              <a:t>n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키와 </a:t>
            </a:r>
            <a:r>
              <a:rPr lang="en-US" altLang="ko-KR" i="1" smtClean="0">
                <a:solidFill>
                  <a:srgbClr val="3E020C"/>
                </a:solidFill>
                <a:ea typeface="맑은 고딕" panose="020B0503020000020004" pitchFamily="50" charset="-127"/>
              </a:rPr>
              <a:t>m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바구니가 있을 때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바구니에 평균적으로 </a:t>
            </a:r>
            <a:r>
              <a:rPr lang="en-US" altLang="ko-KR" i="1" smtClean="0">
                <a:solidFill>
                  <a:srgbClr val="3E020C"/>
                </a:solidFill>
                <a:ea typeface="맑은 고딕" panose="020B0503020000020004" pitchFamily="50" charset="-127"/>
              </a:rPr>
              <a:t>n/m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키를 갖게 하면 된다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ts val="2800"/>
              </a:lnSpc>
            </a:pPr>
            <a:endParaRPr lang="en-US" altLang="ko-KR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</a:pPr>
            <a:r>
              <a:rPr lang="ko-KR" altLang="en-US" b="1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i="1" smtClean="0">
                <a:solidFill>
                  <a:srgbClr val="3E020C"/>
                </a:solidFill>
                <a:ea typeface="맑은 고딕" panose="020B0503020000020004" pitchFamily="50" charset="-127"/>
              </a:rPr>
              <a:t>n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키가 </a:t>
            </a:r>
            <a:r>
              <a:rPr lang="en-US" altLang="ko-KR" i="1" smtClean="0">
                <a:solidFill>
                  <a:srgbClr val="3E020C"/>
                </a:solidFill>
                <a:ea typeface="맑은 고딕" panose="020B0503020000020004" pitchFamily="50" charset="-127"/>
              </a:rPr>
              <a:t>m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바구니에 균일하게 분포되어 있다면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검색에 실패한 경우 비교 횟수는 </a:t>
            </a:r>
            <a:r>
              <a:rPr lang="en-US" altLang="ko-KR" i="1" smtClean="0">
                <a:solidFill>
                  <a:srgbClr val="3E020C"/>
                </a:solidFill>
                <a:ea typeface="맑은 고딕" panose="020B0503020000020004" pitchFamily="50" charset="-127"/>
              </a:rPr>
              <a:t>n/m</a:t>
            </a:r>
            <a:r>
              <a:rPr lang="ko-KR" altLang="en-US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2228" name="Object 5"/>
          <p:cNvGraphicFramePr>
            <a:graphicFrameLocks noChangeAspect="1"/>
          </p:cNvGraphicFramePr>
          <p:nvPr/>
        </p:nvGraphicFramePr>
        <p:xfrm>
          <a:off x="3143250" y="2195513"/>
          <a:ext cx="25019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수식" r:id="rId4" imgW="1345616" imgH="393529" progId="Equation.3">
                  <p:embed/>
                </p:oleObj>
              </mc:Choice>
              <mc:Fallback>
                <p:oleObj name="수식" r:id="rId4" imgW="1345616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195513"/>
                        <a:ext cx="25019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직사각형 1"/>
          <p:cNvSpPr>
            <a:spLocks noChangeArrowheads="1"/>
          </p:cNvSpPr>
          <p:nvPr/>
        </p:nvSpPr>
        <p:spPr bwMode="auto">
          <a:xfrm>
            <a:off x="323850" y="115888"/>
            <a:ext cx="907256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 i="0">
                <a:latin typeface="굴림" panose="020B0600000101010101" pitchFamily="50" charset="-127"/>
              </a:rPr>
              <a:t>open hashing (=closed addressing, chaining, separate chaining</a:t>
            </a:r>
            <a:endParaRPr lang="ko-KR" altLang="en-US" sz="3200" i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EE3694-B77D-43DE-899E-2398020F82C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743200"/>
            <a:ext cx="8839200" cy="2630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u="sng" smtClean="0"/>
              <a:t>보기</a:t>
            </a:r>
            <a:r>
              <a:rPr lang="en-US" altLang="ko-KR" smtClean="0"/>
              <a:t>: 7</a:t>
            </a:r>
            <a:r>
              <a:rPr lang="ko-KR" altLang="en-US" smtClean="0"/>
              <a:t>개의 키를 검색하는 문제를 생각해 보자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ct val="110000"/>
              </a:lnSpc>
            </a:pPr>
            <a:endParaRPr lang="en-US" altLang="ko-KR" smtClean="0"/>
          </a:p>
          <a:p>
            <a:pPr eaLnBrk="1" hangingPunct="1">
              <a:lnSpc>
                <a:spcPct val="110000"/>
              </a:lnSpc>
            </a:pPr>
            <a:r>
              <a:rPr lang="ko-KR" altLang="en-US" smtClean="0"/>
              <a:t>검색의 결정트리 </a:t>
            </a:r>
            <a:r>
              <a:rPr lang="en-US" altLang="ko-KR" smtClean="0"/>
              <a:t>(decision tree) 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800" smtClean="0"/>
              <a:t>큰 마디</a:t>
            </a:r>
            <a:r>
              <a:rPr lang="en-US" altLang="ko-KR" sz="1800" smtClean="0"/>
              <a:t>(</a:t>
            </a:r>
            <a:r>
              <a:rPr lang="ko-KR" altLang="en-US" sz="1800" smtClean="0"/>
              <a:t>내부마디</a:t>
            </a:r>
            <a:r>
              <a:rPr lang="en-US" altLang="ko-KR" sz="1800" smtClean="0"/>
              <a:t>) – </a:t>
            </a:r>
            <a:r>
              <a:rPr lang="ko-KR" altLang="en-US" sz="1800" smtClean="0"/>
              <a:t>키와 각 아이템을 비교하는 마디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800" smtClean="0"/>
              <a:t>작은 마디</a:t>
            </a:r>
            <a:r>
              <a:rPr lang="en-US" altLang="ko-KR" sz="1800" smtClean="0"/>
              <a:t>(</a:t>
            </a:r>
            <a:r>
              <a:rPr lang="ko-KR" altLang="en-US" sz="1800" smtClean="0"/>
              <a:t>잎마디</a:t>
            </a:r>
            <a:r>
              <a:rPr lang="en-US" altLang="ko-KR" sz="1800" smtClean="0"/>
              <a:t>) -  </a:t>
            </a:r>
            <a:r>
              <a:rPr lang="ko-KR" altLang="en-US" sz="1800" smtClean="0"/>
              <a:t>검색결과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1800" smtClean="0"/>
              <a:t>뿌리마디에서 잎마디까지의 경로는 검색하면서 비교하는 과정을 보여준다</a:t>
            </a:r>
            <a:r>
              <a:rPr lang="en-US" altLang="ko-KR" sz="1800" smtClean="0"/>
              <a:t>. </a:t>
            </a:r>
          </a:p>
        </p:txBody>
      </p:sp>
      <p:pic>
        <p:nvPicPr>
          <p:cNvPr id="10244" name="그림 6" descr="08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7650"/>
            <a:ext cx="42545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38200" y="1168400"/>
          <a:ext cx="2808288" cy="28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84"/>
                <a:gridCol w="401184"/>
                <a:gridCol w="401184"/>
                <a:gridCol w="401184"/>
                <a:gridCol w="401184"/>
                <a:gridCol w="401184"/>
                <a:gridCol w="401184"/>
              </a:tblGrid>
              <a:tr h="28892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39" marR="91439" marT="45862" marB="458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9425" y="1106488"/>
            <a:ext cx="3127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j-lt"/>
              </a:rPr>
              <a:t>S</a:t>
            </a:r>
            <a:endParaRPr lang="ko-KR" altLang="en-US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5413" y="1074738"/>
            <a:ext cx="42703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j-lt"/>
              </a:rPr>
              <a:t>x</a:t>
            </a:r>
            <a:r>
              <a:rPr lang="en-US" altLang="ko-KR" sz="2000" i="0" dirty="0">
                <a:latin typeface="+mj-lt"/>
              </a:rPr>
              <a:t>?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958850"/>
            <a:ext cx="249238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1</a:t>
            </a:r>
            <a:endParaRPr lang="ko-KR" altLang="en-US" sz="1000" i="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6038" y="957263"/>
            <a:ext cx="247650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2</a:t>
            </a:r>
            <a:endParaRPr lang="ko-KR" altLang="en-US" sz="1000" i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463" y="944563"/>
            <a:ext cx="247650" cy="23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dirty="0">
                <a:latin typeface="+mj-lt"/>
              </a:rPr>
              <a:t>7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3875" y="955675"/>
            <a:ext cx="249238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3</a:t>
            </a:r>
            <a:endParaRPr lang="ko-KR" altLang="en-US" sz="1000" i="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513" y="955675"/>
            <a:ext cx="249237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4</a:t>
            </a:r>
            <a:endParaRPr lang="ko-KR" altLang="en-US" sz="1000" i="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960438"/>
            <a:ext cx="249238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5</a:t>
            </a:r>
            <a:endParaRPr lang="ko-KR" altLang="en-US" sz="1000" i="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6238" y="960438"/>
            <a:ext cx="247650" cy="23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6</a:t>
            </a:r>
            <a:endParaRPr lang="ko-KR" altLang="en-US" sz="1000" i="0" dirty="0">
              <a:latin typeface="+mj-lt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V="1">
            <a:off x="2627313" y="1628775"/>
            <a:ext cx="2160587" cy="2376488"/>
          </a:xfrm>
          <a:prstGeom prst="straightConnector1">
            <a:avLst/>
          </a:prstGeom>
          <a:noFill/>
          <a:ln w="2222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 flipV="1">
            <a:off x="2763838" y="2335213"/>
            <a:ext cx="1808162" cy="2173287"/>
          </a:xfrm>
          <a:prstGeom prst="straightConnector1">
            <a:avLst/>
          </a:prstGeom>
          <a:noFill/>
          <a:ln w="2222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9" name="직사각형 18"/>
          <p:cNvSpPr/>
          <p:nvPr/>
        </p:nvSpPr>
        <p:spPr bwMode="auto">
          <a:xfrm>
            <a:off x="7740650" y="1557338"/>
            <a:ext cx="71438" cy="1428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6</a:t>
            </a:r>
            <a:endParaRPr lang="ko-KR" altLang="en-US" sz="1000" i="0" dirty="0" err="1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D0B824-D538-4BD5-87F8-8606C710C3C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1700213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b="1" dirty="0" smtClean="0">
                <a:solidFill>
                  <a:srgbClr val="3E020C"/>
                </a:solidFill>
              </a:rPr>
              <a:t>정리</a:t>
            </a:r>
            <a:r>
              <a:rPr lang="en-US" altLang="ko-KR" dirty="0" smtClean="0">
                <a:solidFill>
                  <a:srgbClr val="3E020C"/>
                </a:solidFill>
              </a:rPr>
              <a:t>: </a:t>
            </a:r>
            <a:r>
              <a:rPr lang="en-US" altLang="ko-KR" i="1" dirty="0" smtClean="0">
                <a:solidFill>
                  <a:srgbClr val="3E020C"/>
                </a:solidFill>
              </a:rPr>
              <a:t>n</a:t>
            </a:r>
            <a:r>
              <a:rPr lang="ko-KR" altLang="en-US" dirty="0" smtClean="0">
                <a:solidFill>
                  <a:srgbClr val="3E020C"/>
                </a:solidFill>
              </a:rPr>
              <a:t>개의 키가</a:t>
            </a:r>
            <a:r>
              <a:rPr lang="ko-KR" altLang="en-US" i="1" dirty="0" smtClean="0">
                <a:solidFill>
                  <a:srgbClr val="3E020C"/>
                </a:solidFill>
              </a:rPr>
              <a:t> </a:t>
            </a:r>
            <a:r>
              <a:rPr lang="en-US" altLang="ko-KR" i="1" dirty="0" smtClean="0">
                <a:solidFill>
                  <a:srgbClr val="3E020C"/>
                </a:solidFill>
              </a:rPr>
              <a:t>m</a:t>
            </a:r>
            <a:r>
              <a:rPr lang="ko-KR" altLang="en-US" dirty="0" smtClean="0">
                <a:solidFill>
                  <a:srgbClr val="3E020C"/>
                </a:solidFill>
              </a:rPr>
              <a:t>개의 바구니에 균일하게 분포되어 있고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smtClean="0">
                <a:solidFill>
                  <a:srgbClr val="3E020C"/>
                </a:solidFill>
              </a:rPr>
              <a:t>각 키가 검색하게 될 확률이 모두 같다면</a:t>
            </a:r>
            <a:r>
              <a:rPr lang="en-US" altLang="ko-KR" dirty="0" smtClean="0">
                <a:solidFill>
                  <a:srgbClr val="3E020C"/>
                </a:solidFill>
              </a:rPr>
              <a:t>, </a:t>
            </a:r>
            <a:r>
              <a:rPr lang="ko-KR" altLang="en-US" dirty="0" smtClean="0">
                <a:solidFill>
                  <a:srgbClr val="3E020C"/>
                </a:solidFill>
              </a:rPr>
              <a:t>검색에 성공한 경우 비교 횟수는            </a:t>
            </a:r>
            <a:endParaRPr lang="en-US" altLang="ko-KR" dirty="0" smtClean="0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  <a:defRPr/>
            </a:pPr>
            <a:endParaRPr lang="en-US" altLang="ko-KR" dirty="0" smtClean="0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srgbClr val="3E020C"/>
                </a:solidFill>
              </a:rPr>
              <a:t>증명</a:t>
            </a:r>
            <a:r>
              <a:rPr lang="en-US" altLang="ko-KR" dirty="0" smtClean="0">
                <a:solidFill>
                  <a:srgbClr val="3E020C"/>
                </a:solidFill>
              </a:rPr>
              <a:t>: </a:t>
            </a:r>
            <a:r>
              <a:rPr lang="ko-KR" altLang="en-US" dirty="0" smtClean="0">
                <a:solidFill>
                  <a:srgbClr val="3E020C"/>
                </a:solidFill>
              </a:rPr>
              <a:t>각 바구니의 평균 검색시간은         개의 키를 </a:t>
            </a:r>
            <a:r>
              <a:rPr lang="ko-KR" altLang="en-US" dirty="0" err="1" smtClean="0">
                <a:solidFill>
                  <a:srgbClr val="3E020C"/>
                </a:solidFill>
              </a:rPr>
              <a:t>순차검색하는</a:t>
            </a:r>
            <a:r>
              <a:rPr lang="ko-KR" altLang="en-US" dirty="0" smtClean="0">
                <a:solidFill>
                  <a:srgbClr val="3E020C"/>
                </a:solidFill>
              </a:rPr>
              <a:t> 평균시간과 같다</a:t>
            </a:r>
            <a:r>
              <a:rPr lang="en-US" altLang="ko-KR" dirty="0" smtClean="0">
                <a:solidFill>
                  <a:srgbClr val="3E020C"/>
                </a:solidFill>
              </a:rPr>
              <a:t>. </a:t>
            </a:r>
            <a:r>
              <a:rPr lang="en-US" altLang="ko-KR" i="1" dirty="0" smtClean="0">
                <a:solidFill>
                  <a:srgbClr val="3E020C"/>
                </a:solidFill>
              </a:rPr>
              <a:t>x</a:t>
            </a:r>
            <a:r>
              <a:rPr lang="ko-KR" altLang="en-US" dirty="0" smtClean="0">
                <a:solidFill>
                  <a:srgbClr val="3E020C"/>
                </a:solidFill>
              </a:rPr>
              <a:t>개의 키를 </a:t>
            </a:r>
            <a:r>
              <a:rPr lang="ko-KR" altLang="en-US" dirty="0" err="1" smtClean="0">
                <a:solidFill>
                  <a:srgbClr val="3E020C"/>
                </a:solidFill>
              </a:rPr>
              <a:t>순차검색하는데</a:t>
            </a:r>
            <a:r>
              <a:rPr lang="ko-KR" altLang="en-US" dirty="0" smtClean="0">
                <a:solidFill>
                  <a:srgbClr val="3E020C"/>
                </a:solidFill>
              </a:rPr>
              <a:t> 걸리는 평균 검색시간은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en-US" altLang="ko-KR" dirty="0" smtClean="0">
              <a:solidFill>
                <a:srgbClr val="3E020C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ko-KR" dirty="0" smtClean="0">
              <a:solidFill>
                <a:srgbClr val="3E020C"/>
              </a:solidFill>
            </a:endParaRPr>
          </a:p>
        </p:txBody>
      </p:sp>
      <p:graphicFrame>
        <p:nvGraphicFramePr>
          <p:cNvPr id="53252" name="Object 5"/>
          <p:cNvGraphicFramePr>
            <a:graphicFrameLocks noChangeAspect="1"/>
          </p:cNvGraphicFramePr>
          <p:nvPr/>
        </p:nvGraphicFramePr>
        <p:xfrm>
          <a:off x="4643438" y="2500313"/>
          <a:ext cx="3111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7" name="수식" r:id="rId4" imgW="139700" imgH="228600" progId="Equation.3">
                  <p:embed/>
                </p:oleObj>
              </mc:Choice>
              <mc:Fallback>
                <p:oleObj name="수식" r:id="rId4" imgW="139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500313"/>
                        <a:ext cx="3111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6"/>
          <p:cNvGraphicFramePr>
            <a:graphicFrameLocks noChangeAspect="1"/>
          </p:cNvGraphicFramePr>
          <p:nvPr/>
        </p:nvGraphicFramePr>
        <p:xfrm>
          <a:off x="1928813" y="3429000"/>
          <a:ext cx="3643312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8" name="수식" r:id="rId6" imgW="2324100" imgH="1244600" progId="Equation.3">
                  <p:embed/>
                </p:oleObj>
              </mc:Choice>
              <mc:Fallback>
                <p:oleObj name="수식" r:id="rId6" imgW="2324100" imgH="1244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429000"/>
                        <a:ext cx="3643312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7"/>
          <p:cNvGraphicFramePr>
            <a:graphicFrameLocks noChangeAspect="1"/>
          </p:cNvGraphicFramePr>
          <p:nvPr/>
        </p:nvGraphicFramePr>
        <p:xfrm>
          <a:off x="2786063" y="5572125"/>
          <a:ext cx="15097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9" name="수식" r:id="rId8" imgW="952087" imgH="406224" progId="Equation.3">
                  <p:embed/>
                </p:oleObj>
              </mc:Choice>
              <mc:Fallback>
                <p:oleObj name="수식" r:id="rId8" imgW="952087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572125"/>
                        <a:ext cx="15097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8"/>
          <p:cNvGraphicFramePr>
            <a:graphicFrameLocks noChangeAspect="1"/>
          </p:cNvGraphicFramePr>
          <p:nvPr/>
        </p:nvGraphicFramePr>
        <p:xfrm>
          <a:off x="7153275" y="1643063"/>
          <a:ext cx="8080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0" name="Equation" r:id="rId10" imgW="495085" imgH="393529" progId="Equation.3">
                  <p:embed/>
                </p:oleObj>
              </mc:Choice>
              <mc:Fallback>
                <p:oleObj name="Equation" r:id="rId10" imgW="495085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275" y="1643063"/>
                        <a:ext cx="80803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Box 11"/>
          <p:cNvSpPr txBox="1">
            <a:spLocks noChangeArrowheads="1"/>
          </p:cNvSpPr>
          <p:nvPr/>
        </p:nvSpPr>
        <p:spPr bwMode="auto">
          <a:xfrm>
            <a:off x="1500188" y="5715000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latin typeface="굴림" panose="020B0600000101010101" pitchFamily="50" charset="-127"/>
              </a:rPr>
              <a:t>따라서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6334819" y="3958043"/>
            <a:ext cx="288032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1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838875" y="3958043"/>
            <a:ext cx="288032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2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995940" y="3958043"/>
            <a:ext cx="288032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m</a:t>
            </a:r>
            <a:endParaRPr kumimoji="1" lang="ko-KR" alt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334819" y="4398500"/>
            <a:ext cx="288032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838875" y="4398500"/>
            <a:ext cx="288032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995940" y="4398500"/>
            <a:ext cx="288032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cxnSp>
        <p:nvCxnSpPr>
          <p:cNvPr id="4" name="직선 연결선 3"/>
          <p:cNvCxnSpPr>
            <a:stCxn id="2" idx="2"/>
            <a:endCxn id="12" idx="0"/>
          </p:cNvCxnSpPr>
          <p:nvPr/>
        </p:nvCxnSpPr>
        <p:spPr bwMode="auto">
          <a:xfrm>
            <a:off x="6478835" y="4174067"/>
            <a:ext cx="0" cy="22443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>
            <a:stCxn id="10" idx="2"/>
            <a:endCxn id="13" idx="0"/>
          </p:cNvCxnSpPr>
          <p:nvPr/>
        </p:nvCxnSpPr>
        <p:spPr bwMode="auto">
          <a:xfrm>
            <a:off x="6982891" y="4174067"/>
            <a:ext cx="0" cy="22443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stCxn id="11" idx="2"/>
            <a:endCxn id="14" idx="0"/>
          </p:cNvCxnSpPr>
          <p:nvPr/>
        </p:nvCxnSpPr>
        <p:spPr bwMode="auto">
          <a:xfrm>
            <a:off x="8139956" y="4174067"/>
            <a:ext cx="0" cy="22443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6334819" y="4927403"/>
            <a:ext cx="288032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838875" y="4927403"/>
            <a:ext cx="288032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995940" y="4927403"/>
            <a:ext cx="288032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cxnSp>
        <p:nvCxnSpPr>
          <p:cNvPr id="18" name="직선 연결선 17"/>
          <p:cNvCxnSpPr>
            <a:stCxn id="12" idx="2"/>
            <a:endCxn id="24" idx="0"/>
          </p:cNvCxnSpPr>
          <p:nvPr/>
        </p:nvCxnSpPr>
        <p:spPr bwMode="auto">
          <a:xfrm>
            <a:off x="6478835" y="4614524"/>
            <a:ext cx="0" cy="3128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13" idx="2"/>
            <a:endCxn id="25" idx="0"/>
          </p:cNvCxnSpPr>
          <p:nvPr/>
        </p:nvCxnSpPr>
        <p:spPr bwMode="auto">
          <a:xfrm>
            <a:off x="6982891" y="4614524"/>
            <a:ext cx="0" cy="3128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14" idx="2"/>
            <a:endCxn id="26" idx="0"/>
          </p:cNvCxnSpPr>
          <p:nvPr/>
        </p:nvCxnSpPr>
        <p:spPr bwMode="auto">
          <a:xfrm>
            <a:off x="8139956" y="4614524"/>
            <a:ext cx="0" cy="31287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6334819" y="5373287"/>
            <a:ext cx="288032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995940" y="5373287"/>
            <a:ext cx="288032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7995940" y="5766568"/>
            <a:ext cx="288032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cxnSp>
        <p:nvCxnSpPr>
          <p:cNvPr id="28" name="직선 연결선 27"/>
          <p:cNvCxnSpPr>
            <a:stCxn id="24" idx="2"/>
            <a:endCxn id="34" idx="0"/>
          </p:cNvCxnSpPr>
          <p:nvPr/>
        </p:nvCxnSpPr>
        <p:spPr bwMode="auto">
          <a:xfrm>
            <a:off x="6478835" y="5143427"/>
            <a:ext cx="0" cy="2298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26" idx="2"/>
            <a:endCxn id="35" idx="0"/>
          </p:cNvCxnSpPr>
          <p:nvPr/>
        </p:nvCxnSpPr>
        <p:spPr bwMode="auto">
          <a:xfrm>
            <a:off x="8139956" y="5143427"/>
            <a:ext cx="0" cy="2298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>
            <a:stCxn id="35" idx="2"/>
            <a:endCxn id="36" idx="0"/>
          </p:cNvCxnSpPr>
          <p:nvPr/>
        </p:nvCxnSpPr>
        <p:spPr bwMode="auto">
          <a:xfrm>
            <a:off x="8139956" y="5589311"/>
            <a:ext cx="0" cy="1772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414939" y="4614524"/>
            <a:ext cx="418952" cy="36194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……..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6012160" y="4337434"/>
            <a:ext cx="2448272" cy="171978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05600" y="6070178"/>
            <a:ext cx="1445097" cy="40612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2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ko-KR" altLang="en-US" sz="12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데이터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4025" y="62642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006B4E-7442-44BF-BA62-9ADD3F5ED72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2392363"/>
            <a:ext cx="6408738" cy="2000250"/>
          </a:xfrm>
        </p:spPr>
        <p:txBody>
          <a:bodyPr/>
          <a:lstStyle/>
          <a:p>
            <a:pPr eaLnBrk="1" hangingPunct="1"/>
            <a:r>
              <a:rPr lang="ko-KR" altLang="en-US" smtClean="0"/>
              <a:t>보기</a:t>
            </a:r>
            <a:r>
              <a:rPr lang="en-US" altLang="ko-KR" smtClean="0"/>
              <a:t>: </a:t>
            </a:r>
            <a:r>
              <a:rPr lang="ko-KR" altLang="en-US" smtClean="0"/>
              <a:t>키가 균일하게 분포되어 있고 </a:t>
            </a:r>
            <a:r>
              <a:rPr lang="en-US" altLang="ko-KR" i="1" smtClean="0"/>
              <a:t>n</a:t>
            </a:r>
            <a:r>
              <a:rPr lang="en-US" altLang="ko-KR" smtClean="0"/>
              <a:t> = 2</a:t>
            </a:r>
            <a:r>
              <a:rPr lang="en-US" altLang="ko-KR" i="1" smtClean="0"/>
              <a:t>m</a:t>
            </a:r>
            <a:r>
              <a:rPr lang="ko-KR" altLang="en-US" smtClean="0"/>
              <a:t>일 때</a:t>
            </a:r>
          </a:p>
          <a:p>
            <a:pPr lvl="1" eaLnBrk="1" hangingPunct="1"/>
            <a:r>
              <a:rPr lang="ko-KR" altLang="en-US" smtClean="0"/>
              <a:t>검색 실패 시 걸리는 시간 </a:t>
            </a:r>
            <a:r>
              <a:rPr lang="en-US" altLang="ko-KR" smtClean="0"/>
              <a:t>=         = 2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검색 성공 시 걸리는 시간 </a:t>
            </a:r>
            <a:r>
              <a:rPr lang="en-US" altLang="ko-KR" smtClean="0"/>
              <a:t>= </a:t>
            </a: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54276" name="Object 5"/>
          <p:cNvGraphicFramePr>
            <a:graphicFrameLocks noChangeAspect="1"/>
          </p:cNvGraphicFramePr>
          <p:nvPr/>
        </p:nvGraphicFramePr>
        <p:xfrm>
          <a:off x="3995738" y="2735263"/>
          <a:ext cx="498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3" name="수식" r:id="rId4" imgW="190500" imgH="228600" progId="Equation.3">
                  <p:embed/>
                </p:oleObj>
              </mc:Choice>
              <mc:Fallback>
                <p:oleObj name="수식" r:id="rId4" imgW="190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735263"/>
                        <a:ext cx="498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6"/>
          <p:cNvGraphicFramePr>
            <a:graphicFrameLocks noChangeAspect="1"/>
          </p:cNvGraphicFramePr>
          <p:nvPr/>
        </p:nvGraphicFramePr>
        <p:xfrm>
          <a:off x="3995738" y="3357563"/>
          <a:ext cx="16573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4" name="수식" r:id="rId6" imgW="634725" imgH="228501" progId="Equation.3">
                  <p:embed/>
                </p:oleObj>
              </mc:Choice>
              <mc:Fallback>
                <p:oleObj name="수식" r:id="rId6" imgW="634725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357563"/>
                        <a:ext cx="16573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직사각형 7"/>
          <p:cNvSpPr>
            <a:spLocks noChangeArrowheads="1"/>
          </p:cNvSpPr>
          <p:nvPr/>
        </p:nvSpPr>
        <p:spPr bwMode="auto">
          <a:xfrm>
            <a:off x="7380288" y="2286000"/>
            <a:ext cx="357187" cy="357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0</a:t>
            </a:r>
            <a:endParaRPr lang="ko-KR" altLang="en-US" sz="1800" i="0">
              <a:latin typeface="+mj-lt"/>
            </a:endParaRPr>
          </a:p>
        </p:txBody>
      </p:sp>
      <p:cxnSp>
        <p:nvCxnSpPr>
          <p:cNvPr id="54279" name="직선 연결선 9"/>
          <p:cNvCxnSpPr>
            <a:cxnSpLocks noChangeShapeType="1"/>
            <a:stCxn id="28" idx="2"/>
            <a:endCxn id="30" idx="0"/>
          </p:cNvCxnSpPr>
          <p:nvPr/>
        </p:nvCxnSpPr>
        <p:spPr bwMode="auto">
          <a:xfrm>
            <a:off x="7559675" y="2643188"/>
            <a:ext cx="4763" cy="249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타원 30"/>
          <p:cNvSpPr>
            <a:spLocks noChangeArrowheads="1"/>
          </p:cNvSpPr>
          <p:nvPr/>
        </p:nvSpPr>
        <p:spPr bwMode="auto">
          <a:xfrm>
            <a:off x="7350125" y="2892425"/>
            <a:ext cx="428625" cy="342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40</a:t>
            </a:r>
            <a:endParaRPr lang="ko-KR" altLang="en-US" sz="1000" i="0">
              <a:latin typeface="+mj-lt"/>
            </a:endParaRPr>
          </a:p>
        </p:txBody>
      </p:sp>
      <p:cxnSp>
        <p:nvCxnSpPr>
          <p:cNvPr id="54281" name="직선 연결선 38"/>
          <p:cNvCxnSpPr>
            <a:cxnSpLocks noChangeShapeType="1"/>
            <a:stCxn id="30" idx="4"/>
            <a:endCxn id="32" idx="0"/>
          </p:cNvCxnSpPr>
          <p:nvPr/>
        </p:nvCxnSpPr>
        <p:spPr bwMode="auto">
          <a:xfrm flipH="1">
            <a:off x="7564438" y="3235325"/>
            <a:ext cx="0" cy="193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타원 39"/>
          <p:cNvSpPr>
            <a:spLocks noChangeArrowheads="1"/>
          </p:cNvSpPr>
          <p:nvPr/>
        </p:nvSpPr>
        <p:spPr bwMode="auto">
          <a:xfrm>
            <a:off x="7350125" y="3429000"/>
            <a:ext cx="428625" cy="3206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10</a:t>
            </a:r>
            <a:endParaRPr lang="ko-KR" altLang="en-US" sz="10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24D5AE-2393-46AC-B6BC-0EC54D6BC01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28575"/>
            <a:ext cx="7947025" cy="2447925"/>
          </a:xfrm>
        </p:spPr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u="sng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800" dirty="0" smtClean="0"/>
              <a:t>closed hashing (Open addressing) </a:t>
            </a:r>
            <a:r>
              <a:rPr lang="en-US" altLang="ko-KR" dirty="0" smtClean="0"/>
              <a:t>: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Linear probing </a:t>
            </a:r>
          </a:p>
          <a:p>
            <a:pPr lvl="2" eaLnBrk="1" hangingPunct="1">
              <a:defRPr/>
            </a:pPr>
            <a:r>
              <a:rPr lang="en-US" altLang="ko-KR" dirty="0" smtClean="0"/>
              <a:t>Quadratic probing </a:t>
            </a:r>
          </a:p>
          <a:p>
            <a:pPr lvl="2" eaLnBrk="1" hangingPunct="1">
              <a:defRPr/>
            </a:pPr>
            <a:r>
              <a:rPr lang="en-US" altLang="ko-KR" dirty="0" smtClean="0"/>
              <a:t>Double hashing</a:t>
            </a:r>
          </a:p>
          <a:p>
            <a:pPr lvl="1" eaLnBrk="1" hangingPunct="1">
              <a:defRPr/>
            </a:pPr>
            <a:endParaRPr lang="en-US" altLang="ko-KR" u="sng" dirty="0" smtClean="0"/>
          </a:p>
        </p:txBody>
      </p:sp>
      <p:sp>
        <p:nvSpPr>
          <p:cNvPr id="55300" name="직사각형 7"/>
          <p:cNvSpPr>
            <a:spLocks noChangeArrowheads="1"/>
          </p:cNvSpPr>
          <p:nvPr/>
        </p:nvSpPr>
        <p:spPr bwMode="auto">
          <a:xfrm>
            <a:off x="1577975" y="3113088"/>
            <a:ext cx="3643313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55301" name="직선 연결선 8"/>
          <p:cNvCxnSpPr>
            <a:cxnSpLocks noChangeShapeType="1"/>
          </p:cNvCxnSpPr>
          <p:nvPr/>
        </p:nvCxnSpPr>
        <p:spPr bwMode="auto">
          <a:xfrm rot="5400000">
            <a:off x="1757363" y="329088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2" name="직선 연결선 10"/>
          <p:cNvCxnSpPr>
            <a:cxnSpLocks noChangeShapeType="1"/>
          </p:cNvCxnSpPr>
          <p:nvPr/>
        </p:nvCxnSpPr>
        <p:spPr bwMode="auto">
          <a:xfrm rot="5400000">
            <a:off x="2114550" y="329088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3" name="직선 연결선 11"/>
          <p:cNvCxnSpPr>
            <a:cxnSpLocks noChangeShapeType="1"/>
          </p:cNvCxnSpPr>
          <p:nvPr/>
        </p:nvCxnSpPr>
        <p:spPr bwMode="auto">
          <a:xfrm rot="5400000">
            <a:off x="2524125" y="330200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4" name="직선 연결선 13"/>
          <p:cNvCxnSpPr>
            <a:cxnSpLocks noChangeShapeType="1"/>
          </p:cNvCxnSpPr>
          <p:nvPr/>
        </p:nvCxnSpPr>
        <p:spPr bwMode="auto">
          <a:xfrm rot="5400000">
            <a:off x="2881313" y="330200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5" name="직선 연결선 14"/>
          <p:cNvCxnSpPr>
            <a:cxnSpLocks noChangeShapeType="1"/>
          </p:cNvCxnSpPr>
          <p:nvPr/>
        </p:nvCxnSpPr>
        <p:spPr bwMode="auto">
          <a:xfrm rot="5400000">
            <a:off x="3238500" y="330200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6" name="직선 연결선 15"/>
          <p:cNvCxnSpPr>
            <a:cxnSpLocks noChangeShapeType="1"/>
          </p:cNvCxnSpPr>
          <p:nvPr/>
        </p:nvCxnSpPr>
        <p:spPr bwMode="auto">
          <a:xfrm rot="5400000">
            <a:off x="3595688" y="330200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직선 연결선 16"/>
          <p:cNvCxnSpPr>
            <a:cxnSpLocks noChangeShapeType="1"/>
          </p:cNvCxnSpPr>
          <p:nvPr/>
        </p:nvCxnSpPr>
        <p:spPr bwMode="auto">
          <a:xfrm rot="5400000">
            <a:off x="3952875" y="330200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직선 연결선 17"/>
          <p:cNvCxnSpPr>
            <a:cxnSpLocks noChangeShapeType="1"/>
          </p:cNvCxnSpPr>
          <p:nvPr/>
        </p:nvCxnSpPr>
        <p:spPr bwMode="auto">
          <a:xfrm rot="5400000">
            <a:off x="4279900" y="328771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직선 연결선 18"/>
          <p:cNvCxnSpPr>
            <a:cxnSpLocks noChangeShapeType="1"/>
          </p:cNvCxnSpPr>
          <p:nvPr/>
        </p:nvCxnSpPr>
        <p:spPr bwMode="auto">
          <a:xfrm rot="5400000">
            <a:off x="4637088" y="329088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0" name="TextBox 21"/>
          <p:cNvSpPr txBox="1">
            <a:spLocks noChangeArrowheads="1"/>
          </p:cNvSpPr>
          <p:nvPr/>
        </p:nvSpPr>
        <p:spPr bwMode="auto">
          <a:xfrm>
            <a:off x="1630363" y="281940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0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5311" name="TextBox 22"/>
          <p:cNvSpPr txBox="1">
            <a:spLocks noChangeArrowheads="1"/>
          </p:cNvSpPr>
          <p:nvPr/>
        </p:nvSpPr>
        <p:spPr bwMode="auto">
          <a:xfrm>
            <a:off x="1987550" y="281940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5312" name="TextBox 23"/>
          <p:cNvSpPr txBox="1">
            <a:spLocks noChangeArrowheads="1"/>
          </p:cNvSpPr>
          <p:nvPr/>
        </p:nvSpPr>
        <p:spPr bwMode="auto">
          <a:xfrm>
            <a:off x="2344738" y="281940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2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5313" name="TextBox 24"/>
          <p:cNvSpPr txBox="1">
            <a:spLocks noChangeArrowheads="1"/>
          </p:cNvSpPr>
          <p:nvPr/>
        </p:nvSpPr>
        <p:spPr bwMode="auto">
          <a:xfrm>
            <a:off x="2701925" y="281940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3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5314" name="TextBox 25"/>
          <p:cNvSpPr txBox="1">
            <a:spLocks noChangeArrowheads="1"/>
          </p:cNvSpPr>
          <p:nvPr/>
        </p:nvSpPr>
        <p:spPr bwMode="auto">
          <a:xfrm>
            <a:off x="3059113" y="281940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4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5315" name="TextBox 26"/>
          <p:cNvSpPr txBox="1">
            <a:spLocks noChangeArrowheads="1"/>
          </p:cNvSpPr>
          <p:nvPr/>
        </p:nvSpPr>
        <p:spPr bwMode="auto">
          <a:xfrm>
            <a:off x="3416300" y="281940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5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5316" name="TextBox 27"/>
          <p:cNvSpPr txBox="1">
            <a:spLocks noChangeArrowheads="1"/>
          </p:cNvSpPr>
          <p:nvPr/>
        </p:nvSpPr>
        <p:spPr bwMode="auto">
          <a:xfrm>
            <a:off x="3922713" y="2819400"/>
            <a:ext cx="6842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굴림" panose="020B0600000101010101" pitchFamily="50" charset="-127"/>
              </a:rPr>
              <a:t>……</a:t>
            </a:r>
            <a:endParaRPr lang="ko-KR" altLang="en-US" sz="1200" b="1" i="0">
              <a:latin typeface="굴림" panose="020B0600000101010101" pitchFamily="50" charset="-127"/>
            </a:endParaRPr>
          </a:p>
        </p:txBody>
      </p:sp>
      <p:sp>
        <p:nvSpPr>
          <p:cNvPr id="55317" name="TextBox 30"/>
          <p:cNvSpPr txBox="1">
            <a:spLocks noChangeArrowheads="1"/>
          </p:cNvSpPr>
          <p:nvPr/>
        </p:nvSpPr>
        <p:spPr bwMode="auto">
          <a:xfrm>
            <a:off x="4814888" y="2819400"/>
            <a:ext cx="5191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m-1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5318" name="TextBox 32"/>
          <p:cNvSpPr txBox="1">
            <a:spLocks noChangeArrowheads="1"/>
          </p:cNvSpPr>
          <p:nvPr/>
        </p:nvSpPr>
        <p:spPr bwMode="auto">
          <a:xfrm>
            <a:off x="5435600" y="3141663"/>
            <a:ext cx="329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bucket </a:t>
            </a:r>
            <a:r>
              <a:rPr lang="ko-KR" altLang="en-US" i="0">
                <a:latin typeface="맑은 고딕" panose="020B0503020000020004" pitchFamily="50" charset="-127"/>
                <a:ea typeface="맑은 고딕" panose="020B0503020000020004" pitchFamily="50" charset="-127"/>
              </a:rPr>
              <a:t>내에만 데이터 저장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1588" y="3824288"/>
            <a:ext cx="7548562" cy="300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k= key, m=hash table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크기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linear probing: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오른쪽으로 이동하면서 빈칸에 저장</a:t>
            </a:r>
            <a:endParaRPr lang="en-US" altLang="ko-KR" sz="18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h(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i,k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)=( h(k)+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) mod m, 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=0,1,2,3,…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quadratic probing: h(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i,k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)=( h(k)+i</a:t>
            </a:r>
            <a:r>
              <a:rPr lang="en-US" altLang="ko-KR" sz="1800" i="0" baseline="30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mod m, 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=0,1,2,3…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double hashing: h(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i,k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)=(h</a:t>
            </a:r>
            <a:r>
              <a:rPr lang="en-US" altLang="ko-KR" sz="18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(k)+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*h</a:t>
            </a:r>
            <a:r>
              <a:rPr lang="en-US" altLang="ko-KR" sz="18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(k)) mod m, 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=0,1,2,3,… </a:t>
            </a:r>
            <a:r>
              <a:rPr lang="ko-KR" altLang="en-US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해쉬함수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h</a:t>
            </a:r>
            <a:r>
              <a:rPr lang="en-US" altLang="ko-KR" sz="18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(k)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충돌 시 </a:t>
            </a:r>
            <a:r>
              <a:rPr lang="ko-KR" altLang="en-US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해쉬함수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</a:t>
            </a:r>
            <a:r>
              <a:rPr lang="en-US" altLang="ko-KR" sz="18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(k)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사용</a:t>
            </a:r>
            <a:endParaRPr lang="en-US" altLang="ko-KR" sz="18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lvl="1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자료가 삭제될 경우 문제발생 가능성</a:t>
            </a:r>
            <a:endParaRPr lang="en-US" altLang="ko-KR" sz="18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1FDCE-A45F-42A4-989A-41AF4EF4A3C9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259632" y="1196752"/>
            <a:ext cx="1048932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h(a)=h(b)=5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419872" y="1309059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779912" y="1309059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139952" y="1309059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499992" y="1309059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860032" y="1309059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220072" y="1309059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580112" y="1309059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940152" y="1309059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3888" y="974135"/>
            <a:ext cx="2331335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0    1    2    3     4    5    6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592" y="2636912"/>
            <a:ext cx="983209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1) a </a:t>
            </a: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저장</a:t>
            </a: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 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312894" y="2763550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672934" y="2763550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032974" y="2763550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393014" y="2763550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753054" y="2763550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113094" y="2763550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a</a:t>
            </a: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473134" y="2763550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833174" y="2763550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56910" y="2428626"/>
            <a:ext cx="2331335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0    1    2    3     4    5    6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6433" y="3598374"/>
            <a:ext cx="983209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2) b </a:t>
            </a: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저장</a:t>
            </a: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 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329735" y="3725012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689775" y="3725012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049815" y="3725012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409855" y="3725012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769895" y="3725012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129935" y="3725012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a</a:t>
            </a: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489975" y="3725012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b</a:t>
            </a: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850015" y="3725012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3751" y="3390088"/>
            <a:ext cx="2331335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0    1    2    3     4    5    6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6433" y="4395884"/>
            <a:ext cx="983209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3) a </a:t>
            </a: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삭제</a:t>
            </a: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 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29735" y="4522522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689775" y="4522522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049815" y="4522522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409855" y="4522522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769895" y="4522522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129935" y="4522522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489975" y="4522522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b</a:t>
            </a: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850015" y="4522522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73751" y="4187598"/>
            <a:ext cx="2331335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0    1    2    3     4    5    6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6433" y="5297805"/>
            <a:ext cx="943134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4) b </a:t>
            </a: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검색</a:t>
            </a: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329735" y="5424443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689775" y="5424443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49815" y="5424443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409855" y="5424443"/>
            <a:ext cx="360040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769895" y="5424443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129935" y="5424443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?</a:t>
            </a: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89975" y="5424443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b</a:t>
            </a: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850015" y="5424443"/>
            <a:ext cx="356475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3751" y="5089519"/>
            <a:ext cx="2331335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0    1    2    3     4    5    6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36654" y="286928"/>
            <a:ext cx="6070692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20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Linear probing </a:t>
            </a:r>
            <a:r>
              <a:rPr lang="ko-KR" altLang="en-US" sz="20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경우 데이터가 삭제될 경우의 문제점</a:t>
            </a:r>
            <a:endParaRPr lang="ko-KR" altLang="en-US" sz="20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2089EF-A70F-4D62-902C-4462B192320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0113" y="333375"/>
            <a:ext cx="3529012" cy="406400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Linear Probing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3" y="928688"/>
            <a:ext cx="7200900" cy="1735137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오른쪽으로 이동하면서 빈칸에 저장</a:t>
            </a:r>
            <a:endParaRPr lang="en-US" altLang="ko-KR" sz="18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h(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i,k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)=( h(k)+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) mod m, 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=0,1,2,3,…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k: key, h: </a:t>
            </a:r>
            <a:r>
              <a:rPr lang="ko-KR" altLang="en-US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해쉬함수</a:t>
            </a:r>
            <a:endParaRPr lang="en-US" altLang="ko-KR" sz="18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입력 순서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egg, dog, cat</a:t>
            </a:r>
          </a:p>
        </p:txBody>
      </p:sp>
      <p:sp>
        <p:nvSpPr>
          <p:cNvPr id="56325" name="직사각형 7"/>
          <p:cNvSpPr>
            <a:spLocks noChangeArrowheads="1"/>
          </p:cNvSpPr>
          <p:nvPr/>
        </p:nvSpPr>
        <p:spPr bwMode="auto">
          <a:xfrm>
            <a:off x="433388" y="3670300"/>
            <a:ext cx="3643312" cy="357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56326" name="직선 연결선 8"/>
          <p:cNvCxnSpPr>
            <a:cxnSpLocks noChangeShapeType="1"/>
          </p:cNvCxnSpPr>
          <p:nvPr/>
        </p:nvCxnSpPr>
        <p:spPr bwMode="auto">
          <a:xfrm rot="5400000">
            <a:off x="612775" y="384810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직선 연결선 10"/>
          <p:cNvCxnSpPr>
            <a:cxnSpLocks noChangeShapeType="1"/>
          </p:cNvCxnSpPr>
          <p:nvPr/>
        </p:nvCxnSpPr>
        <p:spPr bwMode="auto">
          <a:xfrm rot="5400000">
            <a:off x="969963" y="384810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직선 연결선 11"/>
          <p:cNvCxnSpPr>
            <a:cxnSpLocks noChangeShapeType="1"/>
          </p:cNvCxnSpPr>
          <p:nvPr/>
        </p:nvCxnSpPr>
        <p:spPr bwMode="auto">
          <a:xfrm rot="5400000">
            <a:off x="1377950" y="385762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9" name="직선 연결선 13"/>
          <p:cNvCxnSpPr>
            <a:cxnSpLocks noChangeShapeType="1"/>
          </p:cNvCxnSpPr>
          <p:nvPr/>
        </p:nvCxnSpPr>
        <p:spPr bwMode="auto">
          <a:xfrm rot="5400000">
            <a:off x="1735138" y="385762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직선 연결선 14"/>
          <p:cNvCxnSpPr>
            <a:cxnSpLocks noChangeShapeType="1"/>
          </p:cNvCxnSpPr>
          <p:nvPr/>
        </p:nvCxnSpPr>
        <p:spPr bwMode="auto">
          <a:xfrm rot="5400000">
            <a:off x="2092325" y="385762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직선 연결선 15"/>
          <p:cNvCxnSpPr>
            <a:cxnSpLocks noChangeShapeType="1"/>
          </p:cNvCxnSpPr>
          <p:nvPr/>
        </p:nvCxnSpPr>
        <p:spPr bwMode="auto">
          <a:xfrm rot="5400000">
            <a:off x="2449513" y="385762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직선 연결선 16"/>
          <p:cNvCxnSpPr>
            <a:cxnSpLocks noChangeShapeType="1"/>
          </p:cNvCxnSpPr>
          <p:nvPr/>
        </p:nvCxnSpPr>
        <p:spPr bwMode="auto">
          <a:xfrm rot="5400000">
            <a:off x="2806700" y="385762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직선 연결선 17"/>
          <p:cNvCxnSpPr>
            <a:cxnSpLocks noChangeShapeType="1"/>
          </p:cNvCxnSpPr>
          <p:nvPr/>
        </p:nvCxnSpPr>
        <p:spPr bwMode="auto">
          <a:xfrm rot="5400000">
            <a:off x="3135313" y="384492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직선 연결선 18"/>
          <p:cNvCxnSpPr>
            <a:cxnSpLocks noChangeShapeType="1"/>
          </p:cNvCxnSpPr>
          <p:nvPr/>
        </p:nvCxnSpPr>
        <p:spPr bwMode="auto">
          <a:xfrm rot="5400000">
            <a:off x="3492500" y="384810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5" name="TextBox 21"/>
          <p:cNvSpPr txBox="1">
            <a:spLocks noChangeArrowheads="1"/>
          </p:cNvSpPr>
          <p:nvPr/>
        </p:nvSpPr>
        <p:spPr bwMode="auto">
          <a:xfrm>
            <a:off x="484188" y="337661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0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36" name="TextBox 22"/>
          <p:cNvSpPr txBox="1">
            <a:spLocks noChangeArrowheads="1"/>
          </p:cNvSpPr>
          <p:nvPr/>
        </p:nvSpPr>
        <p:spPr bwMode="auto">
          <a:xfrm>
            <a:off x="841375" y="337661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37" name="TextBox 23"/>
          <p:cNvSpPr txBox="1">
            <a:spLocks noChangeArrowheads="1"/>
          </p:cNvSpPr>
          <p:nvPr/>
        </p:nvSpPr>
        <p:spPr bwMode="auto">
          <a:xfrm>
            <a:off x="1198563" y="337661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2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38" name="TextBox 24"/>
          <p:cNvSpPr txBox="1">
            <a:spLocks noChangeArrowheads="1"/>
          </p:cNvSpPr>
          <p:nvPr/>
        </p:nvSpPr>
        <p:spPr bwMode="auto">
          <a:xfrm>
            <a:off x="1555750" y="337661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3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39" name="TextBox 25"/>
          <p:cNvSpPr txBox="1">
            <a:spLocks noChangeArrowheads="1"/>
          </p:cNvSpPr>
          <p:nvPr/>
        </p:nvSpPr>
        <p:spPr bwMode="auto">
          <a:xfrm>
            <a:off x="1912938" y="337661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4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40" name="TextBox 26"/>
          <p:cNvSpPr txBox="1">
            <a:spLocks noChangeArrowheads="1"/>
          </p:cNvSpPr>
          <p:nvPr/>
        </p:nvSpPr>
        <p:spPr bwMode="auto">
          <a:xfrm>
            <a:off x="2270125" y="337661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5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41" name="TextBox 27"/>
          <p:cNvSpPr txBox="1">
            <a:spLocks noChangeArrowheads="1"/>
          </p:cNvSpPr>
          <p:nvPr/>
        </p:nvSpPr>
        <p:spPr bwMode="auto">
          <a:xfrm>
            <a:off x="2627313" y="337661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6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42" name="TextBox 28"/>
          <p:cNvSpPr txBox="1">
            <a:spLocks noChangeArrowheads="1"/>
          </p:cNvSpPr>
          <p:nvPr/>
        </p:nvSpPr>
        <p:spPr bwMode="auto">
          <a:xfrm>
            <a:off x="2984500" y="337661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7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43" name="TextBox 29"/>
          <p:cNvSpPr txBox="1">
            <a:spLocks noChangeArrowheads="1"/>
          </p:cNvSpPr>
          <p:nvPr/>
        </p:nvSpPr>
        <p:spPr bwMode="auto">
          <a:xfrm>
            <a:off x="3413125" y="337661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8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44" name="TextBox 30"/>
          <p:cNvSpPr txBox="1">
            <a:spLocks noChangeArrowheads="1"/>
          </p:cNvSpPr>
          <p:nvPr/>
        </p:nvSpPr>
        <p:spPr bwMode="auto">
          <a:xfrm>
            <a:off x="3770313" y="337661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9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45" name="TextBox 24"/>
          <p:cNvSpPr txBox="1">
            <a:spLocks noChangeArrowheads="1"/>
          </p:cNvSpPr>
          <p:nvPr/>
        </p:nvSpPr>
        <p:spPr bwMode="auto">
          <a:xfrm>
            <a:off x="1597025" y="3762375"/>
            <a:ext cx="36671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egg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763" y="2867025"/>
            <a:ext cx="820737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h(egg)=3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825" y="4605338"/>
            <a:ext cx="1876425" cy="404812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h(cat)=3 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 입력되면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348" name="직사각형 7"/>
          <p:cNvSpPr>
            <a:spLocks noChangeArrowheads="1"/>
          </p:cNvSpPr>
          <p:nvPr/>
        </p:nvSpPr>
        <p:spPr bwMode="auto">
          <a:xfrm>
            <a:off x="504825" y="5413375"/>
            <a:ext cx="3643313" cy="357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56349" name="직선 연결선 8"/>
          <p:cNvCxnSpPr>
            <a:cxnSpLocks noChangeShapeType="1"/>
          </p:cNvCxnSpPr>
          <p:nvPr/>
        </p:nvCxnSpPr>
        <p:spPr bwMode="auto">
          <a:xfrm rot="5400000">
            <a:off x="684213" y="55911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0" name="직선 연결선 10"/>
          <p:cNvCxnSpPr>
            <a:cxnSpLocks noChangeShapeType="1"/>
          </p:cNvCxnSpPr>
          <p:nvPr/>
        </p:nvCxnSpPr>
        <p:spPr bwMode="auto">
          <a:xfrm rot="5400000">
            <a:off x="1041400" y="55911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1" name="직선 연결선 11"/>
          <p:cNvCxnSpPr>
            <a:cxnSpLocks noChangeShapeType="1"/>
          </p:cNvCxnSpPr>
          <p:nvPr/>
        </p:nvCxnSpPr>
        <p:spPr bwMode="auto">
          <a:xfrm rot="5400000">
            <a:off x="1449388" y="560070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2" name="직선 연결선 37"/>
          <p:cNvCxnSpPr>
            <a:cxnSpLocks noChangeShapeType="1"/>
          </p:cNvCxnSpPr>
          <p:nvPr/>
        </p:nvCxnSpPr>
        <p:spPr bwMode="auto">
          <a:xfrm rot="5400000">
            <a:off x="1806575" y="560070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3" name="직선 연결선 38"/>
          <p:cNvCxnSpPr>
            <a:cxnSpLocks noChangeShapeType="1"/>
          </p:cNvCxnSpPr>
          <p:nvPr/>
        </p:nvCxnSpPr>
        <p:spPr bwMode="auto">
          <a:xfrm rot="5400000">
            <a:off x="2163763" y="560070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4" name="직선 연결선 39"/>
          <p:cNvCxnSpPr>
            <a:cxnSpLocks noChangeShapeType="1"/>
          </p:cNvCxnSpPr>
          <p:nvPr/>
        </p:nvCxnSpPr>
        <p:spPr bwMode="auto">
          <a:xfrm rot="5400000">
            <a:off x="2520950" y="560070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5" name="직선 연결선 40"/>
          <p:cNvCxnSpPr>
            <a:cxnSpLocks noChangeShapeType="1"/>
          </p:cNvCxnSpPr>
          <p:nvPr/>
        </p:nvCxnSpPr>
        <p:spPr bwMode="auto">
          <a:xfrm rot="5400000">
            <a:off x="2878138" y="560070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6" name="직선 연결선 41"/>
          <p:cNvCxnSpPr>
            <a:cxnSpLocks noChangeShapeType="1"/>
          </p:cNvCxnSpPr>
          <p:nvPr/>
        </p:nvCxnSpPr>
        <p:spPr bwMode="auto">
          <a:xfrm rot="5400000">
            <a:off x="3206750" y="558800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7" name="직선 연결선 42"/>
          <p:cNvCxnSpPr>
            <a:cxnSpLocks noChangeShapeType="1"/>
          </p:cNvCxnSpPr>
          <p:nvPr/>
        </p:nvCxnSpPr>
        <p:spPr bwMode="auto">
          <a:xfrm rot="5400000">
            <a:off x="3563938" y="55911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58" name="TextBox 21"/>
          <p:cNvSpPr txBox="1">
            <a:spLocks noChangeArrowheads="1"/>
          </p:cNvSpPr>
          <p:nvPr/>
        </p:nvSpPr>
        <p:spPr bwMode="auto">
          <a:xfrm>
            <a:off x="555625" y="51196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0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59" name="TextBox 22"/>
          <p:cNvSpPr txBox="1">
            <a:spLocks noChangeArrowheads="1"/>
          </p:cNvSpPr>
          <p:nvPr/>
        </p:nvSpPr>
        <p:spPr bwMode="auto">
          <a:xfrm>
            <a:off x="912813" y="51196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60" name="TextBox 23"/>
          <p:cNvSpPr txBox="1">
            <a:spLocks noChangeArrowheads="1"/>
          </p:cNvSpPr>
          <p:nvPr/>
        </p:nvSpPr>
        <p:spPr bwMode="auto">
          <a:xfrm>
            <a:off x="1270000" y="51196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2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61" name="TextBox 24"/>
          <p:cNvSpPr txBox="1">
            <a:spLocks noChangeArrowheads="1"/>
          </p:cNvSpPr>
          <p:nvPr/>
        </p:nvSpPr>
        <p:spPr bwMode="auto">
          <a:xfrm>
            <a:off x="1627188" y="51196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3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62" name="TextBox 25"/>
          <p:cNvSpPr txBox="1">
            <a:spLocks noChangeArrowheads="1"/>
          </p:cNvSpPr>
          <p:nvPr/>
        </p:nvSpPr>
        <p:spPr bwMode="auto">
          <a:xfrm>
            <a:off x="1984375" y="51196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4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63" name="TextBox 26"/>
          <p:cNvSpPr txBox="1">
            <a:spLocks noChangeArrowheads="1"/>
          </p:cNvSpPr>
          <p:nvPr/>
        </p:nvSpPr>
        <p:spPr bwMode="auto">
          <a:xfrm>
            <a:off x="2341563" y="51196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5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64" name="TextBox 27"/>
          <p:cNvSpPr txBox="1">
            <a:spLocks noChangeArrowheads="1"/>
          </p:cNvSpPr>
          <p:nvPr/>
        </p:nvSpPr>
        <p:spPr bwMode="auto">
          <a:xfrm>
            <a:off x="2698750" y="51196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6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65" name="TextBox 28"/>
          <p:cNvSpPr txBox="1">
            <a:spLocks noChangeArrowheads="1"/>
          </p:cNvSpPr>
          <p:nvPr/>
        </p:nvSpPr>
        <p:spPr bwMode="auto">
          <a:xfrm>
            <a:off x="3055938" y="51196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7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66" name="TextBox 29"/>
          <p:cNvSpPr txBox="1">
            <a:spLocks noChangeArrowheads="1"/>
          </p:cNvSpPr>
          <p:nvPr/>
        </p:nvSpPr>
        <p:spPr bwMode="auto">
          <a:xfrm>
            <a:off x="3484563" y="51196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8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67" name="TextBox 30"/>
          <p:cNvSpPr txBox="1">
            <a:spLocks noChangeArrowheads="1"/>
          </p:cNvSpPr>
          <p:nvPr/>
        </p:nvSpPr>
        <p:spPr bwMode="auto">
          <a:xfrm>
            <a:off x="3841750" y="51196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9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68" name="TextBox 24"/>
          <p:cNvSpPr txBox="1">
            <a:spLocks noChangeArrowheads="1"/>
          </p:cNvSpPr>
          <p:nvPr/>
        </p:nvSpPr>
        <p:spPr bwMode="auto">
          <a:xfrm>
            <a:off x="1668463" y="5505450"/>
            <a:ext cx="36671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egg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56369" name="TextBox 24"/>
          <p:cNvSpPr txBox="1">
            <a:spLocks noChangeArrowheads="1"/>
          </p:cNvSpPr>
          <p:nvPr/>
        </p:nvSpPr>
        <p:spPr bwMode="auto">
          <a:xfrm>
            <a:off x="2014538" y="5505450"/>
            <a:ext cx="36671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dog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56370" name="TextBox 24"/>
          <p:cNvSpPr txBox="1">
            <a:spLocks noChangeArrowheads="1"/>
          </p:cNvSpPr>
          <p:nvPr/>
        </p:nvSpPr>
        <p:spPr bwMode="auto">
          <a:xfrm>
            <a:off x="2389188" y="5505450"/>
            <a:ext cx="36671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cat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1897063" y="5934075"/>
            <a:ext cx="619125" cy="17462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436938" y="1341438"/>
            <a:ext cx="928687" cy="5842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81525" y="1897791"/>
            <a:ext cx="2230438" cy="369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0" tIns="0" rIns="0" bIns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우측으로 이동하다가 더 이상 칸이 없는 경우 </a:t>
            </a: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위치 확인</a:t>
            </a:r>
          </a:p>
        </p:txBody>
      </p:sp>
      <p:cxnSp>
        <p:nvCxnSpPr>
          <p:cNvPr id="56374" name="직선 화살표 연결선 59"/>
          <p:cNvCxnSpPr>
            <a:cxnSpLocks noChangeShapeType="1"/>
          </p:cNvCxnSpPr>
          <p:nvPr/>
        </p:nvCxnSpPr>
        <p:spPr bwMode="auto">
          <a:xfrm>
            <a:off x="4319588" y="1900238"/>
            <a:ext cx="231775" cy="220662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75" name="직사각형 7"/>
          <p:cNvSpPr>
            <a:spLocks noChangeArrowheads="1"/>
          </p:cNvSpPr>
          <p:nvPr/>
        </p:nvSpPr>
        <p:spPr bwMode="auto">
          <a:xfrm>
            <a:off x="5281613" y="3663950"/>
            <a:ext cx="3643312" cy="357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56376" name="직선 연결선 8"/>
          <p:cNvCxnSpPr>
            <a:cxnSpLocks noChangeShapeType="1"/>
          </p:cNvCxnSpPr>
          <p:nvPr/>
        </p:nvCxnSpPr>
        <p:spPr bwMode="auto">
          <a:xfrm rot="5400000">
            <a:off x="5461000" y="384175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7" name="직선 연결선 10"/>
          <p:cNvCxnSpPr>
            <a:cxnSpLocks noChangeShapeType="1"/>
          </p:cNvCxnSpPr>
          <p:nvPr/>
        </p:nvCxnSpPr>
        <p:spPr bwMode="auto">
          <a:xfrm rot="5400000">
            <a:off x="5818188" y="384175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8" name="직선 연결선 11"/>
          <p:cNvCxnSpPr>
            <a:cxnSpLocks noChangeShapeType="1"/>
          </p:cNvCxnSpPr>
          <p:nvPr/>
        </p:nvCxnSpPr>
        <p:spPr bwMode="auto">
          <a:xfrm rot="5400000">
            <a:off x="6226175" y="385286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9" name="직선 연결선 65"/>
          <p:cNvCxnSpPr>
            <a:cxnSpLocks noChangeShapeType="1"/>
          </p:cNvCxnSpPr>
          <p:nvPr/>
        </p:nvCxnSpPr>
        <p:spPr bwMode="auto">
          <a:xfrm rot="5400000">
            <a:off x="6583363" y="385286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80" name="직선 연결선 66"/>
          <p:cNvCxnSpPr>
            <a:cxnSpLocks noChangeShapeType="1"/>
          </p:cNvCxnSpPr>
          <p:nvPr/>
        </p:nvCxnSpPr>
        <p:spPr bwMode="auto">
          <a:xfrm rot="5400000">
            <a:off x="6940550" y="385286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81" name="직선 연결선 67"/>
          <p:cNvCxnSpPr>
            <a:cxnSpLocks noChangeShapeType="1"/>
          </p:cNvCxnSpPr>
          <p:nvPr/>
        </p:nvCxnSpPr>
        <p:spPr bwMode="auto">
          <a:xfrm rot="5400000">
            <a:off x="7297738" y="385286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82" name="직선 연결선 68"/>
          <p:cNvCxnSpPr>
            <a:cxnSpLocks noChangeShapeType="1"/>
          </p:cNvCxnSpPr>
          <p:nvPr/>
        </p:nvCxnSpPr>
        <p:spPr bwMode="auto">
          <a:xfrm rot="5400000">
            <a:off x="7654925" y="385286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83" name="직선 연결선 69"/>
          <p:cNvCxnSpPr>
            <a:cxnSpLocks noChangeShapeType="1"/>
          </p:cNvCxnSpPr>
          <p:nvPr/>
        </p:nvCxnSpPr>
        <p:spPr bwMode="auto">
          <a:xfrm rot="5400000">
            <a:off x="7983538" y="38385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84" name="직선 연결선 70"/>
          <p:cNvCxnSpPr>
            <a:cxnSpLocks noChangeShapeType="1"/>
          </p:cNvCxnSpPr>
          <p:nvPr/>
        </p:nvCxnSpPr>
        <p:spPr bwMode="auto">
          <a:xfrm rot="5400000">
            <a:off x="8340725" y="384175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85" name="TextBox 21"/>
          <p:cNvSpPr txBox="1">
            <a:spLocks noChangeArrowheads="1"/>
          </p:cNvSpPr>
          <p:nvPr/>
        </p:nvSpPr>
        <p:spPr bwMode="auto">
          <a:xfrm>
            <a:off x="5332413" y="337185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0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86" name="TextBox 22"/>
          <p:cNvSpPr txBox="1">
            <a:spLocks noChangeArrowheads="1"/>
          </p:cNvSpPr>
          <p:nvPr/>
        </p:nvSpPr>
        <p:spPr bwMode="auto">
          <a:xfrm>
            <a:off x="5689600" y="337185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87" name="TextBox 23"/>
          <p:cNvSpPr txBox="1">
            <a:spLocks noChangeArrowheads="1"/>
          </p:cNvSpPr>
          <p:nvPr/>
        </p:nvSpPr>
        <p:spPr bwMode="auto">
          <a:xfrm>
            <a:off x="6046788" y="337185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2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88" name="TextBox 24"/>
          <p:cNvSpPr txBox="1">
            <a:spLocks noChangeArrowheads="1"/>
          </p:cNvSpPr>
          <p:nvPr/>
        </p:nvSpPr>
        <p:spPr bwMode="auto">
          <a:xfrm>
            <a:off x="6403975" y="337185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3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89" name="TextBox 25"/>
          <p:cNvSpPr txBox="1">
            <a:spLocks noChangeArrowheads="1"/>
          </p:cNvSpPr>
          <p:nvPr/>
        </p:nvSpPr>
        <p:spPr bwMode="auto">
          <a:xfrm>
            <a:off x="6761163" y="337185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4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90" name="TextBox 26"/>
          <p:cNvSpPr txBox="1">
            <a:spLocks noChangeArrowheads="1"/>
          </p:cNvSpPr>
          <p:nvPr/>
        </p:nvSpPr>
        <p:spPr bwMode="auto">
          <a:xfrm>
            <a:off x="7118350" y="337185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5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91" name="TextBox 27"/>
          <p:cNvSpPr txBox="1">
            <a:spLocks noChangeArrowheads="1"/>
          </p:cNvSpPr>
          <p:nvPr/>
        </p:nvSpPr>
        <p:spPr bwMode="auto">
          <a:xfrm>
            <a:off x="7475538" y="337185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6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92" name="TextBox 28"/>
          <p:cNvSpPr txBox="1">
            <a:spLocks noChangeArrowheads="1"/>
          </p:cNvSpPr>
          <p:nvPr/>
        </p:nvSpPr>
        <p:spPr bwMode="auto">
          <a:xfrm>
            <a:off x="7832725" y="337185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7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93" name="TextBox 29"/>
          <p:cNvSpPr txBox="1">
            <a:spLocks noChangeArrowheads="1"/>
          </p:cNvSpPr>
          <p:nvPr/>
        </p:nvSpPr>
        <p:spPr bwMode="auto">
          <a:xfrm>
            <a:off x="8261350" y="337185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8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94" name="TextBox 30"/>
          <p:cNvSpPr txBox="1">
            <a:spLocks noChangeArrowheads="1"/>
          </p:cNvSpPr>
          <p:nvPr/>
        </p:nvSpPr>
        <p:spPr bwMode="auto">
          <a:xfrm>
            <a:off x="8618538" y="3371850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9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6395" name="TextBox 24"/>
          <p:cNvSpPr txBox="1">
            <a:spLocks noChangeArrowheads="1"/>
          </p:cNvSpPr>
          <p:nvPr/>
        </p:nvSpPr>
        <p:spPr bwMode="auto">
          <a:xfrm>
            <a:off x="6445250" y="3757613"/>
            <a:ext cx="3667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egg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56396" name="TextBox 24"/>
          <p:cNvSpPr txBox="1">
            <a:spLocks noChangeArrowheads="1"/>
          </p:cNvSpPr>
          <p:nvPr/>
        </p:nvSpPr>
        <p:spPr bwMode="auto">
          <a:xfrm>
            <a:off x="6791325" y="3757613"/>
            <a:ext cx="3667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dog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6988" y="2860675"/>
            <a:ext cx="831850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h(dog)=3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5" name="오른쪽 화살표 84"/>
          <p:cNvSpPr/>
          <p:nvPr/>
        </p:nvSpPr>
        <p:spPr bwMode="auto">
          <a:xfrm>
            <a:off x="6669088" y="4278313"/>
            <a:ext cx="230187" cy="14605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80" name="원호 79"/>
          <p:cNvSpPr/>
          <p:nvPr/>
        </p:nvSpPr>
        <p:spPr bwMode="auto">
          <a:xfrm rot="7749473">
            <a:off x="6426201" y="3470275"/>
            <a:ext cx="590550" cy="708025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673850" y="4003675"/>
            <a:ext cx="227013" cy="406400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원호 81"/>
          <p:cNvSpPr/>
          <p:nvPr/>
        </p:nvSpPr>
        <p:spPr bwMode="auto">
          <a:xfrm rot="5400000">
            <a:off x="1923257" y="5358606"/>
            <a:ext cx="477838" cy="708025"/>
          </a:xfrm>
          <a:prstGeom prst="arc">
            <a:avLst>
              <a:gd name="adj1" fmla="val 17162751"/>
              <a:gd name="adj2" fmla="val 437621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124075" y="5630863"/>
            <a:ext cx="227013" cy="355600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FB37C7-015F-4179-8DA6-B05B9FD0B1C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0113" y="333375"/>
            <a:ext cx="3529012" cy="377825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Quadratic Probing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813" y="928688"/>
            <a:ext cx="7200900" cy="2149475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h(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i,k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)=(h(k)+i</a:t>
            </a:r>
            <a:r>
              <a:rPr lang="en-US" altLang="ko-KR" sz="1800" i="0" baseline="30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mod m, 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=0,1,2,3,…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h(k)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칸에 이미 데이터가 있을 때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i</a:t>
            </a:r>
            <a:r>
              <a:rPr lang="en-US" altLang="ko-KR" sz="1800" i="0" baseline="30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값을 이용하여 저장 위치를 계산</a:t>
            </a:r>
            <a:endParaRPr lang="en-US" altLang="ko-KR" sz="18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입력 순서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egg, dog, cat</a:t>
            </a: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endParaRPr lang="en-US" altLang="ko-KR" sz="18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7349" name="직사각형 7"/>
          <p:cNvSpPr>
            <a:spLocks noChangeArrowheads="1"/>
          </p:cNvSpPr>
          <p:nvPr/>
        </p:nvSpPr>
        <p:spPr bwMode="auto">
          <a:xfrm>
            <a:off x="642938" y="3475038"/>
            <a:ext cx="3643312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57350" name="직선 연결선 8"/>
          <p:cNvCxnSpPr>
            <a:cxnSpLocks noChangeShapeType="1"/>
          </p:cNvCxnSpPr>
          <p:nvPr/>
        </p:nvCxnSpPr>
        <p:spPr bwMode="auto">
          <a:xfrm rot="5400000">
            <a:off x="822325" y="365283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1" name="직선 연결선 10"/>
          <p:cNvCxnSpPr>
            <a:cxnSpLocks noChangeShapeType="1"/>
          </p:cNvCxnSpPr>
          <p:nvPr/>
        </p:nvCxnSpPr>
        <p:spPr bwMode="auto">
          <a:xfrm rot="5400000">
            <a:off x="1179513" y="365283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2" name="직선 연결선 11"/>
          <p:cNvCxnSpPr>
            <a:cxnSpLocks noChangeShapeType="1"/>
          </p:cNvCxnSpPr>
          <p:nvPr/>
        </p:nvCxnSpPr>
        <p:spPr bwMode="auto">
          <a:xfrm rot="5400000">
            <a:off x="1589088" y="366395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직선 연결선 13"/>
          <p:cNvCxnSpPr>
            <a:cxnSpLocks noChangeShapeType="1"/>
          </p:cNvCxnSpPr>
          <p:nvPr/>
        </p:nvCxnSpPr>
        <p:spPr bwMode="auto">
          <a:xfrm rot="5400000">
            <a:off x="1946275" y="366395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직선 연결선 14"/>
          <p:cNvCxnSpPr>
            <a:cxnSpLocks noChangeShapeType="1"/>
          </p:cNvCxnSpPr>
          <p:nvPr/>
        </p:nvCxnSpPr>
        <p:spPr bwMode="auto">
          <a:xfrm rot="5400000">
            <a:off x="2303463" y="366395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5" name="직선 연결선 15"/>
          <p:cNvCxnSpPr>
            <a:cxnSpLocks noChangeShapeType="1"/>
          </p:cNvCxnSpPr>
          <p:nvPr/>
        </p:nvCxnSpPr>
        <p:spPr bwMode="auto">
          <a:xfrm rot="5400000">
            <a:off x="2660650" y="366395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직선 연결선 16"/>
          <p:cNvCxnSpPr>
            <a:cxnSpLocks noChangeShapeType="1"/>
          </p:cNvCxnSpPr>
          <p:nvPr/>
        </p:nvCxnSpPr>
        <p:spPr bwMode="auto">
          <a:xfrm rot="5400000">
            <a:off x="3017838" y="366395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직선 연결선 17"/>
          <p:cNvCxnSpPr>
            <a:cxnSpLocks noChangeShapeType="1"/>
          </p:cNvCxnSpPr>
          <p:nvPr/>
        </p:nvCxnSpPr>
        <p:spPr bwMode="auto">
          <a:xfrm rot="5400000">
            <a:off x="3344863" y="364966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직선 연결선 18"/>
          <p:cNvCxnSpPr>
            <a:cxnSpLocks noChangeShapeType="1"/>
          </p:cNvCxnSpPr>
          <p:nvPr/>
        </p:nvCxnSpPr>
        <p:spPr bwMode="auto">
          <a:xfrm rot="5400000">
            <a:off x="3702050" y="365283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9" name="TextBox 21"/>
          <p:cNvSpPr txBox="1">
            <a:spLocks noChangeArrowheads="1"/>
          </p:cNvSpPr>
          <p:nvPr/>
        </p:nvSpPr>
        <p:spPr bwMode="auto">
          <a:xfrm>
            <a:off x="695325" y="31829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0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60" name="TextBox 22"/>
          <p:cNvSpPr txBox="1">
            <a:spLocks noChangeArrowheads="1"/>
          </p:cNvSpPr>
          <p:nvPr/>
        </p:nvSpPr>
        <p:spPr bwMode="auto">
          <a:xfrm>
            <a:off x="1052513" y="31829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61" name="TextBox 23"/>
          <p:cNvSpPr txBox="1">
            <a:spLocks noChangeArrowheads="1"/>
          </p:cNvSpPr>
          <p:nvPr/>
        </p:nvSpPr>
        <p:spPr bwMode="auto">
          <a:xfrm>
            <a:off x="1409700" y="31829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2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62" name="TextBox 24"/>
          <p:cNvSpPr txBox="1">
            <a:spLocks noChangeArrowheads="1"/>
          </p:cNvSpPr>
          <p:nvPr/>
        </p:nvSpPr>
        <p:spPr bwMode="auto">
          <a:xfrm>
            <a:off x="1766888" y="31829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3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63" name="TextBox 25"/>
          <p:cNvSpPr txBox="1">
            <a:spLocks noChangeArrowheads="1"/>
          </p:cNvSpPr>
          <p:nvPr/>
        </p:nvSpPr>
        <p:spPr bwMode="auto">
          <a:xfrm>
            <a:off x="2124075" y="31829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4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64" name="TextBox 26"/>
          <p:cNvSpPr txBox="1">
            <a:spLocks noChangeArrowheads="1"/>
          </p:cNvSpPr>
          <p:nvPr/>
        </p:nvSpPr>
        <p:spPr bwMode="auto">
          <a:xfrm>
            <a:off x="2481263" y="31829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5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65" name="TextBox 27"/>
          <p:cNvSpPr txBox="1">
            <a:spLocks noChangeArrowheads="1"/>
          </p:cNvSpPr>
          <p:nvPr/>
        </p:nvSpPr>
        <p:spPr bwMode="auto">
          <a:xfrm>
            <a:off x="2838450" y="31829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6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66" name="TextBox 28"/>
          <p:cNvSpPr txBox="1">
            <a:spLocks noChangeArrowheads="1"/>
          </p:cNvSpPr>
          <p:nvPr/>
        </p:nvSpPr>
        <p:spPr bwMode="auto">
          <a:xfrm>
            <a:off x="3195638" y="31829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7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67" name="TextBox 29"/>
          <p:cNvSpPr txBox="1">
            <a:spLocks noChangeArrowheads="1"/>
          </p:cNvSpPr>
          <p:nvPr/>
        </p:nvSpPr>
        <p:spPr bwMode="auto">
          <a:xfrm>
            <a:off x="3624263" y="31829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8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68" name="TextBox 30"/>
          <p:cNvSpPr txBox="1">
            <a:spLocks noChangeArrowheads="1"/>
          </p:cNvSpPr>
          <p:nvPr/>
        </p:nvSpPr>
        <p:spPr bwMode="auto">
          <a:xfrm>
            <a:off x="3981450" y="31829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9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69" name="TextBox 24"/>
          <p:cNvSpPr txBox="1">
            <a:spLocks noChangeArrowheads="1"/>
          </p:cNvSpPr>
          <p:nvPr/>
        </p:nvSpPr>
        <p:spPr bwMode="auto">
          <a:xfrm>
            <a:off x="1806575" y="3568700"/>
            <a:ext cx="3492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egg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6250" y="2568575"/>
            <a:ext cx="820738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h(egg)=3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7675" y="4424363"/>
            <a:ext cx="1876425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h(cat)=3 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 입력되면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7372" name="직사각형 7"/>
          <p:cNvSpPr>
            <a:spLocks noChangeArrowheads="1"/>
          </p:cNvSpPr>
          <p:nvPr/>
        </p:nvSpPr>
        <p:spPr bwMode="auto">
          <a:xfrm>
            <a:off x="631825" y="5416550"/>
            <a:ext cx="3643313" cy="357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57373" name="직선 연결선 8"/>
          <p:cNvCxnSpPr>
            <a:cxnSpLocks noChangeShapeType="1"/>
          </p:cNvCxnSpPr>
          <p:nvPr/>
        </p:nvCxnSpPr>
        <p:spPr bwMode="auto">
          <a:xfrm rot="5400000">
            <a:off x="811213" y="559435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4" name="직선 연결선 10"/>
          <p:cNvCxnSpPr>
            <a:cxnSpLocks noChangeShapeType="1"/>
          </p:cNvCxnSpPr>
          <p:nvPr/>
        </p:nvCxnSpPr>
        <p:spPr bwMode="auto">
          <a:xfrm rot="5400000">
            <a:off x="1168400" y="559435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5" name="직선 연결선 11"/>
          <p:cNvCxnSpPr>
            <a:cxnSpLocks noChangeShapeType="1"/>
          </p:cNvCxnSpPr>
          <p:nvPr/>
        </p:nvCxnSpPr>
        <p:spPr bwMode="auto">
          <a:xfrm rot="5400000">
            <a:off x="1576388" y="56038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6" name="직선 연결선 37"/>
          <p:cNvCxnSpPr>
            <a:cxnSpLocks noChangeShapeType="1"/>
          </p:cNvCxnSpPr>
          <p:nvPr/>
        </p:nvCxnSpPr>
        <p:spPr bwMode="auto">
          <a:xfrm rot="5400000">
            <a:off x="1933575" y="56038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7" name="직선 연결선 38"/>
          <p:cNvCxnSpPr>
            <a:cxnSpLocks noChangeShapeType="1"/>
          </p:cNvCxnSpPr>
          <p:nvPr/>
        </p:nvCxnSpPr>
        <p:spPr bwMode="auto">
          <a:xfrm rot="5400000">
            <a:off x="2290763" y="56038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8" name="직선 연결선 39"/>
          <p:cNvCxnSpPr>
            <a:cxnSpLocks noChangeShapeType="1"/>
          </p:cNvCxnSpPr>
          <p:nvPr/>
        </p:nvCxnSpPr>
        <p:spPr bwMode="auto">
          <a:xfrm rot="5400000">
            <a:off x="2647950" y="56038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9" name="직선 연결선 40"/>
          <p:cNvCxnSpPr>
            <a:cxnSpLocks noChangeShapeType="1"/>
          </p:cNvCxnSpPr>
          <p:nvPr/>
        </p:nvCxnSpPr>
        <p:spPr bwMode="auto">
          <a:xfrm rot="5400000">
            <a:off x="3005138" y="56038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0" name="직선 연결선 41"/>
          <p:cNvCxnSpPr>
            <a:cxnSpLocks noChangeShapeType="1"/>
          </p:cNvCxnSpPr>
          <p:nvPr/>
        </p:nvCxnSpPr>
        <p:spPr bwMode="auto">
          <a:xfrm rot="5400000">
            <a:off x="3333750" y="55911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1" name="직선 연결선 42"/>
          <p:cNvCxnSpPr>
            <a:cxnSpLocks noChangeShapeType="1"/>
          </p:cNvCxnSpPr>
          <p:nvPr/>
        </p:nvCxnSpPr>
        <p:spPr bwMode="auto">
          <a:xfrm rot="5400000">
            <a:off x="3690938" y="559435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82" name="TextBox 21"/>
          <p:cNvSpPr txBox="1">
            <a:spLocks noChangeArrowheads="1"/>
          </p:cNvSpPr>
          <p:nvPr/>
        </p:nvSpPr>
        <p:spPr bwMode="auto">
          <a:xfrm>
            <a:off x="682625" y="51228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0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83" name="TextBox 22"/>
          <p:cNvSpPr txBox="1">
            <a:spLocks noChangeArrowheads="1"/>
          </p:cNvSpPr>
          <p:nvPr/>
        </p:nvSpPr>
        <p:spPr bwMode="auto">
          <a:xfrm>
            <a:off x="1039813" y="51228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84" name="TextBox 23"/>
          <p:cNvSpPr txBox="1">
            <a:spLocks noChangeArrowheads="1"/>
          </p:cNvSpPr>
          <p:nvPr/>
        </p:nvSpPr>
        <p:spPr bwMode="auto">
          <a:xfrm>
            <a:off x="1397000" y="51228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2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85" name="TextBox 24"/>
          <p:cNvSpPr txBox="1">
            <a:spLocks noChangeArrowheads="1"/>
          </p:cNvSpPr>
          <p:nvPr/>
        </p:nvSpPr>
        <p:spPr bwMode="auto">
          <a:xfrm>
            <a:off x="1754188" y="51228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3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86" name="TextBox 25"/>
          <p:cNvSpPr txBox="1">
            <a:spLocks noChangeArrowheads="1"/>
          </p:cNvSpPr>
          <p:nvPr/>
        </p:nvSpPr>
        <p:spPr bwMode="auto">
          <a:xfrm>
            <a:off x="2111375" y="51228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4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87" name="TextBox 26"/>
          <p:cNvSpPr txBox="1">
            <a:spLocks noChangeArrowheads="1"/>
          </p:cNvSpPr>
          <p:nvPr/>
        </p:nvSpPr>
        <p:spPr bwMode="auto">
          <a:xfrm>
            <a:off x="2468563" y="51228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5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88" name="TextBox 27"/>
          <p:cNvSpPr txBox="1">
            <a:spLocks noChangeArrowheads="1"/>
          </p:cNvSpPr>
          <p:nvPr/>
        </p:nvSpPr>
        <p:spPr bwMode="auto">
          <a:xfrm>
            <a:off x="2825750" y="51228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6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89" name="TextBox 28"/>
          <p:cNvSpPr txBox="1">
            <a:spLocks noChangeArrowheads="1"/>
          </p:cNvSpPr>
          <p:nvPr/>
        </p:nvSpPr>
        <p:spPr bwMode="auto">
          <a:xfrm>
            <a:off x="3182938" y="51228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7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90" name="TextBox 29"/>
          <p:cNvSpPr txBox="1">
            <a:spLocks noChangeArrowheads="1"/>
          </p:cNvSpPr>
          <p:nvPr/>
        </p:nvSpPr>
        <p:spPr bwMode="auto">
          <a:xfrm>
            <a:off x="3611563" y="51228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8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91" name="TextBox 30"/>
          <p:cNvSpPr txBox="1">
            <a:spLocks noChangeArrowheads="1"/>
          </p:cNvSpPr>
          <p:nvPr/>
        </p:nvSpPr>
        <p:spPr bwMode="auto">
          <a:xfrm>
            <a:off x="3968750" y="51228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9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392" name="TextBox 24"/>
          <p:cNvSpPr txBox="1">
            <a:spLocks noChangeArrowheads="1"/>
          </p:cNvSpPr>
          <p:nvPr/>
        </p:nvSpPr>
        <p:spPr bwMode="auto">
          <a:xfrm>
            <a:off x="1795463" y="5508625"/>
            <a:ext cx="3492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egg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57393" name="TextBox 24"/>
          <p:cNvSpPr txBox="1">
            <a:spLocks noChangeArrowheads="1"/>
          </p:cNvSpPr>
          <p:nvPr/>
        </p:nvSpPr>
        <p:spPr bwMode="auto">
          <a:xfrm>
            <a:off x="2143125" y="5508625"/>
            <a:ext cx="3492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dog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57394" name="TextBox 24"/>
          <p:cNvSpPr txBox="1">
            <a:spLocks noChangeArrowheads="1"/>
          </p:cNvSpPr>
          <p:nvPr/>
        </p:nvSpPr>
        <p:spPr bwMode="auto">
          <a:xfrm>
            <a:off x="3225800" y="5499100"/>
            <a:ext cx="3492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cat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58" name="오른쪽 화살표 57"/>
          <p:cNvSpPr/>
          <p:nvPr/>
        </p:nvSpPr>
        <p:spPr bwMode="auto">
          <a:xfrm>
            <a:off x="1979613" y="5935663"/>
            <a:ext cx="1473200" cy="17462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7396" name="직사각형 7"/>
          <p:cNvSpPr>
            <a:spLocks noChangeArrowheads="1"/>
          </p:cNvSpPr>
          <p:nvPr/>
        </p:nvSpPr>
        <p:spPr bwMode="auto">
          <a:xfrm>
            <a:off x="5183188" y="3495675"/>
            <a:ext cx="3643312" cy="357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57397" name="직선 연결선 8"/>
          <p:cNvCxnSpPr>
            <a:cxnSpLocks noChangeShapeType="1"/>
          </p:cNvCxnSpPr>
          <p:nvPr/>
        </p:nvCxnSpPr>
        <p:spPr bwMode="auto">
          <a:xfrm rot="5400000">
            <a:off x="5362575" y="36734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8" name="직선 연결선 10"/>
          <p:cNvCxnSpPr>
            <a:cxnSpLocks noChangeShapeType="1"/>
          </p:cNvCxnSpPr>
          <p:nvPr/>
        </p:nvCxnSpPr>
        <p:spPr bwMode="auto">
          <a:xfrm rot="5400000">
            <a:off x="5719763" y="36734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9" name="직선 연결선 11"/>
          <p:cNvCxnSpPr>
            <a:cxnSpLocks noChangeShapeType="1"/>
          </p:cNvCxnSpPr>
          <p:nvPr/>
        </p:nvCxnSpPr>
        <p:spPr bwMode="auto">
          <a:xfrm rot="5400000">
            <a:off x="6129338" y="368458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0" name="직선 연결선 62"/>
          <p:cNvCxnSpPr>
            <a:cxnSpLocks noChangeShapeType="1"/>
          </p:cNvCxnSpPr>
          <p:nvPr/>
        </p:nvCxnSpPr>
        <p:spPr bwMode="auto">
          <a:xfrm rot="5400000">
            <a:off x="6486525" y="368458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1" name="직선 연결선 63"/>
          <p:cNvCxnSpPr>
            <a:cxnSpLocks noChangeShapeType="1"/>
          </p:cNvCxnSpPr>
          <p:nvPr/>
        </p:nvCxnSpPr>
        <p:spPr bwMode="auto">
          <a:xfrm rot="5400000">
            <a:off x="6843713" y="368458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2" name="직선 연결선 64"/>
          <p:cNvCxnSpPr>
            <a:cxnSpLocks noChangeShapeType="1"/>
          </p:cNvCxnSpPr>
          <p:nvPr/>
        </p:nvCxnSpPr>
        <p:spPr bwMode="auto">
          <a:xfrm rot="5400000">
            <a:off x="7200900" y="368458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3" name="직선 연결선 65"/>
          <p:cNvCxnSpPr>
            <a:cxnSpLocks noChangeShapeType="1"/>
          </p:cNvCxnSpPr>
          <p:nvPr/>
        </p:nvCxnSpPr>
        <p:spPr bwMode="auto">
          <a:xfrm rot="5400000">
            <a:off x="7558088" y="368458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4" name="직선 연결선 66"/>
          <p:cNvCxnSpPr>
            <a:cxnSpLocks noChangeShapeType="1"/>
          </p:cNvCxnSpPr>
          <p:nvPr/>
        </p:nvCxnSpPr>
        <p:spPr bwMode="auto">
          <a:xfrm rot="5400000">
            <a:off x="7885113" y="367030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405" name="직선 연결선 67"/>
          <p:cNvCxnSpPr>
            <a:cxnSpLocks noChangeShapeType="1"/>
          </p:cNvCxnSpPr>
          <p:nvPr/>
        </p:nvCxnSpPr>
        <p:spPr bwMode="auto">
          <a:xfrm rot="5400000">
            <a:off x="8242300" y="36734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406" name="TextBox 21"/>
          <p:cNvSpPr txBox="1">
            <a:spLocks noChangeArrowheads="1"/>
          </p:cNvSpPr>
          <p:nvPr/>
        </p:nvSpPr>
        <p:spPr bwMode="auto">
          <a:xfrm>
            <a:off x="5235575" y="32019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0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407" name="TextBox 22"/>
          <p:cNvSpPr txBox="1">
            <a:spLocks noChangeArrowheads="1"/>
          </p:cNvSpPr>
          <p:nvPr/>
        </p:nvSpPr>
        <p:spPr bwMode="auto">
          <a:xfrm>
            <a:off x="5592763" y="32019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408" name="TextBox 23"/>
          <p:cNvSpPr txBox="1">
            <a:spLocks noChangeArrowheads="1"/>
          </p:cNvSpPr>
          <p:nvPr/>
        </p:nvSpPr>
        <p:spPr bwMode="auto">
          <a:xfrm>
            <a:off x="5949950" y="32019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2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409" name="TextBox 24"/>
          <p:cNvSpPr txBox="1">
            <a:spLocks noChangeArrowheads="1"/>
          </p:cNvSpPr>
          <p:nvPr/>
        </p:nvSpPr>
        <p:spPr bwMode="auto">
          <a:xfrm>
            <a:off x="6307138" y="32019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3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410" name="TextBox 25"/>
          <p:cNvSpPr txBox="1">
            <a:spLocks noChangeArrowheads="1"/>
          </p:cNvSpPr>
          <p:nvPr/>
        </p:nvSpPr>
        <p:spPr bwMode="auto">
          <a:xfrm>
            <a:off x="6664325" y="32019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4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411" name="TextBox 26"/>
          <p:cNvSpPr txBox="1">
            <a:spLocks noChangeArrowheads="1"/>
          </p:cNvSpPr>
          <p:nvPr/>
        </p:nvSpPr>
        <p:spPr bwMode="auto">
          <a:xfrm>
            <a:off x="7021513" y="32019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5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412" name="TextBox 27"/>
          <p:cNvSpPr txBox="1">
            <a:spLocks noChangeArrowheads="1"/>
          </p:cNvSpPr>
          <p:nvPr/>
        </p:nvSpPr>
        <p:spPr bwMode="auto">
          <a:xfrm>
            <a:off x="7378700" y="32019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6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413" name="TextBox 28"/>
          <p:cNvSpPr txBox="1">
            <a:spLocks noChangeArrowheads="1"/>
          </p:cNvSpPr>
          <p:nvPr/>
        </p:nvSpPr>
        <p:spPr bwMode="auto">
          <a:xfrm>
            <a:off x="7735888" y="32019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7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414" name="TextBox 29"/>
          <p:cNvSpPr txBox="1">
            <a:spLocks noChangeArrowheads="1"/>
          </p:cNvSpPr>
          <p:nvPr/>
        </p:nvSpPr>
        <p:spPr bwMode="auto">
          <a:xfrm>
            <a:off x="8164513" y="32019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8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415" name="TextBox 30"/>
          <p:cNvSpPr txBox="1">
            <a:spLocks noChangeArrowheads="1"/>
          </p:cNvSpPr>
          <p:nvPr/>
        </p:nvSpPr>
        <p:spPr bwMode="auto">
          <a:xfrm>
            <a:off x="8521700" y="320198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9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7416" name="TextBox 24"/>
          <p:cNvSpPr txBox="1">
            <a:spLocks noChangeArrowheads="1"/>
          </p:cNvSpPr>
          <p:nvPr/>
        </p:nvSpPr>
        <p:spPr bwMode="auto">
          <a:xfrm>
            <a:off x="6346825" y="3587750"/>
            <a:ext cx="3492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egg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57417" name="TextBox 24"/>
          <p:cNvSpPr txBox="1">
            <a:spLocks noChangeArrowheads="1"/>
          </p:cNvSpPr>
          <p:nvPr/>
        </p:nvSpPr>
        <p:spPr bwMode="auto">
          <a:xfrm>
            <a:off x="6694488" y="3587750"/>
            <a:ext cx="3492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dog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16500" y="2587625"/>
            <a:ext cx="831850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h(dog)=3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오른쪽 화살표 81"/>
          <p:cNvSpPr/>
          <p:nvPr/>
        </p:nvSpPr>
        <p:spPr bwMode="auto">
          <a:xfrm>
            <a:off x="6607175" y="4138613"/>
            <a:ext cx="230188" cy="14446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" name="원호 1"/>
          <p:cNvSpPr/>
          <p:nvPr/>
        </p:nvSpPr>
        <p:spPr bwMode="auto">
          <a:xfrm rot="7749473">
            <a:off x="1783557" y="5245893"/>
            <a:ext cx="590550" cy="709613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원호 76"/>
          <p:cNvSpPr/>
          <p:nvPr/>
        </p:nvSpPr>
        <p:spPr bwMode="auto">
          <a:xfrm rot="7513087">
            <a:off x="1599407" y="4164806"/>
            <a:ext cx="1554162" cy="2174875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원호 77"/>
          <p:cNvSpPr/>
          <p:nvPr/>
        </p:nvSpPr>
        <p:spPr bwMode="auto">
          <a:xfrm rot="7749473">
            <a:off x="6332538" y="3316287"/>
            <a:ext cx="590550" cy="708025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0188" y="3849688"/>
            <a:ext cx="227012" cy="406400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11438" y="6053138"/>
            <a:ext cx="228600" cy="357187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71C27F-EB91-4A1F-8617-5704A4B1488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113" y="511175"/>
            <a:ext cx="3527425" cy="404813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Double Hashing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813" y="968375"/>
            <a:ext cx="7200900" cy="1735138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h(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i,k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)=(h</a:t>
            </a:r>
            <a:r>
              <a:rPr lang="en-US" altLang="ko-KR" sz="18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(k)+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*h</a:t>
            </a:r>
            <a:r>
              <a:rPr lang="en-US" altLang="ko-KR" sz="18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(k)) mod m, 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=0,1,2,3,…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</a:t>
            </a:r>
            <a:r>
              <a:rPr lang="en-US" altLang="ko-KR" sz="18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(k)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칸에 이미 데이터가 있을 때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*h</a:t>
            </a:r>
            <a:r>
              <a:rPr lang="en-US" altLang="ko-KR" sz="18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(k)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값을 이용하여 저장 위치를 계산</a:t>
            </a:r>
            <a:endParaRPr lang="en-US" altLang="ko-KR" sz="18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입력 순서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egg, dog, cat</a:t>
            </a:r>
          </a:p>
        </p:txBody>
      </p:sp>
      <p:sp>
        <p:nvSpPr>
          <p:cNvPr id="58373" name="직사각형 7"/>
          <p:cNvSpPr>
            <a:spLocks noChangeArrowheads="1"/>
          </p:cNvSpPr>
          <p:nvPr/>
        </p:nvSpPr>
        <p:spPr bwMode="auto">
          <a:xfrm>
            <a:off x="568325" y="3563938"/>
            <a:ext cx="3643313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58374" name="직선 연결선 8"/>
          <p:cNvCxnSpPr>
            <a:cxnSpLocks noChangeShapeType="1"/>
          </p:cNvCxnSpPr>
          <p:nvPr/>
        </p:nvCxnSpPr>
        <p:spPr bwMode="auto">
          <a:xfrm rot="5400000">
            <a:off x="747713" y="374173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5" name="직선 연결선 10"/>
          <p:cNvCxnSpPr>
            <a:cxnSpLocks noChangeShapeType="1"/>
          </p:cNvCxnSpPr>
          <p:nvPr/>
        </p:nvCxnSpPr>
        <p:spPr bwMode="auto">
          <a:xfrm rot="5400000">
            <a:off x="1104900" y="374173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6" name="직선 연결선 11"/>
          <p:cNvCxnSpPr>
            <a:cxnSpLocks noChangeShapeType="1"/>
          </p:cNvCxnSpPr>
          <p:nvPr/>
        </p:nvCxnSpPr>
        <p:spPr bwMode="auto">
          <a:xfrm rot="5400000">
            <a:off x="1514475" y="375285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7" name="직선 연결선 13"/>
          <p:cNvCxnSpPr>
            <a:cxnSpLocks noChangeShapeType="1"/>
          </p:cNvCxnSpPr>
          <p:nvPr/>
        </p:nvCxnSpPr>
        <p:spPr bwMode="auto">
          <a:xfrm rot="5400000">
            <a:off x="1871663" y="375285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직선 연결선 14"/>
          <p:cNvCxnSpPr>
            <a:cxnSpLocks noChangeShapeType="1"/>
          </p:cNvCxnSpPr>
          <p:nvPr/>
        </p:nvCxnSpPr>
        <p:spPr bwMode="auto">
          <a:xfrm rot="5400000">
            <a:off x="2228850" y="375285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직선 연결선 15"/>
          <p:cNvCxnSpPr>
            <a:cxnSpLocks noChangeShapeType="1"/>
          </p:cNvCxnSpPr>
          <p:nvPr/>
        </p:nvCxnSpPr>
        <p:spPr bwMode="auto">
          <a:xfrm rot="5400000">
            <a:off x="2586038" y="3752850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직선 연결선 16"/>
          <p:cNvCxnSpPr>
            <a:cxnSpLocks noChangeShapeType="1"/>
          </p:cNvCxnSpPr>
          <p:nvPr/>
        </p:nvCxnSpPr>
        <p:spPr bwMode="auto">
          <a:xfrm rot="5400000">
            <a:off x="2943225" y="375285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직선 연결선 17"/>
          <p:cNvCxnSpPr>
            <a:cxnSpLocks noChangeShapeType="1"/>
          </p:cNvCxnSpPr>
          <p:nvPr/>
        </p:nvCxnSpPr>
        <p:spPr bwMode="auto">
          <a:xfrm rot="5400000">
            <a:off x="3270250" y="373856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직선 연결선 18"/>
          <p:cNvCxnSpPr>
            <a:cxnSpLocks noChangeShapeType="1"/>
          </p:cNvCxnSpPr>
          <p:nvPr/>
        </p:nvCxnSpPr>
        <p:spPr bwMode="auto">
          <a:xfrm rot="5400000">
            <a:off x="3627438" y="374173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3" name="TextBox 21"/>
          <p:cNvSpPr txBox="1">
            <a:spLocks noChangeArrowheads="1"/>
          </p:cNvSpPr>
          <p:nvPr/>
        </p:nvSpPr>
        <p:spPr bwMode="auto">
          <a:xfrm>
            <a:off x="620713" y="32718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0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384" name="TextBox 22"/>
          <p:cNvSpPr txBox="1">
            <a:spLocks noChangeArrowheads="1"/>
          </p:cNvSpPr>
          <p:nvPr/>
        </p:nvSpPr>
        <p:spPr bwMode="auto">
          <a:xfrm>
            <a:off x="977900" y="32718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385" name="TextBox 23"/>
          <p:cNvSpPr txBox="1">
            <a:spLocks noChangeArrowheads="1"/>
          </p:cNvSpPr>
          <p:nvPr/>
        </p:nvSpPr>
        <p:spPr bwMode="auto">
          <a:xfrm>
            <a:off x="1335088" y="32718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2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386" name="TextBox 24"/>
          <p:cNvSpPr txBox="1">
            <a:spLocks noChangeArrowheads="1"/>
          </p:cNvSpPr>
          <p:nvPr/>
        </p:nvSpPr>
        <p:spPr bwMode="auto">
          <a:xfrm>
            <a:off x="1692275" y="32718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3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387" name="TextBox 25"/>
          <p:cNvSpPr txBox="1">
            <a:spLocks noChangeArrowheads="1"/>
          </p:cNvSpPr>
          <p:nvPr/>
        </p:nvSpPr>
        <p:spPr bwMode="auto">
          <a:xfrm>
            <a:off x="2049463" y="32718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4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388" name="TextBox 26"/>
          <p:cNvSpPr txBox="1">
            <a:spLocks noChangeArrowheads="1"/>
          </p:cNvSpPr>
          <p:nvPr/>
        </p:nvSpPr>
        <p:spPr bwMode="auto">
          <a:xfrm>
            <a:off x="2406650" y="32718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5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389" name="TextBox 27"/>
          <p:cNvSpPr txBox="1">
            <a:spLocks noChangeArrowheads="1"/>
          </p:cNvSpPr>
          <p:nvPr/>
        </p:nvSpPr>
        <p:spPr bwMode="auto">
          <a:xfrm>
            <a:off x="2763838" y="32718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6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390" name="TextBox 28"/>
          <p:cNvSpPr txBox="1">
            <a:spLocks noChangeArrowheads="1"/>
          </p:cNvSpPr>
          <p:nvPr/>
        </p:nvSpPr>
        <p:spPr bwMode="auto">
          <a:xfrm>
            <a:off x="3121025" y="32718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7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391" name="TextBox 29"/>
          <p:cNvSpPr txBox="1">
            <a:spLocks noChangeArrowheads="1"/>
          </p:cNvSpPr>
          <p:nvPr/>
        </p:nvSpPr>
        <p:spPr bwMode="auto">
          <a:xfrm>
            <a:off x="3549650" y="32718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8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392" name="TextBox 30"/>
          <p:cNvSpPr txBox="1">
            <a:spLocks noChangeArrowheads="1"/>
          </p:cNvSpPr>
          <p:nvPr/>
        </p:nvSpPr>
        <p:spPr bwMode="auto">
          <a:xfrm>
            <a:off x="3906838" y="3271838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9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393" name="TextBox 24"/>
          <p:cNvSpPr txBox="1">
            <a:spLocks noChangeArrowheads="1"/>
          </p:cNvSpPr>
          <p:nvPr/>
        </p:nvSpPr>
        <p:spPr bwMode="auto">
          <a:xfrm>
            <a:off x="1733550" y="3657600"/>
            <a:ext cx="3429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egg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638" y="2657475"/>
            <a:ext cx="920750" cy="404813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</a:t>
            </a:r>
            <a:r>
              <a:rPr lang="en-US" altLang="ko-KR" sz="14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(egg)=3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8" name="오른쪽 화살표 57"/>
          <p:cNvSpPr/>
          <p:nvPr/>
        </p:nvSpPr>
        <p:spPr bwMode="auto">
          <a:xfrm>
            <a:off x="6472238" y="4005263"/>
            <a:ext cx="1443037" cy="17462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8396" name="직사각형 7"/>
          <p:cNvSpPr>
            <a:spLocks noChangeArrowheads="1"/>
          </p:cNvSpPr>
          <p:nvPr/>
        </p:nvSpPr>
        <p:spPr bwMode="auto">
          <a:xfrm>
            <a:off x="5137150" y="3560763"/>
            <a:ext cx="3643313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58397" name="직선 연결선 8"/>
          <p:cNvCxnSpPr>
            <a:cxnSpLocks noChangeShapeType="1"/>
          </p:cNvCxnSpPr>
          <p:nvPr/>
        </p:nvCxnSpPr>
        <p:spPr bwMode="auto">
          <a:xfrm rot="5400000">
            <a:off x="5316538" y="373856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8" name="직선 연결선 10"/>
          <p:cNvCxnSpPr>
            <a:cxnSpLocks noChangeShapeType="1"/>
          </p:cNvCxnSpPr>
          <p:nvPr/>
        </p:nvCxnSpPr>
        <p:spPr bwMode="auto">
          <a:xfrm rot="5400000">
            <a:off x="5673725" y="373856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9" name="직선 연결선 11"/>
          <p:cNvCxnSpPr>
            <a:cxnSpLocks noChangeShapeType="1"/>
          </p:cNvCxnSpPr>
          <p:nvPr/>
        </p:nvCxnSpPr>
        <p:spPr bwMode="auto">
          <a:xfrm rot="5400000">
            <a:off x="6081713" y="374808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0" name="직선 연결선 62"/>
          <p:cNvCxnSpPr>
            <a:cxnSpLocks noChangeShapeType="1"/>
          </p:cNvCxnSpPr>
          <p:nvPr/>
        </p:nvCxnSpPr>
        <p:spPr bwMode="auto">
          <a:xfrm rot="5400000">
            <a:off x="6438900" y="374808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1" name="직선 연결선 63"/>
          <p:cNvCxnSpPr>
            <a:cxnSpLocks noChangeShapeType="1"/>
          </p:cNvCxnSpPr>
          <p:nvPr/>
        </p:nvCxnSpPr>
        <p:spPr bwMode="auto">
          <a:xfrm rot="5400000">
            <a:off x="6796088" y="374808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2" name="직선 연결선 64"/>
          <p:cNvCxnSpPr>
            <a:cxnSpLocks noChangeShapeType="1"/>
          </p:cNvCxnSpPr>
          <p:nvPr/>
        </p:nvCxnSpPr>
        <p:spPr bwMode="auto">
          <a:xfrm rot="5400000">
            <a:off x="7153275" y="374808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3" name="직선 연결선 65"/>
          <p:cNvCxnSpPr>
            <a:cxnSpLocks noChangeShapeType="1"/>
          </p:cNvCxnSpPr>
          <p:nvPr/>
        </p:nvCxnSpPr>
        <p:spPr bwMode="auto">
          <a:xfrm rot="5400000">
            <a:off x="7510463" y="374808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4" name="직선 연결선 66"/>
          <p:cNvCxnSpPr>
            <a:cxnSpLocks noChangeShapeType="1"/>
          </p:cNvCxnSpPr>
          <p:nvPr/>
        </p:nvCxnSpPr>
        <p:spPr bwMode="auto">
          <a:xfrm rot="5400000">
            <a:off x="7839075" y="373538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5" name="직선 연결선 67"/>
          <p:cNvCxnSpPr>
            <a:cxnSpLocks noChangeShapeType="1"/>
          </p:cNvCxnSpPr>
          <p:nvPr/>
        </p:nvCxnSpPr>
        <p:spPr bwMode="auto">
          <a:xfrm rot="5400000">
            <a:off x="8196263" y="373856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6" name="TextBox 21"/>
          <p:cNvSpPr txBox="1">
            <a:spLocks noChangeArrowheads="1"/>
          </p:cNvSpPr>
          <p:nvPr/>
        </p:nvSpPr>
        <p:spPr bwMode="auto">
          <a:xfrm>
            <a:off x="5187950" y="32670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0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07" name="TextBox 22"/>
          <p:cNvSpPr txBox="1">
            <a:spLocks noChangeArrowheads="1"/>
          </p:cNvSpPr>
          <p:nvPr/>
        </p:nvSpPr>
        <p:spPr bwMode="auto">
          <a:xfrm>
            <a:off x="5545138" y="32670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08" name="TextBox 23"/>
          <p:cNvSpPr txBox="1">
            <a:spLocks noChangeArrowheads="1"/>
          </p:cNvSpPr>
          <p:nvPr/>
        </p:nvSpPr>
        <p:spPr bwMode="auto">
          <a:xfrm>
            <a:off x="5902325" y="32670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2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09" name="TextBox 24"/>
          <p:cNvSpPr txBox="1">
            <a:spLocks noChangeArrowheads="1"/>
          </p:cNvSpPr>
          <p:nvPr/>
        </p:nvSpPr>
        <p:spPr bwMode="auto">
          <a:xfrm>
            <a:off x="6259513" y="32670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3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10" name="TextBox 25"/>
          <p:cNvSpPr txBox="1">
            <a:spLocks noChangeArrowheads="1"/>
          </p:cNvSpPr>
          <p:nvPr/>
        </p:nvSpPr>
        <p:spPr bwMode="auto">
          <a:xfrm>
            <a:off x="6616700" y="32670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4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11" name="TextBox 26"/>
          <p:cNvSpPr txBox="1">
            <a:spLocks noChangeArrowheads="1"/>
          </p:cNvSpPr>
          <p:nvPr/>
        </p:nvSpPr>
        <p:spPr bwMode="auto">
          <a:xfrm>
            <a:off x="6973888" y="32670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5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12" name="TextBox 27"/>
          <p:cNvSpPr txBox="1">
            <a:spLocks noChangeArrowheads="1"/>
          </p:cNvSpPr>
          <p:nvPr/>
        </p:nvSpPr>
        <p:spPr bwMode="auto">
          <a:xfrm>
            <a:off x="7331075" y="32670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6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13" name="TextBox 28"/>
          <p:cNvSpPr txBox="1">
            <a:spLocks noChangeArrowheads="1"/>
          </p:cNvSpPr>
          <p:nvPr/>
        </p:nvSpPr>
        <p:spPr bwMode="auto">
          <a:xfrm>
            <a:off x="7688263" y="32670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7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14" name="TextBox 29"/>
          <p:cNvSpPr txBox="1">
            <a:spLocks noChangeArrowheads="1"/>
          </p:cNvSpPr>
          <p:nvPr/>
        </p:nvSpPr>
        <p:spPr bwMode="auto">
          <a:xfrm>
            <a:off x="8116888" y="32670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8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15" name="TextBox 30"/>
          <p:cNvSpPr txBox="1">
            <a:spLocks noChangeArrowheads="1"/>
          </p:cNvSpPr>
          <p:nvPr/>
        </p:nvSpPr>
        <p:spPr bwMode="auto">
          <a:xfrm>
            <a:off x="8474075" y="32670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9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16" name="TextBox 24"/>
          <p:cNvSpPr txBox="1">
            <a:spLocks noChangeArrowheads="1"/>
          </p:cNvSpPr>
          <p:nvPr/>
        </p:nvSpPr>
        <p:spPr bwMode="auto">
          <a:xfrm>
            <a:off x="6300788" y="3652838"/>
            <a:ext cx="342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egg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58417" name="TextBox 24"/>
          <p:cNvSpPr txBox="1">
            <a:spLocks noChangeArrowheads="1"/>
          </p:cNvSpPr>
          <p:nvPr/>
        </p:nvSpPr>
        <p:spPr bwMode="auto">
          <a:xfrm>
            <a:off x="7724775" y="3652838"/>
            <a:ext cx="342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dog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6175" y="2657475"/>
            <a:ext cx="1893888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</a:t>
            </a:r>
            <a:r>
              <a:rPr lang="en-US" altLang="ko-KR" sz="14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(dog)=3, h</a:t>
            </a:r>
            <a:r>
              <a:rPr lang="en-US" altLang="ko-KR" sz="14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(dog)=4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8419" name="직사각형 7"/>
          <p:cNvSpPr>
            <a:spLocks noChangeArrowheads="1"/>
          </p:cNvSpPr>
          <p:nvPr/>
        </p:nvSpPr>
        <p:spPr bwMode="auto">
          <a:xfrm>
            <a:off x="568325" y="5705475"/>
            <a:ext cx="3643313" cy="357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58420" name="직선 연결선 8"/>
          <p:cNvCxnSpPr>
            <a:cxnSpLocks noChangeShapeType="1"/>
          </p:cNvCxnSpPr>
          <p:nvPr/>
        </p:nvCxnSpPr>
        <p:spPr bwMode="auto">
          <a:xfrm rot="5400000">
            <a:off x="747713" y="58832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1" name="직선 연결선 10"/>
          <p:cNvCxnSpPr>
            <a:cxnSpLocks noChangeShapeType="1"/>
          </p:cNvCxnSpPr>
          <p:nvPr/>
        </p:nvCxnSpPr>
        <p:spPr bwMode="auto">
          <a:xfrm rot="5400000">
            <a:off x="1104900" y="58832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2" name="직선 연결선 11"/>
          <p:cNvCxnSpPr>
            <a:cxnSpLocks noChangeShapeType="1"/>
          </p:cNvCxnSpPr>
          <p:nvPr/>
        </p:nvCxnSpPr>
        <p:spPr bwMode="auto">
          <a:xfrm rot="5400000">
            <a:off x="1514475" y="589438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3" name="직선 연결선 86"/>
          <p:cNvCxnSpPr>
            <a:cxnSpLocks noChangeShapeType="1"/>
          </p:cNvCxnSpPr>
          <p:nvPr/>
        </p:nvCxnSpPr>
        <p:spPr bwMode="auto">
          <a:xfrm rot="5400000">
            <a:off x="1871663" y="589438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4" name="직선 연결선 87"/>
          <p:cNvCxnSpPr>
            <a:cxnSpLocks noChangeShapeType="1"/>
          </p:cNvCxnSpPr>
          <p:nvPr/>
        </p:nvCxnSpPr>
        <p:spPr bwMode="auto">
          <a:xfrm rot="5400000">
            <a:off x="2228850" y="589438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5" name="직선 연결선 88"/>
          <p:cNvCxnSpPr>
            <a:cxnSpLocks noChangeShapeType="1"/>
          </p:cNvCxnSpPr>
          <p:nvPr/>
        </p:nvCxnSpPr>
        <p:spPr bwMode="auto">
          <a:xfrm rot="5400000">
            <a:off x="2586038" y="589438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6" name="직선 연결선 89"/>
          <p:cNvCxnSpPr>
            <a:cxnSpLocks noChangeShapeType="1"/>
          </p:cNvCxnSpPr>
          <p:nvPr/>
        </p:nvCxnSpPr>
        <p:spPr bwMode="auto">
          <a:xfrm rot="5400000">
            <a:off x="2943225" y="589438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7" name="직선 연결선 90"/>
          <p:cNvCxnSpPr>
            <a:cxnSpLocks noChangeShapeType="1"/>
          </p:cNvCxnSpPr>
          <p:nvPr/>
        </p:nvCxnSpPr>
        <p:spPr bwMode="auto">
          <a:xfrm rot="5400000">
            <a:off x="3270250" y="5880100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8" name="직선 연결선 91"/>
          <p:cNvCxnSpPr>
            <a:cxnSpLocks noChangeShapeType="1"/>
          </p:cNvCxnSpPr>
          <p:nvPr/>
        </p:nvCxnSpPr>
        <p:spPr bwMode="auto">
          <a:xfrm rot="5400000">
            <a:off x="3627438" y="58832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29" name="TextBox 21"/>
          <p:cNvSpPr txBox="1">
            <a:spLocks noChangeArrowheads="1"/>
          </p:cNvSpPr>
          <p:nvPr/>
        </p:nvSpPr>
        <p:spPr bwMode="auto">
          <a:xfrm>
            <a:off x="620713" y="54133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0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30" name="TextBox 22"/>
          <p:cNvSpPr txBox="1">
            <a:spLocks noChangeArrowheads="1"/>
          </p:cNvSpPr>
          <p:nvPr/>
        </p:nvSpPr>
        <p:spPr bwMode="auto">
          <a:xfrm>
            <a:off x="977900" y="54133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31" name="TextBox 23"/>
          <p:cNvSpPr txBox="1">
            <a:spLocks noChangeArrowheads="1"/>
          </p:cNvSpPr>
          <p:nvPr/>
        </p:nvSpPr>
        <p:spPr bwMode="auto">
          <a:xfrm>
            <a:off x="1335088" y="54133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2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32" name="TextBox 24"/>
          <p:cNvSpPr txBox="1">
            <a:spLocks noChangeArrowheads="1"/>
          </p:cNvSpPr>
          <p:nvPr/>
        </p:nvSpPr>
        <p:spPr bwMode="auto">
          <a:xfrm>
            <a:off x="1692275" y="54133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3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33" name="TextBox 25"/>
          <p:cNvSpPr txBox="1">
            <a:spLocks noChangeArrowheads="1"/>
          </p:cNvSpPr>
          <p:nvPr/>
        </p:nvSpPr>
        <p:spPr bwMode="auto">
          <a:xfrm>
            <a:off x="2049463" y="54133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4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34" name="TextBox 26"/>
          <p:cNvSpPr txBox="1">
            <a:spLocks noChangeArrowheads="1"/>
          </p:cNvSpPr>
          <p:nvPr/>
        </p:nvSpPr>
        <p:spPr bwMode="auto">
          <a:xfrm>
            <a:off x="2406650" y="54133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5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35" name="TextBox 27"/>
          <p:cNvSpPr txBox="1">
            <a:spLocks noChangeArrowheads="1"/>
          </p:cNvSpPr>
          <p:nvPr/>
        </p:nvSpPr>
        <p:spPr bwMode="auto">
          <a:xfrm>
            <a:off x="2763838" y="54133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6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36" name="TextBox 28"/>
          <p:cNvSpPr txBox="1">
            <a:spLocks noChangeArrowheads="1"/>
          </p:cNvSpPr>
          <p:nvPr/>
        </p:nvSpPr>
        <p:spPr bwMode="auto">
          <a:xfrm>
            <a:off x="3121025" y="54133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7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37" name="TextBox 29"/>
          <p:cNvSpPr txBox="1">
            <a:spLocks noChangeArrowheads="1"/>
          </p:cNvSpPr>
          <p:nvPr/>
        </p:nvSpPr>
        <p:spPr bwMode="auto">
          <a:xfrm>
            <a:off x="3549650" y="54133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8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38" name="TextBox 30"/>
          <p:cNvSpPr txBox="1">
            <a:spLocks noChangeArrowheads="1"/>
          </p:cNvSpPr>
          <p:nvPr/>
        </p:nvSpPr>
        <p:spPr bwMode="auto">
          <a:xfrm>
            <a:off x="3906838" y="541337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9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58439" name="TextBox 24"/>
          <p:cNvSpPr txBox="1">
            <a:spLocks noChangeArrowheads="1"/>
          </p:cNvSpPr>
          <p:nvPr/>
        </p:nvSpPr>
        <p:spPr bwMode="auto">
          <a:xfrm>
            <a:off x="1733550" y="5799138"/>
            <a:ext cx="342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egg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58440" name="TextBox 24"/>
          <p:cNvSpPr txBox="1">
            <a:spLocks noChangeArrowheads="1"/>
          </p:cNvSpPr>
          <p:nvPr/>
        </p:nvSpPr>
        <p:spPr bwMode="auto">
          <a:xfrm>
            <a:off x="3157538" y="5799138"/>
            <a:ext cx="3429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dog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7350" y="4803775"/>
            <a:ext cx="1663700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</a:t>
            </a:r>
            <a:r>
              <a:rPr lang="en-US" altLang="ko-KR" sz="14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(cat)=3, h</a:t>
            </a:r>
            <a:r>
              <a:rPr lang="en-US" altLang="ko-KR" sz="1400" i="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(cat)=9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8442" name="TextBox 24"/>
          <p:cNvSpPr txBox="1">
            <a:spLocks noChangeArrowheads="1"/>
          </p:cNvSpPr>
          <p:nvPr/>
        </p:nvSpPr>
        <p:spPr bwMode="auto">
          <a:xfrm>
            <a:off x="1354138" y="5797550"/>
            <a:ext cx="3429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i="0">
                <a:latin typeface="굴림" panose="020B0600000101010101" pitchFamily="50" charset="-127"/>
              </a:rPr>
              <a:t>cat</a:t>
            </a:r>
            <a:endParaRPr lang="ko-KR" altLang="en-US" sz="1000" i="0">
              <a:latin typeface="굴림" panose="020B0600000101010101" pitchFamily="50" charset="-127"/>
            </a:endParaRPr>
          </a:p>
        </p:txBody>
      </p:sp>
      <p:sp>
        <p:nvSpPr>
          <p:cNvPr id="107" name="오른쪽 화살표 106"/>
          <p:cNvSpPr/>
          <p:nvPr/>
        </p:nvSpPr>
        <p:spPr bwMode="auto">
          <a:xfrm>
            <a:off x="1876425" y="6167438"/>
            <a:ext cx="2297113" cy="14128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08" name="오른쪽 화살표 107"/>
          <p:cNvSpPr/>
          <p:nvPr/>
        </p:nvSpPr>
        <p:spPr bwMode="auto">
          <a:xfrm>
            <a:off x="568325" y="6178550"/>
            <a:ext cx="908050" cy="13017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7" name="원호 76"/>
          <p:cNvSpPr/>
          <p:nvPr/>
        </p:nvSpPr>
        <p:spPr bwMode="auto">
          <a:xfrm rot="7513087">
            <a:off x="6203951" y="2476500"/>
            <a:ext cx="1555750" cy="2174875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218363" y="4365625"/>
            <a:ext cx="227012" cy="355600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9" name="원호 78"/>
          <p:cNvSpPr/>
          <p:nvPr/>
        </p:nvSpPr>
        <p:spPr bwMode="auto">
          <a:xfrm rot="5400000">
            <a:off x="2967831" y="4444207"/>
            <a:ext cx="885825" cy="3132138"/>
          </a:xfrm>
          <a:prstGeom prst="arc">
            <a:avLst>
              <a:gd name="adj1" fmla="val 16246534"/>
              <a:gd name="adj2" fmla="val 518894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121025" y="6410325"/>
            <a:ext cx="298450" cy="355600"/>
          </a:xfrm>
          <a:prstGeom prst="rect">
            <a:avLst/>
          </a:prstGeom>
          <a:noFill/>
        </p:spPr>
        <p:txBody>
          <a:bodyPr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9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원호 81"/>
          <p:cNvSpPr/>
          <p:nvPr/>
        </p:nvSpPr>
        <p:spPr bwMode="auto">
          <a:xfrm rot="7513087">
            <a:off x="-115887" y="4403725"/>
            <a:ext cx="1555750" cy="2174875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EA5BF3-4C5E-4D31-84F2-82D771F6E75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2162175" y="384175"/>
            <a:ext cx="51085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3600" i="0">
                <a:latin typeface="굴림" panose="020B0600000101010101" pitchFamily="50" charset="-127"/>
              </a:rPr>
              <a:t>단순한 형태의 해쉬함수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57188" y="1489075"/>
            <a:ext cx="9144000" cy="28321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atinLnBrk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ko-KR" sz="2000" dirty="0">
                <a:solidFill>
                  <a:srgbClr val="000000"/>
                </a:solidFill>
                <a:latin typeface="+mj-lt"/>
                <a:ea typeface="+mn-ea"/>
              </a:rPr>
              <a:t>h</a:t>
            </a: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(k) = k mod m.  (m slots)</a:t>
            </a:r>
            <a:endParaRPr lang="en-US" altLang="ko-KR" sz="2000" i="0" dirty="0">
              <a:latin typeface="+mj-lt"/>
              <a:ea typeface="+mn-ea"/>
            </a:endParaRPr>
          </a:p>
          <a:p>
            <a:pPr>
              <a:defRPr/>
            </a:pPr>
            <a:r>
              <a:rPr lang="en-US" altLang="ko-KR" sz="2000" i="0" dirty="0">
                <a:solidFill>
                  <a:srgbClr val="000000"/>
                </a:solidFill>
                <a:latin typeface="+mn-ea"/>
                <a:ea typeface="+mn-ea"/>
              </a:rPr>
              <a:t>  </a:t>
            </a:r>
            <a:endParaRPr lang="en-US" altLang="ko-KR" sz="2000" i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 m = 2</a:t>
            </a:r>
            <a:r>
              <a:rPr lang="en-US" altLang="ko-KR" sz="2000" i="0" baseline="30000" dirty="0">
                <a:solidFill>
                  <a:srgbClr val="000000"/>
                </a:solidFill>
                <a:latin typeface="+mj-lt"/>
                <a:ea typeface="+mn-ea"/>
              </a:rPr>
              <a:t>p</a:t>
            </a: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 or 10</a:t>
            </a:r>
            <a:r>
              <a:rPr lang="en-US" altLang="ko-KR" sz="2000" i="0" baseline="30000" dirty="0">
                <a:solidFill>
                  <a:srgbClr val="000000"/>
                </a:solidFill>
                <a:latin typeface="+mj-lt"/>
                <a:ea typeface="+mn-ea"/>
              </a:rPr>
              <a:t>p</a:t>
            </a:r>
            <a:r>
              <a:rPr lang="ko-KR" altLang="en-US" sz="2000" i="0" dirty="0">
                <a:solidFill>
                  <a:srgbClr val="000000"/>
                </a:solidFill>
                <a:latin typeface="+mj-lt"/>
                <a:ea typeface="+mn-ea"/>
              </a:rPr>
              <a:t>는 사용 안함 → </a:t>
            </a: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k</a:t>
            </a:r>
            <a:r>
              <a:rPr lang="ko-KR" altLang="en-US" sz="2000" i="0" dirty="0">
                <a:solidFill>
                  <a:srgbClr val="000000"/>
                </a:solidFill>
                <a:latin typeface="+mj-lt"/>
                <a:ea typeface="+mn-ea"/>
              </a:rPr>
              <a:t>의 끝 </a:t>
            </a: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p</a:t>
            </a:r>
            <a:r>
              <a:rPr lang="ko-KR" altLang="en-US" sz="2000" i="0" dirty="0">
                <a:solidFill>
                  <a:srgbClr val="000000"/>
                </a:solidFill>
                <a:latin typeface="+mj-lt"/>
                <a:ea typeface="+mn-ea"/>
              </a:rPr>
              <a:t>자리를 나타냄</a:t>
            </a:r>
            <a:endParaRPr lang="ko-KR" altLang="en-US" sz="2000" i="0" dirty="0">
              <a:latin typeface="+mj-lt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 2</a:t>
            </a:r>
            <a:r>
              <a:rPr lang="ko-KR" altLang="en-US" sz="2000" i="0" dirty="0">
                <a:solidFill>
                  <a:srgbClr val="000000"/>
                </a:solidFill>
                <a:latin typeface="+mj-lt"/>
                <a:ea typeface="+mn-ea"/>
              </a:rPr>
              <a:t>의 지수배가 아닌 </a:t>
            </a: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prime number</a:t>
            </a:r>
            <a:r>
              <a:rPr lang="ko-KR" altLang="en-US" sz="2000" i="0" dirty="0">
                <a:solidFill>
                  <a:srgbClr val="000000"/>
                </a:solidFill>
                <a:latin typeface="+mj-lt"/>
                <a:ea typeface="+mn-ea"/>
              </a:rPr>
              <a:t>를 </a:t>
            </a: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m</a:t>
            </a:r>
            <a:r>
              <a:rPr lang="ko-KR" altLang="en-US" sz="2000" i="0" dirty="0">
                <a:solidFill>
                  <a:srgbClr val="000000"/>
                </a:solidFill>
                <a:latin typeface="+mj-lt"/>
                <a:ea typeface="+mn-ea"/>
              </a:rPr>
              <a:t>으로 사용</a:t>
            </a:r>
            <a:endParaRPr lang="ko-KR" altLang="en-US" sz="2000" i="0" dirty="0">
              <a:latin typeface="+mj-lt"/>
              <a:ea typeface="+mn-ea"/>
            </a:endParaRPr>
          </a:p>
          <a:p>
            <a:pPr>
              <a:defRPr/>
            </a:pPr>
            <a:endParaRPr lang="en-US" altLang="ko-KR" sz="2000" i="0" dirty="0">
              <a:solidFill>
                <a:srgbClr val="000000"/>
              </a:solidFill>
              <a:latin typeface="+mj-lt"/>
              <a:ea typeface="+mn-ea"/>
            </a:endParaRPr>
          </a:p>
          <a:p>
            <a:pPr>
              <a:defRPr/>
            </a:pP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(</a:t>
            </a:r>
            <a:r>
              <a:rPr lang="ko-KR" altLang="en-US" sz="2000" i="0" dirty="0">
                <a:solidFill>
                  <a:srgbClr val="000000"/>
                </a:solidFill>
                <a:latin typeface="+mj-lt"/>
                <a:ea typeface="+mn-ea"/>
              </a:rPr>
              <a:t>예</a:t>
            </a: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) </a:t>
            </a:r>
            <a:r>
              <a:rPr lang="en-US" altLang="ko-KR" sz="2000" dirty="0">
                <a:solidFill>
                  <a:srgbClr val="000000"/>
                </a:solidFill>
                <a:latin typeface="+mj-lt"/>
                <a:ea typeface="+mn-ea"/>
              </a:rPr>
              <a:t>n</a:t>
            </a: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 = 2000, data </a:t>
            </a:r>
            <a:r>
              <a:rPr lang="ko-KR" altLang="en-US" sz="2000" i="0" dirty="0">
                <a:solidFill>
                  <a:srgbClr val="000000"/>
                </a:solidFill>
                <a:latin typeface="+mj-lt"/>
                <a:ea typeface="+mn-ea"/>
              </a:rPr>
              <a:t>하나는 </a:t>
            </a: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8bits, Chaining</a:t>
            </a:r>
            <a:r>
              <a:rPr lang="ko-KR" altLang="en-US" sz="2000" i="0" dirty="0">
                <a:solidFill>
                  <a:srgbClr val="000000"/>
                </a:solidFill>
                <a:latin typeface="+mj-lt"/>
                <a:ea typeface="+mn-ea"/>
              </a:rPr>
              <a:t>사용</a:t>
            </a: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, </a:t>
            </a:r>
            <a:r>
              <a:rPr lang="ko-KR" altLang="en-US" sz="2000" i="0" dirty="0">
                <a:solidFill>
                  <a:srgbClr val="000000"/>
                </a:solidFill>
                <a:latin typeface="+mj-lt"/>
                <a:ea typeface="+mn-ea"/>
              </a:rPr>
              <a:t>평균 </a:t>
            </a: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3</a:t>
            </a:r>
            <a:r>
              <a:rPr lang="ko-KR" altLang="en-US" sz="2000" i="0" dirty="0">
                <a:solidFill>
                  <a:srgbClr val="000000"/>
                </a:solidFill>
                <a:latin typeface="+mj-lt"/>
                <a:ea typeface="+mn-ea"/>
              </a:rPr>
              <a:t>번의 </a:t>
            </a:r>
            <a:r>
              <a:rPr lang="en-US" altLang="ko-KR" sz="2000" i="0" dirty="0">
                <a:solidFill>
                  <a:srgbClr val="000000"/>
                </a:solidFill>
                <a:latin typeface="+mj-lt"/>
                <a:ea typeface="+mn-ea"/>
              </a:rPr>
              <a:t>Unsuccessful Search </a:t>
            </a:r>
            <a:r>
              <a:rPr lang="ko-KR" altLang="en-US" sz="2000" i="0" dirty="0">
                <a:solidFill>
                  <a:srgbClr val="000000"/>
                </a:solidFill>
                <a:latin typeface="+mj-lt"/>
                <a:ea typeface="+mn-ea"/>
              </a:rPr>
              <a:t>감수</a:t>
            </a:r>
            <a:endParaRPr lang="ko-KR" altLang="en-US" sz="2000" i="0" dirty="0">
              <a:latin typeface="+mj-lt"/>
              <a:ea typeface="+mn-ea"/>
            </a:endParaRPr>
          </a:p>
          <a:p>
            <a:pPr>
              <a:defRPr/>
            </a:pPr>
            <a:endParaRPr lang="ko-KR" altLang="en-US" sz="2000" i="0" dirty="0">
              <a:latin typeface="+mn-ea"/>
              <a:ea typeface="+mn-ea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714375" y="4071938"/>
            <a:ext cx="7643813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 smtClean="0">
                <a:latin typeface="+mj-lt"/>
              </a:rPr>
              <a:t> a = 2000/3, </a:t>
            </a:r>
            <a:r>
              <a:rPr lang="en-US" altLang="ko-KR" sz="2000" i="0" dirty="0" smtClean="0">
                <a:solidFill>
                  <a:srgbClr val="000000"/>
                </a:solidFill>
                <a:latin typeface="+mj-lt"/>
              </a:rPr>
              <a:t>m = 701 (a </a:t>
            </a:r>
            <a:r>
              <a:rPr lang="ko-KR" altLang="en-US" sz="2000" i="0" dirty="0" smtClean="0">
                <a:solidFill>
                  <a:srgbClr val="000000"/>
                </a:solidFill>
                <a:latin typeface="+mj-lt"/>
              </a:rPr>
              <a:t>에 가까우면서 </a:t>
            </a:r>
            <a:r>
              <a:rPr lang="en-US" altLang="ko-KR" sz="2000" i="0" dirty="0" smtClean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ko-KR" sz="2000" i="0" baseline="30000" dirty="0" smtClean="0">
                <a:solidFill>
                  <a:srgbClr val="000000"/>
                </a:solidFill>
                <a:latin typeface="+mj-lt"/>
              </a:rPr>
              <a:t>p</a:t>
            </a:r>
            <a:r>
              <a:rPr lang="ko-KR" altLang="en-US" sz="2000" i="0" dirty="0" smtClean="0">
                <a:solidFill>
                  <a:srgbClr val="000000"/>
                </a:solidFill>
                <a:latin typeface="+mj-lt"/>
              </a:rPr>
              <a:t>에 가깝지 않은 소수</a:t>
            </a:r>
            <a:r>
              <a:rPr lang="en-US" altLang="ko-KR" sz="2000" i="0" dirty="0" smtClean="0">
                <a:solidFill>
                  <a:srgbClr val="000000"/>
                </a:solidFill>
                <a:latin typeface="+mj-lt"/>
              </a:rPr>
              <a:t>)</a:t>
            </a:r>
          </a:p>
          <a:p>
            <a:pPr latinLnBrk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i="0" dirty="0" smtClean="0">
              <a:solidFill>
                <a:srgbClr val="000000"/>
              </a:solidFill>
              <a:latin typeface="+mj-lt"/>
            </a:endParaRPr>
          </a:p>
          <a:p>
            <a:pPr latinLnBrk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i="0" dirty="0" smtClean="0">
              <a:latin typeface="+mj-lt"/>
            </a:endParaRPr>
          </a:p>
          <a:p>
            <a:pPr>
              <a:defRPr/>
            </a:pPr>
            <a:r>
              <a:rPr lang="en-US" altLang="ko-KR" sz="2000" i="0" dirty="0" smtClean="0">
                <a:solidFill>
                  <a:srgbClr val="000000"/>
                </a:solidFill>
                <a:latin typeface="+mj-lt"/>
              </a:rPr>
              <a:t>               h(k) = k mod 701</a:t>
            </a:r>
            <a:endParaRPr lang="en-US" altLang="ko-KR" sz="2000" i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A48069-A7A0-4D39-AE33-4B12EEE8596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선택문제</a:t>
            </a:r>
            <a:r>
              <a:rPr lang="en-US" altLang="ko-KR" sz="3600" i="0">
                <a:solidFill>
                  <a:schemeClr val="tx2"/>
                </a:solidFill>
              </a:rPr>
              <a:t>(selection problem)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688" y="2143125"/>
            <a:ext cx="7437437" cy="255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키가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리스트에서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k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번째로 큰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작은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키를 찾는 문제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키가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정렬되어 있지 않다고 가정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k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</a:t>
            </a: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+mn-lt"/>
                <a:ea typeface="맑은 고딕" panose="020B0503020000020004" pitchFamily="50" charset="-127"/>
              </a:rPr>
              <a:t>k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=2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C9FD85-7928-4455-8BCA-DF888ED00F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6871" name="TextBox 10"/>
          <p:cNvSpPr txBox="1">
            <a:spLocks noChangeArrowheads="1"/>
          </p:cNvSpPr>
          <p:nvPr/>
        </p:nvSpPr>
        <p:spPr bwMode="auto">
          <a:xfrm>
            <a:off x="3357563" y="3857625"/>
            <a:ext cx="1331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T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</a:t>
            </a:r>
            <a:r>
              <a:rPr lang="en-US" altLang="ko-KR" sz="2000" dirty="0">
                <a:latin typeface="+mn-lt"/>
              </a:rPr>
              <a:t> = n -</a:t>
            </a:r>
            <a:r>
              <a:rPr lang="en-US" altLang="ko-KR" sz="2000" i="0" dirty="0">
                <a:latin typeface="+mn-lt"/>
              </a:rPr>
              <a:t>1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52228" name="직사각형 13"/>
          <p:cNvSpPr>
            <a:spLocks noChangeArrowheads="1"/>
          </p:cNvSpPr>
          <p:nvPr/>
        </p:nvSpPr>
        <p:spPr bwMode="auto">
          <a:xfrm>
            <a:off x="642938" y="4357688"/>
            <a:ext cx="7786687" cy="1951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1600" i="0" dirty="0" smtClean="0">
              <a:latin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정리 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8.7 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 비교만 수행하여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가능한 모든 입력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중에서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찾을 수 있는 결정적 알고리즘은 어느 경우라도 반드시 최소한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번의 비교를 해야 한다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i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45" name="직사각형 8"/>
          <p:cNvSpPr>
            <a:spLocks noChangeArrowheads="1"/>
          </p:cNvSpPr>
          <p:nvPr/>
        </p:nvSpPr>
        <p:spPr bwMode="auto">
          <a:xfrm>
            <a:off x="2428875" y="357188"/>
            <a:ext cx="37115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최대</a:t>
            </a:r>
            <a:r>
              <a:rPr lang="en-US" altLang="ko-KR" sz="3600" i="0">
                <a:solidFill>
                  <a:schemeClr val="tx2"/>
                </a:solidFill>
              </a:rPr>
              <a:t>(max)</a:t>
            </a:r>
            <a:r>
              <a:rPr lang="ko-KR" altLang="en-US" sz="3600" i="0">
                <a:solidFill>
                  <a:schemeClr val="tx2"/>
                </a:solidFill>
              </a:rPr>
              <a:t>키 찾기</a:t>
            </a:r>
            <a:endParaRPr lang="ko-KR" altLang="en-US" sz="3600">
              <a:latin typeface="굴림" panose="020B0600000101010101" pitchFamily="50" charset="-127"/>
            </a:endParaRPr>
          </a:p>
        </p:txBody>
      </p:sp>
      <p:sp>
        <p:nvSpPr>
          <p:cNvPr id="61446" name="직사각형 9"/>
          <p:cNvSpPr>
            <a:spLocks noChangeArrowheads="1"/>
          </p:cNvSpPr>
          <p:nvPr/>
        </p:nvSpPr>
        <p:spPr bwMode="auto">
          <a:xfrm>
            <a:off x="357188" y="1500188"/>
            <a:ext cx="8215312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find_largest(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S[],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keytype&amp;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large){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large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(i=2; i&lt;=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(S[i] &gt; large)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large = S[i];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ko-KR" altLang="en-US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31" name="TextBox 10"/>
          <p:cNvSpPr txBox="1">
            <a:spLocks noChangeArrowheads="1"/>
          </p:cNvSpPr>
          <p:nvPr/>
        </p:nvSpPr>
        <p:spPr bwMode="auto">
          <a:xfrm>
            <a:off x="357188" y="1000125"/>
            <a:ext cx="425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배열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S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A11B2B-CBF9-4CEE-A661-0F5A215FC6F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785813" y="0"/>
            <a:ext cx="81073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i="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ko-KR" altLang="en-US" sz="2800" i="0" dirty="0" smtClean="0">
                <a:solidFill>
                  <a:schemeClr val="tx2">
                    <a:lumMod val="75000"/>
                  </a:schemeClr>
                </a:solidFill>
              </a:rPr>
              <a:t>개의 키를 검색하는 문제의 </a:t>
            </a:r>
            <a:r>
              <a:rPr lang="ko-KR" altLang="en-US" sz="2800" i="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이진검색에 상응하는 </a:t>
            </a:r>
            <a:r>
              <a:rPr lang="ko-KR" altLang="en-US" sz="2800" i="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결정트리</a:t>
            </a:r>
            <a:endParaRPr lang="ko-KR" altLang="en-US" sz="2800" i="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11268" name="그림 6" descr="08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341438"/>
            <a:ext cx="75692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왼쪽 중괄호 10"/>
          <p:cNvSpPr>
            <a:spLocks/>
          </p:cNvSpPr>
          <p:nvPr/>
        </p:nvSpPr>
        <p:spPr bwMode="auto">
          <a:xfrm>
            <a:off x="7786688" y="857250"/>
            <a:ext cx="285750" cy="1571625"/>
          </a:xfrm>
          <a:prstGeom prst="leftBrace">
            <a:avLst>
              <a:gd name="adj1" fmla="val 8326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11270" name="왼쪽 중괄호 11"/>
          <p:cNvSpPr>
            <a:spLocks/>
          </p:cNvSpPr>
          <p:nvPr/>
        </p:nvSpPr>
        <p:spPr bwMode="auto">
          <a:xfrm rot="3427998">
            <a:off x="2142331" y="416720"/>
            <a:ext cx="536575" cy="3789362"/>
          </a:xfrm>
          <a:prstGeom prst="leftBrace">
            <a:avLst>
              <a:gd name="adj1" fmla="val 62644"/>
              <a:gd name="adj2" fmla="val 4927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228600" y="904875"/>
            <a:ext cx="1771650" cy="1095375"/>
          </a:xfrm>
          <a:prstGeom prst="wedgeRoundRectCallout">
            <a:avLst>
              <a:gd name="adj1" fmla="val 64578"/>
              <a:gd name="adj2" fmla="val 6782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600" i="0" dirty="0"/>
              <a:t>최대한</a:t>
            </a:r>
            <a:r>
              <a:rPr lang="en-US" altLang="ko-KR" sz="1600" i="0" dirty="0"/>
              <a:t>(</a:t>
            </a:r>
            <a:r>
              <a:rPr lang="ko-KR" altLang="en-US" sz="1600" i="0" dirty="0"/>
              <a:t>최악의 경우</a:t>
            </a:r>
            <a:r>
              <a:rPr lang="en-US" altLang="ko-KR" sz="1600" i="0" dirty="0"/>
              <a:t>) 3</a:t>
            </a:r>
            <a:r>
              <a:rPr lang="ko-KR" altLang="en-US" sz="1600" i="0" dirty="0"/>
              <a:t>개의 비교하는 마디</a:t>
            </a:r>
            <a:r>
              <a:rPr lang="en-US" altLang="ko-KR" sz="1600" i="0" dirty="0"/>
              <a:t>(</a:t>
            </a:r>
            <a:r>
              <a:rPr lang="ko-KR" altLang="en-US" sz="1600" i="0" dirty="0"/>
              <a:t>큰 마디</a:t>
            </a:r>
            <a:r>
              <a:rPr lang="en-US" altLang="ko-KR" sz="1600" i="0" dirty="0"/>
              <a:t>)</a:t>
            </a:r>
            <a:endParaRPr lang="ko-KR" altLang="en-US" sz="1600" i="0" dirty="0"/>
          </a:p>
        </p:txBody>
      </p:sp>
      <p:sp>
        <p:nvSpPr>
          <p:cNvPr id="2" name="직사각형 1"/>
          <p:cNvSpPr/>
          <p:nvPr/>
        </p:nvSpPr>
        <p:spPr>
          <a:xfrm>
            <a:off x="857250" y="5229225"/>
            <a:ext cx="7215188" cy="1095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11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i="0" dirty="0"/>
              <a:t>이진검색의 </a:t>
            </a:r>
            <a:r>
              <a:rPr lang="ko-KR" altLang="en-US" sz="2000" i="0" dirty="0" err="1"/>
              <a:t>결정트리</a:t>
            </a:r>
            <a:endParaRPr lang="ko-KR" altLang="en-US" sz="2000" i="0" dirty="0"/>
          </a:p>
          <a:p>
            <a:pPr lvl="1" eaLnBrk="1" latin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800" i="0" dirty="0"/>
              <a:t>각 경로는 최대한</a:t>
            </a:r>
            <a:r>
              <a:rPr lang="en-US" altLang="ko-KR" sz="1800" i="0" dirty="0"/>
              <a:t>(</a:t>
            </a:r>
            <a:r>
              <a:rPr lang="ko-KR" altLang="en-US" sz="1800" i="0" dirty="0"/>
              <a:t>최악의 경우</a:t>
            </a:r>
            <a:r>
              <a:rPr lang="en-US" altLang="ko-KR" sz="1800" i="0" dirty="0"/>
              <a:t>) 3</a:t>
            </a:r>
            <a:r>
              <a:rPr lang="ko-KR" altLang="en-US" sz="1800" i="0" dirty="0"/>
              <a:t>개의 비교하는 마디</a:t>
            </a:r>
            <a:r>
              <a:rPr lang="en-US" altLang="ko-KR" sz="1800" i="0" dirty="0"/>
              <a:t>(</a:t>
            </a:r>
            <a:r>
              <a:rPr lang="ko-KR" altLang="en-US" sz="1800" i="0" dirty="0"/>
              <a:t>큰 마디</a:t>
            </a:r>
            <a:r>
              <a:rPr lang="en-US" altLang="ko-KR" sz="1800" i="0" dirty="0"/>
              <a:t>)</a:t>
            </a:r>
            <a:r>
              <a:rPr lang="ko-KR" altLang="en-US" sz="1800" i="0" dirty="0"/>
              <a:t>를 가진다</a:t>
            </a:r>
            <a:r>
              <a:rPr lang="en-US" altLang="ko-KR" sz="1800" i="0" dirty="0"/>
              <a:t>. 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6427788" y="3644900"/>
            <a:ext cx="277812" cy="3079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+mj-lt"/>
              </a:rPr>
              <a:t>6</a:t>
            </a:r>
            <a:endParaRPr lang="ko-KR" altLang="en-US" sz="1600" i="0" dirty="0" err="1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23FF75-897C-4016-9599-5FC841E8AC0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최소키와 최대키 찾기</a:t>
            </a:r>
            <a:endParaRPr lang="en-US" altLang="ko-KR" sz="3600" i="0">
              <a:solidFill>
                <a:schemeClr val="tx2"/>
              </a:solidFill>
            </a:endParaRPr>
          </a:p>
        </p:txBody>
      </p:sp>
      <p:sp>
        <p:nvSpPr>
          <p:cNvPr id="53252" name="TextBox 10"/>
          <p:cNvSpPr txBox="1">
            <a:spLocks noChangeArrowheads="1"/>
          </p:cNvSpPr>
          <p:nvPr/>
        </p:nvSpPr>
        <p:spPr bwMode="auto">
          <a:xfrm>
            <a:off x="3000375" y="4857750"/>
            <a:ext cx="1636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+mn-lt"/>
                <a:ea typeface="맑은 고딕" panose="020B0503020000020004" pitchFamily="50" charset="-127"/>
              </a:rPr>
              <a:t>W(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 smtClean="0">
                <a:latin typeface="+mn-lt"/>
                <a:ea typeface="맑은 고딕" panose="020B0503020000020004" pitchFamily="50" charset="-127"/>
              </a:rPr>
              <a:t>) = 2(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 smtClean="0">
                <a:latin typeface="+mn-lt"/>
                <a:ea typeface="맑은 고딕" panose="020B0503020000020004" pitchFamily="50" charset="-127"/>
              </a:rPr>
              <a:t>-1)</a:t>
            </a:r>
            <a:endParaRPr lang="ko-KR" altLang="en-US" i="0" dirty="0" smtClean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62469" name="직사각형 7"/>
          <p:cNvSpPr>
            <a:spLocks noChangeArrowheads="1"/>
          </p:cNvSpPr>
          <p:nvPr/>
        </p:nvSpPr>
        <p:spPr bwMode="auto">
          <a:xfrm>
            <a:off x="142875" y="1214438"/>
            <a:ext cx="8786813" cy="3357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find_both 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keytype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small,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large){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small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large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(i=2; i&lt;= n;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(S[i] &lt; small)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small = S[i];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(S[i]&gt; large)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large = S[i];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5661248"/>
            <a:ext cx="4238972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6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worst case: S[1] is the smallest element of S.</a:t>
            </a:r>
            <a:endParaRPr lang="ko-KR" altLang="en-US" sz="16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AB2061-705A-464D-8A64-392D0E8081F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1598613" y="79216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5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2390775" y="792163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3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182938" y="79216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9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975100" y="792163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745038" y="79216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7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537200" y="792163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6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6329363" y="79216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2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7121525" y="792163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8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619250" y="2636838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5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411413" y="2636838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3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203575" y="2636838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9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995738" y="2636838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4765675" y="2636838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7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557838" y="2636838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6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6350000" y="2636838"/>
            <a:ext cx="360363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2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7142163" y="2636838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8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6713" y="3141663"/>
            <a:ext cx="3270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3263" y="3141663"/>
            <a:ext cx="3270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5675" y="3141663"/>
            <a:ext cx="3270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4875" y="3141663"/>
            <a:ext cx="3270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44750" y="3141663"/>
            <a:ext cx="355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0975" y="3141663"/>
            <a:ext cx="355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0388" y="3141663"/>
            <a:ext cx="355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0163" y="3141663"/>
            <a:ext cx="3571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1403350" y="2492375"/>
            <a:ext cx="1512888" cy="649288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3038475" y="2492375"/>
            <a:ext cx="1511300" cy="649288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4610100" y="2492375"/>
            <a:ext cx="1511300" cy="649288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6197600" y="2492375"/>
            <a:ext cx="1511300" cy="649288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1" name="아래쪽 화살표 30"/>
          <p:cNvSpPr/>
          <p:nvPr/>
        </p:nvSpPr>
        <p:spPr bwMode="auto">
          <a:xfrm>
            <a:off x="4346575" y="1484313"/>
            <a:ext cx="585788" cy="649287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1630363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5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422525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9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214688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7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4006850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8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4776788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3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568950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1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6361113" y="4659313"/>
            <a:ext cx="358775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6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7151688" y="4659313"/>
            <a:ext cx="360362" cy="36036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2</a:t>
            </a:r>
            <a:endParaRPr lang="ko-KR" altLang="en-US" sz="2000" i="0" dirty="0" err="1">
              <a:latin typeface="+mj-lt"/>
            </a:endParaRPr>
          </a:p>
        </p:txBody>
      </p:sp>
      <p:sp>
        <p:nvSpPr>
          <p:cNvPr id="40" name="아래쪽 화살표 39"/>
          <p:cNvSpPr/>
          <p:nvPr/>
        </p:nvSpPr>
        <p:spPr bwMode="auto">
          <a:xfrm>
            <a:off x="4305300" y="3730625"/>
            <a:ext cx="585788" cy="64928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1254125" y="4379913"/>
            <a:ext cx="3260725" cy="928687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622800" y="4379913"/>
            <a:ext cx="3260725" cy="928687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4038" y="1563688"/>
            <a:ext cx="24145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짝을 지어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L, S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찾음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47938" y="3789363"/>
            <a:ext cx="16398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L, S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그룹 생성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16125" y="5530850"/>
            <a:ext cx="1325563" cy="427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Find MAX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35638" y="5492750"/>
            <a:ext cx="1268412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Find MIN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83525" y="2603500"/>
            <a:ext cx="998991" cy="4257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/2 </a:t>
            </a:r>
            <a:r>
              <a:rPr lang="ko-KR" altLang="en-US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2738" y="5207000"/>
            <a:ext cx="1191352" cy="4257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/2-1 </a:t>
            </a:r>
            <a:r>
              <a:rPr lang="ko-KR" altLang="en-US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02525" y="5260975"/>
            <a:ext cx="1191352" cy="4257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/2-1 </a:t>
            </a:r>
            <a:r>
              <a:rPr lang="ko-KR" altLang="en-US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5488" y="4183063"/>
            <a:ext cx="839787" cy="392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그룹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18388" y="4152900"/>
            <a:ext cx="8524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 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그룹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76625" y="6381750"/>
            <a:ext cx="1723549" cy="42575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O(3</a:t>
            </a:r>
            <a:r>
              <a:rPr lang="en-US" altLang="ko-KR" sz="180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/2) </a:t>
            </a:r>
            <a:r>
              <a:rPr lang="ko-KR" altLang="en-US" sz="18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비교</a:t>
            </a:r>
          </a:p>
        </p:txBody>
      </p:sp>
      <p:sp>
        <p:nvSpPr>
          <p:cNvPr id="63541" name="Rectangle 4"/>
          <p:cNvSpPr>
            <a:spLocks noChangeArrowheads="1"/>
          </p:cNvSpPr>
          <p:nvPr/>
        </p:nvSpPr>
        <p:spPr bwMode="auto">
          <a:xfrm>
            <a:off x="752475" y="-11113"/>
            <a:ext cx="77724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키를</a:t>
            </a:r>
            <a:r>
              <a:rPr lang="en-US" altLang="ko-KR" sz="3600" i="0">
                <a:solidFill>
                  <a:schemeClr val="tx2"/>
                </a:solidFill>
              </a:rPr>
              <a:t> </a:t>
            </a:r>
            <a:r>
              <a:rPr lang="ko-KR" altLang="en-US" sz="3600" i="0">
                <a:solidFill>
                  <a:schemeClr val="tx2"/>
                </a:solidFill>
              </a:rPr>
              <a:t>짝 지워서 최소키와 최대키 찾기</a:t>
            </a:r>
            <a:endParaRPr lang="en-US" altLang="ko-KR" sz="3600" i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830263" y="18573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키를</a:t>
            </a:r>
            <a:r>
              <a:rPr lang="en-US" altLang="ko-KR" sz="3600" i="0">
                <a:solidFill>
                  <a:schemeClr val="tx2"/>
                </a:solidFill>
              </a:rPr>
              <a:t> </a:t>
            </a:r>
            <a:r>
              <a:rPr lang="ko-KR" altLang="en-US" sz="3600" i="0">
                <a:solidFill>
                  <a:schemeClr val="tx2"/>
                </a:solidFill>
              </a:rPr>
              <a:t>짝 지워서 최소키와 최대키 찾기</a:t>
            </a:r>
            <a:endParaRPr lang="en-US" altLang="ko-KR" sz="3600" i="0">
              <a:solidFill>
                <a:schemeClr val="tx2"/>
              </a:solidFill>
            </a:endParaRPr>
          </a:p>
        </p:txBody>
      </p:sp>
      <p:sp>
        <p:nvSpPr>
          <p:cNvPr id="64515" name="직사각형 6"/>
          <p:cNvSpPr>
            <a:spLocks noChangeArrowheads="1"/>
          </p:cNvSpPr>
          <p:nvPr/>
        </p:nvSpPr>
        <p:spPr bwMode="auto">
          <a:xfrm>
            <a:off x="4627563" y="1676489"/>
            <a:ext cx="3983037" cy="4214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=3; 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&lt;= n-1; 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=i+2){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(S[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] &lt; S[i+1]){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( S[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] &lt; small)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small = S[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( S[i+1] &gt; large)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large = S[i+1];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else  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( S[i+1] &lt; small)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small = S[i+1];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( S[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] &gt; large)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large = S[</a:t>
            </a:r>
            <a:r>
              <a:rPr lang="en-US" altLang="ko-KR" sz="16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516" name="직사각형 7"/>
          <p:cNvSpPr>
            <a:spLocks noChangeArrowheads="1"/>
          </p:cNvSpPr>
          <p:nvPr/>
        </p:nvSpPr>
        <p:spPr bwMode="auto">
          <a:xfrm>
            <a:off x="76729" y="1676489"/>
            <a:ext cx="4513889" cy="358784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None/>
            </a:pPr>
            <a:r>
              <a:rPr lang="en-US" altLang="ko-KR" sz="16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find_both2t(</a:t>
            </a:r>
            <a:r>
              <a:rPr lang="en-US" altLang="ko-KR" sz="1600" b="1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S[], </a:t>
            </a:r>
            <a:r>
              <a:rPr lang="en-US" altLang="ko-KR" sz="1600" b="1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small, </a:t>
            </a:r>
            <a:r>
              <a:rPr lang="en-US" altLang="ko-KR" sz="1600" b="1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&amp; large){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index</a:t>
            </a:r>
            <a:r>
              <a:rPr lang="en-US" altLang="ko-KR" sz="16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i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(S[1] &lt; S[2])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small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large = S[2];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small = S[2];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large = S[1];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</p:txBody>
      </p:sp>
      <p:sp>
        <p:nvSpPr>
          <p:cNvPr id="64517" name="TextBox 8"/>
          <p:cNvSpPr txBox="1">
            <a:spLocks noChangeArrowheads="1"/>
          </p:cNvSpPr>
          <p:nvPr/>
        </p:nvSpPr>
        <p:spPr bwMode="auto">
          <a:xfrm>
            <a:off x="273098" y="1046972"/>
            <a:ext cx="206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latin typeface="굴림" panose="020B0600000101010101" pitchFamily="50" charset="-127"/>
              </a:rPr>
              <a:t>n: even</a:t>
            </a:r>
            <a:r>
              <a:rPr lang="ko-KR" altLang="en-US" i="0">
                <a:latin typeface="굴림" panose="020B0600000101010101" pitchFamily="50" charset="-127"/>
              </a:rPr>
              <a:t> </a:t>
            </a:r>
            <a:r>
              <a:rPr lang="en-US" altLang="ko-KR" i="0">
                <a:latin typeface="굴림" panose="020B0600000101010101" pitchFamily="50" charset="-127"/>
              </a:rPr>
              <a:t>number</a:t>
            </a: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115965" y="3081427"/>
            <a:ext cx="642938" cy="2857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/>
              <a:t>비교</a:t>
            </a:r>
            <a:endParaRPr lang="ko-KR" altLang="en-US" sz="1000" i="0" dirty="0"/>
          </a:p>
        </p:txBody>
      </p:sp>
      <p:sp>
        <p:nvSpPr>
          <p:cNvPr id="11" name="타원 10"/>
          <p:cNvSpPr/>
          <p:nvPr/>
        </p:nvSpPr>
        <p:spPr bwMode="auto">
          <a:xfrm>
            <a:off x="8056563" y="2033677"/>
            <a:ext cx="642937" cy="2857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/>
              <a:t>비교</a:t>
            </a:r>
            <a:endParaRPr lang="ko-KR" altLang="en-US" sz="1000" i="0" dirty="0"/>
          </a:p>
        </p:txBody>
      </p:sp>
      <p:sp>
        <p:nvSpPr>
          <p:cNvPr id="12" name="타원 11"/>
          <p:cNvSpPr/>
          <p:nvPr/>
        </p:nvSpPr>
        <p:spPr bwMode="auto">
          <a:xfrm>
            <a:off x="8154988" y="2333714"/>
            <a:ext cx="642937" cy="2857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/>
              <a:t>비교</a:t>
            </a:r>
            <a:endParaRPr lang="ko-KR" altLang="en-US" sz="1000" i="0" dirty="0"/>
          </a:p>
        </p:txBody>
      </p:sp>
      <p:sp>
        <p:nvSpPr>
          <p:cNvPr id="13" name="타원 12"/>
          <p:cNvSpPr/>
          <p:nvPr/>
        </p:nvSpPr>
        <p:spPr bwMode="auto">
          <a:xfrm>
            <a:off x="8334375" y="2795677"/>
            <a:ext cx="642938" cy="2857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/>
              <a:t>비교</a:t>
            </a:r>
            <a:endParaRPr lang="ko-KR" altLang="en-US" sz="1000" i="0" dirty="0"/>
          </a:p>
        </p:txBody>
      </p:sp>
      <p:sp>
        <p:nvSpPr>
          <p:cNvPr id="64522" name="모서리가 둥근 사각형 설명선 13"/>
          <p:cNvSpPr>
            <a:spLocks noChangeArrowheads="1"/>
          </p:cNvSpPr>
          <p:nvPr/>
        </p:nvSpPr>
        <p:spPr bwMode="auto">
          <a:xfrm>
            <a:off x="5341938" y="819239"/>
            <a:ext cx="928687" cy="571500"/>
          </a:xfrm>
          <a:prstGeom prst="wedgeRoundRectCallout">
            <a:avLst>
              <a:gd name="adj1" fmla="val -68991"/>
              <a:gd name="adj2" fmla="val 114917"/>
              <a:gd name="adj3" fmla="val 16667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(n-2)/2</a:t>
            </a:r>
            <a:r>
              <a:rPr lang="ko-KR" altLang="en-US" sz="1200" i="0">
                <a:latin typeface="굴림" panose="020B0600000101010101" pitchFamily="50" charset="-127"/>
              </a:rPr>
              <a:t>회 반복</a:t>
            </a:r>
          </a:p>
        </p:txBody>
      </p:sp>
      <p:sp>
        <p:nvSpPr>
          <p:cNvPr id="64523" name="슬라이드 번호 개체 틀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566696-0B89-45B7-BE25-78DC37A4585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4" name="직사각형 1"/>
          <p:cNvSpPr>
            <a:spLocks noChangeArrowheads="1"/>
          </p:cNvSpPr>
          <p:nvPr/>
        </p:nvSpPr>
        <p:spPr bwMode="auto">
          <a:xfrm>
            <a:off x="1964067" y="5652667"/>
            <a:ext cx="2922588" cy="10810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graphicFrame>
        <p:nvGraphicFramePr>
          <p:cNvPr id="15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5484"/>
              </p:ext>
            </p:extLst>
          </p:nvPr>
        </p:nvGraphicFramePr>
        <p:xfrm>
          <a:off x="2443163" y="5916613"/>
          <a:ext cx="17065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수식" r:id="rId4" imgW="1015920" imgH="393480" progId="Equation.3">
                  <p:embed/>
                </p:oleObj>
              </mc:Choice>
              <mc:Fallback>
                <p:oleObj name="수식" r:id="rId4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5916613"/>
                        <a:ext cx="170656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모서리가 둥근 사각형 설명선 15"/>
          <p:cNvSpPr/>
          <p:nvPr/>
        </p:nvSpPr>
        <p:spPr bwMode="auto">
          <a:xfrm>
            <a:off x="2143290" y="5040774"/>
            <a:ext cx="1152525" cy="576263"/>
          </a:xfrm>
          <a:prstGeom prst="wedgeRoundRectCallout">
            <a:avLst>
              <a:gd name="adj1" fmla="val 38159"/>
              <a:gd name="adj2" fmla="val 11307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# of repetitions</a:t>
            </a:r>
            <a:endParaRPr lang="ko-KR" altLang="en-US" sz="1400" i="0" dirty="0">
              <a:latin typeface="+mj-lt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4590618" y="5991499"/>
            <a:ext cx="1152525" cy="576263"/>
          </a:xfrm>
          <a:prstGeom prst="wedgeRoundRectCallout">
            <a:avLst>
              <a:gd name="adj1" fmla="val -85548"/>
              <a:gd name="adj2" fmla="val -440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# of comparisons</a:t>
            </a:r>
            <a:endParaRPr lang="ko-KR" altLang="en-US" sz="14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7"/>
          <p:cNvSpPr txBox="1">
            <a:spLocks noChangeArrowheads="1"/>
          </p:cNvSpPr>
          <p:nvPr/>
        </p:nvSpPr>
        <p:spPr bwMode="auto">
          <a:xfrm>
            <a:off x="473133" y="1487956"/>
            <a:ext cx="8143875" cy="194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8.8   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키를 비교만 해서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가능한 입력에서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키 가운데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최소키와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찾을 수 있는 결정적 알고리즘은 최악의 경우 최소한 다음 만큼의 비교를 수행해야 한다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655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31369"/>
              </p:ext>
            </p:extLst>
          </p:nvPr>
        </p:nvGraphicFramePr>
        <p:xfrm>
          <a:off x="2606675" y="3937000"/>
          <a:ext cx="3113088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2" name="수식" r:id="rId4" imgW="1854000" imgH="787320" progId="Equation.3">
                  <p:embed/>
                </p:oleObj>
              </mc:Choice>
              <mc:Fallback>
                <p:oleObj name="수식" r:id="rId4" imgW="1854000" imgH="787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3937000"/>
                        <a:ext cx="3113088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5F6524-4DF7-4995-8398-7F53E4C40C9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8663" y="16668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 dirty="0" err="1" smtClean="0">
                <a:solidFill>
                  <a:schemeClr val="tx2"/>
                </a:solidFill>
              </a:rPr>
              <a:t>최소키와</a:t>
            </a:r>
            <a:r>
              <a:rPr lang="ko-KR" altLang="en-US" sz="3600" i="0" dirty="0" smtClean="0">
                <a:solidFill>
                  <a:schemeClr val="tx2"/>
                </a:solidFill>
              </a:rPr>
              <a:t> </a:t>
            </a:r>
            <a:r>
              <a:rPr lang="ko-KR" altLang="en-US" sz="3600" i="0" dirty="0" err="1">
                <a:solidFill>
                  <a:schemeClr val="tx2"/>
                </a:solidFill>
              </a:rPr>
              <a:t>최대키</a:t>
            </a:r>
            <a:r>
              <a:rPr lang="ko-KR" altLang="en-US" sz="3600" i="0" dirty="0">
                <a:solidFill>
                  <a:schemeClr val="tx2"/>
                </a:solidFill>
              </a:rPr>
              <a:t> 찾기</a:t>
            </a:r>
            <a:endParaRPr lang="en-US" altLang="ko-KR" sz="3600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6"/>
          <p:cNvSpPr txBox="1">
            <a:spLocks noChangeArrowheads="1"/>
          </p:cNvSpPr>
          <p:nvPr/>
        </p:nvSpPr>
        <p:spPr bwMode="auto">
          <a:xfrm>
            <a:off x="285750" y="1143000"/>
            <a:ext cx="87153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단순한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찾고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비교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다음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최대키를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찾음 </a:t>
            </a:r>
            <a:endParaRPr lang="en-US" altLang="ko-KR" i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-2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비교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i="0" dirty="0" smtClean="0">
                <a:latin typeface="+mn-lt"/>
                <a:ea typeface="맑은 고딕" panose="020B0503020000020004" pitchFamily="50" charset="-127"/>
              </a:rPr>
              <a:t>2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en-US" altLang="ko-KR" i="0" dirty="0" smtClean="0">
                <a:latin typeface="+mn-lt"/>
                <a:ea typeface="맑은 고딕" panose="020B0503020000020004" pitchFamily="50" charset="-127"/>
              </a:rPr>
              <a:t>-3</a:t>
            </a:r>
            <a:r>
              <a:rPr lang="ko-KR" altLang="en-US" i="0" dirty="0" smtClean="0">
                <a:latin typeface="+mn-lt"/>
                <a:ea typeface="맑은 고딕" panose="020B0503020000020004" pitchFamily="50" charset="-127"/>
              </a:rPr>
              <a:t>회 비교</a:t>
            </a:r>
            <a:endParaRPr lang="en-US" altLang="ko-KR" i="0" dirty="0" smtClean="0">
              <a:latin typeface="+mn-lt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i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Tournament Method: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토너먼트를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시행하여 최대 우승자가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최대키이다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시합의 진 팀을 이긴 팀의 리스트로 만든다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우승팀의 리스트에서 최대값을 찾으면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차대키이다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i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85750" y="357188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차대키</a:t>
            </a:r>
            <a:r>
              <a:rPr lang="en-US" altLang="ko-KR" sz="3600" i="0" dirty="0">
                <a:solidFill>
                  <a:schemeClr val="tx2">
                    <a:lumMod val="75000"/>
                  </a:schemeClr>
                </a:solidFill>
              </a:rPr>
              <a:t> (second largest key)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3600" i="0" dirty="0">
                <a:solidFill>
                  <a:schemeClr val="tx2"/>
                </a:solidFill>
                <a:latin typeface="Times New Roman" pitchFamily="18" charset="0"/>
              </a:rPr>
              <a:t>찾기</a:t>
            </a:r>
            <a:endParaRPr lang="en-US" altLang="ko-KR" sz="3600" i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656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2B4D5F-EC3A-4325-A63C-92D90FE381A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pic>
        <p:nvPicPr>
          <p:cNvPr id="66565" name="그림 11" descr="08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143375"/>
            <a:ext cx="3286125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 1"/>
          <p:cNvSpPr>
            <a:spLocks noChangeArrowheads="1"/>
          </p:cNvSpPr>
          <p:nvPr/>
        </p:nvSpPr>
        <p:spPr bwMode="auto">
          <a:xfrm>
            <a:off x="3851275" y="5495925"/>
            <a:ext cx="292100" cy="287338"/>
          </a:xfrm>
          <a:prstGeom prst="ellipse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smtClean="0"/>
          </a:p>
        </p:txBody>
      </p:sp>
      <p:sp>
        <p:nvSpPr>
          <p:cNvPr id="8" name="타원 6"/>
          <p:cNvSpPr>
            <a:spLocks noChangeArrowheads="1"/>
          </p:cNvSpPr>
          <p:nvPr/>
        </p:nvSpPr>
        <p:spPr bwMode="auto">
          <a:xfrm>
            <a:off x="5434013" y="4797425"/>
            <a:ext cx="292100" cy="287338"/>
          </a:xfrm>
          <a:prstGeom prst="ellipse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smtClean="0"/>
          </a:p>
        </p:txBody>
      </p:sp>
      <p:sp>
        <p:nvSpPr>
          <p:cNvPr id="9" name="타원 7"/>
          <p:cNvSpPr>
            <a:spLocks noChangeArrowheads="1"/>
          </p:cNvSpPr>
          <p:nvPr/>
        </p:nvSpPr>
        <p:spPr bwMode="auto">
          <a:xfrm>
            <a:off x="4983163" y="4084638"/>
            <a:ext cx="290512" cy="288925"/>
          </a:xfrm>
          <a:prstGeom prst="ellipse">
            <a:avLst/>
          </a:prstGeom>
          <a:solidFill>
            <a:schemeClr val="tx2">
              <a:lumMod val="60000"/>
              <a:lumOff val="40000"/>
              <a:alpha val="39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86438" y="5876925"/>
            <a:ext cx="2371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2</a:t>
            </a:r>
            <a:r>
              <a:rPr lang="en-US" altLang="ko-KR" sz="2000" i="0" baseline="30000" dirty="0">
                <a:latin typeface="+mj-lt"/>
              </a:rPr>
              <a:t>nd</a:t>
            </a:r>
            <a:r>
              <a:rPr lang="en-US" altLang="ko-KR" sz="2000" i="0" dirty="0">
                <a:latin typeface="+mj-lt"/>
              </a:rPr>
              <a:t>=MAX{12,16,15}</a:t>
            </a:r>
            <a:endParaRPr lang="ko-KR" altLang="en-US" sz="2000" i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0"/>
          <p:cNvSpPr txBox="1">
            <a:spLocks noChangeArrowheads="1"/>
          </p:cNvSpPr>
          <p:nvPr/>
        </p:nvSpPr>
        <p:spPr bwMode="auto">
          <a:xfrm>
            <a:off x="285750" y="785813"/>
            <a:ext cx="2547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i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i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i="0">
                <a:latin typeface="맑은 고딕" panose="020B0503020000020004" pitchFamily="50" charset="-127"/>
                <a:ea typeface="맑은 고딕" panose="020B0503020000020004" pitchFamily="50" charset="-127"/>
              </a:rPr>
              <a:t>총 시합 횟수</a:t>
            </a:r>
          </a:p>
        </p:txBody>
      </p:sp>
      <p:sp>
        <p:nvSpPr>
          <p:cNvPr id="8201" name="TextBox 11"/>
          <p:cNvSpPr txBox="1">
            <a:spLocks noChangeArrowheads="1"/>
          </p:cNvSpPr>
          <p:nvPr/>
        </p:nvSpPr>
        <p:spPr bwMode="auto">
          <a:xfrm>
            <a:off x="214313" y="1704975"/>
            <a:ext cx="864393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차대키 찾기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/>
              <a:t>      </a:t>
            </a:r>
            <a:r>
              <a:rPr lang="ko-KR" altLang="en-US" sz="20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최대키의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 크기는 </a:t>
            </a:r>
            <a:r>
              <a:rPr lang="en-US" altLang="ko-KR" sz="2000" i="0" dirty="0" err="1">
                <a:latin typeface="+mn-lt"/>
              </a:rPr>
              <a:t>lg</a:t>
            </a:r>
            <a:r>
              <a:rPr lang="en-US" altLang="ko-KR" sz="2000" dirty="0">
                <a:latin typeface="+mn-lt"/>
              </a:rPr>
              <a:t> n</a:t>
            </a:r>
            <a:r>
              <a:rPr lang="en-US" altLang="ko-KR" sz="2000" i="0" dirty="0"/>
              <a:t>.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/>
              <a:t>    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리스트 중 최대값 찾기는 </a:t>
            </a:r>
            <a:r>
              <a:rPr lang="en-US" altLang="ko-KR" sz="2000" i="0" dirty="0" err="1">
                <a:latin typeface="+mn-lt"/>
              </a:rPr>
              <a:t>lg</a:t>
            </a:r>
            <a:r>
              <a:rPr lang="en-US" altLang="ko-KR" sz="2000" dirty="0">
                <a:latin typeface="+mn-lt"/>
              </a:rPr>
              <a:t> n </a:t>
            </a:r>
            <a:r>
              <a:rPr lang="en-US" altLang="ko-KR" sz="2000" i="0" dirty="0"/>
              <a:t>– 1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sz="20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i="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합계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+mn-lt"/>
              </a:rPr>
              <a:t>T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</a:t>
            </a:r>
            <a:r>
              <a:rPr lang="en-US" altLang="ko-KR" sz="2000" dirty="0">
                <a:latin typeface="+mn-lt"/>
              </a:rPr>
              <a:t> = n-</a:t>
            </a:r>
            <a:r>
              <a:rPr lang="en-US" altLang="ko-KR" sz="2000" i="0" dirty="0">
                <a:latin typeface="+mn-lt"/>
              </a:rPr>
              <a:t>1</a:t>
            </a:r>
            <a:r>
              <a:rPr lang="en-US" altLang="ko-KR" sz="2000" dirty="0">
                <a:latin typeface="+mn-lt"/>
              </a:rPr>
              <a:t>+</a:t>
            </a:r>
            <a:r>
              <a:rPr lang="en-US" altLang="ko-KR" sz="2000" i="0" dirty="0">
                <a:latin typeface="+mn-lt"/>
              </a:rPr>
              <a:t>lg</a:t>
            </a:r>
            <a:r>
              <a:rPr lang="en-US" altLang="ko-KR" sz="2000" dirty="0">
                <a:latin typeface="+mn-lt"/>
              </a:rPr>
              <a:t> n -</a:t>
            </a:r>
            <a:r>
              <a:rPr lang="en-US" altLang="ko-KR" sz="2000" i="0" dirty="0">
                <a:latin typeface="+mn-lt"/>
              </a:rPr>
              <a:t>1</a:t>
            </a:r>
            <a:r>
              <a:rPr lang="en-US" altLang="ko-KR" sz="2000" dirty="0">
                <a:latin typeface="+mn-lt"/>
              </a:rPr>
              <a:t> = n + </a:t>
            </a:r>
            <a:r>
              <a:rPr lang="en-US" altLang="ko-KR" sz="2000" i="0" dirty="0" err="1">
                <a:latin typeface="+mn-lt"/>
              </a:rPr>
              <a:t>lg</a:t>
            </a:r>
            <a:r>
              <a:rPr lang="en-US" altLang="ko-KR" sz="2000" dirty="0">
                <a:latin typeface="+mn-lt"/>
              </a:rPr>
              <a:t> n -</a:t>
            </a:r>
            <a:r>
              <a:rPr lang="en-US" altLang="ko-KR" sz="2000" i="0" dirty="0">
                <a:latin typeface="+mn-lt"/>
              </a:rPr>
              <a:t>2</a:t>
            </a:r>
            <a:endParaRPr lang="ko-KR" altLang="en-US" sz="2000" i="0" dirty="0">
              <a:latin typeface="+mn-lt"/>
            </a:endParaRPr>
          </a:p>
        </p:txBody>
      </p:sp>
      <p:graphicFrame>
        <p:nvGraphicFramePr>
          <p:cNvPr id="67588" name="Object 3"/>
          <p:cNvGraphicFramePr>
            <a:graphicFrameLocks noChangeAspect="1"/>
          </p:cNvGraphicFramePr>
          <p:nvPr/>
        </p:nvGraphicFramePr>
        <p:xfrm>
          <a:off x="3500438" y="5429250"/>
          <a:ext cx="15716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8" name="Equation" r:id="rId4" imgW="800100" imgH="228600" progId="Equation.3">
                  <p:embed/>
                </p:oleObj>
              </mc:Choice>
              <mc:Fallback>
                <p:oleObj name="Equation" r:id="rId4" imgW="800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429250"/>
                        <a:ext cx="15716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직사각형 14"/>
          <p:cNvSpPr>
            <a:spLocks noChangeArrowheads="1"/>
          </p:cNvSpPr>
          <p:nvPr/>
        </p:nvSpPr>
        <p:spPr bwMode="auto">
          <a:xfrm>
            <a:off x="357188" y="4357688"/>
            <a:ext cx="8358187" cy="1571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8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정리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8.9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키를 비교만 해서 모든 가능한 입력에서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</a:rPr>
              <a:t>n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가운데 </a:t>
            </a:r>
            <a:r>
              <a:rPr lang="ko-KR" altLang="en-US" i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차대키를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찾을 수 있는 결정적 알고리즘은 최악의 경우 최소한 다음의 비교를 수행해야 한다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7590" name="슬라이드 번호 개체 틀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32E753-64C5-4CFC-89B7-8455D5FB63F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67591" name="개체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9" name="수식" r:id="rId6" imgW="114151" imgH="215619" progId="Equation.3">
                  <p:embed/>
                </p:oleObj>
              </mc:Choice>
              <mc:Fallback>
                <p:oleObj name="수식" r:id="rId6" imgW="114151" imgH="215619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개체 1"/>
          <p:cNvGraphicFramePr>
            <a:graphicFrameLocks noChangeAspect="1"/>
          </p:cNvGraphicFramePr>
          <p:nvPr/>
        </p:nvGraphicFramePr>
        <p:xfrm>
          <a:off x="3132138" y="690563"/>
          <a:ext cx="50419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0" name="수식" r:id="rId8" imgW="2857500" imgH="482600" progId="Equation.3">
                  <p:embed/>
                </p:oleObj>
              </mc:Choice>
              <mc:Fallback>
                <p:oleObj name="수식" r:id="rId8" imgW="2857500" imgH="4826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690563"/>
                        <a:ext cx="50419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11" descr="08-10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5"/>
          <a:stretch/>
        </p:blipFill>
        <p:spPr bwMode="auto">
          <a:xfrm>
            <a:off x="7322054" y="1724522"/>
            <a:ext cx="1703968" cy="15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7"/>
          <p:cNvSpPr txBox="1">
            <a:spLocks noChangeArrowheads="1"/>
          </p:cNvSpPr>
          <p:nvPr/>
        </p:nvSpPr>
        <p:spPr bwMode="auto">
          <a:xfrm>
            <a:off x="1619250" y="1773238"/>
            <a:ext cx="532765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Tx/>
              <a:buNone/>
              <a:defRPr/>
            </a:pP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(1)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단순방법</a:t>
            </a:r>
            <a:r>
              <a:rPr lang="en-US" altLang="ko-KR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정렬 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번째 선택 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– </a:t>
            </a:r>
            <a:r>
              <a:rPr lang="el-GR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Θ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i="0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lg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AutoNum type="arabicParenBoth"/>
              <a:defRPr/>
            </a:pPr>
            <a:endParaRPr lang="en-US" altLang="ko-KR" i="0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>
                <a:srgbClr val="1F407F"/>
              </a:buClr>
              <a:buSzPct val="80000"/>
              <a:buFontTx/>
              <a:buNone/>
              <a:defRPr/>
            </a:pP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(2) partition </a:t>
            </a:r>
            <a:r>
              <a:rPr lang="ko-KR" altLang="en-US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selection(1,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,k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447675" indent="268288" eaLnBrk="1" hangingPunct="1">
              <a:lnSpc>
                <a:spcPct val="15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quick sort</a:t>
            </a:r>
            <a:r>
              <a:rPr lang="ko-KR" altLang="en-US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partition</a:t>
            </a:r>
            <a:r>
              <a:rPr lang="ko-KR" altLang="en-US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사용</a:t>
            </a:r>
            <a:endParaRPr lang="en-US" altLang="ko-KR" i="0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47675" indent="268288" eaLnBrk="1" hangingPunct="1">
              <a:lnSpc>
                <a:spcPct val="15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= 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-1)/2, A(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≈ 3</a:t>
            </a:r>
            <a:r>
              <a:rPr lang="en-US" altLang="ko-KR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n</a:t>
            </a: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i="0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i="0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Tx/>
              <a:buNone/>
              <a:defRPr/>
            </a:pPr>
            <a:r>
              <a:rPr lang="en-US" altLang="ko-KR" i="0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(3) </a:t>
            </a:r>
            <a:r>
              <a:rPr lang="en-US" altLang="ko-KR" i="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O(</a:t>
            </a:r>
            <a:r>
              <a:rPr lang="en-US" altLang="ko-KR" dirty="0" smtClean="0">
                <a:latin typeface="+mn-lt"/>
                <a:ea typeface="Arial Unicode MS" panose="020B0604020202020204" pitchFamily="50" charset="-127"/>
                <a:cs typeface="Arial" panose="020B0604020202020204" pitchFamily="34" charset="0"/>
              </a:rPr>
              <a:t>n</a:t>
            </a:r>
            <a:r>
              <a:rPr lang="en-US" altLang="ko-KR" i="0" dirty="0" smtClean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) </a:t>
            </a:r>
            <a:r>
              <a:rPr lang="ko-KR" altLang="en-US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</a:t>
            </a:r>
          </a:p>
          <a:p>
            <a:pPr eaLnBrk="1" hangingPunct="1">
              <a:lnSpc>
                <a:spcPct val="90000"/>
              </a:lnSpc>
              <a:buClr>
                <a:srgbClr val="1F407F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i="0" dirty="0" smtClean="0">
              <a:latin typeface="굴림" panose="020B0600000101010101" pitchFamily="50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2875" y="428625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k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번째 작은 키 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찾기</a:t>
            </a:r>
            <a:endParaRPr lang="en-US" altLang="ko-KR" sz="3600" i="0" dirty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861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969DBF-8D93-40CC-BDC1-AD96C884BF0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TextBox 17"/>
          <p:cNvSpPr txBox="1">
            <a:spLocks noChangeArrowheads="1"/>
          </p:cNvSpPr>
          <p:nvPr/>
        </p:nvSpPr>
        <p:spPr bwMode="auto">
          <a:xfrm>
            <a:off x="1801813" y="1187450"/>
            <a:ext cx="4221162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endParaRPr lang="en-US" altLang="ko-KR" sz="2000" i="0" dirty="0">
              <a:latin typeface="+mn-lt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r>
              <a:rPr lang="en-US" altLang="ko-KR" sz="2000" i="0" dirty="0">
                <a:latin typeface="+mn-lt"/>
              </a:rPr>
              <a:t>(2) partition </a:t>
            </a:r>
            <a:r>
              <a:rPr lang="ko-KR" altLang="en-US" sz="2000" i="0" dirty="0">
                <a:latin typeface="+mn-lt"/>
              </a:rPr>
              <a:t>사용</a:t>
            </a:r>
            <a:r>
              <a:rPr lang="en-US" altLang="ko-KR" sz="2000" i="0" dirty="0">
                <a:latin typeface="+mn-lt"/>
              </a:rPr>
              <a:t>: selection(1,</a:t>
            </a:r>
            <a:r>
              <a:rPr lang="en-US" altLang="ko-KR" sz="2000" dirty="0">
                <a:latin typeface="+mn-lt"/>
              </a:rPr>
              <a:t>n,k</a:t>
            </a:r>
            <a:r>
              <a:rPr lang="en-US" altLang="ko-KR" sz="2000" i="0" dirty="0">
                <a:latin typeface="+mn-lt"/>
              </a:rPr>
              <a:t>)</a:t>
            </a:r>
          </a:p>
          <a:p>
            <a:pPr marL="989013" indent="-268288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+mn-lt"/>
              </a:rPr>
              <a:t>quick sort</a:t>
            </a:r>
            <a:r>
              <a:rPr lang="ko-KR" altLang="en-US" sz="2000" i="0" dirty="0">
                <a:latin typeface="+mn-lt"/>
              </a:rPr>
              <a:t>의 </a:t>
            </a:r>
            <a:r>
              <a:rPr lang="en-US" altLang="ko-KR" sz="2000" i="0" dirty="0">
                <a:latin typeface="+mn-lt"/>
              </a:rPr>
              <a:t>partition</a:t>
            </a:r>
            <a:r>
              <a:rPr lang="ko-KR" altLang="en-US" sz="2000" i="0" dirty="0">
                <a:latin typeface="+mn-lt"/>
              </a:rPr>
              <a:t>을 사용</a:t>
            </a:r>
            <a:endParaRPr lang="en-US" altLang="ko-KR" sz="2000" i="0" dirty="0">
              <a:latin typeface="+mn-lt"/>
            </a:endParaRPr>
          </a:p>
          <a:p>
            <a:pPr marL="989013" indent="-268288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latin typeface="+mn-lt"/>
              </a:rPr>
              <a:t>W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 = 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-1)/2</a:t>
            </a:r>
            <a:r>
              <a:rPr lang="en-US" altLang="ko-KR" sz="2000" i="0" dirty="0" smtClean="0">
                <a:latin typeface="+mn-lt"/>
              </a:rPr>
              <a:t>,  </a:t>
            </a:r>
            <a:r>
              <a:rPr lang="en-US" altLang="ko-KR" sz="2000" dirty="0" smtClean="0">
                <a:latin typeface="+mn-lt"/>
              </a:rPr>
              <a:t>A</a:t>
            </a:r>
            <a:r>
              <a:rPr lang="en-US" altLang="ko-KR" sz="2000" i="0" dirty="0" smtClean="0">
                <a:latin typeface="+mn-lt"/>
              </a:rPr>
              <a:t>(</a:t>
            </a:r>
            <a:r>
              <a:rPr lang="en-US" altLang="ko-KR" sz="2000" dirty="0" smtClean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 ≈ 3</a:t>
            </a:r>
            <a:r>
              <a:rPr lang="en-US" altLang="ko-KR" sz="2000" dirty="0">
                <a:latin typeface="+mn-lt"/>
              </a:rPr>
              <a:t>n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2875" y="428625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k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</a:rPr>
              <a:t>번째 작은 키 </a:t>
            </a: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찾기</a:t>
            </a:r>
            <a:endParaRPr lang="en-US" altLang="ko-KR" sz="3600" i="0" dirty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9636" name="TextBox 18"/>
          <p:cNvSpPr txBox="1">
            <a:spLocks noChangeArrowheads="1"/>
          </p:cNvSpPr>
          <p:nvPr/>
        </p:nvSpPr>
        <p:spPr bwMode="auto">
          <a:xfrm>
            <a:off x="2233613" y="4113213"/>
            <a:ext cx="363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3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63E65-F84E-4980-8A75-229736FF606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9638" name="TextBox 18"/>
          <p:cNvSpPr txBox="1">
            <a:spLocks noChangeArrowheads="1"/>
          </p:cNvSpPr>
          <p:nvPr/>
        </p:nvSpPr>
        <p:spPr bwMode="auto">
          <a:xfrm>
            <a:off x="2233613" y="4113213"/>
            <a:ext cx="363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39" name="직사각형 7"/>
          <p:cNvSpPr>
            <a:spLocks noChangeArrowheads="1"/>
          </p:cNvSpPr>
          <p:nvPr/>
        </p:nvSpPr>
        <p:spPr bwMode="auto">
          <a:xfrm>
            <a:off x="2233613" y="4621213"/>
            <a:ext cx="3643312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640" name="직선 연결선 8"/>
          <p:cNvCxnSpPr>
            <a:cxnSpLocks noChangeShapeType="1"/>
          </p:cNvCxnSpPr>
          <p:nvPr/>
        </p:nvCxnSpPr>
        <p:spPr bwMode="auto">
          <a:xfrm rot="5400000">
            <a:off x="2413000" y="479901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1" name="직선 연결선 10"/>
          <p:cNvCxnSpPr>
            <a:cxnSpLocks noChangeShapeType="1"/>
          </p:cNvCxnSpPr>
          <p:nvPr/>
        </p:nvCxnSpPr>
        <p:spPr bwMode="auto">
          <a:xfrm rot="5400000">
            <a:off x="2770188" y="479901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2" name="직선 연결선 11"/>
          <p:cNvCxnSpPr>
            <a:cxnSpLocks noChangeShapeType="1"/>
          </p:cNvCxnSpPr>
          <p:nvPr/>
        </p:nvCxnSpPr>
        <p:spPr bwMode="auto">
          <a:xfrm rot="5400000">
            <a:off x="3127375" y="481012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직선 연결선 12"/>
          <p:cNvCxnSpPr>
            <a:cxnSpLocks noChangeShapeType="1"/>
          </p:cNvCxnSpPr>
          <p:nvPr/>
        </p:nvCxnSpPr>
        <p:spPr bwMode="auto">
          <a:xfrm rot="5400000">
            <a:off x="3484563" y="481012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4" name="직선 연결선 13"/>
          <p:cNvCxnSpPr>
            <a:cxnSpLocks noChangeShapeType="1"/>
          </p:cNvCxnSpPr>
          <p:nvPr/>
        </p:nvCxnSpPr>
        <p:spPr bwMode="auto">
          <a:xfrm rot="5400000">
            <a:off x="3484563" y="481012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5" name="직선 연결선 14"/>
          <p:cNvCxnSpPr>
            <a:cxnSpLocks noChangeShapeType="1"/>
          </p:cNvCxnSpPr>
          <p:nvPr/>
        </p:nvCxnSpPr>
        <p:spPr bwMode="auto">
          <a:xfrm rot="5400000">
            <a:off x="3841750" y="481012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6" name="직선 연결선 15"/>
          <p:cNvCxnSpPr>
            <a:cxnSpLocks noChangeShapeType="1"/>
          </p:cNvCxnSpPr>
          <p:nvPr/>
        </p:nvCxnSpPr>
        <p:spPr bwMode="auto">
          <a:xfrm rot="5400000">
            <a:off x="4198938" y="481012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7" name="직선 연결선 16"/>
          <p:cNvCxnSpPr>
            <a:cxnSpLocks noChangeShapeType="1"/>
          </p:cNvCxnSpPr>
          <p:nvPr/>
        </p:nvCxnSpPr>
        <p:spPr bwMode="auto">
          <a:xfrm rot="5400000">
            <a:off x="4556125" y="481012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8" name="직선 연결선 17"/>
          <p:cNvCxnSpPr>
            <a:cxnSpLocks noChangeShapeType="1"/>
          </p:cNvCxnSpPr>
          <p:nvPr/>
        </p:nvCxnSpPr>
        <p:spPr bwMode="auto">
          <a:xfrm rot="5400000">
            <a:off x="4935538" y="4795838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9" name="직선 연결선 18"/>
          <p:cNvCxnSpPr>
            <a:cxnSpLocks noChangeShapeType="1"/>
          </p:cNvCxnSpPr>
          <p:nvPr/>
        </p:nvCxnSpPr>
        <p:spPr bwMode="auto">
          <a:xfrm rot="5400000">
            <a:off x="5292725" y="479901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0" name="TextBox 21"/>
          <p:cNvSpPr txBox="1">
            <a:spLocks noChangeArrowheads="1"/>
          </p:cNvSpPr>
          <p:nvPr/>
        </p:nvSpPr>
        <p:spPr bwMode="auto">
          <a:xfrm>
            <a:off x="2338388" y="4733925"/>
            <a:ext cx="2492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51" name="TextBox 25"/>
          <p:cNvSpPr txBox="1">
            <a:spLocks noChangeArrowheads="1"/>
          </p:cNvSpPr>
          <p:nvPr/>
        </p:nvSpPr>
        <p:spPr bwMode="auto">
          <a:xfrm>
            <a:off x="3733800" y="4733925"/>
            <a:ext cx="3571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52" name="TextBox 25"/>
          <p:cNvSpPr txBox="1">
            <a:spLocks noChangeArrowheads="1"/>
          </p:cNvSpPr>
          <p:nvPr/>
        </p:nvSpPr>
        <p:spPr bwMode="auto">
          <a:xfrm>
            <a:off x="3662363" y="4175125"/>
            <a:ext cx="622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pivot point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53" name="TextBox 21"/>
          <p:cNvSpPr txBox="1">
            <a:spLocks noChangeArrowheads="1"/>
          </p:cNvSpPr>
          <p:nvPr/>
        </p:nvSpPr>
        <p:spPr bwMode="auto">
          <a:xfrm>
            <a:off x="2698750" y="4729163"/>
            <a:ext cx="249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54" name="TextBox 21"/>
          <p:cNvSpPr txBox="1">
            <a:spLocks noChangeArrowheads="1"/>
          </p:cNvSpPr>
          <p:nvPr/>
        </p:nvSpPr>
        <p:spPr bwMode="auto">
          <a:xfrm>
            <a:off x="3062288" y="4729163"/>
            <a:ext cx="250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55" name="TextBox 21"/>
          <p:cNvSpPr txBox="1">
            <a:spLocks noChangeArrowheads="1"/>
          </p:cNvSpPr>
          <p:nvPr/>
        </p:nvSpPr>
        <p:spPr bwMode="auto">
          <a:xfrm>
            <a:off x="3376613" y="4729163"/>
            <a:ext cx="250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56" name="TextBox 21"/>
          <p:cNvSpPr txBox="1">
            <a:spLocks noChangeArrowheads="1"/>
          </p:cNvSpPr>
          <p:nvPr/>
        </p:nvSpPr>
        <p:spPr bwMode="auto">
          <a:xfrm>
            <a:off x="4090988" y="4725988"/>
            <a:ext cx="250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67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57" name="TextBox 21"/>
          <p:cNvSpPr txBox="1">
            <a:spLocks noChangeArrowheads="1"/>
          </p:cNvSpPr>
          <p:nvPr/>
        </p:nvSpPr>
        <p:spPr bwMode="auto">
          <a:xfrm>
            <a:off x="4464050" y="4730750"/>
            <a:ext cx="2492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58" name="TextBox 21"/>
          <p:cNvSpPr txBox="1">
            <a:spLocks noChangeArrowheads="1"/>
          </p:cNvSpPr>
          <p:nvPr/>
        </p:nvSpPr>
        <p:spPr bwMode="auto">
          <a:xfrm>
            <a:off x="4806950" y="4725988"/>
            <a:ext cx="2508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59" name="TextBox 21"/>
          <p:cNvSpPr txBox="1">
            <a:spLocks noChangeArrowheads="1"/>
          </p:cNvSpPr>
          <p:nvPr/>
        </p:nvSpPr>
        <p:spPr bwMode="auto">
          <a:xfrm>
            <a:off x="5216525" y="4741863"/>
            <a:ext cx="2492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60" name="TextBox 21"/>
          <p:cNvSpPr txBox="1">
            <a:spLocks noChangeArrowheads="1"/>
          </p:cNvSpPr>
          <p:nvPr/>
        </p:nvSpPr>
        <p:spPr bwMode="auto">
          <a:xfrm>
            <a:off x="5608638" y="4719638"/>
            <a:ext cx="249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61" name="TextBox 22"/>
          <p:cNvSpPr txBox="1">
            <a:spLocks noChangeArrowheads="1"/>
          </p:cNvSpPr>
          <p:nvPr/>
        </p:nvSpPr>
        <p:spPr bwMode="auto">
          <a:xfrm>
            <a:off x="2287588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62" name="TextBox 23"/>
          <p:cNvSpPr txBox="1">
            <a:spLocks noChangeArrowheads="1"/>
          </p:cNvSpPr>
          <p:nvPr/>
        </p:nvSpPr>
        <p:spPr bwMode="auto">
          <a:xfrm>
            <a:off x="2644775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63" name="TextBox 24"/>
          <p:cNvSpPr txBox="1">
            <a:spLocks noChangeArrowheads="1"/>
          </p:cNvSpPr>
          <p:nvPr/>
        </p:nvSpPr>
        <p:spPr bwMode="auto">
          <a:xfrm>
            <a:off x="3001963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64" name="TextBox 25"/>
          <p:cNvSpPr txBox="1">
            <a:spLocks noChangeArrowheads="1"/>
          </p:cNvSpPr>
          <p:nvPr/>
        </p:nvSpPr>
        <p:spPr bwMode="auto">
          <a:xfrm>
            <a:off x="3359150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65" name="TextBox 26"/>
          <p:cNvSpPr txBox="1">
            <a:spLocks noChangeArrowheads="1"/>
          </p:cNvSpPr>
          <p:nvPr/>
        </p:nvSpPr>
        <p:spPr bwMode="auto">
          <a:xfrm>
            <a:off x="3716338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66" name="TextBox 27"/>
          <p:cNvSpPr txBox="1">
            <a:spLocks noChangeArrowheads="1"/>
          </p:cNvSpPr>
          <p:nvPr/>
        </p:nvSpPr>
        <p:spPr bwMode="auto">
          <a:xfrm>
            <a:off x="4073525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67" name="TextBox 28"/>
          <p:cNvSpPr txBox="1">
            <a:spLocks noChangeArrowheads="1"/>
          </p:cNvSpPr>
          <p:nvPr/>
        </p:nvSpPr>
        <p:spPr bwMode="auto">
          <a:xfrm>
            <a:off x="4430713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68" name="TextBox 29"/>
          <p:cNvSpPr txBox="1">
            <a:spLocks noChangeArrowheads="1"/>
          </p:cNvSpPr>
          <p:nvPr/>
        </p:nvSpPr>
        <p:spPr bwMode="auto">
          <a:xfrm>
            <a:off x="4859338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69" name="TextBox 30"/>
          <p:cNvSpPr txBox="1">
            <a:spLocks noChangeArrowheads="1"/>
          </p:cNvSpPr>
          <p:nvPr/>
        </p:nvSpPr>
        <p:spPr bwMode="auto">
          <a:xfrm>
            <a:off x="5216525" y="5051425"/>
            <a:ext cx="2857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70" name="TextBox 30"/>
          <p:cNvSpPr txBox="1">
            <a:spLocks noChangeArrowheads="1"/>
          </p:cNvSpPr>
          <p:nvPr/>
        </p:nvSpPr>
        <p:spPr bwMode="auto">
          <a:xfrm>
            <a:off x="5543550" y="5064125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0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2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663950" y="4618038"/>
            <a:ext cx="357188" cy="342900"/>
          </a:xfrm>
          <a:prstGeom prst="rect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72" name="TextBox 40"/>
          <p:cNvSpPr txBox="1">
            <a:spLocks noChangeArrowheads="1"/>
          </p:cNvSpPr>
          <p:nvPr/>
        </p:nvSpPr>
        <p:spPr bwMode="auto">
          <a:xfrm>
            <a:off x="2198688" y="5770563"/>
            <a:ext cx="197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we find the 4</a:t>
            </a:r>
            <a:r>
              <a:rPr lang="en-US" altLang="ko-KR" sz="1400" i="0" baseline="30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key,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 this part. </a:t>
            </a:r>
            <a:endParaRPr lang="ko-KR" altLang="en-US" sz="14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73" name="왼쪽 중괄호 4"/>
          <p:cNvSpPr>
            <a:spLocks/>
          </p:cNvSpPr>
          <p:nvPr/>
        </p:nvSpPr>
        <p:spPr bwMode="auto">
          <a:xfrm rot="-5400000">
            <a:off x="2838450" y="4932363"/>
            <a:ext cx="327025" cy="1250950"/>
          </a:xfrm>
          <a:prstGeom prst="leftBrace">
            <a:avLst>
              <a:gd name="adj1" fmla="val 834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74" name="TextBox 42"/>
          <p:cNvSpPr txBox="1">
            <a:spLocks noChangeArrowheads="1"/>
          </p:cNvSpPr>
          <p:nvPr/>
        </p:nvSpPr>
        <p:spPr bwMode="auto">
          <a:xfrm>
            <a:off x="4052888" y="5873750"/>
            <a:ext cx="2084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we find the 8</a:t>
            </a:r>
            <a:r>
              <a:rPr lang="en-US" altLang="ko-KR" sz="1400" i="0" baseline="30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key,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 this part. </a:t>
            </a:r>
            <a:endParaRPr lang="ko-KR" altLang="en-US" sz="14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675" name="왼쪽 중괄호 73"/>
          <p:cNvSpPr>
            <a:spLocks/>
          </p:cNvSpPr>
          <p:nvPr/>
        </p:nvSpPr>
        <p:spPr bwMode="auto">
          <a:xfrm rot="-5400000">
            <a:off x="4797425" y="4794250"/>
            <a:ext cx="327025" cy="1736725"/>
          </a:xfrm>
          <a:prstGeom prst="lef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25" y="3544888"/>
            <a:ext cx="3427413" cy="425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anose="02020603050405020304" pitchFamily="18" charset="0"/>
              </a:rPr>
              <a:t>after partitioning with pivot element 45</a:t>
            </a:r>
            <a:endParaRPr lang="ko-KR" altLang="en-US" sz="1600" i="0" dirty="0" err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12"/>
          <p:cNvSpPr txBox="1">
            <a:spLocks noChangeArrowheads="1"/>
          </p:cNvSpPr>
          <p:nvPr/>
        </p:nvSpPr>
        <p:spPr bwMode="auto">
          <a:xfrm>
            <a:off x="714375" y="1143000"/>
            <a:ext cx="9286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659" name="직사각형 9"/>
          <p:cNvSpPr>
            <a:spLocks noChangeArrowheads="1"/>
          </p:cNvSpPr>
          <p:nvPr/>
        </p:nvSpPr>
        <p:spPr bwMode="auto">
          <a:xfrm>
            <a:off x="928688" y="571500"/>
            <a:ext cx="7072312" cy="45005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e selection(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high,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k){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pivotpoint;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(low == high)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S[low];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partition (low, high, pivotpoint);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(k==pivotpoint)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S[pivotpoint];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    else if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(k&lt;pivotpoint)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selection(low, pivotpoint-1,k);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selection(pivotpoint+1, high, k);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06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8E84C9-CA46-48E6-B038-D7D247B38F8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직사각형 9"/>
          <p:cNvSpPr>
            <a:spLocks noChangeArrowheads="1"/>
          </p:cNvSpPr>
          <p:nvPr/>
        </p:nvSpPr>
        <p:spPr bwMode="auto">
          <a:xfrm>
            <a:off x="1071563" y="857250"/>
            <a:ext cx="7500937" cy="40719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partition(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, 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&amp; pivotpoint){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i,j;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pivotitem;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pivotitem = S[low];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j=low;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(i=low+1; i&lt;=high; i++)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(S[i]&lt;pivotitem){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j++;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     exchange S[i] and S[j];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pivotipoint = 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exchange S[low] and S[pivotpoint];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168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ECF6D3-4DB1-4884-83C6-FA05DACFD8A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3C74C9-4D14-47E2-B18A-1A998A061D1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4200" i="0">
                <a:solidFill>
                  <a:schemeClr val="tx2"/>
                </a:solidFill>
              </a:rPr>
              <a:t>순차검색의 결정트리</a:t>
            </a:r>
          </a:p>
        </p:txBody>
      </p:sp>
      <p:pic>
        <p:nvPicPr>
          <p:cNvPr id="12292" name="그림 6" descr="08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00125"/>
            <a:ext cx="2857500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왼쪽 중괄호 7"/>
          <p:cNvSpPr>
            <a:spLocks/>
          </p:cNvSpPr>
          <p:nvPr/>
        </p:nvSpPr>
        <p:spPr bwMode="auto">
          <a:xfrm rot="1805871">
            <a:off x="3292475" y="755650"/>
            <a:ext cx="330200" cy="4094163"/>
          </a:xfrm>
          <a:prstGeom prst="leftBrace">
            <a:avLst>
              <a:gd name="adj1" fmla="val 4684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1285875" y="1500188"/>
            <a:ext cx="1558925" cy="1071562"/>
          </a:xfrm>
          <a:prstGeom prst="wedgeRoundRectCallout">
            <a:avLst>
              <a:gd name="adj1" fmla="val 69519"/>
              <a:gd name="adj2" fmla="val 6250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600" i="0" dirty="0"/>
              <a:t>최대한</a:t>
            </a:r>
            <a:r>
              <a:rPr lang="en-US" altLang="ko-KR" sz="1600" i="0" dirty="0"/>
              <a:t>(</a:t>
            </a:r>
            <a:r>
              <a:rPr lang="ko-KR" altLang="en-US" sz="1600" i="0" dirty="0"/>
              <a:t>최악의 경우</a:t>
            </a:r>
            <a:r>
              <a:rPr lang="en-US" altLang="ko-KR" sz="1600" i="0" dirty="0"/>
              <a:t>) 7</a:t>
            </a:r>
            <a:r>
              <a:rPr lang="ko-KR" altLang="en-US" sz="1600" i="0" dirty="0"/>
              <a:t>개의 비교하는 마디</a:t>
            </a:r>
            <a:r>
              <a:rPr lang="en-US" altLang="ko-KR" sz="1600" i="0" dirty="0"/>
              <a:t>(</a:t>
            </a:r>
            <a:r>
              <a:rPr lang="ko-KR" altLang="en-US" sz="1600" i="0" dirty="0"/>
              <a:t>큰 마디</a:t>
            </a:r>
            <a:r>
              <a:rPr lang="en-US" altLang="ko-KR" sz="1600" i="0" dirty="0"/>
              <a:t>)</a:t>
            </a:r>
            <a:endParaRPr lang="ko-KR" altLang="en-US" sz="1600" i="0" dirty="0"/>
          </a:p>
        </p:txBody>
      </p:sp>
      <p:sp>
        <p:nvSpPr>
          <p:cNvPr id="12295" name="직사각형 1"/>
          <p:cNvSpPr>
            <a:spLocks noChangeArrowheads="1"/>
          </p:cNvSpPr>
          <p:nvPr/>
        </p:nvSpPr>
        <p:spPr bwMode="auto">
          <a:xfrm>
            <a:off x="4427538" y="4365625"/>
            <a:ext cx="4572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</a:pPr>
            <a:r>
              <a:rPr lang="ko-KR" altLang="en-US" i="0">
                <a:latin typeface="굴림" panose="020B0600000101010101" pitchFamily="50" charset="-127"/>
              </a:rPr>
              <a:t>순차검색의 결정트리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800" i="0">
                <a:latin typeface="굴림" panose="020B0600000101010101" pitchFamily="50" charset="-127"/>
              </a:rPr>
              <a:t>각 경로는 최대한</a:t>
            </a:r>
            <a:r>
              <a:rPr lang="en-US" altLang="ko-KR" sz="1800" i="0">
                <a:latin typeface="굴림" panose="020B0600000101010101" pitchFamily="50" charset="-127"/>
              </a:rPr>
              <a:t>(</a:t>
            </a:r>
            <a:r>
              <a:rPr lang="ko-KR" altLang="en-US" sz="1800" i="0">
                <a:latin typeface="굴림" panose="020B0600000101010101" pitchFamily="50" charset="-127"/>
              </a:rPr>
              <a:t>최악의 경우</a:t>
            </a:r>
            <a:r>
              <a:rPr lang="en-US" altLang="ko-KR" sz="1800" i="0">
                <a:latin typeface="굴림" panose="020B0600000101010101" pitchFamily="50" charset="-127"/>
              </a:rPr>
              <a:t>) 7</a:t>
            </a:r>
            <a:r>
              <a:rPr lang="ko-KR" altLang="en-US" sz="1800" i="0">
                <a:latin typeface="굴림" panose="020B0600000101010101" pitchFamily="50" charset="-127"/>
              </a:rPr>
              <a:t>개의 비교하는 마디</a:t>
            </a:r>
            <a:r>
              <a:rPr lang="en-US" altLang="ko-KR" sz="1800" i="0">
                <a:latin typeface="굴림" panose="020B0600000101010101" pitchFamily="50" charset="-127"/>
              </a:rPr>
              <a:t>(</a:t>
            </a:r>
            <a:r>
              <a:rPr lang="ko-KR" altLang="en-US" sz="1800" i="0">
                <a:latin typeface="굴림" panose="020B0600000101010101" pitchFamily="50" charset="-127"/>
              </a:rPr>
              <a:t>큰 마디</a:t>
            </a:r>
            <a:r>
              <a:rPr lang="en-US" altLang="ko-KR" sz="1800" i="0">
                <a:latin typeface="굴림" panose="020B0600000101010101" pitchFamily="50" charset="-127"/>
              </a:rPr>
              <a:t>)</a:t>
            </a:r>
            <a:r>
              <a:rPr lang="ko-KR" altLang="en-US" sz="1800" i="0">
                <a:latin typeface="굴림" panose="020B0600000101010101" pitchFamily="50" charset="-127"/>
              </a:rPr>
              <a:t>를 가진다</a:t>
            </a:r>
            <a:r>
              <a:rPr lang="en-US" altLang="ko-KR" sz="1800" i="0">
                <a:latin typeface="굴림" panose="020B0600000101010101" pitchFamily="50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1FDCE-A45F-42A4-989A-41AF4EF4A3C9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1317826" y="692696"/>
            <a:ext cx="7272808" cy="413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endParaRPr lang="en-US" altLang="ko-KR" sz="2000" i="0" dirty="0">
              <a:latin typeface="+mn-lt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r>
              <a:rPr lang="en-US" altLang="ko-KR" sz="2400" i="0" dirty="0" smtClean="0">
                <a:latin typeface="+mn-lt"/>
              </a:rPr>
              <a:t>selection(1,</a:t>
            </a:r>
            <a:r>
              <a:rPr lang="en-US" altLang="ko-KR" sz="2400" dirty="0" smtClean="0">
                <a:latin typeface="+mn-lt"/>
              </a:rPr>
              <a:t>n,k</a:t>
            </a:r>
            <a:r>
              <a:rPr lang="en-US" altLang="ko-KR" sz="2400" i="0" dirty="0" smtClean="0">
                <a:latin typeface="+mn-lt"/>
              </a:rPr>
              <a:t>)</a:t>
            </a:r>
            <a:r>
              <a:rPr lang="ko-KR" altLang="en-US" sz="2400" i="0" dirty="0" smtClean="0">
                <a:latin typeface="+mn-lt"/>
              </a:rPr>
              <a:t>의 시간 복잡도</a:t>
            </a:r>
            <a:endParaRPr lang="en-US" altLang="ko-KR" sz="2400" i="0" dirty="0" smtClean="0">
              <a:latin typeface="+mn-lt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endParaRPr lang="en-US" altLang="ko-KR" sz="2000" i="0" dirty="0">
              <a:latin typeface="+mn-lt"/>
            </a:endParaRPr>
          </a:p>
          <a:p>
            <a:pPr marL="989013" indent="-268288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 smtClean="0">
                <a:latin typeface="+mn-lt"/>
              </a:rPr>
              <a:t>W</a:t>
            </a:r>
            <a:r>
              <a:rPr lang="en-US" altLang="ko-KR" sz="2000" i="0" dirty="0" smtClean="0">
                <a:latin typeface="+mn-lt"/>
              </a:rPr>
              <a:t>(</a:t>
            </a:r>
            <a:r>
              <a:rPr lang="en-US" altLang="ko-KR" sz="2000" dirty="0" smtClean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 = 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-1)/</a:t>
            </a:r>
            <a:r>
              <a:rPr lang="en-US" altLang="ko-KR" sz="2000" i="0" dirty="0" smtClean="0">
                <a:latin typeface="+mn-lt"/>
              </a:rPr>
              <a:t>2.    </a:t>
            </a:r>
            <a:r>
              <a:rPr lang="en-US" altLang="ko-KR" sz="2000" dirty="0" smtClean="0">
                <a:latin typeface="+mn-lt"/>
              </a:rPr>
              <a:t>W</a:t>
            </a:r>
            <a:r>
              <a:rPr lang="en-US" altLang="ko-KR" sz="2000" i="0" dirty="0" smtClean="0">
                <a:latin typeface="+mn-lt"/>
              </a:rPr>
              <a:t>(</a:t>
            </a:r>
            <a:r>
              <a:rPr lang="en-US" altLang="ko-KR" sz="2000" dirty="0" smtClean="0">
                <a:latin typeface="+mn-lt"/>
              </a:rPr>
              <a:t>n</a:t>
            </a:r>
            <a:r>
              <a:rPr lang="en-US" altLang="ko-KR" sz="2000" i="0" dirty="0" smtClean="0">
                <a:latin typeface="+mn-lt"/>
              </a:rPr>
              <a:t>) = </a:t>
            </a:r>
            <a:r>
              <a:rPr lang="en-US" altLang="ko-KR" sz="2000" dirty="0" smtClean="0">
                <a:latin typeface="+mn-lt"/>
              </a:rPr>
              <a:t>W</a:t>
            </a:r>
            <a:r>
              <a:rPr lang="en-US" altLang="ko-KR" sz="2000" i="0" dirty="0" smtClean="0">
                <a:latin typeface="+mn-lt"/>
              </a:rPr>
              <a:t>(</a:t>
            </a:r>
            <a:r>
              <a:rPr lang="en-US" altLang="ko-KR" sz="2000" dirty="0" smtClean="0">
                <a:latin typeface="+mn-lt"/>
              </a:rPr>
              <a:t>n</a:t>
            </a:r>
            <a:r>
              <a:rPr lang="en-US" altLang="ko-KR" sz="2000" i="0" dirty="0" smtClean="0">
                <a:latin typeface="+mn-lt"/>
              </a:rPr>
              <a:t>-1) + </a:t>
            </a:r>
            <a:r>
              <a:rPr lang="en-US" altLang="ko-KR" sz="2000" dirty="0" smtClean="0">
                <a:latin typeface="+mn-lt"/>
              </a:rPr>
              <a:t>n-</a:t>
            </a:r>
            <a:r>
              <a:rPr lang="en-US" altLang="ko-KR" sz="2000" i="0" dirty="0" smtClean="0">
                <a:latin typeface="+mn-lt"/>
              </a:rPr>
              <a:t>1</a:t>
            </a:r>
            <a:endParaRPr lang="en-US" altLang="ko-KR" sz="2000" i="0" dirty="0" smtClean="0">
              <a:latin typeface="+mn-lt"/>
            </a:endParaRPr>
          </a:p>
          <a:p>
            <a:pPr marL="989013" indent="-268288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dirty="0" smtClean="0">
              <a:latin typeface="+mn-lt"/>
            </a:endParaRPr>
          </a:p>
          <a:p>
            <a:pPr marL="989013" indent="-268288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 smtClean="0">
                <a:latin typeface="+mn-lt"/>
              </a:rPr>
              <a:t>B</a:t>
            </a:r>
            <a:r>
              <a:rPr lang="en-US" altLang="ko-KR" sz="2000" i="0" dirty="0" smtClean="0">
                <a:latin typeface="+mn-lt"/>
              </a:rPr>
              <a:t>(</a:t>
            </a:r>
            <a:r>
              <a:rPr lang="en-US" altLang="ko-KR" sz="2000" dirty="0" smtClean="0">
                <a:latin typeface="+mn-lt"/>
              </a:rPr>
              <a:t>n</a:t>
            </a:r>
            <a:r>
              <a:rPr lang="en-US" altLang="ko-KR" sz="2000" i="0" dirty="0" smtClean="0">
                <a:latin typeface="+mn-lt"/>
              </a:rPr>
              <a:t>) = 2</a:t>
            </a:r>
            <a:r>
              <a:rPr lang="en-US" altLang="ko-KR" sz="2000" dirty="0" smtClean="0">
                <a:latin typeface="+mn-lt"/>
              </a:rPr>
              <a:t>n.               B</a:t>
            </a:r>
            <a:r>
              <a:rPr lang="en-US" altLang="ko-KR" sz="2000" i="0" dirty="0" smtClean="0">
                <a:latin typeface="+mn-lt"/>
              </a:rPr>
              <a:t>(</a:t>
            </a:r>
            <a:r>
              <a:rPr lang="en-US" altLang="ko-KR" sz="2000" dirty="0" smtClean="0">
                <a:latin typeface="+mn-lt"/>
              </a:rPr>
              <a:t>n</a:t>
            </a:r>
            <a:r>
              <a:rPr lang="en-US" altLang="ko-KR" sz="2000" i="0" dirty="0" smtClean="0">
                <a:latin typeface="+mn-lt"/>
              </a:rPr>
              <a:t>) = </a:t>
            </a:r>
            <a:r>
              <a:rPr lang="en-US" altLang="ko-KR" sz="2000" smtClean="0">
                <a:latin typeface="+mn-lt"/>
              </a:rPr>
              <a:t>B</a:t>
            </a:r>
            <a:r>
              <a:rPr lang="en-US" altLang="ko-KR" sz="2000" i="0" smtClean="0">
                <a:latin typeface="+mn-lt"/>
              </a:rPr>
              <a:t>(</a:t>
            </a:r>
            <a:r>
              <a:rPr lang="en-US" altLang="ko-KR" sz="2000" smtClean="0">
                <a:latin typeface="+mn-lt"/>
              </a:rPr>
              <a:t>n</a:t>
            </a:r>
            <a:r>
              <a:rPr lang="en-US" altLang="ko-KR" sz="2000" i="0" smtClean="0">
                <a:latin typeface="+mn-lt"/>
              </a:rPr>
              <a:t>/2</a:t>
            </a:r>
            <a:r>
              <a:rPr lang="en-US" altLang="ko-KR" sz="2000" i="0" smtClean="0">
                <a:latin typeface="+mn-lt"/>
              </a:rPr>
              <a:t>) + </a:t>
            </a:r>
            <a:r>
              <a:rPr lang="en-US" altLang="ko-KR" sz="2000" smtClean="0">
                <a:latin typeface="+mn-lt"/>
              </a:rPr>
              <a:t>n</a:t>
            </a:r>
            <a:r>
              <a:rPr lang="en-US" altLang="ko-KR" sz="2000" i="0" smtClean="0">
                <a:latin typeface="+mn-lt"/>
              </a:rPr>
              <a:t>-1</a:t>
            </a:r>
            <a:endParaRPr lang="en-US" altLang="ko-KR" sz="2000" i="0" dirty="0" smtClean="0">
              <a:latin typeface="+mn-lt"/>
            </a:endParaRPr>
          </a:p>
          <a:p>
            <a:pPr marL="989013" indent="-268288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dirty="0" smtClean="0">
              <a:latin typeface="+mn-lt"/>
            </a:endParaRPr>
          </a:p>
          <a:p>
            <a:pPr marL="989013" indent="-268288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 smtClean="0">
                <a:latin typeface="+mn-lt"/>
              </a:rPr>
              <a:t> </a:t>
            </a:r>
            <a:r>
              <a:rPr lang="en-US" altLang="ko-KR" sz="2000" dirty="0">
                <a:latin typeface="+mn-lt"/>
              </a:rPr>
              <a:t>A</a:t>
            </a:r>
            <a:r>
              <a:rPr lang="en-US" altLang="ko-KR" sz="2000" i="0" dirty="0">
                <a:latin typeface="+mn-lt"/>
              </a:rPr>
              <a:t>(</a:t>
            </a:r>
            <a:r>
              <a:rPr lang="en-US" altLang="ko-KR" sz="2000" dirty="0">
                <a:latin typeface="+mn-lt"/>
              </a:rPr>
              <a:t>n</a:t>
            </a:r>
            <a:r>
              <a:rPr lang="en-US" altLang="ko-KR" sz="2000" i="0" dirty="0">
                <a:latin typeface="+mn-lt"/>
              </a:rPr>
              <a:t>) ≈ </a:t>
            </a:r>
            <a:r>
              <a:rPr lang="en-US" altLang="ko-KR" sz="2000" i="0" dirty="0" smtClean="0">
                <a:latin typeface="+mn-lt"/>
              </a:rPr>
              <a:t>3</a:t>
            </a:r>
            <a:r>
              <a:rPr lang="en-US" altLang="ko-KR" sz="2000" dirty="0" smtClean="0">
                <a:latin typeface="+mn-lt"/>
              </a:rPr>
              <a:t>n</a:t>
            </a:r>
            <a:r>
              <a:rPr lang="en-US" altLang="ko-KR" sz="2000" i="0" dirty="0" smtClean="0">
                <a:latin typeface="+mn-lt"/>
              </a:rPr>
              <a:t>.               </a:t>
            </a:r>
            <a:r>
              <a:rPr lang="ko-KR" altLang="en-US" sz="2000" i="0" dirty="0" smtClean="0">
                <a:latin typeface="+mn-lt"/>
              </a:rPr>
              <a:t>생략</a:t>
            </a:r>
            <a:endParaRPr lang="ko-KR" alt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3946213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76BFB5-A495-4FEF-ABEF-08286EB48B2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3" y="404813"/>
            <a:ext cx="1547812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Times New Roman" panose="02020603050405020304" pitchFamily="18" charset="0"/>
              </a:rPr>
              <a:t>3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. O(n) </a:t>
            </a:r>
            <a:r>
              <a:rPr lang="ko-KR" altLang="en-US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288" y="1196975"/>
            <a:ext cx="7705725" cy="5092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procedure SELECT(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2000" i="0" dirty="0" err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if |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| &lt; 50 then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  sort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  return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sz="2000" i="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smallest element in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else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divide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into                 sequences of 5 elements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sort each 5-element sequence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let M be the sequence of medians of the 5-element sets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← SELECT(                , M)</a:t>
            </a:r>
          </a:p>
          <a:p>
            <a:pPr marL="627063" indent="-452438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let S1, S2, and S3 be the sequences of elements in S less than, equal to, and greater than </a:t>
            </a:r>
            <a:r>
              <a:rPr lang="en-US" altLang="ko-KR" sz="2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respectively.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if |S1| 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≥ k, then return SELECT(k,S1)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else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lang="en-US" altLang="ko-KR" sz="20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if |S1| +|S2|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≥ k, then return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else return SELECT(k-|S1|-|S2|, S3)</a:t>
            </a:r>
          </a:p>
        </p:txBody>
      </p:sp>
      <p:graphicFrame>
        <p:nvGraphicFramePr>
          <p:cNvPr id="72709" name="개체 4"/>
          <p:cNvGraphicFramePr>
            <a:graphicFrameLocks noChangeAspect="1"/>
          </p:cNvGraphicFramePr>
          <p:nvPr/>
        </p:nvGraphicFramePr>
        <p:xfrm>
          <a:off x="2528888" y="2852738"/>
          <a:ext cx="9159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5" name="수식" r:id="rId5" imgW="520700" imgH="228600" progId="Equation.3">
                  <p:embed/>
                </p:oleObj>
              </mc:Choice>
              <mc:Fallback>
                <p:oleObj name="수식" r:id="rId5" imgW="520700" imgH="22860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852738"/>
                        <a:ext cx="9159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개체 5"/>
          <p:cNvGraphicFramePr>
            <a:graphicFrameLocks noChangeAspect="1"/>
          </p:cNvGraphicFramePr>
          <p:nvPr/>
        </p:nvGraphicFramePr>
        <p:xfrm>
          <a:off x="2646363" y="3860800"/>
          <a:ext cx="1050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6" name="수식" r:id="rId7" imgW="596900" imgH="228600" progId="Equation.3">
                  <p:embed/>
                </p:oleObj>
              </mc:Choice>
              <mc:Fallback>
                <p:oleObj name="수식" r:id="rId7" imgW="596900" imgH="228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860800"/>
                        <a:ext cx="10509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711" name="직선 화살표 연결선 7"/>
          <p:cNvCxnSpPr>
            <a:cxnSpLocks noChangeShapeType="1"/>
          </p:cNvCxnSpPr>
          <p:nvPr/>
        </p:nvCxnSpPr>
        <p:spPr bwMode="auto">
          <a:xfrm flipV="1">
            <a:off x="4427538" y="3141663"/>
            <a:ext cx="2278062" cy="8636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705600" y="2841625"/>
            <a:ext cx="866775" cy="425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T(n/5)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1013" y="2276475"/>
            <a:ext cx="695325" cy="4016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714" name="직선 화살표 연결선 10"/>
          <p:cNvCxnSpPr>
            <a:cxnSpLocks noChangeShapeType="1"/>
          </p:cNvCxnSpPr>
          <p:nvPr/>
        </p:nvCxnSpPr>
        <p:spPr bwMode="auto">
          <a:xfrm flipV="1">
            <a:off x="4438650" y="2701925"/>
            <a:ext cx="996950" cy="7112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5" name="직선 화살표 연결선 12"/>
          <p:cNvCxnSpPr>
            <a:cxnSpLocks noChangeShapeType="1"/>
          </p:cNvCxnSpPr>
          <p:nvPr/>
        </p:nvCxnSpPr>
        <p:spPr bwMode="auto">
          <a:xfrm>
            <a:off x="5148263" y="5057775"/>
            <a:ext cx="1557337" cy="26511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6705600" y="5024438"/>
            <a:ext cx="1009650" cy="4000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T(3n/4)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717" name="직선 화살표 연결선 15"/>
          <p:cNvCxnSpPr>
            <a:cxnSpLocks noChangeShapeType="1"/>
          </p:cNvCxnSpPr>
          <p:nvPr/>
        </p:nvCxnSpPr>
        <p:spPr bwMode="auto">
          <a:xfrm flipV="1">
            <a:off x="5076825" y="5449888"/>
            <a:ext cx="1511300" cy="50006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직사각형 1"/>
          <p:cNvSpPr/>
          <p:nvPr/>
        </p:nvSpPr>
        <p:spPr>
          <a:xfrm>
            <a:off x="4716463" y="365125"/>
            <a:ext cx="3260725" cy="400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T(n) ≤ T(n/5)+T(3n/4)+</a:t>
            </a:r>
            <a:r>
              <a:rPr lang="en-US" altLang="ko-KR" sz="20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cn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862763" y="4510088"/>
            <a:ext cx="695325" cy="401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720" name="직선 화살표 연결선 10"/>
          <p:cNvCxnSpPr>
            <a:cxnSpLocks noChangeShapeType="1"/>
          </p:cNvCxnSpPr>
          <p:nvPr/>
        </p:nvCxnSpPr>
        <p:spPr bwMode="auto">
          <a:xfrm>
            <a:off x="6443663" y="4738688"/>
            <a:ext cx="419100" cy="254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직사각형 4"/>
          <p:cNvSpPr/>
          <p:nvPr/>
        </p:nvSpPr>
        <p:spPr bwMode="auto">
          <a:xfrm>
            <a:off x="2646363" y="6524625"/>
            <a:ext cx="917575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s1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563938" y="6524625"/>
            <a:ext cx="431800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ko-KR" sz="1400" i="0" dirty="0">
                <a:latin typeface="+mn-lt"/>
              </a:rPr>
              <a:t>s2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992563" y="6527800"/>
            <a:ext cx="917575" cy="18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s3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7688" y="5278438"/>
            <a:ext cx="630237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0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뒤에 설명</a:t>
            </a:r>
            <a:endParaRPr lang="ko-KR" altLang="en-US" sz="1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타원 96"/>
          <p:cNvSpPr/>
          <p:nvPr/>
        </p:nvSpPr>
        <p:spPr bwMode="auto">
          <a:xfrm>
            <a:off x="7929563" y="4060825"/>
            <a:ext cx="320675" cy="3286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74755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13D365-4F6C-4C02-9102-2B2F57D6E0E6}" type="slidenum">
              <a:rPr kumimoji="0" lang="en-US" altLang="ko-KR" sz="1300" smtClean="0">
                <a:solidFill>
                  <a:srgbClr val="3E020C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ko-KR" sz="1300" smtClean="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2550" y="1466850"/>
            <a:ext cx="38417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57588" y="1466850"/>
            <a:ext cx="382587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06700" y="1466850"/>
            <a:ext cx="38417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63800" y="1466850"/>
            <a:ext cx="382588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2938" y="1466850"/>
            <a:ext cx="38417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761" name="그룹 2"/>
          <p:cNvGrpSpPr>
            <a:grpSpLocks/>
          </p:cNvGrpSpPr>
          <p:nvPr/>
        </p:nvGrpSpPr>
        <p:grpSpPr bwMode="auto">
          <a:xfrm>
            <a:off x="4437063" y="1444625"/>
            <a:ext cx="1811337" cy="427038"/>
            <a:chOff x="482600" y="1382713"/>
            <a:chExt cx="1811338" cy="427037"/>
          </a:xfrm>
        </p:grpSpPr>
        <p:sp>
          <p:nvSpPr>
            <p:cNvPr id="8" name="TextBox 7"/>
            <p:cNvSpPr txBox="1"/>
            <p:nvPr/>
          </p:nvSpPr>
          <p:spPr>
            <a:xfrm>
              <a:off x="1384300" y="1382713"/>
              <a:ext cx="284162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97038" y="1382713"/>
              <a:ext cx="284163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0912" y="1382713"/>
              <a:ext cx="382588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09776" y="1382713"/>
              <a:ext cx="284162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7212" y="1382713"/>
              <a:ext cx="382588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482600" y="1384301"/>
              <a:ext cx="1811338" cy="425449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 bwMode="auto">
          <a:xfrm>
            <a:off x="2463800" y="1468438"/>
            <a:ext cx="1778000" cy="427037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grpSp>
        <p:nvGrpSpPr>
          <p:cNvPr id="74763" name="그룹 3"/>
          <p:cNvGrpSpPr>
            <a:grpSpLocks/>
          </p:cNvGrpSpPr>
          <p:nvPr/>
        </p:nvGrpSpPr>
        <p:grpSpPr bwMode="auto">
          <a:xfrm>
            <a:off x="508000" y="1466850"/>
            <a:ext cx="1660525" cy="427038"/>
            <a:chOff x="4400550" y="1382713"/>
            <a:chExt cx="1660525" cy="427037"/>
          </a:xfrm>
        </p:grpSpPr>
        <p:sp>
          <p:nvSpPr>
            <p:cNvPr id="12" name="TextBox 11"/>
            <p:cNvSpPr txBox="1"/>
            <p:nvPr/>
          </p:nvSpPr>
          <p:spPr>
            <a:xfrm>
              <a:off x="4951413" y="1382713"/>
              <a:ext cx="384175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0263" y="1382713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48288" y="1382713"/>
              <a:ext cx="384175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00550" y="1382713"/>
              <a:ext cx="284163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6900" y="1382713"/>
              <a:ext cx="384175" cy="3841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4435475" y="1384301"/>
              <a:ext cx="1612900" cy="425449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 bwMode="auto">
          <a:xfrm>
            <a:off x="6323013" y="1423988"/>
            <a:ext cx="1612900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54988" y="1412875"/>
            <a:ext cx="838200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08775" y="1373188"/>
            <a:ext cx="839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8125" y="992188"/>
            <a:ext cx="3208338" cy="38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데이터를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묶음으로 만듦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4475" y="2244725"/>
            <a:ext cx="2592388" cy="385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2. 5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묶음 내에서 정렬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51150" y="2768600"/>
            <a:ext cx="384175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4688" y="2768600"/>
            <a:ext cx="382587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56000" y="2768600"/>
            <a:ext cx="382588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79675" y="2768600"/>
            <a:ext cx="382588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73500" y="2768600"/>
            <a:ext cx="384175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774" name="그룹 5"/>
          <p:cNvGrpSpPr>
            <a:grpSpLocks/>
          </p:cNvGrpSpPr>
          <p:nvPr/>
        </p:nvGrpSpPr>
        <p:grpSpPr bwMode="auto">
          <a:xfrm>
            <a:off x="4486275" y="2762250"/>
            <a:ext cx="1811338" cy="425450"/>
            <a:chOff x="482600" y="2790825"/>
            <a:chExt cx="1811338" cy="425450"/>
          </a:xfrm>
        </p:grpSpPr>
        <p:sp>
          <p:nvSpPr>
            <p:cNvPr id="51" name="TextBox 50"/>
            <p:cNvSpPr txBox="1"/>
            <p:nvPr/>
          </p:nvSpPr>
          <p:spPr>
            <a:xfrm>
              <a:off x="838200" y="2790825"/>
              <a:ext cx="284163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93800" y="2790825"/>
              <a:ext cx="284163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5588" y="2790825"/>
              <a:ext cx="382587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7688" y="2790825"/>
              <a:ext cx="284162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98650" y="2790825"/>
              <a:ext cx="384175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482600" y="2790825"/>
              <a:ext cx="1811338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 bwMode="auto">
          <a:xfrm>
            <a:off x="2536825" y="2768600"/>
            <a:ext cx="1778000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grpSp>
        <p:nvGrpSpPr>
          <p:cNvPr id="74776" name="그룹 4"/>
          <p:cNvGrpSpPr>
            <a:grpSpLocks/>
          </p:cNvGrpSpPr>
          <p:nvPr/>
        </p:nvGrpSpPr>
        <p:grpSpPr bwMode="auto">
          <a:xfrm>
            <a:off x="488950" y="2744788"/>
            <a:ext cx="1660525" cy="425450"/>
            <a:chOff x="4400550" y="2790825"/>
            <a:chExt cx="1660525" cy="425450"/>
          </a:xfrm>
        </p:grpSpPr>
        <p:sp>
          <p:nvSpPr>
            <p:cNvPr id="52" name="TextBox 51"/>
            <p:cNvSpPr txBox="1"/>
            <p:nvPr/>
          </p:nvSpPr>
          <p:spPr>
            <a:xfrm>
              <a:off x="4652963" y="2790825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14913" y="2790825"/>
              <a:ext cx="382587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48288" y="2790825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00550" y="2790825"/>
              <a:ext cx="284163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76900" y="2790825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 bwMode="auto">
            <a:xfrm>
              <a:off x="4435475" y="2790825"/>
              <a:ext cx="1612900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 bwMode="auto">
          <a:xfrm>
            <a:off x="6338888" y="2755900"/>
            <a:ext cx="1612900" cy="427038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70863" y="2744788"/>
            <a:ext cx="838200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24650" y="2705100"/>
            <a:ext cx="839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7800" y="3500438"/>
            <a:ext cx="4227513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3. 5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묶음의 가운데 값들을 모아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53325" y="4014788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21625" y="4011613"/>
            <a:ext cx="382588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58175" y="4014788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81850" y="4014788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577263" y="4014788"/>
            <a:ext cx="382587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5287963" y="4106863"/>
            <a:ext cx="307975" cy="3286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19663" y="4043363"/>
            <a:ext cx="284162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14950" y="4041775"/>
            <a:ext cx="322263" cy="382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07050" y="4043363"/>
            <a:ext cx="382588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29150" y="4043363"/>
            <a:ext cx="284163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80113" y="4043363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4564063" y="4043363"/>
            <a:ext cx="1811337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7240588" y="4014788"/>
            <a:ext cx="1778000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grpSp>
        <p:nvGrpSpPr>
          <p:cNvPr id="74794" name="그룹 8"/>
          <p:cNvGrpSpPr>
            <a:grpSpLocks/>
          </p:cNvGrpSpPr>
          <p:nvPr/>
        </p:nvGrpSpPr>
        <p:grpSpPr bwMode="auto">
          <a:xfrm>
            <a:off x="390525" y="4073525"/>
            <a:ext cx="1660525" cy="428625"/>
            <a:chOff x="4522788" y="4560888"/>
            <a:chExt cx="1660525" cy="428625"/>
          </a:xfrm>
        </p:grpSpPr>
        <p:sp>
          <p:nvSpPr>
            <p:cNvPr id="96" name="타원 95"/>
            <p:cNvSpPr/>
            <p:nvPr/>
          </p:nvSpPr>
          <p:spPr bwMode="auto">
            <a:xfrm>
              <a:off x="5137151" y="4621213"/>
              <a:ext cx="333375" cy="3270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solidFill>
                  <a:srgbClr val="3E020C"/>
                </a:solidFill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75201" y="4564063"/>
              <a:ext cx="384175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18101" y="4560888"/>
              <a:ext cx="384175" cy="384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70526" y="4564063"/>
              <a:ext cx="384175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22788" y="4564063"/>
              <a:ext cx="284163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00726" y="4564063"/>
              <a:ext cx="382587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 bwMode="auto">
            <a:xfrm>
              <a:off x="4559301" y="4564063"/>
              <a:ext cx="1612900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91" name="모서리가 둥근 직사각형 90"/>
          <p:cNvSpPr/>
          <p:nvPr/>
        </p:nvSpPr>
        <p:spPr bwMode="auto">
          <a:xfrm>
            <a:off x="2157413" y="4105275"/>
            <a:ext cx="703262" cy="3651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90763" y="4044950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타원 104"/>
          <p:cNvSpPr/>
          <p:nvPr/>
        </p:nvSpPr>
        <p:spPr bwMode="auto">
          <a:xfrm>
            <a:off x="2489200" y="4904582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6" name="타원 105"/>
          <p:cNvSpPr/>
          <p:nvPr/>
        </p:nvSpPr>
        <p:spPr bwMode="auto">
          <a:xfrm>
            <a:off x="2943225" y="4904582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3844925" y="4904582"/>
            <a:ext cx="212725" cy="2270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20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3451225" y="4904582"/>
            <a:ext cx="212725" cy="2270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4235450" y="4904582"/>
            <a:ext cx="212725" cy="2270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4867275" y="4904582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2292350" y="4868863"/>
            <a:ext cx="3294063" cy="306387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90700" y="4668838"/>
            <a:ext cx="373063" cy="385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endParaRPr lang="ko-KR" altLang="en-US" sz="160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5257800" y="4904582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31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3011488" y="4105275"/>
            <a:ext cx="703262" cy="3651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144838" y="4044950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6451600" y="4083050"/>
            <a:ext cx="701675" cy="366713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529388" y="4033838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3802063" y="4092575"/>
            <a:ext cx="703262" cy="366713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963988" y="4033838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타원 125"/>
          <p:cNvSpPr/>
          <p:nvPr/>
        </p:nvSpPr>
        <p:spPr bwMode="auto">
          <a:xfrm>
            <a:off x="3224213" y="4140200"/>
            <a:ext cx="307975" cy="3286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227388" y="4083050"/>
            <a:ext cx="322262" cy="404813"/>
          </a:xfrm>
          <a:prstGeom prst="rect">
            <a:avLst/>
          </a:prstGeom>
          <a:noFill/>
        </p:spPr>
        <p:txBody>
          <a:bodyPr lIns="0" tIns="36000" rIns="0" bIns="36000">
            <a:spAutoFit/>
          </a:bodyPr>
          <a:lstStyle/>
          <a:p>
            <a:pPr algn="ctr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92450" y="4765675"/>
            <a:ext cx="481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51350" y="4752975"/>
            <a:ext cx="481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7800" y="5453063"/>
            <a:ext cx="6589713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4. </a:t>
            </a:r>
            <a:r>
              <a:rPr lang="en-US" altLang="ko-KR" sz="16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에서             번째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가운데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찾음 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 </a:t>
            </a:r>
            <a:r>
              <a:rPr lang="en-US" altLang="ko-KR" sz="1600" i="0" dirty="0">
                <a:latin typeface="+mn-lt"/>
                <a:cs typeface="Arial" panose="020B0604020202020204" pitchFamily="34" charset="0"/>
              </a:rPr>
              <a:t>m</a:t>
            </a:r>
            <a:r>
              <a:rPr lang="en-US" altLang="ko-KR" sz="16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← SELECT(             ,</a:t>
            </a:r>
            <a:r>
              <a:rPr lang="en-US" altLang="ko-KR" sz="1600" i="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en-US" altLang="ko-KR" sz="16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1" name="타원 130"/>
          <p:cNvSpPr/>
          <p:nvPr/>
        </p:nvSpPr>
        <p:spPr bwMode="auto">
          <a:xfrm>
            <a:off x="2392363" y="608806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2846388" y="608806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3748088" y="60944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20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3354388" y="609441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4138613" y="6096000"/>
            <a:ext cx="212725" cy="2270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6" name="타원 135"/>
          <p:cNvSpPr/>
          <p:nvPr/>
        </p:nvSpPr>
        <p:spPr bwMode="auto">
          <a:xfrm>
            <a:off x="4770438" y="608806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2195513" y="6056313"/>
            <a:ext cx="3294062" cy="306387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93863" y="5856288"/>
            <a:ext cx="356188" cy="4257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endParaRPr lang="ko-KR" altLang="en-US" sz="1600" dirty="0">
              <a:solidFill>
                <a:srgbClr val="3E020C"/>
              </a:solidFill>
              <a:latin typeface="+mn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9" name="타원 138"/>
          <p:cNvSpPr/>
          <p:nvPr/>
        </p:nvSpPr>
        <p:spPr bwMode="auto">
          <a:xfrm>
            <a:off x="5160963" y="6088063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31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995613" y="5953125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54513" y="5940425"/>
            <a:ext cx="4810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828" name="직선 화살표 연결선 10"/>
          <p:cNvCxnSpPr>
            <a:cxnSpLocks noChangeShapeType="1"/>
            <a:endCxn id="133" idx="5"/>
          </p:cNvCxnSpPr>
          <p:nvPr/>
        </p:nvCxnSpPr>
        <p:spPr bwMode="auto">
          <a:xfrm flipH="1" flipV="1">
            <a:off x="3930650" y="6289675"/>
            <a:ext cx="127000" cy="258763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954463" y="6396038"/>
            <a:ext cx="31273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08713" y="4799013"/>
            <a:ext cx="1185862" cy="333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정렬된 것은 아님</a:t>
            </a:r>
          </a:p>
        </p:txBody>
      </p:sp>
      <p:cxnSp>
        <p:nvCxnSpPr>
          <p:cNvPr id="74831" name="직선 화살표 연결선 174"/>
          <p:cNvCxnSpPr>
            <a:cxnSpLocks noChangeShapeType="1"/>
          </p:cNvCxnSpPr>
          <p:nvPr/>
        </p:nvCxnSpPr>
        <p:spPr bwMode="auto">
          <a:xfrm flipH="1" flipV="1">
            <a:off x="5715000" y="4994275"/>
            <a:ext cx="442913" cy="20638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1825625" y="255588"/>
            <a:ext cx="5476875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SELECT(</a:t>
            </a:r>
            <a:r>
              <a:rPr lang="en-US" altLang="ko-KR" sz="24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k,S</a:t>
            </a:r>
            <a:r>
              <a:rPr lang="en-US" altLang="ko-KR" sz="2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2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알고리즘의 수행 단계 설명</a:t>
            </a:r>
          </a:p>
        </p:txBody>
      </p:sp>
      <p:graphicFrame>
        <p:nvGraphicFramePr>
          <p:cNvPr id="74833" name="개체 5"/>
          <p:cNvGraphicFramePr>
            <a:graphicFrameLocks noChangeAspect="1"/>
          </p:cNvGraphicFramePr>
          <p:nvPr/>
        </p:nvGraphicFramePr>
        <p:xfrm>
          <a:off x="1203325" y="5559425"/>
          <a:ext cx="7747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6" name="수식" r:id="rId5" imgW="596900" imgH="228600" progId="Equation.3">
                  <p:embed/>
                </p:oleObj>
              </mc:Choice>
              <mc:Fallback>
                <p:oleObj name="수식" r:id="rId5" imgW="596900" imgH="228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559425"/>
                        <a:ext cx="7747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34" name="개체 5"/>
          <p:cNvGraphicFramePr>
            <a:graphicFrameLocks noChangeAspect="1"/>
          </p:cNvGraphicFramePr>
          <p:nvPr/>
        </p:nvGraphicFramePr>
        <p:xfrm>
          <a:off x="5489575" y="5559425"/>
          <a:ext cx="7747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7" name="수식" r:id="rId7" imgW="596900" imgH="228600" progId="Equation.3">
                  <p:embed/>
                </p:oleObj>
              </mc:Choice>
              <mc:Fallback>
                <p:oleObj name="수식" r:id="rId7" imgW="596900" imgH="228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5559425"/>
                        <a:ext cx="7747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 bwMode="auto">
          <a:xfrm>
            <a:off x="1042988" y="4433888"/>
            <a:ext cx="7100887" cy="12985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284288" y="1452563"/>
            <a:ext cx="2609850" cy="279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60925" y="1444625"/>
            <a:ext cx="3592513" cy="314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938588" y="1452563"/>
            <a:ext cx="889000" cy="30638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680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8F3F00-FAD1-42F7-8530-4DC6A4FA281E}" type="slidenum">
              <a:rPr kumimoji="0" lang="en-US" altLang="ko-KR" sz="1300" smtClean="0">
                <a:solidFill>
                  <a:srgbClr val="3E020C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ko-KR" sz="1300" smtClean="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28663" y="620713"/>
            <a:ext cx="5976937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5. m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보다 작은 데이터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S1,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같은 데이터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S2,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큰 데이터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S3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생성</a:t>
            </a:r>
            <a:endParaRPr lang="en-US" altLang="ko-KR" sz="1600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370763" y="1425575"/>
            <a:ext cx="200025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159500" y="1450975"/>
            <a:ext cx="200025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740650" y="1427163"/>
            <a:ext cx="290513" cy="3333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66875" y="1433513"/>
            <a:ext cx="198438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143875" y="1430338"/>
            <a:ext cx="198438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881563" y="1431925"/>
            <a:ext cx="198437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382713" y="1425575"/>
            <a:ext cx="100012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256213" y="1435100"/>
            <a:ext cx="198437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548438" y="1390650"/>
            <a:ext cx="654050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024188" y="1390650"/>
            <a:ext cx="512762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092325" y="1423988"/>
            <a:ext cx="92075" cy="3333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435225" y="1430338"/>
            <a:ext cx="100013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737225" y="1443038"/>
            <a:ext cx="198438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755900" y="1425575"/>
            <a:ext cx="100013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067175" y="1444625"/>
            <a:ext cx="200025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617913" y="1438275"/>
            <a:ext cx="198437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486275" y="1447800"/>
            <a:ext cx="198438" cy="333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3973513" y="1439863"/>
            <a:ext cx="349250" cy="3333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6826" name="왼쪽 중괄호 6"/>
          <p:cNvSpPr>
            <a:spLocks/>
          </p:cNvSpPr>
          <p:nvPr/>
        </p:nvSpPr>
        <p:spPr bwMode="auto">
          <a:xfrm rot="-5400000">
            <a:off x="2468563" y="849312"/>
            <a:ext cx="273050" cy="2422525"/>
          </a:xfrm>
          <a:prstGeom prst="leftBrace">
            <a:avLst>
              <a:gd name="adj1" fmla="val 1688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76827" name="왼쪽 중괄호 143"/>
          <p:cNvSpPr>
            <a:spLocks/>
          </p:cNvSpPr>
          <p:nvPr/>
        </p:nvSpPr>
        <p:spPr bwMode="auto">
          <a:xfrm rot="-5400000">
            <a:off x="6475413" y="330200"/>
            <a:ext cx="273050" cy="3460750"/>
          </a:xfrm>
          <a:prstGeom prst="leftBrace">
            <a:avLst>
              <a:gd name="adj1" fmla="val 1689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76828" name="왼쪽 중괄호 146"/>
          <p:cNvSpPr>
            <a:spLocks/>
          </p:cNvSpPr>
          <p:nvPr/>
        </p:nvSpPr>
        <p:spPr bwMode="auto">
          <a:xfrm rot="-5400000">
            <a:off x="4195763" y="1649412"/>
            <a:ext cx="273050" cy="822325"/>
          </a:xfrm>
          <a:prstGeom prst="leftBrace">
            <a:avLst>
              <a:gd name="adj1" fmla="val 1685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5850" y="2201863"/>
            <a:ext cx="498475" cy="427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125913" y="2228850"/>
            <a:ext cx="5000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89688" y="2201863"/>
            <a:ext cx="498475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28650" y="3008313"/>
            <a:ext cx="5976938" cy="1425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6.    </a:t>
            </a:r>
            <a:r>
              <a:rPr lang="en-US" altLang="ko-KR" sz="16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if |S1| </a:t>
            </a: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≥ k, then return SELECT(k,S1)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else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600" i="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if |S1| +|S2|</a:t>
            </a: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≥ k, then return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</a:p>
          <a:p>
            <a:pPr indent="174625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     else return SELECT(k-|S1|-|S2|, S3)</a:t>
            </a:r>
            <a:endParaRPr lang="en-US" altLang="ko-KR" sz="1600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6833" name="직선 화살표 연결선 150"/>
          <p:cNvCxnSpPr>
            <a:cxnSpLocks noChangeShapeType="1"/>
          </p:cNvCxnSpPr>
          <p:nvPr/>
        </p:nvCxnSpPr>
        <p:spPr bwMode="auto">
          <a:xfrm flipH="1">
            <a:off x="4189413" y="1246188"/>
            <a:ext cx="155575" cy="155575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TextBox 151"/>
          <p:cNvSpPr txBox="1"/>
          <p:nvPr/>
        </p:nvSpPr>
        <p:spPr>
          <a:xfrm>
            <a:off x="4173538" y="885825"/>
            <a:ext cx="3143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27088" y="5808663"/>
            <a:ext cx="5978525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7.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작아진 문제에 대해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select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수행</a:t>
            </a:r>
            <a:endParaRPr lang="en-US" altLang="ko-KR" sz="1600" i="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6836" name="왼쪽 중괄호 6"/>
          <p:cNvSpPr>
            <a:spLocks/>
          </p:cNvSpPr>
          <p:nvPr/>
        </p:nvSpPr>
        <p:spPr bwMode="auto">
          <a:xfrm rot="-5400000">
            <a:off x="2018507" y="4347369"/>
            <a:ext cx="273050" cy="1398587"/>
          </a:xfrm>
          <a:prstGeom prst="leftBrace">
            <a:avLst>
              <a:gd name="adj1" fmla="val 1688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76837" name="왼쪽 중괄호 143"/>
          <p:cNvSpPr>
            <a:spLocks/>
          </p:cNvSpPr>
          <p:nvPr/>
        </p:nvSpPr>
        <p:spPr bwMode="auto">
          <a:xfrm rot="-5400000">
            <a:off x="4572001" y="4303712"/>
            <a:ext cx="273050" cy="1508125"/>
          </a:xfrm>
          <a:prstGeom prst="leftBrace">
            <a:avLst>
              <a:gd name="adj1" fmla="val 1690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76838" name="왼쪽 중괄호 146"/>
          <p:cNvSpPr>
            <a:spLocks/>
          </p:cNvSpPr>
          <p:nvPr/>
        </p:nvSpPr>
        <p:spPr bwMode="auto">
          <a:xfrm rot="-5400000">
            <a:off x="3268663" y="4646612"/>
            <a:ext cx="273050" cy="822325"/>
          </a:xfrm>
          <a:prstGeom prst="leftBrace">
            <a:avLst>
              <a:gd name="adj1" fmla="val 1685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55800" y="5183188"/>
            <a:ext cx="498475" cy="427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98813" y="5226050"/>
            <a:ext cx="5000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48175" y="5224463"/>
            <a:ext cx="498475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5800" y="4614863"/>
            <a:ext cx="450850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82938" y="4635500"/>
            <a:ext cx="350837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71988" y="4635500"/>
            <a:ext cx="450850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0113" y="4460875"/>
            <a:ext cx="1757362" cy="10731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Tx/>
              <a:buAutoNum type="arabicParenBoth"/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등을 찾는다면</a:t>
            </a:r>
            <a:endParaRPr lang="en-US" altLang="ko-KR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Tx/>
              <a:buAutoNum type="arabicParenBoth"/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12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등을 찾는다면</a:t>
            </a:r>
            <a:endParaRPr lang="en-US" altLang="ko-KR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ts val="2600"/>
              </a:lnSpc>
              <a:buClr>
                <a:schemeClr val="tx2">
                  <a:lumMod val="75000"/>
                </a:schemeClr>
              </a:buClr>
              <a:buFontTx/>
              <a:buAutoNum type="arabicParenBoth"/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23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등을 찾는다면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타원 96"/>
          <p:cNvSpPr/>
          <p:nvPr/>
        </p:nvSpPr>
        <p:spPr bwMode="auto">
          <a:xfrm>
            <a:off x="7854950" y="4568825"/>
            <a:ext cx="320675" cy="3286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7885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5AFC8E-767F-4AEF-AFF7-18BA043041F7}" type="slidenum">
              <a:rPr kumimoji="0" lang="en-US" altLang="ko-KR" sz="1300" smtClean="0">
                <a:solidFill>
                  <a:srgbClr val="3E020C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ko-KR" sz="1300" smtClean="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2700" y="1382713"/>
            <a:ext cx="38417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7738" y="1382713"/>
            <a:ext cx="382587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6850" y="1382713"/>
            <a:ext cx="38417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93950" y="1382713"/>
            <a:ext cx="382588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3088" y="1382713"/>
            <a:ext cx="38417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857" name="그룹 2"/>
          <p:cNvGrpSpPr>
            <a:grpSpLocks/>
          </p:cNvGrpSpPr>
          <p:nvPr/>
        </p:nvGrpSpPr>
        <p:grpSpPr bwMode="auto">
          <a:xfrm>
            <a:off x="4367213" y="1360488"/>
            <a:ext cx="1811337" cy="427037"/>
            <a:chOff x="482600" y="1382713"/>
            <a:chExt cx="1811338" cy="427037"/>
          </a:xfrm>
        </p:grpSpPr>
        <p:sp>
          <p:nvSpPr>
            <p:cNvPr id="8" name="TextBox 7"/>
            <p:cNvSpPr txBox="1"/>
            <p:nvPr/>
          </p:nvSpPr>
          <p:spPr>
            <a:xfrm>
              <a:off x="1384300" y="1382713"/>
              <a:ext cx="284162" cy="384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97038" y="1382713"/>
              <a:ext cx="284163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0912" y="1382713"/>
              <a:ext cx="382588" cy="384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09776" y="1382713"/>
              <a:ext cx="284162" cy="384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7212" y="1382713"/>
              <a:ext cx="382588" cy="384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482600" y="1384300"/>
              <a:ext cx="1811338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 bwMode="auto">
          <a:xfrm>
            <a:off x="2393950" y="1382713"/>
            <a:ext cx="1778000" cy="427037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grpSp>
        <p:nvGrpSpPr>
          <p:cNvPr id="78859" name="그룹 3"/>
          <p:cNvGrpSpPr>
            <a:grpSpLocks/>
          </p:cNvGrpSpPr>
          <p:nvPr/>
        </p:nvGrpSpPr>
        <p:grpSpPr bwMode="auto">
          <a:xfrm>
            <a:off x="439738" y="1382713"/>
            <a:ext cx="1660525" cy="427037"/>
            <a:chOff x="4400550" y="1382713"/>
            <a:chExt cx="1660525" cy="427037"/>
          </a:xfrm>
        </p:grpSpPr>
        <p:sp>
          <p:nvSpPr>
            <p:cNvPr id="12" name="TextBox 11"/>
            <p:cNvSpPr txBox="1"/>
            <p:nvPr/>
          </p:nvSpPr>
          <p:spPr>
            <a:xfrm>
              <a:off x="4951412" y="1382713"/>
              <a:ext cx="384175" cy="384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0262" y="1382713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48287" y="1382713"/>
              <a:ext cx="384175" cy="384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00550" y="1382713"/>
              <a:ext cx="284162" cy="384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6900" y="1382713"/>
              <a:ext cx="384175" cy="384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4435475" y="1384300"/>
              <a:ext cx="1612900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 bwMode="auto">
          <a:xfrm>
            <a:off x="6253163" y="1339850"/>
            <a:ext cx="1612900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85138" y="1328738"/>
            <a:ext cx="838200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38925" y="1289050"/>
            <a:ext cx="839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250" y="738188"/>
            <a:ext cx="3208338" cy="38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데이터를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묶음으로 만듦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400" y="2127250"/>
            <a:ext cx="2592388" cy="385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2. 5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묶음 내에서 정렬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65425" y="2790825"/>
            <a:ext cx="384175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8963" y="2790825"/>
            <a:ext cx="382587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70275" y="2790825"/>
            <a:ext cx="382588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93950" y="2790825"/>
            <a:ext cx="382588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87775" y="2790825"/>
            <a:ext cx="384175" cy="382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870" name="그룹 5"/>
          <p:cNvGrpSpPr>
            <a:grpSpLocks/>
          </p:cNvGrpSpPr>
          <p:nvPr/>
        </p:nvGrpSpPr>
        <p:grpSpPr bwMode="auto">
          <a:xfrm>
            <a:off x="4398963" y="2784475"/>
            <a:ext cx="1812925" cy="425450"/>
            <a:chOff x="482600" y="2790825"/>
            <a:chExt cx="1811338" cy="425450"/>
          </a:xfrm>
        </p:grpSpPr>
        <p:sp>
          <p:nvSpPr>
            <p:cNvPr id="51" name="TextBox 50"/>
            <p:cNvSpPr txBox="1"/>
            <p:nvPr/>
          </p:nvSpPr>
          <p:spPr>
            <a:xfrm>
              <a:off x="837889" y="2790825"/>
              <a:ext cx="283913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93177" y="2790825"/>
              <a:ext cx="285500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6261" y="2790825"/>
              <a:ext cx="382252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7630" y="2790825"/>
              <a:ext cx="283914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98996" y="2790825"/>
              <a:ext cx="383839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482600" y="2790825"/>
              <a:ext cx="1811338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 bwMode="auto">
          <a:xfrm>
            <a:off x="2451100" y="2790825"/>
            <a:ext cx="1778000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grpSp>
        <p:nvGrpSpPr>
          <p:cNvPr id="78872" name="그룹 4"/>
          <p:cNvGrpSpPr>
            <a:grpSpLocks/>
          </p:cNvGrpSpPr>
          <p:nvPr/>
        </p:nvGrpSpPr>
        <p:grpSpPr bwMode="auto">
          <a:xfrm>
            <a:off x="403225" y="2767013"/>
            <a:ext cx="1660525" cy="425450"/>
            <a:chOff x="4400550" y="2790825"/>
            <a:chExt cx="1660525" cy="425450"/>
          </a:xfrm>
        </p:grpSpPr>
        <p:sp>
          <p:nvSpPr>
            <p:cNvPr id="52" name="TextBox 51"/>
            <p:cNvSpPr txBox="1"/>
            <p:nvPr/>
          </p:nvSpPr>
          <p:spPr>
            <a:xfrm>
              <a:off x="4652963" y="2790825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14913" y="2790825"/>
              <a:ext cx="382587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48288" y="2790825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00550" y="2790825"/>
              <a:ext cx="284163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76900" y="2790825"/>
              <a:ext cx="384175" cy="3825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 bwMode="auto">
            <a:xfrm>
              <a:off x="4435475" y="2790825"/>
              <a:ext cx="1612900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 bwMode="auto">
          <a:xfrm>
            <a:off x="6253163" y="2778125"/>
            <a:ext cx="1612900" cy="427038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85138" y="2767013"/>
            <a:ext cx="838200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38925" y="2727325"/>
            <a:ext cx="8397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400" y="3779838"/>
            <a:ext cx="4860925" cy="385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3. 5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묶음의 가운데 값들을 이용하여 묶음 정렬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78713" y="4522788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47013" y="4519613"/>
            <a:ext cx="382587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183563" y="4522788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07238" y="4522788"/>
            <a:ext cx="384175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502650" y="4522788"/>
            <a:ext cx="382588" cy="382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5213350" y="4614863"/>
            <a:ext cx="307975" cy="32702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45050" y="4551363"/>
            <a:ext cx="284163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40338" y="4548188"/>
            <a:ext cx="322262" cy="384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32438" y="4551363"/>
            <a:ext cx="382587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54538" y="4551363"/>
            <a:ext cx="284162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05500" y="4551363"/>
            <a:ext cx="384175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4489450" y="4551363"/>
            <a:ext cx="1811338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7165975" y="4522788"/>
            <a:ext cx="1778000" cy="42545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grpSp>
        <p:nvGrpSpPr>
          <p:cNvPr id="78890" name="그룹 8"/>
          <p:cNvGrpSpPr>
            <a:grpSpLocks/>
          </p:cNvGrpSpPr>
          <p:nvPr/>
        </p:nvGrpSpPr>
        <p:grpSpPr bwMode="auto">
          <a:xfrm>
            <a:off x="315913" y="4581525"/>
            <a:ext cx="1660525" cy="428625"/>
            <a:chOff x="4522788" y="4560888"/>
            <a:chExt cx="1660525" cy="428625"/>
          </a:xfrm>
        </p:grpSpPr>
        <p:sp>
          <p:nvSpPr>
            <p:cNvPr id="96" name="타원 95"/>
            <p:cNvSpPr/>
            <p:nvPr/>
          </p:nvSpPr>
          <p:spPr bwMode="auto">
            <a:xfrm>
              <a:off x="5137150" y="4621213"/>
              <a:ext cx="333375" cy="3270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solidFill>
                  <a:srgbClr val="3E020C"/>
                </a:solidFill>
                <a:latin typeface="+mj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75200" y="4564063"/>
              <a:ext cx="384175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18100" y="4560888"/>
              <a:ext cx="384175" cy="3841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70525" y="4564063"/>
              <a:ext cx="384175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22788" y="4564063"/>
              <a:ext cx="284162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00725" y="4564063"/>
              <a:ext cx="382588" cy="382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en-US" altLang="ko-KR" sz="1400" i="0" dirty="0">
                  <a:solidFill>
                    <a:srgbClr val="3E020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ko-KR" altLang="en-US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 bwMode="auto">
            <a:xfrm>
              <a:off x="4559300" y="4564063"/>
              <a:ext cx="1612900" cy="42545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1400" i="0" dirty="0" err="1">
                <a:solidFill>
                  <a:srgbClr val="3E020C"/>
                </a:solidFill>
                <a:latin typeface="+mj-lt"/>
              </a:endParaRPr>
            </a:p>
          </p:txBody>
        </p:sp>
      </p:grpSp>
      <p:sp>
        <p:nvSpPr>
          <p:cNvPr id="91" name="모서리가 둥근 직사각형 90"/>
          <p:cNvSpPr/>
          <p:nvPr/>
        </p:nvSpPr>
        <p:spPr bwMode="auto">
          <a:xfrm>
            <a:off x="2082800" y="4613275"/>
            <a:ext cx="703263" cy="3651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16150" y="4552950"/>
            <a:ext cx="481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7325" y="5408613"/>
            <a:ext cx="1995488" cy="38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4.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묶음들을 재 배치</a:t>
            </a:r>
          </a:p>
        </p:txBody>
      </p:sp>
      <p:sp>
        <p:nvSpPr>
          <p:cNvPr id="99" name="모서리가 둥근 직사각형 98"/>
          <p:cNvSpPr/>
          <p:nvPr/>
        </p:nvSpPr>
        <p:spPr bwMode="auto">
          <a:xfrm rot="5400000">
            <a:off x="1974850" y="6019800"/>
            <a:ext cx="1006475" cy="2127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 rot="5400000">
            <a:off x="2447925" y="6019800"/>
            <a:ext cx="1006475" cy="2127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 rot="5400000">
            <a:off x="2924175" y="6019800"/>
            <a:ext cx="1006475" cy="2127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 rot="5400000">
            <a:off x="3397250" y="6019800"/>
            <a:ext cx="1006475" cy="2127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 rot="5400000">
            <a:off x="3886200" y="6019800"/>
            <a:ext cx="1006475" cy="2127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 rot="5400000">
            <a:off x="4359275" y="6019800"/>
            <a:ext cx="1006475" cy="2127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5" name="타원 104"/>
          <p:cNvSpPr/>
          <p:nvPr/>
        </p:nvSpPr>
        <p:spPr bwMode="auto">
          <a:xfrm>
            <a:off x="2371725" y="6021388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+mj-lt"/>
              </a:rPr>
              <a:t>6</a:t>
            </a:r>
            <a:endParaRPr lang="ko-KR" altLang="en-US" sz="12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6" name="타원 105"/>
          <p:cNvSpPr/>
          <p:nvPr/>
        </p:nvSpPr>
        <p:spPr bwMode="auto">
          <a:xfrm>
            <a:off x="2825750" y="6021388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3338513" y="6021388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3771900" y="6021388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4265613" y="6021388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26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4749800" y="6021388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2174875" y="5989638"/>
            <a:ext cx="3294063" cy="306387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49425" y="5892800"/>
            <a:ext cx="373063" cy="385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endParaRPr lang="ko-KR" altLang="en-US" sz="16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 rot="5400000">
            <a:off x="4749800" y="6019800"/>
            <a:ext cx="1006475" cy="2127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5140325" y="6021388"/>
            <a:ext cx="212725" cy="22701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+mj-lt"/>
              </a:rPr>
              <a:t>31</a:t>
            </a:r>
            <a:endParaRPr lang="ko-KR" altLang="en-US" sz="1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2936875" y="4613275"/>
            <a:ext cx="703263" cy="365125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70225" y="4552950"/>
            <a:ext cx="481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6376988" y="4589463"/>
            <a:ext cx="701675" cy="366712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454775" y="4541838"/>
            <a:ext cx="481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3727450" y="4600575"/>
            <a:ext cx="703263" cy="366713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89375" y="4541838"/>
            <a:ext cx="4810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0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06650" y="5632450"/>
            <a:ext cx="128588" cy="358775"/>
          </a:xfrm>
          <a:prstGeom prst="rect">
            <a:avLst/>
          </a:prstGeom>
          <a:noFill/>
        </p:spPr>
        <p:txBody>
          <a:bodyPr lIns="36000" tIns="0" rIns="36000" bIns="0">
            <a:spAutoFit/>
          </a:bodyPr>
          <a:lstStyle/>
          <a:p>
            <a:pPr>
              <a:lnSpc>
                <a:spcPts val="14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ts val="14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71725" y="6310313"/>
            <a:ext cx="268288" cy="358775"/>
          </a:xfrm>
          <a:prstGeom prst="rect">
            <a:avLst/>
          </a:prstGeom>
          <a:noFill/>
        </p:spPr>
        <p:txBody>
          <a:bodyPr lIns="36000" tIns="0" rIns="36000" bIns="0">
            <a:spAutoFit/>
          </a:bodyPr>
          <a:lstStyle/>
          <a:p>
            <a:pPr>
              <a:lnSpc>
                <a:spcPts val="14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pPr>
              <a:lnSpc>
                <a:spcPts val="14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265613" y="6289675"/>
            <a:ext cx="268287" cy="358775"/>
          </a:xfrm>
          <a:prstGeom prst="rect">
            <a:avLst/>
          </a:prstGeom>
          <a:noFill/>
        </p:spPr>
        <p:txBody>
          <a:bodyPr lIns="36000" tIns="0" rIns="36000" bIns="0">
            <a:spAutoFit/>
          </a:bodyPr>
          <a:lstStyle/>
          <a:p>
            <a:pPr>
              <a:lnSpc>
                <a:spcPts val="14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  <a:p>
            <a:pPr>
              <a:lnSpc>
                <a:spcPts val="14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265613" y="5635625"/>
            <a:ext cx="269875" cy="358775"/>
          </a:xfrm>
          <a:prstGeom prst="rect">
            <a:avLst/>
          </a:prstGeom>
          <a:noFill/>
        </p:spPr>
        <p:txBody>
          <a:bodyPr lIns="36000" tIns="0" rIns="36000" bIns="0">
            <a:spAutoFit/>
          </a:bodyPr>
          <a:lstStyle/>
          <a:p>
            <a:pPr>
              <a:lnSpc>
                <a:spcPts val="14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ts val="14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126038" y="5640388"/>
            <a:ext cx="268287" cy="358775"/>
          </a:xfrm>
          <a:prstGeom prst="rect">
            <a:avLst/>
          </a:prstGeom>
          <a:noFill/>
        </p:spPr>
        <p:txBody>
          <a:bodyPr lIns="36000" tIns="0" rIns="36000" bIns="0">
            <a:spAutoFit/>
          </a:bodyPr>
          <a:lstStyle/>
          <a:p>
            <a:pPr>
              <a:lnSpc>
                <a:spcPts val="14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pPr>
              <a:lnSpc>
                <a:spcPts val="14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146675" y="6310313"/>
            <a:ext cx="268288" cy="358775"/>
          </a:xfrm>
          <a:prstGeom prst="rect">
            <a:avLst/>
          </a:prstGeom>
          <a:noFill/>
        </p:spPr>
        <p:txBody>
          <a:bodyPr lIns="36000" tIns="0" rIns="36000" bIns="0">
            <a:spAutoFit/>
          </a:bodyPr>
          <a:lstStyle/>
          <a:p>
            <a:pPr>
              <a:lnSpc>
                <a:spcPts val="14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  <a:p>
            <a:pPr>
              <a:lnSpc>
                <a:spcPts val="14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12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타원 125"/>
          <p:cNvSpPr/>
          <p:nvPr/>
        </p:nvSpPr>
        <p:spPr bwMode="auto">
          <a:xfrm>
            <a:off x="3149600" y="4648200"/>
            <a:ext cx="307975" cy="32861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151188" y="4589463"/>
            <a:ext cx="322262" cy="406400"/>
          </a:xfrm>
          <a:prstGeom prst="rect">
            <a:avLst/>
          </a:prstGeom>
          <a:noFill/>
        </p:spPr>
        <p:txBody>
          <a:bodyPr lIns="0" tIns="36000" rIns="0" bIns="36000">
            <a:spAutoFit/>
          </a:bodyPr>
          <a:lstStyle/>
          <a:p>
            <a:pPr algn="ctr"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1400" i="0" dirty="0">
              <a:solidFill>
                <a:srgbClr val="3E02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2938" y="198438"/>
            <a:ext cx="50561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400" i="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lang="ko-KR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2400" i="0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r>
              <a:rPr lang="ko-KR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의 크기의 상한에 대한 설명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49975" y="6011863"/>
            <a:ext cx="307975" cy="2841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0" tIns="0" rIns="0" bIns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정렬</a:t>
            </a:r>
          </a:p>
        </p:txBody>
      </p:sp>
      <p:cxnSp>
        <p:nvCxnSpPr>
          <p:cNvPr id="78926" name="직선 화살표 연결선 127"/>
          <p:cNvCxnSpPr>
            <a:cxnSpLocks noChangeShapeType="1"/>
          </p:cNvCxnSpPr>
          <p:nvPr/>
        </p:nvCxnSpPr>
        <p:spPr bwMode="auto">
          <a:xfrm flipH="1">
            <a:off x="5654675" y="6165850"/>
            <a:ext cx="357188" cy="0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5824538" y="6340475"/>
            <a:ext cx="2413000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실제로 </a:t>
            </a: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 정렬된 것은 아님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 bwMode="auto">
          <a:xfrm>
            <a:off x="3600450" y="2925763"/>
            <a:ext cx="2871788" cy="2305050"/>
          </a:xfrm>
          <a:prstGeom prst="rect">
            <a:avLst/>
          </a:prstGeom>
          <a:solidFill>
            <a:schemeClr val="accent2">
              <a:lumMod val="40000"/>
              <a:lumOff val="60000"/>
              <a:alpha val="9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258888" y="1341438"/>
            <a:ext cx="2873375" cy="2303462"/>
          </a:xfrm>
          <a:prstGeom prst="rect">
            <a:avLst/>
          </a:prstGeom>
          <a:solidFill>
            <a:schemeClr val="bg2">
              <a:lumMod val="40000"/>
              <a:lumOff val="60000"/>
              <a:alpha val="7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987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B43591-83CF-4554-9865-513FE267CC7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1763713" y="1557338"/>
            <a:ext cx="144462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2459038" y="1557338"/>
            <a:ext cx="144462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155950" y="1557338"/>
            <a:ext cx="144463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851275" y="1557338"/>
            <a:ext cx="144463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548188" y="1557338"/>
            <a:ext cx="144462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5243513" y="1557338"/>
            <a:ext cx="144462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940425" y="1557338"/>
            <a:ext cx="144463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768475" y="2349500"/>
            <a:ext cx="144463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465388" y="2349500"/>
            <a:ext cx="142875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160713" y="2349500"/>
            <a:ext cx="144462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857625" y="2349500"/>
            <a:ext cx="142875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4552950" y="2349500"/>
            <a:ext cx="144463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5249863" y="2349500"/>
            <a:ext cx="142875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945188" y="2349500"/>
            <a:ext cx="144462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768475" y="3127375"/>
            <a:ext cx="144463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465388" y="3127375"/>
            <a:ext cx="142875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160713" y="3127375"/>
            <a:ext cx="144462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857625" y="3127375"/>
            <a:ext cx="142875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552950" y="3127375"/>
            <a:ext cx="144463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5249863" y="3127375"/>
            <a:ext cx="142875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5945188" y="3127375"/>
            <a:ext cx="144462" cy="1428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768475" y="3905250"/>
            <a:ext cx="144463" cy="1444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465388" y="3905250"/>
            <a:ext cx="142875" cy="1444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160713" y="3905250"/>
            <a:ext cx="144462" cy="1444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857625" y="3905250"/>
            <a:ext cx="142875" cy="1444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4552950" y="3905250"/>
            <a:ext cx="144463" cy="1444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5249863" y="3905250"/>
            <a:ext cx="142875" cy="1444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5945188" y="3905250"/>
            <a:ext cx="144462" cy="1444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1768475" y="4560888"/>
            <a:ext cx="144463" cy="1444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2465388" y="4560888"/>
            <a:ext cx="142875" cy="1444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160713" y="4560888"/>
            <a:ext cx="144462" cy="1444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3857625" y="4560888"/>
            <a:ext cx="142875" cy="1444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4552950" y="4560888"/>
            <a:ext cx="144463" cy="1444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5249863" y="4560888"/>
            <a:ext cx="142875" cy="1444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945188" y="4560888"/>
            <a:ext cx="144462" cy="1444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1258888" y="2911475"/>
            <a:ext cx="5446712" cy="576263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15138" y="2844800"/>
            <a:ext cx="2119312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M in sorted order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914" name="직선 화살표 연결선 40"/>
          <p:cNvCxnSpPr>
            <a:cxnSpLocks noChangeShapeType="1"/>
            <a:endCxn id="20" idx="7"/>
          </p:cNvCxnSpPr>
          <p:nvPr/>
        </p:nvCxnSpPr>
        <p:spPr bwMode="auto">
          <a:xfrm flipH="1">
            <a:off x="3979863" y="2781300"/>
            <a:ext cx="304800" cy="366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278313" y="2484438"/>
            <a:ext cx="396875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916" name="직선 화살표 연결선 45"/>
          <p:cNvCxnSpPr>
            <a:cxnSpLocks noChangeShapeType="1"/>
          </p:cNvCxnSpPr>
          <p:nvPr/>
        </p:nvCxnSpPr>
        <p:spPr bwMode="auto">
          <a:xfrm flipH="1" flipV="1">
            <a:off x="6300788" y="5230813"/>
            <a:ext cx="404812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5316538" y="5705475"/>
            <a:ext cx="3333750" cy="427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확실히 </a:t>
            </a:r>
            <a:r>
              <a:rPr lang="en-US" altLang="ko-KR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ko-KR" altLang="en-US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같거나 큰 영역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313" y="414338"/>
            <a:ext cx="35909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확실히 </a:t>
            </a:r>
            <a:r>
              <a:rPr lang="en-US" altLang="ko-KR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ko-KR" altLang="en-US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같거나 작은 영역</a:t>
            </a:r>
          </a:p>
        </p:txBody>
      </p:sp>
      <p:cxnSp>
        <p:nvCxnSpPr>
          <p:cNvPr id="79919" name="직선 화살표 연결선 48"/>
          <p:cNvCxnSpPr>
            <a:cxnSpLocks noChangeShapeType="1"/>
          </p:cNvCxnSpPr>
          <p:nvPr/>
        </p:nvCxnSpPr>
        <p:spPr bwMode="auto">
          <a:xfrm>
            <a:off x="2459038" y="839788"/>
            <a:ext cx="236537" cy="407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20" name="직선 화살표 연결선 52"/>
          <p:cNvCxnSpPr>
            <a:cxnSpLocks noChangeShapeType="1"/>
          </p:cNvCxnSpPr>
          <p:nvPr/>
        </p:nvCxnSpPr>
        <p:spPr bwMode="auto">
          <a:xfrm>
            <a:off x="971550" y="1743075"/>
            <a:ext cx="0" cy="2954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21" name="직선 화살표 연결선 54"/>
          <p:cNvCxnSpPr>
            <a:cxnSpLocks noChangeShapeType="1"/>
          </p:cNvCxnSpPr>
          <p:nvPr/>
        </p:nvCxnSpPr>
        <p:spPr bwMode="auto">
          <a:xfrm>
            <a:off x="1835150" y="5013325"/>
            <a:ext cx="50403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328613" y="3406775"/>
            <a:ext cx="696912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i="0">
                <a:latin typeface="Times New Roman" panose="02020603050405020304" pitchFamily="18" charset="0"/>
              </a:rPr>
              <a:t>증가</a:t>
            </a:r>
            <a:endParaRPr lang="ko-KR" altLang="en-US" sz="2000" i="0" dirty="0" err="1">
              <a:latin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68588" y="5057775"/>
            <a:ext cx="698500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i="0">
                <a:latin typeface="Times New Roman" panose="02020603050405020304" pitchFamily="18" charset="0"/>
              </a:rPr>
              <a:t>증가</a:t>
            </a:r>
            <a:endParaRPr lang="ko-KR" altLang="en-US" sz="2000" i="0" dirty="0" err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 bwMode="auto">
          <a:xfrm>
            <a:off x="4010025" y="2854325"/>
            <a:ext cx="2219325" cy="1477963"/>
          </a:xfrm>
          <a:prstGeom prst="rect">
            <a:avLst/>
          </a:prstGeom>
          <a:solidFill>
            <a:schemeClr val="accent6">
              <a:lumMod val="40000"/>
              <a:lumOff val="60000"/>
              <a:alpha val="4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170113" y="1862138"/>
            <a:ext cx="2298700" cy="1574800"/>
          </a:xfrm>
          <a:prstGeom prst="rect">
            <a:avLst/>
          </a:prstGeom>
          <a:solidFill>
            <a:schemeClr val="accent1">
              <a:lumMod val="90000"/>
              <a:alpha val="4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8090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D4FFCE-3B01-46A9-848F-828DB74147F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1954213" y="2852738"/>
            <a:ext cx="4346575" cy="454025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70675" y="2921000"/>
            <a:ext cx="2119313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M in sorted order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903" name="직선 화살표 연결선 40"/>
          <p:cNvCxnSpPr>
            <a:cxnSpLocks noChangeShapeType="1"/>
            <a:stCxn id="42" idx="2"/>
            <a:endCxn id="69" idx="0"/>
          </p:cNvCxnSpPr>
          <p:nvPr/>
        </p:nvCxnSpPr>
        <p:spPr bwMode="auto">
          <a:xfrm flipH="1">
            <a:off x="4235450" y="1531938"/>
            <a:ext cx="387350" cy="1377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424363" y="1106488"/>
            <a:ext cx="396875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2000" i="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905" name="직선 화살표 연결선 45"/>
          <p:cNvCxnSpPr>
            <a:cxnSpLocks noChangeShapeType="1"/>
          </p:cNvCxnSpPr>
          <p:nvPr/>
        </p:nvCxnSpPr>
        <p:spPr bwMode="auto">
          <a:xfrm flipH="1" flipV="1">
            <a:off x="5259388" y="4411663"/>
            <a:ext cx="404812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4826000" y="4886325"/>
            <a:ext cx="3335338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확실히 </a:t>
            </a:r>
            <a:r>
              <a:rPr lang="en-US" altLang="ko-KR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ko-KR" altLang="en-US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같거나 큰 영역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013" y="863600"/>
            <a:ext cx="35909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확실히 </a:t>
            </a:r>
            <a:r>
              <a:rPr lang="en-US" altLang="ko-KR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ko-KR" altLang="en-US" sz="2000" i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같거나 작은 영역</a:t>
            </a:r>
          </a:p>
        </p:txBody>
      </p:sp>
      <p:cxnSp>
        <p:nvCxnSpPr>
          <p:cNvPr id="80908" name="직선 화살표 연결선 48"/>
          <p:cNvCxnSpPr>
            <a:cxnSpLocks noChangeShapeType="1"/>
          </p:cNvCxnSpPr>
          <p:nvPr/>
        </p:nvCxnSpPr>
        <p:spPr bwMode="auto">
          <a:xfrm>
            <a:off x="2957513" y="1416050"/>
            <a:ext cx="236537" cy="407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9" name="직선 화살표 연결선 52"/>
          <p:cNvCxnSpPr>
            <a:cxnSpLocks noChangeShapeType="1"/>
          </p:cNvCxnSpPr>
          <p:nvPr/>
        </p:nvCxnSpPr>
        <p:spPr bwMode="auto">
          <a:xfrm>
            <a:off x="1595438" y="1674813"/>
            <a:ext cx="0" cy="2954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0" name="직선 화살표 연결선 54"/>
          <p:cNvCxnSpPr>
            <a:cxnSpLocks noChangeShapeType="1"/>
          </p:cNvCxnSpPr>
          <p:nvPr/>
        </p:nvCxnSpPr>
        <p:spPr bwMode="auto">
          <a:xfrm>
            <a:off x="1808163" y="4622800"/>
            <a:ext cx="50403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952500" y="3338513"/>
            <a:ext cx="696913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i="0">
                <a:latin typeface="Times New Roman" panose="02020603050405020304" pitchFamily="18" charset="0"/>
              </a:rPr>
              <a:t>증가</a:t>
            </a:r>
            <a:endParaRPr lang="ko-KR" altLang="en-US" sz="2000" i="0" dirty="0" err="1">
              <a:latin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05125" y="4752975"/>
            <a:ext cx="698500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i="0">
                <a:latin typeface="Times New Roman" panose="02020603050405020304" pitchFamily="18" charset="0"/>
              </a:rPr>
              <a:t>증가</a:t>
            </a:r>
            <a:endParaRPr lang="ko-KR" altLang="en-US" sz="2000" i="0" dirty="0" err="1">
              <a:latin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70125" y="2339975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0025" y="2339975"/>
            <a:ext cx="3286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54388" y="2339975"/>
            <a:ext cx="469900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00500" y="2328863"/>
            <a:ext cx="469900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89463" y="2300288"/>
            <a:ext cx="469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78425" y="2309813"/>
            <a:ext cx="469900" cy="427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97538" y="2309813"/>
            <a:ext cx="471487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70125" y="292100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40025" y="2921000"/>
            <a:ext cx="469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54388" y="2921000"/>
            <a:ext cx="469900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00500" y="2909888"/>
            <a:ext cx="469900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9463" y="2879725"/>
            <a:ext cx="469900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78425" y="2890838"/>
            <a:ext cx="469900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97538" y="2890838"/>
            <a:ext cx="4714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70125" y="3436938"/>
            <a:ext cx="469900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40025" y="3436938"/>
            <a:ext cx="469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54388" y="3436938"/>
            <a:ext cx="469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00500" y="3425825"/>
            <a:ext cx="469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89463" y="3395663"/>
            <a:ext cx="469900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78425" y="3406775"/>
            <a:ext cx="469900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97538" y="3406775"/>
            <a:ext cx="4714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70125" y="1800225"/>
            <a:ext cx="327025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40025" y="1800225"/>
            <a:ext cx="328613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54388" y="1800225"/>
            <a:ext cx="327025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00500" y="179070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89463" y="1760538"/>
            <a:ext cx="327025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78425" y="1771650"/>
            <a:ext cx="469900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97538" y="1771650"/>
            <a:ext cx="4714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70125" y="3971925"/>
            <a:ext cx="469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40025" y="3971925"/>
            <a:ext cx="469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354388" y="3971925"/>
            <a:ext cx="469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000500" y="3960813"/>
            <a:ext cx="469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589463" y="3930650"/>
            <a:ext cx="469900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78425" y="3941763"/>
            <a:ext cx="469900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97538" y="3941763"/>
            <a:ext cx="471487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 rot="5400000">
            <a:off x="4360863" y="2909888"/>
            <a:ext cx="3130550" cy="3746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cxnSp>
        <p:nvCxnSpPr>
          <p:cNvPr id="80949" name="직선 화살표 연결선 2"/>
          <p:cNvCxnSpPr>
            <a:cxnSpLocks noChangeShapeType="1"/>
          </p:cNvCxnSpPr>
          <p:nvPr/>
        </p:nvCxnSpPr>
        <p:spPr bwMode="auto">
          <a:xfrm flipH="1">
            <a:off x="6113463" y="1106488"/>
            <a:ext cx="330200" cy="42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6300788" y="787400"/>
            <a:ext cx="1323975" cy="427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정렬되어 있음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 bwMode="auto">
          <a:xfrm>
            <a:off x="1727200" y="1390650"/>
            <a:ext cx="1116013" cy="790575"/>
          </a:xfrm>
          <a:prstGeom prst="rect">
            <a:avLst/>
          </a:prstGeom>
          <a:solidFill>
            <a:schemeClr val="accent6">
              <a:lumMod val="40000"/>
              <a:lumOff val="60000"/>
              <a:alpha val="4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8192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1247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02BCFE-35F2-442D-B5D1-21F5463505D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pSp>
        <p:nvGrpSpPr>
          <p:cNvPr id="81924" name="그룹 44"/>
          <p:cNvGrpSpPr>
            <a:grpSpLocks/>
          </p:cNvGrpSpPr>
          <p:nvPr/>
        </p:nvGrpSpPr>
        <p:grpSpPr bwMode="auto">
          <a:xfrm>
            <a:off x="827088" y="620713"/>
            <a:ext cx="2160587" cy="1512887"/>
            <a:chOff x="1259632" y="1340768"/>
            <a:chExt cx="5445968" cy="3363988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259632" y="1340768"/>
              <a:ext cx="2873039" cy="2305020"/>
            </a:xfrm>
            <a:prstGeom prst="rect">
              <a:avLst/>
            </a:prstGeom>
            <a:solidFill>
              <a:schemeClr val="accent1">
                <a:lumMod val="90000"/>
                <a:alpha val="4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1763814" y="1556090"/>
              <a:ext cx="144052" cy="14472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2460066" y="1556090"/>
              <a:ext cx="144052" cy="14472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3156318" y="1556090"/>
              <a:ext cx="144052" cy="14472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3852570" y="1556090"/>
              <a:ext cx="144052" cy="14472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4548821" y="1556090"/>
              <a:ext cx="144052" cy="14472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5245073" y="1556090"/>
              <a:ext cx="144052" cy="14472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941325" y="1556090"/>
              <a:ext cx="144052" cy="14472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12" name="타원 11"/>
            <p:cNvSpPr/>
            <p:nvPr/>
          </p:nvSpPr>
          <p:spPr bwMode="auto">
            <a:xfrm>
              <a:off x="1767814" y="2350318"/>
              <a:ext cx="144052" cy="14119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2464066" y="2350318"/>
              <a:ext cx="144052" cy="14119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3160318" y="2350318"/>
              <a:ext cx="144052" cy="14119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3856570" y="2350318"/>
              <a:ext cx="144052" cy="14119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16" name="타원 15"/>
            <p:cNvSpPr/>
            <p:nvPr/>
          </p:nvSpPr>
          <p:spPr bwMode="auto">
            <a:xfrm>
              <a:off x="4552822" y="2350318"/>
              <a:ext cx="144052" cy="14119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5249073" y="2350318"/>
              <a:ext cx="144052" cy="14119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5945325" y="2350318"/>
              <a:ext cx="144052" cy="141196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1767814" y="3126894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2464066" y="3126894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21" name="타원 20"/>
            <p:cNvSpPr/>
            <p:nvPr/>
          </p:nvSpPr>
          <p:spPr bwMode="auto">
            <a:xfrm>
              <a:off x="3160318" y="3126894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22" name="타원 21"/>
            <p:cNvSpPr/>
            <p:nvPr/>
          </p:nvSpPr>
          <p:spPr bwMode="auto">
            <a:xfrm>
              <a:off x="3856570" y="3126894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23" name="타원 22"/>
            <p:cNvSpPr/>
            <p:nvPr/>
          </p:nvSpPr>
          <p:spPr bwMode="auto">
            <a:xfrm>
              <a:off x="4552822" y="3126894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5249073" y="3126894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5945325" y="3126894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1767814" y="390347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2464066" y="390347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3160318" y="390347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3856570" y="390347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4552822" y="390347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5249073" y="390347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5945325" y="390347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1767814" y="456003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2464066" y="456003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3160318" y="456003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36" name="타원 35"/>
            <p:cNvSpPr/>
            <p:nvPr/>
          </p:nvSpPr>
          <p:spPr bwMode="auto">
            <a:xfrm>
              <a:off x="3856570" y="456003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4552822" y="456003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5249073" y="456003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5945325" y="4560031"/>
              <a:ext cx="144052" cy="14472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 bwMode="auto">
            <a:xfrm>
              <a:off x="1259632" y="2911570"/>
              <a:ext cx="5445968" cy="575374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cxnSp>
          <p:nvCxnSpPr>
            <p:cNvPr id="81974" name="직선 화살표 연결선 40"/>
            <p:cNvCxnSpPr>
              <a:cxnSpLocks noChangeShapeType="1"/>
              <a:stCxn id="50" idx="2"/>
              <a:endCxn id="22" idx="7"/>
            </p:cNvCxnSpPr>
            <p:nvPr/>
          </p:nvCxnSpPr>
          <p:spPr bwMode="auto">
            <a:xfrm flipH="1">
              <a:off x="3980040" y="1341146"/>
              <a:ext cx="535400" cy="18069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925" name="TextBox 46"/>
          <p:cNvSpPr txBox="1">
            <a:spLocks noChangeArrowheads="1"/>
          </p:cNvSpPr>
          <p:nvPr/>
        </p:nvSpPr>
        <p:spPr bwMode="auto">
          <a:xfrm>
            <a:off x="434975" y="2881313"/>
            <a:ext cx="78009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>
                <a:srgbClr val="1F407F"/>
              </a:buClr>
              <a:buSzTx/>
              <a:buFont typeface="Wingdings" panose="05000000000000000000" pitchFamily="2" charset="2"/>
              <a:buChar char="ü"/>
            </a:pPr>
            <a:r>
              <a:rPr lang="en-US" altLang="ko-KR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 </a:t>
            </a: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 적어도            개의 원소가 </a:t>
            </a:r>
            <a:r>
              <a:rPr lang="en-US" altLang="ko-KR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보다 크거나 같다</a:t>
            </a:r>
            <a:r>
              <a:rPr lang="en-US" altLang="ko-KR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rgbClr val="1F407F"/>
              </a:buClr>
              <a:buSzTx/>
              <a:buFont typeface="Wingdings" panose="05000000000000000000" pitchFamily="2" charset="2"/>
              <a:buChar char="ü"/>
            </a:pP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이들 각 원소에 대해 </a:t>
            </a:r>
            <a:r>
              <a:rPr lang="en-US" altLang="ko-KR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</a:t>
            </a: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중에 적어도 </a:t>
            </a:r>
            <a:r>
              <a:rPr lang="en-US" altLang="ko-KR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원소가 그 값보다 같거나 큰 원소가 존재</a:t>
            </a:r>
            <a:endParaRPr lang="en-US" altLang="ko-KR" sz="1800" i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rgbClr val="1F407F"/>
              </a:buClr>
              <a:buSzTx/>
              <a:buFont typeface="Wingdings" panose="05000000000000000000" pitchFamily="2" charset="2"/>
              <a:buChar char="ü"/>
            </a:pPr>
            <a:r>
              <a:rPr lang="en-US" altLang="ko-KR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n≥50</a:t>
            </a: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에서  </a:t>
            </a:r>
            <a:r>
              <a:rPr lang="en-US" altLang="ko-KR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S1</a:t>
            </a: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크기는 최대 </a:t>
            </a:r>
            <a:r>
              <a:rPr lang="en-US" altLang="ko-KR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           . </a:t>
            </a: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 값은 </a:t>
            </a:r>
            <a:r>
              <a:rPr lang="en-US" altLang="ko-KR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 3n/4.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>
                <a:srgbClr val="1F407F"/>
              </a:buClr>
              <a:buSzTx/>
              <a:buFont typeface="Wingdings" panose="05000000000000000000" pitchFamily="2" charset="2"/>
              <a:buChar char="ü"/>
            </a:pPr>
            <a:r>
              <a:rPr lang="en-US" altLang="ko-KR" sz="18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for S3, similar.</a:t>
            </a:r>
            <a:endParaRPr lang="ko-KR" altLang="en-US" sz="1800" i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1926" name="개체 47"/>
          <p:cNvGraphicFramePr>
            <a:graphicFrameLocks noChangeAspect="1"/>
          </p:cNvGraphicFramePr>
          <p:nvPr/>
        </p:nvGraphicFramePr>
        <p:xfrm>
          <a:off x="2298700" y="2992438"/>
          <a:ext cx="8048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5" name="수식" r:id="rId5" imgW="457200" imgH="228600" progId="Equation.3">
                  <p:embed/>
                </p:oleObj>
              </mc:Choice>
              <mc:Fallback>
                <p:oleObj name="수식" r:id="rId5" imgW="457200" imgH="228600" progId="Equation.3">
                  <p:embed/>
                  <p:pic>
                    <p:nvPicPr>
                      <p:cNvPr id="0" name="개체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992438"/>
                        <a:ext cx="8048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38488" y="1268413"/>
            <a:ext cx="411162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Times New Roman" panose="02020603050405020304" pitchFamily="18" charset="0"/>
              </a:rPr>
              <a:t>M</a:t>
            </a:r>
            <a:endParaRPr lang="ko-KR" altLang="en-US" sz="2000" i="0" dirty="0" err="1">
              <a:latin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7225" y="219075"/>
            <a:ext cx="384175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Times New Roman" panose="02020603050405020304" pitchFamily="18" charset="0"/>
              </a:rPr>
              <a:t>m</a:t>
            </a:r>
            <a:endParaRPr lang="ko-KR" altLang="en-US" sz="2000" i="0" dirty="0" err="1">
              <a:latin typeface="Times New Roman" panose="02020603050405020304" pitchFamily="18" charset="0"/>
            </a:endParaRPr>
          </a:p>
        </p:txBody>
      </p:sp>
      <p:graphicFrame>
        <p:nvGraphicFramePr>
          <p:cNvPr id="81929" name="개체 51"/>
          <p:cNvGraphicFramePr>
            <a:graphicFrameLocks noChangeAspect="1"/>
          </p:cNvGraphicFramePr>
          <p:nvPr/>
        </p:nvGraphicFramePr>
        <p:xfrm>
          <a:off x="3900488" y="4214813"/>
          <a:ext cx="13176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6" name="수식" r:id="rId7" imgW="749300" imgH="228600" progId="Equation.3">
                  <p:embed/>
                </p:oleObj>
              </mc:Choice>
              <mc:Fallback>
                <p:oleObj name="수식" r:id="rId7" imgW="749300" imgH="228600" progId="Equation.3">
                  <p:embed/>
                  <p:pic>
                    <p:nvPicPr>
                      <p:cNvPr id="0" name="개체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214813"/>
                        <a:ext cx="13176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79388" y="2224088"/>
            <a:ext cx="8850312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Times New Roman" panose="02020603050405020304" pitchFamily="18" charset="0"/>
              </a:rPr>
              <a:t>-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S1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S3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최대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3n/4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크기를 갖는다</a:t>
            </a:r>
            <a:r>
              <a:rPr lang="en-US" altLang="ko-KR" sz="1800" i="0" dirty="0">
                <a:latin typeface="Times New Roman" panose="02020603050405020304" pitchFamily="18" charset="0"/>
              </a:rPr>
              <a:t>.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S1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S3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과의 비교로 정확히 파악 가능</a:t>
            </a:r>
            <a:r>
              <a:rPr lang="en-US" altLang="ko-KR" sz="1800" i="0" dirty="0">
                <a:latin typeface="Times New Roman" panose="02020603050405020304" pitchFamily="18" charset="0"/>
              </a:rPr>
              <a:t> </a:t>
            </a:r>
            <a:endParaRPr lang="ko-KR" altLang="en-US" sz="1800" i="0" dirty="0" err="1">
              <a:latin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25563" y="5307013"/>
            <a:ext cx="5761037" cy="1425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T(n)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≤ 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cn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for n ≤ 49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T(n) ≤ T(n/5)+T(3n/4)+</a:t>
            </a:r>
            <a:r>
              <a:rPr lang="en-US" altLang="ko-KR" sz="18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cn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for n ≥ 50</a:t>
            </a: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endParaRPr lang="en-US" altLang="ko-KR" sz="18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관계로부터 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T(n) ≤ 20cn </a:t>
            </a:r>
            <a:r>
              <a:rPr lang="en-US" altLang="ko-KR" sz="2000" i="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O(n)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70388" y="1670050"/>
            <a:ext cx="7524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n/5/2</a:t>
            </a:r>
            <a:endParaRPr lang="ko-KR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933" name="직선 화살표 연결선 40"/>
          <p:cNvCxnSpPr>
            <a:cxnSpLocks noChangeShapeType="1"/>
          </p:cNvCxnSpPr>
          <p:nvPr/>
        </p:nvCxnSpPr>
        <p:spPr bwMode="auto">
          <a:xfrm flipH="1">
            <a:off x="2978150" y="2146300"/>
            <a:ext cx="1584325" cy="812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4" name="직사각형 2"/>
          <p:cNvSpPr>
            <a:spLocks noChangeArrowheads="1"/>
          </p:cNvSpPr>
          <p:nvPr/>
        </p:nvSpPr>
        <p:spPr bwMode="auto">
          <a:xfrm>
            <a:off x="4038600" y="476250"/>
            <a:ext cx="45720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let S1, S2, and S3 be the sequences of elements in S less than, equal to, and greater than </a:t>
            </a:r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</a:t>
            </a:r>
            <a:r>
              <a:rPr lang="en-US" altLang="ko-KR" sz="1400" i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respectively.</a:t>
            </a:r>
            <a:endParaRPr lang="ko-KR" altLang="en-US" sz="1400">
              <a:latin typeface="굴림" panose="020B0600000101010101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" y="2606675"/>
            <a:ext cx="541338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증명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6832" name="그림 768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8663" y="4708525"/>
            <a:ext cx="2801937" cy="18557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587A31-07E1-499D-A8D8-D29132AF885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260475" y="1862138"/>
            <a:ext cx="2016125" cy="706437"/>
          </a:xfrm>
          <a:prstGeom prst="rect">
            <a:avLst/>
          </a:prstGeom>
          <a:solidFill>
            <a:schemeClr val="tx2">
              <a:lumMod val="75000"/>
              <a:alpha val="4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1460500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736725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012950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289175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2565400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841625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117850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462088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738313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014538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290763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566988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843213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3119438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462088" y="266541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1738313" y="266541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2014538" y="266541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290763" y="2665413"/>
            <a:ext cx="57150" cy="65087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566988" y="266541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843213" y="266541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119438" y="266541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1462088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738313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014538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2290763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2566988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2843213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3119438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1462088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1738313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2014538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2290763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2566988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843213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119438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1260475" y="2568575"/>
            <a:ext cx="2160588" cy="258763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260475" y="2562225"/>
            <a:ext cx="884238" cy="857250"/>
          </a:xfrm>
          <a:prstGeom prst="rect">
            <a:avLst/>
          </a:prstGeom>
          <a:solidFill>
            <a:schemeClr val="tx2">
              <a:lumMod val="75000"/>
              <a:alpha val="4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cxnSp>
        <p:nvCxnSpPr>
          <p:cNvPr id="84009" name="직선 화살표 연결선 40"/>
          <p:cNvCxnSpPr>
            <a:cxnSpLocks noChangeShapeType="1"/>
          </p:cNvCxnSpPr>
          <p:nvPr/>
        </p:nvCxnSpPr>
        <p:spPr bwMode="auto">
          <a:xfrm flipH="1">
            <a:off x="2679700" y="1724025"/>
            <a:ext cx="438150" cy="454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3151188" y="1438275"/>
            <a:ext cx="852487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s1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상한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370513" y="2794000"/>
            <a:ext cx="2016125" cy="706438"/>
          </a:xfrm>
          <a:prstGeom prst="rect">
            <a:avLst/>
          </a:prstGeom>
          <a:solidFill>
            <a:schemeClr val="accent2">
              <a:lumMod val="75000"/>
              <a:alpha val="4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5505450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5781675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6057900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6334125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6610350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6886575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7162800" y="1958975"/>
            <a:ext cx="57150" cy="6508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5507038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5783263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6059488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6335713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6611938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6888163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7164388" y="2316163"/>
            <a:ext cx="57150" cy="635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5507038" y="266541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5783263" y="266541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6059488" y="266541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6335713" y="2665413"/>
            <a:ext cx="57150" cy="65087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6611938" y="266541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6888163" y="266541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7164388" y="266541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5507038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5783263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6059488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6335713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6611938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6888163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7164388" y="3014663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5507038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5783263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6059488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6335713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6611938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6888163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7164388" y="3309938"/>
            <a:ext cx="57150" cy="65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5305425" y="2568575"/>
            <a:ext cx="2160588" cy="258763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486525" y="1944688"/>
            <a:ext cx="884238" cy="857250"/>
          </a:xfrm>
          <a:prstGeom prst="rect">
            <a:avLst/>
          </a:prstGeom>
          <a:solidFill>
            <a:schemeClr val="accent2">
              <a:lumMod val="75000"/>
              <a:alpha val="4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cxnSp>
        <p:nvCxnSpPr>
          <p:cNvPr id="84049" name="직선 화살표 연결선 80"/>
          <p:cNvCxnSpPr>
            <a:cxnSpLocks noChangeShapeType="1"/>
          </p:cNvCxnSpPr>
          <p:nvPr/>
        </p:nvCxnSpPr>
        <p:spPr bwMode="auto">
          <a:xfrm flipH="1">
            <a:off x="6723063" y="1724025"/>
            <a:ext cx="439737" cy="454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7196138" y="1438275"/>
            <a:ext cx="850900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s3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의 상한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95861" y="4249811"/>
            <a:ext cx="4390714" cy="173982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selection( ) - </a:t>
            </a: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단순 </a:t>
            </a: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partition</a:t>
            </a: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사용할 경우 </a:t>
            </a:r>
            <a:endParaRPr lang="en-US" altLang="ko-KR" sz="1400" i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임의의 </a:t>
            </a: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pivot item </a:t>
            </a: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선정</a:t>
            </a:r>
            <a:endParaRPr lang="en-US" altLang="ko-KR" sz="1400" i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z="1400" i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select( ) - median of median </a:t>
            </a: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 </a:t>
            </a:r>
            <a:endParaRPr lang="en-US" altLang="ko-KR" sz="1400" i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742950" lvl="1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한 쪽의 데이터 개수를 </a:t>
            </a:r>
            <a:r>
              <a:rPr lang="en-US" altLang="ko-KR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3/4 n </a:t>
            </a:r>
            <a:r>
              <a:rPr lang="ko-KR" altLang="en-US" sz="1400" i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으로 한정 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760313-5F0B-447B-8EE3-195BEF6127D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2875" y="85725"/>
            <a:ext cx="83581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latinLnBrk="1" hangingPunct="1">
              <a:buFont typeface="Wingdings" panose="05000000000000000000" pitchFamily="2" charset="2"/>
              <a:buNone/>
              <a:defRPr/>
            </a:pPr>
            <a:r>
              <a:rPr lang="ko-KR" altLang="en-US" sz="3600" i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문자열 </a:t>
            </a:r>
            <a:r>
              <a:rPr lang="ko-KR" altLang="en-US" sz="3600" i="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매칭</a:t>
            </a:r>
            <a:endParaRPr lang="en-US" altLang="ko-KR" sz="3600" i="0" dirty="0">
              <a:solidFill>
                <a:schemeClr val="tx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1925" y="1700213"/>
            <a:ext cx="3390900" cy="150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원시적인 </a:t>
            </a:r>
            <a:r>
              <a:rPr lang="ko-KR" altLang="en-US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매칭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방법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오토마타를 이용한 방법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Rabin-Karp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indent="-457200" eaLnBrk="1" latinLnBrk="1" hangingPunct="1"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AutoNum type="arabicPeriod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Boyer-Moore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알고리즘</a:t>
            </a:r>
          </a:p>
        </p:txBody>
      </p:sp>
      <p:sp>
        <p:nvSpPr>
          <p:cNvPr id="84997" name="TextBox 8"/>
          <p:cNvSpPr txBox="1">
            <a:spLocks noChangeArrowheads="1"/>
          </p:cNvSpPr>
          <p:nvPr/>
        </p:nvSpPr>
        <p:spPr bwMode="auto">
          <a:xfrm>
            <a:off x="1589088" y="4281488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8" name="TextBox 9"/>
          <p:cNvSpPr txBox="1">
            <a:spLocks noChangeArrowheads="1"/>
          </p:cNvSpPr>
          <p:nvPr/>
        </p:nvSpPr>
        <p:spPr bwMode="auto">
          <a:xfrm>
            <a:off x="1589088" y="5181600"/>
            <a:ext cx="7318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9" name="TextBox 10"/>
          <p:cNvSpPr txBox="1">
            <a:spLocks noChangeArrowheads="1"/>
          </p:cNvSpPr>
          <p:nvPr/>
        </p:nvSpPr>
        <p:spPr bwMode="auto">
          <a:xfrm>
            <a:off x="411163" y="4275138"/>
            <a:ext cx="11414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입력 문자열</a:t>
            </a:r>
          </a:p>
        </p:txBody>
      </p:sp>
      <p:sp>
        <p:nvSpPr>
          <p:cNvPr id="85000" name="TextBox 11"/>
          <p:cNvSpPr txBox="1">
            <a:spLocks noChangeArrowheads="1"/>
          </p:cNvSpPr>
          <p:nvPr/>
        </p:nvSpPr>
        <p:spPr bwMode="auto">
          <a:xfrm>
            <a:off x="939800" y="5192713"/>
            <a:ext cx="542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패턴</a:t>
            </a:r>
          </a:p>
        </p:txBody>
      </p:sp>
      <p:sp>
        <p:nvSpPr>
          <p:cNvPr id="85001" name="오른쪽 중괄호 12"/>
          <p:cNvSpPr>
            <a:spLocks/>
          </p:cNvSpPr>
          <p:nvPr/>
        </p:nvSpPr>
        <p:spPr bwMode="auto">
          <a:xfrm rot="-5400000">
            <a:off x="5481638" y="2128838"/>
            <a:ext cx="287337" cy="3843337"/>
          </a:xfrm>
          <a:prstGeom prst="rightBrace">
            <a:avLst>
              <a:gd name="adj1" fmla="val 2507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02" name="TextBox 13"/>
          <p:cNvSpPr txBox="1">
            <a:spLocks noChangeArrowheads="1"/>
          </p:cNvSpPr>
          <p:nvPr/>
        </p:nvSpPr>
        <p:spPr bwMode="auto">
          <a:xfrm>
            <a:off x="5502275" y="3573463"/>
            <a:ext cx="3032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03" name="오른쪽 중괄호 14"/>
          <p:cNvSpPr>
            <a:spLocks/>
          </p:cNvSpPr>
          <p:nvPr/>
        </p:nvSpPr>
        <p:spPr bwMode="auto">
          <a:xfrm rot="5400000">
            <a:off x="4237832" y="5006181"/>
            <a:ext cx="296862" cy="1444625"/>
          </a:xfrm>
          <a:prstGeom prst="rightBrace">
            <a:avLst>
              <a:gd name="adj1" fmla="val 2185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04" name="TextBox 15"/>
          <p:cNvSpPr txBox="1">
            <a:spLocks noChangeArrowheads="1"/>
          </p:cNvSpPr>
          <p:nvPr/>
        </p:nvSpPr>
        <p:spPr bwMode="auto">
          <a:xfrm>
            <a:off x="4195763" y="5876925"/>
            <a:ext cx="3619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05" name="TextBox 17"/>
          <p:cNvSpPr txBox="1">
            <a:spLocks noChangeArrowheads="1"/>
          </p:cNvSpPr>
          <p:nvPr/>
        </p:nvSpPr>
        <p:spPr bwMode="auto">
          <a:xfrm>
            <a:off x="4086225" y="6508750"/>
            <a:ext cx="45513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- </a:t>
            </a:r>
            <a:r>
              <a:rPr lang="ko-KR" altLang="en-US" sz="1200" i="0">
                <a:latin typeface="굴림" panose="020B0600000101010101" pitchFamily="50" charset="-127"/>
              </a:rPr>
              <a:t>문자열 매칭은 </a:t>
            </a:r>
            <a:r>
              <a:rPr lang="en-US" altLang="ko-KR" sz="1200" i="0">
                <a:latin typeface="굴림" panose="020B0600000101010101" pitchFamily="50" charset="-127"/>
              </a:rPr>
              <a:t>‘</a:t>
            </a:r>
            <a:r>
              <a:rPr lang="ko-KR" altLang="en-US" sz="1200" i="0">
                <a:latin typeface="굴림" panose="020B0600000101010101" pitchFamily="50" charset="-127"/>
              </a:rPr>
              <a:t>쉽게 배우는 알고리즘</a:t>
            </a:r>
            <a:r>
              <a:rPr lang="en-US" altLang="ko-KR" sz="1200" i="0">
                <a:latin typeface="굴림" panose="020B0600000101010101" pitchFamily="50" charset="-127"/>
              </a:rPr>
              <a:t>’(</a:t>
            </a:r>
            <a:r>
              <a:rPr lang="ko-KR" altLang="en-US" sz="1200" i="0">
                <a:latin typeface="굴림" panose="020B0600000101010101" pitchFamily="50" charset="-127"/>
              </a:rPr>
              <a:t>문병로 저</a:t>
            </a:r>
            <a:r>
              <a:rPr lang="en-US" altLang="ko-KR" sz="1200" i="0">
                <a:latin typeface="굴림" panose="020B0600000101010101" pitchFamily="50" charset="-127"/>
              </a:rPr>
              <a:t>)</a:t>
            </a:r>
            <a:r>
              <a:rPr lang="ko-KR" altLang="en-US" sz="1200" i="0">
                <a:latin typeface="굴림" panose="020B0600000101010101" pitchFamily="50" charset="-127"/>
              </a:rPr>
              <a:t>에서 발췌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668713" y="4233863"/>
          <a:ext cx="3989392" cy="368300"/>
        </p:xfrm>
        <a:graphic>
          <a:graphicData uri="http://schemas.openxmlformats.org/drawingml/2006/table">
            <a:tbl>
              <a:tblPr/>
              <a:tblGrid>
                <a:gridCol w="362672"/>
                <a:gridCol w="362672"/>
                <a:gridCol w="362672"/>
                <a:gridCol w="362672"/>
                <a:gridCol w="362672"/>
                <a:gridCol w="362672"/>
                <a:gridCol w="362672"/>
                <a:gridCol w="362672"/>
                <a:gridCol w="362672"/>
                <a:gridCol w="362672"/>
                <a:gridCol w="362672"/>
              </a:tblGrid>
              <a:tr h="368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f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d</a:t>
                      </a:r>
                    </a:p>
                  </a:txBody>
                  <a:tcPr marL="9525" marR="9525" marT="9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640138" y="5191125"/>
          <a:ext cx="1508124" cy="328613"/>
        </p:xfrm>
        <a:graphic>
          <a:graphicData uri="http://schemas.openxmlformats.org/drawingml/2006/table">
            <a:tbl>
              <a:tblPr/>
              <a:tblGrid>
                <a:gridCol w="377031"/>
                <a:gridCol w="377031"/>
                <a:gridCol w="377031"/>
                <a:gridCol w="377031"/>
              </a:tblGrid>
              <a:tr h="328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7" marR="9527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044" name="TextBox 3"/>
          <p:cNvSpPr txBox="1">
            <a:spLocks noChangeArrowheads="1"/>
          </p:cNvSpPr>
          <p:nvPr/>
        </p:nvSpPr>
        <p:spPr bwMode="auto">
          <a:xfrm>
            <a:off x="1101725" y="954088"/>
            <a:ext cx="446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</a:pP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입력 문자열에서 패턴을 찾는 문제</a:t>
            </a:r>
            <a:endParaRPr lang="en-US" altLang="ko-KR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5045" name="TextBox 11"/>
          <p:cNvSpPr txBox="1">
            <a:spLocks noChangeArrowheads="1"/>
          </p:cNvSpPr>
          <p:nvPr/>
        </p:nvSpPr>
        <p:spPr bwMode="auto">
          <a:xfrm>
            <a:off x="1092200" y="5554663"/>
            <a:ext cx="6127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1400" i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≪</a:t>
            </a: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2549525" y="4429125"/>
            <a:ext cx="782638" cy="0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2549525" y="5324475"/>
            <a:ext cx="782638" cy="0"/>
          </a:xfrm>
          <a:prstGeom prst="straightConnector1">
            <a:avLst/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251C52-87A8-4E14-9CAA-9B8AA5AA6C7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8163"/>
            <a:ext cx="88392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 err="1" smtClean="0"/>
              <a:t>결정트리는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x</a:t>
            </a:r>
            <a:r>
              <a:rPr lang="ko-KR" altLang="en-US" dirty="0" smtClean="0"/>
              <a:t>를 찾기 위해서 </a:t>
            </a:r>
            <a:r>
              <a:rPr lang="en-US" altLang="ko-KR" i="1" dirty="0" smtClean="0"/>
              <a:t>n</a:t>
            </a:r>
            <a:r>
              <a:rPr lang="ko-KR" altLang="en-US" dirty="0" smtClean="0"/>
              <a:t>개의 키를 검색하기에 유효하다</a:t>
            </a:r>
            <a:r>
              <a:rPr lang="en-US" altLang="ko-KR" dirty="0" smtClean="0"/>
              <a:t>(valid)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ko-KR" altLang="en-US" dirty="0" smtClean="0">
                <a:latin typeface="+mn-ea"/>
              </a:rPr>
              <a:t>배열 </a:t>
            </a:r>
            <a:r>
              <a:rPr lang="en-US" altLang="ko-KR" i="1" dirty="0" smtClean="0">
                <a:latin typeface="+mn-ea"/>
              </a:rPr>
              <a:t>S</a:t>
            </a:r>
            <a:r>
              <a:rPr lang="ko-KR" altLang="en-US" dirty="0" smtClean="0">
                <a:latin typeface="+mn-ea"/>
              </a:rPr>
              <a:t>에 가능한 모든 결과에 대해서 그 결과를 알려주는 뿌리마디에서 잎마디로의 경로가 있을 때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ko-KR" dirty="0"/>
              <a:t>There must be paths for </a:t>
            </a:r>
            <a:r>
              <a:rPr lang="en-US" altLang="ko-KR" i="1" dirty="0"/>
              <a:t>x</a:t>
            </a:r>
            <a:r>
              <a:rPr lang="en-US" altLang="ko-KR" dirty="0"/>
              <a:t> = </a:t>
            </a:r>
            <a:r>
              <a:rPr lang="en-US" altLang="ko-KR" i="1" dirty="0" err="1"/>
              <a:t>s</a:t>
            </a:r>
            <a:r>
              <a:rPr lang="en-US" altLang="ko-KR" i="1" baseline="-25000" dirty="0" err="1"/>
              <a:t>i</a:t>
            </a:r>
            <a:r>
              <a:rPr lang="en-US" altLang="ko-KR" i="1" dirty="0"/>
              <a:t> </a:t>
            </a:r>
            <a:r>
              <a:rPr lang="en-US" altLang="ko-KR" dirty="0"/>
              <a:t>for</a:t>
            </a:r>
            <a:r>
              <a:rPr lang="en-US" altLang="ko-KR" i="1" dirty="0"/>
              <a:t> </a:t>
            </a:r>
            <a:r>
              <a:rPr lang="en-US" altLang="ko-KR" dirty="0"/>
              <a:t>1</a:t>
            </a:r>
            <a:r>
              <a:rPr lang="en-US" altLang="ko-KR" dirty="0">
                <a:sym typeface="Symbol"/>
              </a:rPr>
              <a:t></a:t>
            </a:r>
            <a:r>
              <a:rPr lang="en-US" altLang="ko-KR" i="1" dirty="0">
                <a:sym typeface="Symbol"/>
              </a:rPr>
              <a:t>i</a:t>
            </a:r>
            <a:r>
              <a:rPr lang="en-US" altLang="ko-KR" dirty="0">
                <a:sym typeface="Symbol"/>
              </a:rPr>
              <a:t></a:t>
            </a:r>
            <a:r>
              <a:rPr lang="en-US" altLang="ko-KR" dirty="0"/>
              <a:t> </a:t>
            </a:r>
            <a:r>
              <a:rPr lang="en-US" altLang="ko-KR" i="1" dirty="0"/>
              <a:t>n</a:t>
            </a:r>
            <a:r>
              <a:rPr lang="en-US" altLang="ko-KR" dirty="0"/>
              <a:t> and a path that leads to </a:t>
            </a:r>
            <a:r>
              <a:rPr lang="en-US" altLang="ko-KR" dirty="0" smtClean="0"/>
              <a:t>failure.</a:t>
            </a:r>
            <a:endParaRPr lang="en-US" altLang="ko-KR" dirty="0" smtClean="0">
              <a:latin typeface="+mn-ea"/>
            </a:endParaRPr>
          </a:p>
          <a:p>
            <a:pPr lvl="1" eaLnBrk="1" hangingPunct="1">
              <a:lnSpc>
                <a:spcPct val="110000"/>
              </a:lnSpc>
              <a:defRPr/>
            </a:pPr>
            <a:endParaRPr lang="en-US" altLang="ko-KR" dirty="0" smtClean="0">
              <a:latin typeface="+mn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 smtClean="0"/>
              <a:t>모든 잎이 도달 가능한 결정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가지쳐</a:t>
            </a:r>
            <a:r>
              <a:rPr lang="ko-KR" altLang="en-US" dirty="0" smtClean="0"/>
              <a:t> 졌다</a:t>
            </a:r>
            <a:r>
              <a:rPr lang="en-US" altLang="ko-KR" dirty="0" smtClean="0"/>
              <a:t>(pruned)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 smtClean="0"/>
              <a:t>값을 비교할 때의 결과는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(&lt;, =, &gt;)    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 smtClean="0"/>
              <a:t>A </a:t>
            </a:r>
            <a:r>
              <a:rPr lang="en-US" altLang="ko-KR" dirty="0"/>
              <a:t>node in decision tree has 3 children ( </a:t>
            </a:r>
            <a:r>
              <a:rPr lang="en-US" altLang="ko-KR" dirty="0" smtClean="0"/>
              <a:t>&lt;, =, </a:t>
            </a:r>
            <a:r>
              <a:rPr lang="en-US" altLang="ko-KR" dirty="0"/>
              <a:t>&gt; ) 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dirty="0"/>
              <a:t>If we consider only the comparison nodes, it becomes a binary tree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ko-KR" altLang="en-US" dirty="0" smtClean="0"/>
              <a:t>값을 비교하여 검색하는 것을 </a:t>
            </a:r>
            <a:r>
              <a:rPr lang="ko-KR" altLang="en-US" dirty="0" err="1" smtClean="0"/>
              <a:t>결정트리의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비교노드</a:t>
            </a:r>
            <a:r>
              <a:rPr lang="ko-KR" altLang="en-US" dirty="0" smtClean="0"/>
              <a:t> 만을 포함하는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표현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</a:t>
            </a:r>
            <a:endParaRPr lang="en-US" altLang="ko-KR" dirty="0"/>
          </a:p>
          <a:p>
            <a:pPr marL="0" indent="0" eaLnBrk="1" hangingPunct="1">
              <a:lnSpc>
                <a:spcPct val="110000"/>
              </a:lnSpc>
              <a:buFont typeface="Wingdings 2" panose="05020102010507070707" pitchFamily="18" charset="2"/>
              <a:buNone/>
              <a:defRPr/>
            </a:pPr>
            <a:endParaRPr lang="en-US" altLang="ko-KR" dirty="0" smtClean="0"/>
          </a:p>
        </p:txBody>
      </p:sp>
      <p:pic>
        <p:nvPicPr>
          <p:cNvPr id="13316" name="그림 6" descr="08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949825"/>
            <a:ext cx="360045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 bwMode="auto">
          <a:xfrm>
            <a:off x="6811963" y="6027738"/>
            <a:ext cx="73025" cy="14446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6</a:t>
            </a:r>
            <a:endParaRPr lang="ko-KR" altLang="en-US" sz="1000" i="0" dirty="0" err="1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56E893-FD5A-49AE-A7FE-341544270AD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438400" y="1365250"/>
          <a:ext cx="43180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  <a:gridCol w="3302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..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6136" name="TextBox 7"/>
          <p:cNvSpPr txBox="1">
            <a:spLocks noChangeArrowheads="1"/>
          </p:cNvSpPr>
          <p:nvPr/>
        </p:nvSpPr>
        <p:spPr bwMode="auto">
          <a:xfrm>
            <a:off x="468313" y="363538"/>
            <a:ext cx="28082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원시적인 매칭 방법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137" name="TextBox 8"/>
          <p:cNvSpPr txBox="1">
            <a:spLocks noChangeArrowheads="1"/>
          </p:cNvSpPr>
          <p:nvPr/>
        </p:nvSpPr>
        <p:spPr bwMode="auto">
          <a:xfrm>
            <a:off x="1420813" y="1333500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138" name="TextBox 9"/>
          <p:cNvSpPr txBox="1">
            <a:spLocks noChangeArrowheads="1"/>
          </p:cNvSpPr>
          <p:nvPr/>
        </p:nvSpPr>
        <p:spPr bwMode="auto">
          <a:xfrm>
            <a:off x="1457325" y="1766888"/>
            <a:ext cx="7318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139" name="오른쪽 중괄호 12"/>
          <p:cNvSpPr>
            <a:spLocks/>
          </p:cNvSpPr>
          <p:nvPr/>
        </p:nvSpPr>
        <p:spPr bwMode="auto">
          <a:xfrm rot="-5400000">
            <a:off x="4818856" y="-704056"/>
            <a:ext cx="287338" cy="3600450"/>
          </a:xfrm>
          <a:prstGeom prst="rightBrace">
            <a:avLst>
              <a:gd name="adj1" fmla="val 375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86140" name="TextBox 13"/>
          <p:cNvSpPr txBox="1">
            <a:spLocks noChangeArrowheads="1"/>
          </p:cNvSpPr>
          <p:nvPr/>
        </p:nvSpPr>
        <p:spPr bwMode="auto">
          <a:xfrm>
            <a:off x="4810125" y="706438"/>
            <a:ext cx="3032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141" name="오른쪽 중괄호 14"/>
          <p:cNvSpPr>
            <a:spLocks/>
          </p:cNvSpPr>
          <p:nvPr/>
        </p:nvSpPr>
        <p:spPr bwMode="auto">
          <a:xfrm rot="5400000">
            <a:off x="5274470" y="2415381"/>
            <a:ext cx="296862" cy="1304925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86142" name="TextBox 15"/>
          <p:cNvSpPr txBox="1">
            <a:spLocks noChangeArrowheads="1"/>
          </p:cNvSpPr>
          <p:nvPr/>
        </p:nvSpPr>
        <p:spPr bwMode="auto">
          <a:xfrm>
            <a:off x="5276850" y="3216275"/>
            <a:ext cx="3603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sz="16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505" name="TextBox 16"/>
          <p:cNvSpPr txBox="1">
            <a:spLocks noChangeArrowheads="1"/>
          </p:cNvSpPr>
          <p:nvPr/>
        </p:nvSpPr>
        <p:spPr bwMode="auto">
          <a:xfrm>
            <a:off x="1406525" y="5751513"/>
            <a:ext cx="3009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Tx/>
              <a:buChar char="-"/>
              <a:defRPr/>
            </a:pPr>
            <a:r>
              <a:rPr lang="ko-KR" altLang="en-US" i="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패턴의 앞부터 검사</a:t>
            </a:r>
            <a:endParaRPr lang="en-US" altLang="ko-KR" i="0" dirty="0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Tx/>
              <a:buChar char="-"/>
              <a:defRPr/>
            </a:pPr>
            <a:r>
              <a:rPr lang="en-US" altLang="ko-KR" i="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O(</a:t>
            </a:r>
            <a:r>
              <a:rPr lang="en-US" altLang="ko-KR" i="0" dirty="0" err="1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mn</a:t>
            </a:r>
            <a:r>
              <a:rPr lang="en-US" altLang="ko-KR" i="0" dirty="0" smtClean="0">
                <a:solidFill>
                  <a:srgbClr val="3E020C"/>
                </a:solidFill>
                <a:latin typeface="맑은 고딕" pitchFamily="50" charset="-127"/>
                <a:ea typeface="맑은 고딕" pitchFamily="50" charset="-127"/>
              </a:rPr>
              <a:t>) ( m ≪ n)</a:t>
            </a:r>
            <a:endParaRPr lang="ko-KR" altLang="en-US" i="0" dirty="0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144" name="TextBox 1"/>
          <p:cNvSpPr txBox="1">
            <a:spLocks noChangeArrowheads="1"/>
          </p:cNvSpPr>
          <p:nvPr/>
        </p:nvSpPr>
        <p:spPr bwMode="auto">
          <a:xfrm>
            <a:off x="1568450" y="4140200"/>
            <a:ext cx="512286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naiveMatching(A,p)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i=1 to n-m+1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(p[1..m]==A[i..i+m-1])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matching is found at A[i]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145" name="직사각형 2"/>
          <p:cNvSpPr>
            <a:spLocks noChangeArrowheads="1"/>
          </p:cNvSpPr>
          <p:nvPr/>
        </p:nvSpPr>
        <p:spPr bwMode="auto">
          <a:xfrm>
            <a:off x="1292225" y="4035425"/>
            <a:ext cx="5634038" cy="1520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038" y="3530600"/>
            <a:ext cx="53403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칸씩 오른쪽으로 이동하면서 </a:t>
            </a:r>
            <a:r>
              <a:rPr lang="ko-KR" altLang="en-US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매칭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2775" y="1116013"/>
            <a:ext cx="3775075" cy="258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1       2       3      4      5        6      7       8       9     10    11 </a:t>
            </a:r>
            <a:endParaRPr lang="ko-KR" altLang="en-US" sz="1200" i="0" dirty="0" err="1">
              <a:latin typeface="+mn-lt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5022850" y="4157663"/>
            <a:ext cx="1011238" cy="360362"/>
          </a:xfrm>
          <a:prstGeom prst="wedgeRoundRectCallout">
            <a:avLst>
              <a:gd name="adj1" fmla="val -111275"/>
              <a:gd name="adj2" fmla="val 6125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</a:rPr>
              <a:t>n-m+1 </a:t>
            </a:r>
            <a:r>
              <a:rPr lang="ko-KR" altLang="en-US" sz="1200" i="0" dirty="0">
                <a:latin typeface="+mj-lt"/>
              </a:rPr>
              <a:t>반복</a:t>
            </a:r>
          </a:p>
        </p:txBody>
      </p:sp>
      <p:sp>
        <p:nvSpPr>
          <p:cNvPr id="17" name="모서리가 둥근 사각형 설명선 16"/>
          <p:cNvSpPr/>
          <p:nvPr/>
        </p:nvSpPr>
        <p:spPr bwMode="auto">
          <a:xfrm>
            <a:off x="6040438" y="4487863"/>
            <a:ext cx="669925" cy="360362"/>
          </a:xfrm>
          <a:prstGeom prst="wedgeRoundRectCallout">
            <a:avLst>
              <a:gd name="adj1" fmla="val -115876"/>
              <a:gd name="adj2" fmla="val 52705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</a:rPr>
              <a:t>O(m)</a:t>
            </a:r>
            <a:endParaRPr lang="ko-KR" altLang="en-US" sz="1200" i="0" dirty="0" err="1">
              <a:latin typeface="+mj-l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4B7613-108D-4C7A-B402-E8B5953946E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7043" name="TextBox 2"/>
          <p:cNvSpPr txBox="1">
            <a:spLocks noChangeArrowheads="1"/>
          </p:cNvSpPr>
          <p:nvPr/>
        </p:nvSpPr>
        <p:spPr bwMode="auto">
          <a:xfrm>
            <a:off x="684213" y="476250"/>
            <a:ext cx="3236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오토마타를 이용한 방법</a:t>
            </a:r>
            <a:endParaRPr lang="en-US" altLang="ko-KR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2178050" y="1096963"/>
            <a:ext cx="3884613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Tx/>
              <a:buChar char="-"/>
              <a:defRPr/>
            </a:pPr>
            <a:r>
              <a:rPr lang="ko-KR" altLang="en-US" sz="1800" i="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전이 함수</a:t>
            </a:r>
            <a:r>
              <a:rPr lang="el-GR" altLang="ko-KR" sz="1800" i="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δ</a:t>
            </a:r>
            <a:r>
              <a:rPr lang="ko-KR" altLang="en-US" sz="1800" i="0" dirty="0" err="1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800" i="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방법</a:t>
            </a:r>
            <a:endParaRPr lang="en-US" altLang="ko-KR" sz="1800" i="0" dirty="0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Tx/>
              <a:buChar char="-"/>
              <a:defRPr/>
            </a:pPr>
            <a:r>
              <a:rPr lang="ko-KR" altLang="en-US" sz="1800" i="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어휘분석</a:t>
            </a:r>
            <a:endParaRPr lang="en-US" altLang="ko-KR" sz="1800" i="0" dirty="0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Tx/>
              <a:buChar char="-"/>
              <a:defRPr/>
            </a:pPr>
            <a:r>
              <a:rPr lang="en-US" altLang="ko-KR" sz="1800" i="0" dirty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 transition diagram</a:t>
            </a:r>
            <a:endParaRPr lang="ko-KR" altLang="en-US" sz="1800" i="0" dirty="0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Tx/>
              <a:buChar char="-"/>
              <a:defRPr/>
            </a:pPr>
            <a:endParaRPr lang="ko-KR" altLang="en-US" sz="1800" i="0" dirty="0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045" name="개체 5"/>
          <p:cNvGraphicFramePr>
            <a:graphicFrameLocks noChangeAspect="1"/>
          </p:cNvGraphicFramePr>
          <p:nvPr/>
        </p:nvGraphicFramePr>
        <p:xfrm>
          <a:off x="1841500" y="2200275"/>
          <a:ext cx="42830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0" name="Visio" r:id="rId4" imgW="6534235" imgH="1366849" progId="Visio.Drawing.11">
                  <p:embed/>
                </p:oleObj>
              </mc:Choice>
              <mc:Fallback>
                <p:oleObj name="Visio" r:id="rId4" imgW="6534235" imgH="1366849" progId="Visio.Drawing.11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200275"/>
                        <a:ext cx="42830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직사각형 2"/>
          <p:cNvSpPr>
            <a:spLocks noChangeArrowheads="1"/>
          </p:cNvSpPr>
          <p:nvPr/>
        </p:nvSpPr>
        <p:spPr bwMode="auto">
          <a:xfrm>
            <a:off x="1292225" y="3827463"/>
            <a:ext cx="6448425" cy="21050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87047" name="TextBox 1"/>
          <p:cNvSpPr txBox="1">
            <a:spLocks noChangeArrowheads="1"/>
          </p:cNvSpPr>
          <p:nvPr/>
        </p:nvSpPr>
        <p:spPr bwMode="auto">
          <a:xfrm>
            <a:off x="1547813" y="3992563"/>
            <a:ext cx="594360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FiniteAutomataMatcher(A,</a:t>
            </a:r>
            <a:r>
              <a:rPr lang="el-GR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,f) {//f: final state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i=1 to n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q = </a:t>
            </a:r>
            <a:r>
              <a:rPr lang="el-GR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(q, A[i]);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(q=f)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matching is found at A[i-m+1]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7048" name="개체 2"/>
          <p:cNvGraphicFramePr>
            <a:graphicFrameLocks noChangeAspect="1"/>
          </p:cNvGraphicFramePr>
          <p:nvPr/>
        </p:nvGraphicFramePr>
        <p:xfrm>
          <a:off x="2398713" y="6213475"/>
          <a:ext cx="5429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1" name="수식" r:id="rId6" imgW="342751" imgH="203112" progId="Equation.3">
                  <p:embed/>
                </p:oleObj>
              </mc:Choice>
              <mc:Fallback>
                <p:oleObj name="수식" r:id="rId6" imgW="342751" imgH="203112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6213475"/>
                        <a:ext cx="5429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813" y="6173788"/>
            <a:ext cx="850900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Times New Roman" panose="02020603050405020304" pitchFamily="18" charset="0"/>
              </a:rPr>
              <a:t>- total </a:t>
            </a:r>
            <a:endParaRPr lang="ko-KR" altLang="en-US" sz="2000" i="0" dirty="0" err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b="1" smtClean="0"/>
              <a:t>Integer number Recognition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2775" y="1773238"/>
            <a:ext cx="7991475" cy="453548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ko-KR" sz="1800" smtClean="0"/>
              <a:t>Form : 10</a:t>
            </a:r>
            <a:r>
              <a:rPr lang="ko-KR" altLang="en-US" sz="1800" smtClean="0"/>
              <a:t>진수</a:t>
            </a:r>
            <a:r>
              <a:rPr lang="en-US" altLang="ko-KR" sz="1800" smtClean="0"/>
              <a:t>, 8</a:t>
            </a:r>
            <a:r>
              <a:rPr lang="ko-KR" altLang="en-US" sz="1800" smtClean="0"/>
              <a:t>진수</a:t>
            </a:r>
            <a:r>
              <a:rPr lang="en-US" altLang="ko-KR" sz="1800" smtClean="0"/>
              <a:t>, 16</a:t>
            </a:r>
            <a:r>
              <a:rPr lang="ko-KR" altLang="en-US" sz="1800" smtClean="0"/>
              <a:t>진수로 구분되어진다</a:t>
            </a:r>
            <a:r>
              <a:rPr lang="en-US" altLang="ko-KR" sz="1800" smtClean="0"/>
              <a:t>. </a:t>
            </a:r>
          </a:p>
          <a:p>
            <a:pPr algn="just" eaLnBrk="1" hangingPunct="1">
              <a:lnSpc>
                <a:spcPts val="2500"/>
              </a:lnSpc>
              <a:buFont typeface="Wingdings 2" panose="05020102010507070707" pitchFamily="18" charset="2"/>
              <a:buNone/>
            </a:pPr>
            <a:r>
              <a:rPr lang="en-US" altLang="ko-KR" sz="1800" smtClean="0"/>
              <a:t>	         10</a:t>
            </a:r>
            <a:r>
              <a:rPr lang="ko-KR" altLang="en-US" sz="1800" smtClean="0"/>
              <a:t>진수 </a:t>
            </a:r>
            <a:r>
              <a:rPr lang="en-US" altLang="ko-KR" sz="1800" smtClean="0"/>
              <a:t>: 0</a:t>
            </a:r>
            <a:r>
              <a:rPr lang="ko-KR" altLang="en-US" sz="1800" smtClean="0"/>
              <a:t>이 아닌 수 시작</a:t>
            </a:r>
          </a:p>
          <a:p>
            <a:pPr algn="just" eaLnBrk="1" hangingPunct="1">
              <a:lnSpc>
                <a:spcPts val="2500"/>
              </a:lnSpc>
              <a:buFont typeface="Wingdings 2" panose="05020102010507070707" pitchFamily="18" charset="2"/>
              <a:buNone/>
            </a:pPr>
            <a:r>
              <a:rPr lang="ko-KR" altLang="en-US" sz="1800" smtClean="0"/>
              <a:t>		    </a:t>
            </a:r>
            <a:r>
              <a:rPr lang="en-US" altLang="ko-KR" sz="1800" smtClean="0"/>
              <a:t>8</a:t>
            </a:r>
            <a:r>
              <a:rPr lang="ko-KR" altLang="en-US" sz="1800" smtClean="0"/>
              <a:t>진수 </a:t>
            </a:r>
            <a:r>
              <a:rPr lang="en-US" altLang="ko-KR" sz="1800" smtClean="0"/>
              <a:t>: 0</a:t>
            </a:r>
            <a:r>
              <a:rPr lang="ko-KR" altLang="en-US" sz="1800" smtClean="0"/>
              <a:t>으로 시작</a:t>
            </a:r>
            <a:r>
              <a:rPr lang="en-US" altLang="ko-KR" sz="1800" smtClean="0"/>
              <a:t>, 16</a:t>
            </a:r>
            <a:r>
              <a:rPr lang="ko-KR" altLang="en-US" sz="1800" smtClean="0"/>
              <a:t>진수 </a:t>
            </a:r>
            <a:r>
              <a:rPr lang="en-US" altLang="ko-KR" sz="1800" smtClean="0"/>
              <a:t>:  0x, 0X</a:t>
            </a:r>
            <a:r>
              <a:rPr lang="ko-KR" altLang="en-US" sz="1800" smtClean="0"/>
              <a:t>로 시작 </a:t>
            </a:r>
          </a:p>
          <a:p>
            <a:pPr algn="just" eaLnBrk="1" hangingPunct="1">
              <a:lnSpc>
                <a:spcPts val="3500"/>
              </a:lnSpc>
            </a:pPr>
            <a:r>
              <a:rPr lang="en-US" altLang="ko-KR" smtClean="0"/>
              <a:t>Transition diagram</a:t>
            </a:r>
          </a:p>
          <a:p>
            <a:pPr algn="just" eaLnBrk="1" hangingPunct="1">
              <a:lnSpc>
                <a:spcPct val="140000"/>
              </a:lnSpc>
              <a:buFont typeface="Wingdings 2" panose="05020102010507070707" pitchFamily="18" charset="2"/>
              <a:buNone/>
            </a:pPr>
            <a:endParaRPr lang="en-US" altLang="ko-KR" smtClean="0"/>
          </a:p>
          <a:p>
            <a:pPr algn="just" eaLnBrk="1" hangingPunct="1">
              <a:lnSpc>
                <a:spcPct val="140000"/>
              </a:lnSpc>
              <a:buFont typeface="Wingdings 2" panose="05020102010507070707" pitchFamily="18" charset="2"/>
              <a:buNone/>
            </a:pPr>
            <a:endParaRPr lang="en-US" altLang="ko-KR" b="1" smtClean="0"/>
          </a:p>
          <a:p>
            <a:pPr algn="just" eaLnBrk="1" hangingPunct="1">
              <a:lnSpc>
                <a:spcPct val="140000"/>
              </a:lnSpc>
              <a:buFont typeface="Wingdings 2" panose="05020102010507070707" pitchFamily="18" charset="2"/>
              <a:buNone/>
            </a:pPr>
            <a:endParaRPr lang="en-US" altLang="ko-KR" b="1" smtClean="0"/>
          </a:p>
        </p:txBody>
      </p:sp>
      <p:sp>
        <p:nvSpPr>
          <p:cNvPr id="8806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Page </a:t>
            </a:r>
            <a:fld id="{BB076820-D421-4C5D-95A9-A4D592FB6B77}" type="slidenum">
              <a:rPr kumimoji="0" lang="en-US" altLang="ko-KR" sz="1400" smtClean="0">
                <a:latin typeface="Comic Sans MS" panose="030F0702030302020204" pitchFamily="66" charset="0"/>
                <a:ea typeface="맑은 고딕" panose="020B0503020000020004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kumimoji="0" lang="en-US" altLang="ko-KR" sz="1400" smtClean="0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grpSp>
        <p:nvGrpSpPr>
          <p:cNvPr id="88069" name="Group 8"/>
          <p:cNvGrpSpPr>
            <a:grpSpLocks/>
          </p:cNvGrpSpPr>
          <p:nvPr/>
        </p:nvGrpSpPr>
        <p:grpSpPr bwMode="auto">
          <a:xfrm>
            <a:off x="1365250" y="3716338"/>
            <a:ext cx="6015038" cy="2366962"/>
            <a:chOff x="860" y="2341"/>
            <a:chExt cx="3789" cy="1491"/>
          </a:xfrm>
        </p:grpSpPr>
        <p:graphicFrame>
          <p:nvGraphicFramePr>
            <p:cNvPr id="88072" name="Object 4"/>
            <p:cNvGraphicFramePr>
              <a:graphicFrameLocks noChangeAspect="1"/>
            </p:cNvGraphicFramePr>
            <p:nvPr/>
          </p:nvGraphicFramePr>
          <p:xfrm>
            <a:off x="1202" y="2341"/>
            <a:ext cx="3447" cy="1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09" name="Visio" r:id="rId4" imgW="7582662" imgH="3280461" progId="Visio.Drawing.11">
                    <p:embed/>
                  </p:oleObj>
                </mc:Choice>
                <mc:Fallback>
                  <p:oleObj name="Visio" r:id="rId4" imgW="7582662" imgH="3280461" progId="Visio.Drawing.11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341"/>
                          <a:ext cx="3447" cy="1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3" name="Text Box 7"/>
            <p:cNvSpPr txBox="1">
              <a:spLocks noChangeArrowheads="1"/>
            </p:cNvSpPr>
            <p:nvPr/>
          </p:nvSpPr>
          <p:spPr bwMode="auto">
            <a:xfrm>
              <a:off x="860" y="3113"/>
              <a:ext cx="102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 : non-zero digit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 : octal digit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i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 : hexa digit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19250" y="6161088"/>
            <a:ext cx="614363" cy="4175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Trebuchet MS" panose="020B0603020202020204" pitchFamily="34" charset="0"/>
                <a:ea typeface="맑은 고딕" panose="020B0503020000020004" pitchFamily="50" charset="-127"/>
              </a:rPr>
              <a:t>123a</a:t>
            </a:r>
            <a:endParaRPr lang="ko-KR" altLang="en-US" sz="1600" dirty="0"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8071" name="TextBox 8"/>
          <p:cNvSpPr txBox="1">
            <a:spLocks noChangeArrowheads="1"/>
          </p:cNvSpPr>
          <p:nvPr/>
        </p:nvSpPr>
        <p:spPr bwMode="auto">
          <a:xfrm>
            <a:off x="2260600" y="6122988"/>
            <a:ext cx="260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Trebuchet MS" panose="020B0603020202020204" pitchFamily="34" charset="0"/>
                <a:ea typeface="맑은 고딕" panose="020B0503020000020004" pitchFamily="50" charset="-127"/>
              </a:rPr>
              <a:t>?</a:t>
            </a:r>
            <a:endParaRPr lang="ko-KR" altLang="en-US" sz="1600"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smtClean="0"/>
              <a:t>Real number Recognition</a:t>
            </a:r>
          </a:p>
        </p:txBody>
      </p:sp>
      <p:graphicFrame>
        <p:nvGraphicFramePr>
          <p:cNvPr id="8909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900113" y="2492375"/>
          <a:ext cx="76327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9" name="Visio" r:id="rId3" imgW="9652635" imgH="2191715" progId="Visio.Drawing.11">
                  <p:embed/>
                </p:oleObj>
              </mc:Choice>
              <mc:Fallback>
                <p:oleObj name="Visio" r:id="rId3" imgW="9652635" imgH="2191715" progId="Visio.Drawing.11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76327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smtClean="0">
                <a:latin typeface="Comic Sans MS" panose="030F0702030302020204" pitchFamily="66" charset="0"/>
                <a:ea typeface="맑은 고딕" panose="020B0503020000020004" pitchFamily="50" charset="-127"/>
              </a:rPr>
              <a:t>Page </a:t>
            </a:r>
            <a:fld id="{312CB578-679A-44F5-A924-FE1BDB67F6CE}" type="slidenum">
              <a:rPr kumimoji="0" lang="en-US" altLang="ko-KR" sz="1400" smtClean="0">
                <a:latin typeface="Comic Sans MS" panose="030F0702030302020204" pitchFamily="66" charset="0"/>
                <a:ea typeface="맑은 고딕" panose="020B0503020000020004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kumimoji="0" lang="en-US" altLang="ko-KR" sz="1400" smtClean="0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611188" y="1773238"/>
            <a:ext cx="7993062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fontAlgn="ctr" hangingPunct="1">
              <a:buClr>
                <a:schemeClr val="accent2"/>
              </a:buClr>
              <a:buSzPct val="65000"/>
              <a:buFont typeface="Wingdings 2" panose="05020102010507070707" pitchFamily="18" charset="2"/>
              <a:buChar char="¦"/>
            </a:pPr>
            <a:r>
              <a:rPr lang="en-US" altLang="ko-KR" sz="2100" i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 :  Fixed-point number &amp; Floating-point number</a:t>
            </a:r>
          </a:p>
          <a:p>
            <a:pPr algn="just" eaLnBrk="1" fontAlgn="ctr" hangingPunct="1">
              <a:buClr>
                <a:schemeClr val="accent2"/>
              </a:buClr>
              <a:buSzPct val="65000"/>
              <a:buFont typeface="Wingdings 2" panose="05020102010507070707" pitchFamily="18" charset="2"/>
              <a:buChar char="¦"/>
            </a:pPr>
            <a:r>
              <a:rPr lang="en-US" altLang="ko-KR" sz="2100" i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Transition diagram</a:t>
            </a:r>
          </a:p>
          <a:p>
            <a:pPr algn="just" eaLnBrk="1" fontAlgn="ctr" hangingPunct="1">
              <a:buClr>
                <a:schemeClr val="accent2"/>
              </a:buClr>
              <a:buSzPct val="65000"/>
              <a:buFont typeface="Wingdings 2" panose="05020102010507070707" pitchFamily="18" charset="2"/>
              <a:buNone/>
            </a:pPr>
            <a:endParaRPr lang="en-US" altLang="ko-KR" sz="21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fontAlgn="ctr" hangingPunct="1">
              <a:buClr>
                <a:schemeClr val="accent2"/>
              </a:buClr>
              <a:buSzPct val="65000"/>
              <a:buFont typeface="Wingdings 2" panose="05020102010507070707" pitchFamily="18" charset="2"/>
              <a:buNone/>
            </a:pPr>
            <a:endParaRPr lang="en-US" altLang="ko-KR" sz="17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fontAlgn="ctr" hangingPunct="1">
              <a:buClr>
                <a:schemeClr val="accent2"/>
              </a:buClr>
              <a:buSzPct val="65000"/>
              <a:buFont typeface="Wingdings 2" panose="05020102010507070707" pitchFamily="18" charset="2"/>
              <a:buNone/>
            </a:pPr>
            <a:endParaRPr lang="en-US" altLang="ko-KR" sz="17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fontAlgn="ctr" hangingPunct="1">
              <a:lnSpc>
                <a:spcPct val="50000"/>
              </a:lnSpc>
              <a:buClr>
                <a:schemeClr val="accent2"/>
              </a:buClr>
              <a:buSzPct val="65000"/>
              <a:buFont typeface="Wingdings 2" panose="05020102010507070707" pitchFamily="18" charset="2"/>
              <a:buNone/>
            </a:pPr>
            <a:endParaRPr lang="en-US" altLang="ko-KR" sz="17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fontAlgn="ctr" hangingPunct="1">
              <a:lnSpc>
                <a:spcPct val="50000"/>
              </a:lnSpc>
              <a:buClr>
                <a:schemeClr val="accent2"/>
              </a:buClr>
              <a:buSzPct val="65000"/>
              <a:buFont typeface="Wingdings 2" panose="05020102010507070707" pitchFamily="18" charset="2"/>
              <a:buNone/>
            </a:pPr>
            <a:endParaRPr lang="en-US" altLang="ko-KR" sz="17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fontAlgn="ctr" hangingPunct="1">
              <a:lnSpc>
                <a:spcPct val="50000"/>
              </a:lnSpc>
              <a:buClr>
                <a:schemeClr val="accent2"/>
              </a:buClr>
              <a:buSzPct val="65000"/>
              <a:buFont typeface="Wingdings 2" panose="05020102010507070707" pitchFamily="18" charset="2"/>
              <a:buNone/>
            </a:pPr>
            <a:endParaRPr lang="en-US" altLang="ko-KR" sz="17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fontAlgn="ctr" hangingPunct="1">
              <a:buClr>
                <a:schemeClr val="accent2"/>
              </a:buClr>
              <a:buSzPct val="65000"/>
              <a:buFont typeface="Wingdings 2" panose="05020102010507070707" pitchFamily="18" charset="2"/>
              <a:buChar char="¦"/>
            </a:pPr>
            <a:endParaRPr lang="en-US" altLang="ko-KR" sz="1900" b="1">
              <a:solidFill>
                <a:srgbClr val="000000"/>
              </a:solidFill>
              <a:latin typeface="맑은 고딕" panose="020B0503020000020004" pitchFamily="50" charset="-127"/>
              <a:ea typeface="명조"/>
              <a:cs typeface="명조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790D6D-5C96-48D6-9EB7-5E0C661DB96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3" y="549275"/>
            <a:ext cx="28781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Rabin-Karp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550" y="1125538"/>
            <a:ext cx="6643688" cy="1865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-"/>
              <a:defRPr/>
            </a:pPr>
            <a:r>
              <a:rPr lang="ko-KR" altLang="en-US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문자열패턴을 수치로 바꾸어 수치 비교를 통해 패턴을 찾음</a:t>
            </a:r>
            <a:endParaRPr lang="en-US" altLang="ko-KR" sz="18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-"/>
              <a:defRPr/>
            </a:pP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p[1..m]</a:t>
            </a:r>
            <a:r>
              <a:rPr lang="ko-KR" altLang="en-US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 이면</a:t>
            </a:r>
            <a:endParaRPr lang="en-US" altLang="ko-KR" sz="18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v = p[m]+10</a:t>
            </a:r>
            <a:r>
              <a:rPr lang="en-US" altLang="ko-KR" sz="1800" i="0" dirty="0">
                <a:solidFill>
                  <a:srgbClr val="3E020C"/>
                </a:solidFill>
              </a:rPr>
              <a:t>ⅹ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p[m-1]+10</a:t>
            </a:r>
            <a:r>
              <a:rPr lang="en-US" altLang="ko-KR" sz="1800" i="0" baseline="30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i="0" dirty="0">
                <a:solidFill>
                  <a:srgbClr val="3E020C"/>
                </a:solidFill>
              </a:rPr>
              <a:t>ⅹ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p[m-2]+…+10</a:t>
            </a:r>
            <a:r>
              <a:rPr lang="en-US" altLang="ko-KR" sz="1800" i="0" baseline="30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m-1</a:t>
            </a:r>
            <a:r>
              <a:rPr lang="en-US" altLang="ko-KR" sz="1800" i="0" dirty="0">
                <a:solidFill>
                  <a:srgbClr val="3E020C"/>
                </a:solidFill>
              </a:rPr>
              <a:t>ⅹ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p[1]</a:t>
            </a: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= p[m]+10</a:t>
            </a:r>
            <a:r>
              <a:rPr lang="en-US" altLang="ko-KR" sz="1800" i="0" dirty="0">
                <a:solidFill>
                  <a:srgbClr val="3E020C"/>
                </a:solidFill>
              </a:rPr>
              <a:t>ⅹ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(p[m-1]+10</a:t>
            </a:r>
            <a:r>
              <a:rPr lang="en-US" altLang="ko-KR" sz="1800" i="0" dirty="0">
                <a:solidFill>
                  <a:srgbClr val="3E020C"/>
                </a:solidFill>
              </a:rPr>
              <a:t>ⅹ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(p[m-2]+…+10</a:t>
            </a:r>
            <a:r>
              <a:rPr lang="en-US" altLang="ko-KR" sz="1800" i="0" dirty="0">
                <a:solidFill>
                  <a:srgbClr val="3E020C"/>
                </a:solidFill>
              </a:rPr>
              <a:t>ⅹ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p[1]))..)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746375" y="3860800"/>
          <a:ext cx="1601788" cy="360363"/>
        </p:xfrm>
        <a:graphic>
          <a:graphicData uri="http://schemas.openxmlformats.org/drawingml/2006/table">
            <a:tbl>
              <a:tblPr/>
              <a:tblGrid>
                <a:gridCol w="400447"/>
                <a:gridCol w="400447"/>
                <a:gridCol w="400447"/>
                <a:gridCol w="400447"/>
              </a:tblGrid>
              <a:tr h="3603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2" marR="9522" marT="9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2" marR="9522" marT="9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2" marR="9522" marT="9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2" marR="9522" marT="95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0113" y="4581525"/>
            <a:ext cx="3692525" cy="9255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-"/>
              <a:defRPr/>
            </a:pP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 = 1+10ⅹ6+10</a:t>
            </a:r>
            <a:r>
              <a:rPr lang="en-US" altLang="ko-KR" sz="1800" i="0" baseline="30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ⅹ5+10</a:t>
            </a:r>
            <a:r>
              <a:rPr lang="en-US" altLang="ko-KR" sz="1800" i="0" baseline="30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ⅹ8</a:t>
            </a: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defRPr/>
            </a:pP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= 1+10ⅹ(6+10ⅹ(5+10ⅹ8))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92C6A6-3682-4A91-8225-29D7264E0B3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550" y="228600"/>
            <a:ext cx="6962775" cy="3543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-"/>
              <a:defRPr/>
            </a:pPr>
            <a:r>
              <a:rPr lang="ko-KR" altLang="en-US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A[i,..,i+m-1]</a:t>
            </a:r>
            <a:r>
              <a:rPr lang="ko-KR" altLang="en-US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값은  </a:t>
            </a:r>
            <a:endParaRPr lang="en-US" altLang="ko-KR" sz="18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8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800" i="0" baseline="-250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A[i+m-1]+10</a:t>
            </a:r>
            <a:r>
              <a:rPr lang="en-US" altLang="ko-KR" sz="1800" i="0" dirty="0">
                <a:solidFill>
                  <a:srgbClr val="3E020C"/>
                </a:solidFill>
              </a:rPr>
              <a:t>ⅹ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(A[i+m-2]+10</a:t>
            </a:r>
            <a:r>
              <a:rPr lang="en-US" altLang="ko-KR" sz="1800" i="0" dirty="0">
                <a:solidFill>
                  <a:srgbClr val="3E020C"/>
                </a:solidFill>
              </a:rPr>
              <a:t>ⅹ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(A[i+m-3]+…+10</a:t>
            </a:r>
            <a:r>
              <a:rPr lang="en-US" altLang="ko-KR" sz="1800" i="0" dirty="0">
                <a:solidFill>
                  <a:srgbClr val="3E020C"/>
                </a:solidFill>
              </a:rPr>
              <a:t>ⅹ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</a:t>
            </a:r>
            <a:r>
              <a:rPr lang="en-US" altLang="ko-KR" sz="18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]))..)</a:t>
            </a: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A[i,..,i+m-1]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-"/>
              <a:defRPr/>
            </a:pPr>
            <a:r>
              <a:rPr lang="en-US" altLang="ko-KR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i="0" baseline="-250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계산은           필요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-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문자열에 대해 처음 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문자별로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i="0" baseline="-250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계산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1140" name="개체 5"/>
          <p:cNvGraphicFramePr>
            <a:graphicFrameLocks noChangeAspect="1"/>
          </p:cNvGraphicFramePr>
          <p:nvPr/>
        </p:nvGraphicFramePr>
        <p:xfrm>
          <a:off x="2581275" y="2811463"/>
          <a:ext cx="6953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6" name="수식" r:id="rId4" imgW="380835" imgH="203112" progId="Equation.3">
                  <p:embed/>
                </p:oleObj>
              </mc:Choice>
              <mc:Fallback>
                <p:oleObj name="수식" r:id="rId4" imgW="380835" imgH="203112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2811463"/>
                        <a:ext cx="6953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오른쪽 중괄호 4"/>
          <p:cNvSpPr>
            <a:spLocks/>
          </p:cNvSpPr>
          <p:nvPr/>
        </p:nvSpPr>
        <p:spPr bwMode="auto">
          <a:xfrm rot="5400000">
            <a:off x="4656932" y="719931"/>
            <a:ext cx="217488" cy="2663825"/>
          </a:xfrm>
          <a:prstGeom prst="rightBrace">
            <a:avLst>
              <a:gd name="adj1" fmla="val 827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95488" y="1511300"/>
          <a:ext cx="5040315" cy="31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533"/>
                <a:gridCol w="473533"/>
                <a:gridCol w="473533"/>
                <a:gridCol w="473533"/>
                <a:gridCol w="545766"/>
                <a:gridCol w="545766"/>
                <a:gridCol w="634052"/>
                <a:gridCol w="473533"/>
                <a:gridCol w="473533"/>
                <a:gridCol w="473533"/>
              </a:tblGrid>
              <a:tr h="311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i+1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i+m-2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i+m-1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19300" y="3802063"/>
          <a:ext cx="5040316" cy="31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533"/>
                <a:gridCol w="473533"/>
                <a:gridCol w="473533"/>
                <a:gridCol w="473533"/>
                <a:gridCol w="545766"/>
                <a:gridCol w="545766"/>
                <a:gridCol w="634053"/>
                <a:gridCol w="473533"/>
                <a:gridCol w="473533"/>
                <a:gridCol w="473533"/>
              </a:tblGrid>
              <a:tr h="3111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i+1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i+m-2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i+m-1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190" name="오른쪽 중괄호 4"/>
          <p:cNvSpPr>
            <a:spLocks/>
          </p:cNvSpPr>
          <p:nvPr/>
        </p:nvSpPr>
        <p:spPr bwMode="auto">
          <a:xfrm rot="5400000">
            <a:off x="3135313" y="3055938"/>
            <a:ext cx="196850" cy="2438400"/>
          </a:xfrm>
          <a:prstGeom prst="rightBrace">
            <a:avLst>
              <a:gd name="adj1" fmla="val 252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91191" name="오른쪽 중괄호 4"/>
          <p:cNvSpPr>
            <a:spLocks/>
          </p:cNvSpPr>
          <p:nvPr/>
        </p:nvSpPr>
        <p:spPr bwMode="auto">
          <a:xfrm rot="5400000">
            <a:off x="3450432" y="3574256"/>
            <a:ext cx="300038" cy="2232025"/>
          </a:xfrm>
          <a:prstGeom prst="rightBrace">
            <a:avLst>
              <a:gd name="adj1" fmla="val 3550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42988" y="5110163"/>
            <a:ext cx="5781675" cy="171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-"/>
              <a:defRPr/>
            </a:pP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횟수는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n-m+1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 to n-m+1).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-"/>
              <a:defRPr/>
            </a:pP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i="0" baseline="-250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값과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변경하면서 비교하면 총 수행시간 </a:t>
            </a:r>
            <a:endParaRPr lang="en-US" altLang="ko-KR" sz="16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-"/>
              <a:defRPr/>
            </a:pP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문자를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진수로 표현한 경우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-"/>
              <a:defRPr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다른 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 가능</a:t>
            </a:r>
            <a:endParaRPr lang="en-US" altLang="ko-KR" sz="16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1193" name="개체 4"/>
          <p:cNvGraphicFramePr>
            <a:graphicFrameLocks noChangeAspect="1"/>
          </p:cNvGraphicFramePr>
          <p:nvPr/>
        </p:nvGraphicFramePr>
        <p:xfrm>
          <a:off x="6708775" y="5600700"/>
          <a:ext cx="949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7" name="수식" r:id="rId6" imgW="457002" imgH="203112" progId="Equation.3">
                  <p:embed/>
                </p:oleObj>
              </mc:Choice>
              <mc:Fallback>
                <p:oleObj name="수식" r:id="rId6" imgW="457002" imgH="203112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5" y="5600700"/>
                        <a:ext cx="9493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00388" y="4216400"/>
            <a:ext cx="35242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400" i="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i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4713" y="4740275"/>
            <a:ext cx="352425" cy="384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400" i="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 i="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3" name="직사각형 8"/>
          <p:cNvSpPr>
            <a:spLocks noChangeArrowheads="1"/>
          </p:cNvSpPr>
          <p:nvPr/>
        </p:nvSpPr>
        <p:spPr bwMode="auto">
          <a:xfrm>
            <a:off x="703263" y="260350"/>
            <a:ext cx="12890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i="0" smtClean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16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04025" y="60928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7734FD-826B-4405-A34D-03C52263BF5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9395" name="직사각형 2"/>
          <p:cNvSpPr>
            <a:spLocks noChangeArrowheads="1"/>
          </p:cNvSpPr>
          <p:nvPr/>
        </p:nvSpPr>
        <p:spPr bwMode="auto">
          <a:xfrm>
            <a:off x="792163" y="1841500"/>
            <a:ext cx="7488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 smtClean="0">
                <a:latin typeface="+mj-lt"/>
              </a:rPr>
              <a:t> </a:t>
            </a:r>
            <a:r>
              <a:rPr lang="en-US" altLang="ko-KR" sz="2000" i="0" dirty="0" err="1" smtClean="0">
                <a:latin typeface="+mj-lt"/>
              </a:rPr>
              <a:t>a</a:t>
            </a:r>
            <a:r>
              <a:rPr lang="en-US" altLang="ko-KR" sz="2000" i="0" baseline="-25000" dirty="0" err="1" smtClean="0">
                <a:latin typeface="+mj-lt"/>
              </a:rPr>
              <a:t>i</a:t>
            </a:r>
            <a:r>
              <a:rPr lang="en-US" altLang="ko-KR" sz="2000" i="0" dirty="0" smtClean="0">
                <a:latin typeface="+mj-lt"/>
              </a:rPr>
              <a:t> = A[i+m-1]+10</a:t>
            </a:r>
            <a:r>
              <a:rPr lang="en-US" altLang="ko-KR" sz="2000" i="0" dirty="0" smtClean="0">
                <a:solidFill>
                  <a:srgbClr val="3E020C"/>
                </a:solidFill>
              </a:rPr>
              <a:t>ⅹ</a:t>
            </a:r>
            <a:r>
              <a:rPr lang="en-US" altLang="ko-KR" sz="2000" i="0" dirty="0" smtClean="0">
                <a:latin typeface="+mj-lt"/>
              </a:rPr>
              <a:t>(A[i+m-2]+10</a:t>
            </a:r>
            <a:r>
              <a:rPr lang="en-US" altLang="ko-KR" sz="2000" i="0" dirty="0" smtClean="0">
                <a:solidFill>
                  <a:srgbClr val="3E020C"/>
                </a:solidFill>
              </a:rPr>
              <a:t>ⅹ</a:t>
            </a:r>
            <a:r>
              <a:rPr lang="en-US" altLang="ko-KR" sz="2000" i="0" dirty="0" smtClean="0">
                <a:latin typeface="+mj-lt"/>
              </a:rPr>
              <a:t>(A[i+m-3]+…+10</a:t>
            </a:r>
            <a:r>
              <a:rPr lang="en-US" altLang="ko-KR" sz="2000" i="0" dirty="0" smtClean="0">
                <a:solidFill>
                  <a:srgbClr val="3E020C"/>
                </a:solidFill>
              </a:rPr>
              <a:t>ⅹ</a:t>
            </a:r>
            <a:r>
              <a:rPr lang="en-US" altLang="ko-KR" sz="2000" i="0" dirty="0" smtClean="0">
                <a:latin typeface="+mj-lt"/>
              </a:rPr>
              <a:t>A[</a:t>
            </a:r>
            <a:r>
              <a:rPr lang="en-US" altLang="ko-KR" sz="2000" i="0" dirty="0" err="1" smtClean="0">
                <a:latin typeface="+mj-lt"/>
              </a:rPr>
              <a:t>i</a:t>
            </a:r>
            <a:r>
              <a:rPr lang="en-US" altLang="ko-KR" sz="2000" i="0" dirty="0" smtClean="0">
                <a:latin typeface="+mj-lt"/>
              </a:rPr>
              <a:t>])))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 smtClean="0">
                <a:latin typeface="+mj-lt"/>
              </a:rPr>
              <a:t>    = 10</a:t>
            </a:r>
            <a:r>
              <a:rPr lang="en-US" altLang="ko-KR" sz="2000" i="0" dirty="0" smtClean="0">
                <a:solidFill>
                  <a:srgbClr val="3E020C"/>
                </a:solidFill>
              </a:rPr>
              <a:t>ⅹ</a:t>
            </a:r>
            <a:r>
              <a:rPr lang="en-US" altLang="ko-KR" sz="2000" i="0" dirty="0" smtClean="0">
                <a:latin typeface="+mj-lt"/>
              </a:rPr>
              <a:t>(a</a:t>
            </a:r>
            <a:r>
              <a:rPr lang="en-US" altLang="ko-KR" sz="2000" i="0" baseline="-25000" dirty="0" smtClean="0">
                <a:latin typeface="+mj-lt"/>
              </a:rPr>
              <a:t>i-1 </a:t>
            </a:r>
            <a:r>
              <a:rPr lang="en-US" altLang="ko-KR" sz="2000" i="0" dirty="0" smtClean="0">
                <a:latin typeface="+mj-lt"/>
              </a:rPr>
              <a:t>- 10</a:t>
            </a:r>
            <a:r>
              <a:rPr lang="en-US" altLang="ko-KR" sz="2000" i="0" baseline="30000" dirty="0" smtClean="0">
                <a:latin typeface="+mj-lt"/>
              </a:rPr>
              <a:t>m-1</a:t>
            </a:r>
            <a:r>
              <a:rPr lang="en-US" altLang="ko-KR" sz="2000" i="0" dirty="0" smtClean="0">
                <a:solidFill>
                  <a:srgbClr val="3E020C"/>
                </a:solidFill>
              </a:rPr>
              <a:t>ⅹ</a:t>
            </a:r>
            <a:r>
              <a:rPr lang="en-US" altLang="ko-KR" sz="2000" i="0" dirty="0" smtClean="0">
                <a:latin typeface="+mj-lt"/>
              </a:rPr>
              <a:t>A[i-1]) + A[i+m-1]</a:t>
            </a:r>
            <a:r>
              <a:rPr lang="ko-KR" altLang="en-US" sz="2000" i="0" dirty="0" smtClean="0">
                <a:latin typeface="+mj-lt"/>
              </a:rPr>
              <a:t> </a:t>
            </a:r>
            <a:endParaRPr lang="en-US" altLang="ko-KR" sz="2000" i="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075" y="333375"/>
            <a:ext cx="5313363" cy="138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Tx/>
              <a:buChar char="-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매번 모든 계산을 해야 하는 것은 아니다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Tx/>
              <a:buChar char="-"/>
              <a:defRPr/>
            </a:pPr>
            <a:r>
              <a:rPr lang="en-US" altLang="ko-KR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i="0" baseline="-2500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i="0" baseline="-25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계산시 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i="0" baseline="-25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i-1 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163" y="3751263"/>
            <a:ext cx="7975600" cy="2400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i="0" baseline="-25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529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i="0" baseline="-25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10</a:t>
            </a:r>
            <a:r>
              <a:rPr lang="en-US" altLang="ko-KR" sz="2000" i="0" dirty="0">
                <a:solidFill>
                  <a:srgbClr val="3E020C"/>
                </a:solidFill>
              </a:rPr>
              <a:t>ⅹ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(529-10</a:t>
            </a:r>
            <a:r>
              <a:rPr lang="en-US" altLang="ko-KR" sz="2000" i="0" baseline="30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i="0" dirty="0">
                <a:solidFill>
                  <a:srgbClr val="3E020C"/>
                </a:solidFill>
              </a:rPr>
              <a:t>ⅹ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5)+4 = 294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Tx/>
              <a:buChar char="-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방식으로는 한번의 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계산하는데 곱셈 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 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필요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Tx/>
              <a:buChar char="-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n-m+1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m≪n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Tx/>
              <a:buChar char="-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          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Tx/>
              <a:buChar char="-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계산값이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너무 커질 수 있다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graphicFrame>
        <p:nvGraphicFramePr>
          <p:cNvPr id="92167" name="개체 7"/>
          <p:cNvGraphicFramePr>
            <a:graphicFrameLocks noChangeAspect="1"/>
          </p:cNvGraphicFramePr>
          <p:nvPr/>
        </p:nvGraphicFramePr>
        <p:xfrm>
          <a:off x="1636713" y="5445125"/>
          <a:ext cx="711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7" name="수식" r:id="rId4" imgW="342751" imgH="203112" progId="Equation.3">
                  <p:embed/>
                </p:oleObj>
              </mc:Choice>
              <mc:Fallback>
                <p:oleObj name="수식" r:id="rId4" imgW="342751" imgH="203112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5445125"/>
                        <a:ext cx="711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TextBox 1"/>
          <p:cNvSpPr txBox="1">
            <a:spLocks noChangeArrowheads="1"/>
          </p:cNvSpPr>
          <p:nvPr/>
        </p:nvSpPr>
        <p:spPr bwMode="auto">
          <a:xfrm>
            <a:off x="3163888" y="3252788"/>
            <a:ext cx="354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400" i="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69" name="TextBox 9"/>
          <p:cNvSpPr txBox="1">
            <a:spLocks noChangeArrowheads="1"/>
          </p:cNvSpPr>
          <p:nvPr/>
        </p:nvSpPr>
        <p:spPr bwMode="auto">
          <a:xfrm>
            <a:off x="3151188" y="3538538"/>
            <a:ext cx="3540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400" i="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636963" y="2816225"/>
          <a:ext cx="2160588" cy="1008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98"/>
                <a:gridCol w="360098"/>
                <a:gridCol w="360098"/>
                <a:gridCol w="360098"/>
                <a:gridCol w="360098"/>
                <a:gridCol w="360098"/>
              </a:tblGrid>
              <a:tr h="25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16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16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097CFC-6CC1-40CA-961D-33729350505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3187" name="TextBox 2"/>
          <p:cNvSpPr txBox="1">
            <a:spLocks noChangeArrowheads="1"/>
          </p:cNvSpPr>
          <p:nvPr/>
        </p:nvSpPr>
        <p:spPr bwMode="auto">
          <a:xfrm>
            <a:off x="1260475" y="1052513"/>
            <a:ext cx="6767513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basicRabinKarp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 ← 0; a</a:t>
            </a:r>
            <a:r>
              <a:rPr lang="en-US" altLang="ko-KR" sz="1600" i="0" baseline="-250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← 0; //d </a:t>
            </a:r>
            <a:r>
              <a:rPr lang="ko-KR" altLang="en-US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진수</a:t>
            </a:r>
            <a:endParaRPr lang="en-US" altLang="ko-KR" sz="16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i=1 to m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 = d</a:t>
            </a:r>
            <a:r>
              <a:rPr lang="en-US" altLang="ko-KR" sz="1600" i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ⅹ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+ p[i];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r>
              <a:rPr lang="en-US" altLang="ko-KR" sz="1600" i="0" baseline="-250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d</a:t>
            </a:r>
            <a:r>
              <a:rPr lang="en-US" altLang="ko-KR" sz="1600" i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ⅹ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ko-KR" sz="1600" i="0" baseline="-250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A[i]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i=1 to n-m+1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if(i≠1) a</a:t>
            </a:r>
            <a:r>
              <a:rPr lang="en-US" altLang="ko-KR" sz="1600" i="0" baseline="-250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← d</a:t>
            </a:r>
            <a:r>
              <a:rPr lang="en-US" altLang="ko-KR" sz="1600" i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ⅹ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altLang="ko-KR" sz="1600" i="0" baseline="-250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d</a:t>
            </a:r>
            <a:r>
              <a:rPr lang="en-US" altLang="ko-KR" sz="1600" i="0" baseline="300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m-1</a:t>
            </a:r>
            <a:r>
              <a:rPr lang="en-US" altLang="ko-KR" sz="1600" i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ⅹ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A[i-1]) + A[i+m-1]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if(v = a</a:t>
            </a:r>
            <a:r>
              <a:rPr lang="en-US" altLang="ko-KR" sz="1600" i="0" baseline="-250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matching is found at i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188" name="직사각형 4"/>
          <p:cNvSpPr>
            <a:spLocks noChangeArrowheads="1"/>
          </p:cNvSpPr>
          <p:nvPr/>
        </p:nvSpPr>
        <p:spPr bwMode="auto">
          <a:xfrm>
            <a:off x="900113" y="836613"/>
            <a:ext cx="6840537" cy="37449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A5FFC3-0252-4D27-927B-4E8AE4B5EC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1443" name="직사각형 8"/>
          <p:cNvSpPr>
            <a:spLocks noChangeArrowheads="1"/>
          </p:cNvSpPr>
          <p:nvPr/>
        </p:nvSpPr>
        <p:spPr bwMode="auto">
          <a:xfrm>
            <a:off x="703263" y="260350"/>
            <a:ext cx="3363912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i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 </a:t>
            </a:r>
            <a:r>
              <a:rPr lang="ko-KR" altLang="en-US" i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이용한 개선</a:t>
            </a:r>
          </a:p>
        </p:txBody>
      </p:sp>
      <p:graphicFrame>
        <p:nvGraphicFramePr>
          <p:cNvPr id="94212" name="개체 3"/>
          <p:cNvGraphicFramePr>
            <a:graphicFrameLocks noChangeAspect="1"/>
          </p:cNvGraphicFramePr>
          <p:nvPr/>
        </p:nvGraphicFramePr>
        <p:xfrm>
          <a:off x="4476750" y="41973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9" name="수식" r:id="rId4" imgW="114151" imgH="215619" progId="Equation.3">
                  <p:embed/>
                </p:oleObj>
              </mc:Choice>
              <mc:Fallback>
                <p:oleObj name="수식" r:id="rId4" imgW="114151" imgH="215619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41973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539750" y="2933700"/>
            <a:ext cx="7705725" cy="27400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2000" i="0" baseline="-25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</a:t>
            </a:r>
            <a:r>
              <a:rPr lang="en-US" altLang="ko-KR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2000" i="0" dirty="0" err="1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ⅹ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</a:t>
            </a:r>
            <a:r>
              <a:rPr lang="en-US" altLang="ko-KR" sz="2000" i="0" baseline="-25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i-1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(d</a:t>
            </a:r>
            <a:r>
              <a:rPr lang="en-US" altLang="ko-KR" sz="2000" i="0" baseline="30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m-1 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 q)</a:t>
            </a:r>
            <a:r>
              <a:rPr lang="en-US" altLang="ko-KR" sz="2000" i="0" dirty="0" err="1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ⅹ</a:t>
            </a:r>
            <a:r>
              <a:rPr lang="en-US" altLang="ko-KR" sz="20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[i-1]) + A[i+m-1]) mod q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2000" i="0" baseline="3000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m-1 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 q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미리 계산해서 활용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214" name="TextBox 6"/>
          <p:cNvSpPr txBox="1">
            <a:spLocks noChangeArrowheads="1"/>
          </p:cNvSpPr>
          <p:nvPr/>
        </p:nvSpPr>
        <p:spPr bwMode="auto">
          <a:xfrm>
            <a:off x="1331913" y="908050"/>
            <a:ext cx="643255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Char char="-"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q: prime number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Char char="-"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i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ⅹ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컴퓨터가 처리 가능한 범위가 되도록 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Char char="-"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a</a:t>
            </a:r>
            <a:r>
              <a:rPr lang="en-US" altLang="ko-KR" i="0" baseline="-25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 </a:t>
            </a: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i="0" baseline="-25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a</a:t>
            </a:r>
            <a:r>
              <a:rPr lang="en-US" altLang="ko-KR" i="0" baseline="-25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</a:t>
            </a: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 q </a:t>
            </a: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</a:t>
            </a:r>
          </a:p>
        </p:txBody>
      </p:sp>
      <p:sp>
        <p:nvSpPr>
          <p:cNvPr id="94215" name="TextBox 9"/>
          <p:cNvSpPr txBox="1">
            <a:spLocks noChangeArrowheads="1"/>
          </p:cNvSpPr>
          <p:nvPr/>
        </p:nvSpPr>
        <p:spPr bwMode="auto">
          <a:xfrm>
            <a:off x="1641475" y="4824413"/>
            <a:ext cx="3556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lang="en-US" altLang="ko-KR" sz="1400" i="0" baseline="-250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4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4216" name="TextBox 10"/>
          <p:cNvSpPr txBox="1">
            <a:spLocks noChangeArrowheads="1"/>
          </p:cNvSpPr>
          <p:nvPr/>
        </p:nvSpPr>
        <p:spPr bwMode="auto">
          <a:xfrm>
            <a:off x="1641475" y="5145088"/>
            <a:ext cx="35401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r>
              <a:rPr lang="en-US" altLang="ko-KR" sz="1400" i="0" baseline="-250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4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4217" name="TextBox 7"/>
          <p:cNvSpPr txBox="1">
            <a:spLocks noChangeArrowheads="1"/>
          </p:cNvSpPr>
          <p:nvPr/>
        </p:nvSpPr>
        <p:spPr bwMode="auto">
          <a:xfrm>
            <a:off x="4605338" y="4303713"/>
            <a:ext cx="44926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q=11 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endParaRPr lang="en-US" altLang="ko-KR" sz="16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</a:t>
            </a:r>
            <a:r>
              <a:rPr lang="en-US" altLang="ko-KR" sz="1600" i="0" baseline="-25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529 mod 11 = 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</a:t>
            </a:r>
            <a:r>
              <a:rPr lang="en-US" altLang="ko-KR" sz="1600" i="0" baseline="-25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(10</a:t>
            </a:r>
            <a:r>
              <a:rPr lang="en-US" altLang="ko-KR" sz="1600" i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ⅹ 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 – (10</a:t>
            </a:r>
            <a:r>
              <a:rPr lang="en-US" altLang="ko-KR" sz="1600" i="0" baseline="30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mod 11)</a:t>
            </a:r>
            <a:r>
              <a:rPr lang="en-US" altLang="ko-KR" sz="1600" i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ⅹ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5)+4) mod 11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= 8 </a:t>
            </a:r>
            <a:endParaRPr lang="ko-KR" altLang="en-US" sz="16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124075" y="4344988"/>
          <a:ext cx="2160588" cy="1008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98"/>
                <a:gridCol w="360098"/>
                <a:gridCol w="360098"/>
                <a:gridCol w="360098"/>
                <a:gridCol w="360098"/>
                <a:gridCol w="360098"/>
              </a:tblGrid>
              <a:tr h="25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16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16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7" marR="9527" marT="95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94260" name="그룹 3"/>
          <p:cNvGrpSpPr>
            <a:grpSpLocks/>
          </p:cNvGrpSpPr>
          <p:nvPr/>
        </p:nvGrpSpPr>
        <p:grpSpPr bwMode="auto">
          <a:xfrm>
            <a:off x="5281613" y="1860550"/>
            <a:ext cx="3816350" cy="830263"/>
            <a:chOff x="5004048" y="1940258"/>
            <a:chExt cx="3816424" cy="831518"/>
          </a:xfrm>
        </p:grpSpPr>
        <p:sp>
          <p:nvSpPr>
            <p:cNvPr id="3" name="모서리가 둥근 직사각형 2"/>
            <p:cNvSpPr/>
            <p:nvPr/>
          </p:nvSpPr>
          <p:spPr bwMode="auto">
            <a:xfrm>
              <a:off x="5004048" y="1954568"/>
              <a:ext cx="3671958" cy="817208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  <a:defRPr/>
              </a:pPr>
              <a:endParaRPr lang="ko-KR" altLang="en-US" sz="2000" i="0" dirty="0" err="1">
                <a:latin typeface="+mj-lt"/>
              </a:endParaRPr>
            </a:p>
          </p:txBody>
        </p:sp>
        <p:sp>
          <p:nvSpPr>
            <p:cNvPr id="12" name="직사각형 2"/>
            <p:cNvSpPr>
              <a:spLocks noChangeArrowheads="1"/>
            </p:cNvSpPr>
            <p:nvPr/>
          </p:nvSpPr>
          <p:spPr bwMode="auto">
            <a:xfrm>
              <a:off x="5075486" y="2332964"/>
              <a:ext cx="3744986" cy="3132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3200" 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200" 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200" 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200" 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200" 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defRPr kumimoji="1" sz="3200" 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defRPr kumimoji="1" sz="3200" 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defRPr kumimoji="1" sz="3200" 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defRPr kumimoji="1" sz="3200" 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1600" i="0" dirty="0" smtClean="0">
                  <a:latin typeface="+mj-lt"/>
                </a:rPr>
                <a:t> </a:t>
              </a:r>
              <a:r>
                <a:rPr lang="en-US" altLang="ko-KR" sz="1600" i="0" dirty="0" err="1" smtClean="0">
                  <a:latin typeface="+mj-lt"/>
                </a:rPr>
                <a:t>a</a:t>
              </a:r>
              <a:r>
                <a:rPr lang="en-US" altLang="ko-KR" sz="1600" i="0" baseline="-25000" dirty="0" err="1" smtClean="0">
                  <a:latin typeface="+mj-lt"/>
                </a:rPr>
                <a:t>i</a:t>
              </a:r>
              <a:r>
                <a:rPr lang="en-US" altLang="ko-KR" sz="1600" i="0" dirty="0" smtClean="0">
                  <a:latin typeface="+mj-lt"/>
                </a:rPr>
                <a:t> = 10</a:t>
              </a:r>
              <a:r>
                <a:rPr lang="en-US" altLang="ko-KR" sz="1600" i="0" dirty="0" smtClean="0">
                  <a:solidFill>
                    <a:srgbClr val="3E020C"/>
                  </a:solidFill>
                </a:rPr>
                <a:t>ⅹ</a:t>
              </a:r>
              <a:r>
                <a:rPr lang="en-US" altLang="ko-KR" sz="1600" i="0" dirty="0" smtClean="0">
                  <a:latin typeface="+mj-lt"/>
                </a:rPr>
                <a:t>(a</a:t>
              </a:r>
              <a:r>
                <a:rPr lang="en-US" altLang="ko-KR" sz="1600" i="0" baseline="-25000" dirty="0" smtClean="0">
                  <a:latin typeface="+mj-lt"/>
                </a:rPr>
                <a:t>i-1 </a:t>
              </a:r>
              <a:r>
                <a:rPr lang="en-US" altLang="ko-KR" sz="1600" i="0" dirty="0" smtClean="0">
                  <a:latin typeface="+mj-lt"/>
                </a:rPr>
                <a:t>- 10</a:t>
              </a:r>
              <a:r>
                <a:rPr lang="en-US" altLang="ko-KR" sz="1600" i="0" baseline="30000" dirty="0" smtClean="0">
                  <a:latin typeface="+mj-lt"/>
                </a:rPr>
                <a:t>m-1</a:t>
              </a:r>
              <a:r>
                <a:rPr lang="en-US" altLang="ko-KR" sz="1600" i="0" dirty="0" smtClean="0">
                  <a:solidFill>
                    <a:srgbClr val="3E020C"/>
                  </a:solidFill>
                </a:rPr>
                <a:t>ⅹ</a:t>
              </a:r>
              <a:r>
                <a:rPr lang="en-US" altLang="ko-KR" sz="1600" i="0" dirty="0" smtClean="0">
                  <a:latin typeface="+mj-lt"/>
                </a:rPr>
                <a:t>A[i-1]) + A[i+m-1]</a:t>
              </a:r>
              <a:r>
                <a:rPr lang="ko-KR" altLang="en-US" sz="1600" i="0" dirty="0" smtClean="0">
                  <a:latin typeface="+mj-lt"/>
                </a:rPr>
                <a:t> </a:t>
              </a:r>
              <a:endParaRPr lang="en-US" altLang="ko-KR" sz="1600" i="0" dirty="0" smtClean="0">
                <a:latin typeface="+mj-lt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075486" y="1940258"/>
              <a:ext cx="854092" cy="405425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>
                <a:lnSpc>
                  <a:spcPts val="2600"/>
                </a:lnSpc>
                <a:buClr>
                  <a:schemeClr val="tx2">
                    <a:lumMod val="75000"/>
                  </a:schemeClr>
                </a:buClr>
                <a:defRPr/>
              </a:pPr>
              <a:r>
                <a:rPr lang="ko-KR" altLang="en-US" sz="1400" i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원래 방법</a:t>
              </a:r>
              <a:endPara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1182D5-5E2D-4187-80F6-95D5D821590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5235" name="TextBox 2"/>
          <p:cNvSpPr txBox="1">
            <a:spLocks noChangeArrowheads="1"/>
          </p:cNvSpPr>
          <p:nvPr/>
        </p:nvSpPr>
        <p:spPr bwMode="auto">
          <a:xfrm>
            <a:off x="1187450" y="252413"/>
            <a:ext cx="6264275" cy="3563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RabinKarp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v ← 0; b</a:t>
            </a:r>
            <a:r>
              <a:rPr lang="en-US" altLang="ko-KR" sz="1600" i="0" baseline="-25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← 0; //d 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진수</a:t>
            </a:r>
            <a:endParaRPr lang="en-US" altLang="ko-KR" sz="16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for i=1 to m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v = (d</a:t>
            </a:r>
            <a:r>
              <a:rPr lang="en-US" altLang="ko-KR" sz="1600" i="0">
                <a:solidFill>
                  <a:srgbClr val="3E020C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ⅹ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 + p[i]) mod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b</a:t>
            </a:r>
            <a:r>
              <a:rPr lang="en-US" altLang="ko-KR" sz="1600" i="0" baseline="-25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 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 (d</a:t>
            </a:r>
            <a:r>
              <a:rPr lang="en-US" altLang="ko-KR" sz="1600" i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ⅹ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1600" i="0" baseline="-25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A[i]) mod q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end for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h = d</a:t>
            </a:r>
            <a:r>
              <a:rPr lang="en-US" altLang="ko-KR" sz="1600" i="0" baseline="30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m-1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mod q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for i=1 to n-m+1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if(i≠1) b</a:t>
            </a:r>
            <a:r>
              <a:rPr lang="en-US" altLang="ko-KR" sz="1600" i="0" baseline="-25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← (d</a:t>
            </a:r>
            <a:r>
              <a:rPr lang="en-US" altLang="ko-KR" sz="1600" i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ⅹ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</a:t>
            </a:r>
            <a:r>
              <a:rPr lang="en-US" altLang="ko-KR" sz="1600" i="0" baseline="-25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i-1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h</a:t>
            </a:r>
            <a:r>
              <a:rPr lang="en-US" altLang="ko-KR" sz="1600" i="0">
                <a:solidFill>
                  <a:srgbClr val="3E02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ⅹ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A[i-1]) + A[i+m-1]) mod q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if(v == b</a:t>
            </a:r>
            <a:r>
              <a:rPr lang="en-US" altLang="ko-KR" sz="1600" i="0" baseline="-25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){  // </a:t>
            </a:r>
            <a:r>
              <a:rPr lang="ko-KR" altLang="en-US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값이면 매칭이 실제 되는지 확인해야 함</a:t>
            </a:r>
            <a:endParaRPr lang="en-US" altLang="ko-KR" sz="14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if(p[1..m] == A[i..i+m-1]) matching is found at i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end for</a:t>
            </a:r>
          </a:p>
        </p:txBody>
      </p:sp>
      <p:sp>
        <p:nvSpPr>
          <p:cNvPr id="95236" name="직사각형 5"/>
          <p:cNvSpPr>
            <a:spLocks noChangeArrowheads="1"/>
          </p:cNvSpPr>
          <p:nvPr/>
        </p:nvSpPr>
        <p:spPr bwMode="auto">
          <a:xfrm>
            <a:off x="179388" y="3970338"/>
            <a:ext cx="896461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1600" i="0" baseline="-25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계산에 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곱셈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덧셈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 1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en-US" altLang="ko-KR" sz="16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n-m+1 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endParaRPr lang="en-US" altLang="ko-KR" sz="16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ü"/>
            </a:pP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매칭확인 시간 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         ( mod 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계산에 의해 패턴이 다른 데이터에서 매칭이 일어날 수 있다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ü"/>
            </a:pP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번의 매칭 확인이 필요하다면 총</a:t>
            </a:r>
            <a:endParaRPr lang="en-US" altLang="ko-KR" sz="1600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ü"/>
            </a:pP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충분히 큰 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q&gt;n 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matching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미만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eaLnBrk="1" hangingPunct="1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ü"/>
            </a:pPr>
            <a:r>
              <a:rPr lang="ko-KR" altLang="en-US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r>
              <a:rPr lang="en-US" altLang="ko-KR" sz="16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</p:txBody>
      </p:sp>
      <p:graphicFrame>
        <p:nvGraphicFramePr>
          <p:cNvPr id="95237" name="개체 6"/>
          <p:cNvGraphicFramePr>
            <a:graphicFrameLocks noChangeAspect="1"/>
          </p:cNvGraphicFramePr>
          <p:nvPr/>
        </p:nvGraphicFramePr>
        <p:xfrm>
          <a:off x="2484438" y="4487863"/>
          <a:ext cx="5048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4" name="수식" r:id="rId4" imgW="342751" imgH="203112" progId="Equation.3">
                  <p:embed/>
                </p:oleObj>
              </mc:Choice>
              <mc:Fallback>
                <p:oleObj name="수식" r:id="rId4" imgW="342751" imgH="203112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87863"/>
                        <a:ext cx="504825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개체 7"/>
          <p:cNvGraphicFramePr>
            <a:graphicFrameLocks noChangeAspect="1"/>
          </p:cNvGraphicFramePr>
          <p:nvPr/>
        </p:nvGraphicFramePr>
        <p:xfrm>
          <a:off x="2338388" y="4941888"/>
          <a:ext cx="5413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5" name="수식" r:id="rId6" imgW="380835" imgH="203112" progId="Equation.3">
                  <p:embed/>
                </p:oleObj>
              </mc:Choice>
              <mc:Fallback>
                <p:oleObj name="수식" r:id="rId6" imgW="380835" imgH="203112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4941888"/>
                        <a:ext cx="54133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개체 8"/>
          <p:cNvGraphicFramePr>
            <a:graphicFrameLocks noChangeAspect="1"/>
          </p:cNvGraphicFramePr>
          <p:nvPr/>
        </p:nvGraphicFramePr>
        <p:xfrm>
          <a:off x="4067175" y="5373688"/>
          <a:ext cx="9366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6" name="수식" r:id="rId8" imgW="660113" imgH="203112" progId="Equation.3">
                  <p:embed/>
                </p:oleObj>
              </mc:Choice>
              <mc:Fallback>
                <p:oleObj name="수식" r:id="rId8" imgW="660113" imgH="203112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73688"/>
                        <a:ext cx="9366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개체 9"/>
          <p:cNvGraphicFramePr>
            <a:graphicFrameLocks noChangeAspect="1"/>
          </p:cNvGraphicFramePr>
          <p:nvPr/>
        </p:nvGraphicFramePr>
        <p:xfrm>
          <a:off x="2051050" y="6200775"/>
          <a:ext cx="5762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7" name="수식" r:id="rId10" imgW="342751" imgH="203112" progId="Equation.3">
                  <p:embed/>
                </p:oleObj>
              </mc:Choice>
              <mc:Fallback>
                <p:oleObj name="수식" r:id="rId10" imgW="342751" imgH="203112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200775"/>
                        <a:ext cx="576263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연결선 6"/>
          <p:cNvCxnSpPr/>
          <p:nvPr/>
        </p:nvCxnSpPr>
        <p:spPr bwMode="auto">
          <a:xfrm flipV="1">
            <a:off x="179388" y="3644900"/>
            <a:ext cx="431800" cy="647700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V="1">
            <a:off x="611188" y="2852738"/>
            <a:ext cx="1296987" cy="792162"/>
          </a:xfrm>
          <a:prstGeom prst="straightConnector1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 flipH="1" flipV="1">
            <a:off x="179388" y="4292600"/>
            <a:ext cx="576262" cy="792163"/>
          </a:xfrm>
          <a:prstGeom prst="line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0AB079-9F26-4822-80BD-B4CBD5A4010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513" y="1773238"/>
            <a:ext cx="1568450" cy="10731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이분검색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3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</a:t>
            </a:r>
            <a:endParaRPr lang="en-US" altLang="ko-KR" sz="18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endParaRPr lang="en-US" altLang="ko-KR" sz="18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순차검색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7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en-US" sz="18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450" y="836613"/>
            <a:ext cx="6604000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데이터인 경우 최대 검색 회수의 하한은 무엇인가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  <a:endParaRPr lang="ko-KR" altLang="en-US" sz="20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3F4E6B-99D8-4E7E-A8BE-C12ED18E206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3" y="549275"/>
            <a:ext cx="31021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smtClean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Boyer-Moore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260" name="TextBox 8"/>
          <p:cNvSpPr txBox="1">
            <a:spLocks noChangeArrowheads="1"/>
          </p:cNvSpPr>
          <p:nvPr/>
        </p:nvSpPr>
        <p:spPr bwMode="auto">
          <a:xfrm>
            <a:off x="1666875" y="1812925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61" name="TextBox 9"/>
          <p:cNvSpPr txBox="1">
            <a:spLocks noChangeArrowheads="1"/>
          </p:cNvSpPr>
          <p:nvPr/>
        </p:nvSpPr>
        <p:spPr bwMode="auto">
          <a:xfrm>
            <a:off x="1617663" y="2203450"/>
            <a:ext cx="7318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087688" y="1851025"/>
          <a:ext cx="3932236" cy="247650"/>
        </p:xfrm>
        <a:graphic>
          <a:graphicData uri="http://schemas.openxmlformats.org/drawingml/2006/table">
            <a:tbl>
              <a:tblPr/>
              <a:tblGrid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</a:tblGrid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59113" y="2273300"/>
          <a:ext cx="1473200" cy="222371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54050" y="3789363"/>
            <a:ext cx="7848600" cy="280692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(1)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에서 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A[1] ≠ p[1] (t ≠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b)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일 때 단순한 </a:t>
            </a:r>
            <a:r>
              <a:rPr lang="ko-KR" altLang="en-US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방법에서는 </a:t>
            </a: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(2)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로 이동</a:t>
            </a:r>
            <a:endParaRPr lang="en-US" altLang="ko-KR" sz="1800" i="0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만일 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A[4]≠p[4] 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를 먼저 확인한다면</a:t>
            </a: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, (1)</a:t>
            </a:r>
            <a:r>
              <a:rPr lang="ko-KR" altLang="en-US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에서 </a:t>
            </a: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r>
              <a:rPr lang="ko-KR" altLang="en-US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으로 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이동 가능</a:t>
            </a:r>
            <a:endParaRPr lang="en-US" altLang="ko-KR" sz="1800" i="0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indent="279400"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 (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이유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 A[4]=h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가 패턴 내에 없으므로</a:t>
            </a:r>
            <a:endParaRPr lang="en-US" altLang="ko-KR" sz="1800" i="0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만일 패턴이 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‘show’ </a:t>
            </a:r>
            <a:r>
              <a:rPr lang="ko-KR" altLang="en-US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라면 </a:t>
            </a: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(4)</a:t>
            </a:r>
            <a:r>
              <a:rPr lang="ko-KR" altLang="en-US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에서 비교해 본 후</a:t>
            </a: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, </a:t>
            </a:r>
            <a:r>
              <a:rPr lang="ko-KR" altLang="en-US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다음에는 </a:t>
            </a: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(5) </a:t>
            </a:r>
            <a:r>
              <a:rPr lang="ko-KR" altLang="en-US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로 이동</a:t>
            </a: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. 6</a:t>
            </a:r>
            <a:r>
              <a:rPr lang="ko-KR" altLang="en-US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번째 칸</a:t>
            </a: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(b</a:t>
            </a:r>
            <a:r>
              <a:rPr lang="ko-KR" altLang="en-US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와 </a:t>
            </a: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w)</a:t>
            </a:r>
            <a:r>
              <a:rPr lang="ko-KR" altLang="en-US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부터 확인 시작</a:t>
            </a:r>
            <a:r>
              <a:rPr lang="en-US" altLang="ko-KR" sz="1800" i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.</a:t>
            </a:r>
            <a:endParaRPr lang="en-US" altLang="ko-KR" sz="1800" i="0" dirty="0" smtClean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1F407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패턴의 제일 뒤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오른쪽</a:t>
            </a:r>
            <a:r>
              <a:rPr lang="en-US" altLang="ko-KR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r>
              <a:rPr lang="ko-KR" altLang="en-US" sz="1800" i="0" dirty="0" smtClean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부터 검사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1738" y="2198688"/>
            <a:ext cx="393056" cy="286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smtClean="0">
                <a:latin typeface="+mn-lt"/>
              </a:rPr>
              <a:t>(</a:t>
            </a:r>
            <a:r>
              <a:rPr lang="en-US" altLang="ko-KR" sz="1400" i="0" dirty="0">
                <a:latin typeface="+mn-lt"/>
              </a:rPr>
              <a:t>1</a:t>
            </a:r>
            <a:r>
              <a:rPr lang="en-US" altLang="ko-KR" sz="1400" i="0" smtClean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419475" y="2568575"/>
          <a:ext cx="1473200" cy="222371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474913" y="2547938"/>
            <a:ext cx="393056" cy="286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smtClean="0">
                <a:latin typeface="+mn-lt"/>
              </a:rPr>
              <a:t>(</a:t>
            </a:r>
            <a:r>
              <a:rPr lang="en-US" altLang="ko-KR" sz="1400" i="0" dirty="0">
                <a:latin typeface="+mn-lt"/>
              </a:rPr>
              <a:t>2</a:t>
            </a:r>
            <a:r>
              <a:rPr lang="en-US" altLang="ko-KR" sz="1400" i="0" smtClean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535488" y="2863850"/>
          <a:ext cx="1473200" cy="222371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 bwMode="auto">
          <a:xfrm>
            <a:off x="4524375" y="1196975"/>
            <a:ext cx="0" cy="2087563"/>
          </a:xfrm>
          <a:prstGeom prst="line">
            <a:avLst/>
          </a:prstGeom>
          <a:noFill/>
          <a:ln w="1587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474913" y="2855913"/>
            <a:ext cx="393056" cy="286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smtClean="0">
                <a:latin typeface="+mn-lt"/>
              </a:rPr>
              <a:t>(</a:t>
            </a:r>
            <a:r>
              <a:rPr lang="en-US" altLang="ko-KR" sz="1400" i="0" dirty="0">
                <a:latin typeface="+mn-lt"/>
              </a:rPr>
              <a:t>3</a:t>
            </a:r>
            <a:r>
              <a:rPr lang="en-US" altLang="ko-KR" sz="1400" i="0" smtClean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52775" y="1570038"/>
            <a:ext cx="4149725" cy="258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1       2       3        4       5        6      7       8        9      10     11 </a:t>
            </a:r>
            <a:endParaRPr lang="ko-KR" altLang="en-US" sz="1200" i="0" dirty="0" err="1">
              <a:latin typeface="+mn-lt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3787775" y="3491737"/>
          <a:ext cx="1473200" cy="222371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482850" y="3141663"/>
            <a:ext cx="393056" cy="286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smtClean="0">
                <a:latin typeface="+mn-lt"/>
              </a:rPr>
              <a:t>(</a:t>
            </a:r>
            <a:r>
              <a:rPr lang="en-US" altLang="ko-KR" sz="1400" i="0" smtClean="0">
                <a:latin typeface="Times New Roman"/>
                <a:cs typeface="Times New Roman"/>
              </a:rPr>
              <a:t>4)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8888" y="989013"/>
            <a:ext cx="6264275" cy="38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Boyer-Moore-</a:t>
            </a:r>
            <a:r>
              <a:rPr lang="en-US" altLang="ko-KR" sz="16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Horspool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: Boyer-Moore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의 약식 알고리즘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(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단순 형태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)</a:t>
            </a:r>
            <a:endParaRPr lang="ko-KR" altLang="en-US" sz="1600" i="0" dirty="0" err="1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3059113" y="3207484"/>
          <a:ext cx="1473200" cy="222371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82850" y="3434869"/>
            <a:ext cx="393056" cy="2862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smtClean="0">
                <a:latin typeface="+mn-lt"/>
              </a:rPr>
              <a:t>(</a:t>
            </a:r>
            <a:r>
              <a:rPr lang="en-US" altLang="ko-KR" sz="1400" i="0" smtClean="0">
                <a:latin typeface="Times New Roman"/>
                <a:cs typeface="Times New Roman"/>
              </a:rPr>
              <a:t>5)</a:t>
            </a:r>
            <a:endParaRPr lang="ko-KR" altLang="en-US" sz="1400" i="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32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6000"/>
    </mc:Choice>
    <mc:Fallback xmlns="">
      <p:transition spd="slow" advClick="0" advTm="15600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0442" x="1536700" y="1450975"/>
          <p14:tracePt t="10483" x="1536700" y="1446213"/>
          <p14:tracePt t="10539" x="1543050" y="1446213"/>
          <p14:tracePt t="10554" x="1549400" y="1446213"/>
          <p14:tracePt t="10626" x="1554163" y="1446213"/>
          <p14:tracePt t="10642" x="1560513" y="1446213"/>
          <p14:tracePt t="10650" x="1565275" y="1446213"/>
          <p14:tracePt t="10658" x="1582738" y="1446213"/>
          <p14:tracePt t="10666" x="1622425" y="1446213"/>
          <p14:tracePt t="10682" x="1731963" y="1446213"/>
          <p14:tracePt t="10709" x="1925638" y="1446213"/>
          <p14:tracePt t="10715" x="1989138" y="1446213"/>
          <p14:tracePt t="10732" x="2108200" y="1446213"/>
          <p14:tracePt t="10749" x="2178050" y="1446213"/>
          <p14:tracePt t="10767" x="2211388" y="1439863"/>
          <p14:tracePt t="10782" x="2217738" y="1439863"/>
          <p14:tracePt t="11250" x="2239963" y="1435100"/>
          <p14:tracePt t="11274" x="2257425" y="1435100"/>
          <p14:tracePt t="11282" x="2274888" y="1435100"/>
          <p14:tracePt t="11290" x="2303463" y="1435100"/>
          <p14:tracePt t="11299" x="2343150" y="1435100"/>
          <p14:tracePt t="11316" x="2428875" y="1435100"/>
          <p14:tracePt t="11334" x="2503488" y="1435100"/>
          <p14:tracePt t="11349" x="2593975" y="1417638"/>
          <p14:tracePt t="11366" x="2646363" y="1417638"/>
          <p14:tracePt t="11383" x="2679700" y="1406525"/>
          <p14:tracePt t="11400" x="2697163" y="1400175"/>
          <p14:tracePt t="11416" x="2703513" y="1400175"/>
          <p14:tracePt t="11499" x="2708275" y="1400175"/>
          <p14:tracePt t="11548" x="2714625" y="1400175"/>
          <p14:tracePt t="11570" x="2720975" y="1400175"/>
          <p14:tracePt t="11578" x="2725738" y="1400175"/>
          <p14:tracePt t="11594" x="2732088" y="1400175"/>
          <p14:tracePt t="11602" x="2736850" y="1400175"/>
          <p14:tracePt t="11616" x="2743200" y="1400175"/>
          <p14:tracePt t="11635" x="2749550" y="1400175"/>
          <p14:tracePt t="11866" x="2754313" y="1400175"/>
          <p14:tracePt t="11922" x="2760663" y="1411288"/>
          <p14:tracePt t="12002" x="2765425" y="1411288"/>
          <p14:tracePt t="12011" x="2771775" y="1411288"/>
          <p14:tracePt t="12059" x="2778125" y="1417638"/>
          <p14:tracePt t="12098" x="2782888" y="1417638"/>
          <p14:tracePt t="12123" x="2789238" y="1417638"/>
          <p14:tracePt t="12139" x="2794000" y="1417638"/>
          <p14:tracePt t="12147" x="2800350" y="1417638"/>
          <p14:tracePt t="12162" x="2811463" y="1417638"/>
          <p14:tracePt t="12170" x="2817813" y="1417638"/>
          <p14:tracePt t="12183" x="2828925" y="1417638"/>
          <p14:tracePt t="12200" x="2857500" y="1417638"/>
          <p14:tracePt t="12217" x="2897188" y="1417638"/>
          <p14:tracePt t="12234" x="2971800" y="1428750"/>
          <p14:tracePt t="12250" x="3000375" y="1428750"/>
          <p14:tracePt t="12267" x="3046413" y="1428750"/>
          <p14:tracePt t="12283" x="3068638" y="1428750"/>
          <p14:tracePt t="12301" x="3079750" y="1428750"/>
          <p14:tracePt t="12317" x="3097213" y="1428750"/>
          <p14:tracePt t="12333" x="3125788" y="1428750"/>
          <p14:tracePt t="12350" x="3136900" y="1428750"/>
          <p14:tracePt t="12368" x="3165475" y="1428750"/>
          <p14:tracePt t="12383" x="3182938" y="1428750"/>
          <p14:tracePt t="12400" x="3211513" y="1422400"/>
          <p14:tracePt t="12417" x="3246438" y="1422400"/>
          <p14:tracePt t="12434" x="3325813" y="1411288"/>
          <p14:tracePt t="12450" x="3382963" y="1411288"/>
          <p14:tracePt t="12467" x="3400425" y="1411288"/>
          <p14:tracePt t="12787" x="3382963" y="1411288"/>
          <p14:tracePt t="12795" x="3354388" y="1422400"/>
          <p14:tracePt t="12802" x="3321050" y="1428750"/>
          <p14:tracePt t="12817" x="3297238" y="1439863"/>
          <p14:tracePt t="12834" x="3222625" y="1457325"/>
          <p14:tracePt t="12851" x="3063875" y="1485900"/>
          <p14:tracePt t="12868" x="2886075" y="1508125"/>
          <p14:tracePt t="12884" x="2640013" y="1543050"/>
          <p14:tracePt t="12901" x="2406650" y="1565275"/>
          <p14:tracePt t="12917" x="2206625" y="1577975"/>
          <p14:tracePt t="12935" x="2074863" y="1589088"/>
          <p14:tracePt t="12951" x="1965325" y="1589088"/>
          <p14:tracePt t="12967" x="1874838" y="1589088"/>
          <p14:tracePt t="12984" x="1800225" y="1589088"/>
          <p14:tracePt t="13002" x="1731963" y="1589088"/>
          <p14:tracePt t="13017" x="1685925" y="1577975"/>
          <p14:tracePt t="13034" x="1639888" y="1543050"/>
          <p14:tracePt t="13051" x="1611313" y="1520825"/>
          <p14:tracePt t="13068" x="1582738" y="1492250"/>
          <p14:tracePt t="13084" x="1571625" y="1468438"/>
          <p14:tracePt t="13101" x="1560513" y="1446213"/>
          <p14:tracePt t="13117" x="1554163" y="1428750"/>
          <p14:tracePt t="13135" x="1554163" y="1400175"/>
          <p14:tracePt t="13151" x="1554163" y="1371600"/>
          <p14:tracePt t="13168" x="1611313" y="1303338"/>
          <p14:tracePt t="13184" x="1703388" y="1250950"/>
          <p14:tracePt t="13202" x="1903413" y="1217613"/>
          <p14:tracePt t="13218" x="2274888" y="1165225"/>
          <p14:tracePt t="13234" x="2943225" y="1165225"/>
          <p14:tracePt t="13251" x="3365500" y="1165225"/>
          <p14:tracePt t="13269" x="3617913" y="1165225"/>
          <p14:tracePt t="13284" x="3743325" y="1177925"/>
          <p14:tracePt t="13301" x="3789363" y="1200150"/>
          <p14:tracePt t="13318" x="3794125" y="1217613"/>
          <p14:tracePt t="13335" x="3811588" y="1263650"/>
          <p14:tracePt t="13351" x="3829050" y="1325563"/>
          <p14:tracePt t="13368" x="3835400" y="1365250"/>
          <p14:tracePt t="13384" x="3840163" y="1382713"/>
          <p14:tracePt t="13402" x="3840163" y="1393825"/>
          <p14:tracePt t="13418" x="3840163" y="1400175"/>
          <p14:tracePt t="13434" x="3822700" y="1417638"/>
          <p14:tracePt t="13451" x="3817938" y="1422400"/>
          <p14:tracePt t="13469" x="3806825" y="1435100"/>
          <p14:tracePt t="13484" x="3783013" y="1439863"/>
          <p14:tracePt t="13501" x="3760788" y="1450975"/>
          <p14:tracePt t="13518" x="3754438" y="1450975"/>
          <p14:tracePt t="13571" x="3749675" y="1450975"/>
          <p14:tracePt t="13795" x="3743325" y="1457325"/>
          <p14:tracePt t="13819" x="3743325" y="1463675"/>
          <p14:tracePt t="13843" x="3743325" y="1468438"/>
          <p14:tracePt t="13851" x="3736975" y="1474788"/>
          <p14:tracePt t="13866" x="3732213" y="1474788"/>
          <p14:tracePt t="13875" x="3732213" y="1479550"/>
          <p14:tracePt t="13891" x="3725863" y="1479550"/>
          <p14:tracePt t="13902" x="3721100" y="1485900"/>
          <p14:tracePt t="13918" x="3714750" y="1485900"/>
          <p14:tracePt t="13936" x="3708400" y="1497013"/>
          <p14:tracePt t="13955" x="3703638" y="1503363"/>
          <p14:tracePt t="13969" x="3697288" y="1514475"/>
          <p14:tracePt t="13985" x="3697288" y="1520825"/>
          <p14:tracePt t="14003" x="3675063" y="1554163"/>
          <p14:tracePt t="14018" x="3651250" y="1593850"/>
          <p14:tracePt t="14035" x="3622675" y="1639888"/>
          <p14:tracePt t="14052" x="3594100" y="1679575"/>
          <p14:tracePt t="14070" x="3560763" y="1725613"/>
          <p14:tracePt t="14085" x="3508375" y="1778000"/>
          <p14:tracePt t="14102" x="3463925" y="1822450"/>
          <p14:tracePt t="14118" x="3429000" y="1851025"/>
          <p14:tracePt t="14136" x="3400425" y="1868488"/>
          <p14:tracePt t="14152" x="3378200" y="1885950"/>
          <p14:tracePt t="14169" x="3360738" y="1903413"/>
          <p14:tracePt t="14185" x="3343275" y="1914525"/>
          <p14:tracePt t="14203" x="3286125" y="1931988"/>
          <p14:tracePt t="14218" x="3257550" y="1943100"/>
          <p14:tracePt t="14235" x="3228975" y="1960563"/>
          <p14:tracePt t="14252" x="3211513" y="1971675"/>
          <p14:tracePt t="14269" x="3200400" y="1978025"/>
          <p14:tracePt t="14285" x="3189288" y="1982788"/>
          <p14:tracePt t="14302" x="3171825" y="1993900"/>
          <p14:tracePt t="14319" x="3132138" y="1993900"/>
          <p14:tracePt t="14337" x="3068638" y="2011363"/>
          <p14:tracePt t="14352" x="3011488" y="2017713"/>
          <p14:tracePt t="14369" x="2971800" y="2028825"/>
          <p14:tracePt t="14385" x="2936875" y="2035175"/>
          <p14:tracePt t="14404" x="2897188" y="2039938"/>
          <p14:tracePt t="14419" x="2851150" y="2039938"/>
          <p14:tracePt t="14435" x="2771775" y="2039938"/>
          <p14:tracePt t="14452" x="2692400" y="2039938"/>
          <p14:tracePt t="14470" x="2640013" y="2039938"/>
          <p14:tracePt t="14485" x="2600325" y="2039938"/>
          <p14:tracePt t="14502" x="2571750" y="2039938"/>
          <p14:tracePt t="14519" x="2525713" y="2039938"/>
          <p14:tracePt t="14537" x="2428875" y="2039938"/>
          <p14:tracePt t="14552" x="2332038" y="2022475"/>
          <p14:tracePt t="14569" x="2257425" y="2017713"/>
          <p14:tracePt t="14586" x="2217738" y="2006600"/>
          <p14:tracePt t="14603" x="2200275" y="2006600"/>
          <p14:tracePt t="14619" x="2189163" y="2006600"/>
          <p14:tracePt t="14636" x="2165350" y="1989138"/>
          <p14:tracePt t="14652" x="2149475" y="1989138"/>
          <p14:tracePt t="14669" x="2114550" y="1982788"/>
          <p14:tracePt t="14686" x="2103438" y="1978025"/>
          <p14:tracePt t="14723" x="2103438" y="1965325"/>
          <p14:tracePt t="14731" x="2103438" y="1949450"/>
          <p14:tracePt t="14739" x="2103438" y="1936750"/>
          <p14:tracePt t="14752" x="2103438" y="1914525"/>
          <p14:tracePt t="14769" x="2103438" y="1897063"/>
          <p14:tracePt t="14786" x="2103438" y="1885950"/>
          <p14:tracePt t="14803" x="2108200" y="1874838"/>
          <p14:tracePt t="14819" x="2136775" y="1863725"/>
          <p14:tracePt t="14836" x="2182813" y="1839913"/>
          <p14:tracePt t="14852" x="2246313" y="1835150"/>
          <p14:tracePt t="14870" x="2320925" y="1817688"/>
          <p14:tracePt t="14886" x="2406650" y="1800225"/>
          <p14:tracePt t="14903" x="2486025" y="1800225"/>
          <p14:tracePt t="14919" x="2589213" y="1800225"/>
          <p14:tracePt t="14937" x="2692400" y="1793875"/>
          <p14:tracePt t="14953" x="2811463" y="1789113"/>
          <p14:tracePt t="14969" x="2965450" y="1760538"/>
          <p14:tracePt t="14986" x="3132138" y="1743075"/>
          <p14:tracePt t="15004" x="3378200" y="1731963"/>
          <p14:tracePt t="15019" x="3532188" y="1731963"/>
          <p14:tracePt t="15036" x="3725863" y="1731963"/>
          <p14:tracePt t="15053" x="3903663" y="1731963"/>
          <p14:tracePt t="15070" x="4086225" y="1731963"/>
          <p14:tracePt t="15086" x="4257675" y="1708150"/>
          <p14:tracePt t="15103" x="4394200" y="1708150"/>
          <p14:tracePt t="15119" x="4508500" y="1708150"/>
          <p14:tracePt t="15137" x="4622800" y="1708150"/>
          <p14:tracePt t="15153" x="4749800" y="1708150"/>
          <p14:tracePt t="15170" x="4875213" y="1708150"/>
          <p14:tracePt t="15186" x="4989513" y="1708150"/>
          <p14:tracePt t="15203" x="5149850" y="1708150"/>
          <p14:tracePt t="15220" x="5251450" y="1708150"/>
          <p14:tracePt t="15236" x="5354638" y="1708150"/>
          <p14:tracePt t="15253" x="5480050" y="1708150"/>
          <p14:tracePt t="15271" x="5618163" y="1708150"/>
          <p14:tracePt t="15286" x="5749925" y="1708150"/>
          <p14:tracePt t="15303" x="5857875" y="1708150"/>
          <p14:tracePt t="15320" x="5978525" y="1708150"/>
          <p14:tracePt t="15337" x="6097588" y="1708150"/>
          <p14:tracePt t="15353" x="6240463" y="1708150"/>
          <p14:tracePt t="15370" x="6378575" y="1708150"/>
          <p14:tracePt t="15387" x="6554788" y="1708150"/>
          <p14:tracePt t="15404" x="6635750" y="1697038"/>
          <p14:tracePt t="15420" x="6715125" y="1697038"/>
          <p14:tracePt t="15436" x="6765925" y="1697038"/>
          <p14:tracePt t="15453" x="6823075" y="1697038"/>
          <p14:tracePt t="15470" x="6892925" y="1708150"/>
          <p14:tracePt t="15487" x="6932613" y="1720850"/>
          <p14:tracePt t="15503" x="6954838" y="1725613"/>
          <p14:tracePt t="15520" x="6978650" y="1743075"/>
          <p14:tracePt t="15537" x="7018338" y="1771650"/>
          <p14:tracePt t="15553" x="7092950" y="1822450"/>
          <p14:tracePt t="15570" x="7161213" y="1868488"/>
          <p14:tracePt t="15587" x="7207250" y="1903413"/>
          <p14:tracePt t="15604" x="7207250" y="1908175"/>
          <p14:tracePt t="15620" x="7207250" y="1925638"/>
          <p14:tracePt t="15637" x="7207250" y="1943100"/>
          <p14:tracePt t="15653" x="7200900" y="1978025"/>
          <p14:tracePt t="15671" x="7194550" y="1993900"/>
          <p14:tracePt t="15687" x="7172325" y="2017713"/>
          <p14:tracePt t="15703" x="7104063" y="2039938"/>
          <p14:tracePt t="15720" x="6961188" y="2063750"/>
          <p14:tracePt t="15737" x="6726238" y="2097088"/>
          <p14:tracePt t="15753" x="6572250" y="2120900"/>
          <p14:tracePt t="15755" x="6526213" y="2132013"/>
          <p14:tracePt t="15770" x="6497638" y="2132013"/>
          <p14:tracePt t="15787" x="6451600" y="2154238"/>
          <p14:tracePt t="15805" x="6418263" y="2165350"/>
          <p14:tracePt t="15820" x="6332538" y="2165350"/>
          <p14:tracePt t="15837" x="6132513" y="2165350"/>
          <p14:tracePt t="15853" x="5822950" y="2165350"/>
          <p14:tracePt t="15871" x="5565775" y="2165350"/>
          <p14:tracePt t="15887" x="5400675" y="2189163"/>
          <p14:tracePt t="15904" x="5308600" y="2200275"/>
          <p14:tracePt t="15920" x="5207000" y="2206625"/>
          <p14:tracePt t="15938" x="5097463" y="2206625"/>
          <p14:tracePt t="15954" x="4864100" y="2206625"/>
          <p14:tracePt t="15970" x="4503738" y="2200275"/>
          <p14:tracePt t="15987" x="4171950" y="2200275"/>
          <p14:tracePt t="16004" x="4075113" y="2200275"/>
          <p14:tracePt t="16020" x="4006850" y="2200275"/>
          <p14:tracePt t="16037" x="3925888" y="2182813"/>
          <p14:tracePt t="16054" x="3783013" y="2136775"/>
          <p14:tracePt t="16071" x="3549650" y="2103438"/>
          <p14:tracePt t="16087" x="3354388" y="2092325"/>
          <p14:tracePt t="16104" x="3263900" y="2092325"/>
          <p14:tracePt t="16120" x="3257550" y="2092325"/>
          <p14:tracePt t="16138" x="3251200" y="2079625"/>
          <p14:tracePt t="16154" x="3240088" y="2057400"/>
          <p14:tracePt t="16170" x="3206750" y="2006600"/>
          <p14:tracePt t="16187" x="3165475" y="1960563"/>
          <p14:tracePt t="16204" x="3160713" y="1936750"/>
          <p14:tracePt t="16220" x="3160713" y="1914525"/>
          <p14:tracePt t="16237" x="3160713" y="1879600"/>
          <p14:tracePt t="16254" x="3200400" y="1839913"/>
          <p14:tracePt t="16271" x="3286125" y="1800225"/>
          <p14:tracePt t="16288" x="3440113" y="1754188"/>
          <p14:tracePt t="16304" x="3703638" y="1714500"/>
          <p14:tracePt t="16320" x="4178300" y="1708150"/>
          <p14:tracePt t="16339" x="5064125" y="1708150"/>
          <p14:tracePt t="16354" x="5365750" y="1708150"/>
          <p14:tracePt t="16371" x="6337300" y="1708150"/>
          <p14:tracePt t="16388" x="6897688" y="1708150"/>
          <p14:tracePt t="16405" x="7315200" y="1708150"/>
          <p14:tracePt t="16421" x="7508875" y="1731963"/>
          <p14:tracePt t="16437" x="7583488" y="1749425"/>
          <p14:tracePt t="16454" x="7618413" y="1765300"/>
          <p14:tracePt t="16472" x="7629525" y="1771650"/>
          <p14:tracePt t="16555" x="7629525" y="1778000"/>
          <p14:tracePt t="16563" x="7629525" y="1782763"/>
          <p14:tracePt t="16579" x="7623175" y="1782763"/>
          <p14:tracePt t="16588" x="7618413" y="1789113"/>
          <p14:tracePt t="16604" x="7607300" y="1800225"/>
          <p14:tracePt t="16621" x="7600950" y="1800225"/>
          <p14:tracePt t="16638" x="7578725" y="1806575"/>
          <p14:tracePt t="16654" x="7566025" y="1806575"/>
          <p14:tracePt t="16671" x="7550150" y="1806575"/>
          <p14:tracePt t="16688" x="7521575" y="1806575"/>
          <p14:tracePt t="16705" x="7480300" y="1806575"/>
          <p14:tracePt t="16721" x="7337425" y="1817688"/>
          <p14:tracePt t="16738" x="7046913" y="1817688"/>
          <p14:tracePt t="16754" x="6600825" y="1835150"/>
          <p14:tracePt t="16755" x="6321425" y="1839913"/>
          <p14:tracePt t="16772" x="5703888" y="1892300"/>
          <p14:tracePt t="16788" x="5132388" y="1978025"/>
          <p14:tracePt t="16804" x="4589463" y="2057400"/>
          <p14:tracePt t="16821" x="4040188" y="2143125"/>
          <p14:tracePt t="16839" x="3600450" y="2206625"/>
          <p14:tracePt t="16855" x="3240088" y="2257425"/>
          <p14:tracePt t="16871" x="3011488" y="2292350"/>
          <p14:tracePt t="16888" x="2851150" y="2314575"/>
          <p14:tracePt t="16905" x="2754313" y="2336800"/>
          <p14:tracePt t="16921" x="2692400" y="2360613"/>
          <p14:tracePt t="16938" x="2640013" y="2382838"/>
          <p14:tracePt t="16954" x="2589213" y="2406650"/>
          <p14:tracePt t="16955" x="2549525" y="2417763"/>
          <p14:tracePt t="16972" x="2468563" y="2451100"/>
          <p14:tracePt t="16988" x="2389188" y="2479675"/>
          <p14:tracePt t="17005" x="2349500" y="2497138"/>
          <p14:tracePt t="17021" x="2308225" y="2525713"/>
          <p14:tracePt t="17039" x="2286000" y="2536825"/>
          <p14:tracePt t="17055" x="2279650" y="2536825"/>
          <p14:tracePt t="17071" x="2279650" y="2543175"/>
          <p14:tracePt t="17088" x="2274888" y="2543175"/>
          <p14:tracePt t="17148" x="2268538" y="2549525"/>
          <p14:tracePt t="17155" x="2263775" y="2549525"/>
          <p14:tracePt t="17163" x="2257425" y="2554288"/>
          <p14:tracePt t="17172" x="2239963" y="2565400"/>
          <p14:tracePt t="17188" x="2211388" y="2578100"/>
          <p14:tracePt t="17205" x="2189163" y="2589213"/>
          <p14:tracePt t="17221" x="2160588" y="2589213"/>
          <p14:tracePt t="17239" x="2136775" y="2589213"/>
          <p14:tracePt t="17255" x="2108200" y="2593975"/>
          <p14:tracePt t="17271" x="2051050" y="2593975"/>
          <p14:tracePt t="17288" x="1965325" y="2582863"/>
          <p14:tracePt t="17306" x="1851025" y="2560638"/>
          <p14:tracePt t="17322" x="1754188" y="2525713"/>
          <p14:tracePt t="17338" x="1692275" y="2492375"/>
          <p14:tracePt t="17355" x="1668463" y="2422525"/>
          <p14:tracePt t="17372" x="1668463" y="2354263"/>
          <p14:tracePt t="17388" x="1668463" y="2292350"/>
          <p14:tracePt t="17405" x="1692275" y="2235200"/>
          <p14:tracePt t="17421" x="1736725" y="2206625"/>
          <p14:tracePt t="17439" x="1857375" y="2178050"/>
          <p14:tracePt t="17455" x="2074863" y="2178050"/>
          <p14:tracePt t="17472" x="2246313" y="2206625"/>
          <p14:tracePt t="17488" x="2343150" y="2246313"/>
          <p14:tracePt t="17506" x="2382838" y="2292350"/>
          <p14:tracePt t="17522" x="2400300" y="2349500"/>
          <p14:tracePt t="17538" x="2400300" y="2393950"/>
          <p14:tracePt t="17555" x="2343150" y="2468563"/>
          <p14:tracePt t="17573" x="2303463" y="2479675"/>
          <p14:tracePt t="17588" x="2268538" y="2497138"/>
          <p14:tracePt t="17605" x="2257425" y="2497138"/>
          <p14:tracePt t="17667" x="2268538" y="2497138"/>
          <p14:tracePt t="17675" x="2292350" y="2492375"/>
          <p14:tracePt t="17683" x="2332038" y="2474913"/>
          <p14:tracePt t="17691" x="2371725" y="2457450"/>
          <p14:tracePt t="17705" x="2422525" y="2435225"/>
          <p14:tracePt t="17722" x="2520950" y="2428875"/>
          <p14:tracePt t="17739" x="2565400" y="2411413"/>
          <p14:tracePt t="17755" x="2571750" y="2411413"/>
          <p14:tracePt t="17811" x="2578100" y="2411413"/>
          <p14:tracePt t="17971" x="2571750" y="2411413"/>
          <p14:tracePt t="17979" x="2565400" y="2411413"/>
          <p14:tracePt t="17989" x="2549525" y="2411413"/>
          <p14:tracePt t="18006" x="2532063" y="2411413"/>
          <p14:tracePt t="18022" x="2520950" y="2411413"/>
          <p14:tracePt t="18091" x="2514600" y="2417763"/>
          <p14:tracePt t="18099" x="2514600" y="2422525"/>
          <p14:tracePt t="18131" x="2514600" y="2435225"/>
          <p14:tracePt t="18139" x="2525713" y="2439988"/>
          <p14:tracePt t="18147" x="2549525" y="2446338"/>
          <p14:tracePt t="18156" x="2565400" y="2446338"/>
          <p14:tracePt t="18173" x="2635250" y="2446338"/>
          <p14:tracePt t="18189" x="2674938" y="2446338"/>
          <p14:tracePt t="18207" x="2708275" y="2439988"/>
          <p14:tracePt t="18222" x="2749550" y="2439988"/>
          <p14:tracePt t="18240" x="2794000" y="2439988"/>
          <p14:tracePt t="18256" x="2840038" y="2439988"/>
          <p14:tracePt t="18272" x="2886075" y="2439988"/>
          <p14:tracePt t="18289" x="2921000" y="2439988"/>
          <p14:tracePt t="18306" x="2932113" y="2439988"/>
          <p14:tracePt t="18322" x="2936875" y="2439988"/>
          <p14:tracePt t="18396" x="2932113" y="2439988"/>
          <p14:tracePt t="18403" x="2925763" y="2439988"/>
          <p14:tracePt t="18412" x="2914650" y="2439988"/>
          <p14:tracePt t="18428" x="2908300" y="2439988"/>
          <p14:tracePt t="18484" x="2903538" y="2439988"/>
          <p14:tracePt t="18523" x="2897188" y="2446338"/>
          <p14:tracePt t="18539" x="2892425" y="2446338"/>
          <p14:tracePt t="18603" x="2892425" y="2451100"/>
          <p14:tracePt t="18611" x="2892425" y="2457450"/>
          <p14:tracePt t="18628" x="2892425" y="2463800"/>
          <p14:tracePt t="18635" x="2892425" y="2468563"/>
          <p14:tracePt t="18667" x="2886075" y="2474913"/>
          <p14:tracePt t="18675" x="2874963" y="2479675"/>
          <p14:tracePt t="18683" x="2868613" y="2486025"/>
          <p14:tracePt t="18691" x="2851150" y="2486025"/>
          <p14:tracePt t="18706" x="2811463" y="2497138"/>
          <p14:tracePt t="18723" x="2714625" y="2508250"/>
          <p14:tracePt t="18723" x="2646363" y="2508250"/>
          <p14:tracePt t="18739" x="2479675" y="2508250"/>
          <p14:tracePt t="18757" x="2314575" y="2508250"/>
          <p14:tracePt t="18773" x="2211388" y="2520950"/>
          <p14:tracePt t="18789" x="2171700" y="2532063"/>
          <p14:tracePt t="18806" x="2154238" y="2532063"/>
          <p14:tracePt t="18824" x="2149475" y="2532063"/>
          <p14:tracePt t="18839" x="2136775" y="2536825"/>
          <p14:tracePt t="18856" x="2114550" y="2536825"/>
          <p14:tracePt t="18873" x="2092325" y="2536825"/>
          <p14:tracePt t="18890" x="2074863" y="2536825"/>
          <p14:tracePt t="18932" x="2063750" y="2536825"/>
          <p14:tracePt t="18939" x="2057400" y="2536825"/>
          <p14:tracePt t="18948" x="2039938" y="2536825"/>
          <p14:tracePt t="18957" x="2022475" y="2532063"/>
          <p14:tracePt t="18973" x="1993900" y="2532063"/>
          <p14:tracePt t="18990" x="1978025" y="2532063"/>
          <p14:tracePt t="19006" x="1971675" y="2532063"/>
          <p14:tracePt t="19024" x="1965325" y="2532063"/>
          <p14:tracePt t="19040" x="1949450" y="2532063"/>
          <p14:tracePt t="19056" x="1903413" y="2532063"/>
          <p14:tracePt t="19073" x="1822450" y="2514600"/>
          <p14:tracePt t="19091" x="1778000" y="2497138"/>
          <p14:tracePt t="19091" x="1754188" y="2479675"/>
          <p14:tracePt t="19107" x="1725613" y="2468563"/>
          <p14:tracePt t="19123" x="1668463" y="2422525"/>
          <p14:tracePt t="19140" x="1651000" y="2411413"/>
          <p14:tracePt t="19158" x="1646238" y="2406650"/>
          <p14:tracePt t="19173" x="1639888" y="2382838"/>
          <p14:tracePt t="19190" x="1635125" y="2349500"/>
          <p14:tracePt t="19207" x="1635125" y="2303463"/>
          <p14:tracePt t="19224" x="1674813" y="2239963"/>
          <p14:tracePt t="19240" x="1793875" y="2200275"/>
          <p14:tracePt t="19257" x="2039938" y="2178050"/>
          <p14:tracePt t="19273" x="2393950" y="2178050"/>
          <p14:tracePt t="19291" x="2589213" y="2178050"/>
          <p14:tracePt t="19291" x="2628900" y="2182813"/>
          <p14:tracePt t="19307" x="2657475" y="2206625"/>
          <p14:tracePt t="19323" x="2657475" y="2246313"/>
          <p14:tracePt t="19340" x="2640013" y="2303463"/>
          <p14:tracePt t="19358" x="2600325" y="2349500"/>
          <p14:tracePt t="19373" x="2571750" y="2393950"/>
          <p14:tracePt t="19390" x="2549525" y="2411413"/>
          <p14:tracePt t="19407" x="2532063" y="2422525"/>
          <p14:tracePt t="19425" x="2514600" y="2422525"/>
          <p14:tracePt t="19440" x="2497138" y="2422525"/>
          <p14:tracePt t="19457" x="2457450" y="2435225"/>
          <p14:tracePt t="19474" x="2428875" y="2435225"/>
          <p14:tracePt t="19491" x="2354263" y="2446338"/>
          <p14:tracePt t="19507" x="2308225" y="2451100"/>
          <p14:tracePt t="19524" x="2274888" y="2451100"/>
          <p14:tracePt t="19540" x="2257425" y="2457450"/>
          <p14:tracePt t="19558" x="2246313" y="2457450"/>
          <p14:tracePt t="19574" x="2239963" y="2457450"/>
          <p14:tracePt t="19595" x="2228850" y="2457450"/>
          <p14:tracePt t="19611" x="2217738" y="2457450"/>
          <p14:tracePt t="19627" x="2211388" y="2457450"/>
          <p14:tracePt t="19644" x="2211388" y="2463800"/>
          <p14:tracePt t="19657" x="2206625" y="2463800"/>
          <p14:tracePt t="21139" x="2211388" y="2463800"/>
          <p14:tracePt t="21164" x="2217738" y="2463800"/>
          <p14:tracePt t="21172" x="2222500" y="2463800"/>
          <p14:tracePt t="21180" x="2228850" y="2463800"/>
          <p14:tracePt t="21192" x="2239963" y="2457450"/>
          <p14:tracePt t="21209" x="2246313" y="2457450"/>
          <p14:tracePt t="21225" x="2257425" y="2457450"/>
          <p14:tracePt t="21242" x="2268538" y="2457450"/>
          <p14:tracePt t="21258" x="2286000" y="2451100"/>
          <p14:tracePt t="21276" x="2308225" y="2451100"/>
          <p14:tracePt t="21292" x="2320925" y="2439988"/>
          <p14:tracePt t="21309" x="2336800" y="2439988"/>
          <p14:tracePt t="21325" x="2349500" y="2439988"/>
          <p14:tracePt t="21343" x="2354263" y="2439988"/>
          <p14:tracePt t="21359" x="2371725" y="2435225"/>
          <p14:tracePt t="21375" x="2411413" y="2435225"/>
          <p14:tracePt t="21392" x="2474913" y="2435225"/>
          <p14:tracePt t="21410" x="2549525" y="2439988"/>
          <p14:tracePt t="21425" x="2622550" y="2439988"/>
          <p14:tracePt t="21442" x="2663825" y="2439988"/>
          <p14:tracePt t="21444" x="2674938" y="2446338"/>
          <p14:tracePt t="21459" x="2679700" y="2446338"/>
          <p14:tracePt t="21476" x="2686050" y="2446338"/>
          <p14:tracePt t="21612" x="2697163" y="2446338"/>
          <p14:tracePt t="21620" x="2703513" y="2446338"/>
          <p14:tracePt t="21628" x="2714625" y="2446338"/>
          <p14:tracePt t="21642" x="2720975" y="2446338"/>
          <p14:tracePt t="21659" x="2736850" y="2446338"/>
          <p14:tracePt t="21676" x="2765425" y="2446338"/>
          <p14:tracePt t="21693" x="2789238" y="2446338"/>
          <p14:tracePt t="21709" x="2800350" y="2446338"/>
          <p14:tracePt t="22236" x="2806700" y="2446338"/>
          <p14:tracePt t="22276" x="2811463" y="2446338"/>
          <p14:tracePt t="22308" x="2817813" y="2446338"/>
          <p14:tracePt t="22372" x="2822575" y="2446338"/>
          <p14:tracePt t="22380" x="2828925" y="2439988"/>
          <p14:tracePt t="22388" x="2835275" y="2439988"/>
          <p14:tracePt t="22396" x="2840038" y="2439988"/>
          <p14:tracePt t="22412" x="2840038" y="2435225"/>
          <p14:tracePt t="22426" x="2846388" y="2435225"/>
          <p14:tracePt t="22443" x="2851150" y="2428875"/>
          <p14:tracePt t="22461" x="2857500" y="2428875"/>
          <p14:tracePt t="22476" x="2857500" y="2422525"/>
          <p14:tracePt t="22493" x="2868613" y="2417763"/>
          <p14:tracePt t="22510" x="2874963" y="2417763"/>
          <p14:tracePt t="22527" x="2886075" y="2411413"/>
          <p14:tracePt t="22543" x="2892425" y="2411413"/>
          <p14:tracePt t="22560" x="2908300" y="2406650"/>
          <p14:tracePt t="22577" x="2914650" y="2400300"/>
          <p14:tracePt t="22594" x="2925763" y="2400300"/>
          <p14:tracePt t="22610" x="2932113" y="2400300"/>
          <p14:tracePt t="22626" x="2936875" y="2400300"/>
          <p14:tracePt t="22643" x="2943225" y="2400300"/>
          <p14:tracePt t="22700" x="2943225" y="2393950"/>
          <p14:tracePt t="22748" x="2949575" y="2393950"/>
          <p14:tracePt t="22755" x="2954338" y="2393950"/>
          <p14:tracePt t="22764" x="2960688" y="2400300"/>
          <p14:tracePt t="22796" x="2965450" y="2406650"/>
          <p14:tracePt t="22828" x="2971800" y="2406650"/>
          <p14:tracePt t="22924" x="2978150" y="2406650"/>
          <p14:tracePt t="22948" x="2982913" y="2406650"/>
          <p14:tracePt t="22972" x="2989263" y="2406650"/>
          <p14:tracePt t="23012" x="3000375" y="2400300"/>
          <p14:tracePt t="23028" x="3006725" y="2393950"/>
          <p14:tracePt t="23036" x="3006725" y="2389188"/>
          <p14:tracePt t="23043" x="3011488" y="2389188"/>
          <p14:tracePt t="23060" x="3017838" y="2382838"/>
          <p14:tracePt t="23077" x="3022600" y="2378075"/>
          <p14:tracePt t="23094" x="3022600" y="2371725"/>
          <p14:tracePt t="23111" x="3028950" y="2365375"/>
          <p14:tracePt t="23127" x="3035300" y="2360613"/>
          <p14:tracePt t="23144" x="3040063" y="2360613"/>
          <p14:tracePt t="23161" x="3046413" y="2354263"/>
          <p14:tracePt t="23177" x="3051175" y="2354263"/>
          <p14:tracePt t="23194" x="3063875" y="2354263"/>
          <p14:tracePt t="23236" x="3063875" y="2349500"/>
          <p14:tracePt t="23252" x="3068638" y="2343150"/>
          <p14:tracePt t="23268" x="3079750" y="2332038"/>
          <p14:tracePt t="23276" x="3086100" y="2332038"/>
          <p14:tracePt t="23284" x="3092450" y="2325688"/>
          <p14:tracePt t="23294" x="3097213" y="2320925"/>
          <p14:tracePt t="23312" x="3108325" y="2303463"/>
          <p14:tracePt t="23327" x="3125788" y="2292350"/>
          <p14:tracePt t="23344" x="3136900" y="2274888"/>
          <p14:tracePt t="23360" x="3154363" y="2268538"/>
          <p14:tracePt t="23378" x="3165475" y="2263775"/>
          <p14:tracePt t="23394" x="3171825" y="2263775"/>
          <p14:tracePt t="23411" x="3182938" y="2251075"/>
          <p14:tracePt t="23443" x="3189288" y="2251075"/>
          <p14:tracePt t="23452" x="3194050" y="2246313"/>
          <p14:tracePt t="23461" x="3200400" y="2246313"/>
          <p14:tracePt t="23477" x="3217863" y="2239963"/>
          <p14:tracePt t="23494" x="3222625" y="2235200"/>
          <p14:tracePt t="23524" x="3228975" y="2235200"/>
          <p14:tracePt t="23724" x="3235325" y="2235200"/>
          <p14:tracePt t="23732" x="3240088" y="2228850"/>
          <p14:tracePt t="23764" x="3240088" y="2222500"/>
          <p14:tracePt t="23780" x="3240088" y="2217738"/>
          <p14:tracePt t="23796" x="3240088" y="2211388"/>
          <p14:tracePt t="23812" x="3246438" y="2200275"/>
          <p14:tracePt t="23828" x="3246438" y="2193925"/>
          <p14:tracePt t="23860" x="3246438" y="2189163"/>
          <p14:tracePt t="23876" x="3246438" y="2182813"/>
          <p14:tracePt t="23988" x="3251200" y="2178050"/>
          <p14:tracePt t="24188" x="3257550" y="2178050"/>
          <p14:tracePt t="24220" x="3257550" y="2171700"/>
          <p14:tracePt t="24228" x="3263900" y="2171700"/>
          <p14:tracePt t="24276" x="3268663" y="2171700"/>
          <p14:tracePt t="24284" x="3279775" y="2171700"/>
          <p14:tracePt t="24295" x="3286125" y="2171700"/>
          <p14:tracePt t="24312" x="3325813" y="2171700"/>
          <p14:tracePt t="24328" x="3360738" y="2171700"/>
          <p14:tracePt t="24345" x="3371850" y="2165350"/>
          <p14:tracePt t="24404" x="3378200" y="2165350"/>
          <p14:tracePt t="24412" x="3382963" y="2171700"/>
          <p14:tracePt t="24420" x="3389313" y="2178050"/>
          <p14:tracePt t="24428" x="3389313" y="2193925"/>
          <p14:tracePt t="24445" x="3389313" y="2217738"/>
          <p14:tracePt t="24462" x="3389313" y="2239963"/>
          <p14:tracePt t="24478" x="3389313" y="2268538"/>
          <p14:tracePt t="24496" x="3382963" y="2314575"/>
          <p14:tracePt t="24512" x="3365500" y="2378075"/>
          <p14:tracePt t="24528" x="3343275" y="2422525"/>
          <p14:tracePt t="24545" x="3336925" y="2439988"/>
          <p14:tracePt t="24563" x="3332163" y="2439988"/>
          <p14:tracePt t="24578" x="3325813" y="2439988"/>
          <p14:tracePt t="24595" x="3325813" y="2446338"/>
          <p14:tracePt t="24620" x="3314700" y="2451100"/>
          <p14:tracePt t="24636" x="3308350" y="2451100"/>
          <p14:tracePt t="24652" x="3303588" y="2457450"/>
          <p14:tracePt t="24662" x="3292475" y="2463800"/>
          <p14:tracePt t="24678" x="3286125" y="2468563"/>
          <p14:tracePt t="24696" x="3268663" y="2474913"/>
          <p14:tracePt t="24712" x="3251200" y="2479675"/>
          <p14:tracePt t="24728" x="3240088" y="2486025"/>
          <p14:tracePt t="24746" x="3222625" y="2486025"/>
          <p14:tracePt t="24763" x="3211513" y="2503488"/>
          <p14:tracePt t="24779" x="3194050" y="2503488"/>
          <p14:tracePt t="24795" x="3171825" y="2508250"/>
          <p14:tracePt t="24812" x="3165475" y="2508250"/>
          <p14:tracePt t="24876" x="3160713" y="2508250"/>
          <p14:tracePt t="24884" x="3154363" y="2508250"/>
          <p14:tracePt t="24892" x="3154363" y="2503488"/>
          <p14:tracePt t="24908" x="3154363" y="2497138"/>
          <p14:tracePt t="24916" x="3160713" y="2492375"/>
          <p14:tracePt t="24929" x="3171825" y="2486025"/>
          <p14:tracePt t="24945" x="3217863" y="2479675"/>
          <p14:tracePt t="24963" x="3279775" y="2479675"/>
          <p14:tracePt t="24979" x="3343275" y="2468563"/>
          <p14:tracePt t="24996" x="3406775" y="2463800"/>
          <p14:tracePt t="25012" x="3417888" y="2457450"/>
          <p14:tracePt t="25030" x="3440113" y="2451100"/>
          <p14:tracePt t="25045" x="3451225" y="2451100"/>
          <p14:tracePt t="25062" x="3468688" y="2446338"/>
          <p14:tracePt t="25079" x="3479800" y="2439988"/>
          <p14:tracePt t="25097" x="3503613" y="2439988"/>
          <p14:tracePt t="25112" x="3521075" y="2435225"/>
          <p14:tracePt t="25129" x="3536950" y="2428875"/>
          <p14:tracePt t="25145" x="3565525" y="2417763"/>
          <p14:tracePt t="25162" x="3617913" y="2417763"/>
          <p14:tracePt t="25180" x="3679825" y="2417763"/>
          <p14:tracePt t="25181" x="3721100" y="2417763"/>
          <p14:tracePt t="25196" x="3794125" y="2411413"/>
          <p14:tracePt t="25212" x="3857625" y="2411413"/>
          <p14:tracePt t="25230" x="3921125" y="2406650"/>
          <p14:tracePt t="25246" x="3983038" y="2406650"/>
          <p14:tracePt t="25262" x="4051300" y="2406650"/>
          <p14:tracePt t="25279" x="4143375" y="2406650"/>
          <p14:tracePt t="25296" x="4246563" y="2406650"/>
          <p14:tracePt t="25312" x="4354513" y="2406650"/>
          <p14:tracePt t="25329" x="4422775" y="2406650"/>
          <p14:tracePt t="25346" x="4457700" y="2393950"/>
          <p14:tracePt t="25420" x="4464050" y="2393950"/>
          <p14:tracePt t="25516" x="4468813" y="2393950"/>
          <p14:tracePt t="25572" x="4475163" y="2393950"/>
          <p14:tracePt t="25580" x="4479925" y="2393950"/>
          <p14:tracePt t="25588" x="4486275" y="2393950"/>
          <p14:tracePt t="25597" x="4492625" y="2393950"/>
          <p14:tracePt t="25613" x="4503738" y="2393950"/>
          <p14:tracePt t="25629" x="4508500" y="2393950"/>
          <p14:tracePt t="25708" x="4514850" y="2393950"/>
          <p14:tracePt t="27012" x="4514850" y="2400300"/>
          <p14:tracePt t="27020" x="4508500" y="2400300"/>
          <p14:tracePt t="27031" x="4503738" y="2400300"/>
          <p14:tracePt t="27047" x="4486275" y="2400300"/>
          <p14:tracePt t="27064" x="4468813" y="2400300"/>
          <p14:tracePt t="27081" x="4457700" y="2400300"/>
          <p14:tracePt t="27109" x="4446588" y="2400300"/>
          <p14:tracePt t="27124" x="4435475" y="2400300"/>
          <p14:tracePt t="27132" x="4422775" y="2400300"/>
          <p14:tracePt t="27149" x="4394200" y="2400300"/>
          <p14:tracePt t="27164" x="4360863" y="2400300"/>
          <p14:tracePt t="27181" x="4321175" y="2400300"/>
          <p14:tracePt t="27197" x="4286250" y="2400300"/>
          <p14:tracePt t="27215" x="4257675" y="2400300"/>
          <p14:tracePt t="27231" x="4229100" y="2400300"/>
          <p14:tracePt t="27247" x="4189413" y="2400300"/>
          <p14:tracePt t="27264" x="4121150" y="2393950"/>
          <p14:tracePt t="27282" x="4029075" y="2382838"/>
          <p14:tracePt t="27298" x="3937000" y="2378075"/>
          <p14:tracePt t="27314" x="3868738" y="2365375"/>
          <p14:tracePt t="27331" x="3817938" y="2365375"/>
          <p14:tracePt t="27349" x="3783013" y="2354263"/>
          <p14:tracePt t="27364" x="3736975" y="2343150"/>
          <p14:tracePt t="27381" x="3675063" y="2320925"/>
          <p14:tracePt t="27398" x="3589338" y="2314575"/>
          <p14:tracePt t="27415" x="3497263" y="2297113"/>
          <p14:tracePt t="27431" x="3451225" y="2292350"/>
          <p14:tracePt t="27448" x="3440113" y="2292350"/>
          <p14:tracePt t="27476" x="3435350" y="2292350"/>
          <p14:tracePt t="27492" x="3429000" y="2279650"/>
          <p14:tracePt t="27500" x="3422650" y="2279650"/>
          <p14:tracePt t="27514" x="3411538" y="2279650"/>
          <p14:tracePt t="27531" x="3382963" y="2263775"/>
          <p14:tracePt t="27549" x="3349625" y="2251075"/>
          <p14:tracePt t="27565" x="3343275" y="2246313"/>
          <p14:tracePt t="27581" x="3336925" y="2239963"/>
          <p14:tracePt t="27598" x="3332163" y="2235200"/>
          <p14:tracePt t="27615" x="3314700" y="2222500"/>
          <p14:tracePt t="27637" x="3308350" y="2217738"/>
          <p14:tracePt t="27648" x="3303588" y="2211388"/>
          <p14:tracePt t="27669" x="3303588" y="2200275"/>
          <p14:tracePt t="27682" x="3297238" y="2193925"/>
          <p14:tracePt t="27698" x="3297238" y="2165350"/>
          <p14:tracePt t="27715" x="3286125" y="2149475"/>
          <p14:tracePt t="27731" x="3286125" y="2132013"/>
          <p14:tracePt t="27749" x="3286125" y="2103438"/>
          <p14:tracePt t="27765" x="3279775" y="2092325"/>
          <p14:tracePt t="27782" x="3279775" y="2085975"/>
          <p14:tracePt t="27798" x="3279775" y="2074863"/>
          <p14:tracePt t="27816" x="3279775" y="2068513"/>
          <p14:tracePt t="27831" x="3279775" y="2063750"/>
          <p14:tracePt t="27901" x="3279775" y="2057400"/>
          <p14:tracePt t="27908" x="3279775" y="2051050"/>
          <p14:tracePt t="27916" x="3279775" y="2046288"/>
          <p14:tracePt t="27932" x="3279775" y="2039938"/>
          <p14:tracePt t="27948" x="3279775" y="2035175"/>
          <p14:tracePt t="28004" x="3279775" y="2022475"/>
          <p14:tracePt t="28093" x="3279775" y="2017713"/>
          <p14:tracePt t="28148" x="3279775" y="2011363"/>
          <p14:tracePt t="28340" x="3279775" y="2028825"/>
          <p14:tracePt t="28348" x="3279775" y="2046288"/>
          <p14:tracePt t="28356" x="3279775" y="2063750"/>
          <p14:tracePt t="28365" x="3279775" y="2079625"/>
          <p14:tracePt t="28382" x="3279775" y="2103438"/>
          <p14:tracePt t="28399" x="3279775" y="2132013"/>
          <p14:tracePt t="28416" x="3279775" y="2154238"/>
          <p14:tracePt t="28432" x="3279775" y="2178050"/>
          <p14:tracePt t="28448" x="3279775" y="2200275"/>
          <p14:tracePt t="28465" x="3279775" y="2217738"/>
          <p14:tracePt t="28483" x="3279775" y="2235200"/>
          <p14:tracePt t="28499" x="3279775" y="2251075"/>
          <p14:tracePt t="28515" x="3279775" y="2268538"/>
          <p14:tracePt t="28532" x="3279775" y="2297113"/>
          <p14:tracePt t="28550" x="3279775" y="2314575"/>
          <p14:tracePt t="28565" x="3279775" y="2332038"/>
          <p14:tracePt t="28582" x="3279775" y="2349500"/>
          <p14:tracePt t="28599" x="3279775" y="2360613"/>
          <p14:tracePt t="28616" x="3279775" y="2371725"/>
          <p14:tracePt t="28632" x="3279775" y="2378075"/>
          <p14:tracePt t="28649" x="3279775" y="2382838"/>
          <p14:tracePt t="28677" x="3279775" y="2389188"/>
          <p14:tracePt t="28692" x="3279775" y="2393950"/>
          <p14:tracePt t="28708" x="3279775" y="2400300"/>
          <p14:tracePt t="28884" x="3279775" y="2406650"/>
          <p14:tracePt t="28948" x="3279775" y="2411413"/>
          <p14:tracePt t="28965" x="3279775" y="2417763"/>
          <p14:tracePt t="29021" x="3279775" y="2422525"/>
          <p14:tracePt t="29076" x="3279775" y="2428875"/>
          <p14:tracePt t="29309" x="3279775" y="2435225"/>
          <p14:tracePt t="29324" x="3279775" y="2439988"/>
          <p14:tracePt t="29333" x="3279775" y="2446338"/>
          <p14:tracePt t="29348" x="3279775" y="2451100"/>
          <p14:tracePt t="29429" x="3279775" y="2457450"/>
          <p14:tracePt t="29453" x="3279775" y="2463800"/>
          <p14:tracePt t="29476" x="3279775" y="2468563"/>
          <p14:tracePt t="29509" x="3279775" y="2474913"/>
          <p14:tracePt t="30213" x="3275013" y="2474913"/>
          <p14:tracePt t="30237" x="3268663" y="2479675"/>
          <p14:tracePt t="31173" x="3275013" y="2479675"/>
          <p14:tracePt t="31181" x="3286125" y="2492375"/>
          <p14:tracePt t="31188" x="3292475" y="2497138"/>
          <p14:tracePt t="31202" x="3308350" y="2508250"/>
          <p14:tracePt t="31218" x="3321050" y="2520950"/>
          <p14:tracePt t="31236" x="3343275" y="2565400"/>
          <p14:tracePt t="31251" x="3389313" y="2622550"/>
          <p14:tracePt t="31268" x="3435350" y="2692400"/>
          <p14:tracePt t="31284" x="3549650" y="2817813"/>
          <p14:tracePt t="31302" x="3611563" y="2857500"/>
          <p14:tracePt t="31318" x="3622675" y="2868613"/>
          <p14:tracePt t="31429" x="3629025" y="2868613"/>
          <p14:tracePt t="31525" x="3629025" y="2863850"/>
          <p14:tracePt t="31541" x="3622675" y="2857500"/>
          <p14:tracePt t="31557" x="3617913" y="2857500"/>
          <p14:tracePt t="31621" x="3606800" y="2857500"/>
          <p14:tracePt t="31629" x="3589338" y="2857500"/>
          <p14:tracePt t="31637" x="3560763" y="2857500"/>
          <p14:tracePt t="31652" x="3514725" y="2857500"/>
          <p14:tracePt t="31668" x="3360738" y="2857500"/>
          <p14:tracePt t="31685" x="3257550" y="2840038"/>
          <p14:tracePt t="31702" x="3149600" y="2817813"/>
          <p14:tracePt t="31718" x="3035300" y="2800350"/>
          <p14:tracePt t="31735" x="2954338" y="2789238"/>
          <p14:tracePt t="31752" x="2897188" y="2782888"/>
          <p14:tracePt t="31769" x="2868613" y="2778125"/>
          <p14:tracePt t="31785" x="2857500" y="2778125"/>
          <p14:tracePt t="31802" x="2851150" y="2778125"/>
          <p14:tracePt t="31819" x="2846388" y="2778125"/>
          <p14:tracePt t="31989" x="2840038" y="2778125"/>
          <p14:tracePt t="31997" x="2835275" y="2778125"/>
          <p14:tracePt t="32013" x="2828925" y="2782888"/>
          <p14:tracePt t="32037" x="2822575" y="2789238"/>
          <p14:tracePt t="32045" x="2817813" y="2789238"/>
          <p14:tracePt t="32093" x="2811463" y="2789238"/>
          <p14:tracePt t="32341" x="2817813" y="2782888"/>
          <p14:tracePt t="32390" x="2822575" y="2782888"/>
          <p14:tracePt t="32397" x="2828925" y="2778125"/>
          <p14:tracePt t="32405" x="2846388" y="2778125"/>
          <p14:tracePt t="32420" x="2892425" y="2778125"/>
          <p14:tracePt t="32436" x="3022600" y="2778125"/>
          <p14:tracePt t="32437" x="3103563" y="2778125"/>
          <p14:tracePt t="32452" x="3235325" y="2771775"/>
          <p14:tracePt t="32469" x="3308350" y="2760663"/>
          <p14:tracePt t="32487" x="3332163" y="2749550"/>
          <p14:tracePt t="32598" x="3325813" y="2749550"/>
          <p14:tracePt t="32605" x="3321050" y="2749550"/>
          <p14:tracePt t="32613" x="3308350" y="2749550"/>
          <p14:tracePt t="32621" x="3297238" y="2749550"/>
          <p14:tracePt t="32636" x="3286125" y="2749550"/>
          <p14:tracePt t="32653" x="3206750" y="2754313"/>
          <p14:tracePt t="32670" x="3125788" y="2765425"/>
          <p14:tracePt t="32686" x="3017838" y="2778125"/>
          <p14:tracePt t="32703" x="2903538" y="2778125"/>
          <p14:tracePt t="32719" x="2822575" y="2778125"/>
          <p14:tracePt t="32737" x="2782888" y="2789238"/>
          <p14:tracePt t="32753" x="2778125" y="2789238"/>
          <p14:tracePt t="32789" x="2771775" y="2789238"/>
          <p14:tracePt t="32813" x="2765425" y="2789238"/>
          <p14:tracePt t="32837" x="2765425" y="2794000"/>
          <p14:tracePt t="32845" x="2760663" y="2794000"/>
          <p14:tracePt t="32853" x="2760663" y="2800350"/>
          <p14:tracePt t="32870" x="2754313" y="2806700"/>
          <p14:tracePt t="32887" x="2749550" y="2817813"/>
          <p14:tracePt t="32903" x="2736850" y="2817813"/>
          <p14:tracePt t="32919" x="2725738" y="2822575"/>
          <p14:tracePt t="32936" x="2720975" y="2822575"/>
          <p14:tracePt t="32954" x="2697163" y="2822575"/>
          <p14:tracePt t="32970" x="2663825" y="2817813"/>
          <p14:tracePt t="32986" x="2611438" y="2789238"/>
          <p14:tracePt t="33003" x="2560638" y="2754313"/>
          <p14:tracePt t="33020" x="2508250" y="2692400"/>
          <p14:tracePt t="33037" x="2492375" y="2628900"/>
          <p14:tracePt t="33053" x="2492375" y="2600325"/>
          <p14:tracePt t="33070" x="2525713" y="2582863"/>
          <p14:tracePt t="33087" x="2663825" y="2582863"/>
          <p14:tracePt t="33103" x="2817813" y="2606675"/>
          <p14:tracePt t="33120" x="2897188" y="2651125"/>
          <p14:tracePt t="33136" x="2936875" y="2686050"/>
          <p14:tracePt t="33154" x="2943225" y="2725738"/>
          <p14:tracePt t="33170" x="2943225" y="2749550"/>
          <p14:tracePt t="33187" x="2943225" y="2765425"/>
          <p14:tracePt t="33237" x="2954338" y="2771775"/>
          <p14:tracePt t="33245" x="2982913" y="2771775"/>
          <p14:tracePt t="33253" x="3022600" y="2771775"/>
          <p14:tracePt t="33270" x="3136900" y="2749550"/>
          <p14:tracePt t="33287" x="3279775" y="2714625"/>
          <p14:tracePt t="33303" x="3394075" y="2703513"/>
          <p14:tracePt t="33321" x="3406775" y="2697163"/>
          <p14:tracePt t="33357" x="3411538" y="2697163"/>
          <p14:tracePt t="33381" x="3411538" y="2703513"/>
          <p14:tracePt t="33397" x="3411538" y="2708275"/>
          <p14:tracePt t="33485" x="3411538" y="2714625"/>
          <p14:tracePt t="33501" x="3411538" y="2725738"/>
          <p14:tracePt t="33509" x="3411538" y="2732088"/>
          <p14:tracePt t="33581" x="3411538" y="2736850"/>
          <p14:tracePt t="33589" x="3417888" y="2736850"/>
          <p14:tracePt t="33597" x="3422650" y="2743200"/>
          <p14:tracePt t="33605" x="3429000" y="2743200"/>
          <p14:tracePt t="33805" x="3440113" y="2743200"/>
          <p14:tracePt t="33821" x="3451225" y="2743200"/>
          <p14:tracePt t="33829" x="3457575" y="2743200"/>
          <p14:tracePt t="33837" x="3468688" y="2743200"/>
          <p14:tracePt t="33854" x="3486150" y="2743200"/>
          <p14:tracePt t="33870" x="3497263" y="2743200"/>
          <p14:tracePt t="33888" x="3503613" y="2736850"/>
          <p14:tracePt t="33904" x="3508375" y="2736850"/>
          <p14:tracePt t="33921" x="3514725" y="2736850"/>
          <p14:tracePt t="34517" x="3525838" y="2732088"/>
          <p14:tracePt t="34525" x="3532188" y="2732088"/>
          <p14:tracePt t="34534" x="3536950" y="2725738"/>
          <p14:tracePt t="34541" x="3554413" y="2725738"/>
          <p14:tracePt t="34554" x="3565525" y="2725738"/>
          <p14:tracePt t="34571" x="3600450" y="2720975"/>
          <p14:tracePt t="34589" x="3651250" y="2708275"/>
          <p14:tracePt t="34604" x="3668713" y="2703513"/>
          <p14:tracePt t="34621" x="3736975" y="2692400"/>
          <p14:tracePt t="34638" x="3765550" y="2692400"/>
          <p14:tracePt t="34655" x="3783013" y="2686050"/>
          <p14:tracePt t="34671" x="3811588" y="2686050"/>
          <p14:tracePt t="34688" x="3835400" y="2686050"/>
          <p14:tracePt t="34705" x="3851275" y="2686050"/>
          <p14:tracePt t="34722" x="3879850" y="2686050"/>
          <p14:tracePt t="34738" x="3903663" y="2686050"/>
          <p14:tracePt t="34754" x="3932238" y="2686050"/>
          <p14:tracePt t="34771" x="3978275" y="2686050"/>
          <p14:tracePt t="34789" x="4022725" y="2686050"/>
          <p14:tracePt t="34789" x="4051300" y="2686050"/>
          <p14:tracePt t="34805" x="4079875" y="2686050"/>
          <p14:tracePt t="34805" x="4097338" y="2686050"/>
          <p14:tracePt t="34822" x="4143375" y="2686050"/>
          <p14:tracePt t="34838" x="4200525" y="2686050"/>
          <p14:tracePt t="34856" x="4275138" y="2686050"/>
          <p14:tracePt t="34871" x="4354513" y="2692400"/>
          <p14:tracePt t="34888" x="4492625" y="2714625"/>
          <p14:tracePt t="34905" x="4635500" y="2725738"/>
          <p14:tracePt t="34922" x="4749800" y="2732088"/>
          <p14:tracePt t="34938" x="4789488" y="2732088"/>
          <p14:tracePt t="35341" x="4783138" y="2736850"/>
          <p14:tracePt t="35349" x="4778375" y="2743200"/>
          <p14:tracePt t="35357" x="4772025" y="2749550"/>
          <p14:tracePt t="35372" x="4760913" y="2754313"/>
          <p14:tracePt t="35389" x="4725988" y="2754313"/>
          <p14:tracePt t="35405" x="4618038" y="2760663"/>
          <p14:tracePt t="35423" x="4521200" y="2760663"/>
          <p14:tracePt t="35439" x="4418013" y="2760663"/>
          <p14:tracePt t="35455" x="4332288" y="2765425"/>
          <p14:tracePt t="35472" x="4222750" y="2765425"/>
          <p14:tracePt t="35489" x="4125913" y="2765425"/>
          <p14:tracePt t="35506" x="3994150" y="2765425"/>
          <p14:tracePt t="35523" x="3857625" y="2765425"/>
          <p14:tracePt t="35539" x="3754438" y="2765425"/>
          <p14:tracePt t="35557" x="3714750" y="2765425"/>
          <p14:tracePt t="35572" x="3708400" y="2765425"/>
          <p14:tracePt t="35613" x="3703638" y="2765425"/>
          <p14:tracePt t="35621" x="3697288" y="2765425"/>
          <p14:tracePt t="35629" x="3686175" y="2760663"/>
          <p14:tracePt t="35639" x="3675063" y="2760663"/>
          <p14:tracePt t="35655" x="3663950" y="2754313"/>
          <p14:tracePt t="35672" x="3651250" y="2754313"/>
          <p14:tracePt t="35690" x="3640138" y="2749550"/>
          <p14:tracePt t="35705" x="3629025" y="2725738"/>
          <p14:tracePt t="35722" x="3617913" y="2703513"/>
          <p14:tracePt t="35739" x="3606800" y="2674938"/>
          <p14:tracePt t="35756" x="3606800" y="2657475"/>
          <p14:tracePt t="35772" x="3600450" y="2640013"/>
          <p14:tracePt t="35789" x="3600450" y="2622550"/>
          <p14:tracePt t="35805" x="3600450" y="2611438"/>
          <p14:tracePt t="35823" x="3629025" y="2593975"/>
          <p14:tracePt t="35839" x="3663950" y="2593975"/>
          <p14:tracePt t="35856" x="3703638" y="2589213"/>
          <p14:tracePt t="35872" x="3754438" y="2582863"/>
          <p14:tracePt t="35890" x="3817938" y="2571750"/>
          <p14:tracePt t="35906" x="3892550" y="2565400"/>
          <p14:tracePt t="35922" x="3989388" y="2565400"/>
          <p14:tracePt t="35939" x="4075113" y="2565400"/>
          <p14:tracePt t="35957" x="4178300" y="2565400"/>
          <p14:tracePt t="35972" x="4206875" y="2565400"/>
          <p14:tracePt t="35989" x="4279900" y="2565400"/>
          <p14:tracePt t="36006" x="4337050" y="2565400"/>
          <p14:tracePt t="36023" x="4429125" y="2565400"/>
          <p14:tracePt t="36039" x="4578350" y="2578100"/>
          <p14:tracePt t="36056" x="4721225" y="2600325"/>
          <p14:tracePt t="36072" x="4829175" y="2600325"/>
          <p14:tracePt t="36090" x="4886325" y="2600325"/>
          <p14:tracePt t="36197" x="4892675" y="2606675"/>
          <p14:tracePt t="36205" x="4892675" y="2611438"/>
          <p14:tracePt t="36221" x="4892675" y="2617788"/>
          <p14:tracePt t="36237" x="4892675" y="2628900"/>
          <p14:tracePt t="36253" x="4892675" y="2640013"/>
          <p14:tracePt t="36269" x="4892675" y="2646363"/>
          <p14:tracePt t="36286" x="4892675" y="2657475"/>
          <p14:tracePt t="36302" x="4892675" y="2668588"/>
          <p14:tracePt t="36309" x="4892675" y="2674938"/>
          <p14:tracePt t="36323" x="4886325" y="2686050"/>
          <p14:tracePt t="36341" x="4875213" y="2714625"/>
          <p14:tracePt t="36356" x="4875213" y="2720975"/>
          <p14:tracePt t="36373" x="4868863" y="2743200"/>
          <p14:tracePt t="36390" x="4864100" y="2743200"/>
          <p14:tracePt t="36407" x="4857750" y="2749550"/>
          <p14:tracePt t="36423" x="4835525" y="2749550"/>
          <p14:tracePt t="36440" x="4789488" y="2760663"/>
          <p14:tracePt t="36456" x="4725988" y="2782888"/>
          <p14:tracePt t="36474" x="4651375" y="2800350"/>
          <p14:tracePt t="36490" x="4549775" y="2800350"/>
          <p14:tracePt t="36506" x="4446588" y="2800350"/>
          <p14:tracePt t="36523" x="4297363" y="2800350"/>
          <p14:tracePt t="36540" x="4143375" y="2800350"/>
          <p14:tracePt t="36556" x="4022725" y="2800350"/>
          <p14:tracePt t="36557" x="3978275" y="2800350"/>
          <p14:tracePt t="36573" x="3886200" y="2806700"/>
          <p14:tracePt t="36590" x="3840163" y="2811463"/>
          <p14:tracePt t="36607" x="3811588" y="2811463"/>
          <p14:tracePt t="36623" x="3778250" y="2811463"/>
          <p14:tracePt t="36640" x="3732213" y="2811463"/>
          <p14:tracePt t="36656" x="3679825" y="2811463"/>
          <p14:tracePt t="36674" x="3651250" y="2811463"/>
          <p14:tracePt t="36690" x="3635375" y="2811463"/>
          <p14:tracePt t="36706" x="3622675" y="2811463"/>
          <p14:tracePt t="36726" x="3617913" y="2811463"/>
          <p14:tracePt t="36741" x="3606800" y="2811463"/>
          <p14:tracePt t="36757" x="3578225" y="2800350"/>
          <p14:tracePt t="36758" x="3560763" y="2800350"/>
          <p14:tracePt t="36773" x="3549650" y="2800350"/>
          <p14:tracePt t="36790" x="3543300" y="2794000"/>
          <p14:tracePt t="36813" x="3543300" y="2782888"/>
          <p14:tracePt t="36823" x="3532188" y="2771775"/>
          <p14:tracePt t="36840" x="3525838" y="2749550"/>
          <p14:tracePt t="36857" x="3514725" y="2720975"/>
          <p14:tracePt t="36874" x="3508375" y="2703513"/>
          <p14:tracePt t="36890" x="3508375" y="2679700"/>
          <p14:tracePt t="36907" x="3508375" y="2663825"/>
          <p14:tracePt t="36923" x="3508375" y="2640013"/>
          <p14:tracePt t="36941" x="3549650" y="2611438"/>
          <p14:tracePt t="36957" x="3560763" y="2606675"/>
          <p14:tracePt t="36973" x="3600450" y="2589213"/>
          <p14:tracePt t="36990" x="3635375" y="2582863"/>
          <p14:tracePt t="37008" x="3692525" y="2582863"/>
          <p14:tracePt t="37023" x="3789363" y="2582863"/>
          <p14:tracePt t="37040" x="3908425" y="2582863"/>
          <p14:tracePt t="37057" x="4040188" y="2582863"/>
          <p14:tracePt t="37074" x="4149725" y="2582863"/>
          <p14:tracePt t="37090" x="4229100" y="2582863"/>
          <p14:tracePt t="37107" x="4314825" y="2582863"/>
          <p14:tracePt t="37123" x="4446588" y="2606675"/>
          <p14:tracePt t="37141" x="4668838" y="2606675"/>
          <p14:tracePt t="37157" x="4800600" y="2606675"/>
          <p14:tracePt t="37174" x="4868863" y="2606675"/>
          <p14:tracePt t="37190" x="4903788" y="2606675"/>
          <p14:tracePt t="37208" x="4914900" y="2606675"/>
          <p14:tracePt t="37223" x="4921250" y="2606675"/>
          <p14:tracePt t="37240" x="4932363" y="2606675"/>
          <p14:tracePt t="37318" x="4937125" y="2606675"/>
          <p14:tracePt t="37341" x="4943475" y="2611438"/>
          <p14:tracePt t="37349" x="4943475" y="2617788"/>
          <p14:tracePt t="37365" x="4943475" y="2628900"/>
          <p14:tracePt t="37374" x="4943475" y="2635250"/>
          <p14:tracePt t="37391" x="4937125" y="2646363"/>
          <p14:tracePt t="37407" x="4926013" y="2651125"/>
          <p14:tracePt t="37424" x="4914900" y="2663825"/>
          <p14:tracePt t="37441" x="4908550" y="2697163"/>
          <p14:tracePt t="37458" x="4897438" y="2720975"/>
          <p14:tracePt t="37474" x="4892675" y="2725738"/>
          <p14:tracePt t="37490" x="4892675" y="2732088"/>
          <p14:tracePt t="37507" x="4886325" y="2736850"/>
          <p14:tracePt t="37525" x="4875213" y="2743200"/>
          <p14:tracePt t="37541" x="4868863" y="2743200"/>
          <p14:tracePt t="37557" x="4851400" y="2754313"/>
          <p14:tracePt t="37574" x="4840288" y="2754313"/>
          <p14:tracePt t="37591" x="4822825" y="2760663"/>
          <p14:tracePt t="37607" x="4778375" y="2760663"/>
          <p14:tracePt t="37624" x="4686300" y="2760663"/>
          <p14:tracePt t="37641" x="4606925" y="2760663"/>
          <p14:tracePt t="37658" x="4537075" y="2760663"/>
          <p14:tracePt t="37674" x="4475163" y="2760663"/>
          <p14:tracePt t="37691" x="4406900" y="2765425"/>
          <p14:tracePt t="37708" x="4325938" y="2765425"/>
          <p14:tracePt t="37725" x="4229100" y="2765425"/>
          <p14:tracePt t="37725" x="4178300" y="2765425"/>
          <p14:tracePt t="37741" x="4121150" y="2765425"/>
          <p14:tracePt t="37742" x="4064000" y="2771775"/>
          <p14:tracePt t="37758" x="3949700" y="2771775"/>
          <p14:tracePt t="37774" x="3863975" y="2771775"/>
          <p14:tracePt t="37791" x="3800475" y="2771775"/>
          <p14:tracePt t="37807" x="3765550" y="2771775"/>
          <p14:tracePt t="37824" x="3736975" y="2771775"/>
          <p14:tracePt t="37841" x="3697288" y="2771775"/>
          <p14:tracePt t="37858" x="3657600" y="2771775"/>
          <p14:tracePt t="37874" x="3622675" y="2765425"/>
          <p14:tracePt t="37891" x="3617913" y="2765425"/>
          <p14:tracePt t="37908" x="3611563" y="2765425"/>
          <p14:tracePt t="37925" x="3582988" y="2743200"/>
          <p14:tracePt t="37941" x="3571875" y="2736850"/>
          <p14:tracePt t="37959" x="3549650" y="2725738"/>
          <p14:tracePt t="38005" x="3549650" y="2720975"/>
          <p14:tracePt t="38013" x="3549650" y="2714625"/>
          <p14:tracePt t="38029" x="3549650" y="2708275"/>
          <p14:tracePt t="38046" x="3549650" y="2703513"/>
          <p14:tracePt t="40430" x="3549650" y="2697163"/>
          <p14:tracePt t="40446" x="3549650" y="2692400"/>
          <p14:tracePt t="40454" x="3549650" y="2686050"/>
          <p14:tracePt t="40462" x="3549650" y="2668588"/>
          <p14:tracePt t="40477" x="3549650" y="2663825"/>
          <p14:tracePt t="40494" x="3571875" y="2628900"/>
          <p14:tracePt t="40511" x="3589338" y="2606675"/>
          <p14:tracePt t="40527" x="3611563" y="2578100"/>
          <p14:tracePt t="40543" x="3635375" y="2554288"/>
          <p14:tracePt t="40560" x="3657600" y="2525713"/>
          <p14:tracePt t="40577" x="3675063" y="2497138"/>
          <p14:tracePt t="40593" x="3703638" y="2468563"/>
          <p14:tracePt t="40610" x="3714750" y="2463800"/>
          <p14:tracePt t="40627" x="3725863" y="2457450"/>
          <p14:tracePt t="40644" x="3736975" y="2439988"/>
          <p14:tracePt t="40660" x="3754438" y="2428875"/>
          <p14:tracePt t="40677" x="3771900" y="2417763"/>
          <p14:tracePt t="40694" x="3778250" y="2406650"/>
          <p14:tracePt t="40734" x="3778250" y="2400300"/>
          <p14:tracePt t="40750" x="3778250" y="2393950"/>
          <p14:tracePt t="40758" x="3760788" y="2389188"/>
          <p14:tracePt t="40766" x="3736975" y="2382838"/>
          <p14:tracePt t="40778" x="3721100" y="2371725"/>
          <p14:tracePt t="40794" x="3692525" y="2365375"/>
          <p14:tracePt t="40810" x="3663950" y="2360613"/>
          <p14:tracePt t="40827" x="3657600" y="2354263"/>
          <p14:tracePt t="40844" x="3646488" y="2349500"/>
          <p14:tracePt t="40861" x="3640138" y="2343150"/>
          <p14:tracePt t="40877" x="3635375" y="2343150"/>
          <p14:tracePt t="40894" x="3617913" y="2332038"/>
          <p14:tracePt t="40911" x="3600450" y="2325688"/>
          <p14:tracePt t="40927" x="3578225" y="2314575"/>
          <p14:tracePt t="40944" x="3554413" y="2308225"/>
          <p14:tracePt t="40961" x="3543300" y="2308225"/>
          <p14:tracePt t="40978" x="3532188" y="2303463"/>
          <p14:tracePt t="40994" x="3514725" y="2303463"/>
          <p14:tracePt t="41010" x="3503613" y="2297113"/>
          <p14:tracePt t="41027" x="3497263" y="2297113"/>
          <p14:tracePt t="41044" x="3486150" y="2292350"/>
          <p14:tracePt t="41254" x="3486150" y="2297113"/>
          <p14:tracePt t="41262" x="3486150" y="2303463"/>
          <p14:tracePt t="41270" x="3486150" y="2308225"/>
          <p14:tracePt t="41278" x="3486150" y="2314575"/>
          <p14:tracePt t="41294" x="3492500" y="2336800"/>
          <p14:tracePt t="41311" x="3497263" y="2349500"/>
          <p14:tracePt t="41328" x="3497263" y="2365375"/>
          <p14:tracePt t="41344" x="3497263" y="2378075"/>
          <p14:tracePt t="41361" x="3497263" y="2389188"/>
          <p14:tracePt t="41377" x="3497263" y="2400300"/>
          <p14:tracePt t="41406" x="3497263" y="2406650"/>
          <p14:tracePt t="41454" x="3497263" y="2417763"/>
          <p14:tracePt t="41478" x="3492500" y="2422525"/>
          <p14:tracePt t="41526" x="3486150" y="2428875"/>
          <p14:tracePt t="41822" x="3479800" y="2428875"/>
          <p14:tracePt t="41838" x="3475038" y="2435225"/>
          <p14:tracePt t="41982" x="3468688" y="2439988"/>
          <p14:tracePt t="41990" x="3468688" y="2446338"/>
          <p14:tracePt t="41998" x="3468688" y="2451100"/>
          <p14:tracePt t="42011" x="3468688" y="2457450"/>
          <p14:tracePt t="42028" x="3468688" y="2463800"/>
          <p14:tracePt t="42045" x="3468688" y="2468563"/>
          <p14:tracePt t="42086" x="3468688" y="2474913"/>
          <p14:tracePt t="42094" x="3468688" y="2479675"/>
          <p14:tracePt t="42119" x="3468688" y="2486025"/>
          <p14:tracePt t="42134" x="3468688" y="2492375"/>
          <p14:tracePt t="42214" x="3475038" y="2486025"/>
          <p14:tracePt t="42222" x="3492500" y="2468563"/>
          <p14:tracePt t="42230" x="3508375" y="2463800"/>
          <p14:tracePt t="42245" x="3532188" y="2451100"/>
          <p14:tracePt t="42262" x="3617913" y="2393950"/>
          <p14:tracePt t="42278" x="3663950" y="2360613"/>
          <p14:tracePt t="42296" x="3692525" y="2336800"/>
          <p14:tracePt t="42312" x="3714750" y="2320925"/>
          <p14:tracePt t="42329" x="3743325" y="2303463"/>
          <p14:tracePt t="42345" x="3765550" y="2297113"/>
          <p14:tracePt t="42363" x="3800475" y="2286000"/>
          <p14:tracePt t="42378" x="3840163" y="2268538"/>
          <p14:tracePt t="42395" x="3863975" y="2257425"/>
          <p14:tracePt t="42412" x="3879850" y="2246313"/>
          <p14:tracePt t="42430" x="3897313" y="2239963"/>
          <p14:tracePt t="42445" x="3903663" y="2235200"/>
          <p14:tracePt t="42462" x="3925888" y="2228850"/>
          <p14:tracePt t="42478" x="3954463" y="2211388"/>
          <p14:tracePt t="42496" x="3989388" y="2189163"/>
          <p14:tracePt t="42512" x="4040188" y="2143125"/>
          <p14:tracePt t="42529" x="4079875" y="2103438"/>
          <p14:tracePt t="42545" x="4108450" y="2074863"/>
          <p14:tracePt t="42563" x="4132263" y="2057400"/>
          <p14:tracePt t="42579" x="4143375" y="2046288"/>
          <p14:tracePt t="42595" x="4160838" y="2035175"/>
          <p14:tracePt t="42612" x="4171950" y="2028825"/>
          <p14:tracePt t="42629" x="4183063" y="2028825"/>
          <p14:tracePt t="42630" x="4189413" y="2022475"/>
          <p14:tracePt t="42646" x="4200525" y="2022475"/>
          <p14:tracePt t="42646" x="4206875" y="2017713"/>
          <p14:tracePt t="42662" x="4217988" y="2011363"/>
          <p14:tracePt t="42679" x="4229100" y="2011363"/>
          <p14:tracePt t="42696" x="4246563" y="2006600"/>
          <p14:tracePt t="42712" x="4251325" y="2000250"/>
          <p14:tracePt t="42729" x="4264025" y="1993900"/>
          <p14:tracePt t="42745" x="4275138" y="1989138"/>
          <p14:tracePt t="42763" x="4279900" y="1989138"/>
          <p14:tracePt t="42779" x="4292600" y="1982788"/>
          <p14:tracePt t="42796" x="4297363" y="1982788"/>
          <p14:tracePt t="42812" x="4303713" y="1982788"/>
          <p14:tracePt t="42998" x="4308475" y="1978025"/>
          <p14:tracePt t="43206" x="4314825" y="1978025"/>
          <p14:tracePt t="43334" x="4321175" y="1978025"/>
          <p14:tracePt t="43366" x="4325938" y="1978025"/>
          <p14:tracePt t="43391" x="4325938" y="1982788"/>
          <p14:tracePt t="43398" x="4332288" y="1989138"/>
          <p14:tracePt t="43414" x="4332288" y="1993900"/>
          <p14:tracePt t="43438" x="4337050" y="2000250"/>
          <p14:tracePt t="43639" x="4337050" y="2011363"/>
          <p14:tracePt t="43646" x="4337050" y="2022475"/>
          <p14:tracePt t="43654" x="4337050" y="2035175"/>
          <p14:tracePt t="43663" x="4337050" y="2046288"/>
          <p14:tracePt t="43680" x="4337050" y="2068513"/>
          <p14:tracePt t="43696" x="4337050" y="2085975"/>
          <p14:tracePt t="43714" x="4337050" y="2097088"/>
          <p14:tracePt t="43730" x="4337050" y="2125663"/>
          <p14:tracePt t="43746" x="4337050" y="2154238"/>
          <p14:tracePt t="43763" x="4337050" y="2189163"/>
          <p14:tracePt t="43781" x="4337050" y="2211388"/>
          <p14:tracePt t="43796" x="4337050" y="2228850"/>
          <p14:tracePt t="43813" x="4325938" y="2251075"/>
          <p14:tracePt t="43830" x="4297363" y="2279650"/>
          <p14:tracePt t="43848" x="4251325" y="2297113"/>
          <p14:tracePt t="43863" x="4108450" y="2325688"/>
          <p14:tracePt t="43880" x="3765550" y="2349500"/>
          <p14:tracePt t="43896" x="3400425" y="2393950"/>
          <p14:tracePt t="43914" x="3143250" y="2428875"/>
          <p14:tracePt t="43930" x="3006725" y="2446338"/>
          <p14:tracePt t="43947" x="2943225" y="2451100"/>
          <p14:tracePt t="43963" x="2921000" y="2457450"/>
          <p14:tracePt t="43980" x="2903538" y="2457450"/>
          <p14:tracePt t="43997" x="2879725" y="2457450"/>
          <p14:tracePt t="44013" x="2851150" y="2457450"/>
          <p14:tracePt t="44014" x="2840038" y="2457450"/>
          <p14:tracePt t="44054" x="2835275" y="2463800"/>
          <p14:tracePt t="44078" x="2828925" y="2463800"/>
          <p14:tracePt t="44094" x="2822575" y="2468563"/>
          <p14:tracePt t="44102" x="2817813" y="2474913"/>
          <p14:tracePt t="44113" x="2811463" y="2474913"/>
          <p14:tracePt t="44131" x="2806700" y="2479675"/>
          <p14:tracePt t="44183" x="2794000" y="2486025"/>
          <p14:tracePt t="44206" x="2782888" y="2486025"/>
          <p14:tracePt t="44215" x="2778125" y="2486025"/>
          <p14:tracePt t="44222" x="2771775" y="2486025"/>
          <p14:tracePt t="44230" x="2765425" y="2486025"/>
          <p14:tracePt t="44247" x="2760663" y="2486025"/>
          <p14:tracePt t="44326" x="2765425" y="2486025"/>
          <p14:tracePt t="44334" x="2778125" y="2486025"/>
          <p14:tracePt t="44342" x="2800350" y="2486025"/>
          <p14:tracePt t="44350" x="2846388" y="2486025"/>
          <p14:tracePt t="44364" x="2892425" y="2486025"/>
          <p14:tracePt t="44380" x="2982913" y="2486025"/>
          <p14:tracePt t="44398" x="3068638" y="2479675"/>
          <p14:tracePt t="44414" x="3171825" y="2468563"/>
          <p14:tracePt t="44414" x="3228975" y="2457450"/>
          <p14:tracePt t="44430" x="3343275" y="2439988"/>
          <p14:tracePt t="44447" x="3440113" y="2428875"/>
          <p14:tracePt t="44464" x="3521075" y="2428875"/>
          <p14:tracePt t="44480" x="3571875" y="2417763"/>
          <p14:tracePt t="44497" x="3606800" y="2417763"/>
          <p14:tracePt t="44514" x="3657600" y="2417763"/>
          <p14:tracePt t="44531" x="3736975" y="2417763"/>
          <p14:tracePt t="44547" x="3800475" y="2417763"/>
          <p14:tracePt t="44564" x="3857625" y="2417763"/>
          <p14:tracePt t="44580" x="3879850" y="2417763"/>
          <p14:tracePt t="44598" x="3892550" y="2417763"/>
          <p14:tracePt t="44614" x="3897313" y="2417763"/>
          <p14:tracePt t="44631" x="3921125" y="2417763"/>
          <p14:tracePt t="44647" x="3943350" y="2417763"/>
          <p14:tracePt t="44665" x="3954463" y="2417763"/>
          <p14:tracePt t="44681" x="3960813" y="2417763"/>
          <p14:tracePt t="44711" x="3971925" y="2417763"/>
          <p14:tracePt t="44718" x="3989388" y="2417763"/>
          <p14:tracePt t="44732" x="4017963" y="2417763"/>
          <p14:tracePt t="44747" x="4079875" y="2417763"/>
          <p14:tracePt t="44764" x="4143375" y="2417763"/>
          <p14:tracePt t="44781" x="4165600" y="2411413"/>
          <p14:tracePt t="45110" x="4165600" y="2406650"/>
          <p14:tracePt t="45119" x="4171950" y="2400300"/>
          <p14:tracePt t="45126" x="4178300" y="2393950"/>
          <p14:tracePt t="45134" x="4183063" y="2393950"/>
          <p14:tracePt t="45148" x="4183063" y="2389188"/>
          <p14:tracePt t="45165" x="4189413" y="2382838"/>
          <p14:tracePt t="45182" x="4194175" y="2378075"/>
          <p14:tracePt t="45198" x="4194175" y="2371725"/>
          <p14:tracePt t="45214" x="4206875" y="2360613"/>
          <p14:tracePt t="45231" x="4217988" y="2349500"/>
          <p14:tracePt t="45249" x="4235450" y="2325688"/>
          <p14:tracePt t="45265" x="4246563" y="2308225"/>
          <p14:tracePt t="45281" x="4264025" y="2292350"/>
          <p14:tracePt t="45298" x="4275138" y="2263775"/>
          <p14:tracePt t="45315" x="4279900" y="2246313"/>
          <p14:tracePt t="45331" x="4297363" y="2222500"/>
          <p14:tracePt t="45348" x="4303713" y="2200275"/>
          <p14:tracePt t="45365" x="4308475" y="2178050"/>
          <p14:tracePt t="45382" x="4314825" y="2154238"/>
          <p14:tracePt t="45398" x="4314825" y="2149475"/>
          <p14:tracePt t="45415" x="4321175" y="2136775"/>
          <p14:tracePt t="45431" x="4321175" y="2132013"/>
          <p14:tracePt t="45449" x="4325938" y="2120900"/>
          <p14:tracePt t="45464" x="4332288" y="2114550"/>
          <p14:tracePt t="45481" x="4332288" y="2108200"/>
          <p14:tracePt t="45526" x="4332288" y="2097088"/>
          <p14:tracePt t="45534" x="4332288" y="2092325"/>
          <p14:tracePt t="45550" x="4337050" y="2085975"/>
          <p14:tracePt t="45566" x="4337050" y="2079625"/>
          <p14:tracePt t="45574" x="4337050" y="2074863"/>
          <p14:tracePt t="45582" x="4343400" y="2074863"/>
          <p14:tracePt t="45599" x="4349750" y="2068513"/>
          <p14:tracePt t="45615" x="4349750" y="2063750"/>
          <p14:tracePt t="45632" x="4354513" y="2057400"/>
          <p14:tracePt t="45648" x="4360863" y="2057400"/>
          <p14:tracePt t="45678" x="4360863" y="2051050"/>
          <p14:tracePt t="45950" x="4360863" y="2057400"/>
          <p14:tracePt t="45958" x="4360863" y="2074863"/>
          <p14:tracePt t="45966" x="4360863" y="2085975"/>
          <p14:tracePt t="45982" x="4360863" y="2103438"/>
          <p14:tracePt t="45999" x="4354513" y="2149475"/>
          <p14:tracePt t="46015" x="4354513" y="2178050"/>
          <p14:tracePt t="46032" x="4349750" y="2189163"/>
          <p14:tracePt t="46049" x="4349750" y="2206625"/>
          <p14:tracePt t="46065" x="4349750" y="2217738"/>
          <p14:tracePt t="46082" x="4349750" y="2235200"/>
          <p14:tracePt t="46102" x="4349750" y="2239963"/>
          <p14:tracePt t="46115" x="4349750" y="2251075"/>
          <p14:tracePt t="46132" x="4349750" y="2257425"/>
          <p14:tracePt t="46149" x="4349750" y="2268538"/>
          <p14:tracePt t="46166" x="4343400" y="2286000"/>
          <p14:tracePt t="46182" x="4343400" y="2314575"/>
          <p14:tracePt t="46199" x="4343400" y="2349500"/>
          <p14:tracePt t="46215" x="4343400" y="2365375"/>
          <p14:tracePt t="46233" x="4343400" y="2378075"/>
          <p14:tracePt t="46249" x="4343400" y="2389188"/>
          <p14:tracePt t="46265" x="4343400" y="2406650"/>
          <p14:tracePt t="46282" x="4343400" y="2411413"/>
          <p14:tracePt t="46300" x="4343400" y="2422525"/>
          <p14:tracePt t="46318" x="4343400" y="2428875"/>
          <p14:tracePt t="46332" x="4349750" y="2435225"/>
          <p14:tracePt t="46349" x="4349750" y="2439988"/>
          <p14:tracePt t="46374" x="4349750" y="2446338"/>
          <p14:tracePt t="46382" x="4349750" y="2451100"/>
          <p14:tracePt t="46399" x="4349750" y="2457450"/>
          <p14:tracePt t="46416" x="4349750" y="2463800"/>
          <p14:tracePt t="46433" x="4349750" y="2468563"/>
          <p14:tracePt t="46449" x="4349750" y="2474913"/>
          <p14:tracePt t="46479" x="4349750" y="2479675"/>
          <p14:tracePt t="46503" x="4349750" y="2486025"/>
          <p14:tracePt t="46519" x="4349750" y="2492375"/>
          <p14:tracePt t="46534" x="4343400" y="2497138"/>
          <p14:tracePt t="46551" x="4325938" y="2503488"/>
          <p14:tracePt t="46558" x="4321175" y="2508250"/>
          <p14:tracePt t="46574" x="4308475" y="2508250"/>
          <p14:tracePt t="46591" x="4303713" y="2508250"/>
          <p14:tracePt t="46599" x="4297363" y="2508250"/>
          <p14:tracePt t="46616" x="4279900" y="2508250"/>
          <p14:tracePt t="46632" x="4268788" y="2492375"/>
          <p14:tracePt t="46650" x="4264025" y="2486025"/>
          <p14:tracePt t="46666" x="4257675" y="2479675"/>
          <p14:tracePt t="46683" x="4257675" y="2457450"/>
          <p14:tracePt t="46699" x="4257675" y="2428875"/>
          <p14:tracePt t="46716" x="4257675" y="2411413"/>
          <p14:tracePt t="46733" x="4257675" y="2389188"/>
          <p14:tracePt t="46749" x="4264025" y="2378075"/>
          <p14:tracePt t="46766" x="4268788" y="2371725"/>
          <p14:tracePt t="46783" x="4279900" y="2349500"/>
          <p14:tracePt t="46799" x="4286250" y="2336800"/>
          <p14:tracePt t="46816" x="4292600" y="2320925"/>
          <p14:tracePt t="46833" x="4297363" y="2314575"/>
          <p14:tracePt t="46850" x="4308475" y="2303463"/>
          <p14:tracePt t="46866" x="4321175" y="2292350"/>
          <p14:tracePt t="46883" x="4325938" y="2292350"/>
          <p14:tracePt t="46899" x="4325938" y="2286000"/>
          <p14:tracePt t="46917" x="4332288" y="2286000"/>
          <p14:tracePt t="46934" x="4343400" y="2286000"/>
          <p14:tracePt t="46949" x="4354513" y="2286000"/>
          <p14:tracePt t="46967" x="4406900" y="2292350"/>
          <p14:tracePt t="46984" x="4422775" y="2303463"/>
          <p14:tracePt t="46999" x="4429125" y="2308225"/>
          <p14:tracePt t="47024" x="4429125" y="2314575"/>
          <p14:tracePt t="47038" x="4429125" y="2320925"/>
          <p14:tracePt t="47050" x="4435475" y="2325688"/>
          <p14:tracePt t="47066" x="4440238" y="2336800"/>
          <p14:tracePt t="47083" x="4440238" y="2349500"/>
          <p14:tracePt t="47100" x="4440238" y="2354263"/>
          <p14:tracePt t="47117" x="4440238" y="2365375"/>
          <p14:tracePt t="47133" x="4440238" y="2378075"/>
          <p14:tracePt t="47151" x="4440238" y="2382838"/>
          <p14:tracePt t="47166" x="4440238" y="2389188"/>
          <p14:tracePt t="47184" x="4440238" y="2393950"/>
          <p14:tracePt t="47200" x="4440238" y="2400300"/>
          <p14:tracePt t="47216" x="4440238" y="2406650"/>
          <p14:tracePt t="47233" x="4440238" y="2422525"/>
          <p14:tracePt t="47251" x="4440238" y="2435225"/>
          <p14:tracePt t="47266" x="4440238" y="2446338"/>
          <p14:tracePt t="47283" x="4440238" y="2451100"/>
          <p14:tracePt t="47303" x="4435475" y="2457450"/>
          <p14:tracePt t="47318" x="4422775" y="2463800"/>
          <p14:tracePt t="47334" x="4418013" y="2468563"/>
          <p14:tracePt t="47350" x="4411663" y="2474913"/>
          <p14:tracePt t="47367" x="4406900" y="2474913"/>
          <p14:tracePt t="47384" x="4400550" y="2479675"/>
          <p14:tracePt t="47406" x="4394200" y="2479675"/>
          <p14:tracePt t="47423" x="4389438" y="2486025"/>
          <p14:tracePt t="47439" x="4383088" y="2486025"/>
          <p14:tracePt t="47454" x="4378325" y="2486025"/>
          <p14:tracePt t="47471" x="4371975" y="2486025"/>
          <p14:tracePt t="47487" x="4365625" y="2486025"/>
          <p14:tracePt t="47511" x="4354513" y="2486025"/>
          <p14:tracePt t="47518" x="4349750" y="2486025"/>
          <p14:tracePt t="47533" x="4343400" y="2486025"/>
          <p14:tracePt t="47550" x="4332288" y="2486025"/>
          <p14:tracePt t="47550" x="4325938" y="2479675"/>
          <p14:tracePt t="47567" x="4321175" y="2474913"/>
          <p14:tracePt t="47584" x="4321175" y="2468563"/>
          <p14:tracePt t="47600" x="4308475" y="2468563"/>
          <p14:tracePt t="47617" x="4303713" y="2463800"/>
          <p14:tracePt t="47634" x="4297363" y="2451100"/>
          <p14:tracePt t="47651" x="4292600" y="2435225"/>
          <p14:tracePt t="47667" x="4292600" y="2422525"/>
          <p14:tracePt t="47683" x="4292600" y="2406650"/>
          <p14:tracePt t="47700" x="4292600" y="2393950"/>
          <p14:tracePt t="47718" x="4292600" y="2365375"/>
          <p14:tracePt t="47718" x="4292600" y="2360613"/>
          <p14:tracePt t="47733" x="4292600" y="2354263"/>
          <p14:tracePt t="47750" x="4297363" y="2320925"/>
          <p14:tracePt t="47767" x="4314825" y="2308225"/>
          <p14:tracePt t="47784" x="4337050" y="2303463"/>
          <p14:tracePt t="47800" x="4365625" y="2303463"/>
          <p14:tracePt t="47817" x="4400550" y="2303463"/>
          <p14:tracePt t="47834" x="4418013" y="2303463"/>
          <p14:tracePt t="47851" x="4422775" y="2308225"/>
          <p14:tracePt t="47867" x="4435475" y="2314575"/>
          <p14:tracePt t="47884" x="4440238" y="2325688"/>
          <p14:tracePt t="47900" x="4446588" y="2349500"/>
          <p14:tracePt t="47918" x="4451350" y="2360613"/>
          <p14:tracePt t="47934" x="4451350" y="2371725"/>
          <p14:tracePt t="47950" x="4451350" y="2382838"/>
          <p14:tracePt t="47967" x="4451350" y="2389188"/>
          <p14:tracePt t="47990" x="4451350" y="2393950"/>
          <p14:tracePt t="48047" x="4451350" y="2400300"/>
          <p14:tracePt t="48055" x="4446588" y="2411413"/>
          <p14:tracePt t="48095" x="4440238" y="2417763"/>
          <p14:tracePt t="48111" x="4440238" y="2422525"/>
          <p14:tracePt t="48151" x="4435475" y="2428875"/>
          <p14:tracePt t="48183" x="4435475" y="2435225"/>
          <p14:tracePt t="48191" x="4429125" y="2435225"/>
          <p14:tracePt t="48200" x="4429125" y="2439988"/>
          <p14:tracePt t="48217" x="4429125" y="2446338"/>
          <p14:tracePt t="48238" x="4422775" y="2451100"/>
          <p14:tracePt t="48271" x="4418013" y="2457450"/>
          <p14:tracePt t="48287" x="4411663" y="2463800"/>
          <p14:tracePt t="48311" x="4400550" y="2468563"/>
          <p14:tracePt t="48343" x="4389438" y="2474913"/>
          <p14:tracePt t="48367" x="4383088" y="2479675"/>
          <p14:tracePt t="48374" x="4378325" y="2479675"/>
          <p14:tracePt t="48391" x="4371975" y="2479675"/>
          <p14:tracePt t="48415" x="4360863" y="2479675"/>
          <p14:tracePt t="48423" x="4360863" y="2486025"/>
          <p14:tracePt t="48434" x="4354513" y="2486025"/>
          <p14:tracePt t="48452" x="4349750" y="2486025"/>
          <p14:tracePt t="48467" x="4343400" y="2486025"/>
          <p14:tracePt t="48484" x="4337050" y="2486025"/>
          <p14:tracePt t="48501" x="4332288" y="2486025"/>
          <p14:tracePt t="48518" x="4321175" y="2486025"/>
          <p14:tracePt t="48534" x="4314825" y="2486025"/>
          <p14:tracePt t="48535" x="4314825" y="2479675"/>
          <p14:tracePt t="48552" x="4303713" y="2474913"/>
          <p14:tracePt t="48568" x="4303713" y="2463800"/>
          <p14:tracePt t="48585" x="4297363" y="2451100"/>
          <p14:tracePt t="48647" x="4297363" y="2446338"/>
          <p14:tracePt t="48655" x="4297363" y="2439988"/>
          <p14:tracePt t="48671" x="4297363" y="2435225"/>
          <p14:tracePt t="48680" x="4297363" y="2428875"/>
          <p14:tracePt t="48687" x="4297363" y="2422525"/>
          <p14:tracePt t="48703" x="4297363" y="2417763"/>
          <p14:tracePt t="48727" x="4297363" y="2411413"/>
          <p14:tracePt t="48751" x="4297363" y="2406650"/>
          <p14:tracePt t="48767" x="4297363" y="2393950"/>
          <p14:tracePt t="48775" x="4297363" y="2389188"/>
          <p14:tracePt t="48784" x="4297363" y="2378075"/>
          <p14:tracePt t="48802" x="4297363" y="2365375"/>
          <p14:tracePt t="48818" x="4297363" y="2354263"/>
          <p14:tracePt t="48834" x="4297363" y="2349500"/>
          <p14:tracePt t="48851" x="4297363" y="2336800"/>
          <p14:tracePt t="48869" x="4297363" y="2332038"/>
          <p14:tracePt t="48895" x="4303713" y="2320925"/>
          <p14:tracePt t="48911" x="4308475" y="2314575"/>
          <p14:tracePt t="48919" x="4321175" y="2303463"/>
          <p14:tracePt t="48936" x="4325938" y="2303463"/>
          <p14:tracePt t="48951" x="4332288" y="2297113"/>
          <p14:tracePt t="48968" x="4354513" y="2292350"/>
          <p14:tracePt t="48985" x="4383088" y="2292350"/>
          <p14:tracePt t="49002" x="4406900" y="2292350"/>
          <p14:tracePt t="49018" x="4422775" y="2297113"/>
          <p14:tracePt t="49035" x="4440238" y="2303463"/>
          <p14:tracePt t="49051" x="4446588" y="2308225"/>
          <p14:tracePt t="49069" x="4451350" y="2320925"/>
          <p14:tracePt t="49085" x="4464050" y="2336800"/>
          <p14:tracePt t="49102" x="4468813" y="2360613"/>
          <p14:tracePt t="49118" x="4479925" y="2382838"/>
          <p14:tracePt t="49119" x="4479925" y="2389188"/>
          <p14:tracePt t="49136" x="4479925" y="2393950"/>
          <p14:tracePt t="49159" x="4479925" y="2400300"/>
          <p14:tracePt t="49191" x="4479925" y="2406650"/>
          <p14:tracePt t="49215" x="4479925" y="2411413"/>
          <p14:tracePt t="49231" x="4479925" y="2417763"/>
          <p14:tracePt t="49238" x="4479925" y="2422525"/>
          <p14:tracePt t="49247" x="4479925" y="2428875"/>
          <p14:tracePt t="49263" x="4479925" y="2439988"/>
          <p14:tracePt t="49279" x="4479925" y="2446338"/>
          <p14:tracePt t="49295" x="4479925" y="2451100"/>
          <p14:tracePt t="49303" x="4475163" y="2451100"/>
          <p14:tracePt t="49319" x="4475163" y="2463800"/>
          <p14:tracePt t="49335" x="4468813" y="2463800"/>
          <p14:tracePt t="49352" x="4464050" y="2468563"/>
          <p14:tracePt t="49391" x="4457700" y="2474913"/>
          <p14:tracePt t="49407" x="4451350" y="2474913"/>
          <p14:tracePt t="49415" x="4446588" y="2479675"/>
          <p14:tracePt t="49423" x="4435475" y="2486025"/>
          <p14:tracePt t="49439" x="4429125" y="2492375"/>
          <p14:tracePt t="49535" x="4422775" y="2492375"/>
          <p14:tracePt t="49567" x="4418013" y="2492375"/>
          <p14:tracePt t="49711" x="4411663" y="2492375"/>
          <p14:tracePt t="49735" x="4406900" y="2503488"/>
          <p14:tracePt t="49751" x="4394200" y="2503488"/>
          <p14:tracePt t="49759" x="4389438" y="2503488"/>
          <p14:tracePt t="49769" x="4383088" y="2503488"/>
          <p14:tracePt t="49786" x="4365625" y="2503488"/>
          <p14:tracePt t="49802" x="4349750" y="2503488"/>
          <p14:tracePt t="49819" x="4332288" y="2508250"/>
          <p14:tracePt t="49835" x="4314825" y="2508250"/>
          <p14:tracePt t="49853" x="4297363" y="2520950"/>
          <p14:tracePt t="49869" x="4286250" y="2520950"/>
          <p14:tracePt t="49886" x="4279900" y="2525713"/>
          <p14:tracePt t="49902" x="4275138" y="2525713"/>
          <p14:tracePt t="49920" x="4268788" y="2525713"/>
          <p14:tracePt t="49936" x="4264025" y="2525713"/>
          <p14:tracePt t="49952" x="4246563" y="2532063"/>
          <p14:tracePt t="49969" x="4222750" y="2536825"/>
          <p14:tracePt t="49986" x="4171950" y="2543175"/>
          <p14:tracePt t="50002" x="4132263" y="2554288"/>
          <p14:tracePt t="50019" x="4097338" y="2554288"/>
          <p14:tracePt t="50036" x="4064000" y="2554288"/>
          <p14:tracePt t="50053" x="4017963" y="2554288"/>
          <p14:tracePt t="50069" x="3971925" y="2554288"/>
          <p14:tracePt t="50086" x="3903663" y="2554288"/>
          <p14:tracePt t="50102" x="3817938" y="2554288"/>
          <p14:tracePt t="50120" x="3657600" y="2554288"/>
          <p14:tracePt t="50136" x="3578225" y="2554288"/>
          <p14:tracePt t="50152" x="3521075" y="2554288"/>
          <p14:tracePt t="50169" x="3508375" y="2554288"/>
          <p14:tracePt t="50187" x="3492500" y="2554288"/>
          <p14:tracePt t="50202" x="3475038" y="2536825"/>
          <p14:tracePt t="50219" x="3463925" y="2536825"/>
          <p14:tracePt t="50236" x="3457575" y="2536825"/>
          <p14:tracePt t="50319" x="3463925" y="2532063"/>
          <p14:tracePt t="50327" x="3486150" y="2532063"/>
          <p14:tracePt t="50336" x="3514725" y="2532063"/>
          <p14:tracePt t="50353" x="3606800" y="2532063"/>
          <p14:tracePt t="50369" x="3697288" y="2532063"/>
          <p14:tracePt t="50386" x="3783013" y="2532063"/>
          <p14:tracePt t="50403" x="3868738" y="2514600"/>
          <p14:tracePt t="50419" x="3932238" y="2497138"/>
          <p14:tracePt t="50436" x="4000500" y="2474913"/>
          <p14:tracePt t="50453" x="4046538" y="2451100"/>
          <p14:tracePt t="50470" x="4137025" y="2451100"/>
          <p14:tracePt t="50487" x="4286250" y="2451100"/>
          <p14:tracePt t="50503" x="4383088" y="2451100"/>
          <p14:tracePt t="50520" x="4429125" y="2446338"/>
          <p14:tracePt t="50537" x="4440238" y="2439988"/>
          <p14:tracePt t="51151" x="4440238" y="2435225"/>
          <p14:tracePt t="51168" x="4440238" y="2422525"/>
          <p14:tracePt t="51175" x="4435475" y="2417763"/>
          <p14:tracePt t="51187" x="4429125" y="2406650"/>
          <p14:tracePt t="51204" x="4422775" y="2382838"/>
          <p14:tracePt t="51221" x="4411663" y="2365375"/>
          <p14:tracePt t="51237" x="4406900" y="2332038"/>
          <p14:tracePt t="51253" x="4394200" y="2303463"/>
          <p14:tracePt t="51270" x="4389438" y="2257425"/>
          <p14:tracePt t="51288" x="4383088" y="2193925"/>
          <p14:tracePt t="51303" x="4383088" y="2171700"/>
          <p14:tracePt t="51320" x="4383088" y="2154238"/>
          <p14:tracePt t="51337" x="4378325" y="2136775"/>
          <p14:tracePt t="51355" x="4378325" y="2132013"/>
          <p14:tracePt t="51391" x="4378325" y="2125663"/>
          <p14:tracePt t="51415" x="4378325" y="2108200"/>
          <p14:tracePt t="51423" x="4378325" y="2097088"/>
          <p14:tracePt t="51432" x="4378325" y="2079625"/>
          <p14:tracePt t="51439" x="4378325" y="2074863"/>
          <p14:tracePt t="51454" x="4378325" y="2057400"/>
          <p14:tracePt t="51470" x="4371975" y="2039938"/>
          <p14:tracePt t="52151" x="4378325" y="2039938"/>
          <p14:tracePt t="52159" x="4378325" y="2046288"/>
          <p14:tracePt t="52167" x="4378325" y="2051050"/>
          <p14:tracePt t="52175" x="4378325" y="2057400"/>
          <p14:tracePt t="52188" x="4383088" y="2068513"/>
          <p14:tracePt t="52204" x="4383088" y="2092325"/>
          <p14:tracePt t="52222" x="4383088" y="2114550"/>
          <p14:tracePt t="52238" x="4383088" y="2143125"/>
          <p14:tracePt t="52254" x="4383088" y="2171700"/>
          <p14:tracePt t="52271" x="4389438" y="2200275"/>
          <p14:tracePt t="52289" x="4389438" y="2211388"/>
          <p14:tracePt t="52305" x="4389438" y="2222500"/>
          <p14:tracePt t="52321" x="4389438" y="2228850"/>
          <p14:tracePt t="52338" x="4389438" y="2239963"/>
          <p14:tracePt t="52355" x="4389438" y="2257425"/>
          <p14:tracePt t="52371" x="4389438" y="2268538"/>
          <p14:tracePt t="52388" x="4389438" y="2279650"/>
          <p14:tracePt t="52405" x="4389438" y="2286000"/>
          <p14:tracePt t="52422" x="4389438" y="2292350"/>
          <p14:tracePt t="52438" x="4389438" y="2308225"/>
          <p14:tracePt t="52455" x="4389438" y="2332038"/>
          <p14:tracePt t="52471" x="4389438" y="2349500"/>
          <p14:tracePt t="52489" x="4389438" y="2365375"/>
          <p14:tracePt t="52505" x="4389438" y="2378075"/>
          <p14:tracePt t="52521" x="4389438" y="2389188"/>
          <p14:tracePt t="52538" x="4389438" y="2393950"/>
          <p14:tracePt t="52556" x="4389438" y="2400300"/>
          <p14:tracePt t="52571" x="4389438" y="2406650"/>
          <p14:tracePt t="52588" x="4389438" y="2417763"/>
          <p14:tracePt t="52605" x="4389438" y="2422525"/>
          <p14:tracePt t="52622" x="4389438" y="2428875"/>
          <p14:tracePt t="52647" x="4389438" y="2435225"/>
          <p14:tracePt t="52679" x="4389438" y="2439988"/>
          <p14:tracePt t="52687" x="4389438" y="2446338"/>
          <p14:tracePt t="52704" x="4389438" y="2451100"/>
          <p14:tracePt t="52719" x="4389438" y="2457450"/>
          <p14:tracePt t="53223" x="4389438" y="2446338"/>
          <p14:tracePt t="53231" x="4389438" y="2422525"/>
          <p14:tracePt t="53239" x="4389438" y="2393950"/>
          <p14:tracePt t="53256" x="4383088" y="2332038"/>
          <p14:tracePt t="53272" x="4378325" y="2246313"/>
          <p14:tracePt t="53289" x="4365625" y="2171700"/>
          <p14:tracePt t="53306" x="4360863" y="2120900"/>
          <p14:tracePt t="53322" x="4360863" y="2108200"/>
          <p14:tracePt t="53351" x="4360863" y="2103438"/>
          <p14:tracePt t="53375" x="4360863" y="2097088"/>
          <p14:tracePt t="53471" x="4360863" y="2092325"/>
          <p14:tracePt t="53495" x="4360863" y="2079625"/>
          <p14:tracePt t="53503" x="4360863" y="2074863"/>
          <p14:tracePt t="53519" x="4360863" y="2068513"/>
          <p14:tracePt t="53680" x="4365625" y="2068513"/>
          <p14:tracePt t="53687" x="4365625" y="2085975"/>
          <p14:tracePt t="53696" x="4365625" y="2097088"/>
          <p14:tracePt t="53706" x="4365625" y="2114550"/>
          <p14:tracePt t="53722" x="4371975" y="2136775"/>
          <p14:tracePt t="53739" x="4371975" y="2160588"/>
          <p14:tracePt t="53756" x="4371975" y="2182813"/>
          <p14:tracePt t="53773" x="4371975" y="2211388"/>
          <p14:tracePt t="53789" x="4371975" y="2239963"/>
          <p14:tracePt t="53806" x="4371975" y="2257425"/>
          <p14:tracePt t="53823" x="4371975" y="2286000"/>
          <p14:tracePt t="53839" x="4371975" y="2303463"/>
          <p14:tracePt t="53856" x="4378325" y="2314575"/>
          <p14:tracePt t="53872" x="4378325" y="2325688"/>
          <p14:tracePt t="53890" x="4378325" y="2336800"/>
          <p14:tracePt t="53907" x="4378325" y="2343150"/>
          <p14:tracePt t="53923" x="4383088" y="2354263"/>
          <p14:tracePt t="53940" x="4383088" y="2371725"/>
          <p14:tracePt t="53957" x="4383088" y="2382838"/>
          <p14:tracePt t="53973" x="4383088" y="2400300"/>
          <p14:tracePt t="53989" x="4389438" y="2411413"/>
          <p14:tracePt t="54006" x="4389438" y="2422525"/>
          <p14:tracePt t="54024" x="4389438" y="2428875"/>
          <p14:tracePt t="54079" x="4389438" y="2435225"/>
          <p14:tracePt t="54160" x="4394200" y="2435225"/>
          <p14:tracePt t="54176" x="4394200" y="2439988"/>
          <p14:tracePt t="54199" x="4400550" y="2446338"/>
          <p14:tracePt t="54232" x="4400550" y="2451100"/>
          <p14:tracePt t="54248" x="4400550" y="2457450"/>
          <p14:tracePt t="54263" x="4400550" y="2468563"/>
          <p14:tracePt t="54271" x="4400550" y="2474913"/>
          <p14:tracePt t="54279" x="4400550" y="2479675"/>
          <p14:tracePt t="54289" x="4394200" y="2479675"/>
          <p14:tracePt t="54307" x="4394200" y="2486025"/>
          <p14:tracePt t="54323" x="4378325" y="2486025"/>
          <p14:tracePt t="54340" x="4360863" y="2492375"/>
          <p14:tracePt t="54357" x="4332288" y="2492375"/>
          <p14:tracePt t="54374" x="4308475" y="2492375"/>
          <p14:tracePt t="54390" x="4297363" y="2492375"/>
          <p14:tracePt t="54406" x="4292600" y="2492375"/>
          <p14:tracePt t="54423" x="4275138" y="2479675"/>
          <p14:tracePt t="54440" x="4264025" y="2463800"/>
          <p14:tracePt t="54456" x="4257675" y="2446338"/>
          <p14:tracePt t="54473" x="4257675" y="2422525"/>
          <p14:tracePt t="54490" x="4257675" y="2400300"/>
          <p14:tracePt t="54507" x="4257675" y="2382838"/>
          <p14:tracePt t="54523" x="4257675" y="2365375"/>
          <p14:tracePt t="54540" x="4257675" y="2354263"/>
          <p14:tracePt t="54557" x="4257675" y="2349500"/>
          <p14:tracePt t="54574" x="4275138" y="2349500"/>
          <p14:tracePt t="54590" x="4297363" y="2349500"/>
          <p14:tracePt t="54607" x="4325938" y="2349500"/>
          <p14:tracePt t="54623" x="4343400" y="2349500"/>
          <p14:tracePt t="54641" x="4349750" y="2349500"/>
          <p14:tracePt t="54657" x="4360863" y="2365375"/>
          <p14:tracePt t="54673" x="4365625" y="2382838"/>
          <p14:tracePt t="54690" x="4383088" y="2422525"/>
          <p14:tracePt t="54707" x="4389438" y="2446338"/>
          <p14:tracePt t="54723" x="4389438" y="2451100"/>
          <p14:tracePt t="54751" x="4389438" y="2457450"/>
          <p14:tracePt t="56208" x="4389438" y="2463800"/>
          <p14:tracePt t="56216" x="4389438" y="2468563"/>
          <p14:tracePt t="56225" x="4389438" y="2474913"/>
          <p14:tracePt t="56241" x="4389438" y="2486025"/>
          <p14:tracePt t="56258" x="4389438" y="2508250"/>
          <p14:tracePt t="56275" x="4389438" y="2532063"/>
          <p14:tracePt t="56292" x="4389438" y="2554288"/>
          <p14:tracePt t="56309" x="4389438" y="2578100"/>
          <p14:tracePt t="56325" x="4389438" y="2606675"/>
          <p14:tracePt t="56342" x="4389438" y="2640013"/>
          <p14:tracePt t="56359" x="4400550" y="2703513"/>
          <p14:tracePt t="56375" x="4406900" y="2720975"/>
          <p14:tracePt t="56392" x="4406900" y="2760663"/>
          <p14:tracePt t="56408" x="4406900" y="2794000"/>
          <p14:tracePt t="56426" x="4394200" y="2817813"/>
          <p14:tracePt t="56442" x="4365625" y="2846388"/>
          <p14:tracePt t="56459" x="4314825" y="2886075"/>
          <p14:tracePt t="56475" x="4217988" y="2914650"/>
          <p14:tracePt t="56493" x="4086225" y="2943225"/>
          <p14:tracePt t="56509" x="3932238" y="2971800"/>
          <p14:tracePt t="56525" x="3806825" y="2989263"/>
          <p14:tracePt t="56542" x="3692525" y="2994025"/>
          <p14:tracePt t="56559" x="3536950" y="2994025"/>
          <p14:tracePt t="56575" x="3446463" y="2994025"/>
          <p14:tracePt t="56592" x="3354388" y="2994025"/>
          <p14:tracePt t="56608" x="3292475" y="3006725"/>
          <p14:tracePt t="56626" x="3246438" y="3017838"/>
          <p14:tracePt t="56642" x="3194050" y="3035300"/>
          <p14:tracePt t="56659" x="3160713" y="3035300"/>
          <p14:tracePt t="56675" x="3132138" y="3046413"/>
          <p14:tracePt t="56693" x="3108325" y="3046413"/>
          <p14:tracePt t="56709" x="3074988" y="3057525"/>
          <p14:tracePt t="56725" x="3046413" y="3068638"/>
          <p14:tracePt t="56742" x="3017838" y="3074988"/>
          <p14:tracePt t="56760" x="2982913" y="3086100"/>
          <p14:tracePt t="56775" x="2971800" y="3086100"/>
          <p14:tracePt t="56792" x="2965450" y="3092450"/>
          <p14:tracePt t="56809" x="2954338" y="3097213"/>
          <p14:tracePt t="56826" x="2949575" y="3097213"/>
          <p14:tracePt t="56872" x="2949575" y="3103563"/>
          <p14:tracePt t="56896" x="2949575" y="3097213"/>
          <p14:tracePt t="56903" x="2954338" y="3086100"/>
          <p14:tracePt t="56920" x="2971800" y="3079750"/>
          <p14:tracePt t="56928" x="3000375" y="3068638"/>
          <p14:tracePt t="56942" x="3035300" y="3068638"/>
          <p14:tracePt t="56959" x="3132138" y="3057525"/>
          <p14:tracePt t="56976" x="3314700" y="3057525"/>
          <p14:tracePt t="56992" x="3429000" y="3040063"/>
          <p14:tracePt t="57009" x="3521075" y="3028950"/>
          <p14:tracePt t="57026" x="3622675" y="3017838"/>
          <p14:tracePt t="57044" x="3721100" y="3011488"/>
          <p14:tracePt t="57059" x="3857625" y="3011488"/>
          <p14:tracePt t="57076" x="4011613" y="3011488"/>
          <p14:tracePt t="57092" x="4121150" y="3011488"/>
          <p14:tracePt t="57110" x="4222750" y="3011488"/>
          <p14:tracePt t="57126" x="4325938" y="3011488"/>
          <p14:tracePt t="57142" x="4440238" y="3017838"/>
          <p14:tracePt t="57159" x="4537075" y="3017838"/>
          <p14:tracePt t="57177" x="4679950" y="3017838"/>
          <p14:tracePt t="57193" x="4765675" y="3017838"/>
          <p14:tracePt t="57209" x="4829175" y="3006725"/>
          <p14:tracePt t="57226" x="4864100" y="3006725"/>
          <p14:tracePt t="57243" x="4879975" y="3006725"/>
          <p14:tracePt t="57259" x="4892675" y="3006725"/>
          <p14:tracePt t="57312" x="4897438" y="3006725"/>
          <p14:tracePt t="57368" x="4903788" y="3006725"/>
          <p14:tracePt t="57423" x="4903788" y="3011488"/>
          <p14:tracePt t="57440" x="4903788" y="3017838"/>
          <p14:tracePt t="57448" x="4903788" y="3022600"/>
          <p14:tracePt t="57480" x="4903788" y="3028950"/>
          <p14:tracePt t="57496" x="4903788" y="3035300"/>
          <p14:tracePt t="57520" x="4903788" y="3040063"/>
          <p14:tracePt t="57560" x="4903788" y="3046413"/>
          <p14:tracePt t="57608" x="4903788" y="3051175"/>
          <p14:tracePt t="57623" x="4908550" y="3046413"/>
          <p14:tracePt t="57640" x="4921250" y="3046413"/>
          <p14:tracePt t="57648" x="4937125" y="3046413"/>
          <p14:tracePt t="57659" x="4965700" y="3046413"/>
          <p14:tracePt t="57677" x="5068888" y="3046413"/>
          <p14:tracePt t="57693" x="5280025" y="3092450"/>
          <p14:tracePt t="57710" x="5503863" y="3108325"/>
          <p14:tracePt t="57727" x="5618163" y="3108325"/>
          <p14:tracePt t="57744" x="5657850" y="3108325"/>
          <p14:tracePt t="57760" x="5664200" y="3108325"/>
          <p14:tracePt t="57792" x="5668963" y="3108325"/>
          <p14:tracePt t="57800" x="5680075" y="3108325"/>
          <p14:tracePt t="57815" x="5686425" y="3103563"/>
          <p14:tracePt t="57848" x="5692775" y="3097213"/>
          <p14:tracePt t="57872" x="5697538" y="3092450"/>
          <p14:tracePt t="57888" x="5708650" y="3092450"/>
          <p14:tracePt t="57896" x="5726113" y="3092450"/>
          <p14:tracePt t="57903" x="5761038" y="3092450"/>
          <p14:tracePt t="57912" x="5783263" y="3097213"/>
          <p14:tracePt t="57926" x="5818188" y="3103563"/>
          <p14:tracePt t="57943" x="5835650" y="3103563"/>
          <p14:tracePt t="57984" x="5840413" y="3103563"/>
          <p14:tracePt t="58152" x="5846763" y="3103563"/>
          <p14:tracePt t="58168" x="5851525" y="3103563"/>
          <p14:tracePt t="58184" x="5851525" y="3097213"/>
          <p14:tracePt t="58208" x="5857875" y="3092450"/>
          <p14:tracePt t="58224" x="5864225" y="3086100"/>
          <p14:tracePt t="58240" x="5868988" y="3079750"/>
          <p14:tracePt t="58248" x="5875338" y="3079750"/>
          <p14:tracePt t="58260" x="5880100" y="3079750"/>
          <p14:tracePt t="58277" x="5886450" y="3079750"/>
          <p14:tracePt t="58352" x="5892800" y="3079750"/>
          <p14:tracePt t="58592" x="5880100" y="3079750"/>
          <p14:tracePt t="58600" x="5868988" y="3079750"/>
          <p14:tracePt t="58610" x="5846763" y="3079750"/>
          <p14:tracePt t="58627" x="5800725" y="3086100"/>
          <p14:tracePt t="58644" x="5732463" y="3086100"/>
          <p14:tracePt t="58662" x="5635625" y="3092450"/>
          <p14:tracePt t="58677" x="5521325" y="3092450"/>
          <p14:tracePt t="58694" x="5407025" y="3092450"/>
          <p14:tracePt t="58711" x="5314950" y="3092450"/>
          <p14:tracePt t="58728" x="5211763" y="3092450"/>
          <p14:tracePt t="58744" x="5149850" y="3092450"/>
          <p14:tracePt t="58760" x="5080000" y="3079750"/>
          <p14:tracePt t="58777" x="5006975" y="3074988"/>
          <p14:tracePt t="58795" x="4932363" y="3074988"/>
          <p14:tracePt t="58810" x="4875213" y="3074988"/>
          <p14:tracePt t="58827" x="4835525" y="3074988"/>
          <p14:tracePt t="58844" x="4806950" y="3074988"/>
          <p14:tracePt t="58862" x="4772025" y="3074988"/>
          <p14:tracePt t="58877" x="4725988" y="3063875"/>
          <p14:tracePt t="58894" x="4686300" y="3057525"/>
          <p14:tracePt t="58911" x="4664075" y="3057525"/>
          <p14:tracePt t="58976" x="4657725" y="3057525"/>
          <p14:tracePt t="59032" x="4675188" y="3057525"/>
          <p14:tracePt t="59040" x="4692650" y="3057525"/>
          <p14:tracePt t="59048" x="4725988" y="3057525"/>
          <p14:tracePt t="59061" x="4754563" y="3057525"/>
          <p14:tracePt t="59078" x="4818063" y="3057525"/>
          <p14:tracePt t="59094" x="4875213" y="3057525"/>
          <p14:tracePt t="59112" x="4960938" y="3057525"/>
          <p14:tracePt t="59128" x="5000625" y="3057525"/>
          <p14:tracePt t="59144" x="5064125" y="3051175"/>
          <p14:tracePt t="59161" x="5126038" y="3051175"/>
          <p14:tracePt t="59178" x="5235575" y="3051175"/>
          <p14:tracePt t="59194" x="5411788" y="3051175"/>
          <p14:tracePt t="59211" x="5572125" y="3051175"/>
          <p14:tracePt t="59228" x="5651500" y="3051175"/>
          <p14:tracePt t="59245" x="5664200" y="3051175"/>
          <p14:tracePt t="59272" x="5668963" y="3046413"/>
          <p14:tracePt t="60200" x="5668963" y="3040063"/>
          <p14:tracePt t="60232" x="5664200" y="3040063"/>
          <p14:tracePt t="60240" x="5657850" y="3040063"/>
          <p14:tracePt t="60256" x="5646738" y="3040063"/>
          <p14:tracePt t="60264" x="5640388" y="3040063"/>
          <p14:tracePt t="60279" x="5629275" y="3040063"/>
          <p14:tracePt t="60296" x="5565775" y="3040063"/>
          <p14:tracePt t="60297" x="5532438" y="3040063"/>
          <p14:tracePt t="60313" x="5440363" y="3040063"/>
          <p14:tracePt t="60329" x="5365750" y="3040063"/>
          <p14:tracePt t="60345" x="5303838" y="3040063"/>
          <p14:tracePt t="60362" x="5257800" y="3040063"/>
          <p14:tracePt t="60380" x="5218113" y="3035300"/>
          <p14:tracePt t="60396" x="5160963" y="3022600"/>
          <p14:tracePt t="60412" x="5075238" y="3000375"/>
          <p14:tracePt t="60429" x="4972050" y="2971800"/>
          <p14:tracePt t="60446" x="4879975" y="2943225"/>
          <p14:tracePt t="60462" x="4794250" y="2921000"/>
          <p14:tracePt t="60479" x="4732338" y="2897188"/>
          <p14:tracePt t="60496" x="4692650" y="2874963"/>
          <p14:tracePt t="60513" x="4675188" y="2857500"/>
          <p14:tracePt t="60529" x="4664075" y="2840038"/>
          <p14:tracePt t="60546" x="4635500" y="2817813"/>
          <p14:tracePt t="60562" x="4606925" y="2794000"/>
          <p14:tracePt t="60579" x="4560888" y="2765425"/>
          <p14:tracePt t="60596" x="4508500" y="2736850"/>
          <p14:tracePt t="60612" x="4479925" y="2714625"/>
          <p14:tracePt t="60629" x="4468813" y="2708275"/>
          <p14:tracePt t="60647" x="4457700" y="2692400"/>
          <p14:tracePt t="60662" x="4435475" y="2663825"/>
          <p14:tracePt t="60679" x="4418013" y="2646363"/>
          <p14:tracePt t="60696" x="4400550" y="2611438"/>
          <p14:tracePt t="60713" x="4383088" y="2593975"/>
          <p14:tracePt t="60729" x="4371975" y="2582863"/>
          <p14:tracePt t="60746" x="4365625" y="2578100"/>
          <p14:tracePt t="60763" x="4360863" y="2571750"/>
          <p14:tracePt t="60780" x="4354513" y="2549525"/>
          <p14:tracePt t="60796" x="4337050" y="2514600"/>
          <p14:tracePt t="60812" x="4325938" y="2474913"/>
          <p14:tracePt t="60829" x="4308475" y="2439988"/>
          <p14:tracePt t="60847" x="4297363" y="2411413"/>
          <p14:tracePt t="60863" x="4297363" y="2393950"/>
          <p14:tracePt t="60879" x="4297363" y="2360613"/>
          <p14:tracePt t="60880" x="4297363" y="2349500"/>
          <p14:tracePt t="60896" x="4297363" y="2314575"/>
          <p14:tracePt t="60913" x="4297363" y="2292350"/>
          <p14:tracePt t="60929" x="4292600" y="2274888"/>
          <p14:tracePt t="60946" x="4292600" y="2263775"/>
          <p14:tracePt t="60963" x="4292600" y="2257425"/>
          <p14:tracePt t="60980" x="4292600" y="2246313"/>
          <p14:tracePt t="60996" x="4292600" y="2222500"/>
          <p14:tracePt t="61013" x="4292600" y="2206625"/>
          <p14:tracePt t="61029" x="4292600" y="2189163"/>
          <p14:tracePt t="61047" x="4292600" y="2171700"/>
          <p14:tracePt t="61063" x="4292600" y="2160588"/>
          <p14:tracePt t="61079" x="4297363" y="2154238"/>
          <p14:tracePt t="61168" x="4308475" y="2149475"/>
          <p14:tracePt t="61176" x="4314825" y="2149475"/>
          <p14:tracePt t="61192" x="4325938" y="2160588"/>
          <p14:tracePt t="61208" x="4325938" y="2165350"/>
          <p14:tracePt t="61216" x="4332288" y="2171700"/>
          <p14:tracePt t="61240" x="4332288" y="2178050"/>
          <p14:tracePt t="61264" x="4337050" y="2178050"/>
          <p14:tracePt t="61280" x="4337050" y="2182813"/>
          <p14:tracePt t="61328" x="4343400" y="2182813"/>
          <p14:tracePt t="61336" x="4343400" y="2189163"/>
          <p14:tracePt t="61352" x="4343400" y="2200275"/>
          <p14:tracePt t="61368" x="4343400" y="2206625"/>
          <p14:tracePt t="61380" x="4343400" y="2211388"/>
          <p14:tracePt t="61397" x="4343400" y="2222500"/>
          <p14:tracePt t="61413" x="4343400" y="2228850"/>
          <p14:tracePt t="61430" x="4343400" y="2235200"/>
          <p14:tracePt t="61446" x="4349750" y="2239963"/>
          <p14:tracePt t="61464" x="4354513" y="2251075"/>
          <p14:tracePt t="61480" x="4354513" y="2257425"/>
          <p14:tracePt t="61520" x="4354513" y="2263775"/>
          <p14:tracePt t="61568" x="4360863" y="2263775"/>
          <p14:tracePt t="61576" x="4360863" y="2268538"/>
          <p14:tracePt t="61584" x="4360863" y="2274888"/>
          <p14:tracePt t="61597" x="4365625" y="2279650"/>
          <p14:tracePt t="61613" x="4365625" y="2286000"/>
          <p14:tracePt t="61630" x="4365625" y="2303463"/>
          <p14:tracePt t="61647" x="4365625" y="2314575"/>
          <p14:tracePt t="61664" x="4365625" y="2325688"/>
          <p14:tracePt t="61664" x="4365625" y="2336800"/>
          <p14:tracePt t="61680" x="4365625" y="2354263"/>
          <p14:tracePt t="61697" x="4371975" y="2382838"/>
          <p14:tracePt t="61714" x="4371975" y="2400300"/>
          <p14:tracePt t="61730" x="4378325" y="2406650"/>
          <p14:tracePt t="61747" x="4378325" y="2411413"/>
          <p14:tracePt t="61763" x="4378325" y="2417763"/>
          <p14:tracePt t="61864" x="4378325" y="2422525"/>
          <p14:tracePt t="61872" x="4365625" y="2428875"/>
          <p14:tracePt t="61880" x="4354513" y="2428875"/>
          <p14:tracePt t="61897" x="4292600" y="2446338"/>
          <p14:tracePt t="61913" x="4194175" y="2463800"/>
          <p14:tracePt t="61930" x="4086225" y="2479675"/>
          <p14:tracePt t="61948" x="4000500" y="2486025"/>
          <p14:tracePt t="61964" x="3903663" y="2492375"/>
          <p14:tracePt t="61980" x="3811588" y="2492375"/>
          <p14:tracePt t="61997" x="3703638" y="2492375"/>
          <p14:tracePt t="62014" x="3600450" y="2492375"/>
          <p14:tracePt t="62030" x="3479800" y="2492375"/>
          <p14:tracePt t="62047" x="3400425" y="2492375"/>
          <p14:tracePt t="62064" x="3336925" y="2503488"/>
          <p14:tracePt t="62065" x="3321050" y="2503488"/>
          <p14:tracePt t="62081" x="3303588" y="2503488"/>
          <p14:tracePt t="62097" x="3297238" y="2503488"/>
          <p14:tracePt t="62216" x="3303588" y="2503488"/>
          <p14:tracePt t="62224" x="3349625" y="2503488"/>
          <p14:tracePt t="62232" x="3429000" y="2503488"/>
          <p14:tracePt t="62247" x="3560763" y="2503488"/>
          <p14:tracePt t="62264" x="4046538" y="2508250"/>
          <p14:tracePt t="62281" x="4189413" y="2508250"/>
          <p14:tracePt t="62298" x="4251325" y="2508250"/>
          <p14:tracePt t="62314" x="4257675" y="2508250"/>
          <p14:tracePt t="62624" x="4264025" y="2508250"/>
          <p14:tracePt t="62632" x="4268788" y="2497138"/>
          <p14:tracePt t="62641" x="4275138" y="2492375"/>
          <p14:tracePt t="62648" x="4275138" y="2479675"/>
          <p14:tracePt t="62664" x="4279900" y="2457450"/>
          <p14:tracePt t="62681" x="4292600" y="2422525"/>
          <p14:tracePt t="62698" x="4308475" y="2378075"/>
          <p14:tracePt t="62714" x="4308475" y="2349500"/>
          <p14:tracePt t="62731" x="4321175" y="2336800"/>
          <p14:tracePt t="62748" x="4332288" y="2320925"/>
          <p14:tracePt t="62766" x="4343400" y="2303463"/>
          <p14:tracePt t="62781" x="4349750" y="2297113"/>
          <p14:tracePt t="62798" x="4354513" y="2292350"/>
          <p14:tracePt t="62840" x="4360863" y="2292350"/>
          <p14:tracePt t="62848" x="4360863" y="2297113"/>
          <p14:tracePt t="62856" x="4365625" y="2308225"/>
          <p14:tracePt t="62864" x="4371975" y="2325688"/>
          <p14:tracePt t="62881" x="4378325" y="2343150"/>
          <p14:tracePt t="62898" x="4378325" y="2378075"/>
          <p14:tracePt t="62915" x="4378325" y="2393950"/>
          <p14:tracePt t="62931" x="4389438" y="2406650"/>
          <p14:tracePt t="62948" x="4389438" y="2411413"/>
          <p14:tracePt t="62964" x="4389438" y="2417763"/>
          <p14:tracePt t="62984" x="4383088" y="2422525"/>
          <p14:tracePt t="63000" x="4378325" y="2422525"/>
          <p14:tracePt t="63014" x="4371975" y="2428875"/>
          <p14:tracePt t="63031" x="4360863" y="2435225"/>
          <p14:tracePt t="63049" x="4332288" y="2457450"/>
          <p14:tracePt t="63065" x="4325938" y="2463800"/>
          <p14:tracePt t="63082" x="4321175" y="2463800"/>
          <p14:tracePt t="63099" x="4314825" y="2463800"/>
          <p14:tracePt t="63116" x="4297363" y="2468563"/>
          <p14:tracePt t="63131" x="4279900" y="2474913"/>
          <p14:tracePt t="63148" x="4264025" y="2479675"/>
          <p14:tracePt t="63165" x="4246563" y="2486025"/>
          <p14:tracePt t="63182" x="4235450" y="2486025"/>
          <p14:tracePt t="63198" x="4211638" y="2486025"/>
          <p14:tracePt t="63215" x="4178300" y="2486025"/>
          <p14:tracePt t="63231" x="4121150" y="2486025"/>
          <p14:tracePt t="63249" x="4029075" y="2486025"/>
          <p14:tracePt t="63265" x="3954463" y="2486025"/>
          <p14:tracePt t="63282" x="3863975" y="2486025"/>
          <p14:tracePt t="63298" x="3754438" y="2468563"/>
          <p14:tracePt t="63316" x="3675063" y="2463800"/>
          <p14:tracePt t="63332" x="3622675" y="2457450"/>
          <p14:tracePt t="63348" x="3600450" y="2457450"/>
          <p14:tracePt t="63365" x="3582988" y="2457450"/>
          <p14:tracePt t="63383" x="3571875" y="2457450"/>
          <p14:tracePt t="63398" x="3525838" y="2457450"/>
          <p14:tracePt t="63415" x="3451225" y="2457450"/>
          <p14:tracePt t="63432" x="3389313" y="2463800"/>
          <p14:tracePt t="63432" x="3365500" y="2468563"/>
          <p14:tracePt t="63449" x="3349625" y="2468563"/>
          <p14:tracePt t="63488" x="3336925" y="2468563"/>
          <p14:tracePt t="63496" x="3325813" y="2468563"/>
          <p14:tracePt t="63504" x="3303588" y="2468563"/>
          <p14:tracePt t="63515" x="3286125" y="2468563"/>
          <p14:tracePt t="63532" x="3235325" y="2468563"/>
          <p14:tracePt t="63548" x="3206750" y="2468563"/>
          <p14:tracePt t="63565" x="3194050" y="2474913"/>
          <p14:tracePt t="63632" x="3189288" y="2474913"/>
          <p14:tracePt t="63657" x="3182938" y="2474913"/>
          <p14:tracePt t="63793" x="3182938" y="2479675"/>
          <p14:tracePt t="63809" x="3189288" y="2479675"/>
          <p14:tracePt t="63817" x="3200400" y="2479675"/>
          <p14:tracePt t="63824" x="3206750" y="2479675"/>
          <p14:tracePt t="63832" x="3211513" y="2479675"/>
          <p14:tracePt t="63849" x="3217863" y="2479675"/>
          <p14:tracePt t="63866" x="3228975" y="2479675"/>
          <p14:tracePt t="63882" x="3286125" y="2486025"/>
          <p14:tracePt t="63899" x="3378200" y="2497138"/>
          <p14:tracePt t="63915" x="3440113" y="2503488"/>
          <p14:tracePt t="63933" x="3479800" y="2503488"/>
          <p14:tracePt t="63949" x="3486150" y="2503488"/>
          <p14:tracePt t="63977" x="3492500" y="2503488"/>
          <p14:tracePt t="63984" x="3497263" y="2503488"/>
          <p14:tracePt t="64000" x="3497263" y="2497138"/>
          <p14:tracePt t="64015" x="3508375" y="2497138"/>
          <p14:tracePt t="64032" x="3536950" y="2492375"/>
          <p14:tracePt t="64049" x="3549650" y="2492375"/>
          <p14:tracePt t="64066" x="3565525" y="2492375"/>
          <p14:tracePt t="64082" x="3617913" y="2492375"/>
          <p14:tracePt t="64099" x="3686175" y="2492375"/>
          <p14:tracePt t="64115" x="3783013" y="2492375"/>
          <p14:tracePt t="64133" x="3840163" y="2492375"/>
          <p14:tracePt t="64149" x="3868738" y="2486025"/>
          <p14:tracePt t="64166" x="3879850" y="2486025"/>
          <p14:tracePt t="64232" x="3886200" y="2486025"/>
          <p14:tracePt t="64257" x="3892550" y="2486025"/>
          <p14:tracePt t="64264" x="3892550" y="2479675"/>
          <p14:tracePt t="64272" x="3897313" y="2479675"/>
          <p14:tracePt t="64282" x="3897313" y="2474913"/>
          <p14:tracePt t="64299" x="3903663" y="2474913"/>
          <p14:tracePt t="64317" x="3914775" y="2474913"/>
          <p14:tracePt t="64332" x="3937000" y="2474913"/>
          <p14:tracePt t="64349" x="3954463" y="2474913"/>
          <p14:tracePt t="64366" x="3971925" y="2474913"/>
          <p14:tracePt t="64383" x="3989388" y="2474913"/>
          <p14:tracePt t="64399" x="4022725" y="2474913"/>
          <p14:tracePt t="64416" x="4086225" y="2474913"/>
          <p14:tracePt t="64433" x="4149725" y="2474913"/>
          <p14:tracePt t="64450" x="4171950" y="2474913"/>
          <p14:tracePt t="64466" x="4189413" y="2474913"/>
          <p14:tracePt t="64483" x="4206875" y="2468563"/>
          <p14:tracePt t="64499" x="4240213" y="2463800"/>
          <p14:tracePt t="64517" x="4308475" y="2463800"/>
          <p14:tracePt t="64533" x="4400550" y="2468563"/>
          <p14:tracePt t="64550" x="4446588" y="2468563"/>
          <p14:tracePt t="64577" x="4451350" y="2468563"/>
          <p14:tracePt t="64953" x="4451350" y="2463800"/>
          <p14:tracePt t="64961" x="4440238" y="2435225"/>
          <p14:tracePt t="64968" x="4429125" y="2389188"/>
          <p14:tracePt t="64983" x="4406900" y="2349500"/>
          <p14:tracePt t="65000" x="4365625" y="2263775"/>
          <p14:tracePt t="65016" x="4343400" y="2193925"/>
          <p14:tracePt t="65034" x="4343400" y="2178050"/>
          <p14:tracePt t="65050" x="4343400" y="2171700"/>
          <p14:tracePt t="65066" x="4343400" y="2160588"/>
          <p14:tracePt t="65083" x="4343400" y="2136775"/>
          <p14:tracePt t="65102" x="4349750" y="2120900"/>
          <p14:tracePt t="65116" x="4354513" y="2103438"/>
          <p14:tracePt t="65133" x="4360863" y="2092325"/>
          <p14:tracePt t="65185" x="4360863" y="2085975"/>
          <p14:tracePt t="65201" x="4360863" y="2079625"/>
          <p14:tracePt t="65209" x="4365625" y="2074863"/>
          <p14:tracePt t="65225" x="4365625" y="2068513"/>
          <p14:tracePt t="65233" x="4365625" y="2063750"/>
          <p14:tracePt t="65417" x="4365625" y="2068513"/>
          <p14:tracePt t="65424" x="4365625" y="2074863"/>
          <p14:tracePt t="65433" x="4365625" y="2079625"/>
          <p14:tracePt t="65450" x="4365625" y="2092325"/>
          <p14:tracePt t="65467" x="4365625" y="2097088"/>
          <p14:tracePt t="65483" x="4365625" y="2103438"/>
          <p14:tracePt t="65501" x="4365625" y="2108200"/>
          <p14:tracePt t="65517" x="4365625" y="2120900"/>
          <p14:tracePt t="65534" x="4365625" y="2136775"/>
          <p14:tracePt t="65551" x="4354513" y="2154238"/>
          <p14:tracePt t="65568" x="4343400" y="2182813"/>
          <p14:tracePt t="65568" x="4337050" y="2193925"/>
          <p14:tracePt t="65584" x="4332288" y="2206625"/>
          <p14:tracePt t="65600" x="4321175" y="2251075"/>
          <p14:tracePt t="65617" x="4321175" y="2279650"/>
          <p14:tracePt t="65635" x="4303713" y="2308225"/>
          <p14:tracePt t="65651" x="4286250" y="2336800"/>
          <p14:tracePt t="65667" x="4264025" y="2365375"/>
          <p14:tracePt t="65684" x="4246563" y="2389188"/>
          <p14:tracePt t="65702" x="4240213" y="2400300"/>
          <p14:tracePt t="65717" x="4229100" y="2411413"/>
          <p14:tracePt t="65734" x="4217988" y="2422525"/>
          <p14:tracePt t="65750" x="4200525" y="2422525"/>
          <p14:tracePt t="65768" x="4160838" y="2439988"/>
          <p14:tracePt t="65784" x="4143375" y="2439988"/>
          <p14:tracePt t="65801" x="4051300" y="2439988"/>
          <p14:tracePt t="65817" x="3983038" y="2439988"/>
          <p14:tracePt t="65835" x="3897313" y="2439988"/>
          <p14:tracePt t="65850" x="3783013" y="2439988"/>
          <p14:tracePt t="65867" x="3651250" y="2439988"/>
          <p14:tracePt t="65884" x="3497263" y="2439988"/>
          <p14:tracePt t="65901" x="3389313" y="2439988"/>
          <p14:tracePt t="65918" x="3332163" y="2439988"/>
          <p14:tracePt t="65934" x="3314700" y="2439988"/>
          <p14:tracePt t="65951" x="3297238" y="2439988"/>
          <p14:tracePt t="65968" x="3257550" y="2439988"/>
          <p14:tracePt t="65984" x="3235325" y="2439988"/>
          <p14:tracePt t="66001" x="3189288" y="2428875"/>
          <p14:tracePt t="66017" x="3182938" y="2428875"/>
          <p14:tracePt t="66152" x="3178175" y="2428875"/>
          <p14:tracePt t="66161" x="3182938" y="2428875"/>
          <p14:tracePt t="66169" x="3182938" y="2435225"/>
          <p14:tracePt t="66184" x="3206750" y="2435225"/>
          <p14:tracePt t="66201" x="3228975" y="2435225"/>
          <p14:tracePt t="66217" x="3251200" y="2428875"/>
          <p14:tracePt t="66235" x="3292475" y="2428875"/>
          <p14:tracePt t="66251" x="3360738" y="2428875"/>
          <p14:tracePt t="66268" x="3435350" y="2428875"/>
          <p14:tracePt t="66284" x="3497263" y="2428875"/>
          <p14:tracePt t="66302" x="3525838" y="2428875"/>
          <p14:tracePt t="66318" x="3532188" y="2428875"/>
          <p14:tracePt t="66337" x="3549650" y="2428875"/>
          <p14:tracePt t="66351" x="3560763" y="2428875"/>
          <p14:tracePt t="66369" x="3646488" y="2428875"/>
          <p14:tracePt t="66385" x="3714750" y="2428875"/>
          <p14:tracePt t="66401" x="3760788" y="2428875"/>
          <p14:tracePt t="66418" x="3789363" y="2422525"/>
          <p14:tracePt t="66435" x="3806825" y="2422525"/>
          <p14:tracePt t="66451" x="3857625" y="2417763"/>
          <p14:tracePt t="66468" x="3943350" y="2417763"/>
          <p14:tracePt t="66485" x="4097338" y="2417763"/>
          <p14:tracePt t="66502" x="4275138" y="2417763"/>
          <p14:tracePt t="66518" x="4371975" y="2417763"/>
          <p14:tracePt t="66534" x="4389438" y="2417763"/>
          <p14:tracePt t="67073" x="4378325" y="2417763"/>
          <p14:tracePt t="67081" x="4371975" y="2417763"/>
          <p14:tracePt t="67089" x="4360863" y="2417763"/>
          <p14:tracePt t="67101" x="4354513" y="2417763"/>
          <p14:tracePt t="67119" x="4303713" y="2422525"/>
          <p14:tracePt t="67135" x="4229100" y="2422525"/>
          <p14:tracePt t="67163" x="4086225" y="2422525"/>
          <p14:tracePt t="67169" x="4064000" y="2422525"/>
          <p14:tracePt t="67185" x="4006850" y="2422525"/>
          <p14:tracePt t="67202" x="3925888" y="2428875"/>
          <p14:tracePt t="67219" x="3822700" y="2428875"/>
          <p14:tracePt t="67235" x="3732213" y="2428875"/>
          <p14:tracePt t="67252" x="3646488" y="2428875"/>
          <p14:tracePt t="67269" x="3589338" y="2428875"/>
          <p14:tracePt t="67286" x="3565525" y="2428875"/>
          <p14:tracePt t="67302" x="3549650" y="2428875"/>
          <p14:tracePt t="67319" x="3536950" y="2428875"/>
          <p14:tracePt t="67336" x="3508375" y="2428875"/>
          <p14:tracePt t="67336" x="3503613" y="2428875"/>
          <p14:tracePt t="67353" x="3486150" y="2428875"/>
          <p14:tracePt t="67369" x="3457575" y="2439988"/>
          <p14:tracePt t="67385" x="3440113" y="2446338"/>
          <p14:tracePt t="67402" x="3429000" y="2457450"/>
          <p14:tracePt t="67419" x="3422650" y="2463800"/>
          <p14:tracePt t="67436" x="3417888" y="2468563"/>
          <p14:tracePt t="67452" x="3417888" y="2486025"/>
          <p14:tracePt t="67469" x="3417888" y="2525713"/>
          <p14:tracePt t="67486" x="3435350" y="2571750"/>
          <p14:tracePt t="67502" x="3497263" y="2622550"/>
          <p14:tracePt t="67519" x="3543300" y="2668588"/>
          <p14:tracePt t="67536" x="3565525" y="2686050"/>
          <p14:tracePt t="67553" x="3578225" y="2692400"/>
          <p14:tracePt t="67569" x="3582988" y="2697163"/>
          <p14:tracePt t="67586" x="3589338" y="2714625"/>
          <p14:tracePt t="67602" x="3600450" y="2725738"/>
          <p14:tracePt t="67619" x="3606800" y="2725738"/>
          <p14:tracePt t="67666" x="3606800" y="2732088"/>
          <p14:tracePt t="67681" x="3606800" y="2736850"/>
          <p14:tracePt t="67689" x="3606800" y="2743200"/>
          <p14:tracePt t="68505" x="3611563" y="2749550"/>
          <p14:tracePt t="68521" x="3629025" y="2743200"/>
          <p14:tracePt t="68529" x="3646488" y="2743200"/>
          <p14:tracePt t="68537" x="3663950" y="2743200"/>
          <p14:tracePt t="68553" x="3703638" y="2743200"/>
          <p14:tracePt t="68570" x="3714750" y="2743200"/>
          <p14:tracePt t="68588" x="3725863" y="2743200"/>
          <p14:tracePt t="68603" x="3732213" y="2743200"/>
          <p14:tracePt t="68620" x="3736975" y="2743200"/>
          <p14:tracePt t="68637" x="3743325" y="2743200"/>
          <p14:tracePt t="68654" x="3749675" y="2736850"/>
          <p14:tracePt t="68670" x="3754438" y="2736850"/>
          <p14:tracePt t="68729" x="3760788" y="2736850"/>
          <p14:tracePt t="68737" x="3765550" y="2736850"/>
          <p14:tracePt t="68745" x="3771900" y="2736850"/>
          <p14:tracePt t="68753" x="3778250" y="2736850"/>
          <p14:tracePt t="68770" x="3789363" y="2736850"/>
          <p14:tracePt t="68787" x="3800475" y="2736850"/>
          <p14:tracePt t="68804" x="3811588" y="2732088"/>
          <p14:tracePt t="68825" x="3817938" y="2732088"/>
          <p14:tracePt t="68837" x="3829050" y="2725738"/>
          <p14:tracePt t="68853" x="3846513" y="2725738"/>
          <p14:tracePt t="68871" x="3863975" y="2725738"/>
          <p14:tracePt t="68953" x="3868738" y="2725738"/>
          <p14:tracePt t="68969" x="3875088" y="2725738"/>
          <p14:tracePt t="68977" x="3879850" y="2725738"/>
          <p14:tracePt t="69058" x="3886200" y="2725738"/>
          <p14:tracePt t="69081" x="3892550" y="2725738"/>
          <p14:tracePt t="69281" x="3879850" y="2725738"/>
          <p14:tracePt t="69289" x="3863975" y="2725738"/>
          <p14:tracePt t="69297" x="3851275" y="2732088"/>
          <p14:tracePt t="69305" x="3822700" y="2732088"/>
          <p14:tracePt t="69321" x="3800475" y="2732088"/>
          <p14:tracePt t="69321" x="3760788" y="2732088"/>
          <p14:tracePt t="69337" x="3703638" y="2732088"/>
          <p14:tracePt t="69354" x="3675063" y="2732088"/>
          <p14:tracePt t="69410" x="3668713" y="2732088"/>
          <p14:tracePt t="69433" x="3663950" y="2732088"/>
          <p14:tracePt t="69457" x="3657600" y="2732088"/>
          <p14:tracePt t="69474" x="3646488" y="2732088"/>
          <p14:tracePt t="69513" x="3646488" y="2736850"/>
          <p14:tracePt t="69538" x="3640138" y="2736850"/>
          <p14:tracePt t="69673" x="3640138" y="2743200"/>
          <p14:tracePt t="69681" x="3646488" y="2743200"/>
          <p14:tracePt t="69689" x="3657600" y="2743200"/>
          <p14:tracePt t="69704" x="3675063" y="2743200"/>
          <p14:tracePt t="69721" x="3789363" y="2743200"/>
          <p14:tracePt t="69737" x="3868738" y="2743200"/>
          <p14:tracePt t="69755" x="3943350" y="2736850"/>
          <p14:tracePt t="69771" x="3989388" y="2725738"/>
          <p14:tracePt t="69788" x="4022725" y="2725738"/>
          <p14:tracePt t="69804" x="4051300" y="2725738"/>
          <p14:tracePt t="69821" x="4075113" y="2720975"/>
          <p14:tracePt t="69838" x="4097338" y="2714625"/>
          <p14:tracePt t="69854" x="4114800" y="2714625"/>
          <p14:tracePt t="69871" x="4125913" y="2714625"/>
          <p14:tracePt t="69889" x="4137025" y="2714625"/>
          <p14:tracePt t="69905" x="4149725" y="2714625"/>
          <p14:tracePt t="69921" x="4165600" y="2714625"/>
          <p14:tracePt t="69938" x="4206875" y="2714625"/>
          <p14:tracePt t="69955" x="4229100" y="2714625"/>
          <p14:tracePt t="69971" x="4246563" y="2714625"/>
          <p14:tracePt t="69988" x="4257675" y="2708275"/>
          <p14:tracePt t="70004" x="4264025" y="2708275"/>
          <p14:tracePt t="70022" x="4279900" y="2708275"/>
          <p14:tracePt t="70038" x="4314825" y="2708275"/>
          <p14:tracePt t="70055" x="4365625" y="2708275"/>
          <p14:tracePt t="70072" x="4411663" y="2708275"/>
          <p14:tracePt t="70089" x="4446588" y="2703513"/>
          <p14:tracePt t="70105" x="4457700" y="2703513"/>
          <p14:tracePt t="70122" x="4486275" y="2703513"/>
          <p14:tracePt t="70138" x="4549775" y="2703513"/>
          <p14:tracePt t="70155" x="4622800" y="2703513"/>
          <p14:tracePt t="70171" x="4714875" y="2708275"/>
          <p14:tracePt t="70188" x="4760913" y="2714625"/>
          <p14:tracePt t="70409" x="4765675" y="2720975"/>
          <p14:tracePt t="70434" x="4765675" y="2725738"/>
          <p14:tracePt t="70441" x="4760913" y="2725738"/>
          <p14:tracePt t="70449" x="4754563" y="2732088"/>
          <p14:tracePt t="70457" x="4743450" y="2732088"/>
          <p14:tracePt t="70472" x="4725988" y="2732088"/>
          <p14:tracePt t="70489" x="4635500" y="2743200"/>
          <p14:tracePt t="70505" x="4543425" y="2743200"/>
          <p14:tracePt t="70522" x="4446588" y="2743200"/>
          <p14:tracePt t="70538" x="4297363" y="2743200"/>
          <p14:tracePt t="70555" x="4125913" y="2736850"/>
          <p14:tracePt t="70572" x="3994150" y="2736850"/>
          <p14:tracePt t="70588" x="3908425" y="2736850"/>
          <p14:tracePt t="70605" x="3863975" y="2736850"/>
          <p14:tracePt t="70622" x="3840163" y="2736850"/>
          <p14:tracePt t="70638" x="3817938" y="2736850"/>
          <p14:tracePt t="70655" x="3789363" y="2736850"/>
          <p14:tracePt t="70672" x="3771900" y="2736850"/>
          <p14:tracePt t="70690" x="3749675" y="2736850"/>
          <p14:tracePt t="70737" x="3743325" y="2736850"/>
          <p14:tracePt t="70769" x="3732213" y="2736850"/>
          <p14:tracePt t="70777" x="3725863" y="2736850"/>
          <p14:tracePt t="70897" x="3732213" y="2736850"/>
          <p14:tracePt t="70905" x="3749675" y="2736850"/>
          <p14:tracePt t="70913" x="3760788" y="2736850"/>
          <p14:tracePt t="70922" x="3771900" y="2736850"/>
          <p14:tracePt t="70939" x="3794125" y="2736850"/>
          <p14:tracePt t="70955" x="3829050" y="2736850"/>
          <p14:tracePt t="70973" x="3863975" y="2736850"/>
          <p14:tracePt t="70989" x="3908425" y="2736850"/>
          <p14:tracePt t="71005" x="3960813" y="2736850"/>
          <p14:tracePt t="71022" x="4011613" y="2736850"/>
          <p14:tracePt t="71039" x="4057650" y="2736850"/>
          <p14:tracePt t="71055" x="4086225" y="2736850"/>
          <p14:tracePt t="71072" x="4108450" y="2736850"/>
          <p14:tracePt t="71089" x="4143375" y="2736850"/>
          <p14:tracePt t="71106" x="4178300" y="2736850"/>
          <p14:tracePt t="71122" x="4240213" y="2736850"/>
          <p14:tracePt t="71139" x="4321175" y="2736850"/>
          <p14:tracePt t="71155" x="4411663" y="2760663"/>
          <p14:tracePt t="71173" x="4464050" y="2760663"/>
          <p14:tracePt t="71189" x="4475163" y="2760663"/>
          <p14:tracePt t="71205" x="4479925" y="2760663"/>
          <p14:tracePt t="71222" x="4492625" y="2765425"/>
          <p14:tracePt t="71240" x="4532313" y="2778125"/>
          <p14:tracePt t="71256" x="4600575" y="2782888"/>
          <p14:tracePt t="71272" x="4664075" y="2789238"/>
          <p14:tracePt t="71289" x="4703763" y="2789238"/>
          <p14:tracePt t="71306" x="4714875" y="2789238"/>
          <p14:tracePt t="71345" x="4721225" y="2789238"/>
          <p14:tracePt t="71474" x="4725988" y="2789238"/>
          <p14:tracePt t="71498" x="4725988" y="2782888"/>
          <p14:tracePt t="72386" x="4721225" y="2782888"/>
          <p14:tracePt t="72393" x="4714875" y="2782888"/>
          <p14:tracePt t="72401" x="4703763" y="2782888"/>
          <p14:tracePt t="72417" x="4697413" y="2778125"/>
          <p14:tracePt t="72425" x="4692650" y="2778125"/>
          <p14:tracePt t="72440" x="4675188" y="2771775"/>
          <p14:tracePt t="72458" x="4629150" y="2760663"/>
          <p14:tracePt t="72474" x="4565650" y="2725738"/>
          <p14:tracePt t="72490" x="4537075" y="2708275"/>
          <p14:tracePt t="72507" x="4497388" y="2674938"/>
          <p14:tracePt t="72524" x="4457700" y="2617788"/>
          <p14:tracePt t="72540" x="4422775" y="2571750"/>
          <p14:tracePt t="72557" x="4389438" y="2520950"/>
          <p14:tracePt t="72573" x="4354513" y="2479675"/>
          <p14:tracePt t="72591" x="4337050" y="2451100"/>
          <p14:tracePt t="72607" x="4321175" y="2435225"/>
          <p14:tracePt t="72624" x="4308475" y="2400300"/>
          <p14:tracePt t="72640" x="4292600" y="2343150"/>
          <p14:tracePt t="72658" x="4268788" y="2268538"/>
          <p14:tracePt t="72674" x="4264025" y="2239963"/>
          <p14:tracePt t="72691" x="4251325" y="2217738"/>
          <p14:tracePt t="72707" x="4240213" y="2200275"/>
          <p14:tracePt t="72724" x="4240213" y="2178050"/>
          <p14:tracePt t="72740" x="4240213" y="2149475"/>
          <p14:tracePt t="72757" x="4240213" y="2132013"/>
          <p14:tracePt t="72774" x="4240213" y="2114550"/>
          <p14:tracePt t="72791" x="4240213" y="2108200"/>
          <p14:tracePt t="72807" x="4240213" y="2103438"/>
          <p14:tracePt t="72824" x="4251325" y="2097088"/>
          <p14:tracePt t="72841" x="4257675" y="2092325"/>
          <p14:tracePt t="72858" x="4268788" y="2085975"/>
          <p14:tracePt t="72874" x="4268788" y="2079625"/>
          <p14:tracePt t="73057" x="4275138" y="2079625"/>
          <p14:tracePt t="73065" x="4286250" y="2079625"/>
          <p14:tracePt t="73074" x="4292600" y="2079625"/>
          <p14:tracePt t="73091" x="4303713" y="2079625"/>
          <p14:tracePt t="73107" x="4308475" y="2074863"/>
          <p14:tracePt t="73124" x="4314825" y="2074863"/>
          <p14:tracePt t="73141" x="4314825" y="2068513"/>
          <p14:tracePt t="73162" x="4321175" y="2068513"/>
          <p14:tracePt t="73354" x="4325938" y="2068513"/>
          <p14:tracePt t="73497" x="4325938" y="2079625"/>
          <p14:tracePt t="73505" x="4314825" y="2097088"/>
          <p14:tracePt t="73514" x="4308475" y="2108200"/>
          <p14:tracePt t="73524" x="4286250" y="2136775"/>
          <p14:tracePt t="73541" x="4240213" y="2182813"/>
          <p14:tracePt t="73558" x="4189413" y="2222500"/>
          <p14:tracePt t="73575" x="4137025" y="2268538"/>
          <p14:tracePt t="73591" x="4079875" y="2303463"/>
          <p14:tracePt t="73608" x="4006850" y="2349500"/>
          <p14:tracePt t="73625" x="3903663" y="2393950"/>
          <p14:tracePt t="73626" x="3857625" y="2411413"/>
          <p14:tracePt t="73642" x="3736975" y="2439988"/>
          <p14:tracePt t="73658" x="3640138" y="2457450"/>
          <p14:tracePt t="73675" x="3565525" y="2468563"/>
          <p14:tracePt t="73691" x="3508375" y="2474913"/>
          <p14:tracePt t="73709" x="3486150" y="2474913"/>
          <p14:tracePt t="73725" x="3446463" y="2474913"/>
          <p14:tracePt t="73741" x="3382963" y="2474913"/>
          <p14:tracePt t="73758" x="3314700" y="2474913"/>
          <p14:tracePt t="73776" x="3268663" y="2468563"/>
          <p14:tracePt t="73792" x="3240088" y="2468563"/>
          <p14:tracePt t="73808" x="3235325" y="2463800"/>
          <p14:tracePt t="73825" x="3228975" y="2463800"/>
          <p14:tracePt t="73842" x="3200400" y="2463800"/>
          <p14:tracePt t="73858" x="3189288" y="2463800"/>
          <p14:tracePt t="73875" x="3182938" y="2463800"/>
          <p14:tracePt t="73937" x="3182938" y="2457450"/>
          <p14:tracePt t="73954" x="3182938" y="2451100"/>
          <p14:tracePt t="73962" x="3194050" y="2451100"/>
          <p14:tracePt t="73970" x="3206750" y="2446338"/>
          <p14:tracePt t="73977" x="3211513" y="2446338"/>
          <p14:tracePt t="73992" x="3235325" y="2446338"/>
          <p14:tracePt t="74009" x="3286125" y="2446338"/>
          <p14:tracePt t="74009" x="3321050" y="2446338"/>
          <p14:tracePt t="74025" x="3360738" y="2446338"/>
          <p14:tracePt t="74042" x="3497263" y="2446338"/>
          <p14:tracePt t="74058" x="3571875" y="2446338"/>
          <p14:tracePt t="74076" x="3629025" y="2446338"/>
          <p14:tracePt t="74092" x="3657600" y="2439988"/>
          <p14:tracePt t="74108" x="3679825" y="2439988"/>
          <p14:tracePt t="74125" x="3708400" y="2439988"/>
          <p14:tracePt t="74142" x="3736975" y="2439988"/>
          <p14:tracePt t="74158" x="3760788" y="2439988"/>
          <p14:tracePt t="74175" x="3778250" y="2435225"/>
          <p14:tracePt t="74192" x="3789363" y="2428875"/>
          <p14:tracePt t="74210" x="3879850" y="2428875"/>
          <p14:tracePt t="74225" x="3921125" y="2428875"/>
          <p14:tracePt t="74242" x="4097338" y="2439988"/>
          <p14:tracePt t="74259" x="4165600" y="2446338"/>
          <p14:tracePt t="74276" x="4178300" y="2446338"/>
          <p14:tracePt t="74292" x="4183063" y="2446338"/>
          <p14:tracePt t="74308" x="4189413" y="2446338"/>
          <p14:tracePt t="74330" x="4194175" y="2446338"/>
          <p14:tracePt t="74343" x="4194175" y="2439988"/>
          <p14:tracePt t="74359" x="4211638" y="2439988"/>
          <p14:tracePt t="74375" x="4229100" y="2439988"/>
          <p14:tracePt t="74392" x="4240213" y="2435225"/>
          <p14:tracePt t="74409" x="4246563" y="2435225"/>
          <p14:tracePt t="74426" x="4257675" y="2435225"/>
          <p14:tracePt t="74442" x="4279900" y="2435225"/>
          <p14:tracePt t="74459" x="4297363" y="2435225"/>
          <p14:tracePt t="74476" x="4314825" y="2428875"/>
          <p14:tracePt t="74492" x="4321175" y="2428875"/>
          <p14:tracePt t="74522" x="4325938" y="2422525"/>
          <p14:tracePt t="74809" x="4308475" y="2422525"/>
          <p14:tracePt t="74818" x="4292600" y="2422525"/>
          <p14:tracePt t="74826" x="4251325" y="2435225"/>
          <p14:tracePt t="74842" x="4160838" y="2439988"/>
          <p14:tracePt t="74859" x="4057650" y="2457450"/>
          <p14:tracePt t="74876" x="3937000" y="2463800"/>
          <p14:tracePt t="74893" x="3811588" y="2463800"/>
          <p14:tracePt t="74909" x="3714750" y="2468563"/>
          <p14:tracePt t="74926" x="3651250" y="2474913"/>
          <p14:tracePt t="74942" x="3611563" y="2474913"/>
          <p14:tracePt t="74960" x="3594100" y="2474913"/>
          <p14:tracePt t="74976" x="3589338" y="2479675"/>
          <p14:tracePt t="74992" x="3578225" y="2479675"/>
          <p14:tracePt t="75009" x="3554413" y="2479675"/>
          <p14:tracePt t="75010" x="3532188" y="2479675"/>
          <p14:tracePt t="75027" x="3479800" y="2479675"/>
          <p14:tracePt t="75042" x="3411538" y="2479675"/>
          <p14:tracePt t="75060" x="3332163" y="2479675"/>
          <p14:tracePt t="75076" x="3275013" y="2479675"/>
          <p14:tracePt t="75093" x="3246438" y="2479675"/>
          <p14:tracePt t="75109" x="3235325" y="2479675"/>
          <p14:tracePt t="75146" x="3228975" y="2468563"/>
          <p14:tracePt t="75154" x="3217863" y="2468563"/>
          <p14:tracePt t="75161" x="3200400" y="2457450"/>
          <p14:tracePt t="75176" x="3178175" y="2457450"/>
          <p14:tracePt t="75193" x="3125788" y="2439988"/>
          <p14:tracePt t="75209" x="3092450" y="2439988"/>
          <p14:tracePt t="75227" x="3086100" y="2435225"/>
          <p14:tracePt t="75243" x="3079750" y="2417763"/>
          <p14:tracePt t="75259" x="3079750" y="2393950"/>
          <p14:tracePt t="75276" x="3079750" y="2360613"/>
          <p14:tracePt t="75294" x="3086100" y="2325688"/>
          <p14:tracePt t="75310" x="3154363" y="2268538"/>
          <p14:tracePt t="75326" x="3257550" y="2246313"/>
          <p14:tracePt t="75343" x="3429000" y="2235200"/>
          <p14:tracePt t="75361" x="3686175" y="2235200"/>
          <p14:tracePt t="75376" x="3978275" y="2235200"/>
          <p14:tracePt t="75393" x="4222750" y="2235200"/>
          <p14:tracePt t="75410" x="4451350" y="2246313"/>
          <p14:tracePt t="75427" x="4514850" y="2257425"/>
          <p14:tracePt t="75443" x="4521200" y="2263775"/>
          <p14:tracePt t="75466" x="4525963" y="2268538"/>
          <p14:tracePt t="75476" x="4525963" y="2274888"/>
          <p14:tracePt t="75494" x="4532313" y="2297113"/>
          <p14:tracePt t="75510" x="4537075" y="2325688"/>
          <p14:tracePt t="75526" x="4543425" y="2349500"/>
          <p14:tracePt t="75544" x="4543425" y="2365375"/>
          <p14:tracePt t="75560" x="4543425" y="2378075"/>
          <p14:tracePt t="75577" x="4543425" y="2389188"/>
          <p14:tracePt t="75593" x="4543425" y="2393950"/>
          <p14:tracePt t="75610" x="4537075" y="2400300"/>
          <p14:tracePt t="75627" x="4508500" y="2411413"/>
          <p14:tracePt t="75643" x="4457700" y="2417763"/>
          <p14:tracePt t="75660" x="4394200" y="2417763"/>
          <p14:tracePt t="75677" x="4314825" y="2428875"/>
          <p14:tracePt t="75694" x="4257675" y="2439988"/>
          <p14:tracePt t="75710" x="4222750" y="2446338"/>
          <p14:tracePt t="75727" x="4194175" y="2446338"/>
          <p14:tracePt t="75743" x="4165600" y="2446338"/>
          <p14:tracePt t="75761" x="4149725" y="2446338"/>
          <p14:tracePt t="75777" x="4121150" y="2446338"/>
          <p14:tracePt t="75778" x="4108450" y="2446338"/>
          <p14:tracePt t="75793" x="4092575" y="2446338"/>
          <p14:tracePt t="75794" x="4092575" y="2451100"/>
          <p14:tracePt t="75810" x="4086225" y="2451100"/>
          <p14:tracePt t="75842" x="4079875" y="2451100"/>
          <p14:tracePt t="75858" x="4075113" y="2451100"/>
          <p14:tracePt t="75866" x="4068763" y="2451100"/>
          <p14:tracePt t="75877" x="4064000" y="2457450"/>
          <p14:tracePt t="75895" x="4051300" y="2457450"/>
          <p14:tracePt t="75910" x="4035425" y="2463800"/>
          <p14:tracePt t="75927" x="4029075" y="2468563"/>
          <p14:tracePt t="75994" x="4022725" y="2474913"/>
          <p14:tracePt t="76002" x="4017963" y="2474913"/>
          <p14:tracePt t="76010" x="4006850" y="2474913"/>
          <p14:tracePt t="76027" x="3971925" y="2486025"/>
          <p14:tracePt t="76044" x="3921125" y="2492375"/>
          <p14:tracePt t="76060" x="3863975" y="2497138"/>
          <p14:tracePt t="76077" x="3800475" y="2497138"/>
          <p14:tracePt t="76094" x="3714750" y="2497138"/>
          <p14:tracePt t="76110" x="3617913" y="2486025"/>
          <p14:tracePt t="76127" x="3543300" y="2474913"/>
          <p14:tracePt t="76144" x="3508375" y="2474913"/>
          <p14:tracePt t="76160" x="3492500" y="2474913"/>
          <p14:tracePt t="76177" x="3486150" y="2474913"/>
          <p14:tracePt t="76194" x="3475038" y="2463800"/>
          <p14:tracePt t="76211" x="3440113" y="2439988"/>
          <p14:tracePt t="76227" x="3382963" y="2411413"/>
          <p14:tracePt t="76244" x="3365500" y="2400300"/>
          <p14:tracePt t="76274" x="3360738" y="2400300"/>
          <p14:tracePt t="76282" x="3349625" y="2393950"/>
          <p14:tracePt t="76298" x="3349625" y="2389188"/>
          <p14:tracePt t="76311" x="3349625" y="2382838"/>
          <p14:tracePt t="76327" x="3349625" y="2365375"/>
          <p14:tracePt t="76345" x="3354388" y="2325688"/>
          <p14:tracePt t="76361" x="3400425" y="2286000"/>
          <p14:tracePt t="76377" x="3463925" y="2251075"/>
          <p14:tracePt t="76394" x="3617913" y="2211388"/>
          <p14:tracePt t="76411" x="3754438" y="2211388"/>
          <p14:tracePt t="76427" x="3892550" y="2211388"/>
          <p14:tracePt t="76444" x="4029075" y="2217738"/>
          <p14:tracePt t="76461" x="4143375" y="2257425"/>
          <p14:tracePt t="76478" x="4211638" y="2292350"/>
          <p14:tracePt t="76494" x="4257675" y="2314575"/>
          <p14:tracePt t="76511" x="4292600" y="2343150"/>
          <p14:tracePt t="76527" x="4321175" y="2365375"/>
          <p14:tracePt t="76545" x="4325938" y="2378075"/>
          <p14:tracePt t="76561" x="4332288" y="2389188"/>
          <p14:tracePt t="76577" x="4337050" y="2393950"/>
          <p14:tracePt t="76594" x="4337050" y="2400300"/>
          <p14:tracePt t="76612" x="4337050" y="2411413"/>
          <p14:tracePt t="76627" x="4308475" y="2417763"/>
          <p14:tracePt t="76644" x="4264025" y="2428875"/>
          <p14:tracePt t="76661" x="4183063" y="2446338"/>
          <p14:tracePt t="76678" x="4097338" y="2451100"/>
          <p14:tracePt t="76694" x="4006850" y="2468563"/>
          <p14:tracePt t="76711" x="3897313" y="2468563"/>
          <p14:tracePt t="76727" x="3789363" y="2468563"/>
          <p14:tracePt t="76745" x="3675063" y="2463800"/>
          <p14:tracePt t="76761" x="3565525" y="2451100"/>
          <p14:tracePt t="76778" x="3468688" y="2439988"/>
          <p14:tracePt t="76794" x="3463925" y="2439988"/>
          <p14:tracePt t="76882" x="3457575" y="2439988"/>
          <p14:tracePt t="76954" x="3468688" y="2439988"/>
          <p14:tracePt t="76962" x="3486150" y="2439988"/>
          <p14:tracePt t="76970" x="3536950" y="2457450"/>
          <p14:tracePt t="76979" x="3582988" y="2468563"/>
          <p14:tracePt t="76994" x="3736975" y="2514600"/>
          <p14:tracePt t="77011" x="3857625" y="2543175"/>
          <p14:tracePt t="77029" x="3921125" y="2565400"/>
          <p14:tracePt t="77045" x="3954463" y="2600325"/>
          <p14:tracePt t="77061" x="4029075" y="2674938"/>
          <p14:tracePt t="77078" x="4194175" y="2806700"/>
          <p14:tracePt t="77095" x="4418013" y="2921000"/>
          <p14:tracePt t="77111" x="4525963" y="2960688"/>
          <p14:tracePt t="77128" x="4565650" y="2971800"/>
          <p14:tracePt t="77145" x="4572000" y="2971800"/>
          <p14:tracePt t="77163" x="4572000" y="2978150"/>
          <p14:tracePt t="77178" x="4572000" y="2982913"/>
          <p14:tracePt t="77195" x="4578350" y="2989263"/>
          <p14:tracePt t="77219" x="4578350" y="2994025"/>
          <p14:tracePt t="77234" x="4583113" y="2994025"/>
          <p14:tracePt t="77298" x="4583113" y="3000375"/>
          <p14:tracePt t="77306" x="4583113" y="3006725"/>
          <p14:tracePt t="77322" x="4583113" y="3011488"/>
          <p14:tracePt t="77339" x="4583113" y="3017838"/>
          <p14:tracePt t="77578" x="4600575" y="3017838"/>
          <p14:tracePt t="77591" x="4646613" y="3017838"/>
          <p14:tracePt t="77595" x="4703763" y="3017838"/>
          <p14:tracePt t="77612" x="4949825" y="3017838"/>
          <p14:tracePt t="77628" x="5343525" y="3017838"/>
          <p14:tracePt t="77646" x="5708650" y="3017838"/>
          <p14:tracePt t="77662" x="5868988" y="3017838"/>
          <p14:tracePt t="77678" x="5897563" y="3017838"/>
          <p14:tracePt t="78018" x="5892800" y="3017838"/>
          <p14:tracePt t="78034" x="5886450" y="3017838"/>
          <p14:tracePt t="78050" x="5880100" y="3022600"/>
          <p14:tracePt t="78058" x="5880100" y="3028950"/>
          <p14:tracePt t="78066" x="5875338" y="3035300"/>
          <p14:tracePt t="78079" x="5868988" y="3040063"/>
          <p14:tracePt t="78096" x="5851525" y="3051175"/>
          <p14:tracePt t="78112" x="5800725" y="3051175"/>
          <p14:tracePt t="78129" x="5721350" y="3051175"/>
          <p14:tracePt t="78145" x="5618163" y="3051175"/>
          <p14:tracePt t="78163" x="5486400" y="3063875"/>
          <p14:tracePt t="78179" x="5429250" y="3074988"/>
          <p14:tracePt t="78196" x="5365750" y="3074988"/>
          <p14:tracePt t="78212" x="5292725" y="3074988"/>
          <p14:tracePt t="78230" x="5194300" y="3074988"/>
          <p14:tracePt t="78246" x="5121275" y="3074988"/>
          <p14:tracePt t="78262" x="5051425" y="3074988"/>
          <p14:tracePt t="78279" x="4989513" y="3068638"/>
          <p14:tracePt t="78296" x="4949825" y="3063875"/>
          <p14:tracePt t="78312" x="4903788" y="3057525"/>
          <p14:tracePt t="78329" x="4851400" y="3046413"/>
          <p14:tracePt t="78346" x="4806950" y="3046413"/>
          <p14:tracePt t="78346" x="4794250" y="3046413"/>
          <p14:tracePt t="78363" x="4765675" y="3046413"/>
          <p14:tracePt t="78379" x="4749800" y="3046413"/>
          <p14:tracePt t="78396" x="4732338" y="3035300"/>
          <p14:tracePt t="78413" x="4721225" y="3028950"/>
          <p14:tracePt t="78430" x="4714875" y="3017838"/>
          <p14:tracePt t="78446" x="4697413" y="3006725"/>
          <p14:tracePt t="78462" x="4692650" y="2982913"/>
          <p14:tracePt t="78479" x="4686300" y="2978150"/>
          <p14:tracePt t="78497" x="4679950" y="2965450"/>
          <p14:tracePt t="78513" x="4675188" y="2960688"/>
          <p14:tracePt t="78529" x="4675188" y="2949575"/>
          <p14:tracePt t="78546" x="4675188" y="2925763"/>
          <p14:tracePt t="78564" x="4679950" y="2892425"/>
          <p14:tracePt t="78579" x="4703763" y="2868613"/>
          <p14:tracePt t="78596" x="4743450" y="2846388"/>
          <p14:tracePt t="78613" x="4783138" y="2828925"/>
          <p14:tracePt t="78630" x="4840288" y="2811463"/>
          <p14:tracePt t="78646" x="4903788" y="2800350"/>
          <p14:tracePt t="78663" x="4994275" y="2782888"/>
          <p14:tracePt t="78679" x="5097463" y="2760663"/>
          <p14:tracePt t="78697" x="5211763" y="2743200"/>
          <p14:tracePt t="78713" x="5314950" y="2725738"/>
          <p14:tracePt t="78715" x="5365750" y="2725738"/>
          <p14:tracePt t="78729" x="5422900" y="2725738"/>
          <p14:tracePt t="78746" x="5629275" y="2725738"/>
          <p14:tracePt t="78764" x="5765800" y="2732088"/>
          <p14:tracePt t="78779" x="5868988" y="2754313"/>
          <p14:tracePt t="78796" x="5908675" y="2765425"/>
          <p14:tracePt t="78813" x="5921375" y="2771775"/>
          <p14:tracePt t="78830" x="5926138" y="2789238"/>
          <p14:tracePt t="78846" x="5943600" y="2822575"/>
          <p14:tracePt t="78863" x="5972175" y="2879725"/>
          <p14:tracePt t="78880" x="5994400" y="2921000"/>
          <p14:tracePt t="78897" x="6007100" y="2932113"/>
          <p14:tracePt t="78913" x="6011863" y="2943225"/>
          <p14:tracePt t="78914" x="6011863" y="2949575"/>
          <p14:tracePt t="78930" x="6011863" y="2954338"/>
          <p14:tracePt t="78946" x="6011863" y="2965450"/>
          <p14:tracePt t="78964" x="6011863" y="2971800"/>
          <p14:tracePt t="78980" x="6011863" y="2978150"/>
          <p14:tracePt t="78996" x="6011863" y="2982913"/>
          <p14:tracePt t="79013" x="6007100" y="3000375"/>
          <p14:tracePt t="79030" x="5989638" y="3017838"/>
          <p14:tracePt t="79046" x="5949950" y="3035300"/>
          <p14:tracePt t="79063" x="5926138" y="3051175"/>
          <p14:tracePt t="79080" x="5892800" y="3074988"/>
          <p14:tracePt t="79097" x="5851525" y="3086100"/>
          <p14:tracePt t="79113" x="5807075" y="3097213"/>
          <p14:tracePt t="79130" x="5708650" y="3114675"/>
          <p14:tracePt t="79147" x="5640388" y="3125788"/>
          <p14:tracePt t="79164" x="5554663" y="3132138"/>
          <p14:tracePt t="79180" x="5480050" y="3143250"/>
          <p14:tracePt t="79197" x="5411788" y="3149600"/>
          <p14:tracePt t="79213" x="5332413" y="3149600"/>
          <p14:tracePt t="79231" x="5246688" y="3149600"/>
          <p14:tracePt t="79246" x="5172075" y="3149600"/>
          <p14:tracePt t="79263" x="5108575" y="3149600"/>
          <p14:tracePt t="79280" x="5046663" y="3149600"/>
          <p14:tracePt t="79297" x="5000625" y="3149600"/>
          <p14:tracePt t="79313" x="4960938" y="3149600"/>
          <p14:tracePt t="79330" x="4914900" y="3149600"/>
          <p14:tracePt t="79347" x="4851400" y="3136900"/>
          <p14:tracePt t="79364" x="4783138" y="3108325"/>
          <p14:tracePt t="79380" x="4743450" y="3092450"/>
          <p14:tracePt t="79397" x="4725988" y="3079750"/>
          <p14:tracePt t="79413" x="4721225" y="3074988"/>
          <p14:tracePt t="79434" x="4714875" y="3068638"/>
          <p14:tracePt t="79447" x="4708525" y="3068638"/>
          <p14:tracePt t="79463" x="4692650" y="3057525"/>
          <p14:tracePt t="79480" x="4686300" y="3040063"/>
          <p14:tracePt t="79498" x="4675188" y="3022600"/>
          <p14:tracePt t="79514" x="4675188" y="3011488"/>
          <p14:tracePt t="79530" x="4675188" y="2994025"/>
          <p14:tracePt t="79547" x="4675188" y="2971800"/>
          <p14:tracePt t="79564" x="4686300" y="2954338"/>
          <p14:tracePt t="79581" x="4714875" y="2932113"/>
          <p14:tracePt t="79597" x="4760913" y="2914650"/>
          <p14:tracePt t="79614" x="4857750" y="2908300"/>
          <p14:tracePt t="79631" x="4978400" y="2903538"/>
          <p14:tracePt t="79647" x="5114925" y="2903538"/>
          <p14:tracePt t="79663" x="5264150" y="2897188"/>
          <p14:tracePt t="79680" x="5394325" y="2897188"/>
          <p14:tracePt t="79698" x="5565775" y="2897188"/>
          <p14:tracePt t="79713" x="5611813" y="2897188"/>
          <p14:tracePt t="79730" x="5765800" y="2908300"/>
          <p14:tracePt t="79747" x="5846763" y="2932113"/>
          <p14:tracePt t="79764" x="5897563" y="2949575"/>
          <p14:tracePt t="79780" x="5903913" y="2949575"/>
          <p14:tracePt t="79810" x="5908675" y="2954338"/>
          <p14:tracePt t="79819" x="5908675" y="2960688"/>
          <p14:tracePt t="79831" x="5908675" y="2971800"/>
          <p14:tracePt t="79848" x="5921375" y="2978150"/>
          <p14:tracePt t="79864" x="5926138" y="2994025"/>
          <p14:tracePt t="79880" x="5926138" y="3006725"/>
          <p14:tracePt t="79898" x="5926138" y="3022600"/>
          <p14:tracePt t="79922" x="5926138" y="3028950"/>
          <p14:tracePt t="79931" x="5926138" y="3035300"/>
          <p14:tracePt t="79947" x="5926138" y="3040063"/>
          <p14:tracePt t="79965" x="5926138" y="3051175"/>
          <p14:tracePt t="79980" x="5926138" y="3068638"/>
          <p14:tracePt t="79997" x="5926138" y="3079750"/>
          <p14:tracePt t="80014" x="5908675" y="3092450"/>
          <p14:tracePt t="80031" x="5880100" y="3103563"/>
          <p14:tracePt t="80047" x="5851525" y="3103563"/>
          <p14:tracePt t="80064" x="5829300" y="3108325"/>
          <p14:tracePt t="80081" x="5789613" y="3121025"/>
          <p14:tracePt t="80099" x="5721350" y="3121025"/>
          <p14:tracePt t="80114" x="5635625" y="3121025"/>
          <p14:tracePt t="80131" x="5537200" y="3121025"/>
          <p14:tracePt t="80147" x="5446713" y="3125788"/>
          <p14:tracePt t="80165" x="5372100" y="3132138"/>
          <p14:tracePt t="80181" x="5332413" y="3132138"/>
          <p14:tracePt t="80198" x="5303838" y="3132138"/>
          <p14:tracePt t="80214" x="5257800" y="3132138"/>
          <p14:tracePt t="80231" x="5207000" y="3132138"/>
          <p14:tracePt t="80248" x="5126038" y="3132138"/>
          <p14:tracePt t="80264" x="5051425" y="3132138"/>
          <p14:tracePt t="80281" x="5000625" y="3143250"/>
          <p14:tracePt t="80299" x="4989513" y="3149600"/>
          <p14:tracePt t="80314" x="4983163" y="3149600"/>
          <p14:tracePt t="80331" x="4978400" y="3149600"/>
          <p14:tracePt t="80348" x="4943475" y="3149600"/>
          <p14:tracePt t="80365" x="4892675" y="3149600"/>
          <p14:tracePt t="80381" x="4840288" y="3143250"/>
          <p14:tracePt t="80398" x="4818063" y="3143250"/>
          <p14:tracePt t="80414" x="4811713" y="3136900"/>
          <p14:tracePt t="80434" x="4800600" y="3125788"/>
          <p14:tracePt t="80450" x="4794250" y="3114675"/>
          <p14:tracePt t="80464" x="4783138" y="3103563"/>
          <p14:tracePt t="80481" x="4760913" y="3086100"/>
          <p14:tracePt t="80499" x="4725988" y="3068638"/>
          <p14:tracePt t="80523" x="4725988" y="3063875"/>
          <p14:tracePt t="80531" x="4721225" y="3063875"/>
          <p14:tracePt t="80548" x="4714875" y="3057525"/>
          <p14:tracePt t="80565" x="4708525" y="3040063"/>
          <p14:tracePt t="80581" x="4708525" y="3022600"/>
          <p14:tracePt t="80598" x="4697413" y="3006725"/>
          <p14:tracePt t="80614" x="4697413" y="2994025"/>
          <p14:tracePt t="80632" x="4697413" y="2978150"/>
          <p14:tracePt t="80648" x="4697413" y="2960688"/>
          <p14:tracePt t="80665" x="4703763" y="2943225"/>
          <p14:tracePt t="80681" x="4714875" y="2932113"/>
          <p14:tracePt t="80699" x="4732338" y="2921000"/>
          <p14:tracePt t="80715" x="4749800" y="2908300"/>
          <p14:tracePt t="80731" x="4778375" y="2897188"/>
          <p14:tracePt t="80748" x="4818063" y="2886075"/>
          <p14:tracePt t="80766" x="4846638" y="2868613"/>
          <p14:tracePt t="80781" x="4864100" y="2857500"/>
          <p14:tracePt t="80798" x="4868863" y="2857500"/>
          <p14:tracePt t="80815" x="4886325" y="2851150"/>
          <p14:tracePt t="80833" x="4921250" y="2851150"/>
          <p14:tracePt t="80848" x="4983163" y="2851150"/>
          <p14:tracePt t="80865" x="5064125" y="2851150"/>
          <p14:tracePt t="80881" x="5126038" y="2840038"/>
          <p14:tracePt t="80899" x="5165725" y="2840038"/>
          <p14:tracePt t="80915" x="5194300" y="2840038"/>
          <p14:tracePt t="80931" x="5251450" y="2840038"/>
          <p14:tracePt t="80948" x="5349875" y="2846388"/>
          <p14:tracePt t="80966" x="5480050" y="2868613"/>
          <p14:tracePt t="80981" x="5600700" y="2879725"/>
          <p14:tracePt t="80998" x="5686425" y="2897188"/>
          <p14:tracePt t="81015" x="5743575" y="2897188"/>
          <p14:tracePt t="81032" x="5772150" y="2903538"/>
          <p14:tracePt t="81048" x="5807075" y="2908300"/>
          <p14:tracePt t="81065" x="5818188" y="2914650"/>
          <p14:tracePt t="81082" x="5835650" y="2914650"/>
          <p14:tracePt t="81099" x="5840413" y="2921000"/>
          <p14:tracePt t="81115" x="5857875" y="2932113"/>
          <p14:tracePt t="81132" x="5886450" y="2954338"/>
          <p14:tracePt t="81148" x="5926138" y="2989263"/>
          <p14:tracePt t="81166" x="5954713" y="3017838"/>
          <p14:tracePt t="81182" x="5961063" y="3017838"/>
          <p14:tracePt t="81210" x="5965825" y="3022600"/>
          <p14:tracePt t="81243" x="5965825" y="3035300"/>
          <p14:tracePt t="81250" x="5965825" y="3040063"/>
          <p14:tracePt t="81258" x="5965825" y="3051175"/>
          <p14:tracePt t="81267" x="5965825" y="3057525"/>
          <p14:tracePt t="81282" x="5954713" y="3068638"/>
          <p14:tracePt t="81299" x="5937250" y="3079750"/>
          <p14:tracePt t="81316" x="5915025" y="3092450"/>
          <p14:tracePt t="81332" x="5857875" y="3097213"/>
          <p14:tracePt t="81349" x="5783263" y="3121025"/>
          <p14:tracePt t="81365" x="5715000" y="3143250"/>
          <p14:tracePt t="81382" x="5668963" y="3160713"/>
          <p14:tracePt t="81399" x="5622925" y="3178175"/>
          <p14:tracePt t="81415" x="5589588" y="3182938"/>
          <p14:tracePt t="81432" x="5526088" y="3182938"/>
          <p14:tracePt t="81449" x="5446713" y="3182938"/>
          <p14:tracePt t="81465" x="5383213" y="3189288"/>
          <p14:tracePt t="81483" x="5314950" y="3206750"/>
          <p14:tracePt t="81499" x="5292725" y="3206750"/>
          <p14:tracePt t="81516" x="5246688" y="3206750"/>
          <p14:tracePt t="81532" x="5189538" y="3206750"/>
          <p14:tracePt t="81549" x="5097463" y="3194050"/>
          <p14:tracePt t="81566" x="5006975" y="3178175"/>
          <p14:tracePt t="81583" x="4943475" y="3171825"/>
          <p14:tracePt t="81599" x="4926013" y="3171825"/>
          <p14:tracePt t="81635" x="4914900" y="3165475"/>
          <p14:tracePt t="81642" x="4908550" y="3154363"/>
          <p14:tracePt t="81650" x="4903788" y="3154363"/>
          <p14:tracePt t="81665" x="4892675" y="3143250"/>
          <p14:tracePt t="81682" x="4868863" y="3132138"/>
          <p14:tracePt t="81699" x="4864100" y="3125788"/>
          <p14:tracePt t="81730" x="4857750" y="3125788"/>
          <p14:tracePt t="82475" x="4851400" y="3125788"/>
          <p14:tracePt t="82490" x="4846638" y="3125788"/>
          <p14:tracePt t="82499" x="4840288" y="3125788"/>
          <p14:tracePt t="82507" x="4835525" y="3125788"/>
          <p14:tracePt t="82517" x="4829175" y="3125788"/>
          <p14:tracePt t="82533" x="4818063" y="3125788"/>
          <p14:tracePt t="82554" x="4806950" y="3125788"/>
          <p14:tracePt t="82587" x="4800600" y="3121025"/>
          <p14:tracePt t="82595" x="4794250" y="3121025"/>
          <p14:tracePt t="82611" x="4789488" y="3114675"/>
          <p14:tracePt t="82618" x="4783138" y="3114675"/>
          <p14:tracePt t="82633" x="4778375" y="3108325"/>
          <p14:tracePt t="82650" x="4772025" y="3103563"/>
          <p14:tracePt t="82666" x="4760913" y="3103563"/>
          <p14:tracePt t="82690" x="4760913" y="3097213"/>
          <p14:tracePt t="82795" x="4754563" y="3097213"/>
          <p14:tracePt t="83195" x="4754563" y="3092450"/>
          <p14:tracePt t="83202" x="4765675" y="3092450"/>
          <p14:tracePt t="83210" x="4800600" y="3092450"/>
          <p14:tracePt t="83218" x="4835525" y="3092450"/>
          <p14:tracePt t="83234" x="4903788" y="3092450"/>
          <p14:tracePt t="83250" x="5200650" y="3092450"/>
          <p14:tracePt t="83268" x="5480050" y="3092450"/>
          <p14:tracePt t="83284" x="5675313" y="3092450"/>
          <p14:tracePt t="83300" x="5761038" y="3092450"/>
          <p14:tracePt t="83317" x="5765800" y="3092450"/>
          <p14:tracePt t="83387" x="5772150" y="3092450"/>
          <p14:tracePt t="83395" x="5783263" y="3092450"/>
          <p14:tracePt t="83402" x="5794375" y="3092450"/>
          <p14:tracePt t="83451" x="5800725" y="3092450"/>
          <p14:tracePt t="83467" x="5807075" y="3092450"/>
          <p14:tracePt t="83499" x="5811838" y="3086100"/>
          <p14:tracePt t="83963" x="5811838" y="3092450"/>
          <p14:tracePt t="83971" x="5807075" y="3092450"/>
          <p14:tracePt t="83979" x="5778500" y="3092450"/>
          <p14:tracePt t="83987" x="5749925" y="3092450"/>
          <p14:tracePt t="84001" x="5703888" y="3092450"/>
          <p14:tracePt t="84018" x="5594350" y="3092450"/>
          <p14:tracePt t="84035" x="5383213" y="3092450"/>
          <p14:tracePt t="84051" x="5194300" y="3092450"/>
          <p14:tracePt t="84068" x="5022850" y="3092450"/>
          <p14:tracePt t="84084" x="4921250" y="3074988"/>
          <p14:tracePt t="84102" x="4886325" y="3074988"/>
          <p14:tracePt t="84147" x="4879975" y="3074988"/>
          <p14:tracePt t="84155" x="4875213" y="3074988"/>
          <p14:tracePt t="84163" x="4868863" y="3074988"/>
          <p14:tracePt t="84171" x="4857750" y="3074988"/>
          <p14:tracePt t="84185" x="4846638" y="3074988"/>
          <p14:tracePt t="84201" x="4822825" y="3074988"/>
          <p14:tracePt t="84218" x="4806950" y="3074988"/>
          <p14:tracePt t="84235" x="4794250" y="3074988"/>
          <p14:tracePt t="84259" x="4789488" y="3074988"/>
          <p14:tracePt t="84268" x="4783138" y="3074988"/>
          <p14:tracePt t="84285" x="4754563" y="3074988"/>
          <p14:tracePt t="84302" x="4721225" y="3074988"/>
          <p14:tracePt t="84318" x="4679950" y="3074988"/>
          <p14:tracePt t="84335" x="4668838" y="3079750"/>
          <p14:tracePt t="84352" x="4664075" y="3079750"/>
          <p14:tracePt t="84691" x="4657725" y="3079750"/>
          <p14:tracePt t="84723" x="4664075" y="3079750"/>
          <p14:tracePt t="84739" x="4668838" y="3079750"/>
          <p14:tracePt t="84747" x="4675188" y="3079750"/>
          <p14:tracePt t="84755" x="4679950" y="3079750"/>
          <p14:tracePt t="84769" x="4692650" y="3079750"/>
          <p14:tracePt t="84785" x="4725988" y="3079750"/>
          <p14:tracePt t="84802" x="4778375" y="3074988"/>
          <p14:tracePt t="84818" x="4879975" y="3074988"/>
          <p14:tracePt t="84819" x="4926013" y="3074988"/>
          <p14:tracePt t="84836" x="5035550" y="3074988"/>
          <p14:tracePt t="84852" x="5126038" y="3074988"/>
          <p14:tracePt t="84868" x="5235575" y="3074988"/>
          <p14:tracePt t="84885" x="5360988" y="3074988"/>
          <p14:tracePt t="84903" x="5503863" y="3074988"/>
          <p14:tracePt t="84918" x="5657850" y="3074988"/>
          <p14:tracePt t="84935" x="5743575" y="3057525"/>
          <p14:tracePt t="84952" x="5772150" y="3051175"/>
          <p14:tracePt t="84969" x="5778500" y="3051175"/>
          <p14:tracePt t="84985" x="5794375" y="3051175"/>
          <p14:tracePt t="85002" x="5822950" y="3051175"/>
          <p14:tracePt t="85019" x="5857875" y="3057525"/>
          <p14:tracePt t="85075" x="5864225" y="3057525"/>
          <p14:tracePt t="85675" x="5864225" y="3051175"/>
          <p14:tracePt t="85683" x="5864225" y="3040063"/>
          <p14:tracePt t="85691" x="5864225" y="3028950"/>
          <p14:tracePt t="85703" x="5864225" y="3017838"/>
          <p14:tracePt t="85719" x="5864225" y="3000375"/>
          <p14:tracePt t="85736" x="5857875" y="2982913"/>
          <p14:tracePt t="85754" x="5857875" y="2960688"/>
          <p14:tracePt t="85769" x="5857875" y="2932113"/>
          <p14:tracePt t="85786" x="5857875" y="2897188"/>
          <p14:tracePt t="85787" x="5857875" y="2874963"/>
          <p14:tracePt t="85803" x="5857875" y="2828925"/>
          <p14:tracePt t="85820" x="5864225" y="2771775"/>
          <p14:tracePt t="85836" x="5868988" y="2732088"/>
          <p14:tracePt t="85853" x="5868988" y="2714625"/>
          <p14:tracePt t="85869" x="5868988" y="2692400"/>
          <p14:tracePt t="85887" x="5868988" y="2657475"/>
          <p14:tracePt t="85903" x="5868988" y="2593975"/>
          <p14:tracePt t="85920" x="5864225" y="2525713"/>
          <p14:tracePt t="85936" x="5864225" y="2474913"/>
          <p14:tracePt t="85954" x="5864225" y="2446338"/>
          <p14:tracePt t="85970" x="5864225" y="2428875"/>
          <p14:tracePt t="85986" x="5864225" y="2393950"/>
          <p14:tracePt t="86003" x="5864225" y="2325688"/>
          <p14:tracePt t="86020" x="5864225" y="2263775"/>
          <p14:tracePt t="86036" x="5864225" y="2228850"/>
          <p14:tracePt t="86053" x="5864225" y="2211388"/>
          <p14:tracePt t="86070" x="5864225" y="2193925"/>
          <p14:tracePt t="86087" x="5864225" y="2178050"/>
          <p14:tracePt t="86103" x="5864225" y="2165350"/>
          <p14:tracePt t="86120" x="5864225" y="2154238"/>
          <p14:tracePt t="86137" x="5864225" y="2149475"/>
          <p14:tracePt t="86154" x="5864225" y="2143125"/>
          <p14:tracePt t="86170" x="5864225" y="2132013"/>
          <p14:tracePt t="86187" x="5864225" y="2120900"/>
          <p14:tracePt t="86187" x="5864225" y="2108200"/>
          <p14:tracePt t="86203" x="5864225" y="2097088"/>
          <p14:tracePt t="86221" x="5864225" y="2092325"/>
          <p14:tracePt t="86267" x="5864225" y="2085975"/>
          <p14:tracePt t="86283" x="5857875" y="2079625"/>
          <p14:tracePt t="86299" x="5851525" y="2074863"/>
          <p14:tracePt t="86355" x="5851525" y="2063750"/>
          <p14:tracePt t="86371" x="5851525" y="2057400"/>
          <p14:tracePt t="86379" x="5851525" y="2051050"/>
          <p14:tracePt t="86387" x="5851525" y="2046288"/>
          <p14:tracePt t="86403" x="5846763" y="2035175"/>
          <p14:tracePt t="86652" x="5840413" y="2051050"/>
          <p14:tracePt t="86659" x="5840413" y="2063750"/>
          <p14:tracePt t="86670" x="5840413" y="2074863"/>
          <p14:tracePt t="86687" x="5840413" y="2097088"/>
          <p14:tracePt t="86704" x="5840413" y="2143125"/>
          <p14:tracePt t="86721" x="5840413" y="2189163"/>
          <p14:tracePt t="86737" x="5840413" y="2239963"/>
          <p14:tracePt t="86754" x="5840413" y="2279650"/>
          <p14:tracePt t="86770" x="5840413" y="2343150"/>
          <p14:tracePt t="86788" x="5846763" y="2406650"/>
          <p14:tracePt t="86804" x="5851525" y="2446338"/>
          <p14:tracePt t="86820" x="5857875" y="2468563"/>
          <p14:tracePt t="86837" x="5864225" y="2497138"/>
          <p14:tracePt t="86854" x="5875338" y="2514600"/>
          <p14:tracePt t="86871" x="5875338" y="2543175"/>
          <p14:tracePt t="86888" x="5880100" y="2565400"/>
          <p14:tracePt t="86904" x="5880100" y="2582863"/>
          <p14:tracePt t="86921" x="5880100" y="2600325"/>
          <p14:tracePt t="86937" x="5892800" y="2622550"/>
          <p14:tracePt t="86954" x="5897563" y="2651125"/>
          <p14:tracePt t="86971" x="5921375" y="2720975"/>
          <p14:tracePt t="86988" x="5932488" y="2760663"/>
          <p14:tracePt t="87004" x="5937250" y="2794000"/>
          <p14:tracePt t="87021" x="5943600" y="2835275"/>
          <p14:tracePt t="87037" x="5949950" y="2868613"/>
          <p14:tracePt t="87055" x="5954713" y="2903538"/>
          <p14:tracePt t="87071" x="5954713" y="2936875"/>
          <p14:tracePt t="87087" x="5954713" y="2971800"/>
          <p14:tracePt t="87104" x="5961063" y="2994025"/>
          <p14:tracePt t="87121" x="5965825" y="3017838"/>
          <p14:tracePt t="87137" x="5965825" y="3035300"/>
          <p14:tracePt t="87154" x="5965825" y="3057525"/>
          <p14:tracePt t="87171" x="5965825" y="3074988"/>
          <p14:tracePt t="87188" x="5954713" y="3079750"/>
          <p14:tracePt t="87267" x="5954713" y="3086100"/>
          <p14:tracePt t="88652" x="5943600" y="3086100"/>
          <p14:tracePt t="88659" x="5937250" y="3086100"/>
          <p14:tracePt t="88667" x="5926138" y="3086100"/>
          <p14:tracePt t="88675" x="5921375" y="3086100"/>
          <p14:tracePt t="88689" x="5903913" y="3092450"/>
          <p14:tracePt t="88706" x="5880100" y="3092450"/>
          <p14:tracePt t="88723" x="5846763" y="3097213"/>
          <p14:tracePt t="88739" x="5811838" y="3097213"/>
          <p14:tracePt t="88739" x="5789613" y="3097213"/>
          <p14:tracePt t="88756" x="5737225" y="3097213"/>
          <p14:tracePt t="88772" x="5668963" y="3097213"/>
          <p14:tracePt t="88789" x="5589588" y="3097213"/>
          <p14:tracePt t="88806" x="5468938" y="3086100"/>
          <p14:tracePt t="88822" x="5337175" y="3074988"/>
          <p14:tracePt t="88839" x="5207000" y="3063875"/>
          <p14:tracePt t="88856" x="5114925" y="3063875"/>
          <p14:tracePt t="88872" x="5068888" y="3063875"/>
          <p14:tracePt t="88889" x="5051425" y="3063875"/>
          <p14:tracePt t="88906" x="5029200" y="3063875"/>
          <p14:tracePt t="88923" x="4989513" y="3063875"/>
          <p14:tracePt t="88939" x="4914900" y="3063875"/>
          <p14:tracePt t="88956" x="4892675" y="3063875"/>
          <p14:tracePt t="88972" x="4886325" y="3063875"/>
          <p14:tracePt t="89012" x="4879975" y="3063875"/>
          <p14:tracePt t="89035" x="4875213" y="3063875"/>
          <p14:tracePt t="89052" x="4868863" y="3063875"/>
          <p14:tracePt t="89060" x="4864100" y="3063875"/>
          <p14:tracePt t="89140" x="4864100" y="3057525"/>
          <p14:tracePt t="89147" x="4864100" y="3046413"/>
          <p14:tracePt t="89156" x="4864100" y="3040063"/>
          <p14:tracePt t="89173" x="4864100" y="3017838"/>
          <p14:tracePt t="89189" x="4875213" y="3006725"/>
          <p14:tracePt t="89206" x="4921250" y="2978150"/>
          <p14:tracePt t="89224" x="5011738" y="2936875"/>
          <p14:tracePt t="89239" x="5172075" y="2914650"/>
          <p14:tracePt t="89256" x="5503863" y="2914650"/>
          <p14:tracePt t="89273" x="5915025" y="2925763"/>
          <p14:tracePt t="89290" x="6280150" y="2978150"/>
          <p14:tracePt t="89306" x="6418263" y="3006725"/>
          <p14:tracePt t="89323" x="6435725" y="3017838"/>
          <p14:tracePt t="89339" x="6435725" y="3035300"/>
          <p14:tracePt t="89357" x="6418263" y="3051175"/>
          <p14:tracePt t="89373" x="6418263" y="3063875"/>
          <p14:tracePt t="89389" x="6418263" y="3074988"/>
          <p14:tracePt t="89515" x="6407150" y="3079750"/>
          <p14:tracePt t="89524" x="6400800" y="3079750"/>
          <p14:tracePt t="89532" x="6372225" y="3079750"/>
          <p14:tracePt t="89540" x="6350000" y="3079750"/>
          <p14:tracePt t="89556" x="6292850" y="3079750"/>
          <p14:tracePt t="89573" x="6251575" y="3097213"/>
          <p14:tracePt t="89590" x="6207125" y="3097213"/>
          <p14:tracePt t="89606" x="6154738" y="3097213"/>
          <p14:tracePt t="89623" x="6080125" y="3092450"/>
          <p14:tracePt t="89640" x="5989638" y="3074988"/>
          <p14:tracePt t="89657" x="5949950" y="3074988"/>
          <p14:tracePt t="89707" x="5943600" y="3074988"/>
          <p14:tracePt t="89755" x="5937250" y="3074988"/>
          <p14:tracePt t="89763" x="5932488" y="3074988"/>
          <p14:tracePt t="89779" x="5921375" y="3074988"/>
          <p14:tracePt t="89804" x="5915025" y="3074988"/>
          <p14:tracePt t="89811" x="5908675" y="3074988"/>
          <p14:tracePt t="89824" x="5892800" y="3074988"/>
          <p14:tracePt t="89840" x="5840413" y="3074988"/>
          <p14:tracePt t="89857" x="5761038" y="3074988"/>
          <p14:tracePt t="89874" x="5668963" y="3074988"/>
          <p14:tracePt t="89891" x="5583238" y="3074988"/>
          <p14:tracePt t="89891" x="5572125" y="3074988"/>
          <p14:tracePt t="89948" x="5565775" y="3074988"/>
          <p14:tracePt t="89955" x="5565775" y="3068638"/>
          <p14:tracePt t="89963" x="5572125" y="3063875"/>
          <p14:tracePt t="89973" x="5583238" y="3051175"/>
          <p14:tracePt t="89990" x="5594350" y="3035300"/>
          <p14:tracePt t="90007" x="5622925" y="3017838"/>
          <p14:tracePt t="90024" x="5680075" y="3000375"/>
          <p14:tracePt t="90040" x="5778500" y="2989263"/>
          <p14:tracePt t="90057" x="5903913" y="2989263"/>
          <p14:tracePt t="90073" x="6126163" y="2989263"/>
          <p14:tracePt t="90091" x="6337300" y="3006725"/>
          <p14:tracePt t="90091" x="6435725" y="3017838"/>
          <p14:tracePt t="90107" x="6521450" y="3035300"/>
          <p14:tracePt t="90124" x="6708775" y="3074988"/>
          <p14:tracePt t="90140" x="6772275" y="3092450"/>
          <p14:tracePt t="90157" x="6778625" y="3097213"/>
          <p14:tracePt t="90212" x="6783388" y="3097213"/>
          <p14:tracePt t="90243" x="6783388" y="3103563"/>
          <p14:tracePt t="90916" x="6778625" y="3103563"/>
          <p14:tracePt t="90924" x="6743700" y="3103563"/>
          <p14:tracePt t="90932" x="6664325" y="3097213"/>
          <p14:tracePt t="90941" x="6583363" y="3092450"/>
          <p14:tracePt t="90957" x="6251575" y="3046413"/>
          <p14:tracePt t="90974" x="5846763" y="3000375"/>
          <p14:tracePt t="90992" x="5451475" y="2943225"/>
          <p14:tracePt t="91008" x="5121275" y="2903538"/>
          <p14:tracePt t="91024" x="4886325" y="2851150"/>
          <p14:tracePt t="91041" x="4703763" y="2794000"/>
          <p14:tracePt t="91059" x="4611688" y="2760663"/>
          <p14:tracePt t="91075" x="4532313" y="2725738"/>
          <p14:tracePt t="91091" x="4503738" y="2703513"/>
          <p14:tracePt t="91091" x="4492625" y="2703513"/>
          <p14:tracePt t="91108" x="4475163" y="2697163"/>
          <p14:tracePt t="91125" x="4451350" y="2686050"/>
          <p14:tracePt t="91141" x="4389438" y="2674938"/>
          <p14:tracePt t="91158" x="4337050" y="2657475"/>
          <p14:tracePt t="91174" x="4279900" y="2640013"/>
          <p14:tracePt t="91192" x="4268788" y="2640013"/>
          <p14:tracePt t="91208" x="4264025" y="2640013"/>
          <p14:tracePt t="91252" x="4264025" y="2635250"/>
          <p14:tracePt t="91340" x="4264025" y="2628900"/>
          <p14:tracePt t="91356" x="4264025" y="2622550"/>
          <p14:tracePt t="91365" x="4257675" y="2622550"/>
          <p14:tracePt t="91374" x="4257675" y="2617788"/>
          <p14:tracePt t="91392" x="4257675" y="2606675"/>
          <p14:tracePt t="91408" x="4257675" y="2593975"/>
          <p14:tracePt t="91425" x="4279900" y="2578100"/>
          <p14:tracePt t="91441" x="4325938" y="2549525"/>
          <p14:tracePt t="91458" x="4371975" y="2514600"/>
          <p14:tracePt t="91475" x="4383088" y="2497138"/>
          <p14:tracePt t="91492" x="4383088" y="2486025"/>
          <p14:tracePt t="91508" x="4389438" y="2486025"/>
          <p14:tracePt t="91876" x="4389438" y="2474913"/>
          <p14:tracePt t="91892" x="4389438" y="2468563"/>
          <p14:tracePt t="91900" x="4389438" y="2457450"/>
          <p14:tracePt t="91908" x="4394200" y="2451100"/>
          <p14:tracePt t="91925" x="4394200" y="2439988"/>
          <p14:tracePt t="91942" x="4394200" y="2435225"/>
          <p14:tracePt t="91959" x="4394200" y="2422525"/>
          <p14:tracePt t="91975" x="4394200" y="2406650"/>
          <p14:tracePt t="91992" x="4394200" y="2393950"/>
          <p14:tracePt t="92012" x="4394200" y="2389188"/>
          <p14:tracePt t="92212" x="4400550" y="2389188"/>
          <p14:tracePt t="92228" x="4400550" y="2393950"/>
          <p14:tracePt t="92236" x="4406900" y="2406650"/>
          <p14:tracePt t="92244" x="4411663" y="2417763"/>
          <p14:tracePt t="92259" x="4411663" y="2422525"/>
          <p14:tracePt t="92275" x="4411663" y="2435225"/>
          <p14:tracePt t="92300" x="4411663" y="2439988"/>
          <p14:tracePt t="92324" x="4411663" y="2446338"/>
          <p14:tracePt t="92652" x="4411663" y="2451100"/>
          <p14:tracePt t="92668" x="4411663" y="2457450"/>
          <p14:tracePt t="92684" x="4411663" y="2463800"/>
          <p14:tracePt t="92692" x="4411663" y="2468563"/>
          <p14:tracePt t="92700" x="4418013" y="2468563"/>
          <p14:tracePt t="92716" x="4418013" y="2474913"/>
          <p14:tracePt t="92727" x="4418013" y="2479675"/>
          <p14:tracePt t="92742" x="4435475" y="2508250"/>
          <p14:tracePt t="92759" x="4497388" y="2578100"/>
          <p14:tracePt t="92776" x="4629150" y="2686050"/>
          <p14:tracePt t="92794" x="4811713" y="2800350"/>
          <p14:tracePt t="92809" x="4903788" y="2851150"/>
          <p14:tracePt t="92826" x="4972050" y="2897188"/>
          <p14:tracePt t="92843" x="5000625" y="2914650"/>
          <p14:tracePt t="92860" x="5011738" y="2921000"/>
          <p14:tracePt t="92885" x="5011738" y="2925763"/>
          <p14:tracePt t="92893" x="5018088" y="2925763"/>
          <p14:tracePt t="92972" x="5022850" y="2925763"/>
          <p14:tracePt t="92980" x="5040313" y="2936875"/>
          <p14:tracePt t="92996" x="5051425" y="2943225"/>
          <p14:tracePt t="93004" x="5057775" y="2943225"/>
          <p14:tracePt t="93012" x="5064125" y="2949575"/>
          <p14:tracePt t="93026" x="5068888" y="2949575"/>
          <p14:tracePt t="93044" x="5092700" y="2965450"/>
          <p14:tracePt t="93060" x="5132388" y="2989263"/>
          <p14:tracePt t="93076" x="5172075" y="3006725"/>
          <p14:tracePt t="93093" x="5189538" y="3011488"/>
          <p14:tracePt t="93180" x="5194300" y="3011488"/>
          <p14:tracePt t="93220" x="5200650" y="3011488"/>
          <p14:tracePt t="93276" x="5207000" y="3011488"/>
          <p14:tracePt t="93292" x="5211763" y="3011488"/>
          <p14:tracePt t="93300" x="5218113" y="3006725"/>
          <p14:tracePt t="93332" x="5229225" y="2994025"/>
          <p14:tracePt t="93380" x="5235575" y="2994025"/>
          <p14:tracePt t="93460" x="5240338" y="2989263"/>
          <p14:tracePt t="93508" x="5246688" y="2989263"/>
          <p14:tracePt t="93532" x="5251450" y="2989263"/>
          <p14:tracePt t="93548" x="5257800" y="2989263"/>
          <p14:tracePt t="93580" x="5257800" y="2982913"/>
          <p14:tracePt t="93612" x="5264150" y="2982913"/>
          <p14:tracePt t="93620" x="5275263" y="2982913"/>
          <p14:tracePt t="93636" x="5280025" y="2971800"/>
          <p14:tracePt t="93652" x="5286375" y="2971800"/>
          <p14:tracePt t="93804" x="5286375" y="2965450"/>
          <p14:tracePt t="93924" x="5292725" y="2965450"/>
          <p14:tracePt t="93932" x="5297488" y="2965450"/>
          <p14:tracePt t="93980" x="5303838" y="2965450"/>
          <p14:tracePt t="94028" x="5303838" y="2960688"/>
          <p14:tracePt t="95573" x="5308600" y="2960688"/>
          <p14:tracePt t="95588" x="5303838" y="2960688"/>
          <p14:tracePt t="95596" x="5292725" y="2971800"/>
          <p14:tracePt t="95604" x="5280025" y="2978150"/>
          <p14:tracePt t="95612" x="5264150" y="2982913"/>
          <p14:tracePt t="95629" x="5183188" y="2989263"/>
          <p14:tracePt t="95646" x="5051425" y="3000375"/>
          <p14:tracePt t="95662" x="4868863" y="3006725"/>
          <p14:tracePt t="95679" x="4651375" y="3035300"/>
          <p14:tracePt t="95695" x="4371975" y="3079750"/>
          <p14:tracePt t="95712" x="4108450" y="3149600"/>
          <p14:tracePt t="95729" x="3886200" y="3211513"/>
          <p14:tracePt t="95745" x="3663950" y="3297238"/>
          <p14:tracePt t="95762" x="3308350" y="3457575"/>
          <p14:tracePt t="95780" x="2754313" y="3600450"/>
          <p14:tracePt t="95795" x="2628900" y="3640138"/>
          <p14:tracePt t="95812" x="2251075" y="3771900"/>
          <p14:tracePt t="95829" x="2154238" y="3811588"/>
          <p14:tracePt t="95846" x="2108200" y="3857625"/>
          <p14:tracePt t="95862" x="2079625" y="3897313"/>
          <p14:tracePt t="95879" x="2063750" y="3960813"/>
          <p14:tracePt t="95896" x="2051050" y="4022725"/>
          <p14:tracePt t="95913" x="2039938" y="4086225"/>
          <p14:tracePt t="95929" x="2039938" y="4132263"/>
          <p14:tracePt t="95946" x="2039938" y="4154488"/>
          <p14:tracePt t="95962" x="2039938" y="4178300"/>
          <p14:tracePt t="95980" x="2063750" y="4240213"/>
          <p14:tracePt t="95996" x="2085975" y="4275138"/>
          <p14:tracePt t="96012" x="2103438" y="4292600"/>
          <p14:tracePt t="96029" x="2120900" y="4308475"/>
          <p14:tracePt t="96046" x="2125663" y="4314825"/>
          <p14:tracePt t="96076" x="2132013" y="4321175"/>
          <p14:tracePt t="96100" x="2143125" y="4325938"/>
          <p14:tracePt t="96109" x="2160588" y="4325938"/>
          <p14:tracePt t="96116" x="2171700" y="4325938"/>
          <p14:tracePt t="96129" x="2193925" y="4325938"/>
          <p14:tracePt t="96146" x="2251075" y="4332288"/>
          <p14:tracePt t="96162" x="2292350" y="4332288"/>
          <p14:tracePt t="96180" x="2325688" y="4332288"/>
          <p14:tracePt t="96196" x="2325688" y="4314825"/>
          <p14:tracePt t="96213" x="2332038" y="4297363"/>
          <p14:tracePt t="96229" x="2343150" y="4279900"/>
          <p14:tracePt t="96247" x="2360613" y="4264025"/>
          <p14:tracePt t="96263" x="2371725" y="4246563"/>
          <p14:tracePt t="96280" x="2389188" y="4235450"/>
          <p14:tracePt t="96296" x="2422525" y="4200525"/>
          <p14:tracePt t="96313" x="2479675" y="4121150"/>
          <p14:tracePt t="96329" x="2560638" y="4017963"/>
          <p14:tracePt t="96346" x="2651125" y="3914775"/>
          <p14:tracePt t="96363" x="2754313" y="3817938"/>
          <p14:tracePt t="96380" x="2851150" y="3743325"/>
          <p14:tracePt t="96396" x="2886075" y="3714750"/>
          <p14:tracePt t="96413" x="2897188" y="3703638"/>
          <p14:tracePt t="96429" x="2925763" y="3668713"/>
          <p14:tracePt t="96447" x="2965450" y="3617913"/>
          <p14:tracePt t="96463" x="3040063" y="3525838"/>
          <p14:tracePt t="96479" x="3114675" y="3429000"/>
          <p14:tracePt t="96497" x="3182938" y="3365500"/>
          <p14:tracePt t="96514" x="3257550" y="3321050"/>
          <p14:tracePt t="96529" x="3297238" y="3303588"/>
          <p14:tracePt t="96546" x="3308350" y="3286125"/>
          <p14:tracePt t="96563" x="3308350" y="3275013"/>
          <p14:tracePt t="96581" x="3314700" y="3263900"/>
          <p14:tracePt t="96596" x="3314700" y="3257550"/>
          <p14:tracePt t="96668" x="3303588" y="3257550"/>
          <p14:tracePt t="96676" x="3275013" y="3268663"/>
          <p14:tracePt t="96684" x="3257550" y="3268663"/>
          <p14:tracePt t="96697" x="3240088" y="3275013"/>
          <p14:tracePt t="96713" x="3200400" y="3279775"/>
          <p14:tracePt t="96730" x="3165475" y="3297238"/>
          <p14:tracePt t="96747" x="3132138" y="3303588"/>
          <p14:tracePt t="96763" x="3103563" y="3314700"/>
          <p14:tracePt t="96780" x="3074988" y="3314700"/>
          <p14:tracePt t="96797" x="3051175" y="3314700"/>
          <p14:tracePt t="96814" x="3040063" y="3321050"/>
          <p14:tracePt t="96836" x="3035300" y="3325813"/>
          <p14:tracePt t="96846" x="3028950" y="3325813"/>
          <p14:tracePt t="96863" x="3022600" y="3332163"/>
          <p14:tracePt t="96880" x="3017838" y="3332163"/>
          <p14:tracePt t="96896" x="3006725" y="3343275"/>
          <p14:tracePt t="96913" x="3000375" y="3349625"/>
          <p14:tracePt t="96930" x="2994025" y="3354388"/>
          <p14:tracePt t="96947" x="2994025" y="3360738"/>
          <p14:tracePt t="97036" x="3000375" y="3360738"/>
          <p14:tracePt t="97044" x="3006725" y="3360738"/>
          <p14:tracePt t="97052" x="3017838" y="3360738"/>
          <p14:tracePt t="97063" x="3028950" y="3354388"/>
          <p14:tracePt t="97080" x="3046413" y="3336925"/>
          <p14:tracePt t="97097" x="3051175" y="3336925"/>
          <p14:tracePt t="97114" x="3057525" y="3332163"/>
          <p14:tracePt t="97133" x="3063875" y="3332163"/>
          <p14:tracePt t="97147" x="3068638" y="3332163"/>
          <p14:tracePt t="97163" x="3086100" y="3332163"/>
          <p14:tracePt t="97181" x="3092450" y="3332163"/>
          <p14:tracePt t="97197" x="3103563" y="3332163"/>
          <p14:tracePt t="97365" x="3108325" y="3336925"/>
          <p14:tracePt t="97381" x="3114675" y="3343275"/>
          <p14:tracePt t="97389" x="3114675" y="3349625"/>
          <p14:tracePt t="97397" x="3114675" y="3360738"/>
          <p14:tracePt t="97414" x="3114675" y="3371850"/>
          <p14:tracePt t="97430" x="3114675" y="3382963"/>
          <p14:tracePt t="97516" x="3114675" y="3389313"/>
          <p14:tracePt t="97533" x="3114675" y="3394075"/>
          <p14:tracePt t="97548" x="3108325" y="3400425"/>
          <p14:tracePt t="97573" x="3103563" y="3406775"/>
          <p14:tracePt t="97588" x="3103563" y="3411538"/>
          <p14:tracePt t="97604" x="3097213" y="3411538"/>
          <p14:tracePt t="97620" x="3092450" y="3411538"/>
          <p14:tracePt t="97628" x="3092450" y="3417888"/>
          <p14:tracePt t="97637" x="3086100" y="3417888"/>
          <p14:tracePt t="97647" x="3079750" y="3429000"/>
          <p14:tracePt t="97665" x="3074988" y="3429000"/>
          <p14:tracePt t="97844" x="3068638" y="3429000"/>
          <p14:tracePt t="97908" x="3063875" y="3422650"/>
          <p14:tracePt t="98196" x="3068638" y="3417888"/>
          <p14:tracePt t="98204" x="3074988" y="3417888"/>
          <p14:tracePt t="98215" x="3074988" y="3411538"/>
          <p14:tracePt t="98231" x="3079750" y="3411538"/>
          <p14:tracePt t="98248" x="3086100" y="3411538"/>
          <p14:tracePt t="98581" x="3097213" y="3411538"/>
          <p14:tracePt t="98604" x="3103563" y="3411538"/>
          <p14:tracePt t="98676" x="3108325" y="3411538"/>
          <p14:tracePt t="98693" x="3114675" y="3411538"/>
          <p14:tracePt t="98700" x="3121025" y="3411538"/>
          <p14:tracePt t="98709" x="3132138" y="3411538"/>
          <p14:tracePt t="98724" x="3136900" y="3411538"/>
          <p14:tracePt t="98924" x="3143250" y="3411538"/>
          <p14:tracePt t="98949" x="3149600" y="3411538"/>
          <p14:tracePt t="98957" x="3154363" y="3411538"/>
          <p14:tracePt t="98989" x="3160713" y="3411538"/>
          <p14:tracePt t="98997" x="3165475" y="3411538"/>
          <p14:tracePt t="99012" x="3171825" y="3406775"/>
          <p14:tracePt t="99029" x="3178175" y="3406775"/>
          <p14:tracePt t="99037" x="3182938" y="3406775"/>
          <p14:tracePt t="99048" x="3189288" y="3406775"/>
          <p14:tracePt t="99066" x="3206750" y="3400425"/>
          <p14:tracePt t="99082" x="3217863" y="3400425"/>
          <p14:tracePt t="99099" x="3235325" y="3394075"/>
          <p14:tracePt t="99115" x="3257550" y="3394075"/>
          <p14:tracePt t="99133" x="3303588" y="3394075"/>
          <p14:tracePt t="99149" x="3332163" y="3389313"/>
          <p14:tracePt t="99165" x="3360738" y="3382963"/>
          <p14:tracePt t="99182" x="3378200" y="3382963"/>
          <p14:tracePt t="99200" x="3411538" y="3382963"/>
          <p14:tracePt t="99215" x="3492500" y="3382963"/>
          <p14:tracePt t="99232" x="3571875" y="3382963"/>
          <p14:tracePt t="99249" x="3640138" y="3382963"/>
          <p14:tracePt t="99266" x="3692525" y="3382963"/>
          <p14:tracePt t="99282" x="3721100" y="3382963"/>
          <p14:tracePt t="99299" x="3749675" y="3382963"/>
          <p14:tracePt t="99316" x="3794125" y="3382963"/>
          <p14:tracePt t="99317" x="3822700" y="3382963"/>
          <p14:tracePt t="99333" x="3921125" y="3382963"/>
          <p14:tracePt t="99349" x="4011613" y="3382963"/>
          <p14:tracePt t="99365" x="4086225" y="3382963"/>
          <p14:tracePt t="99382" x="4121150" y="3382963"/>
          <p14:tracePt t="99400" x="4137025" y="3378200"/>
          <p14:tracePt t="99416" x="4154488" y="3365500"/>
          <p14:tracePt t="99432" x="4171950" y="3365500"/>
          <p14:tracePt t="99449" x="4222750" y="3365500"/>
          <p14:tracePt t="99466" x="4303713" y="3365500"/>
          <p14:tracePt t="99482" x="4354513" y="3365500"/>
          <p14:tracePt t="99499" x="4383088" y="3365500"/>
          <p14:tracePt t="99549" x="4389438" y="3360738"/>
          <p14:tracePt t="100173" x="4389438" y="3354388"/>
          <p14:tracePt t="100180" x="4389438" y="3349625"/>
          <p14:tracePt t="100189" x="4389438" y="3332163"/>
          <p14:tracePt t="100199" x="4389438" y="3314700"/>
          <p14:tracePt t="100216" x="4389438" y="3275013"/>
          <p14:tracePt t="100233" x="4389438" y="3228975"/>
          <p14:tracePt t="100250" x="4383088" y="3143250"/>
          <p14:tracePt t="100266" x="4354513" y="3035300"/>
          <p14:tracePt t="100283" x="4321175" y="2903538"/>
          <p14:tracePt t="100300" x="4303713" y="2765425"/>
          <p14:tracePt t="100317" x="4279900" y="2571750"/>
          <p14:tracePt t="100333" x="4268788" y="2446338"/>
          <p14:tracePt t="100350" x="4264025" y="2354263"/>
          <p14:tracePt t="100366" x="4251325" y="2279650"/>
          <p14:tracePt t="100384" x="4240213" y="2246313"/>
          <p14:tracePt t="100400" x="4240213" y="2228850"/>
          <p14:tracePt t="100416" x="4240213" y="2211388"/>
          <p14:tracePt t="100433" x="4229100" y="2171700"/>
          <p14:tracePt t="100450" x="4222750" y="2120900"/>
          <p14:tracePt t="100467" x="4222750" y="2079625"/>
          <p14:tracePt t="100483" x="4222750" y="2051050"/>
          <p14:tracePt t="100500" x="4222750" y="2028825"/>
          <p14:tracePt t="100518" x="4222750" y="1993900"/>
          <p14:tracePt t="100533" x="4229100" y="1965325"/>
          <p14:tracePt t="100550" x="4235450" y="1960563"/>
          <p14:tracePt t="100567" x="4235450" y="1954213"/>
          <p14:tracePt t="100584" x="4240213" y="1954213"/>
          <p14:tracePt t="100600" x="4246563" y="1954213"/>
          <p14:tracePt t="100616" x="4279900" y="1965325"/>
          <p14:tracePt t="100633" x="4292600" y="1971675"/>
          <p14:tracePt t="100749" x="4297363" y="1978025"/>
          <p14:tracePt t="100797" x="4303713" y="1978025"/>
          <p14:tracePt t="101037" x="4308475" y="1982788"/>
          <p14:tracePt t="101045" x="4308475" y="1993900"/>
          <p14:tracePt t="101053" x="4321175" y="2017713"/>
          <p14:tracePt t="101067" x="4325938" y="2039938"/>
          <p14:tracePt t="101084" x="4325938" y="2103438"/>
          <p14:tracePt t="101085" x="4325938" y="2154238"/>
          <p14:tracePt t="101101" x="4337050" y="2251075"/>
          <p14:tracePt t="101118" x="4354513" y="2349500"/>
          <p14:tracePt t="101134" x="4360863" y="2411413"/>
          <p14:tracePt t="101151" x="4360863" y="2486025"/>
          <p14:tracePt t="101167" x="4371975" y="2565400"/>
          <p14:tracePt t="101185" x="4378325" y="2651125"/>
          <p14:tracePt t="101201" x="4383088" y="2725738"/>
          <p14:tracePt t="101217" x="4383088" y="2794000"/>
          <p14:tracePt t="101234" x="4383088" y="2874963"/>
          <p14:tracePt t="101251" x="4383088" y="2954338"/>
          <p14:tracePt t="101267" x="4383088" y="3046413"/>
          <p14:tracePt t="101284" x="4389438" y="3125788"/>
          <p14:tracePt t="101301" x="4394200" y="3222625"/>
          <p14:tracePt t="101318" x="4400550" y="3268663"/>
          <p14:tracePt t="101334" x="4400550" y="3292475"/>
          <p14:tracePt t="101351" x="4400550" y="3321050"/>
          <p14:tracePt t="101367" x="4400550" y="3343275"/>
          <p14:tracePt t="101385" x="4400550" y="3371850"/>
          <p14:tracePt t="101401" x="4400550" y="3400425"/>
          <p14:tracePt t="101417" x="4400550" y="3411538"/>
          <p14:tracePt t="101434" x="4400550" y="3417888"/>
          <p14:tracePt t="101485" x="4400550" y="3422650"/>
          <p14:tracePt t="101501" x="4400550" y="3429000"/>
          <p14:tracePt t="101517" x="4400550" y="3435350"/>
          <p14:tracePt t="101781" x="4406900" y="3435350"/>
          <p14:tracePt t="101805" x="4406900" y="3422650"/>
          <p14:tracePt t="101837" x="4406900" y="3417888"/>
          <p14:tracePt t="101861" x="4411663" y="3417888"/>
          <p14:tracePt t="102445" x="4406900" y="3417888"/>
          <p14:tracePt t="102461" x="4400550" y="3417888"/>
          <p14:tracePt t="102477" x="4394200" y="3417888"/>
          <p14:tracePt t="102493" x="4389438" y="3417888"/>
          <p14:tracePt t="102509" x="4383088" y="3417888"/>
          <p14:tracePt t="102517" x="4378325" y="3417888"/>
          <p14:tracePt t="102525" x="4371975" y="3417888"/>
          <p14:tracePt t="102535" x="4354513" y="3417888"/>
          <p14:tracePt t="102552" x="4303713" y="3417888"/>
          <p14:tracePt t="102569" x="4257675" y="3417888"/>
          <p14:tracePt t="102586" x="4235450" y="3417888"/>
          <p14:tracePt t="102602" x="4229100" y="3417888"/>
          <p14:tracePt t="102693" x="4222750" y="3417888"/>
          <p14:tracePt t="102709" x="4222750" y="3411538"/>
          <p14:tracePt t="102725" x="4217988" y="3400425"/>
          <p14:tracePt t="102733" x="4217988" y="3394075"/>
          <p14:tracePt t="102741" x="4211638" y="3389313"/>
          <p14:tracePt t="102752" x="4206875" y="3382963"/>
          <p14:tracePt t="102781" x="4206875" y="3378200"/>
          <p14:tracePt t="102957" x="4206875" y="3371850"/>
          <p14:tracePt t="102965" x="4206875" y="3360738"/>
          <p14:tracePt t="102973" x="4206875" y="3354388"/>
          <p14:tracePt t="102986" x="4206875" y="3349625"/>
          <p14:tracePt t="103002" x="4211638" y="3297238"/>
          <p14:tracePt t="103019" x="4235450" y="3200400"/>
          <p14:tracePt t="103037" x="4257675" y="2886075"/>
          <p14:tracePt t="103053" x="4257675" y="2782888"/>
          <p14:tracePt t="103053" x="4264025" y="2679700"/>
          <p14:tracePt t="103069" x="4264025" y="2549525"/>
          <p14:tracePt t="103086" x="4264025" y="2463800"/>
          <p14:tracePt t="103103" x="4264025" y="2393950"/>
          <p14:tracePt t="103119" x="4264025" y="2349500"/>
          <p14:tracePt t="103136" x="4264025" y="2308225"/>
          <p14:tracePt t="103152" x="4264025" y="2274888"/>
          <p14:tracePt t="103170" x="4264025" y="2251075"/>
          <p14:tracePt t="103186" x="4264025" y="2217738"/>
          <p14:tracePt t="103202" x="4264025" y="2178050"/>
          <p14:tracePt t="103219" x="4264025" y="2108200"/>
          <p14:tracePt t="103237" x="4268788" y="2017713"/>
          <p14:tracePt t="103253" x="4275138" y="2000250"/>
          <p14:tracePt t="103341" x="4275138" y="2011363"/>
          <p14:tracePt t="103349" x="4275138" y="2028825"/>
          <p14:tracePt t="103357" x="4279900" y="2063750"/>
          <p14:tracePt t="103369" x="4286250" y="2103438"/>
          <p14:tracePt t="103386" x="4292600" y="2200275"/>
          <p14:tracePt t="103403" x="4292600" y="2332038"/>
          <p14:tracePt t="103420" x="4297363" y="2468563"/>
          <p14:tracePt t="103421" x="4308475" y="2532063"/>
          <p14:tracePt t="103436" x="4314825" y="2589213"/>
          <p14:tracePt t="103453" x="4337050" y="2736850"/>
          <p14:tracePt t="103470" x="4349750" y="2811463"/>
          <p14:tracePt t="103487" x="4354513" y="2863850"/>
          <p14:tracePt t="103503" x="4354513" y="2925763"/>
          <p14:tracePt t="103520" x="4354513" y="2989263"/>
          <p14:tracePt t="103536" x="4354513" y="3046413"/>
          <p14:tracePt t="103554" x="4365625" y="3108325"/>
          <p14:tracePt t="103570" x="4383088" y="3154363"/>
          <p14:tracePt t="103586" x="4383088" y="3182938"/>
          <p14:tracePt t="103613" x="4389438" y="3189288"/>
          <p14:tracePt t="103621" x="4389438" y="3194050"/>
          <p14:tracePt t="103636" x="4389438" y="3200400"/>
          <p14:tracePt t="103653" x="4389438" y="3228975"/>
          <p14:tracePt t="103670" x="4389438" y="3240088"/>
          <p14:tracePt t="103687" x="4389438" y="3257550"/>
          <p14:tracePt t="103704" x="4389438" y="3275013"/>
          <p14:tracePt t="103720" x="4389438" y="3292475"/>
          <p14:tracePt t="103736" x="4389438" y="3297238"/>
          <p14:tracePt t="103757" x="4389438" y="3303588"/>
          <p14:tracePt t="103813" x="4389438" y="3308350"/>
          <p14:tracePt t="104029" x="4389438" y="3321050"/>
          <p14:tracePt t="104101" x="4389438" y="3325813"/>
          <p14:tracePt t="104173" x="4389438" y="3332163"/>
          <p14:tracePt t="105238" x="4389438" y="3336925"/>
          <p14:tracePt t="105254" x="4389438" y="3343275"/>
          <p14:tracePt t="105269" x="4389438" y="3349625"/>
          <p14:tracePt t="105301" x="4389438" y="3354388"/>
          <p14:tracePt t="105318" x="4389438" y="3360738"/>
          <p14:tracePt t="105350" x="4389438" y="3365500"/>
          <p14:tracePt t="105381" x="4389438" y="3371850"/>
          <p14:tracePt t="105405" x="4389438" y="3378200"/>
          <p14:tracePt t="105421" x="4389438" y="3382963"/>
          <p14:tracePt t="105429" x="4389438" y="3389313"/>
          <p14:tracePt t="105445" x="4389438" y="3400425"/>
          <p14:tracePt t="105454" x="4383088" y="3400425"/>
          <p14:tracePt t="105471" x="4371975" y="3411538"/>
          <p14:tracePt t="105489" x="4343400" y="3429000"/>
          <p14:tracePt t="105505" x="4303713" y="3446463"/>
          <p14:tracePt t="105521" x="4251325" y="3463925"/>
          <p14:tracePt t="105538" x="4154488" y="3475038"/>
          <p14:tracePt t="105556" x="4046538" y="3475038"/>
          <p14:tracePt t="105571" x="3960813" y="3475038"/>
          <p14:tracePt t="105588" x="3897313" y="3475038"/>
          <p14:tracePt t="105605" x="3879850" y="3486150"/>
          <p14:tracePt t="105606" x="3875088" y="3486150"/>
          <p14:tracePt t="105622" x="3868738" y="3486150"/>
          <p14:tracePt t="105638" x="3863975" y="3497263"/>
          <p14:tracePt t="105655" x="3840163" y="3503613"/>
          <p14:tracePt t="105672" x="3789363" y="3521075"/>
          <p14:tracePt t="105689" x="3749675" y="3532188"/>
          <p14:tracePt t="105705" x="3725863" y="3532188"/>
          <p14:tracePt t="105721" x="3721100" y="3536950"/>
          <p14:tracePt t="105790" x="3708400" y="3536950"/>
          <p14:tracePt t="105797" x="3697288" y="3536950"/>
          <p14:tracePt t="105806" x="3692525" y="3525838"/>
          <p14:tracePt t="105822" x="3679825" y="3525838"/>
          <p14:tracePt t="105862" x="3675063" y="3521075"/>
          <p14:tracePt t="105990" x="3668713" y="3521075"/>
          <p14:tracePt t="106389" x="3663950" y="3521075"/>
          <p14:tracePt t="106397" x="3657600" y="3521075"/>
          <p14:tracePt t="106413" x="3651250" y="3521075"/>
          <p14:tracePt t="106422" x="3635375" y="3521075"/>
          <p14:tracePt t="106439" x="3617913" y="3521075"/>
          <p14:tracePt t="106455" x="3600450" y="3521075"/>
          <p14:tracePt t="106473" x="3594100" y="3525838"/>
          <p14:tracePt t="106518" x="3589338" y="3525838"/>
          <p14:tracePt t="106526" x="3582988" y="3525838"/>
          <p14:tracePt t="106541" x="3578225" y="3532188"/>
          <p14:tracePt t="106555" x="3571875" y="3532188"/>
          <p14:tracePt t="106572" x="3571875" y="3578225"/>
          <p14:tracePt t="106589" x="3675063" y="3668713"/>
          <p14:tracePt t="106607" x="3822700" y="3725863"/>
          <p14:tracePt t="106622" x="3960813" y="3778250"/>
          <p14:tracePt t="106639" x="4017963" y="3783013"/>
          <p14:tracePt t="106656" x="4022725" y="3783013"/>
          <p14:tracePt t="106733" x="4017963" y="3783013"/>
          <p14:tracePt t="106741" x="4011613" y="3783013"/>
          <p14:tracePt t="106749" x="4000500" y="3783013"/>
          <p14:tracePt t="106757" x="3983038" y="3783013"/>
          <p14:tracePt t="106773" x="3978275" y="3783013"/>
          <p14:tracePt t="106790" x="3960813" y="3778250"/>
          <p14:tracePt t="106806" x="3954463" y="3765550"/>
          <p14:tracePt t="106823" x="3949700" y="3749675"/>
          <p14:tracePt t="106839" x="3943350" y="3743325"/>
          <p14:tracePt t="106856" x="3943350" y="3736975"/>
          <p14:tracePt t="106873" x="3943350" y="3732213"/>
          <p14:tracePt t="106890" x="3943350" y="3725863"/>
          <p14:tracePt t="106906" x="3943350" y="3721100"/>
          <p14:tracePt t="106923" x="3943350" y="3714750"/>
          <p14:tracePt t="106939" x="3943350" y="3708400"/>
          <p14:tracePt t="106957" x="3943350" y="3703638"/>
          <p14:tracePt t="107157" x="3949700" y="3703638"/>
          <p14:tracePt t="107174" x="3954463" y="3703638"/>
          <p14:tracePt t="107182" x="3960813" y="3703638"/>
          <p14:tracePt t="107214" x="3965575" y="3703638"/>
          <p14:tracePt t="107262" x="3971925" y="3703638"/>
          <p14:tracePt t="107342" x="3971925" y="3708400"/>
          <p14:tracePt t="107574" x="3965575" y="3708400"/>
          <p14:tracePt t="107606" x="3960813" y="3708400"/>
          <p14:tracePt t="107838" x="3954463" y="3708400"/>
          <p14:tracePt t="108606" x="3960813" y="3708400"/>
          <p14:tracePt t="108613" x="3971925" y="3708400"/>
          <p14:tracePt t="108625" x="3978275" y="3708400"/>
          <p14:tracePt t="108641" x="4029075" y="3708400"/>
          <p14:tracePt t="108658" x="4075113" y="3703638"/>
          <p14:tracePt t="108676" x="4121150" y="3697288"/>
          <p14:tracePt t="108691" x="4154488" y="3697288"/>
          <p14:tracePt t="108708" x="4178300" y="3692525"/>
          <p14:tracePt t="108725" x="4206875" y="3692525"/>
          <p14:tracePt t="108742" x="4229100" y="3692525"/>
          <p14:tracePt t="108910" x="4235450" y="3692525"/>
          <p14:tracePt t="108917" x="4240213" y="3692525"/>
          <p14:tracePt t="108934" x="4251325" y="3692525"/>
          <p14:tracePt t="108941" x="4257675" y="3692525"/>
          <p14:tracePt t="108958" x="4275138" y="3692525"/>
          <p14:tracePt t="108975" x="4303713" y="3692525"/>
          <p14:tracePt t="108992" x="4371975" y="3692525"/>
          <p14:tracePt t="109008" x="4429125" y="3703638"/>
          <p14:tracePt t="109025" x="4479925" y="3703638"/>
          <p14:tracePt t="109041" x="4486275" y="3703638"/>
          <p14:tracePt t="109110" x="4492625" y="3703638"/>
          <p14:tracePt t="109117" x="4514850" y="3703638"/>
          <p14:tracePt t="109126" x="4543425" y="3703638"/>
          <p14:tracePt t="109142" x="4629150" y="3697288"/>
          <p14:tracePt t="109158" x="4703763" y="3679825"/>
          <p14:tracePt t="109175" x="4754563" y="3663950"/>
          <p14:tracePt t="109192" x="4772025" y="3657600"/>
          <p14:tracePt t="109262" x="4772025" y="3663950"/>
          <p14:tracePt t="109269" x="4754563" y="3668713"/>
          <p14:tracePt t="109278" x="4725988" y="3679825"/>
          <p14:tracePt t="109291" x="4692650" y="3686175"/>
          <p14:tracePt t="109309" x="4583113" y="3703638"/>
          <p14:tracePt t="109325" x="4446588" y="3703638"/>
          <p14:tracePt t="109343" x="4279900" y="3703638"/>
          <p14:tracePt t="109358" x="4222750" y="3708400"/>
          <p14:tracePt t="109375" x="4211638" y="3708400"/>
          <p14:tracePt t="109391" x="4200525" y="3708400"/>
          <p14:tracePt t="109414" x="4194175" y="3708400"/>
          <p14:tracePt t="109425" x="4189413" y="3708400"/>
          <p14:tracePt t="109442" x="4171950" y="3714750"/>
          <p14:tracePt t="109458" x="4154488" y="3721100"/>
          <p14:tracePt t="109476" x="4149725" y="3721100"/>
          <p14:tracePt t="109502" x="4149725" y="3725863"/>
          <p14:tracePt t="109518" x="4137025" y="3725863"/>
          <p14:tracePt t="109526" x="4132263" y="3725863"/>
          <p14:tracePt t="109543" x="4108450" y="3725863"/>
          <p14:tracePt t="109558" x="4086225" y="3732213"/>
          <p14:tracePt t="109575" x="4068763" y="3732213"/>
          <p14:tracePt t="109592" x="4064000" y="3736975"/>
          <p14:tracePt t="109609" x="4046538" y="3736975"/>
          <p14:tracePt t="109625" x="4029075" y="3736975"/>
          <p14:tracePt t="109642" x="4006850" y="3736975"/>
          <p14:tracePt t="109659" x="3994150" y="3736975"/>
          <p14:tracePt t="109676" x="3971925" y="3732213"/>
          <p14:tracePt t="109692" x="3943350" y="3714750"/>
          <p14:tracePt t="109709" x="3921125" y="3697288"/>
          <p14:tracePt t="109726" x="3908425" y="3692525"/>
          <p14:tracePt t="109743" x="3903663" y="3686175"/>
          <p14:tracePt t="109759" x="3903663" y="3679825"/>
          <p14:tracePt t="109776" x="3903663" y="3675063"/>
          <p14:tracePt t="109792" x="3897313" y="3663950"/>
          <p14:tracePt t="109810" x="3892550" y="3651250"/>
          <p14:tracePt t="109825" x="3892550" y="3646488"/>
          <p14:tracePt t="109842" x="3892550" y="3640138"/>
          <p14:tracePt t="109862" x="3892550" y="3635375"/>
          <p14:tracePt t="109876" x="3892550" y="3629025"/>
          <p14:tracePt t="109892" x="3892550" y="3611563"/>
          <p14:tracePt t="109909" x="3903663" y="3589338"/>
          <p14:tracePt t="109926" x="3937000" y="3565525"/>
          <p14:tracePt t="109943" x="3989388" y="3543300"/>
          <p14:tracePt t="109959" x="4068763" y="3525838"/>
          <p14:tracePt t="109976" x="4132263" y="3514725"/>
          <p14:tracePt t="109992" x="4200525" y="3508375"/>
          <p14:tracePt t="110010" x="4275138" y="3492500"/>
          <p14:tracePt t="110026" x="4332288" y="3492500"/>
          <p14:tracePt t="110042" x="4406900" y="3492500"/>
          <p14:tracePt t="110059" x="4508500" y="3492500"/>
          <p14:tracePt t="110076" x="4583113" y="3492500"/>
          <p14:tracePt t="110092" x="4646613" y="3492500"/>
          <p14:tracePt t="110109" x="4703763" y="3492500"/>
          <p14:tracePt t="110126" x="4794250" y="3492500"/>
          <p14:tracePt t="110143" x="4851400" y="3497263"/>
          <p14:tracePt t="110159" x="4892675" y="3503613"/>
          <p14:tracePt t="110176" x="4908550" y="3508375"/>
          <p14:tracePt t="110198" x="4914900" y="3508375"/>
          <p14:tracePt t="110210" x="4921250" y="3508375"/>
          <p14:tracePt t="110226" x="4937125" y="3521075"/>
          <p14:tracePt t="110243" x="4949825" y="3525838"/>
          <p14:tracePt t="110259" x="4965700" y="3536950"/>
          <p14:tracePt t="110276" x="4972050" y="3543300"/>
          <p14:tracePt t="110294" x="4978400" y="3549650"/>
          <p14:tracePt t="110309" x="4983163" y="3549650"/>
          <p14:tracePt t="110326" x="4994275" y="3578225"/>
          <p14:tracePt t="110343" x="5006975" y="3594100"/>
          <p14:tracePt t="110359" x="5018088" y="3611563"/>
          <p14:tracePt t="110376" x="5018088" y="3622675"/>
          <p14:tracePt t="110392" x="5018088" y="3629025"/>
          <p14:tracePt t="110410" x="5018088" y="3635375"/>
          <p14:tracePt t="110426" x="5018088" y="3640138"/>
          <p14:tracePt t="110443" x="5018088" y="3651250"/>
          <p14:tracePt t="110459" x="5018088" y="3657600"/>
          <p14:tracePt t="110477" x="5018088" y="3663950"/>
          <p14:tracePt t="110478" x="5018088" y="3668713"/>
          <p14:tracePt t="110494" x="5018088" y="3675063"/>
          <p14:tracePt t="110510" x="5006975" y="3686175"/>
          <p14:tracePt t="110526" x="4978400" y="3697288"/>
          <p14:tracePt t="110543" x="4965700" y="3703638"/>
          <p14:tracePt t="110559" x="4949825" y="3714750"/>
          <p14:tracePt t="110582" x="4949825" y="3721100"/>
          <p14:tracePt t="110593" x="4937125" y="3721100"/>
          <p14:tracePt t="110622" x="4932363" y="3725863"/>
          <p14:tracePt t="110630" x="4926013" y="3725863"/>
          <p14:tracePt t="110643" x="4921250" y="3732213"/>
          <p14:tracePt t="110660" x="4908550" y="3732213"/>
          <p14:tracePt t="110677" x="4903788" y="3736975"/>
          <p14:tracePt t="110693" x="4897438" y="3743325"/>
          <p14:tracePt t="110766" x="4892675" y="3743325"/>
          <p14:tracePt t="111366" x="4886325" y="3743325"/>
          <p14:tracePt t="111374" x="4879975" y="3743325"/>
          <p14:tracePt t="111382" x="4875213" y="3743325"/>
          <p14:tracePt t="111394" x="4868863" y="3736975"/>
          <p14:tracePt t="111410" x="4857750" y="3736975"/>
          <p14:tracePt t="111427" x="4846638" y="3732213"/>
          <p14:tracePt t="111444" x="4829175" y="3721100"/>
          <p14:tracePt t="111460" x="4811713" y="3708400"/>
          <p14:tracePt t="111477" x="4800600" y="3703638"/>
          <p14:tracePt t="111494" x="4772025" y="3686175"/>
          <p14:tracePt t="111510" x="4743450" y="3675063"/>
          <p14:tracePt t="111527" x="4725988" y="3657600"/>
          <p14:tracePt t="111544" x="4697413" y="3635375"/>
          <p14:tracePt t="111560" x="4686300" y="3594100"/>
          <p14:tracePt t="111578" x="4664075" y="3536950"/>
          <p14:tracePt t="111594" x="4618038" y="3463925"/>
          <p14:tracePt t="111610" x="4572000" y="3389313"/>
          <p14:tracePt t="111627" x="4508500" y="3314700"/>
          <p14:tracePt t="111645" x="4468813" y="3240088"/>
          <p14:tracePt t="111661" x="4422775" y="3143250"/>
          <p14:tracePt t="111678" x="4378325" y="2978150"/>
          <p14:tracePt t="111694" x="4349750" y="2868613"/>
          <p14:tracePt t="111711" x="4308475" y="2754313"/>
          <p14:tracePt t="111727" x="4286250" y="2668588"/>
          <p14:tracePt t="111744" x="4279900" y="2628900"/>
          <p14:tracePt t="111760" x="4279900" y="2589213"/>
          <p14:tracePt t="111778" x="4279900" y="2532063"/>
          <p14:tracePt t="111794" x="4279900" y="2463800"/>
          <p14:tracePt t="111811" x="4279900" y="2393950"/>
          <p14:tracePt t="111827" x="4279900" y="2354263"/>
          <p14:tracePt t="111845" x="4279900" y="2332038"/>
          <p14:tracePt t="111861" x="4279900" y="2320925"/>
          <p14:tracePt t="111878" x="4279900" y="2292350"/>
          <p14:tracePt t="111879" x="4279900" y="2274888"/>
          <p14:tracePt t="111895" x="4279900" y="2239963"/>
          <p14:tracePt t="111912" x="4279900" y="2200275"/>
          <p14:tracePt t="111927" x="4286250" y="2171700"/>
          <p14:tracePt t="111944" x="4286250" y="2165350"/>
          <p14:tracePt t="111961" x="4286250" y="2154238"/>
          <p14:tracePt t="111978" x="4297363" y="2143125"/>
          <p14:tracePt t="111994" x="4297363" y="2132013"/>
          <p14:tracePt t="112011" x="4308475" y="2120900"/>
          <p14:tracePt t="112027" x="4321175" y="2097088"/>
          <p14:tracePt t="112045" x="4325938" y="2085975"/>
          <p14:tracePt t="112062" x="4325938" y="2079625"/>
          <p14:tracePt t="112077" x="4325938" y="2074863"/>
          <p14:tracePt t="112094" x="4332288" y="2068513"/>
          <p14:tracePt t="112118" x="4332288" y="2063750"/>
          <p14:tracePt t="112128" x="4337050" y="2063750"/>
          <p14:tracePt t="112294" x="4343400" y="2063750"/>
          <p14:tracePt t="112366" x="4343400" y="2068513"/>
          <p14:tracePt t="112374" x="4337050" y="2074863"/>
          <p14:tracePt t="112382" x="4325938" y="2074863"/>
          <p14:tracePt t="112394" x="4314825" y="2079625"/>
          <p14:tracePt t="112411" x="4308475" y="2079625"/>
          <p14:tracePt t="112428" x="4303713" y="2079625"/>
          <p14:tracePt t="112445" x="4297363" y="2079625"/>
          <p14:tracePt t="112470" x="4286250" y="2079625"/>
          <p14:tracePt t="112486" x="4268788" y="2079625"/>
          <p14:tracePt t="112495" x="4264025" y="2079625"/>
          <p14:tracePt t="112512" x="4251325" y="2074863"/>
          <p14:tracePt t="112543" x="4246563" y="2074863"/>
          <p14:tracePt t="112551" x="4240213" y="2068513"/>
          <p14:tracePt t="112566" x="4240213" y="2063750"/>
          <p14:tracePt t="112579" x="4235450" y="2057400"/>
          <p14:tracePt t="112595" x="4229100" y="2051050"/>
          <p14:tracePt t="112614" x="4229100" y="2046288"/>
          <p14:tracePt t="112630" x="4229100" y="2039938"/>
          <p14:tracePt t="112646" x="4229100" y="2035175"/>
          <p14:tracePt t="112661" x="4222750" y="2022475"/>
          <p14:tracePt t="112678" x="4222750" y="2017713"/>
          <p14:tracePt t="112695" x="4222750" y="2006600"/>
          <p14:tracePt t="112712" x="4222750" y="1993900"/>
          <p14:tracePt t="112728" x="4222750" y="1978025"/>
          <p14:tracePt t="112745" x="4229100" y="1960563"/>
          <p14:tracePt t="112761" x="4235450" y="1949450"/>
          <p14:tracePt t="112779" x="4240213" y="1936750"/>
          <p14:tracePt t="112795" x="4246563" y="1931988"/>
          <p14:tracePt t="112811" x="4257675" y="1920875"/>
          <p14:tracePt t="112828" x="4268788" y="1920875"/>
          <p14:tracePt t="112846" x="4275138" y="1914525"/>
          <p14:tracePt t="112861" x="4279900" y="1908175"/>
          <p14:tracePt t="112878" x="4286250" y="1903413"/>
          <p14:tracePt t="112895" x="4292600" y="1897063"/>
          <p14:tracePt t="112912" x="4297363" y="1897063"/>
          <p14:tracePt t="112934" x="4303713" y="1897063"/>
          <p14:tracePt t="112945" x="4308475" y="1897063"/>
          <p14:tracePt t="112962" x="4314825" y="1897063"/>
          <p14:tracePt t="112979" x="4321175" y="1897063"/>
          <p14:tracePt t="112995" x="4332288" y="1897063"/>
          <p14:tracePt t="113012" x="4337050" y="1897063"/>
          <p14:tracePt t="113030" x="4343400" y="1897063"/>
          <p14:tracePt t="113062" x="4349750" y="1897063"/>
          <p14:tracePt t="113070" x="4354513" y="1897063"/>
          <p14:tracePt t="113102" x="4360863" y="1897063"/>
          <p14:tracePt t="113118" x="4365625" y="1897063"/>
          <p14:tracePt t="113134" x="4371975" y="1897063"/>
          <p14:tracePt t="113142" x="4378325" y="1897063"/>
          <p14:tracePt t="113150" x="4383088" y="1897063"/>
          <p14:tracePt t="113162" x="4383088" y="1903413"/>
          <p14:tracePt t="113179" x="4389438" y="1908175"/>
          <p14:tracePt t="113196" x="4389438" y="1920875"/>
          <p14:tracePt t="113212" x="4394200" y="1925638"/>
          <p14:tracePt t="113229" x="4400550" y="1931988"/>
          <p14:tracePt t="113254" x="4400550" y="1936750"/>
          <p14:tracePt t="113278" x="4400550" y="1943100"/>
          <p14:tracePt t="113303" x="4400550" y="1954213"/>
          <p14:tracePt t="113327" x="4406900" y="1960563"/>
          <p14:tracePt t="113342" x="4406900" y="1965325"/>
          <p14:tracePt t="113350" x="4406900" y="1971675"/>
          <p14:tracePt t="113366" x="4406900" y="1982788"/>
          <p14:tracePt t="113379" x="4406900" y="1989138"/>
          <p14:tracePt t="113395" x="4406900" y="2000250"/>
          <p14:tracePt t="113413" x="4406900" y="2017713"/>
          <p14:tracePt t="113429" x="4406900" y="2028825"/>
          <p14:tracePt t="113446" x="4406900" y="2035175"/>
          <p14:tracePt t="113446" x="4406900" y="2039938"/>
          <p14:tracePt t="113462" x="4406900" y="2046288"/>
          <p14:tracePt t="113480" x="4400550" y="2057400"/>
          <p14:tracePt t="113495" x="4394200" y="2057400"/>
          <p14:tracePt t="113512" x="4394200" y="2068513"/>
          <p14:tracePt t="113529" x="4383088" y="2074863"/>
          <p14:tracePt t="113546" x="4378325" y="2079625"/>
          <p14:tracePt t="113562" x="4371975" y="2085975"/>
          <p14:tracePt t="113582" x="4360863" y="2085975"/>
          <p14:tracePt t="113596" x="4354513" y="2092325"/>
          <p14:tracePt t="113623" x="4332288" y="2092325"/>
          <p14:tracePt t="113662" x="4325938" y="2092325"/>
          <p14:tracePt t="113670" x="4321175" y="2092325"/>
          <p14:tracePt t="113680" x="4314825" y="2092325"/>
          <p14:tracePt t="113696" x="4308475" y="2085975"/>
          <p14:tracePt t="113712" x="4303713" y="2085975"/>
          <p14:tracePt t="113734" x="4303713" y="2079625"/>
          <p14:tracePt t="113747" x="4297363" y="2074863"/>
          <p14:tracePt t="113863" x="4297363" y="2068513"/>
          <p14:tracePt t="113886" x="4303713" y="2068513"/>
          <p14:tracePt t="113894" x="4308475" y="2068513"/>
          <p14:tracePt t="113902" x="4325938" y="2068513"/>
          <p14:tracePt t="113912" x="4332288" y="2068513"/>
          <p14:tracePt t="113929" x="4343400" y="2068513"/>
          <p14:tracePt t="113947" x="4349750" y="2068513"/>
          <p14:tracePt t="114030" x="4354513" y="2068513"/>
          <p14:tracePt t="114142" x="4354513" y="2063750"/>
          <p14:tracePt t="114174" x="4360863" y="2057400"/>
          <p14:tracePt t="114614" x="4360863" y="2063750"/>
          <p14:tracePt t="114622" x="4360863" y="2074863"/>
          <p14:tracePt t="114630" x="4360863" y="2085975"/>
          <p14:tracePt t="114647" x="4349750" y="2120900"/>
          <p14:tracePt t="114663" x="4343400" y="2182813"/>
          <p14:tracePt t="114680" x="4343400" y="2279650"/>
          <p14:tracePt t="114697" x="4343400" y="2400300"/>
          <p14:tracePt t="114714" x="4343400" y="2520950"/>
          <p14:tracePt t="114730" x="4343400" y="2622550"/>
          <p14:tracePt t="114747" x="4343400" y="2720975"/>
          <p14:tracePt t="114764" x="4343400" y="2806700"/>
          <p14:tracePt t="114780" x="4349750" y="2879725"/>
          <p14:tracePt t="114797" x="4365625" y="2982913"/>
          <p14:tracePt t="114813" x="4378325" y="3079750"/>
          <p14:tracePt t="114815" x="4383088" y="3121025"/>
          <p14:tracePt t="114831" x="4394200" y="3222625"/>
          <p14:tracePt t="114847" x="4411663" y="3325813"/>
          <p14:tracePt t="114864" x="4418013" y="3400425"/>
          <p14:tracePt t="114880" x="4435475" y="3468688"/>
          <p14:tracePt t="114898" x="4435475" y="3514725"/>
          <p14:tracePt t="114914" x="4440238" y="3554413"/>
          <p14:tracePt t="114930" x="4440238" y="3571875"/>
          <p14:tracePt t="114947" x="4446588" y="3589338"/>
          <p14:tracePt t="114965" x="4446588" y="3600450"/>
          <p14:tracePt t="114980" x="4446588" y="3617913"/>
          <p14:tracePt t="114997" x="4446588" y="3635375"/>
          <p14:tracePt t="115014" x="4446588" y="3668713"/>
          <p14:tracePt t="115031" x="4446588" y="3714750"/>
          <p14:tracePt t="115047" x="4446588" y="3725863"/>
          <p14:tracePt t="115064" x="4446588" y="3732213"/>
          <p14:tracePt t="115080" x="4446588" y="3736975"/>
          <p14:tracePt t="115098" x="4435475" y="3760788"/>
          <p14:tracePt t="115114" x="4435475" y="3771900"/>
          <p14:tracePt t="115130" x="4429125" y="3778250"/>
          <p14:tracePt t="115150" x="4429125" y="3783013"/>
          <p14:tracePt t="115214" x="4422775" y="3783013"/>
          <p14:tracePt t="115246" x="4418013" y="3783013"/>
          <p14:tracePt t="115254" x="4411663" y="3789363"/>
          <p14:tracePt t="115294" x="4406900" y="3794125"/>
          <p14:tracePt t="115311" x="4400550" y="3794125"/>
          <p14:tracePt t="115318" x="4394200" y="3794125"/>
          <p14:tracePt t="115330" x="4383088" y="3794125"/>
          <p14:tracePt t="115347" x="4360863" y="3794125"/>
          <p14:tracePt t="115364" x="4332288" y="3789363"/>
          <p14:tracePt t="115381" x="4314825" y="3783013"/>
          <p14:tracePt t="115397" x="4297363" y="3778250"/>
          <p14:tracePt t="115414" x="4275138" y="3765550"/>
          <p14:tracePt t="115431" x="4264025" y="3760788"/>
          <p14:tracePt t="115448" x="4264025" y="3754438"/>
          <p14:tracePt t="115464" x="4257675" y="3754438"/>
          <p14:tracePt t="115481" x="4251325" y="3754438"/>
          <p14:tracePt t="115497" x="4240213" y="3743325"/>
          <p14:tracePt t="115516" x="4229100" y="3725863"/>
          <p14:tracePt t="115531" x="4211638" y="3721100"/>
          <p14:tracePt t="115547" x="4211638" y="3708400"/>
          <p14:tracePt t="115564" x="4206875" y="3703638"/>
          <p14:tracePt t="115582" x="4206875" y="3697288"/>
          <p14:tracePt t="115598" x="4206875" y="3679825"/>
          <p14:tracePt t="115614" x="4200525" y="3657600"/>
          <p14:tracePt t="115631" x="4200525" y="3640138"/>
          <p14:tracePt t="115648" x="4200525" y="3622675"/>
          <p14:tracePt t="115664" x="4206875" y="3611563"/>
          <p14:tracePt t="115681" x="4217988" y="3594100"/>
          <p14:tracePt t="115698" x="4229100" y="3582988"/>
          <p14:tracePt t="115715" x="4246563" y="3560763"/>
          <p14:tracePt t="115731" x="4257675" y="3549650"/>
          <p14:tracePt t="115748" x="4275138" y="3536950"/>
          <p14:tracePt t="115764" x="4292600" y="3532188"/>
          <p14:tracePt t="115782" x="4314825" y="3525838"/>
          <p14:tracePt t="115782" x="4314825" y="3521075"/>
          <p14:tracePt t="115799" x="4321175" y="3521075"/>
          <p14:tracePt t="115815" x="4325938" y="3514725"/>
          <p14:tracePt t="115863" x="4337050" y="3514725"/>
          <p14:tracePt t="115870" x="4343400" y="3514725"/>
          <p14:tracePt t="115881" x="4349750" y="3514725"/>
          <p14:tracePt t="115898" x="4354513" y="3514725"/>
          <p14:tracePt t="115919" x="4360863" y="3514725"/>
          <p14:tracePt t="115934" x="4371975" y="3514725"/>
          <p14:tracePt t="115948" x="4378325" y="3514725"/>
          <p14:tracePt t="115965" x="4389438" y="3521075"/>
          <p14:tracePt t="115981" x="4411663" y="3532188"/>
          <p14:tracePt t="115999" x="4429125" y="3560763"/>
          <p14:tracePt t="116015" x="4429125" y="3571875"/>
          <p14:tracePt t="116031" x="4440238" y="3589338"/>
          <p14:tracePt t="116048" x="4440238" y="3600450"/>
          <p14:tracePt t="116065" x="4440238" y="3617913"/>
          <p14:tracePt t="116082" x="4440238" y="3622675"/>
          <p14:tracePt t="116098" x="4440238" y="3635375"/>
          <p14:tracePt t="116115" x="4435475" y="3646488"/>
          <p14:tracePt t="116132" x="4429125" y="3651250"/>
          <p14:tracePt t="116148" x="4422775" y="3663950"/>
          <p14:tracePt t="116165" x="4411663" y="3668713"/>
          <p14:tracePt t="116181" x="4406900" y="3679825"/>
          <p14:tracePt t="116231" x="4400550" y="3679825"/>
          <p14:tracePt t="116238" x="4394200" y="3679825"/>
          <p14:tracePt t="116248" x="4389438" y="3668713"/>
          <p14:tracePt t="116266" x="4354513" y="3600450"/>
          <p14:tracePt t="116281" x="4325938" y="3492500"/>
          <p14:tracePt t="116298" x="4308475" y="3303588"/>
          <p14:tracePt t="116315" x="4279900" y="3028950"/>
          <p14:tracePt t="116332" x="4257675" y="2749550"/>
          <p14:tracePt t="116348" x="4257675" y="2560638"/>
          <p14:tracePt t="116365" x="4251325" y="2411413"/>
          <p14:tracePt t="116382" x="4240213" y="2279650"/>
          <p14:tracePt t="116399" x="4222750" y="2154238"/>
          <p14:tracePt t="116415" x="4222750" y="2108200"/>
          <p14:tracePt t="116432" x="4222750" y="2085975"/>
          <p14:tracePt t="116448" x="4222750" y="2074863"/>
          <p14:tracePt t="116466" x="4222750" y="2068513"/>
          <p14:tracePt t="116494" x="4222750" y="2063750"/>
          <p14:tracePt t="116502" x="4222750" y="2057400"/>
          <p14:tracePt t="116515" x="4222750" y="2046288"/>
          <p14:tracePt t="116532" x="4229100" y="2022475"/>
          <p14:tracePt t="116548" x="4235450" y="1993900"/>
          <p14:tracePt t="116565" x="4240213" y="1982788"/>
          <p14:tracePt t="116582" x="4246563" y="1971675"/>
          <p14:tracePt t="116655" x="4246563" y="1965325"/>
          <p14:tracePt t="116663" x="4251325" y="1965325"/>
          <p14:tracePt t="116679" x="4264025" y="1965325"/>
          <p14:tracePt t="116687" x="4268788" y="1965325"/>
          <p14:tracePt t="116699" x="4268788" y="1971675"/>
          <p14:tracePt t="116715" x="4275138" y="1982788"/>
          <p14:tracePt t="116733" x="4286250" y="2006600"/>
          <p14:tracePt t="116748" x="4292600" y="2028825"/>
          <p14:tracePt t="116765" x="4297363" y="2063750"/>
          <p14:tracePt t="116782" x="4297363" y="2132013"/>
          <p14:tracePt t="116783" x="4297363" y="2178050"/>
          <p14:tracePt t="116800" x="4308475" y="2308225"/>
          <p14:tracePt t="116815" x="4325938" y="2486025"/>
          <p14:tracePt t="116832" x="4325938" y="2668588"/>
          <p14:tracePt t="116849" x="4343400" y="2874963"/>
          <p14:tracePt t="116866" x="4371975" y="3046413"/>
          <p14:tracePt t="116882" x="4383088" y="3165475"/>
          <p14:tracePt t="116899" x="4383088" y="3246438"/>
          <p14:tracePt t="116915" x="4383088" y="3308350"/>
          <p14:tracePt t="116933" x="4383088" y="3354388"/>
          <p14:tracePt t="116949" x="4383088" y="3400425"/>
          <p14:tracePt t="116965" x="4383088" y="3435350"/>
          <p14:tracePt t="116982" x="4383088" y="3463925"/>
          <p14:tracePt t="117000" x="4383088" y="3479800"/>
          <p14:tracePt t="117015" x="4378325" y="3521075"/>
          <p14:tracePt t="117032" x="4378325" y="3549650"/>
          <p14:tracePt t="117049" x="4378325" y="3554413"/>
          <p14:tracePt t="117143" x="4378325" y="3560763"/>
          <p14:tracePt t="117167" x="4371975" y="3565525"/>
          <p14:tracePt t="117191" x="4371975" y="3571875"/>
          <p14:tracePt t="117207" x="4371975" y="3578225"/>
          <p14:tracePt t="117487" x="4371975" y="3582988"/>
          <p14:tracePt t="117615" x="4365625" y="3589338"/>
          <p14:tracePt t="117807" x="4365625" y="3582988"/>
          <p14:tracePt t="117823" x="4365625" y="3571875"/>
          <p14:tracePt t="117838" x="4365625" y="3565525"/>
          <p14:tracePt t="117847" x="4365625" y="3560763"/>
          <p14:tracePt t="117855" x="4365625" y="3554413"/>
          <p14:tracePt t="117866" x="4365625" y="3549650"/>
          <p14:tracePt t="117884" x="4365625" y="3536950"/>
          <p14:tracePt t="117900" x="4365625" y="3525838"/>
          <p14:tracePt t="117916" x="4365625" y="3508375"/>
          <p14:tracePt t="117933" x="4365625" y="3479800"/>
          <p14:tracePt t="117951" x="4394200" y="3378200"/>
          <p14:tracePt t="117966" x="4468813" y="3246438"/>
          <p14:tracePt t="117983" x="4572000" y="3086100"/>
          <p14:tracePt t="118000" x="4668838" y="2932113"/>
          <p14:tracePt t="118017" x="4778375" y="2782888"/>
          <p14:tracePt t="118033" x="4868863" y="2674938"/>
          <p14:tracePt t="118050" x="4926013" y="2571750"/>
          <p14:tracePt t="118066" x="4972050" y="2486025"/>
          <p14:tracePt t="118084" x="5000625" y="2417763"/>
          <p14:tracePt t="118100" x="5029200" y="2378075"/>
          <p14:tracePt t="118116" x="5068888" y="2332038"/>
          <p14:tracePt t="118133" x="5097463" y="2286000"/>
          <p14:tracePt t="118151" x="5126038" y="2211388"/>
          <p14:tracePt t="118166" x="5132388" y="2182813"/>
          <p14:tracePt t="118183" x="5137150" y="2160588"/>
          <p14:tracePt t="118207" x="5137150" y="2154238"/>
          <p14:tracePt t="118231" x="5137150" y="2149475"/>
          <p14:tracePt t="118239" x="5137150" y="2143125"/>
          <p14:tracePt t="118250" x="5137150" y="2136775"/>
          <p14:tracePt t="118267" x="5137150" y="2132013"/>
          <p14:tracePt t="118344" x="5137150" y="2125663"/>
          <p14:tracePt t="118351" x="5137150" y="2120900"/>
          <p14:tracePt t="118359" x="5137150" y="2114550"/>
          <p14:tracePt t="118367" x="5137150" y="2108200"/>
          <p14:tracePt t="118383" x="5126038" y="2103438"/>
          <p14:tracePt t="118400" x="5121275" y="2103438"/>
          <p14:tracePt t="118417" x="5114925" y="2097088"/>
          <p14:tracePt t="118447" x="5108575" y="2092325"/>
          <p14:tracePt t="118479" x="5103813" y="2085975"/>
          <p14:tracePt t="118631" x="5103813" y="2079625"/>
          <p14:tracePt t="118647" x="5103813" y="2074863"/>
          <p14:tracePt t="118815" x="5103813" y="2079625"/>
          <p14:tracePt t="118823" x="5103813" y="2097088"/>
          <p14:tracePt t="118834" x="5103813" y="2136775"/>
          <p14:tracePt t="118850" x="5103813" y="2217738"/>
          <p14:tracePt t="118867" x="5103813" y="2314575"/>
          <p14:tracePt t="118885" x="5103813" y="2417763"/>
          <p14:tracePt t="118901" x="5103813" y="2543175"/>
          <p14:tracePt t="118917" x="5103813" y="2668588"/>
          <p14:tracePt t="118934" x="5103813" y="2771775"/>
          <p14:tracePt t="118935" x="5103813" y="2811463"/>
          <p14:tracePt t="118952" x="5103813" y="2892425"/>
          <p14:tracePt t="118967" x="5103813" y="2949575"/>
          <p14:tracePt t="118984" x="5103813" y="3000375"/>
          <p14:tracePt t="119001" x="5114925" y="3068638"/>
          <p14:tracePt t="119018" x="5126038" y="3132138"/>
          <p14:tracePt t="119034" x="5132388" y="3182938"/>
          <p14:tracePt t="119051" x="5137150" y="3240088"/>
          <p14:tracePt t="119067" x="5143500" y="3279775"/>
          <p14:tracePt t="119085" x="5143500" y="3303588"/>
          <p14:tracePt t="119101" x="5149850" y="3336925"/>
          <p14:tracePt t="119117" x="5154613" y="3382963"/>
          <p14:tracePt t="119134" x="5165725" y="3440113"/>
          <p14:tracePt t="119135" x="5165725" y="3457575"/>
          <p14:tracePt t="119152" x="5165725" y="3479800"/>
          <p14:tracePt t="119167" x="5172075" y="3497263"/>
          <p14:tracePt t="119184" x="5172075" y="3514725"/>
          <p14:tracePt t="119201" x="5172075" y="3525838"/>
          <p14:tracePt t="119218" x="5172075" y="3549650"/>
          <p14:tracePt t="119235" x="5172075" y="3560763"/>
          <p14:tracePt t="119251" x="5172075" y="3571875"/>
          <p14:tracePt t="119268" x="5172075" y="3582988"/>
          <p14:tracePt t="119285" x="5172075" y="3600450"/>
          <p14:tracePt t="119301" x="5172075" y="3622675"/>
          <p14:tracePt t="119318" x="5172075" y="3629025"/>
          <p14:tracePt t="119334" x="5172075" y="3635375"/>
          <p14:tracePt t="119567" x="5172075" y="3617913"/>
          <p14:tracePt t="119575" x="5172075" y="3582988"/>
          <p14:tracePt t="119585" x="5172075" y="3536950"/>
          <p14:tracePt t="119601" x="5172075" y="3440113"/>
          <p14:tracePt t="119618" x="5143500" y="3292475"/>
          <p14:tracePt t="119636" x="5126038" y="3079750"/>
          <p14:tracePt t="119651" x="5092700" y="2874963"/>
          <p14:tracePt t="119668" x="5068888" y="2703513"/>
          <p14:tracePt t="119685" x="5046663" y="2571750"/>
          <p14:tracePt t="119702" x="5029200" y="2457450"/>
          <p14:tracePt t="119718" x="5018088" y="2365375"/>
          <p14:tracePt t="119735" x="5011738" y="2292350"/>
          <p14:tracePt t="119751" x="5011738" y="2257425"/>
          <p14:tracePt t="119769" x="5011738" y="2228850"/>
          <p14:tracePt t="119785" x="5011738" y="2193925"/>
          <p14:tracePt t="119801" x="5011738" y="2171700"/>
          <p14:tracePt t="119818" x="5011738" y="2154238"/>
          <p14:tracePt t="119836" x="5011738" y="2149475"/>
          <p14:tracePt t="119851" x="5011738" y="2143125"/>
          <p14:tracePt t="119943" x="5011738" y="2154238"/>
          <p14:tracePt t="119951" x="5011738" y="2211388"/>
          <p14:tracePt t="119959" x="5011738" y="2268538"/>
          <p14:tracePt t="119968" x="5035550" y="2360613"/>
          <p14:tracePt t="119985" x="5057775" y="2536825"/>
          <p14:tracePt t="120002" x="5075238" y="2725738"/>
          <p14:tracePt t="120019" x="5086350" y="2851150"/>
          <p14:tracePt t="120035" x="5097463" y="2965450"/>
          <p14:tracePt t="120052" x="5108575" y="3068638"/>
          <p14:tracePt t="120068" x="5121275" y="3149600"/>
          <p14:tracePt t="120086" x="5121275" y="3217863"/>
          <p14:tracePt t="120102" x="5121275" y="3292475"/>
          <p14:tracePt t="120118" x="5121275" y="3336925"/>
          <p14:tracePt t="120119" x="5121275" y="3354388"/>
          <p14:tracePt t="120135" x="5121275" y="3371850"/>
          <p14:tracePt t="120153" x="5121275" y="3389313"/>
          <p14:tracePt t="120168" x="5121275" y="3406775"/>
          <p14:tracePt t="120185" x="5121275" y="3435350"/>
          <p14:tracePt t="120202" x="5121275" y="3457575"/>
          <p14:tracePt t="120219" x="5121275" y="3463925"/>
          <p14:tracePt t="120235" x="5121275" y="3468688"/>
          <p14:tracePt t="120271" x="5121275" y="3475038"/>
          <p14:tracePt t="120287" x="5121275" y="3479800"/>
          <p14:tracePt t="120295" x="5121275" y="3486150"/>
          <p14:tracePt t="120303" x="5121275" y="3497263"/>
          <p14:tracePt t="120319" x="5121275" y="3503613"/>
          <p14:tracePt t="120359" x="5121275" y="3508375"/>
          <p14:tracePt t="120375" x="5121275" y="3514725"/>
          <p14:tracePt t="120383" x="5121275" y="3525838"/>
          <p14:tracePt t="120391" x="5121275" y="3536950"/>
          <p14:tracePt t="120402" x="5121275" y="3565525"/>
          <p14:tracePt t="120419" x="5137150" y="3606800"/>
          <p14:tracePt t="120436" x="5137150" y="3617913"/>
          <p14:tracePt t="120452" x="5143500" y="3617913"/>
          <p14:tracePt t="120551" x="5132388" y="3622675"/>
          <p14:tracePt t="120575" x="5132388" y="3629025"/>
          <p14:tracePt t="120599" x="5126038" y="3629025"/>
          <p14:tracePt t="120655" x="5121275" y="3629025"/>
          <p14:tracePt t="121023" x="5126038" y="3629025"/>
          <p14:tracePt t="121263" x="5126038" y="3635375"/>
          <p14:tracePt t="121279" x="5126038" y="3640138"/>
          <p14:tracePt t="121400" x="5126038" y="3646488"/>
          <p14:tracePt t="121423" x="5126038" y="3651250"/>
          <p14:tracePt t="121463" x="5126038" y="3657600"/>
          <p14:tracePt t="121776" x="5126038" y="3663950"/>
          <p14:tracePt t="122096" x="5126038" y="3668713"/>
          <p14:tracePt t="122103" x="5132388" y="3668713"/>
          <p14:tracePt t="122119" x="5137150" y="3668713"/>
          <p14:tracePt t="122128" x="5143500" y="3668713"/>
          <p14:tracePt t="122152" x="5149850" y="3668713"/>
          <p14:tracePt t="122175" x="5154613" y="3668713"/>
          <p14:tracePt t="122207" x="5160963" y="3668713"/>
          <p14:tracePt t="122407" x="5172075" y="3668713"/>
          <p14:tracePt t="122415" x="5178425" y="3668713"/>
          <p14:tracePt t="122431" x="5183188" y="3668713"/>
          <p14:tracePt t="122439" x="5189538" y="3668713"/>
          <p14:tracePt t="122471" x="5194300" y="3668713"/>
          <p14:tracePt t="123136" x="5189538" y="3668713"/>
          <p14:tracePt t="123143" x="5178425" y="3668713"/>
          <p14:tracePt t="123159" x="5172075" y="3668713"/>
          <p14:tracePt t="123171" x="5165725" y="3668713"/>
          <p14:tracePt t="123188" x="5160963" y="3668713"/>
          <p14:tracePt t="123205" x="5149850" y="3668713"/>
          <p14:tracePt t="123221" x="5137150" y="3668713"/>
          <p14:tracePt t="123238" x="5121275" y="3668713"/>
          <p14:tracePt t="123255" x="5114925" y="3668713"/>
          <p14:tracePt t="123256" x="5103813" y="3668713"/>
          <p14:tracePt t="123272" x="5092700" y="3668713"/>
          <p14:tracePt t="123288" x="5068888" y="3668713"/>
          <p14:tracePt t="123305" x="5057775" y="3675063"/>
          <p14:tracePt t="123321" x="5011738" y="3675063"/>
          <p14:tracePt t="123339" x="4954588" y="3675063"/>
          <p14:tracePt t="123355" x="4886325" y="3675063"/>
          <p14:tracePt t="123371" x="4811713" y="3668713"/>
          <p14:tracePt t="123388" x="4760913" y="3663950"/>
          <p14:tracePt t="123405" x="4714875" y="3663950"/>
          <p14:tracePt t="123422" x="4679950" y="3663950"/>
          <p14:tracePt t="123438" x="4651375" y="3663950"/>
          <p14:tracePt t="123439" x="4635500" y="3663950"/>
          <p14:tracePt t="123455" x="4583113" y="3663950"/>
          <p14:tracePt t="123472" x="4503738" y="3663950"/>
          <p14:tracePt t="123488" x="4429125" y="3663950"/>
          <p14:tracePt t="123505" x="4383088" y="3663950"/>
          <p14:tracePt t="123522" x="4343400" y="3663950"/>
          <p14:tracePt t="123539" x="4314825" y="3663950"/>
          <p14:tracePt t="123555" x="4279900" y="3663950"/>
          <p14:tracePt t="123572" x="4229100" y="3663950"/>
          <p14:tracePt t="123588" x="4160838" y="3663950"/>
          <p14:tracePt t="123606" x="4103688" y="3663950"/>
          <p14:tracePt t="123622" x="4068763" y="3663950"/>
          <p14:tracePt t="123638" x="4046538" y="3663950"/>
          <p14:tracePt t="123655" x="4000500" y="3663950"/>
          <p14:tracePt t="123673" x="3943350" y="3663950"/>
          <p14:tracePt t="123688" x="3857625" y="3663950"/>
          <p14:tracePt t="123705" x="3783013" y="3663950"/>
          <p14:tracePt t="123722" x="3736975" y="3663950"/>
          <p14:tracePt t="123739" x="3732213" y="3663950"/>
          <p14:tracePt t="123864" x="3725863" y="3663950"/>
          <p14:tracePt t="123927" x="3736975" y="3663950"/>
          <p14:tracePt t="123936" x="3789363" y="3663950"/>
          <p14:tracePt t="123943" x="3857625" y="3663950"/>
          <p14:tracePt t="123956" x="3960813" y="3675063"/>
          <p14:tracePt t="123972" x="4165600" y="3675063"/>
          <p14:tracePt t="123989" x="4383088" y="3675063"/>
          <p14:tracePt t="124021" x="4686300" y="3675063"/>
          <p14:tracePt t="124023" x="4725988" y="3675063"/>
          <p14:tracePt t="124054" x="4835525" y="3679825"/>
          <p14:tracePt t="124056" x="4868863" y="3692525"/>
          <p14:tracePt t="124072" x="4960938" y="3703638"/>
          <p14:tracePt t="124090" x="5046663" y="3714750"/>
          <p14:tracePt t="124106" x="5097463" y="3725863"/>
          <p14:tracePt t="124122" x="5114925" y="3725863"/>
          <p14:tracePt t="124311" x="5121275" y="3725863"/>
          <p14:tracePt t="124368" x="5126038" y="3725863"/>
          <p14:tracePt t="124640" x="5132388" y="3725863"/>
          <p14:tracePt t="124664" x="5092700" y="3721100"/>
          <p14:tracePt t="124672" x="5029200" y="3714750"/>
          <p14:tracePt t="124679" x="4949825" y="3697288"/>
          <p14:tracePt t="124689" x="4879975" y="3697288"/>
          <p14:tracePt t="124706" x="4778375" y="3697288"/>
          <p14:tracePt t="124724" x="4732338" y="3697288"/>
          <p14:tracePt t="124739" x="4725988" y="3697288"/>
          <p14:tracePt t="124839" x="4732338" y="3697288"/>
          <p14:tracePt t="124847" x="4749800" y="3697288"/>
          <p14:tracePt t="124864" x="4754563" y="3697288"/>
          <p14:tracePt t="124873" x="4760913" y="3697288"/>
          <p14:tracePt t="125024" x="4765675" y="3697288"/>
          <p14:tracePt t="125232" x="4772025" y="3697288"/>
          <p14:tracePt t="125239" x="4778375" y="3697288"/>
          <p14:tracePt t="125248" x="4783138" y="3697288"/>
          <p14:tracePt t="125257" x="4800600" y="3675063"/>
          <p14:tracePt t="125273" x="4829175" y="3617913"/>
          <p14:tracePt t="125290" x="4879975" y="3521075"/>
          <p14:tracePt t="125307" x="4943475" y="3354388"/>
          <p14:tracePt t="125323" x="5018088" y="3097213"/>
          <p14:tracePt t="125340" x="5035550" y="2908300"/>
          <p14:tracePt t="125357" x="5035550" y="2754313"/>
          <p14:tracePt t="125374" x="5035550" y="2640013"/>
          <p14:tracePt t="125390" x="5029200" y="2571750"/>
          <p14:tracePt t="125407" x="5029200" y="2532063"/>
          <p14:tracePt t="125423" x="5029200" y="2479675"/>
          <p14:tracePt t="125441" x="5029200" y="2446338"/>
          <p14:tracePt t="125457" x="5029200" y="2411413"/>
          <p14:tracePt t="125473" x="5029200" y="2389188"/>
          <p14:tracePt t="125490" x="5029200" y="2354263"/>
          <p14:tracePt t="125508" x="5029200" y="2320925"/>
          <p14:tracePt t="125523" x="5051425" y="2251075"/>
          <p14:tracePt t="125540" x="5064125" y="2165350"/>
          <p14:tracePt t="125557" x="5064125" y="2103438"/>
          <p14:tracePt t="125574" x="5068888" y="2079625"/>
          <p14:tracePt t="125592" x="5068888" y="2074863"/>
          <p14:tracePt t="125728" x="5068888" y="2063750"/>
          <p14:tracePt t="125736" x="5075238" y="2063750"/>
          <p14:tracePt t="125744" x="5075238" y="2051050"/>
          <p14:tracePt t="125757" x="5080000" y="2051050"/>
          <p14:tracePt t="125774" x="5080000" y="2039938"/>
          <p14:tracePt t="125920" x="5086350" y="2039938"/>
          <p14:tracePt t="125927" x="5092700" y="2039938"/>
          <p14:tracePt t="125941" x="5092700" y="2046288"/>
          <p14:tracePt t="126392" x="5092700" y="2051050"/>
          <p14:tracePt t="126400" x="5092700" y="2068513"/>
          <p14:tracePt t="126408" x="5092700" y="2097088"/>
          <p14:tracePt t="126424" x="5092700" y="2165350"/>
          <p14:tracePt t="126442" x="5092700" y="2286000"/>
          <p14:tracePt t="126458" x="5092700" y="2503488"/>
          <p14:tracePt t="126475" x="5149850" y="2800350"/>
          <p14:tracePt t="126491" x="5189538" y="3046413"/>
          <p14:tracePt t="126508" x="5207000" y="3189288"/>
          <p14:tracePt t="126524" x="5222875" y="3308350"/>
          <p14:tracePt t="126542" x="5240338" y="3406775"/>
          <p14:tracePt t="126558" x="5246688" y="3468688"/>
          <p14:tracePt t="126575" x="5251450" y="3508375"/>
          <p14:tracePt t="126591" x="5251450" y="3536950"/>
          <p14:tracePt t="126592" x="5251450" y="3549650"/>
          <p14:tracePt t="126609" x="5251450" y="3565525"/>
          <p14:tracePt t="126624" x="5251450" y="3578225"/>
          <p14:tracePt t="126642" x="5251450" y="3594100"/>
          <p14:tracePt t="126658" x="5251450" y="3611563"/>
          <p14:tracePt t="126675" x="5246688" y="3629025"/>
          <p14:tracePt t="126692" x="5246688" y="3646488"/>
          <p14:tracePt t="126708" x="5246688" y="3657600"/>
          <p14:tracePt t="126725" x="5246688" y="3663950"/>
          <p14:tracePt t="126742" x="5246688" y="3675063"/>
          <p14:tracePt t="126824" x="5246688" y="3679825"/>
          <p14:tracePt t="126831" x="5240338" y="3686175"/>
          <p14:tracePt t="126856" x="5235575" y="3697288"/>
          <p14:tracePt t="126969" x="5229225" y="3703638"/>
          <p14:tracePt t="126984" x="5229225" y="3708400"/>
          <p14:tracePt t="127000" x="5218113" y="3708400"/>
          <p14:tracePt t="127008" x="5211763" y="3708400"/>
          <p14:tracePt t="127016" x="5200650" y="3714750"/>
          <p14:tracePt t="127032" x="5194300" y="3714750"/>
          <p14:tracePt t="127042" x="5189538" y="3714750"/>
          <p14:tracePt t="127059" x="5178425" y="3721100"/>
          <p14:tracePt t="127075" x="5172075" y="3721100"/>
          <p14:tracePt t="127092" x="5149850" y="3721100"/>
          <p14:tracePt t="127109" x="5097463" y="3721100"/>
          <p14:tracePt t="127125" x="5040313" y="3721100"/>
          <p14:tracePt t="127142" x="4972050" y="3714750"/>
          <p14:tracePt t="127158" x="4932363" y="3703638"/>
          <p14:tracePt t="127176" x="4914900" y="3697288"/>
          <p14:tracePt t="127192" x="4908550" y="3697288"/>
          <p14:tracePt t="127208" x="4897438" y="3686175"/>
          <p14:tracePt t="127225" x="4886325" y="3668713"/>
          <p14:tracePt t="127243" x="4879975" y="3663950"/>
          <p14:tracePt t="127259" x="4879975" y="3657600"/>
          <p14:tracePt t="127275" x="4875213" y="3635375"/>
          <p14:tracePt t="127292" x="4868863" y="3622675"/>
          <p14:tracePt t="127309" x="4868863" y="3606800"/>
          <p14:tracePt t="127325" x="4868863" y="3594100"/>
          <p14:tracePt t="127342" x="4868863" y="3571875"/>
          <p14:tracePt t="127359" x="4868863" y="3554413"/>
          <p14:tracePt t="127376" x="4886325" y="3525838"/>
          <p14:tracePt t="127392" x="4914900" y="3514725"/>
          <p14:tracePt t="127409" x="4926013" y="3508375"/>
          <p14:tracePt t="127425" x="4943475" y="3503613"/>
          <p14:tracePt t="127442" x="4954588" y="3503613"/>
          <p14:tracePt t="127459" x="4960938" y="3497263"/>
          <p14:tracePt t="127475" x="4989513" y="3497263"/>
          <p14:tracePt t="127492" x="5035550" y="3508375"/>
          <p14:tracePt t="127510" x="5103813" y="3532188"/>
          <p14:tracePt t="127526" x="5121275" y="3543300"/>
          <p14:tracePt t="127542" x="5132388" y="3549650"/>
          <p14:tracePt t="127559" x="5137150" y="3554413"/>
          <p14:tracePt t="127560" x="5137150" y="3560763"/>
          <p14:tracePt t="127577" x="5143500" y="3578225"/>
          <p14:tracePt t="127592" x="5149850" y="3600450"/>
          <p14:tracePt t="127609" x="5154613" y="3611563"/>
          <p14:tracePt t="127626" x="5154613" y="3622675"/>
          <p14:tracePt t="127643" x="5154613" y="3629025"/>
          <p14:tracePt t="127659" x="5154613" y="3646488"/>
          <p14:tracePt t="127676" x="5154613" y="3663950"/>
          <p14:tracePt t="127692" x="5154613" y="3675063"/>
          <p14:tracePt t="127710" x="5154613" y="3686175"/>
          <p14:tracePt t="127726" x="5154613" y="3692525"/>
          <p14:tracePt t="127742" x="5154613" y="3697288"/>
          <p14:tracePt t="127768" x="5149850" y="3703638"/>
          <p14:tracePt t="127872" x="5143500" y="3708400"/>
          <p14:tracePt t="127888" x="5137150" y="3714750"/>
          <p14:tracePt t="127912" x="5132388" y="3721100"/>
          <p14:tracePt t="128472" x="5126038" y="3721100"/>
          <p14:tracePt t="129104" x="5121275" y="3721100"/>
          <p14:tracePt t="129144" x="5114925" y="3721100"/>
          <p14:tracePt t="129216" x="5108575" y="3721100"/>
          <p14:tracePt t="129265" x="5108575" y="3714750"/>
          <p14:tracePt t="129768" x="5097463" y="3714750"/>
          <p14:tracePt t="129776" x="5092700" y="3714750"/>
          <p14:tracePt t="129784" x="5080000" y="3714750"/>
          <p14:tracePt t="129794" x="5075238" y="3714750"/>
          <p14:tracePt t="129811" x="5040313" y="3721100"/>
          <p14:tracePt t="129828" x="4983163" y="3732213"/>
          <p14:tracePt t="129845" x="4914900" y="3732213"/>
          <p14:tracePt t="129861" x="4846638" y="3732213"/>
          <p14:tracePt t="129878" x="4778375" y="3732213"/>
          <p14:tracePt t="129894" x="4686300" y="3732213"/>
          <p14:tracePt t="129912" x="4565650" y="3732213"/>
          <p14:tracePt t="129928" x="4514850" y="3732213"/>
          <p14:tracePt t="129944" x="4492625" y="3732213"/>
          <p14:tracePt t="129961" x="4468813" y="3736975"/>
          <p14:tracePt t="129979" x="4435475" y="3743325"/>
          <p14:tracePt t="129994" x="4378325" y="3743325"/>
          <p14:tracePt t="130011" x="4303713" y="3743325"/>
          <p14:tracePt t="130028" x="4229100" y="3736975"/>
          <p14:tracePt t="130045" x="4189413" y="3736975"/>
          <p14:tracePt t="130061" x="4160838" y="3736975"/>
          <p14:tracePt t="130080" x="4149725" y="3736975"/>
          <p14:tracePt t="130095" x="4137025" y="3736975"/>
          <p14:tracePt t="130113" x="4064000" y="3736975"/>
          <p14:tracePt t="130128" x="4006850" y="3736975"/>
          <p14:tracePt t="130144" x="3971925" y="3736975"/>
          <p14:tracePt t="130161" x="3960813" y="3736975"/>
          <p14:tracePt t="130280" x="3954463" y="3732213"/>
          <p14:tracePt t="130296" x="3954463" y="3725863"/>
          <p14:tracePt t="130305" x="3954463" y="3721100"/>
          <p14:tracePt t="130313" x="3960813" y="3721100"/>
          <p14:tracePt t="130328" x="3978275" y="3708400"/>
          <p14:tracePt t="130345" x="4022725" y="3697288"/>
          <p14:tracePt t="130363" x="4092575" y="3679825"/>
          <p14:tracePt t="130378" x="4217988" y="3679825"/>
          <p14:tracePt t="130395" x="4406900" y="3679825"/>
          <p14:tracePt t="130411" x="4549775" y="3679825"/>
          <p14:tracePt t="130429" x="4657725" y="3679825"/>
          <p14:tracePt t="130445" x="4778375" y="3679825"/>
          <p14:tracePt t="130462" x="4879975" y="3679825"/>
          <p14:tracePt t="130478" x="4960938" y="3686175"/>
          <p14:tracePt t="130496" x="4989513" y="3692525"/>
          <p14:tracePt t="130528" x="4994275" y="3692525"/>
          <p14:tracePt t="130656" x="5000625" y="3692525"/>
          <p14:tracePt t="131001" x="4983163" y="3692525"/>
          <p14:tracePt t="131008" x="4960938" y="3692525"/>
          <p14:tracePt t="131016" x="4914900" y="3692525"/>
          <p14:tracePt t="131029" x="4875213" y="3692525"/>
          <p14:tracePt t="131045" x="4749800" y="3692525"/>
          <p14:tracePt t="131062" x="4594225" y="3692525"/>
          <p14:tracePt t="131080" x="4389438" y="3692525"/>
          <p14:tracePt t="131080" x="4264025" y="3692525"/>
          <p14:tracePt t="131095" x="4160838" y="3692525"/>
          <p14:tracePt t="131112" x="4035425" y="3692525"/>
          <p14:tracePt t="131129" x="4022725" y="3697288"/>
          <p14:tracePt t="131169" x="4017963" y="3703638"/>
          <p14:tracePt t="131465" x="4011613" y="3703638"/>
          <p14:tracePt t="131472" x="4011613" y="3697288"/>
          <p14:tracePt t="131481" x="4011613" y="3692525"/>
          <p14:tracePt t="131496" x="4022725" y="3668713"/>
          <p14:tracePt t="131513" x="4075113" y="3651250"/>
          <p14:tracePt t="131529" x="4183063" y="3640138"/>
          <p14:tracePt t="131547" x="4446588" y="3629025"/>
          <p14:tracePt t="131562" x="4829175" y="3629025"/>
          <p14:tracePt t="131579" x="5211763" y="3646488"/>
          <p14:tracePt t="131596" x="5468938" y="3686175"/>
          <p14:tracePt t="131613" x="5554663" y="3708400"/>
          <p14:tracePt t="131629" x="5565775" y="3708400"/>
          <p14:tracePt t="131646" x="5565775" y="3714750"/>
          <p14:tracePt t="131663" x="5565775" y="3725863"/>
          <p14:tracePt t="131680" x="5565775" y="3743325"/>
          <p14:tracePt t="131696" x="5565775" y="3760788"/>
          <p14:tracePt t="131721" x="5565775" y="3765550"/>
          <p14:tracePt t="131840" x="5565775" y="3760788"/>
          <p14:tracePt t="131848" x="5561013" y="3749675"/>
          <p14:tracePt t="131857" x="5561013" y="3736975"/>
          <p14:tracePt t="131865" x="5554663" y="3725863"/>
          <p14:tracePt t="131880" x="5554663" y="3714750"/>
          <p14:tracePt t="131896" x="5554663" y="3663950"/>
          <p14:tracePt t="131914" x="5561013" y="3622675"/>
          <p14:tracePt t="131930" x="5611813" y="3565525"/>
          <p14:tracePt t="131946" x="5708650" y="3536950"/>
          <p14:tracePt t="131963" x="5864225" y="3508375"/>
          <p14:tracePt t="131980" x="6097588" y="3503613"/>
          <p14:tracePt t="131996" x="6372225" y="3486150"/>
          <p14:tracePt t="132013" x="6600825" y="3486150"/>
          <p14:tracePt t="132030" x="6772275" y="3486150"/>
          <p14:tracePt t="132047" x="6892925" y="3521075"/>
          <p14:tracePt t="132063" x="6994525" y="3571875"/>
          <p14:tracePt t="132080" x="7092950" y="3622675"/>
          <p14:tracePt t="132096" x="7189788" y="3679825"/>
          <p14:tracePt t="132113" x="7207250" y="3692525"/>
          <p14:tracePt t="132130" x="7212013" y="3692525"/>
          <p14:tracePt t="133802" x="0" y="0"/>
        </p14:tracePtLst>
      </p14:laserTraceLst>
    </p:ext>
  </p:extLs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87EB22-6052-48D6-A0AF-E51C7AE5F23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7283" name="TextBox 8"/>
          <p:cNvSpPr txBox="1">
            <a:spLocks noChangeArrowheads="1"/>
          </p:cNvSpPr>
          <p:nvPr/>
        </p:nvSpPr>
        <p:spPr bwMode="auto">
          <a:xfrm>
            <a:off x="1666875" y="1812925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84" name="TextBox 9"/>
          <p:cNvSpPr txBox="1">
            <a:spLocks noChangeArrowheads="1"/>
          </p:cNvSpPr>
          <p:nvPr/>
        </p:nvSpPr>
        <p:spPr bwMode="auto">
          <a:xfrm>
            <a:off x="1617663" y="2203450"/>
            <a:ext cx="7318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087688" y="1851025"/>
          <a:ext cx="3932236" cy="347663"/>
        </p:xfrm>
        <a:graphic>
          <a:graphicData uri="http://schemas.openxmlformats.org/drawingml/2006/table">
            <a:tbl>
              <a:tblPr/>
              <a:tblGrid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</a:tblGrid>
              <a:tr h="347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3059113" y="2273300"/>
          <a:ext cx="1473200" cy="222371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71738" y="2198688"/>
            <a:ext cx="398462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α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71738" y="2665413"/>
            <a:ext cx="381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γ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52775" y="1570038"/>
            <a:ext cx="4149725" cy="258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1       2       3        4       5        6      7       8        9      10     11 </a:t>
            </a:r>
            <a:endParaRPr lang="ko-KR" altLang="en-US" sz="1200" i="0" dirty="0" err="1">
              <a:latin typeface="+mn-lt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495550" y="114300"/>
          <a:ext cx="3657599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060"/>
                <a:gridCol w="479414"/>
                <a:gridCol w="479414"/>
                <a:gridCol w="479414"/>
                <a:gridCol w="479414"/>
                <a:gridCol w="462883"/>
              </a:tblGrid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 smtClean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오른쪽끝문자</a:t>
                      </a:r>
                      <a:r>
                        <a:rPr lang="en-US" altLang="ko-KR" sz="1400" u="none" strike="noStrike" dirty="0" smtClean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jump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525963" y="2708275"/>
          <a:ext cx="1473200" cy="222371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50825" y="1485900"/>
            <a:ext cx="1211263" cy="427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Times New Roman" panose="02020603050405020304" pitchFamily="18" charset="0"/>
              </a:rPr>
              <a:t> 4</a:t>
            </a:r>
            <a:r>
              <a:rPr lang="ko-KR" altLang="en-US" sz="2000" i="0" dirty="0">
                <a:latin typeface="Times New Roman" panose="02020603050405020304" pitchFamily="18" charset="0"/>
              </a:rPr>
              <a:t>칸 점프</a:t>
            </a:r>
          </a:p>
        </p:txBody>
      </p:sp>
      <p:sp>
        <p:nvSpPr>
          <p:cNvPr id="97362" name="TextBox 8"/>
          <p:cNvSpPr txBox="1">
            <a:spLocks noChangeArrowheads="1"/>
          </p:cNvSpPr>
          <p:nvPr/>
        </p:nvSpPr>
        <p:spPr bwMode="auto">
          <a:xfrm>
            <a:off x="1827213" y="3975100"/>
            <a:ext cx="7016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A[1..n]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63" name="TextBox 9"/>
          <p:cNvSpPr txBox="1">
            <a:spLocks noChangeArrowheads="1"/>
          </p:cNvSpPr>
          <p:nvPr/>
        </p:nvSpPr>
        <p:spPr bwMode="auto">
          <a:xfrm>
            <a:off x="1774825" y="4546600"/>
            <a:ext cx="7318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Arial" panose="020B0604020202020204" pitchFamily="34" charset="0"/>
                <a:cs typeface="Arial" panose="020B0604020202020204" pitchFamily="34" charset="0"/>
              </a:rPr>
              <a:t>p[1..m]</a:t>
            </a:r>
            <a:endParaRPr lang="ko-KR" altLang="en-US" sz="140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152775" y="3933825"/>
          <a:ext cx="4011612" cy="347663"/>
        </p:xfrm>
        <a:graphic>
          <a:graphicData uri="http://schemas.openxmlformats.org/drawingml/2006/table">
            <a:tbl>
              <a:tblPr/>
              <a:tblGrid>
                <a:gridCol w="364692"/>
                <a:gridCol w="364692"/>
                <a:gridCol w="364692"/>
                <a:gridCol w="364692"/>
                <a:gridCol w="364692"/>
                <a:gridCol w="364692"/>
                <a:gridCol w="364692"/>
                <a:gridCol w="364692"/>
                <a:gridCol w="364692"/>
                <a:gridCol w="364692"/>
                <a:gridCol w="364692"/>
              </a:tblGrid>
              <a:tr h="347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116263" y="4621213"/>
          <a:ext cx="1473200" cy="222371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528888" y="4546600"/>
            <a:ext cx="398462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α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28888" y="5013325"/>
            <a:ext cx="381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(</a:t>
            </a:r>
            <a:r>
              <a:rPr lang="el-GR" altLang="ko-KR" sz="1400" i="0" dirty="0">
                <a:latin typeface="+mn-lt"/>
              </a:rPr>
              <a:t>γ</a:t>
            </a:r>
            <a:r>
              <a:rPr lang="en-US" altLang="ko-KR" sz="1400" i="0" dirty="0">
                <a:latin typeface="+mn-lt"/>
              </a:rPr>
              <a:t>)</a:t>
            </a:r>
            <a:endParaRPr lang="ko-KR" altLang="en-US" sz="1400" i="0" dirty="0" err="1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17863" y="3652838"/>
            <a:ext cx="4954587" cy="258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1       2       3        4       5        6      7       8        9      10     11 </a:t>
            </a:r>
            <a:endParaRPr lang="ko-KR" altLang="en-US" sz="1200" i="0" dirty="0" err="1">
              <a:latin typeface="+mn-lt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875088" y="5051425"/>
          <a:ext cx="1473200" cy="222371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15913" y="3568700"/>
            <a:ext cx="1147762" cy="4254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Times New Roman" panose="02020603050405020304" pitchFamily="18" charset="0"/>
              </a:rPr>
              <a:t>2</a:t>
            </a:r>
            <a:r>
              <a:rPr lang="ko-KR" altLang="en-US" sz="2000" i="0" dirty="0">
                <a:latin typeface="Times New Roman" panose="02020603050405020304" pitchFamily="18" charset="0"/>
              </a:rPr>
              <a:t>칸 점프</a:t>
            </a:r>
          </a:p>
        </p:txBody>
      </p:sp>
      <p:cxnSp>
        <p:nvCxnSpPr>
          <p:cNvPr id="97418" name="직선 연결선 41"/>
          <p:cNvCxnSpPr>
            <a:cxnSpLocks noChangeShapeType="1"/>
          </p:cNvCxnSpPr>
          <p:nvPr/>
        </p:nvCxnSpPr>
        <p:spPr bwMode="auto">
          <a:xfrm>
            <a:off x="4513263" y="1485900"/>
            <a:ext cx="0" cy="1655763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419" name="직선 연결선 42"/>
          <p:cNvCxnSpPr>
            <a:cxnSpLocks noChangeShapeType="1"/>
          </p:cNvCxnSpPr>
          <p:nvPr/>
        </p:nvCxnSpPr>
        <p:spPr bwMode="auto">
          <a:xfrm>
            <a:off x="4611688" y="3694113"/>
            <a:ext cx="0" cy="1654175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420" name="직사각형 1"/>
          <p:cNvSpPr>
            <a:spLocks noChangeArrowheads="1"/>
          </p:cNvSpPr>
          <p:nvPr/>
        </p:nvSpPr>
        <p:spPr bwMode="auto">
          <a:xfrm>
            <a:off x="2662238" y="947738"/>
            <a:ext cx="5670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400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입력문자열의 현재 매칭 확인하는 구역의 오른쪽 끝 문자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cxnSp>
        <p:nvCxnSpPr>
          <p:cNvPr id="97421" name="직선 화살표 연결선 2"/>
          <p:cNvCxnSpPr>
            <a:cxnSpLocks noChangeShapeType="1"/>
          </p:cNvCxnSpPr>
          <p:nvPr/>
        </p:nvCxnSpPr>
        <p:spPr bwMode="auto">
          <a:xfrm>
            <a:off x="3492500" y="404813"/>
            <a:ext cx="719138" cy="12954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422" name="직선 화살표 연결선 26"/>
          <p:cNvCxnSpPr>
            <a:cxnSpLocks noChangeShapeType="1"/>
          </p:cNvCxnSpPr>
          <p:nvPr/>
        </p:nvCxnSpPr>
        <p:spPr bwMode="auto">
          <a:xfrm>
            <a:off x="4211638" y="3568700"/>
            <a:ext cx="150812" cy="3429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95263" y="141288"/>
            <a:ext cx="2179637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14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매칭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실패 시 이동 거리 표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직사각형 7"/>
          <p:cNvSpPr>
            <a:spLocks noChangeArrowheads="1"/>
          </p:cNvSpPr>
          <p:nvPr/>
        </p:nvSpPr>
        <p:spPr bwMode="auto">
          <a:xfrm>
            <a:off x="234950" y="285750"/>
            <a:ext cx="4111625" cy="3384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naiveMatching(A,p)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 =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while(i ≤ n-m+1)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if(p[1..m] == A[i..i+m-1])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 matching is found at A[i]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i=i+1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8307" name="직사각형 10"/>
          <p:cNvSpPr>
            <a:spLocks noChangeArrowheads="1"/>
          </p:cNvSpPr>
          <p:nvPr/>
        </p:nvSpPr>
        <p:spPr bwMode="auto">
          <a:xfrm>
            <a:off x="4427538" y="285750"/>
            <a:ext cx="3960812" cy="33845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BoyerMooreHorspool(A,p)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computeJump(p, jump);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 =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while(i ≤ n-m+1)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 =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k=i+m-1;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while(j&gt;0 and p[j]==A[k]){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j--;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k--;}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if(j==0)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 matching is found at A[i]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i= i + jump[A[i+m-1]];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모서리가 둥근 사각형 설명선 22"/>
          <p:cNvSpPr/>
          <p:nvPr/>
        </p:nvSpPr>
        <p:spPr bwMode="auto">
          <a:xfrm>
            <a:off x="7161213" y="1196975"/>
            <a:ext cx="1011237" cy="360363"/>
          </a:xfrm>
          <a:prstGeom prst="wedgeRoundRectCallout">
            <a:avLst>
              <a:gd name="adj1" fmla="val -96035"/>
              <a:gd name="adj2" fmla="val -4423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</a:rPr>
              <a:t>O(n-m+1)</a:t>
            </a:r>
            <a:endParaRPr lang="ko-KR" altLang="en-US" sz="1200" i="0" dirty="0" err="1">
              <a:latin typeface="+mj-lt"/>
            </a:endParaRPr>
          </a:p>
        </p:txBody>
      </p:sp>
      <p:sp>
        <p:nvSpPr>
          <p:cNvPr id="24" name="모서리가 둥근 사각형 설명선 23"/>
          <p:cNvSpPr/>
          <p:nvPr/>
        </p:nvSpPr>
        <p:spPr bwMode="auto">
          <a:xfrm>
            <a:off x="7915275" y="1789113"/>
            <a:ext cx="593725" cy="298450"/>
          </a:xfrm>
          <a:prstGeom prst="wedgeRoundRectCallout">
            <a:avLst>
              <a:gd name="adj1" fmla="val -90040"/>
              <a:gd name="adj2" fmla="val -3022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</a:rPr>
              <a:t>O(m)</a:t>
            </a:r>
            <a:endParaRPr lang="ko-KR" altLang="en-US" sz="1200" i="0" dirty="0" err="1">
              <a:latin typeface="+mj-lt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>
            <a:off x="7162800" y="455613"/>
            <a:ext cx="1441450" cy="360362"/>
          </a:xfrm>
          <a:prstGeom prst="wedgeRoundRectCallout">
            <a:avLst>
              <a:gd name="adj1" fmla="val -64753"/>
              <a:gd name="adj2" fmla="val 1672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anose="02020603050405020304" pitchFamily="18" charset="0"/>
              </a:rPr>
              <a:t>jump </a:t>
            </a:r>
            <a:r>
              <a:rPr lang="ko-KR" altLang="en-US" sz="1200" i="0" dirty="0">
                <a:latin typeface="Times New Roman" panose="02020603050405020304" pitchFamily="18" charset="0"/>
              </a:rPr>
              <a:t>정보를 계산</a:t>
            </a:r>
            <a:r>
              <a:rPr lang="el-GR" altLang="ko-KR" sz="1200" i="0" dirty="0">
                <a:latin typeface="Times New Roman" panose="02020603050405020304" pitchFamily="18" charset="0"/>
              </a:rPr>
              <a:t>θ</a:t>
            </a:r>
            <a:r>
              <a:rPr lang="en-US" altLang="ko-KR" sz="1200" i="0" dirty="0">
                <a:latin typeface="Times New Roman" panose="02020603050405020304" pitchFamily="18" charset="0"/>
              </a:rPr>
              <a:t>(m)</a:t>
            </a:r>
            <a:endParaRPr lang="ko-KR" altLang="en-US" sz="1200" i="0" dirty="0">
              <a:latin typeface="Times New Roman" panose="02020603050405020304" pitchFamily="18" charset="0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539750" y="2228850"/>
            <a:ext cx="974725" cy="431800"/>
          </a:xfrm>
          <a:prstGeom prst="ellipse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714875" y="2819400"/>
            <a:ext cx="2693988" cy="431800"/>
          </a:xfrm>
          <a:prstGeom prst="ellipse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2988" y="4149725"/>
            <a:ext cx="1300162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단순 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24425" y="4129088"/>
            <a:ext cx="3190875" cy="425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>
                <a:latin typeface="Arial" panose="020B0604020202020204" pitchFamily="34" charset="0"/>
                <a:cs typeface="Arial" panose="020B0604020202020204" pitchFamily="34" charset="0"/>
              </a:rPr>
              <a:t>Boyer Moor </a:t>
            </a:r>
            <a:r>
              <a:rPr lang="en-US" altLang="ko-KR" sz="2000" i="0" dirty="0" err="1">
                <a:latin typeface="Arial" panose="020B0604020202020204" pitchFamily="34" charset="0"/>
                <a:cs typeface="Arial" panose="020B0604020202020204" pitchFamily="34" charset="0"/>
              </a:rPr>
              <a:t>Horspool</a:t>
            </a:r>
            <a:r>
              <a:rPr lang="ko-KR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방법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151313" y="5373688"/>
          <a:ext cx="3932236" cy="347662"/>
        </p:xfrm>
        <a:graphic>
          <a:graphicData uri="http://schemas.openxmlformats.org/drawingml/2006/table">
            <a:tbl>
              <a:tblPr/>
              <a:tblGrid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  <a:gridCol w="357476"/>
              </a:tblGrid>
              <a:tr h="3476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3F3E00"/>
                        </a:solidFill>
                        <a:effectLst/>
                        <a:latin typeface="Times New Roman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b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a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t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g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3F3E00"/>
                          </a:solidFill>
                          <a:effectLst/>
                          <a:latin typeface="Times New Roman"/>
                        </a:rPr>
                        <a:t>d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16400" y="5092700"/>
            <a:ext cx="4149725" cy="2587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1       2       3        4       5        6      7       8        9      10     11 </a:t>
            </a:r>
            <a:endParaRPr lang="ko-KR" altLang="en-US" sz="1200" i="0" dirty="0" err="1">
              <a:latin typeface="+mn-lt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140200" y="5949950"/>
          <a:ext cx="1473200" cy="222371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</a:tblGrid>
              <a:tr h="222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9525" marR="9525" marT="901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8354" name="직선 화살표 연결선 4"/>
          <p:cNvCxnSpPr>
            <a:cxnSpLocks noChangeShapeType="1"/>
          </p:cNvCxnSpPr>
          <p:nvPr/>
        </p:nvCxnSpPr>
        <p:spPr bwMode="auto">
          <a:xfrm flipH="1">
            <a:off x="5508625" y="3141663"/>
            <a:ext cx="792163" cy="2087562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48488" y="60928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A8FEB-7FC7-4687-BC4A-3BA9BE6E94D1}" type="slidenum">
              <a:rPr kumimoji="0" lang="en-US" altLang="ko-KR" sz="1300" smtClean="0">
                <a:solidFill>
                  <a:srgbClr val="3E020C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kumimoji="0" lang="en-US" altLang="ko-KR" sz="1300" smtClean="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95325" y="1978025"/>
          <a:ext cx="3581401" cy="788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454"/>
                <a:gridCol w="469427"/>
                <a:gridCol w="469427"/>
                <a:gridCol w="469427"/>
                <a:gridCol w="469427"/>
                <a:gridCol w="453239"/>
              </a:tblGrid>
              <a:tr h="3944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오른쪽끝문자</a:t>
                      </a:r>
                      <a:endParaRPr lang="ko-KR" alt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jump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4" marR="9524" marT="9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2600" y="1011238"/>
            <a:ext cx="8010525" cy="425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jump </a:t>
            </a:r>
            <a:r>
              <a:rPr lang="ko-KR" altLang="en-US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입력문자열의 현재 </a:t>
            </a:r>
            <a:r>
              <a:rPr lang="ko-KR" altLang="en-US" sz="14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매칭</a:t>
            </a:r>
            <a:r>
              <a:rPr lang="ko-KR" altLang="en-US" sz="14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확인하는 구역의 오른쪽 끝 문자에 따라</a:t>
            </a:r>
            <a:r>
              <a:rPr lang="en-US" altLang="ko-KR" sz="20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61988" y="3067050"/>
          <a:ext cx="3817938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292"/>
                <a:gridCol w="444214"/>
                <a:gridCol w="444214"/>
                <a:gridCol w="444214"/>
                <a:gridCol w="444214"/>
                <a:gridCol w="428895"/>
                <a:gridCol w="428895"/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오른쪽끝문자</a:t>
                      </a:r>
                      <a:endParaRPr lang="ko-KR" alt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jump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8" marR="9528" marT="95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192713" y="3044825"/>
          <a:ext cx="3617911" cy="76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816"/>
                <a:gridCol w="472819"/>
                <a:gridCol w="472819"/>
                <a:gridCol w="472819"/>
                <a:gridCol w="472819"/>
                <a:gridCol w="472819"/>
              </a:tblGrid>
              <a:tr h="384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오른쪽끝문자</a:t>
                      </a:r>
                      <a:endParaRPr lang="ko-KR" alt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jump</a:t>
                      </a:r>
                      <a:endParaRPr lang="en-US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3E020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rgbClr val="3E020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2" marR="9522" marT="95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 bwMode="auto">
          <a:xfrm>
            <a:off x="4706938" y="3148013"/>
            <a:ext cx="288925" cy="28733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 err="1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82713" y="4581525"/>
            <a:ext cx="6210300" cy="11906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문자가 있을 경우는 작은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jump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값으로 설정</a:t>
            </a:r>
            <a:endParaRPr lang="en-US" altLang="ko-KR" sz="1600" i="0" dirty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</a:t>
            </a:r>
            <a:r>
              <a:rPr lang="en-US" altLang="ko-KR" sz="1600" i="0" dirty="0" err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mn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eaLnBrk="1" latinLnBrk="1" hangingPunct="1">
              <a:lnSpc>
                <a:spcPts val="26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Boyer-Moore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방법은 이 방법보다 정교한 </a:t>
            </a:r>
            <a:r>
              <a:rPr lang="en-US" altLang="ko-KR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jump </a:t>
            </a:r>
            <a:r>
              <a:rPr lang="ko-KR" altLang="en-US" sz="1600" i="0" dirty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판단 방식채용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4B51B-DAFA-4FB2-AD92-65ADF40B411F}" type="slidenum">
              <a:rPr lang="en-US" altLang="ko-KR" smtClean="0"/>
              <a:pPr>
                <a:defRPr/>
              </a:pPr>
              <a:t>84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2339752" y="748711"/>
            <a:ext cx="4535463" cy="406128"/>
          </a:xfrm>
          <a:prstGeom prst="rect">
            <a:avLst/>
          </a:prstGeom>
          <a:solidFill>
            <a:srgbClr val="A8BEEA"/>
          </a:solidFill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ko-KR" altLang="en-US" sz="2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목표</a:t>
            </a:r>
            <a:r>
              <a:rPr lang="en-US" altLang="ko-KR" sz="2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2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좋은 알고리즘을 구축한다</a:t>
            </a:r>
            <a:r>
              <a:rPr lang="en-US" altLang="ko-KR" sz="2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2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위로 굽은 화살표 5"/>
          <p:cNvSpPr/>
          <p:nvPr/>
        </p:nvSpPr>
        <p:spPr bwMode="auto">
          <a:xfrm rot="5400000">
            <a:off x="3372401" y="1125357"/>
            <a:ext cx="288032" cy="385960"/>
          </a:xfrm>
          <a:prstGeom prst="bentUp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4449" y="1165684"/>
            <a:ext cx="2571785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효과적인 알고리즘을 구축한다</a:t>
            </a:r>
            <a:r>
              <a:rPr lang="en-US" altLang="ko-KR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9397" y="1738360"/>
            <a:ext cx="2281641" cy="69537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복잡도를 표현하는 방법</a:t>
            </a:r>
            <a:endParaRPr lang="en-US" altLang="ko-KR" sz="1400" i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400" i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복잡도를 분석하는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3288" y="3068960"/>
            <a:ext cx="3086349" cy="2740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ko-KR" sz="1800" i="0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divide and conquer algorithm</a:t>
            </a:r>
          </a:p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ko-KR" sz="1800" i="0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dynamic programming</a:t>
            </a:r>
          </a:p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ko-KR" sz="1800" i="0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greedy algorithm</a:t>
            </a:r>
          </a:p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ko-KR" sz="1800" i="0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backtracking</a:t>
            </a:r>
          </a:p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ko-KR" sz="1800" i="0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branch and bound algorithm</a:t>
            </a:r>
          </a:p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ko-KR" sz="1800" i="0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computational complexity</a:t>
            </a:r>
          </a:p>
          <a:p>
            <a:pPr marL="742950" lvl="1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1800" i="0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sorting</a:t>
            </a:r>
          </a:p>
          <a:p>
            <a:pPr marL="742950" lvl="1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1800" i="0" dirty="0" smtClean="0">
                <a:latin typeface="+mn-lt"/>
                <a:ea typeface="맑은 고딕" panose="020B0503020000020004" pitchFamily="50" charset="-127"/>
                <a:cs typeface="Arial" panose="020B0604020202020204" pitchFamily="34" charset="0"/>
              </a:rPr>
              <a:t>searching</a:t>
            </a:r>
            <a:endParaRPr lang="ko-KR" altLang="en-US" sz="1800" i="0" dirty="0" smtClean="0">
              <a:latin typeface="+mn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059832" y="697006"/>
            <a:ext cx="744617" cy="477315"/>
          </a:xfrm>
          <a:prstGeom prst="ellipse">
            <a:avLst/>
          </a:prstGeom>
          <a:noFill/>
          <a:ln w="3492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821694" y="1165684"/>
            <a:ext cx="744617" cy="477315"/>
          </a:xfrm>
          <a:prstGeom prst="ellipse">
            <a:avLst/>
          </a:prstGeom>
          <a:noFill/>
          <a:ln w="3492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2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 bwMode="auto">
          <a:xfrm>
            <a:off x="919163" y="4408488"/>
            <a:ext cx="385762" cy="1506537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53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CEAEF1-E949-44B9-90F1-EEF117B1689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최악의 경우 하한 찾기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1075"/>
            <a:ext cx="8839200" cy="30194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mtClean="0"/>
              <a:t>최악의 경우 비교하는 횟수는 결정트리의 뿌리마디에서 잎마디까지 가장 긴 경로 상의 비교마디의 수 인데</a:t>
            </a:r>
            <a:r>
              <a:rPr lang="en-US" altLang="ko-KR" smtClean="0"/>
              <a:t>, </a:t>
            </a:r>
            <a:r>
              <a:rPr lang="ko-KR" altLang="en-US" smtClean="0"/>
              <a:t>이는 트리의 </a:t>
            </a:r>
            <a:r>
              <a:rPr lang="ko-KR" altLang="en-US" u="sng" smtClean="0"/>
              <a:t>깊이</a:t>
            </a:r>
            <a:r>
              <a:rPr lang="en-US" altLang="ko-KR" u="sng" smtClean="0"/>
              <a:t>(depth) + 1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sym typeface="Wingdings" panose="05000000000000000000" pitchFamily="2" charset="2"/>
              </a:rPr>
              <a:t>             </a:t>
            </a:r>
            <a:r>
              <a:rPr lang="ko-KR" altLang="en-US" smtClean="0">
                <a:sym typeface="Wingdings" panose="05000000000000000000" pitchFamily="2" charset="2"/>
              </a:rPr>
              <a:t>트리의 하한을 확인하고자 함</a:t>
            </a:r>
            <a:r>
              <a:rPr lang="en-US" altLang="ko-KR" smtClean="0">
                <a:sym typeface="Wingdings" panose="05000000000000000000" pitchFamily="2" charset="2"/>
              </a:rPr>
              <a:t>.</a:t>
            </a:r>
            <a:endParaRPr lang="en-US" altLang="ko-KR" smtClean="0"/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endParaRPr lang="en-US" altLang="ko-KR" smtClean="0"/>
          </a:p>
          <a:p>
            <a:pPr eaLnBrk="1" hangingPunct="1">
              <a:lnSpc>
                <a:spcPts val="2800"/>
              </a:lnSpc>
            </a:pPr>
            <a:r>
              <a:rPr lang="ko-KR" altLang="en-US" b="1" smtClean="0"/>
              <a:t>보조정리 </a:t>
            </a:r>
            <a:r>
              <a:rPr lang="en-US" altLang="ko-KR" b="1" smtClean="0"/>
              <a:t>1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ko-KR" altLang="en-US" smtClean="0"/>
              <a:t>이 이진트리의 마디의 개수이고</a:t>
            </a:r>
            <a:r>
              <a:rPr lang="en-US" altLang="ko-KR" smtClean="0"/>
              <a:t>, </a:t>
            </a:r>
            <a:r>
              <a:rPr lang="en-US" altLang="ko-KR" i="1" smtClean="0"/>
              <a:t>d</a:t>
            </a:r>
            <a:r>
              <a:rPr lang="ko-KR" altLang="en-US" smtClean="0"/>
              <a:t>가 깊이 이면</a:t>
            </a:r>
            <a:r>
              <a:rPr lang="en-US" altLang="ko-KR" smtClean="0"/>
              <a:t>, </a:t>
            </a:r>
            <a:r>
              <a:rPr lang="en-US" altLang="ko-KR" i="1" smtClean="0"/>
              <a:t>d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 lg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 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	</a:t>
            </a:r>
            <a:r>
              <a:rPr lang="ko-KR" altLang="en-US" b="1" smtClean="0">
                <a:sym typeface="Symbol" panose="05050102010706020507" pitchFamily="18" charset="2"/>
              </a:rPr>
              <a:t>증명</a:t>
            </a:r>
            <a:r>
              <a:rPr lang="en-US" altLang="ko-KR" smtClean="0">
                <a:sym typeface="Symbol" panose="05050102010706020507" pitchFamily="18" charset="2"/>
              </a:rPr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>
              <a:sym typeface="Symbol" panose="05050102010706020507" pitchFamily="18" charset="2"/>
            </a:endParaRP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4057650" y="4408488"/>
          <a:ext cx="278765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수식" r:id="rId4" imgW="1612900" imgH="1193800" progId="Equation.3">
                  <p:embed/>
                </p:oleObj>
              </mc:Choice>
              <mc:Fallback>
                <p:oleObj name="수식" r:id="rId4" imgW="16129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4408488"/>
                        <a:ext cx="2787650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993775" y="4975225"/>
            <a:ext cx="273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2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15368" name="TextBox 9"/>
          <p:cNvSpPr txBox="1">
            <a:spLocks noChangeArrowheads="1"/>
          </p:cNvSpPr>
          <p:nvPr/>
        </p:nvSpPr>
        <p:spPr bwMode="auto">
          <a:xfrm>
            <a:off x="993775" y="5475288"/>
            <a:ext cx="2730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4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pic>
        <p:nvPicPr>
          <p:cNvPr id="15369" name="그림 6" descr="07-0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36"/>
          <a:stretch>
            <a:fillRect/>
          </a:stretch>
        </p:blipFill>
        <p:spPr bwMode="auto">
          <a:xfrm>
            <a:off x="1285875" y="4519613"/>
            <a:ext cx="2327275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Box 11"/>
          <p:cNvSpPr txBox="1">
            <a:spLocks noChangeArrowheads="1"/>
          </p:cNvSpPr>
          <p:nvPr/>
        </p:nvSpPr>
        <p:spPr bwMode="auto">
          <a:xfrm>
            <a:off x="1014413" y="4475163"/>
            <a:ext cx="2730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1</a:t>
            </a:r>
            <a:endParaRPr lang="ko-KR" altLang="en-US" sz="1200" i="0">
              <a:latin typeface="굴림" panose="020B0600000101010101" pitchFamily="50" charset="-127"/>
            </a:endParaRPr>
          </a:p>
        </p:txBody>
      </p:sp>
      <p:sp>
        <p:nvSpPr>
          <p:cNvPr id="15371" name="타원 1"/>
          <p:cNvSpPr>
            <a:spLocks noChangeArrowheads="1"/>
          </p:cNvSpPr>
          <p:nvPr/>
        </p:nvSpPr>
        <p:spPr bwMode="auto">
          <a:xfrm>
            <a:off x="7043738" y="1995488"/>
            <a:ext cx="166687" cy="1412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15372" name="타원 10"/>
          <p:cNvSpPr>
            <a:spLocks noChangeArrowheads="1"/>
          </p:cNvSpPr>
          <p:nvPr/>
        </p:nvSpPr>
        <p:spPr bwMode="auto">
          <a:xfrm>
            <a:off x="6765925" y="2279650"/>
            <a:ext cx="166688" cy="1412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15373" name="타원 11"/>
          <p:cNvSpPr>
            <a:spLocks noChangeArrowheads="1"/>
          </p:cNvSpPr>
          <p:nvPr/>
        </p:nvSpPr>
        <p:spPr bwMode="auto">
          <a:xfrm>
            <a:off x="7272338" y="2286000"/>
            <a:ext cx="166687" cy="1412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15374" name="타원 12"/>
          <p:cNvSpPr>
            <a:spLocks noChangeArrowheads="1"/>
          </p:cNvSpPr>
          <p:nvPr/>
        </p:nvSpPr>
        <p:spPr bwMode="auto">
          <a:xfrm>
            <a:off x="6994525" y="2568575"/>
            <a:ext cx="166688" cy="1412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15375" name="타원 13"/>
          <p:cNvSpPr>
            <a:spLocks noChangeArrowheads="1"/>
          </p:cNvSpPr>
          <p:nvPr/>
        </p:nvSpPr>
        <p:spPr bwMode="auto">
          <a:xfrm>
            <a:off x="6543675" y="2582863"/>
            <a:ext cx="166688" cy="1412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15376" name="타원 14"/>
          <p:cNvSpPr>
            <a:spLocks noChangeArrowheads="1"/>
          </p:cNvSpPr>
          <p:nvPr/>
        </p:nvSpPr>
        <p:spPr bwMode="auto">
          <a:xfrm>
            <a:off x="6265863" y="2865438"/>
            <a:ext cx="166687" cy="1412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15377" name="타원 15"/>
          <p:cNvSpPr>
            <a:spLocks noChangeArrowheads="1"/>
          </p:cNvSpPr>
          <p:nvPr/>
        </p:nvSpPr>
        <p:spPr bwMode="auto">
          <a:xfrm>
            <a:off x="7516813" y="2568575"/>
            <a:ext cx="166687" cy="1412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15378" name="타원 16"/>
          <p:cNvSpPr>
            <a:spLocks noChangeArrowheads="1"/>
          </p:cNvSpPr>
          <p:nvPr/>
        </p:nvSpPr>
        <p:spPr bwMode="auto">
          <a:xfrm>
            <a:off x="7778750" y="2878138"/>
            <a:ext cx="166688" cy="1428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15379" name="타원 17"/>
          <p:cNvSpPr>
            <a:spLocks noChangeArrowheads="1"/>
          </p:cNvSpPr>
          <p:nvPr/>
        </p:nvSpPr>
        <p:spPr bwMode="auto">
          <a:xfrm>
            <a:off x="7272338" y="2889250"/>
            <a:ext cx="166687" cy="1412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15380" name="직선 연결선 3"/>
          <p:cNvCxnSpPr>
            <a:cxnSpLocks noChangeShapeType="1"/>
            <a:stCxn id="15371" idx="3"/>
            <a:endCxn id="15372" idx="7"/>
          </p:cNvCxnSpPr>
          <p:nvPr/>
        </p:nvCxnSpPr>
        <p:spPr bwMode="auto">
          <a:xfrm flipH="1">
            <a:off x="6908800" y="2116138"/>
            <a:ext cx="160338" cy="184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직선 연결선 5"/>
          <p:cNvCxnSpPr>
            <a:cxnSpLocks noChangeShapeType="1"/>
            <a:stCxn id="15372" idx="4"/>
            <a:endCxn id="15375" idx="7"/>
          </p:cNvCxnSpPr>
          <p:nvPr/>
        </p:nvCxnSpPr>
        <p:spPr bwMode="auto">
          <a:xfrm flipH="1">
            <a:off x="6686550" y="2420938"/>
            <a:ext cx="163513" cy="182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직선 연결선 7"/>
          <p:cNvCxnSpPr>
            <a:cxnSpLocks noChangeShapeType="1"/>
            <a:stCxn id="15375" idx="3"/>
            <a:endCxn id="15376" idx="7"/>
          </p:cNvCxnSpPr>
          <p:nvPr/>
        </p:nvCxnSpPr>
        <p:spPr bwMode="auto">
          <a:xfrm flipH="1">
            <a:off x="6408738" y="2703513"/>
            <a:ext cx="158750" cy="1825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직선 연결선 9"/>
          <p:cNvCxnSpPr>
            <a:cxnSpLocks noChangeShapeType="1"/>
            <a:stCxn id="15371" idx="5"/>
            <a:endCxn id="15373" idx="1"/>
          </p:cNvCxnSpPr>
          <p:nvPr/>
        </p:nvCxnSpPr>
        <p:spPr bwMode="auto">
          <a:xfrm>
            <a:off x="7186613" y="2116138"/>
            <a:ext cx="111125" cy="190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직선 연결선 20"/>
          <p:cNvCxnSpPr>
            <a:cxnSpLocks noChangeShapeType="1"/>
            <a:stCxn id="15373" idx="3"/>
            <a:endCxn id="15374" idx="7"/>
          </p:cNvCxnSpPr>
          <p:nvPr/>
        </p:nvCxnSpPr>
        <p:spPr bwMode="auto">
          <a:xfrm flipH="1">
            <a:off x="7137400" y="2406650"/>
            <a:ext cx="160338" cy="1825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직선 연결선 22"/>
          <p:cNvCxnSpPr>
            <a:cxnSpLocks noChangeShapeType="1"/>
            <a:stCxn id="15373" idx="5"/>
            <a:endCxn id="15377" idx="1"/>
          </p:cNvCxnSpPr>
          <p:nvPr/>
        </p:nvCxnSpPr>
        <p:spPr bwMode="auto">
          <a:xfrm>
            <a:off x="7415213" y="2406650"/>
            <a:ext cx="125412" cy="1825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직선 연결선 24"/>
          <p:cNvCxnSpPr>
            <a:cxnSpLocks noChangeShapeType="1"/>
            <a:stCxn id="15377" idx="3"/>
            <a:endCxn id="15379" idx="7"/>
          </p:cNvCxnSpPr>
          <p:nvPr/>
        </p:nvCxnSpPr>
        <p:spPr bwMode="auto">
          <a:xfrm flipH="1">
            <a:off x="7415213" y="2689225"/>
            <a:ext cx="125412" cy="2206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직선 연결선 26"/>
          <p:cNvCxnSpPr>
            <a:cxnSpLocks noChangeShapeType="1"/>
            <a:stCxn id="15377" idx="5"/>
            <a:endCxn id="15378" idx="1"/>
          </p:cNvCxnSpPr>
          <p:nvPr/>
        </p:nvCxnSpPr>
        <p:spPr bwMode="auto">
          <a:xfrm>
            <a:off x="7658100" y="2689225"/>
            <a:ext cx="144463" cy="209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오른쪽 중괄호 26"/>
          <p:cNvSpPr/>
          <p:nvPr/>
        </p:nvSpPr>
        <p:spPr bwMode="auto">
          <a:xfrm>
            <a:off x="8039100" y="2046288"/>
            <a:ext cx="158750" cy="90328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58163" y="2373313"/>
            <a:ext cx="425450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dirty="0">
                <a:latin typeface="+mj-lt"/>
              </a:rPr>
              <a:t>d</a:t>
            </a:r>
            <a:r>
              <a:rPr lang="en-US" altLang="ko-KR" sz="1200" i="0" dirty="0">
                <a:latin typeface="+mj-lt"/>
              </a:rPr>
              <a:t>=3</a:t>
            </a:r>
            <a:endParaRPr lang="ko-KR" altLang="en-US" sz="1200" i="0" dirty="0">
              <a:latin typeface="+mj-lt"/>
            </a:endParaRPr>
          </a:p>
        </p:txBody>
      </p:sp>
      <p:sp>
        <p:nvSpPr>
          <p:cNvPr id="15390" name="타원 17"/>
          <p:cNvSpPr>
            <a:spLocks noChangeArrowheads="1"/>
          </p:cNvSpPr>
          <p:nvPr/>
        </p:nvSpPr>
        <p:spPr bwMode="auto">
          <a:xfrm>
            <a:off x="6678613" y="2865438"/>
            <a:ext cx="166687" cy="1412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15391" name="직선 연결선 26"/>
          <p:cNvCxnSpPr>
            <a:cxnSpLocks noChangeShapeType="1"/>
            <a:stCxn id="15375" idx="5"/>
            <a:endCxn id="15390" idx="0"/>
          </p:cNvCxnSpPr>
          <p:nvPr/>
        </p:nvCxnSpPr>
        <p:spPr bwMode="auto">
          <a:xfrm>
            <a:off x="6686550" y="2703513"/>
            <a:ext cx="74613" cy="161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타원 1"/>
          <p:cNvSpPr/>
          <p:nvPr/>
        </p:nvSpPr>
        <p:spPr bwMode="auto">
          <a:xfrm>
            <a:off x="4908550" y="4298950"/>
            <a:ext cx="2135188" cy="59055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40500" y="4889500"/>
            <a:ext cx="26924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complete(perfect) binary tree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경우가 같은 </a:t>
            </a:r>
            <a:r>
              <a:rPr lang="ko-KR" altLang="en-US" sz="12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트리의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깊이인 경우 가장 많은 </a:t>
            </a:r>
            <a:r>
              <a:rPr lang="ko-KR" altLang="en-US" sz="1200" i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노드를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가짐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394" name="TextBox 11"/>
          <p:cNvSpPr txBox="1">
            <a:spLocks noChangeArrowheads="1"/>
          </p:cNvSpPr>
          <p:nvPr/>
        </p:nvSpPr>
        <p:spPr bwMode="auto">
          <a:xfrm>
            <a:off x="685800" y="5948363"/>
            <a:ext cx="8509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굴림" panose="020B0600000101010101" pitchFamily="50" charset="-127"/>
              </a:rPr>
              <a:t> </a:t>
            </a:r>
            <a:r>
              <a:rPr lang="ko-KR" altLang="en-US" sz="1200" i="0">
                <a:latin typeface="굴림" panose="020B0600000101010101" pitchFamily="50" charset="-127"/>
              </a:rPr>
              <a:t>노드개수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2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lt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36000" tIns="36000" rIns="36000" bIns="36000" rtlCol="0">
        <a:spAutoFit/>
      </a:bodyPr>
      <a:lstStyle>
        <a:defPPr>
          <a:lnSpc>
            <a:spcPts val="2600"/>
          </a:lnSpc>
          <a:buClr>
            <a:schemeClr val="tx2">
              <a:lumMod val="75000"/>
            </a:schemeClr>
          </a:buClr>
          <a:defRPr sz="1400" i="0" dirty="0" smtClean="0">
            <a:latin typeface="맑은 고딕" panose="020B0503020000020004" pitchFamily="50" charset="-127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12163</TotalTime>
  <Words>5890</Words>
  <Application>Microsoft Office PowerPoint</Application>
  <PresentationFormat>화면 슬라이드 쇼(4:3)</PresentationFormat>
  <Paragraphs>1668</Paragraphs>
  <Slides>84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84</vt:i4>
      </vt:variant>
    </vt:vector>
  </HeadingPairs>
  <TitlesOfParts>
    <vt:vector size="102" baseType="lpstr">
      <vt:lpstr>Arial Unicode MS</vt:lpstr>
      <vt:lpstr>HY견고딕</vt:lpstr>
      <vt:lpstr>HY중고딕</vt:lpstr>
      <vt:lpstr>굴림</vt:lpstr>
      <vt:lpstr>맑은 고딕</vt:lpstr>
      <vt:lpstr>명조</vt:lpstr>
      <vt:lpstr>Arial</vt:lpstr>
      <vt:lpstr>Comic Sans MS</vt:lpstr>
      <vt:lpstr>Courier New</vt:lpstr>
      <vt:lpstr>Symbol</vt:lpstr>
      <vt:lpstr>Times New Roman</vt:lpstr>
      <vt:lpstr>Trebuchet MS</vt:lpstr>
      <vt:lpstr>Wingdings</vt:lpstr>
      <vt:lpstr>Wingdings 2</vt:lpstr>
      <vt:lpstr>대나무</vt:lpstr>
      <vt:lpstr>수식</vt:lpstr>
      <vt:lpstr>Equation</vt:lpstr>
      <vt:lpstr>Visio</vt:lpstr>
      <vt:lpstr>8장  계산복잡도: 검색 문제</vt:lpstr>
      <vt:lpstr>PowerPoint 프레젠테이션</vt:lpstr>
      <vt:lpstr>키를 비교함으로만 검색을 수행하는 경우의 하한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최악의 경우 하한 찾기</vt:lpstr>
      <vt:lpstr>최악의 경우 하한 찾기</vt:lpstr>
      <vt:lpstr>PowerPoint 프레젠테이션</vt:lpstr>
      <vt:lpstr>평균의 경우 하한 찾기</vt:lpstr>
      <vt:lpstr>PowerPoint 프레젠테이션</vt:lpstr>
      <vt:lpstr>보간 검색</vt:lpstr>
      <vt:lpstr>PowerPoint 프레젠테이션</vt:lpstr>
      <vt:lpstr>보간 검색</vt:lpstr>
      <vt:lpstr>PowerPoint 프레젠테이션</vt:lpstr>
      <vt:lpstr>PowerPoint 프레젠테이션</vt:lpstr>
      <vt:lpstr>보강된 보간검색법 (robust interpolation search)</vt:lpstr>
      <vt:lpstr>트리 구조를 사용한 동적검색</vt:lpstr>
      <vt:lpstr>이진검색트리(binary search tree)</vt:lpstr>
      <vt:lpstr>이진검색트리를 사용하는 이유</vt:lpstr>
      <vt:lpstr>Reason to Use Binary Search Tree</vt:lpstr>
      <vt:lpstr>PowerPoint 프레젠테이션</vt:lpstr>
      <vt:lpstr>PowerPoint 프레젠테이션</vt:lpstr>
      <vt:lpstr>이진검색트리 검색의 분석</vt:lpstr>
      <vt:lpstr>PowerPoint 프레젠테이션</vt:lpstr>
      <vt:lpstr>PowerPoint 프레젠테이션</vt:lpstr>
      <vt:lpstr>PowerPoint 프레젠테이션</vt:lpstr>
      <vt:lpstr>검색시간 향상을 위한 트리구조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해슁(Hashing)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Integer number Recognition</vt:lpstr>
      <vt:lpstr>Real number Recognition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1338</cp:revision>
  <cp:lastPrinted>2014-02-07T02:15:12Z</cp:lastPrinted>
  <dcterms:created xsi:type="dcterms:W3CDTF">1999-08-17T02:45:08Z</dcterms:created>
  <dcterms:modified xsi:type="dcterms:W3CDTF">2018-12-11T05:34:14Z</dcterms:modified>
</cp:coreProperties>
</file>