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259" r:id="rId3"/>
    <p:sldId id="300" r:id="rId4"/>
    <p:sldId id="302" r:id="rId5"/>
    <p:sldId id="303" r:id="rId6"/>
    <p:sldId id="304" r:id="rId7"/>
    <p:sldId id="305" r:id="rId8"/>
    <p:sldId id="306" r:id="rId9"/>
    <p:sldId id="307" r:id="rId10"/>
    <p:sldId id="316" r:id="rId11"/>
    <p:sldId id="317" r:id="rId12"/>
    <p:sldId id="318" r:id="rId13"/>
    <p:sldId id="319" r:id="rId14"/>
    <p:sldId id="310" r:id="rId15"/>
    <p:sldId id="320" r:id="rId16"/>
    <p:sldId id="321" r:id="rId17"/>
    <p:sldId id="333" r:id="rId18"/>
    <p:sldId id="311" r:id="rId19"/>
    <p:sldId id="312" r:id="rId20"/>
    <p:sldId id="336" r:id="rId21"/>
    <p:sldId id="337" r:id="rId22"/>
    <p:sldId id="313" r:id="rId23"/>
    <p:sldId id="294" r:id="rId24"/>
    <p:sldId id="257" r:id="rId25"/>
    <p:sldId id="331" r:id="rId26"/>
    <p:sldId id="332" r:id="rId27"/>
    <p:sldId id="262" r:id="rId28"/>
    <p:sldId id="263" r:id="rId29"/>
    <p:sldId id="265" r:id="rId30"/>
    <p:sldId id="266" r:id="rId31"/>
    <p:sldId id="267" r:id="rId32"/>
    <p:sldId id="334" r:id="rId33"/>
    <p:sldId id="268" r:id="rId34"/>
    <p:sldId id="324" r:id="rId35"/>
    <p:sldId id="325" r:id="rId36"/>
    <p:sldId id="326" r:id="rId37"/>
    <p:sldId id="327" r:id="rId38"/>
    <p:sldId id="322" r:id="rId39"/>
    <p:sldId id="269" r:id="rId40"/>
    <p:sldId id="270" r:id="rId41"/>
    <p:sldId id="328" r:id="rId42"/>
    <p:sldId id="329" r:id="rId43"/>
    <p:sldId id="330" r:id="rId44"/>
    <p:sldId id="272" r:id="rId45"/>
    <p:sldId id="273" r:id="rId46"/>
    <p:sldId id="301" r:id="rId47"/>
    <p:sldId id="338" r:id="rId48"/>
    <p:sldId id="339" r:id="rId49"/>
    <p:sldId id="33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-1002" y="5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85FA-B826-4EA5-BFD1-F8CC8C0FFE6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A99B-261D-4A22-8D54-41529409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79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59B60-0D69-4CF8-B3F3-3DE7C660D85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1498-DD60-4EB4-8EC6-B360A868F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9963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1pPr>
            <a:lvl2pPr marL="742950" indent="-285750" defTabSz="969963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defTabSz="969963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defTabSz="969963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defTabSz="969963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fld id="{28C43626-C665-4D4D-AF78-F65532BB9D12}" type="slidenum">
              <a:rPr lang="en-US" altLang="ko-KR" sz="13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altLang="ko-KR" sz="13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81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9963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1pPr>
            <a:lvl2pPr marL="742950" indent="-285750" defTabSz="969963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defTabSz="969963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defTabSz="969963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defTabSz="969963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fld id="{415D022F-7060-4381-A663-E391C8A9B50A}" type="slidenum">
              <a:rPr lang="en-US" altLang="ko-KR" sz="13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14</a:t>
            </a:fld>
            <a:endParaRPr lang="en-US" altLang="ko-KR" sz="13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17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167-139B-4D0F-AB14-2C90B4777F14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2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F74-0AE6-452E-9D01-2E9C57DA815E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89E-DB9A-4145-8317-DA0E7CF69164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AA8-BF1B-4B42-8980-172345E81BA1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33888" y="6356350"/>
            <a:ext cx="419911" cy="365125"/>
          </a:xfrm>
        </p:spPr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9DA7-270E-4FFE-94A2-D480E38758B3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C9C-DB10-47AE-A3F9-37053F7A539B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A09-3E17-4519-A842-9D598B161C42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D25A-E0A2-4E40-A410-B0203720ECAE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D807-3216-4052-B5B4-8F302B0FCC4D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914434" y="6356350"/>
            <a:ext cx="4393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E53209-2371-4D65-93D5-4216FE490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4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0026-2DA1-4B47-9D35-0ACF1915619C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A7C-2F6E-475D-A9D0-297C14B26E2A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2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2C39-FC41-4AFE-8B3C-D9C0A7D235EA}" type="datetime1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E53209-2371-4D65-93D5-4216FE490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40773" y="882870"/>
            <a:ext cx="369524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mtClean="0">
                <a:latin typeface="Arial" panose="020B0604020202020204" pitchFamily="34" charset="0"/>
                <a:ea typeface="맑은 고딕" panose="020B0503020000020004" pitchFamily="50" charset="-127"/>
              </a:rPr>
              <a:t>프로그램</a:t>
            </a:r>
            <a:r>
              <a:rPr lang="en-US" altLang="ko-KR" sz="32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32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작성 단계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7194" y="2239112"/>
            <a:ext cx="39624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문제의 이해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문제해결 알고리즘 설계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프로그램 코딩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프로그램  테스트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프로그램 수정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프로그램 활용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494" y="368129"/>
            <a:ext cx="109190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(3)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단순한 표현</a:t>
            </a:r>
          </a:p>
          <a:p>
            <a:pPr marL="6604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의 값을 서로 교환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(swap, exchange)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하는 작업은 간단히 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swap(</a:t>
            </a:r>
            <a:r>
              <a:rPr lang="en-US" altLang="ko-KR" sz="2400" kern="0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lang="en-US" altLang="ko-KR" sz="2400" kern="0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또는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+mn-ea"/>
              </a:rPr>
              <a:t>exchange(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+mn-ea"/>
              </a:rPr>
              <a:t>a,b</a:t>
            </a:r>
            <a:r>
              <a:rPr lang="en-US" altLang="ko-KR" sz="2400" kern="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로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표시할 수 있다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. 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(4)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배열의 인덱스</a:t>
            </a:r>
          </a:p>
          <a:p>
            <a:pPr marL="6604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의사코드에서는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배열의 인덱스를 사용하는데 특정한 제한을 받지 않는다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6604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+mn-ea"/>
              </a:rPr>
              <a:t>1 </a:t>
            </a: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또는 다른 자연수부터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시작하는 것으로 설정하여도 무방하다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(5)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변수 선언</a:t>
            </a:r>
          </a:p>
          <a:p>
            <a:pPr marL="6604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+mn-ea"/>
              </a:rPr>
              <a:t>number 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a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라는 방식으로 변수를 정의해도 무방하다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2400" kern="0" dirty="0" smtClean="0">
              <a:solidFill>
                <a:srgbClr val="000000"/>
              </a:solidFill>
              <a:latin typeface="+mn-ea"/>
            </a:endParaRPr>
          </a:p>
          <a:p>
            <a:pPr marL="6604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정수인지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실수인지 특별히 구분할 필요가 없을 경우에는 일반적으로 수라는 표현으로 충분하다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26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494" y="368129"/>
            <a:ext cx="109190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400" dirty="0"/>
              <a:t>(6) </a:t>
            </a:r>
            <a:r>
              <a:rPr lang="ko-KR" altLang="en-US" sz="2400" dirty="0"/>
              <a:t>변수에 값 저장</a:t>
            </a:r>
          </a:p>
          <a:p>
            <a:pPr marL="538163" indent="-1746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a=3</a:t>
            </a:r>
            <a:r>
              <a:rPr lang="en-US" altLang="ko-KR" sz="2400" dirty="0"/>
              <a:t>, a:=3, a</a:t>
            </a:r>
            <a:r>
              <a:rPr lang="ko-KR" altLang="en-US" sz="2400" dirty="0"/>
              <a:t>←</a:t>
            </a:r>
            <a:r>
              <a:rPr lang="en-US" altLang="ko-KR" sz="2400" dirty="0"/>
              <a:t>3, a=</a:t>
            </a:r>
            <a:r>
              <a:rPr lang="en-US" altLang="ko-KR" sz="2400" dirty="0" err="1"/>
              <a:t>b+c</a:t>
            </a:r>
            <a:r>
              <a:rPr lang="en-US" altLang="ko-KR" sz="2400" dirty="0"/>
              <a:t> </a:t>
            </a:r>
            <a:r>
              <a:rPr lang="ko-KR" altLang="en-US" sz="2400" dirty="0"/>
              <a:t>와 같은 방법을 사용할 수 있다</a:t>
            </a:r>
            <a:r>
              <a:rPr lang="en-US" altLang="ko-KR" sz="2400" dirty="0" smtClean="0"/>
              <a:t>.</a:t>
            </a:r>
          </a:p>
          <a:p>
            <a:pPr fontAlgn="base">
              <a:lnSpc>
                <a:spcPct val="150000"/>
              </a:lnSpc>
            </a:pPr>
            <a:endParaRPr lang="ko-KR" altLang="en-US" sz="2400" dirty="0"/>
          </a:p>
          <a:p>
            <a:pPr fontAlgn="base">
              <a:lnSpc>
                <a:spcPct val="150000"/>
              </a:lnSpc>
            </a:pPr>
            <a:r>
              <a:rPr lang="en-US" altLang="ko-KR" sz="2400" dirty="0"/>
              <a:t>(7) </a:t>
            </a:r>
            <a:r>
              <a:rPr lang="ko-KR" altLang="en-US" sz="2400" dirty="0"/>
              <a:t>반복 또는 조건이 적용되는 영역</a:t>
            </a:r>
          </a:p>
          <a:p>
            <a:pPr marL="538163" indent="-1746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반복이 되는 영역 또는 조건이 적용되는 영역을 중괄호</a:t>
            </a:r>
            <a:r>
              <a:rPr lang="en-US" altLang="ko-KR" sz="2400" dirty="0"/>
              <a:t>, {</a:t>
            </a:r>
            <a:r>
              <a:rPr lang="ko-KR" altLang="en-US" sz="2400" dirty="0"/>
              <a:t>영역</a:t>
            </a:r>
            <a:r>
              <a:rPr lang="en-US" altLang="ko-KR" sz="2400" dirty="0"/>
              <a:t>},</a:t>
            </a:r>
            <a:r>
              <a:rPr lang="ko-KR" altLang="en-US" sz="2400" dirty="0"/>
              <a:t>로 나타낼 수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538163" indent="-1746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또는 </a:t>
            </a:r>
            <a:r>
              <a:rPr lang="en-US" altLang="ko-KR" sz="2400" dirty="0"/>
              <a:t>if ~ fi, for ~ end for, while ~ end while</a:t>
            </a:r>
            <a:r>
              <a:rPr lang="ko-KR" altLang="en-US" sz="2400" dirty="0"/>
              <a:t>과 같이</a:t>
            </a:r>
            <a:r>
              <a:rPr lang="en-US" altLang="ko-KR" sz="2400" dirty="0"/>
              <a:t>, </a:t>
            </a:r>
            <a:r>
              <a:rPr lang="ko-KR" altLang="en-US" sz="2400" dirty="0"/>
              <a:t>반복 또는 조건을 나타내는 키워드가 적용되는 </a:t>
            </a:r>
            <a:r>
              <a:rPr lang="ko-KR" altLang="en-US" sz="2400" dirty="0" smtClean="0"/>
              <a:t>끝을 </a:t>
            </a:r>
            <a:r>
              <a:rPr lang="ko-KR" altLang="en-US" sz="2400" dirty="0"/>
              <a:t>명시적으로 표시할 수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84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3387" y="906601"/>
            <a:ext cx="112372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400" dirty="0"/>
              <a:t>(1) </a:t>
            </a:r>
            <a:r>
              <a:rPr lang="ko-KR" altLang="en-US" sz="2400" dirty="0"/>
              <a:t>입력</a:t>
            </a:r>
          </a:p>
          <a:p>
            <a:pPr marL="538163" indent="-26987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read, input, get </a:t>
            </a:r>
            <a:r>
              <a:rPr lang="ko-KR" altLang="en-US" sz="2400" dirty="0"/>
              <a:t>등의 명령문을 이용하여 입력하는 변수를 나타낸다</a:t>
            </a:r>
            <a:r>
              <a:rPr lang="en-US" altLang="ko-KR" sz="2400" dirty="0"/>
              <a:t>. </a:t>
            </a:r>
          </a:p>
          <a:p>
            <a:pPr marL="538163" indent="-269875" fontAlgn="base">
              <a:lnSpc>
                <a:spcPct val="150000"/>
              </a:lnSpc>
            </a:pPr>
            <a:r>
              <a:rPr lang="en-US" altLang="ko-KR" sz="2400" dirty="0" smtClean="0"/>
              <a:t> (</a:t>
            </a:r>
            <a:r>
              <a:rPr lang="ko-KR" altLang="en-US" sz="2400" dirty="0"/>
              <a:t>예</a:t>
            </a:r>
            <a:r>
              <a:rPr lang="en-US" altLang="ko-KR" sz="2400" dirty="0"/>
              <a:t>) read </a:t>
            </a:r>
            <a:r>
              <a:rPr lang="en-US" altLang="ko-KR" sz="2400" dirty="0" smtClean="0"/>
              <a:t>A</a:t>
            </a:r>
          </a:p>
          <a:p>
            <a:pPr fontAlgn="base">
              <a:lnSpc>
                <a:spcPct val="150000"/>
              </a:lnSpc>
            </a:pPr>
            <a:endParaRPr lang="ko-KR" altLang="en-US" sz="2400" dirty="0"/>
          </a:p>
          <a:p>
            <a:pPr fontAlgn="base">
              <a:lnSpc>
                <a:spcPct val="150000"/>
              </a:lnSpc>
            </a:pPr>
            <a:r>
              <a:rPr lang="en-US" altLang="ko-KR" sz="2400" dirty="0"/>
              <a:t>(2) </a:t>
            </a:r>
            <a:r>
              <a:rPr lang="ko-KR" altLang="en-US" sz="2400" dirty="0"/>
              <a:t>출력</a:t>
            </a:r>
          </a:p>
          <a:p>
            <a:pPr marL="538163" indent="-26987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write, output, put, print </a:t>
            </a:r>
            <a:r>
              <a:rPr lang="ko-KR" altLang="en-US" sz="2400" dirty="0"/>
              <a:t>등의 명령문을 이용하여 출력하는 변수를 나타낸다</a:t>
            </a:r>
            <a:r>
              <a:rPr lang="en-US" altLang="ko-KR" sz="2400" dirty="0"/>
              <a:t>. (</a:t>
            </a:r>
            <a:r>
              <a:rPr lang="ko-KR" altLang="en-US" sz="2400" dirty="0"/>
              <a:t>예</a:t>
            </a:r>
            <a:r>
              <a:rPr lang="en-US" altLang="ko-KR" sz="2400" dirty="0"/>
              <a:t>) write </a:t>
            </a:r>
            <a:r>
              <a:rPr lang="en-US" altLang="ko-KR" sz="2400" dirty="0" smtClean="0"/>
              <a:t>A</a:t>
            </a:r>
          </a:p>
          <a:p>
            <a:pPr marL="538163" indent="-26987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fontAlgn="base">
              <a:lnSpc>
                <a:spcPct val="150000"/>
              </a:lnSpc>
            </a:pPr>
            <a:r>
              <a:rPr lang="en-US" altLang="ko-KR" sz="2400" dirty="0"/>
              <a:t>(3) </a:t>
            </a:r>
            <a:r>
              <a:rPr lang="ko-KR" altLang="en-US" sz="2400" dirty="0"/>
              <a:t>연산</a:t>
            </a:r>
          </a:p>
          <a:p>
            <a:pPr marL="538163" indent="-26987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변수에 값을 지정하는 방식으로 연산을 나타낸다</a:t>
            </a:r>
            <a:r>
              <a:rPr lang="en-US" altLang="ko-KR" sz="2400" dirty="0"/>
              <a:t>. (</a:t>
            </a:r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a=</a:t>
            </a:r>
            <a:r>
              <a:rPr lang="en-US" altLang="ko-KR" sz="2400" dirty="0" err="1" smtClean="0"/>
              <a:t>b+c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98171" y="75604"/>
            <a:ext cx="848180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의사코드로 프로그램의 </a:t>
            </a:r>
            <a:r>
              <a:rPr lang="en-US" altLang="ko-KR" sz="32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5 </a:t>
            </a:r>
            <a:r>
              <a:rPr lang="ko-KR" altLang="en-US" sz="32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가지 기능 표현 방법</a:t>
            </a:r>
          </a:p>
        </p:txBody>
      </p:sp>
    </p:spTree>
    <p:extLst>
      <p:ext uri="{BB962C8B-B14F-4D97-AF65-F5344CB8AC3E}">
        <p14:creationId xmlns:p14="http://schemas.microsoft.com/office/powerpoint/2010/main" val="41459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9599" y="513968"/>
            <a:ext cx="112372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400" dirty="0"/>
              <a:t>(4) </a:t>
            </a:r>
            <a:r>
              <a:rPr lang="ko-KR" altLang="en-US" sz="2400" dirty="0"/>
              <a:t>선택 </a:t>
            </a:r>
            <a:r>
              <a:rPr lang="en-US" altLang="ko-KR" sz="2400" dirty="0"/>
              <a:t>- </a:t>
            </a:r>
            <a:r>
              <a:rPr lang="ko-KR" altLang="en-US" sz="2400" dirty="0"/>
              <a:t>조건부 수행</a:t>
            </a:r>
          </a:p>
          <a:p>
            <a:pPr marL="538163" indent="-1746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if, else if, else </a:t>
            </a:r>
            <a:r>
              <a:rPr lang="ko-KR" altLang="en-US" sz="2400" dirty="0"/>
              <a:t>등을 조합하여 선택의 조건과 조건부로 수행될 영역을 나타낸다</a:t>
            </a:r>
            <a:r>
              <a:rPr lang="en-US" altLang="ko-KR" sz="2400" dirty="0" smtClean="0"/>
              <a:t>.</a:t>
            </a:r>
          </a:p>
          <a:p>
            <a:pPr marL="538163" indent="-1746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입력으로 </a:t>
            </a:r>
            <a:r>
              <a:rPr lang="ko-KR" altLang="en-US" sz="2400" dirty="0"/>
              <a:t>학년의 정보를 받아</a:t>
            </a:r>
            <a:r>
              <a:rPr lang="en-US" altLang="ko-KR" sz="2400" dirty="0"/>
              <a:t>, </a:t>
            </a:r>
            <a:r>
              <a:rPr lang="ko-KR" altLang="en-US" sz="2400" dirty="0"/>
              <a:t>적당한 출력을 만드는 의사코드다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933511" y="2928720"/>
            <a:ext cx="4324977" cy="36933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b="1" kern="0" dirty="0">
                <a:solidFill>
                  <a:srgbClr val="000000"/>
                </a:solidFill>
                <a:latin typeface="+mj-ea"/>
              </a:rPr>
              <a:t>[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</a:rPr>
              <a:t>알고리즘 학년 변환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</a:rPr>
              <a:t>]</a:t>
            </a:r>
            <a:endParaRPr lang="ko-KR" altLang="en-US" b="1" kern="0" dirty="0">
              <a:solidFill>
                <a:srgbClr val="000000"/>
              </a:solidFill>
              <a:latin typeface="+mj-ea"/>
            </a:endParaRPr>
          </a:p>
          <a:p>
            <a:pPr marL="363538" algn="just" fontAlgn="base"/>
            <a:r>
              <a:rPr lang="ko-KR" altLang="en-US" b="1" kern="0" dirty="0">
                <a:solidFill>
                  <a:srgbClr val="000000"/>
                </a:solidFill>
                <a:latin typeface="+mj-ea"/>
              </a:rPr>
              <a:t>입력</a:t>
            </a:r>
            <a:r>
              <a:rPr lang="ko-KR" altLang="en-US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</a:rPr>
              <a:t>hakyun</a:t>
            </a:r>
            <a:endParaRPr lang="en-US" altLang="ko-KR" kern="0" dirty="0">
              <a:solidFill>
                <a:srgbClr val="000000"/>
              </a:solidFill>
              <a:latin typeface="+mj-ea"/>
            </a:endParaRPr>
          </a:p>
          <a:p>
            <a:pPr marL="363538" algn="just" fontAlgn="base"/>
            <a:r>
              <a:rPr lang="ko-KR" altLang="en-US" b="1" kern="0" dirty="0">
                <a:solidFill>
                  <a:srgbClr val="000000"/>
                </a:solidFill>
                <a:latin typeface="+mj-ea"/>
              </a:rPr>
              <a:t>출력</a:t>
            </a:r>
            <a:r>
              <a:rPr lang="ko-KR" altLang="en-US" kern="0" dirty="0">
                <a:solidFill>
                  <a:srgbClr val="000000"/>
                </a:solidFill>
                <a:latin typeface="+mj-ea"/>
              </a:rPr>
              <a:t> 학년의 </a:t>
            </a:r>
            <a:r>
              <a:rPr lang="ko-KR" altLang="en-US" kern="0" dirty="0" err="1">
                <a:solidFill>
                  <a:srgbClr val="000000"/>
                </a:solidFill>
                <a:latin typeface="+mj-ea"/>
              </a:rPr>
              <a:t>영문명</a:t>
            </a:r>
            <a:endParaRPr lang="ko-KR" altLang="en-US" kern="0" dirty="0">
              <a:solidFill>
                <a:srgbClr val="000000"/>
              </a:solidFill>
              <a:latin typeface="+mj-ea"/>
            </a:endParaRPr>
          </a:p>
          <a:p>
            <a:pPr marL="363538" algn="just" fontAlgn="base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get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</a:rPr>
              <a:t>hakyun</a:t>
            </a:r>
            <a:endParaRPr lang="en-US" altLang="ko-KR" kern="0" dirty="0">
              <a:solidFill>
                <a:srgbClr val="000000"/>
              </a:solidFill>
              <a:latin typeface="+mj-ea"/>
            </a:endParaRPr>
          </a:p>
          <a:p>
            <a:pPr marL="363538" algn="just" fontAlgn="base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if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</a:rPr>
              <a:t>hakyun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</a:rPr>
              <a:t>== 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4</a:t>
            </a:r>
          </a:p>
          <a:p>
            <a:pPr marL="363538" algn="just" fontAlgn="base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  print “Senior”</a:t>
            </a:r>
          </a:p>
          <a:p>
            <a:pPr marL="363538" algn="just" fontAlgn="base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else if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</a:rPr>
              <a:t>hakyun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</a:rPr>
              <a:t>== 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3</a:t>
            </a:r>
          </a:p>
          <a:p>
            <a:pPr marL="363538" algn="just" fontAlgn="base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  print “Junior”</a:t>
            </a:r>
          </a:p>
          <a:p>
            <a:pPr marL="363538" algn="just" fontAlgn="base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else if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</a:rPr>
              <a:t>hakyun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</a:rPr>
              <a:t>== 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2</a:t>
            </a:r>
          </a:p>
          <a:p>
            <a:pPr marL="363538" algn="just" fontAlgn="base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  print “Sophomore”</a:t>
            </a:r>
          </a:p>
          <a:p>
            <a:pPr marL="363538" algn="just" fontAlgn="base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else if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</a:rPr>
              <a:t>hakyun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</a:rPr>
              <a:t>== 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1</a:t>
            </a:r>
          </a:p>
          <a:p>
            <a:pPr marL="363538" algn="just" fontAlgn="base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  print “Freshman”</a:t>
            </a:r>
          </a:p>
          <a:p>
            <a:pPr marL="363538" algn="just" fontAlgn="base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else print “Error”</a:t>
            </a:r>
          </a:p>
        </p:txBody>
      </p:sp>
    </p:spTree>
    <p:extLst>
      <p:ext uri="{BB962C8B-B14F-4D97-AF65-F5344CB8AC3E}">
        <p14:creationId xmlns:p14="http://schemas.microsoft.com/office/powerpoint/2010/main" val="26753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22971" y="6254555"/>
            <a:ext cx="2133600" cy="476250"/>
          </a:xfrm>
        </p:spPr>
        <p:txBody>
          <a:bodyPr/>
          <a:lstStyle>
            <a:lvl1pPr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l"/>
            <a:fld id="{411BC567-8093-420D-8876-E44238EC7B53}" type="slidenum">
              <a:rPr lang="en-US" altLang="ko-KR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l"/>
              <a:t>14</a:t>
            </a:fld>
            <a:endParaRPr lang="en-US" altLang="ko-KR" sz="1400" b="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613" y="650165"/>
            <a:ext cx="8806774" cy="5100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en-US" altLang="ko-KR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ea typeface="ＭＳ Ｐゴシック" panose="020B0600070205080204" pitchFamily="34" charset="-128"/>
              </a:rPr>
              <a:t>내일 비가 오면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집에서 쉰다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ea typeface="ＭＳ Ｐゴシック" panose="020B0600070205080204" pitchFamily="34" charset="-128"/>
              </a:rPr>
              <a:t>월급이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10%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인상된다면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적금에 가입한다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ea typeface="ＭＳ Ｐゴシック" panose="020B0600070205080204" pitchFamily="34" charset="-128"/>
              </a:rPr>
              <a:t>운전면허시험에 합격한다면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축하 행사를 한다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ea typeface="ＭＳ Ｐゴシック" panose="020B0600070205080204" pitchFamily="34" charset="-128"/>
              </a:rPr>
              <a:t>나이가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60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세 이상이면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ea typeface="ＭＳ Ｐゴシック" panose="020B0600070205080204" pitchFamily="34" charset="-128"/>
              </a:rPr>
              <a:t>              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연금을 받는다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.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ea typeface="ＭＳ Ｐゴシック" panose="020B0600070205080204" pitchFamily="34" charset="-128"/>
              </a:rPr>
              <a:t> 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나이가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20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세 이하이면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             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지원금을 받는다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.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7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9599" y="513968"/>
            <a:ext cx="112372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(5) </a:t>
            </a:r>
            <a:r>
              <a:rPr lang="ko-KR" altLang="en-US" sz="2400" dirty="0">
                <a:latin typeface="+mn-ea"/>
              </a:rPr>
              <a:t>반복</a:t>
            </a:r>
          </a:p>
          <a:p>
            <a:pPr marL="709613" indent="-26193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en-US" altLang="ko-KR" sz="2400" dirty="0">
                <a:latin typeface="+mn-ea"/>
              </a:rPr>
              <a:t>, for, repeat </a:t>
            </a:r>
            <a:r>
              <a:rPr lang="ko-KR" altLang="en-US" sz="2400" dirty="0">
                <a:latin typeface="+mn-ea"/>
              </a:rPr>
              <a:t>명령문을 이용하여 표현한다</a:t>
            </a:r>
            <a:r>
              <a:rPr lang="en-US" altLang="ko-KR" sz="2400" dirty="0">
                <a:latin typeface="+mn-ea"/>
              </a:rPr>
              <a:t>. </a:t>
            </a:r>
            <a:endParaRPr lang="en-US" altLang="ko-KR" sz="2400" dirty="0" smtClean="0">
              <a:latin typeface="+mn-ea"/>
            </a:endParaRPr>
          </a:p>
          <a:p>
            <a:pPr marL="709613" indent="-26193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입력으로 받은 정수들을 누적하는 알고리즘의 의사코드</a:t>
            </a:r>
            <a:r>
              <a:rPr lang="en-US" altLang="ko-KR" sz="2400" dirty="0" smtClean="0">
                <a:latin typeface="+mn-ea"/>
              </a:rPr>
              <a:t> </a:t>
            </a:r>
          </a:p>
          <a:p>
            <a:pPr marL="1247775" lvl="1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+mn-ea"/>
              </a:rPr>
              <a:t>알고리즘은 </a:t>
            </a:r>
            <a:r>
              <a:rPr lang="en-US" altLang="ko-KR" sz="2400" dirty="0">
                <a:latin typeface="+mn-ea"/>
              </a:rPr>
              <a:t>n</a:t>
            </a:r>
            <a:r>
              <a:rPr lang="ko-KR" altLang="en-US" sz="2400" dirty="0">
                <a:latin typeface="+mn-ea"/>
              </a:rPr>
              <a:t>의 값이 </a:t>
            </a:r>
            <a:r>
              <a:rPr lang="en-US" altLang="ko-KR" sz="2400" dirty="0">
                <a:latin typeface="+mn-ea"/>
              </a:rPr>
              <a:t>0</a:t>
            </a:r>
            <a:r>
              <a:rPr lang="ko-KR" altLang="en-US" sz="2400" dirty="0">
                <a:latin typeface="+mn-ea"/>
              </a:rPr>
              <a:t>일 때 종료하고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그 때의 </a:t>
            </a:r>
            <a:r>
              <a:rPr lang="en-US" altLang="ko-KR" sz="2400" dirty="0">
                <a:latin typeface="+mn-ea"/>
              </a:rPr>
              <a:t>sum </a:t>
            </a:r>
            <a:r>
              <a:rPr lang="ko-KR" altLang="en-US" sz="2400" dirty="0">
                <a:latin typeface="+mn-ea"/>
              </a:rPr>
              <a:t>값을 출력한다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31479"/>
              </p:ext>
            </p:extLst>
          </p:nvPr>
        </p:nvGraphicFramePr>
        <p:xfrm>
          <a:off x="3853115" y="2919248"/>
          <a:ext cx="4485769" cy="3693414"/>
        </p:xfrm>
        <a:graphic>
          <a:graphicData uri="http://schemas.openxmlformats.org/drawingml/2006/table">
            <a:tbl>
              <a:tblPr/>
              <a:tblGrid>
                <a:gridCol w="4485769"/>
              </a:tblGrid>
              <a:tr h="240017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 입력 정수들의 합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sum, n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= 0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n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(n ≠ 0)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sum = sum + n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read n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sum</a:t>
                      </a:r>
                      <a:endParaRPr lang="en-US" altLang="ko-K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9599" y="513968"/>
            <a:ext cx="11237259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배열명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a</a:t>
            </a:r>
            <a:r>
              <a:rPr lang="ko-KR" altLang="en-US" sz="2400" dirty="0"/>
              <a:t>에 저장된 </a:t>
            </a:r>
            <a:r>
              <a:rPr lang="en-US" altLang="ko-KR" sz="2400" dirty="0"/>
              <a:t>5</a:t>
            </a:r>
            <a:r>
              <a:rPr lang="ko-KR" altLang="en-US" sz="2400" dirty="0"/>
              <a:t>개의 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배열의 인덱스는 </a:t>
            </a: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4</a:t>
            </a:r>
            <a:r>
              <a:rPr lang="ko-KR" altLang="en-US" sz="2400" dirty="0"/>
              <a:t>라고 가정할 때</a:t>
            </a:r>
            <a:r>
              <a:rPr lang="en-US" altLang="ko-KR" sz="2400" dirty="0"/>
              <a:t>, </a:t>
            </a:r>
            <a:r>
              <a:rPr lang="ko-KR" altLang="en-US" sz="2400" dirty="0"/>
              <a:t>배열에 저장된 숫자의 합을 구하는 </a:t>
            </a:r>
            <a:r>
              <a:rPr lang="ko-KR" altLang="en-US" sz="2400" dirty="0" smtClean="0"/>
              <a:t>의사코드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37684"/>
              </p:ext>
            </p:extLst>
          </p:nvPr>
        </p:nvGraphicFramePr>
        <p:xfrm>
          <a:off x="3011180" y="2625758"/>
          <a:ext cx="4826533" cy="3327654"/>
        </p:xfrm>
        <a:graphic>
          <a:graphicData uri="http://schemas.openxmlformats.org/drawingml/2006/table">
            <a:tbl>
              <a:tblPr/>
              <a:tblGrid>
                <a:gridCol w="4826533"/>
              </a:tblGrid>
              <a:tr h="2058209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 배열의 합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a[5]={4,3,8,6,7}, k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= 0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k in 0...4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sum = sum + a[k]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sum</a:t>
                      </a:r>
                      <a:endParaRPr lang="en-US" altLang="ko-KR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26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9599" y="513968"/>
            <a:ext cx="1123725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100</a:t>
            </a:r>
            <a:r>
              <a:rPr lang="ko-KR" altLang="en-US" sz="2400" dirty="0"/>
              <a:t>까지의 </a:t>
            </a:r>
            <a:r>
              <a:rPr lang="ko-KR" altLang="en-US" sz="2400" dirty="0" smtClean="0"/>
              <a:t>합을 구하는 의사코드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92370"/>
              </p:ext>
            </p:extLst>
          </p:nvPr>
        </p:nvGraphicFramePr>
        <p:xfrm>
          <a:off x="3557444" y="1562703"/>
          <a:ext cx="4881069" cy="3876294"/>
        </p:xfrm>
        <a:graphic>
          <a:graphicData uri="http://schemas.openxmlformats.org/drawingml/2006/table">
            <a:tbl>
              <a:tblPr/>
              <a:tblGrid>
                <a:gridCol w="4881069"/>
              </a:tblGrid>
              <a:tr h="2058209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까지의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= 0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n=1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(n ≤ 100)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sum = sum </a:t>
                      </a:r>
                      <a:r>
                        <a:rPr lang="en-US" altLang="ko-KR" sz="2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n</a:t>
                      </a:r>
                      <a:endParaRPr lang="en-US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n = n+1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sum</a:t>
                      </a:r>
                      <a:endParaRPr lang="en-US" altLang="ko-KR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14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49570" y="883531"/>
            <a:ext cx="4711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예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1) 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두 </a:t>
            </a: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</a:rPr>
              <a:t>정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수 중 큰 수를 찾는다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211" y="926356"/>
            <a:ext cx="4437783" cy="48936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b="1" dirty="0"/>
              <a:t>[</a:t>
            </a:r>
            <a:r>
              <a:rPr lang="ko-KR" altLang="en-US" sz="2400" b="1" dirty="0"/>
              <a:t>알고리즘 </a:t>
            </a:r>
            <a:r>
              <a:rPr lang="ko-KR" altLang="en-US" sz="2400" b="1" dirty="0" smtClean="0"/>
              <a:t>큰 수 찾기</a:t>
            </a:r>
            <a:r>
              <a:rPr lang="en-US" altLang="ko-KR" sz="2400" b="1" dirty="0"/>
              <a:t>]</a:t>
            </a:r>
            <a:endParaRPr lang="ko-KR" altLang="en-US" sz="24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2400" dirty="0" smtClean="0"/>
              <a:t>입력</a:t>
            </a:r>
            <a:r>
              <a:rPr lang="en-US" altLang="ko-KR" sz="2400" dirty="0"/>
              <a:t>: </a:t>
            </a:r>
            <a:r>
              <a:rPr lang="ko-KR" altLang="en-US" sz="2400" dirty="0"/>
              <a:t>두 숫자 </a:t>
            </a:r>
            <a:r>
              <a:rPr lang="en-US" altLang="ko-KR" sz="2400" dirty="0"/>
              <a:t>a, b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큰 숫자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if (a &gt; b)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 smtClean="0"/>
              <a:t>   print </a:t>
            </a:r>
            <a:r>
              <a:rPr lang="en-US" altLang="ko-KR" sz="2400" dirty="0"/>
              <a:t>a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else if (a &lt; b)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 smtClean="0"/>
              <a:t>   print </a:t>
            </a:r>
            <a:r>
              <a:rPr lang="en-US" altLang="ko-KR" sz="2400" dirty="0"/>
              <a:t>b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else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 smtClean="0"/>
              <a:t>   print </a:t>
            </a:r>
            <a:r>
              <a:rPr lang="en-US" altLang="ko-KR" sz="2400" dirty="0"/>
              <a:t>“</a:t>
            </a:r>
            <a:r>
              <a:rPr lang="ko-KR" altLang="en-US" sz="2400" dirty="0"/>
              <a:t>두 수는 같다”</a:t>
            </a:r>
          </a:p>
        </p:txBody>
      </p:sp>
    </p:spTree>
    <p:extLst>
      <p:ext uri="{BB962C8B-B14F-4D97-AF65-F5344CB8AC3E}">
        <p14:creationId xmlns:p14="http://schemas.microsoft.com/office/powerpoint/2010/main" val="135053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767" y="1176836"/>
            <a:ext cx="4112722" cy="11313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예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2) </a:t>
            </a:r>
            <a:r>
              <a:rPr lang="en-US" altLang="ko-KR" sz="2400" dirty="0" smtClean="0">
                <a:latin typeface="Arial" panose="020B0604020202020204" pitchFamily="34" charset="0"/>
              </a:rPr>
              <a:t>1</a:t>
            </a:r>
            <a:r>
              <a:rPr lang="ko-KR" altLang="en-US" sz="2400" dirty="0" smtClean="0">
                <a:latin typeface="Arial" panose="020B0604020202020204" pitchFamily="34" charset="0"/>
              </a:rPr>
              <a:t>과 </a:t>
            </a:r>
            <a:r>
              <a:rPr lang="ko-KR" altLang="en-US" sz="2400" dirty="0">
                <a:latin typeface="Arial" panose="020B0604020202020204" pitchFamily="34" charset="0"/>
              </a:rPr>
              <a:t>자신의 수는 </a:t>
            </a:r>
            <a:r>
              <a:rPr lang="ko-KR" altLang="en-US" sz="2400" dirty="0" smtClean="0">
                <a:latin typeface="Arial" panose="020B0604020202020204" pitchFamily="34" charset="0"/>
              </a:rPr>
              <a:t>제외한 </a:t>
            </a:r>
            <a:r>
              <a:rPr lang="ko-KR" altLang="en-US" sz="2400" dirty="0">
                <a:latin typeface="Arial" panose="020B0604020202020204" pitchFamily="34" charset="0"/>
              </a:rPr>
              <a:t>자연수의 </a:t>
            </a:r>
            <a:r>
              <a:rPr lang="ko-KR" altLang="en-US" sz="2400" dirty="0" smtClean="0">
                <a:latin typeface="Arial" panose="020B0604020202020204" pitchFamily="34" charset="0"/>
              </a:rPr>
              <a:t>약수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를 출력한다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7287" y="1153138"/>
            <a:ext cx="5249692" cy="48936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b="1" dirty="0"/>
              <a:t>[</a:t>
            </a:r>
            <a:r>
              <a:rPr lang="ko-KR" altLang="en-US" sz="2400" b="1" dirty="0"/>
              <a:t>알고리즘 </a:t>
            </a:r>
            <a:r>
              <a:rPr lang="ko-KR" altLang="en-US" sz="2400" b="1" dirty="0" smtClean="0"/>
              <a:t>약수 찾기</a:t>
            </a:r>
            <a:r>
              <a:rPr lang="en-US" altLang="ko-KR" sz="2400" b="1" dirty="0"/>
              <a:t>]</a:t>
            </a:r>
            <a:endParaRPr lang="ko-KR" altLang="en-US" sz="24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2400" dirty="0" smtClean="0"/>
              <a:t>입력</a:t>
            </a:r>
            <a:r>
              <a:rPr lang="en-US" altLang="ko-KR" sz="2400" dirty="0"/>
              <a:t>: </a:t>
            </a:r>
            <a:r>
              <a:rPr lang="ko-KR" altLang="en-US" sz="2400" dirty="0"/>
              <a:t>숫자 </a:t>
            </a:r>
            <a:r>
              <a:rPr lang="en-US" altLang="ko-KR" sz="2400" dirty="0"/>
              <a:t>a</a:t>
            </a:r>
            <a:endParaRPr lang="ko-KR" altLang="en-US" sz="24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2400" dirty="0"/>
              <a:t>출력</a:t>
            </a:r>
            <a:r>
              <a:rPr lang="en-US" altLang="ko-KR" sz="2400" dirty="0"/>
              <a:t>: a</a:t>
            </a:r>
            <a:r>
              <a:rPr lang="ko-KR" altLang="en-US" sz="2400" dirty="0"/>
              <a:t>의 약수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b=2</a:t>
            </a:r>
            <a:endParaRPr lang="ko-KR" altLang="en-US" sz="24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while </a:t>
            </a:r>
            <a:r>
              <a:rPr lang="en-US" altLang="ko-KR" sz="2400" dirty="0" smtClean="0"/>
              <a:t>(b</a:t>
            </a:r>
            <a:r>
              <a:rPr lang="ko-KR" altLang="en-US" sz="2400" dirty="0"/>
              <a:t>≤</a:t>
            </a:r>
            <a:r>
              <a:rPr lang="en-US" altLang="ko-KR" sz="2400" dirty="0" smtClean="0"/>
              <a:t>a/2) </a:t>
            </a:r>
            <a:r>
              <a:rPr lang="en-US" altLang="ko-KR" sz="2400" dirty="0"/>
              <a:t>{</a:t>
            </a:r>
            <a:endParaRPr lang="ko-KR" altLang="en-US" sz="24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 smtClean="0"/>
              <a:t>   if </a:t>
            </a:r>
            <a:r>
              <a:rPr lang="en-US" altLang="ko-KR" sz="2400" dirty="0"/>
              <a:t>a/b</a:t>
            </a:r>
            <a:r>
              <a:rPr lang="ko-KR" altLang="en-US" sz="2400" dirty="0"/>
              <a:t>의 나머지가 </a:t>
            </a:r>
            <a:r>
              <a:rPr lang="en-US" altLang="ko-KR" sz="2400" dirty="0"/>
              <a:t>0</a:t>
            </a:r>
            <a:r>
              <a:rPr lang="ko-KR" altLang="en-US" sz="2400" dirty="0"/>
              <a:t>이면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 smtClean="0"/>
              <a:t>      print </a:t>
            </a:r>
            <a:r>
              <a:rPr lang="en-US" altLang="ko-KR" sz="2400" dirty="0"/>
              <a:t>b</a:t>
            </a:r>
            <a:endParaRPr lang="ko-KR" altLang="en-US" sz="24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 smtClean="0"/>
              <a:t>   b=b+1</a:t>
            </a:r>
            <a:endParaRPr lang="ko-KR" altLang="en-US" sz="24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636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4239" y="432266"/>
            <a:ext cx="7205819" cy="73904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문제해결을 위한 알고리즘의 설계 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3358" y="1629103"/>
            <a:ext cx="10100442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rial" panose="020B0604020202020204" pitchFamily="34" charset="0"/>
              </a:rPr>
              <a:t>의사코드</a:t>
            </a:r>
            <a:r>
              <a:rPr lang="en-US" altLang="ko-KR" sz="2400" dirty="0">
                <a:latin typeface="Arial" panose="020B0604020202020204" pitchFamily="34" charset="0"/>
              </a:rPr>
              <a:t> (</a:t>
            </a:r>
            <a:r>
              <a:rPr lang="en-US" altLang="ko-KR" sz="2400" dirty="0" err="1">
                <a:latin typeface="Arial" panose="020B0604020202020204" pitchFamily="34" charset="0"/>
              </a:rPr>
              <a:t>pseudocode</a:t>
            </a:r>
            <a:r>
              <a:rPr lang="en-US" altLang="ko-KR" sz="2400" dirty="0">
                <a:latin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</a:rPr>
              <a:t>수행하는 작업들을 </a:t>
            </a:r>
            <a:r>
              <a:rPr lang="ko-KR" altLang="en-US" sz="2400" dirty="0">
                <a:latin typeface="Arial" panose="020B0604020202020204" pitchFamily="34" charset="0"/>
              </a:rPr>
              <a:t>프로그래밍 언어와 유사한 방법으로 나타낸 </a:t>
            </a:r>
            <a:r>
              <a:rPr lang="ko-KR" altLang="en-US" sz="2400" dirty="0" smtClean="0">
                <a:latin typeface="Arial" panose="020B0604020202020204" pitchFamily="34" charset="0"/>
              </a:rPr>
              <a:t>것</a:t>
            </a:r>
            <a:endParaRPr lang="en-US" altLang="ko-KR" sz="2400" dirty="0" smtClean="0">
              <a:latin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흐름도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어떤 문제를 해결하는데 필요한 작업들을 도형들의 관계로 표현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도형들의 관계가 논리적인 흐름을 나타낸다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작업들의 연관 관계와 선후 관계를 시각적으로 보여 줌 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179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5632" y="426720"/>
            <a:ext cx="1978427" cy="5773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의사코드 예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]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063" t="34960" r="34379" b="38747"/>
          <a:stretch/>
        </p:blipFill>
        <p:spPr>
          <a:xfrm>
            <a:off x="1361606" y="1135862"/>
            <a:ext cx="9468788" cy="39525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14116" y="5584715"/>
            <a:ext cx="343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Fast Algorithms for Mining Association </a:t>
            </a:r>
            <a:r>
              <a:rPr lang="en-US" altLang="ko-KR" sz="1200" dirty="0" smtClean="0"/>
              <a:t>Rules, 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10770" y="5584715"/>
            <a:ext cx="3170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Rakesh </a:t>
            </a:r>
            <a:r>
              <a:rPr lang="en-US" altLang="ko-KR" sz="1200" dirty="0" smtClean="0"/>
              <a:t>Agrawal and </a:t>
            </a:r>
            <a:r>
              <a:rPr lang="en-US" altLang="ko-KR" sz="1200" dirty="0" err="1" smtClean="0"/>
              <a:t>Ramakrishnan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Srikant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5034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5632" y="426720"/>
            <a:ext cx="1978427" cy="5773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의사코드 예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]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2858" t="27101" r="31933" b="9865"/>
          <a:stretch/>
        </p:blipFill>
        <p:spPr>
          <a:xfrm>
            <a:off x="3843867" y="36512"/>
            <a:ext cx="5147733" cy="650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9148" y="6188772"/>
            <a:ext cx="65962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a faster algorithm for between centrality, U. </a:t>
            </a:r>
            <a:r>
              <a:rPr lang="en-US" altLang="ko-KR" sz="12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Brandes</a:t>
            </a:r>
            <a:r>
              <a:rPr lang="en-US" altLang="ko-KR" sz="1200" dirty="0">
                <a:latin typeface="Arial" panose="020B0604020202020204" pitchFamily="34" charset="0"/>
              </a:rPr>
              <a:t>, Journal of Mathematical </a:t>
            </a:r>
            <a:r>
              <a:rPr lang="en-US" altLang="ko-KR" sz="1200" dirty="0" smtClean="0">
                <a:latin typeface="Arial" panose="020B0604020202020204" pitchFamily="34" charset="0"/>
              </a:rPr>
              <a:t>Sociology, 2001 </a:t>
            </a:r>
            <a:endParaRPr lang="ko-KR" altLang="en-US" sz="12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52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0647" y="848362"/>
            <a:ext cx="10433787" cy="2793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연습문제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1] 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정수로 표시된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과목의 평균을 구하는 알고리즘의 의사코드를 작성하라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</a:rPr>
              <a:t>[</a:t>
            </a:r>
            <a:r>
              <a:rPr lang="ko-KR" altLang="en-US" sz="2400" dirty="0">
                <a:latin typeface="Arial" panose="020B0604020202020204" pitchFamily="34" charset="0"/>
              </a:rPr>
              <a:t>연습문제 </a:t>
            </a:r>
            <a:r>
              <a:rPr lang="en-US" altLang="ko-KR" sz="2400" dirty="0">
                <a:latin typeface="Arial" panose="020B0604020202020204" pitchFamily="34" charset="0"/>
              </a:rPr>
              <a:t>2]  </a:t>
            </a:r>
            <a:r>
              <a:rPr lang="ko-KR" altLang="en-US" sz="2400" dirty="0">
                <a:latin typeface="Arial" panose="020B0604020202020204" pitchFamily="34" charset="0"/>
              </a:rPr>
              <a:t>다음 학기 수강 신청할 과목들을 결정하는 알고리즘의 </a:t>
            </a:r>
            <a:r>
              <a:rPr lang="ko-KR" altLang="en-US" sz="2400" dirty="0" smtClean="0">
                <a:latin typeface="Arial" panose="020B0604020202020204" pitchFamily="34" charset="0"/>
              </a:rPr>
              <a:t>의사코드를 </a:t>
            </a:r>
            <a:r>
              <a:rPr lang="ko-KR" altLang="en-US" sz="2400" dirty="0">
                <a:latin typeface="Arial" panose="020B0604020202020204" pitchFamily="34" charset="0"/>
              </a:rPr>
              <a:t>작성하라</a:t>
            </a:r>
            <a:r>
              <a:rPr lang="en-US" altLang="ko-KR" sz="2400" dirty="0" smtClean="0">
                <a:latin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646" y="3961952"/>
            <a:ext cx="1043378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연습문제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3]  10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부터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100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사이의 자연수 하나를 입력 받는다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 n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이라 한다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 n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 약수들의 합을 구하는 알고리즘의 의사코드를 작성하라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</a:rPr>
              <a:t>[</a:t>
            </a:r>
            <a:r>
              <a:rPr lang="ko-KR" altLang="en-US" sz="2400" dirty="0">
                <a:latin typeface="Arial" panose="020B0604020202020204" pitchFamily="34" charset="0"/>
              </a:rPr>
              <a:t>연습문제 </a:t>
            </a:r>
            <a:r>
              <a:rPr lang="en-US" altLang="ko-KR" sz="2400" dirty="0" smtClean="0">
                <a:latin typeface="Arial" panose="020B0604020202020204" pitchFamily="34" charset="0"/>
              </a:rPr>
              <a:t>4]  </a:t>
            </a:r>
            <a:r>
              <a:rPr lang="ko-KR" altLang="en-US" sz="2400" dirty="0" smtClean="0">
                <a:latin typeface="Arial" panose="020B0604020202020204" pitchFamily="34" charset="0"/>
              </a:rPr>
              <a:t>인터넷 </a:t>
            </a:r>
            <a:r>
              <a:rPr lang="ko-KR" altLang="en-US" sz="2400" dirty="0" err="1" smtClean="0">
                <a:latin typeface="Arial" panose="020B0604020202020204" pitchFamily="34" charset="0"/>
              </a:rPr>
              <a:t>뱅킹에서</a:t>
            </a:r>
            <a:r>
              <a:rPr lang="ko-KR" altLang="en-US" sz="2400" dirty="0" smtClean="0">
                <a:latin typeface="Arial" panose="020B0604020202020204" pitchFamily="34" charset="0"/>
              </a:rPr>
              <a:t> 계좌이체 절차의 의사코드를 </a:t>
            </a:r>
            <a:r>
              <a:rPr lang="ko-KR" altLang="en-US" sz="2400" dirty="0">
                <a:latin typeface="Arial" panose="020B0604020202020204" pitchFamily="34" charset="0"/>
              </a:rPr>
              <a:t>작성하라</a:t>
            </a:r>
            <a:r>
              <a:rPr lang="en-US" altLang="ko-KR" sz="2400" dirty="0" smtClean="0">
                <a:latin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3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38647" y="1632055"/>
            <a:ext cx="36011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흐름도</a:t>
            </a:r>
            <a:endParaRPr lang="en-US" altLang="ko-KR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ko-KR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10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838" y="728240"/>
            <a:ext cx="193995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흐름도 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9700" y="1756522"/>
            <a:ext cx="10425670" cy="22369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Arial" panose="020B0604020202020204" pitchFamily="34" charset="0"/>
              </a:rPr>
              <a:t>어떤 문제를 해결하는데 필요한 작업들을 도형들의 관계로 표현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Arial" panose="020B0604020202020204" pitchFamily="34" charset="0"/>
              </a:rPr>
              <a:t>도형들의 관계가 논리적인 흐름을 나타낸다</a:t>
            </a:r>
            <a:r>
              <a:rPr lang="en-US" altLang="ko-KR" sz="2400" dirty="0">
                <a:latin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Arial" panose="020B0604020202020204" pitchFamily="34" charset="0"/>
              </a:rPr>
              <a:t>작업들의 연관 관계와 선후 관계를 시각적으로 보여 줌 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701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382212" y="727999"/>
          <a:ext cx="8884005" cy="573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335"/>
                <a:gridCol w="2961335"/>
                <a:gridCol w="2961335"/>
              </a:tblGrid>
              <a:tr h="564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  <a:ea typeface="+mn-ea"/>
                        </a:rPr>
                        <a:t>심벌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Arial" panose="020B0604020202020204" pitchFamily="34" charset="0"/>
                        </a:rPr>
                        <a:t>내용</a:t>
                      </a:r>
                      <a:endParaRPr lang="en-US" altLang="ko-KR" sz="2000" dirty="0" smtClean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14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  <a:ea typeface="+mn-ea"/>
                        </a:rPr>
                        <a:t>터미널 심벌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흐름도의 시작과 끝을 나타내는 기호</a:t>
                      </a:r>
                      <a:endParaRPr lang="en-US" altLang="ko-KR" sz="1800" dirty="0" smtClean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30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입출력 심벌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입출력 작업 표시</a:t>
                      </a:r>
                      <a:endParaRPr lang="ko-KR" altLang="en-US" sz="1800" dirty="0" smtClean="0"/>
                    </a:p>
                  </a:txBody>
                  <a:tcPr anchor="ctr"/>
                </a:tc>
              </a:tr>
              <a:tr h="914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프로세스 심벌</a:t>
                      </a:r>
                      <a:endParaRPr lang="ko-KR" altLang="en-US" sz="180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연산</a:t>
                      </a:r>
                      <a:r>
                        <a:rPr lang="en-US" altLang="ko-KR" sz="180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명령문 등 처리해야 할 작업 내용</a:t>
                      </a:r>
                      <a:endParaRPr lang="en-US" altLang="ko-KR" sz="1800" dirty="0" smtClean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30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판단 심벌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판단을 나타낸다</a:t>
                      </a:r>
                      <a:endParaRPr lang="en-US" altLang="ko-KR" sz="1800" dirty="0" smtClean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14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연결심벌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페이지 내</a:t>
                      </a:r>
                      <a:r>
                        <a:rPr lang="en-US" altLang="ko-KR" sz="1800" dirty="0" smtClean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외의 연결을 나타낸다</a:t>
                      </a:r>
                      <a:endParaRPr lang="en-US" altLang="ko-KR" sz="1800" dirty="0" smtClean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5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미리 정의된 프로세스 심벌</a:t>
                      </a:r>
                      <a:endParaRPr lang="en-US" altLang="ko-KR" sz="1800" dirty="0" smtClean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모듈</a:t>
                      </a:r>
                      <a:r>
                        <a:rPr lang="en-US" altLang="ko-KR" sz="1800" dirty="0" smtClean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함수</a:t>
                      </a:r>
                      <a:r>
                        <a:rPr lang="en-US" altLang="ko-KR" sz="1800" dirty="0" smtClean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dirty="0" err="1" smtClean="0">
                          <a:latin typeface="Arial" panose="020B0604020202020204" pitchFamily="34" charset="0"/>
                        </a:rPr>
                        <a:t>메소드</a:t>
                      </a:r>
                      <a:r>
                        <a:rPr lang="en-US" altLang="ko-KR" sz="1800" dirty="0" smtClean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하위절차</a:t>
                      </a:r>
                      <a:endParaRPr lang="en-US" altLang="ko-KR" sz="1800" dirty="0" smtClean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30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흐름심벌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연결 흐름 표시</a:t>
                      </a:r>
                      <a:endParaRPr lang="en-US" altLang="ko-KR" sz="1800" dirty="0" smtClean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4910595" y="1515225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종료</a:t>
            </a:r>
          </a:p>
        </p:txBody>
      </p:sp>
      <p:sp>
        <p:nvSpPr>
          <p:cNvPr id="9" name="평행 사변형 8"/>
          <p:cNvSpPr/>
          <p:nvPr/>
        </p:nvSpPr>
        <p:spPr>
          <a:xfrm>
            <a:off x="4701595" y="2219968"/>
            <a:ext cx="1955800" cy="482084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mtClean="0"/>
              <a:t>입력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99268" y="2974983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프로세스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4965364" y="3662494"/>
            <a:ext cx="1414649" cy="53151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7" name="타원 16"/>
          <p:cNvSpPr/>
          <p:nvPr/>
        </p:nvSpPr>
        <p:spPr>
          <a:xfrm>
            <a:off x="4701595" y="4337314"/>
            <a:ext cx="527538" cy="4969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grpSp>
        <p:nvGrpSpPr>
          <p:cNvPr id="2049" name="그룹 2048"/>
          <p:cNvGrpSpPr/>
          <p:nvPr/>
        </p:nvGrpSpPr>
        <p:grpSpPr>
          <a:xfrm rot="10800000">
            <a:off x="5915253" y="4400970"/>
            <a:ext cx="570704" cy="473853"/>
            <a:chOff x="3317632" y="5756031"/>
            <a:chExt cx="879186" cy="750277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3317632" y="5756031"/>
              <a:ext cx="451294" cy="363414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329355" y="6119446"/>
              <a:ext cx="0" cy="38686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341034" y="6506308"/>
              <a:ext cx="855784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4185138" y="6119446"/>
              <a:ext cx="0" cy="38686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3768926" y="5756031"/>
              <a:ext cx="416213" cy="36341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864890" y="5192952"/>
            <a:ext cx="1657844" cy="637330"/>
            <a:chOff x="4864890" y="5192952"/>
            <a:chExt cx="1657844" cy="637330"/>
          </a:xfrm>
        </p:grpSpPr>
        <p:sp>
          <p:nvSpPr>
            <p:cNvPr id="2051" name="직사각형 2050"/>
            <p:cNvSpPr/>
            <p:nvPr/>
          </p:nvSpPr>
          <p:spPr>
            <a:xfrm>
              <a:off x="4864890" y="5218240"/>
              <a:ext cx="1657844" cy="599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rtlCol="0" anchor="ctr"/>
            <a:lstStyle/>
            <a:p>
              <a:pPr algn="ctr"/>
              <a:endParaRPr lang="ko-KR" altLang="en-US" dirty="0" smtClean="0"/>
            </a:p>
          </p:txBody>
        </p:sp>
        <p:cxnSp>
          <p:nvCxnSpPr>
            <p:cNvPr id="2053" name="직선 연결선 2052"/>
            <p:cNvCxnSpPr/>
            <p:nvPr/>
          </p:nvCxnSpPr>
          <p:spPr>
            <a:xfrm>
              <a:off x="5017332" y="5192952"/>
              <a:ext cx="0" cy="63733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직선 연결선 2054"/>
            <p:cNvCxnSpPr/>
            <p:nvPr/>
          </p:nvCxnSpPr>
          <p:spPr>
            <a:xfrm>
              <a:off x="6396373" y="5218240"/>
              <a:ext cx="0" cy="61204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7" name="TextBox 2056"/>
          <p:cNvSpPr txBox="1"/>
          <p:nvPr/>
        </p:nvSpPr>
        <p:spPr>
          <a:xfrm>
            <a:off x="4189425" y="15779"/>
            <a:ext cx="374012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흐름도에서 사용되는 표시</a:t>
            </a:r>
          </a:p>
        </p:txBody>
      </p:sp>
      <p:cxnSp>
        <p:nvCxnSpPr>
          <p:cNvPr id="2059" name="직선 화살표 연결선 2058"/>
          <p:cNvCxnSpPr/>
          <p:nvPr/>
        </p:nvCxnSpPr>
        <p:spPr>
          <a:xfrm>
            <a:off x="5070702" y="6126416"/>
            <a:ext cx="986419" cy="1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3530" y="-36965"/>
            <a:ext cx="144943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114368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582560" y="1161607"/>
          <a:ext cx="8884005" cy="320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335"/>
                <a:gridCol w="2961335"/>
                <a:gridCol w="2961335"/>
              </a:tblGrid>
              <a:tr h="564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Arial" panose="020B0604020202020204" pitchFamily="34" charset="0"/>
                          <a:ea typeface="+mn-ea"/>
                        </a:rPr>
                        <a:t>심벌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Arial" panose="020B0604020202020204" pitchFamily="34" charset="0"/>
                        </a:rPr>
                        <a:t>내용</a:t>
                      </a:r>
                      <a:endParaRPr lang="en-US" altLang="ko-KR" sz="2000" dirty="0" smtClean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14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smtClean="0">
                          <a:latin typeface="Arial" panose="020B0604020202020204" pitchFamily="34" charset="0"/>
                          <a:ea typeface="+mn-ea"/>
                        </a:rPr>
                        <a:t>준비 심벌</a:t>
                      </a:r>
                      <a:endParaRPr lang="ko-KR" altLang="en-US" sz="180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800" smtClean="0">
                          <a:latin typeface="Arial" panose="020B0604020202020204" pitchFamily="34" charset="0"/>
                        </a:rPr>
                        <a:t>변수의 초기화</a:t>
                      </a:r>
                      <a:endParaRPr lang="en-US" altLang="ko-KR" sz="18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079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mtClean="0">
                          <a:latin typeface="Arial" panose="020B0604020202020204" pitchFamily="34" charset="0"/>
                        </a:rPr>
                        <a:t>문서출력 심벌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smtClean="0">
                          <a:latin typeface="Arial" panose="020B0604020202020204" pitchFamily="34" charset="0"/>
                        </a:rPr>
                        <a:t>문서로 출력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914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latin typeface="Arial" panose="020B0604020202020204" pitchFamily="34" charset="0"/>
                        </a:rPr>
                        <a:t>데이터베이스 </a:t>
                      </a:r>
                      <a:r>
                        <a:rPr lang="ko-KR" altLang="en-US" sz="1800" dirty="0" smtClean="0">
                          <a:latin typeface="Arial" panose="020B0604020202020204" pitchFamily="34" charset="0"/>
                        </a:rPr>
                        <a:t>심벌</a:t>
                      </a:r>
                      <a:endParaRPr lang="ko-KR" altLang="en-US" sz="180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800" smtClean="0">
                          <a:latin typeface="Arial" panose="020B0604020202020204" pitchFamily="34" charset="0"/>
                        </a:rPr>
                        <a:t>데이터베이스</a:t>
                      </a:r>
                      <a:endParaRPr lang="en-US" altLang="ko-KR" sz="18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육각형 3"/>
          <p:cNvSpPr/>
          <p:nvPr/>
        </p:nvSpPr>
        <p:spPr>
          <a:xfrm>
            <a:off x="5421517" y="1919670"/>
            <a:ext cx="1465671" cy="512589"/>
          </a:xfrm>
          <a:prstGeom prst="hexagon">
            <a:avLst>
              <a:gd name="adj" fmla="val 42343"/>
              <a:gd name="vf" fmla="val 1154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8" name="순서도: 문서 17"/>
          <p:cNvSpPr/>
          <p:nvPr/>
        </p:nvSpPr>
        <p:spPr>
          <a:xfrm>
            <a:off x="5567214" y="2719078"/>
            <a:ext cx="1277815" cy="594167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1" name="순서도: 자기 디스크 20"/>
          <p:cNvSpPr/>
          <p:nvPr/>
        </p:nvSpPr>
        <p:spPr>
          <a:xfrm>
            <a:off x="5567214" y="3670299"/>
            <a:ext cx="1132118" cy="53099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8990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8367" y="594291"/>
            <a:ext cx="1053239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터미널</a:t>
            </a:r>
            <a:r>
              <a:rPr lang="en-US" altLang="ko-KR" sz="2400" dirty="0">
                <a:latin typeface="Arial" panose="020B0604020202020204" pitchFamily="34" charset="0"/>
              </a:rPr>
              <a:t>(terminal)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심벌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모서리가 원형인 사각형</a:t>
            </a:r>
            <a:r>
              <a:rPr lang="en-US" altLang="ko-KR" sz="2400" dirty="0"/>
              <a:t>(rounded rectangle)</a:t>
            </a:r>
            <a:r>
              <a:rPr lang="ko-KR" altLang="en-US" sz="2400" dirty="0"/>
              <a:t>으로 표시한다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흐름도의 시작과 끝을 나타내는 도형이다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시작과 종료로 표시한다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8165186" y="3023239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종료</a:t>
            </a:r>
          </a:p>
        </p:txBody>
      </p:sp>
      <p:sp>
        <p:nvSpPr>
          <p:cNvPr id="6" name="순서도: 수행의 시작/종료 5"/>
          <p:cNvSpPr/>
          <p:nvPr/>
        </p:nvSpPr>
        <p:spPr>
          <a:xfrm>
            <a:off x="3463963" y="4558499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시작</a:t>
            </a:r>
          </a:p>
        </p:txBody>
      </p:sp>
      <p:sp>
        <p:nvSpPr>
          <p:cNvPr id="8" name="순서도: 수행의 시작/종료 7"/>
          <p:cNvSpPr/>
          <p:nvPr/>
        </p:nvSpPr>
        <p:spPr>
          <a:xfrm>
            <a:off x="7146275" y="4558499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종료</a:t>
            </a:r>
          </a:p>
        </p:txBody>
      </p:sp>
      <p:cxnSp>
        <p:nvCxnSpPr>
          <p:cNvPr id="9" name="직선 화살표 연결선 8"/>
          <p:cNvCxnSpPr>
            <a:stCxn id="6" idx="3"/>
          </p:cNvCxnSpPr>
          <p:nvPr/>
        </p:nvCxnSpPr>
        <p:spPr>
          <a:xfrm>
            <a:off x="4913385" y="4816282"/>
            <a:ext cx="686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8" idx="1"/>
          </p:cNvCxnSpPr>
          <p:nvPr/>
        </p:nvCxnSpPr>
        <p:spPr>
          <a:xfrm>
            <a:off x="6573795" y="4816282"/>
            <a:ext cx="572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829280" y="4773033"/>
            <a:ext cx="111210" cy="864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0" name="타원 19"/>
          <p:cNvSpPr/>
          <p:nvPr/>
        </p:nvSpPr>
        <p:spPr>
          <a:xfrm>
            <a:off x="6040395" y="4773033"/>
            <a:ext cx="111210" cy="864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1" name="타원 20"/>
          <p:cNvSpPr/>
          <p:nvPr/>
        </p:nvSpPr>
        <p:spPr>
          <a:xfrm>
            <a:off x="6251510" y="4773033"/>
            <a:ext cx="111210" cy="864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01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1409" y="573438"/>
            <a:ext cx="683475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입출력 심벌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</a:rPr>
              <a:t>데이터의 입출력 작업 표시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평행사변형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2400" dirty="0" smtClean="0">
                <a:latin typeface="Arial" panose="020B0604020202020204" pitchFamily="34" charset="0"/>
              </a:rPr>
              <a:t>parallelogram)</a:t>
            </a:r>
            <a:r>
              <a:rPr lang="ko-KR" altLang="en-US" sz="2400" dirty="0" smtClean="0">
                <a:latin typeface="Arial" panose="020B0604020202020204" pitchFamily="34" charset="0"/>
              </a:rPr>
              <a:t>으로 표시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8140849" y="1641183"/>
            <a:ext cx="1955800" cy="7239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mtClean="0"/>
              <a:t>입력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</a:p>
        </p:txBody>
      </p:sp>
      <p:sp>
        <p:nvSpPr>
          <p:cNvPr id="9" name="평행 사변형 8"/>
          <p:cNvSpPr/>
          <p:nvPr/>
        </p:nvSpPr>
        <p:spPr>
          <a:xfrm>
            <a:off x="5787583" y="3881987"/>
            <a:ext cx="1955800" cy="934434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을 출력한다</a:t>
            </a:r>
          </a:p>
        </p:txBody>
      </p:sp>
      <p:sp>
        <p:nvSpPr>
          <p:cNvPr id="10" name="평행 사변형 9"/>
          <p:cNvSpPr/>
          <p:nvPr/>
        </p:nvSpPr>
        <p:spPr>
          <a:xfrm>
            <a:off x="2986925" y="3881987"/>
            <a:ext cx="1955800" cy="934434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을 읽는다</a:t>
            </a:r>
          </a:p>
        </p:txBody>
      </p:sp>
    </p:spTree>
    <p:extLst>
      <p:ext uri="{BB962C8B-B14F-4D97-AF65-F5344CB8AC3E}">
        <p14:creationId xmlns:p14="http://schemas.microsoft.com/office/powerpoint/2010/main" val="696689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409" y="573438"/>
            <a:ext cx="867905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프로세스 심벌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(process symbol)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수학적인  연산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2400" dirty="0"/>
              <a:t>또는 데이터 처리를 표시한다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직사각형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(rectangle)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으로 표시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20972" y="1129668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프로세스</a:t>
            </a:r>
          </a:p>
        </p:txBody>
      </p:sp>
      <p:sp>
        <p:nvSpPr>
          <p:cNvPr id="7" name="순서도: 수행의 시작/종료 6"/>
          <p:cNvSpPr/>
          <p:nvPr/>
        </p:nvSpPr>
        <p:spPr>
          <a:xfrm>
            <a:off x="7420758" y="2368423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시작</a:t>
            </a:r>
          </a:p>
        </p:txBody>
      </p:sp>
      <p:sp>
        <p:nvSpPr>
          <p:cNvPr id="8" name="평행 사변형 7"/>
          <p:cNvSpPr/>
          <p:nvPr/>
        </p:nvSpPr>
        <p:spPr>
          <a:xfrm>
            <a:off x="7167569" y="3237407"/>
            <a:ext cx="1955800" cy="482084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을 읽는다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8500" y="4038138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sum =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까지의 합</a:t>
            </a:r>
          </a:p>
        </p:txBody>
      </p:sp>
      <p:sp>
        <p:nvSpPr>
          <p:cNvPr id="10" name="평행 사변형 9"/>
          <p:cNvSpPr/>
          <p:nvPr/>
        </p:nvSpPr>
        <p:spPr>
          <a:xfrm>
            <a:off x="7098934" y="5043982"/>
            <a:ext cx="2093070" cy="572778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sum</a:t>
            </a:r>
            <a:r>
              <a:rPr lang="ko-KR" altLang="en-US" dirty="0" smtClean="0"/>
              <a:t>을 출력한다</a:t>
            </a: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8145469" y="2883989"/>
            <a:ext cx="0" cy="35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4"/>
            <a:endCxn id="9" idx="0"/>
          </p:cNvCxnSpPr>
          <p:nvPr/>
        </p:nvCxnSpPr>
        <p:spPr>
          <a:xfrm>
            <a:off x="8145469" y="3719491"/>
            <a:ext cx="0" cy="318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0"/>
          </p:cNvCxnSpPr>
          <p:nvPr/>
        </p:nvCxnSpPr>
        <p:spPr>
          <a:xfrm>
            <a:off x="8145469" y="4611010"/>
            <a:ext cx="0" cy="43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80432" y="3522357"/>
            <a:ext cx="1471440" cy="813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두 수 </a:t>
            </a:r>
            <a:r>
              <a:rPr lang="en-US" altLang="ko-KR" dirty="0" err="1" smtClean="0"/>
              <a:t>a,b</a:t>
            </a:r>
            <a:r>
              <a:rPr lang="ko-KR" altLang="en-US" dirty="0" smtClean="0"/>
              <a:t>값을 교환한다</a:t>
            </a: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7420758" y="5879794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종료</a:t>
            </a:r>
          </a:p>
        </p:txBody>
      </p:sp>
      <p:cxnSp>
        <p:nvCxnSpPr>
          <p:cNvPr id="18" name="직선 화살표 연결선 17"/>
          <p:cNvCxnSpPr>
            <a:stCxn id="10" idx="4"/>
            <a:endCxn id="15" idx="0"/>
          </p:cNvCxnSpPr>
          <p:nvPr/>
        </p:nvCxnSpPr>
        <p:spPr>
          <a:xfrm>
            <a:off x="8145469" y="5616760"/>
            <a:ext cx="0" cy="263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4683" y="4588382"/>
            <a:ext cx="330090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의사코드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pseudocode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6464" y="6067425"/>
            <a:ext cx="25458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흐름도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(flowchart)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4514" y="1275009"/>
            <a:ext cx="4597035" cy="33133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marL="541338" indent="-360363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ko-KR" altLang="en-US" sz="2000" dirty="0" err="1" smtClean="0"/>
              <a:t>총매출액을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초기화한다</a:t>
            </a:r>
            <a:r>
              <a:rPr lang="en-US" altLang="ko-KR" sz="2000" dirty="0" smtClean="0"/>
              <a:t>.</a:t>
            </a:r>
          </a:p>
          <a:p>
            <a:pPr marL="541338" indent="-360363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월부터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월까지의 </a:t>
            </a:r>
            <a:r>
              <a:rPr lang="ko-KR" altLang="en-US" sz="2000" dirty="0" err="1" smtClean="0"/>
              <a:t>월매출액을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총매출액에</a:t>
            </a:r>
            <a:r>
              <a:rPr lang="ko-KR" altLang="en-US" sz="2000" dirty="0" smtClean="0"/>
              <a:t> 더한다</a:t>
            </a:r>
            <a:r>
              <a:rPr lang="en-US" altLang="ko-KR" sz="2000" dirty="0" smtClean="0"/>
              <a:t>.</a:t>
            </a:r>
          </a:p>
          <a:p>
            <a:pPr marL="541338" indent="-360363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ko-KR" altLang="en-US" sz="2000" dirty="0" err="1" smtClean="0"/>
              <a:t>총매출액을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로 나누어 </a:t>
            </a:r>
            <a:r>
              <a:rPr lang="ko-KR" altLang="en-US" sz="2000" dirty="0" err="1" smtClean="0"/>
              <a:t>평균월매출액을</a:t>
            </a:r>
            <a:r>
              <a:rPr lang="ko-KR" altLang="en-US" sz="2000" dirty="0" smtClean="0"/>
              <a:t> 구한다</a:t>
            </a:r>
            <a:endParaRPr lang="en-US" altLang="ko-KR" sz="2000" dirty="0" smtClean="0"/>
          </a:p>
          <a:p>
            <a:pPr marL="541338" indent="-360363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ko-KR" altLang="en-US" sz="2000" dirty="0" err="1" smtClean="0"/>
              <a:t>평균</a:t>
            </a:r>
            <a:r>
              <a:rPr lang="ko-KR" altLang="en-US" sz="2000" dirty="0" err="1"/>
              <a:t>월</a:t>
            </a:r>
            <a:r>
              <a:rPr lang="ko-KR" altLang="en-US" sz="2000" dirty="0" err="1" smtClean="0"/>
              <a:t>매출액을</a:t>
            </a:r>
            <a:r>
              <a:rPr lang="ko-KR" altLang="en-US" sz="2000" dirty="0" smtClean="0"/>
              <a:t> 출력한다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580" y="98334"/>
            <a:ext cx="49183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작년도 평균 </a:t>
            </a:r>
            <a:r>
              <a:rPr lang="ko-KR" altLang="en-US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월매출액을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계산한다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8361891" y="218943"/>
            <a:ext cx="994203" cy="37348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smtClean="0"/>
              <a:t>시작</a:t>
            </a:r>
          </a:p>
        </p:txBody>
      </p:sp>
      <p:sp>
        <p:nvSpPr>
          <p:cNvPr id="12" name="순서도: 판단 11"/>
          <p:cNvSpPr/>
          <p:nvPr/>
        </p:nvSpPr>
        <p:spPr>
          <a:xfrm>
            <a:off x="7900216" y="1854560"/>
            <a:ext cx="1918952" cy="55488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smtClean="0"/>
              <a:t>월 </a:t>
            </a:r>
            <a:r>
              <a:rPr lang="en-US" altLang="ko-KR" sz="1400" dirty="0" smtClean="0"/>
              <a:t>&lt; 13</a:t>
            </a:r>
            <a:endParaRPr lang="ko-KR" altLang="en-US" sz="1400" dirty="0" smtClean="0"/>
          </a:p>
        </p:txBody>
      </p:sp>
      <p:sp>
        <p:nvSpPr>
          <p:cNvPr id="13" name="순서도: 처리 12"/>
          <p:cNvSpPr/>
          <p:nvPr/>
        </p:nvSpPr>
        <p:spPr>
          <a:xfrm>
            <a:off x="7157029" y="2692784"/>
            <a:ext cx="3403925" cy="59242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err="1" smtClean="0"/>
              <a:t>총매출액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err="1"/>
              <a:t>총</a:t>
            </a:r>
            <a:r>
              <a:rPr lang="ko-KR" altLang="en-US" sz="1400" dirty="0" err="1" smtClean="0"/>
              <a:t>매출액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월매출액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월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+1</a:t>
            </a:r>
            <a:endParaRPr lang="ko-KR" altLang="en-US" sz="14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7743057" y="3568550"/>
            <a:ext cx="2512700" cy="59242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err="1" smtClean="0"/>
              <a:t>평균월</a:t>
            </a:r>
            <a:r>
              <a:rPr lang="ko-KR" altLang="en-US" sz="1400" dirty="0" err="1"/>
              <a:t>매</a:t>
            </a:r>
            <a:r>
              <a:rPr lang="ko-KR" altLang="en-US" sz="1400" dirty="0" err="1" smtClean="0"/>
              <a:t>출액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err="1" smtClean="0"/>
              <a:t>총매출액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/12</a:t>
            </a:r>
          </a:p>
        </p:txBody>
      </p:sp>
      <p:sp>
        <p:nvSpPr>
          <p:cNvPr id="15" name="순서도: 데이터 14"/>
          <p:cNvSpPr/>
          <p:nvPr/>
        </p:nvSpPr>
        <p:spPr>
          <a:xfrm>
            <a:off x="8283419" y="4389922"/>
            <a:ext cx="1429772" cy="621437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err="1" smtClean="0"/>
              <a:t>평균월매출액</a:t>
            </a:r>
            <a:r>
              <a:rPr lang="ko-KR" altLang="en-US" sz="1400" dirty="0" smtClean="0"/>
              <a:t> 출력</a:t>
            </a: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8499166" y="5366629"/>
            <a:ext cx="994203" cy="37348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smtClean="0"/>
              <a:t>종료</a:t>
            </a:r>
          </a:p>
        </p:txBody>
      </p:sp>
      <p:cxnSp>
        <p:nvCxnSpPr>
          <p:cNvPr id="18" name="직선 화살표 연결선 17"/>
          <p:cNvCxnSpPr>
            <a:stCxn id="10" idx="2"/>
          </p:cNvCxnSpPr>
          <p:nvPr/>
        </p:nvCxnSpPr>
        <p:spPr>
          <a:xfrm>
            <a:off x="8858993" y="592430"/>
            <a:ext cx="929" cy="38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2" idx="0"/>
          </p:cNvCxnSpPr>
          <p:nvPr/>
        </p:nvCxnSpPr>
        <p:spPr>
          <a:xfrm flipH="1">
            <a:off x="8859692" y="1571223"/>
            <a:ext cx="230" cy="28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2"/>
            <a:endCxn id="13" idx="0"/>
          </p:cNvCxnSpPr>
          <p:nvPr/>
        </p:nvCxnSpPr>
        <p:spPr>
          <a:xfrm flipH="1">
            <a:off x="8858992" y="2409447"/>
            <a:ext cx="700" cy="28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2"/>
            <a:endCxn id="15" idx="1"/>
          </p:cNvCxnSpPr>
          <p:nvPr/>
        </p:nvCxnSpPr>
        <p:spPr>
          <a:xfrm flipH="1">
            <a:off x="8998305" y="4160979"/>
            <a:ext cx="1102" cy="228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4"/>
            <a:endCxn id="16" idx="0"/>
          </p:cNvCxnSpPr>
          <p:nvPr/>
        </p:nvCxnSpPr>
        <p:spPr>
          <a:xfrm flipH="1">
            <a:off x="8996268" y="5011359"/>
            <a:ext cx="2037" cy="355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40887" y="2256092"/>
            <a:ext cx="463588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yes</a:t>
            </a:r>
            <a:endParaRPr lang="ko-KR" altLang="en-US" sz="1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>
            <a:stCxn id="12" idx="3"/>
          </p:cNvCxnSpPr>
          <p:nvPr/>
        </p:nvCxnSpPr>
        <p:spPr>
          <a:xfrm flipV="1">
            <a:off x="9819168" y="2132003"/>
            <a:ext cx="1701963" cy="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1540971" y="2132003"/>
            <a:ext cx="8878" cy="17327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4" idx="3"/>
          </p:cNvCxnSpPr>
          <p:nvPr/>
        </p:nvCxnSpPr>
        <p:spPr>
          <a:xfrm flipH="1">
            <a:off x="10255757" y="3864764"/>
            <a:ext cx="1265374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46850" y="1716505"/>
            <a:ext cx="383438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no</a:t>
            </a:r>
            <a:endParaRPr lang="ko-KR" altLang="en-US" sz="1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>
            <a:stCxn id="13" idx="1"/>
          </p:cNvCxnSpPr>
          <p:nvPr/>
        </p:nvCxnSpPr>
        <p:spPr>
          <a:xfrm flipH="1">
            <a:off x="6749021" y="2988999"/>
            <a:ext cx="408008" cy="938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6749021" y="1712891"/>
            <a:ext cx="0" cy="12854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749021" y="1712891"/>
            <a:ext cx="21099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육각형 2"/>
          <p:cNvSpPr/>
          <p:nvPr/>
        </p:nvSpPr>
        <p:spPr>
          <a:xfrm>
            <a:off x="8097057" y="1013498"/>
            <a:ext cx="1523867" cy="530344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err="1"/>
              <a:t>총매출액</a:t>
            </a:r>
            <a:r>
              <a:rPr lang="ko-KR" altLang="en-US" sz="1400" dirty="0"/>
              <a:t> </a:t>
            </a:r>
            <a:r>
              <a:rPr lang="en-US" altLang="ko-KR" sz="1400" dirty="0"/>
              <a:t>= 0</a:t>
            </a:r>
          </a:p>
          <a:p>
            <a:pPr algn="ctr"/>
            <a:r>
              <a:rPr lang="ko-KR" altLang="en-US" sz="1400" dirty="0"/>
              <a:t>월 </a:t>
            </a:r>
            <a:r>
              <a:rPr lang="en-US" altLang="ko-KR" sz="1400" dirty="0"/>
              <a:t>= 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77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43375" y="3862791"/>
            <a:ext cx="2802370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if( </a:t>
            </a:r>
            <a:r>
              <a:rPr lang="ko-KR" altLang="en-US" sz="2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내일 비가 오면</a:t>
            </a:r>
            <a:r>
              <a:rPr lang="en-US" altLang="ko-KR" sz="2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) then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         놀이동산에 간다</a:t>
            </a:r>
            <a:endParaRPr lang="en-US" altLang="ko-KR" sz="20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         야구장에 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128" y="734545"/>
            <a:ext cx="867905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판단</a:t>
            </a:r>
            <a:r>
              <a:rPr lang="en-US" altLang="ko-KR" sz="2400" dirty="0">
                <a:latin typeface="Arial" panose="020B0604020202020204" pitchFamily="34" charset="0"/>
              </a:rPr>
              <a:t>(decision) </a:t>
            </a:r>
            <a:endParaRPr lang="en-US" altLang="ko-KR" sz="2400" dirty="0" smtClean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2400" dirty="0"/>
              <a:t>조건을 판단하여 결과는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아니오 또는 참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거짓이 </a:t>
            </a:r>
            <a:r>
              <a:rPr lang="ko-KR" altLang="en-US" sz="2400" dirty="0"/>
              <a:t>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다이아몬드로 표시한다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9153041" y="1379857"/>
            <a:ext cx="2200759" cy="83303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6" name="순서도: 판단 5"/>
          <p:cNvSpPr/>
          <p:nvPr/>
        </p:nvSpPr>
        <p:spPr>
          <a:xfrm>
            <a:off x="6024563" y="3677556"/>
            <a:ext cx="2200759" cy="83303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내일 비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7" name="순서도: 처리 6"/>
          <p:cNvSpPr/>
          <p:nvPr/>
        </p:nvSpPr>
        <p:spPr>
          <a:xfrm>
            <a:off x="6243677" y="5153984"/>
            <a:ext cx="1762529" cy="60443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놀이동산에 간다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8955437" y="3787581"/>
            <a:ext cx="1762529" cy="60443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야구장에 간다</a:t>
            </a:r>
          </a:p>
        </p:txBody>
      </p:sp>
      <p:cxnSp>
        <p:nvCxnSpPr>
          <p:cNvPr id="10" name="직선 화살표 연결선 9"/>
          <p:cNvCxnSpPr>
            <a:stCxn id="6" idx="3"/>
            <a:endCxn id="8" idx="1"/>
          </p:cNvCxnSpPr>
          <p:nvPr/>
        </p:nvCxnSpPr>
        <p:spPr>
          <a:xfrm flipV="1">
            <a:off x="8225322" y="4089798"/>
            <a:ext cx="730115" cy="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 flipH="1">
            <a:off x="7124942" y="4510590"/>
            <a:ext cx="1" cy="6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1277" y="4567273"/>
            <a:ext cx="5036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yes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8547" y="3631958"/>
            <a:ext cx="4122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no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91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8314" y="739286"/>
            <a:ext cx="9819479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페이지 내 연결</a:t>
            </a:r>
            <a:r>
              <a:rPr lang="en-US" altLang="ko-KR" sz="2400" dirty="0">
                <a:latin typeface="Arial" panose="020B0604020202020204" pitchFamily="34" charset="0"/>
              </a:rPr>
              <a:t>(connector)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심벌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페이지 </a:t>
            </a:r>
            <a:r>
              <a:rPr lang="ko-KR" altLang="en-US" sz="2400" dirty="0"/>
              <a:t>내의 위치로 이동하는 것을 표시한다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원으로 표시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541" y="5795944"/>
            <a:ext cx="17363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Arial" panose="020B0604020202020204" pitchFamily="34" charset="0"/>
                <a:ea typeface="맑은 고딕" panose="020B0503020000020004" pitchFamily="50" charset="-127"/>
              </a:rPr>
              <a:t>페이지 내부 연결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3958707" y="2403671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시작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71759" y="3283619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프로세스 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38" name="타원 37"/>
          <p:cNvSpPr/>
          <p:nvPr/>
        </p:nvSpPr>
        <p:spPr>
          <a:xfrm>
            <a:off x="4414959" y="5173606"/>
            <a:ext cx="527538" cy="4969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3771759" y="4220873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프로세스 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cxnSp>
        <p:nvCxnSpPr>
          <p:cNvPr id="40" name="직선 화살표 연결선 39"/>
          <p:cNvCxnSpPr>
            <a:stCxn id="34" idx="2"/>
            <a:endCxn id="37" idx="0"/>
          </p:cNvCxnSpPr>
          <p:nvPr/>
        </p:nvCxnSpPr>
        <p:spPr>
          <a:xfrm flipH="1">
            <a:off x="4678728" y="2919237"/>
            <a:ext cx="4690" cy="36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9" idx="0"/>
          </p:cNvCxnSpPr>
          <p:nvPr/>
        </p:nvCxnSpPr>
        <p:spPr>
          <a:xfrm>
            <a:off x="4678728" y="3856491"/>
            <a:ext cx="0" cy="36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9" idx="2"/>
          </p:cNvCxnSpPr>
          <p:nvPr/>
        </p:nvCxnSpPr>
        <p:spPr>
          <a:xfrm>
            <a:off x="4678728" y="4793745"/>
            <a:ext cx="0" cy="36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762422" y="2540853"/>
            <a:ext cx="527538" cy="4969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116583" y="3304533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프로세스 </a:t>
            </a:r>
            <a:r>
              <a:rPr lang="en-US" altLang="ko-KR" dirty="0" smtClean="0"/>
              <a:t>3</a:t>
            </a:r>
            <a:endParaRPr lang="ko-KR" altLang="en-US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6116583" y="4241787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프로세스 </a:t>
            </a:r>
            <a:r>
              <a:rPr lang="en-US" altLang="ko-KR" dirty="0" smtClean="0"/>
              <a:t>4</a:t>
            </a:r>
            <a:endParaRPr lang="ko-KR" altLang="en-US" dirty="0" smtClean="0"/>
          </a:p>
        </p:txBody>
      </p:sp>
      <p:cxnSp>
        <p:nvCxnSpPr>
          <p:cNvPr id="46" name="직선 화살표 연결선 45"/>
          <p:cNvCxnSpPr>
            <a:stCxn id="44" idx="2"/>
            <a:endCxn id="45" idx="0"/>
          </p:cNvCxnSpPr>
          <p:nvPr/>
        </p:nvCxnSpPr>
        <p:spPr>
          <a:xfrm>
            <a:off x="7023552" y="3877405"/>
            <a:ext cx="0" cy="36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5" idx="2"/>
          </p:cNvCxnSpPr>
          <p:nvPr/>
        </p:nvCxnSpPr>
        <p:spPr>
          <a:xfrm>
            <a:off x="7023552" y="4814659"/>
            <a:ext cx="0" cy="36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3" idx="4"/>
            <a:endCxn id="44" idx="0"/>
          </p:cNvCxnSpPr>
          <p:nvPr/>
        </p:nvCxnSpPr>
        <p:spPr>
          <a:xfrm flipH="1">
            <a:off x="7023552" y="3037797"/>
            <a:ext cx="2639" cy="26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수행의 시작/종료 48"/>
          <p:cNvSpPr/>
          <p:nvPr/>
        </p:nvSpPr>
        <p:spPr>
          <a:xfrm>
            <a:off x="6298840" y="5178239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631188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1020" y="92277"/>
            <a:ext cx="981947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</a:rPr>
              <a:t>페이지 외부로 </a:t>
            </a:r>
            <a:r>
              <a:rPr lang="ko-KR" altLang="en-US" sz="2400" dirty="0">
                <a:latin typeface="Arial" panose="020B0604020202020204" pitchFamily="34" charset="0"/>
              </a:rPr>
              <a:t>연결</a:t>
            </a:r>
            <a:r>
              <a:rPr lang="en-US" altLang="ko-KR" sz="2400" dirty="0">
                <a:latin typeface="Arial" panose="020B0604020202020204" pitchFamily="34" charset="0"/>
              </a:rPr>
              <a:t>(connector) </a:t>
            </a:r>
            <a:r>
              <a:rPr lang="ko-KR" altLang="en-US" sz="2400" dirty="0" smtClean="0">
                <a:latin typeface="Arial" panose="020B0604020202020204" pitchFamily="34" charset="0"/>
              </a:rPr>
              <a:t>심벌</a:t>
            </a:r>
            <a:endParaRPr lang="en-US" altLang="ko-KR" sz="2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야구의 </a:t>
            </a:r>
            <a:r>
              <a:rPr lang="ko-KR" altLang="en-US" sz="2400" dirty="0" err="1"/>
              <a:t>홈플레이트</a:t>
            </a:r>
            <a:r>
              <a:rPr lang="ko-KR" altLang="en-US" sz="2400" dirty="0"/>
              <a:t> 도형으로 표시한다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페이지 외부의 위치로 이동하는 것을 표시한다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64184" y="5538491"/>
            <a:ext cx="17363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Arial" panose="020B0604020202020204" pitchFamily="34" charset="0"/>
                <a:ea typeface="맑은 고딕" panose="020B0503020000020004" pitchFamily="50" charset="-127"/>
              </a:rPr>
              <a:t>페이지 내부 연결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3912350" y="2146218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시작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25402" y="3026166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프로세스 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8" name="타원 7"/>
          <p:cNvSpPr/>
          <p:nvPr/>
        </p:nvSpPr>
        <p:spPr>
          <a:xfrm>
            <a:off x="4368602" y="4916153"/>
            <a:ext cx="527538" cy="4969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725402" y="3963420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프로세스 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cxnSp>
        <p:nvCxnSpPr>
          <p:cNvPr id="10" name="직선 화살표 연결선 9"/>
          <p:cNvCxnSpPr>
            <a:stCxn id="6" idx="2"/>
            <a:endCxn id="7" idx="0"/>
          </p:cNvCxnSpPr>
          <p:nvPr/>
        </p:nvCxnSpPr>
        <p:spPr>
          <a:xfrm flipH="1">
            <a:off x="4632371" y="2661784"/>
            <a:ext cx="4690" cy="36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  <a:endCxn id="9" idx="0"/>
          </p:cNvCxnSpPr>
          <p:nvPr/>
        </p:nvCxnSpPr>
        <p:spPr>
          <a:xfrm>
            <a:off x="4632371" y="3599038"/>
            <a:ext cx="0" cy="36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2"/>
          </p:cNvCxnSpPr>
          <p:nvPr/>
        </p:nvCxnSpPr>
        <p:spPr>
          <a:xfrm>
            <a:off x="4632371" y="4536292"/>
            <a:ext cx="0" cy="36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716065" y="2283400"/>
            <a:ext cx="527538" cy="4969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070226" y="3047080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프로세스 </a:t>
            </a:r>
            <a:r>
              <a:rPr lang="en-US" altLang="ko-KR" dirty="0" smtClean="0"/>
              <a:t>3</a:t>
            </a:r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070226" y="3984334"/>
            <a:ext cx="1813938" cy="572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프로세스 </a:t>
            </a:r>
            <a:r>
              <a:rPr lang="en-US" altLang="ko-KR" dirty="0" smtClean="0"/>
              <a:t>4</a:t>
            </a:r>
            <a:endParaRPr lang="ko-KR" altLang="en-US" dirty="0" smtClean="0"/>
          </a:p>
        </p:txBody>
      </p:sp>
      <p:cxnSp>
        <p:nvCxnSpPr>
          <p:cNvPr id="16" name="직선 화살표 연결선 15"/>
          <p:cNvCxnSpPr>
            <a:stCxn id="14" idx="2"/>
            <a:endCxn id="15" idx="0"/>
          </p:cNvCxnSpPr>
          <p:nvPr/>
        </p:nvCxnSpPr>
        <p:spPr>
          <a:xfrm>
            <a:off x="6977195" y="3619952"/>
            <a:ext cx="0" cy="36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2"/>
          </p:cNvCxnSpPr>
          <p:nvPr/>
        </p:nvCxnSpPr>
        <p:spPr>
          <a:xfrm>
            <a:off x="6977195" y="4557206"/>
            <a:ext cx="0" cy="36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4"/>
            <a:endCxn id="14" idx="0"/>
          </p:cNvCxnSpPr>
          <p:nvPr/>
        </p:nvCxnSpPr>
        <p:spPr>
          <a:xfrm flipH="1">
            <a:off x="6977195" y="2780344"/>
            <a:ext cx="2639" cy="26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 rot="10800000">
            <a:off x="6672899" y="4916153"/>
            <a:ext cx="570704" cy="473853"/>
            <a:chOff x="3317632" y="5756031"/>
            <a:chExt cx="879186" cy="750277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3317632" y="5756031"/>
              <a:ext cx="451294" cy="363414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329355" y="6119446"/>
              <a:ext cx="0" cy="38686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341034" y="6506308"/>
              <a:ext cx="855784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4185138" y="6119446"/>
              <a:ext cx="0" cy="38686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3768926" y="5756031"/>
              <a:ext cx="416213" cy="36341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732329" y="4880387"/>
            <a:ext cx="5036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Arial" panose="020B0604020202020204" pitchFamily="34" charset="0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쪽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82468" y="5532928"/>
            <a:ext cx="17363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Arial" panose="020B0604020202020204" pitchFamily="34" charset="0"/>
                <a:ea typeface="맑은 고딕" panose="020B0503020000020004" pitchFamily="50" charset="-127"/>
              </a:rPr>
              <a:t>페이지 외부 연결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53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25120" y="1581377"/>
            <a:ext cx="9034400" cy="985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1671" y="201706"/>
            <a:ext cx="840807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미리 정의된 프로세스 심벌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모듈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함수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메소드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하위절차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     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1734766" y="1816183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시작</a:t>
            </a:r>
          </a:p>
        </p:txBody>
      </p:sp>
      <p:sp>
        <p:nvSpPr>
          <p:cNvPr id="10" name="평행 사변형 9"/>
          <p:cNvSpPr/>
          <p:nvPr/>
        </p:nvSpPr>
        <p:spPr>
          <a:xfrm>
            <a:off x="3686520" y="1835798"/>
            <a:ext cx="1955800" cy="482084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err="1" smtClean="0"/>
              <a:t>a,b</a:t>
            </a:r>
            <a:r>
              <a:rPr lang="ko-KR" altLang="en-US" dirty="0" smtClean="0"/>
              <a:t>를 읽는다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185978" y="1835798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return c</a:t>
            </a:r>
            <a:endParaRPr lang="ko-KR" altLang="en-US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5839030" y="3045400"/>
            <a:ext cx="1657844" cy="646331"/>
            <a:chOff x="4922957" y="2293168"/>
            <a:chExt cx="1657844" cy="646331"/>
          </a:xfrm>
        </p:grpSpPr>
        <p:grpSp>
          <p:nvGrpSpPr>
            <p:cNvPr id="14" name="그룹 13"/>
            <p:cNvGrpSpPr/>
            <p:nvPr/>
          </p:nvGrpSpPr>
          <p:grpSpPr>
            <a:xfrm>
              <a:off x="4922957" y="2316535"/>
              <a:ext cx="1657844" cy="612042"/>
              <a:chOff x="3731461" y="5126810"/>
              <a:chExt cx="1657844" cy="61204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731461" y="5126810"/>
                <a:ext cx="1657844" cy="5995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rtlCol="0" anchor="ctr"/>
              <a:lstStyle/>
              <a:p>
                <a:pPr algn="ctr"/>
                <a:endParaRPr lang="ko-KR" altLang="en-US" dirty="0" smtClean="0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3873731" y="5126810"/>
                <a:ext cx="0" cy="61204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262944" y="5126810"/>
                <a:ext cx="0" cy="61204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334377" y="2293168"/>
              <a:ext cx="10567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</a:rPr>
                <a:t>sum( )</a:t>
              </a:r>
              <a:endPara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화살표 연결선 21"/>
          <p:cNvCxnSpPr>
            <a:stCxn id="9" idx="3"/>
            <a:endCxn id="10" idx="5"/>
          </p:cNvCxnSpPr>
          <p:nvPr/>
        </p:nvCxnSpPr>
        <p:spPr>
          <a:xfrm>
            <a:off x="3184188" y="2073966"/>
            <a:ext cx="562593" cy="2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2"/>
            <a:endCxn id="11" idx="1"/>
          </p:cNvCxnSpPr>
          <p:nvPr/>
        </p:nvCxnSpPr>
        <p:spPr>
          <a:xfrm>
            <a:off x="5582060" y="2076840"/>
            <a:ext cx="513940" cy="5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3"/>
          </p:cNvCxnSpPr>
          <p:nvPr/>
        </p:nvCxnSpPr>
        <p:spPr>
          <a:xfrm>
            <a:off x="7499666" y="2082496"/>
            <a:ext cx="686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96000" y="1822396"/>
            <a:ext cx="1403666" cy="520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c = </a:t>
            </a:r>
            <a:r>
              <a:rPr lang="en-US" altLang="ko-KR" dirty="0" err="1" smtClean="0"/>
              <a:t>a+b</a:t>
            </a:r>
            <a:endParaRPr lang="ko-KR" altLang="en-US" dirty="0" smtClean="0"/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2823686" y="4977867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시작</a:t>
            </a:r>
          </a:p>
        </p:txBody>
      </p:sp>
      <p:sp>
        <p:nvSpPr>
          <p:cNvPr id="43" name="순서도: 수행의 시작/종료 42"/>
          <p:cNvSpPr/>
          <p:nvPr/>
        </p:nvSpPr>
        <p:spPr>
          <a:xfrm>
            <a:off x="7549978" y="5018631"/>
            <a:ext cx="1449422" cy="51556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종료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068954" y="4912485"/>
            <a:ext cx="1657844" cy="646331"/>
            <a:chOff x="1391478" y="6337796"/>
            <a:chExt cx="1657844" cy="646331"/>
          </a:xfrm>
        </p:grpSpPr>
        <p:grpSp>
          <p:nvGrpSpPr>
            <p:cNvPr id="39" name="그룹 38"/>
            <p:cNvGrpSpPr/>
            <p:nvPr/>
          </p:nvGrpSpPr>
          <p:grpSpPr>
            <a:xfrm>
              <a:off x="1391478" y="6362125"/>
              <a:ext cx="1657844" cy="612042"/>
              <a:chOff x="3731461" y="5126810"/>
              <a:chExt cx="1657844" cy="61204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731461" y="5126810"/>
                <a:ext cx="1657844" cy="5995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rtlCol="0" anchor="ctr"/>
              <a:lstStyle/>
              <a:p>
                <a:pPr algn="ctr"/>
                <a:endParaRPr lang="ko-KR" altLang="en-US" dirty="0" smtClean="0"/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3873731" y="5126810"/>
                <a:ext cx="0" cy="61204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5262944" y="5126810"/>
                <a:ext cx="0" cy="61204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676019" y="6337796"/>
              <a:ext cx="10567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</a:rPr>
                <a:t>sum( )</a:t>
              </a:r>
              <a:endPara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6" name="직선 화살표 연결선 45"/>
          <p:cNvCxnSpPr>
            <a:stCxn id="38" idx="3"/>
            <a:endCxn id="40" idx="1"/>
          </p:cNvCxnSpPr>
          <p:nvPr/>
        </p:nvCxnSpPr>
        <p:spPr>
          <a:xfrm>
            <a:off x="4273108" y="5235650"/>
            <a:ext cx="795846" cy="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</p:cNvCxnSpPr>
          <p:nvPr/>
        </p:nvCxnSpPr>
        <p:spPr>
          <a:xfrm flipV="1">
            <a:off x="6726798" y="5235650"/>
            <a:ext cx="823180" cy="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위로 굽은 화살표 55"/>
          <p:cNvSpPr/>
          <p:nvPr/>
        </p:nvSpPr>
        <p:spPr>
          <a:xfrm rot="5400000">
            <a:off x="4658652" y="2789896"/>
            <a:ext cx="976007" cy="780933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198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9887" y="1247809"/>
            <a:ext cx="4701928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흐름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(flow)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화살표로 표시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작업의 선후관계를 표시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18238" y="4046281"/>
            <a:ext cx="1470454" cy="617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429632" y="4046281"/>
            <a:ext cx="1470454" cy="617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직선 화살표 연결선 4"/>
          <p:cNvCxnSpPr>
            <a:stCxn id="3" idx="3"/>
            <a:endCxn id="30" idx="1"/>
          </p:cNvCxnSpPr>
          <p:nvPr/>
        </p:nvCxnSpPr>
        <p:spPr>
          <a:xfrm>
            <a:off x="5288692" y="4355200"/>
            <a:ext cx="1140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8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9314" y="796787"/>
            <a:ext cx="4086375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준비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(preparation)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육각형으로 표시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변수의 초기화 표시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4979773" y="3354302"/>
            <a:ext cx="1940011" cy="914400"/>
          </a:xfrm>
          <a:prstGeom prst="flowChartPrepa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sum=0</a:t>
            </a:r>
          </a:p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=1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135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9314" y="796787"/>
            <a:ext cx="540244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문서출력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(document)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종이로 출력하는 내용을 표시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순서도: 문서 2"/>
          <p:cNvSpPr/>
          <p:nvPr/>
        </p:nvSpPr>
        <p:spPr>
          <a:xfrm>
            <a:off x="4429495" y="2990336"/>
            <a:ext cx="2101933" cy="1154151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</a:p>
        </p:txBody>
      </p:sp>
    </p:spTree>
    <p:extLst>
      <p:ext uri="{BB962C8B-B14F-4D97-AF65-F5344CB8AC3E}">
        <p14:creationId xmlns:p14="http://schemas.microsoft.com/office/powerpoint/2010/main" val="1551243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5913" y="809144"/>
            <a:ext cx="7411003" cy="168296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/>
              <a:t>데이터베이스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원통형으로 표시한다</a:t>
            </a:r>
            <a:r>
              <a:rPr lang="en-US" altLang="ko-KR" sz="2400" dirty="0">
                <a:latin typeface="+mn-ea"/>
              </a:rPr>
              <a:t>. </a:t>
            </a:r>
            <a:endParaRPr lang="ko-KR" altLang="en-US" sz="2400" dirty="0">
              <a:latin typeface="+mn-ea"/>
            </a:endParaRP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데이터의 저장소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즉 데이터베이스를 표시한다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순서도: 자기 디스크 3"/>
          <p:cNvSpPr/>
          <p:nvPr/>
        </p:nvSpPr>
        <p:spPr>
          <a:xfrm>
            <a:off x="4930346" y="3212757"/>
            <a:ext cx="2088291" cy="815546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mtClean="0"/>
              <a:t>학생정보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30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797852" y="2603063"/>
            <a:ext cx="1642188" cy="52251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4" name="오른쪽 화살표 3"/>
          <p:cNvSpPr/>
          <p:nvPr/>
        </p:nvSpPr>
        <p:spPr>
          <a:xfrm rot="5400000">
            <a:off x="7555412" y="2547962"/>
            <a:ext cx="1642188" cy="52251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40260" y="506378"/>
            <a:ext cx="367280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smtClean="0">
                <a:latin typeface="Arial" panose="020B0604020202020204" pitchFamily="34" charset="0"/>
                <a:ea typeface="맑은 고딕" panose="020B0503020000020004" pitchFamily="50" charset="-127"/>
              </a:rPr>
              <a:t>흐름도 작성 원칙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5249" y="2486054"/>
            <a:ext cx="297068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(1)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좌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우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상 </a:t>
            </a:r>
            <a:r>
              <a:rPr lang="ko-KR" altLang="en-US" sz="2400" dirty="0" smtClean="0">
                <a:latin typeface="맑은 고딕" panose="020B0503020000020004" pitchFamily="50" charset="-127"/>
              </a:rPr>
              <a:t>→하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4657" y="3818642"/>
            <a:ext cx="591059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(2)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하나의 도형은 하나의 작업을 나타낸다</a:t>
            </a:r>
          </a:p>
        </p:txBody>
      </p:sp>
    </p:spTree>
    <p:extLst>
      <p:ext uri="{BB962C8B-B14F-4D97-AF65-F5344CB8AC3E}">
        <p14:creationId xmlns:p14="http://schemas.microsoft.com/office/powerpoint/2010/main" val="1642317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1725" y="461965"/>
            <a:ext cx="2760692" cy="73904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흐름도의 구조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2146" y="1698171"/>
            <a:ext cx="920840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기본구조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순서 표시</a:t>
            </a:r>
            <a:endParaRPr lang="en-US" altLang="ko-KR" sz="2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</a:rPr>
              <a:t>선택의 형태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</a:rPr>
              <a:t>반복의 형태</a:t>
            </a:r>
            <a:endParaRPr lang="en-US" altLang="ko-KR" sz="2400" dirty="0" smtClean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순서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선택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반복의 형태를 적당히 활용하여 모든 흐름도의 구조를 완성</a:t>
            </a:r>
          </a:p>
        </p:txBody>
      </p:sp>
    </p:spTree>
    <p:extLst>
      <p:ext uri="{BB962C8B-B14F-4D97-AF65-F5344CB8AC3E}">
        <p14:creationId xmlns:p14="http://schemas.microsoft.com/office/powerpoint/2010/main" val="104609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43664" y="1636957"/>
            <a:ext cx="45046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의사코드</a:t>
            </a:r>
            <a:endParaRPr lang="en-US" altLang="ko-KR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Pseudocode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8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0218" y="387380"/>
            <a:ext cx="555953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Arial" panose="020B0604020202020204" pitchFamily="34" charset="0"/>
              </a:rPr>
              <a:t>순서</a:t>
            </a:r>
            <a:r>
              <a:rPr lang="en-US" altLang="ko-KR" sz="2400" dirty="0">
                <a:latin typeface="Arial" panose="020B0604020202020204" pitchFamily="34" charset="0"/>
              </a:rPr>
              <a:t> (sequence</a:t>
            </a:r>
            <a:r>
              <a:rPr lang="en-US" altLang="ko-KR" sz="2400" dirty="0" smtClean="0">
                <a:latin typeface="Arial" panose="020B0604020202020204" pitchFamily="34" charset="0"/>
              </a:rPr>
              <a:t>)</a:t>
            </a:r>
            <a:r>
              <a:rPr lang="ko-KR" altLang="en-US" sz="2400" dirty="0" smtClean="0">
                <a:latin typeface="Arial" panose="020B0604020202020204" pitchFamily="34" charset="0"/>
              </a:rPr>
              <a:t>를 나타내는 방법</a:t>
            </a:r>
            <a:endParaRPr lang="en-US" altLang="ko-KR" sz="2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77" y="1157189"/>
            <a:ext cx="1031402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프로그램의 모든 작업은 순차적으로 진행한다</a:t>
            </a:r>
            <a:r>
              <a:rPr lang="en-US" altLang="ko-KR" sz="2000" dirty="0"/>
              <a:t>(</a:t>
            </a:r>
            <a:r>
              <a:rPr lang="ko-KR" altLang="en-US" sz="2000" dirty="0"/>
              <a:t>병렬처리인 경우는 예외</a:t>
            </a:r>
            <a:r>
              <a:rPr lang="en-US" altLang="ko-KR" sz="2000" dirty="0"/>
              <a:t>). </a:t>
            </a:r>
            <a:endParaRPr lang="en-US" altLang="ko-KR" sz="2000" dirty="0" smtClean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 </a:t>
            </a:r>
            <a:r>
              <a:rPr lang="ko-KR" altLang="en-US" sz="2000" dirty="0"/>
              <a:t>순서를 나타내는 방법은 단위 작업들을 하나의 순서로 나열하는 것이다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다음은 </a:t>
            </a:r>
            <a:r>
              <a:rPr lang="ko-KR" altLang="en-US" sz="2000" dirty="0"/>
              <a:t>작업 </a:t>
            </a:r>
            <a:r>
              <a:rPr lang="en-US" altLang="ko-KR" sz="2000" dirty="0"/>
              <a:t>A, B, C</a:t>
            </a:r>
            <a:r>
              <a:rPr lang="ko-KR" altLang="en-US" sz="2000" dirty="0"/>
              <a:t>가 순서대로 진행하는 </a:t>
            </a:r>
            <a:r>
              <a:rPr lang="ko-KR" altLang="en-US" sz="2000" dirty="0" smtClean="0"/>
              <a:t>흐름도</a:t>
            </a:r>
            <a:endParaRPr lang="en-US" altLang="ko-KR" sz="2000" dirty="0" smtClean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종료된 후 시작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작업 </a:t>
            </a:r>
            <a:r>
              <a:rPr lang="en-US" altLang="ko-KR" sz="2000" dirty="0" smtClean="0"/>
              <a:t>A, B, C</a:t>
            </a:r>
            <a:r>
              <a:rPr lang="ko-KR" altLang="en-US" sz="2000" dirty="0" smtClean="0"/>
              <a:t>는 모두 종료되어야 한다</a:t>
            </a:r>
            <a:r>
              <a:rPr lang="en-US" altLang="ko-KR" sz="2000" dirty="0" smtClean="0"/>
              <a:t>. B</a:t>
            </a:r>
            <a:r>
              <a:rPr lang="ko-KR" altLang="en-US" sz="2000" dirty="0" smtClean="0"/>
              <a:t>에서 중단될 수 없다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426827" y="4061635"/>
            <a:ext cx="1399592" cy="485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426827" y="4953710"/>
            <a:ext cx="1399592" cy="485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B</a:t>
            </a: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426827" y="5740790"/>
            <a:ext cx="1399592" cy="485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C</a:t>
            </a:r>
            <a:endParaRPr lang="ko-KR" altLang="en-US" dirty="0" smtClean="0"/>
          </a:p>
        </p:txBody>
      </p: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>
          <a:xfrm>
            <a:off x="3126623" y="4546827"/>
            <a:ext cx="0" cy="406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>
            <a:off x="3126623" y="5438902"/>
            <a:ext cx="0" cy="30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</p:cNvCxnSpPr>
          <p:nvPr/>
        </p:nvCxnSpPr>
        <p:spPr>
          <a:xfrm>
            <a:off x="3126623" y="6225982"/>
            <a:ext cx="0" cy="287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5" idx="0"/>
          </p:cNvCxnSpPr>
          <p:nvPr/>
        </p:nvCxnSpPr>
        <p:spPr>
          <a:xfrm>
            <a:off x="3126623" y="3654752"/>
            <a:ext cx="0" cy="406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96000" y="5008395"/>
            <a:ext cx="1125278" cy="485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7889245" y="5020054"/>
            <a:ext cx="1125278" cy="485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B</a:t>
            </a:r>
            <a:endParaRPr lang="ko-KR" altLang="en-US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9681192" y="5020054"/>
            <a:ext cx="1125278" cy="485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C</a:t>
            </a:r>
            <a:endParaRPr lang="ko-KR" altLang="en-US" dirty="0" smtClean="0"/>
          </a:p>
        </p:txBody>
      </p:sp>
      <p:cxnSp>
        <p:nvCxnSpPr>
          <p:cNvPr id="10" name="직선 화살표 연결선 9"/>
          <p:cNvCxnSpPr>
            <a:endCxn id="12" idx="1"/>
          </p:cNvCxnSpPr>
          <p:nvPr/>
        </p:nvCxnSpPr>
        <p:spPr>
          <a:xfrm>
            <a:off x="5389123" y="5249409"/>
            <a:ext cx="706877" cy="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6" idx="1"/>
          </p:cNvCxnSpPr>
          <p:nvPr/>
        </p:nvCxnSpPr>
        <p:spPr>
          <a:xfrm>
            <a:off x="9014523" y="5261068"/>
            <a:ext cx="666669" cy="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0806470" y="5259526"/>
            <a:ext cx="706877" cy="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>
            <a:off x="7221278" y="5250991"/>
            <a:ext cx="667967" cy="11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46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253" y="321374"/>
            <a:ext cx="39324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</a:rPr>
              <a:t>선택을 나타내는 방법</a:t>
            </a:r>
            <a:endParaRPr lang="en-US" altLang="ko-KR" sz="2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6082" y="830290"/>
            <a:ext cx="6973384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조건의 판단에 따라 둘 중 하나의 경로로만 이동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단일 대안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이중 대안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삼중 대안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1686" y="4406144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071995" y="4406143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21522" y="4406143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B</a:t>
            </a:r>
            <a:endParaRPr lang="ko-KR" altLang="en-US" dirty="0" smtClean="0"/>
          </a:p>
        </p:txBody>
      </p:sp>
      <p:sp>
        <p:nvSpPr>
          <p:cNvPr id="8" name="순서도: 판단 7"/>
          <p:cNvSpPr/>
          <p:nvPr/>
        </p:nvSpPr>
        <p:spPr>
          <a:xfrm>
            <a:off x="2837996" y="3670172"/>
            <a:ext cx="1367522" cy="5411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순서도: 판단 8"/>
          <p:cNvSpPr/>
          <p:nvPr/>
        </p:nvSpPr>
        <p:spPr>
          <a:xfrm>
            <a:off x="7006514" y="3647530"/>
            <a:ext cx="1367522" cy="5411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11" name="직선 화살표 연결선 10"/>
          <p:cNvCxnSpPr>
            <a:endCxn id="8" idx="0"/>
          </p:cNvCxnSpPr>
          <p:nvPr/>
        </p:nvCxnSpPr>
        <p:spPr>
          <a:xfrm>
            <a:off x="3521757" y="3430093"/>
            <a:ext cx="0" cy="24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5" idx="0"/>
          </p:cNvCxnSpPr>
          <p:nvPr/>
        </p:nvCxnSpPr>
        <p:spPr>
          <a:xfrm>
            <a:off x="4447527" y="3940759"/>
            <a:ext cx="0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6" idx="0"/>
          </p:cNvCxnSpPr>
          <p:nvPr/>
        </p:nvCxnSpPr>
        <p:spPr>
          <a:xfrm>
            <a:off x="6617836" y="3918117"/>
            <a:ext cx="0" cy="488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7" idx="0"/>
          </p:cNvCxnSpPr>
          <p:nvPr/>
        </p:nvCxnSpPr>
        <p:spPr>
          <a:xfrm>
            <a:off x="8667363" y="3918116"/>
            <a:ext cx="0" cy="488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690275" y="5385858"/>
            <a:ext cx="0" cy="326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9" idx="0"/>
          </p:cNvCxnSpPr>
          <p:nvPr/>
        </p:nvCxnSpPr>
        <p:spPr>
          <a:xfrm>
            <a:off x="7690275" y="3430093"/>
            <a:ext cx="0" cy="217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521757" y="5385858"/>
            <a:ext cx="0" cy="447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3"/>
          </p:cNvCxnSpPr>
          <p:nvPr/>
        </p:nvCxnSpPr>
        <p:spPr>
          <a:xfrm flipV="1">
            <a:off x="4205518" y="3940759"/>
            <a:ext cx="242009" cy="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8" idx="1"/>
          </p:cNvCxnSpPr>
          <p:nvPr/>
        </p:nvCxnSpPr>
        <p:spPr>
          <a:xfrm>
            <a:off x="2272925" y="3940759"/>
            <a:ext cx="565071" cy="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72925" y="3940759"/>
            <a:ext cx="0" cy="144509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72925" y="5385858"/>
            <a:ext cx="217460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5" idx="2"/>
          </p:cNvCxnSpPr>
          <p:nvPr/>
        </p:nvCxnSpPr>
        <p:spPr>
          <a:xfrm>
            <a:off x="4447527" y="4854013"/>
            <a:ext cx="0" cy="53184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9" idx="1"/>
          </p:cNvCxnSpPr>
          <p:nvPr/>
        </p:nvCxnSpPr>
        <p:spPr>
          <a:xfrm>
            <a:off x="6617835" y="3918116"/>
            <a:ext cx="388679" cy="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9" idx="3"/>
          </p:cNvCxnSpPr>
          <p:nvPr/>
        </p:nvCxnSpPr>
        <p:spPr>
          <a:xfrm flipV="1">
            <a:off x="8374036" y="3918116"/>
            <a:ext cx="293327" cy="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6" idx="2"/>
          </p:cNvCxnSpPr>
          <p:nvPr/>
        </p:nvCxnSpPr>
        <p:spPr>
          <a:xfrm flipH="1">
            <a:off x="6617835" y="4854012"/>
            <a:ext cx="1" cy="5318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617836" y="5385858"/>
            <a:ext cx="2049527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7" idx="2"/>
          </p:cNvCxnSpPr>
          <p:nvPr/>
        </p:nvCxnSpPr>
        <p:spPr>
          <a:xfrm>
            <a:off x="8667363" y="4854012"/>
            <a:ext cx="0" cy="5318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5034" y="5576072"/>
            <a:ext cx="1281120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Arial" panose="020B0604020202020204" pitchFamily="34" charset="0"/>
                <a:ea typeface="맑은 고딕" panose="020B0503020000020004" pitchFamily="50" charset="-127"/>
              </a:rPr>
              <a:t>단일 대안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4036" y="5435431"/>
            <a:ext cx="1281120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이중 대안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8845" y="3640691"/>
            <a:ext cx="582211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true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3266" y="3664200"/>
            <a:ext cx="671979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false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644821" y="3535678"/>
            <a:ext cx="582211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true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6505" y="3505444"/>
            <a:ext cx="671979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false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134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47402" y="3218539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304503" y="4099034"/>
            <a:ext cx="826424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B</a:t>
            </a:r>
            <a:endParaRPr lang="ko-KR" altLang="en-US" dirty="0" smtClean="0"/>
          </a:p>
        </p:txBody>
      </p:sp>
      <p:sp>
        <p:nvSpPr>
          <p:cNvPr id="5" name="순서도: 판단 4"/>
          <p:cNvSpPr/>
          <p:nvPr/>
        </p:nvSpPr>
        <p:spPr>
          <a:xfrm>
            <a:off x="5081921" y="2459926"/>
            <a:ext cx="1367522" cy="5411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a&gt;0?</a:t>
            </a:r>
            <a:endParaRPr lang="ko-KR" altLang="en-US" dirty="0" smtClean="0"/>
          </a:p>
        </p:txBody>
      </p:sp>
      <p:cxnSp>
        <p:nvCxnSpPr>
          <p:cNvPr id="6" name="직선 화살표 연결선 5"/>
          <p:cNvCxnSpPr>
            <a:endCxn id="3" idx="0"/>
          </p:cNvCxnSpPr>
          <p:nvPr/>
        </p:nvCxnSpPr>
        <p:spPr>
          <a:xfrm>
            <a:off x="4693243" y="2730513"/>
            <a:ext cx="0" cy="488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8" idx="2"/>
            <a:endCxn id="4" idx="0"/>
          </p:cNvCxnSpPr>
          <p:nvPr/>
        </p:nvCxnSpPr>
        <p:spPr>
          <a:xfrm>
            <a:off x="6714922" y="3728224"/>
            <a:ext cx="2793" cy="37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13357" y="4962822"/>
            <a:ext cx="0" cy="326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1"/>
          </p:cNvCxnSpPr>
          <p:nvPr/>
        </p:nvCxnSpPr>
        <p:spPr>
          <a:xfrm>
            <a:off x="4693242" y="2730512"/>
            <a:ext cx="388679" cy="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</p:cNvCxnSpPr>
          <p:nvPr/>
        </p:nvCxnSpPr>
        <p:spPr>
          <a:xfrm flipV="1">
            <a:off x="6449443" y="2730512"/>
            <a:ext cx="293327" cy="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2"/>
          </p:cNvCxnSpPr>
          <p:nvPr/>
        </p:nvCxnSpPr>
        <p:spPr>
          <a:xfrm flipH="1">
            <a:off x="4693242" y="3666408"/>
            <a:ext cx="1" cy="129542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93242" y="4961831"/>
            <a:ext cx="2998767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2"/>
          </p:cNvCxnSpPr>
          <p:nvPr/>
        </p:nvCxnSpPr>
        <p:spPr>
          <a:xfrm flipH="1">
            <a:off x="6714922" y="4546903"/>
            <a:ext cx="2793" cy="41492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20228" y="2348074"/>
            <a:ext cx="671979" cy="4565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false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1912" y="2317840"/>
            <a:ext cx="582211" cy="4565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true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순서도: 판단 17"/>
          <p:cNvSpPr/>
          <p:nvPr/>
        </p:nvSpPr>
        <p:spPr>
          <a:xfrm>
            <a:off x="6031161" y="3187049"/>
            <a:ext cx="1367522" cy="5411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dirty="0" smtClean="0"/>
              <a:t>a==0?</a:t>
            </a:r>
            <a:endParaRPr lang="ko-KR" altLang="en-US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742770" y="2730512"/>
            <a:ext cx="0" cy="45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7398683" y="3453884"/>
            <a:ext cx="293327" cy="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33" idx="0"/>
          </p:cNvCxnSpPr>
          <p:nvPr/>
        </p:nvCxnSpPr>
        <p:spPr>
          <a:xfrm>
            <a:off x="7692010" y="3453884"/>
            <a:ext cx="0" cy="645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290926" y="4099034"/>
            <a:ext cx="802167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C</a:t>
            </a:r>
            <a:endParaRPr lang="ko-KR" altLang="en-US" dirty="0" smtClean="0"/>
          </a:p>
        </p:txBody>
      </p:sp>
      <p:cxnSp>
        <p:nvCxnSpPr>
          <p:cNvPr id="41" name="직선 연결선 40"/>
          <p:cNvCxnSpPr>
            <a:stCxn id="33" idx="2"/>
          </p:cNvCxnSpPr>
          <p:nvPr/>
        </p:nvCxnSpPr>
        <p:spPr>
          <a:xfrm flipH="1">
            <a:off x="7692009" y="4546903"/>
            <a:ext cx="1" cy="41492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11267" y="3569402"/>
            <a:ext cx="582211" cy="4565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true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92009" y="3319924"/>
            <a:ext cx="671979" cy="4565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false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50" name="직선 화살표 연결선 49"/>
          <p:cNvCxnSpPr>
            <a:endCxn id="5" idx="0"/>
          </p:cNvCxnSpPr>
          <p:nvPr/>
        </p:nvCxnSpPr>
        <p:spPr>
          <a:xfrm flipH="1">
            <a:off x="5765682" y="1962615"/>
            <a:ext cx="3072" cy="49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30247" y="534220"/>
            <a:ext cx="15007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삼중 대안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574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" name="순서도: 판단 2"/>
          <p:cNvSpPr/>
          <p:nvPr/>
        </p:nvSpPr>
        <p:spPr>
          <a:xfrm>
            <a:off x="5310049" y="2524724"/>
            <a:ext cx="1895707" cy="57986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year</a:t>
            </a:r>
            <a:endParaRPr lang="ko-KR" altLang="en-US" dirty="0" smtClean="0"/>
          </a:p>
        </p:txBody>
      </p:sp>
      <p:sp>
        <p:nvSpPr>
          <p:cNvPr id="4" name="순서도: 처리 3"/>
          <p:cNvSpPr/>
          <p:nvPr/>
        </p:nvSpPr>
        <p:spPr>
          <a:xfrm>
            <a:off x="4310156" y="4126782"/>
            <a:ext cx="1694985" cy="45468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a=“sophomore”</a:t>
            </a:r>
            <a:endParaRPr lang="ko-KR" altLang="en-US" dirty="0" smtClean="0"/>
          </a:p>
        </p:txBody>
      </p:sp>
      <p:sp>
        <p:nvSpPr>
          <p:cNvPr id="5" name="순서도: 처리 4"/>
          <p:cNvSpPr/>
          <p:nvPr/>
        </p:nvSpPr>
        <p:spPr>
          <a:xfrm>
            <a:off x="2243464" y="4126782"/>
            <a:ext cx="1598342" cy="45468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a=“freshman’</a:t>
            </a:r>
            <a:endParaRPr lang="ko-KR" altLang="en-US" dirty="0" smtClean="0"/>
          </a:p>
        </p:txBody>
      </p:sp>
      <p:sp>
        <p:nvSpPr>
          <p:cNvPr id="6" name="순서도: 처리 5"/>
          <p:cNvSpPr/>
          <p:nvPr/>
        </p:nvSpPr>
        <p:spPr>
          <a:xfrm>
            <a:off x="6473492" y="4126782"/>
            <a:ext cx="1494264" cy="45468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a=“junior”</a:t>
            </a:r>
            <a:endParaRPr lang="ko-KR" altLang="en-US" dirty="0" smtClean="0"/>
          </a:p>
        </p:txBody>
      </p:sp>
      <p:sp>
        <p:nvSpPr>
          <p:cNvPr id="7" name="순서도: 처리 6"/>
          <p:cNvSpPr/>
          <p:nvPr/>
        </p:nvSpPr>
        <p:spPr>
          <a:xfrm>
            <a:off x="8436107" y="4126782"/>
            <a:ext cx="1494264" cy="45468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a=“senior”</a:t>
            </a:r>
            <a:endParaRPr lang="ko-KR" altLang="en-US" dirty="0" smtClean="0"/>
          </a:p>
        </p:txBody>
      </p:sp>
      <p:cxnSp>
        <p:nvCxnSpPr>
          <p:cNvPr id="9" name="직선 연결선 8"/>
          <p:cNvCxnSpPr>
            <a:stCxn id="3" idx="2"/>
          </p:cNvCxnSpPr>
          <p:nvPr/>
        </p:nvCxnSpPr>
        <p:spPr>
          <a:xfrm>
            <a:off x="6257903" y="3104587"/>
            <a:ext cx="4175" cy="50923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0"/>
          </p:cNvCxnSpPr>
          <p:nvPr/>
        </p:nvCxnSpPr>
        <p:spPr>
          <a:xfrm flipV="1">
            <a:off x="3042635" y="3617543"/>
            <a:ext cx="7434" cy="509239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061220" y="3613826"/>
            <a:ext cx="6122019" cy="371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7" idx="0"/>
          </p:cNvCxnSpPr>
          <p:nvPr/>
        </p:nvCxnSpPr>
        <p:spPr>
          <a:xfrm>
            <a:off x="9183239" y="3613826"/>
            <a:ext cx="0" cy="51295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" idx="0"/>
          </p:cNvCxnSpPr>
          <p:nvPr/>
        </p:nvCxnSpPr>
        <p:spPr>
          <a:xfrm flipV="1">
            <a:off x="5157649" y="3613826"/>
            <a:ext cx="583" cy="51295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0"/>
          </p:cNvCxnSpPr>
          <p:nvPr/>
        </p:nvCxnSpPr>
        <p:spPr>
          <a:xfrm flipV="1">
            <a:off x="7220624" y="3613826"/>
            <a:ext cx="0" cy="51295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22084" y="3548932"/>
            <a:ext cx="312906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9664" y="3548932"/>
            <a:ext cx="312906" cy="4565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7244" y="3548932"/>
            <a:ext cx="312906" cy="4565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28643" y="3548932"/>
            <a:ext cx="312906" cy="4565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  <a:endParaRPr lang="ko-KR" altLang="en-US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3042635" y="4585183"/>
            <a:ext cx="7434" cy="509239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9183239" y="4581466"/>
            <a:ext cx="0" cy="51295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157649" y="4581466"/>
            <a:ext cx="583" cy="51295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7220624" y="4581466"/>
            <a:ext cx="0" cy="51295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034990" y="5104846"/>
            <a:ext cx="6122019" cy="371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6235466" y="5104846"/>
            <a:ext cx="0" cy="51295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7840" y="518432"/>
            <a:ext cx="285206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case 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형태의 흐름도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47055" y="1324395"/>
            <a:ext cx="471315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변수의 값에 따라 작업이 결정됨</a:t>
            </a:r>
            <a:endParaRPr lang="en-US" altLang="ko-KR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변수는 정수</a:t>
            </a:r>
          </a:p>
        </p:txBody>
      </p:sp>
    </p:spTree>
    <p:extLst>
      <p:ext uri="{BB962C8B-B14F-4D97-AF65-F5344CB8AC3E}">
        <p14:creationId xmlns:p14="http://schemas.microsoft.com/office/powerpoint/2010/main" val="2604368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482" y="344809"/>
            <a:ext cx="87190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Arial" panose="020B0604020202020204" pitchFamily="34" charset="0"/>
              </a:rPr>
              <a:t>반복</a:t>
            </a:r>
            <a:r>
              <a:rPr lang="en-US" altLang="ko-KR" sz="2400" dirty="0">
                <a:latin typeface="Arial" panose="020B0604020202020204" pitchFamily="34" charset="0"/>
              </a:rPr>
              <a:t>(loop, </a:t>
            </a:r>
            <a:r>
              <a:rPr lang="en-US" altLang="ko-KR" sz="2400" dirty="0" smtClean="0">
                <a:latin typeface="Arial" panose="020B0604020202020204" pitchFamily="34" charset="0"/>
              </a:rPr>
              <a:t>iteration,</a:t>
            </a:r>
            <a:r>
              <a:rPr lang="en-US" altLang="ko-KR" sz="2400" dirty="0"/>
              <a:t> repetition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나타내는 방법</a:t>
            </a:r>
            <a:endParaRPr lang="en-US" altLang="ko-KR" sz="2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7359" y="1114807"/>
            <a:ext cx="836308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정해진 </a:t>
            </a:r>
            <a:r>
              <a:rPr lang="ko-KR" altLang="en-US" sz="2400" dirty="0"/>
              <a:t>숫자만큼 또는 어떤 조건을 만족하는 동안 동일한 작업을 </a:t>
            </a:r>
            <a:r>
              <a:rPr lang="ko-KR" altLang="en-US" sz="2400" dirty="0" smtClean="0"/>
              <a:t>반복하는 형태</a:t>
            </a:r>
            <a:endParaRPr lang="en-US" altLang="ko-KR" sz="2400" dirty="0" smtClean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판단과 결합하여 사용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038969" y="4506048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 dirty="0" smtClean="0"/>
          </a:p>
        </p:txBody>
      </p:sp>
      <p:sp>
        <p:nvSpPr>
          <p:cNvPr id="6" name="순서도: 판단 5"/>
          <p:cNvSpPr/>
          <p:nvPr/>
        </p:nvSpPr>
        <p:spPr>
          <a:xfrm>
            <a:off x="1153598" y="4459396"/>
            <a:ext cx="1367522" cy="5411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dirty="0" smtClean="0"/>
              <a:t>조건</a:t>
            </a:r>
          </a:p>
        </p:txBody>
      </p:sp>
      <p:cxnSp>
        <p:nvCxnSpPr>
          <p:cNvPr id="7" name="직선 화살표 연결선 6"/>
          <p:cNvCxnSpPr>
            <a:endCxn id="6" idx="0"/>
          </p:cNvCxnSpPr>
          <p:nvPr/>
        </p:nvCxnSpPr>
        <p:spPr>
          <a:xfrm>
            <a:off x="1837359" y="3856626"/>
            <a:ext cx="0" cy="60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837359" y="5000571"/>
            <a:ext cx="0" cy="447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 flipV="1">
            <a:off x="2521120" y="4729983"/>
            <a:ext cx="51784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37359" y="4074075"/>
            <a:ext cx="2787910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3"/>
          </p:cNvCxnSpPr>
          <p:nvPr/>
        </p:nvCxnSpPr>
        <p:spPr>
          <a:xfrm>
            <a:off x="4130651" y="4729983"/>
            <a:ext cx="4946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25269" y="4074075"/>
            <a:ext cx="0" cy="65590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1979" y="5819456"/>
            <a:ext cx="259398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판단 후 반복 수행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31496" y="3948548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77337" y="3345778"/>
            <a:ext cx="0" cy="60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7993576" y="4855792"/>
            <a:ext cx="1367522" cy="5411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/>
              <a:t>조건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77337" y="5396967"/>
            <a:ext cx="0" cy="447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</p:cNvCxnSpPr>
          <p:nvPr/>
        </p:nvCxnSpPr>
        <p:spPr>
          <a:xfrm>
            <a:off x="8677337" y="4396417"/>
            <a:ext cx="0" cy="48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77337" y="3566784"/>
            <a:ext cx="1187416" cy="1135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370135" y="5120763"/>
            <a:ext cx="4946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864753" y="3566784"/>
            <a:ext cx="0" cy="155397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80347" y="5826629"/>
            <a:ext cx="259398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판단 전 반복 수행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6403" y="4343773"/>
            <a:ext cx="561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yes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5763" y="4684912"/>
            <a:ext cx="561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yes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0590" y="4915744"/>
            <a:ext cx="4122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no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65045" y="5327286"/>
            <a:ext cx="4122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no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078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380949" y="5055072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G</a:t>
            </a:r>
            <a:endParaRPr lang="ko-KR" altLang="en-US" dirty="0" smtClean="0"/>
          </a:p>
        </p:txBody>
      </p:sp>
      <p:sp>
        <p:nvSpPr>
          <p:cNvPr id="4" name="순서도: 판단 3"/>
          <p:cNvSpPr/>
          <p:nvPr/>
        </p:nvSpPr>
        <p:spPr>
          <a:xfrm>
            <a:off x="7236378" y="5008420"/>
            <a:ext cx="1893345" cy="5411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smtClean="0"/>
              <a:t>조건 </a:t>
            </a:r>
            <a:r>
              <a:rPr lang="en-US" altLang="ko-KR" sz="1400" smtClean="0"/>
              <a:t>F</a:t>
            </a:r>
            <a:endParaRPr lang="ko-KR" altLang="en-US" sz="1400" dirty="0" smtClean="0"/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>
            <a:off x="8179338" y="4405650"/>
            <a:ext cx="3713" cy="60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8179339" y="5549595"/>
            <a:ext cx="0" cy="447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3"/>
            <a:endCxn id="3" idx="1"/>
          </p:cNvCxnSpPr>
          <p:nvPr/>
        </p:nvCxnSpPr>
        <p:spPr>
          <a:xfrm flipV="1">
            <a:off x="9129723" y="5279007"/>
            <a:ext cx="251226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179339" y="4623099"/>
            <a:ext cx="2787910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</p:cNvCxnSpPr>
          <p:nvPr/>
        </p:nvCxnSpPr>
        <p:spPr>
          <a:xfrm>
            <a:off x="10472631" y="5279007"/>
            <a:ext cx="4946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967249" y="4623099"/>
            <a:ext cx="0" cy="65590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9249" y="1699709"/>
            <a:ext cx="2997937" cy="37856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</a:t>
            </a:r>
          </a:p>
          <a:p>
            <a:r>
              <a:rPr lang="en-US" altLang="ko-KR" sz="2400" dirty="0" smtClean="0">
                <a:latin typeface="+mn-ea"/>
              </a:rPr>
              <a:t>B</a:t>
            </a:r>
          </a:p>
          <a:p>
            <a:r>
              <a:rPr lang="en-US" altLang="ko-KR" sz="2400" dirty="0" smtClean="0">
                <a:latin typeface="+mn-ea"/>
              </a:rPr>
              <a:t>if </a:t>
            </a:r>
            <a:r>
              <a:rPr lang="ko-KR" altLang="en-US" sz="2400" dirty="0" smtClean="0">
                <a:latin typeface="+mn-ea"/>
              </a:rPr>
              <a:t>조건</a:t>
            </a:r>
            <a:r>
              <a:rPr lang="en-US" altLang="ko-KR" sz="2400" dirty="0" smtClean="0">
                <a:latin typeface="+mn-ea"/>
              </a:rPr>
              <a:t>C is true then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D</a:t>
            </a:r>
          </a:p>
          <a:p>
            <a:r>
              <a:rPr lang="en-US" altLang="ko-KR" sz="2400" dirty="0" smtClean="0">
                <a:latin typeface="+mn-ea"/>
              </a:rPr>
              <a:t>  else 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E</a:t>
            </a:r>
          </a:p>
          <a:p>
            <a:r>
              <a:rPr lang="en-US" altLang="ko-KR" sz="2400" dirty="0" err="1" smtClean="0">
                <a:latin typeface="+mn-ea"/>
              </a:rPr>
              <a:t>endif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while </a:t>
            </a:r>
            <a:r>
              <a:rPr lang="ko-KR" altLang="en-US" sz="2400" dirty="0" smtClean="0">
                <a:latin typeface="+mn-ea"/>
              </a:rPr>
              <a:t>조건</a:t>
            </a:r>
            <a:r>
              <a:rPr lang="en-US" altLang="ko-KR" sz="2400" dirty="0" smtClean="0">
                <a:latin typeface="+mn-ea"/>
              </a:rPr>
              <a:t>F is true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 G</a:t>
            </a:r>
          </a:p>
          <a:p>
            <a:r>
              <a:rPr lang="en-US" altLang="ko-KR" sz="2400" dirty="0" smtClean="0">
                <a:latin typeface="+mn-ea"/>
              </a:rPr>
              <a:t>end while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15" y="0"/>
            <a:ext cx="3863558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의사코드와 흐름도</a:t>
            </a:r>
            <a:endParaRPr lang="en-US" altLang="ko-KR" sz="32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판단과 반복의 형태 포함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93929" y="1189964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7594029" y="2034402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B</a:t>
            </a:r>
            <a:endParaRPr lang="ko-KR" altLang="en-US" dirty="0" smtClean="0"/>
          </a:p>
        </p:txBody>
      </p:sp>
      <p:sp>
        <p:nvSpPr>
          <p:cNvPr id="15" name="순서도: 판단 14"/>
          <p:cNvSpPr/>
          <p:nvPr/>
        </p:nvSpPr>
        <p:spPr>
          <a:xfrm>
            <a:off x="7261414" y="2866481"/>
            <a:ext cx="1764254" cy="5411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smtClean="0"/>
              <a:t>조건 </a:t>
            </a:r>
            <a:r>
              <a:rPr lang="en-US" altLang="ko-KR" sz="1400" smtClean="0"/>
              <a:t>C</a:t>
            </a:r>
            <a:endParaRPr lang="ko-KR" altLang="en-US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685611" y="3671960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D</a:t>
            </a:r>
            <a:endParaRPr lang="ko-KR" altLang="en-US" dirty="0" smtClean="0"/>
          </a:p>
        </p:txBody>
      </p:sp>
      <p:cxnSp>
        <p:nvCxnSpPr>
          <p:cNvPr id="18" name="직선 화살표 연결선 17"/>
          <p:cNvCxnSpPr>
            <a:stCxn id="13" idx="2"/>
            <a:endCxn id="14" idx="0"/>
          </p:cNvCxnSpPr>
          <p:nvPr/>
        </p:nvCxnSpPr>
        <p:spPr>
          <a:xfrm>
            <a:off x="8139770" y="1637833"/>
            <a:ext cx="100" cy="3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  <a:endCxn id="15" idx="0"/>
          </p:cNvCxnSpPr>
          <p:nvPr/>
        </p:nvCxnSpPr>
        <p:spPr>
          <a:xfrm>
            <a:off x="8139870" y="2482271"/>
            <a:ext cx="3671" cy="384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5" idx="1"/>
          </p:cNvCxnSpPr>
          <p:nvPr/>
        </p:nvCxnSpPr>
        <p:spPr>
          <a:xfrm flipH="1" flipV="1">
            <a:off x="7046258" y="3137068"/>
            <a:ext cx="215156" cy="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057016" y="4405650"/>
            <a:ext cx="217443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2"/>
          </p:cNvCxnSpPr>
          <p:nvPr/>
        </p:nvCxnSpPr>
        <p:spPr>
          <a:xfrm flipV="1">
            <a:off x="9231452" y="4119829"/>
            <a:ext cx="0" cy="2793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5" idx="3"/>
          </p:cNvCxnSpPr>
          <p:nvPr/>
        </p:nvCxnSpPr>
        <p:spPr>
          <a:xfrm flipV="1">
            <a:off x="9025668" y="3137068"/>
            <a:ext cx="205784" cy="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>
            <a:off x="9231452" y="3128229"/>
            <a:ext cx="0" cy="543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63067" y="2687263"/>
            <a:ext cx="5389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Arial" panose="020B0604020202020204" pitchFamily="34" charset="0"/>
                <a:ea typeface="맑은 고딕" panose="020B0503020000020004" pitchFamily="50" charset="-127"/>
              </a:rPr>
              <a:t>true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49418" y="5206082"/>
            <a:ext cx="5389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Arial" panose="020B0604020202020204" pitchFamily="34" charset="0"/>
                <a:ea typeface="맑은 고딕" panose="020B0503020000020004" pitchFamily="50" charset="-127"/>
              </a:rPr>
              <a:t>true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01713" y="5436914"/>
            <a:ext cx="6174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Arial" panose="020B0604020202020204" pitchFamily="34" charset="0"/>
                <a:ea typeface="맑은 고딕" panose="020B0503020000020004" pitchFamily="50" charset="-127"/>
              </a:rPr>
              <a:t>false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08052" y="2656320"/>
            <a:ext cx="6174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Arial" panose="020B0604020202020204" pitchFamily="34" charset="0"/>
                <a:ea typeface="맑은 고딕" panose="020B0503020000020004" pitchFamily="50" charset="-127"/>
              </a:rPr>
              <a:t>false</a:t>
            </a:r>
            <a:endParaRPr lang="ko-KR" altLang="en-US" sz="1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4825126" y="3671960"/>
            <a:ext cx="1021404" cy="365019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6515112" y="3710919"/>
            <a:ext cx="1091682" cy="447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mtClean="0"/>
              <a:t>E</a:t>
            </a:r>
            <a:endParaRPr lang="ko-KR" altLang="en-US" dirty="0" smtClean="0"/>
          </a:p>
        </p:txBody>
      </p:sp>
      <p:cxnSp>
        <p:nvCxnSpPr>
          <p:cNvPr id="33" name="직선 연결선 32"/>
          <p:cNvCxnSpPr>
            <a:endCxn id="31" idx="2"/>
          </p:cNvCxnSpPr>
          <p:nvPr/>
        </p:nvCxnSpPr>
        <p:spPr>
          <a:xfrm flipV="1">
            <a:off x="7057016" y="4158788"/>
            <a:ext cx="3937" cy="24037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1" idx="0"/>
          </p:cNvCxnSpPr>
          <p:nvPr/>
        </p:nvCxnSpPr>
        <p:spPr>
          <a:xfrm>
            <a:off x="7055630" y="3148928"/>
            <a:ext cx="5323" cy="561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72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4683" y="4588382"/>
            <a:ext cx="330090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의사코드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pseudocode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6464" y="6067425"/>
            <a:ext cx="25458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흐름도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(flowchart)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4514" y="1275009"/>
            <a:ext cx="4597035" cy="33133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marL="541338" indent="-360363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ko-KR" altLang="en-US" sz="2000" dirty="0" err="1" smtClean="0"/>
              <a:t>총매출액을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초기화한다</a:t>
            </a:r>
            <a:r>
              <a:rPr lang="en-US" altLang="ko-KR" sz="2000" dirty="0" smtClean="0"/>
              <a:t>.</a:t>
            </a:r>
          </a:p>
          <a:p>
            <a:pPr marL="541338" indent="-360363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월부터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월까지의 </a:t>
            </a:r>
            <a:r>
              <a:rPr lang="ko-KR" altLang="en-US" sz="2000" dirty="0" err="1" smtClean="0"/>
              <a:t>월매출액을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총매출액에</a:t>
            </a:r>
            <a:r>
              <a:rPr lang="ko-KR" altLang="en-US" sz="2000" dirty="0" smtClean="0"/>
              <a:t> 더한다</a:t>
            </a:r>
            <a:r>
              <a:rPr lang="en-US" altLang="ko-KR" sz="2000" dirty="0" smtClean="0"/>
              <a:t>.</a:t>
            </a:r>
          </a:p>
          <a:p>
            <a:pPr marL="541338" indent="-360363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ko-KR" altLang="en-US" sz="2000" dirty="0" err="1" smtClean="0"/>
              <a:t>총매출액을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로 나누어 </a:t>
            </a:r>
            <a:r>
              <a:rPr lang="ko-KR" altLang="en-US" sz="2000" dirty="0" err="1" smtClean="0"/>
              <a:t>평균월매출액을</a:t>
            </a:r>
            <a:r>
              <a:rPr lang="ko-KR" altLang="en-US" sz="2000" dirty="0" smtClean="0"/>
              <a:t> 구한다</a:t>
            </a:r>
            <a:r>
              <a:rPr lang="en-US" altLang="ko-KR" sz="2000" dirty="0" smtClean="0"/>
              <a:t>.</a:t>
            </a:r>
          </a:p>
          <a:p>
            <a:pPr marL="541338" indent="-360363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ko-KR" altLang="en-US" sz="2000" dirty="0" err="1" smtClean="0"/>
              <a:t>평균</a:t>
            </a:r>
            <a:r>
              <a:rPr lang="ko-KR" altLang="en-US" sz="2000" dirty="0" err="1"/>
              <a:t>월</a:t>
            </a:r>
            <a:r>
              <a:rPr lang="ko-KR" altLang="en-US" sz="2000" dirty="0" err="1" smtClean="0"/>
              <a:t>매출액을</a:t>
            </a:r>
            <a:r>
              <a:rPr lang="ko-KR" altLang="en-US" sz="2000" dirty="0" smtClean="0"/>
              <a:t> 출력한다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580" y="98334"/>
            <a:ext cx="49183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작년도 평균 </a:t>
            </a:r>
            <a:r>
              <a:rPr lang="ko-KR" altLang="en-US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월매출액을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계산한다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8361891" y="218943"/>
            <a:ext cx="994203" cy="37348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smtClean="0"/>
              <a:t>시작</a:t>
            </a:r>
          </a:p>
        </p:txBody>
      </p:sp>
      <p:sp>
        <p:nvSpPr>
          <p:cNvPr id="12" name="순서도: 판단 11"/>
          <p:cNvSpPr/>
          <p:nvPr/>
        </p:nvSpPr>
        <p:spPr>
          <a:xfrm>
            <a:off x="7900216" y="1854560"/>
            <a:ext cx="1918952" cy="55488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smtClean="0"/>
              <a:t>월 </a:t>
            </a:r>
            <a:r>
              <a:rPr lang="en-US" altLang="ko-KR" sz="1400" dirty="0" smtClean="0"/>
              <a:t>&lt; 13</a:t>
            </a:r>
            <a:endParaRPr lang="ko-KR" altLang="en-US" sz="1400" dirty="0" smtClean="0"/>
          </a:p>
        </p:txBody>
      </p:sp>
      <p:sp>
        <p:nvSpPr>
          <p:cNvPr id="13" name="순서도: 처리 12"/>
          <p:cNvSpPr/>
          <p:nvPr/>
        </p:nvSpPr>
        <p:spPr>
          <a:xfrm>
            <a:off x="7157029" y="2692784"/>
            <a:ext cx="3403925" cy="59242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err="1" smtClean="0"/>
              <a:t>총매출액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err="1"/>
              <a:t>총</a:t>
            </a:r>
            <a:r>
              <a:rPr lang="ko-KR" altLang="en-US" sz="1400" dirty="0" err="1" smtClean="0"/>
              <a:t>매출액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월매출액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월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+1</a:t>
            </a:r>
            <a:endParaRPr lang="ko-KR" altLang="en-US" sz="14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7743057" y="3568550"/>
            <a:ext cx="2512700" cy="59242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err="1" smtClean="0"/>
              <a:t>평균월</a:t>
            </a:r>
            <a:r>
              <a:rPr lang="ko-KR" altLang="en-US" sz="1400" dirty="0" err="1"/>
              <a:t>매</a:t>
            </a:r>
            <a:r>
              <a:rPr lang="ko-KR" altLang="en-US" sz="1400" dirty="0" err="1" smtClean="0"/>
              <a:t>출액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err="1" smtClean="0"/>
              <a:t>총매출액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/12</a:t>
            </a:r>
          </a:p>
        </p:txBody>
      </p:sp>
      <p:sp>
        <p:nvSpPr>
          <p:cNvPr id="15" name="순서도: 데이터 14"/>
          <p:cNvSpPr/>
          <p:nvPr/>
        </p:nvSpPr>
        <p:spPr>
          <a:xfrm>
            <a:off x="8283419" y="4389922"/>
            <a:ext cx="1429772" cy="621437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err="1" smtClean="0"/>
              <a:t>평균월매출액</a:t>
            </a:r>
            <a:r>
              <a:rPr lang="ko-KR" altLang="en-US" sz="1400" dirty="0" smtClean="0"/>
              <a:t> 출력</a:t>
            </a: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8499166" y="5366629"/>
            <a:ext cx="994203" cy="37348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 dirty="0" smtClean="0"/>
              <a:t>종료</a:t>
            </a:r>
          </a:p>
        </p:txBody>
      </p:sp>
      <p:cxnSp>
        <p:nvCxnSpPr>
          <p:cNvPr id="18" name="직선 화살표 연결선 17"/>
          <p:cNvCxnSpPr>
            <a:stCxn id="10" idx="2"/>
          </p:cNvCxnSpPr>
          <p:nvPr/>
        </p:nvCxnSpPr>
        <p:spPr>
          <a:xfrm>
            <a:off x="8858993" y="592430"/>
            <a:ext cx="929" cy="38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2" idx="0"/>
          </p:cNvCxnSpPr>
          <p:nvPr/>
        </p:nvCxnSpPr>
        <p:spPr>
          <a:xfrm flipH="1">
            <a:off x="8859692" y="1571223"/>
            <a:ext cx="230" cy="28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2"/>
            <a:endCxn id="13" idx="0"/>
          </p:cNvCxnSpPr>
          <p:nvPr/>
        </p:nvCxnSpPr>
        <p:spPr>
          <a:xfrm flipH="1">
            <a:off x="8858992" y="2409447"/>
            <a:ext cx="700" cy="28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2"/>
            <a:endCxn id="15" idx="1"/>
          </p:cNvCxnSpPr>
          <p:nvPr/>
        </p:nvCxnSpPr>
        <p:spPr>
          <a:xfrm flipH="1">
            <a:off x="8998305" y="4160979"/>
            <a:ext cx="1102" cy="228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4"/>
            <a:endCxn id="16" idx="0"/>
          </p:cNvCxnSpPr>
          <p:nvPr/>
        </p:nvCxnSpPr>
        <p:spPr>
          <a:xfrm flipH="1">
            <a:off x="8996268" y="5011359"/>
            <a:ext cx="2037" cy="355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40887" y="2256092"/>
            <a:ext cx="463588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yes</a:t>
            </a:r>
            <a:endParaRPr lang="ko-KR" altLang="en-US" sz="1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>
            <a:stCxn id="12" idx="3"/>
          </p:cNvCxnSpPr>
          <p:nvPr/>
        </p:nvCxnSpPr>
        <p:spPr>
          <a:xfrm flipV="1">
            <a:off x="9819168" y="2132003"/>
            <a:ext cx="1701963" cy="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1540971" y="2132003"/>
            <a:ext cx="8878" cy="17327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4" idx="3"/>
          </p:cNvCxnSpPr>
          <p:nvPr/>
        </p:nvCxnSpPr>
        <p:spPr>
          <a:xfrm flipH="1">
            <a:off x="10255757" y="3864764"/>
            <a:ext cx="1265374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46850" y="1716505"/>
            <a:ext cx="383438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no</a:t>
            </a:r>
            <a:endParaRPr lang="ko-KR" altLang="en-US" sz="1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>
            <a:stCxn id="13" idx="1"/>
          </p:cNvCxnSpPr>
          <p:nvPr/>
        </p:nvCxnSpPr>
        <p:spPr>
          <a:xfrm flipH="1">
            <a:off x="6749021" y="2988999"/>
            <a:ext cx="408008" cy="938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6749021" y="1712891"/>
            <a:ext cx="0" cy="12854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749021" y="1712891"/>
            <a:ext cx="21099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육각형 2"/>
          <p:cNvSpPr/>
          <p:nvPr/>
        </p:nvSpPr>
        <p:spPr>
          <a:xfrm>
            <a:off x="8070254" y="996360"/>
            <a:ext cx="1577474" cy="592429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400"/>
              <a:t>총매출액 </a:t>
            </a:r>
            <a:r>
              <a:rPr lang="en-US" altLang="ko-KR" sz="1400"/>
              <a:t>= 0</a:t>
            </a:r>
          </a:p>
          <a:p>
            <a:pPr algn="ctr"/>
            <a:r>
              <a:rPr lang="ko-KR" altLang="en-US" sz="1400"/>
              <a:t>월 </a:t>
            </a:r>
            <a:r>
              <a:rPr lang="en-US" altLang="ko-KR" sz="1400"/>
              <a:t>= 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823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4098" name="Picture 2" descr="Image result for flowchart public do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684366"/>
            <a:ext cx="690562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1948" y="684366"/>
            <a:ext cx="167065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흐름도 예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]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857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3074" name="Picture 2" descr="Image result for flowchart public dom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225" y="853231"/>
            <a:ext cx="5725549" cy="52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948" y="684366"/>
            <a:ext cx="167065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흐름도 예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]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448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0647" y="848362"/>
            <a:ext cx="1043378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연습문제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1]  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정수로 표시된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과목의 평균을 구하는 알고리즘의 흐름도를 작성하라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</a:rPr>
              <a:t>[</a:t>
            </a:r>
            <a:r>
              <a:rPr lang="ko-KR" altLang="en-US" sz="2400" dirty="0">
                <a:latin typeface="Arial" panose="020B0604020202020204" pitchFamily="34" charset="0"/>
              </a:rPr>
              <a:t>연습문제 </a:t>
            </a:r>
            <a:r>
              <a:rPr lang="en-US" altLang="ko-KR" sz="2400" dirty="0">
                <a:latin typeface="Arial" panose="020B0604020202020204" pitchFamily="34" charset="0"/>
              </a:rPr>
              <a:t>2]  </a:t>
            </a:r>
            <a:r>
              <a:rPr lang="ko-KR" altLang="en-US" sz="2400" dirty="0">
                <a:latin typeface="Arial" panose="020B0604020202020204" pitchFamily="34" charset="0"/>
              </a:rPr>
              <a:t>다음 학기 수강 신청할 과목들을 결정하는 알고리즘의 </a:t>
            </a:r>
            <a:r>
              <a:rPr lang="ko-KR" altLang="en-US" sz="2400" dirty="0" smtClean="0">
                <a:latin typeface="Arial" panose="020B0604020202020204" pitchFamily="34" charset="0"/>
              </a:rPr>
              <a:t>흐름도를 </a:t>
            </a:r>
            <a:r>
              <a:rPr lang="ko-KR" altLang="en-US" sz="2400" dirty="0">
                <a:latin typeface="Arial" panose="020B0604020202020204" pitchFamily="34" charset="0"/>
              </a:rPr>
              <a:t>작성하라</a:t>
            </a:r>
            <a:r>
              <a:rPr lang="en-US" altLang="ko-KR" sz="2400" dirty="0">
                <a:latin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646" y="3961952"/>
            <a:ext cx="1043378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연습문제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3]  10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부터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100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사이의 자연수 하나를 입력 받는다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 n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이라 한다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 n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 약수들의 합을 구하는 알고리즘의 흐름도를 작성하라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</a:rPr>
              <a:t>[</a:t>
            </a:r>
            <a:r>
              <a:rPr lang="ko-KR" altLang="en-US" sz="2400" dirty="0">
                <a:latin typeface="Arial" panose="020B0604020202020204" pitchFamily="34" charset="0"/>
              </a:rPr>
              <a:t>연습문제 </a:t>
            </a:r>
            <a:r>
              <a:rPr lang="en-US" altLang="ko-KR" sz="2400" dirty="0" smtClean="0">
                <a:latin typeface="Arial" panose="020B0604020202020204" pitchFamily="34" charset="0"/>
              </a:rPr>
              <a:t>4]  </a:t>
            </a:r>
            <a:r>
              <a:rPr lang="ko-KR" altLang="en-US" sz="2400" dirty="0" smtClean="0">
                <a:latin typeface="Arial" panose="020B0604020202020204" pitchFamily="34" charset="0"/>
              </a:rPr>
              <a:t>인터넷 </a:t>
            </a:r>
            <a:r>
              <a:rPr lang="ko-KR" altLang="en-US" sz="2400" dirty="0" err="1" smtClean="0">
                <a:latin typeface="Arial" panose="020B0604020202020204" pitchFamily="34" charset="0"/>
              </a:rPr>
              <a:t>뱅킹에서</a:t>
            </a:r>
            <a:r>
              <a:rPr lang="ko-KR" altLang="en-US" sz="2400" dirty="0" smtClean="0">
                <a:latin typeface="Arial" panose="020B0604020202020204" pitchFamily="34" charset="0"/>
              </a:rPr>
              <a:t> 계좌이체 절차의 흐름도를 </a:t>
            </a:r>
            <a:r>
              <a:rPr lang="ko-KR" altLang="en-US" sz="2400" dirty="0">
                <a:latin typeface="Arial" panose="020B0604020202020204" pitchFamily="34" charset="0"/>
              </a:rPr>
              <a:t>작성하라</a:t>
            </a:r>
            <a:r>
              <a:rPr lang="en-US" altLang="ko-KR" sz="2400" dirty="0" smtClean="0">
                <a:latin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2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7184" y="212724"/>
            <a:ext cx="33169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의사코드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pseudocode</a:t>
            </a:r>
            <a:r>
              <a:rPr lang="en-US" altLang="ko-KR" sz="2400" dirty="0"/>
              <a:t>)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9491" y="1166842"/>
            <a:ext cx="955430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의사</a:t>
            </a:r>
            <a:r>
              <a:rPr lang="en-US" altLang="ko-KR" sz="2400" dirty="0"/>
              <a:t>(</a:t>
            </a:r>
            <a:r>
              <a:rPr lang="ko-KR" altLang="en-US" sz="2400" dirty="0"/>
              <a:t>疑似</a:t>
            </a:r>
            <a:r>
              <a:rPr lang="en-US" altLang="ko-KR" sz="2400" dirty="0"/>
              <a:t>)</a:t>
            </a:r>
            <a:r>
              <a:rPr lang="ko-KR" altLang="en-US" sz="2400" dirty="0"/>
              <a:t>란 ‘실제와 비슷하다’라는 </a:t>
            </a:r>
            <a:r>
              <a:rPr lang="ko-KR" altLang="en-US" sz="2400" dirty="0" smtClean="0"/>
              <a:t>뜻</a:t>
            </a:r>
            <a:endParaRPr lang="en-US" altLang="ko-KR" sz="2400" dirty="0" smtClean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pseudo</a:t>
            </a:r>
            <a:r>
              <a:rPr lang="ko-KR" altLang="en-US" sz="2400" dirty="0"/>
              <a:t>의 뜻은 ‘허위의</a:t>
            </a:r>
            <a:r>
              <a:rPr lang="en-US" altLang="ko-KR" sz="2400" dirty="0"/>
              <a:t>, </a:t>
            </a:r>
            <a:r>
              <a:rPr lang="ko-KR" altLang="en-US" sz="2400" dirty="0"/>
              <a:t>가짜의</a:t>
            </a:r>
            <a:r>
              <a:rPr lang="en-US" altLang="ko-KR" sz="2400" dirty="0"/>
              <a:t>, </a:t>
            </a:r>
            <a:r>
              <a:rPr lang="ko-KR" altLang="en-US" sz="2400" dirty="0"/>
              <a:t>모조의’ </a:t>
            </a:r>
            <a:endParaRPr lang="en-US" altLang="ko-KR" sz="2400" dirty="0" smtClean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의사코드는 </a:t>
            </a:r>
            <a:r>
              <a:rPr lang="ko-KR" altLang="en-US" sz="2400" dirty="0"/>
              <a:t>실제와 비슷한</a:t>
            </a:r>
            <a:r>
              <a:rPr lang="en-US" altLang="ko-KR" sz="2400" dirty="0"/>
              <a:t>, </a:t>
            </a:r>
            <a:r>
              <a:rPr lang="ko-KR" altLang="en-US" sz="2400" dirty="0"/>
              <a:t>진짜는 아닌 </a:t>
            </a:r>
            <a:r>
              <a:rPr lang="ko-KR" altLang="en-US" sz="2400" dirty="0" smtClean="0"/>
              <a:t>코드</a:t>
            </a:r>
            <a:endParaRPr lang="en-US" altLang="ko-KR" sz="2400" dirty="0" smtClean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알고리즘의 </a:t>
            </a:r>
            <a:r>
              <a:rPr lang="ko-KR" altLang="en-US" sz="2400" dirty="0"/>
              <a:t>이해를 쉽게 하기 위한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단순하면서도 프로그램 </a:t>
            </a:r>
            <a:r>
              <a:rPr lang="ko-KR" altLang="en-US" sz="2400" dirty="0"/>
              <a:t>코드와 유사한 </a:t>
            </a:r>
            <a:r>
              <a:rPr lang="ko-KR" altLang="en-US" sz="2400" dirty="0" smtClean="0"/>
              <a:t>형식</a:t>
            </a:r>
            <a:endParaRPr lang="en-US" altLang="ko-KR" sz="2400" dirty="0" smtClean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사람이 </a:t>
            </a:r>
            <a:r>
              <a:rPr lang="ko-KR" altLang="en-US" sz="2400" dirty="0"/>
              <a:t>이해하기 쉬운 </a:t>
            </a:r>
            <a:r>
              <a:rPr lang="ko-KR" altLang="en-US" sz="2400" dirty="0" smtClean="0"/>
              <a:t>형식</a:t>
            </a:r>
            <a:endParaRPr lang="en-US" altLang="ko-KR" sz="2400" dirty="0" smtClean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우리가 </a:t>
            </a:r>
            <a:r>
              <a:rPr lang="ko-KR" altLang="en-US" sz="2400" dirty="0"/>
              <a:t>보통 사용하는 프로그래밍 언어의 형식과 유사하게 </a:t>
            </a:r>
            <a:r>
              <a:rPr lang="ko-KR" altLang="en-US" sz="2400" dirty="0" smtClean="0"/>
              <a:t>작성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36385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61130" y="740713"/>
            <a:ext cx="898848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rial" panose="020B0604020202020204" pitchFamily="34" charset="0"/>
              </a:rPr>
              <a:t>프로그램</a:t>
            </a:r>
            <a:r>
              <a:rPr lang="en-US" altLang="ko-KR" sz="2400" dirty="0">
                <a:latin typeface="Arial" panose="020B0604020202020204" pitchFamily="34" charset="0"/>
              </a:rPr>
              <a:t> </a:t>
            </a:r>
            <a:r>
              <a:rPr lang="ko-KR" altLang="en-US" sz="2400" dirty="0">
                <a:latin typeface="Arial" panose="020B0604020202020204" pitchFamily="34" charset="0"/>
              </a:rPr>
              <a:t>작성의 직전단계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의사코드에 </a:t>
            </a:r>
            <a:r>
              <a:rPr lang="ko-KR" altLang="en-US" sz="2400" dirty="0"/>
              <a:t>대한 표준은 존재하지 않는다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적당한 </a:t>
            </a:r>
            <a:r>
              <a:rPr lang="ko-KR" altLang="en-US" sz="2400" dirty="0" smtClean="0">
                <a:latin typeface="Arial" panose="020B0604020202020204" pitchFamily="34" charset="0"/>
              </a:rPr>
              <a:t>들여쓰기</a:t>
            </a:r>
            <a:r>
              <a:rPr lang="en-US" altLang="ko-KR" sz="2400" dirty="0" smtClean="0">
                <a:latin typeface="Arial" panose="020B0604020202020204" pitchFamily="34" charset="0"/>
              </a:rPr>
              <a:t>(</a:t>
            </a:r>
            <a:r>
              <a:rPr lang="en-US" altLang="ko-KR" sz="2400" dirty="0">
                <a:latin typeface="Arial" panose="020B0604020202020204" pitchFamily="34" charset="0"/>
              </a:rPr>
              <a:t>indentation</a:t>
            </a:r>
            <a:r>
              <a:rPr lang="en-US" altLang="ko-KR" sz="2400" dirty="0" smtClean="0">
                <a:latin typeface="Arial" panose="020B0604020202020204" pitchFamily="34" charset="0"/>
              </a:rPr>
              <a:t>)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를 사용한다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실제 프로그램의 자세한 사항은 생략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03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8109" y="175344"/>
            <a:ext cx="378861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내일 할 일을 결정하는 알고리즘의 의사코드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8397" y="187692"/>
            <a:ext cx="4642618" cy="6555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알고리즘 내일 할 일 결정</a:t>
            </a:r>
            <a:r>
              <a:rPr lang="en-US" altLang="ko-KR" sz="2000" b="1" dirty="0"/>
              <a:t>]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if</a:t>
            </a:r>
            <a:r>
              <a:rPr lang="ko-KR" altLang="en-US" sz="2000" dirty="0" smtClean="0">
                <a:latin typeface="+mn-ea"/>
              </a:rPr>
              <a:t> 내일 날씨가 좋으면 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if</a:t>
            </a:r>
            <a:r>
              <a:rPr lang="ko-KR" altLang="en-US" sz="2000" dirty="0" smtClean="0">
                <a:latin typeface="+mn-ea"/>
              </a:rPr>
              <a:t> 야구장 </a:t>
            </a:r>
            <a:r>
              <a:rPr lang="ko-KR" altLang="en-US" sz="2000" dirty="0" err="1" smtClean="0">
                <a:latin typeface="+mn-ea"/>
              </a:rPr>
              <a:t>티겟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≤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5,000</a:t>
            </a:r>
            <a:r>
              <a:rPr lang="ko-KR" altLang="en-US" sz="2000" dirty="0" smtClean="0">
                <a:latin typeface="+mn-ea"/>
              </a:rPr>
              <a:t>원 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    </a:t>
            </a:r>
            <a:r>
              <a:rPr lang="ko-KR" altLang="en-US" sz="2000" dirty="0" smtClean="0">
                <a:latin typeface="+mn-ea"/>
              </a:rPr>
              <a:t>야구장에 간다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else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    </a:t>
            </a:r>
            <a:r>
              <a:rPr lang="ko-KR" altLang="en-US" sz="2000" dirty="0" smtClean="0">
                <a:latin typeface="+mn-ea"/>
              </a:rPr>
              <a:t>공원에 간다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else if </a:t>
            </a:r>
            <a:r>
              <a:rPr lang="ko-KR" altLang="en-US" sz="2000" dirty="0" smtClean="0">
                <a:latin typeface="+mn-ea"/>
              </a:rPr>
              <a:t>내일 날씨가 나쁘면</a:t>
            </a:r>
            <a:r>
              <a:rPr lang="en-US" altLang="ko-KR" sz="2000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   </a:t>
            </a:r>
            <a:r>
              <a:rPr lang="ko-KR" altLang="en-US" sz="2000" dirty="0" smtClean="0">
                <a:latin typeface="+mn-ea"/>
              </a:rPr>
              <a:t>친구에게 전화를 건다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   if </a:t>
            </a:r>
            <a:r>
              <a:rPr lang="ko-KR" altLang="en-US" sz="2000" dirty="0" smtClean="0">
                <a:latin typeface="+mn-ea"/>
              </a:rPr>
              <a:t>친구가 시간이 있다고 하면</a:t>
            </a:r>
            <a:r>
              <a:rPr lang="en-US" altLang="ko-KR" sz="2000" dirty="0" smtClean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        </a:t>
            </a:r>
            <a:r>
              <a:rPr lang="ko-KR" altLang="en-US" sz="2000" dirty="0" smtClean="0">
                <a:latin typeface="+mn-ea"/>
              </a:rPr>
              <a:t>같이 저녁을 먹는다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   else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         </a:t>
            </a:r>
            <a:r>
              <a:rPr lang="ko-KR" altLang="en-US" sz="2000" dirty="0" smtClean="0">
                <a:latin typeface="+mn-ea"/>
              </a:rPr>
              <a:t>혼자 </a:t>
            </a:r>
            <a:r>
              <a:rPr lang="ko-KR" altLang="en-US" sz="2000" dirty="0" err="1" smtClean="0">
                <a:latin typeface="+mn-ea"/>
              </a:rPr>
              <a:t>마트에</a:t>
            </a:r>
            <a:r>
              <a:rPr lang="ko-KR" altLang="en-US" sz="2000" dirty="0" smtClean="0">
                <a:latin typeface="+mn-ea"/>
              </a:rPr>
              <a:t> 간다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else  // </a:t>
            </a:r>
            <a:r>
              <a:rPr lang="ko-KR" altLang="en-US" sz="2000" dirty="0" smtClean="0">
                <a:latin typeface="+mn-ea"/>
              </a:rPr>
              <a:t>날씨가 보통이면</a:t>
            </a:r>
            <a:r>
              <a:rPr lang="en-US" altLang="ko-KR" sz="2000" dirty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집에서 쉰다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8620089" y="5751634"/>
            <a:ext cx="1982636" cy="2349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695535" y="5563236"/>
            <a:ext cx="877163" cy="5078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설명문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46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74324" y="778213"/>
            <a:ext cx="648126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부터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100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까지의 자연수를 </a:t>
            </a: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</a:rPr>
              <a:t>더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하는 의사코드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8458" y="1906621"/>
            <a:ext cx="5554726" cy="39703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알고리즘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100</a:t>
            </a:r>
            <a:r>
              <a:rPr lang="ko-KR" altLang="en-US" sz="2400" b="1" dirty="0" smtClean="0"/>
              <a:t>까지 자연수의</a:t>
            </a:r>
            <a:r>
              <a:rPr lang="ko-KR" altLang="en-US" sz="2400" dirty="0" smtClean="0"/>
              <a:t> </a:t>
            </a:r>
            <a:r>
              <a:rPr lang="ko-KR" altLang="en-US" sz="2400" b="1" dirty="0"/>
              <a:t>합</a:t>
            </a:r>
            <a:r>
              <a:rPr lang="en-US" altLang="ko-KR" sz="2400" b="1" dirty="0"/>
              <a:t>]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n=1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while (n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100)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    sum = sum 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+ n</a:t>
            </a:r>
            <a:endParaRPr lang="en-US" altLang="ko-KR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    n = n+1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print  sum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0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90922" y="6176963"/>
            <a:ext cx="2133600" cy="476250"/>
          </a:xfrm>
        </p:spPr>
        <p:txBody>
          <a:bodyPr/>
          <a:lstStyle>
            <a:lvl1pPr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l"/>
            <a:fld id="{D9C399FC-BFDF-4217-9BDD-2BEA6B44B7A1}" type="slidenum">
              <a:rPr lang="en-US" altLang="ko-KR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l"/>
              <a:t>9</a:t>
            </a:fld>
            <a:endParaRPr lang="en-US" altLang="ko-KR" sz="1400" b="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2656" y="505838"/>
            <a:ext cx="413446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의사코드 표시 방법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06029" y="1579965"/>
            <a:ext cx="10421334" cy="483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400" dirty="0"/>
              <a:t>(1) </a:t>
            </a:r>
            <a:r>
              <a:rPr lang="ko-KR" altLang="en-US" sz="2400" dirty="0"/>
              <a:t>들여쓰기</a:t>
            </a:r>
          </a:p>
          <a:p>
            <a:pPr marL="635000" fontAlgn="base">
              <a:lnSpc>
                <a:spcPct val="150000"/>
              </a:lnSpc>
            </a:pPr>
            <a:r>
              <a:rPr lang="ko-KR" altLang="en-US" sz="2400" dirty="0"/>
              <a:t>일반적으로 적당한 들여쓰기</a:t>
            </a:r>
            <a:r>
              <a:rPr lang="en-US" altLang="ko-KR" sz="2400" dirty="0"/>
              <a:t>(indentation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</a:t>
            </a:r>
            <a:r>
              <a:rPr lang="ko-KR" altLang="en-US" sz="2400" dirty="0"/>
              <a:t>하여</a:t>
            </a:r>
            <a:r>
              <a:rPr lang="en-US" altLang="ko-KR" sz="2400" dirty="0"/>
              <a:t>, </a:t>
            </a:r>
            <a:r>
              <a:rPr lang="ko-KR" altLang="en-US" sz="2400" dirty="0"/>
              <a:t>알고리즘의 구조를 쉽게 파악할 수 있도록 구성한다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indent="0" fontAlgn="base">
              <a:lnSpc>
                <a:spcPct val="150000"/>
              </a:lnSpc>
              <a:buNone/>
            </a:pPr>
            <a:endParaRPr lang="ko-KR" altLang="en-US" sz="2400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400" dirty="0"/>
              <a:t>(2) </a:t>
            </a:r>
            <a:r>
              <a:rPr lang="ko-KR" altLang="en-US" sz="2400" dirty="0"/>
              <a:t>수학적인 표현</a:t>
            </a:r>
          </a:p>
          <a:p>
            <a:pPr marL="635000" fontAlgn="base">
              <a:lnSpc>
                <a:spcPct val="150000"/>
              </a:lnSpc>
            </a:pPr>
            <a:r>
              <a:rPr lang="ko-KR" altLang="en-US" sz="2400" dirty="0"/>
              <a:t>수학적인 의미가 정확한 내용을 수학적인 표현으로 기술할 수 있다</a:t>
            </a:r>
            <a:r>
              <a:rPr lang="en-US" altLang="ko-KR" sz="2400" dirty="0" smtClean="0"/>
              <a:t>.</a:t>
            </a:r>
          </a:p>
          <a:p>
            <a:pPr marL="635000" fontAlgn="base">
              <a:lnSpc>
                <a:spcPct val="150000"/>
              </a:lnSpc>
            </a:pPr>
            <a:r>
              <a:rPr lang="en-US" altLang="ko-KR" sz="2400" dirty="0" smtClean="0"/>
              <a:t> for </a:t>
            </a:r>
            <a:r>
              <a:rPr lang="en-US" altLang="ko-KR" sz="2400" dirty="0"/>
              <a:t>1</a:t>
            </a:r>
            <a:r>
              <a:rPr lang="ko-KR" altLang="en-US" sz="2400" dirty="0"/>
              <a:t>≤</a:t>
            </a:r>
            <a:r>
              <a:rPr lang="en-US" altLang="ko-KR" sz="2400" dirty="0"/>
              <a:t>a</a:t>
            </a:r>
            <a:r>
              <a:rPr lang="ko-KR" altLang="en-US" sz="2400" dirty="0"/>
              <a:t>≤</a:t>
            </a:r>
            <a:r>
              <a:rPr lang="en-US" altLang="ko-KR" sz="2400" dirty="0"/>
              <a:t>9 </a:t>
            </a:r>
            <a:r>
              <a:rPr lang="ko-KR" altLang="en-US" sz="2400" dirty="0"/>
              <a:t>라는 표현이 </a:t>
            </a:r>
            <a:r>
              <a:rPr lang="ko-KR" altLang="en-US" sz="2400" dirty="0" smtClean="0"/>
              <a:t>가능하다</a:t>
            </a:r>
            <a:endParaRPr lang="en-US" altLang="ko-KR" sz="1800" i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lIns="0" tIns="0" rIns="0"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lnSpc>
            <a:spcPct val="150000"/>
          </a:lnSpc>
          <a:defRPr sz="2400" smtClean="0">
            <a:latin typeface="Arial" panose="020B0604020202020204" pitchFamily="34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1916</Words>
  <Application>Microsoft Office PowerPoint</Application>
  <PresentationFormat>와이드스크린</PresentationFormat>
  <Paragraphs>478</Paragraphs>
  <Slides>49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ＭＳ Ｐゴシック</vt:lpstr>
      <vt:lpstr>굴림</vt:lpstr>
      <vt:lpstr>맑은 고딕</vt:lpstr>
      <vt:lpstr>Arial</vt:lpstr>
      <vt:lpstr>Times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한치근 교수</dc:creator>
  <cp:lastModifiedBy>한치근 교수</cp:lastModifiedBy>
  <cp:revision>339</cp:revision>
  <dcterms:created xsi:type="dcterms:W3CDTF">2015-12-03T04:58:05Z</dcterms:created>
  <dcterms:modified xsi:type="dcterms:W3CDTF">2017-07-06T05:17:28Z</dcterms:modified>
</cp:coreProperties>
</file>