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40" r:id="rId2"/>
    <p:sldId id="341" r:id="rId3"/>
    <p:sldId id="343" r:id="rId4"/>
    <p:sldId id="344" r:id="rId5"/>
    <p:sldId id="345" r:id="rId6"/>
    <p:sldId id="347" r:id="rId7"/>
    <p:sldId id="348" r:id="rId8"/>
    <p:sldId id="346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824" autoAdjust="0"/>
    <p:restoredTop sz="94660"/>
  </p:normalViewPr>
  <p:slideViewPr>
    <p:cSldViewPr snapToGrid="0" showGuides="1">
      <p:cViewPr varScale="1">
        <p:scale>
          <a:sx n="91" d="100"/>
          <a:sy n="91" d="100"/>
        </p:scale>
        <p:origin x="114" y="73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6785FA-B826-4EA5-BFD1-F8CC8C0FFE65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60A99B-261D-4A22-8D54-41529409F0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10792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59B60-0D69-4CF8-B3F3-3DE7C660D859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B31498-DD60-4EB4-8EC6-B360A868FC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1066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B2167-139B-4D0F-AB14-2C90B4777F14}" type="datetime1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3209-2371-4D65-93D5-4216FE4907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824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B3F74-0AE6-452E-9D01-2E9C57DA815E}" type="datetime1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3209-2371-4D65-93D5-4216FE4907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152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5D89E-DB9A-4145-8317-DA0E7CF69164}" type="datetime1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3209-2371-4D65-93D5-4216FE4907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6057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5EAA8-BF1B-4B42-8980-172345E81BA1}" type="datetime1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933888" y="6356350"/>
            <a:ext cx="419911" cy="365125"/>
          </a:xfrm>
        </p:spPr>
        <p:txBody>
          <a:bodyPr/>
          <a:lstStyle/>
          <a:p>
            <a:fld id="{6CE53209-2371-4D65-93D5-4216FE4907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8851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A9DA7-270E-4FFE-94A2-D480E38758B3}" type="datetime1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3209-2371-4D65-93D5-4216FE4907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812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D8C9C-DB10-47AE-A3F9-37053F7A539B}" type="datetime1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3209-2371-4D65-93D5-4216FE4907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08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DA09-3E17-4519-A842-9D598B161C42}" type="datetime1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3209-2371-4D65-93D5-4216FE4907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267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8D25A-E0A2-4E40-A410-B0203720ECAE}" type="datetime1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3209-2371-4D65-93D5-4216FE4907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991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BD807-3216-4052-B5B4-8F302B0FCC4D}" type="datetime1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0914434" y="6356350"/>
            <a:ext cx="439366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CE53209-2371-4D65-93D5-4216FE49072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346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20026-2DA1-4B47-9D35-0ACF1915619C}" type="datetime1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3209-2371-4D65-93D5-4216FE4907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7823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BA7C-2F6E-475D-A9D0-297C14B26E2A}" type="datetime1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3209-2371-4D65-93D5-4216FE4907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222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D2C39-FC41-4AFE-8B3C-D9C0A7D235EA}" type="datetime1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6CE53209-2371-4D65-93D5-4216FE49072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629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1BD2B9-BDF5-4218-9BBB-9BA940F4F7D1}" type="slidenum">
              <a:rPr lang="en-US" altLang="ko-KR"/>
              <a:pPr>
                <a:defRPr/>
              </a:pPr>
              <a:t>1</a:t>
            </a:fld>
            <a:endParaRPr lang="en-US" altLang="ko-KR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 i="1">
                <a:latin typeface="Times New Roman" pitchFamily="18" charset="0"/>
              </a:rPr>
              <a:t>n</a:t>
            </a:r>
            <a:r>
              <a:rPr lang="ko-KR" altLang="en-US" sz="3600"/>
              <a:t>번째 피보나찌 수 구하기</a:t>
            </a:r>
          </a:p>
        </p:txBody>
      </p:sp>
      <p:sp>
        <p:nvSpPr>
          <p:cNvPr id="1029" name="Text Box 3"/>
          <p:cNvSpPr txBox="1">
            <a:spLocks noChangeArrowheads="1"/>
          </p:cNvSpPr>
          <p:nvPr/>
        </p:nvSpPr>
        <p:spPr bwMode="auto">
          <a:xfrm>
            <a:off x="2362201" y="1930400"/>
            <a:ext cx="7948613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2000" u="sng" dirty="0" err="1"/>
              <a:t>피보나찌</a:t>
            </a:r>
            <a:r>
              <a:rPr lang="en-US" altLang="ko-KR" sz="2000" u="sng" dirty="0"/>
              <a:t>(Fibonacci) </a:t>
            </a:r>
            <a:r>
              <a:rPr lang="ko-KR" altLang="en-US" sz="2000" u="sng" dirty="0"/>
              <a:t>수열의 정의</a:t>
            </a:r>
          </a:p>
          <a:p>
            <a:endParaRPr lang="ko-KR" altLang="en-US" sz="2000" dirty="0"/>
          </a:p>
          <a:p>
            <a:r>
              <a:rPr lang="ko-KR" altLang="en-US" sz="2000" dirty="0"/>
              <a:t>	</a:t>
            </a:r>
            <a:r>
              <a:rPr lang="en-US" altLang="ko-KR" sz="2000" i="1" dirty="0"/>
              <a:t>f</a:t>
            </a:r>
            <a:r>
              <a:rPr lang="en-US" altLang="ko-KR" sz="2000" baseline="-25000" dirty="0"/>
              <a:t>0</a:t>
            </a:r>
            <a:r>
              <a:rPr lang="en-US" altLang="ko-KR" sz="2000" dirty="0"/>
              <a:t> = 0</a:t>
            </a:r>
          </a:p>
          <a:p>
            <a:r>
              <a:rPr lang="en-US" altLang="ko-KR" sz="2000" dirty="0"/>
              <a:t>	</a:t>
            </a:r>
            <a:r>
              <a:rPr lang="en-US" altLang="ko-KR" sz="2000" i="1" dirty="0"/>
              <a:t>f</a:t>
            </a:r>
            <a:r>
              <a:rPr lang="en-US" altLang="ko-KR" sz="2000" baseline="-25000" dirty="0"/>
              <a:t>1</a:t>
            </a:r>
            <a:r>
              <a:rPr lang="en-US" altLang="ko-KR" sz="2000" dirty="0"/>
              <a:t> = 1</a:t>
            </a:r>
          </a:p>
          <a:p>
            <a:r>
              <a:rPr lang="en-US" altLang="ko-KR" sz="2000" dirty="0"/>
              <a:t>	</a:t>
            </a:r>
            <a:r>
              <a:rPr lang="en-US" altLang="ko-KR" sz="2000" i="1" dirty="0" err="1"/>
              <a:t>f</a:t>
            </a:r>
            <a:r>
              <a:rPr lang="en-US" altLang="ko-KR" sz="2000" baseline="-25000" dirty="0" err="1"/>
              <a:t>n</a:t>
            </a:r>
            <a:r>
              <a:rPr lang="en-US" altLang="ko-KR" sz="2000" dirty="0"/>
              <a:t> = </a:t>
            </a:r>
            <a:r>
              <a:rPr lang="en-US" altLang="ko-KR" sz="2000" i="1" dirty="0"/>
              <a:t>f</a:t>
            </a:r>
            <a:r>
              <a:rPr lang="en-US" altLang="ko-KR" sz="2000" baseline="-25000" dirty="0"/>
              <a:t>n-1</a:t>
            </a:r>
            <a:r>
              <a:rPr lang="en-US" altLang="ko-KR" sz="2000" dirty="0"/>
              <a:t> + </a:t>
            </a:r>
            <a:r>
              <a:rPr lang="en-US" altLang="ko-KR" sz="2000" i="1" dirty="0"/>
              <a:t>f</a:t>
            </a:r>
            <a:r>
              <a:rPr lang="en-US" altLang="ko-KR" sz="2000" baseline="-25000" dirty="0"/>
              <a:t>n-2</a:t>
            </a:r>
            <a:r>
              <a:rPr lang="en-US" altLang="ko-KR" sz="2000" dirty="0"/>
              <a:t>	for  </a:t>
            </a:r>
            <a:r>
              <a:rPr lang="en-US" altLang="ko-KR" sz="2000" i="1" dirty="0"/>
              <a:t>n</a:t>
            </a:r>
            <a:r>
              <a:rPr lang="en-US" altLang="ko-KR" sz="2000" dirty="0"/>
              <a:t>  </a:t>
            </a:r>
            <a:r>
              <a:rPr lang="en-US" altLang="ko-KR" sz="2000" dirty="0">
                <a:sym typeface="Symbol" pitchFamily="18" charset="2"/>
              </a:rPr>
              <a:t> </a:t>
            </a:r>
            <a:r>
              <a:rPr lang="en-US" altLang="ko-KR" sz="2000" dirty="0"/>
              <a:t>2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예</a:t>
            </a:r>
            <a:r>
              <a:rPr lang="en-US" altLang="ko-KR" sz="2000" dirty="0"/>
              <a:t>: 0, 1, 1, 2, 3, 5, 8, 13, 21, 34, 55, 89, 144, 233, 377, 610, 987, 1597, …</a:t>
            </a:r>
          </a:p>
        </p:txBody>
      </p:sp>
      <p:graphicFrame>
        <p:nvGraphicFramePr>
          <p:cNvPr id="1026" name="Object 7"/>
          <p:cNvGraphicFramePr>
            <a:graphicFrameLocks noChangeAspect="1"/>
          </p:cNvGraphicFramePr>
          <p:nvPr/>
        </p:nvGraphicFramePr>
        <p:xfrm>
          <a:off x="3952876" y="4786313"/>
          <a:ext cx="3357563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Equation" r:id="rId3" imgW="2082600" imgH="457200" progId="Equation.3">
                  <p:embed/>
                </p:oleObj>
              </mc:Choice>
              <mc:Fallback>
                <p:oleObj name="Equation" r:id="rId3" imgW="20826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76" y="4786313"/>
                        <a:ext cx="3357563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0" name="TextBox 8"/>
          <p:cNvSpPr txBox="1">
            <a:spLocks noChangeArrowheads="1"/>
          </p:cNvSpPr>
          <p:nvPr/>
        </p:nvSpPr>
        <p:spPr bwMode="auto">
          <a:xfrm>
            <a:off x="7739063" y="5286375"/>
            <a:ext cx="270619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예제 </a:t>
            </a:r>
            <a:r>
              <a:rPr lang="en-US" altLang="ko-KR" dirty="0"/>
              <a:t>B.9 in appendix B)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481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AD1FF2-F2F5-43DF-BD96-3E488E773881}" type="slidenum">
              <a:rPr lang="en-US" altLang="ko-KR"/>
              <a:pPr>
                <a:defRPr/>
              </a:pPr>
              <a:t>2</a:t>
            </a:fld>
            <a:endParaRPr lang="en-US" altLang="ko-KR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3381375" y="428625"/>
            <a:ext cx="7500938" cy="1143000"/>
          </a:xfrm>
        </p:spPr>
        <p:txBody>
          <a:bodyPr/>
          <a:lstStyle/>
          <a:p>
            <a:pPr eaLnBrk="1" hangingPunct="1"/>
            <a:r>
              <a:rPr lang="ko-KR" altLang="en-US" sz="3600"/>
              <a:t>피보나찌 수 구하기</a:t>
            </a:r>
            <a:r>
              <a:rPr lang="en-US" altLang="ko-KR" sz="3600"/>
              <a:t>(</a:t>
            </a:r>
            <a:r>
              <a:rPr lang="ko-KR" altLang="en-US" sz="3600"/>
              <a:t>재귀적 방법</a:t>
            </a:r>
            <a:r>
              <a:rPr lang="en-US" altLang="ko-KR" sz="3600"/>
              <a:t>)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981200"/>
            <a:ext cx="7772400" cy="1828800"/>
          </a:xfrm>
        </p:spPr>
        <p:txBody>
          <a:bodyPr/>
          <a:lstStyle/>
          <a:p>
            <a:pPr eaLnBrk="1" hangingPunct="1"/>
            <a:r>
              <a:rPr lang="ko-KR" altLang="en-US" sz="2000">
                <a:latin typeface="Times New Roman" pitchFamily="18" charset="0"/>
              </a:rPr>
              <a:t>문제</a:t>
            </a:r>
            <a:r>
              <a:rPr lang="en-US" altLang="ko-KR" sz="2000">
                <a:latin typeface="Times New Roman" pitchFamily="18" charset="0"/>
              </a:rPr>
              <a:t>: </a:t>
            </a:r>
            <a:r>
              <a:rPr lang="en-US" altLang="ko-KR" sz="2000" i="1">
                <a:latin typeface="Times New Roman" pitchFamily="18" charset="0"/>
              </a:rPr>
              <a:t>n</a:t>
            </a:r>
            <a:r>
              <a:rPr lang="ko-KR" altLang="en-US" sz="2000">
                <a:latin typeface="Times New Roman" pitchFamily="18" charset="0"/>
              </a:rPr>
              <a:t>번째 피보나찌 수를 구하라</a:t>
            </a:r>
            <a:r>
              <a:rPr lang="en-US" altLang="ko-KR" sz="2000">
                <a:latin typeface="Times New Roman" pitchFamily="18" charset="0"/>
              </a:rPr>
              <a:t>.</a:t>
            </a:r>
          </a:p>
          <a:p>
            <a:pPr eaLnBrk="1" hangingPunct="1"/>
            <a:r>
              <a:rPr lang="ko-KR" altLang="en-US" sz="2000">
                <a:latin typeface="Times New Roman" pitchFamily="18" charset="0"/>
              </a:rPr>
              <a:t>입력</a:t>
            </a:r>
            <a:r>
              <a:rPr lang="en-US" altLang="ko-KR" sz="2000">
                <a:latin typeface="Times New Roman" pitchFamily="18" charset="0"/>
              </a:rPr>
              <a:t>: </a:t>
            </a:r>
            <a:r>
              <a:rPr lang="ko-KR" altLang="en-US" sz="2000">
                <a:latin typeface="Times New Roman" pitchFamily="18" charset="0"/>
              </a:rPr>
              <a:t>양수 </a:t>
            </a:r>
            <a:r>
              <a:rPr lang="en-US" altLang="ko-KR" sz="2000" i="1">
                <a:latin typeface="Times New Roman" pitchFamily="18" charset="0"/>
              </a:rPr>
              <a:t>n</a:t>
            </a:r>
            <a:endParaRPr lang="en-US" altLang="ko-KR" sz="2000">
              <a:latin typeface="Times New Roman" pitchFamily="18" charset="0"/>
            </a:endParaRPr>
          </a:p>
          <a:p>
            <a:pPr eaLnBrk="1" hangingPunct="1"/>
            <a:r>
              <a:rPr lang="ko-KR" altLang="en-US" sz="2000">
                <a:latin typeface="Times New Roman" pitchFamily="18" charset="0"/>
              </a:rPr>
              <a:t>출력</a:t>
            </a:r>
            <a:r>
              <a:rPr lang="en-US" altLang="ko-KR" sz="2000">
                <a:latin typeface="Times New Roman" pitchFamily="18" charset="0"/>
              </a:rPr>
              <a:t>: </a:t>
            </a:r>
            <a:r>
              <a:rPr lang="en-US" altLang="ko-KR" sz="2000" i="1">
                <a:latin typeface="Times New Roman" pitchFamily="18" charset="0"/>
              </a:rPr>
              <a:t>n</a:t>
            </a:r>
            <a:r>
              <a:rPr lang="en-US" altLang="ko-KR" sz="2000">
                <a:latin typeface="Times New Roman" pitchFamily="18" charset="0"/>
              </a:rPr>
              <a:t> </a:t>
            </a:r>
            <a:r>
              <a:rPr lang="ko-KR" altLang="en-US" sz="2000">
                <a:latin typeface="Times New Roman" pitchFamily="18" charset="0"/>
              </a:rPr>
              <a:t>번째 피보나찌 수</a:t>
            </a:r>
          </a:p>
          <a:p>
            <a:pPr eaLnBrk="1" hangingPunct="1"/>
            <a:r>
              <a:rPr lang="ko-KR" altLang="en-US" sz="2000">
                <a:latin typeface="Times New Roman" pitchFamily="18" charset="0"/>
              </a:rPr>
              <a:t>알고리즘</a:t>
            </a:r>
            <a:r>
              <a:rPr lang="en-US" altLang="ko-KR" sz="2000">
                <a:latin typeface="Times New Roman" pitchFamily="18" charset="0"/>
              </a:rPr>
              <a:t>:</a:t>
            </a:r>
          </a:p>
        </p:txBody>
      </p:sp>
      <p:sp>
        <p:nvSpPr>
          <p:cNvPr id="35845" name="Text Box 4"/>
          <p:cNvSpPr txBox="1">
            <a:spLocks noChangeArrowheads="1"/>
          </p:cNvSpPr>
          <p:nvPr/>
        </p:nvSpPr>
        <p:spPr bwMode="auto">
          <a:xfrm>
            <a:off x="2971801" y="3962400"/>
            <a:ext cx="4011613" cy="15700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600" b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600">
                <a:latin typeface="Courier New" pitchFamily="49" charset="0"/>
                <a:cs typeface="Courier New" pitchFamily="49" charset="0"/>
              </a:rPr>
              <a:t> fib (</a:t>
            </a:r>
            <a:r>
              <a:rPr lang="en-US" altLang="ko-KR" sz="1600" b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60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altLang="ko-KR" sz="160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ko-KR" sz="1600" b="1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ko-KR" sz="1600">
                <a:latin typeface="Courier New" pitchFamily="49" charset="0"/>
                <a:cs typeface="Courier New" pitchFamily="49" charset="0"/>
              </a:rPr>
              <a:t> (n &lt;= 1)</a:t>
            </a:r>
          </a:p>
          <a:p>
            <a:r>
              <a:rPr lang="en-US" altLang="ko-KR" sz="160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ko-KR" sz="1600" b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altLang="ko-KR" sz="1600">
                <a:latin typeface="Courier New" pitchFamily="49" charset="0"/>
                <a:cs typeface="Courier New" pitchFamily="49" charset="0"/>
              </a:rPr>
              <a:t> n;</a:t>
            </a:r>
          </a:p>
          <a:p>
            <a:r>
              <a:rPr lang="en-US" altLang="ko-KR" sz="160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ko-KR" sz="1600" b="1">
                <a:latin typeface="Courier New" pitchFamily="49" charset="0"/>
                <a:cs typeface="Courier New" pitchFamily="49" charset="0"/>
              </a:rPr>
              <a:t>else</a:t>
            </a:r>
          </a:p>
          <a:p>
            <a:r>
              <a:rPr lang="en-US" altLang="ko-KR" sz="160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ko-KR" sz="1600" b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altLang="ko-KR" sz="1600">
                <a:latin typeface="Courier New" pitchFamily="49" charset="0"/>
                <a:cs typeface="Courier New" pitchFamily="49" charset="0"/>
              </a:rPr>
              <a:t> fib(n-1) + fib(n-2);</a:t>
            </a:r>
          </a:p>
          <a:p>
            <a:r>
              <a:rPr lang="en-US" altLang="ko-KR" sz="160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5846" name="모서리가 둥근 직사각형 7"/>
          <p:cNvSpPr>
            <a:spLocks noChangeArrowheads="1"/>
          </p:cNvSpPr>
          <p:nvPr/>
        </p:nvSpPr>
        <p:spPr bwMode="auto">
          <a:xfrm>
            <a:off x="963359" y="714375"/>
            <a:ext cx="1428750" cy="57150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/>
              <a:t>Alg</a:t>
            </a:r>
            <a:r>
              <a:rPr lang="ko-KR" altLang="en-US"/>
              <a:t> </a:t>
            </a:r>
            <a:r>
              <a:rPr lang="en-US" altLang="ko-KR"/>
              <a:t>1.6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4109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2855914" y="609600"/>
            <a:ext cx="7126287" cy="1143000"/>
          </a:xfrm>
        </p:spPr>
        <p:txBody>
          <a:bodyPr/>
          <a:lstStyle/>
          <a:p>
            <a:pPr eaLnBrk="1" hangingPunct="1"/>
            <a:r>
              <a:rPr lang="ko-KR" altLang="en-US" sz="3600"/>
              <a:t>피보나찌 수 구하기 알고리즘</a:t>
            </a:r>
            <a:br>
              <a:rPr lang="ko-KR" altLang="en-US" sz="3600"/>
            </a:br>
            <a:r>
              <a:rPr lang="en-US" altLang="ko-KR" sz="3600"/>
              <a:t>(</a:t>
            </a:r>
            <a:r>
              <a:rPr lang="ko-KR" altLang="en-US" sz="3600"/>
              <a:t>반복적 방법</a:t>
            </a:r>
            <a:r>
              <a:rPr lang="en-US" altLang="ko-KR" sz="3600"/>
              <a:t>)</a:t>
            </a:r>
          </a:p>
        </p:txBody>
      </p:sp>
      <p:sp>
        <p:nvSpPr>
          <p:cNvPr id="40963" name="Text Box 4"/>
          <p:cNvSpPr txBox="1">
            <a:spLocks noChangeArrowheads="1"/>
          </p:cNvSpPr>
          <p:nvPr/>
        </p:nvSpPr>
        <p:spPr bwMode="auto">
          <a:xfrm>
            <a:off x="3352801" y="2054226"/>
            <a:ext cx="4759325" cy="2874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600" b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600">
                <a:latin typeface="Courier New" pitchFamily="49" charset="0"/>
                <a:cs typeface="Courier New" pitchFamily="49" charset="0"/>
              </a:rPr>
              <a:t> fib2 (</a:t>
            </a:r>
            <a:r>
              <a:rPr lang="en-US" altLang="ko-KR" sz="1600" b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60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altLang="ko-KR" sz="160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ko-KR" sz="1600" b="1"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altLang="ko-KR" sz="1600">
                <a:latin typeface="Courier New" pitchFamily="49" charset="0"/>
                <a:cs typeface="Courier New" pitchFamily="49" charset="0"/>
              </a:rPr>
              <a:t> i;</a:t>
            </a:r>
          </a:p>
          <a:p>
            <a:r>
              <a:rPr lang="en-US" altLang="ko-KR" sz="160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ko-KR" sz="1600" b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600">
                <a:latin typeface="Courier New" pitchFamily="49" charset="0"/>
                <a:cs typeface="Courier New" pitchFamily="49" charset="0"/>
              </a:rPr>
              <a:t> f[0..n];</a:t>
            </a:r>
          </a:p>
          <a:p>
            <a:pPr>
              <a:lnSpc>
                <a:spcPct val="30000"/>
              </a:lnSpc>
            </a:pPr>
            <a:endParaRPr lang="en-US" altLang="ko-KR" sz="1600"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1600">
                <a:latin typeface="Courier New" pitchFamily="49" charset="0"/>
                <a:cs typeface="Courier New" pitchFamily="49" charset="0"/>
              </a:rPr>
              <a:t>    f[0] = 0;</a:t>
            </a:r>
          </a:p>
          <a:p>
            <a:r>
              <a:rPr lang="en-US" altLang="ko-KR" sz="160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ko-KR" sz="1600" b="1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ko-KR" sz="1600">
                <a:latin typeface="Courier New" pitchFamily="49" charset="0"/>
                <a:cs typeface="Courier New" pitchFamily="49" charset="0"/>
              </a:rPr>
              <a:t> (n &gt; 0) {</a:t>
            </a:r>
          </a:p>
          <a:p>
            <a:r>
              <a:rPr lang="en-US" altLang="ko-KR" sz="1600">
                <a:latin typeface="Courier New" pitchFamily="49" charset="0"/>
                <a:cs typeface="Courier New" pitchFamily="49" charset="0"/>
              </a:rPr>
              <a:t>         f[1] = 1;</a:t>
            </a:r>
          </a:p>
          <a:p>
            <a:r>
              <a:rPr lang="en-US" altLang="ko-KR" sz="160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altLang="ko-KR" sz="1600" b="1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altLang="ko-KR" sz="1600">
                <a:latin typeface="Courier New" pitchFamily="49" charset="0"/>
                <a:cs typeface="Courier New" pitchFamily="49" charset="0"/>
              </a:rPr>
              <a:t> (i = 2; i &lt;= n; i++)</a:t>
            </a:r>
          </a:p>
          <a:p>
            <a:r>
              <a:rPr lang="en-US" altLang="ko-KR" sz="1600">
                <a:latin typeface="Courier New" pitchFamily="49" charset="0"/>
                <a:cs typeface="Courier New" pitchFamily="49" charset="0"/>
              </a:rPr>
              <a:t>               f[i] = f[i-1] + f[i-2];</a:t>
            </a:r>
          </a:p>
          <a:p>
            <a:r>
              <a:rPr lang="en-US" altLang="ko-KR" sz="160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r>
              <a:rPr lang="en-US" altLang="ko-KR" sz="160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ko-KR" sz="1600" b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altLang="ko-KR" sz="1600">
                <a:latin typeface="Courier New" pitchFamily="49" charset="0"/>
                <a:cs typeface="Courier New" pitchFamily="49" charset="0"/>
              </a:rPr>
              <a:t> f[n];</a:t>
            </a:r>
          </a:p>
          <a:p>
            <a:r>
              <a:rPr lang="en-US" altLang="ko-KR" sz="160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0964" name="모서리가 둥근 직사각형 7"/>
          <p:cNvSpPr>
            <a:spLocks noChangeArrowheads="1"/>
          </p:cNvSpPr>
          <p:nvPr/>
        </p:nvSpPr>
        <p:spPr bwMode="auto">
          <a:xfrm>
            <a:off x="813372" y="740918"/>
            <a:ext cx="1428750" cy="57150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/>
              <a:t>Alg</a:t>
            </a:r>
            <a:r>
              <a:rPr lang="ko-KR" altLang="en-US"/>
              <a:t> </a:t>
            </a:r>
            <a:r>
              <a:rPr lang="en-US" altLang="ko-KR"/>
              <a:t>1.7</a:t>
            </a:r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9C3428-9D63-4118-9468-5C555B75DA53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3760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두 피보나찌 알고리즘의 비교</a:t>
            </a:r>
          </a:p>
        </p:txBody>
      </p:sp>
      <p:graphicFrame>
        <p:nvGraphicFramePr>
          <p:cNvPr id="41024" name="Group 64"/>
          <p:cNvGraphicFramePr>
            <a:graphicFrameLocks noGrp="1"/>
          </p:cNvGraphicFramePr>
          <p:nvPr/>
        </p:nvGraphicFramePr>
        <p:xfrm>
          <a:off x="2438400" y="1676400"/>
          <a:ext cx="7696200" cy="3987800"/>
        </p:xfrm>
        <a:graphic>
          <a:graphicData uri="http://schemas.openxmlformats.org/drawingml/2006/table">
            <a:tbl>
              <a:tblPr/>
              <a:tblGrid>
                <a:gridCol w="838200"/>
                <a:gridCol w="838200"/>
                <a:gridCol w="1693863"/>
                <a:gridCol w="1811337"/>
                <a:gridCol w="2514600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n</a:t>
                      </a: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+1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2</a:t>
                      </a:r>
                      <a:r>
                        <a:rPr kumimoji="1" lang="en-US" altLang="ko-KR" sz="2000" b="0" i="1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n</a:t>
                      </a:r>
                      <a:r>
                        <a:rPr kumimoji="1" lang="en-US" altLang="ko-KR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/2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ko-KR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반복</a:t>
                      </a: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(Alg 1.7)</a:t>
                      </a:r>
                      <a:endParaRPr kumimoji="1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ko-KR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재귀</a:t>
                      </a: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(Alg 1.6 </a:t>
                      </a:r>
                      <a:r>
                        <a:rPr kumimoji="1" lang="ko-KR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하한</a:t>
                      </a: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40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41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1,048,576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41</a:t>
                      </a:r>
                      <a:r>
                        <a:rPr kumimoji="1" lang="en-US" altLang="ko-KR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1048</a:t>
                      </a:r>
                      <a:r>
                        <a:rPr kumimoji="1" lang="en-US" altLang="ko-KR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sym typeface="Symbol" pitchFamily="18" charset="2"/>
                        </a:rPr>
                        <a:t></a:t>
                      </a:r>
                      <a:r>
                        <a:rPr kumimoji="1" lang="en-US" altLang="ko-KR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61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1.1</a:t>
                      </a: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sym typeface="Symbol" pitchFamily="18" charset="2"/>
                        </a:rPr>
                        <a:t>10</a:t>
                      </a:r>
                      <a:r>
                        <a:rPr kumimoji="1" lang="en-US" altLang="ko-KR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sym typeface="Symbol" pitchFamily="18" charset="2"/>
                        </a:rPr>
                        <a:t>9</a:t>
                      </a:r>
                      <a:endParaRPr kumimoji="1" lang="en-US" altLang="ko-KR" sz="20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61</a:t>
                      </a:r>
                      <a:r>
                        <a:rPr kumimoji="1" lang="en-US" altLang="ko-KR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</a:t>
                      </a:r>
                      <a:r>
                        <a:rPr kumimoji="1" lang="en-US" altLang="ko-KR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80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81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1.1</a:t>
                      </a: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sym typeface="Symbol" pitchFamily="18" charset="2"/>
                        </a:rPr>
                        <a:t>10</a:t>
                      </a:r>
                      <a:r>
                        <a:rPr kumimoji="1" lang="en-US" altLang="ko-KR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sym typeface="Symbol" pitchFamily="18" charset="2"/>
                        </a:rPr>
                        <a:t>12</a:t>
                      </a:r>
                      <a:endParaRPr kumimoji="1" lang="en-US" altLang="ko-K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81</a:t>
                      </a:r>
                      <a:r>
                        <a:rPr kumimoji="1" lang="en-US" altLang="ko-KR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18</a:t>
                      </a:r>
                      <a:r>
                        <a:rPr kumimoji="1" lang="en-US" altLang="ko-KR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mins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1.1</a:t>
                      </a: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sym typeface="Symbol" pitchFamily="18" charset="2"/>
                        </a:rPr>
                        <a:t>10</a:t>
                      </a:r>
                      <a:r>
                        <a:rPr kumimoji="1" lang="en-US" altLang="ko-KR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sym typeface="Symbol" pitchFamily="18" charset="2"/>
                        </a:rPr>
                        <a:t>15</a:t>
                      </a:r>
                      <a:endParaRPr kumimoji="1" lang="en-US" altLang="ko-K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101</a:t>
                      </a:r>
                      <a:r>
                        <a:rPr kumimoji="1" lang="en-US" altLang="ko-KR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13</a:t>
                      </a:r>
                      <a:r>
                        <a:rPr kumimoji="1" lang="en-US" altLang="ko-KR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days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1.2</a:t>
                      </a: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sym typeface="Symbol" pitchFamily="18" charset="2"/>
                        </a:rPr>
                        <a:t>10</a:t>
                      </a:r>
                      <a:r>
                        <a:rPr kumimoji="1" lang="en-US" altLang="ko-KR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sym typeface="Symbol" pitchFamily="18" charset="2"/>
                        </a:rPr>
                        <a:t>18</a:t>
                      </a:r>
                      <a:endParaRPr kumimoji="1" lang="en-US" altLang="ko-K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121</a:t>
                      </a:r>
                      <a:r>
                        <a:rPr kumimoji="1" lang="en-US" altLang="ko-KR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36</a:t>
                      </a:r>
                      <a:r>
                        <a:rPr kumimoji="1" lang="en-US" altLang="ko-KR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years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161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1.2</a:t>
                      </a: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sym typeface="Symbol" pitchFamily="18" charset="2"/>
                        </a:rPr>
                        <a:t>10</a:t>
                      </a:r>
                      <a:r>
                        <a:rPr kumimoji="1" lang="en-US" altLang="ko-KR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sym typeface="Symbol" pitchFamily="18" charset="2"/>
                        </a:rPr>
                        <a:t>24</a:t>
                      </a:r>
                      <a:endParaRPr kumimoji="1" lang="en-US" altLang="ko-K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161</a:t>
                      </a:r>
                      <a:r>
                        <a:rPr kumimoji="1" lang="en-US" altLang="ko-KR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3.8 </a:t>
                      </a: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sym typeface="Symbol" pitchFamily="18" charset="2"/>
                        </a:rPr>
                        <a:t>10</a:t>
                      </a:r>
                      <a:r>
                        <a:rPr kumimoji="1" lang="en-US" altLang="ko-KR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sym typeface="Symbol" pitchFamily="18" charset="2"/>
                        </a:rPr>
                        <a:t>7</a:t>
                      </a:r>
                      <a:r>
                        <a:rPr kumimoji="1" lang="en-US" altLang="ko-KR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years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200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201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1.3</a:t>
                      </a: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sym typeface="Symbol" pitchFamily="18" charset="2"/>
                        </a:rPr>
                        <a:t>10</a:t>
                      </a:r>
                      <a:r>
                        <a:rPr kumimoji="1" lang="en-US" altLang="ko-KR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sym typeface="Symbol" pitchFamily="18" charset="2"/>
                        </a:rPr>
                        <a:t>30</a:t>
                      </a:r>
                      <a:endParaRPr kumimoji="1" lang="en-US" altLang="ko-K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201</a:t>
                      </a:r>
                      <a:r>
                        <a:rPr kumimoji="1" lang="en-US" altLang="ko-KR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4 </a:t>
                      </a: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sym typeface="Symbol" pitchFamily="18" charset="2"/>
                        </a:rPr>
                        <a:t>10</a:t>
                      </a:r>
                      <a:r>
                        <a:rPr kumimoji="1" lang="en-US" altLang="ko-KR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sym typeface="Symbol" pitchFamily="18" charset="2"/>
                        </a:rPr>
                        <a:t>13</a:t>
                      </a:r>
                      <a:r>
                        <a:rPr kumimoji="1" lang="en-US" altLang="ko-KR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years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3067" name="Text Box 90"/>
          <p:cNvSpPr txBox="1">
            <a:spLocks noChangeArrowheads="1"/>
          </p:cNvSpPr>
          <p:nvPr/>
        </p:nvSpPr>
        <p:spPr bwMode="auto">
          <a:xfrm>
            <a:off x="2514601" y="5867401"/>
            <a:ext cx="666432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600"/>
              <a:t>Assume that 1 transaction takes 1 ns.  (1 ns = 10</a:t>
            </a:r>
            <a:r>
              <a:rPr lang="en-US" altLang="ko-KR" sz="1600" baseline="30000"/>
              <a:t>-9</a:t>
            </a:r>
            <a:r>
              <a:rPr lang="en-US" altLang="ko-KR" sz="1600"/>
              <a:t> second, 1 </a:t>
            </a:r>
            <a:r>
              <a:rPr lang="en-US" altLang="ko-KR" sz="1600">
                <a:sym typeface="Symbol" pitchFamily="18" charset="2"/>
              </a:rPr>
              <a:t></a:t>
            </a:r>
            <a:r>
              <a:rPr lang="en-US" altLang="ko-KR" sz="1600"/>
              <a:t>s = 10</a:t>
            </a:r>
            <a:r>
              <a:rPr lang="en-US" altLang="ko-KR" sz="1600" baseline="30000"/>
              <a:t>-6</a:t>
            </a:r>
            <a:r>
              <a:rPr lang="en-US" altLang="ko-KR" sz="1600"/>
              <a:t> second)</a:t>
            </a:r>
            <a:r>
              <a:rPr lang="en-US" altLang="ko-KR" sz="2000"/>
              <a:t> 	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86758D-5102-416E-8E2A-2334CDF5CB26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4447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3209-2371-4D65-93D5-4216FE49072B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05167" y="266351"/>
            <a:ext cx="5413248" cy="286232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fib1(n):</a:t>
            </a:r>
          </a:p>
          <a:p>
            <a:endParaRPr lang="en-US" altLang="ko-K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ko-K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ko-KR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재귀적 방법으로 구현</a:t>
            </a:r>
            <a:endParaRPr lang="en-US" altLang="ko-K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ko-K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ko-K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ko-K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range(0,10):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print( '%2d  %6d ' % (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,  fib(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)))</a:t>
            </a:r>
            <a:endParaRPr lang="ko-KR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579761" y="266351"/>
            <a:ext cx="5421739" cy="286232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fib2(n):</a:t>
            </a:r>
          </a:p>
          <a:p>
            <a:endParaRPr lang="nn-NO" altLang="ko-K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n-NO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n-NO" altLang="ko-K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n-NO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n-NO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ko-KR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반복적 방법으로 구현</a:t>
            </a:r>
            <a:endParaRPr lang="en-US" altLang="ko-K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ko-K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n-NO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nn-NO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i in range(0,10):</a:t>
            </a:r>
          </a:p>
          <a:p>
            <a:r>
              <a:rPr lang="nn-NO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 '%2d %6d  ' % (i, fib2(i)))</a:t>
            </a:r>
            <a:endParaRPr lang="ko-KR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973682" y="3859153"/>
            <a:ext cx="2244636" cy="286232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0      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1       1 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2       1 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3       2 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4       3 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5       5 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6       8 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7      13 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8      21 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9      34</a:t>
            </a:r>
            <a:endParaRPr lang="ko-KR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102944" y="3489821"/>
            <a:ext cx="1838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n     fib(n)</a:t>
            </a:r>
          </a:p>
        </p:txBody>
      </p:sp>
    </p:spTree>
    <p:extLst>
      <p:ext uri="{BB962C8B-B14F-4D97-AF65-F5344CB8AC3E}">
        <p14:creationId xmlns:p14="http://schemas.microsoft.com/office/powerpoint/2010/main" val="3567830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3209-2371-4D65-93D5-4216FE49072B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86809" y="1480354"/>
            <a:ext cx="8009491" cy="369331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import time</a:t>
            </a:r>
          </a:p>
          <a:p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fib(n):</a:t>
            </a:r>
          </a:p>
          <a:p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ko-KR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재귀적 방법</a:t>
            </a:r>
            <a:endParaRPr lang="en-US" altLang="ko-K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range(30,36):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stime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현재 시간 확인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 fib(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 '%2d  %10.5f ' % (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,   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ko-KR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시간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8787166" y="2588350"/>
            <a:ext cx="3051049" cy="175432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>
                <a:latin typeface="Courier New" panose="02070309020205020404" pitchFamily="49" charset="0"/>
                <a:cs typeface="Courier New" panose="02070309020205020404" pitchFamily="49" charset="0"/>
              </a:rPr>
              <a:t>30     0.44500 </a:t>
            </a:r>
          </a:p>
          <a:p>
            <a:r>
              <a:rPr lang="en-US" altLang="ko-KR">
                <a:latin typeface="Courier New" panose="02070309020205020404" pitchFamily="49" charset="0"/>
                <a:cs typeface="Courier New" panose="02070309020205020404" pitchFamily="49" charset="0"/>
              </a:rPr>
              <a:t>31     0.69500 </a:t>
            </a:r>
          </a:p>
          <a:p>
            <a:r>
              <a:rPr lang="en-US" altLang="ko-KR">
                <a:latin typeface="Courier New" panose="02070309020205020404" pitchFamily="49" charset="0"/>
                <a:cs typeface="Courier New" panose="02070309020205020404" pitchFamily="49" charset="0"/>
              </a:rPr>
              <a:t>32     1.14800 </a:t>
            </a:r>
          </a:p>
          <a:p>
            <a:r>
              <a:rPr lang="en-US" altLang="ko-KR">
                <a:latin typeface="Courier New" panose="02070309020205020404" pitchFamily="49" charset="0"/>
                <a:cs typeface="Courier New" panose="02070309020205020404" pitchFamily="49" charset="0"/>
              </a:rPr>
              <a:t>33     1.83900 </a:t>
            </a:r>
          </a:p>
          <a:p>
            <a:r>
              <a:rPr lang="en-US" altLang="ko-KR">
                <a:latin typeface="Courier New" panose="02070309020205020404" pitchFamily="49" charset="0"/>
                <a:cs typeface="Courier New" panose="02070309020205020404" pitchFamily="49" charset="0"/>
              </a:rPr>
              <a:t>34     3.00100 </a:t>
            </a:r>
          </a:p>
          <a:p>
            <a:r>
              <a:rPr lang="en-US" altLang="ko-KR">
                <a:latin typeface="Courier New" panose="02070309020205020404" pitchFamily="49" charset="0"/>
                <a:cs typeface="Courier New" panose="02070309020205020404" pitchFamily="49" charset="0"/>
              </a:rPr>
              <a:t>35     4.88600 </a:t>
            </a:r>
            <a:endParaRPr lang="ko-KR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17683" y="536028"/>
            <a:ext cx="6473247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시간</a:t>
            </a:r>
            <a:r>
              <a:rPr lang="en-US" altLang="ko-KR" sz="2400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 </a:t>
            </a:r>
            <a:r>
              <a:rPr lang="ko-KR" altLang="en-US" sz="2400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측정 </a:t>
            </a:r>
            <a:r>
              <a:rPr lang="ko-KR" altLang="en-US" sz="2400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방법</a:t>
            </a:r>
            <a:r>
              <a:rPr lang="en-US" altLang="ko-KR" sz="2400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: import time,   </a:t>
            </a:r>
            <a:r>
              <a:rPr lang="en-US" altLang="ko-KR" sz="2400" dirty="0" err="1" smtClean="0">
                <a:latin typeface="Arial" panose="020B0604020202020204" pitchFamily="34" charset="0"/>
                <a:ea typeface="맑은 고딕" panose="020B0503020000020004" pitchFamily="50" charset="-127"/>
              </a:rPr>
              <a:t>time.time</a:t>
            </a:r>
            <a:r>
              <a:rPr lang="en-US" altLang="ko-KR" sz="2400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( ) </a:t>
            </a:r>
            <a:r>
              <a:rPr lang="ko-KR" altLang="en-US" sz="2400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사용</a:t>
            </a:r>
            <a:endParaRPr lang="ko-KR" altLang="en-US" sz="2400" dirty="0" smtClean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3795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3209-2371-4D65-93D5-4216FE49072B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21495" y="1064856"/>
            <a:ext cx="7808105" cy="369331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import time</a:t>
            </a:r>
          </a:p>
          <a:p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fib2(n):</a:t>
            </a:r>
          </a:p>
          <a:p>
            <a:endParaRPr lang="en-US" altLang="ko-K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ko-KR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반복적 방법 사용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print()</a:t>
            </a:r>
          </a:p>
          <a:p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range(30,36):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stime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현재 시간 확인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 fib2(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 '%2d  %10.5f ' % (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시간  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ko-KR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787166" y="2588350"/>
            <a:ext cx="3051049" cy="175432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>
                <a:latin typeface="Courier New" panose="02070309020205020404" pitchFamily="49" charset="0"/>
                <a:cs typeface="Courier New" panose="02070309020205020404" pitchFamily="49" charset="0"/>
              </a:rPr>
              <a:t>30     0.00000 </a:t>
            </a:r>
          </a:p>
          <a:p>
            <a:r>
              <a:rPr lang="en-US" altLang="ko-KR">
                <a:latin typeface="Courier New" panose="02070309020205020404" pitchFamily="49" charset="0"/>
                <a:cs typeface="Courier New" panose="02070309020205020404" pitchFamily="49" charset="0"/>
              </a:rPr>
              <a:t>31     0.00000 </a:t>
            </a:r>
          </a:p>
          <a:p>
            <a:r>
              <a:rPr lang="en-US" altLang="ko-KR">
                <a:latin typeface="Courier New" panose="02070309020205020404" pitchFamily="49" charset="0"/>
                <a:cs typeface="Courier New" panose="02070309020205020404" pitchFamily="49" charset="0"/>
              </a:rPr>
              <a:t>32     0.00000 </a:t>
            </a:r>
          </a:p>
          <a:p>
            <a:r>
              <a:rPr lang="en-US" altLang="ko-KR">
                <a:latin typeface="Courier New" panose="02070309020205020404" pitchFamily="49" charset="0"/>
                <a:cs typeface="Courier New" panose="02070309020205020404" pitchFamily="49" charset="0"/>
              </a:rPr>
              <a:t>33     0.00000 </a:t>
            </a:r>
          </a:p>
          <a:p>
            <a:r>
              <a:rPr lang="en-US" altLang="ko-KR">
                <a:latin typeface="Courier New" panose="02070309020205020404" pitchFamily="49" charset="0"/>
                <a:cs typeface="Courier New" panose="02070309020205020404" pitchFamily="49" charset="0"/>
              </a:rPr>
              <a:t>34     0.00000 </a:t>
            </a:r>
          </a:p>
          <a:p>
            <a:r>
              <a:rPr lang="en-US" altLang="ko-KR">
                <a:latin typeface="Courier New" panose="02070309020205020404" pitchFamily="49" charset="0"/>
                <a:cs typeface="Courier New" panose="02070309020205020404" pitchFamily="49" charset="0"/>
              </a:rPr>
              <a:t>35     0.00000 </a:t>
            </a:r>
            <a:endParaRPr lang="ko-KR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1987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3209-2371-4D65-93D5-4216FE49072B}" type="slidenum">
              <a:rPr lang="ko-KR" altLang="en-US" smtClean="0"/>
              <a:t>8</a:t>
            </a:fld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049939"/>
              </p:ext>
            </p:extLst>
          </p:nvPr>
        </p:nvGraphicFramePr>
        <p:xfrm>
          <a:off x="2032000" y="2329010"/>
          <a:ext cx="8127999" cy="33036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4719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fib1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fib2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719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</a:tr>
              <a:tr h="4719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</a:tr>
              <a:tr h="4719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4719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4719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4719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731264" y="1121664"/>
            <a:ext cx="8885766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다양한 </a:t>
            </a:r>
            <a:r>
              <a:rPr lang="en-US" altLang="ko-KR" sz="2400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n</a:t>
            </a:r>
            <a:r>
              <a:rPr lang="ko-KR" altLang="en-US" sz="2400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의 값에 대한 </a:t>
            </a:r>
            <a:r>
              <a:rPr lang="en-US" altLang="ko-KR" sz="2400" dirty="0">
                <a:latin typeface="Arial" panose="020B0604020202020204" pitchFamily="34" charset="0"/>
              </a:rPr>
              <a:t>fib1</a:t>
            </a:r>
            <a:r>
              <a:rPr lang="ko-KR" altLang="en-US" sz="2400" dirty="0">
                <a:latin typeface="Arial" panose="020B0604020202020204" pitchFamily="34" charset="0"/>
              </a:rPr>
              <a:t>과 </a:t>
            </a:r>
            <a:r>
              <a:rPr lang="en-US" altLang="ko-KR" sz="2400" dirty="0" smtClean="0">
                <a:latin typeface="Arial" panose="020B0604020202020204" pitchFamily="34" charset="0"/>
              </a:rPr>
              <a:t>fib2</a:t>
            </a:r>
            <a:r>
              <a:rPr lang="ko-KR" altLang="en-US" sz="2400" dirty="0" smtClean="0">
                <a:latin typeface="Arial" panose="020B0604020202020204" pitchFamily="34" charset="0"/>
              </a:rPr>
              <a:t>의 수행시간을 확인해 보시오</a:t>
            </a:r>
            <a:r>
              <a:rPr lang="en-US" altLang="ko-KR" sz="2400" dirty="0" smtClean="0">
                <a:latin typeface="Arial" panose="020B0604020202020204" pitchFamily="34" charset="0"/>
              </a:rPr>
              <a:t>.</a:t>
            </a:r>
            <a:r>
              <a:rPr lang="ko-KR" altLang="en-US" sz="2400" dirty="0" smtClean="0">
                <a:latin typeface="Arial" panose="020B0604020202020204" pitchFamily="34" charset="0"/>
              </a:rPr>
              <a:t> </a:t>
            </a:r>
            <a:endParaRPr lang="ko-KR" altLang="en-US" sz="2400" dirty="0" smtClean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408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lIns="0" tIns="0" rIns="0" rtlCol="0" anchor="ctr"/>
      <a:lstStyle>
        <a:defPPr algn="ctr">
          <a:defRPr dirty="0" smtClean="0"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noFill/>
        </a:ln>
      </a:spPr>
      <a:bodyPr wrap="none" rtlCol="0">
        <a:spAutoFit/>
      </a:bodyPr>
      <a:lstStyle>
        <a:defPPr>
          <a:lnSpc>
            <a:spcPct val="150000"/>
          </a:lnSpc>
          <a:defRPr sz="2400" smtClean="0">
            <a:latin typeface="Arial" panose="020B0604020202020204" pitchFamily="34" charset="0"/>
            <a:ea typeface="맑은 고딕" panose="020B0503020000020004" pitchFamily="50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2521</TotalTime>
  <Words>468</Words>
  <Application>Microsoft Office PowerPoint</Application>
  <PresentationFormat>와이드스크린</PresentationFormat>
  <Paragraphs>166</Paragraphs>
  <Slides>8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7" baseType="lpstr">
      <vt:lpstr>굴림</vt:lpstr>
      <vt:lpstr>맑은 고딕</vt:lpstr>
      <vt:lpstr>Arial</vt:lpstr>
      <vt:lpstr>Courier New</vt:lpstr>
      <vt:lpstr>Symbol</vt:lpstr>
      <vt:lpstr>Times New Roman</vt:lpstr>
      <vt:lpstr>Wingdings 2</vt:lpstr>
      <vt:lpstr>Office 테마</vt:lpstr>
      <vt:lpstr>Equation</vt:lpstr>
      <vt:lpstr>n번째 피보나찌 수 구하기</vt:lpstr>
      <vt:lpstr>피보나찌 수 구하기(재귀적 방법)</vt:lpstr>
      <vt:lpstr>피보나찌 수 구하기 알고리즘 (반복적 방법)</vt:lpstr>
      <vt:lpstr>두 피보나찌 알고리즘의 비교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한치근 교수</dc:creator>
  <cp:lastModifiedBy>한치근 교수</cp:lastModifiedBy>
  <cp:revision>346</cp:revision>
  <dcterms:created xsi:type="dcterms:W3CDTF">2015-12-03T04:58:05Z</dcterms:created>
  <dcterms:modified xsi:type="dcterms:W3CDTF">2018-07-30T03:41:10Z</dcterms:modified>
</cp:coreProperties>
</file>