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1"/>
  </p:notesMasterIdLst>
  <p:handoutMasterIdLst>
    <p:handoutMasterId r:id="rId42"/>
  </p:handoutMasterIdLst>
  <p:sldIdLst>
    <p:sldId id="256" r:id="rId2"/>
    <p:sldId id="260" r:id="rId3"/>
    <p:sldId id="261" r:id="rId4"/>
    <p:sldId id="262" r:id="rId5"/>
    <p:sldId id="351" r:id="rId6"/>
    <p:sldId id="362" r:id="rId7"/>
    <p:sldId id="271" r:id="rId8"/>
    <p:sldId id="272" r:id="rId9"/>
    <p:sldId id="273" r:id="rId10"/>
    <p:sldId id="341" r:id="rId11"/>
    <p:sldId id="316" r:id="rId12"/>
    <p:sldId id="274" r:id="rId13"/>
    <p:sldId id="352" r:id="rId14"/>
    <p:sldId id="280" r:id="rId15"/>
    <p:sldId id="337" r:id="rId16"/>
    <p:sldId id="349" r:id="rId17"/>
    <p:sldId id="339" r:id="rId18"/>
    <p:sldId id="373" r:id="rId19"/>
    <p:sldId id="310" r:id="rId20"/>
    <p:sldId id="317" r:id="rId21"/>
    <p:sldId id="287" r:id="rId22"/>
    <p:sldId id="288" r:id="rId23"/>
    <p:sldId id="318" r:id="rId24"/>
    <p:sldId id="353" r:id="rId25"/>
    <p:sldId id="364" r:id="rId26"/>
    <p:sldId id="367" r:id="rId27"/>
    <p:sldId id="368" r:id="rId28"/>
    <p:sldId id="369" r:id="rId29"/>
    <p:sldId id="370" r:id="rId30"/>
    <p:sldId id="371" r:id="rId31"/>
    <p:sldId id="372" r:id="rId32"/>
    <p:sldId id="363" r:id="rId33"/>
    <p:sldId id="354" r:id="rId34"/>
    <p:sldId id="355" r:id="rId35"/>
    <p:sldId id="356" r:id="rId36"/>
    <p:sldId id="357" r:id="rId37"/>
    <p:sldId id="358" r:id="rId38"/>
    <p:sldId id="359" r:id="rId39"/>
    <p:sldId id="361" r:id="rId40"/>
  </p:sldIdLst>
  <p:sldSz cx="9144000" cy="6858000" type="screen4x3"/>
  <p:notesSz cx="6669088" cy="97536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020C"/>
    <a:srgbClr val="FFFFFF"/>
    <a:srgbClr val="22581C"/>
    <a:srgbClr val="D10729"/>
    <a:srgbClr val="CCFFCC"/>
    <a:srgbClr val="99FF99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5" autoAdjust="0"/>
    <p:restoredTop sz="87146" autoAdjust="0"/>
  </p:normalViewPr>
  <p:slideViewPr>
    <p:cSldViewPr showGuides="1">
      <p:cViewPr varScale="1">
        <p:scale>
          <a:sx n="104" d="100"/>
          <a:sy n="104" d="100"/>
        </p:scale>
        <p:origin x="121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t" anchorCtr="0" compatLnSpc="1">
            <a:prstTxWarp prst="textNoShape">
              <a:avLst/>
            </a:prstTxWarp>
          </a:bodyPr>
          <a:lstStyle>
            <a:lvl1pPr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2 분할정복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t" anchorCtr="0" compatLnSpc="1">
            <a:prstTxWarp prst="textNoShape">
              <a:avLst/>
            </a:prstTxWarp>
          </a:bodyPr>
          <a:lstStyle>
            <a:lvl1pPr algn="r"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49643886-863A-4BB6-A74B-B6E2B4FCC6BA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b" anchorCtr="0" compatLnSpc="1">
            <a:prstTxWarp prst="textNoShape">
              <a:avLst/>
            </a:prstTxWarp>
          </a:bodyPr>
          <a:lstStyle>
            <a:lvl1pPr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b" anchorCtr="0" compatLnSpc="1">
            <a:prstTxWarp prst="textNoShape">
              <a:avLst/>
            </a:prstTxWarp>
          </a:bodyPr>
          <a:lstStyle>
            <a:lvl1pPr algn="r" defTabSz="936625" eaLnBrk="1" latin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C70AAE4-B9DC-43C4-801A-8395009E87E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20657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t" anchorCtr="0" compatLnSpc="1">
            <a:prstTxWarp prst="textNoShape">
              <a:avLst/>
            </a:prstTxWarp>
          </a:bodyPr>
          <a:lstStyle>
            <a:lvl1pPr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2 분할정복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t" anchorCtr="0" compatLnSpc="1">
            <a:prstTxWarp prst="textNoShape">
              <a:avLst/>
            </a:prstTxWarp>
          </a:bodyPr>
          <a:lstStyle>
            <a:lvl1pPr algn="r"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8ADE1347-E0CC-4DB8-BCB6-7D1027079856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1838"/>
            <a:ext cx="4875212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33913"/>
            <a:ext cx="4891088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b" anchorCtr="0" compatLnSpc="1">
            <a:prstTxWarp prst="textNoShape">
              <a:avLst/>
            </a:prstTxWarp>
          </a:bodyPr>
          <a:lstStyle>
            <a:lvl1pPr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b" anchorCtr="0" compatLnSpc="1">
            <a:prstTxWarp prst="textNoShape">
              <a:avLst/>
            </a:prstTxWarp>
          </a:bodyPr>
          <a:lstStyle>
            <a:lvl1pPr algn="r" defTabSz="936625" eaLnBrk="1" latin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CBFD9B6-C59E-40A1-8B7A-9508B376BE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800348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알고리즘 강의 슬라이드 2 분할정복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9D36B3F-5EF0-4EBB-B779-BC7273FB36DD}" type="datetime1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2018-07-30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B3348A5-C034-42B7-890A-54FC2B248E03}" type="slidenum">
              <a:rPr lang="en-US" altLang="ko-KR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15646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81924" name="머리글 개체 틀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알고리즘 강의 슬라이드 2 분할정복</a:t>
            </a:r>
          </a:p>
        </p:txBody>
      </p:sp>
      <p:sp>
        <p:nvSpPr>
          <p:cNvPr id="81925" name="날짜 개체 틀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7ADCE09-2700-426C-9336-CC3D8E658174}" type="datetime1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2018-07-30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81926" name="바닥글 개체 틀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81927" name="슬라이드 번호 개체 틀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CB3F2CC-65BB-438B-AB92-8234649472C1}" type="slidenum">
              <a:rPr lang="en-US" altLang="ko-KR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31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214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3556" name="머리글 개체 틀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smtClean="0">
                <a:latin typeface="Times New Roman" panose="02020603050405020304" pitchFamily="18" charset="0"/>
              </a:rPr>
              <a:t>알고리즘 강의 슬라이드 2 분할정복</a:t>
            </a:r>
          </a:p>
        </p:txBody>
      </p:sp>
      <p:sp>
        <p:nvSpPr>
          <p:cNvPr id="23557" name="날짜 개체 틀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44104CEE-FEA4-4F49-B4BE-68EF16D71757}" type="datetime1">
              <a:rPr lang="ko-KR" altLang="en-US" sz="1200" smtClean="0">
                <a:latin typeface="Times New Roman" panose="02020603050405020304" pitchFamily="18" charset="0"/>
              </a:rPr>
              <a:pPr/>
              <a:t>2018-07-30</a:t>
            </a:fld>
            <a:endParaRPr lang="en-US" altLang="ko-KR" sz="1200" smtClean="0">
              <a:latin typeface="Times New Roman" panose="02020603050405020304" pitchFamily="18" charset="0"/>
            </a:endParaRPr>
          </a:p>
        </p:txBody>
      </p:sp>
      <p:sp>
        <p:nvSpPr>
          <p:cNvPr id="23558" name="바닥글 개체 틀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23559" name="슬라이드 번호 개체 틀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DF28DE2-7BCB-4BCE-94AF-0535DC897513}" type="slidenum">
              <a:rPr lang="en-US" altLang="ko-KR" sz="1200" smtClean="0">
                <a:latin typeface="Times New Roman" panose="02020603050405020304" pitchFamily="18" charset="0"/>
              </a:rPr>
              <a:pPr/>
              <a:t>8</a:t>
            </a:fld>
            <a:endParaRPr lang="en-US" altLang="ko-KR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422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E788B5D-1444-4540-8C56-74FF4B01E612}" type="slidenum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10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867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86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2480273-3161-4DA4-992E-5BBF5CA861C8}" type="slidenum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11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089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3796" name="머리글 개체 틀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smtClean="0">
                <a:latin typeface="Times New Roman" panose="02020603050405020304" pitchFamily="18" charset="0"/>
              </a:rPr>
              <a:t>알고리즘 강의 슬라이드 2 분할정복</a:t>
            </a:r>
          </a:p>
        </p:txBody>
      </p:sp>
      <p:sp>
        <p:nvSpPr>
          <p:cNvPr id="33797" name="날짜 개체 틀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0E5EADD-FC70-427D-90CC-2639A886DC3A}" type="datetime1">
              <a:rPr lang="ko-KR" altLang="en-US" sz="1200" smtClean="0">
                <a:latin typeface="Times New Roman" panose="02020603050405020304" pitchFamily="18" charset="0"/>
              </a:rPr>
              <a:pPr/>
              <a:t>2018-07-30</a:t>
            </a:fld>
            <a:endParaRPr lang="en-US" altLang="ko-KR" sz="1200" smtClean="0">
              <a:latin typeface="Times New Roman" panose="02020603050405020304" pitchFamily="18" charset="0"/>
            </a:endParaRPr>
          </a:p>
        </p:txBody>
      </p:sp>
      <p:sp>
        <p:nvSpPr>
          <p:cNvPr id="33798" name="바닥글 개체 틀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33799" name="슬라이드 번호 개체 틀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4488796-1B44-4E2A-A476-10216D35C769}" type="slidenum">
              <a:rPr lang="en-US" altLang="ko-KR" sz="1200" smtClean="0">
                <a:latin typeface="Times New Roman" panose="02020603050405020304" pitchFamily="18" charset="0"/>
              </a:rPr>
              <a:pPr/>
              <a:t>15</a:t>
            </a:fld>
            <a:endParaRPr lang="en-US" altLang="ko-KR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932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A1A924F-6BAE-410C-9630-8A0672D0BCF2}" type="slidenum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17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294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99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81DD69D-E33F-427E-ABB2-3061EEAA88D2}" type="slidenum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278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알고리즘 강의 슬라이드 2 분할정복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414F5D0-E730-424D-AF99-43903E7B8913}" type="datetime1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2018-07-30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43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E12DA94-FC40-4089-B2EE-BEFBCD64DD88}" type="slidenum">
              <a:rPr lang="en-US" altLang="ko-KR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22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521332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450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7CF84EC-4207-42ED-9D62-68B660C30F3A}" type="slidenum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23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556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C1969-3375-4590-BB5C-354FA2DA7E76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C1701-E92C-4DB1-9F74-B205AEA666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483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58CE7-009B-4265-BF95-39D7BEDF751D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9026E4-BB82-4F74-9073-83416312A0B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621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609600"/>
            <a:ext cx="22098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2400" y="609600"/>
            <a:ext cx="64770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477C4-045F-47C4-8722-1D6D0742EBA7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DB668-0FF8-4E26-9245-8F9A51328ED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13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>
                <a:solidFill>
                  <a:srgbClr val="3E020C"/>
                </a:solidFill>
              </a:defRPr>
            </a:lvl1pPr>
            <a:lvl2pPr>
              <a:defRPr sz="2000">
                <a:solidFill>
                  <a:srgbClr val="3E020C"/>
                </a:solidFill>
              </a:defRPr>
            </a:lvl2pPr>
            <a:lvl3pPr>
              <a:defRPr sz="2000">
                <a:solidFill>
                  <a:srgbClr val="3E020C"/>
                </a:solidFill>
              </a:defRPr>
            </a:lvl3pPr>
            <a:lvl4pPr>
              <a:defRPr sz="2000">
                <a:solidFill>
                  <a:srgbClr val="3E020C"/>
                </a:solidFill>
              </a:defRPr>
            </a:lvl4pPr>
            <a:lvl5pPr>
              <a:defRPr sz="2000">
                <a:solidFill>
                  <a:srgbClr val="3E020C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1F1C8-2339-43FA-8D75-2B424B4DBD9F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101013" y="6248400"/>
            <a:ext cx="509587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26E69-D873-41DE-B678-9B4C9EB0F7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283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5532D-9454-4DF9-AC16-913E40CA907F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47F53-084E-4BFD-B16D-EF4A5DAC112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715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4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9DDD3-375B-4CE3-8D7E-5ED780311317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5F7E-6301-4C36-9C18-A3EABD6DEF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939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1F05C-506D-40B9-9DAD-133267B43042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CAD83-11DA-4A83-AC70-0C865DB704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232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FDABA-5B9D-42F3-AFB3-C1CF93EF84C9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79465-C7EE-4034-B4F5-7BAA7855559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972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5B063-77C3-4100-AB42-EB1B3809C0E2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94AEF-7108-4480-9AB9-1082694E6B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650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60E25-9A64-4E90-B0BE-104A37F3376B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BABC-37F3-4A80-AB18-83DD412C03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096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E4B2F4-1BE8-44DC-98F4-75D29226EE77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2CB9B-F18F-49E6-9EDA-973C0D546C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053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0C95B48-8681-4A9F-9970-61ECDED3FCC2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/>
            </a:lvl1pPr>
          </a:lstStyle>
          <a:p>
            <a:pPr>
              <a:defRPr/>
            </a:pPr>
            <a:fld id="{5D383E8B-7221-4CB5-BE96-8C0C1DE185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981200"/>
            <a:ext cx="883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43" r:id="rId1"/>
    <p:sldLayoutId id="2147484944" r:id="rId2"/>
    <p:sldLayoutId id="2147484945" r:id="rId3"/>
    <p:sldLayoutId id="2147484946" r:id="rId4"/>
    <p:sldLayoutId id="2147484947" r:id="rId5"/>
    <p:sldLayoutId id="2147484948" r:id="rId6"/>
    <p:sldLayoutId id="2147484949" r:id="rId7"/>
    <p:sldLayoutId id="2147484950" r:id="rId8"/>
    <p:sldLayoutId id="2147484951" r:id="rId9"/>
    <p:sldLayoutId id="2147484952" r:id="rId10"/>
    <p:sldLayoutId id="2147484953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 2" panose="05020102010507070707" pitchFamily="18" charset="2"/>
        <a:buBlip>
          <a:blip r:embed="rId13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sunplugged.org/sorting-algorithm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8.bin"/><Relationship Id="rId3" Type="http://schemas.openxmlformats.org/officeDocument/2006/relationships/image" Target="../media/image1.png"/><Relationship Id="rId21" Type="http://schemas.openxmlformats.org/officeDocument/2006/relationships/image" Target="../media/image14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17.bin"/><Relationship Id="rId3" Type="http://schemas.openxmlformats.org/officeDocument/2006/relationships/image" Target="../media/image1.png"/><Relationship Id="rId21" Type="http://schemas.openxmlformats.org/officeDocument/2006/relationships/image" Target="../media/image23.wmf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22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15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1.pn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6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1.png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3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9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0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</a:t>
            </a:r>
            <a:r>
              <a:rPr lang="ko-KR" altLang="en-US" smtClean="0"/>
              <a:t>장 분할정복법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(divide-and-conquer)</a:t>
            </a:r>
            <a:endParaRPr lang="ko-KR" altLang="en-US" smtClean="0"/>
          </a:p>
        </p:txBody>
      </p:sp>
      <p:sp>
        <p:nvSpPr>
          <p:cNvPr id="15363" name="부제목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내용 개체 틀 2"/>
          <p:cNvSpPr>
            <a:spLocks noGrp="1"/>
          </p:cNvSpPr>
          <p:nvPr>
            <p:ph idx="1"/>
          </p:nvPr>
        </p:nvSpPr>
        <p:spPr>
          <a:xfrm>
            <a:off x="1571625" y="6143625"/>
            <a:ext cx="6286500" cy="428625"/>
          </a:xfrm>
        </p:spPr>
        <p:txBody>
          <a:bodyPr/>
          <a:lstStyle/>
          <a:p>
            <a:r>
              <a:rPr lang="en-US" altLang="ko-KR" sz="1600" smtClean="0"/>
              <a:t>Fig</a:t>
            </a:r>
            <a:r>
              <a:rPr lang="ko-KR" altLang="en-US" sz="1600" smtClean="0"/>
              <a:t> </a:t>
            </a:r>
            <a:r>
              <a:rPr lang="en-US" altLang="ko-KR" sz="1600" smtClean="0"/>
              <a:t>2.2  The steps done by a human when sorting with Mergesort</a:t>
            </a:r>
            <a:endParaRPr lang="ko-KR" altLang="en-US" sz="1600" smtClean="0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0"/>
            <a:ext cx="5643562" cy="59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Box 25"/>
          <p:cNvSpPr txBox="1">
            <a:spLocks noChangeArrowheads="1"/>
          </p:cNvSpPr>
          <p:nvPr/>
        </p:nvSpPr>
        <p:spPr bwMode="auto">
          <a:xfrm>
            <a:off x="1714500" y="1571625"/>
            <a:ext cx="3000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A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25605" name="TextBox 26"/>
          <p:cNvSpPr txBox="1">
            <a:spLocks noChangeArrowheads="1"/>
          </p:cNvSpPr>
          <p:nvPr/>
        </p:nvSpPr>
        <p:spPr bwMode="auto">
          <a:xfrm>
            <a:off x="3857625" y="1500188"/>
            <a:ext cx="30638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B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25606" name="슬라이드 번호 개체 틀 2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034BD7-2873-4BD4-B46C-3CED77AC19E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428625" y="5643563"/>
            <a:ext cx="8229600" cy="8397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000" smtClean="0"/>
              <a:t>표 </a:t>
            </a:r>
            <a:r>
              <a:rPr lang="en-US" altLang="ko-KR" sz="2000" smtClean="0"/>
              <a:t>2.1       2</a:t>
            </a:r>
            <a:r>
              <a:rPr lang="ko-KR" altLang="en-US" sz="2000" smtClean="0"/>
              <a:t>개의 배열 </a:t>
            </a:r>
            <a:r>
              <a:rPr lang="en-US" altLang="ko-KR" sz="2000" smtClean="0"/>
              <a:t>U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V</a:t>
            </a:r>
            <a:r>
              <a:rPr lang="ko-KR" altLang="en-US" sz="2000" smtClean="0"/>
              <a:t>를 하나의 배열 </a:t>
            </a:r>
            <a:r>
              <a:rPr lang="en-US" altLang="ko-KR" sz="2000" smtClean="0"/>
              <a:t>S</a:t>
            </a:r>
            <a:r>
              <a:rPr lang="ko-KR" altLang="en-US" sz="2000" smtClean="0"/>
              <a:t>로 합병하는 예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428625"/>
            <a:ext cx="81915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슬라이드 번호 개체 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1A8BBD-A93D-409B-AED6-0BB08377360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E95676-D74C-4921-A444-64EFB41A773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"/>
            <a:ext cx="8839200" cy="5943600"/>
          </a:xfrm>
          <a:ln>
            <a:solidFill>
              <a:schemeClr val="tx1"/>
            </a:solidFill>
          </a:ln>
        </p:spPr>
        <p:txBody>
          <a:bodyPr/>
          <a:lstStyle/>
          <a:p>
            <a:pPr marL="1793875" indent="-1793875" eaLnBrk="1" hangingPunct="1">
              <a:buFont typeface="Wingdings 2" panose="05020102010507070707" pitchFamily="18" charset="2"/>
              <a:buNone/>
              <a:tabLst>
                <a:tab pos="358775" algn="l"/>
              </a:tabLst>
              <a:defRPr/>
            </a:pPr>
            <a:r>
              <a:rPr lang="en-US" altLang="ko-KR" sz="1600" dirty="0" smtClean="0"/>
              <a:t>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 merge(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h, 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m,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</a:rPr>
              <a:t>keytype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U[],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</a:rPr>
              <a:t>keytype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V[], 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</a:rPr>
              <a:t>keytype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S[])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, j, k;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= 1; j = 1; k = 1;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&lt;= h &amp;&amp; j &lt;= m)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      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(U[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] &lt; V[j])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	    S[k] = U[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	   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++;}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      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	    S[k] = V[j];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	    j++;}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       k++;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&gt; h)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     copy V[j] through V[m] to S[k] through S[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h+m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     copy U[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] through U[h] to S[k] through S[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h+m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}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4CB862-5500-454F-B039-FC140DC22390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163" y="844550"/>
            <a:ext cx="4392612" cy="116955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(n, s):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ko-KR" altLang="en-US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구현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72000" y="836613"/>
            <a:ext cx="4392613" cy="224676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merge(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h,m,u,v,s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s=[3,5,2,9,10,14,4,8]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(8,s)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print(s)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32DA17-29F4-43D0-B85E-5726BC6C51C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839200" cy="3810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합병</a:t>
            </a:r>
            <a:r>
              <a:rPr lang="en-US" altLang="ko-KR" sz="2000" smtClean="0"/>
              <a:t>(merge2)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mtClean="0"/>
              <a:t>문제</a:t>
            </a:r>
            <a:r>
              <a:rPr lang="en-US" altLang="ko-KR" smtClean="0"/>
              <a:t>: </a:t>
            </a:r>
            <a:r>
              <a:rPr lang="ko-KR" altLang="en-US" smtClean="0"/>
              <a:t>두 개의 정렬된 배열을 하나의 정렬된 배열로 합병하시오</a:t>
            </a:r>
            <a:r>
              <a:rPr lang="en-US" altLang="ko-KR" smtClean="0"/>
              <a:t>.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mtClean="0"/>
              <a:t>입력</a:t>
            </a:r>
            <a:r>
              <a:rPr lang="en-US" altLang="ko-KR" smtClean="0"/>
              <a:t>: (1) </a:t>
            </a:r>
            <a:r>
              <a:rPr lang="ko-KR" altLang="en-US" smtClean="0"/>
              <a:t>첨자 </a:t>
            </a:r>
            <a:r>
              <a:rPr lang="en-US" altLang="ko-KR" smtClean="0"/>
              <a:t>low, mid, high, 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ko-KR" smtClean="0"/>
              <a:t>              (2) </a:t>
            </a:r>
            <a:r>
              <a:rPr lang="ko-KR" altLang="en-US" smtClean="0"/>
              <a:t>부분 배열</a:t>
            </a:r>
            <a:r>
              <a:rPr lang="en-US" altLang="ko-KR" smtClean="0"/>
              <a:t>S[low..high], </a:t>
            </a:r>
            <a:r>
              <a:rPr lang="ko-KR" altLang="en-US" smtClean="0"/>
              <a:t>여기서 </a:t>
            </a:r>
            <a:r>
              <a:rPr lang="en-US" altLang="ko-KR" smtClean="0"/>
              <a:t>S[low..mid]</a:t>
            </a:r>
            <a:r>
              <a:rPr lang="ko-KR" altLang="en-US" smtClean="0"/>
              <a:t>와 </a:t>
            </a:r>
            <a:r>
              <a:rPr lang="en-US" altLang="ko-KR" smtClean="0"/>
              <a:t>S[mid+1..high]</a:t>
            </a:r>
            <a:r>
              <a:rPr lang="ko-KR" altLang="en-US" smtClean="0"/>
              <a:t>는 이미 각각 정렬이 완료되어 있음</a:t>
            </a:r>
            <a:r>
              <a:rPr lang="en-US" altLang="ko-KR" smtClean="0"/>
              <a:t>.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mtClean="0"/>
              <a:t>출력</a:t>
            </a:r>
            <a:r>
              <a:rPr lang="en-US" altLang="ko-KR" smtClean="0"/>
              <a:t>: </a:t>
            </a:r>
            <a:r>
              <a:rPr lang="ko-KR" altLang="en-US" smtClean="0"/>
              <a:t>정렬이 완료된 부분배열 </a:t>
            </a:r>
            <a:r>
              <a:rPr lang="en-US" altLang="ko-KR" smtClean="0"/>
              <a:t>S[1ow..high]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066800" y="533400"/>
            <a:ext cx="7086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공간복잡도가 향상된 알고리즘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325" y="152400"/>
            <a:ext cx="7299325" cy="6096000"/>
          </a:xfrm>
        </p:spPr>
        <p:txBody>
          <a:bodyPr/>
          <a:lstStyle/>
          <a:p>
            <a:r>
              <a:rPr lang="ko-KR" altLang="en-US" sz="1800" smtClean="0"/>
              <a:t>알고리즘</a:t>
            </a:r>
            <a:r>
              <a:rPr lang="en-US" altLang="ko-KR" sz="1800" smtClean="0"/>
              <a:t>: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800" smtClean="0"/>
              <a:t>	 </a:t>
            </a:r>
            <a:r>
              <a:rPr lang="en-US" altLang="ko-KR" sz="1600" smtClean="0"/>
              <a:t>void merge2(index low, index mid, index high) 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index i, j, k;   keytype U[low..high];   // </a:t>
            </a:r>
            <a:r>
              <a:rPr lang="ko-KR" altLang="en-US" sz="1600" smtClean="0"/>
              <a:t>합병하는데 필요한 지역 배열</a:t>
            </a:r>
          </a:p>
          <a:p>
            <a:pPr>
              <a:buFont typeface="Wingdings 2" panose="05020102010507070707" pitchFamily="18" charset="2"/>
              <a:buNone/>
            </a:pPr>
            <a:r>
              <a:rPr lang="ko-KR" altLang="en-US" sz="1600" smtClean="0"/>
              <a:t>		</a:t>
            </a:r>
            <a:r>
              <a:rPr lang="en-US" altLang="ko-KR" sz="1600" smtClean="0"/>
              <a:t>i = low; j = mid + 1; k = low;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while (i &lt;= mid &amp;&amp; j &lt;= high) 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       if (S[i] &lt; S[j]) 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	U[k] = S[i];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	i++;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       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       else 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	U[k] = S[j];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	j++;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       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       k++;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if (i &gt; mid)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     copy S[j] through S[high] to U[k] through U[high];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else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     copy S[i] through S[mid] to U[k] through U[high];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copy U[low] through U[high] to S[low] through S[high];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} </a:t>
            </a:r>
          </a:p>
        </p:txBody>
      </p:sp>
      <p:sp>
        <p:nvSpPr>
          <p:cNvPr id="32771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DD293E-F3BA-4FE8-9F9A-C829C1FA6C3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2772" name="직사각형 1"/>
          <p:cNvSpPr>
            <a:spLocks noChangeArrowheads="1"/>
          </p:cNvSpPr>
          <p:nvPr/>
        </p:nvSpPr>
        <p:spPr bwMode="auto">
          <a:xfrm>
            <a:off x="993775" y="549275"/>
            <a:ext cx="6840538" cy="59039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1EFCCB-FAE6-4851-97FC-24F34F6E36F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4819" name="직사각형 2"/>
          <p:cNvSpPr>
            <a:spLocks noChangeArrowheads="1"/>
          </p:cNvSpPr>
          <p:nvPr/>
        </p:nvSpPr>
        <p:spPr bwMode="auto">
          <a:xfrm>
            <a:off x="3059113" y="1557338"/>
            <a:ext cx="1512887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굴림" panose="020B0600000101010101" pitchFamily="50" charset="-127"/>
              </a:rPr>
              <a:t>sorted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34820" name="직사각형 3"/>
          <p:cNvSpPr>
            <a:spLocks noChangeArrowheads="1"/>
          </p:cNvSpPr>
          <p:nvPr/>
        </p:nvSpPr>
        <p:spPr bwMode="auto">
          <a:xfrm>
            <a:off x="4572000" y="1557338"/>
            <a:ext cx="1512888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굴림" panose="020B0600000101010101" pitchFamily="50" charset="-127"/>
              </a:rPr>
              <a:t>sorted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34821" name="TextBox 4"/>
          <p:cNvSpPr txBox="1">
            <a:spLocks noChangeArrowheads="1"/>
          </p:cNvSpPr>
          <p:nvPr/>
        </p:nvSpPr>
        <p:spPr bwMode="auto">
          <a:xfrm>
            <a:off x="2154238" y="1536700"/>
            <a:ext cx="298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S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4822" name="직사각형 5"/>
          <p:cNvSpPr>
            <a:spLocks noChangeArrowheads="1"/>
          </p:cNvSpPr>
          <p:nvPr/>
        </p:nvSpPr>
        <p:spPr bwMode="auto">
          <a:xfrm>
            <a:off x="3059113" y="2565400"/>
            <a:ext cx="3025775" cy="2873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8" name="아래쪽 화살표 7"/>
          <p:cNvSpPr/>
          <p:nvPr/>
        </p:nvSpPr>
        <p:spPr bwMode="auto">
          <a:xfrm>
            <a:off x="4464050" y="1984375"/>
            <a:ext cx="215900" cy="433388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34824" name="TextBox 8"/>
          <p:cNvSpPr txBox="1">
            <a:spLocks noChangeArrowheads="1"/>
          </p:cNvSpPr>
          <p:nvPr/>
        </p:nvSpPr>
        <p:spPr bwMode="auto">
          <a:xfrm>
            <a:off x="3563938" y="2046288"/>
            <a:ext cx="712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merge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4825" name="TextBox 9"/>
          <p:cNvSpPr txBox="1">
            <a:spLocks noChangeArrowheads="1"/>
          </p:cNvSpPr>
          <p:nvPr/>
        </p:nvSpPr>
        <p:spPr bwMode="auto">
          <a:xfrm>
            <a:off x="2165350" y="2544763"/>
            <a:ext cx="312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U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4826" name="직사각형 10"/>
          <p:cNvSpPr>
            <a:spLocks noChangeArrowheads="1"/>
          </p:cNvSpPr>
          <p:nvPr/>
        </p:nvSpPr>
        <p:spPr bwMode="auto">
          <a:xfrm>
            <a:off x="3059113" y="3686175"/>
            <a:ext cx="3025775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 bwMode="auto">
          <a:xfrm>
            <a:off x="4464050" y="3106738"/>
            <a:ext cx="215900" cy="431800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34828" name="TextBox 12"/>
          <p:cNvSpPr txBox="1">
            <a:spLocks noChangeArrowheads="1"/>
          </p:cNvSpPr>
          <p:nvPr/>
        </p:nvSpPr>
        <p:spPr bwMode="auto">
          <a:xfrm>
            <a:off x="3563938" y="3168650"/>
            <a:ext cx="595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copy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4829" name="TextBox 13"/>
          <p:cNvSpPr txBox="1">
            <a:spLocks noChangeArrowheads="1"/>
          </p:cNvSpPr>
          <p:nvPr/>
        </p:nvSpPr>
        <p:spPr bwMode="auto">
          <a:xfrm>
            <a:off x="2165350" y="3667125"/>
            <a:ext cx="298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S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4830" name="TextBox 14"/>
          <p:cNvSpPr txBox="1">
            <a:spLocks noChangeArrowheads="1"/>
          </p:cNvSpPr>
          <p:nvPr/>
        </p:nvSpPr>
        <p:spPr bwMode="auto">
          <a:xfrm>
            <a:off x="971550" y="692150"/>
            <a:ext cx="1085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굴림" panose="020B0600000101010101" pitchFamily="50" charset="-127"/>
              </a:rPr>
              <a:t>merge2</a:t>
            </a:r>
            <a:endParaRPr lang="ko-KR" altLang="en-US" sz="20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내용 개체 틀 2"/>
          <p:cNvSpPr>
            <a:spLocks noGrp="1"/>
          </p:cNvSpPr>
          <p:nvPr>
            <p:ph idx="1"/>
          </p:nvPr>
        </p:nvSpPr>
        <p:spPr>
          <a:xfrm>
            <a:off x="2214563" y="6143625"/>
            <a:ext cx="5000625" cy="428625"/>
          </a:xfrm>
        </p:spPr>
        <p:txBody>
          <a:bodyPr/>
          <a:lstStyle/>
          <a:p>
            <a:r>
              <a:rPr lang="en-US" altLang="ko-KR" sz="2000" smtClean="0"/>
              <a:t>mergesort2</a:t>
            </a:r>
            <a:r>
              <a:rPr lang="ko-KR" altLang="en-US" sz="2000" smtClean="0"/>
              <a:t>의 절차</a:t>
            </a:r>
            <a:r>
              <a:rPr lang="en-US" altLang="ko-KR" sz="2000" smtClean="0"/>
              <a:t>. Additional space is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.</a:t>
            </a:r>
            <a:r>
              <a:rPr lang="ko-KR" altLang="en-US" sz="2000" smtClean="0"/>
              <a:t> </a:t>
            </a:r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0"/>
            <a:ext cx="5643562" cy="59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모서리가 둥근 직사각형 5"/>
          <p:cNvSpPr>
            <a:spLocks noChangeArrowheads="1"/>
          </p:cNvSpPr>
          <p:nvPr/>
        </p:nvSpPr>
        <p:spPr bwMode="auto">
          <a:xfrm>
            <a:off x="1500188" y="785813"/>
            <a:ext cx="3071812" cy="64293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5845" name="TextBox 8"/>
          <p:cNvSpPr txBox="1">
            <a:spLocks noChangeArrowheads="1"/>
          </p:cNvSpPr>
          <p:nvPr/>
        </p:nvSpPr>
        <p:spPr bwMode="auto">
          <a:xfrm>
            <a:off x="214313" y="1214438"/>
            <a:ext cx="1517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200">
                <a:latin typeface="굴림" panose="020B0600000101010101" pitchFamily="50" charset="-127"/>
              </a:rPr>
              <a:t>복사는 나중에 수행</a:t>
            </a:r>
          </a:p>
        </p:txBody>
      </p:sp>
      <p:sp>
        <p:nvSpPr>
          <p:cNvPr id="35846" name="TextBox 10"/>
          <p:cNvSpPr txBox="1">
            <a:spLocks noChangeArrowheads="1"/>
          </p:cNvSpPr>
          <p:nvPr/>
        </p:nvSpPr>
        <p:spPr bwMode="auto">
          <a:xfrm>
            <a:off x="809625" y="3333750"/>
            <a:ext cx="2730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</a:rPr>
              <a:t>2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cxnSp>
        <p:nvCxnSpPr>
          <p:cNvPr id="35847" name="직선 연결선 12"/>
          <p:cNvCxnSpPr>
            <a:cxnSpLocks noChangeShapeType="1"/>
          </p:cNvCxnSpPr>
          <p:nvPr/>
        </p:nvCxnSpPr>
        <p:spPr bwMode="auto">
          <a:xfrm>
            <a:off x="357188" y="6286500"/>
            <a:ext cx="12858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48" name="직선 연결선 13"/>
          <p:cNvCxnSpPr>
            <a:cxnSpLocks noChangeShapeType="1"/>
          </p:cNvCxnSpPr>
          <p:nvPr/>
        </p:nvCxnSpPr>
        <p:spPr bwMode="auto">
          <a:xfrm>
            <a:off x="285750" y="1071563"/>
            <a:ext cx="12858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9" name="TextBox 14"/>
          <p:cNvSpPr txBox="1">
            <a:spLocks noChangeArrowheads="1"/>
          </p:cNvSpPr>
          <p:nvPr/>
        </p:nvSpPr>
        <p:spPr bwMode="auto">
          <a:xfrm>
            <a:off x="428625" y="714375"/>
            <a:ext cx="962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</a:rPr>
              <a:t>추가 공간</a:t>
            </a:r>
          </a:p>
        </p:txBody>
      </p:sp>
      <p:sp>
        <p:nvSpPr>
          <p:cNvPr id="35850" name="TextBox 16"/>
          <p:cNvSpPr txBox="1">
            <a:spLocks noChangeArrowheads="1"/>
          </p:cNvSpPr>
          <p:nvPr/>
        </p:nvSpPr>
        <p:spPr bwMode="auto">
          <a:xfrm>
            <a:off x="428625" y="6429375"/>
            <a:ext cx="13033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</a:rPr>
              <a:t>총추가 공간 </a:t>
            </a:r>
            <a:r>
              <a:rPr lang="en-US" altLang="ko-KR" sz="1400">
                <a:latin typeface="굴림" panose="020B0600000101010101" pitchFamily="50" charset="-127"/>
              </a:rPr>
              <a:t>8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5851" name="타원 18"/>
          <p:cNvSpPr>
            <a:spLocks noChangeArrowheads="1"/>
          </p:cNvSpPr>
          <p:nvPr/>
        </p:nvSpPr>
        <p:spPr bwMode="auto">
          <a:xfrm>
            <a:off x="1857375" y="785813"/>
            <a:ext cx="2286000" cy="6429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5852" name="타원 20"/>
          <p:cNvSpPr>
            <a:spLocks noChangeArrowheads="1"/>
          </p:cNvSpPr>
          <p:nvPr/>
        </p:nvSpPr>
        <p:spPr bwMode="auto">
          <a:xfrm>
            <a:off x="4786313" y="819150"/>
            <a:ext cx="2286000" cy="6429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5853" name="타원 21"/>
          <p:cNvSpPr>
            <a:spLocks noChangeArrowheads="1"/>
          </p:cNvSpPr>
          <p:nvPr/>
        </p:nvSpPr>
        <p:spPr bwMode="auto">
          <a:xfrm>
            <a:off x="1608138" y="1809750"/>
            <a:ext cx="1357312" cy="5000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5854" name="타원 22"/>
          <p:cNvSpPr>
            <a:spLocks noChangeArrowheads="1"/>
          </p:cNvSpPr>
          <p:nvPr/>
        </p:nvSpPr>
        <p:spPr bwMode="auto">
          <a:xfrm>
            <a:off x="3000375" y="1820863"/>
            <a:ext cx="1357313" cy="5000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5855" name="타원 23"/>
          <p:cNvSpPr>
            <a:spLocks noChangeArrowheads="1"/>
          </p:cNvSpPr>
          <p:nvPr/>
        </p:nvSpPr>
        <p:spPr bwMode="auto">
          <a:xfrm>
            <a:off x="1371600" y="2714625"/>
            <a:ext cx="928688" cy="5000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5856" name="타원 24"/>
          <p:cNvSpPr>
            <a:spLocks noChangeArrowheads="1"/>
          </p:cNvSpPr>
          <p:nvPr/>
        </p:nvSpPr>
        <p:spPr bwMode="auto">
          <a:xfrm>
            <a:off x="2357438" y="2714625"/>
            <a:ext cx="714375" cy="5000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5857" name="TextBox 25"/>
          <p:cNvSpPr txBox="1">
            <a:spLocks noChangeArrowheads="1"/>
          </p:cNvSpPr>
          <p:nvPr/>
        </p:nvSpPr>
        <p:spPr bwMode="auto">
          <a:xfrm>
            <a:off x="1365250" y="3319463"/>
            <a:ext cx="3000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A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5858" name="TextBox 26"/>
          <p:cNvSpPr txBox="1">
            <a:spLocks noChangeArrowheads="1"/>
          </p:cNvSpPr>
          <p:nvPr/>
        </p:nvSpPr>
        <p:spPr bwMode="auto">
          <a:xfrm>
            <a:off x="4167188" y="3429000"/>
            <a:ext cx="30638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B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0" name="모서리가 둥근 사각형 설명선 29"/>
          <p:cNvSpPr/>
          <p:nvPr/>
        </p:nvSpPr>
        <p:spPr bwMode="auto">
          <a:xfrm>
            <a:off x="7572375" y="2316163"/>
            <a:ext cx="1214438" cy="676275"/>
          </a:xfrm>
          <a:prstGeom prst="wedgeRoundRectCallout">
            <a:avLst>
              <a:gd name="adj1" fmla="val -311038"/>
              <a:gd name="adj2" fmla="val 121522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dirty="0">
                <a:solidFill>
                  <a:schemeClr val="bg1">
                    <a:lumMod val="10000"/>
                  </a:schemeClr>
                </a:solidFill>
              </a:rPr>
              <a:t>A</a:t>
            </a:r>
            <a:r>
              <a:rPr lang="ko-KR" altLang="en-US" sz="1200" dirty="0">
                <a:solidFill>
                  <a:schemeClr val="bg1">
                    <a:lumMod val="10000"/>
                  </a:schemeClr>
                </a:solidFill>
              </a:rPr>
              <a:t>단계에 사용된 공간을 재활용</a:t>
            </a:r>
          </a:p>
        </p:txBody>
      </p:sp>
      <p:sp>
        <p:nvSpPr>
          <p:cNvPr id="35860" name="슬라이드 번호 개체 틀 2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CEF090-E498-4604-9206-8FE884DBFB40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5861" name="TextBox 8"/>
          <p:cNvSpPr txBox="1">
            <a:spLocks noChangeArrowheads="1"/>
          </p:cNvSpPr>
          <p:nvPr/>
        </p:nvSpPr>
        <p:spPr bwMode="auto">
          <a:xfrm>
            <a:off x="147638" y="1928813"/>
            <a:ext cx="1517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200">
                <a:latin typeface="굴림" panose="020B0600000101010101" pitchFamily="50" charset="-127"/>
              </a:rPr>
              <a:t>복사는 나중에 수행</a:t>
            </a:r>
          </a:p>
        </p:txBody>
      </p:sp>
      <p:sp>
        <p:nvSpPr>
          <p:cNvPr id="35862" name="타원 24"/>
          <p:cNvSpPr>
            <a:spLocks noChangeArrowheads="1"/>
          </p:cNvSpPr>
          <p:nvPr/>
        </p:nvSpPr>
        <p:spPr bwMode="auto">
          <a:xfrm>
            <a:off x="1643063" y="3270250"/>
            <a:ext cx="1357312" cy="29051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5863" name="타원 24"/>
          <p:cNvSpPr>
            <a:spLocks noChangeArrowheads="1"/>
          </p:cNvSpPr>
          <p:nvPr/>
        </p:nvSpPr>
        <p:spPr bwMode="auto">
          <a:xfrm>
            <a:off x="3035300" y="3298825"/>
            <a:ext cx="1357313" cy="2301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5864" name="타원 24"/>
          <p:cNvSpPr>
            <a:spLocks noChangeArrowheads="1"/>
          </p:cNvSpPr>
          <p:nvPr/>
        </p:nvSpPr>
        <p:spPr bwMode="auto">
          <a:xfrm>
            <a:off x="1776413" y="4249738"/>
            <a:ext cx="2428875" cy="2619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5865" name="TextBox 10"/>
          <p:cNvSpPr txBox="1">
            <a:spLocks noChangeArrowheads="1"/>
          </p:cNvSpPr>
          <p:nvPr/>
        </p:nvSpPr>
        <p:spPr bwMode="auto">
          <a:xfrm>
            <a:off x="-26988" y="4233863"/>
            <a:ext cx="15017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</a:rPr>
              <a:t>4 (A+B</a:t>
            </a:r>
            <a:r>
              <a:rPr lang="ko-KR" altLang="en-US" sz="1200">
                <a:latin typeface="굴림" panose="020B0600000101010101" pitchFamily="50" charset="-127"/>
              </a:rPr>
              <a:t>에서 사용된</a:t>
            </a:r>
            <a:endParaRPr lang="en-US" altLang="ko-KR" sz="1200">
              <a:latin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200">
                <a:latin typeface="굴림" panose="020B0600000101010101" pitchFamily="50" charset="-127"/>
              </a:rPr>
              <a:t>공간 포함</a:t>
            </a:r>
            <a:r>
              <a:rPr lang="en-US" altLang="ko-KR" sz="1200">
                <a:latin typeface="굴림" panose="020B0600000101010101" pitchFamily="50" charset="-127"/>
              </a:rPr>
              <a:t>)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35866" name="TextBox 10"/>
          <p:cNvSpPr txBox="1">
            <a:spLocks noChangeArrowheads="1"/>
          </p:cNvSpPr>
          <p:nvPr/>
        </p:nvSpPr>
        <p:spPr bwMode="auto">
          <a:xfrm>
            <a:off x="379413" y="5113338"/>
            <a:ext cx="101123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</a:rPr>
              <a:t>8(C</a:t>
            </a:r>
            <a:r>
              <a:rPr lang="ko-KR" altLang="en-US" sz="1200">
                <a:latin typeface="굴림" panose="020B0600000101010101" pitchFamily="50" charset="-127"/>
              </a:rPr>
              <a:t>를 포함</a:t>
            </a:r>
            <a:r>
              <a:rPr lang="en-US" altLang="ko-KR" sz="1200">
                <a:latin typeface="굴림" panose="020B0600000101010101" pitchFamily="50" charset="-127"/>
              </a:rPr>
              <a:t>)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35867" name="TextBox 25"/>
          <p:cNvSpPr txBox="1">
            <a:spLocks noChangeArrowheads="1"/>
          </p:cNvSpPr>
          <p:nvPr/>
        </p:nvSpPr>
        <p:spPr bwMode="auto">
          <a:xfrm>
            <a:off x="1509713" y="4241800"/>
            <a:ext cx="3127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C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5868" name="타원 24"/>
          <p:cNvSpPr>
            <a:spLocks noChangeArrowheads="1"/>
          </p:cNvSpPr>
          <p:nvPr/>
        </p:nvSpPr>
        <p:spPr bwMode="auto">
          <a:xfrm>
            <a:off x="2386013" y="5130800"/>
            <a:ext cx="4286250" cy="2857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A26E69-D873-41DE-B678-9B4C9EB0F7CA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1691680" y="362063"/>
            <a:ext cx="5832648" cy="310854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mergeSort2(s, low, high):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merge2(s, low, mid, high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구현 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s=[3,5,2,9,10,14,4,8]</a:t>
            </a:r>
          </a:p>
          <a:p>
            <a:pPr>
              <a:defRPr/>
            </a:pP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mergeSort2(s,0,7)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print(s)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104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D2DF35-9E87-465F-8593-581E63608820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빠른정렬</a:t>
            </a:r>
            <a:r>
              <a:rPr lang="en-US" altLang="ko-KR" smtClean="0"/>
              <a:t>(Quicksort)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en-US" altLang="ko-KR" sz="2000" smtClean="0"/>
              <a:t>1962</a:t>
            </a:r>
            <a:r>
              <a:rPr lang="ko-KR" altLang="en-US" sz="2000" smtClean="0"/>
              <a:t>년에 영국의 호아</a:t>
            </a:r>
            <a:r>
              <a:rPr lang="en-US" altLang="ko-KR" sz="2000" smtClean="0"/>
              <a:t>(C.A.R. Hoare)</a:t>
            </a:r>
            <a:r>
              <a:rPr lang="ko-KR" altLang="en-US" sz="2000" smtClean="0"/>
              <a:t>의 의해서 고안</a:t>
            </a:r>
            <a:endParaRPr lang="en-US" altLang="ko-KR" sz="2000" smtClean="0"/>
          </a:p>
          <a:p>
            <a:pPr eaLnBrk="1" hangingPunct="1">
              <a:lnSpc>
                <a:spcPts val="2800"/>
              </a:lnSpc>
            </a:pPr>
            <a:endParaRPr lang="ko-KR" altLang="en-US" sz="2000" smtClean="0"/>
          </a:p>
          <a:p>
            <a:pPr eaLnBrk="1" hangingPunct="1">
              <a:lnSpc>
                <a:spcPts val="2800"/>
              </a:lnSpc>
            </a:pPr>
            <a:r>
              <a:rPr lang="ko-KR" altLang="en-US" sz="2000" smtClean="0"/>
              <a:t>빠른정렬</a:t>
            </a:r>
            <a:r>
              <a:rPr lang="en-US" altLang="ko-KR" sz="2000" smtClean="0"/>
              <a:t>(quicksort)</a:t>
            </a:r>
            <a:r>
              <a:rPr lang="ko-KR" altLang="en-US" sz="2000" smtClean="0"/>
              <a:t>란 이름이 오해의 여지가 있음</a:t>
            </a:r>
            <a:r>
              <a:rPr lang="en-US" altLang="ko-KR" sz="2000" smtClean="0"/>
              <a:t>. </a:t>
            </a:r>
            <a:r>
              <a:rPr lang="ko-KR" altLang="en-US" sz="2000" smtClean="0"/>
              <a:t>왜냐하면 사실 절대적으로 가장 빠른 정렬 알고리즘이라고 할 수는 없기 때문이다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차라리 “분할교환정렬</a:t>
            </a:r>
            <a:r>
              <a:rPr lang="en-US" altLang="ko-KR" sz="2000" smtClean="0"/>
              <a:t>(partition exchange sort)”</a:t>
            </a:r>
            <a:r>
              <a:rPr lang="ko-KR" altLang="en-US" sz="2000" smtClean="0"/>
              <a:t>라고 부르는 게 더 정확함</a:t>
            </a:r>
            <a:r>
              <a:rPr lang="en-US" altLang="ko-KR" sz="2000" smtClean="0"/>
              <a:t>.</a:t>
            </a:r>
          </a:p>
          <a:p>
            <a:pPr eaLnBrk="1" hangingPunct="1">
              <a:lnSpc>
                <a:spcPts val="2800"/>
              </a:lnSpc>
            </a:pPr>
            <a:endParaRPr lang="en-US" altLang="ko-KR" sz="2000" smtClean="0"/>
          </a:p>
          <a:p>
            <a:pPr eaLnBrk="1" hangingPunct="1">
              <a:lnSpc>
                <a:spcPts val="2800"/>
              </a:lnSpc>
            </a:pPr>
            <a:r>
              <a:rPr lang="ko-KR" altLang="en-US" sz="2000" smtClean="0"/>
              <a:t>보기</a:t>
            </a:r>
            <a:r>
              <a:rPr lang="en-US" altLang="ko-KR" sz="2000" smtClean="0"/>
              <a:t>: 15 22 13 27 12 10 20 25</a:t>
            </a:r>
          </a:p>
        </p:txBody>
      </p:sp>
      <p:sp>
        <p:nvSpPr>
          <p:cNvPr id="5" name="직사각형 4">
            <a:hlinkClick r:id="rId3"/>
          </p:cNvPr>
          <p:cNvSpPr/>
          <p:nvPr/>
        </p:nvSpPr>
        <p:spPr>
          <a:xfrm>
            <a:off x="1043608" y="5850319"/>
            <a:ext cx="6457217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dirty="0">
                <a:ln w="15875">
                  <a:solidFill>
                    <a:srgbClr val="3E020C"/>
                  </a:solidFill>
                </a:ln>
                <a:hlinkClick r:id="rId3"/>
              </a:rPr>
              <a:t>http://csunplugged.org/sorting-algorithms/</a:t>
            </a:r>
            <a:endParaRPr lang="ko-KR" altLang="en-US" sz="2400" dirty="0">
              <a:ln w="15875">
                <a:solidFill>
                  <a:srgbClr val="3E020C"/>
                </a:solidFill>
              </a:ln>
            </a:endParaRPr>
          </a:p>
        </p:txBody>
      </p:sp>
      <p:sp>
        <p:nvSpPr>
          <p:cNvPr id="37894" name="TextBox 2"/>
          <p:cNvSpPr txBox="1">
            <a:spLocks noChangeArrowheads="1"/>
          </p:cNvSpPr>
          <p:nvPr/>
        </p:nvSpPr>
        <p:spPr bwMode="auto">
          <a:xfrm>
            <a:off x="407988" y="5391150"/>
            <a:ext cx="2135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>
                <a:latin typeface="굴림" panose="020B0600000101010101" pitchFamily="50" charset="-127"/>
              </a:rPr>
              <a:t>빠른정렬 영상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57FF0F-915B-4761-95AB-310E5AD9B5D4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741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838200"/>
          </a:xfrm>
        </p:spPr>
        <p:txBody>
          <a:bodyPr/>
          <a:lstStyle/>
          <a:p>
            <a:pPr eaLnBrk="1" hangingPunct="1"/>
            <a:r>
              <a:rPr lang="ko-KR" altLang="en-US" smtClean="0"/>
              <a:t>분할정복</a:t>
            </a:r>
            <a:r>
              <a:rPr lang="en-US" altLang="ko-KR" smtClean="0"/>
              <a:t>(Divide-and-Conquer)</a:t>
            </a:r>
            <a:r>
              <a:rPr lang="ko-KR" altLang="en-US" smtClean="0"/>
              <a:t>식 설계 전략</a:t>
            </a:r>
          </a:p>
        </p:txBody>
      </p:sp>
      <p:sp>
        <p:nvSpPr>
          <p:cNvPr id="17412" name="Text Box 1043"/>
          <p:cNvSpPr txBox="1">
            <a:spLocks noChangeArrowheads="1"/>
          </p:cNvSpPr>
          <p:nvPr/>
        </p:nvSpPr>
        <p:spPr bwMode="auto">
          <a:xfrm>
            <a:off x="990600" y="19050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ko-KR"/>
          </a:p>
        </p:txBody>
      </p:sp>
      <p:sp>
        <p:nvSpPr>
          <p:cNvPr id="17413" name="Text Box 1044"/>
          <p:cNvSpPr txBox="1">
            <a:spLocks noChangeArrowheads="1"/>
          </p:cNvSpPr>
          <p:nvPr/>
        </p:nvSpPr>
        <p:spPr bwMode="auto">
          <a:xfrm>
            <a:off x="1050925" y="16208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/>
          </a:p>
        </p:txBody>
      </p:sp>
      <p:sp>
        <p:nvSpPr>
          <p:cNvPr id="17414" name="Rectangle 1045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4419600"/>
          </a:xfrm>
        </p:spPr>
        <p:txBody>
          <a:bodyPr/>
          <a:lstStyle/>
          <a:p>
            <a:pPr eaLnBrk="1" hangingPunct="1"/>
            <a:r>
              <a:rPr lang="ko-KR" altLang="en-US" sz="2000" smtClean="0">
                <a:sym typeface="Symbol" panose="05050102010706020507" pitchFamily="18" charset="2"/>
              </a:rPr>
              <a:t>분할</a:t>
            </a:r>
            <a:r>
              <a:rPr lang="en-US" altLang="ko-KR" sz="2000" smtClean="0">
                <a:sym typeface="Symbol" panose="05050102010706020507" pitchFamily="18" charset="2"/>
              </a:rPr>
              <a:t>(Divide): </a:t>
            </a:r>
            <a:r>
              <a:rPr lang="ko-KR" altLang="en-US" sz="2000" smtClean="0">
                <a:sym typeface="Symbol" panose="05050102010706020507" pitchFamily="18" charset="2"/>
              </a:rPr>
              <a:t>해결하기 쉽도록 문제를 여러 개의 작은 부분으로 나눈다</a:t>
            </a:r>
            <a:r>
              <a:rPr lang="en-US" altLang="ko-KR" sz="2000" smtClean="0"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ko-KR" altLang="en-US" sz="2000" smtClean="0">
                <a:sym typeface="Symbol" panose="05050102010706020507" pitchFamily="18" charset="2"/>
              </a:rPr>
              <a:t>정복</a:t>
            </a:r>
            <a:r>
              <a:rPr lang="en-US" altLang="ko-KR" sz="2000" smtClean="0">
                <a:sym typeface="Symbol" panose="05050102010706020507" pitchFamily="18" charset="2"/>
              </a:rPr>
              <a:t>(Conquer): </a:t>
            </a:r>
            <a:r>
              <a:rPr lang="ko-KR" altLang="en-US" sz="2000" smtClean="0">
                <a:sym typeface="Symbol" panose="05050102010706020507" pitchFamily="18" charset="2"/>
              </a:rPr>
              <a:t>나눈 작은 문제를 각각 해결한다</a:t>
            </a:r>
            <a:r>
              <a:rPr lang="en-US" altLang="ko-KR" sz="2000" smtClean="0"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ko-KR" altLang="en-US" sz="2000" smtClean="0">
                <a:sym typeface="Symbol" panose="05050102010706020507" pitchFamily="18" charset="2"/>
              </a:rPr>
              <a:t>통합</a:t>
            </a:r>
            <a:r>
              <a:rPr lang="en-US" altLang="ko-KR" sz="2000" smtClean="0">
                <a:sym typeface="Symbol" panose="05050102010706020507" pitchFamily="18" charset="2"/>
              </a:rPr>
              <a:t>(Combine): (</a:t>
            </a:r>
            <a:r>
              <a:rPr lang="ko-KR" altLang="en-US" sz="2000" smtClean="0">
                <a:sym typeface="Symbol" panose="05050102010706020507" pitchFamily="18" charset="2"/>
              </a:rPr>
              <a:t>필요하다면</a:t>
            </a:r>
            <a:r>
              <a:rPr lang="en-US" altLang="ko-KR" sz="2000" smtClean="0">
                <a:sym typeface="Symbol" panose="05050102010706020507" pitchFamily="18" charset="2"/>
              </a:rPr>
              <a:t>) </a:t>
            </a:r>
            <a:r>
              <a:rPr lang="ko-KR" altLang="en-US" sz="2000" smtClean="0">
                <a:sym typeface="Symbol" panose="05050102010706020507" pitchFamily="18" charset="2"/>
              </a:rPr>
              <a:t>해결된 해답을 모은다</a:t>
            </a:r>
            <a:r>
              <a:rPr lang="en-US" altLang="ko-KR" sz="2000" smtClean="0">
                <a:sym typeface="Symbol" panose="05050102010706020507" pitchFamily="18" charset="2"/>
              </a:rPr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2000" smtClean="0">
              <a:sym typeface="Symbol" panose="05050102010706020507" pitchFamily="18" charset="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2000" smtClean="0">
                <a:sym typeface="Symbol" panose="05050102010706020507" pitchFamily="18" charset="2"/>
              </a:rPr>
              <a:t>이러한 문제 해결 방법을 </a:t>
            </a:r>
            <a:r>
              <a:rPr lang="ko-KR" altLang="en-US" sz="2000" b="1" smtClean="0">
                <a:sym typeface="Symbol" panose="05050102010706020507" pitchFamily="18" charset="2"/>
              </a:rPr>
              <a:t>하향식</a:t>
            </a:r>
            <a:r>
              <a:rPr lang="en-US" altLang="ko-KR" sz="2000" b="1" smtClean="0">
                <a:sym typeface="Symbol" panose="05050102010706020507" pitchFamily="18" charset="2"/>
              </a:rPr>
              <a:t>(top-down)  </a:t>
            </a:r>
            <a:r>
              <a:rPr lang="ko-KR" altLang="en-US" sz="2000" smtClean="0">
                <a:sym typeface="Symbol" panose="05050102010706020507" pitchFamily="18" charset="2"/>
              </a:rPr>
              <a:t>접근방법이라고 한다</a:t>
            </a:r>
            <a:r>
              <a:rPr lang="en-US" altLang="ko-KR" sz="2000" smtClean="0"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500688"/>
            <a:ext cx="8229600" cy="625475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dirty="0" smtClean="0"/>
              <a:t>그림 </a:t>
            </a:r>
            <a:r>
              <a:rPr lang="en-US" altLang="ko-KR" dirty="0" smtClean="0"/>
              <a:t>2.3   </a:t>
            </a:r>
            <a:r>
              <a:rPr lang="ko-KR" altLang="en-US" dirty="0" err="1" smtClean="0"/>
              <a:t>빠른정렬</a:t>
            </a:r>
            <a:r>
              <a:rPr lang="ko-KR" altLang="en-US" dirty="0" smtClean="0"/>
              <a:t> 알고리즘의 수행절차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부분배열은 네모로 둘러싸여 있는 데 반해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기준 아이템은 그렇지 않다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38915" name="그림 3" descr="02-0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571500"/>
            <a:ext cx="6215062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슬라이드 번호 개체 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160220-64FE-4CA4-8AFB-8574765246D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ACF797-BA82-407F-BB67-654848D8082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빠른정렬 알고리즘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257800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문제</a:t>
            </a:r>
            <a:r>
              <a:rPr lang="en-US" altLang="ko-KR" sz="2000" smtClean="0"/>
              <a:t>: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개의 정수를 비내림차순으로 정렬</a:t>
            </a:r>
          </a:p>
          <a:p>
            <a:pPr eaLnBrk="1" hangingPunct="1"/>
            <a:r>
              <a:rPr lang="ko-KR" altLang="en-US" sz="2000" smtClean="0"/>
              <a:t>입력</a:t>
            </a:r>
            <a:r>
              <a:rPr lang="en-US" altLang="ko-KR" sz="2000" smtClean="0"/>
              <a:t>: </a:t>
            </a:r>
            <a:r>
              <a:rPr lang="ko-KR" altLang="en-US" sz="2000" smtClean="0"/>
              <a:t>정수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 &gt; 0, </a:t>
            </a:r>
            <a:r>
              <a:rPr lang="ko-KR" altLang="en-US" sz="2000" smtClean="0"/>
              <a:t>크기가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인 배열 </a:t>
            </a:r>
            <a:r>
              <a:rPr lang="en-US" altLang="ko-KR" sz="2000" smtClean="0"/>
              <a:t>S[1..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]</a:t>
            </a:r>
          </a:p>
          <a:p>
            <a:pPr eaLnBrk="1" hangingPunct="1"/>
            <a:r>
              <a:rPr lang="ko-KR" altLang="en-US" sz="2000" smtClean="0"/>
              <a:t>출력</a:t>
            </a:r>
            <a:r>
              <a:rPr lang="en-US" altLang="ko-KR" sz="2000" smtClean="0"/>
              <a:t>: </a:t>
            </a:r>
            <a:r>
              <a:rPr lang="ko-KR" altLang="en-US" sz="2000" smtClean="0"/>
              <a:t>비내림차순으로 정렬된 배열 </a:t>
            </a:r>
            <a:r>
              <a:rPr lang="en-US" altLang="ko-KR" sz="2000" smtClean="0"/>
              <a:t>S[1..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]</a:t>
            </a:r>
          </a:p>
          <a:p>
            <a:pPr eaLnBrk="1" hangingPunct="1"/>
            <a:r>
              <a:rPr lang="ko-KR" altLang="en-US" sz="2000" smtClean="0"/>
              <a:t>알고리즘</a:t>
            </a:r>
            <a:r>
              <a:rPr lang="en-US" altLang="ko-KR" sz="2000" smtClean="0"/>
              <a:t>:</a:t>
            </a:r>
          </a:p>
          <a:p>
            <a:pPr eaLnBrk="1" hangingPunct="1"/>
            <a:endParaRPr lang="en-US" altLang="ko-KR" sz="20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quicksort (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low,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high)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pivotpoint;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(high &gt; low)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partition(low,high,pivotpoint);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quicksort(low,pivotpoint-1);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quicksort(pivotpoint+1,high);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0965" name="직사각형 5"/>
          <p:cNvSpPr>
            <a:spLocks noChangeArrowheads="1"/>
          </p:cNvSpPr>
          <p:nvPr/>
        </p:nvSpPr>
        <p:spPr bwMode="auto">
          <a:xfrm>
            <a:off x="500063" y="2571750"/>
            <a:ext cx="8001000" cy="26431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FF0D98-AFAA-4EB3-8FF9-A4AFE7B68E8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/>
            <a:r>
              <a:rPr lang="ko-KR" altLang="en-US" smtClean="0"/>
              <a:t>분할 알고리즘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54050"/>
            <a:ext cx="8839200" cy="567055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1800" dirty="0" smtClean="0"/>
              <a:t>문제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빠른정렬을</a:t>
            </a:r>
            <a:r>
              <a:rPr lang="ko-KR" altLang="en-US" sz="1800" dirty="0" smtClean="0"/>
              <a:t> 하기 위해서 배열 </a:t>
            </a:r>
            <a:r>
              <a:rPr lang="en-US" altLang="ko-KR" sz="1800" dirty="0" smtClean="0"/>
              <a:t>S</a:t>
            </a:r>
            <a:r>
              <a:rPr lang="ko-KR" altLang="en-US" sz="1800" dirty="0" smtClean="0"/>
              <a:t>를 둘로 나눈다</a:t>
            </a:r>
            <a:r>
              <a:rPr lang="en-US" altLang="ko-KR" sz="1800" dirty="0" smtClean="0"/>
              <a:t>.</a:t>
            </a:r>
          </a:p>
          <a:p>
            <a:pPr eaLnBrk="1" hangingPunct="1">
              <a:defRPr/>
            </a:pPr>
            <a:r>
              <a:rPr lang="ko-KR" altLang="en-US" sz="1800" dirty="0" smtClean="0"/>
              <a:t>입력</a:t>
            </a:r>
            <a:r>
              <a:rPr lang="en-US" altLang="ko-KR" sz="1800" dirty="0" smtClean="0"/>
              <a:t>: (1) </a:t>
            </a:r>
            <a:r>
              <a:rPr lang="ko-KR" altLang="en-US" sz="1800" dirty="0" smtClean="0"/>
              <a:t>첨자 </a:t>
            </a:r>
            <a:r>
              <a:rPr lang="en-US" altLang="ko-KR" sz="1800" dirty="0" smtClean="0"/>
              <a:t>low, high (2) S</a:t>
            </a:r>
            <a:r>
              <a:rPr lang="ko-KR" altLang="en-US" sz="1800" dirty="0" smtClean="0"/>
              <a:t>의 부분배열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첨자는  </a:t>
            </a:r>
            <a:r>
              <a:rPr lang="en-US" altLang="ko-KR" sz="1800" dirty="0" smtClean="0"/>
              <a:t>low</a:t>
            </a:r>
            <a:r>
              <a:rPr lang="ko-KR" altLang="en-US" sz="1800" dirty="0" smtClean="0"/>
              <a:t>에서 </a:t>
            </a:r>
            <a:r>
              <a:rPr lang="en-US" altLang="ko-KR" sz="1800" dirty="0" smtClean="0"/>
              <a:t>high)</a:t>
            </a:r>
            <a:endParaRPr lang="ko-KR" altLang="en-US" sz="1800" dirty="0" smtClean="0"/>
          </a:p>
          <a:p>
            <a:pPr eaLnBrk="1" hangingPunct="1">
              <a:defRPr/>
            </a:pPr>
            <a:r>
              <a:rPr lang="ko-KR" altLang="en-US" sz="1800" dirty="0" smtClean="0"/>
              <a:t>출력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첨자 </a:t>
            </a:r>
            <a:r>
              <a:rPr lang="en-US" altLang="ko-KR" sz="1800" dirty="0" smtClean="0"/>
              <a:t>low</a:t>
            </a:r>
            <a:r>
              <a:rPr lang="ko-KR" altLang="en-US" sz="1800" dirty="0" smtClean="0"/>
              <a:t>에서 </a:t>
            </a:r>
            <a:r>
              <a:rPr lang="en-US" altLang="ko-KR" sz="1800" dirty="0" smtClean="0"/>
              <a:t>high</a:t>
            </a:r>
            <a:r>
              <a:rPr lang="ko-KR" altLang="en-US" sz="1800" dirty="0" smtClean="0"/>
              <a:t>까지의 </a:t>
            </a:r>
            <a:r>
              <a:rPr lang="en-US" altLang="ko-KR" sz="1800" dirty="0" smtClean="0"/>
              <a:t>S</a:t>
            </a:r>
            <a:r>
              <a:rPr lang="ko-KR" altLang="en-US" sz="1800" dirty="0" smtClean="0"/>
              <a:t>의 부분배열의 기준점</a:t>
            </a:r>
            <a:r>
              <a:rPr lang="en-US" altLang="ko-KR" sz="1800" dirty="0" smtClean="0"/>
              <a:t>(pivot point), </a:t>
            </a:r>
            <a:r>
              <a:rPr lang="en-US" altLang="ko-KR" sz="1800" dirty="0" err="1" smtClean="0"/>
              <a:t>pivotpoint</a:t>
            </a:r>
            <a:endParaRPr lang="en-US" altLang="ko-KR" sz="1800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sz="16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partition (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low,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high,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pivotpoint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</a:rPr>
              <a:t>keytype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pivotitem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pivotitem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= S[low];	</a:t>
            </a:r>
            <a:r>
              <a:rPr lang="en-US" altLang="ko-KR" sz="1600" dirty="0" smtClean="0">
                <a:latin typeface="+mn-ea"/>
                <a:cs typeface="Courier New" pitchFamily="49" charset="0"/>
              </a:rPr>
              <a:t>//</a:t>
            </a:r>
            <a:r>
              <a:rPr lang="en-US" altLang="ko-KR" sz="1600" dirty="0" err="1" smtClean="0">
                <a:latin typeface="+mn-ea"/>
                <a:cs typeface="Courier New" pitchFamily="49" charset="0"/>
              </a:rPr>
              <a:t>pivotitem</a:t>
            </a:r>
            <a:r>
              <a:rPr lang="ko-KR" altLang="en-US" sz="1600" dirty="0" smtClean="0">
                <a:latin typeface="+mn-ea"/>
                <a:cs typeface="Courier New" pitchFamily="49" charset="0"/>
              </a:rPr>
              <a:t>으로 </a:t>
            </a:r>
            <a:r>
              <a:rPr lang="ko-KR" altLang="en-US" sz="1600" dirty="0" err="1" smtClean="0">
                <a:latin typeface="+mn-ea"/>
                <a:cs typeface="Courier New" pitchFamily="49" charset="0"/>
              </a:rPr>
              <a:t>첫번째</a:t>
            </a:r>
            <a:r>
              <a:rPr lang="ko-KR" altLang="en-US" sz="1600" dirty="0" smtClean="0">
                <a:latin typeface="+mn-ea"/>
                <a:cs typeface="Courier New" pitchFamily="49" charset="0"/>
              </a:rPr>
              <a:t> 항목을 고른다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j = low;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for(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= low + 1;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&lt;= high;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      if (S[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] &lt;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pivotitem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	j++;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	exchange S[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] and S[j];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      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pivotpoint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= j;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exchange S[low] and S[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pivotpoint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];</a:t>
            </a:r>
            <a:r>
              <a:rPr lang="en-US" altLang="ko-KR" sz="1600" dirty="0" smtClean="0">
                <a:latin typeface="+mn-ea"/>
                <a:cs typeface="Courier New" pitchFamily="49" charset="0"/>
              </a:rPr>
              <a:t>// </a:t>
            </a:r>
            <a:r>
              <a:rPr lang="en-US" altLang="ko-KR" sz="1600" dirty="0" err="1" smtClean="0">
                <a:latin typeface="+mn-ea"/>
                <a:cs typeface="Courier New" pitchFamily="49" charset="0"/>
              </a:rPr>
              <a:t>pivotitem</a:t>
            </a:r>
            <a:r>
              <a:rPr lang="en-US" altLang="ko-KR" sz="1600" dirty="0" smtClean="0">
                <a:latin typeface="+mn-ea"/>
                <a:cs typeface="Courier New" pitchFamily="49" charset="0"/>
              </a:rPr>
              <a:t> </a:t>
            </a:r>
            <a:r>
              <a:rPr lang="ko-KR" altLang="en-US" sz="1600" dirty="0" smtClean="0">
                <a:latin typeface="+mn-ea"/>
                <a:cs typeface="Courier New" pitchFamily="49" charset="0"/>
              </a:rPr>
              <a:t>값을 </a:t>
            </a:r>
            <a:r>
              <a:rPr lang="en-US" altLang="ko-KR" sz="1600" dirty="0" err="1" smtClean="0">
                <a:latin typeface="+mn-ea"/>
                <a:cs typeface="Courier New" pitchFamily="49" charset="0"/>
              </a:rPr>
              <a:t>pivotpoint</a:t>
            </a:r>
            <a:r>
              <a:rPr lang="ko-KR" altLang="en-US" sz="1600" dirty="0" smtClean="0">
                <a:latin typeface="+mn-ea"/>
                <a:cs typeface="Courier New" pitchFamily="49" charset="0"/>
              </a:rPr>
              <a:t>에 넣는다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1989" name="직사각형 5"/>
          <p:cNvSpPr>
            <a:spLocks noChangeArrowheads="1"/>
          </p:cNvSpPr>
          <p:nvPr/>
        </p:nvSpPr>
        <p:spPr bwMode="auto">
          <a:xfrm>
            <a:off x="285750" y="1928813"/>
            <a:ext cx="8643938" cy="38576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714375" y="5857875"/>
            <a:ext cx="47561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j: pivotitem </a:t>
            </a:r>
            <a:r>
              <a:rPr lang="ko-KR" altLang="en-US" sz="1400">
                <a:latin typeface="굴림" panose="020B0600000101010101" pitchFamily="50" charset="-127"/>
              </a:rPr>
              <a:t>보다 작은 그룹의 제일 우측끝 데이터의 위치</a:t>
            </a:r>
          </a:p>
        </p:txBody>
      </p:sp>
      <p:sp>
        <p:nvSpPr>
          <p:cNvPr id="41991" name="TextBox 1"/>
          <p:cNvSpPr txBox="1">
            <a:spLocks noChangeArrowheads="1"/>
          </p:cNvSpPr>
          <p:nvPr/>
        </p:nvSpPr>
        <p:spPr bwMode="auto">
          <a:xfrm>
            <a:off x="900113" y="6453188"/>
            <a:ext cx="1189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- not stable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내용 개체 틀 2"/>
          <p:cNvSpPr>
            <a:spLocks noGrp="1"/>
          </p:cNvSpPr>
          <p:nvPr>
            <p:ph idx="1"/>
          </p:nvPr>
        </p:nvSpPr>
        <p:spPr>
          <a:xfrm>
            <a:off x="223838" y="4541838"/>
            <a:ext cx="4073525" cy="569912"/>
          </a:xfrm>
        </p:spPr>
        <p:txBody>
          <a:bodyPr/>
          <a:lstStyle/>
          <a:p>
            <a:r>
              <a:rPr lang="ko-KR" altLang="en-US" sz="2000" smtClean="0"/>
              <a:t>표 </a:t>
            </a:r>
            <a:r>
              <a:rPr lang="en-US" altLang="ko-KR" sz="2000" smtClean="0"/>
              <a:t>2.2     partition </a:t>
            </a:r>
            <a:r>
              <a:rPr lang="ko-KR" altLang="en-US" sz="2000" smtClean="0"/>
              <a:t>프로시저의 예</a:t>
            </a:r>
          </a:p>
        </p:txBody>
      </p:sp>
      <p:pic>
        <p:nvPicPr>
          <p:cNvPr id="440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7491412" cy="439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슬라이드 번호 개체 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45B81E-A7FA-4528-BE8B-440769A67AB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" name="원호 1"/>
          <p:cNvSpPr/>
          <p:nvPr/>
        </p:nvSpPr>
        <p:spPr bwMode="auto">
          <a:xfrm>
            <a:off x="1531938" y="3044825"/>
            <a:ext cx="1620837" cy="792163"/>
          </a:xfrm>
          <a:prstGeom prst="arc">
            <a:avLst>
              <a:gd name="adj1" fmla="val 11207904"/>
              <a:gd name="adj2" fmla="val 0"/>
            </a:avLst>
          </a:prstGeom>
          <a:noFill/>
          <a:ln w="15875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3" name="모서리가 둥근 사각형 설명선 2"/>
          <p:cNvSpPr/>
          <p:nvPr/>
        </p:nvSpPr>
        <p:spPr bwMode="auto">
          <a:xfrm>
            <a:off x="4340225" y="4584700"/>
            <a:ext cx="792163" cy="576263"/>
          </a:xfrm>
          <a:prstGeom prst="wedgeRoundRectCallout">
            <a:avLst>
              <a:gd name="adj1" fmla="val -168433"/>
              <a:gd name="adj2" fmla="val -238335"/>
              <a:gd name="adj3" fmla="val 16667"/>
            </a:avLst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dirty="0"/>
              <a:t>pivot point</a:t>
            </a:r>
            <a:endParaRPr lang="ko-KR" altLang="en-US" sz="1600" dirty="0"/>
          </a:p>
        </p:txBody>
      </p:sp>
      <p:sp>
        <p:nvSpPr>
          <p:cNvPr id="44039" name="TextBox 3"/>
          <p:cNvSpPr txBox="1">
            <a:spLocks noChangeArrowheads="1"/>
          </p:cNvSpPr>
          <p:nvPr/>
        </p:nvSpPr>
        <p:spPr bwMode="auto">
          <a:xfrm>
            <a:off x="811213" y="1565275"/>
            <a:ext cx="304800" cy="338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굴림" panose="020B0600000101010101" pitchFamily="50" charset="-127"/>
              </a:rPr>
              <a:t>1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44040" name="TextBox 9"/>
          <p:cNvSpPr txBox="1">
            <a:spLocks noChangeArrowheads="1"/>
          </p:cNvSpPr>
          <p:nvPr/>
        </p:nvSpPr>
        <p:spPr bwMode="auto">
          <a:xfrm>
            <a:off x="822325" y="2233613"/>
            <a:ext cx="303213" cy="3381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굴림" panose="020B0600000101010101" pitchFamily="50" charset="-127"/>
              </a:rPr>
              <a:t>2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44041" name="TextBox 10"/>
          <p:cNvSpPr txBox="1">
            <a:spLocks noChangeArrowheads="1"/>
          </p:cNvSpPr>
          <p:nvPr/>
        </p:nvSpPr>
        <p:spPr bwMode="auto">
          <a:xfrm>
            <a:off x="822325" y="2614613"/>
            <a:ext cx="303213" cy="3381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굴림" panose="020B0600000101010101" pitchFamily="50" charset="-127"/>
              </a:rPr>
              <a:t>3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219825" y="1439863"/>
            <a:ext cx="2803525" cy="18923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>
            <a:spAutoFit/>
          </a:bodyPr>
          <a:lstStyle/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b="1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partition (</a:t>
            </a:r>
            <a:r>
              <a:rPr lang="en-US" altLang="ko-KR" sz="900" b="1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low, </a:t>
            </a:r>
            <a:r>
              <a:rPr lang="en-US" altLang="ko-KR" sz="900" b="1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high, 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b="1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index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pivotpoint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900" b="1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, j; </a:t>
            </a:r>
            <a:r>
              <a:rPr lang="en-US" altLang="ko-KR" sz="900" b="1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keytype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pivotitem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pivotitem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= S[low];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j = low;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for(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= low + 1;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&lt;= high;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  if (S[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] &lt;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pivotitem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       j++;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       exchange S[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] and S[j];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        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pivotpoint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= j;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exchange S[low] and S[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pivotpoint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ko-KR" altLang="en-US" sz="900" dirty="0">
              <a:solidFill>
                <a:srgbClr val="3E020C"/>
              </a:solidFill>
              <a:latin typeface="+mn-ea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126CBD-580E-4807-B9A9-063A0A6510FD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12988" y="327025"/>
            <a:ext cx="5931420" cy="332398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s,low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high):</a:t>
            </a:r>
          </a:p>
          <a:p>
            <a:pPr>
              <a:defRPr/>
            </a:pP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partition(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s,low,high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s=[3,5,2,9,10,14,4,8]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(s,0,7)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B4543A-E184-439E-9D77-35F457225A7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행렬 곱셈</a:t>
            </a:r>
            <a:r>
              <a:rPr lang="en-US" altLang="ko-KR" smtClean="0"/>
              <a:t>(matrix multiplication)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단순한 행렬곱셈 알고리즘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/>
              <a:t>문제</a:t>
            </a:r>
            <a:r>
              <a:rPr lang="en-US" altLang="ko-KR" smtClean="0"/>
              <a:t>: </a:t>
            </a:r>
            <a:r>
              <a:rPr lang="en-US" altLang="ko-KR" i="1" smtClean="0"/>
              <a:t>n</a:t>
            </a:r>
            <a:r>
              <a:rPr lang="en-US" altLang="ko-KR" smtClean="0"/>
              <a:t> </a:t>
            </a:r>
            <a:r>
              <a:rPr lang="en-US" altLang="ko-KR" smtClean="0">
                <a:sym typeface="Symbol" panose="05050102010706020507" pitchFamily="18" charset="2"/>
              </a:rPr>
              <a:t> 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 </a:t>
            </a:r>
            <a:r>
              <a:rPr lang="ko-KR" altLang="en-US" smtClean="0">
                <a:sym typeface="Symbol" panose="05050102010706020507" pitchFamily="18" charset="2"/>
              </a:rPr>
              <a:t>크기의 행렬의 곱을 구하시오</a:t>
            </a:r>
            <a:r>
              <a:rPr lang="en-US" altLang="ko-KR" smtClean="0">
                <a:sym typeface="Symbol" panose="05050102010706020507" pitchFamily="18" charset="2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>
                <a:sym typeface="Symbol" panose="05050102010706020507" pitchFamily="18" charset="2"/>
              </a:rPr>
              <a:t>입력</a:t>
            </a:r>
            <a:r>
              <a:rPr lang="en-US" altLang="ko-KR" smtClean="0">
                <a:sym typeface="Symbol" panose="05050102010706020507" pitchFamily="18" charset="2"/>
              </a:rPr>
              <a:t>: </a:t>
            </a:r>
            <a:r>
              <a:rPr lang="ko-KR" altLang="en-US" smtClean="0">
                <a:sym typeface="Symbol" panose="05050102010706020507" pitchFamily="18" charset="2"/>
              </a:rPr>
              <a:t>양수 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, 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 </a:t>
            </a:r>
            <a:r>
              <a:rPr lang="ko-KR" altLang="en-US" smtClean="0">
                <a:sym typeface="Symbol" panose="05050102010706020507" pitchFamily="18" charset="2"/>
              </a:rPr>
              <a:t>크기의 행렬 </a:t>
            </a:r>
            <a:r>
              <a:rPr lang="en-US" altLang="ko-KR" smtClean="0">
                <a:sym typeface="Symbol" panose="05050102010706020507" pitchFamily="18" charset="2"/>
              </a:rPr>
              <a:t>A</a:t>
            </a:r>
            <a:r>
              <a:rPr lang="ko-KR" altLang="en-US" smtClean="0">
                <a:sym typeface="Symbol" panose="05050102010706020507" pitchFamily="18" charset="2"/>
              </a:rPr>
              <a:t>와 </a:t>
            </a:r>
            <a:r>
              <a:rPr lang="en-US" altLang="ko-KR" smtClean="0">
                <a:sym typeface="Symbol" panose="05050102010706020507" pitchFamily="18" charset="2"/>
              </a:rPr>
              <a:t>B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>
                <a:sym typeface="Symbol" panose="05050102010706020507" pitchFamily="18" charset="2"/>
              </a:rPr>
              <a:t>출력</a:t>
            </a:r>
            <a:r>
              <a:rPr lang="en-US" altLang="ko-KR" smtClean="0">
                <a:sym typeface="Symbol" panose="05050102010706020507" pitchFamily="18" charset="2"/>
              </a:rPr>
              <a:t>: </a:t>
            </a:r>
            <a:r>
              <a:rPr lang="ko-KR" altLang="en-US" smtClean="0">
                <a:sym typeface="Symbol" panose="05050102010706020507" pitchFamily="18" charset="2"/>
              </a:rPr>
              <a:t>행렬 </a:t>
            </a:r>
            <a:r>
              <a:rPr lang="en-US" altLang="ko-KR" smtClean="0">
                <a:sym typeface="Symbol" panose="05050102010706020507" pitchFamily="18" charset="2"/>
              </a:rPr>
              <a:t>A</a:t>
            </a:r>
            <a:r>
              <a:rPr lang="ko-KR" altLang="en-US" smtClean="0">
                <a:sym typeface="Symbol" panose="05050102010706020507" pitchFamily="18" charset="2"/>
              </a:rPr>
              <a:t>와 </a:t>
            </a:r>
            <a:r>
              <a:rPr lang="en-US" altLang="ko-KR" smtClean="0">
                <a:sym typeface="Symbol" panose="05050102010706020507" pitchFamily="18" charset="2"/>
              </a:rPr>
              <a:t>B</a:t>
            </a:r>
            <a:r>
              <a:rPr lang="ko-KR" altLang="en-US" smtClean="0">
                <a:sym typeface="Symbol" panose="05050102010706020507" pitchFamily="18" charset="2"/>
              </a:rPr>
              <a:t>의 곱인 </a:t>
            </a:r>
            <a:r>
              <a:rPr lang="en-US" altLang="ko-KR" smtClean="0">
                <a:sym typeface="Symbol" panose="05050102010706020507" pitchFamily="18" charset="2"/>
              </a:rPr>
              <a:t>C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mtClean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void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matrixmult (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int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n,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const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number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A[][],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const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number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B[][],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                   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number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C[][]) 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 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index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i, j, k;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   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(i = 1; i &lt;= n; i++)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       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(j = 1; j &lt;= n; j++) 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	    C[i][j] = 0;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	   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(k = 1; k &lt;= n; k++)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	       C[i][j] = C[i][j] + A[i][k] * B[k][j];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         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}</a:t>
            </a:r>
          </a:p>
        </p:txBody>
      </p:sp>
      <p:sp>
        <p:nvSpPr>
          <p:cNvPr id="72709" name="직사각형 5"/>
          <p:cNvSpPr>
            <a:spLocks noChangeArrowheads="1"/>
          </p:cNvSpPr>
          <p:nvPr/>
        </p:nvSpPr>
        <p:spPr bwMode="auto">
          <a:xfrm>
            <a:off x="571500" y="2857500"/>
            <a:ext cx="8286750" cy="30718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9456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869E1B-7887-4EA9-B57A-C354D71A599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ko-KR" altLang="en-US" smtClean="0">
                <a:sym typeface="Symbol" panose="05050102010706020507" pitchFamily="18" charset="2"/>
              </a:rPr>
              <a:t>쉬트라쎈</a:t>
            </a:r>
            <a:r>
              <a:rPr lang="en-US" altLang="ko-KR" smtClean="0">
                <a:sym typeface="Symbol" panose="05050102010706020507" pitchFamily="18" charset="2"/>
              </a:rPr>
              <a:t>(Strassen)</a:t>
            </a:r>
            <a:r>
              <a:rPr lang="ko-KR" altLang="en-US" smtClean="0">
                <a:sym typeface="Symbol" panose="05050102010706020507" pitchFamily="18" charset="2"/>
              </a:rPr>
              <a:t>의 방법</a:t>
            </a:r>
            <a:endParaRPr lang="ko-KR" altLang="en-US" smtClean="0"/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334000"/>
          </a:xfrm>
        </p:spPr>
        <p:txBody>
          <a:bodyPr/>
          <a:lstStyle/>
          <a:p>
            <a:pPr eaLnBrk="1" hangingPunct="1"/>
            <a:r>
              <a:rPr lang="ko-KR" altLang="en-US" sz="1800" smtClean="0"/>
              <a:t>문제</a:t>
            </a:r>
            <a:r>
              <a:rPr lang="en-US" altLang="ko-KR" sz="1800" smtClean="0"/>
              <a:t>: </a:t>
            </a:r>
            <a:r>
              <a:rPr lang="ko-KR" altLang="en-US" sz="1800" smtClean="0"/>
              <a:t>두 </a:t>
            </a:r>
            <a:r>
              <a:rPr lang="en-US" altLang="ko-KR" sz="1800" smtClean="0"/>
              <a:t>2 </a:t>
            </a:r>
            <a:r>
              <a:rPr lang="en-US" altLang="ko-KR" sz="1800" smtClean="0">
                <a:sym typeface="Symbol" panose="05050102010706020507" pitchFamily="18" charset="2"/>
              </a:rPr>
              <a:t> 2 </a:t>
            </a:r>
            <a:r>
              <a:rPr lang="ko-KR" altLang="en-US" sz="1800" smtClean="0">
                <a:sym typeface="Symbol" panose="05050102010706020507" pitchFamily="18" charset="2"/>
              </a:rPr>
              <a:t>행렬 </a:t>
            </a:r>
            <a:r>
              <a:rPr lang="en-US" altLang="ko-KR" sz="1800" i="1" smtClean="0">
                <a:sym typeface="Symbol" panose="05050102010706020507" pitchFamily="18" charset="2"/>
              </a:rPr>
              <a:t>A</a:t>
            </a:r>
            <a:r>
              <a:rPr lang="ko-KR" altLang="en-US" sz="1800" smtClean="0">
                <a:sym typeface="Symbol" panose="05050102010706020507" pitchFamily="18" charset="2"/>
              </a:rPr>
              <a:t>와 </a:t>
            </a:r>
            <a:r>
              <a:rPr lang="en-US" altLang="ko-KR" sz="1800" i="1" smtClean="0">
                <a:sym typeface="Symbol" panose="05050102010706020507" pitchFamily="18" charset="2"/>
              </a:rPr>
              <a:t>B</a:t>
            </a:r>
            <a:r>
              <a:rPr lang="ko-KR" altLang="en-US" sz="1800" smtClean="0">
                <a:sym typeface="Symbol" panose="05050102010706020507" pitchFamily="18" charset="2"/>
              </a:rPr>
              <a:t>의 곱</a:t>
            </a:r>
            <a:r>
              <a:rPr lang="en-US" altLang="ko-KR" sz="1800" smtClean="0">
                <a:sym typeface="Symbol" panose="05050102010706020507" pitchFamily="18" charset="2"/>
              </a:rPr>
              <a:t>(product) </a:t>
            </a:r>
            <a:r>
              <a:rPr lang="en-US" altLang="ko-KR" sz="1800" i="1" smtClean="0">
                <a:sym typeface="Symbol" panose="05050102010706020507" pitchFamily="18" charset="2"/>
              </a:rPr>
              <a:t>C</a:t>
            </a:r>
            <a:r>
              <a:rPr lang="en-US" altLang="ko-KR" sz="1800" smtClean="0">
                <a:sym typeface="Symbol" panose="05050102010706020507" pitchFamily="18" charset="2"/>
              </a:rPr>
              <a:t>,</a:t>
            </a:r>
          </a:p>
          <a:p>
            <a:pPr eaLnBrk="1" hangingPunct="1"/>
            <a:endParaRPr lang="en-US" altLang="ko-KR" sz="1800" smtClean="0">
              <a:sym typeface="Symbol" panose="05050102010706020507" pitchFamily="18" charset="2"/>
            </a:endParaRPr>
          </a:p>
          <a:p>
            <a:pPr eaLnBrk="1" hangingPunct="1"/>
            <a:endParaRPr lang="en-US" altLang="ko-KR" sz="1800" smtClean="0">
              <a:sym typeface="Symbol" panose="05050102010706020507" pitchFamily="18" charset="2"/>
            </a:endParaRPr>
          </a:p>
          <a:p>
            <a:pPr eaLnBrk="1" hangingPunct="1"/>
            <a:r>
              <a:rPr lang="ko-KR" altLang="en-US" sz="1800" smtClean="0">
                <a:sym typeface="Symbol" panose="05050102010706020507" pitchFamily="18" charset="2"/>
              </a:rPr>
              <a:t>쉬트라쎈</a:t>
            </a:r>
            <a:r>
              <a:rPr lang="en-US" altLang="ko-KR" sz="1800" smtClean="0">
                <a:sym typeface="Symbol" panose="05050102010706020507" pitchFamily="18" charset="2"/>
              </a:rPr>
              <a:t>(Strassen)</a:t>
            </a:r>
            <a:r>
              <a:rPr lang="ko-KR" altLang="en-US" sz="1800" smtClean="0">
                <a:sym typeface="Symbol" panose="05050102010706020507" pitchFamily="18" charset="2"/>
              </a:rPr>
              <a:t>의 해</a:t>
            </a:r>
            <a:r>
              <a:rPr lang="en-US" altLang="ko-KR" sz="1800" smtClean="0">
                <a:sym typeface="Symbol" panose="05050102010706020507" pitchFamily="18" charset="2"/>
              </a:rPr>
              <a:t>:</a:t>
            </a:r>
          </a:p>
          <a:p>
            <a:pPr eaLnBrk="1" hangingPunct="1"/>
            <a:endParaRPr lang="en-US" altLang="ko-KR" sz="1800" smtClean="0">
              <a:sym typeface="Symbol" panose="05050102010706020507" pitchFamily="18" charset="2"/>
            </a:endParaRPr>
          </a:p>
          <a:p>
            <a:pPr eaLnBrk="1" hangingPunct="1"/>
            <a:endParaRPr lang="en-US" altLang="ko-KR" sz="1800" smtClean="0">
              <a:sym typeface="Symbol" panose="05050102010706020507" pitchFamily="18" charset="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>
                <a:sym typeface="Symbol" panose="05050102010706020507" pitchFamily="18" charset="2"/>
              </a:rPr>
              <a:t>	</a:t>
            </a:r>
            <a:r>
              <a:rPr lang="ko-KR" altLang="en-US" sz="1800" smtClean="0">
                <a:sym typeface="Symbol" panose="05050102010706020507" pitchFamily="18" charset="2"/>
              </a:rPr>
              <a:t>여기서</a:t>
            </a:r>
          </a:p>
          <a:p>
            <a:pPr eaLnBrk="1" hangingPunct="1"/>
            <a:endParaRPr lang="ko-KR" altLang="en-US" sz="1800" smtClean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smtClean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smtClean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smtClean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smtClean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smtClean="0">
              <a:sym typeface="Symbol" panose="05050102010706020507" pitchFamily="18" charset="2"/>
            </a:endParaRPr>
          </a:p>
          <a:p>
            <a:pPr eaLnBrk="1" hangingPunct="1"/>
            <a:r>
              <a:rPr lang="ko-KR" altLang="en-US" sz="1800" smtClean="0">
                <a:sym typeface="Symbol" panose="05050102010706020507" pitchFamily="18" charset="2"/>
              </a:rPr>
              <a:t>시간복잡도 분석</a:t>
            </a:r>
            <a:r>
              <a:rPr lang="en-US" altLang="ko-KR" sz="1800" smtClean="0">
                <a:sym typeface="Symbol" panose="05050102010706020507" pitchFamily="18" charset="2"/>
              </a:rPr>
              <a:t>: </a:t>
            </a:r>
            <a:r>
              <a:rPr lang="ko-KR" altLang="en-US" sz="1800" smtClean="0">
                <a:sym typeface="Symbol" panose="05050102010706020507" pitchFamily="18" charset="2"/>
              </a:rPr>
              <a:t>쉬트라쎈의 방법은 </a:t>
            </a:r>
            <a:r>
              <a:rPr lang="en-US" altLang="ko-KR" sz="1800" smtClean="0">
                <a:sym typeface="Symbol" panose="05050102010706020507" pitchFamily="18" charset="2"/>
              </a:rPr>
              <a:t>7</a:t>
            </a:r>
            <a:r>
              <a:rPr lang="ko-KR" altLang="en-US" sz="1800" smtClean="0">
                <a:sym typeface="Symbol" panose="05050102010706020507" pitchFamily="18" charset="2"/>
              </a:rPr>
              <a:t>번의 곱셈과 </a:t>
            </a:r>
            <a:r>
              <a:rPr lang="en-US" altLang="ko-KR" sz="1800" smtClean="0">
                <a:sym typeface="Symbol" panose="05050102010706020507" pitchFamily="18" charset="2"/>
              </a:rPr>
              <a:t>18</a:t>
            </a:r>
            <a:r>
              <a:rPr lang="ko-KR" altLang="en-US" sz="1800" smtClean="0">
                <a:sym typeface="Symbol" panose="05050102010706020507" pitchFamily="18" charset="2"/>
              </a:rPr>
              <a:t>번의 덧셈</a:t>
            </a:r>
            <a:r>
              <a:rPr lang="en-US" altLang="ko-KR" sz="1800" smtClean="0">
                <a:sym typeface="Symbol" panose="05050102010706020507" pitchFamily="18" charset="2"/>
              </a:rPr>
              <a:t>/</a:t>
            </a:r>
            <a:r>
              <a:rPr lang="ko-KR" altLang="en-US" sz="1800" smtClean="0">
                <a:sym typeface="Symbol" panose="05050102010706020507" pitchFamily="18" charset="2"/>
              </a:rPr>
              <a:t>뺄셈을 필요</a:t>
            </a:r>
            <a:r>
              <a:rPr lang="en-US" altLang="ko-KR" sz="1800" smtClean="0">
                <a:sym typeface="Symbol" panose="05050102010706020507" pitchFamily="18" charset="2"/>
              </a:rPr>
              <a:t>. </a:t>
            </a:r>
            <a:r>
              <a:rPr lang="ko-KR" altLang="en-US" sz="1800" smtClean="0">
                <a:sym typeface="Symbol" panose="05050102010706020507" pitchFamily="18" charset="2"/>
              </a:rPr>
              <a:t>언뜻 봐서는 전혀 좋아지지 않았다</a:t>
            </a:r>
            <a:r>
              <a:rPr lang="en-US" altLang="ko-KR" sz="1800" smtClean="0">
                <a:sym typeface="Symbol" panose="05050102010706020507" pitchFamily="18" charset="2"/>
              </a:rPr>
              <a:t>! </a:t>
            </a:r>
            <a:r>
              <a:rPr lang="ko-KR" altLang="en-US" sz="1800" smtClean="0">
                <a:sym typeface="Symbol" panose="05050102010706020507" pitchFamily="18" charset="2"/>
              </a:rPr>
              <a:t>그러나 행렬의 크기가 커지면 쉬트라쎈의 방법이</a:t>
            </a:r>
            <a:r>
              <a:rPr lang="en-US" altLang="ko-KR" sz="1800" smtClean="0">
                <a:sym typeface="Symbol" panose="05050102010706020507" pitchFamily="18" charset="2"/>
              </a:rPr>
              <a:t> </a:t>
            </a:r>
            <a:r>
              <a:rPr lang="ko-KR" altLang="en-US" sz="1800" smtClean="0">
                <a:sym typeface="Symbol" panose="05050102010706020507" pitchFamily="18" charset="2"/>
              </a:rPr>
              <a:t>효율적임</a:t>
            </a:r>
            <a:r>
              <a:rPr lang="en-US" altLang="ko-KR" sz="1800" smtClean="0">
                <a:sym typeface="Symbol" panose="05050102010706020507" pitchFamily="18" charset="2"/>
              </a:rPr>
              <a:t>.</a:t>
            </a:r>
            <a:endParaRPr lang="en-US" altLang="ko-KR" smtClean="0">
              <a:sym typeface="Symbol" panose="05050102010706020507" pitchFamily="18" charset="2"/>
            </a:endParaRPr>
          </a:p>
        </p:txBody>
      </p:sp>
      <p:graphicFrame>
        <p:nvGraphicFramePr>
          <p:cNvPr id="75781" name="Object 1024"/>
          <p:cNvGraphicFramePr>
            <a:graphicFrameLocks noChangeAspect="1"/>
          </p:cNvGraphicFramePr>
          <p:nvPr/>
        </p:nvGraphicFramePr>
        <p:xfrm>
          <a:off x="2209800" y="1066800"/>
          <a:ext cx="3290888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수식" r:id="rId4" imgW="2171700" imgH="482600" progId="Equation.3">
                  <p:embed/>
                </p:oleObj>
              </mc:Choice>
              <mc:Fallback>
                <p:oleObj name="수식" r:id="rId4" imgW="21717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066800"/>
                        <a:ext cx="3290888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1025"/>
          <p:cNvGraphicFramePr>
            <a:graphicFrameLocks noChangeAspect="1"/>
          </p:cNvGraphicFramePr>
          <p:nvPr/>
        </p:nvGraphicFramePr>
        <p:xfrm>
          <a:off x="1828800" y="2057400"/>
          <a:ext cx="4100513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수식" r:id="rId6" imgW="2705100" imgH="482600" progId="Equation.3">
                  <p:embed/>
                </p:oleObj>
              </mc:Choice>
              <mc:Fallback>
                <p:oleObj name="수식" r:id="rId6" imgW="27051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57400"/>
                        <a:ext cx="4100513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1026"/>
          <p:cNvGraphicFramePr>
            <a:graphicFrameLocks noChangeAspect="1"/>
          </p:cNvGraphicFramePr>
          <p:nvPr/>
        </p:nvGraphicFramePr>
        <p:xfrm>
          <a:off x="2579688" y="2971800"/>
          <a:ext cx="25257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수식" r:id="rId8" imgW="1637589" imgH="215806" progId="Equation.3">
                  <p:embed/>
                </p:oleObj>
              </mc:Choice>
              <mc:Fallback>
                <p:oleObj name="수식" r:id="rId8" imgW="163758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8" y="2971800"/>
                        <a:ext cx="2525712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1027"/>
          <p:cNvGraphicFramePr>
            <a:graphicFrameLocks noChangeAspect="1"/>
          </p:cNvGraphicFramePr>
          <p:nvPr/>
        </p:nvGraphicFramePr>
        <p:xfrm>
          <a:off x="2552700" y="3244850"/>
          <a:ext cx="18986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수식" r:id="rId10" imgW="1231366" imgH="215806" progId="Equation.3">
                  <p:embed/>
                </p:oleObj>
              </mc:Choice>
              <mc:Fallback>
                <p:oleObj name="수식" r:id="rId10" imgW="123136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3244850"/>
                        <a:ext cx="189865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Object 1028"/>
          <p:cNvGraphicFramePr>
            <a:graphicFrameLocks noChangeAspect="1"/>
          </p:cNvGraphicFramePr>
          <p:nvPr/>
        </p:nvGraphicFramePr>
        <p:xfrm>
          <a:off x="2582863" y="3500438"/>
          <a:ext cx="188118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Equation" r:id="rId12" imgW="1219200" imgH="228600" progId="Equation.3">
                  <p:embed/>
                </p:oleObj>
              </mc:Choice>
              <mc:Fallback>
                <p:oleObj name="Equation" r:id="rId12" imgW="1219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863" y="3500438"/>
                        <a:ext cx="1881187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6" name="Object 1029"/>
          <p:cNvGraphicFramePr>
            <a:graphicFrameLocks noChangeAspect="1"/>
          </p:cNvGraphicFramePr>
          <p:nvPr/>
        </p:nvGraphicFramePr>
        <p:xfrm>
          <a:off x="2571750" y="3786188"/>
          <a:ext cx="190023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Equation" r:id="rId14" imgW="1231366" imgH="215806" progId="Equation.3">
                  <p:embed/>
                </p:oleObj>
              </mc:Choice>
              <mc:Fallback>
                <p:oleObj name="Equation" r:id="rId14" imgW="123136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3786188"/>
                        <a:ext cx="1900238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7" name="Object 1030"/>
          <p:cNvGraphicFramePr>
            <a:graphicFrameLocks noChangeAspect="1"/>
          </p:cNvGraphicFramePr>
          <p:nvPr/>
        </p:nvGraphicFramePr>
        <p:xfrm>
          <a:off x="2563813" y="4049713"/>
          <a:ext cx="18986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수식" r:id="rId16" imgW="1231366" imgH="228501" progId="Equation.3">
                  <p:embed/>
                </p:oleObj>
              </mc:Choice>
              <mc:Fallback>
                <p:oleObj name="수식" r:id="rId16" imgW="1231366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13" y="4049713"/>
                        <a:ext cx="189865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8" name="Object 1031"/>
          <p:cNvGraphicFramePr>
            <a:graphicFrameLocks noChangeAspect="1"/>
          </p:cNvGraphicFramePr>
          <p:nvPr/>
        </p:nvGraphicFramePr>
        <p:xfrm>
          <a:off x="2555875" y="4321175"/>
          <a:ext cx="2506663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수식" r:id="rId18" imgW="1625600" imgH="228600" progId="Equation.3">
                  <p:embed/>
                </p:oleObj>
              </mc:Choice>
              <mc:Fallback>
                <p:oleObj name="수식" r:id="rId18" imgW="162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321175"/>
                        <a:ext cx="2506663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9" name="Object 1032"/>
          <p:cNvGraphicFramePr>
            <a:graphicFrameLocks noChangeAspect="1"/>
          </p:cNvGraphicFramePr>
          <p:nvPr/>
        </p:nvGraphicFramePr>
        <p:xfrm>
          <a:off x="2549525" y="4581525"/>
          <a:ext cx="25654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수식" r:id="rId20" imgW="1663700" imgH="228600" progId="Equation.3">
                  <p:embed/>
                </p:oleObj>
              </mc:Choice>
              <mc:Fallback>
                <p:oleObj name="수식" r:id="rId20" imgW="1663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4581525"/>
                        <a:ext cx="25654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5994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B3CC20-6C53-47E6-8199-66E3B118DE3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ko-KR" i="1" smtClean="0"/>
              <a:t>n</a:t>
            </a:r>
            <a:r>
              <a:rPr lang="en-US" altLang="ko-KR" smtClean="0"/>
              <a:t> </a:t>
            </a:r>
            <a:r>
              <a:rPr lang="en-US" altLang="ko-KR" smtClean="0">
                <a:sym typeface="Symbol" panose="05050102010706020507" pitchFamily="18" charset="2"/>
              </a:rPr>
              <a:t> 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/>
              <a:t> </a:t>
            </a:r>
            <a:r>
              <a:rPr lang="ko-KR" altLang="en-US" smtClean="0"/>
              <a:t>행렬곱셈</a:t>
            </a:r>
            <a:r>
              <a:rPr lang="en-US" altLang="ko-KR" smtClean="0"/>
              <a:t>: </a:t>
            </a:r>
            <a:r>
              <a:rPr lang="ko-KR" altLang="en-US" smtClean="0"/>
              <a:t>쉬트라쎈의 방법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029200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문제</a:t>
            </a:r>
            <a:r>
              <a:rPr lang="en-US" altLang="ko-KR" sz="2000" smtClean="0"/>
              <a:t>:</a:t>
            </a:r>
            <a:r>
              <a:rPr lang="en-US" altLang="ko-KR" sz="2000" i="1" smtClean="0"/>
              <a:t> n</a:t>
            </a:r>
            <a:r>
              <a:rPr lang="ko-KR" altLang="en-US" sz="2000" smtClean="0"/>
              <a:t>이 </a:t>
            </a:r>
            <a:r>
              <a:rPr lang="en-US" altLang="ko-KR" sz="2000" smtClean="0"/>
              <a:t>2</a:t>
            </a:r>
            <a:r>
              <a:rPr lang="ko-KR" altLang="en-US" sz="2000" smtClean="0"/>
              <a:t>의 거듭제곱이고</a:t>
            </a:r>
            <a:r>
              <a:rPr lang="en-US" altLang="ko-KR" sz="2000" smtClean="0"/>
              <a:t>, </a:t>
            </a:r>
            <a:r>
              <a:rPr lang="ko-KR" altLang="en-US" sz="2000" smtClean="0"/>
              <a:t>각 행렬을 </a:t>
            </a:r>
            <a:r>
              <a:rPr lang="en-US" altLang="ko-KR" sz="2000" smtClean="0"/>
              <a:t>4</a:t>
            </a:r>
            <a:r>
              <a:rPr lang="ko-KR" altLang="en-US" sz="2000" smtClean="0"/>
              <a:t>개의 부분행렬</a:t>
            </a:r>
            <a:r>
              <a:rPr lang="en-US" altLang="ko-KR" sz="2000" smtClean="0"/>
              <a:t>(submatrix)</a:t>
            </a:r>
            <a:r>
              <a:rPr lang="ko-KR" altLang="en-US" sz="2000" smtClean="0"/>
              <a:t>로 나눈다고 가정하자</a:t>
            </a:r>
            <a:r>
              <a:rPr lang="en-US" altLang="ko-KR" sz="2000" smtClean="0"/>
              <a:t>. </a:t>
            </a:r>
            <a:r>
              <a:rPr lang="ko-KR" altLang="en-US" sz="2000" smtClean="0"/>
              <a:t>두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 </a:t>
            </a:r>
            <a:r>
              <a:rPr lang="en-US" altLang="ko-KR" sz="2000" smtClean="0">
                <a:sym typeface="Symbol" panose="05050102010706020507" pitchFamily="18" charset="2"/>
              </a:rPr>
              <a:t> </a:t>
            </a:r>
            <a:r>
              <a:rPr lang="en-US" altLang="ko-KR" sz="2000" i="1" smtClean="0">
                <a:sym typeface="Symbol" panose="05050102010706020507" pitchFamily="18" charset="2"/>
              </a:rPr>
              <a:t>n</a:t>
            </a:r>
            <a:r>
              <a:rPr lang="en-US" altLang="ko-KR" sz="2000" smtClean="0">
                <a:sym typeface="Symbol" panose="05050102010706020507" pitchFamily="18" charset="2"/>
              </a:rPr>
              <a:t> </a:t>
            </a:r>
            <a:r>
              <a:rPr lang="ko-KR" altLang="en-US" sz="2000" smtClean="0">
                <a:sym typeface="Symbol" panose="05050102010706020507" pitchFamily="18" charset="2"/>
              </a:rPr>
              <a:t>행렬 </a:t>
            </a:r>
            <a:r>
              <a:rPr lang="en-US" altLang="ko-KR" sz="2000" i="1" smtClean="0">
                <a:sym typeface="Symbol" panose="05050102010706020507" pitchFamily="18" charset="2"/>
              </a:rPr>
              <a:t>A</a:t>
            </a:r>
            <a:r>
              <a:rPr lang="ko-KR" altLang="en-US" sz="2000" smtClean="0">
                <a:sym typeface="Symbol" panose="05050102010706020507" pitchFamily="18" charset="2"/>
              </a:rPr>
              <a:t>와 </a:t>
            </a:r>
            <a:r>
              <a:rPr lang="en-US" altLang="ko-KR" sz="2000" i="1" smtClean="0">
                <a:sym typeface="Symbol" panose="05050102010706020507" pitchFamily="18" charset="2"/>
              </a:rPr>
              <a:t>B</a:t>
            </a:r>
            <a:r>
              <a:rPr lang="ko-KR" altLang="en-US" sz="2000" smtClean="0">
                <a:sym typeface="Symbol" panose="05050102010706020507" pitchFamily="18" charset="2"/>
              </a:rPr>
              <a:t>의 곱 </a:t>
            </a:r>
            <a:r>
              <a:rPr lang="en-US" altLang="ko-KR" sz="2000" i="1" smtClean="0">
                <a:sym typeface="Symbol" panose="05050102010706020507" pitchFamily="18" charset="2"/>
              </a:rPr>
              <a:t>C</a:t>
            </a:r>
            <a:r>
              <a:rPr lang="en-US" altLang="ko-KR" sz="2000" smtClean="0">
                <a:sym typeface="Symbol" panose="05050102010706020507" pitchFamily="18" charset="2"/>
              </a:rPr>
              <a:t>:</a:t>
            </a:r>
          </a:p>
          <a:p>
            <a:pPr eaLnBrk="1" hangingPunct="1"/>
            <a:endParaRPr lang="en-US" altLang="ko-KR" sz="2000" smtClean="0">
              <a:sym typeface="Symbol" panose="05050102010706020507" pitchFamily="18" charset="2"/>
            </a:endParaRPr>
          </a:p>
          <a:p>
            <a:pPr eaLnBrk="1" hangingPunct="1"/>
            <a:endParaRPr lang="en-US" altLang="ko-KR" sz="2000" smtClean="0">
              <a:sym typeface="Symbol" panose="05050102010706020507" pitchFamily="18" charset="2"/>
            </a:endParaRPr>
          </a:p>
          <a:p>
            <a:pPr eaLnBrk="1" hangingPunct="1"/>
            <a:r>
              <a:rPr lang="ko-KR" altLang="en-US" sz="2000" smtClean="0">
                <a:sym typeface="Symbol" panose="05050102010706020507" pitchFamily="18" charset="2"/>
              </a:rPr>
              <a:t>쉬트라쎈</a:t>
            </a:r>
            <a:r>
              <a:rPr lang="en-US" altLang="ko-KR" sz="2000" smtClean="0">
                <a:sym typeface="Symbol" panose="05050102010706020507" pitchFamily="18" charset="2"/>
              </a:rPr>
              <a:t>(Strassen)</a:t>
            </a:r>
            <a:r>
              <a:rPr lang="ko-KR" altLang="en-US" sz="2000" smtClean="0">
                <a:sym typeface="Symbol" panose="05050102010706020507" pitchFamily="18" charset="2"/>
              </a:rPr>
              <a:t>의 해</a:t>
            </a:r>
            <a:r>
              <a:rPr lang="en-US" altLang="ko-KR" sz="2000" smtClean="0">
                <a:sym typeface="Symbol" panose="05050102010706020507" pitchFamily="18" charset="2"/>
              </a:rPr>
              <a:t>:</a:t>
            </a:r>
          </a:p>
          <a:p>
            <a:pPr eaLnBrk="1" hangingPunct="1"/>
            <a:endParaRPr lang="en-US" altLang="ko-KR" sz="2000" smtClean="0">
              <a:sym typeface="Symbol" panose="05050102010706020507" pitchFamily="18" charset="2"/>
            </a:endParaRPr>
          </a:p>
          <a:p>
            <a:pPr eaLnBrk="1" hangingPunct="1"/>
            <a:endParaRPr lang="en-US" altLang="ko-KR" sz="2000" smtClean="0">
              <a:sym typeface="Symbol" panose="05050102010706020507" pitchFamily="18" charset="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2000" smtClean="0">
                <a:sym typeface="Symbol" panose="05050102010706020507" pitchFamily="18" charset="2"/>
              </a:rPr>
              <a:t>	</a:t>
            </a:r>
            <a:r>
              <a:rPr lang="ko-KR" altLang="en-US" sz="2000" smtClean="0">
                <a:sym typeface="Symbol" panose="05050102010706020507" pitchFamily="18" charset="2"/>
              </a:rPr>
              <a:t>여기서</a:t>
            </a:r>
            <a:endParaRPr lang="ko-KR" altLang="en-US" sz="2000" smtClean="0"/>
          </a:p>
        </p:txBody>
      </p:sp>
      <p:graphicFrame>
        <p:nvGraphicFramePr>
          <p:cNvPr id="76805" name="Object 1024"/>
          <p:cNvGraphicFramePr>
            <a:graphicFrameLocks noChangeAspect="1"/>
          </p:cNvGraphicFramePr>
          <p:nvPr/>
        </p:nvGraphicFramePr>
        <p:xfrm>
          <a:off x="2057400" y="1765300"/>
          <a:ext cx="37592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수식" r:id="rId4" imgW="2336800" imgH="482600" progId="Equation.3">
                  <p:embed/>
                </p:oleObj>
              </mc:Choice>
              <mc:Fallback>
                <p:oleObj name="수식" r:id="rId4" imgW="23368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65300"/>
                        <a:ext cx="37592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1025"/>
          <p:cNvGraphicFramePr>
            <a:graphicFrameLocks noChangeAspect="1"/>
          </p:cNvGraphicFramePr>
          <p:nvPr/>
        </p:nvGraphicFramePr>
        <p:xfrm>
          <a:off x="1600200" y="2819400"/>
          <a:ext cx="48736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수식" r:id="rId6" imgW="3022600" imgH="482600" progId="Equation.3">
                  <p:embed/>
                </p:oleObj>
              </mc:Choice>
              <mc:Fallback>
                <p:oleObj name="수식" r:id="rId6" imgW="3022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19400"/>
                        <a:ext cx="487362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1026"/>
          <p:cNvGraphicFramePr>
            <a:graphicFrameLocks noChangeAspect="1"/>
          </p:cNvGraphicFramePr>
          <p:nvPr/>
        </p:nvGraphicFramePr>
        <p:xfrm>
          <a:off x="2209800" y="3886200"/>
          <a:ext cx="29940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수식" r:id="rId8" imgW="1764534" imgH="215806" progId="Equation.3">
                  <p:embed/>
                </p:oleObj>
              </mc:Choice>
              <mc:Fallback>
                <p:oleObj name="수식" r:id="rId8" imgW="1764534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86200"/>
                        <a:ext cx="299402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1027"/>
          <p:cNvGraphicFramePr>
            <a:graphicFrameLocks noChangeAspect="1"/>
          </p:cNvGraphicFramePr>
          <p:nvPr/>
        </p:nvGraphicFramePr>
        <p:xfrm>
          <a:off x="2176463" y="4203700"/>
          <a:ext cx="23193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수식" r:id="rId10" imgW="1333500" imgH="215900" progId="Equation.3">
                  <p:embed/>
                </p:oleObj>
              </mc:Choice>
              <mc:Fallback>
                <p:oleObj name="수식" r:id="rId10" imgW="13335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4203700"/>
                        <a:ext cx="2319337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9" name="Object 1028"/>
          <p:cNvGraphicFramePr>
            <a:graphicFrameLocks noChangeAspect="1"/>
          </p:cNvGraphicFramePr>
          <p:nvPr/>
        </p:nvGraphicFramePr>
        <p:xfrm>
          <a:off x="2178050" y="4498975"/>
          <a:ext cx="239712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Equation" r:id="rId12" imgW="1333500" imgH="228600" progId="Equation.3">
                  <p:embed/>
                </p:oleObj>
              </mc:Choice>
              <mc:Fallback>
                <p:oleObj name="Equation" r:id="rId12" imgW="1333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4498975"/>
                        <a:ext cx="239712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0" name="Object 1029"/>
          <p:cNvGraphicFramePr>
            <a:graphicFrameLocks noChangeAspect="1"/>
          </p:cNvGraphicFramePr>
          <p:nvPr/>
        </p:nvGraphicFramePr>
        <p:xfrm>
          <a:off x="2176463" y="4779963"/>
          <a:ext cx="23304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Equation" r:id="rId14" imgW="1345616" imgH="215806" progId="Equation.3">
                  <p:embed/>
                </p:oleObj>
              </mc:Choice>
              <mc:Fallback>
                <p:oleObj name="Equation" r:id="rId14" imgW="134561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4779963"/>
                        <a:ext cx="233045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1" name="Object 1030"/>
          <p:cNvGraphicFramePr>
            <a:graphicFrameLocks noChangeAspect="1"/>
          </p:cNvGraphicFramePr>
          <p:nvPr/>
        </p:nvGraphicFramePr>
        <p:xfrm>
          <a:off x="2185988" y="5076825"/>
          <a:ext cx="22558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Equation" r:id="rId16" imgW="1333500" imgH="228600" progId="Equation.3">
                  <p:embed/>
                </p:oleObj>
              </mc:Choice>
              <mc:Fallback>
                <p:oleObj name="Equation" r:id="rId16" imgW="1333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5076825"/>
                        <a:ext cx="2255837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2" name="Object 1031"/>
          <p:cNvGraphicFramePr>
            <a:graphicFrameLocks noChangeAspect="1"/>
          </p:cNvGraphicFramePr>
          <p:nvPr/>
        </p:nvGraphicFramePr>
        <p:xfrm>
          <a:off x="2176463" y="5387975"/>
          <a:ext cx="29606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수식" r:id="rId18" imgW="1765300" imgH="228600" progId="Equation.3">
                  <p:embed/>
                </p:oleObj>
              </mc:Choice>
              <mc:Fallback>
                <p:oleObj name="수식" r:id="rId18" imgW="1765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5387975"/>
                        <a:ext cx="29606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3" name="Object 1032"/>
          <p:cNvGraphicFramePr>
            <a:graphicFrameLocks noChangeAspect="1"/>
          </p:cNvGraphicFramePr>
          <p:nvPr/>
        </p:nvGraphicFramePr>
        <p:xfrm>
          <a:off x="2165350" y="5713413"/>
          <a:ext cx="300355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수식" r:id="rId20" imgW="1790700" imgH="228600" progId="Equation.3">
                  <p:embed/>
                </p:oleObj>
              </mc:Choice>
              <mc:Fallback>
                <p:oleObj name="수식" r:id="rId20" imgW="1790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5713413"/>
                        <a:ext cx="3003550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6814" name="직선 연결선 15"/>
          <p:cNvCxnSpPr>
            <a:cxnSpLocks noChangeShapeType="1"/>
          </p:cNvCxnSpPr>
          <p:nvPr/>
        </p:nvCxnSpPr>
        <p:spPr bwMode="auto">
          <a:xfrm>
            <a:off x="2178050" y="2171700"/>
            <a:ext cx="9286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5" name="직선 연결선 20"/>
          <p:cNvCxnSpPr>
            <a:cxnSpLocks noChangeShapeType="1"/>
          </p:cNvCxnSpPr>
          <p:nvPr/>
        </p:nvCxnSpPr>
        <p:spPr bwMode="auto">
          <a:xfrm>
            <a:off x="3500438" y="2143125"/>
            <a:ext cx="92868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6" name="직선 연결선 21"/>
          <p:cNvCxnSpPr>
            <a:cxnSpLocks noChangeShapeType="1"/>
          </p:cNvCxnSpPr>
          <p:nvPr/>
        </p:nvCxnSpPr>
        <p:spPr bwMode="auto">
          <a:xfrm>
            <a:off x="4786313" y="2143125"/>
            <a:ext cx="92868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7" name="직선 연결선 23"/>
          <p:cNvCxnSpPr>
            <a:cxnSpLocks noChangeShapeType="1"/>
          </p:cNvCxnSpPr>
          <p:nvPr/>
        </p:nvCxnSpPr>
        <p:spPr bwMode="auto">
          <a:xfrm rot="5400000">
            <a:off x="2358232" y="2142331"/>
            <a:ext cx="5715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8" name="직선 연결선 24"/>
          <p:cNvCxnSpPr>
            <a:cxnSpLocks noChangeShapeType="1"/>
          </p:cNvCxnSpPr>
          <p:nvPr/>
        </p:nvCxnSpPr>
        <p:spPr bwMode="auto">
          <a:xfrm rot="5400000">
            <a:off x="3680619" y="2153444"/>
            <a:ext cx="5715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9" name="직선 연결선 25"/>
          <p:cNvCxnSpPr>
            <a:cxnSpLocks noChangeShapeType="1"/>
          </p:cNvCxnSpPr>
          <p:nvPr/>
        </p:nvCxnSpPr>
        <p:spPr bwMode="auto">
          <a:xfrm rot="5400000">
            <a:off x="4929982" y="2142331"/>
            <a:ext cx="5715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40205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20518F-C561-45CC-9998-D290EF6EA004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/>
            <a:r>
              <a:rPr lang="ko-KR" altLang="en-US" smtClean="0"/>
              <a:t>쉬트라쎈의 알고리즘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2578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b="1" dirty="0" smtClean="0">
                <a:latin typeface="+mn-ea"/>
              </a:rPr>
              <a:t>문제</a:t>
            </a:r>
            <a:r>
              <a:rPr lang="en-US" altLang="ko-KR" sz="2000" dirty="0" smtClean="0">
                <a:latin typeface="+mn-ea"/>
              </a:rPr>
              <a:t>: </a:t>
            </a:r>
            <a:r>
              <a:rPr lang="en-US" altLang="ko-KR" sz="2000" i="1" dirty="0" smtClean="0"/>
              <a:t>n</a:t>
            </a:r>
            <a:r>
              <a:rPr lang="ko-KR" altLang="en-US" sz="2000" dirty="0" smtClean="0">
                <a:latin typeface="+mn-ea"/>
              </a:rPr>
              <a:t>이 </a:t>
            </a:r>
            <a:r>
              <a:rPr lang="en-US" altLang="ko-KR" sz="2000" dirty="0" smtClean="0">
                <a:latin typeface="+mn-ea"/>
              </a:rPr>
              <a:t>2</a:t>
            </a:r>
            <a:r>
              <a:rPr lang="ko-KR" altLang="en-US" sz="2000" dirty="0" smtClean="0">
                <a:latin typeface="+mn-ea"/>
              </a:rPr>
              <a:t>의 거듭제곱일 때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 </a:t>
            </a:r>
            <a:r>
              <a:rPr lang="en-US" altLang="ko-KR" sz="2000" i="1" dirty="0" smtClean="0">
                <a:sym typeface="Symbol" pitchFamily="18" charset="2"/>
              </a:rPr>
              <a:t>n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 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크기의 두 행렬의 곱을 구하시오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.</a:t>
            </a:r>
          </a:p>
          <a:p>
            <a:pPr eaLnBrk="1" hangingPunct="1">
              <a:defRPr/>
            </a:pPr>
            <a:r>
              <a:rPr lang="ko-KR" altLang="en-US" sz="2000" b="1" dirty="0" smtClean="0">
                <a:latin typeface="+mn-ea"/>
                <a:sym typeface="Symbol" pitchFamily="18" charset="2"/>
              </a:rPr>
              <a:t>입력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: 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정수 </a:t>
            </a:r>
            <a:r>
              <a:rPr lang="en-US" altLang="ko-KR" sz="2000" i="1" dirty="0" smtClean="0">
                <a:sym typeface="Symbol" pitchFamily="18" charset="2"/>
              </a:rPr>
              <a:t>n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, 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 </a:t>
            </a:r>
            <a:r>
              <a:rPr lang="en-US" altLang="ko-KR" sz="2000" i="1" dirty="0" smtClean="0">
                <a:sym typeface="Symbol" pitchFamily="18" charset="2"/>
              </a:rPr>
              <a:t>n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 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크기의 행렬 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A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와 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B</a:t>
            </a:r>
          </a:p>
          <a:p>
            <a:pPr eaLnBrk="1" hangingPunct="1">
              <a:defRPr/>
            </a:pPr>
            <a:r>
              <a:rPr lang="ko-KR" altLang="en-US" sz="2000" b="1" dirty="0" smtClean="0">
                <a:latin typeface="+mn-ea"/>
                <a:sym typeface="Symbol" pitchFamily="18" charset="2"/>
              </a:rPr>
              <a:t>출력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: 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행렬 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A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와 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B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의 곱인 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C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void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strassen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(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int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n,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n*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n_matrix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A,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n*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n_matrix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B,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n*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n_matrix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  <a:sym typeface="Symbol" pitchFamily="18" charset="2"/>
              </a:rPr>
              <a:t>&amp;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C)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	if (n &lt;= </a:t>
            </a:r>
            <a:r>
              <a:rPr lang="ko-KR" altLang="en-US" sz="1600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임계점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	     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단순한 알고리즘을 사용하여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C = A * B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를 계산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	else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	      A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를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4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개의 부분행렬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A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11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, A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12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, A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21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, A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22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로 분할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	      B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를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4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개의 부분행렬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B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11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, B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12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, B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21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, B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22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로 분할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	      </a:t>
            </a:r>
            <a:r>
              <a:rPr lang="ko-KR" altLang="en-US" sz="1600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쉬트라쎈의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방법을 사용하여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C = A * B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를 계산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	      // </a:t>
            </a:r>
            <a:r>
              <a:rPr lang="ko-KR" altLang="en-US" sz="1600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되부르는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호출의 예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: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strassen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(n/2, A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11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+A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12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, B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11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+B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22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,M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1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	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}</a:t>
            </a:r>
          </a:p>
          <a:p>
            <a:pPr eaLnBrk="1" hangingPunct="1">
              <a:defRPr/>
            </a:pPr>
            <a:endParaRPr lang="en-US" altLang="ko-KR" sz="2000" dirty="0" smtClean="0">
              <a:latin typeface="+mn-ea"/>
              <a:sym typeface="Symbol" pitchFamily="18" charset="2"/>
            </a:endParaRPr>
          </a:p>
          <a:p>
            <a:pPr eaLnBrk="1" hangingPunct="1">
              <a:defRPr/>
            </a:pPr>
            <a:r>
              <a:rPr lang="ko-KR" altLang="en-US" sz="2000" dirty="0" smtClean="0">
                <a:latin typeface="+mn-ea"/>
                <a:sym typeface="Symbol" pitchFamily="18" charset="2"/>
              </a:rPr>
              <a:t>용어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: </a:t>
            </a:r>
            <a:r>
              <a:rPr lang="ko-KR" altLang="en-US" sz="2000" dirty="0" err="1" smtClean="0">
                <a:latin typeface="+mn-ea"/>
                <a:sym typeface="Symbol" pitchFamily="18" charset="2"/>
              </a:rPr>
              <a:t>임계점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(threshold)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이란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? 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두 알고리즘의 효율성이 교차하는 문제의 크기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.</a:t>
            </a:r>
          </a:p>
        </p:txBody>
      </p:sp>
      <p:sp>
        <p:nvSpPr>
          <p:cNvPr id="77829" name="직사각형 5"/>
          <p:cNvSpPr>
            <a:spLocks noChangeArrowheads="1"/>
          </p:cNvSpPr>
          <p:nvPr/>
        </p:nvSpPr>
        <p:spPr bwMode="auto">
          <a:xfrm>
            <a:off x="285750" y="2071688"/>
            <a:ext cx="8501063" cy="30003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0584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AE2476-C345-4D02-A334-425FBDB49DD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885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/>
            <a:r>
              <a:rPr lang="ko-KR" altLang="en-US" smtClean="0"/>
              <a:t>분석</a:t>
            </a:r>
          </a:p>
        </p:txBody>
      </p:sp>
      <p:sp>
        <p:nvSpPr>
          <p:cNvPr id="286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495776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u="sng" dirty="0" smtClean="0"/>
              <a:t>단순한 방법의 </a:t>
            </a:r>
            <a:r>
              <a:rPr lang="ko-KR" altLang="en-US" sz="2000" dirty="0" smtClean="0"/>
              <a:t>시간복잡도 분석</a:t>
            </a:r>
            <a:endParaRPr lang="en-US" altLang="ko-KR" sz="2000" dirty="0" smtClean="0"/>
          </a:p>
          <a:p>
            <a:pPr lvl="1" eaLnBrk="1" hangingPunct="1">
              <a:defRPr/>
            </a:pPr>
            <a:r>
              <a:rPr lang="en-US" altLang="ko-KR" i="1" dirty="0" smtClean="0"/>
              <a:t>T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): </a:t>
            </a:r>
            <a:r>
              <a:rPr lang="en-US" altLang="ko-KR" i="1" dirty="0" smtClean="0"/>
              <a:t>n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  <a:sym typeface="Symbol" pitchFamily="18" charset="2"/>
              </a:rPr>
              <a:t> </a:t>
            </a:r>
            <a:r>
              <a:rPr lang="en-US" altLang="ko-KR" i="1" dirty="0" smtClean="0">
                <a:sym typeface="Symbol" pitchFamily="18" charset="2"/>
              </a:rPr>
              <a:t>n</a:t>
            </a:r>
            <a:r>
              <a:rPr lang="en-US" altLang="ko-KR" dirty="0" smtClean="0">
                <a:latin typeface="+mn-ea"/>
                <a:sym typeface="Symbol" pitchFamily="18" charset="2"/>
              </a:rPr>
              <a:t> </a:t>
            </a:r>
            <a:r>
              <a:rPr lang="ko-KR" altLang="en-US" dirty="0" smtClean="0">
                <a:latin typeface="+mn-ea"/>
                <a:sym typeface="Symbol" pitchFamily="18" charset="2"/>
              </a:rPr>
              <a:t>크기의 행렬 </a:t>
            </a:r>
            <a:r>
              <a:rPr lang="en-US" altLang="ko-KR" dirty="0" smtClean="0">
                <a:latin typeface="+mn-ea"/>
                <a:sym typeface="Symbol" pitchFamily="18" charset="2"/>
              </a:rPr>
              <a:t>A</a:t>
            </a:r>
            <a:r>
              <a:rPr lang="ko-KR" altLang="en-US" dirty="0" smtClean="0">
                <a:latin typeface="+mn-ea"/>
                <a:sym typeface="Symbol" pitchFamily="18" charset="2"/>
              </a:rPr>
              <a:t>와 </a:t>
            </a:r>
            <a:r>
              <a:rPr lang="en-US" altLang="ko-KR" dirty="0" smtClean="0">
                <a:latin typeface="+mn-ea"/>
                <a:sym typeface="Symbol" pitchFamily="18" charset="2"/>
              </a:rPr>
              <a:t>B</a:t>
            </a:r>
            <a:r>
              <a:rPr lang="ko-KR" altLang="en-US" dirty="0" smtClean="0">
                <a:latin typeface="+mn-ea"/>
                <a:sym typeface="Symbol" pitchFamily="18" charset="2"/>
              </a:rPr>
              <a:t>를</a:t>
            </a:r>
            <a:r>
              <a:rPr lang="en-US" altLang="ko-KR" dirty="0" smtClean="0">
                <a:latin typeface="+mn-ea"/>
                <a:sym typeface="Symbol" pitchFamily="18" charset="2"/>
              </a:rPr>
              <a:t> </a:t>
            </a:r>
            <a:r>
              <a:rPr lang="ko-KR" altLang="en-US" dirty="0" smtClean="0">
                <a:latin typeface="+mn-ea"/>
                <a:sym typeface="Symbol" pitchFamily="18" charset="2"/>
              </a:rPr>
              <a:t>곱하는데 걸리는 시간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b="1" dirty="0" smtClean="0"/>
              <a:t>단위연산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곱셈하는 연산</a:t>
            </a:r>
          </a:p>
          <a:p>
            <a:pPr lvl="1" eaLnBrk="1" hangingPunct="1">
              <a:defRPr/>
            </a:pPr>
            <a:r>
              <a:rPr lang="ko-KR" altLang="en-US" b="1" dirty="0" smtClean="0"/>
              <a:t>입력크기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행과 열의 수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n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b="1" dirty="0" smtClean="0"/>
              <a:t>모든 경우 </a:t>
            </a:r>
            <a:r>
              <a:rPr lang="ko-KR" altLang="en-US" dirty="0" smtClean="0"/>
              <a:t>시간복잡도 분석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임계값을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이라고 하자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임계값은</a:t>
            </a:r>
            <a:r>
              <a:rPr lang="ko-KR" altLang="en-US" dirty="0" smtClean="0"/>
              <a:t> 차수에 전혀 영향을 미치지 않는다</a:t>
            </a:r>
            <a:r>
              <a:rPr lang="en-US" altLang="ko-KR" dirty="0" smtClean="0"/>
              <a:t>.)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	</a:t>
            </a:r>
            <a:r>
              <a:rPr lang="ko-KR" altLang="en-US" dirty="0" err="1" smtClean="0"/>
              <a:t>재현식은</a:t>
            </a:r>
            <a:endParaRPr lang="ko-KR" altLang="en-US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ko-KR" altLang="en-US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ko-KR" altLang="en-US" dirty="0" smtClean="0"/>
              <a:t>	이 식을 전개해 보면</a:t>
            </a:r>
            <a:r>
              <a:rPr lang="en-US" altLang="ko-KR" dirty="0" smtClean="0"/>
              <a:t>,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</p:txBody>
      </p:sp>
      <p:graphicFrame>
        <p:nvGraphicFramePr>
          <p:cNvPr id="78853" name="Object 2048"/>
          <p:cNvGraphicFramePr>
            <a:graphicFrameLocks noChangeAspect="1"/>
          </p:cNvGraphicFramePr>
          <p:nvPr/>
        </p:nvGraphicFramePr>
        <p:xfrm>
          <a:off x="2536825" y="2795588"/>
          <a:ext cx="3736975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수식" r:id="rId4" imgW="2400300" imgH="457200" progId="Equation.3">
                  <p:embed/>
                </p:oleObj>
              </mc:Choice>
              <mc:Fallback>
                <p:oleObj name="수식" r:id="rId4" imgW="2400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2795588"/>
                        <a:ext cx="3736975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2049"/>
          <p:cNvGraphicFramePr>
            <a:graphicFrameLocks noChangeAspect="1"/>
          </p:cNvGraphicFramePr>
          <p:nvPr/>
        </p:nvGraphicFramePr>
        <p:xfrm>
          <a:off x="2195513" y="4076700"/>
          <a:ext cx="2711450" cy="213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6" imgW="1587500" imgH="1473200" progId="Equation.3">
                  <p:embed/>
                </p:oleObj>
              </mc:Choice>
              <mc:Fallback>
                <p:oleObj name="Equation" r:id="rId6" imgW="1587500" imgH="147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076700"/>
                        <a:ext cx="2711450" cy="213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1024"/>
          <p:cNvGraphicFramePr>
            <a:graphicFrameLocks noChangeAspect="1"/>
          </p:cNvGraphicFramePr>
          <p:nvPr/>
        </p:nvGraphicFramePr>
        <p:xfrm>
          <a:off x="5076825" y="4603750"/>
          <a:ext cx="3649663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수식" r:id="rId8" imgW="3365500" imgH="965200" progId="Equation.3">
                  <p:embed/>
                </p:oleObj>
              </mc:Choice>
              <mc:Fallback>
                <p:oleObj name="수식" r:id="rId8" imgW="33655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603750"/>
                        <a:ext cx="3649663" cy="10398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6380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3B0EAD-639E-4939-A516-2063A2D56B6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0"/>
            <a:ext cx="817245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이분검색</a:t>
            </a:r>
            <a:r>
              <a:rPr lang="en-US" altLang="ko-KR" smtClean="0"/>
              <a:t>(binary search): </a:t>
            </a:r>
            <a:r>
              <a:rPr lang="ko-KR" altLang="en-US" smtClean="0"/>
              <a:t>재귀적</a:t>
            </a:r>
            <a:r>
              <a:rPr lang="en-US" altLang="ko-KR" smtClean="0"/>
              <a:t> </a:t>
            </a:r>
            <a:r>
              <a:rPr lang="ko-KR" altLang="en-US" smtClean="0"/>
              <a:t>방식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257800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문제</a:t>
            </a:r>
            <a:r>
              <a:rPr lang="en-US" altLang="ko-KR" sz="2000" smtClean="0"/>
              <a:t>: </a:t>
            </a:r>
            <a:r>
              <a:rPr lang="ko-KR" altLang="en-US" sz="2000" smtClean="0"/>
              <a:t>크기가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인 정렬된 배열 </a:t>
            </a:r>
            <a:r>
              <a:rPr lang="en-US" altLang="ko-KR" sz="2000" i="1" smtClean="0"/>
              <a:t>S</a:t>
            </a:r>
            <a:r>
              <a:rPr lang="ko-KR" altLang="en-US" sz="2000" smtClean="0"/>
              <a:t>에 </a:t>
            </a:r>
            <a:r>
              <a:rPr lang="en-US" altLang="ko-KR" sz="2000" i="1" smtClean="0"/>
              <a:t>x</a:t>
            </a:r>
            <a:r>
              <a:rPr lang="ko-KR" altLang="en-US" sz="2000" smtClean="0"/>
              <a:t>가 있는지를 결정하라</a:t>
            </a:r>
            <a:r>
              <a:rPr lang="en-US" altLang="ko-KR" sz="2000" smtClean="0"/>
              <a:t>.</a:t>
            </a:r>
          </a:p>
          <a:p>
            <a:pPr eaLnBrk="1" hangingPunct="1"/>
            <a:r>
              <a:rPr lang="ko-KR" altLang="en-US" sz="2000" smtClean="0"/>
              <a:t>입력</a:t>
            </a:r>
            <a:r>
              <a:rPr lang="en-US" altLang="ko-KR" sz="2000" smtClean="0"/>
              <a:t>: </a:t>
            </a:r>
            <a:r>
              <a:rPr lang="ko-KR" altLang="en-US" sz="2000" smtClean="0"/>
              <a:t>자연수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, </a:t>
            </a:r>
            <a:r>
              <a:rPr lang="ko-KR" altLang="en-US" sz="2000" smtClean="0"/>
              <a:t>비내림차순으로 정렬된 배열 </a:t>
            </a:r>
            <a:r>
              <a:rPr lang="en-US" altLang="ko-KR" sz="2000" i="1" smtClean="0"/>
              <a:t>S</a:t>
            </a:r>
            <a:r>
              <a:rPr lang="en-US" altLang="ko-KR" sz="2000" smtClean="0"/>
              <a:t>[1..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], </a:t>
            </a:r>
            <a:r>
              <a:rPr lang="ko-KR" altLang="en-US" sz="2000" smtClean="0"/>
              <a:t>찾고자 하는 항목 </a:t>
            </a:r>
            <a:r>
              <a:rPr lang="en-US" altLang="ko-KR" sz="2000" i="1" smtClean="0"/>
              <a:t>x</a:t>
            </a:r>
          </a:p>
          <a:p>
            <a:pPr eaLnBrk="1" hangingPunct="1"/>
            <a:r>
              <a:rPr lang="ko-KR" altLang="en-US" sz="2000" smtClean="0"/>
              <a:t>출력</a:t>
            </a:r>
            <a:r>
              <a:rPr lang="en-US" altLang="ko-KR" sz="2000" smtClean="0"/>
              <a:t>: </a:t>
            </a:r>
            <a:r>
              <a:rPr lang="en-US" altLang="ko-KR" sz="2000" i="1" smtClean="0"/>
              <a:t>location</a:t>
            </a:r>
            <a:r>
              <a:rPr lang="en-US" altLang="ko-KR" sz="2000" smtClean="0"/>
              <a:t>,  </a:t>
            </a:r>
            <a:r>
              <a:rPr lang="en-US" altLang="ko-KR" sz="2000" i="1" smtClean="0"/>
              <a:t>x</a:t>
            </a:r>
            <a:r>
              <a:rPr lang="ko-KR" altLang="en-US" sz="2000" smtClean="0"/>
              <a:t>가 </a:t>
            </a:r>
            <a:r>
              <a:rPr lang="en-US" altLang="ko-KR" sz="2000" i="1" smtClean="0"/>
              <a:t>S</a:t>
            </a:r>
            <a:r>
              <a:rPr lang="ko-KR" altLang="en-US" sz="2000" smtClean="0"/>
              <a:t>의 어디에 있는지의 위치</a:t>
            </a:r>
            <a:r>
              <a:rPr lang="en-US" altLang="ko-KR" sz="2000" smtClean="0"/>
              <a:t>. </a:t>
            </a:r>
            <a:r>
              <a:rPr lang="ko-KR" altLang="en-US" sz="2000" smtClean="0"/>
              <a:t>만약 </a:t>
            </a:r>
            <a:r>
              <a:rPr lang="en-US" altLang="ko-KR" sz="2000" i="1" smtClean="0"/>
              <a:t>x</a:t>
            </a:r>
            <a:r>
              <a:rPr lang="ko-KR" altLang="en-US" sz="2000" smtClean="0"/>
              <a:t>가 </a:t>
            </a:r>
            <a:r>
              <a:rPr lang="en-US" altLang="ko-KR" sz="2000" i="1" smtClean="0"/>
              <a:t>S</a:t>
            </a:r>
            <a:r>
              <a:rPr lang="ko-KR" altLang="en-US" sz="2000" smtClean="0"/>
              <a:t>에 없다면 </a:t>
            </a:r>
            <a:r>
              <a:rPr lang="en-US" altLang="ko-KR" sz="2000" smtClean="0"/>
              <a:t>0</a:t>
            </a:r>
          </a:p>
          <a:p>
            <a:pPr eaLnBrk="1" hangingPunct="1"/>
            <a:r>
              <a:rPr lang="ko-KR" altLang="en-US" sz="2000" smtClean="0"/>
              <a:t>설계전략</a:t>
            </a:r>
            <a:r>
              <a:rPr lang="en-US" altLang="ko-KR" sz="2000" smtClean="0"/>
              <a:t>:</a:t>
            </a:r>
          </a:p>
          <a:p>
            <a:pPr lvl="1" eaLnBrk="1" hangingPunct="1"/>
            <a:r>
              <a:rPr lang="en-US" altLang="ko-KR" i="1" smtClean="0"/>
              <a:t>x</a:t>
            </a:r>
            <a:r>
              <a:rPr lang="ko-KR" altLang="en-US" smtClean="0"/>
              <a:t>가 배열의 중간에 위치하고 있는 항목과 같으면</a:t>
            </a:r>
            <a:r>
              <a:rPr lang="en-US" altLang="ko-KR" smtClean="0"/>
              <a:t>, </a:t>
            </a:r>
            <a:r>
              <a:rPr lang="en-US" altLang="ko-KR" i="1" smtClean="0"/>
              <a:t>x </a:t>
            </a:r>
            <a:r>
              <a:rPr lang="ko-KR" altLang="en-US" smtClean="0"/>
              <a:t>찾음</a:t>
            </a:r>
            <a:r>
              <a:rPr lang="en-US" altLang="ko-KR" smtClean="0"/>
              <a:t>. </a:t>
            </a:r>
            <a:r>
              <a:rPr lang="ko-KR" altLang="en-US" smtClean="0"/>
              <a:t>그렇지 않으면</a:t>
            </a:r>
            <a:r>
              <a:rPr lang="en-US" altLang="ko-KR" smtClean="0"/>
              <a:t>:</a:t>
            </a:r>
          </a:p>
          <a:p>
            <a:pPr lvl="1" eaLnBrk="1" hangingPunct="1"/>
            <a:r>
              <a:rPr lang="ko-KR" altLang="en-US" b="1" smtClean="0"/>
              <a:t>분할</a:t>
            </a:r>
            <a:r>
              <a:rPr lang="en-US" altLang="ko-KR" smtClean="0"/>
              <a:t>: </a:t>
            </a:r>
            <a:r>
              <a:rPr lang="ko-KR" altLang="en-US" smtClean="0"/>
              <a:t>배열을 반으로 나누어서 </a:t>
            </a:r>
            <a:r>
              <a:rPr lang="en-US" altLang="ko-KR" i="1" smtClean="0"/>
              <a:t>x</a:t>
            </a:r>
            <a:r>
              <a:rPr lang="ko-KR" altLang="en-US" smtClean="0"/>
              <a:t>가 중앙에 위치한 항목보다 작으면 왼쪽에 위치한 배열 반쪽을 선택하고</a:t>
            </a:r>
            <a:r>
              <a:rPr lang="en-US" altLang="ko-KR" smtClean="0"/>
              <a:t>, </a:t>
            </a:r>
            <a:r>
              <a:rPr lang="ko-KR" altLang="en-US" smtClean="0"/>
              <a:t>그렇지 않으면 오른쪽에 위치한 배열 반쪽을 선택한다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ko-KR" altLang="en-US" b="1" smtClean="0"/>
              <a:t>정복</a:t>
            </a:r>
            <a:r>
              <a:rPr lang="en-US" altLang="ko-KR" smtClean="0"/>
              <a:t>: </a:t>
            </a:r>
            <a:r>
              <a:rPr lang="ko-KR" altLang="en-US" smtClean="0"/>
              <a:t>선택된 반쪽 배열에서 </a:t>
            </a:r>
            <a:r>
              <a:rPr lang="en-US" altLang="ko-KR" i="1" smtClean="0"/>
              <a:t>x</a:t>
            </a:r>
            <a:r>
              <a:rPr lang="ko-KR" altLang="en-US" smtClean="0"/>
              <a:t>를 찾는다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ko-KR" altLang="en-US" smtClean="0"/>
              <a:t>통합</a:t>
            </a:r>
            <a:r>
              <a:rPr lang="en-US" altLang="ko-KR" smtClean="0"/>
              <a:t>: (</a:t>
            </a:r>
            <a:r>
              <a:rPr lang="ko-KR" altLang="en-US" smtClean="0"/>
              <a:t>필요 없음</a:t>
            </a:r>
            <a:r>
              <a:rPr lang="en-US" altLang="ko-KR" smtClean="0"/>
              <a:t>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5FF340-6B57-451B-98A7-F10C5EC1623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98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5250" y="428625"/>
            <a:ext cx="8839200" cy="4957763"/>
          </a:xfrm>
        </p:spPr>
        <p:txBody>
          <a:bodyPr/>
          <a:lstStyle/>
          <a:p>
            <a:pPr eaLnBrk="1" hangingPunct="1"/>
            <a:r>
              <a:rPr lang="ko-KR" altLang="en-US" sz="2000" u="sng" smtClean="0"/>
              <a:t>쉬트라센 방법의 </a:t>
            </a:r>
            <a:r>
              <a:rPr lang="ko-KR" altLang="en-US" sz="2000" smtClean="0"/>
              <a:t>시간복잡도 분석 </a:t>
            </a:r>
            <a:r>
              <a:rPr lang="en-US" altLang="ko-KR" sz="2000" smtClean="0"/>
              <a:t>I</a:t>
            </a:r>
          </a:p>
          <a:p>
            <a:pPr eaLnBrk="1" hangingPunct="1"/>
            <a:endParaRPr lang="en-US" altLang="ko-KR" sz="2000" smtClean="0"/>
          </a:p>
          <a:p>
            <a:pPr lvl="1" eaLnBrk="1" hangingPunct="1"/>
            <a:r>
              <a:rPr lang="ko-KR" altLang="en-US" b="1" smtClean="0"/>
              <a:t>단위연산</a:t>
            </a:r>
            <a:r>
              <a:rPr lang="en-US" altLang="ko-KR" smtClean="0"/>
              <a:t>: </a:t>
            </a:r>
            <a:r>
              <a:rPr lang="ko-KR" altLang="en-US" smtClean="0"/>
              <a:t>곱셈하는 연산</a:t>
            </a:r>
          </a:p>
          <a:p>
            <a:pPr lvl="1" eaLnBrk="1" hangingPunct="1"/>
            <a:r>
              <a:rPr lang="ko-KR" altLang="en-US" b="1" smtClean="0"/>
              <a:t>입력크기</a:t>
            </a:r>
            <a:r>
              <a:rPr lang="en-US" altLang="ko-KR" smtClean="0"/>
              <a:t>: </a:t>
            </a:r>
            <a:r>
              <a:rPr lang="ko-KR" altLang="en-US" smtClean="0"/>
              <a:t>행과 열의 수</a:t>
            </a:r>
            <a:r>
              <a:rPr lang="en-US" altLang="ko-KR" smtClean="0"/>
              <a:t>, </a:t>
            </a:r>
            <a:r>
              <a:rPr lang="en-US" altLang="ko-KR" i="1" smtClean="0"/>
              <a:t>n</a:t>
            </a:r>
            <a:endParaRPr lang="en-US" altLang="ko-KR" smtClean="0"/>
          </a:p>
          <a:p>
            <a:pPr lvl="1" eaLnBrk="1" hangingPunct="1"/>
            <a:r>
              <a:rPr lang="ko-KR" altLang="en-US" b="1" smtClean="0"/>
              <a:t>모든 경우 </a:t>
            </a:r>
            <a:r>
              <a:rPr lang="ko-KR" altLang="en-US" smtClean="0"/>
              <a:t>시간복잡도 분석</a:t>
            </a:r>
            <a:r>
              <a:rPr lang="en-US" altLang="ko-KR" smtClean="0"/>
              <a:t>: </a:t>
            </a:r>
            <a:r>
              <a:rPr lang="ko-KR" altLang="en-US" smtClean="0"/>
              <a:t>임계값을 </a:t>
            </a:r>
            <a:r>
              <a:rPr lang="en-US" altLang="ko-KR" smtClean="0"/>
              <a:t>1</a:t>
            </a:r>
            <a:r>
              <a:rPr lang="ko-KR" altLang="en-US" smtClean="0"/>
              <a:t>이라고 하자</a:t>
            </a:r>
            <a:r>
              <a:rPr lang="en-US" altLang="ko-KR" smtClean="0"/>
              <a:t>. (</a:t>
            </a:r>
            <a:r>
              <a:rPr lang="ko-KR" altLang="en-US" smtClean="0"/>
              <a:t>임계값은 차수에 전혀 영향을 미치지 않는다</a:t>
            </a:r>
            <a:r>
              <a:rPr lang="en-US" altLang="ko-KR" smtClean="0"/>
              <a:t>.)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	</a:t>
            </a:r>
            <a:r>
              <a:rPr lang="ko-KR" altLang="en-US" smtClean="0"/>
              <a:t>재현식은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ko-KR" alt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ko-KR" altLang="en-US" smtClean="0"/>
              <a:t>	이 식을 전개해 보면</a:t>
            </a:r>
            <a:r>
              <a:rPr lang="en-US" altLang="ko-KR" smtClean="0"/>
              <a:t>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 smtClean="0"/>
          </a:p>
        </p:txBody>
      </p:sp>
      <p:graphicFrame>
        <p:nvGraphicFramePr>
          <p:cNvPr id="79876" name="Object 2048"/>
          <p:cNvGraphicFramePr>
            <a:graphicFrameLocks noChangeAspect="1"/>
          </p:cNvGraphicFramePr>
          <p:nvPr/>
        </p:nvGraphicFramePr>
        <p:xfrm>
          <a:off x="2339975" y="2668588"/>
          <a:ext cx="3814763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수식" r:id="rId4" imgW="2451100" imgH="457200" progId="Equation.3">
                  <p:embed/>
                </p:oleObj>
              </mc:Choice>
              <mc:Fallback>
                <p:oleObj name="수식" r:id="rId4" imgW="2451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668588"/>
                        <a:ext cx="3814763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2049"/>
          <p:cNvGraphicFramePr>
            <a:graphicFrameLocks noChangeAspect="1"/>
          </p:cNvGraphicFramePr>
          <p:nvPr/>
        </p:nvGraphicFramePr>
        <p:xfrm>
          <a:off x="3563938" y="3811588"/>
          <a:ext cx="242887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6" imgW="1612900" imgH="1473200" progId="Equation.3">
                  <p:embed/>
                </p:oleObj>
              </mc:Choice>
              <mc:Fallback>
                <p:oleObj name="Equation" r:id="rId6" imgW="1612900" imgH="147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811588"/>
                        <a:ext cx="2428875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8" name="모서리가 둥근 직사각형 8"/>
          <p:cNvSpPr>
            <a:spLocks noChangeArrowheads="1"/>
          </p:cNvSpPr>
          <p:nvPr/>
        </p:nvSpPr>
        <p:spPr bwMode="auto">
          <a:xfrm>
            <a:off x="1071563" y="5849938"/>
            <a:ext cx="7000875" cy="7143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600">
                <a:latin typeface="굴림" panose="020B0600000101010101" pitchFamily="50" charset="-127"/>
              </a:rPr>
              <a:t>행렬의 크기가 </a:t>
            </a:r>
            <a:r>
              <a:rPr lang="en-US" altLang="ko-KR" sz="1600">
                <a:latin typeface="굴림" panose="020B0600000101010101" pitchFamily="50" charset="-127"/>
              </a:rPr>
              <a:t>2</a:t>
            </a:r>
            <a:r>
              <a:rPr lang="ko-KR" altLang="en-US" sz="1600">
                <a:latin typeface="굴림" panose="020B0600000101010101" pitchFamily="50" charset="-127"/>
              </a:rPr>
              <a:t>의 지수가 아닌 경우에는 크기를 </a:t>
            </a:r>
            <a:r>
              <a:rPr lang="en-US" altLang="ko-KR" sz="1600">
                <a:latin typeface="굴림" panose="020B0600000101010101" pitchFamily="50" charset="-127"/>
              </a:rPr>
              <a:t>2</a:t>
            </a:r>
            <a:r>
              <a:rPr lang="ko-KR" altLang="en-US" sz="1600">
                <a:latin typeface="굴림" panose="020B0600000101010101" pitchFamily="50" charset="-127"/>
              </a:rPr>
              <a:t>의 지수로 만들기 위해 필요한 만큼의 </a:t>
            </a:r>
            <a:r>
              <a:rPr lang="en-US" altLang="ko-KR" sz="1600">
                <a:latin typeface="굴림" panose="020B0600000101010101" pitchFamily="50" charset="-127"/>
              </a:rPr>
              <a:t>0 </a:t>
            </a:r>
            <a:r>
              <a:rPr lang="ko-KR" altLang="en-US" sz="1600">
                <a:latin typeface="굴림" panose="020B0600000101010101" pitchFamily="50" charset="-127"/>
              </a:rPr>
              <a:t>데이터를 넣는다</a:t>
            </a:r>
            <a:r>
              <a:rPr lang="en-US" altLang="ko-KR" sz="1600">
                <a:latin typeface="굴림" panose="020B0600000101010101" pitchFamily="50" charset="-127"/>
              </a:rPr>
              <a:t>.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5858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49A582-CA71-419B-A890-F1FDCB18ADC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14375"/>
            <a:ext cx="8839200" cy="4495800"/>
          </a:xfrm>
        </p:spPr>
        <p:txBody>
          <a:bodyPr/>
          <a:lstStyle/>
          <a:p>
            <a:pPr eaLnBrk="1" hangingPunct="1"/>
            <a:r>
              <a:rPr lang="ko-KR" altLang="en-US" sz="2000" u="sng" smtClean="0"/>
              <a:t>쉬트라센방법</a:t>
            </a:r>
            <a:r>
              <a:rPr lang="ko-KR" altLang="en-US" sz="2000" smtClean="0"/>
              <a:t>의 시간복잡도 분석 </a:t>
            </a:r>
            <a:r>
              <a:rPr lang="en-US" altLang="ko-KR" sz="2000" smtClean="0"/>
              <a:t>II</a:t>
            </a:r>
          </a:p>
          <a:p>
            <a:pPr eaLnBrk="1" hangingPunct="1"/>
            <a:endParaRPr lang="en-US" altLang="ko-KR" sz="2000" smtClean="0"/>
          </a:p>
          <a:p>
            <a:pPr lvl="1" eaLnBrk="1" hangingPunct="1"/>
            <a:r>
              <a:rPr lang="ko-KR" altLang="en-US" b="1" smtClean="0"/>
              <a:t>단위연산</a:t>
            </a:r>
            <a:r>
              <a:rPr lang="en-US" altLang="ko-KR" smtClean="0"/>
              <a:t>: </a:t>
            </a:r>
            <a:r>
              <a:rPr lang="ko-KR" altLang="en-US" smtClean="0"/>
              <a:t>덧셈</a:t>
            </a:r>
            <a:r>
              <a:rPr lang="en-US" altLang="ko-KR" smtClean="0"/>
              <a:t>/</a:t>
            </a:r>
            <a:r>
              <a:rPr lang="ko-KR" altLang="en-US" smtClean="0"/>
              <a:t>뺄셈하는 연산</a:t>
            </a:r>
          </a:p>
          <a:p>
            <a:pPr lvl="1" eaLnBrk="1" hangingPunct="1"/>
            <a:r>
              <a:rPr lang="ko-KR" altLang="en-US" b="1" smtClean="0"/>
              <a:t>입력크기</a:t>
            </a:r>
            <a:r>
              <a:rPr lang="en-US" altLang="ko-KR" smtClean="0"/>
              <a:t>: </a:t>
            </a:r>
            <a:r>
              <a:rPr lang="ko-KR" altLang="en-US" smtClean="0"/>
              <a:t>행과 열의 수</a:t>
            </a:r>
            <a:r>
              <a:rPr lang="en-US" altLang="ko-KR" smtClean="0"/>
              <a:t>, </a:t>
            </a:r>
            <a:r>
              <a:rPr lang="en-US" altLang="ko-KR" i="1" smtClean="0"/>
              <a:t>n</a:t>
            </a:r>
            <a:endParaRPr lang="en-US" altLang="ko-KR" smtClean="0"/>
          </a:p>
          <a:p>
            <a:pPr lvl="1" eaLnBrk="1" hangingPunct="1"/>
            <a:r>
              <a:rPr lang="ko-KR" altLang="en-US" b="1" smtClean="0"/>
              <a:t>모든 경우 </a:t>
            </a:r>
            <a:r>
              <a:rPr lang="ko-KR" altLang="en-US" smtClean="0"/>
              <a:t>시간복잡도 분석</a:t>
            </a:r>
            <a:r>
              <a:rPr lang="en-US" altLang="ko-KR" smtClean="0"/>
              <a:t>: </a:t>
            </a:r>
            <a:r>
              <a:rPr lang="ko-KR" altLang="en-US" smtClean="0"/>
              <a:t>위에서와 마찬가지로 임계값을 </a:t>
            </a:r>
            <a:r>
              <a:rPr lang="en-US" altLang="ko-KR" smtClean="0"/>
              <a:t>1</a:t>
            </a:r>
            <a:r>
              <a:rPr lang="ko-KR" altLang="en-US" smtClean="0"/>
              <a:t>이라고 하자</a:t>
            </a:r>
            <a:r>
              <a:rPr lang="en-US" altLang="ko-KR" smtClean="0"/>
              <a:t>. </a:t>
            </a:r>
            <a:r>
              <a:rPr lang="ko-KR" altLang="en-US" smtClean="0"/>
              <a:t>재현식은</a:t>
            </a:r>
          </a:p>
          <a:p>
            <a:pPr lvl="1" eaLnBrk="1" hangingPunct="1"/>
            <a:endParaRPr lang="ko-KR" alt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ko-KR" altLang="en-US" smtClean="0"/>
              <a:t>	</a:t>
            </a:r>
            <a:endParaRPr lang="en-US" altLang="ko-KR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ko-KR" altLang="en-US" smtClean="0"/>
              <a:t>도사정리의 </a:t>
            </a:r>
            <a:r>
              <a:rPr lang="en-US" altLang="ko-KR" smtClean="0"/>
              <a:t>3</a:t>
            </a:r>
            <a:r>
              <a:rPr lang="ko-KR" altLang="en-US" smtClean="0"/>
              <a:t>가지 중에서 </a:t>
            </a:r>
            <a:r>
              <a:rPr lang="en-US" altLang="ko-KR" smtClean="0"/>
              <a:t>1</a:t>
            </a:r>
            <a:r>
              <a:rPr lang="ko-KR" altLang="en-US" smtClean="0"/>
              <a:t>번을 이용하면 간단히 해를 구할 수 있다</a:t>
            </a:r>
            <a:r>
              <a:rPr lang="en-US" altLang="ko-KR" smtClean="0"/>
              <a:t>.</a:t>
            </a:r>
          </a:p>
        </p:txBody>
      </p:sp>
      <p:graphicFrame>
        <p:nvGraphicFramePr>
          <p:cNvPr id="80900" name="Object 1024"/>
          <p:cNvGraphicFramePr>
            <a:graphicFrameLocks noChangeAspect="1"/>
          </p:cNvGraphicFramePr>
          <p:nvPr/>
        </p:nvGraphicFramePr>
        <p:xfrm>
          <a:off x="2397125" y="2625725"/>
          <a:ext cx="523398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수식" r:id="rId5" imgW="2971800" imgH="457200" progId="Equation.3">
                  <p:embed/>
                </p:oleObj>
              </mc:Choice>
              <mc:Fallback>
                <p:oleObj name="수식" r:id="rId5" imgW="2971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2625725"/>
                        <a:ext cx="5233988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1025"/>
          <p:cNvGraphicFramePr>
            <a:graphicFrameLocks noChangeAspect="1"/>
          </p:cNvGraphicFramePr>
          <p:nvPr/>
        </p:nvGraphicFramePr>
        <p:xfrm>
          <a:off x="2786063" y="4214813"/>
          <a:ext cx="2143125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수식" r:id="rId7" imgW="1168400" imgH="736600" progId="Equation.3">
                  <p:embed/>
                </p:oleObj>
              </mc:Choice>
              <mc:Fallback>
                <p:oleObj name="수식" r:id="rId7" imgW="11684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4214813"/>
                        <a:ext cx="2143125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5489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79465-C7EE-4034-B4F5-7BAA78555591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235496" y="332656"/>
            <a:ext cx="8673008" cy="313932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pPr>
              <a:defRPr/>
            </a:pPr>
            <a:endParaRPr lang="en-US" altLang="ko-KR" sz="11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strassen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(n, A, B, C):</a:t>
            </a:r>
          </a:p>
          <a:p>
            <a:pPr>
              <a:defRPr/>
            </a:pPr>
            <a:endParaRPr lang="en-US" altLang="ko-KR" sz="11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1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1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1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1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1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1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1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1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1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1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32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[[5 for cols in range(n)]for rows in range(n)]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[[7 for cols in range(n)]for rows in range(n)]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array(A)@array(B)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print(C)</a:t>
            </a:r>
          </a:p>
          <a:p>
            <a:pPr>
              <a:defRPr/>
            </a:pP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strassen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(n, A, B, C)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print(C)</a:t>
            </a:r>
          </a:p>
        </p:txBody>
      </p:sp>
    </p:spTree>
    <p:extLst>
      <p:ext uri="{BB962C8B-B14F-4D97-AF65-F5344CB8AC3E}">
        <p14:creationId xmlns:p14="http://schemas.microsoft.com/office/powerpoint/2010/main" val="3767236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3895B8-51A0-455B-8EBB-E7014D41EAB6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큰 정수 계산법</a:t>
            </a:r>
            <a:endParaRPr lang="en-US" altLang="ko-KR" smtClean="0"/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28688"/>
            <a:ext cx="8991600" cy="5500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하드웨어의 용량을 초과하는 정수연산 </a:t>
            </a:r>
            <a:r>
              <a:rPr lang="en-US" altLang="ko-KR" smtClean="0"/>
              <a:t>– </a:t>
            </a:r>
            <a:r>
              <a:rPr lang="ko-KR" altLang="en-US" smtClean="0"/>
              <a:t>천문학</a:t>
            </a: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smtClean="0"/>
              <a:t>정수 배열을 이용한 큰 정수의 표현</a:t>
            </a: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543,127                         5        4        3        1       2       7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mtClean="0"/>
              <a:t>                                                S[6]   S[5]   S[4]   S[3]   S[2]   S[1]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i="1" smtClean="0"/>
              <a:t>n</a:t>
            </a:r>
            <a:r>
              <a:rPr lang="en-US" altLang="ko-KR" smtClean="0"/>
              <a:t>: </a:t>
            </a:r>
            <a:r>
              <a:rPr lang="ko-KR" altLang="en-US" smtClean="0"/>
              <a:t>큰</a:t>
            </a:r>
            <a:r>
              <a:rPr lang="en-US" altLang="ko-KR" smtClean="0"/>
              <a:t> </a:t>
            </a:r>
            <a:r>
              <a:rPr lang="ko-KR" altLang="en-US" smtClean="0"/>
              <a:t>정수의 숫자</a:t>
            </a:r>
            <a:r>
              <a:rPr lang="en-US" altLang="ko-KR" smtClean="0"/>
              <a:t>(digit) </a:t>
            </a:r>
            <a:r>
              <a:rPr lang="ko-KR" altLang="en-US" smtClean="0"/>
              <a:t>개수</a:t>
            </a:r>
            <a:r>
              <a:rPr lang="en-US" altLang="ko-KR" smtClean="0"/>
              <a:t> 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mtClean="0"/>
              <a:t>        - </a:t>
            </a:r>
            <a:r>
              <a:rPr lang="ko-KR" altLang="en-US" smtClean="0"/>
              <a:t>단순 곱셈은 </a:t>
            </a:r>
            <a:r>
              <a:rPr lang="en-US" altLang="ko-KR" i="1" smtClean="0"/>
              <a:t>n</a:t>
            </a:r>
            <a:r>
              <a:rPr lang="en-US" altLang="ko-KR" baseline="30000" smtClean="0"/>
              <a:t> 2</a:t>
            </a:r>
            <a:r>
              <a:rPr lang="ko-KR" altLang="en-US" smtClean="0"/>
              <a:t>시간 걸림</a:t>
            </a:r>
            <a:r>
              <a:rPr lang="en-US" altLang="ko-KR" smtClean="0"/>
              <a:t>. </a:t>
            </a:r>
            <a:r>
              <a:rPr lang="ko-KR" altLang="en-US" smtClean="0"/>
              <a:t>덧셈</a:t>
            </a:r>
            <a:r>
              <a:rPr lang="en-US" altLang="ko-KR" smtClean="0"/>
              <a:t>/</a:t>
            </a:r>
            <a:r>
              <a:rPr lang="ko-KR" altLang="en-US" smtClean="0"/>
              <a:t>뺄셈은 </a:t>
            </a:r>
            <a:r>
              <a:rPr lang="en-US" altLang="ko-KR" smtClean="0"/>
              <a:t>1</a:t>
            </a:r>
            <a:r>
              <a:rPr lang="ko-KR" altLang="en-US" smtClean="0"/>
              <a:t>차 시간에 수행 가능</a:t>
            </a:r>
            <a:endParaRPr lang="en-US" altLang="ko-KR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mtClean="0"/>
              <a:t>        - 1</a:t>
            </a:r>
            <a:r>
              <a:rPr lang="ko-KR" altLang="en-US" smtClean="0"/>
              <a:t>차시간 가능</a:t>
            </a:r>
            <a:r>
              <a:rPr lang="en-US" altLang="ko-KR" smtClean="0"/>
              <a:t>: </a:t>
            </a:r>
            <a:r>
              <a:rPr lang="en-US" altLang="ko-KR" i="1" smtClean="0"/>
              <a:t>u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smtClean="0"/>
              <a:t>10</a:t>
            </a:r>
            <a:r>
              <a:rPr lang="en-US" altLang="ko-KR" i="1" baseline="30000" smtClean="0"/>
              <a:t>m</a:t>
            </a:r>
            <a:r>
              <a:rPr lang="en-US" altLang="ko-KR" smtClean="0"/>
              <a:t>,  </a:t>
            </a:r>
            <a:r>
              <a:rPr lang="en-US" altLang="ko-KR" i="1" smtClean="0"/>
              <a:t>u</a:t>
            </a:r>
            <a:r>
              <a:rPr lang="en-US" altLang="ko-KR" smtClean="0"/>
              <a:t> divide 10</a:t>
            </a:r>
            <a:r>
              <a:rPr lang="en-US" altLang="ko-KR" i="1" baseline="30000" smtClean="0"/>
              <a:t>m</a:t>
            </a:r>
            <a:r>
              <a:rPr lang="en-US" altLang="ko-KR" baseline="30000" smtClean="0"/>
              <a:t> </a:t>
            </a:r>
            <a:r>
              <a:rPr lang="en-US" altLang="ko-KR" smtClean="0"/>
              <a:t>, </a:t>
            </a:r>
            <a:r>
              <a:rPr lang="en-US" altLang="ko-KR" i="1" smtClean="0"/>
              <a:t>u</a:t>
            </a:r>
            <a:r>
              <a:rPr lang="en-US" altLang="ko-KR" smtClean="0"/>
              <a:t> mod 10</a:t>
            </a:r>
            <a:r>
              <a:rPr lang="en-US" altLang="ko-KR" i="1" baseline="30000" smtClean="0"/>
              <a:t>m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sym typeface="Symbol" panose="05050102010706020507" pitchFamily="18" charset="2"/>
              </a:rPr>
              <a:t>567,832  = 567 10</a:t>
            </a:r>
            <a:r>
              <a:rPr lang="en-US" altLang="ko-KR" baseline="30000" smtClean="0">
                <a:sym typeface="Symbol" panose="05050102010706020507" pitchFamily="18" charset="2"/>
              </a:rPr>
              <a:t>3</a:t>
            </a:r>
            <a:r>
              <a:rPr lang="en-US" altLang="ko-KR" smtClean="0">
                <a:sym typeface="Symbol" panose="05050102010706020507" pitchFamily="18" charset="2"/>
              </a:rPr>
              <a:t> + 832 ,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sym typeface="Symbol" panose="05050102010706020507" pitchFamily="18" charset="2"/>
              </a:rPr>
              <a:t>9,423,723 = 9423 10</a:t>
            </a:r>
            <a:r>
              <a:rPr lang="en-US" altLang="ko-KR" baseline="30000" smtClean="0">
                <a:sym typeface="Symbol" panose="05050102010706020507" pitchFamily="18" charset="2"/>
              </a:rPr>
              <a:t>3</a:t>
            </a:r>
            <a:r>
              <a:rPr lang="en-US" altLang="ko-KR" smtClean="0">
                <a:sym typeface="Symbol" panose="05050102010706020507" pitchFamily="18" charset="2"/>
              </a:rPr>
              <a:t> + 723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mtClean="0">
                <a:sym typeface="Symbol" panose="05050102010706020507" pitchFamily="18" charset="2"/>
              </a:rPr>
              <a:t>                    </a:t>
            </a:r>
            <a:r>
              <a:rPr lang="en-US" altLang="ko-KR" i="1" smtClean="0"/>
              <a:t>u</a:t>
            </a:r>
            <a:r>
              <a:rPr lang="en-US" altLang="ko-KR" smtClean="0">
                <a:sym typeface="Symbol" panose="05050102010706020507" pitchFamily="18" charset="2"/>
              </a:rPr>
              <a:t> =   </a:t>
            </a:r>
            <a:r>
              <a:rPr lang="en-US" altLang="ko-KR" i="1" smtClean="0">
                <a:sym typeface="Symbol" panose="05050102010706020507" pitchFamily="18" charset="2"/>
              </a:rPr>
              <a:t>x </a:t>
            </a:r>
            <a:r>
              <a:rPr lang="en-US" altLang="ko-KR" smtClean="0">
                <a:sym typeface="Symbol" panose="05050102010706020507" pitchFamily="18" charset="2"/>
              </a:rPr>
              <a:t> </a:t>
            </a:r>
            <a:r>
              <a:rPr lang="en-US" altLang="ko-KR" smtClean="0"/>
              <a:t>10</a:t>
            </a:r>
            <a:r>
              <a:rPr lang="en-US" altLang="ko-KR" i="1" baseline="30000" smtClean="0"/>
              <a:t>m</a:t>
            </a:r>
            <a:r>
              <a:rPr lang="en-US" altLang="ko-KR" i="1" smtClean="0"/>
              <a:t>   </a:t>
            </a:r>
            <a:r>
              <a:rPr lang="en-US" altLang="ko-KR" smtClean="0"/>
              <a:t> +    </a:t>
            </a:r>
            <a:r>
              <a:rPr lang="en-US" altLang="ko-KR" i="1" smtClean="0"/>
              <a:t>y 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i="1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i="1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i="1" smtClean="0"/>
              <a:t> u</a:t>
            </a:r>
            <a:r>
              <a:rPr lang="en-US" altLang="ko-KR" smtClean="0">
                <a:sym typeface="Symbol" panose="05050102010706020507" pitchFamily="18" charset="2"/>
              </a:rPr>
              <a:t> = </a:t>
            </a:r>
            <a:r>
              <a:rPr lang="en-US" altLang="ko-KR" i="1" smtClean="0">
                <a:sym typeface="Symbol" panose="05050102010706020507" pitchFamily="18" charset="2"/>
              </a:rPr>
              <a:t>x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smtClean="0"/>
              <a:t>10</a:t>
            </a:r>
            <a:r>
              <a:rPr lang="en-US" altLang="ko-KR" i="1" baseline="30000" smtClean="0"/>
              <a:t>m </a:t>
            </a:r>
            <a:r>
              <a:rPr lang="en-US" altLang="ko-KR" smtClean="0"/>
              <a:t>+ </a:t>
            </a:r>
            <a:r>
              <a:rPr lang="en-US" altLang="ko-KR" i="1" smtClean="0"/>
              <a:t>y, v</a:t>
            </a:r>
            <a:r>
              <a:rPr lang="en-US" altLang="ko-KR" smtClean="0">
                <a:sym typeface="Symbol" panose="05050102010706020507" pitchFamily="18" charset="2"/>
              </a:rPr>
              <a:t> = </a:t>
            </a:r>
            <a:r>
              <a:rPr lang="en-US" altLang="ko-KR" i="1" smtClean="0">
                <a:sym typeface="Symbol" panose="05050102010706020507" pitchFamily="18" charset="2"/>
              </a:rPr>
              <a:t>w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smtClean="0"/>
              <a:t>10</a:t>
            </a:r>
            <a:r>
              <a:rPr lang="en-US" altLang="ko-KR" i="1" baseline="30000" smtClean="0"/>
              <a:t>m </a:t>
            </a:r>
            <a:r>
              <a:rPr lang="en-US" altLang="ko-KR" smtClean="0"/>
              <a:t>+ </a:t>
            </a:r>
            <a:r>
              <a:rPr lang="en-US" altLang="ko-KR" i="1" smtClean="0"/>
              <a:t>z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i="1" smtClean="0"/>
              <a:t>u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i="1" smtClean="0"/>
              <a:t>v = </a:t>
            </a:r>
            <a:r>
              <a:rPr lang="en-US" altLang="ko-KR" smtClean="0"/>
              <a:t>(</a:t>
            </a:r>
            <a:r>
              <a:rPr lang="en-US" altLang="ko-KR" i="1" smtClean="0">
                <a:sym typeface="Symbol" panose="05050102010706020507" pitchFamily="18" charset="2"/>
              </a:rPr>
              <a:t>x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smtClean="0"/>
              <a:t>10</a:t>
            </a:r>
            <a:r>
              <a:rPr lang="en-US" altLang="ko-KR" i="1" baseline="30000" smtClean="0"/>
              <a:t>m </a:t>
            </a:r>
            <a:r>
              <a:rPr lang="en-US" altLang="ko-KR" smtClean="0"/>
              <a:t>+ </a:t>
            </a:r>
            <a:r>
              <a:rPr lang="en-US" altLang="ko-KR" i="1" smtClean="0"/>
              <a:t>y</a:t>
            </a:r>
            <a:r>
              <a:rPr lang="en-US" altLang="ko-KR" smtClean="0"/>
              <a:t>)</a:t>
            </a:r>
            <a:r>
              <a:rPr lang="en-US" altLang="ko-KR" smtClean="0">
                <a:sym typeface="Symbol" panose="05050102010706020507" pitchFamily="18" charset="2"/>
              </a:rPr>
              <a:t> </a:t>
            </a:r>
            <a:r>
              <a:rPr lang="en-US" altLang="ko-KR" smtClean="0"/>
              <a:t>(</a:t>
            </a:r>
            <a:r>
              <a:rPr lang="en-US" altLang="ko-KR" i="1" smtClean="0">
                <a:sym typeface="Symbol" panose="05050102010706020507" pitchFamily="18" charset="2"/>
              </a:rPr>
              <a:t>w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smtClean="0"/>
              <a:t>10</a:t>
            </a:r>
            <a:r>
              <a:rPr lang="en-US" altLang="ko-KR" i="1" baseline="30000" smtClean="0"/>
              <a:t>m </a:t>
            </a:r>
            <a:r>
              <a:rPr lang="en-US" altLang="ko-KR" smtClean="0"/>
              <a:t>+ </a:t>
            </a:r>
            <a:r>
              <a:rPr lang="en-US" altLang="ko-KR" i="1" smtClean="0"/>
              <a:t>z</a:t>
            </a:r>
            <a:r>
              <a:rPr lang="en-US" altLang="ko-KR" smtClean="0"/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mtClean="0"/>
              <a:t>         = </a:t>
            </a:r>
            <a:r>
              <a:rPr lang="en-US" altLang="ko-KR" i="1" smtClean="0">
                <a:sym typeface="Symbol" panose="05050102010706020507" pitchFamily="18" charset="2"/>
              </a:rPr>
              <a:t>xw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smtClean="0"/>
              <a:t>10</a:t>
            </a:r>
            <a:r>
              <a:rPr lang="en-US" altLang="ko-KR" baseline="30000" smtClean="0"/>
              <a:t>2</a:t>
            </a:r>
            <a:r>
              <a:rPr lang="en-US" altLang="ko-KR" i="1" baseline="30000" smtClean="0"/>
              <a:t>m </a:t>
            </a:r>
            <a:r>
              <a:rPr lang="en-US" altLang="ko-KR" smtClean="0"/>
              <a:t>+ (</a:t>
            </a:r>
            <a:r>
              <a:rPr lang="en-US" altLang="ko-KR" i="1" smtClean="0"/>
              <a:t>xz+wy</a:t>
            </a:r>
            <a:r>
              <a:rPr lang="en-US" altLang="ko-KR" smtClean="0"/>
              <a:t>) </a:t>
            </a:r>
            <a:r>
              <a:rPr lang="en-US" altLang="ko-KR" smtClean="0">
                <a:sym typeface="Symbol" panose="05050102010706020507" pitchFamily="18" charset="2"/>
              </a:rPr>
              <a:t> </a:t>
            </a:r>
            <a:r>
              <a:rPr lang="en-US" altLang="ko-KR" smtClean="0"/>
              <a:t>10</a:t>
            </a:r>
            <a:r>
              <a:rPr lang="en-US" altLang="ko-KR" i="1" baseline="30000" smtClean="0"/>
              <a:t>m </a:t>
            </a:r>
            <a:r>
              <a:rPr lang="en-US" altLang="ko-KR" smtClean="0"/>
              <a:t>+</a:t>
            </a:r>
            <a:r>
              <a:rPr lang="en-US" altLang="ko-KR" i="1" smtClean="0"/>
              <a:t> yz</a:t>
            </a:r>
          </a:p>
        </p:txBody>
      </p:sp>
      <p:sp>
        <p:nvSpPr>
          <p:cNvPr id="7" name="모서리가 둥근 사각형 설명선 6"/>
          <p:cNvSpPr/>
          <p:nvPr/>
        </p:nvSpPr>
        <p:spPr bwMode="auto">
          <a:xfrm>
            <a:off x="1143000" y="4522788"/>
            <a:ext cx="714375" cy="285750"/>
          </a:xfrm>
          <a:prstGeom prst="wedgeRoundRectCallout">
            <a:avLst>
              <a:gd name="adj1" fmla="val 51620"/>
              <a:gd name="adj2" fmla="val -13976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i="1" dirty="0">
                <a:latin typeface="+mn-lt"/>
              </a:rPr>
              <a:t>n</a:t>
            </a:r>
            <a:r>
              <a:rPr lang="en-US" altLang="ko-KR" sz="1200" dirty="0">
                <a:latin typeface="+mn-lt"/>
              </a:rPr>
              <a:t> digits</a:t>
            </a:r>
            <a:endParaRPr lang="ko-KR" altLang="en-US" sz="1200" dirty="0">
              <a:latin typeface="+mn-lt"/>
            </a:endParaRPr>
          </a:p>
        </p:txBody>
      </p:sp>
      <p:sp>
        <p:nvSpPr>
          <p:cNvPr id="8" name="모서리가 둥근 사각형 설명선 7"/>
          <p:cNvSpPr/>
          <p:nvPr/>
        </p:nvSpPr>
        <p:spPr bwMode="auto">
          <a:xfrm>
            <a:off x="2357438" y="4451350"/>
            <a:ext cx="928687" cy="285750"/>
          </a:xfrm>
          <a:prstGeom prst="wedgeRoundRectCallout">
            <a:avLst>
              <a:gd name="adj1" fmla="val -27540"/>
              <a:gd name="adj2" fmla="val -9629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i="1" dirty="0">
                <a:latin typeface="+mn-lt"/>
              </a:rPr>
              <a:t>        </a:t>
            </a:r>
            <a:r>
              <a:rPr lang="en-US" altLang="ko-KR" sz="1200" dirty="0">
                <a:latin typeface="+mn-lt"/>
              </a:rPr>
              <a:t>digits</a:t>
            </a:r>
            <a:endParaRPr lang="ko-KR" altLang="en-US" sz="1200" dirty="0">
              <a:latin typeface="+mn-lt"/>
            </a:endParaRPr>
          </a:p>
        </p:txBody>
      </p:sp>
      <p:graphicFrame>
        <p:nvGraphicFramePr>
          <p:cNvPr id="84999" name="Object 2"/>
          <p:cNvGraphicFramePr>
            <a:graphicFrameLocks noChangeAspect="1"/>
          </p:cNvGraphicFramePr>
          <p:nvPr/>
        </p:nvGraphicFramePr>
        <p:xfrm>
          <a:off x="2392363" y="4511675"/>
          <a:ext cx="406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4" imgW="406224" imgH="228501" progId="Equation.3">
                  <p:embed/>
                </p:oleObj>
              </mc:Choice>
              <mc:Fallback>
                <p:oleObj name="Equation" r:id="rId4" imgW="40622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4511675"/>
                        <a:ext cx="406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모서리가 둥근 사각형 설명선 9"/>
          <p:cNvSpPr/>
          <p:nvPr/>
        </p:nvSpPr>
        <p:spPr bwMode="auto">
          <a:xfrm>
            <a:off x="3714750" y="4451350"/>
            <a:ext cx="928688" cy="285750"/>
          </a:xfrm>
          <a:prstGeom prst="wedgeRoundRectCallout">
            <a:avLst>
              <a:gd name="adj1" fmla="val -27540"/>
              <a:gd name="adj2" fmla="val -9629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i="1" dirty="0">
                <a:latin typeface="+mn-lt"/>
              </a:rPr>
              <a:t>        </a:t>
            </a:r>
            <a:r>
              <a:rPr lang="en-US" altLang="ko-KR" sz="1200" dirty="0">
                <a:latin typeface="+mn-lt"/>
              </a:rPr>
              <a:t>digits</a:t>
            </a:r>
            <a:endParaRPr lang="ko-KR" altLang="en-US" sz="1200" dirty="0">
              <a:latin typeface="+mn-lt"/>
            </a:endParaRPr>
          </a:p>
        </p:txBody>
      </p:sp>
      <p:graphicFrame>
        <p:nvGraphicFramePr>
          <p:cNvPr id="85001" name="Object 3"/>
          <p:cNvGraphicFramePr>
            <a:graphicFrameLocks noChangeAspect="1"/>
          </p:cNvGraphicFramePr>
          <p:nvPr/>
        </p:nvGraphicFramePr>
        <p:xfrm>
          <a:off x="3740150" y="4486275"/>
          <a:ext cx="406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6" imgW="406224" imgH="228501" progId="Equation.3">
                  <p:embed/>
                </p:oleObj>
              </mc:Choice>
              <mc:Fallback>
                <p:oleObj name="Equation" r:id="rId6" imgW="40622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4486275"/>
                        <a:ext cx="406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2" name="Object 4"/>
          <p:cNvGraphicFramePr>
            <a:graphicFrameLocks noChangeAspect="1"/>
          </p:cNvGraphicFramePr>
          <p:nvPr/>
        </p:nvGraphicFramePr>
        <p:xfrm>
          <a:off x="5145088" y="4056063"/>
          <a:ext cx="5461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8" imgW="545863" imgH="431613" progId="Equation.3">
                  <p:embed/>
                </p:oleObj>
              </mc:Choice>
              <mc:Fallback>
                <p:oleObj name="Equation" r:id="rId8" imgW="545863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088" y="4056063"/>
                        <a:ext cx="5461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40635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4C3E04-AFE9-4AF4-B2BA-832F959C603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00063"/>
            <a:ext cx="8991600" cy="1500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큰</a:t>
            </a:r>
            <a:r>
              <a:rPr lang="en-US" altLang="ko-KR" smtClean="0"/>
              <a:t> </a:t>
            </a:r>
            <a:r>
              <a:rPr lang="ko-KR" altLang="en-US" smtClean="0"/>
              <a:t>정수곱셈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/>
              <a:t>문제</a:t>
            </a:r>
            <a:r>
              <a:rPr lang="en-US" altLang="ko-KR" smtClean="0"/>
              <a:t>: 2</a:t>
            </a:r>
            <a:r>
              <a:rPr lang="ko-KR" altLang="en-US" smtClean="0"/>
              <a:t>개의 큰 정수 </a:t>
            </a:r>
            <a:r>
              <a:rPr lang="en-US" altLang="ko-KR" i="1" smtClean="0"/>
              <a:t>u</a:t>
            </a:r>
            <a:r>
              <a:rPr lang="ko-KR" altLang="en-US" smtClean="0"/>
              <a:t>와</a:t>
            </a:r>
            <a:r>
              <a:rPr lang="ko-KR" altLang="en-US" i="1" smtClean="0"/>
              <a:t> </a:t>
            </a:r>
            <a:r>
              <a:rPr lang="en-US" altLang="ko-KR" i="1" smtClean="0"/>
              <a:t>v</a:t>
            </a:r>
            <a:r>
              <a:rPr lang="ko-KR" altLang="en-US" smtClean="0"/>
              <a:t>를 곱하라</a:t>
            </a:r>
            <a:endParaRPr lang="en-US" altLang="ko-KR" smtClean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>
                <a:sym typeface="Symbol" panose="05050102010706020507" pitchFamily="18" charset="2"/>
              </a:rPr>
              <a:t>입력</a:t>
            </a:r>
            <a:r>
              <a:rPr lang="en-US" altLang="ko-KR" smtClean="0">
                <a:sym typeface="Symbol" panose="05050102010706020507" pitchFamily="18" charset="2"/>
              </a:rPr>
              <a:t>: </a:t>
            </a:r>
            <a:r>
              <a:rPr lang="ko-KR" altLang="en-US" smtClean="0"/>
              <a:t>큰 정수 </a:t>
            </a:r>
            <a:r>
              <a:rPr lang="en-US" altLang="ko-KR" i="1" smtClean="0"/>
              <a:t>u</a:t>
            </a:r>
            <a:r>
              <a:rPr lang="ko-KR" altLang="en-US" smtClean="0"/>
              <a:t>와</a:t>
            </a:r>
            <a:r>
              <a:rPr lang="ko-KR" altLang="en-US" i="1" smtClean="0"/>
              <a:t> </a:t>
            </a:r>
            <a:r>
              <a:rPr lang="en-US" altLang="ko-KR" i="1" smtClean="0"/>
              <a:t>v, </a:t>
            </a:r>
            <a:r>
              <a:rPr lang="ko-KR" altLang="en-US" smtClean="0"/>
              <a:t>크기</a:t>
            </a:r>
            <a:r>
              <a:rPr lang="ko-KR" altLang="en-US" i="1" smtClean="0"/>
              <a:t> </a:t>
            </a:r>
            <a:r>
              <a:rPr lang="en-US" altLang="ko-KR" i="1" smtClean="0"/>
              <a:t>n</a:t>
            </a:r>
            <a:endParaRPr lang="en-US" altLang="ko-KR" smtClean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>
                <a:sym typeface="Symbol" panose="05050102010706020507" pitchFamily="18" charset="2"/>
              </a:rPr>
              <a:t>출력</a:t>
            </a:r>
            <a:r>
              <a:rPr lang="en-US" altLang="ko-KR" smtClean="0">
                <a:sym typeface="Symbol" panose="05050102010706020507" pitchFamily="18" charset="2"/>
              </a:rPr>
              <a:t>: prod(</a:t>
            </a:r>
            <a:r>
              <a:rPr lang="en-US" altLang="ko-KR" i="1" smtClean="0">
                <a:sym typeface="Symbol" panose="05050102010706020507" pitchFamily="18" charset="2"/>
              </a:rPr>
              <a:t>u</a:t>
            </a:r>
            <a:r>
              <a:rPr lang="ko-KR" altLang="en-US" smtClean="0">
                <a:sym typeface="Symbol" panose="05050102010706020507" pitchFamily="18" charset="2"/>
              </a:rPr>
              <a:t>와</a:t>
            </a:r>
            <a:r>
              <a:rPr lang="en-US" altLang="ko-KR" smtClean="0">
                <a:sym typeface="Symbol" panose="05050102010706020507" pitchFamily="18" charset="2"/>
              </a:rPr>
              <a:t> </a:t>
            </a:r>
            <a:r>
              <a:rPr lang="en-US" altLang="ko-KR" i="1" smtClean="0">
                <a:sym typeface="Symbol" panose="05050102010706020507" pitchFamily="18" charset="2"/>
              </a:rPr>
              <a:t>v</a:t>
            </a:r>
            <a:r>
              <a:rPr lang="ko-KR" altLang="en-US" smtClean="0">
                <a:sym typeface="Symbol" panose="05050102010706020507" pitchFamily="18" charset="2"/>
              </a:rPr>
              <a:t>의 곱</a:t>
            </a:r>
            <a:r>
              <a:rPr lang="en-US" altLang="ko-KR" smtClean="0"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mtClean="0">
              <a:sym typeface="Symbol" panose="05050102010706020507" pitchFamily="18" charset="2"/>
            </a:endParaRPr>
          </a:p>
        </p:txBody>
      </p:sp>
      <p:sp>
        <p:nvSpPr>
          <p:cNvPr id="86020" name="직사각형 7"/>
          <p:cNvSpPr>
            <a:spLocks noChangeArrowheads="1"/>
          </p:cNvSpPr>
          <p:nvPr/>
        </p:nvSpPr>
        <p:spPr bwMode="auto">
          <a:xfrm>
            <a:off x="857250" y="2000250"/>
            <a:ext cx="7500938" cy="437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prod(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u,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v){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x, y, w, z;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int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n, m;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n = maximum(u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의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자리수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, v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의 자리수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if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(u == 0 || v == 0)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else if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&lt;= threshold)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return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일반적인 방법으로 구한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u × v 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m = ⎣n/2⎦;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x = u div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ide</a:t>
            </a: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r>
              <a:rPr lang="es-ES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 y = u mod 10</a:t>
            </a:r>
            <a:r>
              <a:rPr lang="es-ES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w = v div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ide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 z = v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l-PL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prod(x, w) × 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2m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endParaRPr lang="en-US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 (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prod(x, z)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prod(w, y)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× 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prod(y, z);</a:t>
            </a:r>
            <a:endParaRPr lang="en-US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021" name="직사각형 8"/>
          <p:cNvSpPr>
            <a:spLocks noChangeArrowheads="1"/>
          </p:cNvSpPr>
          <p:nvPr/>
        </p:nvSpPr>
        <p:spPr bwMode="auto">
          <a:xfrm>
            <a:off x="714375" y="2000250"/>
            <a:ext cx="7715250" cy="42862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3657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DBD7AA-7E9D-4404-A3EB-A36864416B0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15963"/>
            <a:ext cx="8839200" cy="5181600"/>
          </a:xfrm>
        </p:spPr>
        <p:txBody>
          <a:bodyPr/>
          <a:lstStyle/>
          <a:p>
            <a:pPr eaLnBrk="1" hangingPunct="1"/>
            <a:r>
              <a:rPr lang="en-US" altLang="ko-KR" sz="2000" smtClean="0"/>
              <a:t>prod </a:t>
            </a:r>
            <a:r>
              <a:rPr lang="ko-KR" altLang="en-US" sz="2000" smtClean="0"/>
              <a:t>최악의 경우 시간복잡도 분석</a:t>
            </a:r>
            <a:r>
              <a:rPr lang="en-US" altLang="ko-KR" sz="2000" smtClean="0"/>
              <a:t>:</a:t>
            </a:r>
          </a:p>
          <a:p>
            <a:pPr lvl="1" eaLnBrk="1" hangingPunct="1"/>
            <a:r>
              <a:rPr lang="ko-KR" altLang="en-US" b="1" smtClean="0"/>
              <a:t>단위연산</a:t>
            </a:r>
            <a:r>
              <a:rPr lang="en-US" altLang="ko-KR" smtClean="0"/>
              <a:t>: </a:t>
            </a:r>
            <a:r>
              <a:rPr lang="ko-KR" altLang="en-US" smtClean="0"/>
              <a:t>덧셈</a:t>
            </a:r>
            <a:r>
              <a:rPr lang="en-US" altLang="ko-KR" smtClean="0"/>
              <a:t>, </a:t>
            </a:r>
            <a:r>
              <a:rPr lang="ko-KR" altLang="en-US" smtClean="0"/>
              <a:t>뺄셈</a:t>
            </a:r>
            <a:r>
              <a:rPr lang="en-US" altLang="ko-KR" smtClean="0"/>
              <a:t>, divide 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s-ES" altLang="ko-KR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ES" altLang="ko-KR" smtClean="0">
                <a:cs typeface="Courier New" panose="02070309020205020404" pitchFamily="49" charset="0"/>
              </a:rPr>
              <a:t>mod 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s-ES" altLang="ko-KR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l-PL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×10</a:t>
            </a:r>
            <a:r>
              <a:rPr lang="pl-PL" altLang="ko-KR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ko-KR" altLang="en-US" smtClean="0"/>
          </a:p>
          <a:p>
            <a:pPr lvl="1" eaLnBrk="1" hangingPunct="1"/>
            <a:r>
              <a:rPr lang="ko-KR" altLang="en-US" b="1" smtClean="0"/>
              <a:t>입력크기</a:t>
            </a:r>
            <a:r>
              <a:rPr lang="en-US" altLang="ko-KR" smtClean="0"/>
              <a:t>: </a:t>
            </a:r>
            <a:r>
              <a:rPr lang="ko-KR" altLang="en-US" smtClean="0"/>
              <a:t>정수의 자리수</a:t>
            </a:r>
            <a:r>
              <a:rPr lang="en-US" altLang="ko-KR" smtClean="0"/>
              <a:t>, </a:t>
            </a:r>
            <a:r>
              <a:rPr lang="en-US" altLang="ko-KR" i="1" smtClean="0"/>
              <a:t>n</a:t>
            </a:r>
            <a:endParaRPr lang="en-US" altLang="ko-KR" smtClean="0"/>
          </a:p>
          <a:p>
            <a:pPr lvl="1" eaLnBrk="1" hangingPunct="1"/>
            <a:r>
              <a:rPr lang="en-US" altLang="ko-KR" i="1" smtClean="0"/>
              <a:t>n</a:t>
            </a:r>
            <a:r>
              <a:rPr lang="ko-KR" altLang="en-US" smtClean="0"/>
              <a:t>이</a:t>
            </a:r>
            <a:r>
              <a:rPr lang="en-US" altLang="ko-KR" smtClean="0"/>
              <a:t> 2</a:t>
            </a:r>
            <a:r>
              <a:rPr lang="ko-KR" altLang="en-US" smtClean="0"/>
              <a:t>의 거듭제곱 형태라고 가정</a:t>
            </a:r>
            <a:endParaRPr lang="en-US" altLang="ko-KR" smtClean="0"/>
          </a:p>
          <a:p>
            <a:pPr lvl="1" eaLnBrk="1" hangingPunct="1"/>
            <a:r>
              <a:rPr lang="ko-KR" altLang="en-US" sz="1800" smtClean="0"/>
              <a:t>덧셈</a:t>
            </a:r>
            <a:r>
              <a:rPr lang="en-US" altLang="ko-KR" sz="1800" smtClean="0"/>
              <a:t>, </a:t>
            </a:r>
            <a:r>
              <a:rPr lang="ko-KR" altLang="en-US" smtClean="0"/>
              <a:t>뺄셈</a:t>
            </a:r>
            <a:r>
              <a:rPr lang="en-US" altLang="ko-KR" smtClean="0"/>
              <a:t>, divide 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s-ES" altLang="ko-KR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ES" altLang="ko-KR" smtClean="0">
                <a:cs typeface="Courier New" panose="02070309020205020404" pitchFamily="49" charset="0"/>
              </a:rPr>
              <a:t>mod 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s-ES" altLang="ko-KR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l-PL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×10</a:t>
            </a:r>
            <a:r>
              <a:rPr lang="pl-PL" altLang="ko-KR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에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있는 </a:t>
            </a:r>
            <a:r>
              <a:rPr lang="en-U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ko-KR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차시간 연산은 모두 </a:t>
            </a:r>
            <a:r>
              <a:rPr lang="en-US" altLang="ko-KR" i="1" smtClean="0">
                <a:cs typeface="Courier New" panose="02070309020205020404" pitchFamily="49" charset="0"/>
              </a:rPr>
              <a:t>cn</a:t>
            </a:r>
            <a:r>
              <a:rPr lang="ko-KR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으로 표시</a:t>
            </a:r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eaLnBrk="1" hangingPunct="1"/>
            <a:endParaRPr lang="ko-KR" altLang="en-US" sz="2000" smtClean="0"/>
          </a:p>
        </p:txBody>
      </p:sp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971550" y="2924175"/>
          <a:ext cx="6850063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수식" r:id="rId4" imgW="3784600" imgH="1092200" progId="Equation.3">
                  <p:embed/>
                </p:oleObj>
              </mc:Choice>
              <mc:Fallback>
                <p:oleObj name="수식" r:id="rId4" imgW="3784600" imgH="109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24175"/>
                        <a:ext cx="6850063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모서리가 둥근 사각형 설명선 5"/>
          <p:cNvSpPr/>
          <p:nvPr/>
        </p:nvSpPr>
        <p:spPr bwMode="auto">
          <a:xfrm>
            <a:off x="2700338" y="5097463"/>
            <a:ext cx="2438400" cy="595312"/>
          </a:xfrm>
          <a:prstGeom prst="wedgeRoundRectCallout">
            <a:avLst>
              <a:gd name="adj1" fmla="val -60638"/>
              <a:gd name="adj2" fmla="val -86376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  <a:latin typeface="+mn-lt"/>
              </a:rPr>
              <a:t>Appendix Theorem B.5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  <a:latin typeface="+mn-lt"/>
              </a:rPr>
              <a:t>The Master Theorem</a:t>
            </a:r>
            <a:endParaRPr lang="ko-KR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87046" name="TextBox 2"/>
          <p:cNvSpPr txBox="1">
            <a:spLocks noChangeArrowheads="1"/>
          </p:cNvSpPr>
          <p:nvPr/>
        </p:nvSpPr>
        <p:spPr bwMode="auto">
          <a:xfrm>
            <a:off x="2411413" y="3660775"/>
            <a:ext cx="5546725" cy="307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s=threshold</a:t>
            </a:r>
            <a:r>
              <a:rPr lang="ko-KR" altLang="en-US" sz="1400">
                <a:latin typeface="굴림" panose="020B0600000101010101" pitchFamily="50" charset="-127"/>
              </a:rPr>
              <a:t>보다 작거나 같은 문제크기</a:t>
            </a:r>
            <a:r>
              <a:rPr lang="en-US" altLang="ko-KR" sz="1400">
                <a:latin typeface="굴림" panose="020B0600000101010101" pitchFamily="50" charset="-127"/>
              </a:rPr>
              <a:t>. W(s)</a:t>
            </a:r>
            <a:r>
              <a:rPr lang="ko-KR" altLang="en-US" sz="1400">
                <a:latin typeface="굴림" panose="020B0600000101010101" pitchFamily="50" charset="-127"/>
              </a:rPr>
              <a:t>의 단위연산 횟수는 </a:t>
            </a:r>
            <a:r>
              <a:rPr lang="en-US" altLang="ko-KR" sz="1400">
                <a:latin typeface="굴림" panose="020B0600000101010101" pitchFamily="50" charset="-127"/>
              </a:rPr>
              <a:t>0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9392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7C9CC3-2CA0-4E15-B386-AB194253D62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895350"/>
            <a:ext cx="8839200" cy="51816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dirty="0" smtClean="0"/>
              <a:t>개선된 방법</a:t>
            </a:r>
            <a:r>
              <a:rPr lang="en-US" altLang="ko-KR" sz="2000" dirty="0" smtClean="0"/>
              <a:t>:</a:t>
            </a:r>
          </a:p>
          <a:p>
            <a:pPr lvl="1" eaLnBrk="1" hangingPunct="1">
              <a:defRPr/>
            </a:pPr>
            <a:r>
              <a:rPr lang="ko-KR" altLang="en-US" dirty="0" smtClean="0"/>
              <a:t>이전 방법에서는 </a:t>
            </a:r>
            <a:r>
              <a:rPr lang="en-US" altLang="ko-KR" i="1" dirty="0" err="1" smtClean="0"/>
              <a:t>xw</a:t>
            </a:r>
            <a:r>
              <a:rPr lang="en-US" altLang="ko-KR" i="1" dirty="0" smtClean="0"/>
              <a:t>, </a:t>
            </a:r>
            <a:r>
              <a:rPr lang="en-US" altLang="ko-KR" i="1" dirty="0" err="1" smtClean="0"/>
              <a:t>xz+yw</a:t>
            </a:r>
            <a:r>
              <a:rPr lang="en-US" altLang="ko-KR" i="1" dirty="0" smtClean="0"/>
              <a:t>, </a:t>
            </a:r>
            <a:r>
              <a:rPr lang="en-US" altLang="ko-KR" i="1" dirty="0" err="1" smtClean="0"/>
              <a:t>yz</a:t>
            </a:r>
            <a:r>
              <a:rPr lang="ko-KR" altLang="en-US" dirty="0" smtClean="0"/>
              <a:t>의 계산 필요 </a:t>
            </a:r>
            <a:r>
              <a:rPr lang="en-US" altLang="ko-KR" dirty="0" smtClean="0">
                <a:sym typeface="Wingdings" panose="05000000000000000000" pitchFamily="2" charset="2"/>
              </a:rPr>
              <a:t></a:t>
            </a:r>
            <a:r>
              <a:rPr lang="en-US" altLang="ko-KR" dirty="0" smtClean="0"/>
              <a:t>  4</a:t>
            </a:r>
            <a:r>
              <a:rPr lang="ko-KR" altLang="en-US" dirty="0" smtClean="0"/>
              <a:t>회의 곱셈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smtClean="0"/>
              <a:t>개선방법</a:t>
            </a:r>
            <a:r>
              <a:rPr lang="en-US" altLang="ko-KR" smtClean="0"/>
              <a:t>: </a:t>
            </a:r>
            <a:r>
              <a:rPr lang="en-US" altLang="ko-KR" i="1" smtClean="0"/>
              <a:t>r</a:t>
            </a:r>
            <a:r>
              <a:rPr lang="ko-KR" altLang="en-US" smtClean="0"/>
              <a:t> 계산 추가</a:t>
            </a: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b="1" dirty="0" smtClean="0"/>
              <a:t>       </a:t>
            </a:r>
            <a:r>
              <a:rPr lang="en-US" altLang="ko-KR" b="1" i="1" dirty="0" smtClean="0"/>
              <a:t>        </a:t>
            </a:r>
            <a:r>
              <a:rPr lang="en-US" altLang="ko-KR" i="1" dirty="0" smtClean="0"/>
              <a:t>r = </a:t>
            </a:r>
            <a:r>
              <a:rPr lang="en-US" altLang="ko-KR" dirty="0" smtClean="0"/>
              <a:t>(</a:t>
            </a:r>
            <a:r>
              <a:rPr lang="en-US" altLang="ko-KR" i="1" dirty="0" err="1" smtClean="0"/>
              <a:t>x+y</a:t>
            </a:r>
            <a:r>
              <a:rPr lang="en-US" altLang="ko-KR" dirty="0" smtClean="0"/>
              <a:t>)</a:t>
            </a:r>
            <a:r>
              <a:rPr lang="en-US" altLang="ko-KR" dirty="0" smtClean="0">
                <a:sym typeface="Symbol" panose="05050102010706020507" pitchFamily="18" charset="2"/>
              </a:rPr>
              <a:t> </a:t>
            </a:r>
            <a:r>
              <a:rPr lang="en-US" altLang="ko-KR" dirty="0" smtClean="0"/>
              <a:t>(</a:t>
            </a:r>
            <a:r>
              <a:rPr lang="en-US" altLang="ko-KR" i="1" dirty="0" err="1" smtClean="0"/>
              <a:t>w+z</a:t>
            </a:r>
            <a:r>
              <a:rPr lang="en-US" altLang="ko-KR" dirty="0" smtClean="0"/>
              <a:t>)</a:t>
            </a:r>
            <a:r>
              <a:rPr lang="en-US" altLang="ko-KR" i="1" dirty="0" smtClean="0"/>
              <a:t>=</a:t>
            </a:r>
            <a:r>
              <a:rPr lang="en-US" altLang="ko-KR" i="1" dirty="0" err="1" smtClean="0"/>
              <a:t>xw</a:t>
            </a:r>
            <a:r>
              <a:rPr lang="en-US" altLang="ko-KR" i="1" dirty="0" smtClean="0"/>
              <a:t>+</a:t>
            </a:r>
            <a:r>
              <a:rPr lang="en-US" altLang="ko-KR" dirty="0" smtClean="0"/>
              <a:t>(</a:t>
            </a:r>
            <a:r>
              <a:rPr lang="en-US" altLang="ko-KR" i="1" dirty="0" err="1" smtClean="0"/>
              <a:t>xz+yw</a:t>
            </a:r>
            <a:r>
              <a:rPr lang="en-US" altLang="ko-KR" dirty="0" smtClean="0"/>
              <a:t>)</a:t>
            </a:r>
            <a:r>
              <a:rPr lang="en-US" altLang="ko-KR" i="1" dirty="0" smtClean="0"/>
              <a:t>+</a:t>
            </a:r>
            <a:r>
              <a:rPr lang="en-US" altLang="ko-KR" i="1" dirty="0" err="1" smtClean="0"/>
              <a:t>yz</a:t>
            </a:r>
            <a:endParaRPr lang="en-US" altLang="ko-KR" i="1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i="1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i="1" dirty="0" smtClean="0"/>
              <a:t>               </a:t>
            </a:r>
            <a:r>
              <a:rPr lang="en-US" altLang="ko-KR" i="1" dirty="0" err="1" smtClean="0"/>
              <a:t>xz+yw</a:t>
            </a:r>
            <a:r>
              <a:rPr lang="en-US" altLang="ko-KR" i="1" dirty="0" smtClean="0"/>
              <a:t> = r – </a:t>
            </a:r>
            <a:r>
              <a:rPr lang="en-US" altLang="ko-KR" i="1" dirty="0" err="1" smtClean="0"/>
              <a:t>xw</a:t>
            </a:r>
            <a:r>
              <a:rPr lang="en-US" altLang="ko-KR" i="1" dirty="0" smtClean="0"/>
              <a:t> – </a:t>
            </a:r>
            <a:r>
              <a:rPr lang="en-US" altLang="ko-KR" i="1" dirty="0" err="1" smtClean="0"/>
              <a:t>yz</a:t>
            </a:r>
            <a:endParaRPr lang="en-US" altLang="ko-KR" i="1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i="1" dirty="0" smtClean="0"/>
              <a:t>          </a:t>
            </a:r>
          </a:p>
          <a:p>
            <a:pPr lvl="1" indent="242888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(1)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 계산 수행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242888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en-US" altLang="ko-KR" dirty="0">
                <a:latin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③ 계산 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i="1" dirty="0" err="1"/>
              <a:t>xw</a:t>
            </a:r>
            <a:r>
              <a:rPr lang="en-US" altLang="ko-KR" i="1" dirty="0"/>
              <a:t>, </a:t>
            </a:r>
            <a:r>
              <a:rPr lang="en-US" altLang="ko-KR" i="1" dirty="0" err="1" smtClean="0"/>
              <a:t>yz</a:t>
            </a:r>
            <a:r>
              <a:rPr lang="en-US" altLang="ko-KR" i="1" dirty="0" smtClean="0"/>
              <a:t> </a:t>
            </a:r>
            <a:r>
              <a:rPr lang="ko-KR" altLang="en-US" dirty="0" smtClean="0"/>
              <a:t>구함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242888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(3) </a:t>
            </a:r>
            <a:r>
              <a:rPr lang="en-US" altLang="ko-KR" i="1" dirty="0" smtClean="0">
                <a:ea typeface="맑은 고딕" panose="020B0503020000020004" pitchFamily="50" charset="-127"/>
              </a:rPr>
              <a:t>r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값에서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en-US" altLang="ko-KR" dirty="0">
                <a:latin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③의 계산 결과를 빼줌</a:t>
            </a:r>
            <a:r>
              <a:rPr lang="ko-KR" altLang="en-US" dirty="0" smtClean="0">
                <a:latin typeface="굴림" panose="020B0600000101010101" pitchFamily="50" charset="-127"/>
              </a:rPr>
              <a:t> </a:t>
            </a:r>
            <a:r>
              <a:rPr lang="en-US" altLang="ko-KR" dirty="0" smtClean="0">
                <a:latin typeface="굴림" panose="020B0600000101010101" pitchFamily="50" charset="-127"/>
              </a:rPr>
              <a:t>: </a:t>
            </a:r>
            <a:r>
              <a:rPr lang="en-US" altLang="ko-KR" i="1" dirty="0" err="1" smtClean="0"/>
              <a:t>xz+yw</a:t>
            </a:r>
            <a:r>
              <a:rPr lang="en-US" altLang="ko-KR" i="1" dirty="0" smtClean="0"/>
              <a:t> </a:t>
            </a:r>
            <a:r>
              <a:rPr lang="ko-KR" altLang="en-US" dirty="0" smtClean="0"/>
              <a:t>구함</a:t>
            </a: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i="1" dirty="0" smtClean="0"/>
              <a:t>    - </a:t>
            </a:r>
            <a:r>
              <a:rPr lang="ko-KR" altLang="en-US" dirty="0" smtClean="0"/>
              <a:t>결과적으로</a:t>
            </a:r>
            <a:r>
              <a:rPr lang="ko-KR" altLang="en-US" i="1" dirty="0" smtClean="0"/>
              <a:t> </a:t>
            </a:r>
            <a:r>
              <a:rPr lang="en-US" altLang="ko-KR" i="1" dirty="0" err="1" smtClean="0"/>
              <a:t>xw</a:t>
            </a:r>
            <a:r>
              <a:rPr lang="en-US" altLang="ko-KR" i="1" dirty="0" smtClean="0"/>
              <a:t>, </a:t>
            </a:r>
            <a:r>
              <a:rPr lang="en-US" altLang="ko-KR" i="1" dirty="0" err="1" smtClean="0"/>
              <a:t>xz+yw</a:t>
            </a:r>
            <a:r>
              <a:rPr lang="en-US" altLang="ko-KR" i="1" dirty="0" smtClean="0"/>
              <a:t>, </a:t>
            </a:r>
            <a:r>
              <a:rPr lang="en-US" altLang="ko-KR" i="1" dirty="0" err="1" smtClean="0"/>
              <a:t>yz</a:t>
            </a:r>
            <a:r>
              <a:rPr lang="ko-KR" altLang="en-US" dirty="0" smtClean="0"/>
              <a:t>을 계산하는데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덧셈</a:t>
            </a:r>
            <a:r>
              <a:rPr lang="en-US" altLang="ko-KR" dirty="0" smtClean="0"/>
              <a:t>/</a:t>
            </a:r>
            <a:r>
              <a:rPr lang="ko-KR" altLang="en-US" dirty="0" smtClean="0"/>
              <a:t>뺄셈의 회수는 증가지만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곱셈은 </a:t>
            </a:r>
            <a:r>
              <a:rPr lang="en-US" altLang="ko-KR" dirty="0" smtClean="0"/>
              <a:t>3</a:t>
            </a:r>
            <a:r>
              <a:rPr lang="ko-KR" altLang="en-US" dirty="0" smtClean="0"/>
              <a:t>회 필요</a:t>
            </a: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sz="2000" dirty="0" smtClean="0"/>
          </a:p>
        </p:txBody>
      </p:sp>
      <p:sp>
        <p:nvSpPr>
          <p:cNvPr id="88068" name="타원 5"/>
          <p:cNvSpPr>
            <a:spLocks noChangeArrowheads="1"/>
          </p:cNvSpPr>
          <p:nvPr/>
        </p:nvSpPr>
        <p:spPr bwMode="auto">
          <a:xfrm>
            <a:off x="2679700" y="1962150"/>
            <a:ext cx="193675" cy="608013"/>
          </a:xfrm>
          <a:prstGeom prst="ellipse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88069" name="타원 6"/>
          <p:cNvSpPr>
            <a:spLocks noChangeArrowheads="1"/>
          </p:cNvSpPr>
          <p:nvPr/>
        </p:nvSpPr>
        <p:spPr bwMode="auto">
          <a:xfrm>
            <a:off x="2947988" y="2708275"/>
            <a:ext cx="428625" cy="511175"/>
          </a:xfrm>
          <a:prstGeom prst="ellipse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88070" name="타원 7"/>
          <p:cNvSpPr>
            <a:spLocks noChangeArrowheads="1"/>
          </p:cNvSpPr>
          <p:nvPr/>
        </p:nvSpPr>
        <p:spPr bwMode="auto">
          <a:xfrm>
            <a:off x="3519488" y="2708275"/>
            <a:ext cx="357187" cy="500063"/>
          </a:xfrm>
          <a:prstGeom prst="ellipse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88071" name="TextBox 1"/>
          <p:cNvSpPr txBox="1">
            <a:spLocks noChangeArrowheads="1"/>
          </p:cNvSpPr>
          <p:nvPr/>
        </p:nvSpPr>
        <p:spPr bwMode="auto">
          <a:xfrm>
            <a:off x="3014663" y="2401888"/>
            <a:ext cx="36353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88072" name="TextBox 2"/>
          <p:cNvSpPr txBox="1">
            <a:spLocks noChangeArrowheads="1"/>
          </p:cNvSpPr>
          <p:nvPr/>
        </p:nvSpPr>
        <p:spPr bwMode="auto">
          <a:xfrm>
            <a:off x="2381250" y="2347913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88073" name="TextBox 9"/>
          <p:cNvSpPr txBox="1">
            <a:spLocks noChangeArrowheads="1"/>
          </p:cNvSpPr>
          <p:nvPr/>
        </p:nvSpPr>
        <p:spPr bwMode="auto">
          <a:xfrm>
            <a:off x="3544888" y="2416175"/>
            <a:ext cx="365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159375" y="2940050"/>
            <a:ext cx="3455988" cy="5365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lIns="0" rIns="0">
            <a:spAutoFit/>
          </a:bodyPr>
          <a:lstStyle/>
          <a:p>
            <a:pPr lvl="1" indent="-36512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 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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ko-KR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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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ko-KR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indent="-36512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= </a:t>
            </a:r>
            <a:r>
              <a:rPr lang="en-US" altLang="ko-KR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xw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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ko-KR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(</a:t>
            </a:r>
            <a:r>
              <a:rPr lang="en-US" altLang="ko-KR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xz+wy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ko-KR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yz</a:t>
            </a:r>
            <a:endParaRPr lang="en-US" altLang="ko-KR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075" name="직선 화살표 연결선 4"/>
          <p:cNvCxnSpPr>
            <a:cxnSpLocks noChangeShapeType="1"/>
          </p:cNvCxnSpPr>
          <p:nvPr/>
        </p:nvCxnSpPr>
        <p:spPr bwMode="auto">
          <a:xfrm flipV="1">
            <a:off x="4633913" y="3429000"/>
            <a:ext cx="1233487" cy="647700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076" name="직선 화살표 연결선 13"/>
          <p:cNvCxnSpPr>
            <a:cxnSpLocks noChangeShapeType="1"/>
          </p:cNvCxnSpPr>
          <p:nvPr/>
        </p:nvCxnSpPr>
        <p:spPr bwMode="auto">
          <a:xfrm flipV="1">
            <a:off x="4633913" y="3452813"/>
            <a:ext cx="3538537" cy="650875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077" name="직선 화살표 연결선 16"/>
          <p:cNvCxnSpPr>
            <a:cxnSpLocks noChangeShapeType="1"/>
          </p:cNvCxnSpPr>
          <p:nvPr/>
        </p:nvCxnSpPr>
        <p:spPr bwMode="auto">
          <a:xfrm flipV="1">
            <a:off x="6624638" y="3486150"/>
            <a:ext cx="477837" cy="755650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983872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AA1D3A-608E-48E2-9BD8-AB5331EA3C5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00063"/>
            <a:ext cx="8991600" cy="1500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큰</a:t>
            </a:r>
            <a:r>
              <a:rPr lang="en-US" altLang="ko-KR" smtClean="0"/>
              <a:t> </a:t>
            </a:r>
            <a:r>
              <a:rPr lang="ko-KR" altLang="en-US" smtClean="0"/>
              <a:t>정수곱셈</a:t>
            </a:r>
            <a:r>
              <a:rPr lang="en-US" altLang="ko-KR" smtClean="0"/>
              <a:t>2</a:t>
            </a:r>
            <a:endParaRPr lang="ko-KR" altLang="en-US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/>
              <a:t>문제</a:t>
            </a:r>
            <a:r>
              <a:rPr lang="en-US" altLang="ko-KR" smtClean="0"/>
              <a:t>: 2</a:t>
            </a:r>
            <a:r>
              <a:rPr lang="ko-KR" altLang="en-US" smtClean="0"/>
              <a:t>개의 큰 정수 </a:t>
            </a:r>
            <a:r>
              <a:rPr lang="en-US" altLang="ko-KR" i="1" smtClean="0"/>
              <a:t>u</a:t>
            </a:r>
            <a:r>
              <a:rPr lang="ko-KR" altLang="en-US" smtClean="0"/>
              <a:t>와</a:t>
            </a:r>
            <a:r>
              <a:rPr lang="ko-KR" altLang="en-US" i="1" smtClean="0"/>
              <a:t> </a:t>
            </a:r>
            <a:r>
              <a:rPr lang="en-US" altLang="ko-KR" i="1" smtClean="0"/>
              <a:t>v</a:t>
            </a:r>
            <a:r>
              <a:rPr lang="ko-KR" altLang="en-US" smtClean="0"/>
              <a:t>를 곱하라</a:t>
            </a:r>
            <a:endParaRPr lang="en-US" altLang="ko-KR" smtClean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>
                <a:sym typeface="Symbol" panose="05050102010706020507" pitchFamily="18" charset="2"/>
              </a:rPr>
              <a:t>입력</a:t>
            </a:r>
            <a:r>
              <a:rPr lang="en-US" altLang="ko-KR" smtClean="0">
                <a:sym typeface="Symbol" panose="05050102010706020507" pitchFamily="18" charset="2"/>
              </a:rPr>
              <a:t>: </a:t>
            </a:r>
            <a:r>
              <a:rPr lang="ko-KR" altLang="en-US" smtClean="0"/>
              <a:t>큰 정수 </a:t>
            </a:r>
            <a:r>
              <a:rPr lang="en-US" altLang="ko-KR" i="1" smtClean="0"/>
              <a:t>u</a:t>
            </a:r>
            <a:r>
              <a:rPr lang="ko-KR" altLang="en-US" smtClean="0"/>
              <a:t>와</a:t>
            </a:r>
            <a:r>
              <a:rPr lang="ko-KR" altLang="en-US" i="1" smtClean="0"/>
              <a:t> </a:t>
            </a:r>
            <a:r>
              <a:rPr lang="en-US" altLang="ko-KR" i="1" smtClean="0"/>
              <a:t>v, </a:t>
            </a:r>
            <a:r>
              <a:rPr lang="ko-KR" altLang="en-US" smtClean="0"/>
              <a:t>크기</a:t>
            </a:r>
            <a:r>
              <a:rPr lang="ko-KR" altLang="en-US" i="1" smtClean="0"/>
              <a:t> </a:t>
            </a:r>
            <a:r>
              <a:rPr lang="en-US" altLang="ko-KR" i="1" smtClean="0"/>
              <a:t>n</a:t>
            </a:r>
            <a:endParaRPr lang="en-US" altLang="ko-KR" smtClean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>
                <a:sym typeface="Symbol" panose="05050102010706020507" pitchFamily="18" charset="2"/>
              </a:rPr>
              <a:t>출력</a:t>
            </a:r>
            <a:r>
              <a:rPr lang="en-US" altLang="ko-KR" smtClean="0">
                <a:sym typeface="Symbol" panose="05050102010706020507" pitchFamily="18" charset="2"/>
              </a:rPr>
              <a:t>: prod2(</a:t>
            </a:r>
            <a:r>
              <a:rPr lang="en-US" altLang="ko-KR" i="1" smtClean="0">
                <a:sym typeface="Symbol" panose="05050102010706020507" pitchFamily="18" charset="2"/>
              </a:rPr>
              <a:t>u</a:t>
            </a:r>
            <a:r>
              <a:rPr lang="ko-KR" altLang="en-US" smtClean="0">
                <a:sym typeface="Symbol" panose="05050102010706020507" pitchFamily="18" charset="2"/>
              </a:rPr>
              <a:t>와</a:t>
            </a:r>
            <a:r>
              <a:rPr lang="en-US" altLang="ko-KR" smtClean="0">
                <a:sym typeface="Symbol" panose="05050102010706020507" pitchFamily="18" charset="2"/>
              </a:rPr>
              <a:t> </a:t>
            </a:r>
            <a:r>
              <a:rPr lang="en-US" altLang="ko-KR" i="1" smtClean="0">
                <a:sym typeface="Symbol" panose="05050102010706020507" pitchFamily="18" charset="2"/>
              </a:rPr>
              <a:t>v</a:t>
            </a:r>
            <a:r>
              <a:rPr lang="ko-KR" altLang="en-US" smtClean="0">
                <a:sym typeface="Symbol" panose="05050102010706020507" pitchFamily="18" charset="2"/>
              </a:rPr>
              <a:t>의 곱</a:t>
            </a:r>
            <a:r>
              <a:rPr lang="en-US" altLang="ko-KR" smtClean="0"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mtClean="0">
              <a:sym typeface="Symbol" panose="05050102010706020507" pitchFamily="18" charset="2"/>
            </a:endParaRPr>
          </a:p>
        </p:txBody>
      </p:sp>
      <p:sp>
        <p:nvSpPr>
          <p:cNvPr id="89092" name="직사각형 7"/>
          <p:cNvSpPr>
            <a:spLocks noChangeArrowheads="1"/>
          </p:cNvSpPr>
          <p:nvPr/>
        </p:nvSpPr>
        <p:spPr bwMode="auto">
          <a:xfrm>
            <a:off x="857250" y="2000250"/>
            <a:ext cx="750093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prod2(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u,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v){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x, y, w, z, r, p, q;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int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n, m;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n = maximum(u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의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자리수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, v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의 자리수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if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(u == 0 || v == 0)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else if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&lt;= threshold)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return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일반적인 방법으로 구한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u × v 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m = ⎣n/2⎦;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x = u div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ide</a:t>
            </a: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r>
              <a:rPr lang="es-ES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 y = u mod 10</a:t>
            </a:r>
            <a:r>
              <a:rPr lang="es-ES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w = v div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ide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 z = v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r = prod2(x+y,w+z);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p = prod2(x, w);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q = prod2(y, z);</a:t>
            </a:r>
            <a:endParaRPr lang="pl-PL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l-PL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×10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2m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(r–p-q)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×10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q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093" name="직사각형 8"/>
          <p:cNvSpPr>
            <a:spLocks noChangeArrowheads="1"/>
          </p:cNvSpPr>
          <p:nvPr/>
        </p:nvSpPr>
        <p:spPr bwMode="auto">
          <a:xfrm>
            <a:off x="714375" y="2000250"/>
            <a:ext cx="7572375" cy="457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5499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6693FF-FD49-4B09-A438-E07451F1A39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928688"/>
            <a:ext cx="8839200" cy="5181600"/>
          </a:xfrm>
        </p:spPr>
        <p:txBody>
          <a:bodyPr/>
          <a:lstStyle/>
          <a:p>
            <a:pPr eaLnBrk="1" hangingPunct="1"/>
            <a:r>
              <a:rPr lang="en-US" altLang="ko-KR" sz="2000" smtClean="0"/>
              <a:t>prod2 </a:t>
            </a:r>
            <a:r>
              <a:rPr lang="ko-KR" altLang="en-US" sz="2000" smtClean="0"/>
              <a:t>최악의 경우 시간복잡도 분석</a:t>
            </a:r>
            <a:r>
              <a:rPr lang="en-US" altLang="ko-KR" sz="2000" smtClean="0"/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                                                           </a:t>
            </a:r>
          </a:p>
          <a:p>
            <a:pPr lvl="1" eaLnBrk="1" hangingPunct="1"/>
            <a:r>
              <a:rPr lang="en-US" altLang="ko-KR" smtClean="0"/>
              <a:t>prod2(</a:t>
            </a:r>
            <a:r>
              <a:rPr lang="en-US" altLang="ko-KR" i="1" smtClean="0"/>
              <a:t>x+y</a:t>
            </a:r>
            <a:r>
              <a:rPr lang="en-US" altLang="ko-KR" smtClean="0"/>
              <a:t>, </a:t>
            </a:r>
            <a:r>
              <a:rPr lang="en-US" altLang="ko-KR" i="1" smtClean="0"/>
              <a:t>w+z</a:t>
            </a:r>
            <a:r>
              <a:rPr lang="en-US" altLang="ko-KR" smtClean="0"/>
              <a:t>)    </a:t>
            </a:r>
            <a:r>
              <a:rPr lang="en-US" altLang="ko-KR" i="1" smtClean="0"/>
              <a:t>n</a:t>
            </a:r>
            <a:r>
              <a:rPr lang="en-US" altLang="ko-KR" smtClean="0"/>
              <a:t>/2 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≤</a:t>
            </a:r>
            <a:r>
              <a:rPr lang="en-US" altLang="ko-KR" smtClean="0">
                <a:sym typeface="Wingdings" panose="05000000000000000000" pitchFamily="2" charset="2"/>
              </a:rPr>
              <a:t> </a:t>
            </a:r>
            <a:r>
              <a:rPr lang="ko-KR" altLang="en-US" smtClean="0"/>
              <a:t>입력크기 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≤</a:t>
            </a:r>
            <a:r>
              <a:rPr lang="en-US" altLang="ko-KR" smtClean="0"/>
              <a:t> </a:t>
            </a:r>
            <a:r>
              <a:rPr lang="en-US" altLang="ko-KR" i="1" smtClean="0"/>
              <a:t>n</a:t>
            </a:r>
            <a:r>
              <a:rPr lang="en-US" altLang="ko-KR" smtClean="0"/>
              <a:t>/2+1</a:t>
            </a:r>
          </a:p>
          <a:p>
            <a:pPr lvl="1" eaLnBrk="1" hangingPunct="1"/>
            <a:r>
              <a:rPr lang="en-US" altLang="ko-KR" smtClean="0"/>
              <a:t>prod2(</a:t>
            </a:r>
            <a:r>
              <a:rPr lang="en-US" altLang="ko-KR" i="1" smtClean="0"/>
              <a:t>x, w</a:t>
            </a:r>
            <a:r>
              <a:rPr lang="en-US" altLang="ko-KR" smtClean="0"/>
              <a:t>)                       </a:t>
            </a:r>
            <a:r>
              <a:rPr lang="en-US" altLang="ko-KR" i="1" smtClean="0"/>
              <a:t>n</a:t>
            </a:r>
            <a:r>
              <a:rPr lang="en-US" altLang="ko-KR" smtClean="0"/>
              <a:t>/2 </a:t>
            </a:r>
          </a:p>
          <a:p>
            <a:pPr lvl="1" eaLnBrk="1" hangingPunct="1"/>
            <a:r>
              <a:rPr lang="en-US" altLang="ko-KR" smtClean="0"/>
              <a:t>prod2(</a:t>
            </a:r>
            <a:r>
              <a:rPr lang="en-US" altLang="ko-KR" i="1" smtClean="0"/>
              <a:t>y,z</a:t>
            </a:r>
            <a:r>
              <a:rPr lang="en-US" altLang="ko-KR" smtClean="0"/>
              <a:t>)                         </a:t>
            </a:r>
            <a:r>
              <a:rPr lang="en-US" altLang="ko-KR" i="1" smtClean="0"/>
              <a:t>n</a:t>
            </a:r>
            <a:r>
              <a:rPr lang="en-US" altLang="ko-KR" smtClean="0"/>
              <a:t>/2 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eaLnBrk="1" hangingPunct="1"/>
            <a:endParaRPr lang="ko-KR" altLang="en-US" sz="2000" smtClean="0"/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614363" y="3286125"/>
          <a:ext cx="7119937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4" imgW="4787900" imgH="1092200" progId="Equation.3">
                  <p:embed/>
                </p:oleObj>
              </mc:Choice>
              <mc:Fallback>
                <p:oleObj name="Equation" r:id="rId4" imgW="4787900" imgH="109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3286125"/>
                        <a:ext cx="7119937" cy="161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9283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126CBD-580E-4807-B9A9-063A0A6510FD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79712" y="1052736"/>
            <a:ext cx="5859412" cy="39703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prod2(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a=1234567812345678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b=2345678923456789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print(prod2(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print(a*b)</a:t>
            </a:r>
          </a:p>
        </p:txBody>
      </p:sp>
    </p:spTree>
    <p:extLst>
      <p:ext uri="{BB962C8B-B14F-4D97-AF65-F5344CB8AC3E}">
        <p14:creationId xmlns:p14="http://schemas.microsoft.com/office/powerpoint/2010/main" val="414812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400499-FA63-4699-ABE4-06BD62D1B78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438" y="1000125"/>
            <a:ext cx="6705600" cy="53340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location (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low,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high)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mid;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sz="16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(low &gt; high)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0;			 </a:t>
            </a:r>
            <a:r>
              <a:rPr lang="en-US" altLang="ko-KR" sz="1600" dirty="0" smtClean="0">
                <a:latin typeface="+mj-ea"/>
                <a:ea typeface="+mj-ea"/>
                <a:cs typeface="Courier New" pitchFamily="49" charset="0"/>
              </a:rPr>
              <a:t>// </a:t>
            </a:r>
            <a:r>
              <a:rPr lang="ko-KR" altLang="en-US" sz="1600" dirty="0" smtClean="0">
                <a:latin typeface="+mj-ea"/>
                <a:ea typeface="+mj-ea"/>
                <a:cs typeface="Courier New" pitchFamily="49" charset="0"/>
              </a:rPr>
              <a:t>찾지 못했음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    mid = (low + high) / 2	 </a:t>
            </a:r>
            <a:r>
              <a:rPr lang="en-US" altLang="ko-KR" sz="1600" dirty="0" smtClean="0">
                <a:latin typeface="+mj-ea"/>
                <a:ea typeface="+mj-ea"/>
                <a:cs typeface="Courier New" pitchFamily="49" charset="0"/>
              </a:rPr>
              <a:t>// </a:t>
            </a:r>
            <a:r>
              <a:rPr lang="ko-KR" altLang="en-US" sz="1600" dirty="0" smtClean="0">
                <a:latin typeface="+mj-ea"/>
                <a:ea typeface="+mj-ea"/>
                <a:cs typeface="Courier New" pitchFamily="49" charset="0"/>
              </a:rPr>
              <a:t>정수 나눗셈 </a:t>
            </a:r>
            <a:r>
              <a:rPr lang="en-US" altLang="ko-KR" sz="1600" dirty="0" smtClean="0">
                <a:latin typeface="+mj-ea"/>
                <a:ea typeface="+mj-ea"/>
                <a:cs typeface="Courier New" pitchFamily="49" charset="0"/>
              </a:rPr>
              <a:t>(</a:t>
            </a:r>
            <a:r>
              <a:rPr lang="ko-KR" altLang="en-US" sz="1600" dirty="0" smtClean="0">
                <a:latin typeface="+mj-ea"/>
                <a:ea typeface="+mj-ea"/>
                <a:cs typeface="Courier New" pitchFamily="49" charset="0"/>
              </a:rPr>
              <a:t>나머지 버림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(x == S[mid])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mid;	                  </a:t>
            </a:r>
            <a:r>
              <a:rPr lang="en-US" altLang="ko-KR" sz="1600" dirty="0" smtClean="0">
                <a:latin typeface="+mj-ea"/>
                <a:ea typeface="+mj-ea"/>
                <a:cs typeface="Courier New" pitchFamily="49" charset="0"/>
              </a:rPr>
              <a:t>//  </a:t>
            </a:r>
            <a:r>
              <a:rPr lang="ko-KR" altLang="en-US" sz="1600" dirty="0" smtClean="0">
                <a:latin typeface="+mj-ea"/>
                <a:ea typeface="+mj-ea"/>
                <a:cs typeface="Courier New" pitchFamily="49" charset="0"/>
              </a:rPr>
              <a:t>찾았음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16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(x &lt; S[mid])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location(low, mid-1); </a:t>
            </a:r>
            <a:r>
              <a:rPr lang="en-US" altLang="ko-KR" sz="1600" dirty="0" smtClean="0">
                <a:latin typeface="+mj-ea"/>
                <a:ea typeface="+mj-ea"/>
                <a:cs typeface="Courier New" pitchFamily="49" charset="0"/>
              </a:rPr>
              <a:t>// </a:t>
            </a:r>
            <a:r>
              <a:rPr lang="ko-KR" altLang="en-US" sz="1600" dirty="0" smtClean="0">
                <a:latin typeface="+mj-ea"/>
                <a:ea typeface="+mj-ea"/>
                <a:cs typeface="Courier New" pitchFamily="49" charset="0"/>
              </a:rPr>
              <a:t>왼쪽 반을 선택함 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16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location(mid+1, high);</a:t>
            </a:r>
            <a:r>
              <a:rPr lang="en-US" altLang="ko-KR" sz="1600" dirty="0" smtClean="0">
                <a:latin typeface="+mn-ea"/>
                <a:cs typeface="Courier New" pitchFamily="49" charset="0"/>
              </a:rPr>
              <a:t>// </a:t>
            </a:r>
            <a:r>
              <a:rPr lang="ko-KR" altLang="en-US" sz="1600" dirty="0" smtClean="0">
                <a:latin typeface="+mn-ea"/>
                <a:cs typeface="Courier New" pitchFamily="49" charset="0"/>
              </a:rPr>
              <a:t>오른쪽 반을 선택함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locationout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= location(1, n);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altLang="ko-KR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z="3400" smtClean="0"/>
              <a:t>이분검색</a:t>
            </a:r>
            <a:r>
              <a:rPr lang="en-US" altLang="ko-KR" sz="3400" smtClean="0"/>
              <a:t>(Binary Search): </a:t>
            </a:r>
            <a:r>
              <a:rPr lang="ko-KR" altLang="en-US" sz="3400" smtClean="0"/>
              <a:t>재귀 알고리즘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8EC465-974D-4698-BE0C-0BC40FB45206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42988" y="1268413"/>
            <a:ext cx="7156450" cy="28931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data,item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low, high):</a:t>
            </a: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ko-KR" altLang="en-US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이진 검색 구현</a:t>
            </a: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data=[1,3,5,6,7,9,10,14,17,19]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n=10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location=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(data,17,0,n-1)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print(location)</a:t>
            </a:r>
          </a:p>
          <a:p>
            <a:pPr>
              <a:defRPr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79465-C7EE-4034-B4F5-7BAA78555591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899592" y="1196752"/>
            <a:ext cx="4673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실습과제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이분검색 알고리즘을 객체지향방법으로 구현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1988840"/>
            <a:ext cx="59766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Class data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정의하여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binsearch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구현한다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Binsearch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특정값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특정값이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있는 위치의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index.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내에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특정값이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존재하지 않을 경우 </a:t>
            </a:r>
            <a:r>
              <a: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-1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09731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B2502D-5CA3-4BF4-8DA6-B9E31F2D274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합병정렬</a:t>
            </a:r>
            <a:r>
              <a:rPr lang="en-US" altLang="ko-KR" smtClean="0"/>
              <a:t>(mergesort)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문제</a:t>
            </a:r>
            <a:r>
              <a:rPr lang="en-US" altLang="ko-KR" sz="2000" smtClean="0"/>
              <a:t>: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개의 정수를 비내림차순으로 정렬하시오</a:t>
            </a:r>
            <a:r>
              <a:rPr lang="en-US" altLang="ko-KR" sz="2000" smtClean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입력</a:t>
            </a:r>
            <a:r>
              <a:rPr lang="en-US" altLang="ko-KR" sz="2000" smtClean="0"/>
              <a:t>: </a:t>
            </a:r>
            <a:r>
              <a:rPr lang="ko-KR" altLang="en-US" sz="2000" smtClean="0"/>
              <a:t>정수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, </a:t>
            </a:r>
            <a:r>
              <a:rPr lang="ko-KR" altLang="en-US" sz="2000" smtClean="0"/>
              <a:t>크기가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인 배열 </a:t>
            </a:r>
            <a:r>
              <a:rPr lang="en-US" altLang="ko-KR" sz="2000" i="1" smtClean="0"/>
              <a:t>S</a:t>
            </a:r>
            <a:r>
              <a:rPr lang="en-US" altLang="ko-KR" sz="2000" smtClean="0"/>
              <a:t>[1..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]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출력</a:t>
            </a:r>
            <a:r>
              <a:rPr lang="en-US" altLang="ko-KR" sz="2000" smtClean="0"/>
              <a:t>: </a:t>
            </a:r>
            <a:r>
              <a:rPr lang="ko-KR" altLang="en-US" sz="2000" smtClean="0"/>
              <a:t>비내림차순으로 정렬된 배열 </a:t>
            </a:r>
            <a:r>
              <a:rPr lang="en-US" altLang="ko-KR" sz="2000" i="1" smtClean="0"/>
              <a:t>S</a:t>
            </a:r>
            <a:r>
              <a:rPr lang="en-US" altLang="ko-KR" sz="2000" smtClean="0"/>
              <a:t>[1..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]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보기</a:t>
            </a:r>
            <a:r>
              <a:rPr lang="en-US" altLang="ko-KR" sz="2000" smtClean="0"/>
              <a:t>: 27, 10, 12, 20, 25, 13, 15, 22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816D60-8BC3-4522-AC03-23A618E826C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738188"/>
            <a:ext cx="8839200" cy="4457700"/>
          </a:xfrm>
        </p:spPr>
        <p:txBody>
          <a:bodyPr/>
          <a:lstStyle/>
          <a:p>
            <a:pPr eaLnBrk="1" hangingPunct="1"/>
            <a:r>
              <a:rPr lang="ko-KR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알고리즘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/>
            <a:endParaRPr lang="en-US" altLang="ko-KR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mergesort (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S[])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h = n / 2, m = n - h;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U[1..h], V[1..m];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(n &gt; 1)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copy S[1] through S[h] to U[1] through U[h];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copy S[h+1] through S[n] to V[1] through V[m];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mergesort(h,U);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mergesort(m,V);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merge(h,m,U,V,S);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합병정렬</a:t>
            </a:r>
          </a:p>
        </p:txBody>
      </p:sp>
      <p:sp>
        <p:nvSpPr>
          <p:cNvPr id="22533" name="직사각형 6"/>
          <p:cNvSpPr>
            <a:spLocks noChangeArrowheads="1"/>
          </p:cNvSpPr>
          <p:nvPr/>
        </p:nvSpPr>
        <p:spPr bwMode="auto">
          <a:xfrm>
            <a:off x="457200" y="1220788"/>
            <a:ext cx="8001000" cy="35845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2534" name="직사각형 1"/>
          <p:cNvSpPr>
            <a:spLocks noChangeArrowheads="1"/>
          </p:cNvSpPr>
          <p:nvPr/>
        </p:nvSpPr>
        <p:spPr bwMode="auto">
          <a:xfrm>
            <a:off x="3211513" y="5008563"/>
            <a:ext cx="1368425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22535" name="직사각형 6"/>
          <p:cNvSpPr>
            <a:spLocks noChangeArrowheads="1"/>
          </p:cNvSpPr>
          <p:nvPr/>
        </p:nvSpPr>
        <p:spPr bwMode="auto">
          <a:xfrm>
            <a:off x="4579938" y="5008563"/>
            <a:ext cx="1366837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22536" name="TextBox 2"/>
          <p:cNvSpPr txBox="1">
            <a:spLocks noChangeArrowheads="1"/>
          </p:cNvSpPr>
          <p:nvPr/>
        </p:nvSpPr>
        <p:spPr bwMode="auto">
          <a:xfrm>
            <a:off x="2706688" y="5008563"/>
            <a:ext cx="288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S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22537" name="직사각형 8"/>
          <p:cNvSpPr>
            <a:spLocks noChangeArrowheads="1"/>
          </p:cNvSpPr>
          <p:nvPr/>
        </p:nvSpPr>
        <p:spPr bwMode="auto">
          <a:xfrm>
            <a:off x="2995613" y="5634038"/>
            <a:ext cx="1366837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22538" name="직사각형 9"/>
          <p:cNvSpPr>
            <a:spLocks noChangeArrowheads="1"/>
          </p:cNvSpPr>
          <p:nvPr/>
        </p:nvSpPr>
        <p:spPr bwMode="auto">
          <a:xfrm>
            <a:off x="4795838" y="5634038"/>
            <a:ext cx="1366837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22539" name="TextBox 10"/>
          <p:cNvSpPr txBox="1">
            <a:spLocks noChangeArrowheads="1"/>
          </p:cNvSpPr>
          <p:nvPr/>
        </p:nvSpPr>
        <p:spPr bwMode="auto">
          <a:xfrm>
            <a:off x="2635250" y="5634038"/>
            <a:ext cx="2873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U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22540" name="TextBox 11"/>
          <p:cNvSpPr txBox="1">
            <a:spLocks noChangeArrowheads="1"/>
          </p:cNvSpPr>
          <p:nvPr/>
        </p:nvSpPr>
        <p:spPr bwMode="auto">
          <a:xfrm>
            <a:off x="6307138" y="5624513"/>
            <a:ext cx="288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V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4" name="아래쪽 화살표 3"/>
          <p:cNvSpPr/>
          <p:nvPr/>
        </p:nvSpPr>
        <p:spPr bwMode="auto">
          <a:xfrm rot="2060649">
            <a:off x="3605213" y="5330825"/>
            <a:ext cx="215900" cy="317500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14" name="아래쪽 화살표 13"/>
          <p:cNvSpPr/>
          <p:nvPr/>
        </p:nvSpPr>
        <p:spPr bwMode="auto">
          <a:xfrm rot="19454753">
            <a:off x="5392738" y="5337175"/>
            <a:ext cx="215900" cy="319088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22543" name="TextBox 4"/>
          <p:cNvSpPr txBox="1">
            <a:spLocks noChangeArrowheads="1"/>
          </p:cNvSpPr>
          <p:nvPr/>
        </p:nvSpPr>
        <p:spPr bwMode="auto">
          <a:xfrm>
            <a:off x="1268413" y="4984750"/>
            <a:ext cx="1030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mergesort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22544" name="TextBox 15"/>
          <p:cNvSpPr txBox="1">
            <a:spLocks noChangeArrowheads="1"/>
          </p:cNvSpPr>
          <p:nvPr/>
        </p:nvSpPr>
        <p:spPr bwMode="auto">
          <a:xfrm>
            <a:off x="1290638" y="5597525"/>
            <a:ext cx="1030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mergesort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22545" name="TextBox 16"/>
          <p:cNvSpPr txBox="1">
            <a:spLocks noChangeArrowheads="1"/>
          </p:cNvSpPr>
          <p:nvPr/>
        </p:nvSpPr>
        <p:spPr bwMode="auto">
          <a:xfrm>
            <a:off x="6789738" y="5599113"/>
            <a:ext cx="1030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mergesort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22546" name="직사각형 17"/>
          <p:cNvSpPr>
            <a:spLocks noChangeArrowheads="1"/>
          </p:cNvSpPr>
          <p:nvPr/>
        </p:nvSpPr>
        <p:spPr bwMode="auto">
          <a:xfrm>
            <a:off x="3211513" y="6269038"/>
            <a:ext cx="2738437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19" name="아래쪽 화살표 18"/>
          <p:cNvSpPr/>
          <p:nvPr/>
        </p:nvSpPr>
        <p:spPr bwMode="auto">
          <a:xfrm rot="2060649">
            <a:off x="5378450" y="5932488"/>
            <a:ext cx="215900" cy="319087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20" name="아래쪽 화살표 19"/>
          <p:cNvSpPr/>
          <p:nvPr/>
        </p:nvSpPr>
        <p:spPr bwMode="auto">
          <a:xfrm rot="19454753">
            <a:off x="3684588" y="5938838"/>
            <a:ext cx="217487" cy="317500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22549" name="TextBox 20"/>
          <p:cNvSpPr txBox="1">
            <a:spLocks noChangeArrowheads="1"/>
          </p:cNvSpPr>
          <p:nvPr/>
        </p:nvSpPr>
        <p:spPr bwMode="auto">
          <a:xfrm>
            <a:off x="4249738" y="5954713"/>
            <a:ext cx="712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merge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22550" name="TextBox 1"/>
          <p:cNvSpPr txBox="1">
            <a:spLocks noChangeArrowheads="1"/>
          </p:cNvSpPr>
          <p:nvPr/>
        </p:nvSpPr>
        <p:spPr bwMode="auto">
          <a:xfrm>
            <a:off x="3114675" y="4756150"/>
            <a:ext cx="273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1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22551" name="TextBox 22"/>
          <p:cNvSpPr txBox="1">
            <a:spLocks noChangeArrowheads="1"/>
          </p:cNvSpPr>
          <p:nvPr/>
        </p:nvSpPr>
        <p:spPr bwMode="auto">
          <a:xfrm>
            <a:off x="5767388" y="4733925"/>
            <a:ext cx="273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n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22552" name="TextBox 23"/>
          <p:cNvSpPr txBox="1">
            <a:spLocks noChangeArrowheads="1"/>
          </p:cNvSpPr>
          <p:nvPr/>
        </p:nvSpPr>
        <p:spPr bwMode="auto">
          <a:xfrm>
            <a:off x="4333875" y="4772025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굴림" panose="020B0600000101010101" pitchFamily="50" charset="-127"/>
              </a:rPr>
              <a:t>h</a:t>
            </a:r>
            <a:endParaRPr lang="ko-KR" altLang="en-US" sz="1200" b="1">
              <a:latin typeface="굴림" panose="020B0600000101010101" pitchFamily="50" charset="-127"/>
            </a:endParaRPr>
          </a:p>
        </p:txBody>
      </p:sp>
      <p:sp>
        <p:nvSpPr>
          <p:cNvPr id="22553" name="TextBox 24"/>
          <p:cNvSpPr txBox="1">
            <a:spLocks noChangeArrowheads="1"/>
          </p:cNvSpPr>
          <p:nvPr/>
        </p:nvSpPr>
        <p:spPr bwMode="auto">
          <a:xfrm>
            <a:off x="2895600" y="5383213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1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22554" name="TextBox 25"/>
          <p:cNvSpPr txBox="1">
            <a:spLocks noChangeArrowheads="1"/>
          </p:cNvSpPr>
          <p:nvPr/>
        </p:nvSpPr>
        <p:spPr bwMode="auto">
          <a:xfrm>
            <a:off x="4113213" y="5397500"/>
            <a:ext cx="273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굴림" panose="020B0600000101010101" pitchFamily="50" charset="-127"/>
              </a:rPr>
              <a:t>h</a:t>
            </a:r>
            <a:endParaRPr lang="ko-KR" altLang="en-US" sz="1200" b="1">
              <a:latin typeface="굴림" panose="020B0600000101010101" pitchFamily="50" charset="-127"/>
            </a:endParaRPr>
          </a:p>
        </p:txBody>
      </p:sp>
      <p:sp>
        <p:nvSpPr>
          <p:cNvPr id="22555" name="TextBox 26"/>
          <p:cNvSpPr txBox="1">
            <a:spLocks noChangeArrowheads="1"/>
          </p:cNvSpPr>
          <p:nvPr/>
        </p:nvSpPr>
        <p:spPr bwMode="auto">
          <a:xfrm>
            <a:off x="4686300" y="5383213"/>
            <a:ext cx="27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1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22556" name="TextBox 27"/>
          <p:cNvSpPr txBox="1">
            <a:spLocks noChangeArrowheads="1"/>
          </p:cNvSpPr>
          <p:nvPr/>
        </p:nvSpPr>
        <p:spPr bwMode="auto">
          <a:xfrm>
            <a:off x="5903913" y="5397500"/>
            <a:ext cx="3159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굴림" panose="020B0600000101010101" pitchFamily="50" charset="-127"/>
              </a:rPr>
              <a:t>m</a:t>
            </a:r>
            <a:endParaRPr lang="ko-KR" altLang="en-US" sz="1200" b="1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BDC175-1FE3-4157-9BAC-D2A3472B98F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합병</a:t>
            </a:r>
            <a:r>
              <a:rPr lang="en-US" altLang="ko-KR" smtClean="0"/>
              <a:t>(merge)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438" y="2030413"/>
            <a:ext cx="7731125" cy="15795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문제</a:t>
            </a:r>
            <a:r>
              <a:rPr lang="en-US" altLang="ko-KR" sz="2000" smtClean="0"/>
              <a:t>: </a:t>
            </a:r>
            <a:r>
              <a:rPr lang="ko-KR" altLang="en-US" sz="2000" smtClean="0"/>
              <a:t>두 개의 정렬된 배열을 하나의 정렬된 배열로 합병하시오</a:t>
            </a:r>
            <a:r>
              <a:rPr lang="en-US" altLang="ko-KR" sz="2000" smtClean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입력</a:t>
            </a:r>
            <a:r>
              <a:rPr lang="en-US" altLang="ko-KR" sz="2000" smtClean="0"/>
              <a:t>: (1) </a:t>
            </a:r>
            <a:r>
              <a:rPr lang="ko-KR" altLang="en-US" sz="2000" smtClean="0"/>
              <a:t>양의 정수 </a:t>
            </a:r>
            <a:r>
              <a:rPr lang="en-US" altLang="ko-KR" sz="2000" i="1" smtClean="0"/>
              <a:t>h</a:t>
            </a:r>
            <a:r>
              <a:rPr lang="en-US" altLang="ko-KR" sz="2000" smtClean="0"/>
              <a:t>, </a:t>
            </a:r>
            <a:r>
              <a:rPr lang="en-US" altLang="ko-KR" sz="2000" i="1" smtClean="0"/>
              <a:t>m</a:t>
            </a:r>
            <a:r>
              <a:rPr lang="en-US" altLang="ko-KR" sz="2000" smtClean="0"/>
              <a:t>, (2) </a:t>
            </a:r>
            <a:r>
              <a:rPr lang="ko-KR" altLang="en-US" sz="2000" smtClean="0"/>
              <a:t>정렬된 배열 </a:t>
            </a:r>
            <a:r>
              <a:rPr lang="en-US" altLang="ko-KR" sz="2000" smtClean="0"/>
              <a:t>U[1..</a:t>
            </a:r>
            <a:r>
              <a:rPr lang="en-US" altLang="ko-KR" sz="2000" i="1" smtClean="0"/>
              <a:t>h</a:t>
            </a:r>
            <a:r>
              <a:rPr lang="en-US" altLang="ko-KR" sz="2000" smtClean="0"/>
              <a:t>], V[1..</a:t>
            </a:r>
            <a:r>
              <a:rPr lang="en-US" altLang="ko-KR" sz="2000" i="1" smtClean="0"/>
              <a:t>m</a:t>
            </a:r>
            <a:r>
              <a:rPr lang="en-US" altLang="ko-KR" sz="2000" smtClean="0"/>
              <a:t>]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출력</a:t>
            </a:r>
            <a:r>
              <a:rPr lang="en-US" altLang="ko-KR" sz="2000" smtClean="0"/>
              <a:t>: U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V</a:t>
            </a:r>
            <a:r>
              <a:rPr lang="ko-KR" altLang="en-US" sz="2000" smtClean="0"/>
              <a:t>에 있는 키들을 하나의 배열에 정렬한 </a:t>
            </a:r>
            <a:r>
              <a:rPr lang="en-US" altLang="ko-KR" sz="2000" smtClean="0"/>
              <a:t>S[1..</a:t>
            </a:r>
            <a:r>
              <a:rPr lang="en-US" altLang="ko-KR" sz="2000" i="1" smtClean="0"/>
              <a:t>h</a:t>
            </a:r>
            <a:r>
              <a:rPr lang="en-US" altLang="ko-KR" sz="2000" smtClean="0"/>
              <a:t>+</a:t>
            </a:r>
            <a:r>
              <a:rPr lang="en-US" altLang="ko-KR" sz="2000" i="1" smtClean="0"/>
              <a:t>m</a:t>
            </a:r>
            <a:r>
              <a:rPr lang="en-US" altLang="ko-KR" sz="2000" smtClean="0"/>
              <a:t>]</a:t>
            </a:r>
          </a:p>
        </p:txBody>
      </p:sp>
      <p:sp>
        <p:nvSpPr>
          <p:cNvPr id="24581" name="직사각형 1"/>
          <p:cNvSpPr>
            <a:spLocks noChangeArrowheads="1"/>
          </p:cNvSpPr>
          <p:nvPr/>
        </p:nvSpPr>
        <p:spPr bwMode="auto">
          <a:xfrm>
            <a:off x="2368550" y="4508500"/>
            <a:ext cx="431800" cy="10080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24582" name="직사각형 5"/>
          <p:cNvSpPr>
            <a:spLocks noChangeArrowheads="1"/>
          </p:cNvSpPr>
          <p:nvPr/>
        </p:nvSpPr>
        <p:spPr bwMode="auto">
          <a:xfrm>
            <a:off x="3448050" y="4508500"/>
            <a:ext cx="431800" cy="10080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29703" name="십자형 2"/>
          <p:cNvSpPr>
            <a:spLocks noChangeArrowheads="1"/>
          </p:cNvSpPr>
          <p:nvPr/>
        </p:nvSpPr>
        <p:spPr bwMode="auto">
          <a:xfrm>
            <a:off x="2979738" y="4862513"/>
            <a:ext cx="288925" cy="260350"/>
          </a:xfrm>
          <a:prstGeom prst="plus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600" smtClean="0">
              <a:latin typeface="굴림" panose="020B0600000101010101" pitchFamily="50" charset="-127"/>
            </a:endParaRPr>
          </a:p>
        </p:txBody>
      </p:sp>
      <p:sp>
        <p:nvSpPr>
          <p:cNvPr id="29704" name="톱니 모양의 오른쪽 화살표 3"/>
          <p:cNvSpPr>
            <a:spLocks noChangeArrowheads="1"/>
          </p:cNvSpPr>
          <p:nvPr/>
        </p:nvSpPr>
        <p:spPr bwMode="auto">
          <a:xfrm>
            <a:off x="4527550" y="4797425"/>
            <a:ext cx="649288" cy="325438"/>
          </a:xfrm>
          <a:prstGeom prst="notchedRightArrow">
            <a:avLst>
              <a:gd name="adj1" fmla="val 50000"/>
              <a:gd name="adj2" fmla="val 50201"/>
            </a:avLst>
          </a:prstGeom>
          <a:solidFill>
            <a:schemeClr val="tx2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600" smtClean="0">
              <a:latin typeface="굴림" panose="020B0600000101010101" pitchFamily="50" charset="-127"/>
            </a:endParaRPr>
          </a:p>
        </p:txBody>
      </p:sp>
      <p:sp>
        <p:nvSpPr>
          <p:cNvPr id="24585" name="직사각형 8"/>
          <p:cNvSpPr>
            <a:spLocks noChangeArrowheads="1"/>
          </p:cNvSpPr>
          <p:nvPr/>
        </p:nvSpPr>
        <p:spPr bwMode="auto">
          <a:xfrm>
            <a:off x="5795963" y="4149725"/>
            <a:ext cx="460375" cy="20161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27288" y="5732463"/>
            <a:ext cx="312737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+mn-lt"/>
              </a:rPr>
              <a:t>U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6788" y="5732463"/>
            <a:ext cx="31432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+mn-lt"/>
              </a:rPr>
              <a:t>V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80100" y="6264275"/>
            <a:ext cx="28416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+mn-lt"/>
              </a:rPr>
              <a:t>S</a:t>
            </a:r>
            <a:endParaRPr lang="ko-KR" altLang="en-US" sz="1400" dirty="0">
              <a:latin typeface="+mn-lt"/>
            </a:endParaRPr>
          </a:p>
        </p:txBody>
      </p:sp>
      <p:sp>
        <p:nvSpPr>
          <p:cNvPr id="24589" name="TextBox 13"/>
          <p:cNvSpPr txBox="1">
            <a:spLocks noChangeArrowheads="1"/>
          </p:cNvSpPr>
          <p:nvPr/>
        </p:nvSpPr>
        <p:spPr bwMode="auto">
          <a:xfrm>
            <a:off x="2095500" y="5338763"/>
            <a:ext cx="27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1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24590" name="TextBox 14"/>
          <p:cNvSpPr txBox="1">
            <a:spLocks noChangeArrowheads="1"/>
          </p:cNvSpPr>
          <p:nvPr/>
        </p:nvSpPr>
        <p:spPr bwMode="auto">
          <a:xfrm>
            <a:off x="2066925" y="4424363"/>
            <a:ext cx="2730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굴림" panose="020B0600000101010101" pitchFamily="50" charset="-127"/>
              </a:rPr>
              <a:t>h</a:t>
            </a:r>
            <a:endParaRPr lang="ko-KR" altLang="en-US" sz="1200" b="1">
              <a:latin typeface="굴림" panose="020B0600000101010101" pitchFamily="50" charset="-127"/>
            </a:endParaRPr>
          </a:p>
        </p:txBody>
      </p:sp>
      <p:sp>
        <p:nvSpPr>
          <p:cNvPr id="24591" name="TextBox 15"/>
          <p:cNvSpPr txBox="1">
            <a:spLocks noChangeArrowheads="1"/>
          </p:cNvSpPr>
          <p:nvPr/>
        </p:nvSpPr>
        <p:spPr bwMode="auto">
          <a:xfrm>
            <a:off x="3206750" y="5338763"/>
            <a:ext cx="27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1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24592" name="TextBox 16"/>
          <p:cNvSpPr txBox="1">
            <a:spLocks noChangeArrowheads="1"/>
          </p:cNvSpPr>
          <p:nvPr/>
        </p:nvSpPr>
        <p:spPr bwMode="auto">
          <a:xfrm>
            <a:off x="3178175" y="4424363"/>
            <a:ext cx="3143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굴림" panose="020B0600000101010101" pitchFamily="50" charset="-127"/>
              </a:rPr>
              <a:t>m</a:t>
            </a:r>
            <a:endParaRPr lang="ko-KR" altLang="en-US" sz="1200" b="1">
              <a:latin typeface="굴림" panose="020B0600000101010101" pitchFamily="50" charset="-127"/>
            </a:endParaRPr>
          </a:p>
        </p:txBody>
      </p:sp>
      <p:sp>
        <p:nvSpPr>
          <p:cNvPr id="24593" name="TextBox 17"/>
          <p:cNvSpPr txBox="1">
            <a:spLocks noChangeArrowheads="1"/>
          </p:cNvSpPr>
          <p:nvPr/>
        </p:nvSpPr>
        <p:spPr bwMode="auto">
          <a:xfrm>
            <a:off x="5494338" y="5888038"/>
            <a:ext cx="2714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1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24594" name="TextBox 18"/>
          <p:cNvSpPr txBox="1">
            <a:spLocks noChangeArrowheads="1"/>
          </p:cNvSpPr>
          <p:nvPr/>
        </p:nvSpPr>
        <p:spPr bwMode="auto">
          <a:xfrm>
            <a:off x="5349875" y="4129088"/>
            <a:ext cx="495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굴림" panose="020B0600000101010101" pitchFamily="50" charset="-127"/>
              </a:rPr>
              <a:t>h+m</a:t>
            </a:r>
            <a:endParaRPr lang="ko-KR" altLang="en-US" sz="1200" b="1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대나무">
  <a:themeElements>
    <a:clrScheme name="">
      <a:dk1>
        <a:srgbClr val="3F3E00"/>
      </a:dk1>
      <a:lt1>
        <a:srgbClr val="E7F8C8"/>
      </a:lt1>
      <a:dk2>
        <a:srgbClr val="2A55AA"/>
      </a:dk2>
      <a:lt2>
        <a:srgbClr val="777777"/>
      </a:lt2>
      <a:accent1>
        <a:srgbClr val="FFFF99"/>
      </a:accent1>
      <a:accent2>
        <a:srgbClr val="FF9933"/>
      </a:accent2>
      <a:accent3>
        <a:srgbClr val="F1FBE0"/>
      </a:accent3>
      <a:accent4>
        <a:srgbClr val="343400"/>
      </a:accent4>
      <a:accent5>
        <a:srgbClr val="FFFFCA"/>
      </a:accent5>
      <a:accent6>
        <a:srgbClr val="E78A2D"/>
      </a:accent6>
      <a:hlink>
        <a:srgbClr val="00CC99"/>
      </a:hlink>
      <a:folHlink>
        <a:srgbClr val="B2B2B2"/>
      </a:folHlink>
    </a:clrScheme>
    <a:fontScheme name="대나무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0000"/>
          <a:buFont typeface="Wingdings" pitchFamily="2" charset="2"/>
          <a:buNone/>
          <a:tabLst/>
          <a:defRPr kumimoji="1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400" dirty="0" smtClean="0"/>
        </a:defPPr>
      </a:lstStyle>
    </a:txDef>
  </a:objectDefaults>
  <a:extraClrSchemeLst>
    <a:extraClrScheme>
      <a:clrScheme name="대나무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5">
        <a:dk1>
          <a:srgbClr val="3D6D6C"/>
        </a:dk1>
        <a:lt1>
          <a:srgbClr val="DBF4AE"/>
        </a:lt1>
        <a:dk2>
          <a:srgbClr val="79AD3F"/>
        </a:dk2>
        <a:lt2>
          <a:srgbClr val="777777"/>
        </a:lt2>
        <a:accent1>
          <a:srgbClr val="EDAD39"/>
        </a:accent1>
        <a:accent2>
          <a:srgbClr val="FF6600"/>
        </a:accent2>
        <a:accent3>
          <a:srgbClr val="EAF8D3"/>
        </a:accent3>
        <a:accent4>
          <a:srgbClr val="335C5B"/>
        </a:accent4>
        <a:accent5>
          <a:srgbClr val="F4D3AE"/>
        </a:accent5>
        <a:accent6>
          <a:srgbClr val="E75C00"/>
        </a:accent6>
        <a:hlink>
          <a:srgbClr val="00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6">
        <a:dk1>
          <a:srgbClr val="3F3E00"/>
        </a:dk1>
        <a:lt1>
          <a:srgbClr val="E7F8C8"/>
        </a:lt1>
        <a:dk2>
          <a:srgbClr val="2A690B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7">
        <a:dk1>
          <a:srgbClr val="3F3E00"/>
        </a:dk1>
        <a:lt1>
          <a:srgbClr val="E7F8C8"/>
        </a:lt1>
        <a:dk2>
          <a:srgbClr val="996600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Office\Templates\디자인\대나무.pot</Template>
  <TotalTime>7715</TotalTime>
  <Words>2074</Words>
  <Application>Microsoft Office PowerPoint</Application>
  <PresentationFormat>화면 슬라이드 쇼(4:3)</PresentationFormat>
  <Paragraphs>558</Paragraphs>
  <Slides>39</Slides>
  <Notes>10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39</vt:i4>
      </vt:variant>
    </vt:vector>
  </HeadingPairs>
  <TitlesOfParts>
    <vt:vector size="50" baseType="lpstr">
      <vt:lpstr>굴림</vt:lpstr>
      <vt:lpstr>맑은 고딕</vt:lpstr>
      <vt:lpstr>Arial</vt:lpstr>
      <vt:lpstr>Courier New</vt:lpstr>
      <vt:lpstr>Symbol</vt:lpstr>
      <vt:lpstr>Times New Roman</vt:lpstr>
      <vt:lpstr>Wingdings</vt:lpstr>
      <vt:lpstr>Wingdings 2</vt:lpstr>
      <vt:lpstr>대나무</vt:lpstr>
      <vt:lpstr>수식</vt:lpstr>
      <vt:lpstr>Equation</vt:lpstr>
      <vt:lpstr>2장 분할정복법 (divide-and-conquer)</vt:lpstr>
      <vt:lpstr>분할정복(Divide-and-Conquer)식 설계 전략</vt:lpstr>
      <vt:lpstr>이분검색(binary search): 재귀적 방식</vt:lpstr>
      <vt:lpstr>이분검색(Binary Search): 재귀 알고리즘</vt:lpstr>
      <vt:lpstr>PowerPoint 프레젠테이션</vt:lpstr>
      <vt:lpstr>PowerPoint 프레젠테이션</vt:lpstr>
      <vt:lpstr>합병정렬(mergesort)</vt:lpstr>
      <vt:lpstr>합병정렬</vt:lpstr>
      <vt:lpstr>합병(merge)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빠른정렬(Quicksort)</vt:lpstr>
      <vt:lpstr>PowerPoint 프레젠테이션</vt:lpstr>
      <vt:lpstr>빠른정렬 알고리즘</vt:lpstr>
      <vt:lpstr>분할 알고리즘</vt:lpstr>
      <vt:lpstr>PowerPoint 프레젠테이션</vt:lpstr>
      <vt:lpstr>PowerPoint 프레젠테이션</vt:lpstr>
      <vt:lpstr>행렬 곱셈(matrix multiplication)</vt:lpstr>
      <vt:lpstr>쉬트라쎈(Strassen)의 방법</vt:lpstr>
      <vt:lpstr>n  n 행렬곱셈: 쉬트라쎈의 방법</vt:lpstr>
      <vt:lpstr>쉬트라쎈의 알고리즘</vt:lpstr>
      <vt:lpstr>분석</vt:lpstr>
      <vt:lpstr>PowerPoint 프레젠테이션</vt:lpstr>
      <vt:lpstr>PowerPoint 프레젠테이션</vt:lpstr>
      <vt:lpstr>PowerPoint 프레젠테이션</vt:lpstr>
      <vt:lpstr>큰 정수 계산법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한양 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서막</dc:title>
  <dc:creator>han</dc:creator>
  <cp:lastModifiedBy>한치근 교수</cp:lastModifiedBy>
  <cp:revision>804</cp:revision>
  <dcterms:created xsi:type="dcterms:W3CDTF">1999-08-17T02:45:08Z</dcterms:created>
  <dcterms:modified xsi:type="dcterms:W3CDTF">2018-07-30T03:49:18Z</dcterms:modified>
</cp:coreProperties>
</file>