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87" r:id="rId4"/>
    <p:sldId id="259" r:id="rId5"/>
    <p:sldId id="260" r:id="rId6"/>
    <p:sldId id="300" r:id="rId7"/>
    <p:sldId id="261" r:id="rId8"/>
    <p:sldId id="262" r:id="rId9"/>
    <p:sldId id="303" r:id="rId10"/>
    <p:sldId id="344" r:id="rId11"/>
    <p:sldId id="263" r:id="rId12"/>
    <p:sldId id="264" r:id="rId13"/>
    <p:sldId id="349" r:id="rId14"/>
    <p:sldId id="353" r:id="rId15"/>
    <p:sldId id="269" r:id="rId16"/>
    <p:sldId id="337" r:id="rId17"/>
    <p:sldId id="345" r:id="rId18"/>
    <p:sldId id="271" r:id="rId19"/>
    <p:sldId id="350" r:id="rId20"/>
    <p:sldId id="354" r:id="rId21"/>
    <p:sldId id="355" r:id="rId22"/>
    <p:sldId id="275" r:id="rId23"/>
    <p:sldId id="294" r:id="rId24"/>
    <p:sldId id="320" r:id="rId25"/>
    <p:sldId id="346" r:id="rId26"/>
    <p:sldId id="307" r:id="rId27"/>
    <p:sldId id="295" r:id="rId28"/>
    <p:sldId id="351" r:id="rId29"/>
    <p:sldId id="356" r:id="rId30"/>
    <p:sldId id="364" r:id="rId31"/>
    <p:sldId id="296" r:id="rId32"/>
    <p:sldId id="310" r:id="rId33"/>
    <p:sldId id="311" r:id="rId34"/>
    <p:sldId id="312" r:id="rId35"/>
    <p:sldId id="313" r:id="rId36"/>
    <p:sldId id="347" r:id="rId37"/>
    <p:sldId id="348" r:id="rId38"/>
    <p:sldId id="357" r:id="rId39"/>
    <p:sldId id="352" r:id="rId40"/>
    <p:sldId id="358" r:id="rId41"/>
    <p:sldId id="359" r:id="rId42"/>
    <p:sldId id="360" r:id="rId43"/>
    <p:sldId id="361" r:id="rId44"/>
    <p:sldId id="362" r:id="rId45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99FF99"/>
    <a:srgbClr val="DDDDDD"/>
    <a:srgbClr val="22581C"/>
    <a:srgbClr val="D10729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5" autoAdjust="0"/>
    <p:restoredTop sz="95229" autoAdjust="0"/>
  </p:normalViewPr>
  <p:slideViewPr>
    <p:cSldViewPr showGuides="1">
      <p:cViewPr varScale="1">
        <p:scale>
          <a:sx n="122" d="100"/>
          <a:sy n="122" d="100"/>
        </p:scale>
        <p:origin x="11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C9AEEA-3766-4986-B87D-DDC5E4FE6A79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2FF458-F415-428E-9783-389454B7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6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81A65B0-349A-4C72-960C-7073794766E4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C0466-5069-4447-A563-DC8A13EE9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4826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4 탐욕적인 접근방법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9605BB-8523-425F-A66F-20A85F156AF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2018-08-23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764215-D96C-4AEB-93C9-6F041ECED719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22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6071-135F-4DCE-BD69-6E9BFFC3B871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6A0E-B4D4-4A0A-B946-0AF5AFAB6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4D38-98C3-4823-9897-3F22B135D0CD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CFD-4F48-4606-8B70-2FC58D1BB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95B2-21D1-4B41-B84F-80494607C5CA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193C-864E-4DB5-B284-8F1E858AA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A1C-5877-4500-9E7A-46C3C9B020C6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94D7-E59A-4D71-B487-3637694B9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4F1B-8264-4022-A028-74E2D1ED3F53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004F-C150-428E-B114-BB05EECEE2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8994-D7DF-4AE5-9A50-BEDA82FF3C36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3FC-399C-4C39-8F29-C2F21C47A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624E-1C0F-4637-BEF8-B09D43470ECC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192-94B5-453D-A942-47A80A2D8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9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1B11-7CED-40B2-9826-2A0F97DBDA4E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B7D7-D4AD-4E08-8F15-6DD4520A5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34BD-C773-489F-B487-8B826BBA6DC6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E9E4-0BC8-49F0-8AE3-28766921D0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78F7-B075-46CA-90B2-4D35269A4FB5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DB65-C51E-4B1D-812C-36BAFFBBF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BC716-90CE-4320-9936-B84DACEF4BA4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4C85-9DFA-4F00-8C43-A38152F2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207F7B-4EC3-4716-9DF4-EE784317E3B0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27C7B5A1-63DE-499F-992A-F94E18E04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4</a:t>
            </a:r>
            <a:r>
              <a:rPr lang="ko-KR" altLang="en-US" sz="3600" smtClean="0"/>
              <a:t>장   탐욕적인 접근방법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600" smtClean="0"/>
              <a:t>(Greedy Algorithm )</a:t>
            </a:r>
            <a:endParaRPr lang="ko-KR" altLang="en-US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2A31C-A9B1-4B49-887B-5576021106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5368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15369" name="직선 연결선 9"/>
          <p:cNvCxnSpPr>
            <a:cxnSpLocks noChangeShapeType="1"/>
            <a:stCxn id="15364" idx="3"/>
            <a:endCxn id="1536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직선 연결선 11"/>
          <p:cNvCxnSpPr>
            <a:cxnSpLocks noChangeShapeType="1"/>
            <a:stCxn id="15363" idx="5"/>
            <a:endCxn id="1536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직선 연결선 13"/>
          <p:cNvCxnSpPr>
            <a:cxnSpLocks noChangeShapeType="1"/>
            <a:stCxn id="15365" idx="0"/>
            <a:endCxn id="1536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직선 연결선 15"/>
          <p:cNvCxnSpPr>
            <a:cxnSpLocks noChangeShapeType="1"/>
            <a:stCxn id="15364" idx="6"/>
            <a:endCxn id="1536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직선 연결선 17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직선 연결선 19"/>
          <p:cNvCxnSpPr>
            <a:cxnSpLocks noChangeShapeType="1"/>
            <a:stCxn id="15365" idx="6"/>
            <a:endCxn id="1536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직선 연결선 21"/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연결선 23"/>
          <p:cNvCxnSpPr>
            <a:cxnSpLocks noChangeShapeType="1"/>
            <a:stCxn id="15368" idx="1"/>
            <a:endCxn id="15366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직선 연결선 25"/>
          <p:cNvCxnSpPr>
            <a:cxnSpLocks noChangeShapeType="1"/>
            <a:stCxn id="15364" idx="5"/>
            <a:endCxn id="1536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7"/>
          <p:cNvCxnSpPr>
            <a:cxnSpLocks noChangeShapeType="1"/>
            <a:stCxn id="15366" idx="3"/>
            <a:endCxn id="15365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모서리가 둥근 직사각형 10"/>
          <p:cNvSpPr>
            <a:spLocks noChangeArrowheads="1"/>
          </p:cNvSpPr>
          <p:nvPr/>
        </p:nvSpPr>
        <p:spPr bwMode="auto">
          <a:xfrm>
            <a:off x="1477963" y="4005263"/>
            <a:ext cx="214312" cy="285750"/>
          </a:xfrm>
          <a:prstGeom prst="roundRect">
            <a:avLst>
              <a:gd name="adj" fmla="val 16667"/>
            </a:avLst>
          </a:prstGeom>
          <a:solidFill>
            <a:schemeClr val="accent2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2192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그래프의 인접행렬식 표현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추가적으로 </a:t>
            </a:r>
            <a:r>
              <a:rPr lang="en-US" altLang="ko-KR" smtClean="0"/>
              <a:t>nearest[1..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  <a:r>
              <a:rPr lang="ko-KR" altLang="en-US" smtClean="0"/>
              <a:t>과 </a:t>
            </a:r>
            <a:r>
              <a:rPr lang="en-US" altLang="ko-KR" smtClean="0"/>
              <a:t>distance[1..</a:t>
            </a:r>
            <a:r>
              <a:rPr lang="en-US" altLang="ko-KR" i="1" smtClean="0"/>
              <a:t>n</a:t>
            </a:r>
            <a:r>
              <a:rPr lang="en-US" altLang="ko-KR" smtClean="0"/>
              <a:t>] </a:t>
            </a:r>
            <a:r>
              <a:rPr lang="ko-KR" altLang="en-US" smtClean="0"/>
              <a:t>배열 유지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nearest[</a:t>
            </a:r>
            <a:r>
              <a:rPr lang="en-US" altLang="ko-KR" i="1" smtClean="0"/>
              <a:t>i</a:t>
            </a:r>
            <a:r>
              <a:rPr lang="en-US" altLang="ko-KR" smtClean="0"/>
              <a:t>] = </a:t>
            </a:r>
            <a:r>
              <a:rPr lang="en-US" altLang="ko-KR" i="1" smtClean="0"/>
              <a:t>Y</a:t>
            </a:r>
            <a:r>
              <a:rPr lang="ko-KR" altLang="en-US" smtClean="0"/>
              <a:t>에 속한 정점 중에서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가장 가까운 정점의 인덱스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distance[</a:t>
            </a:r>
            <a:r>
              <a:rPr lang="en-US" altLang="ko-KR" i="1" smtClean="0"/>
              <a:t>i</a:t>
            </a:r>
            <a:r>
              <a:rPr lang="en-US" altLang="ko-KR" smtClean="0"/>
              <a:t>] =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</a:t>
            </a:r>
            <a:r>
              <a:rPr lang="ko-KR" altLang="en-US" smtClean="0"/>
              <a:t>와 </a:t>
            </a:r>
            <a:r>
              <a:rPr lang="en-US" altLang="ko-KR" smtClean="0"/>
              <a:t>nearest[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를 잇는 이음선의 가중치</a:t>
            </a:r>
          </a:p>
        </p:txBody>
      </p:sp>
      <p:sp>
        <p:nvSpPr>
          <p:cNvPr id="16388" name="슬라이드 번호 개체 틀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C2B92-A4BC-4C26-9EE6-CC8B98EDE7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60400" y="190500"/>
            <a:ext cx="7929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Prim</a:t>
            </a:r>
            <a:r>
              <a:rPr lang="ko-KR" altLang="en-US" sz="4200">
                <a:solidFill>
                  <a:schemeClr val="tx2"/>
                </a:solidFill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</a:rPr>
              <a:t>(</a:t>
            </a:r>
            <a:r>
              <a:rPr lang="ko-KR" altLang="en-US" sz="4200">
                <a:solidFill>
                  <a:schemeClr val="tx2"/>
                </a:solidFill>
              </a:rPr>
              <a:t>세부적</a:t>
            </a:r>
            <a:r>
              <a:rPr lang="en-US" altLang="ko-KR" sz="420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16390" name="그룹 11"/>
          <p:cNvGrpSpPr>
            <a:grpSpLocks/>
          </p:cNvGrpSpPr>
          <p:nvPr/>
        </p:nvGrpSpPr>
        <p:grpSpPr bwMode="auto">
          <a:xfrm>
            <a:off x="1130300" y="1781175"/>
            <a:ext cx="7126288" cy="1141413"/>
            <a:chOff x="1173172" y="2516188"/>
            <a:chExt cx="7124691" cy="1141412"/>
          </a:xfrm>
        </p:grpSpPr>
        <p:graphicFrame>
          <p:nvGraphicFramePr>
            <p:cNvPr id="16400" name="Object 1024"/>
            <p:cNvGraphicFramePr>
              <a:graphicFrameLocks noChangeAspect="1"/>
            </p:cNvGraphicFramePr>
            <p:nvPr/>
          </p:nvGraphicFramePr>
          <p:xfrm>
            <a:off x="1173172" y="2516188"/>
            <a:ext cx="3428231" cy="114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name="수식" r:id="rId4" imgW="1905000" imgH="673100" progId="Equation.3">
                    <p:embed/>
                  </p:oleObj>
                </mc:Choice>
                <mc:Fallback>
                  <p:oleObj name="수식" r:id="rId4" imgW="1905000" imgH="6731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172" y="2516188"/>
                          <a:ext cx="3428231" cy="1141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2163763" y="2566988"/>
              <a:ext cx="5492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6000"/>
                <a:t>{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4811713" y="2516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있다면</a:t>
              </a:r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4792663" y="2897188"/>
              <a:ext cx="348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 i="1" baseline="-25000"/>
                <a:t>i</a:t>
              </a:r>
              <a:r>
                <a:rPr lang="ko-KR" altLang="en-US"/>
                <a:t>에서 </a:t>
              </a:r>
              <a:r>
                <a:rPr lang="en-US" altLang="ko-KR" i="1"/>
                <a:t>v</a:t>
              </a:r>
              <a:r>
                <a:rPr lang="en-US" altLang="ko-KR" i="1" baseline="-25000"/>
                <a:t>j</a:t>
              </a:r>
              <a:r>
                <a:rPr lang="ko-KR" altLang="en-US"/>
                <a:t>로의 이음선이 없다면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4811713" y="3265488"/>
              <a:ext cx="1193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i = j </a:t>
              </a:r>
              <a:r>
                <a:rPr lang="ko-KR" altLang="en-US"/>
                <a:t>이면</a:t>
              </a:r>
            </a:p>
          </p:txBody>
        </p:sp>
      </p:grpSp>
      <p:sp>
        <p:nvSpPr>
          <p:cNvPr id="12" name="타원 4"/>
          <p:cNvSpPr>
            <a:spLocks noChangeArrowheads="1"/>
          </p:cNvSpPr>
          <p:nvPr/>
        </p:nvSpPr>
        <p:spPr bwMode="auto">
          <a:xfrm>
            <a:off x="3605213" y="4918075"/>
            <a:ext cx="714375" cy="928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3" name="타원 5"/>
          <p:cNvSpPr>
            <a:spLocks noChangeArrowheads="1"/>
          </p:cNvSpPr>
          <p:nvPr/>
        </p:nvSpPr>
        <p:spPr bwMode="auto">
          <a:xfrm>
            <a:off x="5392738" y="4846638"/>
            <a:ext cx="1143000" cy="10715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1113" y="4560888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5613" y="4560888"/>
            <a:ext cx="5524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 i="1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타원 8"/>
          <p:cNvSpPr>
            <a:spLocks noChangeArrowheads="1"/>
          </p:cNvSpPr>
          <p:nvPr/>
        </p:nvSpPr>
        <p:spPr bwMode="auto">
          <a:xfrm>
            <a:off x="3890963" y="5203825"/>
            <a:ext cx="215900" cy="21431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7" name="타원 9"/>
          <p:cNvSpPr>
            <a:spLocks noChangeArrowheads="1"/>
          </p:cNvSpPr>
          <p:nvPr/>
        </p:nvSpPr>
        <p:spPr bwMode="auto">
          <a:xfrm>
            <a:off x="5605463" y="5203825"/>
            <a:ext cx="238125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16397" name="직선 연결선 11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4106863" y="5310188"/>
            <a:ext cx="1498600" cy="365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모서리가 둥근 사각형 설명선 13"/>
          <p:cNvSpPr>
            <a:spLocks noChangeArrowheads="1"/>
          </p:cNvSpPr>
          <p:nvPr/>
        </p:nvSpPr>
        <p:spPr bwMode="auto">
          <a:xfrm>
            <a:off x="2392363" y="4846638"/>
            <a:ext cx="927100" cy="357187"/>
          </a:xfrm>
          <a:prstGeom prst="wedgeRoundRectCallout">
            <a:avLst>
              <a:gd name="adj1" fmla="val 114431"/>
              <a:gd name="adj2" fmla="val 713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nearest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20" name="모서리가 둥근 사각형 설명선 14"/>
          <p:cNvSpPr>
            <a:spLocks noChangeArrowheads="1"/>
          </p:cNvSpPr>
          <p:nvPr/>
        </p:nvSpPr>
        <p:spPr bwMode="auto">
          <a:xfrm>
            <a:off x="4319588" y="5918200"/>
            <a:ext cx="1073150" cy="357188"/>
          </a:xfrm>
          <a:prstGeom prst="wedgeRoundRectCallout">
            <a:avLst>
              <a:gd name="adj1" fmla="val 10176"/>
              <a:gd name="adj2" fmla="val -2147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distance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42888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</a:rPr>
              <a:t>  void</a:t>
            </a:r>
            <a:r>
              <a:rPr lang="en-US" altLang="ko-KR" sz="1200" smtClean="0">
                <a:latin typeface="Courier New" panose="02070309020205020404" pitchFamily="49" charset="0"/>
              </a:rPr>
              <a:t> prim(</a:t>
            </a:r>
            <a:r>
              <a:rPr lang="en-US" altLang="ko-KR" sz="1200" b="1" smtClean="0">
                <a:latin typeface="Courier New" panose="02070309020205020404" pitchFamily="49" charset="0"/>
              </a:rPr>
              <a:t>int</a:t>
            </a:r>
            <a:r>
              <a:rPr lang="en-US" altLang="ko-KR" sz="1200" smtClean="0">
                <a:latin typeface="Courier New" panose="02070309020205020404" pitchFamily="49" charset="0"/>
              </a:rPr>
              <a:t> n,		// </a:t>
            </a:r>
            <a:r>
              <a:rPr lang="ko-KR" altLang="en-US" sz="1200" smtClean="0">
                <a:latin typeface="Courier New" panose="02070309020205020404" pitchFamily="49" charset="0"/>
              </a:rPr>
              <a:t>입력</a:t>
            </a:r>
            <a:r>
              <a:rPr lang="en-US" altLang="ko-KR" sz="1200" smtClean="0">
                <a:latin typeface="Courier New" panose="02070309020205020404" pitchFamily="49" charset="0"/>
              </a:rPr>
              <a:t>: </a:t>
            </a:r>
            <a:r>
              <a:rPr lang="ko-KR" altLang="en-US" sz="1200" smtClean="0">
                <a:latin typeface="Courier New" panose="02070309020205020404" pitchFamily="49" charset="0"/>
              </a:rPr>
              <a:t>정점의 수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const number </a:t>
            </a:r>
            <a:r>
              <a:rPr lang="en-US" altLang="ko-KR" sz="1200" smtClean="0">
                <a:latin typeface="Courier New" panose="02070309020205020404" pitchFamily="49" charset="0"/>
              </a:rPr>
              <a:t>W[][],	// </a:t>
            </a:r>
            <a:r>
              <a:rPr lang="ko-KR" altLang="en-US" sz="1200" smtClean="0">
                <a:latin typeface="Courier New" panose="02070309020205020404" pitchFamily="49" charset="0"/>
              </a:rPr>
              <a:t>입력</a:t>
            </a:r>
            <a:r>
              <a:rPr lang="en-US" altLang="ko-KR" sz="1200" smtClean="0">
                <a:latin typeface="Courier New" panose="02070309020205020404" pitchFamily="49" charset="0"/>
              </a:rPr>
              <a:t>: </a:t>
            </a:r>
            <a:r>
              <a:rPr lang="ko-KR" altLang="en-US" sz="1200" smtClean="0">
                <a:latin typeface="Courier New" panose="02070309020205020404" pitchFamily="49" charset="0"/>
              </a:rPr>
              <a:t>그래프의 인접행렬식 표현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set_of_edges&amp; </a:t>
            </a:r>
            <a:r>
              <a:rPr lang="en-US" altLang="ko-KR" sz="1200" smtClean="0">
                <a:latin typeface="Courier New" panose="02070309020205020404" pitchFamily="49" charset="0"/>
              </a:rPr>
              <a:t>F) {	// </a:t>
            </a:r>
            <a:r>
              <a:rPr lang="ko-KR" altLang="en-US" sz="1200" smtClean="0">
                <a:latin typeface="Courier New" panose="02070309020205020404" pitchFamily="49" charset="0"/>
              </a:rPr>
              <a:t>출력</a:t>
            </a:r>
            <a:r>
              <a:rPr lang="en-US" altLang="ko-KR" sz="1200" smtClean="0">
                <a:latin typeface="Courier New" panose="02070309020205020404" pitchFamily="49" charset="0"/>
              </a:rPr>
              <a:t>: </a:t>
            </a:r>
            <a:r>
              <a:rPr lang="ko-KR" altLang="en-US" sz="1200" smtClean="0">
                <a:latin typeface="Courier New" panose="02070309020205020404" pitchFamily="49" charset="0"/>
              </a:rPr>
              <a:t>그래프의 </a:t>
            </a:r>
            <a:r>
              <a:rPr lang="en-US" altLang="ko-KR" sz="1200" smtClean="0">
                <a:latin typeface="Courier New" panose="02070309020205020404" pitchFamily="49" charset="0"/>
              </a:rPr>
              <a:t>MST</a:t>
            </a:r>
            <a:r>
              <a:rPr lang="ko-KR" altLang="en-US" sz="1200" smtClean="0">
                <a:latin typeface="Courier New" panose="02070309020205020404" pitchFamily="49" charset="0"/>
              </a:rPr>
              <a:t>에 속한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i, vnear; 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min;   </a:t>
            </a:r>
            <a:r>
              <a:rPr lang="en-US" altLang="ko-KR" sz="1200" b="1" smtClean="0">
                <a:latin typeface="Courier New" panose="02070309020205020404" pitchFamily="49" charset="0"/>
              </a:rPr>
              <a:t>edge</a:t>
            </a:r>
            <a:r>
              <a:rPr lang="en-US" altLang="ko-KR" sz="1200" smtClean="0">
                <a:latin typeface="Courier New" panose="02070309020205020404" pitchFamily="49" charset="0"/>
              </a:rPr>
              <a:t> e; 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nearest[2..n];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distance[2..n];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F = </a:t>
            </a:r>
            <a:r>
              <a:rPr lang="el-GR" altLang="ko-KR" sz="1200" smtClean="0">
                <a:latin typeface="Courier New" panose="02070309020205020404" pitchFamily="49" charset="0"/>
              </a:rPr>
              <a:t>ϕ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 {	// </a:t>
            </a:r>
            <a:r>
              <a:rPr lang="ko-KR" altLang="en-US" sz="1200" smtClean="0">
                <a:latin typeface="Courier New" panose="02070309020205020404" pitchFamily="49" charset="0"/>
              </a:rPr>
              <a:t>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nearest[i] = 1;	// vi</a:t>
            </a:r>
            <a:r>
              <a:rPr lang="ko-KR" altLang="en-US" sz="1200" smtClean="0">
                <a:latin typeface="Courier New" panose="02070309020205020404" pitchFamily="49" charset="0"/>
              </a:rPr>
              <a:t>에서 가장 가까운 정점을 </a:t>
            </a:r>
            <a:r>
              <a:rPr lang="en-US" altLang="ko-KR" sz="1200" smtClean="0">
                <a:latin typeface="Courier New" panose="02070309020205020404" pitchFamily="49" charset="0"/>
              </a:rPr>
              <a:t>v1</a:t>
            </a:r>
            <a:r>
              <a:rPr lang="ko-KR" altLang="en-US" sz="1200" smtClean="0">
                <a:latin typeface="Courier New" panose="02070309020205020404" pitchFamily="49" charset="0"/>
              </a:rPr>
              <a:t>으로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distance[i] = W[1][i];	// vi</a:t>
            </a:r>
            <a:r>
              <a:rPr lang="ko-KR" altLang="en-US" sz="1200" smtClean="0">
                <a:latin typeface="Courier New" panose="02070309020205020404" pitchFamily="49" charset="0"/>
              </a:rPr>
              <a:t>과 </a:t>
            </a:r>
            <a:r>
              <a:rPr lang="en-US" altLang="ko-KR" sz="1200" smtClean="0">
                <a:latin typeface="Courier New" panose="02070309020205020404" pitchFamily="49" charset="0"/>
              </a:rPr>
              <a:t>v1</a:t>
            </a:r>
            <a:r>
              <a:rPr lang="ko-KR" altLang="en-US" sz="1200" smtClean="0">
                <a:latin typeface="Courier New" panose="02070309020205020404" pitchFamily="49" charset="0"/>
              </a:rPr>
              <a:t>을 잇는 이음선의 가중치로 초기화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repeat</a:t>
            </a:r>
            <a:r>
              <a:rPr lang="en-US" altLang="ko-KR" sz="1200" smtClean="0">
                <a:latin typeface="Courier New" panose="02070309020205020404" pitchFamily="49" charset="0"/>
              </a:rPr>
              <a:t>(n-1 times) {		// n-1</a:t>
            </a:r>
            <a:r>
              <a:rPr lang="ko-KR" altLang="en-US" sz="1200" smtClean="0">
                <a:latin typeface="Courier New" panose="02070309020205020404" pitchFamily="49" charset="0"/>
              </a:rPr>
              <a:t>개의 정점을 </a:t>
            </a:r>
            <a:r>
              <a:rPr lang="en-US" altLang="ko-KR" sz="1200" smtClean="0">
                <a:latin typeface="Courier New" panose="02070309020205020404" pitchFamily="49" charset="0"/>
              </a:rPr>
              <a:t>Y</a:t>
            </a:r>
            <a:r>
              <a:rPr lang="ko-KR" altLang="en-US" sz="1200" smtClean="0">
                <a:latin typeface="Courier New" panose="02070309020205020404" pitchFamily="49" charset="0"/>
              </a:rPr>
              <a:t>에 추가한다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</a:t>
            </a:r>
            <a:r>
              <a:rPr lang="en-US" altLang="ko-KR" sz="1200" smtClean="0">
                <a:latin typeface="Courier New" panose="02070309020205020404" pitchFamily="49" charset="0"/>
              </a:rPr>
              <a:t>min = “infinite”;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		// </a:t>
            </a:r>
            <a:r>
              <a:rPr lang="ko-KR" altLang="en-US" sz="1200" smtClean="0">
                <a:latin typeface="Courier New" panose="02070309020205020404" pitchFamily="49" charset="0"/>
              </a:rPr>
              <a:t>각 정점에 대해서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(0 &lt;= distance[i] &lt; min) {	// distance[i]</a:t>
            </a:r>
            <a:r>
              <a:rPr lang="ko-KR" altLang="en-US" sz="1200" smtClean="0">
                <a:latin typeface="Courier New" panose="02070309020205020404" pitchFamily="49" charset="0"/>
              </a:rPr>
              <a:t>를 검사하여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min = distance[i];		// </a:t>
            </a:r>
            <a:r>
              <a:rPr lang="ko-KR" altLang="en-US" sz="1200" smtClean="0">
                <a:latin typeface="Courier New" panose="02070309020205020404" pitchFamily="49" charset="0"/>
              </a:rPr>
              <a:t>가장 가까이 있는 </a:t>
            </a:r>
            <a:r>
              <a:rPr lang="en-US" altLang="ko-KR" sz="1200" smtClean="0">
                <a:latin typeface="Courier New" panose="02070309020205020404" pitchFamily="49" charset="0"/>
              </a:rPr>
              <a:t>vnear</a:t>
            </a:r>
            <a:r>
              <a:rPr lang="ko-KR" altLang="en-US" sz="1200" smtClean="0">
                <a:latin typeface="Courier New" panose="02070309020205020404" pitchFamily="49" charset="0"/>
              </a:rPr>
              <a:t>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vnear = i;			// </a:t>
            </a:r>
            <a:r>
              <a:rPr lang="ko-KR" altLang="en-US" sz="1200" smtClean="0">
                <a:latin typeface="Courier New" panose="02070309020205020404" pitchFamily="49" charset="0"/>
              </a:rPr>
              <a:t>찾는다</a:t>
            </a:r>
            <a:r>
              <a:rPr lang="en-US" altLang="ko-KR" sz="120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e = vnear</a:t>
            </a:r>
            <a:r>
              <a:rPr lang="ko-KR" altLang="en-US" sz="1200" smtClean="0">
                <a:latin typeface="Courier New" panose="02070309020205020404" pitchFamily="49" charset="0"/>
              </a:rPr>
              <a:t>와 </a:t>
            </a:r>
            <a:r>
              <a:rPr lang="en-US" altLang="ko-KR" sz="1200" smtClean="0">
                <a:latin typeface="Courier New" panose="02070309020205020404" pitchFamily="49" charset="0"/>
              </a:rPr>
              <a:t>nearest[vnear]</a:t>
            </a:r>
            <a:r>
              <a:rPr lang="ko-KR" altLang="en-US" sz="1200" smtClean="0">
                <a:latin typeface="Courier New" panose="02070309020205020404" pitchFamily="49" charset="0"/>
              </a:rPr>
              <a:t>를 잇는 이음선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e</a:t>
            </a:r>
            <a:r>
              <a:rPr lang="ko-KR" altLang="en-US" sz="1200" smtClean="0">
                <a:latin typeface="Courier New" panose="02070309020205020404" pitchFamily="49" charset="0"/>
              </a:rPr>
              <a:t>를 </a:t>
            </a:r>
            <a:r>
              <a:rPr lang="en-US" altLang="ko-KR" sz="1200" smtClean="0">
                <a:latin typeface="Courier New" panose="02070309020205020404" pitchFamily="49" charset="0"/>
              </a:rPr>
              <a:t>F</a:t>
            </a:r>
            <a:r>
              <a:rPr lang="ko-KR" altLang="en-US" sz="1200" smtClean="0">
                <a:latin typeface="Courier New" panose="02070309020205020404" pitchFamily="49" charset="0"/>
              </a:rPr>
              <a:t>에 추가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distance[vnear] = -1;		// </a:t>
            </a:r>
            <a:r>
              <a:rPr lang="ko-KR" altLang="en-US" sz="1200" smtClean="0">
                <a:latin typeface="Courier New" panose="02070309020205020404" pitchFamily="49" charset="0"/>
              </a:rPr>
              <a:t>찾은 노드를 </a:t>
            </a:r>
            <a:r>
              <a:rPr lang="en-US" altLang="ko-KR" sz="1200" smtClean="0">
                <a:latin typeface="Courier New" panose="02070309020205020404" pitchFamily="49" charset="0"/>
              </a:rPr>
              <a:t>Y</a:t>
            </a:r>
            <a:r>
              <a:rPr lang="ko-KR" altLang="en-US" sz="1200" smtClean="0">
                <a:latin typeface="Courier New" panose="02070309020205020404" pitchFamily="49" charset="0"/>
              </a:rPr>
              <a:t>에 추가한다</a:t>
            </a:r>
            <a:r>
              <a:rPr lang="en-US" altLang="ko-KR" sz="120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(W[i][vnear] &lt; distance[i]) {	// Y</a:t>
            </a:r>
            <a:r>
              <a:rPr lang="ko-KR" altLang="en-US" sz="1200" smtClean="0">
                <a:latin typeface="Courier New" panose="02070309020205020404" pitchFamily="49" charset="0"/>
              </a:rPr>
              <a:t>에 없는 각 노드에 대해서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distance[i] = W[i][vnear];	// distance[i]</a:t>
            </a:r>
            <a:r>
              <a:rPr lang="ko-KR" altLang="en-US" sz="1200" smtClean="0">
                <a:latin typeface="Courier New" panose="02070309020205020404" pitchFamily="49" charset="0"/>
              </a:rPr>
              <a:t>를 갱신한다</a:t>
            </a:r>
            <a:r>
              <a:rPr lang="en-US" altLang="ko-KR" sz="120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        nearest[i]=vnear;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6433C-1FE4-405C-8205-A60C80171DA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2" name="직사각형 5"/>
          <p:cNvSpPr>
            <a:spLocks noChangeArrowheads="1"/>
          </p:cNvSpPr>
          <p:nvPr/>
        </p:nvSpPr>
        <p:spPr bwMode="auto">
          <a:xfrm>
            <a:off x="285750" y="214313"/>
            <a:ext cx="8572500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ED84B-7091-436B-BEFD-010FB2870D3F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476250"/>
            <a:ext cx="3025775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 =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  1,  3,inf,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[1,  0,  3,6,   inf],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  3,  0,4,   2],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[inf,6,  4,0,   5],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[inf,inf,2,5,   0]]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375" y="476250"/>
            <a:ext cx="5508625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nearest[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distance[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prim’s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알고리즘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539750" y="3141663"/>
            <a:ext cx="24653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6FAB7-676E-4A59-B4C7-79D0B987D63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6975" y="762000"/>
            <a:ext cx="6543675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1    3 1000 1000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1    0    3    6 1000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3    3    0    4    2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1000    6    4    0    5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1000 1000    2    5    0 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{(4, 2), (2, 0), (1, 0), (3, 2)}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알고리즘</a:t>
            </a:r>
            <a:r>
              <a:rPr lang="en-US" altLang="ko-KR" smtClean="0"/>
              <a:t>(1956)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76313"/>
            <a:ext cx="8839200" cy="5548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1. </a:t>
            </a:r>
            <a:r>
              <a:rPr lang="en-US" altLang="ko-KR" sz="1800" i="1" dirty="0" smtClean="0"/>
              <a:t>F</a:t>
            </a:r>
            <a:r>
              <a:rPr lang="en-US" altLang="ko-KR" sz="1800" dirty="0" smtClean="0"/>
              <a:t> := </a:t>
            </a:r>
            <a:r>
              <a:rPr lang="el-GR" altLang="ko-KR" sz="1800" dirty="0" smtClean="0"/>
              <a:t>ϕ</a:t>
            </a:r>
            <a:r>
              <a:rPr lang="en-US" altLang="ko-KR" sz="1800" dirty="0" smtClean="0"/>
              <a:t>;</a:t>
            </a:r>
          </a:p>
          <a:p>
            <a:pPr marL="627063" indent="-268288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서로소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素</a:t>
            </a:r>
            <a:r>
              <a:rPr lang="en-US" altLang="ko-KR" sz="1800" dirty="0" smtClean="0"/>
              <a:t>, disjoint)</a:t>
            </a:r>
            <a:r>
              <a:rPr lang="ko-KR" altLang="en-US" sz="1800" dirty="0" smtClean="0"/>
              <a:t>가 되는 </a:t>
            </a:r>
            <a:r>
              <a:rPr lang="en-US" altLang="ko-KR" sz="1800" i="1" dirty="0" smtClean="0"/>
              <a:t>V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부분집합 들을 만드는데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부분집합 마다 하나의 정점만 가짐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en-US" altLang="ko-KR" sz="1800" dirty="0" smtClean="0"/>
              <a:t>3. </a:t>
            </a:r>
            <a:r>
              <a:rPr lang="en-US" altLang="ko-KR" sz="1800" i="1" dirty="0" smtClean="0"/>
              <a:t>E</a:t>
            </a:r>
            <a:r>
              <a:rPr lang="ko-KR" altLang="en-US" sz="1800" dirty="0" smtClean="0"/>
              <a:t>안에 있는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가중치의 </a:t>
            </a:r>
            <a:r>
              <a:rPr lang="ko-KR" altLang="en-US" sz="1800" dirty="0" err="1" smtClean="0"/>
              <a:t>비내림차순으로</a:t>
            </a:r>
            <a:r>
              <a:rPr lang="ko-KR" altLang="en-US" sz="1800" dirty="0" smtClean="0"/>
              <a:t> 정렬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en-US" altLang="ko-KR" sz="1800" dirty="0" smtClean="0"/>
              <a:t>4. while(</a:t>
            </a:r>
            <a:r>
              <a:rPr lang="ko-KR" altLang="en-US" sz="1800" dirty="0" smtClean="0"/>
              <a:t>답을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구하지 못했음</a:t>
            </a:r>
            <a:r>
              <a:rPr lang="en-US" altLang="ko-KR" sz="1800" dirty="0" smtClean="0"/>
              <a:t>){</a:t>
            </a:r>
            <a:endParaRPr lang="ko-KR" altLang="en-US" sz="18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(a) </a:t>
            </a:r>
            <a:r>
              <a:rPr lang="ko-KR" altLang="en-US" sz="1800" b="1" dirty="0" smtClean="0"/>
              <a:t>선정 절차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최소가중치를 갖고 있는 다음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선정</a:t>
            </a:r>
            <a:endParaRPr lang="en-US" altLang="ko-KR" sz="1800" dirty="0" smtClean="0"/>
          </a:p>
          <a:p>
            <a:pPr marL="1255713" indent="-358775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(b) </a:t>
            </a:r>
            <a:r>
              <a:rPr lang="ko-KR" altLang="en-US" sz="1800" b="1" dirty="0" smtClean="0"/>
              <a:t>적정성 점검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만약 선정된 </a:t>
            </a:r>
            <a:r>
              <a:rPr lang="ko-KR" altLang="en-US" sz="1800" dirty="0" err="1" smtClean="0"/>
              <a:t>이음선이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두개의</a:t>
            </a:r>
            <a:r>
              <a:rPr lang="ko-KR" altLang="en-US" sz="1800" dirty="0" smtClean="0"/>
              <a:t> 서로소인 정점을 잇는다면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먼저 그 부분집합을 하나의 집합으로 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다음에 그 </a:t>
            </a:r>
            <a:r>
              <a:rPr lang="ko-KR" altLang="en-US" sz="1800" dirty="0" err="1" smtClean="0"/>
              <a:t>이음선을</a:t>
            </a:r>
            <a:r>
              <a:rPr lang="ko-KR" altLang="en-US" sz="1800" dirty="0" smtClean="0"/>
              <a:t> </a:t>
            </a:r>
            <a:r>
              <a:rPr lang="en-US" altLang="ko-KR" sz="1800" i="1" dirty="0" smtClean="0"/>
              <a:t>F</a:t>
            </a:r>
            <a:r>
              <a:rPr lang="ko-KR" altLang="en-US" sz="1800" dirty="0" smtClean="0"/>
              <a:t>에 추가한다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	(d) </a:t>
            </a:r>
            <a:r>
              <a:rPr lang="ko-KR" altLang="en-US" sz="1800" b="1" dirty="0" smtClean="0"/>
              <a:t>해답 점검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만약 모든 부분집합이 하나의 집합으로 합하여 지면</a:t>
            </a:r>
            <a:r>
              <a:rPr lang="en-US" altLang="ko-KR" sz="1800" dirty="0" smtClean="0"/>
              <a:t>,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                                   </a:t>
            </a:r>
            <a:r>
              <a:rPr lang="ko-KR" altLang="en-US" sz="1800" dirty="0" smtClean="0"/>
              <a:t>그 때 </a:t>
            </a:r>
            <a:r>
              <a:rPr lang="en-US" altLang="ko-KR" sz="1800" i="1" dirty="0" smtClean="0"/>
              <a:t>T</a:t>
            </a:r>
            <a:r>
              <a:rPr lang="en-US" altLang="ko-KR" sz="1800" dirty="0" smtClean="0"/>
              <a:t> = (</a:t>
            </a:r>
            <a:r>
              <a:rPr lang="en-US" altLang="ko-KR" sz="1800" i="1" dirty="0" smtClean="0"/>
              <a:t>V</a:t>
            </a:r>
            <a:r>
              <a:rPr lang="en-US" altLang="ko-KR" sz="1800" dirty="0" smtClean="0"/>
              <a:t>,</a:t>
            </a:r>
            <a:r>
              <a:rPr lang="en-US" altLang="ko-KR" sz="1800" i="1" dirty="0" smtClean="0"/>
              <a:t>F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최소비용신장트리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          }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EABF3-78FD-4C25-A74F-331305BBCC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6"/>
          <a:stretch>
            <a:fillRect/>
          </a:stretch>
        </p:blipFill>
        <p:spPr bwMode="auto">
          <a:xfrm>
            <a:off x="611188" y="2246313"/>
            <a:ext cx="561657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7F976-FFEA-4612-B29F-768191C4D4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21508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4" b="68269"/>
          <a:stretch>
            <a:fillRect/>
          </a:stretch>
        </p:blipFill>
        <p:spPr bwMode="auto">
          <a:xfrm>
            <a:off x="611188" y="325438"/>
            <a:ext cx="1728787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8" b="68269"/>
          <a:stretch>
            <a:fillRect/>
          </a:stretch>
        </p:blipFill>
        <p:spPr bwMode="auto">
          <a:xfrm>
            <a:off x="5011738" y="225425"/>
            <a:ext cx="16843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r="34898" b="83536"/>
          <a:stretch>
            <a:fillRect/>
          </a:stretch>
        </p:blipFill>
        <p:spPr bwMode="auto">
          <a:xfrm>
            <a:off x="2484438" y="188913"/>
            <a:ext cx="15827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 descr="04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6" t="19992" r="34898" b="68269"/>
          <a:stretch>
            <a:fillRect/>
          </a:stretch>
        </p:blipFill>
        <p:spPr bwMode="auto">
          <a:xfrm>
            <a:off x="2511425" y="1450975"/>
            <a:ext cx="15827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3036888" y="1104900"/>
            <a:ext cx="687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(v2, v3) 3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3E020C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(v3, v4) 4</a:t>
            </a:r>
            <a:endParaRPr lang="ko-KR" altLang="en-US" sz="1000">
              <a:solidFill>
                <a:srgbClr val="3E020C"/>
              </a:solidFill>
              <a:latin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525" y="5589588"/>
            <a:ext cx="2168525" cy="33813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</a:rPr>
              <a:t>(2,3) 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</a:rPr>
              <a:t>은 사이클을 </a:t>
            </a:r>
            <a:r>
              <a:rPr lang="ko-KR" altLang="en-US" sz="1600" dirty="0" err="1">
                <a:solidFill>
                  <a:srgbClr val="3E020C"/>
                </a:solidFill>
                <a:latin typeface="Times New Roman" pitchFamily="18" charset="0"/>
              </a:rPr>
              <a:t>만듬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ADEB2-8BE0-4208-8C8F-0AC2533EBF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2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3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4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5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36" name="타원 7"/>
          <p:cNvSpPr>
            <a:spLocks noChangeArrowheads="1"/>
          </p:cNvSpPr>
          <p:nvPr/>
        </p:nvSpPr>
        <p:spPr bwMode="auto">
          <a:xfrm>
            <a:off x="6932613" y="3049588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22537" name="직선 연결선 9"/>
          <p:cNvCxnSpPr>
            <a:cxnSpLocks noChangeShapeType="1"/>
            <a:stCxn id="22532" idx="3"/>
            <a:endCxn id="22531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직선 연결선 11"/>
          <p:cNvCxnSpPr>
            <a:cxnSpLocks noChangeShapeType="1"/>
            <a:stCxn id="22531" idx="5"/>
            <a:endCxn id="22533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직선 연결선 13"/>
          <p:cNvCxnSpPr>
            <a:cxnSpLocks noChangeShapeType="1"/>
            <a:stCxn id="22533" idx="0"/>
            <a:endCxn id="22532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직선 연결선 15"/>
          <p:cNvCxnSpPr>
            <a:cxnSpLocks noChangeShapeType="1"/>
            <a:stCxn id="22532" idx="6"/>
            <a:endCxn id="22534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직선 연결선 17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직선 연결선 19"/>
          <p:cNvCxnSpPr>
            <a:cxnSpLocks noChangeShapeType="1"/>
            <a:stCxn id="22533" idx="6"/>
            <a:endCxn id="22535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21"/>
          <p:cNvCxnSpPr>
            <a:cxnSpLocks noChangeShapeType="1"/>
            <a:stCxn id="22535" idx="7"/>
            <a:endCxn id="22536" idx="3"/>
          </p:cNvCxnSpPr>
          <p:nvPr/>
        </p:nvCxnSpPr>
        <p:spPr bwMode="auto">
          <a:xfrm flipV="1">
            <a:off x="5651500" y="3357563"/>
            <a:ext cx="133350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23"/>
          <p:cNvCxnSpPr>
            <a:cxnSpLocks noChangeShapeType="1"/>
            <a:stCxn id="22536" idx="1"/>
            <a:endCxn id="22534" idx="6"/>
          </p:cNvCxnSpPr>
          <p:nvPr/>
        </p:nvCxnSpPr>
        <p:spPr bwMode="auto">
          <a:xfrm flipH="1" flipV="1">
            <a:off x="5708650" y="2111375"/>
            <a:ext cx="1276350" cy="99060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직선 연결선 25"/>
          <p:cNvCxnSpPr>
            <a:cxnSpLocks noChangeShapeType="1"/>
            <a:stCxn id="22532" idx="5"/>
            <a:endCxn id="22535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직선 연결선 27"/>
          <p:cNvCxnSpPr>
            <a:cxnSpLocks noChangeShapeType="1"/>
            <a:stCxn id="22534" idx="3"/>
            <a:endCxn id="22533" idx="7"/>
          </p:cNvCxnSpPr>
          <p:nvPr/>
        </p:nvCxnSpPr>
        <p:spPr bwMode="auto">
          <a:xfrm flipH="1">
            <a:off x="3759200" y="2238375"/>
            <a:ext cx="1641475" cy="18002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3675" y="37766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7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9625" y="293687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513" y="22304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0950" y="35861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8392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kruskal(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m,	   // </a:t>
            </a:r>
            <a:r>
              <a:rPr lang="ko-KR" altLang="en-US" sz="1600" smtClean="0">
                <a:latin typeface="Courier New" panose="02070309020205020404" pitchFamily="49" charset="0"/>
              </a:rPr>
              <a:t>입력</a:t>
            </a:r>
            <a:r>
              <a:rPr lang="en-US" altLang="ko-KR" sz="1600" smtClean="0">
                <a:latin typeface="Courier New" panose="02070309020205020404" pitchFamily="49" charset="0"/>
              </a:rPr>
              <a:t>: </a:t>
            </a:r>
            <a:r>
              <a:rPr lang="ko-KR" altLang="en-US" sz="1600" smtClean="0">
                <a:latin typeface="Courier New" panose="02070309020205020404" pitchFamily="49" charset="0"/>
              </a:rPr>
              <a:t>정점의 수 </a:t>
            </a:r>
            <a:r>
              <a:rPr lang="en-US" altLang="ko-KR" sz="1600" smtClean="0">
                <a:latin typeface="Courier New" panose="02070309020205020404" pitchFamily="49" charset="0"/>
              </a:rPr>
              <a:t>n, </a:t>
            </a:r>
            <a:r>
              <a:rPr lang="ko-KR" altLang="en-US" sz="1600" smtClean="0">
                <a:latin typeface="Courier New" panose="02070309020205020404" pitchFamily="49" charset="0"/>
              </a:rPr>
              <a:t>에지의 수 </a:t>
            </a:r>
            <a:r>
              <a:rPr lang="en-US" altLang="ko-KR" sz="1600" smtClean="0">
                <a:latin typeface="Courier New" panose="02070309020205020404" pitchFamily="49" charset="0"/>
              </a:rPr>
              <a:t>m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set_of_edges</a:t>
            </a:r>
            <a:r>
              <a:rPr lang="en-US" altLang="ko-KR" sz="1600" smtClean="0">
                <a:latin typeface="Courier New" panose="02070309020205020404" pitchFamily="49" charset="0"/>
              </a:rPr>
              <a:t> E,  // </a:t>
            </a:r>
            <a:r>
              <a:rPr lang="ko-KR" altLang="en-US" sz="1600" smtClean="0">
                <a:latin typeface="Courier New" panose="02070309020205020404" pitchFamily="49" charset="0"/>
              </a:rPr>
              <a:t>입력</a:t>
            </a:r>
            <a:r>
              <a:rPr lang="en-US" altLang="ko-KR" sz="1600" smtClean="0">
                <a:latin typeface="Courier New" panose="02070309020205020404" pitchFamily="49" charset="0"/>
              </a:rPr>
              <a:t>: </a:t>
            </a:r>
            <a:r>
              <a:rPr lang="ko-KR" altLang="en-US" sz="1600" smtClean="0">
                <a:latin typeface="Courier New" panose="02070309020205020404" pitchFamily="49" charset="0"/>
              </a:rPr>
              <a:t>가중치를 포함한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 smtClean="0">
                <a:latin typeface="Courier New" panose="02070309020205020404" pitchFamily="49" charset="0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set_of_edges&amp; </a:t>
            </a:r>
            <a:r>
              <a:rPr lang="en-US" altLang="ko-KR" sz="1600" smtClean="0">
                <a:latin typeface="Courier New" panose="02070309020205020404" pitchFamily="49" charset="0"/>
              </a:rPr>
              <a:t>F) {// </a:t>
            </a:r>
            <a:r>
              <a:rPr lang="ko-KR" altLang="en-US" sz="1600" smtClean="0">
                <a:latin typeface="Courier New" panose="02070309020205020404" pitchFamily="49" charset="0"/>
              </a:rPr>
              <a:t>출력</a:t>
            </a:r>
            <a:r>
              <a:rPr lang="en-US" altLang="ko-KR" sz="1600" smtClean="0">
                <a:latin typeface="Courier New" panose="02070309020205020404" pitchFamily="49" charset="0"/>
              </a:rPr>
              <a:t>: MST</a:t>
            </a:r>
            <a:r>
              <a:rPr lang="ko-KR" altLang="en-US" sz="1600" smtClean="0">
                <a:latin typeface="Courier New" panose="02070309020205020404" pitchFamily="49" charset="0"/>
              </a:rPr>
              <a:t>를 이루는 이음선의 집합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set_pointer</a:t>
            </a:r>
            <a:r>
              <a:rPr lang="en-US" altLang="ko-KR" sz="1600" smtClean="0">
                <a:latin typeface="Courier New" panose="02070309020205020404" pitchFamily="49" charset="0"/>
              </a:rPr>
              <a:t> p, q;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edge</a:t>
            </a:r>
            <a:r>
              <a:rPr lang="en-US" altLang="ko-KR" sz="1600" smtClean="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E</a:t>
            </a:r>
            <a:r>
              <a:rPr lang="ko-KR" altLang="en-US" sz="1600" smtClean="0">
                <a:latin typeface="Courier New" panose="02070309020205020404" pitchFamily="49" charset="0"/>
              </a:rPr>
              <a:t>에 속한 </a:t>
            </a:r>
            <a:r>
              <a:rPr lang="en-US" altLang="ko-KR" sz="1600" smtClean="0">
                <a:latin typeface="Courier New" panose="02070309020205020404" pitchFamily="49" charset="0"/>
              </a:rPr>
              <a:t>m</a:t>
            </a:r>
            <a:r>
              <a:rPr lang="ko-KR" altLang="en-US" sz="1600" smtClean="0">
                <a:latin typeface="Courier New" panose="02070309020205020404" pitchFamily="49" charset="0"/>
              </a:rPr>
              <a:t>개의 이음선을 가중치의 비내림차순으로 정렬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F = </a:t>
            </a:r>
            <a:r>
              <a:rPr lang="el-GR" altLang="ko-KR" sz="1600" smtClean="0"/>
              <a:t>ϕ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initial(n);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while</a:t>
            </a:r>
            <a:r>
              <a:rPr lang="en-US" altLang="ko-KR" sz="1600" smtClean="0">
                <a:latin typeface="Courier New" panose="02070309020205020404" pitchFamily="49" charset="0"/>
              </a:rPr>
              <a:t> (F</a:t>
            </a:r>
            <a:r>
              <a:rPr lang="ko-KR" altLang="en-US" sz="1600" smtClean="0">
                <a:latin typeface="Courier New" panose="02070309020205020404" pitchFamily="49" charset="0"/>
              </a:rPr>
              <a:t>에 속한 이음선의 개수가 </a:t>
            </a:r>
            <a:r>
              <a:rPr lang="en-US" altLang="ko-KR" sz="1600" smtClean="0">
                <a:latin typeface="Courier New" panose="02070309020205020404" pitchFamily="49" charset="0"/>
              </a:rPr>
              <a:t>n-1</a:t>
            </a:r>
            <a:r>
              <a:rPr lang="ko-KR" altLang="en-US" sz="1600" smtClean="0">
                <a:latin typeface="Courier New" panose="02070309020205020404" pitchFamily="49" charset="0"/>
              </a:rPr>
              <a:t>보다 작다</a:t>
            </a:r>
            <a:r>
              <a:rPr lang="en-US" altLang="ko-KR" sz="16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e = </a:t>
            </a:r>
            <a:r>
              <a:rPr lang="ko-KR" altLang="en-US" sz="1600" smtClean="0">
                <a:latin typeface="Courier New" panose="02070309020205020404" pitchFamily="49" charset="0"/>
              </a:rPr>
              <a:t>아직 점검하지 않은 최소의 가중치를 가진 이음선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(i, j) = e</a:t>
            </a:r>
            <a:r>
              <a:rPr lang="ko-KR" altLang="en-US" sz="1600" smtClean="0">
                <a:latin typeface="Courier New" panose="02070309020205020404" pitchFamily="49" charset="0"/>
              </a:rPr>
              <a:t>를 이루는 양쪽 정점의 인덱스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p = find(i);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q = find(j);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if (!equal(p,q))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merge(p,q);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	 e</a:t>
            </a:r>
            <a:r>
              <a:rPr lang="ko-KR" altLang="en-US" sz="1600" smtClean="0">
                <a:latin typeface="Courier New" panose="02070309020205020404" pitchFamily="49" charset="0"/>
              </a:rPr>
              <a:t>를 </a:t>
            </a:r>
            <a:r>
              <a:rPr lang="en-US" altLang="ko-KR" sz="1600" smtClean="0">
                <a:latin typeface="Courier New" panose="02070309020205020404" pitchFamily="49" charset="0"/>
              </a:rPr>
              <a:t>F</a:t>
            </a:r>
            <a:r>
              <a:rPr lang="ko-KR" altLang="en-US" sz="1600" smtClean="0">
                <a:latin typeface="Courier New" panose="02070309020205020404" pitchFamily="49" charset="0"/>
              </a:rPr>
              <a:t>에 추가</a:t>
            </a:r>
            <a:r>
              <a:rPr lang="en-US" altLang="ko-KR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355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863F9-D39C-4DF6-86CC-5EED650AF6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6" name="직사각형 5"/>
          <p:cNvSpPr>
            <a:spLocks noChangeArrowheads="1"/>
          </p:cNvSpPr>
          <p:nvPr/>
        </p:nvSpPr>
        <p:spPr bwMode="auto">
          <a:xfrm>
            <a:off x="285750" y="285750"/>
            <a:ext cx="8358188" cy="5929313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98B55-499E-47A5-98FB-C933DB77422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125" y="765175"/>
            <a:ext cx="6381750" cy="50475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make_singleton_set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parent[v] = v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rank[v] = 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find(v):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parent[v] != v: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parent[v] = find(parent[v])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parent[v]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union(r1, r2):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r1 != r2: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rank[r1] &gt; rank[r2]: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parent[r2] = r1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rank[r1] += rank[r2]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parent[r1] = r2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rank[r1] == rank[r2]: rank[r2] += rank[r1]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Greedy Algorithm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3434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u="sng" dirty="0" smtClean="0"/>
              <a:t>탐욕적인 알고리즘</a:t>
            </a:r>
            <a:r>
              <a:rPr lang="en-US" altLang="ko-KR" u="sng" dirty="0" smtClean="0"/>
              <a:t>(greedy algorithm)</a:t>
            </a:r>
            <a:r>
              <a:rPr lang="ko-KR" altLang="en-US" dirty="0" smtClean="0"/>
              <a:t>은 결정을 해야 할 때마다 그 순간에 가장 좋다고 생각되는 것을 해답으로 선택함으로써 최종적인 해답에 도달한다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그 순간의 선택은 그 당시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최적이다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최적이라고 생각했던 해답들을 모아서 최종적인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해답을 만들었다고 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해답이 궁극적으로 최적이라는 보장이 없다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따라서 탐욕적인 알고리즘은 항상 최적의 해답을 주는지를 반드시 검증해야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F3210-DEAF-43E1-A82B-13CDD84CE1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F93E28-DA19-41F5-87C8-9C0A18CC46E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58763"/>
            <a:ext cx="5617344" cy="56938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algorithm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=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'vertices': ['A', 'B', 'C', 'D', 'E'],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'edges': set([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(1, 'A', 'B'),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'A',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(3, 'B', 'C'),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(6, 'B',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(4, 'C', 'D'),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(2, 'C',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(5, 'D', 'E'),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kruskal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560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r="56120" b="53951"/>
          <a:stretch>
            <a:fillRect/>
          </a:stretch>
        </p:blipFill>
        <p:spPr bwMode="auto">
          <a:xfrm>
            <a:off x="6426200" y="1341438"/>
            <a:ext cx="2463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7800" y="1589088"/>
            <a:ext cx="3556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A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4513" y="1589088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B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3775" y="3429000"/>
            <a:ext cx="384175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E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1925" y="2633663"/>
            <a:ext cx="384175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C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513" y="2662238"/>
            <a:ext cx="384175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>
                <a:solidFill>
                  <a:srgbClr val="3E020C"/>
                </a:solidFill>
                <a:latin typeface="Times New Roman" pitchFamily="18" charset="0"/>
              </a:rPr>
              <a:t>D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8AB19-7028-49DA-B5D0-0E3013305FF8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213" y="1628775"/>
            <a:ext cx="7704137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'C', 'E'), (4, 'C', 'D'), (1, 'A', 'B'), (3, 'A', 'C')}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4"/>
          <p:cNvSpPr>
            <a:spLocks noChangeArrowheads="1"/>
          </p:cNvSpPr>
          <p:nvPr/>
        </p:nvSpPr>
        <p:spPr bwMode="auto">
          <a:xfrm>
            <a:off x="4857750" y="5286375"/>
            <a:ext cx="357188" cy="35718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81000"/>
            <a:ext cx="8358187" cy="1143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단일출발점 최단경로문제</a:t>
            </a:r>
            <a:r>
              <a:rPr lang="en-US" altLang="ko-KR" sz="3200" smtClean="0"/>
              <a:t>(single source shortest path</a:t>
            </a:r>
            <a:r>
              <a:rPr lang="ko-KR" altLang="en-US" sz="3200" smtClean="0"/>
              <a:t> </a:t>
            </a:r>
            <a:r>
              <a:rPr lang="en-US" altLang="ko-KR" sz="3200" smtClean="0"/>
              <a:t>problem)</a:t>
            </a:r>
            <a:r>
              <a:rPr lang="ko-KR" altLang="en-US" sz="3200" smtClean="0"/>
              <a:t> </a:t>
            </a:r>
            <a:r>
              <a:rPr lang="en-US" altLang="ko-KR" sz="3200" smtClean="0"/>
              <a:t>Dijkstra</a:t>
            </a:r>
            <a:r>
              <a:rPr lang="ko-KR" altLang="en-US" sz="3200" smtClean="0"/>
              <a:t>의 알고리즘</a:t>
            </a:r>
            <a:r>
              <a:rPr lang="en-US" altLang="ko-KR" sz="2000" smtClean="0"/>
              <a:t>(1959)</a:t>
            </a:r>
            <a:endParaRPr lang="ko-KR" altLang="en-US" sz="20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/>
            <a:r>
              <a:rPr lang="ko-KR" altLang="en-US" smtClean="0"/>
              <a:t>가중치가 있는 방향성 그래프에서 한 특정 정점에서 다른 모든 정점으로 가는 최단경로 구하는 문제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1. </a:t>
            </a:r>
            <a:r>
              <a:rPr lang="en-US" altLang="ko-KR" i="1" smtClean="0"/>
              <a:t>F</a:t>
            </a:r>
            <a:r>
              <a:rPr lang="en-US" altLang="ko-KR" smtClean="0"/>
              <a:t> := </a:t>
            </a:r>
            <a:r>
              <a:rPr lang="el-GR" altLang="ko-KR" smtClean="0"/>
              <a:t>ϕ</a:t>
            </a:r>
            <a:r>
              <a:rPr lang="en-US" altLang="ko-KR" smtClean="0"/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2. </a:t>
            </a:r>
            <a:r>
              <a:rPr lang="en-US" altLang="ko-KR" i="1" smtClean="0"/>
              <a:t>Y</a:t>
            </a:r>
            <a:r>
              <a:rPr lang="en-US" altLang="ko-KR" smtClean="0"/>
              <a:t> :=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(a) </a:t>
            </a:r>
            <a:r>
              <a:rPr lang="ko-KR" altLang="en-US" b="1" smtClean="0"/>
              <a:t>선정 절차</a:t>
            </a:r>
            <a:r>
              <a:rPr lang="en-US" altLang="ko-KR" b="1" smtClean="0"/>
              <a:t>/</a:t>
            </a:r>
            <a:r>
              <a:rPr lang="ko-KR" altLang="en-US" b="1" smtClean="0"/>
              <a:t>적정성 점검</a:t>
            </a:r>
            <a:r>
              <a:rPr lang="en-US" altLang="ko-KR" smtClean="0"/>
              <a:t>: </a:t>
            </a:r>
            <a:r>
              <a:rPr lang="en-US" altLang="ko-KR" i="1" smtClean="0"/>
              <a:t>V</a:t>
            </a:r>
            <a:r>
              <a:rPr lang="en-US" altLang="ko-KR" smtClean="0"/>
              <a:t> - </a:t>
            </a:r>
            <a:r>
              <a:rPr lang="en-US" altLang="ko-KR" i="1" smtClean="0"/>
              <a:t>Y</a:t>
            </a:r>
            <a:r>
              <a:rPr lang="ko-KR" altLang="en-US" smtClean="0"/>
              <a:t>에 속한 정점 중에서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ko-KR" altLang="en-US" smtClean="0"/>
              <a:t>에서 </a:t>
            </a:r>
            <a:r>
              <a:rPr lang="en-US" altLang="ko-KR" i="1" smtClean="0"/>
              <a:t>Y</a:t>
            </a:r>
            <a:r>
              <a:rPr lang="ko-KR" altLang="en-US" smtClean="0"/>
              <a:t>에 속한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     정점 만을 거쳐서 최단경로가 되는 정점 </a:t>
            </a:r>
            <a:r>
              <a:rPr lang="en-US" altLang="ko-KR" i="1" smtClean="0"/>
              <a:t>v</a:t>
            </a:r>
            <a:r>
              <a:rPr lang="ko-KR" altLang="en-US" smtClean="0"/>
              <a:t>를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(b) </a:t>
            </a:r>
            <a:r>
              <a:rPr lang="ko-KR" altLang="en-US" smtClean="0"/>
              <a:t>그 정점 </a:t>
            </a:r>
            <a:r>
              <a:rPr lang="en-US" altLang="ko-KR" i="1" smtClean="0"/>
              <a:t>v</a:t>
            </a:r>
            <a:r>
              <a:rPr lang="ko-KR" altLang="en-US" smtClean="0"/>
              <a:t>를 </a:t>
            </a:r>
            <a:r>
              <a:rPr lang="en-US" altLang="ko-KR" i="1" smtClean="0"/>
              <a:t>Y</a:t>
            </a:r>
            <a:r>
              <a:rPr lang="ko-KR" altLang="en-US" smtClean="0"/>
              <a:t>에 추가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(c) </a:t>
            </a:r>
            <a:r>
              <a:rPr lang="en-US" altLang="ko-KR" i="1" smtClean="0"/>
              <a:t>v</a:t>
            </a:r>
            <a:r>
              <a:rPr lang="ko-KR" altLang="en-US" smtClean="0"/>
              <a:t>에서 </a:t>
            </a:r>
            <a:r>
              <a:rPr lang="en-US" altLang="ko-KR" i="1" smtClean="0"/>
              <a:t>F</a:t>
            </a:r>
            <a:r>
              <a:rPr lang="ko-KR" altLang="en-US" smtClean="0"/>
              <a:t>로 이어지는 최단경로 상의 이음선을 </a:t>
            </a:r>
            <a:r>
              <a:rPr lang="en-US" altLang="ko-KR" i="1" smtClean="0"/>
              <a:t>F</a:t>
            </a:r>
            <a:r>
              <a:rPr lang="ko-KR" altLang="en-US" smtClean="0"/>
              <a:t>에 추가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(d) </a:t>
            </a:r>
            <a:r>
              <a:rPr lang="ko-KR" altLang="en-US" b="1" smtClean="0"/>
              <a:t>해답 점검</a:t>
            </a:r>
            <a:r>
              <a:rPr lang="en-US" altLang="ko-KR" smtClean="0"/>
              <a:t>: </a:t>
            </a:r>
            <a:r>
              <a:rPr lang="en-US" altLang="ko-KR" i="1" smtClean="0"/>
              <a:t>Y</a:t>
            </a:r>
            <a:r>
              <a:rPr lang="en-US" altLang="ko-KR" smtClean="0"/>
              <a:t> = </a:t>
            </a:r>
            <a:r>
              <a:rPr lang="en-US" altLang="ko-KR" i="1" smtClean="0"/>
              <a:t>V</a:t>
            </a:r>
            <a:r>
              <a:rPr lang="ko-KR" altLang="en-US" smtClean="0"/>
              <a:t>가 되면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 = (</a:t>
            </a:r>
            <a:r>
              <a:rPr lang="en-US" altLang="ko-KR" i="1" smtClean="0"/>
              <a:t>V</a:t>
            </a:r>
            <a:r>
              <a:rPr lang="en-US" altLang="ko-KR" smtClean="0"/>
              <a:t>,</a:t>
            </a:r>
            <a:r>
              <a:rPr lang="en-US" altLang="ko-KR" i="1" smtClean="0"/>
              <a:t>F</a:t>
            </a:r>
            <a:r>
              <a:rPr lang="en-US" altLang="ko-KR" smtClean="0"/>
              <a:t>)</a:t>
            </a:r>
            <a:r>
              <a:rPr lang="ko-KR" altLang="en-US" smtClean="0"/>
              <a:t>가 최단경로를 나타내는 그래프</a:t>
            </a: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A0AE7-56CE-4E20-B90B-C8DD641DF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 </a:t>
            </a:r>
          </a:p>
        </p:txBody>
      </p:sp>
      <p:sp>
        <p:nvSpPr>
          <p:cNvPr id="28675" name="슬라이드 번호 개체 틀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F313D-0DC2-4281-996C-F26E59DC0D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267200" y="2057400"/>
            <a:ext cx="685800" cy="6096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89438" y="20828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1</a:t>
            </a:r>
            <a:endParaRPr lang="en-US" altLang="ko-KR" sz="2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372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2</a:t>
            </a:r>
            <a:endParaRPr lang="en-US" altLang="ko-KR" sz="280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8006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922838" y="46863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3</a:t>
            </a:r>
            <a:endParaRPr lang="en-US" altLang="ko-KR" sz="2800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7338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868738" y="46736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4</a:t>
            </a:r>
            <a:endParaRPr lang="en-US" altLang="ko-KR" sz="28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19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416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5</a:t>
            </a:r>
            <a:endParaRPr lang="en-US" altLang="ko-KR" sz="2800"/>
          </a:p>
        </p:txBody>
      </p:sp>
      <p:cxnSp>
        <p:nvCxnSpPr>
          <p:cNvPr id="28686" name="AutoShape 22"/>
          <p:cNvCxnSpPr>
            <a:cxnSpLocks noChangeShapeType="1"/>
            <a:stCxn id="28676" idx="5"/>
            <a:endCxn id="28678" idx="1"/>
          </p:cNvCxnSpPr>
          <p:nvPr/>
        </p:nvCxnSpPr>
        <p:spPr bwMode="auto">
          <a:xfrm>
            <a:off x="48529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4"/>
          <p:cNvCxnSpPr>
            <a:cxnSpLocks noChangeShapeType="1"/>
            <a:stCxn id="28676" idx="3"/>
            <a:endCxn id="28684" idx="7"/>
          </p:cNvCxnSpPr>
          <p:nvPr/>
        </p:nvCxnSpPr>
        <p:spPr bwMode="auto">
          <a:xfrm flipH="1">
            <a:off x="34051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25"/>
          <p:cNvCxnSpPr>
            <a:cxnSpLocks noChangeShapeType="1"/>
            <a:stCxn id="28684" idx="5"/>
            <a:endCxn id="28682" idx="1"/>
          </p:cNvCxnSpPr>
          <p:nvPr/>
        </p:nvCxnSpPr>
        <p:spPr bwMode="auto">
          <a:xfrm>
            <a:off x="34051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26"/>
          <p:cNvCxnSpPr>
            <a:cxnSpLocks noChangeShapeType="1"/>
            <a:stCxn id="28678" idx="3"/>
            <a:endCxn id="28680" idx="7"/>
          </p:cNvCxnSpPr>
          <p:nvPr/>
        </p:nvCxnSpPr>
        <p:spPr bwMode="auto">
          <a:xfrm flipH="1">
            <a:off x="53863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7"/>
          <p:cNvCxnSpPr>
            <a:cxnSpLocks noChangeShapeType="1"/>
            <a:stCxn id="28680" idx="2"/>
            <a:endCxn id="28682" idx="6"/>
          </p:cNvCxnSpPr>
          <p:nvPr/>
        </p:nvCxnSpPr>
        <p:spPr bwMode="auto">
          <a:xfrm flipH="1">
            <a:off x="4419600" y="4953000"/>
            <a:ext cx="381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Line 28"/>
          <p:cNvSpPr>
            <a:spLocks noChangeShapeType="1"/>
          </p:cNvSpPr>
          <p:nvPr/>
        </p:nvSpPr>
        <p:spPr bwMode="auto">
          <a:xfrm flipH="1">
            <a:off x="41148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>
            <a:off x="47244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8693" name="AutoShape 30"/>
          <p:cNvCxnSpPr>
            <a:cxnSpLocks noChangeShapeType="1"/>
            <a:stCxn id="28682" idx="7"/>
            <a:endCxn id="28678" idx="2"/>
          </p:cNvCxnSpPr>
          <p:nvPr/>
        </p:nvCxnSpPr>
        <p:spPr bwMode="auto">
          <a:xfrm flipV="1">
            <a:off x="4319588" y="3962400"/>
            <a:ext cx="1395412" cy="774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3581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3346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5314950" y="288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7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4038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6</a:t>
            </a:r>
          </a:p>
        </p:txBody>
      </p:sp>
      <p:sp>
        <p:nvSpPr>
          <p:cNvPr id="28698" name="Text Box 35"/>
          <p:cNvSpPr txBox="1">
            <a:spLocks noChangeArrowheads="1"/>
          </p:cNvSpPr>
          <p:nvPr/>
        </p:nvSpPr>
        <p:spPr bwMode="auto">
          <a:xfrm>
            <a:off x="4819650" y="3214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4</a:t>
            </a:r>
          </a:p>
        </p:txBody>
      </p:sp>
      <p:sp>
        <p:nvSpPr>
          <p:cNvPr id="28699" name="Text Box 36"/>
          <p:cNvSpPr txBox="1">
            <a:spLocks noChangeArrowheads="1"/>
          </p:cNvSpPr>
          <p:nvPr/>
        </p:nvSpPr>
        <p:spPr bwMode="auto">
          <a:xfrm>
            <a:off x="4565650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3</a:t>
            </a:r>
          </a:p>
        </p:txBody>
      </p:sp>
      <p:sp>
        <p:nvSpPr>
          <p:cNvPr id="28700" name="Text Box 37"/>
          <p:cNvSpPr txBox="1">
            <a:spLocks noChangeArrowheads="1"/>
          </p:cNvSpPr>
          <p:nvPr/>
        </p:nvSpPr>
        <p:spPr bwMode="auto">
          <a:xfrm>
            <a:off x="4495800" y="491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</a:p>
        </p:txBody>
      </p:sp>
      <p:sp>
        <p:nvSpPr>
          <p:cNvPr id="28701" name="Text Box 38"/>
          <p:cNvSpPr txBox="1">
            <a:spLocks noChangeArrowheads="1"/>
          </p:cNvSpPr>
          <p:nvPr/>
        </p:nvSpPr>
        <p:spPr bwMode="auto">
          <a:xfrm>
            <a:off x="55245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CE862-0BB3-42B5-90D8-59DC6C91C7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234950" y="303213"/>
            <a:ext cx="2627313" cy="2692400"/>
            <a:chOff x="217488" y="779463"/>
            <a:chExt cx="2239962" cy="2428875"/>
          </a:xfrm>
        </p:grpSpPr>
        <p:pic>
          <p:nvPicPr>
            <p:cNvPr id="29728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45" b="52110"/>
            <a:stretch>
              <a:fillRect/>
            </a:stretch>
          </p:blipFill>
          <p:spPr bwMode="auto">
            <a:xfrm>
              <a:off x="519113" y="779463"/>
              <a:ext cx="191770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9" name="그룹 7"/>
            <p:cNvGrpSpPr>
              <a:grpSpLocks/>
            </p:cNvGrpSpPr>
            <p:nvPr/>
          </p:nvGrpSpPr>
          <p:grpSpPr bwMode="auto">
            <a:xfrm>
              <a:off x="217488" y="1655763"/>
              <a:ext cx="2239962" cy="1439862"/>
              <a:chOff x="1244143" y="1412776"/>
              <a:chExt cx="2239462" cy="1440160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244143" y="1773902"/>
                <a:ext cx="286868" cy="28648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428171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6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131786" y="1412933"/>
                <a:ext cx="288220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196737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0" name="그룹 4"/>
          <p:cNvGrpSpPr>
            <a:grpSpLocks/>
          </p:cNvGrpSpPr>
          <p:nvPr/>
        </p:nvGrpSpPr>
        <p:grpSpPr bwMode="auto">
          <a:xfrm>
            <a:off x="3182938" y="328613"/>
            <a:ext cx="2819400" cy="2808287"/>
            <a:chOff x="3203575" y="692150"/>
            <a:chExt cx="2239963" cy="2403475"/>
          </a:xfrm>
        </p:grpSpPr>
        <p:pic>
          <p:nvPicPr>
            <p:cNvPr id="29722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5" r="35526" b="52626"/>
            <a:stretch>
              <a:fillRect/>
            </a:stretch>
          </p:blipFill>
          <p:spPr bwMode="auto">
            <a:xfrm>
              <a:off x="3492500" y="692150"/>
              <a:ext cx="1898650" cy="240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3" name="그룹 12"/>
            <p:cNvGrpSpPr>
              <a:grpSpLocks/>
            </p:cNvGrpSpPr>
            <p:nvPr/>
          </p:nvGrpSpPr>
          <p:grpSpPr bwMode="auto">
            <a:xfrm>
              <a:off x="3203575" y="1519238"/>
              <a:ext cx="2239963" cy="1439862"/>
              <a:chOff x="1244143" y="1412776"/>
              <a:chExt cx="2239462" cy="144016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1244143" y="1773234"/>
                <a:ext cx="287499" cy="28809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428243" y="2565498"/>
                <a:ext cx="287499" cy="2880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131797" y="1413113"/>
                <a:ext cx="288760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196107" y="2565498"/>
                <a:ext cx="287499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1" name="그룹 5"/>
          <p:cNvGrpSpPr>
            <a:grpSpLocks/>
          </p:cNvGrpSpPr>
          <p:nvPr/>
        </p:nvGrpSpPr>
        <p:grpSpPr bwMode="auto">
          <a:xfrm>
            <a:off x="6199188" y="669925"/>
            <a:ext cx="2787650" cy="2801938"/>
            <a:chOff x="6199188" y="669925"/>
            <a:chExt cx="2324100" cy="2390775"/>
          </a:xfrm>
        </p:grpSpPr>
        <p:pic>
          <p:nvPicPr>
            <p:cNvPr id="29716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21" b="52858"/>
            <a:stretch>
              <a:fillRect/>
            </a:stretch>
          </p:blipFill>
          <p:spPr bwMode="auto">
            <a:xfrm>
              <a:off x="6443663" y="669925"/>
              <a:ext cx="20796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7" name="그룹 17"/>
            <p:cNvGrpSpPr>
              <a:grpSpLocks/>
            </p:cNvGrpSpPr>
            <p:nvPr/>
          </p:nvGrpSpPr>
          <p:grpSpPr bwMode="auto">
            <a:xfrm>
              <a:off x="6199188" y="1481138"/>
              <a:ext cx="2239962" cy="1439862"/>
              <a:chOff x="1244143" y="1412776"/>
              <a:chExt cx="2239462" cy="144016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1244143" y="1773320"/>
                <a:ext cx="287139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1428071" y="2565894"/>
                <a:ext cx="287140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131061" y="1412936"/>
                <a:ext cx="288463" cy="2872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3195898" y="2565894"/>
                <a:ext cx="287140" cy="28722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2" name="그룹 2"/>
          <p:cNvGrpSpPr>
            <a:grpSpLocks/>
          </p:cNvGrpSpPr>
          <p:nvPr/>
        </p:nvGrpSpPr>
        <p:grpSpPr bwMode="auto">
          <a:xfrm>
            <a:off x="587375" y="3540125"/>
            <a:ext cx="2635250" cy="2997200"/>
            <a:chOff x="1598613" y="3490913"/>
            <a:chExt cx="2239962" cy="2582862"/>
          </a:xfrm>
        </p:grpSpPr>
        <p:pic>
          <p:nvPicPr>
            <p:cNvPr id="29710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6" t="49088" r="67795"/>
            <a:stretch>
              <a:fillRect/>
            </a:stretch>
          </p:blipFill>
          <p:spPr bwMode="auto">
            <a:xfrm>
              <a:off x="1752601" y="3490913"/>
              <a:ext cx="2074862" cy="258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1" name="그룹 22"/>
            <p:cNvGrpSpPr>
              <a:grpSpLocks/>
            </p:cNvGrpSpPr>
            <p:nvPr/>
          </p:nvGrpSpPr>
          <p:grpSpPr bwMode="auto">
            <a:xfrm>
              <a:off x="1598613" y="4594225"/>
              <a:ext cx="2239962" cy="1439863"/>
              <a:chOff x="1244143" y="1412776"/>
              <a:chExt cx="2239462" cy="144016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1244143" y="177334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427617" y="256560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3131497" y="1412105"/>
                <a:ext cx="288702" cy="287348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3196253" y="2565603"/>
                <a:ext cx="287352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3" name="그룹 3"/>
          <p:cNvGrpSpPr>
            <a:grpSpLocks/>
          </p:cNvGrpSpPr>
          <p:nvPr/>
        </p:nvGrpSpPr>
        <p:grpSpPr bwMode="auto">
          <a:xfrm>
            <a:off x="4787900" y="3471863"/>
            <a:ext cx="2600325" cy="3065462"/>
            <a:chOff x="5551488" y="3471863"/>
            <a:chExt cx="2270125" cy="2640012"/>
          </a:xfrm>
        </p:grpSpPr>
        <p:pic>
          <p:nvPicPr>
            <p:cNvPr id="29704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6" t="47969" r="33968" b="-2"/>
            <a:stretch>
              <a:fillRect/>
            </a:stretch>
          </p:blipFill>
          <p:spPr bwMode="auto">
            <a:xfrm>
              <a:off x="5795963" y="3471863"/>
              <a:ext cx="2025650" cy="264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5" name="그룹 27"/>
            <p:cNvGrpSpPr>
              <a:grpSpLocks/>
            </p:cNvGrpSpPr>
            <p:nvPr/>
          </p:nvGrpSpPr>
          <p:grpSpPr bwMode="auto">
            <a:xfrm>
              <a:off x="5551488" y="4638675"/>
              <a:ext cx="2239962" cy="1439863"/>
              <a:chOff x="1244143" y="1412776"/>
              <a:chExt cx="2239462" cy="1440160"/>
            </a:xfrm>
          </p:grpSpPr>
          <p:sp>
            <p:nvSpPr>
              <p:cNvPr id="29" name="직사각형 28"/>
              <p:cNvSpPr/>
              <p:nvPr/>
            </p:nvSpPr>
            <p:spPr bwMode="auto">
              <a:xfrm>
                <a:off x="1244143" y="1773171"/>
                <a:ext cx="286820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1428429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3131334" y="1412163"/>
                <a:ext cx="288205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3196458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AD675-FDD9-481B-AA15-E3F659911A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8" name="타원 7"/>
          <p:cNvSpPr>
            <a:spLocks noChangeArrowheads="1"/>
          </p:cNvSpPr>
          <p:nvPr/>
        </p:nvSpPr>
        <p:spPr bwMode="auto">
          <a:xfrm>
            <a:off x="3078163" y="508476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0729" name="직선 연결선 9"/>
          <p:cNvCxnSpPr>
            <a:cxnSpLocks noChangeShapeType="1"/>
            <a:stCxn id="30724" idx="3"/>
            <a:endCxn id="3072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직선 연결선 11"/>
          <p:cNvCxnSpPr>
            <a:cxnSpLocks noChangeShapeType="1"/>
            <a:stCxn id="30723" idx="5"/>
            <a:endCxn id="3072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직선 연결선 13"/>
          <p:cNvCxnSpPr>
            <a:cxnSpLocks noChangeShapeType="1"/>
            <a:stCxn id="30725" idx="0"/>
            <a:endCxn id="3072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직선 연결선 15"/>
          <p:cNvCxnSpPr>
            <a:cxnSpLocks noChangeShapeType="1"/>
            <a:stCxn id="30724" idx="6"/>
            <a:endCxn id="3072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직선 연결선 17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직선 연결선 19"/>
          <p:cNvCxnSpPr>
            <a:cxnSpLocks noChangeShapeType="1"/>
            <a:stCxn id="30725" idx="6"/>
            <a:endCxn id="3072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직선 연결선 25"/>
          <p:cNvCxnSpPr>
            <a:cxnSpLocks noChangeShapeType="1"/>
            <a:stCxn id="30724" idx="5"/>
            <a:endCxn id="3072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9250" y="338931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3275" y="243522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41575" y="41656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6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30746" name="직선 화살표 연결선 12"/>
          <p:cNvCxnSpPr>
            <a:cxnSpLocks noChangeShapeType="1"/>
            <a:endCxn id="30723" idx="2"/>
          </p:cNvCxnSpPr>
          <p:nvPr/>
        </p:nvCxnSpPr>
        <p:spPr bwMode="auto">
          <a:xfrm>
            <a:off x="1341438" y="3170238"/>
            <a:ext cx="706437" cy="58737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직선 연결선 16"/>
          <p:cNvCxnSpPr>
            <a:cxnSpLocks noChangeShapeType="1"/>
            <a:stCxn id="30723" idx="5"/>
            <a:endCxn id="30728" idx="1"/>
          </p:cNvCxnSpPr>
          <p:nvPr/>
        </p:nvCxnSpPr>
        <p:spPr bwMode="auto">
          <a:xfrm>
            <a:off x="2355850" y="3357563"/>
            <a:ext cx="774700" cy="177958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직선 연결선 20"/>
          <p:cNvCxnSpPr>
            <a:cxnSpLocks noChangeShapeType="1"/>
            <a:stCxn id="30728" idx="7"/>
            <a:endCxn id="30727" idx="3"/>
          </p:cNvCxnSpPr>
          <p:nvPr/>
        </p:nvCxnSpPr>
        <p:spPr bwMode="auto">
          <a:xfrm flipV="1">
            <a:off x="3384550" y="4292600"/>
            <a:ext cx="2012950" cy="8445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직선 연결선 24"/>
          <p:cNvCxnSpPr>
            <a:cxnSpLocks noChangeShapeType="1"/>
            <a:stCxn id="30725" idx="7"/>
            <a:endCxn id="30726" idx="4"/>
          </p:cNvCxnSpPr>
          <p:nvPr/>
        </p:nvCxnSpPr>
        <p:spPr bwMode="auto">
          <a:xfrm flipV="1">
            <a:off x="3759200" y="2290763"/>
            <a:ext cx="1768475" cy="17478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22775" y="47371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4"/>
          <p:cNvSpPr>
            <a:spLocks noChangeArrowheads="1"/>
          </p:cNvSpPr>
          <p:nvPr/>
        </p:nvSpPr>
        <p:spPr bwMode="auto">
          <a:xfrm>
            <a:off x="1428750" y="3786188"/>
            <a:ext cx="214313" cy="2857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추가적으로 </a:t>
            </a:r>
            <a:r>
              <a:rPr lang="en-US" altLang="ko-KR" dirty="0" smtClean="0"/>
              <a:t>touch[1..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length[1..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 유지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altLang="ko-KR" dirty="0" smtClean="0"/>
              <a:t> touch[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 정점들만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중간에 거치도록 하여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z="1600" smtClean="0"/>
              <a:t>∈</a:t>
            </a:r>
            <a:r>
              <a:rPr lang="en-US" altLang="ko-KR" b="1" smtClean="0"/>
              <a:t>V </a:t>
            </a:r>
            <a:r>
              <a:rPr lang="en-US" altLang="ko-KR" smtClean="0">
                <a:solidFill>
                  <a:srgbClr val="3E020C"/>
                </a:solidFill>
              </a:rPr>
              <a:t>-Y</a:t>
            </a:r>
            <a:r>
              <a:rPr lang="ko-KR" altLang="en-US" smtClean="0"/>
              <a:t>로 </a:t>
            </a:r>
            <a:r>
              <a:rPr lang="ko-KR" altLang="en-US" dirty="0" smtClean="0"/>
              <a:t>가는 현재 최단경로상의 마지막 </a:t>
            </a:r>
            <a:r>
              <a:rPr lang="ko-KR" altLang="en-US" dirty="0" err="1" smtClean="0"/>
              <a:t>이음선을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v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라고 할 때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에 속한 정점 </a:t>
            </a:r>
            <a:r>
              <a:rPr lang="en-US" altLang="ko-KR" i="1" dirty="0" smtClean="0"/>
              <a:t>v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ko-KR" altLang="en-US" dirty="0" smtClean="0"/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length[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i="1" dirty="0" smtClean="0"/>
              <a:t>Y</a:t>
            </a:r>
            <a:r>
              <a:rPr lang="ko-KR" altLang="en-US" dirty="0" smtClean="0"/>
              <a:t>에 속한 정점들만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중간에 거치도록 하여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로 가는 현재 최단경로의 길이</a:t>
            </a:r>
            <a:endParaRPr lang="en-US" altLang="ko-KR" i="1" dirty="0" smtClean="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43B93-DA31-4949-910A-28E06AEDB5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42938" y="533400"/>
            <a:ext cx="7929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Dijkstra</a:t>
            </a:r>
            <a:r>
              <a:rPr lang="ko-KR" altLang="en-US" sz="4200">
                <a:solidFill>
                  <a:schemeClr val="tx2"/>
                </a:solidFill>
              </a:rPr>
              <a:t>의 알고리즘</a:t>
            </a:r>
            <a:endParaRPr lang="en-US" altLang="ko-KR" sz="4200">
              <a:solidFill>
                <a:schemeClr val="tx2"/>
              </a:solidFill>
            </a:endParaRPr>
          </a:p>
        </p:txBody>
      </p:sp>
      <p:sp>
        <p:nvSpPr>
          <p:cNvPr id="6" name="타원 4"/>
          <p:cNvSpPr>
            <a:spLocks noChangeArrowheads="1"/>
          </p:cNvSpPr>
          <p:nvPr/>
        </p:nvSpPr>
        <p:spPr bwMode="auto">
          <a:xfrm>
            <a:off x="2895600" y="4954588"/>
            <a:ext cx="1714500" cy="928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7" name="타원 5"/>
          <p:cNvSpPr>
            <a:spLocks noChangeArrowheads="1"/>
          </p:cNvSpPr>
          <p:nvPr/>
        </p:nvSpPr>
        <p:spPr bwMode="auto">
          <a:xfrm>
            <a:off x="5681663" y="4883150"/>
            <a:ext cx="1143000" cy="107156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038" y="4597400"/>
            <a:ext cx="3698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4538" y="4597400"/>
            <a:ext cx="6175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타원 8"/>
          <p:cNvSpPr>
            <a:spLocks noChangeArrowheads="1"/>
          </p:cNvSpPr>
          <p:nvPr/>
        </p:nvSpPr>
        <p:spPr bwMode="auto">
          <a:xfrm>
            <a:off x="4181475" y="5240338"/>
            <a:ext cx="214313" cy="21431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5895975" y="5240338"/>
            <a:ext cx="357188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31756" name="직선 연결선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4395788" y="5348288"/>
            <a:ext cx="1500187" cy="349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모서리가 둥근 사각형 설명선 13"/>
          <p:cNvSpPr>
            <a:spLocks noChangeArrowheads="1"/>
          </p:cNvSpPr>
          <p:nvPr/>
        </p:nvSpPr>
        <p:spPr bwMode="auto">
          <a:xfrm>
            <a:off x="2752725" y="4525963"/>
            <a:ext cx="928688" cy="357187"/>
          </a:xfrm>
          <a:prstGeom prst="wedgeRoundRectCallout">
            <a:avLst>
              <a:gd name="adj1" fmla="val 111289"/>
              <a:gd name="adj2" fmla="val 1558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touch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4" name="모서리가 둥근 사각형 설명선 14"/>
          <p:cNvSpPr>
            <a:spLocks noChangeArrowheads="1"/>
          </p:cNvSpPr>
          <p:nvPr/>
        </p:nvSpPr>
        <p:spPr bwMode="auto">
          <a:xfrm>
            <a:off x="4824413" y="6097588"/>
            <a:ext cx="1071562" cy="285750"/>
          </a:xfrm>
          <a:prstGeom prst="wedgeRoundRectCallout">
            <a:avLst>
              <a:gd name="adj1" fmla="val -53371"/>
              <a:gd name="adj2" fmla="val -9763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length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5" name="타원 8"/>
          <p:cNvSpPr>
            <a:spLocks noChangeArrowheads="1"/>
          </p:cNvSpPr>
          <p:nvPr/>
        </p:nvSpPr>
        <p:spPr bwMode="auto">
          <a:xfrm>
            <a:off x="3252788" y="5454650"/>
            <a:ext cx="365125" cy="285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i="1">
                <a:latin typeface="+mn-lt"/>
              </a:rPr>
              <a:t>v</a:t>
            </a:r>
            <a:r>
              <a:rPr lang="en-US" altLang="ko-KR" sz="1050" baseline="-25000">
                <a:latin typeface="+mn-lt"/>
              </a:rPr>
              <a:t>1</a:t>
            </a:r>
            <a:endParaRPr lang="ko-KR" altLang="en-US" sz="1050" baseline="-25000">
              <a:latin typeface="+mn-lt"/>
            </a:endParaRPr>
          </a:p>
        </p:txBody>
      </p:sp>
      <p:cxnSp>
        <p:nvCxnSpPr>
          <p:cNvPr id="31760" name="직선 연결선 30"/>
          <p:cNvCxnSpPr>
            <a:cxnSpLocks noChangeShapeType="1"/>
            <a:stCxn id="15" idx="7"/>
          </p:cNvCxnSpPr>
          <p:nvPr/>
        </p:nvCxnSpPr>
        <p:spPr bwMode="auto">
          <a:xfrm>
            <a:off x="3565525" y="5497513"/>
            <a:ext cx="258763" cy="1000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직선 연결선 32"/>
          <p:cNvCxnSpPr>
            <a:cxnSpLocks noChangeShapeType="1"/>
          </p:cNvCxnSpPr>
          <p:nvPr/>
        </p:nvCxnSpPr>
        <p:spPr bwMode="auto">
          <a:xfrm rot="5400000" flipH="1" flipV="1">
            <a:off x="3752851" y="5454650"/>
            <a:ext cx="214312" cy="714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직선 연결선 34"/>
          <p:cNvCxnSpPr>
            <a:cxnSpLocks noChangeShapeType="1"/>
          </p:cNvCxnSpPr>
          <p:nvPr/>
        </p:nvCxnSpPr>
        <p:spPr bwMode="auto">
          <a:xfrm>
            <a:off x="3895725" y="5383213"/>
            <a:ext cx="214313" cy="14287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36"/>
          <p:cNvCxnSpPr>
            <a:cxnSpLocks noChangeShapeType="1"/>
            <a:endCxn id="10" idx="3"/>
          </p:cNvCxnSpPr>
          <p:nvPr/>
        </p:nvCxnSpPr>
        <p:spPr bwMode="auto">
          <a:xfrm flipV="1">
            <a:off x="4110038" y="5422900"/>
            <a:ext cx="103187" cy="103188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왼쪽 중괄호 37"/>
          <p:cNvSpPr>
            <a:spLocks/>
          </p:cNvSpPr>
          <p:nvPr/>
        </p:nvSpPr>
        <p:spPr bwMode="auto">
          <a:xfrm rot="15551704">
            <a:off x="4572000" y="4629150"/>
            <a:ext cx="327025" cy="2339975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/>
              <a:t>	</a:t>
            </a:r>
            <a:r>
              <a:rPr lang="en-US" altLang="ko-KR" sz="1200" b="1" smtClean="0">
                <a:latin typeface="Courier New" panose="02070309020205020404" pitchFamily="49" charset="0"/>
              </a:rPr>
              <a:t>void</a:t>
            </a:r>
            <a:r>
              <a:rPr lang="en-US" altLang="ko-KR" sz="1200" smtClean="0">
                <a:latin typeface="Courier New" panose="02070309020205020404" pitchFamily="49" charset="0"/>
              </a:rPr>
              <a:t> dijkstra(</a:t>
            </a:r>
            <a:r>
              <a:rPr lang="en-US" altLang="ko-KR" sz="1200" b="1" smtClean="0">
                <a:latin typeface="Courier New" panose="02070309020205020404" pitchFamily="49" charset="0"/>
              </a:rPr>
              <a:t>int</a:t>
            </a:r>
            <a:r>
              <a:rPr lang="en-US" altLang="ko-KR" sz="1200" smtClean="0">
                <a:latin typeface="Courier New" panose="02070309020205020404" pitchFamily="49" charset="0"/>
              </a:rPr>
              <a:t> n, </a:t>
            </a:r>
            <a:r>
              <a:rPr lang="en-US" altLang="ko-KR" sz="1200" b="1" smtClean="0">
                <a:latin typeface="Courier New" panose="02070309020205020404" pitchFamily="49" charset="0"/>
              </a:rPr>
              <a:t>const</a:t>
            </a:r>
            <a:r>
              <a:rPr lang="en-US" altLang="ko-KR" sz="1200" smtClean="0">
                <a:latin typeface="Courier New" panose="02070309020205020404" pitchFamily="49" charset="0"/>
              </a:rPr>
              <a:t>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W[][],</a:t>
            </a:r>
            <a:r>
              <a:rPr lang="en-US" altLang="ko-KR" sz="1200" b="1" smtClean="0">
                <a:latin typeface="Courier New" panose="02070309020205020404" pitchFamily="49" charset="0"/>
              </a:rPr>
              <a:t>set_of_edges&amp; </a:t>
            </a:r>
            <a:r>
              <a:rPr lang="en-US" altLang="ko-KR" sz="1200" smtClean="0">
                <a:latin typeface="Courier New" panose="02070309020205020404" pitchFamily="49" charset="0"/>
              </a:rPr>
              <a:t>F)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i,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edge</a:t>
            </a:r>
            <a:r>
              <a:rPr lang="en-US" altLang="ko-KR" sz="1200" smtClean="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touch[2..n];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number</a:t>
            </a:r>
            <a:r>
              <a:rPr lang="en-US" altLang="ko-KR" sz="1200" smtClean="0">
                <a:latin typeface="Courier New" panose="02070309020205020404" pitchFamily="49" charset="0"/>
              </a:rPr>
              <a:t> length[2..n];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F = </a:t>
            </a:r>
            <a:r>
              <a:rPr lang="el-GR" altLang="ko-KR" sz="1200" smtClean="0"/>
              <a:t>ϕ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touch[i] = 1;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length[i] = W[1][i];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</a:t>
            </a:r>
            <a:r>
              <a:rPr lang="en-US" altLang="ko-KR" sz="1200" b="1" smtClean="0">
                <a:latin typeface="Courier New" panose="02070309020205020404" pitchFamily="49" charset="0"/>
              </a:rPr>
              <a:t>repeat</a:t>
            </a:r>
            <a:r>
              <a:rPr lang="en-US" altLang="ko-KR" sz="1200" smtClean="0">
                <a:latin typeface="Courier New" panose="02070309020205020404" pitchFamily="49" charset="0"/>
              </a:rPr>
              <a:t>(n-1 times) {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smtClean="0">
                <a:latin typeface="Courier New" panose="02070309020205020404" pitchFamily="49" charset="0"/>
              </a:rPr>
              <a:t>min =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∞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for(</a:t>
            </a:r>
            <a:r>
              <a:rPr lang="en-US" altLang="ko-KR" sz="1200" smtClean="0">
                <a:latin typeface="Courier New" panose="02070309020205020404" pitchFamily="49" charset="0"/>
              </a:rPr>
              <a:t>i=2; i &lt;= n; i++)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(0 &lt;= length[i] &lt; min)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min = length[i];	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 </a:t>
            </a:r>
            <a:r>
              <a:rPr lang="en-US" altLang="ko-KR" sz="1200" smtClean="0">
                <a:latin typeface="Courier New" panose="02070309020205020404" pitchFamily="49" charset="0"/>
              </a:rPr>
              <a:t>vnear = i;	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e = (touch[vnear], vnear): </a:t>
            </a:r>
            <a:r>
              <a:rPr lang="ko-KR" altLang="en-US" sz="1200" smtClean="0">
                <a:latin typeface="Courier New" panose="02070309020205020404" pitchFamily="49" charset="0"/>
              </a:rPr>
              <a:t>이음선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e</a:t>
            </a:r>
            <a:r>
              <a:rPr lang="ko-KR" altLang="en-US" sz="1200" smtClean="0">
                <a:latin typeface="Courier New" panose="02070309020205020404" pitchFamily="49" charset="0"/>
              </a:rPr>
              <a:t>를 </a:t>
            </a:r>
            <a:r>
              <a:rPr lang="en-US" altLang="ko-KR" sz="1200" smtClean="0">
                <a:latin typeface="Courier New" panose="02070309020205020404" pitchFamily="49" charset="0"/>
              </a:rPr>
              <a:t>F</a:t>
            </a:r>
            <a:r>
              <a:rPr lang="ko-KR" altLang="en-US" sz="1200" smtClean="0">
                <a:latin typeface="Courier New" panose="02070309020205020404" pitchFamily="49" charset="0"/>
              </a:rPr>
              <a:t>에 추가</a:t>
            </a:r>
            <a:r>
              <a:rPr lang="en-US" altLang="ko-KR" sz="1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</a:t>
            </a:r>
            <a:r>
              <a:rPr lang="en-US" altLang="ko-KR" sz="1200" b="1" smtClean="0">
                <a:latin typeface="Courier New" panose="02070309020205020404" pitchFamily="49" charset="0"/>
              </a:rPr>
              <a:t>for</a:t>
            </a:r>
            <a:r>
              <a:rPr lang="en-US" altLang="ko-KR" sz="1200" smtClean="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</a:t>
            </a:r>
            <a:r>
              <a:rPr lang="en-US" altLang="ko-KR" sz="1200" b="1" smtClean="0">
                <a:latin typeface="Courier New" panose="02070309020205020404" pitchFamily="49" charset="0"/>
              </a:rPr>
              <a:t>if</a:t>
            </a:r>
            <a:r>
              <a:rPr lang="en-US" altLang="ko-KR" sz="1200" smtClean="0">
                <a:latin typeface="Courier New" panose="02070309020205020404" pitchFamily="49" charset="0"/>
              </a:rPr>
              <a:t> (length[vnear]+ W[vnear][i] &lt; length[i]) {	</a:t>
            </a:r>
            <a:endParaRPr lang="ko-KR" altLang="en-US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 smtClean="0">
                <a:latin typeface="Courier New" panose="02070309020205020404" pitchFamily="49" charset="0"/>
              </a:rPr>
              <a:t>	          </a:t>
            </a:r>
            <a:r>
              <a:rPr lang="en-US" altLang="ko-KR" sz="1200" smtClean="0">
                <a:latin typeface="Courier New" panose="02070309020205020404" pitchFamily="49" charset="0"/>
              </a:rPr>
              <a:t>length[i] = length[vnear] + W[vnear][i];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      touch[i] =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    length[vnear]=-1;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BCBE6-B3F7-48FA-A202-FDBEC51BB2B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2" name="직사각형 5"/>
          <p:cNvSpPr>
            <a:spLocks noChangeArrowheads="1"/>
          </p:cNvSpPr>
          <p:nvPr/>
        </p:nvSpPr>
        <p:spPr bwMode="auto">
          <a:xfrm>
            <a:off x="49213" y="142875"/>
            <a:ext cx="9001125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138" y="554038"/>
            <a:ext cx="7705725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Dijkstra algorithm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984F2-81DA-4CE5-8DEF-796594B138F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750" y="1052513"/>
            <a:ext cx="7704138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탐욕적인 알고리즘 설계 절차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019550"/>
          </a:xfrm>
        </p:spPr>
        <p:txBody>
          <a:bodyPr/>
          <a:lstStyle/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AutoNum type="arabicPeriod"/>
              <a:defRPr/>
            </a:pPr>
            <a:r>
              <a:rPr lang="ko-KR" altLang="en-US" b="1" dirty="0" smtClean="0"/>
              <a:t>선정과정</a:t>
            </a:r>
            <a:r>
              <a:rPr lang="en-US" altLang="ko-KR" b="1" dirty="0" smtClean="0"/>
              <a:t>(selection procedure)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        	</a:t>
            </a:r>
            <a:r>
              <a:rPr lang="ko-KR" altLang="en-US" dirty="0" smtClean="0"/>
              <a:t>현재 상태에서 가장 좋으리라고 생각되는</a:t>
            </a:r>
            <a:r>
              <a:rPr lang="en-US" altLang="ko-KR" dirty="0" smtClean="0"/>
              <a:t>(greedy) </a:t>
            </a:r>
            <a:r>
              <a:rPr lang="ko-KR" altLang="en-US" dirty="0" smtClean="0"/>
              <a:t>해답을 찾아서 해답모음</a:t>
            </a:r>
            <a:r>
              <a:rPr lang="en-US" altLang="ko-KR" dirty="0" smtClean="0"/>
              <a:t>(solution set)</a:t>
            </a:r>
            <a:r>
              <a:rPr lang="ko-KR" altLang="en-US" dirty="0" smtClean="0"/>
              <a:t>에 포함시킨다</a:t>
            </a:r>
            <a:r>
              <a:rPr lang="en-US" altLang="ko-KR" dirty="0" smtClean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ko-KR" altLang="en-US" b="1" dirty="0" smtClean="0"/>
              <a:t>적정성점검</a:t>
            </a:r>
            <a:r>
              <a:rPr lang="en-US" altLang="ko-KR" b="1" dirty="0" smtClean="0"/>
              <a:t>(feasibility check)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새로 얻은 해답모음이 적절한지를 결정한다</a:t>
            </a:r>
            <a:r>
              <a:rPr lang="en-US" altLang="ko-KR" dirty="0" smtClean="0"/>
              <a:t>.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  <a:defRPr/>
            </a:pPr>
            <a:r>
              <a:rPr lang="ko-KR" altLang="en-US" b="1" dirty="0" smtClean="0"/>
              <a:t>해답점검</a:t>
            </a:r>
            <a:r>
              <a:rPr lang="en-US" altLang="ko-KR" b="1" dirty="0" smtClean="0"/>
              <a:t>(solution check)</a:t>
            </a:r>
            <a:r>
              <a:rPr lang="en-US" altLang="ko-KR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새로 얻은 해답모음이 최적의 해인지를 결정한다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C97784-66D6-4F3E-A699-9A9EEFA6C20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5508"/>
            <a:ext cx="7705725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9" y="992076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60648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 smtClean="0">
                <a:solidFill>
                  <a:srgbClr val="3E020C"/>
                </a:solidFill>
                <a:latin typeface="+mn-ea"/>
                <a:ea typeface="+mn-ea"/>
              </a:rPr>
              <a:t>length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[]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update </a:t>
            </a: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하는 </a:t>
            </a:r>
            <a:r>
              <a:rPr lang="ko-KR" altLang="en-US" sz="1800" smtClean="0">
                <a:solidFill>
                  <a:srgbClr val="3E020C"/>
                </a:solidFill>
                <a:latin typeface="+mn-ea"/>
                <a:ea typeface="+mn-ea"/>
              </a:rPr>
              <a:t>최대 횟수를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확인해 본다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ko-KR" altLang="en-US" sz="1800" smtClean="0">
                <a:solidFill>
                  <a:srgbClr val="3E020C"/>
                </a:solidFill>
                <a:latin typeface="+mn-ea"/>
                <a:ea typeface="+mn-ea"/>
              </a:rPr>
              <a:t>최대 횟수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+mn-ea"/>
                <a:ea typeface="+mn-ea"/>
              </a:rPr>
              <a:t>NoC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는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총 </a:t>
            </a:r>
            <a:r>
              <a:rPr lang="ko-KR" altLang="en-US" sz="1800" dirty="0" err="1" smtClean="0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 smtClean="0">
                <a:solidFill>
                  <a:srgbClr val="3E020C"/>
                </a:solidFill>
                <a:latin typeface="+mn-ea"/>
                <a:ea typeface="+mn-ea"/>
              </a:rPr>
              <a:t> 수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-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출발점에 연결된 </a:t>
            </a:r>
            <a:r>
              <a:rPr lang="ko-KR" altLang="en-US" sz="1800" dirty="0" err="1" smtClean="0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 smtClean="0">
                <a:solidFill>
                  <a:srgbClr val="3E020C"/>
                </a:solidFill>
                <a:latin typeface="+mn-ea"/>
                <a:ea typeface="+mn-ea"/>
              </a:rPr>
              <a:t> 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 </a:t>
            </a:r>
            <a:endParaRPr lang="ko-KR" altLang="en-US" sz="180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-49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8975" y="3703833"/>
            <a:ext cx="2921625" cy="12772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0 2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3438"/>
          </a:xfrm>
        </p:spPr>
        <p:txBody>
          <a:bodyPr/>
          <a:lstStyle/>
          <a:p>
            <a:pPr eaLnBrk="1" hangingPunct="1"/>
            <a:r>
              <a:rPr lang="en-US" altLang="ko-KR" smtClean="0"/>
              <a:t>Huffman Code</a:t>
            </a:r>
            <a:endParaRPr lang="ko-KR" altLang="en-US" smtClean="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72688-997C-47F4-89C0-B144957E40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714500" y="1285875"/>
            <a:ext cx="43719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Fixed-length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Variable-length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Optimal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전치코드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 prefix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</a:t>
            </a:r>
            <a:endParaRPr lang="en-US" altLang="ko-KR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 err="1"/>
              <a:t>허프만코드는</a:t>
            </a:r>
            <a:r>
              <a:rPr lang="ko-KR" altLang="en-US" sz="2000" dirty="0"/>
              <a:t> 최적 이진 코드를 만듦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573463"/>
            <a:ext cx="6215063" cy="307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Fixed-length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 길이가 고정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a:00,   b:01,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latin typeface="+mn-lt"/>
              </a:rPr>
              <a:t>Variable-length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dirty="0">
                <a:latin typeface="+mn-lt"/>
              </a:rPr>
              <a:t>코드의 길이가 변함</a:t>
            </a:r>
            <a:endParaRPr lang="en-US" altLang="ko-KR" sz="2000" dirty="0">
              <a:latin typeface="+mn-lt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- 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00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으로 표기하면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와 구분할 수 없음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en-US" altLang="ko-KR" sz="200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785813"/>
            <a:ext cx="8358188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Optimal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주어진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파일에 있는 문자들을 이진코드로 표현하는데 필요한 비트의 개수가 최소가 되는 코드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Prefix</a:t>
            </a:r>
            <a:r>
              <a:rPr lang="en-US" altLang="ko-KR" sz="2000" dirty="0">
                <a:latin typeface="+mn-lt"/>
              </a:rPr>
              <a:t>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+mn-lt"/>
              </a:rPr>
              <a:t>한 문자의 코드워드가 다른 문자의 코드워드의 앞부분이 될 수 없다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앞으로 읽을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비트를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확인하지 않아도 코드를 해석할 수 있음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pic>
        <p:nvPicPr>
          <p:cNvPr id="36867" name="그림 8" descr="04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2286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3694F-FCAD-4B78-ACB6-12E0A4FE72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450" y="6021388"/>
            <a:ext cx="2984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 abc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prefix: a, ab, abc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29063" y="357188"/>
          <a:ext cx="3000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05"/>
                <a:gridCol w="717483"/>
                <a:gridCol w="750094"/>
                <a:gridCol w="750094"/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비트수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" y="357188"/>
            <a:ext cx="2359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bbbaac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50" y="2500313"/>
            <a:ext cx="74295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c1: 010101000010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6 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 12             </a:t>
            </a:r>
            <a:r>
              <a:rPr lang="en-US" altLang="ko-KR" sz="2000">
                <a:sym typeface="Symbol" pitchFamily="18" charset="2"/>
              </a:rPr>
              <a:t>(prefix </a:t>
            </a:r>
            <a:r>
              <a:rPr lang="ko-KR" altLang="en-US" sz="2000">
                <a:sym typeface="Symbol" pitchFamily="18" charset="2"/>
              </a:rPr>
              <a:t>코드</a:t>
            </a:r>
            <a:r>
              <a:rPr lang="en-US" altLang="ko-KR" sz="2000">
                <a:sym typeface="Symbol" pitchFamily="18" charset="2"/>
              </a:rPr>
              <a:t>)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c2: 01010100001  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sym typeface="Symbol" pitchFamily="18" charset="2"/>
              </a:rPr>
              <a:t>3 + 2</a:t>
            </a:r>
            <a:r>
              <a:rPr lang="en-US" altLang="ko-KR" sz="2000" dirty="0">
                <a:latin typeface="+mn-lt"/>
                <a:sym typeface="Symbol" pitchFamily="18" charset="2"/>
              </a:rPr>
              <a:t>2+1=11(prefix </a:t>
            </a:r>
            <a:r>
              <a:rPr lang="ko-KR" altLang="en-US" sz="2000" dirty="0">
                <a:latin typeface="+mn-lt"/>
                <a:sym typeface="Symbol" pitchFamily="18" charset="2"/>
              </a:rPr>
              <a:t>코드</a:t>
            </a:r>
            <a:r>
              <a:rPr lang="en-US" altLang="ko-KR" sz="2000" dirty="0">
                <a:latin typeface="+mn-lt"/>
                <a:sym typeface="Symbol" pitchFamily="18" charset="2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c3: 000101011              13+22+2=9    (prefix</a:t>
            </a:r>
            <a:r>
              <a:rPr lang="en-US" altLang="ko-KR" sz="2000" dirty="0">
                <a:sym typeface="Symbol" pitchFamily="18" charset="2"/>
              </a:rPr>
              <a:t>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:Huffman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)</a:t>
            </a: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* c3</a:t>
            </a:r>
            <a:r>
              <a:rPr lang="ko-KR" altLang="en-US" sz="2000" dirty="0">
                <a:latin typeface="+mn-lt"/>
                <a:sym typeface="Symbol" pitchFamily="18" charset="2"/>
              </a:rPr>
              <a:t>가 파일</a:t>
            </a:r>
            <a:r>
              <a:rPr lang="en-US" altLang="ko-KR" sz="2000" dirty="0">
                <a:latin typeface="+mn-lt"/>
                <a:sym typeface="Symbol" pitchFamily="18" charset="2"/>
              </a:rPr>
              <a:t>A</a:t>
            </a:r>
            <a:r>
              <a:rPr lang="ko-KR" altLang="en-US" sz="2000" dirty="0">
                <a:latin typeface="+mn-lt"/>
                <a:sym typeface="Symbol" pitchFamily="18" charset="2"/>
              </a:rPr>
              <a:t>에 대해서는 최적코드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37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40047"/>
              </p:ext>
            </p:extLst>
          </p:nvPr>
        </p:nvGraphicFramePr>
        <p:xfrm>
          <a:off x="1165225" y="4500563"/>
          <a:ext cx="54546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수식" r:id="rId3" imgW="2997000" imgH="431640" progId="Equation.3">
                  <p:embed/>
                </p:oleObj>
              </mc:Choice>
              <mc:Fallback>
                <p:oleObj name="수식" r:id="rId3" imgW="29970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00563"/>
                        <a:ext cx="54546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3A864-B7F4-4058-8F5B-255E81E6C7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5" descr="04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14375"/>
            <a:ext cx="5130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6063" y="3643313"/>
            <a:ext cx="40370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prefix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는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4286250"/>
            <a:ext cx="8072437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방법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(1)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빈도수를 데이터로 갖는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생성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(2)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빈도수의 합이 최소가 되는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merge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시켜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(3)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모든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하나의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될 때까지 단계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(2)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반복 </a:t>
            </a: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3B073-71FE-4D0F-A902-21A1F35172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4" descr="04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6250"/>
            <a:ext cx="5630862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275" y="6335713"/>
            <a:ext cx="28368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단계</a:t>
            </a:r>
          </a:p>
        </p:txBody>
      </p:sp>
      <p:sp>
        <p:nvSpPr>
          <p:cNvPr id="39940" name="모서리가 둥근 사각형 설명선 6"/>
          <p:cNvSpPr>
            <a:spLocks noChangeArrowheads="1"/>
          </p:cNvSpPr>
          <p:nvPr/>
        </p:nvSpPr>
        <p:spPr bwMode="auto">
          <a:xfrm>
            <a:off x="900113" y="981075"/>
            <a:ext cx="714375" cy="285750"/>
          </a:xfrm>
          <a:prstGeom prst="wedgeRoundRectCallout">
            <a:avLst>
              <a:gd name="adj1" fmla="val 66315"/>
              <a:gd name="adj2" fmla="val -15877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빈도수</a:t>
            </a:r>
          </a:p>
        </p:txBody>
      </p:sp>
      <p:sp>
        <p:nvSpPr>
          <p:cNvPr id="399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B5EF9-C85D-40E7-AE84-5D878CE2FD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4710F-5FCA-4706-B9C4-EA93AFAB1C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838" y="1700213"/>
            <a:ext cx="2190750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struct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{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char symbol;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frequency;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left;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right;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450" y="404813"/>
            <a:ext cx="36401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Huffman code 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88" y="1062038"/>
            <a:ext cx="469741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(Priority Queue)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사용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Heap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자료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950" y="3778250"/>
            <a:ext cx="952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초기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625" y="4278313"/>
            <a:ext cx="8147050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에서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레코드를 가리키는 포인터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개를 생성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의 각 포인터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 대해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→symbol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+mj-ea"/>
              </a:rPr>
              <a:t>문자</a:t>
            </a:r>
            <a:endParaRPr lang="en-US" altLang="ko-KR" sz="2000" dirty="0">
              <a:solidFill>
                <a:srgbClr val="3E020C"/>
              </a:solidFill>
              <a:latin typeface="+mn-lt"/>
              <a:ea typeface="+mj-ea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→frequency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문자의 빈도수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→left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→right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NULL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00CF0-10FF-4774-B3E2-5058012612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549275"/>
            <a:ext cx="46275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빈도수가 작을수록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우선순위가 높다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87450" y="1700213"/>
            <a:ext cx="7272338" cy="3457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 &lt;= n-1;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PQ,p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PQ,q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 = new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r-&gt;left = p;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r-&gt;right = q;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r-&gt;frequency = p-&gt;frequency + q-&gt;frequency;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5540375"/>
            <a:ext cx="75517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remove(PQ, r) :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우선순위큐에서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최대 우선순위 데이터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r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을 제거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l-GR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(n </a:t>
            </a:r>
            <a:r>
              <a:rPr lang="en-US" altLang="ko-KR" sz="2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EDDD-E1A5-4DC1-BBC7-33144A8A1A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904875"/>
            <a:ext cx="7850187" cy="50482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 = []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put(self, x):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self._q.append(x)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self._q.sort(key=lambda x: x[0])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get(self):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qsize(self):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len(self._q)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HuffmanNode(object):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left, right):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self.left = left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self.right = right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(1/4)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FDCA4-EB83-4F48-AC6D-A39F4672EF2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1120775"/>
            <a:ext cx="8215312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(8.167, 'a'), (1.492, 'b'), (2.782, 'c'), (4.253,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(12.702, 'e'),(2.228, 'f'), (2.015, 'g'), (6.094, 'h'),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(6.966, 'i'), (0.153, 'j'), (0.747, 'k'), (4.025, 'l'),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(2.406, 'm'), (6.749, 'n'), (7.507, 'o'), (1.929, 'p'),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(0.095, 'q'), (5.987, 'r'), (6.327, 's'), (9.056, 't'),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(2.758, 'u'), (1.037, 'v'), (2.365, 'w'), (0.150, 'x'),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(1.974, 'y'), (0.074, 'z') 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create_tree(frequencies):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Queue()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value in frequencies:    # 1. Create a leaf node for each symbol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p.put(value)             #    and add it to the priority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p.qsize() &gt; 1:         # 2. While there is more than one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l, r = p.get(), p.get()  # 2a. remove two highest nodes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HuffmanNode(l, r) # 2b. create internal node with children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p.put((l[0]+r[0], node)) # 2c. add new node to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p.get()               # 3. tree is complete - return root node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create_tree(freq)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(2/4)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38"/>
          </a:xfrm>
        </p:spPr>
        <p:txBody>
          <a:bodyPr/>
          <a:lstStyle/>
          <a:p>
            <a:pPr eaLnBrk="1" hangingPunct="1"/>
            <a:r>
              <a:rPr lang="ko-KR" altLang="en-US" smtClean="0"/>
              <a:t>정의</a:t>
            </a:r>
            <a:r>
              <a:rPr lang="en-US" altLang="ko-KR" smtClean="0"/>
              <a:t>: </a:t>
            </a:r>
            <a:r>
              <a:rPr lang="ko-KR" altLang="en-US" smtClean="0"/>
              <a:t>신장트리</a:t>
            </a:r>
            <a:r>
              <a:rPr lang="en-US" altLang="ko-KR" smtClean="0"/>
              <a:t>(spanning tree)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7848600" cy="224313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연결된</a:t>
            </a:r>
            <a:r>
              <a:rPr lang="en-US" altLang="ko-KR" smtClean="0"/>
              <a:t>, </a:t>
            </a:r>
            <a:r>
              <a:rPr lang="ko-KR" altLang="en-US" smtClean="0"/>
              <a:t>비방향성 그래프 </a:t>
            </a:r>
            <a:r>
              <a:rPr lang="en-US" altLang="ko-KR" i="1" smtClean="0"/>
              <a:t>G</a:t>
            </a:r>
            <a:r>
              <a:rPr lang="ko-KR" altLang="en-US" smtClean="0"/>
              <a:t>에서 순환경로를 제거하면서 연결된 부분그래프가 되도록 이음선을 제거하면 </a:t>
            </a:r>
            <a:r>
              <a:rPr lang="ko-KR" altLang="en-US" u="sng" smtClean="0"/>
              <a:t>신장트리</a:t>
            </a:r>
            <a:r>
              <a:rPr lang="en-US" altLang="ko-KR" u="sng" smtClean="0"/>
              <a:t>(spanning tree)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따라서 신장트리는 </a:t>
            </a:r>
            <a:r>
              <a:rPr lang="en-US" altLang="ko-KR" i="1" smtClean="0"/>
              <a:t>G</a:t>
            </a:r>
            <a:r>
              <a:rPr lang="ko-KR" altLang="en-US" smtClean="0"/>
              <a:t>안에 있는 모든 정점을 다 포함하면서 트리가 되는 연결된 부분그래프이다</a:t>
            </a:r>
            <a:r>
              <a:rPr lang="en-US" altLang="ko-KR" smtClean="0"/>
              <a:t>.</a:t>
            </a:r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F5618-0068-4504-BD09-C595795D43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1169988" y="3751263"/>
            <a:ext cx="5789612" cy="2406650"/>
            <a:chOff x="1116013" y="2651125"/>
            <a:chExt cx="5789612" cy="2405063"/>
          </a:xfrm>
        </p:grpSpPr>
        <p:cxnSp>
          <p:nvCxnSpPr>
            <p:cNvPr id="9222" name="직선 연결선 13"/>
            <p:cNvCxnSpPr>
              <a:cxnSpLocks noChangeShapeType="1"/>
              <a:stCxn id="9223" idx="5"/>
              <a:endCxn id="9226" idx="1"/>
            </p:cNvCxnSpPr>
            <p:nvPr/>
          </p:nvCxnSpPr>
          <p:spPr bwMode="auto">
            <a:xfrm rot="16200000" flipH="1">
              <a:off x="1984375" y="2816225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3" name="타원 14"/>
            <p:cNvSpPr>
              <a:spLocks noChangeArrowheads="1"/>
            </p:cNvSpPr>
            <p:nvPr/>
          </p:nvSpPr>
          <p:spPr bwMode="auto">
            <a:xfrm>
              <a:off x="1763713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4" name="타원 15"/>
            <p:cNvSpPr>
              <a:spLocks noChangeArrowheads="1"/>
            </p:cNvSpPr>
            <p:nvPr/>
          </p:nvSpPr>
          <p:spPr bwMode="auto">
            <a:xfrm>
              <a:off x="2598738" y="2671763"/>
              <a:ext cx="214312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5" name="타원 16"/>
            <p:cNvSpPr>
              <a:spLocks noChangeArrowheads="1"/>
            </p:cNvSpPr>
            <p:nvPr/>
          </p:nvSpPr>
          <p:spPr bwMode="auto">
            <a:xfrm>
              <a:off x="1773238" y="34575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26" name="타원 17"/>
            <p:cNvSpPr>
              <a:spLocks noChangeArrowheads="1"/>
            </p:cNvSpPr>
            <p:nvPr/>
          </p:nvSpPr>
          <p:spPr bwMode="auto">
            <a:xfrm>
              <a:off x="2616200" y="344963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27" name="직선 연결선 19"/>
            <p:cNvCxnSpPr>
              <a:cxnSpLocks noChangeShapeType="1"/>
              <a:stCxn id="9223" idx="4"/>
              <a:endCxn id="9225" idx="0"/>
            </p:cNvCxnSpPr>
            <p:nvPr/>
          </p:nvCxnSpPr>
          <p:spPr bwMode="auto">
            <a:xfrm rot="16200000" flipH="1">
              <a:off x="1590676" y="3167062"/>
              <a:ext cx="571500" cy="952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직선 연결선 21"/>
            <p:cNvCxnSpPr>
              <a:cxnSpLocks noChangeShapeType="1"/>
              <a:stCxn id="9223" idx="6"/>
              <a:endCxn id="9224" idx="2"/>
            </p:cNvCxnSpPr>
            <p:nvPr/>
          </p:nvCxnSpPr>
          <p:spPr bwMode="auto">
            <a:xfrm>
              <a:off x="1978025" y="2779713"/>
              <a:ext cx="620713" cy="158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직선 연결선 22"/>
            <p:cNvCxnSpPr>
              <a:cxnSpLocks noChangeShapeType="1"/>
              <a:stCxn id="9225" idx="6"/>
              <a:endCxn id="9226" idx="2"/>
            </p:cNvCxnSpPr>
            <p:nvPr/>
          </p:nvCxnSpPr>
          <p:spPr bwMode="auto">
            <a:xfrm flipV="1">
              <a:off x="1987550" y="3552825"/>
              <a:ext cx="628650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직선 연결선 25"/>
            <p:cNvCxnSpPr>
              <a:cxnSpLocks noChangeShapeType="1"/>
              <a:stCxn id="9224" idx="4"/>
              <a:endCxn id="9226" idx="0"/>
            </p:cNvCxnSpPr>
            <p:nvPr/>
          </p:nvCxnSpPr>
          <p:spPr bwMode="auto">
            <a:xfrm rot="16200000" flipH="1">
              <a:off x="2432050" y="3159125"/>
              <a:ext cx="563563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직선 연결선 30"/>
            <p:cNvCxnSpPr>
              <a:cxnSpLocks noChangeShapeType="1"/>
              <a:stCxn id="9225" idx="7"/>
              <a:endCxn id="9224" idx="3"/>
            </p:cNvCxnSpPr>
            <p:nvPr/>
          </p:nvCxnSpPr>
          <p:spPr bwMode="auto">
            <a:xfrm rot="5400000" flipH="1" flipV="1">
              <a:off x="1976437" y="2835276"/>
              <a:ext cx="633413" cy="671512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타원 17"/>
            <p:cNvSpPr>
              <a:spLocks noChangeArrowheads="1"/>
            </p:cNvSpPr>
            <p:nvPr/>
          </p:nvSpPr>
          <p:spPr bwMode="auto">
            <a:xfrm>
              <a:off x="3276600" y="3155950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3" name="타원 17"/>
            <p:cNvSpPr>
              <a:spLocks noChangeArrowheads="1"/>
            </p:cNvSpPr>
            <p:nvPr/>
          </p:nvSpPr>
          <p:spPr bwMode="auto">
            <a:xfrm>
              <a:off x="1116013" y="315595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34" name="직선 연결선 3"/>
            <p:cNvCxnSpPr>
              <a:cxnSpLocks noChangeShapeType="1"/>
              <a:stCxn id="9224" idx="6"/>
              <a:endCxn id="9232" idx="1"/>
            </p:cNvCxnSpPr>
            <p:nvPr/>
          </p:nvCxnSpPr>
          <p:spPr bwMode="auto">
            <a:xfrm>
              <a:off x="2813050" y="2779713"/>
              <a:ext cx="493713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직선 연결선 5"/>
            <p:cNvCxnSpPr>
              <a:cxnSpLocks noChangeShapeType="1"/>
              <a:stCxn id="9232" idx="3"/>
              <a:endCxn id="9226" idx="6"/>
            </p:cNvCxnSpPr>
            <p:nvPr/>
          </p:nvCxnSpPr>
          <p:spPr bwMode="auto">
            <a:xfrm flipH="1">
              <a:off x="2830513" y="3330575"/>
              <a:ext cx="476250" cy="22225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직선 연결선 22"/>
            <p:cNvCxnSpPr>
              <a:cxnSpLocks noChangeShapeType="1"/>
              <a:stCxn id="9225" idx="2"/>
              <a:endCxn id="9233" idx="5"/>
            </p:cNvCxnSpPr>
            <p:nvPr/>
          </p:nvCxnSpPr>
          <p:spPr bwMode="auto">
            <a:xfrm flipH="1" flipV="1">
              <a:off x="1298575" y="3330575"/>
              <a:ext cx="474663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103438" y="3788611"/>
              <a:ext cx="369887" cy="369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>
                  <a:solidFill>
                    <a:srgbClr val="3E020C"/>
                  </a:solidFill>
                  <a:latin typeface="Times New Roman" pitchFamily="18" charset="0"/>
                </a:rPr>
                <a:t>G</a:t>
              </a:r>
              <a:endParaRPr lang="ko-KR" altLang="en-US" sz="2000">
                <a:solidFill>
                  <a:srgbClr val="3E020C"/>
                </a:solidFill>
                <a:latin typeface="Times New Roman" pitchFamily="18" charset="0"/>
              </a:endParaRPr>
            </a:p>
          </p:txBody>
        </p:sp>
        <p:sp>
          <p:nvSpPr>
            <p:cNvPr id="9238" name="타원 14"/>
            <p:cNvSpPr>
              <a:spLocks noChangeArrowheads="1"/>
            </p:cNvSpPr>
            <p:nvPr/>
          </p:nvSpPr>
          <p:spPr bwMode="auto">
            <a:xfrm>
              <a:off x="4995863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39" name="타원 15"/>
            <p:cNvSpPr>
              <a:spLocks noChangeArrowheads="1"/>
            </p:cNvSpPr>
            <p:nvPr/>
          </p:nvSpPr>
          <p:spPr bwMode="auto">
            <a:xfrm>
              <a:off x="5830888" y="2651125"/>
              <a:ext cx="214312" cy="214313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0" name="타원 16"/>
            <p:cNvSpPr>
              <a:spLocks noChangeArrowheads="1"/>
            </p:cNvSpPr>
            <p:nvPr/>
          </p:nvSpPr>
          <p:spPr bwMode="auto">
            <a:xfrm>
              <a:off x="5005388" y="3436938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1" name="타원 17"/>
            <p:cNvSpPr>
              <a:spLocks noChangeArrowheads="1"/>
            </p:cNvSpPr>
            <p:nvPr/>
          </p:nvSpPr>
          <p:spPr bwMode="auto">
            <a:xfrm>
              <a:off x="5848350" y="3430588"/>
              <a:ext cx="214313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2" name="직선 연결선 19"/>
            <p:cNvCxnSpPr>
              <a:cxnSpLocks noChangeShapeType="1"/>
              <a:stCxn id="9238" idx="4"/>
              <a:endCxn id="9240" idx="0"/>
            </p:cNvCxnSpPr>
            <p:nvPr/>
          </p:nvCxnSpPr>
          <p:spPr bwMode="auto">
            <a:xfrm rot="16200000" flipH="1">
              <a:off x="4822032" y="3145631"/>
              <a:ext cx="571500" cy="1111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직선 연결선 22"/>
            <p:cNvCxnSpPr>
              <a:cxnSpLocks noChangeShapeType="1"/>
              <a:stCxn id="9240" idx="6"/>
              <a:endCxn id="9241" idx="2"/>
            </p:cNvCxnSpPr>
            <p:nvPr/>
          </p:nvCxnSpPr>
          <p:spPr bwMode="auto">
            <a:xfrm flipV="1">
              <a:off x="5219700" y="3532188"/>
              <a:ext cx="628650" cy="7937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직선 연결선 25"/>
            <p:cNvCxnSpPr>
              <a:cxnSpLocks noChangeShapeType="1"/>
              <a:stCxn id="9239" idx="4"/>
              <a:endCxn id="9241" idx="0"/>
            </p:cNvCxnSpPr>
            <p:nvPr/>
          </p:nvCxnSpPr>
          <p:spPr bwMode="auto">
            <a:xfrm rot="16200000" flipH="1">
              <a:off x="5663407" y="3139281"/>
              <a:ext cx="565150" cy="174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타원 17"/>
            <p:cNvSpPr>
              <a:spLocks noChangeArrowheads="1"/>
            </p:cNvSpPr>
            <p:nvPr/>
          </p:nvSpPr>
          <p:spPr bwMode="auto">
            <a:xfrm>
              <a:off x="6507163" y="31369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46" name="타원 17"/>
            <p:cNvSpPr>
              <a:spLocks noChangeArrowheads="1"/>
            </p:cNvSpPr>
            <p:nvPr/>
          </p:nvSpPr>
          <p:spPr bwMode="auto">
            <a:xfrm>
              <a:off x="4348163" y="3136900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47" name="직선 연결선 41"/>
            <p:cNvCxnSpPr>
              <a:cxnSpLocks noChangeShapeType="1"/>
              <a:stCxn id="9245" idx="3"/>
              <a:endCxn id="9241" idx="6"/>
            </p:cNvCxnSpPr>
            <p:nvPr/>
          </p:nvCxnSpPr>
          <p:spPr bwMode="auto">
            <a:xfrm flipH="1">
              <a:off x="6062663" y="3311525"/>
              <a:ext cx="476250" cy="220663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8" name="직선 연결선 42"/>
            <p:cNvCxnSpPr>
              <a:cxnSpLocks noChangeShapeType="1"/>
              <a:stCxn id="9240" idx="2"/>
              <a:endCxn id="9246" idx="5"/>
            </p:cNvCxnSpPr>
            <p:nvPr/>
          </p:nvCxnSpPr>
          <p:spPr bwMode="auto">
            <a:xfrm flipH="1" flipV="1">
              <a:off x="4530725" y="3311525"/>
              <a:ext cx="474663" cy="2286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직선 연결선 13"/>
            <p:cNvCxnSpPr>
              <a:cxnSpLocks noChangeShapeType="1"/>
              <a:stCxn id="9250" idx="5"/>
              <a:endCxn id="9253" idx="1"/>
            </p:cNvCxnSpPr>
            <p:nvPr/>
          </p:nvCxnSpPr>
          <p:spPr bwMode="auto">
            <a:xfrm rot="16200000" flipH="1">
              <a:off x="5399088" y="4210050"/>
              <a:ext cx="625475" cy="701675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0" name="타원 14"/>
            <p:cNvSpPr>
              <a:spLocks noChangeArrowheads="1"/>
            </p:cNvSpPr>
            <p:nvPr/>
          </p:nvSpPr>
          <p:spPr bwMode="auto">
            <a:xfrm>
              <a:off x="5178425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1" name="타원 15"/>
            <p:cNvSpPr>
              <a:spLocks noChangeArrowheads="1"/>
            </p:cNvSpPr>
            <p:nvPr/>
          </p:nvSpPr>
          <p:spPr bwMode="auto">
            <a:xfrm>
              <a:off x="6013450" y="4065588"/>
              <a:ext cx="214313" cy="21431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2" name="타원 16"/>
            <p:cNvSpPr>
              <a:spLocks noChangeArrowheads="1"/>
            </p:cNvSpPr>
            <p:nvPr/>
          </p:nvSpPr>
          <p:spPr bwMode="auto">
            <a:xfrm>
              <a:off x="5187950" y="4851400"/>
              <a:ext cx="215900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3" name="타원 17"/>
            <p:cNvSpPr>
              <a:spLocks noChangeArrowheads="1"/>
            </p:cNvSpPr>
            <p:nvPr/>
          </p:nvSpPr>
          <p:spPr bwMode="auto">
            <a:xfrm>
              <a:off x="6030913" y="4843463"/>
              <a:ext cx="214312" cy="204787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4" name="직선 연결선 22"/>
            <p:cNvCxnSpPr>
              <a:cxnSpLocks noChangeShapeType="1"/>
              <a:stCxn id="9252" idx="6"/>
              <a:endCxn id="9253" idx="2"/>
            </p:cNvCxnSpPr>
            <p:nvPr/>
          </p:nvCxnSpPr>
          <p:spPr bwMode="auto">
            <a:xfrm flipV="1">
              <a:off x="5403850" y="4946650"/>
              <a:ext cx="627063" cy="793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5" name="직선 연결선 30"/>
            <p:cNvCxnSpPr>
              <a:cxnSpLocks noChangeShapeType="1"/>
              <a:stCxn id="9252" idx="7"/>
              <a:endCxn id="9251" idx="3"/>
            </p:cNvCxnSpPr>
            <p:nvPr/>
          </p:nvCxnSpPr>
          <p:spPr bwMode="auto">
            <a:xfrm rot="5400000" flipH="1" flipV="1">
              <a:off x="5391943" y="4228307"/>
              <a:ext cx="633413" cy="6731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6" name="타원 17"/>
            <p:cNvSpPr>
              <a:spLocks noChangeArrowheads="1"/>
            </p:cNvSpPr>
            <p:nvPr/>
          </p:nvSpPr>
          <p:spPr bwMode="auto">
            <a:xfrm>
              <a:off x="6691313" y="4549775"/>
              <a:ext cx="214312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257" name="타원 17"/>
            <p:cNvSpPr>
              <a:spLocks noChangeArrowheads="1"/>
            </p:cNvSpPr>
            <p:nvPr/>
          </p:nvSpPr>
          <p:spPr bwMode="auto">
            <a:xfrm>
              <a:off x="4530725" y="4549775"/>
              <a:ext cx="214313" cy="204788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9258" name="직선 연결선 55"/>
            <p:cNvCxnSpPr>
              <a:cxnSpLocks noChangeShapeType="1"/>
              <a:stCxn id="9251" idx="6"/>
              <a:endCxn id="9256" idx="1"/>
            </p:cNvCxnSpPr>
            <p:nvPr/>
          </p:nvCxnSpPr>
          <p:spPr bwMode="auto">
            <a:xfrm>
              <a:off x="6227763" y="4173538"/>
              <a:ext cx="495300" cy="406400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9" name="직선 연결선 57"/>
            <p:cNvCxnSpPr>
              <a:cxnSpLocks noChangeShapeType="1"/>
              <a:stCxn id="9252" idx="2"/>
              <a:endCxn id="9257" idx="5"/>
            </p:cNvCxnSpPr>
            <p:nvPr/>
          </p:nvCxnSpPr>
          <p:spPr bwMode="auto">
            <a:xfrm flipH="1" flipV="1">
              <a:off x="4713288" y="4724400"/>
              <a:ext cx="474662" cy="230188"/>
            </a:xfrm>
            <a:prstGeom prst="lin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7A7B2-A2CE-4B59-B492-CE18C091087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01688"/>
            <a:ext cx="7848600" cy="56943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side_by_side(a, b, w):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a.split("\n")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b.split("\n")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n1 = len(a)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n2 = len(b)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n1 &lt; n2: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a.extend([" "*len(a[0])]*(n2-n1))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b.extend([" "*len(b[0])]*(n1-n2))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[" "*len(a[0]) + "   ^   " + " "*len(b[0])]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+= ["/" + "-"*(len(a[0])-1) + "%7.3f" % w + "-"*(len(b[0])-1) + "\\"]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l1, l2 in zip(a, b):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r.append(l1 + "       " + l2)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"\n".join(r)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print_tree(node):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"%s = %.3f" % (n, w)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 = print_tree(n.left)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print_tree(n.right)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side_by_side(l, r, w)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(3/4)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52172-455B-460C-99BE-9C108035DE3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36613"/>
            <a:ext cx="7848600" cy="3324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print(print_tree(node))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walk_tree(node, prefix="", code={}):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code[n] = prefix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walk_tree(n.left, prefix + "0")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walk_tree(n.right, prefix + "1")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return(code)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= walk_tree(node)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sorted(freq, reverse=True):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(i[1], '{:6.2f}'.format(i[0]), code[i[1]])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(4/4)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B5A66-06F3-429C-89F6-584C561FC8A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375" y="200025"/>
            <a:ext cx="3811588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윗 부분 생략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12.70 100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9.06 000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8.17 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7.51 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6.97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6.75 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6.33 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6.09 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5.99 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4.25 11111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4.03 11110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2.78 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  2.76 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2.41 00111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2.37 00110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2.23 00100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2.02 110011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 1.97 110010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  1.93 110001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1.49 110000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1.04 001010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  0.75 0010111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0.15 001011011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0.15 001011010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 0.10 001011001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  0.07 001011000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2627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1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80566-8E03-4D8E-92AC-53EAB94A743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517525"/>
            <a:ext cx="8642350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heapq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defaultdict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encode(frequency):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frequency.items()]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heapq.heapify(heap)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len(heap) &gt; 1: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hi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lo[1:]: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hi[1:]: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heapq.heappush(heap, [lo[0] + hi[0]] + lo[1:] + hi[1:])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sorted(heapq.heappop(heap)[1:], key=lambda p: (len(p[-1]), p))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"The frog at the bottom of the well drifts off into the great ocean"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defaultdict(int)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("Symbol".ljust(10) + "Weight".ljust(10) + "Huffman Code")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(p[0].ljust(10) + str(frequency[p[0]]).ljust(10) + p[1])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1974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2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F303A-2929-46A0-92C0-9DD11C96DE3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692150"/>
            <a:ext cx="7850187" cy="5910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['T', '']], [4, ['h', '']], [7, ['e', '']], [13, [' ', '']], [5, ['f', '']], [3, ['r', '']], [7, ['o', '']], [2, ['g', '']], [3, ['a', '']], [9, ['t', '']], [1, ['b', '']], [1, ['m', '']], [1, ['w', '']], [2, ['l', '']], [1, ['d', '']], [2, ['i', '']], [1, ['s', '']], [2, ['n', '']], [1, ['c', '']]]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13        111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     7         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      7         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9         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3         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    5        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    4        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    3         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    2         01111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    2         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   2         10101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      1         01100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1         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1         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1         011100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    1         011101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     1         101000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      1         101001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2628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Huffman code 2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785938"/>
            <a:ext cx="8839200" cy="3629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신장트리가 되는 </a:t>
            </a:r>
            <a:r>
              <a:rPr lang="en-US" altLang="ko-KR" i="1" smtClean="0"/>
              <a:t>G</a:t>
            </a:r>
            <a:r>
              <a:rPr lang="ko-KR" altLang="en-US" smtClean="0"/>
              <a:t>의 부분그래프 중에서 가중치가 최소가 되는 부분그래프를 </a:t>
            </a:r>
            <a:r>
              <a:rPr lang="ko-KR" altLang="en-US" b="1" smtClean="0"/>
              <a:t>최소비용신장트리</a:t>
            </a:r>
            <a:r>
              <a:rPr lang="en-US" altLang="ko-KR" b="1" smtClean="0"/>
              <a:t>(minimum spanning tree)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  <a:r>
              <a:rPr lang="ko-KR" altLang="en-US" smtClean="0"/>
              <a:t>여기서 최소의 가중치를 가진 부분그래프는 반드시 트리가 되어야 한다</a:t>
            </a:r>
            <a:r>
              <a:rPr lang="en-US" altLang="ko-KR" smtClean="0"/>
              <a:t>. </a:t>
            </a:r>
            <a:r>
              <a:rPr lang="ko-KR" altLang="en-US" smtClean="0"/>
              <a:t>왜냐하면</a:t>
            </a:r>
            <a:r>
              <a:rPr lang="en-US" altLang="ko-KR" smtClean="0"/>
              <a:t>, </a:t>
            </a:r>
            <a:r>
              <a:rPr lang="ko-KR" altLang="en-US" smtClean="0"/>
              <a:t>만약 트리가 아니라면</a:t>
            </a:r>
            <a:r>
              <a:rPr lang="en-US" altLang="ko-KR" smtClean="0"/>
              <a:t>, </a:t>
            </a:r>
            <a:r>
              <a:rPr lang="ko-KR" altLang="en-US" smtClean="0"/>
              <a:t>분명히 순환경로</a:t>
            </a:r>
            <a:r>
              <a:rPr lang="en-US" altLang="ko-KR" smtClean="0"/>
              <a:t>(cycle)</a:t>
            </a:r>
            <a:r>
              <a:rPr lang="ko-KR" altLang="en-US" smtClean="0"/>
              <a:t>가 있을 것이고</a:t>
            </a:r>
            <a:r>
              <a:rPr lang="en-US" altLang="ko-KR" smtClean="0"/>
              <a:t>, </a:t>
            </a:r>
            <a:r>
              <a:rPr lang="ko-KR" altLang="en-US" smtClean="0"/>
              <a:t>그렇게 되면 순환경로 상의 한 이음선을 제거하면 더 작은 비용의 신장트리가 되기 때문이다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관찰</a:t>
            </a:r>
            <a:r>
              <a:rPr lang="en-US" altLang="ko-KR" smtClean="0"/>
              <a:t>: </a:t>
            </a:r>
            <a:r>
              <a:rPr lang="ko-KR" altLang="en-US" smtClean="0"/>
              <a:t>모든 신장트리가 최소비용신장트리는 아니다</a:t>
            </a:r>
            <a:r>
              <a:rPr lang="en-US" altLang="ko-KR" smtClean="0"/>
              <a:t>.</a:t>
            </a: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E5B05-E332-4F5E-BAFC-39D928A199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최소비용신장트리</a:t>
            </a:r>
            <a:br>
              <a:rPr lang="ko-KR" altLang="en-US" sz="3600">
                <a:solidFill>
                  <a:schemeClr val="tx2"/>
                </a:solidFill>
              </a:rPr>
            </a:br>
            <a:r>
              <a:rPr lang="en-US" altLang="ko-KR" sz="3600">
                <a:solidFill>
                  <a:schemeClr val="tx2"/>
                </a:solidFill>
              </a:rPr>
              <a:t>(minimum spanning tree)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913" y="6092825"/>
            <a:ext cx="2135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span: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밧줄로 매다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4" descr="04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3050"/>
            <a:ext cx="470535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3304A-B377-4F0B-8B68-97A863912E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탐욕적인 알고리즘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081088"/>
            <a:ext cx="8786812" cy="4724400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비방향성 그래프 </a:t>
            </a:r>
            <a:r>
              <a:rPr lang="en-US" altLang="ko-KR" i="1" smtClean="0"/>
              <a:t>G</a:t>
            </a:r>
            <a:r>
              <a:rPr lang="en-US" altLang="ko-KR" smtClean="0"/>
              <a:t> = (</a:t>
            </a:r>
            <a:r>
              <a:rPr lang="en-US" altLang="ko-KR" i="1" smtClean="0"/>
              <a:t>V</a:t>
            </a:r>
            <a:r>
              <a:rPr lang="en-US" altLang="ko-KR" smtClean="0"/>
              <a:t>,</a:t>
            </a:r>
            <a:r>
              <a:rPr lang="en-US" altLang="ko-KR" i="1" smtClean="0"/>
              <a:t>E</a:t>
            </a:r>
            <a:r>
              <a:rPr lang="en-US" altLang="ko-KR" smtClean="0"/>
              <a:t>)</a:t>
            </a:r>
            <a:r>
              <a:rPr lang="ko-KR" altLang="en-US" smtClean="0"/>
              <a:t>가 주어졌을 때</a:t>
            </a:r>
            <a:r>
              <a:rPr lang="en-US" altLang="ko-KR" smtClean="0"/>
              <a:t>, </a:t>
            </a:r>
            <a:r>
              <a:rPr lang="en-US" altLang="ko-KR" i="1" smtClean="0"/>
              <a:t>F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 </a:t>
            </a:r>
            <a:r>
              <a:rPr lang="en-US" altLang="ko-KR" i="1" smtClean="0">
                <a:sym typeface="Symbol" panose="05050102010706020507" pitchFamily="18" charset="2"/>
              </a:rPr>
              <a:t>E</a:t>
            </a:r>
            <a:r>
              <a:rPr lang="ko-KR" altLang="en-US" smtClean="0">
                <a:sym typeface="Symbol" panose="05050102010706020507" pitchFamily="18" charset="2"/>
              </a:rPr>
              <a:t>를 만족하면서</a:t>
            </a:r>
            <a:r>
              <a:rPr lang="en-US" altLang="ko-KR" smtClean="0">
                <a:sym typeface="Symbol" panose="05050102010706020507" pitchFamily="18" charset="2"/>
              </a:rPr>
              <a:t>, (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가 </a:t>
            </a:r>
            <a:r>
              <a:rPr lang="en-US" altLang="ko-KR" i="1" smtClean="0">
                <a:sym typeface="Symbol" panose="05050102010706020507" pitchFamily="18" charset="2"/>
              </a:rPr>
              <a:t>G</a:t>
            </a:r>
            <a:r>
              <a:rPr lang="ko-KR" altLang="en-US" smtClean="0">
                <a:sym typeface="Symbol" panose="05050102010706020507" pitchFamily="18" charset="2"/>
              </a:rPr>
              <a:t>의 최소비용신장트리</a:t>
            </a:r>
            <a:r>
              <a:rPr lang="en-US" altLang="ko-KR" smtClean="0">
                <a:sym typeface="Symbol" panose="05050102010706020507" pitchFamily="18" charset="2"/>
              </a:rPr>
              <a:t>(MST)</a:t>
            </a:r>
            <a:r>
              <a:rPr lang="ko-KR" altLang="en-US" smtClean="0">
                <a:sym typeface="Symbol" panose="05050102010706020507" pitchFamily="18" charset="2"/>
              </a:rPr>
              <a:t>가 되는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ko-KR" altLang="en-US" smtClean="0">
                <a:sym typeface="Symbol" panose="05050102010706020507" pitchFamily="18" charset="2"/>
              </a:rPr>
              <a:t>를 찾는 문제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1. </a:t>
            </a:r>
            <a:r>
              <a:rPr lang="en-US" altLang="ko-KR" i="1" smtClean="0"/>
              <a:t>F</a:t>
            </a:r>
            <a:r>
              <a:rPr lang="en-US" altLang="ko-KR" smtClean="0"/>
              <a:t> := Ø;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(a) </a:t>
            </a:r>
            <a:r>
              <a:rPr lang="ko-KR" altLang="en-US" b="1" smtClean="0"/>
              <a:t>선정 절차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                 </a:t>
            </a:r>
            <a:r>
              <a:rPr lang="ko-KR" altLang="en-US" u="sng" smtClean="0"/>
              <a:t>적절한 최적해 선정절차에</a:t>
            </a:r>
            <a:r>
              <a:rPr lang="ko-KR" altLang="en-US" smtClean="0"/>
              <a:t> 따라서 하나의 이음선을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(b) </a:t>
            </a:r>
            <a:r>
              <a:rPr lang="ko-KR" altLang="en-US" b="1" smtClean="0"/>
              <a:t>적정성 점검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                 </a:t>
            </a:r>
            <a:r>
              <a:rPr lang="ko-KR" altLang="en-US" smtClean="0"/>
              <a:t>선정한 이음선을 </a:t>
            </a:r>
            <a:r>
              <a:rPr lang="en-US" altLang="ko-KR" i="1" smtClean="0"/>
              <a:t>F</a:t>
            </a:r>
            <a:r>
              <a:rPr lang="ko-KR" altLang="en-US" smtClean="0"/>
              <a:t>에 추가시켜도 사이클이 생기지 않으면</a:t>
            </a:r>
            <a:r>
              <a:rPr lang="en-US" altLang="ko-KR" smtClean="0"/>
              <a:t>,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i="1" smtClean="0"/>
              <a:t>                       F</a:t>
            </a:r>
            <a:r>
              <a:rPr lang="ko-KR" altLang="en-US" smtClean="0"/>
              <a:t>에 추가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(c) </a:t>
            </a:r>
            <a:r>
              <a:rPr lang="ko-KR" altLang="en-US" b="1" smtClean="0"/>
              <a:t>해답 점검</a:t>
            </a:r>
            <a:r>
              <a:rPr lang="en-US" altLang="ko-KR" smtClean="0"/>
              <a:t>: </a:t>
            </a:r>
            <a:r>
              <a:rPr lang="en-US" altLang="ko-KR" i="1" smtClean="0"/>
              <a:t>T</a:t>
            </a:r>
            <a:r>
              <a:rPr lang="en-US" altLang="ko-KR" smtClean="0"/>
              <a:t> = (</a:t>
            </a:r>
            <a:r>
              <a:rPr lang="en-US" altLang="ko-KR" i="1" smtClean="0"/>
              <a:t>V</a:t>
            </a:r>
            <a:r>
              <a:rPr lang="en-US" altLang="ko-KR" smtClean="0"/>
              <a:t>,</a:t>
            </a:r>
            <a:r>
              <a:rPr lang="en-US" altLang="ko-KR" i="1" smtClean="0"/>
              <a:t>F</a:t>
            </a:r>
            <a:r>
              <a:rPr lang="en-US" altLang="ko-KR" smtClean="0"/>
              <a:t>)</a:t>
            </a:r>
            <a:r>
              <a:rPr lang="ko-KR" altLang="en-US" smtClean="0"/>
              <a:t>가 신장트리이면</a:t>
            </a:r>
            <a:r>
              <a:rPr lang="en-US" altLang="ko-KR" smtClean="0"/>
              <a:t>, </a:t>
            </a:r>
            <a:r>
              <a:rPr lang="ko-KR" altLang="en-US" smtClean="0"/>
              <a:t>사례해결</a:t>
            </a:r>
            <a:r>
              <a:rPr lang="en-US" altLang="ko-KR" smtClean="0"/>
              <a:t>.</a:t>
            </a:r>
            <a:r>
              <a:rPr lang="en-US" altLang="ko-KR" i="1" smtClean="0"/>
              <a:t> T</a:t>
            </a:r>
            <a:r>
              <a:rPr lang="ko-KR" altLang="en-US" smtClean="0"/>
              <a:t>는 최소신장트리</a:t>
            </a:r>
            <a:r>
              <a:rPr lang="en-US" altLang="ko-KR" smtClean="0"/>
              <a:t>.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4A294-928D-4828-9AAB-DEAD27B766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9163"/>
          </a:xfrm>
        </p:spPr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알고리즘</a:t>
            </a:r>
            <a:r>
              <a:rPr lang="en-US" altLang="ko-KR" smtClean="0"/>
              <a:t>(1930)</a:t>
            </a:r>
          </a:p>
        </p:txBody>
      </p:sp>
      <p:sp>
        <p:nvSpPr>
          <p:cNvPr id="1331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CEA3C-6445-4F91-8C8E-89FFBD9F40B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5750" y="1143000"/>
            <a:ext cx="8572500" cy="3571875"/>
          </a:xfrm>
          <a:prstGeom prst="rect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1.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:=Ø;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2.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:= {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baseline="-2500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3. while(</a:t>
            </a:r>
            <a:r>
              <a:rPr lang="ko-KR" altLang="en-US" sz="2000" dirty="0"/>
              <a:t>사례 미해결</a:t>
            </a:r>
            <a:r>
              <a:rPr lang="en-US" altLang="ko-KR" sz="2000" dirty="0"/>
              <a:t>){</a:t>
            </a:r>
            <a:endParaRPr lang="ko-KR" altLang="en-US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 </a:t>
            </a:r>
            <a:r>
              <a:rPr lang="en-US" altLang="ko-KR" sz="2000" dirty="0"/>
              <a:t>(a) </a:t>
            </a:r>
            <a:r>
              <a:rPr lang="ko-KR" altLang="en-US" sz="2000" b="1" dirty="0"/>
              <a:t>선정 절차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적정성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 -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속한 정점 중에서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		      가장 가까운 정점 하나를 선정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(b) </a:t>
            </a:r>
            <a:r>
              <a:rPr lang="ko-KR" altLang="en-US" sz="2000" dirty="0"/>
              <a:t>선정한 정점을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(c)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ko-KR" altLang="en-US" sz="2000" dirty="0"/>
              <a:t>로 이어지는 </a:t>
            </a:r>
            <a:r>
              <a:rPr lang="ko-KR" altLang="en-US" sz="2000" dirty="0" err="1"/>
              <a:t>이음선을</a:t>
            </a:r>
            <a:r>
              <a:rPr lang="ko-KR" altLang="en-US" sz="2000" dirty="0"/>
              <a:t> </a:t>
            </a:r>
            <a:r>
              <a:rPr lang="en-US" altLang="ko-KR" sz="2000" i="1" dirty="0">
                <a:latin typeface="+mn-lt"/>
              </a:rPr>
              <a:t>F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            if (</a:t>
            </a:r>
            <a:r>
              <a:rPr lang="en-US" altLang="ko-KR" sz="2000" dirty="0">
                <a:latin typeface="+mn-lt"/>
              </a:rPr>
              <a:t>Y==V</a:t>
            </a:r>
            <a:r>
              <a:rPr lang="en-US" altLang="ko-KR" sz="200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dirty="0"/>
              <a:t>	        (d) </a:t>
            </a:r>
            <a:r>
              <a:rPr lang="ko-KR" altLang="en-US" sz="2000" b="1" dirty="0"/>
              <a:t>해답 점검</a:t>
            </a:r>
            <a:r>
              <a:rPr lang="en-US" altLang="ko-KR" sz="2000" dirty="0"/>
              <a:t>: </a:t>
            </a:r>
            <a:r>
              <a:rPr lang="en-US" altLang="ko-KR" sz="2000" i="1" dirty="0">
                <a:latin typeface="+mn-lt"/>
              </a:rPr>
              <a:t>Y</a:t>
            </a:r>
            <a:r>
              <a:rPr lang="en-US" altLang="ko-KR" sz="2000" dirty="0">
                <a:latin typeface="+mn-lt"/>
              </a:rPr>
              <a:t> = 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ko-KR" altLang="en-US" sz="2000" dirty="0"/>
              <a:t>가 되면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+mn-lt"/>
              </a:rPr>
              <a:t>T</a:t>
            </a:r>
            <a:r>
              <a:rPr lang="en-US" altLang="ko-KR" sz="2000" dirty="0">
                <a:latin typeface="+mn-lt"/>
              </a:rPr>
              <a:t> = (</a:t>
            </a:r>
            <a:r>
              <a:rPr lang="en-US" altLang="ko-KR" sz="2000" i="1" dirty="0">
                <a:latin typeface="+mn-lt"/>
              </a:rPr>
              <a:t>V</a:t>
            </a:r>
            <a:r>
              <a:rPr lang="en-US" altLang="ko-KR" sz="2000" dirty="0">
                <a:latin typeface="+mn-lt"/>
              </a:rPr>
              <a:t>, </a:t>
            </a:r>
            <a:r>
              <a:rPr lang="en-US" altLang="ko-KR" sz="2000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ko-KR" sz="2000" dirty="0">
                <a:latin typeface="+mn-lt"/>
              </a:rPr>
              <a:t> )</a:t>
            </a:r>
            <a:r>
              <a:rPr lang="ko-KR" altLang="en-US" sz="2000" dirty="0"/>
              <a:t>가 최소비용신장트리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dirty="0"/>
              <a:t>     </a:t>
            </a:r>
            <a:r>
              <a:rPr lang="en-US" altLang="ko-KR" sz="2000" dirty="0"/>
              <a:t>}</a:t>
            </a:r>
          </a:p>
        </p:txBody>
      </p:sp>
      <p:sp>
        <p:nvSpPr>
          <p:cNvPr id="13317" name="직사각형 4"/>
          <p:cNvSpPr>
            <a:spLocks noChangeArrowheads="1"/>
          </p:cNvSpPr>
          <p:nvPr/>
        </p:nvSpPr>
        <p:spPr bwMode="auto">
          <a:xfrm>
            <a:off x="5929313" y="3857625"/>
            <a:ext cx="285750" cy="28575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800" b="68336"/>
          <a:stretch>
            <a:fillRect/>
          </a:stretch>
        </p:blipFill>
        <p:spPr bwMode="auto">
          <a:xfrm>
            <a:off x="323850" y="546100"/>
            <a:ext cx="47942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3750" y="-9525"/>
            <a:ext cx="192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Prim’s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FE722-EEEB-4919-8D2D-A092CA14ED0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4341" name="그림 4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7"/>
          <a:stretch>
            <a:fillRect/>
          </a:stretch>
        </p:blipFill>
        <p:spPr bwMode="auto">
          <a:xfrm>
            <a:off x="3203575" y="3440113"/>
            <a:ext cx="517366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그림 6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1" r="48311" b="33485"/>
          <a:stretch>
            <a:fillRect/>
          </a:stretch>
        </p:blipFill>
        <p:spPr bwMode="auto">
          <a:xfrm>
            <a:off x="6156325" y="412750"/>
            <a:ext cx="253047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그림 7" descr="04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8" t="32651" b="33464"/>
          <a:stretch>
            <a:fillRect/>
          </a:stretch>
        </p:blipFill>
        <p:spPr bwMode="auto">
          <a:xfrm>
            <a:off x="250825" y="3357563"/>
            <a:ext cx="2379663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algn="ctr" eaLnBrk="1" hangingPunct="1">
          <a:buNone/>
          <a:defRPr sz="1200" dirty="0" smtClean="0"/>
        </a:defPPr>
      </a:lstStyle>
    </a:spDef>
    <a:ln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Clr>
            <a:schemeClr val="tx2">
              <a:lumMod val="75000"/>
            </a:schemeClr>
          </a:buClr>
          <a:buFont typeface="Wingdings" pitchFamily="2" charset="2"/>
          <a:buChar char="l"/>
          <a:defRPr sz="2000" dirty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8932</TotalTime>
  <Words>2635</Words>
  <Application>Microsoft Office PowerPoint</Application>
  <PresentationFormat>화면 슬라이드 쇼(4:3)</PresentationFormat>
  <Paragraphs>712</Paragraphs>
  <Slides>44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4장   탐욕적인 접근방법 (Greedy Algorithm )</vt:lpstr>
      <vt:lpstr>Greedy Algorithm</vt:lpstr>
      <vt:lpstr>탐욕적인 알고리즘 설계 절차</vt:lpstr>
      <vt:lpstr>정의: 신장트리(spanning tree)</vt:lpstr>
      <vt:lpstr>PowerPoint 프레젠테이션</vt:lpstr>
      <vt:lpstr>PowerPoint 프레젠테이션</vt:lpstr>
      <vt:lpstr>탐욕적인 알고리즘</vt:lpstr>
      <vt:lpstr>Prim의 알고리즘(1930)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Kruskal의 알고리즘(1956)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단일출발점 최단경로문제(single source shortest path problem) Dijkstra의 알고리즘(1959)</vt:lpstr>
      <vt:lpstr>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Huffman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</cp:lastModifiedBy>
  <cp:revision>1024</cp:revision>
  <cp:lastPrinted>1999-10-21T04:15:12Z</cp:lastPrinted>
  <dcterms:created xsi:type="dcterms:W3CDTF">1999-08-17T02:45:08Z</dcterms:created>
  <dcterms:modified xsi:type="dcterms:W3CDTF">2018-08-23T04:42:17Z</dcterms:modified>
</cp:coreProperties>
</file>