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6" r:id="rId3"/>
    <p:sldId id="327" r:id="rId4"/>
    <p:sldId id="328" r:id="rId5"/>
    <p:sldId id="329" r:id="rId6"/>
    <p:sldId id="257" r:id="rId7"/>
    <p:sldId id="304" r:id="rId8"/>
    <p:sldId id="306" r:id="rId9"/>
    <p:sldId id="259" r:id="rId10"/>
    <p:sldId id="260" r:id="rId11"/>
    <p:sldId id="311" r:id="rId12"/>
    <p:sldId id="295" r:id="rId13"/>
    <p:sldId id="261" r:id="rId14"/>
    <p:sldId id="296" r:id="rId15"/>
    <p:sldId id="317" r:id="rId16"/>
    <p:sldId id="297" r:id="rId17"/>
    <p:sldId id="298" r:id="rId18"/>
    <p:sldId id="307" r:id="rId19"/>
    <p:sldId id="331" r:id="rId20"/>
    <p:sldId id="334" r:id="rId21"/>
    <p:sldId id="263" r:id="rId22"/>
    <p:sldId id="308" r:id="rId23"/>
    <p:sldId id="264" r:id="rId24"/>
    <p:sldId id="265" r:id="rId25"/>
    <p:sldId id="299" r:id="rId26"/>
    <p:sldId id="266" r:id="rId27"/>
    <p:sldId id="292" r:id="rId28"/>
    <p:sldId id="300" r:id="rId29"/>
    <p:sldId id="335" r:id="rId30"/>
    <p:sldId id="339" r:id="rId31"/>
    <p:sldId id="268" r:id="rId32"/>
    <p:sldId id="289" r:id="rId33"/>
    <p:sldId id="293" r:id="rId34"/>
    <p:sldId id="301" r:id="rId35"/>
    <p:sldId id="318" r:id="rId36"/>
    <p:sldId id="337" r:id="rId37"/>
    <p:sldId id="340" r:id="rId38"/>
    <p:sldId id="341" r:id="rId39"/>
    <p:sldId id="342" r:id="rId40"/>
    <p:sldId id="343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C0C0C0"/>
    <a:srgbClr val="FFFFFF"/>
    <a:srgbClr val="FF0000"/>
    <a:srgbClr val="DDDDDD"/>
    <a:srgbClr val="22581C"/>
    <a:srgbClr val="D1072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5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708" y="108"/>
      </p:cViewPr>
      <p:guideLst>
        <p:guide orient="horz" pos="206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 분기한정법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988D87CA-8906-4CE0-8A72-1624E31558BB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DC63EF-B52D-4A02-969B-AE9090F29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71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 분기한정법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F12BB28-335D-44D2-B70E-5AE0737517EB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715CE1-1CA4-4B87-A821-18669FECC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435573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알고리즘 강의 슬라이드 6 분기한정법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64083D8-654D-4C6E-BB24-38F7EB1F8ECC}" type="datetime1">
              <a:rPr lang="ko-KR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2018-07-30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4D4E454-C065-42F5-8F0A-3207F0FEE2A6}" type="slidenum">
              <a:rPr lang="en-US" altLang="ko-KR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908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054"/>
          <p:cNvSpPr>
            <a:spLocks noGrp="1" noChangeArrowheads="1"/>
          </p:cNvSpPr>
          <p:nvPr>
            <p:ph type="ctrTitle" sz="quarter"/>
          </p:nvPr>
        </p:nvSpPr>
        <p:spPr>
          <a:xfrm>
            <a:off x="714348" y="2071678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205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205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0FAA9-BBEF-45BA-9DA7-42E4518C6152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2594D-422A-4EF4-9228-91F3CFD89E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53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A1185-A2B1-4567-865D-4A6E117CDD55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44093-450F-4116-B9FE-44586C57D8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8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EFD71-E7DC-43BB-B45F-4D2424F0B186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6576E-0BC2-444A-91D4-647D8E30CE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6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800"/>
              </a:lnSpc>
              <a:defRPr/>
            </a:lvl1pPr>
            <a:lvl2pPr>
              <a:lnSpc>
                <a:spcPts val="2800"/>
              </a:lnSpc>
              <a:defRPr/>
            </a:lvl2pPr>
            <a:lvl3pPr>
              <a:lnSpc>
                <a:spcPts val="2800"/>
              </a:lnSpc>
              <a:defRPr/>
            </a:lvl3pPr>
            <a:lvl4pPr>
              <a:lnSpc>
                <a:spcPts val="2800"/>
              </a:lnSpc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DC80-5AB8-4F13-9175-0D3D77993CD5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E680-4EBE-4BEE-AFE3-5EAD11275C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45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DCF4A-E926-49D2-8E3F-49159AD0D41F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2268B-5E2E-4F0B-8544-B8D566991A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2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1A8F-1D92-486B-8987-4E152BACD024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1587C-FAAF-420D-976D-AED91B9EB8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20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D2B9-F07A-4C78-BC25-42E8815F8752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650AC-1DE8-4438-8914-7F5160F81A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78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378E7-45B1-4715-9CF0-56DB0AC0D9CF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C780-05BB-4ECF-A391-09CA85BFE2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70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8C912-3437-4755-9A96-98122B5FF18A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96BC-5FCC-47CD-9568-5CFB245E5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040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9DB82-8061-4019-A9CD-3E5B602D8B97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D2BEF-A003-4E0E-A50D-D0C3A3CE2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76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412A-D6E7-4597-9D3A-07ACEA68161E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61DBC-1A5A-4AD9-AA7E-2D40E64B02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8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EF39A45-830C-4297-A219-4FFBE8FB0198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B03E82BA-191A-4EA9-A17E-1329632B13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42862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1500188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071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6</a:t>
            </a:r>
            <a:r>
              <a:rPr lang="ko-KR" altLang="en-US" smtClean="0"/>
              <a:t>장   분기한정법</a:t>
            </a:r>
            <a:br>
              <a:rPr lang="ko-KR" altLang="en-US" smtClean="0"/>
            </a:br>
            <a:r>
              <a:rPr lang="en-US" altLang="ko-KR" smtClean="0"/>
              <a:t>(Branch-and-Bound)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6C498C1-2734-4125-9A1D-A4E4D6210BC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2071688"/>
          </a:xfrm>
        </p:spPr>
        <p:txBody>
          <a:bodyPr/>
          <a:lstStyle/>
          <a:p>
            <a:pPr eaLnBrk="1" hangingPunct="1"/>
            <a:r>
              <a:rPr lang="ko-KR" altLang="en-US" b="1" smtClean="0">
                <a:solidFill>
                  <a:srgbClr val="3E020C"/>
                </a:solidFill>
              </a:rPr>
              <a:t>알고리즘 스케치</a:t>
            </a:r>
            <a:r>
              <a:rPr lang="en-US" altLang="ko-KR" b="1" smtClean="0">
                <a:solidFill>
                  <a:srgbClr val="3E020C"/>
                </a:solidFill>
              </a:rPr>
              <a:t>:</a:t>
            </a:r>
            <a:endParaRPr lang="en-US" altLang="ko-KR" smtClean="0">
              <a:solidFill>
                <a:srgbClr val="3E020C"/>
              </a:solidFill>
            </a:endParaRPr>
          </a:p>
          <a:p>
            <a:pPr lvl="2" eaLnBrk="1" hangingPunct="1"/>
            <a:r>
              <a:rPr lang="en-US" altLang="ko-KR" i="1" smtClean="0">
                <a:solidFill>
                  <a:srgbClr val="3E020C"/>
                </a:solidFill>
              </a:rPr>
              <a:t>profit</a:t>
            </a:r>
            <a:r>
              <a:rPr lang="en-US" altLang="ko-KR" smtClean="0">
                <a:solidFill>
                  <a:srgbClr val="3E020C"/>
                </a:solidFill>
              </a:rPr>
              <a:t> : </a:t>
            </a:r>
            <a:r>
              <a:rPr lang="ko-KR" altLang="en-US" smtClean="0">
                <a:solidFill>
                  <a:srgbClr val="3E020C"/>
                </a:solidFill>
              </a:rPr>
              <a:t>그 마디에 오기까지 넣었던 아이템의 값어치의 합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2" eaLnBrk="1" hangingPunct="1"/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en-US" altLang="ko-KR" smtClean="0">
                <a:solidFill>
                  <a:srgbClr val="3E020C"/>
                </a:solidFill>
              </a:rPr>
              <a:t> : </a:t>
            </a:r>
            <a:r>
              <a:rPr lang="ko-KR" altLang="en-US" smtClean="0">
                <a:solidFill>
                  <a:srgbClr val="3E020C"/>
                </a:solidFill>
              </a:rPr>
              <a:t>그 마디에 오기까지 넣었던 아이템의 무게의 합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2" eaLnBrk="1" hangingPunct="1"/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en-US" altLang="ko-KR" smtClean="0">
                <a:solidFill>
                  <a:srgbClr val="3E020C"/>
                </a:solidFill>
              </a:rPr>
              <a:t> : </a:t>
            </a:r>
            <a:r>
              <a:rPr lang="ko-KR" altLang="en-US" smtClean="0">
                <a:solidFill>
                  <a:srgbClr val="3E020C"/>
                </a:solidFill>
              </a:rPr>
              <a:t>마디가 수준 </a:t>
            </a:r>
            <a:r>
              <a:rPr lang="en-US" altLang="ko-KR" i="1" smtClean="0">
                <a:solidFill>
                  <a:srgbClr val="3E020C"/>
                </a:solidFill>
              </a:rPr>
              <a:t>i</a:t>
            </a:r>
            <a:r>
              <a:rPr lang="ko-KR" altLang="en-US" smtClean="0">
                <a:solidFill>
                  <a:srgbClr val="3E020C"/>
                </a:solidFill>
              </a:rPr>
              <a:t>에 있다고 하고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수준 </a:t>
            </a:r>
            <a:r>
              <a:rPr lang="en-US" altLang="ko-KR" i="1" smtClean="0">
                <a:solidFill>
                  <a:srgbClr val="3E020C"/>
                </a:solidFill>
              </a:rPr>
              <a:t>k</a:t>
            </a:r>
            <a:r>
              <a:rPr lang="ko-KR" altLang="en-US" smtClean="0">
                <a:solidFill>
                  <a:srgbClr val="3E020C"/>
                </a:solidFill>
              </a:rPr>
              <a:t>에 있는 마디에서 총무게가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ko-KR" altLang="en-US" smtClean="0">
                <a:solidFill>
                  <a:srgbClr val="3E020C"/>
                </a:solidFill>
              </a:rPr>
              <a:t>를 넘는다고 하자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  <a:r>
              <a:rPr lang="ko-KR" altLang="en-US" smtClean="0">
                <a:solidFill>
                  <a:srgbClr val="3E020C"/>
                </a:solidFill>
              </a:rPr>
              <a:t>그러면</a:t>
            </a:r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 i="0">
                <a:solidFill>
                  <a:schemeClr val="tx2"/>
                </a:solidFill>
              </a:rPr>
              <a:t>0-1 </a:t>
            </a:r>
            <a:r>
              <a:rPr lang="ko-KR" altLang="en-US" sz="4200" i="0">
                <a:solidFill>
                  <a:schemeClr val="tx2"/>
                </a:solidFill>
              </a:rPr>
              <a:t>배낭채우기</a:t>
            </a:r>
            <a:r>
              <a:rPr lang="en-US" altLang="ko-KR" sz="4200" i="0">
                <a:solidFill>
                  <a:schemeClr val="tx2"/>
                </a:solidFill>
              </a:rPr>
              <a:t>: </a:t>
            </a:r>
            <a:r>
              <a:rPr lang="ko-KR" altLang="en-US" sz="4200" i="0">
                <a:solidFill>
                  <a:schemeClr val="tx2"/>
                </a:solidFill>
              </a:rPr>
              <a:t>알고리즘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28688" y="3571875"/>
          <a:ext cx="61976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61976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66" name="직선 연결선 8"/>
          <p:cNvCxnSpPr>
            <a:cxnSpLocks noChangeShapeType="1"/>
          </p:cNvCxnSpPr>
          <p:nvPr/>
        </p:nvCxnSpPr>
        <p:spPr bwMode="auto">
          <a:xfrm>
            <a:off x="3143250" y="3201988"/>
            <a:ext cx="40005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직선 연결선 11"/>
          <p:cNvCxnSpPr>
            <a:cxnSpLocks noChangeShapeType="1"/>
          </p:cNvCxnSpPr>
          <p:nvPr/>
        </p:nvCxnSpPr>
        <p:spPr bwMode="auto">
          <a:xfrm rot="5400000">
            <a:off x="3071019" y="3202782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직선 연결선 13"/>
          <p:cNvCxnSpPr>
            <a:cxnSpLocks noChangeShapeType="1"/>
          </p:cNvCxnSpPr>
          <p:nvPr/>
        </p:nvCxnSpPr>
        <p:spPr bwMode="auto">
          <a:xfrm rot="5400000">
            <a:off x="6385719" y="3201194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직선 연결선 14"/>
          <p:cNvCxnSpPr>
            <a:cxnSpLocks noChangeShapeType="1"/>
          </p:cNvCxnSpPr>
          <p:nvPr/>
        </p:nvCxnSpPr>
        <p:spPr bwMode="auto">
          <a:xfrm rot="5400000">
            <a:off x="6644481" y="32011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159375" y="2819400"/>
            <a:ext cx="234950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 err="1">
                <a:latin typeface="+mn-lt"/>
                <a:ea typeface="굴림" charset="-127"/>
              </a:rPr>
              <a:t>i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2250" y="2854325"/>
            <a:ext cx="265113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3163" y="2854325"/>
            <a:ext cx="414337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k-</a:t>
            </a:r>
            <a:r>
              <a:rPr lang="en-US" altLang="ko-KR" sz="1400" i="0" dirty="0">
                <a:latin typeface="+mn-lt"/>
                <a:ea typeface="굴림" charset="-127"/>
              </a:rPr>
              <a:t>1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15373" name="왼쪽 중괄호 18"/>
          <p:cNvSpPr>
            <a:spLocks/>
          </p:cNvSpPr>
          <p:nvPr/>
        </p:nvSpPr>
        <p:spPr bwMode="auto">
          <a:xfrm rot="-5400000">
            <a:off x="4107657" y="2380456"/>
            <a:ext cx="214312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063" y="3559175"/>
            <a:ext cx="663575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weight</a:t>
            </a:r>
            <a:endParaRPr lang="ko-KR" altLang="en-US" sz="1400" dirty="0" err="1">
              <a:latin typeface="+mn-lt"/>
              <a:ea typeface="굴림" charset="-127"/>
            </a:endParaRPr>
          </a:p>
        </p:txBody>
      </p:sp>
      <p:sp>
        <p:nvSpPr>
          <p:cNvPr id="15375" name="왼쪽 중괄호 20"/>
          <p:cNvSpPr>
            <a:spLocks/>
          </p:cNvSpPr>
          <p:nvPr/>
        </p:nvSpPr>
        <p:spPr bwMode="auto">
          <a:xfrm rot="-5400000">
            <a:off x="5857876" y="2987675"/>
            <a:ext cx="214312" cy="928687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5376" name="타원 21"/>
          <p:cNvSpPr>
            <a:spLocks noChangeArrowheads="1"/>
          </p:cNvSpPr>
          <p:nvPr/>
        </p:nvSpPr>
        <p:spPr bwMode="auto">
          <a:xfrm>
            <a:off x="4929188" y="3571875"/>
            <a:ext cx="1000125" cy="10001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5377" name="직선 화살표 연결선 23"/>
          <p:cNvCxnSpPr>
            <a:cxnSpLocks noChangeShapeType="1"/>
            <a:endCxn id="15375" idx="1"/>
          </p:cNvCxnSpPr>
          <p:nvPr/>
        </p:nvCxnSpPr>
        <p:spPr bwMode="auto">
          <a:xfrm flipV="1">
            <a:off x="5715000" y="3559175"/>
            <a:ext cx="25082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직선 연결선 24"/>
          <p:cNvCxnSpPr>
            <a:cxnSpLocks noChangeShapeType="1"/>
          </p:cNvCxnSpPr>
          <p:nvPr/>
        </p:nvCxnSpPr>
        <p:spPr bwMode="auto">
          <a:xfrm rot="5400000">
            <a:off x="5215731" y="32011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직선 연결선 25"/>
          <p:cNvCxnSpPr>
            <a:cxnSpLocks noChangeShapeType="1"/>
          </p:cNvCxnSpPr>
          <p:nvPr/>
        </p:nvCxnSpPr>
        <p:spPr bwMode="auto">
          <a:xfrm rot="5400000">
            <a:off x="5430044" y="3201194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5321300" y="2844800"/>
            <a:ext cx="458788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i+</a:t>
            </a:r>
            <a:r>
              <a:rPr lang="en-US" altLang="ko-KR" sz="1400" i="0" dirty="0">
                <a:latin typeface="+mn-lt"/>
                <a:ea typeface="+mn-ea"/>
              </a:rPr>
              <a:t>1</a:t>
            </a:r>
            <a:endParaRPr lang="ko-KR" altLang="en-US" sz="1400" i="0" dirty="0">
              <a:latin typeface="+mn-lt"/>
              <a:ea typeface="+mn-ea"/>
            </a:endParaRPr>
          </a:p>
        </p:txBody>
      </p:sp>
      <p:sp>
        <p:nvSpPr>
          <p:cNvPr id="15381" name="왼쪽 중괄호 28"/>
          <p:cNvSpPr>
            <a:spLocks/>
          </p:cNvSpPr>
          <p:nvPr/>
        </p:nvSpPr>
        <p:spPr bwMode="auto">
          <a:xfrm rot="-5400000">
            <a:off x="3036094" y="4464844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2300" y="5797550"/>
            <a:ext cx="249872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+mn-lt"/>
                <a:ea typeface="굴림" charset="-127"/>
              </a:rPr>
              <a:t>처음  </a:t>
            </a: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en-US" altLang="ko-KR" sz="1400" i="0" dirty="0">
                <a:latin typeface="+mn-lt"/>
                <a:ea typeface="굴림" charset="-127"/>
              </a:rPr>
              <a:t>-1</a:t>
            </a:r>
            <a:r>
              <a:rPr lang="ko-KR" altLang="en-US" sz="1400" i="0" dirty="0">
                <a:latin typeface="+mn-lt"/>
                <a:ea typeface="굴림" charset="-127"/>
              </a:rPr>
              <a:t>개를 이용한 아이템의</a:t>
            </a:r>
            <a:r>
              <a:rPr lang="en-US" altLang="ko-KR" sz="1400" i="0" dirty="0">
                <a:latin typeface="+mn-lt"/>
                <a:ea typeface="굴림" charset="-127"/>
              </a:rPr>
              <a:t> </a:t>
            </a:r>
            <a:r>
              <a:rPr lang="ko-KR" altLang="en-US" sz="1400" i="0" dirty="0">
                <a:latin typeface="+mn-lt"/>
                <a:ea typeface="굴림" charset="-127"/>
              </a:rPr>
              <a:t>값어치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00563" y="528637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아이템에 가용한 용량</a:t>
            </a:r>
          </a:p>
        </p:txBody>
      </p:sp>
      <p:sp>
        <p:nvSpPr>
          <p:cNvPr id="15384" name="왼쪽 중괄호 31"/>
          <p:cNvSpPr>
            <a:spLocks/>
          </p:cNvSpPr>
          <p:nvPr/>
        </p:nvSpPr>
        <p:spPr bwMode="auto">
          <a:xfrm rot="-5400000">
            <a:off x="5322095" y="4250531"/>
            <a:ext cx="214312" cy="185737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5385" name="왼쪽 중괄호 32"/>
          <p:cNvSpPr>
            <a:spLocks/>
          </p:cNvSpPr>
          <p:nvPr/>
        </p:nvSpPr>
        <p:spPr bwMode="auto">
          <a:xfrm rot="-5400000">
            <a:off x="6858001" y="5143500"/>
            <a:ext cx="214312" cy="6429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938" y="557212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아이템의 단위 무게당 값어치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363" y="3827463"/>
            <a:ext cx="1658937" cy="7381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i="0" dirty="0">
                <a:latin typeface="Times New Roman" pitchFamily="18" charset="0"/>
                <a:ea typeface="+mn-ea"/>
              </a:rPr>
              <a:t>이론적으로 현 상태에서 얻을 수 있는 최대 이익</a:t>
            </a:r>
          </a:p>
        </p:txBody>
      </p:sp>
      <p:cxnSp>
        <p:nvCxnSpPr>
          <p:cNvPr id="15388" name="직선 화살표 연결선 3"/>
          <p:cNvCxnSpPr>
            <a:cxnSpLocks noChangeShapeType="1"/>
          </p:cNvCxnSpPr>
          <p:nvPr/>
        </p:nvCxnSpPr>
        <p:spPr bwMode="auto">
          <a:xfrm>
            <a:off x="539750" y="4565650"/>
            <a:ext cx="388938" cy="303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DF1E0A-0F75-4EFC-8C31-971C90051A6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928688" y="3571875"/>
          <a:ext cx="61976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61976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88" name="직선 연결선 8"/>
          <p:cNvCxnSpPr>
            <a:cxnSpLocks noChangeShapeType="1"/>
          </p:cNvCxnSpPr>
          <p:nvPr/>
        </p:nvCxnSpPr>
        <p:spPr bwMode="auto">
          <a:xfrm>
            <a:off x="2693988" y="2400300"/>
            <a:ext cx="4000500" cy="158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직선 연결선 11"/>
          <p:cNvCxnSpPr>
            <a:cxnSpLocks noChangeShapeType="1"/>
          </p:cNvCxnSpPr>
          <p:nvPr/>
        </p:nvCxnSpPr>
        <p:spPr bwMode="auto">
          <a:xfrm rot="5400000">
            <a:off x="2621756" y="24010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직선 연결선 13"/>
          <p:cNvCxnSpPr>
            <a:cxnSpLocks noChangeShapeType="1"/>
          </p:cNvCxnSpPr>
          <p:nvPr/>
        </p:nvCxnSpPr>
        <p:spPr bwMode="auto">
          <a:xfrm rot="5400000">
            <a:off x="5936456" y="23995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직선 연결선 14"/>
          <p:cNvCxnSpPr>
            <a:cxnSpLocks noChangeShapeType="1"/>
          </p:cNvCxnSpPr>
          <p:nvPr/>
        </p:nvCxnSpPr>
        <p:spPr bwMode="auto">
          <a:xfrm rot="5400000">
            <a:off x="6195219" y="23995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710113" y="2017713"/>
            <a:ext cx="234950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 err="1">
                <a:latin typeface="+mn-lt"/>
                <a:ea typeface="굴림" charset="-127"/>
              </a:rPr>
              <a:t>i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2988" y="2052638"/>
            <a:ext cx="265112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03900" y="2052638"/>
            <a:ext cx="414338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k-</a:t>
            </a:r>
            <a:r>
              <a:rPr lang="en-US" altLang="ko-KR" sz="1400" i="0" dirty="0">
                <a:latin typeface="+mn-lt"/>
                <a:ea typeface="굴림" charset="-127"/>
              </a:rPr>
              <a:t>1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16395" name="왼쪽 중괄호 18"/>
          <p:cNvSpPr>
            <a:spLocks/>
          </p:cNvSpPr>
          <p:nvPr/>
        </p:nvSpPr>
        <p:spPr bwMode="auto">
          <a:xfrm rot="-5400000">
            <a:off x="3658394" y="1578769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6138" y="2859088"/>
            <a:ext cx="663575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weight</a:t>
            </a:r>
            <a:endParaRPr lang="ko-KR" altLang="en-US" sz="1400" dirty="0" err="1">
              <a:latin typeface="+mn-lt"/>
              <a:ea typeface="굴림" charset="-127"/>
            </a:endParaRPr>
          </a:p>
        </p:txBody>
      </p:sp>
      <p:sp>
        <p:nvSpPr>
          <p:cNvPr id="16397" name="왼쪽 중괄호 20"/>
          <p:cNvSpPr>
            <a:spLocks/>
          </p:cNvSpPr>
          <p:nvPr/>
        </p:nvSpPr>
        <p:spPr bwMode="auto">
          <a:xfrm rot="-5400000">
            <a:off x="5408612" y="2185988"/>
            <a:ext cx="214313" cy="928688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6398" name="타원 21"/>
          <p:cNvSpPr>
            <a:spLocks noChangeArrowheads="1"/>
          </p:cNvSpPr>
          <p:nvPr/>
        </p:nvSpPr>
        <p:spPr bwMode="auto">
          <a:xfrm>
            <a:off x="4929188" y="3571875"/>
            <a:ext cx="1000125" cy="10001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6399" name="직선 화살표 연결선 23"/>
          <p:cNvCxnSpPr>
            <a:cxnSpLocks noChangeShapeType="1"/>
            <a:endCxn id="16397" idx="1"/>
          </p:cNvCxnSpPr>
          <p:nvPr/>
        </p:nvCxnSpPr>
        <p:spPr bwMode="auto">
          <a:xfrm flipV="1">
            <a:off x="5435600" y="2757488"/>
            <a:ext cx="80963" cy="736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직선 연결선 24"/>
          <p:cNvCxnSpPr>
            <a:cxnSpLocks noChangeShapeType="1"/>
          </p:cNvCxnSpPr>
          <p:nvPr/>
        </p:nvCxnSpPr>
        <p:spPr bwMode="auto">
          <a:xfrm rot="5400000">
            <a:off x="4766469" y="23995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직선 연결선 25"/>
          <p:cNvCxnSpPr>
            <a:cxnSpLocks noChangeShapeType="1"/>
          </p:cNvCxnSpPr>
          <p:nvPr/>
        </p:nvCxnSpPr>
        <p:spPr bwMode="auto">
          <a:xfrm rot="5400000">
            <a:off x="4980781" y="23995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72038" y="2043113"/>
            <a:ext cx="458787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i+</a:t>
            </a:r>
            <a:r>
              <a:rPr lang="en-US" altLang="ko-KR" sz="1400" i="0" dirty="0">
                <a:latin typeface="+mn-lt"/>
                <a:ea typeface="+mn-ea"/>
              </a:rPr>
              <a:t>1</a:t>
            </a:r>
            <a:endParaRPr lang="ko-KR" altLang="en-US" sz="1400" i="0" dirty="0">
              <a:latin typeface="+mn-lt"/>
              <a:ea typeface="+mn-ea"/>
            </a:endParaRPr>
          </a:p>
        </p:txBody>
      </p:sp>
      <p:sp>
        <p:nvSpPr>
          <p:cNvPr id="16403" name="왼쪽 중괄호 28"/>
          <p:cNvSpPr>
            <a:spLocks/>
          </p:cNvSpPr>
          <p:nvPr/>
        </p:nvSpPr>
        <p:spPr bwMode="auto">
          <a:xfrm rot="-5400000">
            <a:off x="3036094" y="4464844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0563" y="528637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아이템에 가용한 용량</a:t>
            </a:r>
          </a:p>
        </p:txBody>
      </p:sp>
      <p:sp>
        <p:nvSpPr>
          <p:cNvPr id="16405" name="왼쪽 중괄호 31"/>
          <p:cNvSpPr>
            <a:spLocks/>
          </p:cNvSpPr>
          <p:nvPr/>
        </p:nvSpPr>
        <p:spPr bwMode="auto">
          <a:xfrm rot="-5400000">
            <a:off x="5322095" y="4250531"/>
            <a:ext cx="214312" cy="185737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6406" name="왼쪽 중괄호 32"/>
          <p:cNvSpPr>
            <a:spLocks/>
          </p:cNvSpPr>
          <p:nvPr/>
        </p:nvSpPr>
        <p:spPr bwMode="auto">
          <a:xfrm rot="-5400000">
            <a:off x="6858001" y="5143500"/>
            <a:ext cx="214312" cy="6429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938" y="557212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아이템의 단위 무게당 값어치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13" y="1557338"/>
            <a:ext cx="452437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5kg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5313" y="5811838"/>
            <a:ext cx="249872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+mn-lt"/>
                <a:ea typeface="굴림" charset="-127"/>
              </a:rPr>
              <a:t>처음  </a:t>
            </a: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en-US" altLang="ko-KR" sz="1400" i="0" dirty="0">
                <a:latin typeface="+mn-lt"/>
                <a:ea typeface="굴림" charset="-127"/>
              </a:rPr>
              <a:t>-1</a:t>
            </a:r>
            <a:r>
              <a:rPr lang="ko-KR" altLang="en-US" sz="1400" i="0" dirty="0">
                <a:latin typeface="+mn-lt"/>
                <a:ea typeface="굴림" charset="-127"/>
              </a:rPr>
              <a:t>개를 이용한 아이템의</a:t>
            </a:r>
            <a:r>
              <a:rPr lang="en-US" altLang="ko-KR" sz="1400" i="0" dirty="0">
                <a:latin typeface="+mn-lt"/>
                <a:ea typeface="굴림" charset="-127"/>
              </a:rPr>
              <a:t> </a:t>
            </a:r>
            <a:r>
              <a:rPr lang="ko-KR" altLang="en-US" sz="1400" i="0" dirty="0">
                <a:latin typeface="+mn-lt"/>
                <a:ea typeface="굴림" charset="-127"/>
              </a:rPr>
              <a:t>값어치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363" y="3827463"/>
            <a:ext cx="1658937" cy="7381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i="0" dirty="0">
                <a:latin typeface="Times New Roman" pitchFamily="18" charset="0"/>
                <a:ea typeface="+mn-ea"/>
              </a:rPr>
              <a:t>이론적으로 현 상태에서 얻을 수 있는 최대 이익</a:t>
            </a:r>
          </a:p>
        </p:txBody>
      </p:sp>
      <p:cxnSp>
        <p:nvCxnSpPr>
          <p:cNvPr id="16411" name="직선 화살표 연결선 31"/>
          <p:cNvCxnSpPr>
            <a:cxnSpLocks noChangeShapeType="1"/>
          </p:cNvCxnSpPr>
          <p:nvPr/>
        </p:nvCxnSpPr>
        <p:spPr bwMode="auto">
          <a:xfrm>
            <a:off x="539750" y="4565650"/>
            <a:ext cx="388938" cy="3032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350838" y="303213"/>
          <a:ext cx="1720850" cy="1554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/>
                <a:gridCol w="430213"/>
                <a:gridCol w="430213"/>
                <a:gridCol w="430212"/>
              </a:tblGrid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$7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$18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51063" y="252413"/>
            <a:ext cx="635000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7538" y="509588"/>
            <a:ext cx="50577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첫번째 아이템을 넣은 상태의 </a:t>
            </a:r>
            <a:r>
              <a:rPr lang="en-US" altLang="ko-KR" sz="2000" i="0">
                <a:latin typeface="Times New Roman" pitchFamily="18" charset="0"/>
                <a:ea typeface="+mn-ea"/>
              </a:rPr>
              <a:t>bound </a:t>
            </a:r>
            <a:r>
              <a:rPr lang="ko-KR" altLang="en-US" sz="2000" i="0">
                <a:latin typeface="Times New Roman" pitchFamily="18" charset="0"/>
                <a:ea typeface="+mn-ea"/>
              </a:rPr>
              <a:t>계산 예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4813" y="1558925"/>
            <a:ext cx="454025" cy="403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>
                <a:latin typeface="Times New Roman" pitchFamily="18" charset="0"/>
                <a:ea typeface="+mn-ea"/>
              </a:rPr>
              <a:t>2kg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4975" y="1025525"/>
            <a:ext cx="56292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1800" i="0" dirty="0">
                <a:latin typeface="Times New Roman" pitchFamily="18" charset="0"/>
                <a:ea typeface="+mn-ea"/>
              </a:rPr>
              <a:t>  bound = $40 + $35+$18+ $25+1*$10/5=$118+$2 =$120</a:t>
            </a:r>
            <a:endParaRPr lang="ko-KR" altLang="en-US" sz="1800" i="0" dirty="0">
              <a:latin typeface="Times New Roman" pitchFamily="18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6750" y="1908175"/>
            <a:ext cx="2028825" cy="46196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다섯 번째 아이템이 들어갈 </a:t>
            </a:r>
            <a:endParaRPr lang="en-US" altLang="ko-KR" sz="1200" i="0" dirty="0"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수 있는 공간은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1kg=16-2-13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16454" name="직선 화살표 연결선 23"/>
          <p:cNvCxnSpPr>
            <a:cxnSpLocks noChangeShapeType="1"/>
          </p:cNvCxnSpPr>
          <p:nvPr/>
        </p:nvCxnSpPr>
        <p:spPr bwMode="auto">
          <a:xfrm flipH="1" flipV="1">
            <a:off x="6357938" y="1412875"/>
            <a:ext cx="779462" cy="4953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5" name="왼쪽 중괄호 20"/>
          <p:cNvSpPr>
            <a:spLocks/>
          </p:cNvSpPr>
          <p:nvPr/>
        </p:nvSpPr>
        <p:spPr bwMode="auto">
          <a:xfrm rot="5400000">
            <a:off x="5456237" y="1535113"/>
            <a:ext cx="214313" cy="928688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5388" y="1541463"/>
            <a:ext cx="11160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5+3+5=13kg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0A197F1-D34E-45A1-A722-562A805D818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43000"/>
            <a:ext cx="8839200" cy="3500438"/>
          </a:xfrm>
          <a:prstGeom prst="rect">
            <a:avLst/>
          </a:prstGeom>
        </p:spPr>
        <p:txBody>
          <a:bodyPr/>
          <a:lstStyle/>
          <a:p>
            <a:pPr marL="1143000" lvl="2" indent="-2286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/>
            </a:pPr>
            <a:endParaRPr lang="ko-KR" altLang="en-US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20725" lvl="2" indent="-2762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"/>
              <a:defRPr/>
            </a:pP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지금까지 찾은 최선의 해답이 주는 값어치</a:t>
            </a:r>
            <a:endParaRPr lang="en-US" altLang="ko-KR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20725" lvl="2" indent="-2762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"/>
              <a:defRPr/>
            </a:pP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bound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맑은 고딕"/>
                <a:ea typeface="맑은 고딕"/>
              </a:rPr>
              <a:t>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en-US" altLang="ko-KR" sz="2000" i="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이면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수준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에 있는 마디는 유망하지 않다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</a:t>
            </a:r>
            <a:endParaRPr lang="ko-KR" altLang="en-US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baseline="-2500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와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p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를 각각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번째 아이템의 무게와 값어치라고 하면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, </a:t>
            </a:r>
            <a:r>
              <a:rPr lang="en-US" altLang="ko-KR" sz="2000" u="sng" kern="0" dirty="0">
                <a:solidFill>
                  <a:srgbClr val="0070C0"/>
                </a:solidFill>
                <a:latin typeface="+mn-lt"/>
                <a:ea typeface="+mn-ea"/>
              </a:rPr>
              <a:t>p</a:t>
            </a:r>
            <a:r>
              <a:rPr lang="en-US" altLang="ko-KR" sz="2000" u="sng" kern="0" baseline="-25000" dirty="0">
                <a:solidFill>
                  <a:srgbClr val="0070C0"/>
                </a:solidFill>
                <a:latin typeface="+mn-lt"/>
                <a:ea typeface="+mn-ea"/>
              </a:rPr>
              <a:t>i</a:t>
            </a:r>
            <a:r>
              <a:rPr lang="en-US" altLang="ko-KR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 /</a:t>
            </a:r>
            <a:r>
              <a:rPr lang="en-US" altLang="ko-KR" sz="2000" u="sng" kern="0" dirty="0" err="1">
                <a:solidFill>
                  <a:srgbClr val="0070C0"/>
                </a:solidFill>
                <a:latin typeface="+mn-lt"/>
                <a:ea typeface="+mn-ea"/>
              </a:rPr>
              <a:t>w</a:t>
            </a:r>
            <a:r>
              <a:rPr lang="en-US" altLang="ko-KR" sz="2000" u="sng" kern="0" baseline="-25000" dirty="0" err="1">
                <a:solidFill>
                  <a:srgbClr val="0070C0"/>
                </a:solidFill>
                <a:latin typeface="+mn-lt"/>
                <a:ea typeface="+mn-ea"/>
              </a:rPr>
              <a:t>i</a:t>
            </a:r>
            <a:r>
              <a:rPr lang="en-US" altLang="ko-KR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의 값이 큰 것부터 내림차순으로 아이템을 정렬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한다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 (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일종의 탐욕적인 방법이 되는 셈이지만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,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알고리즘 자체는 탐욕적인 알고리즘은 아니다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.) 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초기값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: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 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$0; 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$0; 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934D763-352F-4C9F-BF27-152EBE6D59C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5491163"/>
          </a:xfrm>
        </p:spPr>
        <p:txBody>
          <a:bodyPr/>
          <a:lstStyle/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깊이우선순위로 각 마디를 방문하여 다음을 수행한다</a:t>
            </a:r>
            <a:r>
              <a:rPr lang="en-US" altLang="ko-KR" smtClean="0">
                <a:solidFill>
                  <a:srgbClr val="3E020C"/>
                </a:solidFill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            1. </a:t>
            </a:r>
            <a:r>
              <a:rPr lang="ko-KR" altLang="en-US" smtClean="0">
                <a:solidFill>
                  <a:srgbClr val="3E020C"/>
                </a:solidFill>
              </a:rPr>
              <a:t>그 마디의 </a:t>
            </a:r>
            <a:r>
              <a:rPr lang="en-US" altLang="ko-KR" i="1" smtClean="0">
                <a:solidFill>
                  <a:srgbClr val="3E020C"/>
                </a:solidFill>
              </a:rPr>
              <a:t>profit</a:t>
            </a:r>
            <a:r>
              <a:rPr lang="ko-KR" altLang="en-US" smtClean="0">
                <a:solidFill>
                  <a:srgbClr val="3E020C"/>
                </a:solidFill>
              </a:rPr>
              <a:t>과 </a:t>
            </a:r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ko-KR" altLang="en-US" smtClean="0">
                <a:solidFill>
                  <a:srgbClr val="3E020C"/>
                </a:solidFill>
              </a:rPr>
              <a:t>를 계산한다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2. </a:t>
            </a:r>
            <a:r>
              <a:rPr lang="ko-KR" altLang="en-US" smtClean="0">
                <a:solidFill>
                  <a:srgbClr val="3E020C"/>
                </a:solidFill>
              </a:rPr>
              <a:t>그 마디의 </a:t>
            </a:r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ko-KR" altLang="en-US" smtClean="0">
                <a:solidFill>
                  <a:srgbClr val="3E020C"/>
                </a:solidFill>
              </a:rPr>
              <a:t>를 계산한다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3. </a:t>
            </a:r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en-US" altLang="ko-KR" smtClean="0">
                <a:solidFill>
                  <a:srgbClr val="3E020C"/>
                </a:solidFill>
              </a:rPr>
              <a:t> &lt;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en-US" altLang="ko-KR" smtClean="0">
                <a:solidFill>
                  <a:srgbClr val="3E020C"/>
                </a:solidFill>
              </a:rPr>
              <a:t>   and   </a:t>
            </a:r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en-US" altLang="ko-KR" smtClean="0">
                <a:solidFill>
                  <a:srgbClr val="3E020C"/>
                </a:solidFill>
              </a:rPr>
              <a:t> &gt; </a:t>
            </a:r>
            <a:r>
              <a:rPr lang="en-US" altLang="ko-KR" i="1" smtClean="0">
                <a:solidFill>
                  <a:srgbClr val="3E020C"/>
                </a:solidFill>
              </a:rPr>
              <a:t>maxprofit</a:t>
            </a:r>
            <a:r>
              <a:rPr lang="ko-KR" altLang="en-US" smtClean="0">
                <a:solidFill>
                  <a:srgbClr val="3E020C"/>
                </a:solidFill>
              </a:rPr>
              <a:t>이면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검색을 계속한다</a:t>
            </a:r>
            <a:r>
              <a:rPr lang="en-US" altLang="ko-KR" smtClean="0">
                <a:solidFill>
                  <a:srgbClr val="3E020C"/>
                </a:solidFill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       </a:t>
            </a:r>
            <a:r>
              <a:rPr lang="ko-KR" altLang="en-US" smtClean="0">
                <a:solidFill>
                  <a:srgbClr val="3E020C"/>
                </a:solidFill>
              </a:rPr>
              <a:t>그렇지 않으면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되추적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고찰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ko-KR" altLang="en-US" smtClean="0">
                <a:solidFill>
                  <a:srgbClr val="3E020C"/>
                </a:solidFill>
              </a:rPr>
              <a:t>최선이라고 여겼던 마디를 선택했다고 해서 실제로 그 마디로부터 최적해가 항상 나온다는 보장은 없다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/>
            <a:r>
              <a:rPr lang="en-US" altLang="ko-KR" smtClean="0">
                <a:solidFill>
                  <a:srgbClr val="3E020C"/>
                </a:solidFill>
              </a:rPr>
              <a:t>(</a:t>
            </a:r>
            <a:r>
              <a:rPr lang="ko-KR" altLang="en-US" smtClean="0">
                <a:solidFill>
                  <a:srgbClr val="3E020C"/>
                </a:solidFill>
              </a:rPr>
              <a:t>예</a:t>
            </a:r>
            <a:r>
              <a:rPr lang="en-US" altLang="ko-KR" smtClean="0">
                <a:solidFill>
                  <a:srgbClr val="3E020C"/>
                </a:solidFill>
              </a:rPr>
              <a:t> 5.6)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en-US" altLang="ko-KR" smtClean="0">
                <a:solidFill>
                  <a:srgbClr val="3E020C"/>
                </a:solidFill>
              </a:rPr>
              <a:t> = 4,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en-US" altLang="ko-KR" smtClean="0">
                <a:solidFill>
                  <a:srgbClr val="3E020C"/>
                </a:solidFill>
              </a:rPr>
              <a:t> = 16</a:t>
            </a:r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>
                <a:solidFill>
                  <a:srgbClr val="3E020C"/>
                </a:solidFill>
              </a:rPr>
              <a:t>	일 때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되추적을 사용하여 구축되는 가지친 상태공간트리를 그려 보시오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643313" y="3143250"/>
          <a:ext cx="2571750" cy="176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7"/>
                <a:gridCol w="642938"/>
                <a:gridCol w="642938"/>
                <a:gridCol w="642937"/>
              </a:tblGrid>
              <a:tr h="304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23F2C9E-03FA-4C57-A6FD-0BB51460FE3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9459" name="그림 4" descr="05-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60450"/>
            <a:ext cx="5638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2175" y="1131888"/>
            <a:ext cx="1393825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40+30+50</a:t>
            </a:r>
            <a:r>
              <a:rPr lang="en-US" altLang="ko-KR" sz="1400" i="0" dirty="0">
                <a:latin typeface="+mn-lt"/>
                <a:ea typeface="굴림"/>
              </a:rPr>
              <a:t>×9/10</a:t>
            </a:r>
            <a:endParaRPr lang="ko-KR" altLang="en-US" sz="1400" i="0" dirty="0" err="1">
              <a:latin typeface="+mn-lt"/>
              <a:ea typeface="굴림" charset="-127"/>
            </a:endParaRPr>
          </a:p>
        </p:txBody>
      </p:sp>
      <p:cxnSp>
        <p:nvCxnSpPr>
          <p:cNvPr id="19461" name="직선 화살표 연결선 7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5543550" y="1274763"/>
            <a:ext cx="428625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43738" y="2489200"/>
            <a:ext cx="1393825" cy="28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30+50+10</a:t>
            </a:r>
            <a:r>
              <a:rPr lang="en-US" altLang="ko-KR" sz="1400" i="0" dirty="0">
                <a:latin typeface="+mn-lt"/>
                <a:ea typeface="굴림"/>
              </a:rPr>
              <a:t>×1/5</a:t>
            </a:r>
            <a:endParaRPr lang="ko-KR" altLang="en-US" sz="1400" i="0" dirty="0" err="1">
              <a:latin typeface="+mn-lt"/>
              <a:ea typeface="굴림" charset="-127"/>
            </a:endParaRPr>
          </a:p>
        </p:txBody>
      </p:sp>
      <p:cxnSp>
        <p:nvCxnSpPr>
          <p:cNvPr id="19463" name="직선 화살표 연결선 10"/>
          <p:cNvCxnSpPr>
            <a:cxnSpLocks noChangeShapeType="1"/>
            <a:stCxn id="10" idx="1"/>
          </p:cNvCxnSpPr>
          <p:nvPr/>
        </p:nvCxnSpPr>
        <p:spPr bwMode="auto">
          <a:xfrm rot="10800000">
            <a:off x="6615113" y="2560638"/>
            <a:ext cx="4286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400800" y="5703888"/>
            <a:ext cx="2179638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노드수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13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개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7048500" y="3703638"/>
            <a:ext cx="936625" cy="808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bound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222250" y="5684838"/>
            <a:ext cx="1944688" cy="565150"/>
          </a:xfrm>
          <a:prstGeom prst="wedgeRoundRectCallout">
            <a:avLst>
              <a:gd name="adj1" fmla="val 67666"/>
              <a:gd name="adj2" fmla="val -4386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Times New Roman" pitchFamily="18" charset="0"/>
              </a:rPr>
              <a:t>if bound ≤</a:t>
            </a:r>
            <a:r>
              <a:rPr lang="en-US" altLang="ko-KR" sz="1000" i="0" dirty="0" err="1">
                <a:latin typeface="Times New Roman" pitchFamily="18" charset="0"/>
              </a:rPr>
              <a:t>maxprofit</a:t>
            </a:r>
            <a:r>
              <a:rPr lang="en-US" altLang="ko-KR" sz="1000" i="0" dirty="0">
                <a:latin typeface="Times New Roman" pitchFamily="18" charset="0"/>
              </a:rPr>
              <a:t>, </a:t>
            </a:r>
            <a:r>
              <a:rPr lang="en-US" altLang="ko-KR" sz="1000" i="0" dirty="0" err="1">
                <a:latin typeface="Times New Roman" pitchFamily="18" charset="0"/>
              </a:rPr>
              <a:t>nonpromising</a:t>
            </a:r>
            <a:r>
              <a:rPr lang="en-US" altLang="ko-KR" sz="1000" i="0" dirty="0">
                <a:latin typeface="Times New Roman" pitchFamily="18" charset="0"/>
              </a:rPr>
              <a:t>.</a:t>
            </a:r>
          </a:p>
          <a:p>
            <a:pPr eaLnBrk="1" latinLnBrk="1" hangingPunct="1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Times New Roman" pitchFamily="18" charset="0"/>
              </a:rPr>
              <a:t>Actually, no more expansion is possible</a:t>
            </a:r>
            <a:endParaRPr lang="ko-KR" altLang="en-US" sz="1000" i="0" dirty="0" err="1">
              <a:latin typeface="+mj-lt"/>
              <a:cs typeface="Courier New" pitchFamily="49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66938" y="412750"/>
          <a:ext cx="172085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/>
                <a:gridCol w="430213"/>
                <a:gridCol w="430213"/>
                <a:gridCol w="430212"/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67163" y="361950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16428" name="모서리가 둥근 사각형 설명선 13"/>
          <p:cNvSpPr>
            <a:spLocks noChangeArrowheads="1"/>
          </p:cNvSpPr>
          <p:nvPr/>
        </p:nvSpPr>
        <p:spPr bwMode="auto">
          <a:xfrm>
            <a:off x="6199188" y="4827588"/>
            <a:ext cx="1511300" cy="388937"/>
          </a:xfrm>
          <a:prstGeom prst="wedgeRoundRectCallout">
            <a:avLst>
              <a:gd name="adj1" fmla="val -59759"/>
              <a:gd name="adj2" fmla="val -8269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smtClean="0">
                <a:latin typeface="Times New Roman" panose="02020603050405020304" pitchFamily="18" charset="0"/>
              </a:rPr>
              <a:t> bound &lt; 90, nonpromising.</a:t>
            </a:r>
          </a:p>
        </p:txBody>
      </p:sp>
      <p:sp>
        <p:nvSpPr>
          <p:cNvPr id="16429" name="모서리가 둥근 사각형 설명선 14"/>
          <p:cNvSpPr>
            <a:spLocks noChangeArrowheads="1"/>
          </p:cNvSpPr>
          <p:nvPr/>
        </p:nvSpPr>
        <p:spPr bwMode="auto">
          <a:xfrm>
            <a:off x="6492875" y="3068638"/>
            <a:ext cx="1512888" cy="388937"/>
          </a:xfrm>
          <a:prstGeom prst="wedgeRoundRectCallout">
            <a:avLst>
              <a:gd name="adj1" fmla="val -53713"/>
              <a:gd name="adj2" fmla="val -13449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smtClean="0">
                <a:latin typeface="Times New Roman" panose="02020603050405020304" pitchFamily="18" charset="0"/>
              </a:rPr>
              <a:t> bound &lt; 90, nonpromising.</a:t>
            </a:r>
          </a:p>
        </p:txBody>
      </p:sp>
      <p:sp>
        <p:nvSpPr>
          <p:cNvPr id="15" name="직사각형 6"/>
          <p:cNvSpPr>
            <a:spLocks noChangeArrowheads="1"/>
          </p:cNvSpPr>
          <p:nvPr/>
        </p:nvSpPr>
        <p:spPr bwMode="auto">
          <a:xfrm>
            <a:off x="6178550" y="12700"/>
            <a:ext cx="2924175" cy="104775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i="0" dirty="0" err="1" smtClean="0">
                <a:solidFill>
                  <a:srgbClr val="3E020C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(value(v) is better than </a:t>
            </a:r>
            <a:r>
              <a:rPr lang="en-US" altLang="ko-KR" sz="90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90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if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(promising(v))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(each child u of v)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900" i="0" dirty="0" err="1" smtClean="0">
                <a:solidFill>
                  <a:srgbClr val="3E020C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(u);}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27975" y="6248400"/>
            <a:ext cx="6826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01BBA29-FE34-4BF2-8348-1809BC861A9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838" y="6427788"/>
            <a:ext cx="2179637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노드수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13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24075" y="138113"/>
          <a:ext cx="172085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/>
                <a:gridCol w="430213"/>
                <a:gridCol w="430213"/>
                <a:gridCol w="430212"/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24300" y="87313"/>
            <a:ext cx="635000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0517" name="타원 26"/>
          <p:cNvSpPr>
            <a:spLocks noChangeArrowheads="1"/>
          </p:cNvSpPr>
          <p:nvPr/>
        </p:nvSpPr>
        <p:spPr bwMode="auto">
          <a:xfrm>
            <a:off x="5260975" y="207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18" name="타원 99"/>
          <p:cNvSpPr>
            <a:spLocks noChangeArrowheads="1"/>
          </p:cNvSpPr>
          <p:nvPr/>
        </p:nvSpPr>
        <p:spPr bwMode="auto">
          <a:xfrm>
            <a:off x="6116638" y="207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19" name="타원 100"/>
          <p:cNvSpPr>
            <a:spLocks noChangeArrowheads="1"/>
          </p:cNvSpPr>
          <p:nvPr/>
        </p:nvSpPr>
        <p:spPr bwMode="auto">
          <a:xfrm>
            <a:off x="5922963" y="6429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0" name="타원 101"/>
          <p:cNvSpPr>
            <a:spLocks noChangeArrowheads="1"/>
          </p:cNvSpPr>
          <p:nvPr/>
        </p:nvSpPr>
        <p:spPr bwMode="auto">
          <a:xfrm>
            <a:off x="7259638" y="2127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1" name="타원 102"/>
          <p:cNvSpPr>
            <a:spLocks noChangeArrowheads="1"/>
          </p:cNvSpPr>
          <p:nvPr/>
        </p:nvSpPr>
        <p:spPr bwMode="auto">
          <a:xfrm>
            <a:off x="7065963" y="6492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2" name="타원 103"/>
          <p:cNvSpPr>
            <a:spLocks noChangeArrowheads="1"/>
          </p:cNvSpPr>
          <p:nvPr/>
        </p:nvSpPr>
        <p:spPr bwMode="auto">
          <a:xfrm>
            <a:off x="6861175" y="11223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23" name="직선 연결선 21503"/>
          <p:cNvCxnSpPr>
            <a:cxnSpLocks noChangeShapeType="1"/>
            <a:stCxn id="20518" idx="4"/>
            <a:endCxn id="20519" idx="7"/>
          </p:cNvCxnSpPr>
          <p:nvPr/>
        </p:nvCxnSpPr>
        <p:spPr bwMode="auto">
          <a:xfrm flipH="1">
            <a:off x="6145213" y="423863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4" name="직선 연결선 21506"/>
          <p:cNvCxnSpPr>
            <a:cxnSpLocks noChangeShapeType="1"/>
            <a:stCxn id="20520" idx="4"/>
            <a:endCxn id="20521" idx="7"/>
          </p:cNvCxnSpPr>
          <p:nvPr/>
        </p:nvCxnSpPr>
        <p:spPr bwMode="auto">
          <a:xfrm flipH="1">
            <a:off x="7288213" y="428625"/>
            <a:ext cx="101600" cy="252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직선 연결선 21510"/>
          <p:cNvCxnSpPr>
            <a:cxnSpLocks noChangeShapeType="1"/>
            <a:stCxn id="20521" idx="4"/>
            <a:endCxn id="20522" idx="7"/>
          </p:cNvCxnSpPr>
          <p:nvPr/>
        </p:nvCxnSpPr>
        <p:spPr bwMode="auto">
          <a:xfrm flipH="1">
            <a:off x="7083425" y="86518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6" name="타원 110"/>
          <p:cNvSpPr>
            <a:spLocks noChangeArrowheads="1"/>
          </p:cNvSpPr>
          <p:nvPr/>
        </p:nvSpPr>
        <p:spPr bwMode="auto">
          <a:xfrm>
            <a:off x="901700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7" name="타원 111"/>
          <p:cNvSpPr>
            <a:spLocks noChangeArrowheads="1"/>
          </p:cNvSpPr>
          <p:nvPr/>
        </p:nvSpPr>
        <p:spPr bwMode="auto">
          <a:xfrm>
            <a:off x="708025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8" name="타원 112"/>
          <p:cNvSpPr>
            <a:spLocks noChangeArrowheads="1"/>
          </p:cNvSpPr>
          <p:nvPr/>
        </p:nvSpPr>
        <p:spPr bwMode="auto">
          <a:xfrm>
            <a:off x="503238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29" name="직선 연결선 113"/>
          <p:cNvCxnSpPr>
            <a:cxnSpLocks noChangeShapeType="1"/>
            <a:stCxn id="20526" idx="4"/>
            <a:endCxn id="20527" idx="7"/>
          </p:cNvCxnSpPr>
          <p:nvPr/>
        </p:nvCxnSpPr>
        <p:spPr bwMode="auto">
          <a:xfrm flipH="1">
            <a:off x="930275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직선 연결선 114"/>
          <p:cNvCxnSpPr>
            <a:cxnSpLocks noChangeShapeType="1"/>
            <a:stCxn id="20527" idx="4"/>
            <a:endCxn id="20528" idx="7"/>
          </p:cNvCxnSpPr>
          <p:nvPr/>
        </p:nvCxnSpPr>
        <p:spPr bwMode="auto">
          <a:xfrm flipH="1">
            <a:off x="725488" y="237807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1" name="타원 115"/>
          <p:cNvSpPr>
            <a:spLocks noChangeArrowheads="1"/>
          </p:cNvSpPr>
          <p:nvPr/>
        </p:nvSpPr>
        <p:spPr bwMode="auto">
          <a:xfrm>
            <a:off x="266700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32" name="직선 연결선 116"/>
          <p:cNvCxnSpPr>
            <a:cxnSpLocks noChangeShapeType="1"/>
            <a:endCxn id="20531" idx="7"/>
          </p:cNvCxnSpPr>
          <p:nvPr/>
        </p:nvCxnSpPr>
        <p:spPr bwMode="auto">
          <a:xfrm flipH="1">
            <a:off x="488950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타원 126"/>
          <p:cNvSpPr>
            <a:spLocks noChangeArrowheads="1"/>
          </p:cNvSpPr>
          <p:nvPr/>
        </p:nvSpPr>
        <p:spPr bwMode="auto">
          <a:xfrm>
            <a:off x="1866900" y="1725613"/>
            <a:ext cx="261938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34" name="타원 127"/>
          <p:cNvSpPr>
            <a:spLocks noChangeArrowheads="1"/>
          </p:cNvSpPr>
          <p:nvPr/>
        </p:nvSpPr>
        <p:spPr bwMode="auto">
          <a:xfrm>
            <a:off x="1673225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35" name="타원 128"/>
          <p:cNvSpPr>
            <a:spLocks noChangeArrowheads="1"/>
          </p:cNvSpPr>
          <p:nvPr/>
        </p:nvSpPr>
        <p:spPr bwMode="auto">
          <a:xfrm>
            <a:off x="1468438" y="2635250"/>
            <a:ext cx="261937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36" name="직선 연결선 129"/>
          <p:cNvCxnSpPr>
            <a:cxnSpLocks noChangeShapeType="1"/>
            <a:stCxn id="20533" idx="4"/>
            <a:endCxn id="20534" idx="7"/>
          </p:cNvCxnSpPr>
          <p:nvPr/>
        </p:nvCxnSpPr>
        <p:spPr bwMode="auto">
          <a:xfrm flipH="1">
            <a:off x="1895475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7" name="직선 연결선 130"/>
          <p:cNvCxnSpPr>
            <a:cxnSpLocks noChangeShapeType="1"/>
            <a:stCxn id="20534" idx="4"/>
            <a:endCxn id="20535" idx="7"/>
          </p:cNvCxnSpPr>
          <p:nvPr/>
        </p:nvCxnSpPr>
        <p:spPr bwMode="auto">
          <a:xfrm flipH="1">
            <a:off x="1690688" y="237807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8" name="타원 131"/>
          <p:cNvSpPr>
            <a:spLocks noChangeArrowheads="1"/>
          </p:cNvSpPr>
          <p:nvPr/>
        </p:nvSpPr>
        <p:spPr bwMode="auto">
          <a:xfrm>
            <a:off x="1231900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39" name="직선 연결선 132"/>
          <p:cNvCxnSpPr>
            <a:cxnSpLocks noChangeShapeType="1"/>
            <a:endCxn id="20538" idx="7"/>
          </p:cNvCxnSpPr>
          <p:nvPr/>
        </p:nvCxnSpPr>
        <p:spPr bwMode="auto">
          <a:xfrm flipH="1">
            <a:off x="1454150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0" name="타원 133"/>
          <p:cNvSpPr>
            <a:spLocks noChangeArrowheads="1"/>
          </p:cNvSpPr>
          <p:nvPr/>
        </p:nvSpPr>
        <p:spPr bwMode="auto">
          <a:xfrm>
            <a:off x="1754188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41" name="직선 연결선 21512"/>
          <p:cNvCxnSpPr>
            <a:cxnSpLocks noChangeShapeType="1"/>
            <a:stCxn id="20535" idx="5"/>
            <a:endCxn id="20540" idx="1"/>
          </p:cNvCxnSpPr>
          <p:nvPr/>
        </p:nvCxnSpPr>
        <p:spPr bwMode="auto">
          <a:xfrm>
            <a:off x="1690688" y="28209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2" name="타원 137"/>
          <p:cNvSpPr>
            <a:spLocks noChangeArrowheads="1"/>
          </p:cNvSpPr>
          <p:nvPr/>
        </p:nvSpPr>
        <p:spPr bwMode="auto">
          <a:xfrm>
            <a:off x="2989263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43" name="타원 138"/>
          <p:cNvSpPr>
            <a:spLocks noChangeArrowheads="1"/>
          </p:cNvSpPr>
          <p:nvPr/>
        </p:nvSpPr>
        <p:spPr bwMode="auto">
          <a:xfrm>
            <a:off x="2794000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44" name="타원 139"/>
          <p:cNvSpPr>
            <a:spLocks noChangeArrowheads="1"/>
          </p:cNvSpPr>
          <p:nvPr/>
        </p:nvSpPr>
        <p:spPr bwMode="auto">
          <a:xfrm>
            <a:off x="2590800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45" name="직선 연결선 140"/>
          <p:cNvCxnSpPr>
            <a:cxnSpLocks noChangeShapeType="1"/>
            <a:stCxn id="20542" idx="4"/>
            <a:endCxn id="20543" idx="7"/>
          </p:cNvCxnSpPr>
          <p:nvPr/>
        </p:nvCxnSpPr>
        <p:spPr bwMode="auto">
          <a:xfrm flipH="1">
            <a:off x="3016250" y="1943100"/>
            <a:ext cx="103188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6" name="직선 연결선 141"/>
          <p:cNvCxnSpPr>
            <a:cxnSpLocks noChangeShapeType="1"/>
            <a:stCxn id="20543" idx="4"/>
            <a:endCxn id="20544" idx="7"/>
          </p:cNvCxnSpPr>
          <p:nvPr/>
        </p:nvCxnSpPr>
        <p:spPr bwMode="auto">
          <a:xfrm flipH="1">
            <a:off x="2813050" y="237807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7" name="타원 142"/>
          <p:cNvSpPr>
            <a:spLocks noChangeArrowheads="1"/>
          </p:cNvSpPr>
          <p:nvPr/>
        </p:nvSpPr>
        <p:spPr bwMode="auto">
          <a:xfrm>
            <a:off x="2352675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48" name="직선 연결선 143"/>
          <p:cNvCxnSpPr>
            <a:cxnSpLocks noChangeShapeType="1"/>
            <a:endCxn id="20547" idx="7"/>
          </p:cNvCxnSpPr>
          <p:nvPr/>
        </p:nvCxnSpPr>
        <p:spPr bwMode="auto">
          <a:xfrm flipH="1">
            <a:off x="2574925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9" name="타원 144"/>
          <p:cNvSpPr>
            <a:spLocks noChangeArrowheads="1"/>
          </p:cNvSpPr>
          <p:nvPr/>
        </p:nvSpPr>
        <p:spPr bwMode="auto">
          <a:xfrm>
            <a:off x="2874963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0" name="직선 연결선 145"/>
          <p:cNvCxnSpPr>
            <a:cxnSpLocks noChangeShapeType="1"/>
            <a:stCxn id="20544" idx="5"/>
            <a:endCxn id="20549" idx="1"/>
          </p:cNvCxnSpPr>
          <p:nvPr/>
        </p:nvCxnSpPr>
        <p:spPr bwMode="auto">
          <a:xfrm>
            <a:off x="2813050" y="2820988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1" name="타원 146"/>
          <p:cNvSpPr>
            <a:spLocks noChangeArrowheads="1"/>
          </p:cNvSpPr>
          <p:nvPr/>
        </p:nvSpPr>
        <p:spPr bwMode="auto">
          <a:xfrm>
            <a:off x="2597150" y="35814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2" name="직선 연결선 147"/>
          <p:cNvCxnSpPr>
            <a:cxnSpLocks noChangeShapeType="1"/>
            <a:endCxn id="20551" idx="7"/>
          </p:cNvCxnSpPr>
          <p:nvPr/>
        </p:nvCxnSpPr>
        <p:spPr bwMode="auto">
          <a:xfrm flipH="1">
            <a:off x="2819400" y="33226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3" name="타원 148"/>
          <p:cNvSpPr>
            <a:spLocks noChangeArrowheads="1"/>
          </p:cNvSpPr>
          <p:nvPr/>
        </p:nvSpPr>
        <p:spPr bwMode="auto">
          <a:xfrm>
            <a:off x="4313238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54" name="타원 149"/>
          <p:cNvSpPr>
            <a:spLocks noChangeArrowheads="1"/>
          </p:cNvSpPr>
          <p:nvPr/>
        </p:nvSpPr>
        <p:spPr bwMode="auto">
          <a:xfrm>
            <a:off x="4119563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55" name="타원 150"/>
          <p:cNvSpPr>
            <a:spLocks noChangeArrowheads="1"/>
          </p:cNvSpPr>
          <p:nvPr/>
        </p:nvSpPr>
        <p:spPr bwMode="auto">
          <a:xfrm>
            <a:off x="3914775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6" name="직선 연결선 151"/>
          <p:cNvCxnSpPr>
            <a:cxnSpLocks noChangeShapeType="1"/>
            <a:stCxn id="20553" idx="4"/>
            <a:endCxn id="20554" idx="7"/>
          </p:cNvCxnSpPr>
          <p:nvPr/>
        </p:nvCxnSpPr>
        <p:spPr bwMode="auto">
          <a:xfrm flipH="1">
            <a:off x="4341813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7" name="직선 연결선 152"/>
          <p:cNvCxnSpPr>
            <a:cxnSpLocks noChangeShapeType="1"/>
            <a:stCxn id="20554" idx="4"/>
            <a:endCxn id="20555" idx="7"/>
          </p:cNvCxnSpPr>
          <p:nvPr/>
        </p:nvCxnSpPr>
        <p:spPr bwMode="auto">
          <a:xfrm flipH="1">
            <a:off x="4137025" y="2378075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8" name="타원 153"/>
          <p:cNvSpPr>
            <a:spLocks noChangeArrowheads="1"/>
          </p:cNvSpPr>
          <p:nvPr/>
        </p:nvSpPr>
        <p:spPr bwMode="auto">
          <a:xfrm>
            <a:off x="3678238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9" name="직선 연결선 154"/>
          <p:cNvCxnSpPr>
            <a:cxnSpLocks noChangeShapeType="1"/>
            <a:endCxn id="20558" idx="7"/>
          </p:cNvCxnSpPr>
          <p:nvPr/>
        </p:nvCxnSpPr>
        <p:spPr bwMode="auto">
          <a:xfrm flipH="1">
            <a:off x="3900488" y="2852738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0" name="타원 155"/>
          <p:cNvSpPr>
            <a:spLocks noChangeArrowheads="1"/>
          </p:cNvSpPr>
          <p:nvPr/>
        </p:nvSpPr>
        <p:spPr bwMode="auto">
          <a:xfrm>
            <a:off x="4200525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1" name="직선 연결선 156"/>
          <p:cNvCxnSpPr>
            <a:cxnSpLocks noChangeShapeType="1"/>
            <a:stCxn id="20555" idx="5"/>
            <a:endCxn id="20560" idx="1"/>
          </p:cNvCxnSpPr>
          <p:nvPr/>
        </p:nvCxnSpPr>
        <p:spPr bwMode="auto">
          <a:xfrm>
            <a:off x="4137025" y="28209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2" name="타원 157"/>
          <p:cNvSpPr>
            <a:spLocks noChangeArrowheads="1"/>
          </p:cNvSpPr>
          <p:nvPr/>
        </p:nvSpPr>
        <p:spPr bwMode="auto">
          <a:xfrm>
            <a:off x="3995738" y="35814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3" name="직선 연결선 158"/>
          <p:cNvCxnSpPr>
            <a:cxnSpLocks noChangeShapeType="1"/>
            <a:endCxn id="20562" idx="7"/>
          </p:cNvCxnSpPr>
          <p:nvPr/>
        </p:nvCxnSpPr>
        <p:spPr bwMode="auto">
          <a:xfrm flipH="1">
            <a:off x="4217988" y="3322638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4" name="타원 161"/>
          <p:cNvSpPr>
            <a:spLocks noChangeArrowheads="1"/>
          </p:cNvSpPr>
          <p:nvPr/>
        </p:nvSpPr>
        <p:spPr bwMode="auto">
          <a:xfrm>
            <a:off x="4478338" y="36036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5" name="직선 연결선 162"/>
          <p:cNvCxnSpPr>
            <a:cxnSpLocks noChangeShapeType="1"/>
            <a:endCxn id="20564" idx="1"/>
          </p:cNvCxnSpPr>
          <p:nvPr/>
        </p:nvCxnSpPr>
        <p:spPr bwMode="auto">
          <a:xfrm>
            <a:off x="4414838" y="3313113"/>
            <a:ext cx="101600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6" name="타원 204"/>
          <p:cNvSpPr>
            <a:spLocks noChangeArrowheads="1"/>
          </p:cNvSpPr>
          <p:nvPr/>
        </p:nvSpPr>
        <p:spPr bwMode="auto">
          <a:xfrm>
            <a:off x="1658938" y="3971925"/>
            <a:ext cx="26193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67" name="타원 205"/>
          <p:cNvSpPr>
            <a:spLocks noChangeArrowheads="1"/>
          </p:cNvSpPr>
          <p:nvPr/>
        </p:nvSpPr>
        <p:spPr bwMode="auto">
          <a:xfrm>
            <a:off x="1060450" y="4298950"/>
            <a:ext cx="255588" cy="209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68" name="타원 206"/>
          <p:cNvSpPr>
            <a:spLocks noChangeArrowheads="1"/>
          </p:cNvSpPr>
          <p:nvPr/>
        </p:nvSpPr>
        <p:spPr bwMode="auto">
          <a:xfrm>
            <a:off x="266700" y="47767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9" name="직선 연결선 207"/>
          <p:cNvCxnSpPr>
            <a:cxnSpLocks noChangeShapeType="1"/>
            <a:stCxn id="20566" idx="3"/>
            <a:endCxn id="20567" idx="7"/>
          </p:cNvCxnSpPr>
          <p:nvPr/>
        </p:nvCxnSpPr>
        <p:spPr bwMode="auto">
          <a:xfrm flipH="1">
            <a:off x="1277938" y="4156075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70" name="직선 연결선 208"/>
          <p:cNvCxnSpPr>
            <a:cxnSpLocks noChangeShapeType="1"/>
            <a:stCxn id="20567" idx="3"/>
            <a:endCxn id="20568" idx="6"/>
          </p:cNvCxnSpPr>
          <p:nvPr/>
        </p:nvCxnSpPr>
        <p:spPr bwMode="auto">
          <a:xfrm flipH="1">
            <a:off x="527050" y="4478338"/>
            <a:ext cx="571500" cy="40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1" name="타원 209"/>
          <p:cNvSpPr>
            <a:spLocks noChangeArrowheads="1"/>
          </p:cNvSpPr>
          <p:nvPr/>
        </p:nvSpPr>
        <p:spPr bwMode="auto">
          <a:xfrm>
            <a:off x="28575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2" name="직선 연결선 210"/>
          <p:cNvCxnSpPr>
            <a:cxnSpLocks noChangeShapeType="1"/>
            <a:endCxn id="20571" idx="7"/>
          </p:cNvCxnSpPr>
          <p:nvPr/>
        </p:nvCxnSpPr>
        <p:spPr bwMode="auto">
          <a:xfrm flipH="1">
            <a:off x="250825" y="4992688"/>
            <a:ext cx="112713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3" name="타원 211"/>
          <p:cNvSpPr>
            <a:spLocks noChangeArrowheads="1"/>
          </p:cNvSpPr>
          <p:nvPr/>
        </p:nvSpPr>
        <p:spPr bwMode="auto">
          <a:xfrm>
            <a:off x="550863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4" name="직선 연결선 212"/>
          <p:cNvCxnSpPr>
            <a:cxnSpLocks noChangeShapeType="1"/>
            <a:stCxn id="20568" idx="5"/>
            <a:endCxn id="20573" idx="1"/>
          </p:cNvCxnSpPr>
          <p:nvPr/>
        </p:nvCxnSpPr>
        <p:spPr bwMode="auto">
          <a:xfrm>
            <a:off x="488950" y="4960938"/>
            <a:ext cx="100013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5" name="타원 213"/>
          <p:cNvSpPr>
            <a:spLocks noChangeArrowheads="1"/>
          </p:cNvSpPr>
          <p:nvPr/>
        </p:nvSpPr>
        <p:spPr bwMode="auto">
          <a:xfrm>
            <a:off x="346075" y="57213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6" name="직선 연결선 214"/>
          <p:cNvCxnSpPr>
            <a:cxnSpLocks noChangeShapeType="1"/>
            <a:endCxn id="20575" idx="7"/>
          </p:cNvCxnSpPr>
          <p:nvPr/>
        </p:nvCxnSpPr>
        <p:spPr bwMode="auto">
          <a:xfrm flipH="1">
            <a:off x="568325" y="546417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7" name="타원 215"/>
          <p:cNvSpPr>
            <a:spLocks noChangeArrowheads="1"/>
          </p:cNvSpPr>
          <p:nvPr/>
        </p:nvSpPr>
        <p:spPr bwMode="auto">
          <a:xfrm>
            <a:off x="828675" y="57435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8" name="직선 연결선 216"/>
          <p:cNvCxnSpPr>
            <a:cxnSpLocks noChangeShapeType="1"/>
            <a:endCxn id="20577" idx="1"/>
          </p:cNvCxnSpPr>
          <p:nvPr/>
        </p:nvCxnSpPr>
        <p:spPr bwMode="auto">
          <a:xfrm>
            <a:off x="765175" y="545465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9" name="타원 217"/>
          <p:cNvSpPr>
            <a:spLocks noChangeArrowheads="1"/>
          </p:cNvSpPr>
          <p:nvPr/>
        </p:nvSpPr>
        <p:spPr bwMode="auto">
          <a:xfrm>
            <a:off x="1630363" y="48212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0" name="직선 연결선 218"/>
          <p:cNvCxnSpPr>
            <a:cxnSpLocks noChangeShapeType="1"/>
            <a:stCxn id="20567" idx="5"/>
            <a:endCxn id="20579" idx="1"/>
          </p:cNvCxnSpPr>
          <p:nvPr/>
        </p:nvCxnSpPr>
        <p:spPr bwMode="auto">
          <a:xfrm>
            <a:off x="1277938" y="4478338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1" name="타원 219"/>
          <p:cNvSpPr>
            <a:spLocks noChangeArrowheads="1"/>
          </p:cNvSpPr>
          <p:nvPr/>
        </p:nvSpPr>
        <p:spPr bwMode="auto">
          <a:xfrm>
            <a:off x="1430338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2" name="직선 연결선 220"/>
          <p:cNvCxnSpPr>
            <a:cxnSpLocks noChangeShapeType="1"/>
            <a:stCxn id="20579" idx="4"/>
            <a:endCxn id="20581" idx="7"/>
          </p:cNvCxnSpPr>
          <p:nvPr/>
        </p:nvCxnSpPr>
        <p:spPr bwMode="auto">
          <a:xfrm flipH="1">
            <a:off x="1652588" y="5037138"/>
            <a:ext cx="107950" cy="246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3" name="타원 221"/>
          <p:cNvSpPr>
            <a:spLocks noChangeArrowheads="1"/>
          </p:cNvSpPr>
          <p:nvPr/>
        </p:nvSpPr>
        <p:spPr bwMode="auto">
          <a:xfrm>
            <a:off x="1206500" y="57213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4" name="직선 연결선 222"/>
          <p:cNvCxnSpPr>
            <a:cxnSpLocks noChangeShapeType="1"/>
            <a:endCxn id="20583" idx="7"/>
          </p:cNvCxnSpPr>
          <p:nvPr/>
        </p:nvCxnSpPr>
        <p:spPr bwMode="auto">
          <a:xfrm flipH="1">
            <a:off x="1428750" y="5464175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5" name="타원 223"/>
          <p:cNvSpPr>
            <a:spLocks noChangeArrowheads="1"/>
          </p:cNvSpPr>
          <p:nvPr/>
        </p:nvSpPr>
        <p:spPr bwMode="auto">
          <a:xfrm>
            <a:off x="3973513" y="40163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86" name="타원 224"/>
          <p:cNvSpPr>
            <a:spLocks noChangeArrowheads="1"/>
          </p:cNvSpPr>
          <p:nvPr/>
        </p:nvSpPr>
        <p:spPr bwMode="auto">
          <a:xfrm>
            <a:off x="3375025" y="4344988"/>
            <a:ext cx="254000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87" name="타원 225"/>
          <p:cNvSpPr>
            <a:spLocks noChangeArrowheads="1"/>
          </p:cNvSpPr>
          <p:nvPr/>
        </p:nvSpPr>
        <p:spPr bwMode="auto">
          <a:xfrm>
            <a:off x="2579688" y="4822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8" name="직선 연결선 226"/>
          <p:cNvCxnSpPr>
            <a:cxnSpLocks noChangeShapeType="1"/>
            <a:stCxn id="20585" idx="3"/>
            <a:endCxn id="20586" idx="7"/>
          </p:cNvCxnSpPr>
          <p:nvPr/>
        </p:nvCxnSpPr>
        <p:spPr bwMode="auto">
          <a:xfrm flipH="1">
            <a:off x="3592513" y="4202113"/>
            <a:ext cx="419100" cy="1730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9" name="직선 연결선 227"/>
          <p:cNvCxnSpPr>
            <a:cxnSpLocks noChangeShapeType="1"/>
            <a:stCxn id="20586" idx="3"/>
            <a:endCxn id="20587" idx="6"/>
          </p:cNvCxnSpPr>
          <p:nvPr/>
        </p:nvCxnSpPr>
        <p:spPr bwMode="auto">
          <a:xfrm flipH="1">
            <a:off x="2840038" y="4522788"/>
            <a:ext cx="571500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0" name="타원 228"/>
          <p:cNvSpPr>
            <a:spLocks noChangeArrowheads="1"/>
          </p:cNvSpPr>
          <p:nvPr/>
        </p:nvSpPr>
        <p:spPr bwMode="auto">
          <a:xfrm>
            <a:off x="2343150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1" name="직선 연결선 229"/>
          <p:cNvCxnSpPr>
            <a:cxnSpLocks noChangeShapeType="1"/>
            <a:endCxn id="20590" idx="7"/>
          </p:cNvCxnSpPr>
          <p:nvPr/>
        </p:nvCxnSpPr>
        <p:spPr bwMode="auto">
          <a:xfrm flipH="1">
            <a:off x="2565400" y="503872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2" name="타원 230"/>
          <p:cNvSpPr>
            <a:spLocks noChangeArrowheads="1"/>
          </p:cNvSpPr>
          <p:nvPr/>
        </p:nvSpPr>
        <p:spPr bwMode="auto">
          <a:xfrm>
            <a:off x="2865438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3" name="직선 연결선 231"/>
          <p:cNvCxnSpPr>
            <a:cxnSpLocks noChangeShapeType="1"/>
            <a:stCxn id="20587" idx="5"/>
            <a:endCxn id="20592" idx="1"/>
          </p:cNvCxnSpPr>
          <p:nvPr/>
        </p:nvCxnSpPr>
        <p:spPr bwMode="auto">
          <a:xfrm>
            <a:off x="2801938" y="500697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4" name="타원 232"/>
          <p:cNvSpPr>
            <a:spLocks noChangeArrowheads="1"/>
          </p:cNvSpPr>
          <p:nvPr/>
        </p:nvSpPr>
        <p:spPr bwMode="auto">
          <a:xfrm>
            <a:off x="2659063" y="57673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5" name="직선 연결선 233"/>
          <p:cNvCxnSpPr>
            <a:cxnSpLocks noChangeShapeType="1"/>
            <a:endCxn id="20594" idx="7"/>
          </p:cNvCxnSpPr>
          <p:nvPr/>
        </p:nvCxnSpPr>
        <p:spPr bwMode="auto">
          <a:xfrm flipH="1">
            <a:off x="2881313" y="55102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6" name="타원 234"/>
          <p:cNvSpPr>
            <a:spLocks noChangeArrowheads="1"/>
          </p:cNvSpPr>
          <p:nvPr/>
        </p:nvSpPr>
        <p:spPr bwMode="auto">
          <a:xfrm>
            <a:off x="3141663" y="57896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7" name="직선 연결선 235"/>
          <p:cNvCxnSpPr>
            <a:cxnSpLocks noChangeShapeType="1"/>
            <a:endCxn id="20596" idx="1"/>
          </p:cNvCxnSpPr>
          <p:nvPr/>
        </p:nvCxnSpPr>
        <p:spPr bwMode="auto">
          <a:xfrm>
            <a:off x="3079750" y="5500688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8" name="타원 236"/>
          <p:cNvSpPr>
            <a:spLocks noChangeArrowheads="1"/>
          </p:cNvSpPr>
          <p:nvPr/>
        </p:nvSpPr>
        <p:spPr bwMode="auto">
          <a:xfrm>
            <a:off x="3943350" y="48672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9" name="직선 연결선 237"/>
          <p:cNvCxnSpPr>
            <a:cxnSpLocks noChangeShapeType="1"/>
            <a:stCxn id="20586" idx="5"/>
            <a:endCxn id="20598" idx="1"/>
          </p:cNvCxnSpPr>
          <p:nvPr/>
        </p:nvCxnSpPr>
        <p:spPr bwMode="auto">
          <a:xfrm>
            <a:off x="3592513" y="4522788"/>
            <a:ext cx="388937" cy="376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0" name="타원 238"/>
          <p:cNvSpPr>
            <a:spLocks noChangeArrowheads="1"/>
          </p:cNvSpPr>
          <p:nvPr/>
        </p:nvSpPr>
        <p:spPr bwMode="auto">
          <a:xfrm>
            <a:off x="3744913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1" name="직선 연결선 239"/>
          <p:cNvCxnSpPr>
            <a:cxnSpLocks noChangeShapeType="1"/>
            <a:stCxn id="20598" idx="4"/>
            <a:endCxn id="20600" idx="7"/>
          </p:cNvCxnSpPr>
          <p:nvPr/>
        </p:nvCxnSpPr>
        <p:spPr bwMode="auto">
          <a:xfrm flipH="1">
            <a:off x="3967163" y="5083175"/>
            <a:ext cx="106362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2" name="타원 240"/>
          <p:cNvSpPr>
            <a:spLocks noChangeArrowheads="1"/>
          </p:cNvSpPr>
          <p:nvPr/>
        </p:nvSpPr>
        <p:spPr bwMode="auto">
          <a:xfrm>
            <a:off x="3519488" y="57673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3" name="직선 연결선 241"/>
          <p:cNvCxnSpPr>
            <a:cxnSpLocks noChangeShapeType="1"/>
            <a:endCxn id="20602" idx="7"/>
          </p:cNvCxnSpPr>
          <p:nvPr/>
        </p:nvCxnSpPr>
        <p:spPr bwMode="auto">
          <a:xfrm flipH="1">
            <a:off x="3741738" y="55102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4" name="타원 242"/>
          <p:cNvSpPr>
            <a:spLocks noChangeArrowheads="1"/>
          </p:cNvSpPr>
          <p:nvPr/>
        </p:nvSpPr>
        <p:spPr bwMode="auto">
          <a:xfrm>
            <a:off x="4037013" y="57610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5" name="직선 연결선 243"/>
          <p:cNvCxnSpPr>
            <a:cxnSpLocks noChangeShapeType="1"/>
            <a:endCxn id="20604" idx="1"/>
          </p:cNvCxnSpPr>
          <p:nvPr/>
        </p:nvCxnSpPr>
        <p:spPr bwMode="auto">
          <a:xfrm>
            <a:off x="3973513" y="547211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6" name="타원 244"/>
          <p:cNvSpPr>
            <a:spLocks noChangeArrowheads="1"/>
          </p:cNvSpPr>
          <p:nvPr/>
        </p:nvSpPr>
        <p:spPr bwMode="auto">
          <a:xfrm>
            <a:off x="6157913" y="405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07" name="타원 245"/>
          <p:cNvSpPr>
            <a:spLocks noChangeArrowheads="1"/>
          </p:cNvSpPr>
          <p:nvPr/>
        </p:nvSpPr>
        <p:spPr bwMode="auto">
          <a:xfrm>
            <a:off x="5559425" y="4379913"/>
            <a:ext cx="255588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08" name="타원 246"/>
          <p:cNvSpPr>
            <a:spLocks noChangeArrowheads="1"/>
          </p:cNvSpPr>
          <p:nvPr/>
        </p:nvSpPr>
        <p:spPr bwMode="auto">
          <a:xfrm>
            <a:off x="4764088" y="4856163"/>
            <a:ext cx="26193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9" name="직선 연결선 247"/>
          <p:cNvCxnSpPr>
            <a:cxnSpLocks noChangeShapeType="1"/>
            <a:stCxn id="20606" idx="3"/>
            <a:endCxn id="20607" idx="7"/>
          </p:cNvCxnSpPr>
          <p:nvPr/>
        </p:nvCxnSpPr>
        <p:spPr bwMode="auto">
          <a:xfrm flipH="1">
            <a:off x="5776913" y="4235450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0" name="직선 연결선 248"/>
          <p:cNvCxnSpPr>
            <a:cxnSpLocks noChangeShapeType="1"/>
            <a:stCxn id="20607" idx="3"/>
            <a:endCxn id="20608" idx="6"/>
          </p:cNvCxnSpPr>
          <p:nvPr/>
        </p:nvCxnSpPr>
        <p:spPr bwMode="auto">
          <a:xfrm flipH="1">
            <a:off x="5026025" y="4557713"/>
            <a:ext cx="571500" cy="40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1" name="타원 249"/>
          <p:cNvSpPr>
            <a:spLocks noChangeArrowheads="1"/>
          </p:cNvSpPr>
          <p:nvPr/>
        </p:nvSpPr>
        <p:spPr bwMode="auto">
          <a:xfrm>
            <a:off x="4527550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2" name="직선 연결선 250"/>
          <p:cNvCxnSpPr>
            <a:cxnSpLocks noChangeShapeType="1"/>
            <a:endCxn id="20611" idx="7"/>
          </p:cNvCxnSpPr>
          <p:nvPr/>
        </p:nvCxnSpPr>
        <p:spPr bwMode="auto">
          <a:xfrm flipH="1">
            <a:off x="4749800" y="5072063"/>
            <a:ext cx="112713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3" name="타원 251"/>
          <p:cNvSpPr>
            <a:spLocks noChangeArrowheads="1"/>
          </p:cNvSpPr>
          <p:nvPr/>
        </p:nvSpPr>
        <p:spPr bwMode="auto">
          <a:xfrm>
            <a:off x="5049838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4" name="직선 연결선 252"/>
          <p:cNvCxnSpPr>
            <a:cxnSpLocks noChangeShapeType="1"/>
            <a:stCxn id="20608" idx="5"/>
            <a:endCxn id="20613" idx="1"/>
          </p:cNvCxnSpPr>
          <p:nvPr/>
        </p:nvCxnSpPr>
        <p:spPr bwMode="auto">
          <a:xfrm>
            <a:off x="4987925" y="5041900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5" name="타원 253"/>
          <p:cNvSpPr>
            <a:spLocks noChangeArrowheads="1"/>
          </p:cNvSpPr>
          <p:nvPr/>
        </p:nvSpPr>
        <p:spPr bwMode="auto">
          <a:xfrm>
            <a:off x="4845050" y="58023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6" name="직선 연결선 254"/>
          <p:cNvCxnSpPr>
            <a:cxnSpLocks noChangeShapeType="1"/>
            <a:endCxn id="20615" idx="7"/>
          </p:cNvCxnSpPr>
          <p:nvPr/>
        </p:nvCxnSpPr>
        <p:spPr bwMode="auto">
          <a:xfrm flipH="1">
            <a:off x="5067300" y="5543550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7" name="타원 255"/>
          <p:cNvSpPr>
            <a:spLocks noChangeArrowheads="1"/>
          </p:cNvSpPr>
          <p:nvPr/>
        </p:nvSpPr>
        <p:spPr bwMode="auto">
          <a:xfrm>
            <a:off x="5327650" y="58245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8" name="직선 연결선 256"/>
          <p:cNvCxnSpPr>
            <a:cxnSpLocks noChangeShapeType="1"/>
            <a:endCxn id="20617" idx="1"/>
          </p:cNvCxnSpPr>
          <p:nvPr/>
        </p:nvCxnSpPr>
        <p:spPr bwMode="auto">
          <a:xfrm>
            <a:off x="5264150" y="553402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9" name="타원 257"/>
          <p:cNvSpPr>
            <a:spLocks noChangeArrowheads="1"/>
          </p:cNvSpPr>
          <p:nvPr/>
        </p:nvSpPr>
        <p:spPr bwMode="auto">
          <a:xfrm>
            <a:off x="6129338" y="49006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0" name="직선 연결선 258"/>
          <p:cNvCxnSpPr>
            <a:cxnSpLocks noChangeShapeType="1"/>
            <a:stCxn id="20607" idx="5"/>
            <a:endCxn id="20619" idx="1"/>
          </p:cNvCxnSpPr>
          <p:nvPr/>
        </p:nvCxnSpPr>
        <p:spPr bwMode="auto">
          <a:xfrm>
            <a:off x="5776913" y="4557713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1" name="타원 259"/>
          <p:cNvSpPr>
            <a:spLocks noChangeArrowheads="1"/>
          </p:cNvSpPr>
          <p:nvPr/>
        </p:nvSpPr>
        <p:spPr bwMode="auto">
          <a:xfrm>
            <a:off x="5929313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2" name="직선 연결선 260"/>
          <p:cNvCxnSpPr>
            <a:cxnSpLocks noChangeShapeType="1"/>
            <a:stCxn id="20619" idx="4"/>
            <a:endCxn id="20621" idx="7"/>
          </p:cNvCxnSpPr>
          <p:nvPr/>
        </p:nvCxnSpPr>
        <p:spPr bwMode="auto">
          <a:xfrm flipH="1">
            <a:off x="6151563" y="5116513"/>
            <a:ext cx="107950" cy="246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3" name="타원 261"/>
          <p:cNvSpPr>
            <a:spLocks noChangeArrowheads="1"/>
          </p:cNvSpPr>
          <p:nvPr/>
        </p:nvSpPr>
        <p:spPr bwMode="auto">
          <a:xfrm>
            <a:off x="5705475" y="58023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4" name="직선 연결선 262"/>
          <p:cNvCxnSpPr>
            <a:cxnSpLocks noChangeShapeType="1"/>
            <a:endCxn id="20623" idx="7"/>
          </p:cNvCxnSpPr>
          <p:nvPr/>
        </p:nvCxnSpPr>
        <p:spPr bwMode="auto">
          <a:xfrm flipH="1">
            <a:off x="5927725" y="5543550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5" name="타원 263"/>
          <p:cNvSpPr>
            <a:spLocks noChangeArrowheads="1"/>
          </p:cNvSpPr>
          <p:nvPr/>
        </p:nvSpPr>
        <p:spPr bwMode="auto">
          <a:xfrm>
            <a:off x="6221413" y="57943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6" name="직선 연결선 264"/>
          <p:cNvCxnSpPr>
            <a:cxnSpLocks noChangeShapeType="1"/>
            <a:endCxn id="20625" idx="1"/>
          </p:cNvCxnSpPr>
          <p:nvPr/>
        </p:nvCxnSpPr>
        <p:spPr bwMode="auto">
          <a:xfrm>
            <a:off x="6157913" y="550545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7" name="타원 265"/>
          <p:cNvSpPr>
            <a:spLocks noChangeArrowheads="1"/>
          </p:cNvSpPr>
          <p:nvPr/>
        </p:nvSpPr>
        <p:spPr bwMode="auto">
          <a:xfrm>
            <a:off x="6403975" y="53736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8" name="직선 연결선 266"/>
          <p:cNvCxnSpPr>
            <a:cxnSpLocks noChangeShapeType="1"/>
            <a:endCxn id="20627" idx="1"/>
          </p:cNvCxnSpPr>
          <p:nvPr/>
        </p:nvCxnSpPr>
        <p:spPr bwMode="auto">
          <a:xfrm>
            <a:off x="6340475" y="508476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9" name="타원 268"/>
          <p:cNvSpPr>
            <a:spLocks noChangeArrowheads="1"/>
          </p:cNvSpPr>
          <p:nvPr/>
        </p:nvSpPr>
        <p:spPr bwMode="auto">
          <a:xfrm>
            <a:off x="6486525" y="18049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30" name="타원 269"/>
          <p:cNvSpPr>
            <a:spLocks noChangeArrowheads="1"/>
          </p:cNvSpPr>
          <p:nvPr/>
        </p:nvSpPr>
        <p:spPr bwMode="auto">
          <a:xfrm>
            <a:off x="5888038" y="2133600"/>
            <a:ext cx="255587" cy="207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31" name="타원 270"/>
          <p:cNvSpPr>
            <a:spLocks noChangeArrowheads="1"/>
          </p:cNvSpPr>
          <p:nvPr/>
        </p:nvSpPr>
        <p:spPr bwMode="auto">
          <a:xfrm>
            <a:off x="5092700" y="26114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2" name="직선 연결선 271"/>
          <p:cNvCxnSpPr>
            <a:cxnSpLocks noChangeShapeType="1"/>
            <a:stCxn id="20629" idx="3"/>
            <a:endCxn id="20630" idx="7"/>
          </p:cNvCxnSpPr>
          <p:nvPr/>
        </p:nvCxnSpPr>
        <p:spPr bwMode="auto">
          <a:xfrm flipH="1">
            <a:off x="6105525" y="1989138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3" name="직선 연결선 272"/>
          <p:cNvCxnSpPr>
            <a:cxnSpLocks noChangeShapeType="1"/>
            <a:stCxn id="20630" idx="3"/>
            <a:endCxn id="20631" idx="6"/>
          </p:cNvCxnSpPr>
          <p:nvPr/>
        </p:nvCxnSpPr>
        <p:spPr bwMode="auto">
          <a:xfrm flipH="1">
            <a:off x="5353050" y="2311400"/>
            <a:ext cx="573088" cy="407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4" name="타원 273"/>
          <p:cNvSpPr>
            <a:spLocks noChangeArrowheads="1"/>
          </p:cNvSpPr>
          <p:nvPr/>
        </p:nvSpPr>
        <p:spPr bwMode="auto">
          <a:xfrm>
            <a:off x="4856163" y="30845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5" name="직선 연결선 274"/>
          <p:cNvCxnSpPr>
            <a:cxnSpLocks noChangeShapeType="1"/>
            <a:endCxn id="20634" idx="7"/>
          </p:cNvCxnSpPr>
          <p:nvPr/>
        </p:nvCxnSpPr>
        <p:spPr bwMode="auto">
          <a:xfrm flipH="1">
            <a:off x="5078413" y="2827338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6" name="타원 275"/>
          <p:cNvSpPr>
            <a:spLocks noChangeArrowheads="1"/>
          </p:cNvSpPr>
          <p:nvPr/>
        </p:nvSpPr>
        <p:spPr bwMode="auto">
          <a:xfrm>
            <a:off x="5378450" y="30845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7" name="직선 연결선 276"/>
          <p:cNvCxnSpPr>
            <a:cxnSpLocks noChangeShapeType="1"/>
            <a:stCxn id="20631" idx="5"/>
            <a:endCxn id="20636" idx="1"/>
          </p:cNvCxnSpPr>
          <p:nvPr/>
        </p:nvCxnSpPr>
        <p:spPr bwMode="auto">
          <a:xfrm>
            <a:off x="5314950" y="27955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8" name="타원 277"/>
          <p:cNvSpPr>
            <a:spLocks noChangeArrowheads="1"/>
          </p:cNvSpPr>
          <p:nvPr/>
        </p:nvSpPr>
        <p:spPr bwMode="auto">
          <a:xfrm>
            <a:off x="5173663" y="35560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9" name="직선 연결선 278"/>
          <p:cNvCxnSpPr>
            <a:cxnSpLocks noChangeShapeType="1"/>
            <a:endCxn id="20638" idx="7"/>
          </p:cNvCxnSpPr>
          <p:nvPr/>
        </p:nvCxnSpPr>
        <p:spPr bwMode="auto">
          <a:xfrm flipH="1">
            <a:off x="5395913" y="3297238"/>
            <a:ext cx="111125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0" name="타원 279"/>
          <p:cNvSpPr>
            <a:spLocks noChangeArrowheads="1"/>
          </p:cNvSpPr>
          <p:nvPr/>
        </p:nvSpPr>
        <p:spPr bwMode="auto">
          <a:xfrm>
            <a:off x="5656263" y="35782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1" name="직선 연결선 280"/>
          <p:cNvCxnSpPr>
            <a:cxnSpLocks noChangeShapeType="1"/>
            <a:endCxn id="20640" idx="1"/>
          </p:cNvCxnSpPr>
          <p:nvPr/>
        </p:nvCxnSpPr>
        <p:spPr bwMode="auto">
          <a:xfrm>
            <a:off x="5592763" y="328930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2" name="타원 281"/>
          <p:cNvSpPr>
            <a:spLocks noChangeArrowheads="1"/>
          </p:cNvSpPr>
          <p:nvPr/>
        </p:nvSpPr>
        <p:spPr bwMode="auto">
          <a:xfrm>
            <a:off x="6457950" y="265430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3" name="직선 연결선 282"/>
          <p:cNvCxnSpPr>
            <a:cxnSpLocks noChangeShapeType="1"/>
            <a:stCxn id="20630" idx="5"/>
            <a:endCxn id="20642" idx="1"/>
          </p:cNvCxnSpPr>
          <p:nvPr/>
        </p:nvCxnSpPr>
        <p:spPr bwMode="auto">
          <a:xfrm>
            <a:off x="6105525" y="2311400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4" name="타원 285"/>
          <p:cNvSpPr>
            <a:spLocks noChangeArrowheads="1"/>
          </p:cNvSpPr>
          <p:nvPr/>
        </p:nvSpPr>
        <p:spPr bwMode="auto">
          <a:xfrm>
            <a:off x="8515350" y="40417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5" name="타원 286"/>
          <p:cNvSpPr>
            <a:spLocks noChangeArrowheads="1"/>
          </p:cNvSpPr>
          <p:nvPr/>
        </p:nvSpPr>
        <p:spPr bwMode="auto">
          <a:xfrm>
            <a:off x="7916863" y="4370388"/>
            <a:ext cx="255587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6" name="타원 287"/>
          <p:cNvSpPr>
            <a:spLocks noChangeArrowheads="1"/>
          </p:cNvSpPr>
          <p:nvPr/>
        </p:nvSpPr>
        <p:spPr bwMode="auto">
          <a:xfrm>
            <a:off x="7121525" y="48482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7" name="직선 연결선 288"/>
          <p:cNvCxnSpPr>
            <a:cxnSpLocks noChangeShapeType="1"/>
            <a:stCxn id="20644" idx="3"/>
            <a:endCxn id="20645" idx="7"/>
          </p:cNvCxnSpPr>
          <p:nvPr/>
        </p:nvCxnSpPr>
        <p:spPr bwMode="auto">
          <a:xfrm flipH="1">
            <a:off x="8134350" y="4225925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8" name="직선 연결선 289"/>
          <p:cNvCxnSpPr>
            <a:cxnSpLocks noChangeShapeType="1"/>
            <a:stCxn id="20645" idx="3"/>
            <a:endCxn id="20646" idx="6"/>
          </p:cNvCxnSpPr>
          <p:nvPr/>
        </p:nvCxnSpPr>
        <p:spPr bwMode="auto">
          <a:xfrm flipH="1">
            <a:off x="7381875" y="4548188"/>
            <a:ext cx="573088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9" name="타원 290"/>
          <p:cNvSpPr>
            <a:spLocks noChangeArrowheads="1"/>
          </p:cNvSpPr>
          <p:nvPr/>
        </p:nvSpPr>
        <p:spPr bwMode="auto">
          <a:xfrm>
            <a:off x="6884988" y="532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0" name="직선 연결선 291"/>
          <p:cNvCxnSpPr>
            <a:cxnSpLocks noChangeShapeType="1"/>
            <a:endCxn id="20649" idx="7"/>
          </p:cNvCxnSpPr>
          <p:nvPr/>
        </p:nvCxnSpPr>
        <p:spPr bwMode="auto">
          <a:xfrm flipH="1">
            <a:off x="7107238" y="506412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1" name="타원 292"/>
          <p:cNvSpPr>
            <a:spLocks noChangeArrowheads="1"/>
          </p:cNvSpPr>
          <p:nvPr/>
        </p:nvSpPr>
        <p:spPr bwMode="auto">
          <a:xfrm>
            <a:off x="7407275" y="532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2" name="직선 연결선 293"/>
          <p:cNvCxnSpPr>
            <a:cxnSpLocks noChangeShapeType="1"/>
            <a:stCxn id="20646" idx="5"/>
            <a:endCxn id="20651" idx="1"/>
          </p:cNvCxnSpPr>
          <p:nvPr/>
        </p:nvCxnSpPr>
        <p:spPr bwMode="auto">
          <a:xfrm>
            <a:off x="7343775" y="503237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3" name="타원 294"/>
          <p:cNvSpPr>
            <a:spLocks noChangeArrowheads="1"/>
          </p:cNvSpPr>
          <p:nvPr/>
        </p:nvSpPr>
        <p:spPr bwMode="auto">
          <a:xfrm>
            <a:off x="7200900" y="5792788"/>
            <a:ext cx="261938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4" name="직선 연결선 295"/>
          <p:cNvCxnSpPr>
            <a:cxnSpLocks noChangeShapeType="1"/>
            <a:endCxn id="20653" idx="7"/>
          </p:cNvCxnSpPr>
          <p:nvPr/>
        </p:nvCxnSpPr>
        <p:spPr bwMode="auto">
          <a:xfrm flipH="1">
            <a:off x="7424738" y="5535613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5" name="타원 296"/>
          <p:cNvSpPr>
            <a:spLocks noChangeArrowheads="1"/>
          </p:cNvSpPr>
          <p:nvPr/>
        </p:nvSpPr>
        <p:spPr bwMode="auto">
          <a:xfrm>
            <a:off x="7685088" y="58150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6" name="직선 연결선 297"/>
          <p:cNvCxnSpPr>
            <a:cxnSpLocks noChangeShapeType="1"/>
            <a:endCxn id="20655" idx="1"/>
          </p:cNvCxnSpPr>
          <p:nvPr/>
        </p:nvCxnSpPr>
        <p:spPr bwMode="auto">
          <a:xfrm>
            <a:off x="7621588" y="55260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7" name="타원 298"/>
          <p:cNvSpPr>
            <a:spLocks noChangeArrowheads="1"/>
          </p:cNvSpPr>
          <p:nvPr/>
        </p:nvSpPr>
        <p:spPr bwMode="auto">
          <a:xfrm>
            <a:off x="8486775" y="48926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8" name="직선 연결선 299"/>
          <p:cNvCxnSpPr>
            <a:cxnSpLocks noChangeShapeType="1"/>
            <a:stCxn id="20645" idx="5"/>
            <a:endCxn id="20657" idx="1"/>
          </p:cNvCxnSpPr>
          <p:nvPr/>
        </p:nvCxnSpPr>
        <p:spPr bwMode="auto">
          <a:xfrm>
            <a:off x="8134350" y="4548188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타원 300"/>
          <p:cNvSpPr/>
          <p:nvPr/>
        </p:nvSpPr>
        <p:spPr bwMode="auto">
          <a:xfrm>
            <a:off x="8286750" y="5321300"/>
            <a:ext cx="260350" cy="2159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660" name="직선 연결선 301"/>
          <p:cNvCxnSpPr>
            <a:cxnSpLocks noChangeShapeType="1"/>
            <a:stCxn id="20657" idx="4"/>
            <a:endCxn id="301" idx="7"/>
          </p:cNvCxnSpPr>
          <p:nvPr/>
        </p:nvCxnSpPr>
        <p:spPr bwMode="auto">
          <a:xfrm flipH="1">
            <a:off x="8509000" y="5108575"/>
            <a:ext cx="107950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1" name="타원 302"/>
          <p:cNvSpPr>
            <a:spLocks noChangeArrowheads="1"/>
          </p:cNvSpPr>
          <p:nvPr/>
        </p:nvSpPr>
        <p:spPr bwMode="auto">
          <a:xfrm>
            <a:off x="8062913" y="57927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2" name="직선 연결선 303"/>
          <p:cNvCxnSpPr>
            <a:cxnSpLocks noChangeShapeType="1"/>
            <a:endCxn id="20661" idx="7"/>
          </p:cNvCxnSpPr>
          <p:nvPr/>
        </p:nvCxnSpPr>
        <p:spPr bwMode="auto">
          <a:xfrm flipH="1">
            <a:off x="8285163" y="55356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3" name="타원 304"/>
          <p:cNvSpPr>
            <a:spLocks noChangeArrowheads="1"/>
          </p:cNvSpPr>
          <p:nvPr/>
        </p:nvSpPr>
        <p:spPr bwMode="auto">
          <a:xfrm>
            <a:off x="8578850" y="57864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4" name="직선 연결선 305"/>
          <p:cNvCxnSpPr>
            <a:cxnSpLocks noChangeShapeType="1"/>
            <a:endCxn id="20663" idx="1"/>
          </p:cNvCxnSpPr>
          <p:nvPr/>
        </p:nvCxnSpPr>
        <p:spPr bwMode="auto">
          <a:xfrm>
            <a:off x="8515350" y="549751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5" name="타원 306"/>
          <p:cNvSpPr>
            <a:spLocks noChangeArrowheads="1"/>
          </p:cNvSpPr>
          <p:nvPr/>
        </p:nvSpPr>
        <p:spPr bwMode="auto">
          <a:xfrm>
            <a:off x="8761413" y="53641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6" name="직선 연결선 307"/>
          <p:cNvCxnSpPr>
            <a:cxnSpLocks noChangeShapeType="1"/>
            <a:endCxn id="20665" idx="1"/>
          </p:cNvCxnSpPr>
          <p:nvPr/>
        </p:nvCxnSpPr>
        <p:spPr bwMode="auto">
          <a:xfrm>
            <a:off x="8697913" y="507523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7" name="타원 308"/>
          <p:cNvSpPr>
            <a:spLocks noChangeArrowheads="1"/>
          </p:cNvSpPr>
          <p:nvPr/>
        </p:nvSpPr>
        <p:spPr bwMode="auto">
          <a:xfrm>
            <a:off x="8815388" y="43449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8" name="직선 연결선 309"/>
          <p:cNvCxnSpPr>
            <a:cxnSpLocks noChangeShapeType="1"/>
            <a:stCxn id="20644" idx="5"/>
            <a:endCxn id="20667" idx="1"/>
          </p:cNvCxnSpPr>
          <p:nvPr/>
        </p:nvCxnSpPr>
        <p:spPr bwMode="auto">
          <a:xfrm>
            <a:off x="8737600" y="4225925"/>
            <a:ext cx="115888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9" name="타원 312"/>
          <p:cNvSpPr>
            <a:spLocks noChangeArrowheads="1"/>
          </p:cNvSpPr>
          <p:nvPr/>
        </p:nvSpPr>
        <p:spPr bwMode="auto">
          <a:xfrm>
            <a:off x="8509000" y="1858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70" name="타원 313"/>
          <p:cNvSpPr>
            <a:spLocks noChangeArrowheads="1"/>
          </p:cNvSpPr>
          <p:nvPr/>
        </p:nvSpPr>
        <p:spPr bwMode="auto">
          <a:xfrm>
            <a:off x="7910513" y="2187575"/>
            <a:ext cx="255587" cy="207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71" name="타원 314"/>
          <p:cNvSpPr>
            <a:spLocks noChangeArrowheads="1"/>
          </p:cNvSpPr>
          <p:nvPr/>
        </p:nvSpPr>
        <p:spPr bwMode="auto">
          <a:xfrm>
            <a:off x="7115175" y="266382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2" name="직선 연결선 315"/>
          <p:cNvCxnSpPr>
            <a:cxnSpLocks noChangeShapeType="1"/>
            <a:stCxn id="20669" idx="3"/>
            <a:endCxn id="20670" idx="7"/>
          </p:cNvCxnSpPr>
          <p:nvPr/>
        </p:nvCxnSpPr>
        <p:spPr bwMode="auto">
          <a:xfrm flipH="1">
            <a:off x="8128000" y="2043113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3" name="직선 연결선 316"/>
          <p:cNvCxnSpPr>
            <a:cxnSpLocks noChangeShapeType="1"/>
            <a:stCxn id="20670" idx="3"/>
            <a:endCxn id="20671" idx="6"/>
          </p:cNvCxnSpPr>
          <p:nvPr/>
        </p:nvCxnSpPr>
        <p:spPr bwMode="auto">
          <a:xfrm flipH="1">
            <a:off x="7375525" y="2365375"/>
            <a:ext cx="573088" cy="407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4" name="타원 317"/>
          <p:cNvSpPr>
            <a:spLocks noChangeArrowheads="1"/>
          </p:cNvSpPr>
          <p:nvPr/>
        </p:nvSpPr>
        <p:spPr bwMode="auto">
          <a:xfrm>
            <a:off x="6878638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5" name="직선 연결선 318"/>
          <p:cNvCxnSpPr>
            <a:cxnSpLocks noChangeShapeType="1"/>
            <a:endCxn id="20674" idx="7"/>
          </p:cNvCxnSpPr>
          <p:nvPr/>
        </p:nvCxnSpPr>
        <p:spPr bwMode="auto">
          <a:xfrm flipH="1">
            <a:off x="7100888" y="28813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6" name="타원 319"/>
          <p:cNvSpPr>
            <a:spLocks noChangeArrowheads="1"/>
          </p:cNvSpPr>
          <p:nvPr/>
        </p:nvSpPr>
        <p:spPr bwMode="auto">
          <a:xfrm>
            <a:off x="7400925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7" name="직선 연결선 320"/>
          <p:cNvCxnSpPr>
            <a:cxnSpLocks noChangeShapeType="1"/>
            <a:stCxn id="20671" idx="5"/>
            <a:endCxn id="20676" idx="1"/>
          </p:cNvCxnSpPr>
          <p:nvPr/>
        </p:nvCxnSpPr>
        <p:spPr bwMode="auto">
          <a:xfrm>
            <a:off x="7337425" y="284956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8" name="타원 321"/>
          <p:cNvSpPr>
            <a:spLocks noChangeArrowheads="1"/>
          </p:cNvSpPr>
          <p:nvPr/>
        </p:nvSpPr>
        <p:spPr bwMode="auto">
          <a:xfrm>
            <a:off x="7194550" y="3609975"/>
            <a:ext cx="261938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9" name="직선 연결선 322"/>
          <p:cNvCxnSpPr>
            <a:cxnSpLocks noChangeShapeType="1"/>
            <a:endCxn id="20678" idx="7"/>
          </p:cNvCxnSpPr>
          <p:nvPr/>
        </p:nvCxnSpPr>
        <p:spPr bwMode="auto">
          <a:xfrm flipH="1">
            <a:off x="7418388" y="3351213"/>
            <a:ext cx="111125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0" name="타원 323"/>
          <p:cNvSpPr>
            <a:spLocks noChangeArrowheads="1"/>
          </p:cNvSpPr>
          <p:nvPr/>
        </p:nvSpPr>
        <p:spPr bwMode="auto">
          <a:xfrm>
            <a:off x="7678738" y="36322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81" name="직선 연결선 324"/>
          <p:cNvCxnSpPr>
            <a:cxnSpLocks noChangeShapeType="1"/>
            <a:endCxn id="20680" idx="1"/>
          </p:cNvCxnSpPr>
          <p:nvPr/>
        </p:nvCxnSpPr>
        <p:spPr bwMode="auto">
          <a:xfrm>
            <a:off x="7615238" y="3341688"/>
            <a:ext cx="101600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2" name="타원 325"/>
          <p:cNvSpPr>
            <a:spLocks noChangeArrowheads="1"/>
          </p:cNvSpPr>
          <p:nvPr/>
        </p:nvSpPr>
        <p:spPr bwMode="auto">
          <a:xfrm>
            <a:off x="8480425" y="27082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83" name="직선 연결선 326"/>
          <p:cNvCxnSpPr>
            <a:cxnSpLocks noChangeShapeType="1"/>
            <a:stCxn id="20670" idx="5"/>
            <a:endCxn id="20682" idx="1"/>
          </p:cNvCxnSpPr>
          <p:nvPr/>
        </p:nvCxnSpPr>
        <p:spPr bwMode="auto">
          <a:xfrm>
            <a:off x="8128000" y="2365375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4" name="타원 327"/>
          <p:cNvSpPr>
            <a:spLocks noChangeArrowheads="1"/>
          </p:cNvSpPr>
          <p:nvPr/>
        </p:nvSpPr>
        <p:spPr bwMode="auto">
          <a:xfrm>
            <a:off x="8280400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85" name="직선 연결선 328"/>
          <p:cNvCxnSpPr>
            <a:cxnSpLocks noChangeShapeType="1"/>
            <a:stCxn id="20682" idx="4"/>
            <a:endCxn id="20684" idx="7"/>
          </p:cNvCxnSpPr>
          <p:nvPr/>
        </p:nvCxnSpPr>
        <p:spPr bwMode="auto">
          <a:xfrm flipH="1">
            <a:off x="8502650" y="2924175"/>
            <a:ext cx="107950" cy="246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0" name="TextBox 21539"/>
          <p:cNvSpPr txBox="1"/>
          <p:nvPr/>
        </p:nvSpPr>
        <p:spPr>
          <a:xfrm>
            <a:off x="363538" y="423863"/>
            <a:ext cx="12096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A215A91-DE2B-460C-B97E-5DBC2268E752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7" name="직사각형 4"/>
          <p:cNvSpPr>
            <a:spLocks noChangeArrowheads="1"/>
          </p:cNvSpPr>
          <p:nvPr/>
        </p:nvSpPr>
        <p:spPr bwMode="auto">
          <a:xfrm>
            <a:off x="1009650" y="2781300"/>
            <a:ext cx="6858000" cy="3835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knapsack(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profit,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 &lt;= W &amp;&amp; profit &gt; 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maxprofit = 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numbest =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bestset = include;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knapsack(i+1,profit+p[i+1],weight+w[i+1]);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knapsack(i+1, profit, weight);      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25" y="995363"/>
            <a:ext cx="7786688" cy="159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개의 아이템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양의 정수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배열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인덱스는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1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부터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b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</a:b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배열은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]/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값의 내림차순으로 정렬</a:t>
            </a:r>
            <a:endParaRPr lang="en-US" altLang="ko-KR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출력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배열 </a:t>
            </a:r>
            <a:r>
              <a:rPr lang="en-US" altLang="ko-KR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bestset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1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부터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en-US" altLang="ko-KR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bestset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의 값은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번째 아이템이 최적의 해에 포함되어 있으면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Y,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아니면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N.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6438900" y="4567238"/>
            <a:ext cx="785813" cy="531812"/>
          </a:xfrm>
          <a:prstGeom prst="wedgeRoundRectCallout">
            <a:avLst>
              <a:gd name="adj1" fmla="val -126265"/>
              <a:gd name="adj2" fmla="val 713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i+1 </a:t>
            </a: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포함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653213" y="5638800"/>
            <a:ext cx="785812" cy="531813"/>
          </a:xfrm>
          <a:prstGeom prst="wedgeRoundRectCallout">
            <a:avLst>
              <a:gd name="adj1" fmla="val -94897"/>
              <a:gd name="adj2" fmla="val -565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>
                <a:latin typeface="Courier New" pitchFamily="49" charset="0"/>
                <a:ea typeface="굴림" charset="-127"/>
                <a:cs typeface="Courier New" pitchFamily="49" charset="0"/>
              </a:rPr>
              <a:t>i+1 </a:t>
            </a:r>
            <a:r>
              <a:rPr lang="ko-KR" altLang="en-US" sz="14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불포함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7086600" y="2952750"/>
            <a:ext cx="1528763" cy="654050"/>
          </a:xfrm>
          <a:prstGeom prst="wedgeRoundRectCallout">
            <a:avLst>
              <a:gd name="adj1" fmla="val -101253"/>
              <a:gd name="adj2" fmla="val 309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자신이 유효한지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지금까지의 최대값보다 큰지</a:t>
            </a: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280988" y="5064125"/>
            <a:ext cx="1528762" cy="836613"/>
          </a:xfrm>
          <a:prstGeom prst="wedgeRoundRectCallout">
            <a:avLst>
              <a:gd name="adj1" fmla="val 85251"/>
              <a:gd name="adj2" fmla="val -714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공간이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있고확장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 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값이 현재 최대값보다 크면</a:t>
            </a:r>
          </a:p>
        </p:txBody>
      </p:sp>
      <p:sp>
        <p:nvSpPr>
          <p:cNvPr id="21513" name="직사각형 1"/>
          <p:cNvSpPr>
            <a:spLocks noChangeArrowheads="1"/>
          </p:cNvSpPr>
          <p:nvPr/>
        </p:nvSpPr>
        <p:spPr bwMode="auto">
          <a:xfrm>
            <a:off x="307975" y="160338"/>
            <a:ext cx="852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i="0">
                <a:solidFill>
                  <a:srgbClr val="3E020C"/>
                </a:solidFill>
                <a:latin typeface="굴림" panose="020B0600000101010101" pitchFamily="50" charset="-127"/>
              </a:rPr>
              <a:t>분기한정 가지치기로 깊이우선검색</a:t>
            </a:r>
            <a:r>
              <a:rPr lang="en-US" altLang="ko-KR" sz="1600" i="0">
                <a:solidFill>
                  <a:srgbClr val="3E020C"/>
                </a:solidFill>
                <a:latin typeface="굴림" panose="020B0600000101010101" pitchFamily="50" charset="-127"/>
              </a:rPr>
              <a:t>(Depth-First Search with Branch-and-Bound)</a:t>
            </a:r>
            <a:r>
              <a:rPr lang="ko-KR" altLang="en-US" sz="1600" i="0">
                <a:solidFill>
                  <a:srgbClr val="3E020C"/>
                </a:solidFill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4716463" y="4076700"/>
            <a:ext cx="1577975" cy="317500"/>
          </a:xfrm>
          <a:prstGeom prst="wedgeRoundRectCallout">
            <a:avLst>
              <a:gd name="adj1" fmla="val -76987"/>
              <a:gd name="adj2" fmla="val 79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>
                <a:latin typeface="Courier New" pitchFamily="49" charset="0"/>
                <a:ea typeface="굴림" charset="-127"/>
                <a:cs typeface="Courier New" pitchFamily="49" charset="0"/>
              </a:rPr>
              <a:t>배열간의 복사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220663" y="3667125"/>
            <a:ext cx="1577975" cy="530225"/>
          </a:xfrm>
          <a:prstGeom prst="wedgeRoundRectCallout">
            <a:avLst>
              <a:gd name="adj1" fmla="val 66784"/>
              <a:gd name="adj2" fmla="val 277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>
                <a:latin typeface="Courier New" pitchFamily="49" charset="0"/>
                <a:ea typeface="굴림" charset="-127"/>
                <a:cs typeface="Courier New" pitchFamily="49" charset="0"/>
              </a:rPr>
              <a:t>마지막으로 포함되는 아이템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1BC52C6-77A6-46BA-B493-DBEF4DD2D3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직사각형 4"/>
          <p:cNvSpPr>
            <a:spLocks noChangeArrowheads="1"/>
          </p:cNvSpPr>
          <p:nvPr/>
        </p:nvSpPr>
        <p:spPr bwMode="auto">
          <a:xfrm>
            <a:off x="1500188" y="334963"/>
            <a:ext cx="6286500" cy="5262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j,k;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totweight;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(weight &gt;= W)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j=i+1;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bound = 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totweight = 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j&lt;=n &amp;&amp; totweight + w[j] &lt;= W){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totweight = totweight + w[j];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bound = bound + p[j];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k=j;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(k&lt;=n) bound = bound + (W-totweight)*p[k]/w[k];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 &gt; maxprofit;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286250" y="906463"/>
            <a:ext cx="1071563" cy="533400"/>
          </a:xfrm>
          <a:prstGeom prst="wedgeRoundRectCallout">
            <a:avLst>
              <a:gd name="adj1" fmla="val -126265"/>
              <a:gd name="adj2" fmla="val 713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 확인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75" y="5692775"/>
            <a:ext cx="5586413" cy="865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800" i="0" dirty="0">
                <a:latin typeface="Times New Roman" pitchFamily="18" charset="0"/>
              </a:rPr>
              <a:t>자신이 유효한지</a:t>
            </a:r>
            <a:r>
              <a:rPr lang="en-US" altLang="ko-KR" sz="1800" i="0" dirty="0">
                <a:latin typeface="Times New Roman" pitchFamily="18" charset="0"/>
              </a:rPr>
              <a:t>, </a:t>
            </a:r>
            <a:r>
              <a:rPr lang="ko-KR" altLang="en-US" sz="1800" i="0" dirty="0">
                <a:latin typeface="Times New Roman" pitchFamily="18" charset="0"/>
              </a:rPr>
              <a:t>그리고 확장이 가능한지 확인</a:t>
            </a:r>
            <a:endParaRPr lang="en-US" altLang="ko-KR" sz="1800" i="0" dirty="0">
              <a:latin typeface="Times New Roman" pitchFamily="18" charset="0"/>
            </a:endParaRPr>
          </a:p>
          <a:p>
            <a:pPr marL="285750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>
                <a:latin typeface="Times New Roman" pitchFamily="18" charset="0"/>
                <a:ea typeface="+mn-ea"/>
              </a:rPr>
              <a:t> 초기 호출</a:t>
            </a:r>
            <a:r>
              <a:rPr lang="en-US" altLang="ko-KR" sz="1800" i="0" dirty="0">
                <a:latin typeface="Times New Roman" pitchFamily="18" charset="0"/>
                <a:ea typeface="+mn-ea"/>
              </a:rPr>
              <a:t>: numbest=0, </a:t>
            </a:r>
            <a:r>
              <a:rPr lang="en-US" altLang="ko-KR" sz="1800" i="0" dirty="0" err="1">
                <a:latin typeface="Times New Roman" pitchFamily="18" charset="0"/>
                <a:ea typeface="+mn-ea"/>
              </a:rPr>
              <a:t>maxprofit</a:t>
            </a:r>
            <a:r>
              <a:rPr lang="en-US" altLang="ko-KR" sz="1800" i="0" dirty="0">
                <a:latin typeface="Times New Roman" pitchFamily="18" charset="0"/>
                <a:ea typeface="+mn-ea"/>
              </a:rPr>
              <a:t>=0, knapsack(0,0,0);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539750" y="4697413"/>
            <a:ext cx="1071563" cy="654050"/>
          </a:xfrm>
          <a:prstGeom prst="wedgeRoundRectCallout">
            <a:avLst>
              <a:gd name="adj1" fmla="val 142408"/>
              <a:gd name="adj2" fmla="val -7135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아직 안 채운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item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있으면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5554663" y="104775"/>
            <a:ext cx="1528762" cy="836613"/>
          </a:xfrm>
          <a:prstGeom prst="wedgeRoundRectCallout">
            <a:avLst>
              <a:gd name="adj1" fmla="val -132515"/>
              <a:gd name="adj2" fmla="val -570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공간이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있고확장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 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값이 현재 최대값보다 크면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true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B51B86D-4379-44D6-B318-6137B8D948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직사각형 4"/>
          <p:cNvSpPr>
            <a:spLocks noChangeArrowheads="1"/>
          </p:cNvSpPr>
          <p:nvPr/>
        </p:nvSpPr>
        <p:spPr bwMode="auto">
          <a:xfrm>
            <a:off x="2484438" y="1412875"/>
            <a:ext cx="400685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numbest=0;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maxprofit=0;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knapsack(0,0,0);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cout &lt;&lt; maxprofit;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for (j=1; j&lt;= numbest;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bestset[i];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574C6FA-BAF8-4FED-AB5C-0B418AD672F7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7705725" cy="2893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profit, weight):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 weight &lt;= W and profit &gt;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profit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include[:]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best = include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 만든다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 번 동일한 값을 가진 후 그 이후는 계속 동일함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3A2805E-63E0-4E82-B530-D6543C1472D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717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427538" y="5473700"/>
            <a:ext cx="3714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198688" y="3554413"/>
            <a:ext cx="925512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554288" y="3249613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654675" y="3573463"/>
            <a:ext cx="925513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011863" y="3268663"/>
            <a:ext cx="1085850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376988" y="3575050"/>
            <a:ext cx="925512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7" name="자유형 9"/>
          <p:cNvSpPr>
            <a:spLocks/>
          </p:cNvSpPr>
          <p:nvPr/>
        </p:nvSpPr>
        <p:spPr bwMode="auto">
          <a:xfrm>
            <a:off x="1316038" y="3025775"/>
            <a:ext cx="3143250" cy="2760663"/>
          </a:xfrm>
          <a:custGeom>
            <a:avLst/>
            <a:gdLst>
              <a:gd name="T0" fmla="*/ 3145070 w 3143068"/>
              <a:gd name="T1" fmla="*/ 2248082 h 2761573"/>
              <a:gd name="T2" fmla="*/ 2936391 w 3143068"/>
              <a:gd name="T3" fmla="*/ 1440888 h 2761573"/>
              <a:gd name="T4" fmla="*/ 2430746 w 3143068"/>
              <a:gd name="T5" fmla="*/ 561765 h 2761573"/>
              <a:gd name="T6" fmla="*/ 1700357 w 3143068"/>
              <a:gd name="T7" fmla="*/ 98232 h 2761573"/>
              <a:gd name="T8" fmla="*/ 889719 w 3143068"/>
              <a:gd name="T9" fmla="*/ 74250 h 2761573"/>
              <a:gd name="T10" fmla="*/ 30922 w 3143068"/>
              <a:gd name="T11" fmla="*/ 921405 h 2761573"/>
              <a:gd name="T12" fmla="*/ 287761 w 3143068"/>
              <a:gd name="T13" fmla="*/ 1768560 h 2761573"/>
              <a:gd name="T14" fmla="*/ 1218797 w 3143068"/>
              <a:gd name="T15" fmla="*/ 2479851 h 2761573"/>
              <a:gd name="T16" fmla="*/ 1933121 w 3143068"/>
              <a:gd name="T17" fmla="*/ 2647684 h 2761573"/>
              <a:gd name="T18" fmla="*/ 2864157 w 3143068"/>
              <a:gd name="T19" fmla="*/ 2751579 h 2761573"/>
              <a:gd name="T20" fmla="*/ 2864157 w 3143068"/>
              <a:gd name="T21" fmla="*/ 2751579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7178" name="자유형 10"/>
          <p:cNvSpPr>
            <a:spLocks/>
          </p:cNvSpPr>
          <p:nvPr/>
        </p:nvSpPr>
        <p:spPr bwMode="auto">
          <a:xfrm>
            <a:off x="4859338" y="2738438"/>
            <a:ext cx="3314700" cy="2895600"/>
          </a:xfrm>
          <a:custGeom>
            <a:avLst/>
            <a:gdLst>
              <a:gd name="T0" fmla="*/ 0 w 3313280"/>
              <a:gd name="T1" fmla="*/ 2739754 h 2895966"/>
              <a:gd name="T2" fmla="*/ 394889 w 3313280"/>
              <a:gd name="T3" fmla="*/ 1650404 h 2895966"/>
              <a:gd name="T4" fmla="*/ 918720 w 3313280"/>
              <a:gd name="T5" fmla="*/ 488969 h 2895966"/>
              <a:gd name="T6" fmla="*/ 1934148 w 3313280"/>
              <a:gd name="T7" fmla="*/ 366 h 2895966"/>
              <a:gd name="T8" fmla="*/ 2893162 w 3313280"/>
              <a:gd name="T9" fmla="*/ 553049 h 2895966"/>
              <a:gd name="T10" fmla="*/ 3328346 w 3313280"/>
              <a:gd name="T11" fmla="*/ 1650404 h 2895966"/>
              <a:gd name="T12" fmla="*/ 2957633 w 3313280"/>
              <a:gd name="T13" fmla="*/ 2531499 h 2895966"/>
              <a:gd name="T14" fmla="*/ 1861616 w 3313280"/>
              <a:gd name="T15" fmla="*/ 2811842 h 2895966"/>
              <a:gd name="T16" fmla="*/ 201472 w 3313280"/>
              <a:gd name="T17" fmla="*/ 2891940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7179" name="그룹 14"/>
          <p:cNvGrpSpPr>
            <a:grpSpLocks/>
          </p:cNvGrpSpPr>
          <p:nvPr/>
        </p:nvGrpSpPr>
        <p:grpSpPr bwMode="auto">
          <a:xfrm>
            <a:off x="3871913" y="4906963"/>
            <a:ext cx="647700" cy="566737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89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180" name="그룹 17"/>
          <p:cNvGrpSpPr>
            <a:grpSpLocks/>
          </p:cNvGrpSpPr>
          <p:nvPr/>
        </p:nvGrpSpPr>
        <p:grpSpPr bwMode="auto">
          <a:xfrm>
            <a:off x="4708525" y="4906963"/>
            <a:ext cx="647700" cy="566737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89" y="1545861"/>
              <a:ext cx="304780" cy="182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문제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최대가치의 보물을 찾는다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팻말은 그 코스로 갔을 때의 가능한 보물의 최대가치를 알려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그러나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 가치의 보물이 있다는 것을 의미하지 않고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보물 가치의 상한을 보여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즉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실제 가치 </a:t>
            </a:r>
            <a:r>
              <a:rPr lang="ko-KR" altLang="en-US" sz="2000" b="1" i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팻말 표시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738" y="3573463"/>
            <a:ext cx="3714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16513" y="3573463"/>
            <a:ext cx="355600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738" y="114300"/>
            <a:ext cx="17653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3200" i="0">
                <a:latin typeface="Times New Roman" pitchFamily="18" charset="0"/>
                <a:ea typeface="+mn-ea"/>
              </a:rPr>
              <a:t>  </a:t>
            </a:r>
            <a:r>
              <a:rPr lang="ko-KR" altLang="en-US" sz="3200" i="0" dirty="0">
                <a:latin typeface="Times New Roman" pitchFamily="18" charset="0"/>
                <a:ea typeface="+mn-ea"/>
              </a:rPr>
              <a:t>최대화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AECF67B-E248-4DD6-A93F-BE749050E063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825" y="587375"/>
            <a:ext cx="5751513" cy="26776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i,weight,profit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altLang="ko-KR" sz="1400" i="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56325" y="587375"/>
            <a:ext cx="2736850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W=16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p=[40,30,50,10]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w=[2,5,10,5]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maxp=0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=[0,0,0,0]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 = [0,0,0,0]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kp(-1,0,0)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print(maxp)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print(bestset)</a:t>
            </a:r>
            <a:endParaRPr lang="ko-KR" altLang="en-US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8888" y="5445125"/>
            <a:ext cx="40798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W=16, p=[40,30,50,10], w=[2,5,10,5]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15088" y="4540250"/>
            <a:ext cx="2195512" cy="64611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/>
              <a:t>90</a:t>
            </a:r>
          </a:p>
          <a:p>
            <a:pPr>
              <a:defRPr/>
            </a:pPr>
            <a:r>
              <a:rPr lang="en-US" altLang="ko-KR" sz="1200" i="0"/>
              <a:t>[1, 0, 1, 0]</a:t>
            </a:r>
          </a:p>
          <a:p>
            <a:pPr>
              <a:defRPr/>
            </a:pPr>
            <a:r>
              <a:rPr lang="en-US" altLang="ko-KR" sz="1200" i="0"/>
              <a:t>&gt;&gt;&gt; </a:t>
            </a:r>
            <a:endParaRPr lang="ko-KR" altLang="en-US" sz="1200" i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D6701CD-5284-4656-B044-1DCE2524CD28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19891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 알고리즘이 점검하는 마디의 수는 </a:t>
            </a:r>
            <a:r>
              <a:rPr lang="en-US" altLang="ko-KR" dirty="0" smtClean="0"/>
              <a:t>2</a:t>
            </a:r>
            <a:r>
              <a:rPr lang="en-US" altLang="ko-KR" i="1" baseline="30000" dirty="0" smtClean="0"/>
              <a:t>n</a:t>
            </a:r>
            <a:r>
              <a:rPr lang="en-US" altLang="ko-KR" baseline="30000" dirty="0" smtClean="0"/>
              <a:t>+1</a:t>
            </a:r>
            <a:r>
              <a:rPr lang="en-US" altLang="ko-KR" dirty="0" smtClean="0"/>
              <a:t> – 1 =</a:t>
            </a:r>
            <a:r>
              <a:rPr lang="ko-KR" altLang="en-US" dirty="0" smtClean="0">
                <a:sym typeface="Symbol" pitchFamily="18" charset="2"/>
              </a:rPr>
              <a:t></a:t>
            </a:r>
            <a:r>
              <a:rPr lang="en-US" altLang="ko-KR" dirty="0" smtClean="0">
                <a:sym typeface="Symbol" pitchFamily="18" charset="2"/>
              </a:rPr>
              <a:t>(2</a:t>
            </a:r>
            <a:r>
              <a:rPr lang="en-US" altLang="ko-KR" i="1" baseline="50000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)</a:t>
            </a:r>
            <a:r>
              <a:rPr lang="ko-KR" altLang="en-US" dirty="0" smtClean="0">
                <a:sym typeface="Symbol" pitchFamily="18" charset="2"/>
              </a:rPr>
              <a:t>이다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ko-KR" dirty="0">
                <a:sym typeface="Symbol" pitchFamily="18" charset="2"/>
              </a:rPr>
              <a:t>the optimal solution: 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baseline="-25000" dirty="0">
                <a:sym typeface="Symbol" pitchFamily="18" charset="2"/>
              </a:rPr>
              <a:t>1</a:t>
            </a:r>
            <a:r>
              <a:rPr lang="en-US" altLang="ko-KR" dirty="0">
                <a:sym typeface="Symbol" pitchFamily="18" charset="2"/>
              </a:rPr>
              <a:t>=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baseline="-25000" dirty="0">
                <a:sym typeface="Symbol" pitchFamily="18" charset="2"/>
              </a:rPr>
              <a:t>2</a:t>
            </a:r>
            <a:r>
              <a:rPr lang="en-US" altLang="ko-KR" dirty="0">
                <a:sym typeface="Symbol" pitchFamily="18" charset="2"/>
              </a:rPr>
              <a:t>=…=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i="1" baseline="-25000" dirty="0">
                <a:sym typeface="Symbol" pitchFamily="18" charset="2"/>
              </a:rPr>
              <a:t>n</a:t>
            </a:r>
            <a:r>
              <a:rPr lang="en-US" altLang="ko-KR" baseline="-25000" dirty="0">
                <a:sym typeface="Symbol" pitchFamily="18" charset="2"/>
              </a:rPr>
              <a:t>-1</a:t>
            </a:r>
            <a:r>
              <a:rPr lang="en-US" altLang="ko-KR" dirty="0">
                <a:sym typeface="Symbol" pitchFamily="18" charset="2"/>
              </a:rPr>
              <a:t>=0, </a:t>
            </a:r>
            <a:r>
              <a:rPr lang="en-US" altLang="ko-KR" i="1" dirty="0" err="1">
                <a:sym typeface="Symbol" pitchFamily="18" charset="2"/>
              </a:rPr>
              <a:t>x</a:t>
            </a:r>
            <a:r>
              <a:rPr lang="en-US" altLang="ko-KR" i="1" baseline="-25000" dirty="0" err="1">
                <a:sym typeface="Symbol" pitchFamily="18" charset="2"/>
              </a:rPr>
              <a:t>n</a:t>
            </a:r>
            <a:r>
              <a:rPr lang="en-US" altLang="ko-KR" dirty="0">
                <a:sym typeface="Symbol" pitchFamily="18" charset="2"/>
              </a:rPr>
              <a:t>=1</a:t>
            </a:r>
            <a:r>
              <a:rPr lang="en-US" altLang="ko-KR" dirty="0" smtClean="0">
                <a:sym typeface="Symbol" pitchFamily="18" charset="2"/>
              </a:rPr>
              <a:t>. </a:t>
            </a:r>
            <a:r>
              <a:rPr lang="ko-KR" altLang="en-US" dirty="0" smtClean="0">
                <a:sym typeface="Symbol" pitchFamily="18" charset="2"/>
              </a:rPr>
              <a:t>즉 </a:t>
            </a:r>
            <a:r>
              <a:rPr lang="en-US" altLang="ko-KR" i="1" dirty="0">
                <a:sym typeface="Symbol" pitchFamily="18" charset="2"/>
              </a:rPr>
              <a:t>n</a:t>
            </a:r>
            <a:r>
              <a:rPr lang="ko-KR" altLang="en-US" dirty="0">
                <a:sym typeface="Symbol" pitchFamily="18" charset="2"/>
              </a:rPr>
              <a:t>번째 아이템을 선택하는 것이 해답</a:t>
            </a:r>
            <a:r>
              <a:rPr lang="en-US" altLang="ko-KR" dirty="0">
                <a:sym typeface="Symbol" pitchFamily="18" charset="2"/>
              </a:rPr>
              <a:t>. </a:t>
            </a:r>
            <a:endParaRPr lang="en-US" altLang="ko-KR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dirty="0" smtClean="0">
                <a:sym typeface="Symbol" pitchFamily="18" charset="2"/>
              </a:rPr>
              <a:t>모든 </a:t>
            </a:r>
            <a:r>
              <a:rPr lang="ko-KR" altLang="en-US" dirty="0">
                <a:sym typeface="Symbol" pitchFamily="18" charset="2"/>
              </a:rPr>
              <a:t>마디를 검사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sym typeface="Symbol" pitchFamily="18" charset="2"/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 smtClean="0">
              <a:sym typeface="Symbol" pitchFamily="18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14375" y="14287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0-1 </a:t>
            </a:r>
            <a:r>
              <a:rPr lang="ko-KR" altLang="en-US" sz="3600" i="0">
                <a:solidFill>
                  <a:schemeClr val="tx2"/>
                </a:solidFill>
              </a:rPr>
              <a:t>배낭채우기 알고리즘</a:t>
            </a:r>
            <a:r>
              <a:rPr lang="en-US" altLang="ko-KR" sz="3600" i="0">
                <a:solidFill>
                  <a:schemeClr val="tx2"/>
                </a:solidFill>
              </a:rPr>
              <a:t>: </a:t>
            </a:r>
            <a:r>
              <a:rPr lang="ko-KR" altLang="en-US" sz="3600" i="0">
                <a:solidFill>
                  <a:schemeClr val="tx2"/>
                </a:solidFill>
              </a:rPr>
              <a:t>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" y="1989138"/>
            <a:ext cx="65722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  <a:sym typeface="Symbol" pitchFamily="18" charset="2"/>
              </a:rPr>
              <a:t>W=n, p</a:t>
            </a:r>
            <a:r>
              <a:rPr lang="en-US" altLang="ko-KR" sz="2000" baseline="-25000" dirty="0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=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1</a:t>
            </a:r>
            <a:r>
              <a:rPr lang="en-US" altLang="ko-KR" sz="2000" dirty="0">
                <a:latin typeface="+mj-lt"/>
                <a:sym typeface="Symbol" pitchFamily="18" charset="2"/>
              </a:rPr>
              <a:t>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w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=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1</a:t>
            </a:r>
            <a:r>
              <a:rPr lang="en-US" altLang="ko-KR" sz="2000" dirty="0">
                <a:latin typeface="+mj-lt"/>
                <a:sym typeface="Symbol" pitchFamily="18" charset="2"/>
              </a:rPr>
              <a:t>, 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(1≤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 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≤</a:t>
            </a:r>
            <a:r>
              <a:rPr lang="en-US" altLang="ko-KR" sz="2000" dirty="0">
                <a:latin typeface="+mj-lt"/>
                <a:sym typeface="Symbol" pitchFamily="18" charset="2"/>
              </a:rPr>
              <a:t>n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-1) 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p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altLang="ko-KR" sz="2000" dirty="0">
                <a:latin typeface="+mj-lt"/>
                <a:sym typeface="Symbol" pitchFamily="18" charset="2"/>
              </a:rPr>
              <a:t>=n,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w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altLang="ko-KR" sz="2000" dirty="0">
                <a:latin typeface="+mj-lt"/>
                <a:sym typeface="Symbol" pitchFamily="18" charset="2"/>
              </a:rPr>
              <a:t>=n </a:t>
            </a:r>
            <a:r>
              <a:rPr lang="ko-KR" altLang="en-US" sz="2000" i="0" dirty="0">
                <a:latin typeface="+mj-lt"/>
                <a:sym typeface="Symbol" pitchFamily="18" charset="2"/>
              </a:rPr>
              <a:t>이면</a:t>
            </a:r>
            <a:endParaRPr lang="ko-KR" altLang="en-US" sz="2000" i="0" dirty="0">
              <a:latin typeface="+mj-lt"/>
              <a:ea typeface="+mn-ea"/>
            </a:endParaRPr>
          </a:p>
        </p:txBody>
      </p:sp>
      <p:sp>
        <p:nvSpPr>
          <p:cNvPr id="26630" name="타원 5"/>
          <p:cNvSpPr>
            <a:spLocks noChangeArrowheads="1"/>
          </p:cNvSpPr>
          <p:nvPr/>
        </p:nvSpPr>
        <p:spPr bwMode="auto">
          <a:xfrm>
            <a:off x="4995863" y="3548063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1" name="타원 6"/>
          <p:cNvSpPr>
            <a:spLocks noChangeArrowheads="1"/>
          </p:cNvSpPr>
          <p:nvPr/>
        </p:nvSpPr>
        <p:spPr bwMode="auto">
          <a:xfrm>
            <a:off x="4341813" y="3971925"/>
            <a:ext cx="284162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32" name="직선 연결선 6"/>
          <p:cNvCxnSpPr>
            <a:cxnSpLocks noChangeShapeType="1"/>
            <a:stCxn id="26630" idx="3"/>
            <a:endCxn id="26631" idx="7"/>
          </p:cNvCxnSpPr>
          <p:nvPr/>
        </p:nvCxnSpPr>
        <p:spPr bwMode="auto">
          <a:xfrm flipH="1">
            <a:off x="4583113" y="3729038"/>
            <a:ext cx="454025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직선 연결선 8"/>
          <p:cNvCxnSpPr>
            <a:cxnSpLocks noChangeShapeType="1"/>
            <a:stCxn id="26630" idx="5"/>
            <a:endCxn id="26644" idx="1"/>
          </p:cNvCxnSpPr>
          <p:nvPr/>
        </p:nvCxnSpPr>
        <p:spPr bwMode="auto">
          <a:xfrm>
            <a:off x="5237163" y="3729038"/>
            <a:ext cx="465137" cy="293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700463" y="3605213"/>
            <a:ext cx="338137" cy="331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i="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16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8675" y="3548063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3375" y="3536950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37" name="타원 13"/>
          <p:cNvSpPr>
            <a:spLocks noChangeArrowheads="1"/>
          </p:cNvSpPr>
          <p:nvPr/>
        </p:nvSpPr>
        <p:spPr bwMode="auto">
          <a:xfrm>
            <a:off x="3903663" y="4516438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8" name="타원 14"/>
          <p:cNvSpPr>
            <a:spLocks noChangeArrowheads="1"/>
          </p:cNvSpPr>
          <p:nvPr/>
        </p:nvSpPr>
        <p:spPr bwMode="auto">
          <a:xfrm>
            <a:off x="4754563" y="4498975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39" name="직선 연결선 15"/>
          <p:cNvCxnSpPr>
            <a:cxnSpLocks noChangeShapeType="1"/>
            <a:stCxn id="26631" idx="4"/>
            <a:endCxn id="26637" idx="7"/>
          </p:cNvCxnSpPr>
          <p:nvPr/>
        </p:nvCxnSpPr>
        <p:spPr bwMode="auto">
          <a:xfrm flipH="1">
            <a:off x="4143375" y="4183063"/>
            <a:ext cx="341313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직선 연결선 16"/>
          <p:cNvCxnSpPr>
            <a:cxnSpLocks noChangeShapeType="1"/>
            <a:stCxn id="26631" idx="4"/>
            <a:endCxn id="26638" idx="1"/>
          </p:cNvCxnSpPr>
          <p:nvPr/>
        </p:nvCxnSpPr>
        <p:spPr bwMode="auto">
          <a:xfrm>
            <a:off x="4484688" y="4183063"/>
            <a:ext cx="312737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100513" y="4089400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463" y="4087813"/>
            <a:ext cx="101600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50" y="4127500"/>
            <a:ext cx="338138" cy="331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i="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16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26644" name="타원 29"/>
          <p:cNvSpPr>
            <a:spLocks noChangeArrowheads="1"/>
          </p:cNvSpPr>
          <p:nvPr/>
        </p:nvSpPr>
        <p:spPr bwMode="auto">
          <a:xfrm>
            <a:off x="5661025" y="3992563"/>
            <a:ext cx="282575" cy="211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45" name="타원 30"/>
          <p:cNvSpPr>
            <a:spLocks noChangeArrowheads="1"/>
          </p:cNvSpPr>
          <p:nvPr/>
        </p:nvSpPr>
        <p:spPr bwMode="auto">
          <a:xfrm>
            <a:off x="5348288" y="4498975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46" name="타원 31"/>
          <p:cNvSpPr>
            <a:spLocks noChangeArrowheads="1"/>
          </p:cNvSpPr>
          <p:nvPr/>
        </p:nvSpPr>
        <p:spPr bwMode="auto">
          <a:xfrm>
            <a:off x="6132513" y="4498975"/>
            <a:ext cx="284162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47" name="직선 연결선 32"/>
          <p:cNvCxnSpPr>
            <a:cxnSpLocks noChangeShapeType="1"/>
            <a:stCxn id="26644" idx="4"/>
            <a:endCxn id="26645" idx="7"/>
          </p:cNvCxnSpPr>
          <p:nvPr/>
        </p:nvCxnSpPr>
        <p:spPr bwMode="auto">
          <a:xfrm flipH="1">
            <a:off x="5589588" y="42037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직선 연결선 33"/>
          <p:cNvCxnSpPr>
            <a:cxnSpLocks noChangeShapeType="1"/>
            <a:stCxn id="26644" idx="4"/>
            <a:endCxn id="26646" idx="1"/>
          </p:cNvCxnSpPr>
          <p:nvPr/>
        </p:nvCxnSpPr>
        <p:spPr bwMode="auto">
          <a:xfrm>
            <a:off x="5802313" y="4203700"/>
            <a:ext cx="373062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446713" y="4098925"/>
            <a:ext cx="100012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463" y="4078288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51" name="타원 49"/>
          <p:cNvSpPr>
            <a:spLocks noChangeArrowheads="1"/>
          </p:cNvSpPr>
          <p:nvPr/>
        </p:nvSpPr>
        <p:spPr bwMode="auto">
          <a:xfrm>
            <a:off x="3806825" y="4926013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2" name="타원 52"/>
          <p:cNvSpPr>
            <a:spLocks noChangeArrowheads="1"/>
          </p:cNvSpPr>
          <p:nvPr/>
        </p:nvSpPr>
        <p:spPr bwMode="auto">
          <a:xfrm>
            <a:off x="3736975" y="5083175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3" name="타원 53"/>
          <p:cNvSpPr>
            <a:spLocks noChangeArrowheads="1"/>
          </p:cNvSpPr>
          <p:nvPr/>
        </p:nvSpPr>
        <p:spPr bwMode="auto">
          <a:xfrm>
            <a:off x="3665538" y="5297488"/>
            <a:ext cx="71437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4" name="타원 54"/>
          <p:cNvSpPr>
            <a:spLocks noChangeArrowheads="1"/>
          </p:cNvSpPr>
          <p:nvPr/>
        </p:nvSpPr>
        <p:spPr bwMode="auto">
          <a:xfrm>
            <a:off x="3665538" y="5513388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5" name="타원 55"/>
          <p:cNvSpPr>
            <a:spLocks noChangeArrowheads="1"/>
          </p:cNvSpPr>
          <p:nvPr/>
        </p:nvSpPr>
        <p:spPr bwMode="auto">
          <a:xfrm>
            <a:off x="3224213" y="6056313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6" name="타원 56"/>
          <p:cNvSpPr>
            <a:spLocks noChangeArrowheads="1"/>
          </p:cNvSpPr>
          <p:nvPr/>
        </p:nvSpPr>
        <p:spPr bwMode="auto">
          <a:xfrm>
            <a:off x="4076700" y="6040438"/>
            <a:ext cx="282575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57" name="직선 연결선 57"/>
          <p:cNvCxnSpPr>
            <a:cxnSpLocks noChangeShapeType="1"/>
            <a:stCxn id="26654" idx="4"/>
            <a:endCxn id="26655" idx="7"/>
          </p:cNvCxnSpPr>
          <p:nvPr/>
        </p:nvCxnSpPr>
        <p:spPr bwMode="auto">
          <a:xfrm flipH="1">
            <a:off x="3465513" y="5726113"/>
            <a:ext cx="341312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직선 연결선 58"/>
          <p:cNvCxnSpPr>
            <a:cxnSpLocks noChangeShapeType="1"/>
            <a:stCxn id="26654" idx="4"/>
            <a:endCxn id="26656" idx="1"/>
          </p:cNvCxnSpPr>
          <p:nvPr/>
        </p:nvCxnSpPr>
        <p:spPr bwMode="auto">
          <a:xfrm>
            <a:off x="3806825" y="5726113"/>
            <a:ext cx="311150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430588" y="5621338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0025" y="5591175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61" name="타원 61"/>
          <p:cNvSpPr>
            <a:spLocks noChangeArrowheads="1"/>
          </p:cNvSpPr>
          <p:nvPr/>
        </p:nvSpPr>
        <p:spPr bwMode="auto">
          <a:xfrm>
            <a:off x="4981575" y="5532438"/>
            <a:ext cx="284163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62" name="타원 62"/>
          <p:cNvSpPr>
            <a:spLocks noChangeArrowheads="1"/>
          </p:cNvSpPr>
          <p:nvPr/>
        </p:nvSpPr>
        <p:spPr bwMode="auto">
          <a:xfrm>
            <a:off x="4708525" y="6040438"/>
            <a:ext cx="284163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63" name="타원 63"/>
          <p:cNvSpPr>
            <a:spLocks noChangeArrowheads="1"/>
          </p:cNvSpPr>
          <p:nvPr/>
        </p:nvSpPr>
        <p:spPr bwMode="auto">
          <a:xfrm>
            <a:off x="5313363" y="6040438"/>
            <a:ext cx="282575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64" name="직선 연결선 64"/>
          <p:cNvCxnSpPr>
            <a:cxnSpLocks noChangeShapeType="1"/>
            <a:stCxn id="26661" idx="4"/>
            <a:endCxn id="26662" idx="7"/>
          </p:cNvCxnSpPr>
          <p:nvPr/>
        </p:nvCxnSpPr>
        <p:spPr bwMode="auto">
          <a:xfrm flipH="1">
            <a:off x="4951413" y="5745163"/>
            <a:ext cx="173037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5" name="직선 연결선 65"/>
          <p:cNvCxnSpPr>
            <a:cxnSpLocks noChangeShapeType="1"/>
            <a:stCxn id="26661" idx="4"/>
            <a:endCxn id="26663" idx="1"/>
          </p:cNvCxnSpPr>
          <p:nvPr/>
        </p:nvCxnSpPr>
        <p:spPr bwMode="auto">
          <a:xfrm>
            <a:off x="5124450" y="5745163"/>
            <a:ext cx="231775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827588" y="56308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1450" y="5618163"/>
            <a:ext cx="98425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000" y="5610225"/>
            <a:ext cx="439738" cy="331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26669" name="타원 70"/>
          <p:cNvSpPr>
            <a:spLocks noChangeArrowheads="1"/>
          </p:cNvSpPr>
          <p:nvPr/>
        </p:nvSpPr>
        <p:spPr bwMode="auto">
          <a:xfrm>
            <a:off x="6059488" y="4918075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0" name="타원 71"/>
          <p:cNvSpPr>
            <a:spLocks noChangeArrowheads="1"/>
          </p:cNvSpPr>
          <p:nvPr/>
        </p:nvSpPr>
        <p:spPr bwMode="auto">
          <a:xfrm>
            <a:off x="6129338" y="5094288"/>
            <a:ext cx="71437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1" name="타원 72"/>
          <p:cNvSpPr>
            <a:spLocks noChangeArrowheads="1"/>
          </p:cNvSpPr>
          <p:nvPr/>
        </p:nvSpPr>
        <p:spPr bwMode="auto">
          <a:xfrm>
            <a:off x="6238875" y="5297488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2" name="타원 76"/>
          <p:cNvSpPr>
            <a:spLocks noChangeArrowheads="1"/>
          </p:cNvSpPr>
          <p:nvPr/>
        </p:nvSpPr>
        <p:spPr bwMode="auto">
          <a:xfrm>
            <a:off x="6672263" y="5527675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3" name="타원 77"/>
          <p:cNvSpPr>
            <a:spLocks noChangeArrowheads="1"/>
          </p:cNvSpPr>
          <p:nvPr/>
        </p:nvSpPr>
        <p:spPr bwMode="auto">
          <a:xfrm>
            <a:off x="6359525" y="6035675"/>
            <a:ext cx="280988" cy="2111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4" name="타원 78"/>
          <p:cNvSpPr>
            <a:spLocks noChangeArrowheads="1"/>
          </p:cNvSpPr>
          <p:nvPr/>
        </p:nvSpPr>
        <p:spPr bwMode="auto">
          <a:xfrm>
            <a:off x="7002463" y="603567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75" name="직선 연결선 79"/>
          <p:cNvCxnSpPr>
            <a:cxnSpLocks noChangeShapeType="1"/>
            <a:stCxn id="26672" idx="4"/>
            <a:endCxn id="26673" idx="7"/>
          </p:cNvCxnSpPr>
          <p:nvPr/>
        </p:nvCxnSpPr>
        <p:spPr bwMode="auto">
          <a:xfrm flipH="1">
            <a:off x="6599238" y="57404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6" name="직선 연결선 80"/>
          <p:cNvCxnSpPr>
            <a:cxnSpLocks noChangeShapeType="1"/>
            <a:stCxn id="26672" idx="4"/>
            <a:endCxn id="26674" idx="1"/>
          </p:cNvCxnSpPr>
          <p:nvPr/>
        </p:nvCxnSpPr>
        <p:spPr bwMode="auto">
          <a:xfrm>
            <a:off x="6811963" y="5740400"/>
            <a:ext cx="2317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6437313" y="56054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48488" y="55927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79" name="모서리가 둥근 사각형 설명선 74"/>
          <p:cNvSpPr>
            <a:spLocks noChangeArrowheads="1"/>
          </p:cNvSpPr>
          <p:nvPr/>
        </p:nvSpPr>
        <p:spPr bwMode="auto">
          <a:xfrm>
            <a:off x="6016625" y="6450013"/>
            <a:ext cx="1163638" cy="349250"/>
          </a:xfrm>
          <a:prstGeom prst="wedgeRoundRectCallout">
            <a:avLst>
              <a:gd name="adj1" fmla="val -13968"/>
              <a:gd name="adj2" fmla="val -106148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Optimal solution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왼쪽 중괄호 56"/>
          <p:cNvSpPr/>
          <p:nvPr/>
        </p:nvSpPr>
        <p:spPr bwMode="auto">
          <a:xfrm>
            <a:off x="2593975" y="3705225"/>
            <a:ext cx="354013" cy="1905000"/>
          </a:xfrm>
          <a:prstGeom prst="leftBrace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26681" name="모서리가 둥근 사각형 설명선 74"/>
          <p:cNvSpPr>
            <a:spLocks noChangeArrowheads="1"/>
          </p:cNvSpPr>
          <p:nvPr/>
        </p:nvSpPr>
        <p:spPr bwMode="auto">
          <a:xfrm>
            <a:off x="1016000" y="4638675"/>
            <a:ext cx="1165225" cy="482600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Every nonleaf is promising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743789C-4F79-47AB-8AE4-D325DE451C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5688"/>
            <a:ext cx="8839200" cy="3525837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위 보기의 경우의 분석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점검한 마디는 </a:t>
            </a:r>
            <a:r>
              <a:rPr lang="en-US" altLang="ko-KR" smtClean="0">
                <a:sym typeface="Symbol" panose="05050102010706020507" pitchFamily="18" charset="2"/>
              </a:rPr>
              <a:t>13</a:t>
            </a:r>
            <a:r>
              <a:rPr lang="ko-KR" altLang="en-US" smtClean="0">
                <a:sym typeface="Symbol" panose="05050102010706020507" pitchFamily="18" charset="2"/>
              </a:rPr>
              <a:t>개이다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이 알고리즘이 동적계획법으로 설계한 알고리즘 보다 좋은가</a:t>
            </a:r>
            <a:r>
              <a:rPr lang="en-US" altLang="ko-KR" smtClean="0">
                <a:sym typeface="Symbol" panose="05050102010706020507" pitchFamily="18" charset="2"/>
              </a:rPr>
              <a:t>?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확실하게 대답하기 불가능 하다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Horowitz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Sahni(1978)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smtClean="0">
                <a:sym typeface="Symbol" panose="05050102010706020507" pitchFamily="18" charset="2"/>
              </a:rPr>
              <a:t>Monte Carlo </a:t>
            </a:r>
            <a:r>
              <a:rPr lang="ko-KR" altLang="en-US" smtClean="0">
                <a:sym typeface="Symbol" panose="05050102010706020507" pitchFamily="18" charset="2"/>
              </a:rPr>
              <a:t>기법을 사용하여 되추적 알고리즘이 동적계획법 알고리즘 보다 일반적으로 더 빠르다는 것을 입증하였다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Horowitz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Sahni(1974)</a:t>
            </a:r>
            <a:r>
              <a:rPr lang="ko-KR" altLang="en-US" smtClean="0">
                <a:sym typeface="Symbol" panose="05050102010706020507" pitchFamily="18" charset="2"/>
              </a:rPr>
              <a:t>가 분할정복과 동적계획법을 적절히 조화하여 개발한 알고리즘은 </a:t>
            </a:r>
            <a:r>
              <a:rPr lang="en-US" altLang="ko-KR" smtClean="0">
                <a:sym typeface="Symbol" panose="05050102010706020507" pitchFamily="18" charset="2"/>
              </a:rPr>
              <a:t>(2</a:t>
            </a:r>
            <a:r>
              <a:rPr lang="en-US" altLang="ko-KR" i="1" baseline="50000" smtClean="0">
                <a:sym typeface="Symbol" panose="05050102010706020507" pitchFamily="18" charset="2"/>
              </a:rPr>
              <a:t>n</a:t>
            </a:r>
            <a:r>
              <a:rPr lang="en-US" altLang="ko-KR" baseline="50000" smtClean="0">
                <a:sym typeface="Symbol" panose="05050102010706020507" pitchFamily="18" charset="2"/>
              </a:rPr>
              <a:t>/2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의 시간복잡도를 가지는데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이 알고리즘은 되추적 알고리즘 보다 일반적으로 빠르다고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14375" y="14287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0-1 </a:t>
            </a:r>
            <a:r>
              <a:rPr lang="ko-KR" altLang="en-US" sz="3600" i="0">
                <a:solidFill>
                  <a:schemeClr val="tx2"/>
                </a:solidFill>
              </a:rPr>
              <a:t>배낭채우기 알고리즘</a:t>
            </a:r>
            <a:r>
              <a:rPr lang="en-US" altLang="ko-KR" sz="3600" i="0">
                <a:solidFill>
                  <a:schemeClr val="tx2"/>
                </a:solidFill>
              </a:rPr>
              <a:t>: </a:t>
            </a:r>
            <a:r>
              <a:rPr lang="ko-KR" altLang="en-US" sz="3600" i="0">
                <a:solidFill>
                  <a:schemeClr val="tx2"/>
                </a:solidFill>
              </a:rPr>
              <a:t>분석</a:t>
            </a:r>
          </a:p>
        </p:txBody>
      </p:sp>
      <p:pic>
        <p:nvPicPr>
          <p:cNvPr id="27653" name="그림 4" descr="05-1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724400"/>
            <a:ext cx="234791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FB60C56-123D-41B8-B102-1443F768485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757237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너비우선검색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839200" cy="4191000"/>
          </a:xfrm>
        </p:spPr>
        <p:txBody>
          <a:bodyPr/>
          <a:lstStyle/>
          <a:p>
            <a:pPr eaLnBrk="1" hangingPunct="1"/>
            <a:r>
              <a:rPr lang="ko-KR" altLang="en-US" smtClean="0"/>
              <a:t>너비우선검색</a:t>
            </a:r>
            <a:r>
              <a:rPr lang="en-US" altLang="ko-KR" smtClean="0"/>
              <a:t>(breadth-first search)</a:t>
            </a:r>
            <a:r>
              <a:rPr lang="ko-KR" altLang="en-US" smtClean="0"/>
              <a:t>순서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(1) </a:t>
            </a:r>
            <a:r>
              <a:rPr lang="ko-KR" altLang="en-US" smtClean="0"/>
              <a:t>뿌리마디를 먼저 검색한다</a:t>
            </a:r>
            <a:r>
              <a:rPr lang="en-US" altLang="ko-KR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(2) </a:t>
            </a:r>
            <a:r>
              <a:rPr lang="ko-KR" altLang="en-US" smtClean="0"/>
              <a:t>다음에 수준 </a:t>
            </a:r>
            <a:r>
              <a:rPr lang="en-US" altLang="ko-KR" smtClean="0"/>
              <a:t>1</a:t>
            </a:r>
            <a:r>
              <a:rPr lang="ko-KR" altLang="en-US" smtClean="0"/>
              <a:t>에 있는 모든 마디를 검색한다</a:t>
            </a:r>
            <a:r>
              <a:rPr lang="en-US" altLang="ko-KR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      (</a:t>
            </a:r>
            <a:r>
              <a:rPr lang="ko-KR" altLang="en-US" smtClean="0"/>
              <a:t>왼쪽에서 오른쪽으로</a:t>
            </a:r>
            <a:r>
              <a:rPr lang="en-US" altLang="ko-KR" smtClean="0"/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(3) </a:t>
            </a:r>
            <a:r>
              <a:rPr lang="ko-KR" altLang="en-US" smtClean="0"/>
              <a:t>다음에 수준 </a:t>
            </a:r>
            <a:r>
              <a:rPr lang="en-US" altLang="ko-KR" smtClean="0"/>
              <a:t>2</a:t>
            </a:r>
            <a:r>
              <a:rPr lang="ko-KR" altLang="en-US" smtClean="0"/>
              <a:t>에 있는 모든 마디를 검색한다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      </a:t>
            </a:r>
            <a:r>
              <a:rPr lang="en-US" altLang="ko-KR" smtClean="0"/>
              <a:t>(</a:t>
            </a:r>
            <a:r>
              <a:rPr lang="ko-KR" altLang="en-US" smtClean="0"/>
              <a:t>왼쪽에서 오른쪽으로</a:t>
            </a:r>
            <a:r>
              <a:rPr lang="en-US" altLang="ko-KR" smtClean="0"/>
              <a:t>)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(4) ...</a:t>
            </a:r>
          </a:p>
        </p:txBody>
      </p:sp>
      <p:grpSp>
        <p:nvGrpSpPr>
          <p:cNvPr id="28677" name="그룹 28"/>
          <p:cNvGrpSpPr>
            <a:grpSpLocks/>
          </p:cNvGrpSpPr>
          <p:nvPr/>
        </p:nvGrpSpPr>
        <p:grpSpPr bwMode="auto">
          <a:xfrm>
            <a:off x="3714750" y="3571875"/>
            <a:ext cx="4000500" cy="2212975"/>
            <a:chOff x="1714480" y="3714752"/>
            <a:chExt cx="4000529" cy="2212848"/>
          </a:xfrm>
        </p:grpSpPr>
        <p:pic>
          <p:nvPicPr>
            <p:cNvPr id="28678" name="그림 24" descr="06-0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94" y="3714752"/>
              <a:ext cx="3657600" cy="221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679" name="직선 연결선 203"/>
            <p:cNvCxnSpPr>
              <a:cxnSpLocks noChangeShapeType="1"/>
            </p:cNvCxnSpPr>
            <p:nvPr/>
          </p:nvCxnSpPr>
          <p:spPr bwMode="auto">
            <a:xfrm rot="10800000">
              <a:off x="2857488" y="3929066"/>
              <a:ext cx="164306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0" name="직선 연결선 213"/>
            <p:cNvCxnSpPr>
              <a:cxnSpLocks noChangeShapeType="1"/>
            </p:cNvCxnSpPr>
            <p:nvPr/>
          </p:nvCxnSpPr>
          <p:spPr bwMode="auto">
            <a:xfrm rot="10800000" flipV="1">
              <a:off x="2071670" y="4572007"/>
              <a:ext cx="3286148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직선 연결선 214"/>
            <p:cNvCxnSpPr>
              <a:cxnSpLocks noChangeShapeType="1"/>
            </p:cNvCxnSpPr>
            <p:nvPr/>
          </p:nvCxnSpPr>
          <p:spPr bwMode="auto">
            <a:xfrm rot="10800000" flipV="1">
              <a:off x="1928796" y="5214949"/>
              <a:ext cx="3786213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직선 연결선 215"/>
            <p:cNvCxnSpPr>
              <a:cxnSpLocks noChangeShapeType="1"/>
            </p:cNvCxnSpPr>
            <p:nvPr/>
          </p:nvCxnSpPr>
          <p:spPr bwMode="auto">
            <a:xfrm rot="5400000" flipH="1" flipV="1">
              <a:off x="1250930" y="4821244"/>
              <a:ext cx="928688" cy="15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직선 연결선 214"/>
            <p:cNvCxnSpPr>
              <a:cxnSpLocks noChangeShapeType="1"/>
            </p:cNvCxnSpPr>
            <p:nvPr/>
          </p:nvCxnSpPr>
          <p:spPr bwMode="auto">
            <a:xfrm rot="10800000" flipV="1">
              <a:off x="1857356" y="5857892"/>
              <a:ext cx="3786213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3BF7F67-DD70-4512-BC1D-57DB21A2E54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71563"/>
            <a:ext cx="8572500" cy="46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u="sng" smtClean="0"/>
              <a:t>대기열</a:t>
            </a:r>
            <a:r>
              <a:rPr lang="en-US" altLang="ko-KR" b="1" u="sng" smtClean="0"/>
              <a:t>(queue)</a:t>
            </a:r>
            <a:r>
              <a:rPr lang="ko-KR" altLang="en-US" smtClean="0"/>
              <a:t>을 사용하여 구현</a:t>
            </a:r>
            <a:r>
              <a:rPr lang="en-US" altLang="ko-KR" smtClean="0"/>
              <a:t>	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3460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일반적인 너비우선검색 알고리즘</a:t>
            </a:r>
          </a:p>
        </p:txBody>
      </p:sp>
      <p:sp>
        <p:nvSpPr>
          <p:cNvPr id="29701" name="직사각형 6"/>
          <p:cNvSpPr>
            <a:spLocks noChangeArrowheads="1"/>
          </p:cNvSpPr>
          <p:nvPr/>
        </p:nvSpPr>
        <p:spPr bwMode="auto">
          <a:xfrm>
            <a:off x="1743075" y="1700213"/>
            <a:ext cx="5657850" cy="43830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breadth_first_search(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u, 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v = root of 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visit 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enqueue(Q,v);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dequeue(Q,v);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visit u;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D2C6C8A-70D2-4B39-9276-1635C86906A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30723" name="그림 4" descr="06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75"/>
            <a:ext cx="54292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직사각형 5"/>
          <p:cNvSpPr>
            <a:spLocks noChangeArrowheads="1"/>
          </p:cNvSpPr>
          <p:nvPr/>
        </p:nvSpPr>
        <p:spPr bwMode="auto">
          <a:xfrm>
            <a:off x="111125" y="98425"/>
            <a:ext cx="8215313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+mj-ea"/>
                <a:ea typeface="+mj-ea"/>
              </a:rPr>
              <a:t>(</a:t>
            </a:r>
            <a:r>
              <a:rPr lang="ko-KR" altLang="en-US" i="0" dirty="0" smtClean="0">
                <a:latin typeface="+mj-ea"/>
                <a:ea typeface="+mj-ea"/>
              </a:rPr>
              <a:t>예</a:t>
            </a:r>
            <a:r>
              <a:rPr lang="en-US" altLang="ko-KR" i="0" dirty="0" smtClean="0">
                <a:latin typeface="+mj-ea"/>
                <a:ea typeface="+mj-ea"/>
              </a:rPr>
              <a:t> 6.1)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+mj-ea"/>
                <a:ea typeface="+mj-ea"/>
              </a:rPr>
              <a:t> - </a:t>
            </a:r>
            <a:r>
              <a:rPr lang="ko-KR" altLang="en-US" i="0" dirty="0" smtClean="0">
                <a:latin typeface="+mj-ea"/>
                <a:ea typeface="+mj-ea"/>
              </a:rPr>
              <a:t>앞의 예를 분기한정 가지치기 </a:t>
            </a:r>
            <a:r>
              <a:rPr lang="ko-KR" altLang="en-US" i="0" dirty="0" err="1" smtClean="0">
                <a:latin typeface="+mj-ea"/>
                <a:ea typeface="+mj-ea"/>
              </a:rPr>
              <a:t>너비우선검색한</a:t>
            </a: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latin typeface="+mj-ea"/>
                <a:ea typeface="+mj-ea"/>
              </a:rPr>
              <a:t>가지친</a:t>
            </a: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latin typeface="+mj-ea"/>
                <a:ea typeface="+mj-ea"/>
              </a:rPr>
              <a:t>상태공간트리</a:t>
            </a:r>
            <a:endParaRPr lang="en-US" altLang="ko-KR" i="0" dirty="0" smtClean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en-US" altLang="ko-KR" i="0" dirty="0" smtClean="0">
                <a:latin typeface="+mj-ea"/>
                <a:ea typeface="+mj-ea"/>
              </a:rPr>
              <a:t>- </a:t>
            </a:r>
            <a:r>
              <a:rPr lang="ko-KR" altLang="en-US" i="0" dirty="0" smtClean="0">
                <a:latin typeface="+mj-ea"/>
                <a:ea typeface="+mj-ea"/>
              </a:rPr>
              <a:t>검색하는 마디의 개수는 </a:t>
            </a:r>
            <a:r>
              <a:rPr lang="en-US" altLang="ko-KR" b="1" i="0" dirty="0" smtClean="0">
                <a:latin typeface="+mj-ea"/>
                <a:ea typeface="+mj-ea"/>
              </a:rPr>
              <a:t>17</a:t>
            </a:r>
            <a:r>
              <a:rPr lang="en-US" altLang="ko-KR" i="0" dirty="0" smtClean="0">
                <a:latin typeface="+mj-ea"/>
                <a:ea typeface="+mj-ea"/>
              </a:rPr>
              <a:t>. </a:t>
            </a:r>
            <a:r>
              <a:rPr lang="ko-KR" altLang="en-US" i="0" u="sng" dirty="0" err="1" smtClean="0">
                <a:latin typeface="+mj-ea"/>
                <a:ea typeface="+mj-ea"/>
              </a:rPr>
              <a:t>되추적</a:t>
            </a:r>
            <a:r>
              <a:rPr lang="ko-KR" altLang="en-US" i="0" u="sng" dirty="0" smtClean="0">
                <a:latin typeface="+mj-ea"/>
                <a:ea typeface="+mj-ea"/>
              </a:rPr>
              <a:t> 알고리즘</a:t>
            </a:r>
            <a:r>
              <a:rPr lang="en-US" altLang="ko-KR" i="0" u="sng" dirty="0" smtClean="0">
                <a:latin typeface="+mj-ea"/>
                <a:ea typeface="+mj-ea"/>
              </a:rPr>
              <a:t>(13</a:t>
            </a:r>
            <a:r>
              <a:rPr lang="ko-KR" altLang="en-US" i="0" u="sng" dirty="0" smtClean="0">
                <a:latin typeface="+mj-ea"/>
                <a:ea typeface="+mj-ea"/>
              </a:rPr>
              <a:t>개</a:t>
            </a:r>
            <a:r>
              <a:rPr lang="en-US" altLang="ko-KR" i="0" u="sng" dirty="0" smtClean="0">
                <a:latin typeface="+mj-ea"/>
                <a:ea typeface="+mj-ea"/>
              </a:rPr>
              <a:t>)</a:t>
            </a:r>
            <a:r>
              <a:rPr lang="ko-KR" altLang="en-US" i="0" u="sng" dirty="0" smtClean="0">
                <a:latin typeface="+mj-ea"/>
                <a:ea typeface="+mj-ea"/>
              </a:rPr>
              <a:t>보다 좋지 않다</a:t>
            </a:r>
            <a:r>
              <a:rPr lang="en-US" altLang="ko-KR" i="0" dirty="0" smtClean="0">
                <a:latin typeface="+mj-ea"/>
                <a:ea typeface="+mj-ea"/>
              </a:rPr>
              <a:t>!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51575" y="1857375"/>
          <a:ext cx="1928813" cy="160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03"/>
                <a:gridCol w="482203"/>
                <a:gridCol w="482203"/>
                <a:gridCol w="482203"/>
              </a:tblGrid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모서리가 둥근 사각형 설명선 7"/>
          <p:cNvSpPr/>
          <p:nvPr/>
        </p:nvSpPr>
        <p:spPr bwMode="auto">
          <a:xfrm>
            <a:off x="4714875" y="1643063"/>
            <a:ext cx="1000125" cy="735012"/>
          </a:xfrm>
          <a:prstGeom prst="wedgeRoundRectCallout">
            <a:avLst>
              <a:gd name="adj1" fmla="val -105050"/>
              <a:gd name="adj2" fmla="val 325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5214938" y="4857750"/>
            <a:ext cx="3429000" cy="1246188"/>
          </a:xfrm>
          <a:prstGeom prst="wedgeRoundRectCallout">
            <a:avLst>
              <a:gd name="adj1" fmla="val -68000"/>
              <a:gd name="adj2" fmla="val -609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(3,5)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방문할 때는 이미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90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이지만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(2,3)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queue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삽입할 때는 유망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(70&lt;82)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하였으므로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마디를 확인한다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은 자식마디를 실제 방문할 때 변할 수 있음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6438" y="2038350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240463" y="3714750"/>
            <a:ext cx="2292350" cy="1020763"/>
          </a:xfrm>
          <a:prstGeom prst="wedgeRoundRectCallout">
            <a:avLst>
              <a:gd name="adj1" fmla="val -68000"/>
              <a:gd name="adj2" fmla="val -609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방문할 때는 이미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70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이므로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에서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비유망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(60&lt;70). 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의 자식을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queue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안 넣음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3762C16-6F44-4E2D-8F55-F96471DDD86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57200" y="5000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 i="0">
                <a:solidFill>
                  <a:schemeClr val="tx2"/>
                </a:solidFill>
              </a:rPr>
              <a:t>분기한정 </a:t>
            </a:r>
            <a:r>
              <a:rPr lang="ko-KR" altLang="en-US" sz="3800" i="0" u="sng">
                <a:solidFill>
                  <a:schemeClr val="tx2"/>
                </a:solidFill>
              </a:rPr>
              <a:t>너비우선</a:t>
            </a:r>
            <a:r>
              <a:rPr lang="ko-KR" altLang="en-US" sz="3800" i="0">
                <a:solidFill>
                  <a:schemeClr val="tx2"/>
                </a:solidFill>
              </a:rPr>
              <a:t>검색 알고리즘</a:t>
            </a:r>
          </a:p>
        </p:txBody>
      </p:sp>
      <p:sp>
        <p:nvSpPr>
          <p:cNvPr id="31748" name="직사각형 6"/>
          <p:cNvSpPr>
            <a:spLocks noChangeArrowheads="1"/>
          </p:cNvSpPr>
          <p:nvPr/>
        </p:nvSpPr>
        <p:spPr bwMode="auto">
          <a:xfrm>
            <a:off x="500063" y="1428750"/>
            <a:ext cx="8215312" cy="4659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breadth_first_branch_and_bound(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state_space_tree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best) {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u, v;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initialize(Q);			// Q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는 빈 대기열로 초기화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v = root of T;			//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뿌리마디를 방문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enqueue(Q,v);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dequeue(Q,v);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// 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각 자식마디를 방문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enqueue(Q,u);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2AD4137-5DCB-4C15-A774-418DDC35623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TextBox 9"/>
          <p:cNvSpPr txBox="1">
            <a:spLocks noChangeArrowheads="1"/>
          </p:cNvSpPr>
          <p:nvPr/>
        </p:nvSpPr>
        <p:spPr bwMode="auto">
          <a:xfrm>
            <a:off x="1611313" y="258763"/>
            <a:ext cx="422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2772" name="직사각형 6"/>
          <p:cNvSpPr>
            <a:spLocks noChangeArrowheads="1"/>
          </p:cNvSpPr>
          <p:nvPr/>
        </p:nvSpPr>
        <p:spPr bwMode="auto">
          <a:xfrm>
            <a:off x="325438" y="115888"/>
            <a:ext cx="8286750" cy="57769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knapsack2(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w[],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v.level=0; v.profit=0; v.weight=0;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maxprofit=0;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enqueue(Q,v);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dequeue(Q,v);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u.level = 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u.weight = v.weight + w[u.level];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u.profit = v.profit + p[u.level]; 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if(u.weight &lt;= W &amp;&amp; u.profit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maxprofit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if(bound(u)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u.weight = v.weight;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u.profit = v.profit;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if(bound(u)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773" name="왼쪽 중괄호 7"/>
          <p:cNvSpPr>
            <a:spLocks/>
          </p:cNvSpPr>
          <p:nvPr/>
        </p:nvSpPr>
        <p:spPr bwMode="auto">
          <a:xfrm rot="10800000">
            <a:off x="4968875" y="2759075"/>
            <a:ext cx="28575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26063" y="2725738"/>
            <a:ext cx="2857500" cy="60483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자식마디로 만듬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다음 아이템을 포함하는 자식마디로 놓음</a:t>
            </a:r>
          </a:p>
        </p:txBody>
      </p:sp>
      <p:sp>
        <p:nvSpPr>
          <p:cNvPr id="32775" name="왼쪽 중괄호 11"/>
          <p:cNvSpPr>
            <a:spLocks/>
          </p:cNvSpPr>
          <p:nvPr/>
        </p:nvSpPr>
        <p:spPr bwMode="auto">
          <a:xfrm rot="10800000">
            <a:off x="3968750" y="4473575"/>
            <a:ext cx="28575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325938" y="4473575"/>
            <a:ext cx="2857500" cy="11176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자식마디로 만듬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다음 아이템을 </a:t>
            </a:r>
            <a:r>
              <a:rPr lang="ko-KR" altLang="en-US" sz="1200" i="0" u="sng" dirty="0">
                <a:latin typeface="Times New Roman" pitchFamily="18" charset="0"/>
                <a:ea typeface="굴림" charset="-127"/>
              </a:rPr>
              <a:t>포함하지 않는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자식마디로 놓음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profit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weight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변화가 없으므로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, </a:t>
            </a:r>
            <a:r>
              <a:rPr lang="el-GR" altLang="ko-KR" sz="1200" i="0" dirty="0">
                <a:latin typeface="Times New Roman" pitchFamily="18" charset="0"/>
              </a:rPr>
              <a:t>α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 부분 없음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</a:t>
            </a:r>
            <a:endParaRPr lang="ko-KR" altLang="en-US" sz="1200" i="0" dirty="0">
              <a:latin typeface="Times New Roman" pitchFamily="18" charset="0"/>
            </a:endParaRPr>
          </a:p>
        </p:txBody>
      </p:sp>
      <p:sp>
        <p:nvSpPr>
          <p:cNvPr id="32777" name="타원 29"/>
          <p:cNvSpPr>
            <a:spLocks noChangeArrowheads="1"/>
          </p:cNvSpPr>
          <p:nvPr/>
        </p:nvSpPr>
        <p:spPr bwMode="auto">
          <a:xfrm>
            <a:off x="6767513" y="944563"/>
            <a:ext cx="287337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8" name="타원 30"/>
          <p:cNvSpPr>
            <a:spLocks noChangeArrowheads="1"/>
          </p:cNvSpPr>
          <p:nvPr/>
        </p:nvSpPr>
        <p:spPr bwMode="auto">
          <a:xfrm>
            <a:off x="6383338" y="1633538"/>
            <a:ext cx="287337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9" name="타원 31"/>
          <p:cNvSpPr>
            <a:spLocks noChangeArrowheads="1"/>
          </p:cNvSpPr>
          <p:nvPr/>
        </p:nvSpPr>
        <p:spPr bwMode="auto">
          <a:xfrm>
            <a:off x="7183438" y="1633538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780" name="직선 연결선 32"/>
          <p:cNvCxnSpPr>
            <a:cxnSpLocks noChangeShapeType="1"/>
            <a:stCxn id="32777" idx="4"/>
            <a:endCxn id="32778" idx="7"/>
          </p:cNvCxnSpPr>
          <p:nvPr/>
        </p:nvCxnSpPr>
        <p:spPr bwMode="auto">
          <a:xfrm flipH="1">
            <a:off x="6627813" y="1231900"/>
            <a:ext cx="2825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직선 연결선 33"/>
          <p:cNvCxnSpPr>
            <a:cxnSpLocks noChangeShapeType="1"/>
            <a:stCxn id="32777" idx="4"/>
            <a:endCxn id="32779" idx="1"/>
          </p:cNvCxnSpPr>
          <p:nvPr/>
        </p:nvCxnSpPr>
        <p:spPr bwMode="auto">
          <a:xfrm>
            <a:off x="6910388" y="1231900"/>
            <a:ext cx="315912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 bwMode="auto">
          <a:xfrm>
            <a:off x="6578600" y="1125538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88188" y="1125538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5400" y="823913"/>
            <a:ext cx="2619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v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3138" y="1487488"/>
            <a:ext cx="261937" cy="398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u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V="1">
            <a:off x="6754813" y="2036763"/>
            <a:ext cx="573087" cy="2376487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6383338" y="2036763"/>
            <a:ext cx="122237" cy="688975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6644" name="직사각형 1"/>
          <p:cNvSpPr>
            <a:spLocks noChangeArrowheads="1"/>
          </p:cNvSpPr>
          <p:nvPr/>
        </p:nvSpPr>
        <p:spPr bwMode="auto">
          <a:xfrm>
            <a:off x="1822450" y="6200775"/>
            <a:ext cx="3503613" cy="460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marL="171450" indent="-17145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dequeue(Q,v)</a:t>
            </a:r>
            <a:r>
              <a:rPr lang="ko-KR" altLang="en-US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후 </a:t>
            </a: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ko-KR" altLang="en-US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가 아직 유망한 지 점검가능</a:t>
            </a: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여기서는 생략</a:t>
            </a:r>
          </a:p>
        </p:txBody>
      </p:sp>
      <p:sp>
        <p:nvSpPr>
          <p:cNvPr id="32789" name="왼쪽 중괄호 1"/>
          <p:cNvSpPr>
            <a:spLocks/>
          </p:cNvSpPr>
          <p:nvPr/>
        </p:nvSpPr>
        <p:spPr bwMode="auto">
          <a:xfrm>
            <a:off x="1068388" y="3416300"/>
            <a:ext cx="180975" cy="287338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763" y="3330575"/>
            <a:ext cx="319087" cy="422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l-GR" altLang="ko-KR" sz="2000" i="0" dirty="0">
                <a:latin typeface="Times New Roman" pitchFamily="18" charset="0"/>
                <a:ea typeface="+mn-ea"/>
              </a:rPr>
              <a:t>α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F32FE92-AFAD-4825-B748-CCC111983E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3795" name="TextBox 10"/>
          <p:cNvSpPr txBox="1">
            <a:spLocks noChangeArrowheads="1"/>
          </p:cNvSpPr>
          <p:nvPr/>
        </p:nvSpPr>
        <p:spPr bwMode="auto">
          <a:xfrm>
            <a:off x="4514850" y="500063"/>
            <a:ext cx="422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3796" name="직사각형 6"/>
          <p:cNvSpPr>
            <a:spLocks noChangeArrowheads="1"/>
          </p:cNvSpPr>
          <p:nvPr/>
        </p:nvSpPr>
        <p:spPr bwMode="auto">
          <a:xfrm>
            <a:off x="1571625" y="285750"/>
            <a:ext cx="5929313" cy="5500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 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j,k;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totweight;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(u.weight &gt;= W)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result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j = u.level+1;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totweight = u.weight;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j&lt;=n &amp;&amp; totweight + w[j] &lt;= W){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totweight = totweight + w[j];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result + p[j];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k=j;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(k&lt;=n)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result + (W-totweight)*p[k]/w[k];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529EACC-295C-4FB7-A5B8-33EE030CE346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2988" y="908050"/>
            <a:ext cx="6337300" cy="1816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__init__(self,level,weight, profit, include):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self.level = level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self.weight = weight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self.profit = profit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self.include = include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6D932A6-46D5-413C-BA82-F79F4A3D0A1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819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701925" y="2444750"/>
            <a:ext cx="927100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3059113" y="2139950"/>
            <a:ext cx="1087437" cy="1423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6157913" y="2463800"/>
            <a:ext cx="927100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515100" y="2159000"/>
            <a:ext cx="1087438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880225" y="2465388"/>
            <a:ext cx="927100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201" name="자유형 9"/>
          <p:cNvSpPr>
            <a:spLocks/>
          </p:cNvSpPr>
          <p:nvPr/>
        </p:nvSpPr>
        <p:spPr bwMode="auto">
          <a:xfrm>
            <a:off x="1971675" y="1862138"/>
            <a:ext cx="3143250" cy="2760662"/>
          </a:xfrm>
          <a:custGeom>
            <a:avLst/>
            <a:gdLst>
              <a:gd name="T0" fmla="*/ 3145070 w 3143068"/>
              <a:gd name="T1" fmla="*/ 2248073 h 2761573"/>
              <a:gd name="T2" fmla="*/ 2936391 w 3143068"/>
              <a:gd name="T3" fmla="*/ 1440882 h 2761573"/>
              <a:gd name="T4" fmla="*/ 2430746 w 3143068"/>
              <a:gd name="T5" fmla="*/ 561762 h 2761573"/>
              <a:gd name="T6" fmla="*/ 1700357 w 3143068"/>
              <a:gd name="T7" fmla="*/ 98230 h 2761573"/>
              <a:gd name="T8" fmla="*/ 889719 w 3143068"/>
              <a:gd name="T9" fmla="*/ 74246 h 2761573"/>
              <a:gd name="T10" fmla="*/ 30922 w 3143068"/>
              <a:gd name="T11" fmla="*/ 921402 h 2761573"/>
              <a:gd name="T12" fmla="*/ 287761 w 3143068"/>
              <a:gd name="T13" fmla="*/ 1768553 h 2761573"/>
              <a:gd name="T14" fmla="*/ 1218797 w 3143068"/>
              <a:gd name="T15" fmla="*/ 2479842 h 2761573"/>
              <a:gd name="T16" fmla="*/ 1933121 w 3143068"/>
              <a:gd name="T17" fmla="*/ 2647673 h 2761573"/>
              <a:gd name="T18" fmla="*/ 2864157 w 3143068"/>
              <a:gd name="T19" fmla="*/ 2751569 h 2761573"/>
              <a:gd name="T20" fmla="*/ 2864157 w 3143068"/>
              <a:gd name="T21" fmla="*/ 2751569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8202" name="자유형 10"/>
          <p:cNvSpPr>
            <a:spLocks/>
          </p:cNvSpPr>
          <p:nvPr/>
        </p:nvSpPr>
        <p:spPr bwMode="auto">
          <a:xfrm>
            <a:off x="5364163" y="1628775"/>
            <a:ext cx="3313112" cy="2895600"/>
          </a:xfrm>
          <a:custGeom>
            <a:avLst/>
            <a:gdLst>
              <a:gd name="T0" fmla="*/ 0 w 3313280"/>
              <a:gd name="T1" fmla="*/ 2739754 h 2895966"/>
              <a:gd name="T2" fmla="*/ 392811 w 3313280"/>
              <a:gd name="T3" fmla="*/ 1650404 h 2895966"/>
              <a:gd name="T4" fmla="*/ 913894 w 3313280"/>
              <a:gd name="T5" fmla="*/ 488969 h 2895966"/>
              <a:gd name="T6" fmla="*/ 1923975 w 3313280"/>
              <a:gd name="T7" fmla="*/ 366 h 2895966"/>
              <a:gd name="T8" fmla="*/ 2877952 w 3313280"/>
              <a:gd name="T9" fmla="*/ 553049 h 2895966"/>
              <a:gd name="T10" fmla="*/ 3310847 w 3313280"/>
              <a:gd name="T11" fmla="*/ 1650404 h 2895966"/>
              <a:gd name="T12" fmla="*/ 2942087 w 3313280"/>
              <a:gd name="T13" fmla="*/ 2531499 h 2895966"/>
              <a:gd name="T14" fmla="*/ 1851829 w 3313280"/>
              <a:gd name="T15" fmla="*/ 2811842 h 2895966"/>
              <a:gd name="T16" fmla="*/ 200416 w 3313280"/>
              <a:gd name="T17" fmla="*/ 2891940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8203" name="그룹 14"/>
          <p:cNvGrpSpPr>
            <a:grpSpLocks/>
          </p:cNvGrpSpPr>
          <p:nvPr/>
        </p:nvGrpSpPr>
        <p:grpSpPr bwMode="auto">
          <a:xfrm>
            <a:off x="4376738" y="3797300"/>
            <a:ext cx="647700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204" name="그룹 17"/>
          <p:cNvGrpSpPr>
            <a:grpSpLocks/>
          </p:cNvGrpSpPr>
          <p:nvPr/>
        </p:nvGrpSpPr>
        <p:grpSpPr bwMode="auto">
          <a:xfrm>
            <a:off x="5211763" y="3797300"/>
            <a:ext cx="647700" cy="566738"/>
            <a:chOff x="1763688" y="1222983"/>
            <a:chExt cx="648072" cy="566601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983"/>
              <a:ext cx="648072" cy="3079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216" y="1545886"/>
              <a:ext cx="304726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206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055 w 3597397"/>
              <a:gd name="T1" fmla="*/ 1090335 h 1838626"/>
              <a:gd name="T2" fmla="*/ 1359018 w 3597397"/>
              <a:gd name="T3" fmla="*/ 401767 h 1838626"/>
              <a:gd name="T4" fmla="*/ 685502 w 3597397"/>
              <a:gd name="T5" fmla="*/ 9439 h 1838626"/>
              <a:gd name="T6" fmla="*/ 19997 w 3597397"/>
              <a:gd name="T7" fmla="*/ 786085 h 1838626"/>
              <a:gd name="T8" fmla="*/ 324687 w 3597397"/>
              <a:gd name="T9" fmla="*/ 1770903 h 1838626"/>
              <a:gd name="T10" fmla="*/ 1800011 w 3597397"/>
              <a:gd name="T11" fmla="*/ 1698843 h 1838626"/>
              <a:gd name="T12" fmla="*/ 3419658 w 3597397"/>
              <a:gd name="T13" fmla="*/ 1362566 h 1838626"/>
              <a:gd name="T14" fmla="*/ 3419658 w 3597397"/>
              <a:gd name="T15" fmla="*/ 1362566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83075" y="2041525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9438" y="2252663"/>
            <a:ext cx="357187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1438" y="620713"/>
            <a:ext cx="6681787" cy="811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만일 이미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실제 보물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180)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을 안내자가 알고 있다면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를 탐사할까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6" name="정육면체 25"/>
          <p:cNvSpPr/>
          <p:nvPr/>
        </p:nvSpPr>
        <p:spPr bwMode="auto">
          <a:xfrm>
            <a:off x="4318000" y="5349875"/>
            <a:ext cx="647700" cy="407988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i="0" dirty="0">
                <a:latin typeface="Courier New" pitchFamily="49" charset="0"/>
                <a:cs typeface="Courier New" pitchFamily="49" charset="0"/>
              </a:rPr>
              <a:t>180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864441A-900E-4776-A00A-25409A3AA5FA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149225"/>
            <a:ext cx="8189912" cy="526297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kp_BFS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q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queue.Queue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compBound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W=16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p=[40,30,50,10]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w=[2,5,10,5]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include=[0]*n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kp_BFS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5434" y="2101453"/>
            <a:ext cx="2744788" cy="811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W=16, p=[40,30,50,10], 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            w=[2,5,10,5]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072" y="4581128"/>
            <a:ext cx="2195512" cy="46196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/>
              <a:t>[1, 0, 1]</a:t>
            </a:r>
          </a:p>
          <a:p>
            <a:pPr>
              <a:defRPr/>
            </a:pPr>
            <a:r>
              <a:rPr lang="en-US" altLang="ko-KR" sz="1200" i="0"/>
              <a:t>&gt;&gt;&gt; </a:t>
            </a:r>
            <a:endParaRPr lang="ko-KR" altLang="en-US" sz="1200" i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58B96FA-2CCB-4F92-B56D-512BDE1C8EA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500063"/>
            <a:ext cx="88392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</a:t>
            </a:r>
            <a:r>
              <a:rPr lang="ko-KR" altLang="en-US" u="sng" smtClean="0"/>
              <a:t>최고우선</a:t>
            </a:r>
            <a:r>
              <a:rPr lang="ko-KR" altLang="en-US" smtClean="0"/>
              <a:t>검색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(best-first search)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857375"/>
            <a:ext cx="8839200" cy="41148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최적의 해답에 더 빨리 도달하기 위한 전략</a:t>
            </a:r>
            <a:r>
              <a:rPr lang="en-US" altLang="ko-KR" smtClean="0"/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1. </a:t>
            </a:r>
            <a:r>
              <a:rPr lang="ko-KR" altLang="en-US" smtClean="0"/>
              <a:t>주어진 마디의 모든 자식마디를 검색한 후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2. </a:t>
            </a:r>
            <a:r>
              <a:rPr lang="ko-KR" altLang="en-US" smtClean="0"/>
              <a:t>유망하면서 확장되지 않은</a:t>
            </a:r>
            <a:r>
              <a:rPr lang="en-US" altLang="ko-KR" smtClean="0"/>
              <a:t>(unexpanded) </a:t>
            </a:r>
            <a:r>
              <a:rPr lang="ko-KR" altLang="en-US" smtClean="0"/>
              <a:t>마디를 살펴보고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3. </a:t>
            </a:r>
            <a:r>
              <a:rPr lang="ko-KR" altLang="en-US" smtClean="0"/>
              <a:t>그 중에서 가장 좋은</a:t>
            </a:r>
            <a:r>
              <a:rPr lang="en-US" altLang="ko-KR" smtClean="0"/>
              <a:t>(</a:t>
            </a:r>
            <a:r>
              <a:rPr lang="ko-KR" altLang="en-US" smtClean="0"/>
              <a:t>최고의</a:t>
            </a:r>
            <a:r>
              <a:rPr lang="en-US" altLang="ko-KR" smtClean="0"/>
              <a:t>) </a:t>
            </a:r>
            <a:r>
              <a:rPr lang="ko-KR" altLang="en-US" smtClean="0"/>
              <a:t>한계치</a:t>
            </a:r>
            <a:r>
              <a:rPr lang="en-US" altLang="ko-KR" smtClean="0"/>
              <a:t>(bound)</a:t>
            </a:r>
            <a:r>
              <a:rPr lang="ko-KR" altLang="en-US" smtClean="0"/>
              <a:t>를 가진 마디를 확장한다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/>
            <a:r>
              <a:rPr lang="ko-KR" altLang="en-US" smtClean="0"/>
              <a:t>최고우선검색</a:t>
            </a:r>
            <a:r>
              <a:rPr lang="en-US" altLang="ko-KR" smtClean="0"/>
              <a:t>(Best-First Search)</a:t>
            </a:r>
            <a:r>
              <a:rPr lang="ko-KR" altLang="en-US" smtClean="0"/>
              <a:t>은 너비우선검색에 비해서 좋아짐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51E2AD8-DC91-4545-A307-EE72A0B49A7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89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최고우선검색 알고리즘</a:t>
            </a:r>
          </a:p>
        </p:txBody>
      </p:sp>
      <p:sp>
        <p:nvSpPr>
          <p:cNvPr id="38916" name="Rectangle 1027"/>
          <p:cNvSpPr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직사각형 6"/>
          <p:cNvSpPr>
            <a:spLocks noChangeArrowheads="1"/>
          </p:cNvSpPr>
          <p:nvPr/>
        </p:nvSpPr>
        <p:spPr bwMode="auto">
          <a:xfrm>
            <a:off x="765175" y="1143000"/>
            <a:ext cx="7858125" cy="49609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best_first_branch_and_bound(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state_space_tree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best) {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priority_queue_of_node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PQ;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u,v;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initialize(PQ);			// PQ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를 빈 대기열로 초기화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v = root of T;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insert(PQ,v);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 {		// 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최고 한계값을 가진 마디를 제거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remove(PQ,v);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(bound(v)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	// </a:t>
            </a:r>
            <a:r>
              <a:rPr lang="ko-KR" altLang="en-US" sz="1400" b="1" i="0" u="sng">
                <a:latin typeface="Courier New" panose="02070309020205020404" pitchFamily="49" charset="0"/>
                <a:cs typeface="Courier New" panose="02070309020205020404" pitchFamily="49" charset="0"/>
              </a:rPr>
              <a:t>마디가 아직 유망한 지 점검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 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   insert(PQ,u);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286500" y="4214813"/>
            <a:ext cx="1000125" cy="31591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추가부분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8919" name="직선 화살표 연결선 9"/>
          <p:cNvCxnSpPr>
            <a:cxnSpLocks noChangeShapeType="1"/>
            <a:stCxn id="8" idx="1"/>
          </p:cNvCxnSpPr>
          <p:nvPr/>
        </p:nvCxnSpPr>
        <p:spPr bwMode="auto">
          <a:xfrm rot="10800000">
            <a:off x="5072063" y="3857625"/>
            <a:ext cx="1214437" cy="515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E64EE4E-DDC6-47FF-AAD9-3F71B92DD01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9939" name="TextBox 9"/>
          <p:cNvSpPr txBox="1">
            <a:spLocks noChangeArrowheads="1"/>
          </p:cNvSpPr>
          <p:nvPr/>
        </p:nvSpPr>
        <p:spPr bwMode="auto">
          <a:xfrm>
            <a:off x="0" y="285750"/>
            <a:ext cx="4222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9940" name="직사각형 6"/>
          <p:cNvSpPr>
            <a:spLocks noChangeArrowheads="1"/>
          </p:cNvSpPr>
          <p:nvPr/>
        </p:nvSpPr>
        <p:spPr bwMode="auto">
          <a:xfrm>
            <a:off x="5715000" y="1071563"/>
            <a:ext cx="3071813" cy="2497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(u.bound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} // if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} // while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t bound(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same as before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직사각형 7"/>
          <p:cNvSpPr>
            <a:spLocks noChangeArrowheads="1"/>
          </p:cNvSpPr>
          <p:nvPr/>
        </p:nvSpPr>
        <p:spPr bwMode="auto">
          <a:xfrm>
            <a:off x="285750" y="714375"/>
            <a:ext cx="5143500" cy="53006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knapsack3(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p[],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 int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w[],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priority_queue_of_node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PQ;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initialize(PQ);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v.level = 0; v.profit = 0; v.weight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maxprofit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v.bound = bound(v);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insert(PQ,v);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remove(PQ,v);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(v.bound &gt; maxprofit){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800" i="0">
                <a:latin typeface="Courier New" panose="02070309020205020404" pitchFamily="49" charset="0"/>
                <a:cs typeface="Courier New" panose="02070309020205020404" pitchFamily="49" charset="0"/>
              </a:rPr>
              <a:t>마디가 아직 유망한지 확인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u.level = 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u.weight = v.weight + w[u.level];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u.profit = v.profit + p[u.level];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(u.weight &lt;= W &amp;&amp; u.profit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maxprofit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u.bound = bound(u);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if(u.bound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u.weight = v.weight;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u.profit = v.profit;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u.bound = bound(u);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3000375" y="2786063"/>
            <a:ext cx="1143000" cy="608012"/>
          </a:xfrm>
          <a:prstGeom prst="wedgeRoundRectCallout">
            <a:avLst>
              <a:gd name="adj1" fmla="val -102558"/>
              <a:gd name="adj2" fmla="val 4293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최고의 </a:t>
            </a:r>
            <a:r>
              <a:rPr lang="ko-KR" altLang="en-US" sz="11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한계값을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 가진 마디 추출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5260975" y="3776663"/>
            <a:ext cx="1444625" cy="608012"/>
          </a:xfrm>
          <a:prstGeom prst="wedgeRoundRectCallout">
            <a:avLst>
              <a:gd name="adj1" fmla="val -96555"/>
              <a:gd name="adj2" fmla="val -873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다음 아이템을 포함하는 자식마디로 놓음</a:t>
            </a:r>
          </a:p>
        </p:txBody>
      </p:sp>
      <p:sp>
        <p:nvSpPr>
          <p:cNvPr id="39944" name="왼쪽 중괄호 7"/>
          <p:cNvSpPr>
            <a:spLocks/>
          </p:cNvSpPr>
          <p:nvPr/>
        </p:nvSpPr>
        <p:spPr bwMode="auto">
          <a:xfrm rot="10800000">
            <a:off x="4357688" y="3857625"/>
            <a:ext cx="285750" cy="3571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4429125"/>
            <a:ext cx="1490662" cy="608013"/>
          </a:xfrm>
          <a:prstGeom prst="wedgeRoundRectCallout">
            <a:avLst>
              <a:gd name="adj1" fmla="val -112130"/>
              <a:gd name="adj2" fmla="val -4010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지금까지 발견한 해 중 가장 좋은 것이면 </a:t>
            </a:r>
          </a:p>
        </p:txBody>
      </p:sp>
      <p:sp>
        <p:nvSpPr>
          <p:cNvPr id="39946" name="왼쪽 중괄호 7"/>
          <p:cNvSpPr>
            <a:spLocks/>
          </p:cNvSpPr>
          <p:nvPr/>
        </p:nvSpPr>
        <p:spPr bwMode="auto">
          <a:xfrm rot="10800000">
            <a:off x="3214688" y="5286375"/>
            <a:ext cx="285750" cy="3571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3963988" y="5757863"/>
            <a:ext cx="1214437" cy="776287"/>
          </a:xfrm>
          <a:prstGeom prst="wedgeRoundRectCallout">
            <a:avLst>
              <a:gd name="adj1" fmla="val -86014"/>
              <a:gd name="adj2" fmla="val -805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다음 아이템을 포함하지 않는 자식마디로 놓음</a:t>
            </a: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3786188" y="4857750"/>
            <a:ext cx="1214437" cy="439738"/>
          </a:xfrm>
          <a:prstGeom prst="wedgeRoundRectCallout">
            <a:avLst>
              <a:gd name="adj1" fmla="val -73900"/>
              <a:gd name="adj2" fmla="val -2441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가 유망하면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입력</a:t>
            </a: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7585075" y="381000"/>
            <a:ext cx="1201738" cy="439738"/>
          </a:xfrm>
          <a:prstGeom prst="wedgeRoundRectCallout">
            <a:avLst>
              <a:gd name="adj1" fmla="val -30964"/>
              <a:gd name="adj2" fmla="val 11014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가 유망하면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입력</a:t>
            </a:r>
          </a:p>
        </p:txBody>
      </p:sp>
      <p:sp>
        <p:nvSpPr>
          <p:cNvPr id="39950" name="타원 29"/>
          <p:cNvSpPr>
            <a:spLocks noChangeArrowheads="1"/>
          </p:cNvSpPr>
          <p:nvPr/>
        </p:nvSpPr>
        <p:spPr bwMode="auto">
          <a:xfrm>
            <a:off x="7585075" y="4632325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51" name="타원 30"/>
          <p:cNvSpPr>
            <a:spLocks noChangeArrowheads="1"/>
          </p:cNvSpPr>
          <p:nvPr/>
        </p:nvSpPr>
        <p:spPr bwMode="auto">
          <a:xfrm>
            <a:off x="7200900" y="5321300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52" name="타원 31"/>
          <p:cNvSpPr>
            <a:spLocks noChangeArrowheads="1"/>
          </p:cNvSpPr>
          <p:nvPr/>
        </p:nvSpPr>
        <p:spPr bwMode="auto">
          <a:xfrm>
            <a:off x="8001000" y="5321300"/>
            <a:ext cx="288925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953" name="직선 연결선 32"/>
          <p:cNvCxnSpPr>
            <a:cxnSpLocks noChangeShapeType="1"/>
            <a:stCxn id="39950" idx="4"/>
            <a:endCxn id="39951" idx="7"/>
          </p:cNvCxnSpPr>
          <p:nvPr/>
        </p:nvCxnSpPr>
        <p:spPr bwMode="auto">
          <a:xfrm flipH="1">
            <a:off x="7445375" y="4919663"/>
            <a:ext cx="2825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직선 연결선 33"/>
          <p:cNvCxnSpPr>
            <a:cxnSpLocks noChangeShapeType="1"/>
            <a:stCxn id="39950" idx="4"/>
            <a:endCxn id="39952" idx="1"/>
          </p:cNvCxnSpPr>
          <p:nvPr/>
        </p:nvCxnSpPr>
        <p:spPr bwMode="auto">
          <a:xfrm>
            <a:off x="7727950" y="4919663"/>
            <a:ext cx="315913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 bwMode="auto">
          <a:xfrm>
            <a:off x="7396163" y="48117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905750" y="48117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2963" y="4511675"/>
            <a:ext cx="26193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v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700" y="5175250"/>
            <a:ext cx="2619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u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C727F51-8C3D-40A3-AC43-88CB911BDE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0963" name="그림 4" descr="06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214438"/>
            <a:ext cx="5786437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714375" y="214313"/>
            <a:ext cx="80010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그림 </a:t>
            </a:r>
            <a:r>
              <a:rPr lang="en-US" altLang="ko-KR" i="0">
                <a:latin typeface="굴림" panose="020B0600000101010101" pitchFamily="50" charset="-127"/>
              </a:rPr>
              <a:t>6.3) </a:t>
            </a:r>
            <a:r>
              <a:rPr lang="ko-KR" altLang="en-US" i="0">
                <a:latin typeface="굴림" panose="020B0600000101010101" pitchFamily="50" charset="-127"/>
              </a:rPr>
              <a:t>분기한정 가지치기로 최고우선검색을 하여 가지친 상태공간트리</a:t>
            </a:r>
            <a:r>
              <a:rPr lang="en-US" altLang="ko-KR" i="0">
                <a:latin typeface="굴림" panose="020B0600000101010101" pitchFamily="50" charset="-127"/>
              </a:rPr>
              <a:t>. </a:t>
            </a:r>
            <a:r>
              <a:rPr lang="ko-KR" altLang="en-US" i="0">
                <a:latin typeface="굴림" panose="020B0600000101010101" pitchFamily="50" charset="-127"/>
              </a:rPr>
              <a:t>검색하는 마디는 </a:t>
            </a:r>
            <a:r>
              <a:rPr lang="en-US" altLang="ko-KR" b="1" i="0">
                <a:latin typeface="굴림" panose="020B0600000101010101" pitchFamily="50" charset="-127"/>
              </a:rPr>
              <a:t>11</a:t>
            </a:r>
            <a:r>
              <a:rPr lang="ko-KR" altLang="en-US" b="1" i="0">
                <a:latin typeface="굴림" panose="020B0600000101010101" pitchFamily="50" charset="-127"/>
              </a:rPr>
              <a:t>개</a:t>
            </a:r>
            <a:r>
              <a:rPr lang="en-US" altLang="ko-KR" i="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5857875" y="928688"/>
            <a:ext cx="1000125" cy="735012"/>
          </a:xfrm>
          <a:prstGeom prst="wedgeRoundRectCallout">
            <a:avLst>
              <a:gd name="adj1" fmla="val -105050"/>
              <a:gd name="adj2" fmla="val 325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338638" y="135731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838450" y="22860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810250" y="235743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714625" y="321468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738688" y="321468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857375" y="471487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14625" y="471487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29000" y="407193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153025" y="406241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500438" y="56864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6800" rIns="0" bIns="46800" anchor="ctr">
            <a:normAutofit fontScale="92500" lnSpcReduction="1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i="0" dirty="0">
                <a:latin typeface="Courier New" pitchFamily="49" charset="0"/>
                <a:ea typeface="굴림" charset="-127"/>
                <a:cs typeface="Courier New" pitchFamily="49" charset="0"/>
              </a:rPr>
              <a:t>10</a:t>
            </a:r>
            <a:endParaRPr lang="ko-KR" altLang="en-US" sz="9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252913" y="56864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6800" rIns="0" bIns="46800" anchor="ctr">
            <a:normAutofit fontScale="92500" lnSpcReduction="1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i="0" dirty="0">
                <a:latin typeface="Courier New" pitchFamily="49" charset="0"/>
                <a:ea typeface="굴림" charset="-127"/>
                <a:cs typeface="Courier New" pitchFamily="49" charset="0"/>
              </a:rPr>
              <a:t>11</a:t>
            </a:r>
            <a:endParaRPr lang="ko-KR" altLang="en-US" sz="9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5595938" y="3644900"/>
            <a:ext cx="1000125" cy="290513"/>
          </a:xfrm>
          <a:prstGeom prst="wedgeRoundRectCallout">
            <a:avLst>
              <a:gd name="adj1" fmla="val -67564"/>
              <a:gd name="adj2" fmla="val 13961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탐색순서</a:t>
            </a:r>
          </a:p>
        </p:txBody>
      </p:sp>
      <p:sp>
        <p:nvSpPr>
          <p:cNvPr id="40978" name="직사각형 21"/>
          <p:cNvSpPr>
            <a:spLocks noChangeArrowheads="1"/>
          </p:cNvSpPr>
          <p:nvPr/>
        </p:nvSpPr>
        <p:spPr bwMode="auto">
          <a:xfrm>
            <a:off x="5715000" y="5000625"/>
            <a:ext cx="3071813" cy="714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가지치기 너비우선</a:t>
            </a:r>
            <a:r>
              <a:rPr lang="en-US" altLang="ko-KR" sz="1400" i="0"/>
              <a:t>:17</a:t>
            </a:r>
            <a:r>
              <a:rPr lang="ko-KR" altLang="en-US" sz="1400" i="0"/>
              <a:t>개</a:t>
            </a:r>
            <a:endParaRPr lang="en-US" altLang="ko-KR" sz="1400" i="0"/>
          </a:p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깊이우선</a:t>
            </a:r>
            <a:r>
              <a:rPr lang="en-US" altLang="ko-KR" sz="1400" i="0"/>
              <a:t>: 13</a:t>
            </a:r>
            <a:r>
              <a:rPr lang="ko-KR" altLang="en-US" sz="1400" i="0"/>
              <a:t>개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E94E703-499A-43FE-869B-645B30AA62C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직사각형 21"/>
          <p:cNvSpPr>
            <a:spLocks noChangeArrowheads="1"/>
          </p:cNvSpPr>
          <p:nvPr/>
        </p:nvSpPr>
        <p:spPr bwMode="auto">
          <a:xfrm>
            <a:off x="5599113" y="188913"/>
            <a:ext cx="3071812" cy="714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가지치기 너비우선</a:t>
            </a:r>
            <a:r>
              <a:rPr lang="en-US" altLang="ko-KR" sz="1400" i="0"/>
              <a:t>:17</a:t>
            </a:r>
            <a:r>
              <a:rPr lang="ko-KR" altLang="en-US" sz="1400" i="0"/>
              <a:t>개</a:t>
            </a:r>
            <a:endParaRPr lang="en-US" altLang="ko-KR" sz="1400" i="0"/>
          </a:p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깊이우선</a:t>
            </a:r>
            <a:r>
              <a:rPr lang="en-US" altLang="ko-KR" sz="1400" i="0"/>
              <a:t>: 13</a:t>
            </a:r>
            <a:r>
              <a:rPr lang="ko-KR" altLang="en-US" sz="1400" i="0"/>
              <a:t>개</a:t>
            </a:r>
          </a:p>
        </p:txBody>
      </p:sp>
      <p:sp>
        <p:nvSpPr>
          <p:cNvPr id="41988" name="타원 1"/>
          <p:cNvSpPr>
            <a:spLocks noChangeArrowheads="1"/>
          </p:cNvSpPr>
          <p:nvPr/>
        </p:nvSpPr>
        <p:spPr bwMode="auto">
          <a:xfrm>
            <a:off x="1504950" y="1106488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9" name="타원 20"/>
          <p:cNvSpPr>
            <a:spLocks noChangeArrowheads="1"/>
          </p:cNvSpPr>
          <p:nvPr/>
        </p:nvSpPr>
        <p:spPr bwMode="auto">
          <a:xfrm>
            <a:off x="3303588" y="10953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871788" y="1681163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115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91" name="타원 22"/>
          <p:cNvSpPr>
            <a:spLocks noChangeArrowheads="1"/>
          </p:cNvSpPr>
          <p:nvPr/>
        </p:nvSpPr>
        <p:spPr bwMode="auto">
          <a:xfrm>
            <a:off x="3735388" y="1681163"/>
            <a:ext cx="433387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992" name="직선 연결선 3"/>
          <p:cNvCxnSpPr>
            <a:cxnSpLocks noChangeShapeType="1"/>
            <a:stCxn id="41989" idx="3"/>
            <a:endCxn id="22" idx="7"/>
          </p:cNvCxnSpPr>
          <p:nvPr/>
        </p:nvCxnSpPr>
        <p:spPr bwMode="auto">
          <a:xfrm flipH="1">
            <a:off x="3240088" y="1492250"/>
            <a:ext cx="127000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직선 연결선 5"/>
          <p:cNvCxnSpPr>
            <a:cxnSpLocks noChangeShapeType="1"/>
            <a:stCxn id="41989" idx="5"/>
            <a:endCxn id="41991" idx="1"/>
          </p:cNvCxnSpPr>
          <p:nvPr/>
        </p:nvCxnSpPr>
        <p:spPr bwMode="auto">
          <a:xfrm>
            <a:off x="3673475" y="1492250"/>
            <a:ext cx="125413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4" name="타원 28"/>
          <p:cNvSpPr>
            <a:spLocks noChangeArrowheads="1"/>
          </p:cNvSpPr>
          <p:nvPr/>
        </p:nvSpPr>
        <p:spPr bwMode="auto">
          <a:xfrm>
            <a:off x="6457950" y="10953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95" name="타원 29"/>
          <p:cNvSpPr>
            <a:spLocks noChangeArrowheads="1"/>
          </p:cNvSpPr>
          <p:nvPr/>
        </p:nvSpPr>
        <p:spPr bwMode="auto">
          <a:xfrm>
            <a:off x="6042025" y="16430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96" name="타원 30"/>
          <p:cNvSpPr>
            <a:spLocks noChangeArrowheads="1"/>
          </p:cNvSpPr>
          <p:nvPr/>
        </p:nvSpPr>
        <p:spPr bwMode="auto">
          <a:xfrm>
            <a:off x="6905625" y="16430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997" name="직선 연결선 31"/>
          <p:cNvCxnSpPr>
            <a:cxnSpLocks noChangeShapeType="1"/>
            <a:stCxn id="41994" idx="3"/>
            <a:endCxn id="41995" idx="7"/>
          </p:cNvCxnSpPr>
          <p:nvPr/>
        </p:nvCxnSpPr>
        <p:spPr bwMode="auto">
          <a:xfrm flipH="1">
            <a:off x="6410325" y="1490663"/>
            <a:ext cx="109538" cy="220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직선 연결선 32"/>
          <p:cNvCxnSpPr>
            <a:cxnSpLocks noChangeShapeType="1"/>
            <a:stCxn id="41994" idx="5"/>
            <a:endCxn id="41996" idx="1"/>
          </p:cNvCxnSpPr>
          <p:nvPr/>
        </p:nvCxnSpPr>
        <p:spPr bwMode="auto">
          <a:xfrm>
            <a:off x="6826250" y="1490663"/>
            <a:ext cx="142875" cy="220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타원 33"/>
          <p:cNvSpPr/>
          <p:nvPr/>
        </p:nvSpPr>
        <p:spPr bwMode="auto">
          <a:xfrm>
            <a:off x="5610225" y="2257425"/>
            <a:ext cx="431800" cy="4651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115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000" name="타원 34"/>
          <p:cNvSpPr>
            <a:spLocks noChangeArrowheads="1"/>
          </p:cNvSpPr>
          <p:nvPr/>
        </p:nvSpPr>
        <p:spPr bwMode="auto">
          <a:xfrm>
            <a:off x="6473825" y="2257425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01" name="직선 연결선 35"/>
          <p:cNvCxnSpPr>
            <a:cxnSpLocks noChangeShapeType="1"/>
            <a:stCxn id="41995" idx="3"/>
            <a:endCxn id="34" idx="7"/>
          </p:cNvCxnSpPr>
          <p:nvPr/>
        </p:nvCxnSpPr>
        <p:spPr bwMode="auto">
          <a:xfrm flipH="1">
            <a:off x="5978525" y="2038350"/>
            <a:ext cx="1270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직선 연결선 36"/>
          <p:cNvCxnSpPr>
            <a:cxnSpLocks noChangeShapeType="1"/>
            <a:stCxn id="41995" idx="5"/>
            <a:endCxn id="42000" idx="1"/>
          </p:cNvCxnSpPr>
          <p:nvPr/>
        </p:nvCxnSpPr>
        <p:spPr bwMode="auto">
          <a:xfrm>
            <a:off x="6410325" y="2038350"/>
            <a:ext cx="1270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타원 53"/>
          <p:cNvSpPr>
            <a:spLocks noChangeArrowheads="1"/>
          </p:cNvSpPr>
          <p:nvPr/>
        </p:nvSpPr>
        <p:spPr bwMode="auto">
          <a:xfrm>
            <a:off x="1606550" y="2955925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04" name="타원 54"/>
          <p:cNvSpPr>
            <a:spLocks noChangeArrowheads="1"/>
          </p:cNvSpPr>
          <p:nvPr/>
        </p:nvSpPr>
        <p:spPr bwMode="auto">
          <a:xfrm>
            <a:off x="895350" y="351631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05" name="타원 55"/>
          <p:cNvSpPr>
            <a:spLocks noChangeArrowheads="1"/>
          </p:cNvSpPr>
          <p:nvPr/>
        </p:nvSpPr>
        <p:spPr bwMode="auto">
          <a:xfrm>
            <a:off x="2254250" y="35226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06" name="직선 연결선 56"/>
          <p:cNvCxnSpPr>
            <a:cxnSpLocks noChangeShapeType="1"/>
            <a:stCxn id="42003" idx="3"/>
            <a:endCxn id="42004" idx="7"/>
          </p:cNvCxnSpPr>
          <p:nvPr/>
        </p:nvCxnSpPr>
        <p:spPr bwMode="auto">
          <a:xfrm flipH="1">
            <a:off x="1263650" y="3352800"/>
            <a:ext cx="406400" cy="231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직선 연결선 57"/>
          <p:cNvCxnSpPr>
            <a:cxnSpLocks noChangeShapeType="1"/>
            <a:stCxn id="42003" idx="5"/>
            <a:endCxn id="42005" idx="1"/>
          </p:cNvCxnSpPr>
          <p:nvPr/>
        </p:nvCxnSpPr>
        <p:spPr bwMode="auto">
          <a:xfrm>
            <a:off x="1974850" y="3352800"/>
            <a:ext cx="342900" cy="236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8" name="타원 58"/>
          <p:cNvSpPr>
            <a:spLocks noChangeArrowheads="1"/>
          </p:cNvSpPr>
          <p:nvPr/>
        </p:nvSpPr>
        <p:spPr bwMode="auto">
          <a:xfrm>
            <a:off x="463550" y="41322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1327150" y="4132263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98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2010" name="직선 연결선 60"/>
          <p:cNvCxnSpPr>
            <a:cxnSpLocks noChangeShapeType="1"/>
            <a:stCxn id="42004" idx="3"/>
            <a:endCxn id="42008" idx="7"/>
          </p:cNvCxnSpPr>
          <p:nvPr/>
        </p:nvCxnSpPr>
        <p:spPr bwMode="auto">
          <a:xfrm flipH="1">
            <a:off x="831850" y="3913188"/>
            <a:ext cx="1270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직선 연결선 61"/>
          <p:cNvCxnSpPr>
            <a:cxnSpLocks noChangeShapeType="1"/>
            <a:stCxn id="42004" idx="5"/>
            <a:endCxn id="60" idx="1"/>
          </p:cNvCxnSpPr>
          <p:nvPr/>
        </p:nvCxnSpPr>
        <p:spPr bwMode="auto">
          <a:xfrm>
            <a:off x="1263650" y="3913188"/>
            <a:ext cx="1270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2" name="타원 65"/>
          <p:cNvSpPr>
            <a:spLocks noChangeArrowheads="1"/>
          </p:cNvSpPr>
          <p:nvPr/>
        </p:nvSpPr>
        <p:spPr bwMode="auto">
          <a:xfrm>
            <a:off x="111125" y="49625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13" name="타원 66"/>
          <p:cNvSpPr>
            <a:spLocks noChangeArrowheads="1"/>
          </p:cNvSpPr>
          <p:nvPr/>
        </p:nvSpPr>
        <p:spPr bwMode="auto">
          <a:xfrm>
            <a:off x="742950" y="499586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14" name="직선 연결선 67"/>
          <p:cNvCxnSpPr>
            <a:cxnSpLocks noChangeShapeType="1"/>
            <a:stCxn id="42008" idx="4"/>
            <a:endCxn id="42012" idx="7"/>
          </p:cNvCxnSpPr>
          <p:nvPr/>
        </p:nvCxnSpPr>
        <p:spPr bwMode="auto">
          <a:xfrm flipH="1">
            <a:off x="479425" y="4595813"/>
            <a:ext cx="200025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직선 연결선 68"/>
          <p:cNvCxnSpPr>
            <a:cxnSpLocks noChangeShapeType="1"/>
            <a:stCxn id="42008" idx="4"/>
            <a:endCxn id="42013" idx="1"/>
          </p:cNvCxnSpPr>
          <p:nvPr/>
        </p:nvCxnSpPr>
        <p:spPr bwMode="auto">
          <a:xfrm>
            <a:off x="679450" y="4595813"/>
            <a:ext cx="125413" cy="4683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6" name="타원 84"/>
          <p:cNvSpPr>
            <a:spLocks noChangeArrowheads="1"/>
          </p:cNvSpPr>
          <p:nvPr/>
        </p:nvSpPr>
        <p:spPr bwMode="auto">
          <a:xfrm>
            <a:off x="7121525" y="28749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17" name="타원 85"/>
          <p:cNvSpPr>
            <a:spLocks noChangeArrowheads="1"/>
          </p:cNvSpPr>
          <p:nvPr/>
        </p:nvSpPr>
        <p:spPr bwMode="auto">
          <a:xfrm>
            <a:off x="6537325" y="34321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18" name="타원 86"/>
          <p:cNvSpPr>
            <a:spLocks noChangeArrowheads="1"/>
          </p:cNvSpPr>
          <p:nvPr/>
        </p:nvSpPr>
        <p:spPr bwMode="auto">
          <a:xfrm>
            <a:off x="7770813" y="344011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19" name="직선 연결선 87"/>
          <p:cNvCxnSpPr>
            <a:cxnSpLocks noChangeShapeType="1"/>
            <a:stCxn id="42016" idx="3"/>
            <a:endCxn id="42017" idx="7"/>
          </p:cNvCxnSpPr>
          <p:nvPr/>
        </p:nvCxnSpPr>
        <p:spPr bwMode="auto">
          <a:xfrm flipH="1">
            <a:off x="6905625" y="3271838"/>
            <a:ext cx="279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0" name="직선 연결선 88"/>
          <p:cNvCxnSpPr>
            <a:cxnSpLocks noChangeShapeType="1"/>
            <a:stCxn id="42016" idx="5"/>
            <a:endCxn id="42018" idx="1"/>
          </p:cNvCxnSpPr>
          <p:nvPr/>
        </p:nvCxnSpPr>
        <p:spPr bwMode="auto">
          <a:xfrm>
            <a:off x="7491413" y="3271838"/>
            <a:ext cx="341312" cy="236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1" name="타원 89"/>
          <p:cNvSpPr>
            <a:spLocks noChangeArrowheads="1"/>
          </p:cNvSpPr>
          <p:nvPr/>
        </p:nvSpPr>
        <p:spPr bwMode="auto">
          <a:xfrm>
            <a:off x="5978525" y="40513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22" name="타원 90"/>
          <p:cNvSpPr>
            <a:spLocks noChangeArrowheads="1"/>
          </p:cNvSpPr>
          <p:nvPr/>
        </p:nvSpPr>
        <p:spPr bwMode="auto">
          <a:xfrm>
            <a:off x="7121525" y="4076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23" name="직선 연결선 91"/>
          <p:cNvCxnSpPr>
            <a:cxnSpLocks noChangeShapeType="1"/>
            <a:stCxn id="42017" idx="3"/>
            <a:endCxn id="42021" idx="7"/>
          </p:cNvCxnSpPr>
          <p:nvPr/>
        </p:nvCxnSpPr>
        <p:spPr bwMode="auto">
          <a:xfrm flipH="1">
            <a:off x="6346825" y="3827463"/>
            <a:ext cx="254000" cy="292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4" name="직선 연결선 92"/>
          <p:cNvCxnSpPr>
            <a:cxnSpLocks noChangeShapeType="1"/>
            <a:stCxn id="42017" idx="5"/>
            <a:endCxn id="42022" idx="1"/>
          </p:cNvCxnSpPr>
          <p:nvPr/>
        </p:nvCxnSpPr>
        <p:spPr bwMode="auto">
          <a:xfrm>
            <a:off x="6905625" y="3827463"/>
            <a:ext cx="279400" cy="317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5" name="타원 93"/>
          <p:cNvSpPr>
            <a:spLocks noChangeArrowheads="1"/>
          </p:cNvSpPr>
          <p:nvPr/>
        </p:nvSpPr>
        <p:spPr bwMode="auto">
          <a:xfrm>
            <a:off x="5627688" y="48815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26" name="타원 94"/>
          <p:cNvSpPr>
            <a:spLocks noChangeArrowheads="1"/>
          </p:cNvSpPr>
          <p:nvPr/>
        </p:nvSpPr>
        <p:spPr bwMode="auto">
          <a:xfrm>
            <a:off x="6257925" y="4914900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27" name="직선 연결선 95"/>
          <p:cNvCxnSpPr>
            <a:cxnSpLocks noChangeShapeType="1"/>
            <a:stCxn id="42021" idx="4"/>
          </p:cNvCxnSpPr>
          <p:nvPr/>
        </p:nvCxnSpPr>
        <p:spPr bwMode="auto">
          <a:xfrm flipH="1">
            <a:off x="5995988" y="4514850"/>
            <a:ext cx="198437" cy="433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8" name="직선 연결선 96"/>
          <p:cNvCxnSpPr>
            <a:cxnSpLocks noChangeShapeType="1"/>
            <a:stCxn id="42021" idx="4"/>
            <a:endCxn id="42026" idx="1"/>
          </p:cNvCxnSpPr>
          <p:nvPr/>
        </p:nvCxnSpPr>
        <p:spPr bwMode="auto">
          <a:xfrm>
            <a:off x="6194425" y="4514850"/>
            <a:ext cx="127000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타원 97"/>
          <p:cNvSpPr/>
          <p:nvPr/>
        </p:nvSpPr>
        <p:spPr bwMode="auto">
          <a:xfrm>
            <a:off x="6784975" y="4926013"/>
            <a:ext cx="433388" cy="4651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030" name="타원 98"/>
          <p:cNvSpPr>
            <a:spLocks noChangeArrowheads="1"/>
          </p:cNvSpPr>
          <p:nvPr/>
        </p:nvSpPr>
        <p:spPr bwMode="auto">
          <a:xfrm>
            <a:off x="7405688" y="49244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31" name="직선 연결선 99"/>
          <p:cNvCxnSpPr>
            <a:cxnSpLocks noChangeShapeType="1"/>
            <a:stCxn id="42022" idx="4"/>
            <a:endCxn id="98" idx="7"/>
          </p:cNvCxnSpPr>
          <p:nvPr/>
        </p:nvCxnSpPr>
        <p:spPr bwMode="auto">
          <a:xfrm flipH="1">
            <a:off x="7154863" y="4540250"/>
            <a:ext cx="182562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32" name="직선 연결선 100"/>
          <p:cNvCxnSpPr>
            <a:cxnSpLocks noChangeShapeType="1"/>
            <a:endCxn id="42030" idx="1"/>
          </p:cNvCxnSpPr>
          <p:nvPr/>
        </p:nvCxnSpPr>
        <p:spPr bwMode="auto">
          <a:xfrm>
            <a:off x="7342188" y="4524375"/>
            <a:ext cx="127000" cy="466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3" name="타원 106"/>
          <p:cNvSpPr>
            <a:spLocks noChangeArrowheads="1"/>
          </p:cNvSpPr>
          <p:nvPr/>
        </p:nvSpPr>
        <p:spPr bwMode="auto">
          <a:xfrm>
            <a:off x="6451600" y="57912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34" name="타원 107"/>
          <p:cNvSpPr>
            <a:spLocks noChangeArrowheads="1"/>
          </p:cNvSpPr>
          <p:nvPr/>
        </p:nvSpPr>
        <p:spPr bwMode="auto">
          <a:xfrm>
            <a:off x="7070725" y="57880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35" name="직선 연결선 108"/>
          <p:cNvCxnSpPr>
            <a:cxnSpLocks noChangeShapeType="1"/>
            <a:endCxn id="42033" idx="7"/>
          </p:cNvCxnSpPr>
          <p:nvPr/>
        </p:nvCxnSpPr>
        <p:spPr bwMode="auto">
          <a:xfrm flipH="1">
            <a:off x="6819900" y="5403850"/>
            <a:ext cx="184150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36" name="직선 연결선 109"/>
          <p:cNvCxnSpPr>
            <a:cxnSpLocks noChangeShapeType="1"/>
            <a:endCxn id="42034" idx="1"/>
          </p:cNvCxnSpPr>
          <p:nvPr/>
        </p:nvCxnSpPr>
        <p:spPr bwMode="auto">
          <a:xfrm>
            <a:off x="7007225" y="5387975"/>
            <a:ext cx="127000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7" name="타원 110"/>
          <p:cNvSpPr>
            <a:spLocks noChangeArrowheads="1"/>
          </p:cNvSpPr>
          <p:nvPr/>
        </p:nvSpPr>
        <p:spPr bwMode="auto">
          <a:xfrm>
            <a:off x="4035425" y="287496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38" name="타원 111"/>
          <p:cNvSpPr>
            <a:spLocks noChangeArrowheads="1"/>
          </p:cNvSpPr>
          <p:nvPr/>
        </p:nvSpPr>
        <p:spPr bwMode="auto">
          <a:xfrm>
            <a:off x="3449638" y="3432175"/>
            <a:ext cx="433387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39" name="타원 112"/>
          <p:cNvSpPr>
            <a:spLocks noChangeArrowheads="1"/>
          </p:cNvSpPr>
          <p:nvPr/>
        </p:nvSpPr>
        <p:spPr bwMode="auto">
          <a:xfrm>
            <a:off x="4683125" y="3441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40" name="직선 연결선 113"/>
          <p:cNvCxnSpPr>
            <a:cxnSpLocks noChangeShapeType="1"/>
            <a:stCxn id="42037" idx="3"/>
            <a:endCxn id="42038" idx="7"/>
          </p:cNvCxnSpPr>
          <p:nvPr/>
        </p:nvCxnSpPr>
        <p:spPr bwMode="auto">
          <a:xfrm flipH="1">
            <a:off x="3819525" y="3271838"/>
            <a:ext cx="279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41" name="직선 연결선 114"/>
          <p:cNvCxnSpPr>
            <a:cxnSpLocks noChangeShapeType="1"/>
            <a:stCxn id="42037" idx="5"/>
            <a:endCxn id="42039" idx="1"/>
          </p:cNvCxnSpPr>
          <p:nvPr/>
        </p:nvCxnSpPr>
        <p:spPr bwMode="auto">
          <a:xfrm>
            <a:off x="4403725" y="3271838"/>
            <a:ext cx="342900" cy="238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2" name="타원 115"/>
          <p:cNvSpPr>
            <a:spLocks noChangeArrowheads="1"/>
          </p:cNvSpPr>
          <p:nvPr/>
        </p:nvSpPr>
        <p:spPr bwMode="auto">
          <a:xfrm>
            <a:off x="2892425" y="4051300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43" name="타원 116"/>
          <p:cNvSpPr>
            <a:spLocks noChangeArrowheads="1"/>
          </p:cNvSpPr>
          <p:nvPr/>
        </p:nvSpPr>
        <p:spPr bwMode="auto">
          <a:xfrm>
            <a:off x="4035425" y="4076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44" name="직선 연결선 117"/>
          <p:cNvCxnSpPr>
            <a:cxnSpLocks noChangeShapeType="1"/>
            <a:stCxn id="42038" idx="3"/>
            <a:endCxn id="42042" idx="7"/>
          </p:cNvCxnSpPr>
          <p:nvPr/>
        </p:nvCxnSpPr>
        <p:spPr bwMode="auto">
          <a:xfrm flipH="1">
            <a:off x="3260725" y="3829050"/>
            <a:ext cx="252413" cy="290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45" name="직선 연결선 118"/>
          <p:cNvCxnSpPr>
            <a:cxnSpLocks noChangeShapeType="1"/>
            <a:stCxn id="42038" idx="5"/>
            <a:endCxn id="42043" idx="1"/>
          </p:cNvCxnSpPr>
          <p:nvPr/>
        </p:nvCxnSpPr>
        <p:spPr bwMode="auto">
          <a:xfrm>
            <a:off x="3819525" y="3829050"/>
            <a:ext cx="279400" cy="315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6" name="타원 119"/>
          <p:cNvSpPr>
            <a:spLocks noChangeArrowheads="1"/>
          </p:cNvSpPr>
          <p:nvPr/>
        </p:nvSpPr>
        <p:spPr bwMode="auto">
          <a:xfrm>
            <a:off x="2540000" y="48815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47" name="타원 120"/>
          <p:cNvSpPr>
            <a:spLocks noChangeArrowheads="1"/>
          </p:cNvSpPr>
          <p:nvPr/>
        </p:nvSpPr>
        <p:spPr bwMode="auto">
          <a:xfrm>
            <a:off x="3170238" y="4916488"/>
            <a:ext cx="433387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48" name="직선 연결선 121"/>
          <p:cNvCxnSpPr>
            <a:cxnSpLocks noChangeShapeType="1"/>
            <a:stCxn id="42042" idx="4"/>
          </p:cNvCxnSpPr>
          <p:nvPr/>
        </p:nvCxnSpPr>
        <p:spPr bwMode="auto">
          <a:xfrm flipH="1">
            <a:off x="2908300" y="4516438"/>
            <a:ext cx="200025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49" name="직선 연결선 122"/>
          <p:cNvCxnSpPr>
            <a:cxnSpLocks noChangeShapeType="1"/>
            <a:stCxn id="42042" idx="4"/>
            <a:endCxn id="42047" idx="1"/>
          </p:cNvCxnSpPr>
          <p:nvPr/>
        </p:nvCxnSpPr>
        <p:spPr bwMode="auto">
          <a:xfrm>
            <a:off x="3108325" y="4516438"/>
            <a:ext cx="125413" cy="466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타원 123"/>
          <p:cNvSpPr/>
          <p:nvPr/>
        </p:nvSpPr>
        <p:spPr bwMode="auto">
          <a:xfrm>
            <a:off x="3698875" y="4927600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98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051" name="타원 124"/>
          <p:cNvSpPr>
            <a:spLocks noChangeArrowheads="1"/>
          </p:cNvSpPr>
          <p:nvPr/>
        </p:nvSpPr>
        <p:spPr bwMode="auto">
          <a:xfrm>
            <a:off x="4318000" y="4924425"/>
            <a:ext cx="433388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52" name="직선 연결선 125"/>
          <p:cNvCxnSpPr>
            <a:cxnSpLocks noChangeShapeType="1"/>
            <a:stCxn id="42043" idx="4"/>
            <a:endCxn id="124" idx="7"/>
          </p:cNvCxnSpPr>
          <p:nvPr/>
        </p:nvCxnSpPr>
        <p:spPr bwMode="auto">
          <a:xfrm flipH="1">
            <a:off x="4067175" y="4540250"/>
            <a:ext cx="184150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3" name="직선 연결선 126"/>
          <p:cNvCxnSpPr>
            <a:cxnSpLocks noChangeShapeType="1"/>
            <a:endCxn id="42051" idx="1"/>
          </p:cNvCxnSpPr>
          <p:nvPr/>
        </p:nvCxnSpPr>
        <p:spPr bwMode="auto">
          <a:xfrm>
            <a:off x="4256088" y="4524375"/>
            <a:ext cx="125412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366713" y="104775"/>
            <a:ext cx="4638675" cy="809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</a:t>
            </a:r>
            <a:endParaRPr lang="en-US" altLang="ko-KR" sz="2000" i="0">
              <a:latin typeface="Times New Roman" pitchFamily="18" charset="0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</a:rPr>
              <a:t> -  bound </a:t>
            </a:r>
            <a:r>
              <a:rPr lang="ko-KR" altLang="en-US" sz="2000" i="0">
                <a:latin typeface="Times New Roman" pitchFamily="18" charset="0"/>
              </a:rPr>
              <a:t>표시 있는 것만 </a:t>
            </a:r>
            <a:r>
              <a:rPr lang="en-US" altLang="ko-KR" sz="2000" i="0">
                <a:latin typeface="Times New Roman" pitchFamily="18" charset="0"/>
              </a:rPr>
              <a:t>PQ</a:t>
            </a:r>
            <a:r>
              <a:rPr lang="ko-KR" altLang="en-US" sz="2000" i="0">
                <a:latin typeface="Times New Roman" pitchFamily="18" charset="0"/>
              </a:rPr>
              <a:t>에 존재한다</a:t>
            </a:r>
            <a:r>
              <a:rPr lang="en-US" altLang="ko-KR" sz="2000" i="0">
                <a:latin typeface="Times New Roman" pitchFamily="18" charset="0"/>
              </a:rPr>
              <a:t>.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DBDE38F-D570-42BB-9C5A-DCFDF2490E9F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908050"/>
            <a:ext cx="7705725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__init__(self,level,weight, profit, bound, include):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self.level = level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self.weight = weight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self.profit = profit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self.bound = bound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self.include = include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__cmp__(self, other):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return cmp(self.bound, other.bound)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5A32D6E-2F3C-4773-9371-0C651849CC28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875" y="615950"/>
            <a:ext cx="8505825" cy="45550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kp_Best_FS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 = n*[0]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 = Node(-1,0,0, 0.0,temp)</a:t>
            </a: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0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0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compBound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(u):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u.weight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&gt;=W: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0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defRPr/>
            </a:pPr>
            <a:r>
              <a:rPr lang="en-US" altLang="ko-KR" sz="10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ko-KR" altLang="en-US" sz="10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0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heap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minheap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이라 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계산하여 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하여 </a:t>
            </a:r>
            <a:r>
              <a:rPr lang="ko-KR" altLang="en-US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리턴한다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비교를 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으로 수행한다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W=16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p=[40,30,50,10]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w=[2,5,10,5]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include=[0]*n</a:t>
            </a: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kp_Best_FS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en-US" altLang="ko-KR" sz="10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3729038"/>
            <a:ext cx="2743200" cy="811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W=16, p=[40,30,50,10], 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           w=[2,5,10,5]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15088" y="5070475"/>
            <a:ext cx="2195512" cy="64611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/>
              <a:t>[1, 0, 1, 0]</a:t>
            </a:r>
          </a:p>
          <a:p>
            <a:pPr>
              <a:defRPr/>
            </a:pPr>
            <a:r>
              <a:rPr lang="en-US" altLang="ko-KR" sz="1200" i="0"/>
              <a:t>-90</a:t>
            </a:r>
          </a:p>
          <a:p>
            <a:pPr>
              <a:defRPr/>
            </a:pPr>
            <a:r>
              <a:rPr lang="en-US" altLang="ko-KR" sz="1200" i="0"/>
              <a:t>&gt;&gt;&gt; </a:t>
            </a:r>
            <a:endParaRPr lang="ko-KR" altLang="en-US" sz="1200" i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E3859F2-EAAD-47B3-85A9-B5C0805A816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28625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외판원 문제</a:t>
            </a:r>
            <a:br>
              <a:rPr lang="ko-KR" altLang="en-US" smtClean="0"/>
            </a:br>
            <a:r>
              <a:rPr lang="en-US" altLang="ko-KR" smtClean="0"/>
              <a:t>(Traveling Salesman(person) Problem)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81188"/>
            <a:ext cx="8839200" cy="3905250"/>
          </a:xfrm>
        </p:spPr>
        <p:txBody>
          <a:bodyPr/>
          <a:lstStyle/>
          <a:p>
            <a:pPr eaLnBrk="1" hangingPunct="1"/>
            <a:r>
              <a:rPr lang="ko-KR" altLang="en-US" smtClean="0"/>
              <a:t>하나의</a:t>
            </a:r>
            <a:r>
              <a:rPr lang="en-US" altLang="ko-KR" smtClean="0"/>
              <a:t> </a:t>
            </a:r>
            <a:r>
              <a:rPr lang="ko-KR" altLang="en-US" smtClean="0"/>
              <a:t>노드에서 출발하여 다른 노드들을 각각 한번씩 만 방문하고</a:t>
            </a:r>
            <a:r>
              <a:rPr lang="en-US" altLang="ko-KR" smtClean="0"/>
              <a:t>, </a:t>
            </a:r>
            <a:r>
              <a:rPr lang="ko-KR" altLang="en-US" smtClean="0"/>
              <a:t>다시 출발노드로 돌아오는 가장 짧은 일주여행경로</a:t>
            </a:r>
            <a:r>
              <a:rPr lang="en-US" altLang="ko-KR" smtClean="0"/>
              <a:t>(tour)</a:t>
            </a:r>
            <a:r>
              <a:rPr lang="ko-KR" altLang="en-US" smtClean="0"/>
              <a:t>를 결정하는 문제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이 문제는 음이 아닌 가중치가 있는</a:t>
            </a:r>
            <a:r>
              <a:rPr lang="en-US" altLang="ko-KR" smtClean="0"/>
              <a:t>, </a:t>
            </a:r>
            <a:r>
              <a:rPr lang="ko-KR" altLang="en-US" smtClean="0"/>
              <a:t>방향성 그래프로 나타낼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그래프 상에서 일주여행경로</a:t>
            </a:r>
            <a:r>
              <a:rPr lang="en-US" altLang="ko-KR" smtClean="0"/>
              <a:t>(tour, Hamiltonian circuit)</a:t>
            </a:r>
            <a:r>
              <a:rPr lang="ko-KR" altLang="en-US" smtClean="0"/>
              <a:t>는 한 정점을 출발하여 다른 모든 정점을 한번씩 만 거쳐서 다시 그 정점으로 돌아오는 경로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여러 개의 일주여행경로 중에서 길이가 최소가 되는 경로가 최적일주여행경로</a:t>
            </a:r>
            <a:r>
              <a:rPr lang="en-US" altLang="ko-KR" smtClean="0"/>
              <a:t>(optimal tour)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무작정 알고리즘</a:t>
            </a:r>
            <a:r>
              <a:rPr lang="en-US" altLang="ko-KR" smtClean="0"/>
              <a:t>: </a:t>
            </a:r>
            <a:r>
              <a:rPr lang="ko-KR" altLang="en-US" smtClean="0"/>
              <a:t>가능한 모든 일주여행경로를 다 고려한 후</a:t>
            </a:r>
            <a:r>
              <a:rPr lang="en-US" altLang="ko-KR" smtClean="0"/>
              <a:t>, </a:t>
            </a:r>
            <a:r>
              <a:rPr lang="ko-KR" altLang="en-US" smtClean="0"/>
              <a:t>그 중에서 가장 짧은 일주여행경로를 선택한다</a:t>
            </a:r>
            <a:r>
              <a:rPr lang="en-US" altLang="ko-KR" smtClean="0"/>
              <a:t>. </a:t>
            </a:r>
            <a:r>
              <a:rPr lang="ko-KR" altLang="en-US" smtClean="0"/>
              <a:t>가능한 일주여행경로의 총 개수는 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- 1)!.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0D642B4-7ACB-464E-925E-1E23F4C9070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839200" cy="962025"/>
          </a:xfrm>
        </p:spPr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가장 최적이 되는 일주여행경로는</a:t>
            </a:r>
            <a:r>
              <a:rPr lang="en-US" altLang="ko-KR" smtClean="0"/>
              <a:t>?</a:t>
            </a:r>
          </a:p>
        </p:txBody>
      </p:sp>
      <p:grpSp>
        <p:nvGrpSpPr>
          <p:cNvPr id="47108" name="그룹 31"/>
          <p:cNvGrpSpPr>
            <a:grpSpLocks/>
          </p:cNvGrpSpPr>
          <p:nvPr/>
        </p:nvGrpSpPr>
        <p:grpSpPr bwMode="auto">
          <a:xfrm>
            <a:off x="3124200" y="2209800"/>
            <a:ext cx="2590800" cy="2433638"/>
            <a:chOff x="3124200" y="2209800"/>
            <a:chExt cx="2914650" cy="2667000"/>
          </a:xfrm>
        </p:grpSpPr>
        <p:sp>
          <p:nvSpPr>
            <p:cNvPr id="47109" name="Oval 4"/>
            <p:cNvSpPr>
              <a:spLocks noChangeArrowheads="1"/>
            </p:cNvSpPr>
            <p:nvPr/>
          </p:nvSpPr>
          <p:spPr bwMode="auto">
            <a:xfrm>
              <a:off x="3124200" y="2286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3276600" y="23876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1</a:t>
              </a:r>
              <a:endParaRPr lang="en-US" altLang="ko-KR" sz="2400" i="0"/>
            </a:p>
          </p:txBody>
        </p:sp>
        <p:sp>
          <p:nvSpPr>
            <p:cNvPr id="47111" name="Oval 6"/>
            <p:cNvSpPr>
              <a:spLocks noChangeArrowheads="1"/>
            </p:cNvSpPr>
            <p:nvPr/>
          </p:nvSpPr>
          <p:spPr bwMode="auto">
            <a:xfrm>
              <a:off x="5334000" y="2286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5486400" y="24003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2</a:t>
              </a:r>
              <a:endParaRPr lang="en-US" altLang="ko-KR" sz="2400" i="0"/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3124200" y="4191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4" name="Text Box 9"/>
            <p:cNvSpPr txBox="1">
              <a:spLocks noChangeArrowheads="1"/>
            </p:cNvSpPr>
            <p:nvPr/>
          </p:nvSpPr>
          <p:spPr bwMode="auto">
            <a:xfrm>
              <a:off x="3276600" y="43180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4</a:t>
              </a:r>
              <a:endParaRPr lang="en-US" altLang="ko-KR" sz="2400" i="0"/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5334000" y="4191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6" name="Text Box 11"/>
            <p:cNvSpPr txBox="1">
              <a:spLocks noChangeArrowheads="1"/>
            </p:cNvSpPr>
            <p:nvPr/>
          </p:nvSpPr>
          <p:spPr bwMode="auto">
            <a:xfrm>
              <a:off x="5486400" y="4303713"/>
              <a:ext cx="420688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3</a:t>
              </a:r>
              <a:endParaRPr lang="en-US" altLang="ko-KR" sz="2400" i="0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3771900" y="2768600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3784600" y="2527300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7119" name="AutoShape 18"/>
            <p:cNvCxnSpPr>
              <a:cxnSpLocks noChangeShapeType="1"/>
              <a:stCxn id="47115" idx="2"/>
              <a:endCxn id="47113" idx="6"/>
            </p:cNvCxnSpPr>
            <p:nvPr/>
          </p:nvCxnSpPr>
          <p:spPr bwMode="auto">
            <a:xfrm flipH="1">
              <a:off x="3810000" y="4533900"/>
              <a:ext cx="1524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0" name="AutoShape 19"/>
            <p:cNvCxnSpPr>
              <a:cxnSpLocks noChangeShapeType="1"/>
              <a:stCxn id="47113" idx="0"/>
              <a:endCxn id="47109" idx="4"/>
            </p:cNvCxnSpPr>
            <p:nvPr/>
          </p:nvCxnSpPr>
          <p:spPr bwMode="auto">
            <a:xfrm flipV="1">
              <a:off x="3467100" y="2971800"/>
              <a:ext cx="0" cy="12192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1" name="AutoShape 20"/>
            <p:cNvCxnSpPr>
              <a:cxnSpLocks noChangeShapeType="1"/>
              <a:stCxn id="47109" idx="5"/>
              <a:endCxn id="47115" idx="1"/>
            </p:cNvCxnSpPr>
            <p:nvPr/>
          </p:nvCxnSpPr>
          <p:spPr bwMode="auto">
            <a:xfrm>
              <a:off x="3709988" y="2871788"/>
              <a:ext cx="1724025" cy="1419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2" name="Line 21"/>
            <p:cNvSpPr>
              <a:spLocks noChangeShapeType="1"/>
            </p:cNvSpPr>
            <p:nvPr/>
          </p:nvSpPr>
          <p:spPr bwMode="auto">
            <a:xfrm flipV="1">
              <a:off x="3594100" y="2844800"/>
              <a:ext cx="1828800" cy="1371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3" name="Line 22"/>
            <p:cNvSpPr>
              <a:spLocks noChangeShapeType="1"/>
            </p:cNvSpPr>
            <p:nvPr/>
          </p:nvSpPr>
          <p:spPr bwMode="auto">
            <a:xfrm flipH="1">
              <a:off x="3733800" y="2971800"/>
              <a:ext cx="1752600" cy="129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4" name="Line 23"/>
            <p:cNvSpPr>
              <a:spLocks noChangeShapeType="1"/>
            </p:cNvSpPr>
            <p:nvPr/>
          </p:nvSpPr>
          <p:spPr bwMode="auto">
            <a:xfrm flipV="1">
              <a:off x="5626100" y="29718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5" name="Line 24"/>
            <p:cNvSpPr>
              <a:spLocks noChangeShapeType="1"/>
            </p:cNvSpPr>
            <p:nvPr/>
          </p:nvSpPr>
          <p:spPr bwMode="auto">
            <a:xfrm>
              <a:off x="5778500" y="29845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6" name="Text Box 25"/>
            <p:cNvSpPr txBox="1">
              <a:spLocks noChangeArrowheads="1"/>
            </p:cNvSpPr>
            <p:nvPr/>
          </p:nvSpPr>
          <p:spPr bwMode="auto">
            <a:xfrm>
              <a:off x="4425950" y="27320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1</a:t>
              </a:r>
            </a:p>
          </p:txBody>
        </p: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4419600" y="2209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2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4718050" y="29098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3</a:t>
              </a:r>
            </a:p>
          </p:txBody>
        </p:sp>
        <p:sp>
          <p:nvSpPr>
            <p:cNvPr id="47129" name="Text Box 28"/>
            <p:cNvSpPr txBox="1">
              <a:spLocks noChangeArrowheads="1"/>
            </p:cNvSpPr>
            <p:nvPr/>
          </p:nvSpPr>
          <p:spPr bwMode="auto">
            <a:xfrm>
              <a:off x="5022850" y="32004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4</a:t>
              </a:r>
            </a:p>
          </p:txBody>
        </p:sp>
        <p:sp>
          <p:nvSpPr>
            <p:cNvPr id="47130" name="Text Box 29"/>
            <p:cNvSpPr txBox="1">
              <a:spLocks noChangeArrowheads="1"/>
            </p:cNvSpPr>
            <p:nvPr/>
          </p:nvSpPr>
          <p:spPr bwMode="auto">
            <a:xfrm>
              <a:off x="3175000" y="34432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6</a:t>
              </a:r>
            </a:p>
          </p:txBody>
        </p:sp>
        <p:sp>
          <p:nvSpPr>
            <p:cNvPr id="47131" name="Text Box 30"/>
            <p:cNvSpPr txBox="1">
              <a:spLocks noChangeArrowheads="1"/>
            </p:cNvSpPr>
            <p:nvPr/>
          </p:nvSpPr>
          <p:spPr bwMode="auto">
            <a:xfrm>
              <a:off x="5727700" y="3467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6</a:t>
              </a:r>
            </a:p>
          </p:txBody>
        </p:sp>
        <p:sp>
          <p:nvSpPr>
            <p:cNvPr id="47132" name="Text Box 31"/>
            <p:cNvSpPr txBox="1">
              <a:spLocks noChangeArrowheads="1"/>
            </p:cNvSpPr>
            <p:nvPr/>
          </p:nvSpPr>
          <p:spPr bwMode="auto">
            <a:xfrm>
              <a:off x="5340350" y="34813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7</a:t>
              </a:r>
            </a:p>
          </p:txBody>
        </p:sp>
        <p:sp>
          <p:nvSpPr>
            <p:cNvPr id="47133" name="Text Box 32"/>
            <p:cNvSpPr txBox="1">
              <a:spLocks noChangeArrowheads="1"/>
            </p:cNvSpPr>
            <p:nvPr/>
          </p:nvSpPr>
          <p:spPr bwMode="auto">
            <a:xfrm>
              <a:off x="4749800" y="3848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9</a:t>
              </a:r>
            </a:p>
          </p:txBody>
        </p:sp>
        <p:sp>
          <p:nvSpPr>
            <p:cNvPr id="47134" name="Text Box 33"/>
            <p:cNvSpPr txBox="1">
              <a:spLocks noChangeArrowheads="1"/>
            </p:cNvSpPr>
            <p:nvPr/>
          </p:nvSpPr>
          <p:spPr bwMode="auto">
            <a:xfrm>
              <a:off x="4451350" y="4495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8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2D5FC47-DDC8-477E-83D1-A65E785767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9219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4352925" y="1497013"/>
            <a:ext cx="84455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9221" name="그룹 14"/>
          <p:cNvGrpSpPr>
            <a:grpSpLocks/>
          </p:cNvGrpSpPr>
          <p:nvPr/>
        </p:nvGrpSpPr>
        <p:grpSpPr bwMode="auto">
          <a:xfrm>
            <a:off x="4371975" y="4143375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223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055 w 3597397"/>
              <a:gd name="T1" fmla="*/ 1090335 h 1838626"/>
              <a:gd name="T2" fmla="*/ 1359018 w 3597397"/>
              <a:gd name="T3" fmla="*/ 401767 h 1838626"/>
              <a:gd name="T4" fmla="*/ 685502 w 3597397"/>
              <a:gd name="T5" fmla="*/ 9439 h 1838626"/>
              <a:gd name="T6" fmla="*/ 19997 w 3597397"/>
              <a:gd name="T7" fmla="*/ 786085 h 1838626"/>
              <a:gd name="T8" fmla="*/ 324687 w 3597397"/>
              <a:gd name="T9" fmla="*/ 1770903 h 1838626"/>
              <a:gd name="T10" fmla="*/ 1800011 w 3597397"/>
              <a:gd name="T11" fmla="*/ 1698843 h 1838626"/>
              <a:gd name="T12" fmla="*/ 3419658 w 3597397"/>
              <a:gd name="T13" fmla="*/ 1362566 h 1838626"/>
              <a:gd name="T14" fmla="*/ 3419658 w 3597397"/>
              <a:gd name="T15" fmla="*/ 1362566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65525" y="1997075"/>
            <a:ext cx="3714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50" y="146050"/>
            <a:ext cx="8208963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이미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실제 보물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80)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을 알고 있다고 가정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출발점에서 시작해서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D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로 이동하니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의 갈림길에서 팻말 확인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70, 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100.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어느 곳을 탐사할까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9227" name="자유형 12"/>
          <p:cNvSpPr>
            <a:spLocks/>
          </p:cNvSpPr>
          <p:nvPr/>
        </p:nvSpPr>
        <p:spPr bwMode="auto">
          <a:xfrm>
            <a:off x="4024313" y="2217738"/>
            <a:ext cx="639762" cy="1095375"/>
          </a:xfrm>
          <a:custGeom>
            <a:avLst/>
            <a:gdLst>
              <a:gd name="T0" fmla="*/ 628100 w 639534"/>
              <a:gd name="T1" fmla="*/ 1089565 h 1095494"/>
              <a:gd name="T2" fmla="*/ 628100 w 639534"/>
              <a:gd name="T3" fmla="*/ 993423 h 1095494"/>
              <a:gd name="T4" fmla="*/ 483155 w 639534"/>
              <a:gd name="T5" fmla="*/ 408590 h 1095494"/>
              <a:gd name="T6" fmla="*/ 0 w 639534"/>
              <a:gd name="T7" fmla="*/ 0 h 1095494"/>
              <a:gd name="T8" fmla="*/ 0 w 639534"/>
              <a:gd name="T9" fmla="*/ 0 h 10954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534" h="1095494">
                <a:moveTo>
                  <a:pt x="625642" y="1090863"/>
                </a:moveTo>
                <a:cubicBezTo>
                  <a:pt x="637673" y="1099552"/>
                  <a:pt x="649705" y="1108242"/>
                  <a:pt x="625642" y="994611"/>
                </a:cubicBezTo>
                <a:cubicBezTo>
                  <a:pt x="601579" y="880980"/>
                  <a:pt x="585537" y="574842"/>
                  <a:pt x="481263" y="409074"/>
                </a:cubicBezTo>
                <a:cubicBezTo>
                  <a:pt x="376989" y="243305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9228" name="자유형 20"/>
          <p:cNvSpPr>
            <a:spLocks/>
          </p:cNvSpPr>
          <p:nvPr/>
        </p:nvSpPr>
        <p:spPr bwMode="auto">
          <a:xfrm>
            <a:off x="4827588" y="2352675"/>
            <a:ext cx="642937" cy="957263"/>
          </a:xfrm>
          <a:custGeom>
            <a:avLst/>
            <a:gdLst>
              <a:gd name="T0" fmla="*/ 0 w 643091"/>
              <a:gd name="T1" fmla="*/ 969853 h 956013"/>
              <a:gd name="T2" fmla="*/ 111997 w 643091"/>
              <a:gd name="T3" fmla="*/ 465349 h 956013"/>
              <a:gd name="T4" fmla="*/ 352001 w 643091"/>
              <a:gd name="T5" fmla="*/ 172411 h 956013"/>
              <a:gd name="T6" fmla="*/ 615993 w 643091"/>
              <a:gd name="T7" fmla="*/ 17803 h 956013"/>
              <a:gd name="T8" fmla="*/ 615993 w 643091"/>
              <a:gd name="T9" fmla="*/ 9669 h 956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3091" h="956013">
                <a:moveTo>
                  <a:pt x="0" y="956013"/>
                </a:moveTo>
                <a:cubicBezTo>
                  <a:pt x="26736" y="772865"/>
                  <a:pt x="53473" y="589718"/>
                  <a:pt x="112294" y="458708"/>
                </a:cubicBezTo>
                <a:cubicBezTo>
                  <a:pt x="171115" y="327697"/>
                  <a:pt x="268705" y="243476"/>
                  <a:pt x="352926" y="169950"/>
                </a:cubicBezTo>
                <a:cubicBezTo>
                  <a:pt x="437147" y="96424"/>
                  <a:pt x="573505" y="44287"/>
                  <a:pt x="617621" y="17550"/>
                </a:cubicBezTo>
                <a:cubicBezTo>
                  <a:pt x="661737" y="-9187"/>
                  <a:pt x="639679" y="171"/>
                  <a:pt x="617621" y="95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cxnSp>
        <p:nvCxnSpPr>
          <p:cNvPr id="9229" name="직선 화살표 연결선 26"/>
          <p:cNvCxnSpPr>
            <a:cxnSpLocks noChangeShapeType="1"/>
          </p:cNvCxnSpPr>
          <p:nvPr/>
        </p:nvCxnSpPr>
        <p:spPr bwMode="auto">
          <a:xfrm flipV="1">
            <a:off x="4697413" y="3284538"/>
            <a:ext cx="19050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30" name="그룹 28"/>
          <p:cNvGrpSpPr>
            <a:grpSpLocks/>
          </p:cNvGrpSpPr>
          <p:nvPr/>
        </p:nvGrpSpPr>
        <p:grpSpPr bwMode="auto">
          <a:xfrm>
            <a:off x="3773488" y="2701925"/>
            <a:ext cx="647700" cy="566738"/>
            <a:chOff x="1763688" y="1222884"/>
            <a:chExt cx="648072" cy="56670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70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231" name="그룹 32"/>
          <p:cNvGrpSpPr>
            <a:grpSpLocks/>
          </p:cNvGrpSpPr>
          <p:nvPr/>
        </p:nvGrpSpPr>
        <p:grpSpPr bwMode="auto">
          <a:xfrm>
            <a:off x="5037138" y="2738438"/>
            <a:ext cx="649287" cy="566737"/>
            <a:chOff x="1763688" y="1222884"/>
            <a:chExt cx="648072" cy="5667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 rot="5400000">
              <a:off x="1955140" y="1545291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00688" y="1974850"/>
            <a:ext cx="355600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7413" y="3200400"/>
            <a:ext cx="369887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9863" y="4733925"/>
            <a:ext cx="6461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200" i="0">
                <a:latin typeface="Times New Roman" pitchFamily="18" charset="0"/>
                <a:ea typeface="+mn-ea"/>
              </a:rPr>
              <a:t>출발점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정육면체 1"/>
          <p:cNvSpPr/>
          <p:nvPr/>
        </p:nvSpPr>
        <p:spPr bwMode="auto">
          <a:xfrm>
            <a:off x="3916363" y="5338763"/>
            <a:ext cx="647700" cy="409575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i="0" dirty="0">
                <a:latin typeface="Courier New" pitchFamily="49" charset="0"/>
                <a:cs typeface="Courier New" pitchFamily="49" charset="0"/>
              </a:rPr>
              <a:t>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ED2908-9E46-424B-A09C-53082193178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8131" name="그림 4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85813" y="928688"/>
            <a:ext cx="2643187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0125" y="428625"/>
            <a:ext cx="5708650" cy="407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그림 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6.4) 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모든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노드간에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에지가 있는 그래프의 인접행렬 표현</a:t>
            </a:r>
          </a:p>
        </p:txBody>
      </p:sp>
      <p:pic>
        <p:nvPicPr>
          <p:cNvPr id="48133" name="그림 6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2"/>
          <a:stretch>
            <a:fillRect/>
          </a:stretch>
        </p:blipFill>
        <p:spPr bwMode="auto">
          <a:xfrm>
            <a:off x="2857500" y="3714750"/>
            <a:ext cx="2714625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43625" y="4500563"/>
            <a:ext cx="1409700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TSP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의 최적해</a:t>
            </a:r>
          </a:p>
        </p:txBody>
      </p:sp>
      <p:grpSp>
        <p:nvGrpSpPr>
          <p:cNvPr id="48135" name="그룹 65"/>
          <p:cNvGrpSpPr>
            <a:grpSpLocks/>
          </p:cNvGrpSpPr>
          <p:nvPr/>
        </p:nvGrpSpPr>
        <p:grpSpPr bwMode="auto">
          <a:xfrm>
            <a:off x="4714875" y="1000125"/>
            <a:ext cx="2806700" cy="2586038"/>
            <a:chOff x="4714876" y="1000105"/>
            <a:chExt cx="2806129" cy="2586052"/>
          </a:xfrm>
        </p:grpSpPr>
        <p:sp>
          <p:nvSpPr>
            <p:cNvPr id="48136" name="Oval 6"/>
            <p:cNvSpPr>
              <a:spLocks noChangeArrowheads="1"/>
            </p:cNvSpPr>
            <p:nvPr/>
          </p:nvSpPr>
          <p:spPr bwMode="auto">
            <a:xfrm>
              <a:off x="4916991" y="1060301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37" name="Text Box 7"/>
            <p:cNvSpPr txBox="1">
              <a:spLocks noChangeArrowheads="1"/>
            </p:cNvSpPr>
            <p:nvPr/>
          </p:nvSpPr>
          <p:spPr bwMode="auto">
            <a:xfrm>
              <a:off x="5006950" y="10784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1</a:t>
              </a:r>
              <a:endParaRPr lang="en-US" altLang="ko-KR" sz="1400" i="0"/>
            </a:p>
          </p:txBody>
        </p:sp>
        <p:sp>
          <p:nvSpPr>
            <p:cNvPr id="48138" name="Oval 8"/>
            <p:cNvSpPr>
              <a:spLocks noChangeArrowheads="1"/>
            </p:cNvSpPr>
            <p:nvPr/>
          </p:nvSpPr>
          <p:spPr bwMode="auto">
            <a:xfrm>
              <a:off x="6935805" y="1114816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39" name="Text Box 9"/>
            <p:cNvSpPr txBox="1">
              <a:spLocks noChangeArrowheads="1"/>
            </p:cNvSpPr>
            <p:nvPr/>
          </p:nvSpPr>
          <p:spPr bwMode="auto">
            <a:xfrm>
              <a:off x="7025764" y="11420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2</a:t>
              </a:r>
              <a:endParaRPr lang="en-US" altLang="ko-KR" sz="1400" i="0"/>
            </a:p>
          </p:txBody>
        </p:sp>
        <p:sp>
          <p:nvSpPr>
            <p:cNvPr id="48140" name="Oval 10"/>
            <p:cNvSpPr>
              <a:spLocks noChangeArrowheads="1"/>
            </p:cNvSpPr>
            <p:nvPr/>
          </p:nvSpPr>
          <p:spPr bwMode="auto">
            <a:xfrm>
              <a:off x="4916991" y="2205114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1" name="Text Box 11"/>
            <p:cNvSpPr txBox="1">
              <a:spLocks noChangeArrowheads="1"/>
            </p:cNvSpPr>
            <p:nvPr/>
          </p:nvSpPr>
          <p:spPr bwMode="auto">
            <a:xfrm>
              <a:off x="5006950" y="2232371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4</a:t>
              </a:r>
              <a:endParaRPr lang="en-US" altLang="ko-KR" sz="1400" i="0"/>
            </a:p>
          </p:txBody>
        </p:sp>
        <p:sp>
          <p:nvSpPr>
            <p:cNvPr id="48142" name="Oval 12"/>
            <p:cNvSpPr>
              <a:spLocks noChangeArrowheads="1"/>
            </p:cNvSpPr>
            <p:nvPr/>
          </p:nvSpPr>
          <p:spPr bwMode="auto">
            <a:xfrm>
              <a:off x="6935805" y="225962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3" name="Text Box 13"/>
            <p:cNvSpPr txBox="1">
              <a:spLocks noChangeArrowheads="1"/>
            </p:cNvSpPr>
            <p:nvPr/>
          </p:nvSpPr>
          <p:spPr bwMode="auto">
            <a:xfrm>
              <a:off x="7035110" y="2268714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3</a:t>
              </a:r>
              <a:endParaRPr lang="en-US" altLang="ko-KR" sz="1400" i="0"/>
            </a:p>
          </p:txBody>
        </p:sp>
        <p:sp>
          <p:nvSpPr>
            <p:cNvPr id="48144" name="Oval 14"/>
            <p:cNvSpPr>
              <a:spLocks noChangeArrowheads="1"/>
            </p:cNvSpPr>
            <p:nvPr/>
          </p:nvSpPr>
          <p:spPr bwMode="auto">
            <a:xfrm>
              <a:off x="5926398" y="315003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5" name="Text Box 15"/>
            <p:cNvSpPr txBox="1">
              <a:spLocks noChangeArrowheads="1"/>
            </p:cNvSpPr>
            <p:nvPr/>
          </p:nvSpPr>
          <p:spPr bwMode="auto">
            <a:xfrm>
              <a:off x="6016357" y="3177295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5</a:t>
              </a:r>
              <a:endParaRPr lang="en-US" altLang="ko-KR" sz="1400" i="0"/>
            </a:p>
          </p:txBody>
        </p:sp>
        <p:cxnSp>
          <p:nvCxnSpPr>
            <p:cNvPr id="48146" name="AutoShape 16"/>
            <p:cNvCxnSpPr>
              <a:cxnSpLocks noChangeShapeType="1"/>
            </p:cNvCxnSpPr>
            <p:nvPr/>
          </p:nvCxnSpPr>
          <p:spPr bwMode="auto">
            <a:xfrm>
              <a:off x="5004613" y="1496420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7" name="AutoShape 18"/>
            <p:cNvCxnSpPr>
              <a:cxnSpLocks noChangeShapeType="1"/>
            </p:cNvCxnSpPr>
            <p:nvPr/>
          </p:nvCxnSpPr>
          <p:spPr bwMode="auto">
            <a:xfrm>
              <a:off x="5279162" y="2629875"/>
              <a:ext cx="651909" cy="636007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8" name="AutoShape 19"/>
            <p:cNvCxnSpPr>
              <a:cxnSpLocks noChangeShapeType="1"/>
            </p:cNvCxnSpPr>
            <p:nvPr/>
          </p:nvCxnSpPr>
          <p:spPr bwMode="auto">
            <a:xfrm flipH="1">
              <a:off x="6322450" y="1436227"/>
              <a:ext cx="651909" cy="1726304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9" name="AutoShape 20"/>
            <p:cNvCxnSpPr>
              <a:cxnSpLocks noChangeShapeType="1"/>
            </p:cNvCxnSpPr>
            <p:nvPr/>
          </p:nvCxnSpPr>
          <p:spPr bwMode="auto">
            <a:xfrm>
              <a:off x="7269937" y="1550935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0" name="AutoShape 22"/>
            <p:cNvCxnSpPr>
              <a:cxnSpLocks noChangeShapeType="1"/>
            </p:cNvCxnSpPr>
            <p:nvPr/>
          </p:nvCxnSpPr>
          <p:spPr bwMode="auto">
            <a:xfrm>
              <a:off x="5400665" y="1381712"/>
              <a:ext cx="1587713" cy="1044868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4714876" y="1724702"/>
              <a:ext cx="364202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10</a:t>
              </a:r>
            </a:p>
          </p:txBody>
        </p:sp>
        <p:sp>
          <p:nvSpPr>
            <p:cNvPr id="48152" name="Text Box 26"/>
            <p:cNvSpPr txBox="1">
              <a:spLocks noChangeArrowheads="1"/>
            </p:cNvSpPr>
            <p:nvPr/>
          </p:nvSpPr>
          <p:spPr bwMode="auto">
            <a:xfrm>
              <a:off x="5768579" y="145922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4</a:t>
              </a:r>
            </a:p>
          </p:txBody>
        </p:sp>
        <p:sp>
          <p:nvSpPr>
            <p:cNvPr id="48153" name="Text Box 28"/>
            <p:cNvSpPr txBox="1">
              <a:spLocks noChangeArrowheads="1"/>
            </p:cNvSpPr>
            <p:nvPr/>
          </p:nvSpPr>
          <p:spPr bwMode="auto">
            <a:xfrm>
              <a:off x="6470823" y="2608297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48154" name="Text Box 29"/>
            <p:cNvSpPr txBox="1">
              <a:spLocks noChangeArrowheads="1"/>
            </p:cNvSpPr>
            <p:nvPr/>
          </p:nvSpPr>
          <p:spPr bwMode="auto">
            <a:xfrm>
              <a:off x="7246571" y="176899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48155" name="Text Box 50"/>
            <p:cNvSpPr txBox="1">
              <a:spLocks noChangeArrowheads="1"/>
            </p:cNvSpPr>
            <p:nvPr/>
          </p:nvSpPr>
          <p:spPr bwMode="auto">
            <a:xfrm>
              <a:off x="5367953" y="280818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2</a:t>
              </a:r>
            </a:p>
          </p:txBody>
        </p:sp>
        <p:grpSp>
          <p:nvGrpSpPr>
            <p:cNvPr id="48156" name="Group 59"/>
            <p:cNvGrpSpPr>
              <a:grpSpLocks/>
            </p:cNvGrpSpPr>
            <p:nvPr/>
          </p:nvGrpSpPr>
          <p:grpSpPr bwMode="auto">
            <a:xfrm>
              <a:off x="5009289" y="1000105"/>
              <a:ext cx="2275840" cy="2272585"/>
              <a:chOff x="3103" y="1611"/>
              <a:chExt cx="1948" cy="2001"/>
            </a:xfrm>
          </p:grpSpPr>
          <p:sp>
            <p:nvSpPr>
              <p:cNvPr id="48161" name="Text Box 27"/>
              <p:cNvSpPr txBox="1">
                <a:spLocks noChangeArrowheads="1"/>
              </p:cNvSpPr>
              <p:nvPr/>
            </p:nvSpPr>
            <p:spPr bwMode="auto">
              <a:xfrm>
                <a:off x="3316" y="2429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20</a:t>
                </a:r>
              </a:p>
            </p:txBody>
          </p:sp>
          <p:cxnSp>
            <p:nvCxnSpPr>
              <p:cNvPr id="48162" name="AutoShape 30"/>
              <p:cNvCxnSpPr>
                <a:cxnSpLocks noChangeShapeType="1"/>
              </p:cNvCxnSpPr>
              <p:nvPr/>
            </p:nvCxnSpPr>
            <p:spPr bwMode="auto">
              <a:xfrm>
                <a:off x="3456" y="1856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3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3470" y="1798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4" name="AutoShape 32"/>
              <p:cNvCxnSpPr>
                <a:cxnSpLocks noChangeShapeType="1"/>
              </p:cNvCxnSpPr>
              <p:nvPr/>
            </p:nvCxnSpPr>
            <p:spPr bwMode="auto">
              <a:xfrm>
                <a:off x="3148" y="2024"/>
                <a:ext cx="1" cy="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5" name="AutoShape 33"/>
              <p:cNvCxnSpPr>
                <a:cxnSpLocks noChangeShapeType="1"/>
              </p:cNvCxnSpPr>
              <p:nvPr/>
            </p:nvCxnSpPr>
            <p:spPr bwMode="auto">
              <a:xfrm flipH="1" flipV="1">
                <a:off x="3379" y="1979"/>
                <a:ext cx="1360" cy="9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6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4187" y="2024"/>
                <a:ext cx="545" cy="145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7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3334" y="2069"/>
                <a:ext cx="680" cy="140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8" name="AutoShape 36"/>
              <p:cNvCxnSpPr>
                <a:cxnSpLocks noChangeShapeType="1"/>
              </p:cNvCxnSpPr>
              <p:nvPr/>
            </p:nvCxnSpPr>
            <p:spPr bwMode="auto">
              <a:xfrm>
                <a:off x="3379" y="2069"/>
                <a:ext cx="661" cy="13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9" name="AutoShape 37"/>
              <p:cNvCxnSpPr>
                <a:cxnSpLocks noChangeShapeType="1"/>
              </p:cNvCxnSpPr>
              <p:nvPr/>
            </p:nvCxnSpPr>
            <p:spPr bwMode="auto">
              <a:xfrm>
                <a:off x="3411" y="3022"/>
                <a:ext cx="499" cy="4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0" name="AutoShape 38"/>
              <p:cNvCxnSpPr>
                <a:cxnSpLocks noChangeShapeType="1"/>
              </p:cNvCxnSpPr>
              <p:nvPr/>
            </p:nvCxnSpPr>
            <p:spPr bwMode="auto">
              <a:xfrm>
                <a:off x="4967" y="2115"/>
                <a:ext cx="0" cy="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1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4332" y="3113"/>
                <a:ext cx="498" cy="45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2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4377" y="3158"/>
                <a:ext cx="499" cy="45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3" name="AutoShape 41"/>
              <p:cNvCxnSpPr>
                <a:cxnSpLocks noChangeShapeType="1"/>
              </p:cNvCxnSpPr>
              <p:nvPr/>
            </p:nvCxnSpPr>
            <p:spPr bwMode="auto">
              <a:xfrm>
                <a:off x="3444" y="2944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4" name="AutoShape 42"/>
              <p:cNvCxnSpPr>
                <a:cxnSpLocks noChangeShapeType="1"/>
              </p:cNvCxnSpPr>
              <p:nvPr/>
            </p:nvCxnSpPr>
            <p:spPr bwMode="auto">
              <a:xfrm flipH="1" flipV="1">
                <a:off x="3458" y="2886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75" name="Text Box 43"/>
              <p:cNvSpPr txBox="1">
                <a:spLocks noChangeArrowheads="1"/>
              </p:cNvSpPr>
              <p:nvPr/>
            </p:nvSpPr>
            <p:spPr bwMode="auto">
              <a:xfrm>
                <a:off x="3923" y="1611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48176" name="Text Box 44"/>
              <p:cNvSpPr txBox="1">
                <a:spLocks noChangeArrowheads="1"/>
              </p:cNvSpPr>
              <p:nvPr/>
            </p:nvSpPr>
            <p:spPr bwMode="auto">
              <a:xfrm>
                <a:off x="4105" y="1838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48177" name="Text Box 45"/>
              <p:cNvSpPr txBox="1">
                <a:spLocks noChangeArrowheads="1"/>
              </p:cNvSpPr>
              <p:nvPr/>
            </p:nvSpPr>
            <p:spPr bwMode="auto">
              <a:xfrm>
                <a:off x="4816" y="225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5</a:t>
                </a:r>
              </a:p>
            </p:txBody>
          </p:sp>
          <p:sp>
            <p:nvSpPr>
              <p:cNvPr id="48178" name="Text Box 46"/>
              <p:cNvSpPr txBox="1">
                <a:spLocks noChangeArrowheads="1"/>
              </p:cNvSpPr>
              <p:nvPr/>
            </p:nvSpPr>
            <p:spPr bwMode="auto">
              <a:xfrm>
                <a:off x="4468" y="220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48179" name="Text Box 47"/>
              <p:cNvSpPr txBox="1">
                <a:spLocks noChangeArrowheads="1"/>
              </p:cNvSpPr>
              <p:nvPr/>
            </p:nvSpPr>
            <p:spPr bwMode="auto">
              <a:xfrm>
                <a:off x="4014" y="2927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48180" name="Text Box 48"/>
              <p:cNvSpPr txBox="1">
                <a:spLocks noChangeArrowheads="1"/>
              </p:cNvSpPr>
              <p:nvPr/>
            </p:nvSpPr>
            <p:spPr bwMode="auto">
              <a:xfrm>
                <a:off x="4014" y="2704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9</a:t>
                </a:r>
              </a:p>
            </p:txBody>
          </p:sp>
          <p:sp>
            <p:nvSpPr>
              <p:cNvPr id="48181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18</a:t>
                </a:r>
              </a:p>
            </p:txBody>
          </p:sp>
          <p:sp>
            <p:nvSpPr>
              <p:cNvPr id="48182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  <p:sp>
            <p:nvSpPr>
              <p:cNvPr id="48183" name="Text Box 52"/>
              <p:cNvSpPr txBox="1">
                <a:spLocks noChangeArrowheads="1"/>
              </p:cNvSpPr>
              <p:nvPr/>
            </p:nvSpPr>
            <p:spPr bwMode="auto">
              <a:xfrm>
                <a:off x="3103" y="2296"/>
                <a:ext cx="3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11</a:t>
                </a:r>
              </a:p>
            </p:txBody>
          </p:sp>
          <p:sp>
            <p:nvSpPr>
              <p:cNvPr id="48184" name="Text Box 53"/>
              <p:cNvSpPr txBox="1">
                <a:spLocks noChangeArrowheads="1"/>
              </p:cNvSpPr>
              <p:nvPr/>
            </p:nvSpPr>
            <p:spPr bwMode="auto">
              <a:xfrm>
                <a:off x="4468" y="3067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16</a:t>
                </a:r>
              </a:p>
            </p:txBody>
          </p:sp>
          <p:sp>
            <p:nvSpPr>
              <p:cNvPr id="48185" name="Text Box 54"/>
              <p:cNvSpPr txBox="1">
                <a:spLocks noChangeArrowheads="1"/>
              </p:cNvSpPr>
              <p:nvPr/>
            </p:nvSpPr>
            <p:spPr bwMode="auto">
              <a:xfrm>
                <a:off x="4645" y="3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17</a:t>
                </a:r>
              </a:p>
            </p:txBody>
          </p:sp>
          <p:sp>
            <p:nvSpPr>
              <p:cNvPr id="48186" name="Text Box 56"/>
              <p:cNvSpPr txBox="1">
                <a:spLocks noChangeArrowheads="1"/>
              </p:cNvSpPr>
              <p:nvPr/>
            </p:nvSpPr>
            <p:spPr bwMode="auto">
              <a:xfrm>
                <a:off x="4089" y="2526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</p:grpSp>
        <p:cxnSp>
          <p:nvCxnSpPr>
            <p:cNvPr id="48157" name="AutoShape 39"/>
            <p:cNvCxnSpPr>
              <a:cxnSpLocks noChangeShapeType="1"/>
              <a:stCxn id="48138" idx="2"/>
              <a:endCxn id="48140" idx="7"/>
            </p:cNvCxnSpPr>
            <p:nvPr/>
          </p:nvCxnSpPr>
          <p:spPr bwMode="auto">
            <a:xfrm rot="10800000" flipV="1">
              <a:off x="5347783" y="1332876"/>
              <a:ext cx="1588023" cy="9361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8" name="Text Box 26"/>
            <p:cNvSpPr txBox="1">
              <a:spLocks noChangeArrowheads="1"/>
            </p:cNvSpPr>
            <p:nvPr/>
          </p:nvSpPr>
          <p:spPr bwMode="auto">
            <a:xfrm>
              <a:off x="6072198" y="1571612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cxnSp>
          <p:nvCxnSpPr>
            <p:cNvPr id="48159" name="AutoShape 40"/>
            <p:cNvCxnSpPr>
              <a:cxnSpLocks noChangeShapeType="1"/>
            </p:cNvCxnSpPr>
            <p:nvPr/>
          </p:nvCxnSpPr>
          <p:spPr bwMode="auto">
            <a:xfrm flipV="1">
              <a:off x="5365050" y="1398055"/>
              <a:ext cx="1588023" cy="9361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60" name="Text Box 26"/>
            <p:cNvSpPr txBox="1">
              <a:spLocks noChangeArrowheads="1"/>
            </p:cNvSpPr>
            <p:nvPr/>
          </p:nvSpPr>
          <p:spPr bwMode="auto">
            <a:xfrm>
              <a:off x="6265058" y="169973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8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8E4D1A2-5FBF-4F9C-A75B-C9A894346B18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9155" name="그림 46" descr="06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785813"/>
            <a:ext cx="52149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6327775" y="750888"/>
            <a:ext cx="1571625" cy="288925"/>
          </a:xfrm>
          <a:prstGeom prst="wedgeRoundRectCallout">
            <a:avLst>
              <a:gd name="adj1" fmla="val -86643"/>
              <a:gd name="adj2" fmla="val 2417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Root = start</a:t>
            </a:r>
            <a:endParaRPr lang="ko-KR" altLang="en-US" sz="1200" i="0" dirty="0">
              <a:latin typeface="+mn-lt"/>
              <a:cs typeface="Courier New" pitchFamily="49" charset="0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835150" y="1620838"/>
            <a:ext cx="1571625" cy="958850"/>
          </a:xfrm>
          <a:prstGeom prst="wedgeRoundRectCallout">
            <a:avLst>
              <a:gd name="adj1" fmla="val 74237"/>
              <a:gd name="adj2" fmla="val 2171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represents all those tours that start with the path [1,2].</a:t>
            </a:r>
            <a:endParaRPr lang="ko-KR" altLang="en-US" sz="1400" i="0" dirty="0">
              <a:latin typeface="+mn-lt"/>
              <a:cs typeface="Courier New" pitchFamily="49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68313" y="5070475"/>
            <a:ext cx="1150937" cy="746125"/>
          </a:xfrm>
          <a:prstGeom prst="wedgeRoundRectCallout">
            <a:avLst>
              <a:gd name="adj1" fmla="val 72929"/>
              <a:gd name="adj2" fmla="val -10093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cs typeface="Courier New" pitchFamily="49" charset="0"/>
              </a:rPr>
              <a:t>Leaf is a tour, solution</a:t>
            </a:r>
            <a:endParaRPr lang="ko-KR" altLang="en-US" sz="1400" i="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FA16457-3BE1-48FE-9ED1-9961EFAF0B82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0179" name="그림 8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489825" y="477838"/>
            <a:ext cx="14398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5750" y="549275"/>
            <a:ext cx="2005013" cy="8715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한계값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구하기</a:t>
            </a:r>
            <a:endParaRPr lang="en-US" altLang="ko-KR" sz="2000" i="0" dirty="0">
              <a:latin typeface="Times New Roman" pitchFamily="18" charset="0"/>
              <a:ea typeface="+mn-ea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초기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750" y="1477963"/>
            <a:ext cx="3476625" cy="1492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 v1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min{14, 4, 10, 20}=4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v2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min{14, 7, 8, 7}=7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min{4, 5, 7, 16}=4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7, 9,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7, 17,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0182" name="직선 연결선 12"/>
          <p:cNvCxnSpPr>
            <a:cxnSpLocks noChangeShapeType="1"/>
          </p:cNvCxnSpPr>
          <p:nvPr/>
        </p:nvCxnSpPr>
        <p:spPr bwMode="auto">
          <a:xfrm>
            <a:off x="1500188" y="2900363"/>
            <a:ext cx="3500437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643063" y="2835275"/>
            <a:ext cx="26654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=4+7+4+2+4=21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8688" y="3621088"/>
            <a:ext cx="36576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[v1</a:t>
            </a:r>
            <a:r>
              <a:rPr lang="en-US" altLang="ko-KR" sz="2000" i="0" dirty="0">
                <a:latin typeface="굴림"/>
                <a:ea typeface="굴림"/>
              </a:rPr>
              <a:t>→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v2]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경로가 결정된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625" y="4127500"/>
            <a:ext cx="3208338" cy="152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v2]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길이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14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v2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min{7, 8, 7}=7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min{4,  7, 16}=4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 9,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17,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0186" name="직선 연결선 18"/>
          <p:cNvCxnSpPr>
            <a:cxnSpLocks noChangeShapeType="1"/>
          </p:cNvCxnSpPr>
          <p:nvPr/>
        </p:nvCxnSpPr>
        <p:spPr bwMode="auto">
          <a:xfrm>
            <a:off x="1643063" y="5549900"/>
            <a:ext cx="3500437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785813" y="5549900"/>
            <a:ext cx="43846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[v1,v2]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경로를 포함하는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=14+7+4+2+4=31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214813" y="9779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5143500" y="715963"/>
            <a:ext cx="785813" cy="8112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2,3,4,5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90" name="직선 화살표 연결선 23"/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4500563" y="1120775"/>
            <a:ext cx="642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직선 화살표 연결선 25"/>
          <p:cNvCxnSpPr>
            <a:cxnSpLocks noChangeShapeType="1"/>
          </p:cNvCxnSpPr>
          <p:nvPr/>
        </p:nvCxnSpPr>
        <p:spPr bwMode="auto">
          <a:xfrm rot="5400000" flipH="1" flipV="1">
            <a:off x="4572794" y="1334294"/>
            <a:ext cx="357187" cy="730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타원 27"/>
          <p:cNvSpPr/>
          <p:nvPr/>
        </p:nvSpPr>
        <p:spPr bwMode="auto">
          <a:xfrm>
            <a:off x="4643438" y="3835400"/>
            <a:ext cx="857250" cy="5000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lang="en-US" altLang="ko-KR" sz="1100" i="0" dirty="0">
                <a:latin typeface="굴림"/>
                <a:ea typeface="굴림"/>
              </a:rPr>
              <a:t> →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143625" y="3765550"/>
            <a:ext cx="785813" cy="6429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94" name="직선 화살표 연결선 29"/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5500688" y="4086225"/>
            <a:ext cx="642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직선 화살표 연결선 30"/>
          <p:cNvCxnSpPr>
            <a:cxnSpLocks noChangeShapeType="1"/>
          </p:cNvCxnSpPr>
          <p:nvPr/>
        </p:nvCxnSpPr>
        <p:spPr bwMode="auto">
          <a:xfrm flipV="1">
            <a:off x="3476625" y="4143375"/>
            <a:ext cx="1190625" cy="19843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직선 화살표 연결선 42"/>
          <p:cNvCxnSpPr>
            <a:cxnSpLocks noChangeShapeType="1"/>
          </p:cNvCxnSpPr>
          <p:nvPr/>
        </p:nvCxnSpPr>
        <p:spPr bwMode="auto">
          <a:xfrm flipV="1">
            <a:off x="4572000" y="4121150"/>
            <a:ext cx="1285875" cy="50006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4857750" y="3478213"/>
            <a:ext cx="338138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5072063" y="166846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000750" y="1406525"/>
            <a:ext cx="785813" cy="8112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1, 3,4,5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00" name="직선 화살표 연결선 58"/>
          <p:cNvCxnSpPr>
            <a:cxnSpLocks noChangeShapeType="1"/>
            <a:stCxn id="57" idx="6"/>
            <a:endCxn id="58" idx="2"/>
          </p:cNvCxnSpPr>
          <p:nvPr/>
        </p:nvCxnSpPr>
        <p:spPr bwMode="auto">
          <a:xfrm>
            <a:off x="5357813" y="1811338"/>
            <a:ext cx="642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1" name="직선 화살표 연결선 59"/>
          <p:cNvCxnSpPr>
            <a:cxnSpLocks noChangeShapeType="1"/>
          </p:cNvCxnSpPr>
          <p:nvPr/>
        </p:nvCxnSpPr>
        <p:spPr bwMode="auto">
          <a:xfrm rot="5400000" flipH="1" flipV="1">
            <a:off x="5430044" y="2024856"/>
            <a:ext cx="357188" cy="730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2" name="직선 화살표 연결선 60"/>
          <p:cNvCxnSpPr>
            <a:cxnSpLocks noChangeShapeType="1"/>
          </p:cNvCxnSpPr>
          <p:nvPr/>
        </p:nvCxnSpPr>
        <p:spPr bwMode="auto">
          <a:xfrm>
            <a:off x="4643438" y="1978025"/>
            <a:ext cx="928687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타원 63"/>
          <p:cNvSpPr/>
          <p:nvPr/>
        </p:nvSpPr>
        <p:spPr bwMode="auto">
          <a:xfrm>
            <a:off x="5643563" y="4660900"/>
            <a:ext cx="285750" cy="2873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7358063" y="4478338"/>
            <a:ext cx="785812" cy="642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05" name="직선 화살표 연결선 65"/>
          <p:cNvCxnSpPr>
            <a:cxnSpLocks noChangeShapeType="1"/>
            <a:stCxn id="67" idx="6"/>
            <a:endCxn id="65" idx="2"/>
          </p:cNvCxnSpPr>
          <p:nvPr/>
        </p:nvCxnSpPr>
        <p:spPr bwMode="auto">
          <a:xfrm flipV="1">
            <a:off x="6500813" y="4800600"/>
            <a:ext cx="857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타원 66"/>
          <p:cNvSpPr/>
          <p:nvPr/>
        </p:nvSpPr>
        <p:spPr bwMode="auto">
          <a:xfrm>
            <a:off x="6215063" y="46609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0875" y="2835275"/>
            <a:ext cx="1500188" cy="32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.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0208" name="모서리가 둥근 사각형 설명선 73"/>
          <p:cNvSpPr>
            <a:spLocks noChangeArrowheads="1"/>
          </p:cNvSpPr>
          <p:nvPr/>
        </p:nvSpPr>
        <p:spPr bwMode="auto">
          <a:xfrm>
            <a:off x="7358063" y="3121025"/>
            <a:ext cx="1214437" cy="506413"/>
          </a:xfrm>
          <a:prstGeom prst="wedgeRoundRectCallout">
            <a:avLst>
              <a:gd name="adj1" fmla="val -105759"/>
              <a:gd name="adj2" fmla="val 77542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은 직전 방문노드 이므로 바로 갈 수는 없다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0209" name="직선 화살표 연결선 79"/>
          <p:cNvCxnSpPr>
            <a:cxnSpLocks noChangeShapeType="1"/>
          </p:cNvCxnSpPr>
          <p:nvPr/>
        </p:nvCxnSpPr>
        <p:spPr bwMode="auto">
          <a:xfrm flipV="1">
            <a:off x="6000750" y="4906963"/>
            <a:ext cx="785813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0" name="직선 화살표 연결선 80"/>
          <p:cNvCxnSpPr>
            <a:cxnSpLocks noChangeShapeType="1"/>
          </p:cNvCxnSpPr>
          <p:nvPr/>
        </p:nvCxnSpPr>
        <p:spPr bwMode="auto">
          <a:xfrm>
            <a:off x="4714875" y="4906963"/>
            <a:ext cx="1366838" cy="2952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1" name="모서리가 둥근 사각형 설명선 84"/>
          <p:cNvSpPr>
            <a:spLocks noChangeArrowheads="1"/>
          </p:cNvSpPr>
          <p:nvPr/>
        </p:nvSpPr>
        <p:spPr bwMode="auto">
          <a:xfrm>
            <a:off x="7500938" y="5407025"/>
            <a:ext cx="1214437" cy="506413"/>
          </a:xfrm>
          <a:prstGeom prst="wedgeRoundRectCallout">
            <a:avLst>
              <a:gd name="adj1" fmla="val -37130"/>
              <a:gd name="adj2" fmla="val -102250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방문한 노드 이므로 고려하지 않는다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50212" name="모서리가 둥근 사각형 설명선 35"/>
          <p:cNvSpPr>
            <a:spLocks noChangeArrowheads="1"/>
          </p:cNvSpPr>
          <p:nvPr/>
        </p:nvSpPr>
        <p:spPr bwMode="auto">
          <a:xfrm>
            <a:off x="269875" y="4692650"/>
            <a:ext cx="1050925" cy="336550"/>
          </a:xfrm>
          <a:prstGeom prst="wedgeRoundRectCallout">
            <a:avLst>
              <a:gd name="adj1" fmla="val 75769"/>
              <a:gd name="adj2" fmla="val 4176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4,5,1,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로 떠날 수 있다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50213" name="타원 1"/>
          <p:cNvSpPr>
            <a:spLocks noChangeArrowheads="1"/>
          </p:cNvSpPr>
          <p:nvPr/>
        </p:nvSpPr>
        <p:spPr bwMode="auto">
          <a:xfrm>
            <a:off x="3086100" y="4176713"/>
            <a:ext cx="360363" cy="280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214" name="직선 화살표 연결선 30"/>
          <p:cNvCxnSpPr>
            <a:cxnSpLocks noChangeShapeType="1"/>
            <a:stCxn id="50213" idx="5"/>
          </p:cNvCxnSpPr>
          <p:nvPr/>
        </p:nvCxnSpPr>
        <p:spPr bwMode="auto">
          <a:xfrm>
            <a:off x="3394075" y="4416425"/>
            <a:ext cx="677863" cy="13557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87F98E0-4AC8-4B62-AFF1-77CA9FC50C3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1203" name="그림 8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215188" y="811213"/>
            <a:ext cx="164306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5750" y="1239838"/>
            <a:ext cx="442595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[v1</a:t>
            </a:r>
            <a:r>
              <a:rPr lang="en-US" altLang="ko-KR" sz="2000" i="0" dirty="0">
                <a:latin typeface="굴림"/>
                <a:ea typeface="굴림"/>
              </a:rPr>
              <a:t> →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2000" i="0" dirty="0">
                <a:latin typeface="굴림"/>
                <a:ea typeface="굴림"/>
              </a:rPr>
              <a:t> →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 v3]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경로가 결정된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7313" y="3341688"/>
            <a:ext cx="3054350" cy="1228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v3] 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길이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14+7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min{7, 16}=7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1206" name="직선 연결선 18"/>
          <p:cNvCxnSpPr>
            <a:cxnSpLocks noChangeShapeType="1"/>
          </p:cNvCxnSpPr>
          <p:nvPr/>
        </p:nvCxnSpPr>
        <p:spPr bwMode="auto">
          <a:xfrm>
            <a:off x="1071563" y="4484688"/>
            <a:ext cx="3500437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00063" y="4484688"/>
            <a:ext cx="500062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1200" i="0" dirty="0">
                <a:latin typeface="굴림"/>
                <a:ea typeface="굴림"/>
              </a:rPr>
              <a:t> →</a:t>
            </a:r>
            <a:r>
              <a:rPr lang="en-US" altLang="ko-KR" sz="1200" i="0" dirty="0">
                <a:latin typeface="+mn-lt"/>
                <a:ea typeface="굴림"/>
              </a:rPr>
              <a:t>v3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]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경로를 포함하는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=14+7+7+2+4=34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429125" y="2860675"/>
            <a:ext cx="857250" cy="5000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lang="en-US" altLang="ko-KR" sz="1100" i="0" dirty="0">
                <a:latin typeface="굴림"/>
                <a:ea typeface="굴림"/>
              </a:rPr>
              <a:t> →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r>
              <a:rPr lang="en-US" altLang="ko-KR" sz="1100" i="0" dirty="0">
                <a:latin typeface="굴림"/>
                <a:ea typeface="굴림"/>
              </a:rPr>
              <a:t> →3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000750" y="2789238"/>
            <a:ext cx="785813" cy="642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1210" name="직선 화살표 연결선 29"/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5286375" y="3111500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1" name="직선 화살표 연결선 30"/>
          <p:cNvCxnSpPr>
            <a:cxnSpLocks noChangeShapeType="1"/>
            <a:stCxn id="51221" idx="6"/>
          </p:cNvCxnSpPr>
          <p:nvPr/>
        </p:nvCxnSpPr>
        <p:spPr bwMode="auto">
          <a:xfrm flipV="1">
            <a:off x="3897313" y="3270250"/>
            <a:ext cx="531812" cy="24606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직선 화살표 연결선 42"/>
          <p:cNvCxnSpPr>
            <a:cxnSpLocks noChangeShapeType="1"/>
          </p:cNvCxnSpPr>
          <p:nvPr/>
        </p:nvCxnSpPr>
        <p:spPr bwMode="auto">
          <a:xfrm flipV="1">
            <a:off x="4357688" y="3198813"/>
            <a:ext cx="1285875" cy="64293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타원 64"/>
          <p:cNvSpPr/>
          <p:nvPr/>
        </p:nvSpPr>
        <p:spPr bwMode="auto">
          <a:xfrm>
            <a:off x="6643688" y="3663950"/>
            <a:ext cx="785812" cy="6429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1214" name="직선 화살표 연결선 65"/>
          <p:cNvCxnSpPr>
            <a:cxnSpLocks noChangeShapeType="1"/>
            <a:stCxn id="67" idx="6"/>
            <a:endCxn id="65" idx="2"/>
          </p:cNvCxnSpPr>
          <p:nvPr/>
        </p:nvCxnSpPr>
        <p:spPr bwMode="auto">
          <a:xfrm flipV="1">
            <a:off x="5786438" y="3984625"/>
            <a:ext cx="857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타원 66"/>
          <p:cNvSpPr/>
          <p:nvPr/>
        </p:nvSpPr>
        <p:spPr bwMode="auto">
          <a:xfrm>
            <a:off x="5500688" y="38449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52950" y="2503488"/>
            <a:ext cx="50165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14+7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8" name="모서리가 둥근 사각형 설명선 47"/>
          <p:cNvSpPr/>
          <p:nvPr/>
        </p:nvSpPr>
        <p:spPr bwMode="auto">
          <a:xfrm>
            <a:off x="6970713" y="4710113"/>
            <a:ext cx="1639887" cy="654050"/>
          </a:xfrm>
          <a:prstGeom prst="wedgeRoundRectCallout">
            <a:avLst>
              <a:gd name="adj1" fmla="val -37128"/>
              <a:gd name="adj2" fmla="val -10225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 이미 방문한 노드 이므로 고려하지 않는다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49" name="모서리가 둥근 사각형 설명선 48"/>
          <p:cNvSpPr/>
          <p:nvPr/>
        </p:nvSpPr>
        <p:spPr bwMode="auto">
          <a:xfrm>
            <a:off x="5259388" y="1531938"/>
            <a:ext cx="1624012" cy="652462"/>
          </a:xfrm>
          <a:prstGeom prst="wedgeRoundRectCallout">
            <a:avLst>
              <a:gd name="adj1" fmla="val -1147"/>
              <a:gd name="adj2" fmla="val 1572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직전 방문노드 이므로 바로 갈 수는 없다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1219" name="직선 화살표 연결선 49"/>
          <p:cNvCxnSpPr>
            <a:cxnSpLocks noChangeShapeType="1"/>
          </p:cNvCxnSpPr>
          <p:nvPr/>
        </p:nvCxnSpPr>
        <p:spPr bwMode="auto">
          <a:xfrm flipV="1">
            <a:off x="5643563" y="4025900"/>
            <a:ext cx="785812" cy="3571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0" name="직선 화살표 연결선 51"/>
          <p:cNvCxnSpPr>
            <a:cxnSpLocks noChangeShapeType="1"/>
          </p:cNvCxnSpPr>
          <p:nvPr/>
        </p:nvCxnSpPr>
        <p:spPr bwMode="auto">
          <a:xfrm>
            <a:off x="4357688" y="4097338"/>
            <a:ext cx="1285875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1" name="타원 20"/>
          <p:cNvSpPr>
            <a:spLocks noChangeArrowheads="1"/>
          </p:cNvSpPr>
          <p:nvPr/>
        </p:nvSpPr>
        <p:spPr bwMode="auto">
          <a:xfrm>
            <a:off x="3317875" y="3376613"/>
            <a:ext cx="579438" cy="280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222" name="직선 화살표 연결선 30"/>
          <p:cNvCxnSpPr>
            <a:cxnSpLocks noChangeShapeType="1"/>
          </p:cNvCxnSpPr>
          <p:nvPr/>
        </p:nvCxnSpPr>
        <p:spPr bwMode="auto">
          <a:xfrm>
            <a:off x="3702050" y="3684588"/>
            <a:ext cx="769938" cy="95726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BBD71C3-49FB-4F2A-BB14-2E8FABBA736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96838"/>
            <a:ext cx="8839200" cy="381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최고우선검색을 하여 상태공간트리를 구축</a:t>
            </a:r>
          </a:p>
        </p:txBody>
      </p:sp>
      <p:grpSp>
        <p:nvGrpSpPr>
          <p:cNvPr id="52228" name="그룹 56"/>
          <p:cNvGrpSpPr>
            <a:grpSpLocks/>
          </p:cNvGrpSpPr>
          <p:nvPr/>
        </p:nvGrpSpPr>
        <p:grpSpPr bwMode="auto">
          <a:xfrm>
            <a:off x="571500" y="819150"/>
            <a:ext cx="8016875" cy="4538663"/>
            <a:chOff x="127000" y="533400"/>
            <a:chExt cx="8864600" cy="5410200"/>
          </a:xfrm>
        </p:grpSpPr>
        <p:sp>
          <p:nvSpPr>
            <p:cNvPr id="52281" name="Oval 4"/>
            <p:cNvSpPr>
              <a:spLocks noChangeArrowheads="1"/>
            </p:cNvSpPr>
            <p:nvPr/>
          </p:nvSpPr>
          <p:spPr bwMode="auto">
            <a:xfrm>
              <a:off x="4064000" y="5334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82" name="Text Box 5"/>
            <p:cNvSpPr txBox="1">
              <a:spLocks noChangeArrowheads="1"/>
            </p:cNvSpPr>
            <p:nvPr/>
          </p:nvSpPr>
          <p:spPr bwMode="auto">
            <a:xfrm>
              <a:off x="4035425" y="6111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21</a:t>
              </a:r>
            </a:p>
          </p:txBody>
        </p:sp>
        <p:cxnSp>
          <p:nvCxnSpPr>
            <p:cNvPr id="52283" name="AutoShape 10"/>
            <p:cNvCxnSpPr>
              <a:cxnSpLocks noChangeShapeType="1"/>
              <a:stCxn id="52281" idx="2"/>
              <a:endCxn id="52287" idx="0"/>
            </p:cNvCxnSpPr>
            <p:nvPr/>
          </p:nvCxnSpPr>
          <p:spPr bwMode="auto">
            <a:xfrm flipH="1">
              <a:off x="885825" y="933450"/>
              <a:ext cx="3178175" cy="93503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4" name="AutoShape 11"/>
            <p:cNvCxnSpPr>
              <a:cxnSpLocks noChangeShapeType="1"/>
              <a:stCxn id="52281" idx="3"/>
              <a:endCxn id="52289" idx="0"/>
            </p:cNvCxnSpPr>
            <p:nvPr/>
          </p:nvCxnSpPr>
          <p:spPr bwMode="auto">
            <a:xfrm flipH="1">
              <a:off x="2638425" y="1214438"/>
              <a:ext cx="1565275" cy="6778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5" name="AutoShape 12"/>
            <p:cNvCxnSpPr>
              <a:cxnSpLocks noChangeShapeType="1"/>
              <a:stCxn id="52281" idx="5"/>
              <a:endCxn id="52291" idx="0"/>
            </p:cNvCxnSpPr>
            <p:nvPr/>
          </p:nvCxnSpPr>
          <p:spPr bwMode="auto">
            <a:xfrm>
              <a:off x="4876800" y="1214438"/>
              <a:ext cx="1582738" cy="6905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6" name="AutoShape 13"/>
            <p:cNvCxnSpPr>
              <a:cxnSpLocks noChangeShapeType="1"/>
              <a:stCxn id="52281" idx="6"/>
              <a:endCxn id="52293" idx="0"/>
            </p:cNvCxnSpPr>
            <p:nvPr/>
          </p:nvCxnSpPr>
          <p:spPr bwMode="auto">
            <a:xfrm>
              <a:off x="5016500" y="933450"/>
              <a:ext cx="3348038" cy="9715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87" name="Oval 27"/>
            <p:cNvSpPr>
              <a:spLocks noChangeArrowheads="1"/>
            </p:cNvSpPr>
            <p:nvPr/>
          </p:nvSpPr>
          <p:spPr bwMode="auto">
            <a:xfrm>
              <a:off x="409575" y="1868488"/>
              <a:ext cx="952500" cy="79851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88" name="Text Box 28"/>
            <p:cNvSpPr txBox="1">
              <a:spLocks noChangeArrowheads="1"/>
            </p:cNvSpPr>
            <p:nvPr/>
          </p:nvSpPr>
          <p:spPr bwMode="auto">
            <a:xfrm>
              <a:off x="381000" y="1946275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31</a:t>
              </a:r>
            </a:p>
          </p:txBody>
        </p:sp>
        <p:sp>
          <p:nvSpPr>
            <p:cNvPr id="52289" name="Oval 29"/>
            <p:cNvSpPr>
              <a:spLocks noChangeArrowheads="1"/>
            </p:cNvSpPr>
            <p:nvPr/>
          </p:nvSpPr>
          <p:spPr bwMode="auto">
            <a:xfrm>
              <a:off x="2162175" y="18923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0" name="Text Box 30"/>
            <p:cNvSpPr txBox="1">
              <a:spLocks noChangeArrowheads="1"/>
            </p:cNvSpPr>
            <p:nvPr/>
          </p:nvSpPr>
          <p:spPr bwMode="auto">
            <a:xfrm>
              <a:off x="2133600" y="19700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22</a:t>
              </a:r>
            </a:p>
          </p:txBody>
        </p:sp>
        <p:sp>
          <p:nvSpPr>
            <p:cNvPr id="52291" name="Oval 31"/>
            <p:cNvSpPr>
              <a:spLocks noChangeArrowheads="1"/>
            </p:cNvSpPr>
            <p:nvPr/>
          </p:nvSpPr>
          <p:spPr bwMode="auto">
            <a:xfrm>
              <a:off x="5983288" y="1905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2" name="Text Box 32"/>
            <p:cNvSpPr txBox="1">
              <a:spLocks noChangeArrowheads="1"/>
            </p:cNvSpPr>
            <p:nvPr/>
          </p:nvSpPr>
          <p:spPr bwMode="auto">
            <a:xfrm>
              <a:off x="5954713" y="1982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30</a:t>
              </a:r>
            </a:p>
          </p:txBody>
        </p:sp>
        <p:sp>
          <p:nvSpPr>
            <p:cNvPr id="52293" name="Oval 33"/>
            <p:cNvSpPr>
              <a:spLocks noChangeArrowheads="1"/>
            </p:cNvSpPr>
            <p:nvPr/>
          </p:nvSpPr>
          <p:spPr bwMode="auto">
            <a:xfrm>
              <a:off x="7888288" y="1905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4" name="Text Box 34"/>
            <p:cNvSpPr txBox="1">
              <a:spLocks noChangeArrowheads="1"/>
            </p:cNvSpPr>
            <p:nvPr/>
          </p:nvSpPr>
          <p:spPr bwMode="auto">
            <a:xfrm>
              <a:off x="7859713" y="1982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42</a:t>
              </a:r>
            </a:p>
          </p:txBody>
        </p:sp>
        <p:sp>
          <p:nvSpPr>
            <p:cNvPr id="52295" name="Oval 35"/>
            <p:cNvSpPr>
              <a:spLocks noChangeArrowheads="1"/>
            </p:cNvSpPr>
            <p:nvPr/>
          </p:nvSpPr>
          <p:spPr bwMode="auto">
            <a:xfrm>
              <a:off x="21605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6" name="Text Box 36"/>
            <p:cNvSpPr txBox="1">
              <a:spLocks noChangeArrowheads="1"/>
            </p:cNvSpPr>
            <p:nvPr/>
          </p:nvSpPr>
          <p:spPr bwMode="auto">
            <a:xfrm>
              <a:off x="2132014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27</a:t>
              </a:r>
            </a:p>
          </p:txBody>
        </p:sp>
        <p:sp>
          <p:nvSpPr>
            <p:cNvPr id="52297" name="Oval 37"/>
            <p:cNvSpPr>
              <a:spLocks noChangeArrowheads="1"/>
            </p:cNvSpPr>
            <p:nvPr/>
          </p:nvSpPr>
          <p:spPr bwMode="auto">
            <a:xfrm>
              <a:off x="9429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8" name="Text Box 38"/>
            <p:cNvSpPr txBox="1">
              <a:spLocks noChangeArrowheads="1"/>
            </p:cNvSpPr>
            <p:nvPr/>
          </p:nvSpPr>
          <p:spPr bwMode="auto">
            <a:xfrm>
              <a:off x="9144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22</a:t>
              </a:r>
            </a:p>
          </p:txBody>
        </p:sp>
        <p:sp>
          <p:nvSpPr>
            <p:cNvPr id="52299" name="Oval 39"/>
            <p:cNvSpPr>
              <a:spLocks noChangeArrowheads="1"/>
            </p:cNvSpPr>
            <p:nvPr/>
          </p:nvSpPr>
          <p:spPr bwMode="auto">
            <a:xfrm>
              <a:off x="33813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0" name="Text Box 40"/>
            <p:cNvSpPr txBox="1">
              <a:spLocks noChangeArrowheads="1"/>
            </p:cNvSpPr>
            <p:nvPr/>
          </p:nvSpPr>
          <p:spPr bwMode="auto">
            <a:xfrm>
              <a:off x="33528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39</a:t>
              </a:r>
            </a:p>
          </p:txBody>
        </p:sp>
        <p:sp>
          <p:nvSpPr>
            <p:cNvPr id="52301" name="Oval 41"/>
            <p:cNvSpPr>
              <a:spLocks noChangeArrowheads="1"/>
            </p:cNvSpPr>
            <p:nvPr/>
          </p:nvSpPr>
          <p:spPr bwMode="auto">
            <a:xfrm>
              <a:off x="59832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2" name="Text Box 42"/>
            <p:cNvSpPr txBox="1">
              <a:spLocks noChangeArrowheads="1"/>
            </p:cNvSpPr>
            <p:nvPr/>
          </p:nvSpPr>
          <p:spPr bwMode="auto">
            <a:xfrm>
              <a:off x="5954713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[1,4,3]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38</a:t>
              </a:r>
            </a:p>
          </p:txBody>
        </p:sp>
        <p:sp>
          <p:nvSpPr>
            <p:cNvPr id="52303" name="Oval 43"/>
            <p:cNvSpPr>
              <a:spLocks noChangeArrowheads="1"/>
            </p:cNvSpPr>
            <p:nvPr/>
          </p:nvSpPr>
          <p:spPr bwMode="auto">
            <a:xfrm>
              <a:off x="72024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4" name="Text Box 44"/>
            <p:cNvSpPr txBox="1">
              <a:spLocks noChangeArrowheads="1"/>
            </p:cNvSpPr>
            <p:nvPr/>
          </p:nvSpPr>
          <p:spPr bwMode="auto">
            <a:xfrm>
              <a:off x="7173913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30</a:t>
              </a:r>
            </a:p>
          </p:txBody>
        </p:sp>
        <p:sp>
          <p:nvSpPr>
            <p:cNvPr id="52305" name="Oval 45"/>
            <p:cNvSpPr>
              <a:spLocks noChangeArrowheads="1"/>
            </p:cNvSpPr>
            <p:nvPr/>
          </p:nvSpPr>
          <p:spPr bwMode="auto">
            <a:xfrm>
              <a:off x="47529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6" name="Text Box 46"/>
            <p:cNvSpPr txBox="1">
              <a:spLocks noChangeArrowheads="1"/>
            </p:cNvSpPr>
            <p:nvPr/>
          </p:nvSpPr>
          <p:spPr bwMode="auto">
            <a:xfrm>
              <a:off x="47244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45</a:t>
              </a:r>
            </a:p>
          </p:txBody>
        </p:sp>
        <p:cxnSp>
          <p:nvCxnSpPr>
            <p:cNvPr id="52307" name="AutoShape 47"/>
            <p:cNvCxnSpPr>
              <a:cxnSpLocks noChangeShapeType="1"/>
              <a:stCxn id="52289" idx="4"/>
              <a:endCxn id="52295" idx="0"/>
            </p:cNvCxnSpPr>
            <p:nvPr/>
          </p:nvCxnSpPr>
          <p:spPr bwMode="auto">
            <a:xfrm flipH="1">
              <a:off x="2636838" y="2690813"/>
              <a:ext cx="1587" cy="7381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8" name="AutoShape 48"/>
            <p:cNvCxnSpPr>
              <a:cxnSpLocks noChangeShapeType="1"/>
              <a:stCxn id="52289" idx="5"/>
              <a:endCxn id="52299" idx="0"/>
            </p:cNvCxnSpPr>
            <p:nvPr/>
          </p:nvCxnSpPr>
          <p:spPr bwMode="auto">
            <a:xfrm>
              <a:off x="2974975" y="2573338"/>
              <a:ext cx="882650" cy="8556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9" name="AutoShape 49"/>
            <p:cNvCxnSpPr>
              <a:cxnSpLocks noChangeShapeType="1"/>
              <a:stCxn id="52289" idx="3"/>
              <a:endCxn id="52297" idx="0"/>
            </p:cNvCxnSpPr>
            <p:nvPr/>
          </p:nvCxnSpPr>
          <p:spPr bwMode="auto">
            <a:xfrm flipH="1">
              <a:off x="1419225" y="2573338"/>
              <a:ext cx="882650" cy="8556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0" name="AutoShape 50"/>
            <p:cNvCxnSpPr>
              <a:cxnSpLocks noChangeShapeType="1"/>
              <a:stCxn id="52291" idx="4"/>
              <a:endCxn id="52301" idx="0"/>
            </p:cNvCxnSpPr>
            <p:nvPr/>
          </p:nvCxnSpPr>
          <p:spPr bwMode="auto">
            <a:xfrm>
              <a:off x="6459538" y="2703513"/>
              <a:ext cx="0" cy="7254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1" name="AutoShape 51"/>
            <p:cNvCxnSpPr>
              <a:cxnSpLocks noChangeShapeType="1"/>
              <a:stCxn id="52291" idx="3"/>
              <a:endCxn id="52305" idx="0"/>
            </p:cNvCxnSpPr>
            <p:nvPr/>
          </p:nvCxnSpPr>
          <p:spPr bwMode="auto">
            <a:xfrm flipH="1">
              <a:off x="5229225" y="2586038"/>
              <a:ext cx="893763" cy="8429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2" name="AutoShape 52"/>
            <p:cNvCxnSpPr>
              <a:cxnSpLocks noChangeShapeType="1"/>
              <a:stCxn id="52291" idx="5"/>
              <a:endCxn id="52303" idx="0"/>
            </p:cNvCxnSpPr>
            <p:nvPr/>
          </p:nvCxnSpPr>
          <p:spPr bwMode="auto">
            <a:xfrm>
              <a:off x="6796088" y="2586038"/>
              <a:ext cx="882650" cy="8429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13" name="Oval 53"/>
            <p:cNvSpPr>
              <a:spLocks noChangeArrowheads="1"/>
            </p:cNvSpPr>
            <p:nvPr/>
          </p:nvSpPr>
          <p:spPr bwMode="auto">
            <a:xfrm>
              <a:off x="152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4" name="Oval 54"/>
            <p:cNvSpPr>
              <a:spLocks noChangeArrowheads="1"/>
            </p:cNvSpPr>
            <p:nvPr/>
          </p:nvSpPr>
          <p:spPr bwMode="auto">
            <a:xfrm>
              <a:off x="1676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5" name="Oval 55"/>
            <p:cNvSpPr>
              <a:spLocks noChangeArrowheads="1"/>
            </p:cNvSpPr>
            <p:nvPr/>
          </p:nvSpPr>
          <p:spPr bwMode="auto">
            <a:xfrm>
              <a:off x="3200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6" name="Oval 56"/>
            <p:cNvSpPr>
              <a:spLocks noChangeArrowheads="1"/>
            </p:cNvSpPr>
            <p:nvPr/>
          </p:nvSpPr>
          <p:spPr bwMode="auto">
            <a:xfrm>
              <a:off x="4724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7" name="Oval 57"/>
            <p:cNvSpPr>
              <a:spLocks noChangeArrowheads="1"/>
            </p:cNvSpPr>
            <p:nvPr/>
          </p:nvSpPr>
          <p:spPr bwMode="auto">
            <a:xfrm>
              <a:off x="6248400" y="4724400"/>
              <a:ext cx="1295400" cy="121920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8" name="Oval 58"/>
            <p:cNvSpPr>
              <a:spLocks noChangeArrowheads="1"/>
            </p:cNvSpPr>
            <p:nvPr/>
          </p:nvSpPr>
          <p:spPr bwMode="auto">
            <a:xfrm>
              <a:off x="76962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cxnSp>
          <p:nvCxnSpPr>
            <p:cNvPr id="52319" name="AutoShape 59"/>
            <p:cNvCxnSpPr>
              <a:cxnSpLocks noChangeShapeType="1"/>
              <a:stCxn id="52297" idx="3"/>
              <a:endCxn id="52313" idx="0"/>
            </p:cNvCxnSpPr>
            <p:nvPr/>
          </p:nvCxnSpPr>
          <p:spPr bwMode="auto">
            <a:xfrm flipH="1">
              <a:off x="800100" y="4110038"/>
              <a:ext cx="282575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0" name="AutoShape 60"/>
            <p:cNvCxnSpPr>
              <a:cxnSpLocks noChangeShapeType="1"/>
              <a:stCxn id="52297" idx="5"/>
              <a:endCxn id="52314" idx="0"/>
            </p:cNvCxnSpPr>
            <p:nvPr/>
          </p:nvCxnSpPr>
          <p:spPr bwMode="auto">
            <a:xfrm>
              <a:off x="1755775" y="4110038"/>
              <a:ext cx="568325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1" name="AutoShape 61"/>
            <p:cNvCxnSpPr>
              <a:cxnSpLocks noChangeShapeType="1"/>
              <a:stCxn id="52295" idx="4"/>
              <a:endCxn id="52315" idx="1"/>
            </p:cNvCxnSpPr>
            <p:nvPr/>
          </p:nvCxnSpPr>
          <p:spPr bwMode="auto">
            <a:xfrm>
              <a:off x="2636838" y="4227513"/>
              <a:ext cx="752475" cy="6746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2" name="AutoShape 62"/>
            <p:cNvCxnSpPr>
              <a:cxnSpLocks noChangeShapeType="1"/>
              <a:stCxn id="52295" idx="5"/>
              <a:endCxn id="52316" idx="1"/>
            </p:cNvCxnSpPr>
            <p:nvPr/>
          </p:nvCxnSpPr>
          <p:spPr bwMode="auto">
            <a:xfrm>
              <a:off x="2973388" y="4110038"/>
              <a:ext cx="1939925" cy="7921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3" name="AutoShape 63"/>
            <p:cNvCxnSpPr>
              <a:cxnSpLocks noChangeShapeType="1"/>
              <a:stCxn id="52303" idx="3"/>
              <a:endCxn id="52317" idx="0"/>
            </p:cNvCxnSpPr>
            <p:nvPr/>
          </p:nvCxnSpPr>
          <p:spPr bwMode="auto">
            <a:xfrm flipH="1">
              <a:off x="6896100" y="4110038"/>
              <a:ext cx="446088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4" name="AutoShape 64"/>
            <p:cNvCxnSpPr>
              <a:cxnSpLocks noChangeShapeType="1"/>
              <a:stCxn id="52303" idx="5"/>
              <a:endCxn id="52318" idx="0"/>
            </p:cNvCxnSpPr>
            <p:nvPr/>
          </p:nvCxnSpPr>
          <p:spPr bwMode="auto">
            <a:xfrm>
              <a:off x="8015288" y="4110038"/>
              <a:ext cx="328612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25" name="Text Box 65"/>
            <p:cNvSpPr txBox="1">
              <a:spLocks noChangeArrowheads="1"/>
            </p:cNvSpPr>
            <p:nvPr/>
          </p:nvSpPr>
          <p:spPr bwMode="auto">
            <a:xfrm>
              <a:off x="127000" y="48641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[1,3,2,4]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[1,3,2,4,5,1]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37</a:t>
              </a:r>
            </a:p>
          </p:txBody>
        </p:sp>
        <p:sp>
          <p:nvSpPr>
            <p:cNvPr id="52326" name="Text Box 66"/>
            <p:cNvSpPr txBox="1">
              <a:spLocks noChangeArrowheads="1"/>
            </p:cNvSpPr>
            <p:nvPr/>
          </p:nvSpPr>
          <p:spPr bwMode="auto">
            <a:xfrm>
              <a:off x="1663700" y="48641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[1,3,2,5]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[1,3,2,5,4,1]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31</a:t>
              </a:r>
            </a:p>
          </p:txBody>
        </p:sp>
        <p:sp>
          <p:nvSpPr>
            <p:cNvPr id="52327" name="Text Box 67"/>
            <p:cNvSpPr txBox="1">
              <a:spLocks noChangeArrowheads="1"/>
            </p:cNvSpPr>
            <p:nvPr/>
          </p:nvSpPr>
          <p:spPr bwMode="auto">
            <a:xfrm>
              <a:off x="3187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[1,3,4,2]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[1,3,4,2,5,1]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43</a:t>
              </a:r>
            </a:p>
          </p:txBody>
        </p:sp>
        <p:sp>
          <p:nvSpPr>
            <p:cNvPr id="52328" name="Text Box 68"/>
            <p:cNvSpPr txBox="1">
              <a:spLocks noChangeArrowheads="1"/>
            </p:cNvSpPr>
            <p:nvPr/>
          </p:nvSpPr>
          <p:spPr bwMode="auto">
            <a:xfrm>
              <a:off x="4711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[1,3,4,5]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[1,3,4,5,2,1]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34</a:t>
              </a:r>
            </a:p>
          </p:txBody>
        </p:sp>
        <p:sp>
          <p:nvSpPr>
            <p:cNvPr id="52329" name="Text Box 69"/>
            <p:cNvSpPr txBox="1">
              <a:spLocks noChangeArrowheads="1"/>
            </p:cNvSpPr>
            <p:nvPr/>
          </p:nvSpPr>
          <p:spPr bwMode="auto">
            <a:xfrm>
              <a:off x="6235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[1,4,5,2]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[1,4,5,2,3,1]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30</a:t>
              </a:r>
            </a:p>
          </p:txBody>
        </p:sp>
        <p:sp>
          <p:nvSpPr>
            <p:cNvPr id="52330" name="Text Box 70"/>
            <p:cNvSpPr txBox="1">
              <a:spLocks noChangeArrowheads="1"/>
            </p:cNvSpPr>
            <p:nvPr/>
          </p:nvSpPr>
          <p:spPr bwMode="auto">
            <a:xfrm>
              <a:off x="76835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[1,4,5,3]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[1,4,5,3,2,1]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48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85875" y="5429250"/>
            <a:ext cx="4046538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총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방문노드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수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: 17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개</a:t>
            </a:r>
            <a:endParaRPr lang="en-US" altLang="ko-KR" sz="1600" i="0" dirty="0">
              <a:latin typeface="Times New Roman" pitchFamily="18" charset="0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600" i="0" dirty="0">
                <a:latin typeface="Times New Roman" pitchFamily="18" charset="0"/>
                <a:ea typeface="+mn-ea"/>
              </a:rPr>
              <a:t>생성 가능한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노드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수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: 1+4+4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3+4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3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2=41</a:t>
            </a:r>
            <a:endParaRPr lang="ko-KR" altLang="en-US" sz="1600" i="0" dirty="0">
              <a:latin typeface="Times New Roman" pitchFamily="18" charset="0"/>
              <a:ea typeface="+mn-ea"/>
            </a:endParaRPr>
          </a:p>
        </p:txBody>
      </p:sp>
      <p:grpSp>
        <p:nvGrpSpPr>
          <p:cNvPr id="52230" name="그룹 3"/>
          <p:cNvGrpSpPr>
            <a:grpSpLocks/>
          </p:cNvGrpSpPr>
          <p:nvPr/>
        </p:nvGrpSpPr>
        <p:grpSpPr bwMode="auto">
          <a:xfrm>
            <a:off x="3705225" y="701675"/>
            <a:ext cx="239713" cy="452438"/>
            <a:chOff x="3705282" y="701934"/>
            <a:chExt cx="240082" cy="451406"/>
          </a:xfrm>
        </p:grpSpPr>
        <p:sp>
          <p:nvSpPr>
            <p:cNvPr id="2" name="TextBox 1"/>
            <p:cNvSpPr txBox="1"/>
            <p:nvPr/>
          </p:nvSpPr>
          <p:spPr>
            <a:xfrm>
              <a:off x="3705282" y="701934"/>
              <a:ext cx="240082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80" name="직사각형 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1" name="그룹 58"/>
          <p:cNvGrpSpPr>
            <a:grpSpLocks/>
          </p:cNvGrpSpPr>
          <p:nvPr/>
        </p:nvGrpSpPr>
        <p:grpSpPr bwMode="auto">
          <a:xfrm>
            <a:off x="530225" y="1824038"/>
            <a:ext cx="239713" cy="396875"/>
            <a:chOff x="3705282" y="701934"/>
            <a:chExt cx="240082" cy="397673"/>
          </a:xfrm>
        </p:grpSpPr>
        <p:sp>
          <p:nvSpPr>
            <p:cNvPr id="60" name="TextBox 59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2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8" name="직사각형 60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2" name="그룹 61"/>
          <p:cNvGrpSpPr>
            <a:grpSpLocks/>
          </p:cNvGrpSpPr>
          <p:nvPr/>
        </p:nvGrpSpPr>
        <p:grpSpPr bwMode="auto">
          <a:xfrm>
            <a:off x="2116138" y="1905000"/>
            <a:ext cx="239712" cy="396875"/>
            <a:chOff x="3705282" y="701934"/>
            <a:chExt cx="240082" cy="397673"/>
          </a:xfrm>
        </p:grpSpPr>
        <p:sp>
          <p:nvSpPr>
            <p:cNvPr id="63" name="TextBox 62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3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6" name="직사각형 63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3" name="그룹 64"/>
          <p:cNvGrpSpPr>
            <a:grpSpLocks/>
          </p:cNvGrpSpPr>
          <p:nvPr/>
        </p:nvGrpSpPr>
        <p:grpSpPr bwMode="auto">
          <a:xfrm>
            <a:off x="5551488" y="1871663"/>
            <a:ext cx="239712" cy="398462"/>
            <a:chOff x="3705282" y="701934"/>
            <a:chExt cx="240082" cy="397673"/>
          </a:xfrm>
        </p:grpSpPr>
        <p:sp>
          <p:nvSpPr>
            <p:cNvPr id="66" name="TextBox 65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4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4" name="직사각형 66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4" name="그룹 67"/>
          <p:cNvGrpSpPr>
            <a:grpSpLocks/>
          </p:cNvGrpSpPr>
          <p:nvPr/>
        </p:nvGrpSpPr>
        <p:grpSpPr bwMode="auto">
          <a:xfrm>
            <a:off x="7278688" y="1924050"/>
            <a:ext cx="239712" cy="398463"/>
            <a:chOff x="3705282" y="701934"/>
            <a:chExt cx="240082" cy="397673"/>
          </a:xfrm>
        </p:grpSpPr>
        <p:sp>
          <p:nvSpPr>
            <p:cNvPr id="69" name="TextBox 68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5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2" name="직사각형 69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5" name="그룹 70"/>
          <p:cNvGrpSpPr>
            <a:grpSpLocks/>
          </p:cNvGrpSpPr>
          <p:nvPr/>
        </p:nvGrpSpPr>
        <p:grpSpPr bwMode="auto">
          <a:xfrm>
            <a:off x="984250" y="3128963"/>
            <a:ext cx="239713" cy="398462"/>
            <a:chOff x="3705282" y="701934"/>
            <a:chExt cx="240082" cy="397673"/>
          </a:xfrm>
        </p:grpSpPr>
        <p:sp>
          <p:nvSpPr>
            <p:cNvPr id="72" name="TextBox 71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6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0" name="직사각형 7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6" name="그룹 73"/>
          <p:cNvGrpSpPr>
            <a:grpSpLocks/>
          </p:cNvGrpSpPr>
          <p:nvPr/>
        </p:nvGrpSpPr>
        <p:grpSpPr bwMode="auto">
          <a:xfrm>
            <a:off x="2276475" y="2971800"/>
            <a:ext cx="239713" cy="396875"/>
            <a:chOff x="3705282" y="701934"/>
            <a:chExt cx="240082" cy="397673"/>
          </a:xfrm>
        </p:grpSpPr>
        <p:sp>
          <p:nvSpPr>
            <p:cNvPr id="75" name="TextBox 74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7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8" name="직사각형 75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7" name="그룹 76"/>
          <p:cNvGrpSpPr>
            <a:grpSpLocks/>
          </p:cNvGrpSpPr>
          <p:nvPr/>
        </p:nvGrpSpPr>
        <p:grpSpPr bwMode="auto">
          <a:xfrm>
            <a:off x="3308350" y="3014663"/>
            <a:ext cx="239713" cy="398462"/>
            <a:chOff x="3705282" y="701934"/>
            <a:chExt cx="240082" cy="397673"/>
          </a:xfrm>
        </p:grpSpPr>
        <p:sp>
          <p:nvSpPr>
            <p:cNvPr id="78" name="TextBox 77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8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6" name="직사각형 78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8" name="그룹 79"/>
          <p:cNvGrpSpPr>
            <a:grpSpLocks/>
          </p:cNvGrpSpPr>
          <p:nvPr/>
        </p:nvGrpSpPr>
        <p:grpSpPr bwMode="auto">
          <a:xfrm>
            <a:off x="290513" y="4252913"/>
            <a:ext cx="239712" cy="398462"/>
            <a:chOff x="3705282" y="701934"/>
            <a:chExt cx="240082" cy="397673"/>
          </a:xfrm>
        </p:grpSpPr>
        <p:sp>
          <p:nvSpPr>
            <p:cNvPr id="81" name="TextBox 80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9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4" name="직사각형 81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9" name="그룹 82"/>
          <p:cNvGrpSpPr>
            <a:grpSpLocks/>
          </p:cNvGrpSpPr>
          <p:nvPr/>
        </p:nvGrpSpPr>
        <p:grpSpPr bwMode="auto">
          <a:xfrm>
            <a:off x="1758950" y="4138613"/>
            <a:ext cx="371475" cy="452437"/>
            <a:chOff x="3646025" y="681071"/>
            <a:chExt cx="370407" cy="451406"/>
          </a:xfrm>
        </p:grpSpPr>
        <p:sp>
          <p:nvSpPr>
            <p:cNvPr id="84" name="TextBox 83"/>
            <p:cNvSpPr txBox="1"/>
            <p:nvPr/>
          </p:nvSpPr>
          <p:spPr>
            <a:xfrm>
              <a:off x="3646025" y="681071"/>
              <a:ext cx="370407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10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2" name="직사각형 84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0" name="그룹 85"/>
          <p:cNvGrpSpPr>
            <a:grpSpLocks/>
          </p:cNvGrpSpPr>
          <p:nvPr/>
        </p:nvGrpSpPr>
        <p:grpSpPr bwMode="auto">
          <a:xfrm>
            <a:off x="3370263" y="3981450"/>
            <a:ext cx="369887" cy="398463"/>
            <a:chOff x="3646025" y="681071"/>
            <a:chExt cx="370407" cy="397673"/>
          </a:xfrm>
        </p:grpSpPr>
        <p:sp>
          <p:nvSpPr>
            <p:cNvPr id="87" name="TextBox 86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11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0" name="직사각형 87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1" name="그룹 88"/>
          <p:cNvGrpSpPr>
            <a:grpSpLocks/>
          </p:cNvGrpSpPr>
          <p:nvPr/>
        </p:nvGrpSpPr>
        <p:grpSpPr bwMode="auto">
          <a:xfrm>
            <a:off x="4654550" y="3975100"/>
            <a:ext cx="371475" cy="398463"/>
            <a:chOff x="3646025" y="681071"/>
            <a:chExt cx="370407" cy="397673"/>
          </a:xfrm>
        </p:grpSpPr>
        <p:sp>
          <p:nvSpPr>
            <p:cNvPr id="90" name="TextBox 89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12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8" name="직사각형 90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2" name="그룹 91"/>
          <p:cNvGrpSpPr>
            <a:grpSpLocks/>
          </p:cNvGrpSpPr>
          <p:nvPr/>
        </p:nvGrpSpPr>
        <p:grpSpPr bwMode="auto">
          <a:xfrm>
            <a:off x="4803775" y="2809875"/>
            <a:ext cx="371475" cy="396875"/>
            <a:chOff x="3646025" y="681071"/>
            <a:chExt cx="370407" cy="397673"/>
          </a:xfrm>
        </p:grpSpPr>
        <p:sp>
          <p:nvSpPr>
            <p:cNvPr id="93" name="TextBox 92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13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6" name="직사각형 93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3" name="그룹 94"/>
          <p:cNvGrpSpPr>
            <a:grpSpLocks/>
          </p:cNvGrpSpPr>
          <p:nvPr/>
        </p:nvGrpSpPr>
        <p:grpSpPr bwMode="auto">
          <a:xfrm>
            <a:off x="5734050" y="2873375"/>
            <a:ext cx="371475" cy="396875"/>
            <a:chOff x="3646025" y="681071"/>
            <a:chExt cx="370407" cy="397673"/>
          </a:xfrm>
        </p:grpSpPr>
        <p:sp>
          <p:nvSpPr>
            <p:cNvPr id="96" name="TextBox 95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14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4" name="직사각형 96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4" name="그룹 97"/>
          <p:cNvGrpSpPr>
            <a:grpSpLocks/>
          </p:cNvGrpSpPr>
          <p:nvPr/>
        </p:nvGrpSpPr>
        <p:grpSpPr bwMode="auto">
          <a:xfrm>
            <a:off x="6784975" y="2895600"/>
            <a:ext cx="369888" cy="398463"/>
            <a:chOff x="3646025" y="681071"/>
            <a:chExt cx="370407" cy="397673"/>
          </a:xfrm>
        </p:grpSpPr>
        <p:sp>
          <p:nvSpPr>
            <p:cNvPr id="99" name="TextBox 98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15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2" name="직사각형 99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5" name="그룹 100"/>
          <p:cNvGrpSpPr>
            <a:grpSpLocks/>
          </p:cNvGrpSpPr>
          <p:nvPr/>
        </p:nvGrpSpPr>
        <p:grpSpPr bwMode="auto">
          <a:xfrm>
            <a:off x="6351588" y="3902075"/>
            <a:ext cx="369887" cy="398463"/>
            <a:chOff x="3646025" y="681071"/>
            <a:chExt cx="370407" cy="397673"/>
          </a:xfrm>
        </p:grpSpPr>
        <p:sp>
          <p:nvSpPr>
            <p:cNvPr id="102" name="TextBox 101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16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0" name="직사각형 10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6" name="그룹 103"/>
          <p:cNvGrpSpPr>
            <a:grpSpLocks/>
          </p:cNvGrpSpPr>
          <p:nvPr/>
        </p:nvGrpSpPr>
        <p:grpSpPr bwMode="auto">
          <a:xfrm>
            <a:off x="7340600" y="4032250"/>
            <a:ext cx="369888" cy="450850"/>
            <a:chOff x="3646025" y="681071"/>
            <a:chExt cx="370407" cy="451406"/>
          </a:xfrm>
        </p:grpSpPr>
        <p:sp>
          <p:nvSpPr>
            <p:cNvPr id="105" name="TextBox 104"/>
            <p:cNvSpPr txBox="1"/>
            <p:nvPr/>
          </p:nvSpPr>
          <p:spPr>
            <a:xfrm>
              <a:off x="3646025" y="681071"/>
              <a:ext cx="370407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17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48" name="직사각형 105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61163" y="58848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A051008-2041-4041-8EEA-C77A31580B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3251" name="Oval 4"/>
          <p:cNvSpPr>
            <a:spLocks noChangeArrowheads="1"/>
          </p:cNvSpPr>
          <p:nvPr/>
        </p:nvSpPr>
        <p:spPr bwMode="auto">
          <a:xfrm>
            <a:off x="1200150" y="1214438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1173163" y="127952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21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773113" y="1096963"/>
            <a:ext cx="239712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54" name="직사각형 2"/>
          <p:cNvSpPr>
            <a:spLocks noChangeArrowheads="1"/>
          </p:cNvSpPr>
          <p:nvPr/>
        </p:nvSpPr>
        <p:spPr bwMode="auto">
          <a:xfrm>
            <a:off x="773113" y="12144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55" name="Oval 4"/>
          <p:cNvSpPr>
            <a:spLocks noChangeArrowheads="1"/>
          </p:cNvSpPr>
          <p:nvPr/>
        </p:nvSpPr>
        <p:spPr bwMode="auto">
          <a:xfrm>
            <a:off x="5807075" y="9969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56" name="Text Box 5"/>
          <p:cNvSpPr txBox="1">
            <a:spLocks noChangeArrowheads="1"/>
          </p:cNvSpPr>
          <p:nvPr/>
        </p:nvSpPr>
        <p:spPr bwMode="auto">
          <a:xfrm>
            <a:off x="6067425" y="10620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3257" name="AutoShape 10"/>
          <p:cNvCxnSpPr>
            <a:cxnSpLocks noChangeShapeType="1"/>
            <a:endCxn id="53261" idx="0"/>
          </p:cNvCxnSpPr>
          <p:nvPr/>
        </p:nvCxnSpPr>
        <p:spPr bwMode="auto">
          <a:xfrm flipH="1">
            <a:off x="3648075" y="1447800"/>
            <a:ext cx="2171700" cy="687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8" name="AutoShape 11"/>
          <p:cNvCxnSpPr>
            <a:cxnSpLocks noChangeShapeType="1"/>
            <a:stCxn id="53255" idx="3"/>
            <a:endCxn id="116" idx="0"/>
          </p:cNvCxnSpPr>
          <p:nvPr/>
        </p:nvCxnSpPr>
        <p:spPr bwMode="auto">
          <a:xfrm flipH="1">
            <a:off x="5232400" y="1568450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AutoShape 12"/>
          <p:cNvCxnSpPr>
            <a:cxnSpLocks noChangeShapeType="1"/>
            <a:endCxn id="53265" idx="0"/>
          </p:cNvCxnSpPr>
          <p:nvPr/>
        </p:nvCxnSpPr>
        <p:spPr bwMode="auto">
          <a:xfrm>
            <a:off x="6415088" y="1608138"/>
            <a:ext cx="330200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3"/>
          <p:cNvCxnSpPr>
            <a:cxnSpLocks noChangeShapeType="1"/>
            <a:stCxn id="53255" idx="5"/>
            <a:endCxn id="53267" idx="0"/>
          </p:cNvCxnSpPr>
          <p:nvPr/>
        </p:nvCxnSpPr>
        <p:spPr bwMode="auto">
          <a:xfrm>
            <a:off x="6542088" y="1568450"/>
            <a:ext cx="1925637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1" name="Oval 27"/>
          <p:cNvSpPr>
            <a:spLocks noChangeArrowheads="1"/>
          </p:cNvSpPr>
          <p:nvPr/>
        </p:nvSpPr>
        <p:spPr bwMode="auto">
          <a:xfrm>
            <a:off x="3216275" y="21351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62" name="Text Box 28"/>
          <p:cNvSpPr txBox="1">
            <a:spLocks noChangeArrowheads="1"/>
          </p:cNvSpPr>
          <p:nvPr/>
        </p:nvSpPr>
        <p:spPr bwMode="auto">
          <a:xfrm>
            <a:off x="3190875" y="2200275"/>
            <a:ext cx="938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4802188" y="215582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3264" name="Text Box 30"/>
          <p:cNvSpPr txBox="1">
            <a:spLocks noChangeArrowheads="1"/>
          </p:cNvSpPr>
          <p:nvPr/>
        </p:nvSpPr>
        <p:spPr bwMode="auto">
          <a:xfrm>
            <a:off x="4776788" y="2220913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22</a:t>
            </a:r>
          </a:p>
        </p:txBody>
      </p:sp>
      <p:sp>
        <p:nvSpPr>
          <p:cNvPr id="53265" name="Oval 31"/>
          <p:cNvSpPr>
            <a:spLocks noChangeArrowheads="1"/>
          </p:cNvSpPr>
          <p:nvPr/>
        </p:nvSpPr>
        <p:spPr bwMode="auto">
          <a:xfrm>
            <a:off x="6313488" y="21367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66" name="Text Box 32"/>
          <p:cNvSpPr txBox="1">
            <a:spLocks noChangeArrowheads="1"/>
          </p:cNvSpPr>
          <p:nvPr/>
        </p:nvSpPr>
        <p:spPr bwMode="auto">
          <a:xfrm>
            <a:off x="6288088" y="22018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3267" name="Oval 33"/>
          <p:cNvSpPr>
            <a:spLocks noChangeArrowheads="1"/>
          </p:cNvSpPr>
          <p:nvPr/>
        </p:nvSpPr>
        <p:spPr bwMode="auto">
          <a:xfrm>
            <a:off x="8035925" y="21367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68" name="Text Box 34"/>
          <p:cNvSpPr txBox="1">
            <a:spLocks noChangeArrowheads="1"/>
          </p:cNvSpPr>
          <p:nvPr/>
        </p:nvSpPr>
        <p:spPr bwMode="auto">
          <a:xfrm>
            <a:off x="8010525" y="22018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5380038" y="8794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70" name="직사각형 2"/>
          <p:cNvSpPr>
            <a:spLocks noChangeArrowheads="1"/>
          </p:cNvSpPr>
          <p:nvPr/>
        </p:nvSpPr>
        <p:spPr bwMode="auto">
          <a:xfrm>
            <a:off x="5380038" y="99695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 bwMode="auto">
          <a:xfrm>
            <a:off x="2919413" y="20208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72" name="직사각형 60"/>
          <p:cNvSpPr>
            <a:spLocks noChangeArrowheads="1"/>
          </p:cNvSpPr>
          <p:nvPr/>
        </p:nvSpPr>
        <p:spPr bwMode="auto">
          <a:xfrm>
            <a:off x="2919413" y="21367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4505325" y="21018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74" name="직사각형 63"/>
          <p:cNvSpPr>
            <a:spLocks noChangeArrowheads="1"/>
          </p:cNvSpPr>
          <p:nvPr/>
        </p:nvSpPr>
        <p:spPr bwMode="auto">
          <a:xfrm>
            <a:off x="4505325" y="22177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 bwMode="auto">
          <a:xfrm>
            <a:off x="5997575" y="2038350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76" name="직사각형 66"/>
          <p:cNvSpPr>
            <a:spLocks noChangeArrowheads="1"/>
          </p:cNvSpPr>
          <p:nvPr/>
        </p:nvSpPr>
        <p:spPr bwMode="auto">
          <a:xfrm>
            <a:off x="5997575" y="2155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 bwMode="auto">
          <a:xfrm>
            <a:off x="7724775" y="20907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78" name="직사각형 69"/>
          <p:cNvSpPr>
            <a:spLocks noChangeArrowheads="1"/>
          </p:cNvSpPr>
          <p:nvPr/>
        </p:nvSpPr>
        <p:spPr bwMode="auto">
          <a:xfrm>
            <a:off x="7724775" y="22082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79" name="Oval 4"/>
          <p:cNvSpPr>
            <a:spLocks noChangeArrowheads="1"/>
          </p:cNvSpPr>
          <p:nvPr/>
        </p:nvSpPr>
        <p:spPr bwMode="auto">
          <a:xfrm>
            <a:off x="3494088" y="33496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80" name="Text Box 5"/>
          <p:cNvSpPr txBox="1">
            <a:spLocks noChangeArrowheads="1"/>
          </p:cNvSpPr>
          <p:nvPr/>
        </p:nvSpPr>
        <p:spPr bwMode="auto">
          <a:xfrm>
            <a:off x="3756025" y="3414713"/>
            <a:ext cx="3635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3281" name="AutoShape 10"/>
          <p:cNvCxnSpPr>
            <a:cxnSpLocks noChangeShapeType="1"/>
            <a:endCxn id="53285" idx="0"/>
          </p:cNvCxnSpPr>
          <p:nvPr/>
        </p:nvCxnSpPr>
        <p:spPr bwMode="auto">
          <a:xfrm flipH="1">
            <a:off x="1335088" y="3800475"/>
            <a:ext cx="2171700" cy="687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2" name="AutoShape 11"/>
          <p:cNvCxnSpPr>
            <a:cxnSpLocks noChangeShapeType="1"/>
            <a:stCxn id="53279" idx="3"/>
            <a:endCxn id="53287" idx="0"/>
          </p:cNvCxnSpPr>
          <p:nvPr/>
        </p:nvCxnSpPr>
        <p:spPr bwMode="auto">
          <a:xfrm flipH="1">
            <a:off x="2919413" y="3921125"/>
            <a:ext cx="701675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3" name="AutoShape 12"/>
          <p:cNvCxnSpPr>
            <a:cxnSpLocks noChangeShapeType="1"/>
            <a:endCxn id="53289" idx="0"/>
          </p:cNvCxnSpPr>
          <p:nvPr/>
        </p:nvCxnSpPr>
        <p:spPr bwMode="auto">
          <a:xfrm>
            <a:off x="4103688" y="3960813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4" name="AutoShape 13"/>
          <p:cNvCxnSpPr>
            <a:cxnSpLocks noChangeShapeType="1"/>
            <a:stCxn id="53279" idx="5"/>
            <a:endCxn id="53291" idx="0"/>
          </p:cNvCxnSpPr>
          <p:nvPr/>
        </p:nvCxnSpPr>
        <p:spPr bwMode="auto">
          <a:xfrm>
            <a:off x="4229100" y="3921125"/>
            <a:ext cx="1925638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5" name="Oval 27"/>
          <p:cNvSpPr>
            <a:spLocks noChangeArrowheads="1"/>
          </p:cNvSpPr>
          <p:nvPr/>
        </p:nvSpPr>
        <p:spPr bwMode="auto">
          <a:xfrm>
            <a:off x="904875" y="448786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86" name="Text Box 28"/>
          <p:cNvSpPr txBox="1">
            <a:spLocks noChangeArrowheads="1"/>
          </p:cNvSpPr>
          <p:nvPr/>
        </p:nvSpPr>
        <p:spPr bwMode="auto">
          <a:xfrm>
            <a:off x="877888" y="4552950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3287" name="Oval 29"/>
          <p:cNvSpPr>
            <a:spLocks noChangeArrowheads="1"/>
          </p:cNvSpPr>
          <p:nvPr/>
        </p:nvSpPr>
        <p:spPr bwMode="auto">
          <a:xfrm>
            <a:off x="2489200" y="4508500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88" name="Text Box 30"/>
          <p:cNvSpPr txBox="1">
            <a:spLocks noChangeArrowheads="1"/>
          </p:cNvSpPr>
          <p:nvPr/>
        </p:nvSpPr>
        <p:spPr bwMode="auto">
          <a:xfrm>
            <a:off x="2692400" y="4573588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3289" name="Oval 31"/>
          <p:cNvSpPr>
            <a:spLocks noChangeArrowheads="1"/>
          </p:cNvSpPr>
          <p:nvPr/>
        </p:nvSpPr>
        <p:spPr bwMode="auto">
          <a:xfrm>
            <a:off x="4002088" y="4489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90" name="Text Box 32"/>
          <p:cNvSpPr txBox="1">
            <a:spLocks noChangeArrowheads="1"/>
          </p:cNvSpPr>
          <p:nvPr/>
        </p:nvSpPr>
        <p:spPr bwMode="auto">
          <a:xfrm>
            <a:off x="3975100" y="4554538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3291" name="Oval 33"/>
          <p:cNvSpPr>
            <a:spLocks noChangeArrowheads="1"/>
          </p:cNvSpPr>
          <p:nvPr/>
        </p:nvSpPr>
        <p:spPr bwMode="auto">
          <a:xfrm>
            <a:off x="5724525" y="4489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92" name="Text Box 34"/>
          <p:cNvSpPr txBox="1">
            <a:spLocks noChangeArrowheads="1"/>
          </p:cNvSpPr>
          <p:nvPr/>
        </p:nvSpPr>
        <p:spPr bwMode="auto">
          <a:xfrm>
            <a:off x="5697538" y="4554538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067050" y="3232150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94" name="직사각형 2"/>
          <p:cNvSpPr>
            <a:spLocks noChangeArrowheads="1"/>
          </p:cNvSpPr>
          <p:nvPr/>
        </p:nvSpPr>
        <p:spPr bwMode="auto">
          <a:xfrm>
            <a:off x="3067050" y="33496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608013" y="43735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96" name="직사각형 60"/>
          <p:cNvSpPr>
            <a:spLocks noChangeArrowheads="1"/>
          </p:cNvSpPr>
          <p:nvPr/>
        </p:nvSpPr>
        <p:spPr bwMode="auto">
          <a:xfrm>
            <a:off x="608013" y="448945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193925" y="4454525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98" name="직사각형 63"/>
          <p:cNvSpPr>
            <a:spLocks noChangeArrowheads="1"/>
          </p:cNvSpPr>
          <p:nvPr/>
        </p:nvSpPr>
        <p:spPr bwMode="auto">
          <a:xfrm>
            <a:off x="2193925" y="45704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3684588" y="43910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300" name="직사각형 66"/>
          <p:cNvSpPr>
            <a:spLocks noChangeArrowheads="1"/>
          </p:cNvSpPr>
          <p:nvPr/>
        </p:nvSpPr>
        <p:spPr bwMode="auto">
          <a:xfrm>
            <a:off x="3684588" y="45085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5411788" y="44434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302" name="직사각형 69"/>
          <p:cNvSpPr>
            <a:spLocks noChangeArrowheads="1"/>
          </p:cNvSpPr>
          <p:nvPr/>
        </p:nvSpPr>
        <p:spPr bwMode="auto">
          <a:xfrm>
            <a:off x="5411788" y="45608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03" name="Oval 35"/>
          <p:cNvSpPr>
            <a:spLocks noChangeArrowheads="1"/>
          </p:cNvSpPr>
          <p:nvPr/>
        </p:nvSpPr>
        <p:spPr bwMode="auto">
          <a:xfrm>
            <a:off x="2484438" y="58451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304" name="Text Box 36"/>
          <p:cNvSpPr txBox="1">
            <a:spLocks noChangeArrowheads="1"/>
          </p:cNvSpPr>
          <p:nvPr/>
        </p:nvSpPr>
        <p:spPr bwMode="auto">
          <a:xfrm>
            <a:off x="2459038" y="59102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27</a:t>
            </a:r>
          </a:p>
        </p:txBody>
      </p:sp>
      <p:sp>
        <p:nvSpPr>
          <p:cNvPr id="164" name="Oval 37"/>
          <p:cNvSpPr>
            <a:spLocks noChangeArrowheads="1"/>
          </p:cNvSpPr>
          <p:nvPr/>
        </p:nvSpPr>
        <p:spPr bwMode="auto">
          <a:xfrm>
            <a:off x="1384300" y="584517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3306" name="Text Box 38"/>
          <p:cNvSpPr txBox="1">
            <a:spLocks noChangeArrowheads="1"/>
          </p:cNvSpPr>
          <p:nvPr/>
        </p:nvSpPr>
        <p:spPr bwMode="auto">
          <a:xfrm>
            <a:off x="1357313" y="59102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22</a:t>
            </a:r>
          </a:p>
        </p:txBody>
      </p:sp>
      <p:sp>
        <p:nvSpPr>
          <p:cNvPr id="53307" name="Oval 39"/>
          <p:cNvSpPr>
            <a:spLocks noChangeArrowheads="1"/>
          </p:cNvSpPr>
          <p:nvPr/>
        </p:nvSpPr>
        <p:spPr bwMode="auto">
          <a:xfrm>
            <a:off x="3589338" y="584517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308" name="Text Box 40"/>
          <p:cNvSpPr txBox="1">
            <a:spLocks noChangeArrowheads="1"/>
          </p:cNvSpPr>
          <p:nvPr/>
        </p:nvSpPr>
        <p:spPr bwMode="auto">
          <a:xfrm>
            <a:off x="3562350" y="59102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3309" name="AutoShape 47"/>
          <p:cNvCxnSpPr>
            <a:cxnSpLocks noChangeShapeType="1"/>
            <a:endCxn id="53303" idx="0"/>
          </p:cNvCxnSpPr>
          <p:nvPr/>
        </p:nvCxnSpPr>
        <p:spPr bwMode="auto">
          <a:xfrm flipH="1">
            <a:off x="2916238" y="5226050"/>
            <a:ext cx="0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10" name="AutoShape 48"/>
          <p:cNvCxnSpPr>
            <a:cxnSpLocks noChangeShapeType="1"/>
            <a:endCxn id="53307" idx="0"/>
          </p:cNvCxnSpPr>
          <p:nvPr/>
        </p:nvCxnSpPr>
        <p:spPr bwMode="auto">
          <a:xfrm>
            <a:off x="3221038" y="5127625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11" name="AutoShape 49"/>
          <p:cNvCxnSpPr>
            <a:cxnSpLocks noChangeShapeType="1"/>
            <a:endCxn id="164" idx="0"/>
          </p:cNvCxnSpPr>
          <p:nvPr/>
        </p:nvCxnSpPr>
        <p:spPr bwMode="auto">
          <a:xfrm flipH="1">
            <a:off x="1814513" y="5127625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058863" y="57261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313" name="직사각형 72"/>
          <p:cNvSpPr>
            <a:spLocks noChangeArrowheads="1"/>
          </p:cNvSpPr>
          <p:nvPr/>
        </p:nvSpPr>
        <p:spPr bwMode="auto">
          <a:xfrm>
            <a:off x="1058863" y="58435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2351088" y="556895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315" name="직사각형 75"/>
          <p:cNvSpPr>
            <a:spLocks noChangeArrowheads="1"/>
          </p:cNvSpPr>
          <p:nvPr/>
        </p:nvSpPr>
        <p:spPr bwMode="auto">
          <a:xfrm>
            <a:off x="2351088" y="56864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3382963" y="56118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317" name="직사각형 78"/>
          <p:cNvSpPr>
            <a:spLocks noChangeArrowheads="1"/>
          </p:cNvSpPr>
          <p:nvPr/>
        </p:nvSpPr>
        <p:spPr bwMode="auto">
          <a:xfrm>
            <a:off x="3382963" y="57292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850" y="87313"/>
            <a:ext cx="4830763" cy="811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 </a:t>
            </a:r>
            <a:endParaRPr lang="en-US" altLang="ko-KR" sz="2000" i="0">
              <a:latin typeface="Times New Roman" pitchFamily="18" charset="0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    -  bound </a:t>
            </a:r>
            <a:r>
              <a:rPr lang="ko-KR" altLang="en-US" sz="2000" i="0">
                <a:latin typeface="Times New Roman" pitchFamily="18" charset="0"/>
                <a:ea typeface="+mn-ea"/>
              </a:rPr>
              <a:t>표시 있는 것만 </a:t>
            </a:r>
            <a:r>
              <a:rPr lang="en-US" altLang="ko-KR" sz="2000" i="0">
                <a:latin typeface="Times New Roman" pitchFamily="18" charset="0"/>
                <a:ea typeface="+mn-ea"/>
              </a:rPr>
              <a:t>PQ</a:t>
            </a:r>
            <a:r>
              <a:rPr lang="ko-KR" altLang="en-US" sz="2000" i="0">
                <a:latin typeface="Times New Roman" pitchFamily="18" charset="0"/>
                <a:ea typeface="+mn-ea"/>
              </a:rPr>
              <a:t>에 존재한다</a:t>
            </a:r>
            <a:r>
              <a:rPr lang="en-US" altLang="ko-KR" sz="2000" i="0">
                <a:latin typeface="Times New Roman" pitchFamily="18" charset="0"/>
                <a:ea typeface="+mn-ea"/>
              </a:rPr>
              <a:t>.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C39231C-D9B7-41C4-82FB-11E258C2434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4275" name="Oval 4"/>
          <p:cNvSpPr>
            <a:spLocks noChangeArrowheads="1"/>
          </p:cNvSpPr>
          <p:nvPr/>
        </p:nvSpPr>
        <p:spPr bwMode="auto">
          <a:xfrm>
            <a:off x="4197350" y="552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457700" y="6175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4277" name="AutoShape 10"/>
          <p:cNvCxnSpPr>
            <a:cxnSpLocks noChangeShapeType="1"/>
            <a:endCxn id="54281" idx="0"/>
          </p:cNvCxnSpPr>
          <p:nvPr/>
        </p:nvCxnSpPr>
        <p:spPr bwMode="auto">
          <a:xfrm flipH="1">
            <a:off x="2038350" y="1004888"/>
            <a:ext cx="2170113" cy="687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8" name="AutoShape 11"/>
          <p:cNvCxnSpPr>
            <a:cxnSpLocks noChangeShapeType="1"/>
            <a:stCxn id="54275" idx="3"/>
            <a:endCxn id="54283" idx="0"/>
          </p:cNvCxnSpPr>
          <p:nvPr/>
        </p:nvCxnSpPr>
        <p:spPr bwMode="auto">
          <a:xfrm flipH="1">
            <a:off x="3622675" y="1125538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9" name="AutoShape 12"/>
          <p:cNvCxnSpPr>
            <a:cxnSpLocks noChangeShapeType="1"/>
            <a:endCxn id="54285" idx="0"/>
          </p:cNvCxnSpPr>
          <p:nvPr/>
        </p:nvCxnSpPr>
        <p:spPr bwMode="auto">
          <a:xfrm>
            <a:off x="4805363" y="1163638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AutoShape 13"/>
          <p:cNvCxnSpPr>
            <a:cxnSpLocks noChangeShapeType="1"/>
            <a:stCxn id="54275" idx="5"/>
            <a:endCxn id="54287" idx="0"/>
          </p:cNvCxnSpPr>
          <p:nvPr/>
        </p:nvCxnSpPr>
        <p:spPr bwMode="auto">
          <a:xfrm>
            <a:off x="4932363" y="1125538"/>
            <a:ext cx="1925637" cy="5667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1" name="Oval 27"/>
          <p:cNvSpPr>
            <a:spLocks noChangeArrowheads="1"/>
          </p:cNvSpPr>
          <p:nvPr/>
        </p:nvSpPr>
        <p:spPr bwMode="auto">
          <a:xfrm>
            <a:off x="160655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82" name="Text Box 28"/>
          <p:cNvSpPr txBox="1">
            <a:spLocks noChangeArrowheads="1"/>
          </p:cNvSpPr>
          <p:nvPr/>
        </p:nvSpPr>
        <p:spPr bwMode="auto">
          <a:xfrm>
            <a:off x="1581150" y="17573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4283" name="Oval 29"/>
          <p:cNvSpPr>
            <a:spLocks noChangeArrowheads="1"/>
          </p:cNvSpPr>
          <p:nvPr/>
        </p:nvSpPr>
        <p:spPr bwMode="auto">
          <a:xfrm>
            <a:off x="3192463" y="171291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84" name="Text Box 30"/>
          <p:cNvSpPr txBox="1">
            <a:spLocks noChangeArrowheads="1"/>
          </p:cNvSpPr>
          <p:nvPr/>
        </p:nvSpPr>
        <p:spPr bwMode="auto">
          <a:xfrm>
            <a:off x="3395663" y="17780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4285" name="Oval 31"/>
          <p:cNvSpPr>
            <a:spLocks noChangeArrowheads="1"/>
          </p:cNvSpPr>
          <p:nvPr/>
        </p:nvSpPr>
        <p:spPr bwMode="auto">
          <a:xfrm>
            <a:off x="4703763" y="16922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86" name="Text Box 32"/>
          <p:cNvSpPr txBox="1">
            <a:spLocks noChangeArrowheads="1"/>
          </p:cNvSpPr>
          <p:nvPr/>
        </p:nvSpPr>
        <p:spPr bwMode="auto">
          <a:xfrm>
            <a:off x="4678363" y="1758950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4287" name="Oval 33"/>
          <p:cNvSpPr>
            <a:spLocks noChangeArrowheads="1"/>
          </p:cNvSpPr>
          <p:nvPr/>
        </p:nvSpPr>
        <p:spPr bwMode="auto">
          <a:xfrm>
            <a:off x="642620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88" name="Text Box 34"/>
          <p:cNvSpPr txBox="1">
            <a:spLocks noChangeArrowheads="1"/>
          </p:cNvSpPr>
          <p:nvPr/>
        </p:nvSpPr>
        <p:spPr bwMode="auto">
          <a:xfrm>
            <a:off x="6400800" y="1758950"/>
            <a:ext cx="93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770313" y="4349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290" name="직사각형 2"/>
          <p:cNvSpPr>
            <a:spLocks noChangeArrowheads="1"/>
          </p:cNvSpPr>
          <p:nvPr/>
        </p:nvSpPr>
        <p:spPr bwMode="auto">
          <a:xfrm>
            <a:off x="3770313" y="552450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309688" y="15763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292" name="직사각형 60"/>
          <p:cNvSpPr>
            <a:spLocks noChangeArrowheads="1"/>
          </p:cNvSpPr>
          <p:nvPr/>
        </p:nvSpPr>
        <p:spPr bwMode="auto">
          <a:xfrm>
            <a:off x="1309688" y="16938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895600" y="16573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294" name="직사각형 63"/>
          <p:cNvSpPr>
            <a:spLocks noChangeArrowheads="1"/>
          </p:cNvSpPr>
          <p:nvPr/>
        </p:nvSpPr>
        <p:spPr bwMode="auto">
          <a:xfrm>
            <a:off x="2895600" y="1774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387850" y="15954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296" name="직사각형 66"/>
          <p:cNvSpPr>
            <a:spLocks noChangeArrowheads="1"/>
          </p:cNvSpPr>
          <p:nvPr/>
        </p:nvSpPr>
        <p:spPr bwMode="auto">
          <a:xfrm>
            <a:off x="4387850" y="17129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6115050" y="1647825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298" name="직사각형 69"/>
          <p:cNvSpPr>
            <a:spLocks noChangeArrowheads="1"/>
          </p:cNvSpPr>
          <p:nvPr/>
        </p:nvSpPr>
        <p:spPr bwMode="auto">
          <a:xfrm>
            <a:off x="6115050" y="176530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Oval 35"/>
          <p:cNvSpPr>
            <a:spLocks noChangeArrowheads="1"/>
          </p:cNvSpPr>
          <p:nvPr/>
        </p:nvSpPr>
        <p:spPr bwMode="auto">
          <a:xfrm>
            <a:off x="3187700" y="3049588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4300" name="Text Box 36"/>
          <p:cNvSpPr txBox="1">
            <a:spLocks noChangeArrowheads="1"/>
          </p:cNvSpPr>
          <p:nvPr/>
        </p:nvSpPr>
        <p:spPr bwMode="auto">
          <a:xfrm>
            <a:off x="31607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27</a:t>
            </a:r>
          </a:p>
        </p:txBody>
      </p:sp>
      <p:sp>
        <p:nvSpPr>
          <p:cNvPr id="54301" name="Oval 37"/>
          <p:cNvSpPr>
            <a:spLocks noChangeArrowheads="1"/>
          </p:cNvSpPr>
          <p:nvPr/>
        </p:nvSpPr>
        <p:spPr bwMode="auto">
          <a:xfrm>
            <a:off x="2085975" y="30495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302" name="Text Box 38"/>
          <p:cNvSpPr txBox="1">
            <a:spLocks noChangeArrowheads="1"/>
          </p:cNvSpPr>
          <p:nvPr/>
        </p:nvSpPr>
        <p:spPr bwMode="auto">
          <a:xfrm>
            <a:off x="2232025" y="3114675"/>
            <a:ext cx="595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4303" name="Oval 39"/>
          <p:cNvSpPr>
            <a:spLocks noChangeArrowheads="1"/>
          </p:cNvSpPr>
          <p:nvPr/>
        </p:nvSpPr>
        <p:spPr bwMode="auto">
          <a:xfrm>
            <a:off x="4291013" y="30495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304" name="Text Box 40"/>
          <p:cNvSpPr txBox="1">
            <a:spLocks noChangeArrowheads="1"/>
          </p:cNvSpPr>
          <p:nvPr/>
        </p:nvSpPr>
        <p:spPr bwMode="auto">
          <a:xfrm>
            <a:off x="42656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4305" name="AutoShape 47"/>
          <p:cNvCxnSpPr>
            <a:cxnSpLocks noChangeShapeType="1"/>
            <a:endCxn id="162" idx="0"/>
          </p:cNvCxnSpPr>
          <p:nvPr/>
        </p:nvCxnSpPr>
        <p:spPr bwMode="auto">
          <a:xfrm flipH="1">
            <a:off x="3617913" y="2430463"/>
            <a:ext cx="1587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6" name="AutoShape 48"/>
          <p:cNvCxnSpPr>
            <a:cxnSpLocks noChangeShapeType="1"/>
            <a:endCxn id="54303" idx="0"/>
          </p:cNvCxnSpPr>
          <p:nvPr/>
        </p:nvCxnSpPr>
        <p:spPr bwMode="auto">
          <a:xfrm>
            <a:off x="3924300" y="2332038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7" name="AutoShape 49"/>
          <p:cNvCxnSpPr>
            <a:cxnSpLocks noChangeShapeType="1"/>
            <a:endCxn id="54301" idx="0"/>
          </p:cNvCxnSpPr>
          <p:nvPr/>
        </p:nvCxnSpPr>
        <p:spPr bwMode="auto">
          <a:xfrm flipH="1">
            <a:off x="2516188" y="2332038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760538" y="29305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309" name="직사각형 72"/>
          <p:cNvSpPr>
            <a:spLocks noChangeArrowheads="1"/>
          </p:cNvSpPr>
          <p:nvPr/>
        </p:nvSpPr>
        <p:spPr bwMode="auto">
          <a:xfrm>
            <a:off x="1760538" y="30480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3052763" y="27733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311" name="직사각형 75"/>
          <p:cNvSpPr>
            <a:spLocks noChangeArrowheads="1"/>
          </p:cNvSpPr>
          <p:nvPr/>
        </p:nvSpPr>
        <p:spPr bwMode="auto">
          <a:xfrm>
            <a:off x="3052763" y="2890838"/>
            <a:ext cx="239712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4084638" y="28162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313" name="직사각형 78"/>
          <p:cNvSpPr>
            <a:spLocks noChangeArrowheads="1"/>
          </p:cNvSpPr>
          <p:nvPr/>
        </p:nvSpPr>
        <p:spPr bwMode="auto">
          <a:xfrm>
            <a:off x="4084638" y="29337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314" name="Oval 53"/>
          <p:cNvSpPr>
            <a:spLocks noChangeArrowheads="1"/>
          </p:cNvSpPr>
          <p:nvPr/>
        </p:nvSpPr>
        <p:spPr bwMode="auto">
          <a:xfrm>
            <a:off x="134620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315" name="Oval 54"/>
          <p:cNvSpPr>
            <a:spLocks noChangeArrowheads="1"/>
          </p:cNvSpPr>
          <p:nvPr/>
        </p:nvSpPr>
        <p:spPr bwMode="auto">
          <a:xfrm>
            <a:off x="272415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4316" name="AutoShape 59"/>
          <p:cNvCxnSpPr>
            <a:cxnSpLocks noChangeShapeType="1"/>
            <a:endCxn id="54314" idx="0"/>
          </p:cNvCxnSpPr>
          <p:nvPr/>
        </p:nvCxnSpPr>
        <p:spPr bwMode="auto">
          <a:xfrm flipH="1">
            <a:off x="1931988" y="3644900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7" name="AutoShape 60"/>
          <p:cNvCxnSpPr>
            <a:cxnSpLocks noChangeShapeType="1"/>
            <a:endCxn id="54315" idx="0"/>
          </p:cNvCxnSpPr>
          <p:nvPr/>
        </p:nvCxnSpPr>
        <p:spPr bwMode="auto">
          <a:xfrm>
            <a:off x="2795588" y="3644900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8" name="Text Box 65"/>
          <p:cNvSpPr txBox="1">
            <a:spLocks noChangeArrowheads="1"/>
          </p:cNvSpPr>
          <p:nvPr/>
        </p:nvSpPr>
        <p:spPr bwMode="auto">
          <a:xfrm>
            <a:off x="132238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4319" name="Text Box 66"/>
          <p:cNvSpPr txBox="1">
            <a:spLocks noChangeArrowheads="1"/>
          </p:cNvSpPr>
          <p:nvPr/>
        </p:nvSpPr>
        <p:spPr bwMode="auto">
          <a:xfrm>
            <a:off x="271303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041400" y="407828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321" name="직사각형 81"/>
          <p:cNvSpPr>
            <a:spLocks noChangeArrowheads="1"/>
          </p:cNvSpPr>
          <p:nvPr/>
        </p:nvSpPr>
        <p:spPr bwMode="auto">
          <a:xfrm>
            <a:off x="1041400" y="419576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09838" y="3963988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323" name="직사각형 84"/>
          <p:cNvSpPr>
            <a:spLocks noChangeArrowheads="1"/>
          </p:cNvSpPr>
          <p:nvPr/>
        </p:nvSpPr>
        <p:spPr bwMode="auto">
          <a:xfrm>
            <a:off x="2570163" y="4102100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335ED26-EA1C-46D1-94C0-70136842F4A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4197350" y="552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4457700" y="6175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5301" name="AutoShape 10"/>
          <p:cNvCxnSpPr>
            <a:cxnSpLocks noChangeShapeType="1"/>
            <a:endCxn id="55305" idx="0"/>
          </p:cNvCxnSpPr>
          <p:nvPr/>
        </p:nvCxnSpPr>
        <p:spPr bwMode="auto">
          <a:xfrm flipH="1">
            <a:off x="2038350" y="1004888"/>
            <a:ext cx="2170113" cy="687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2" name="AutoShape 11"/>
          <p:cNvCxnSpPr>
            <a:cxnSpLocks noChangeShapeType="1"/>
            <a:stCxn id="55299" idx="3"/>
            <a:endCxn id="55307" idx="0"/>
          </p:cNvCxnSpPr>
          <p:nvPr/>
        </p:nvCxnSpPr>
        <p:spPr bwMode="auto">
          <a:xfrm flipH="1">
            <a:off x="3622675" y="1125538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3" name="AutoShape 12"/>
          <p:cNvCxnSpPr>
            <a:cxnSpLocks noChangeShapeType="1"/>
            <a:endCxn id="148" idx="0"/>
          </p:cNvCxnSpPr>
          <p:nvPr/>
        </p:nvCxnSpPr>
        <p:spPr bwMode="auto">
          <a:xfrm>
            <a:off x="4805363" y="1163638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4" name="AutoShape 13"/>
          <p:cNvCxnSpPr>
            <a:cxnSpLocks noChangeShapeType="1"/>
            <a:stCxn id="55299" idx="5"/>
            <a:endCxn id="55311" idx="0"/>
          </p:cNvCxnSpPr>
          <p:nvPr/>
        </p:nvCxnSpPr>
        <p:spPr bwMode="auto">
          <a:xfrm>
            <a:off x="4932363" y="1125538"/>
            <a:ext cx="1925637" cy="5667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5" name="Oval 27"/>
          <p:cNvSpPr>
            <a:spLocks noChangeArrowheads="1"/>
          </p:cNvSpPr>
          <p:nvPr/>
        </p:nvSpPr>
        <p:spPr bwMode="auto">
          <a:xfrm>
            <a:off x="160655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6" name="Text Box 28"/>
          <p:cNvSpPr txBox="1">
            <a:spLocks noChangeArrowheads="1"/>
          </p:cNvSpPr>
          <p:nvPr/>
        </p:nvSpPr>
        <p:spPr bwMode="auto">
          <a:xfrm>
            <a:off x="1581150" y="17573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5307" name="Oval 29"/>
          <p:cNvSpPr>
            <a:spLocks noChangeArrowheads="1"/>
          </p:cNvSpPr>
          <p:nvPr/>
        </p:nvSpPr>
        <p:spPr bwMode="auto">
          <a:xfrm>
            <a:off x="3192463" y="171291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8" name="Text Box 30"/>
          <p:cNvSpPr txBox="1">
            <a:spLocks noChangeArrowheads="1"/>
          </p:cNvSpPr>
          <p:nvPr/>
        </p:nvSpPr>
        <p:spPr bwMode="auto">
          <a:xfrm>
            <a:off x="3395663" y="17780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148" name="Oval 31"/>
          <p:cNvSpPr>
            <a:spLocks noChangeArrowheads="1"/>
          </p:cNvSpPr>
          <p:nvPr/>
        </p:nvSpPr>
        <p:spPr bwMode="auto">
          <a:xfrm>
            <a:off x="4703763" y="1692275"/>
            <a:ext cx="862012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5310" name="Text Box 32"/>
          <p:cNvSpPr txBox="1">
            <a:spLocks noChangeArrowheads="1"/>
          </p:cNvSpPr>
          <p:nvPr/>
        </p:nvSpPr>
        <p:spPr bwMode="auto">
          <a:xfrm>
            <a:off x="4678363" y="1758950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5311" name="Oval 33"/>
          <p:cNvSpPr>
            <a:spLocks noChangeArrowheads="1"/>
          </p:cNvSpPr>
          <p:nvPr/>
        </p:nvSpPr>
        <p:spPr bwMode="auto">
          <a:xfrm>
            <a:off x="642620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2" name="Text Box 34"/>
          <p:cNvSpPr txBox="1">
            <a:spLocks noChangeArrowheads="1"/>
          </p:cNvSpPr>
          <p:nvPr/>
        </p:nvSpPr>
        <p:spPr bwMode="auto">
          <a:xfrm>
            <a:off x="6400800" y="1758950"/>
            <a:ext cx="93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770313" y="4349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14" name="직사각형 2"/>
          <p:cNvSpPr>
            <a:spLocks noChangeArrowheads="1"/>
          </p:cNvSpPr>
          <p:nvPr/>
        </p:nvSpPr>
        <p:spPr bwMode="auto">
          <a:xfrm>
            <a:off x="3770313" y="552450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309688" y="15763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16" name="직사각형 60"/>
          <p:cNvSpPr>
            <a:spLocks noChangeArrowheads="1"/>
          </p:cNvSpPr>
          <p:nvPr/>
        </p:nvSpPr>
        <p:spPr bwMode="auto">
          <a:xfrm>
            <a:off x="1309688" y="16938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895600" y="16573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18" name="직사각형 63"/>
          <p:cNvSpPr>
            <a:spLocks noChangeArrowheads="1"/>
          </p:cNvSpPr>
          <p:nvPr/>
        </p:nvSpPr>
        <p:spPr bwMode="auto">
          <a:xfrm>
            <a:off x="2895600" y="1774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387850" y="15954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0" name="직사각형 66"/>
          <p:cNvSpPr>
            <a:spLocks noChangeArrowheads="1"/>
          </p:cNvSpPr>
          <p:nvPr/>
        </p:nvSpPr>
        <p:spPr bwMode="auto">
          <a:xfrm>
            <a:off x="4387850" y="17129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6115050" y="1647825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2" name="직사각형 69"/>
          <p:cNvSpPr>
            <a:spLocks noChangeArrowheads="1"/>
          </p:cNvSpPr>
          <p:nvPr/>
        </p:nvSpPr>
        <p:spPr bwMode="auto">
          <a:xfrm>
            <a:off x="6115050" y="176530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23" name="Oval 35"/>
          <p:cNvSpPr>
            <a:spLocks noChangeArrowheads="1"/>
          </p:cNvSpPr>
          <p:nvPr/>
        </p:nvSpPr>
        <p:spPr bwMode="auto">
          <a:xfrm>
            <a:off x="3187700" y="3049588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24" name="Text Box 36"/>
          <p:cNvSpPr txBox="1">
            <a:spLocks noChangeArrowheads="1"/>
          </p:cNvSpPr>
          <p:nvPr/>
        </p:nvSpPr>
        <p:spPr bwMode="auto">
          <a:xfrm>
            <a:off x="3333750" y="3114675"/>
            <a:ext cx="5937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5325" name="Oval 37"/>
          <p:cNvSpPr>
            <a:spLocks noChangeArrowheads="1"/>
          </p:cNvSpPr>
          <p:nvPr/>
        </p:nvSpPr>
        <p:spPr bwMode="auto">
          <a:xfrm>
            <a:off x="2085975" y="30495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26" name="Text Box 38"/>
          <p:cNvSpPr txBox="1">
            <a:spLocks noChangeArrowheads="1"/>
          </p:cNvSpPr>
          <p:nvPr/>
        </p:nvSpPr>
        <p:spPr bwMode="auto">
          <a:xfrm>
            <a:off x="2232025" y="3114675"/>
            <a:ext cx="595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5327" name="Oval 39"/>
          <p:cNvSpPr>
            <a:spLocks noChangeArrowheads="1"/>
          </p:cNvSpPr>
          <p:nvPr/>
        </p:nvSpPr>
        <p:spPr bwMode="auto">
          <a:xfrm>
            <a:off x="4291013" y="30495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28" name="Text Box 40"/>
          <p:cNvSpPr txBox="1">
            <a:spLocks noChangeArrowheads="1"/>
          </p:cNvSpPr>
          <p:nvPr/>
        </p:nvSpPr>
        <p:spPr bwMode="auto">
          <a:xfrm>
            <a:off x="42656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5329" name="AutoShape 47"/>
          <p:cNvCxnSpPr>
            <a:cxnSpLocks noChangeShapeType="1"/>
            <a:endCxn id="55323" idx="0"/>
          </p:cNvCxnSpPr>
          <p:nvPr/>
        </p:nvCxnSpPr>
        <p:spPr bwMode="auto">
          <a:xfrm flipH="1">
            <a:off x="3617913" y="2430463"/>
            <a:ext cx="1587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0" name="AutoShape 48"/>
          <p:cNvCxnSpPr>
            <a:cxnSpLocks noChangeShapeType="1"/>
            <a:endCxn id="55327" idx="0"/>
          </p:cNvCxnSpPr>
          <p:nvPr/>
        </p:nvCxnSpPr>
        <p:spPr bwMode="auto">
          <a:xfrm>
            <a:off x="3924300" y="2332038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1" name="AutoShape 49"/>
          <p:cNvCxnSpPr>
            <a:cxnSpLocks noChangeShapeType="1"/>
            <a:endCxn id="55325" idx="0"/>
          </p:cNvCxnSpPr>
          <p:nvPr/>
        </p:nvCxnSpPr>
        <p:spPr bwMode="auto">
          <a:xfrm flipH="1">
            <a:off x="2516188" y="2332038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760538" y="29305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33" name="직사각형 72"/>
          <p:cNvSpPr>
            <a:spLocks noChangeArrowheads="1"/>
          </p:cNvSpPr>
          <p:nvPr/>
        </p:nvSpPr>
        <p:spPr bwMode="auto">
          <a:xfrm>
            <a:off x="1760538" y="30480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3052763" y="27733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35" name="직사각형 75"/>
          <p:cNvSpPr>
            <a:spLocks noChangeArrowheads="1"/>
          </p:cNvSpPr>
          <p:nvPr/>
        </p:nvSpPr>
        <p:spPr bwMode="auto">
          <a:xfrm>
            <a:off x="3052763" y="2890838"/>
            <a:ext cx="239712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4084638" y="28162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37" name="직사각형 78"/>
          <p:cNvSpPr>
            <a:spLocks noChangeArrowheads="1"/>
          </p:cNvSpPr>
          <p:nvPr/>
        </p:nvSpPr>
        <p:spPr bwMode="auto">
          <a:xfrm>
            <a:off x="4084638" y="29337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38" name="Oval 53"/>
          <p:cNvSpPr>
            <a:spLocks noChangeArrowheads="1"/>
          </p:cNvSpPr>
          <p:nvPr/>
        </p:nvSpPr>
        <p:spPr bwMode="auto">
          <a:xfrm>
            <a:off x="134620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9" name="Oval 54"/>
          <p:cNvSpPr>
            <a:spLocks noChangeArrowheads="1"/>
          </p:cNvSpPr>
          <p:nvPr/>
        </p:nvSpPr>
        <p:spPr bwMode="auto">
          <a:xfrm>
            <a:off x="272415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5340" name="AutoShape 59"/>
          <p:cNvCxnSpPr>
            <a:cxnSpLocks noChangeShapeType="1"/>
            <a:endCxn id="55338" idx="0"/>
          </p:cNvCxnSpPr>
          <p:nvPr/>
        </p:nvCxnSpPr>
        <p:spPr bwMode="auto">
          <a:xfrm flipH="1">
            <a:off x="1931988" y="3644900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1" name="AutoShape 60"/>
          <p:cNvCxnSpPr>
            <a:cxnSpLocks noChangeShapeType="1"/>
            <a:endCxn id="55339" idx="0"/>
          </p:cNvCxnSpPr>
          <p:nvPr/>
        </p:nvCxnSpPr>
        <p:spPr bwMode="auto">
          <a:xfrm>
            <a:off x="2795588" y="3644900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42" name="Text Box 65"/>
          <p:cNvSpPr txBox="1">
            <a:spLocks noChangeArrowheads="1"/>
          </p:cNvSpPr>
          <p:nvPr/>
        </p:nvSpPr>
        <p:spPr bwMode="auto">
          <a:xfrm>
            <a:off x="132238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5343" name="Text Box 66"/>
          <p:cNvSpPr txBox="1">
            <a:spLocks noChangeArrowheads="1"/>
          </p:cNvSpPr>
          <p:nvPr/>
        </p:nvSpPr>
        <p:spPr bwMode="auto">
          <a:xfrm>
            <a:off x="271303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041400" y="407828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5" name="직사각형 81"/>
          <p:cNvSpPr>
            <a:spLocks noChangeArrowheads="1"/>
          </p:cNvSpPr>
          <p:nvPr/>
        </p:nvSpPr>
        <p:spPr bwMode="auto">
          <a:xfrm>
            <a:off x="1041400" y="419576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09838" y="3963988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7" name="직사각형 84"/>
          <p:cNvSpPr>
            <a:spLocks noChangeArrowheads="1"/>
          </p:cNvSpPr>
          <p:nvPr/>
        </p:nvSpPr>
        <p:spPr bwMode="auto">
          <a:xfrm>
            <a:off x="2570163" y="4102100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48" name="Oval 55"/>
          <p:cNvSpPr>
            <a:spLocks noChangeArrowheads="1"/>
          </p:cNvSpPr>
          <p:nvPr/>
        </p:nvSpPr>
        <p:spPr bwMode="auto">
          <a:xfrm>
            <a:off x="4124325" y="4149725"/>
            <a:ext cx="1171575" cy="10239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49" name="Oval 56"/>
          <p:cNvSpPr>
            <a:spLocks noChangeArrowheads="1"/>
          </p:cNvSpPr>
          <p:nvPr/>
        </p:nvSpPr>
        <p:spPr bwMode="auto">
          <a:xfrm>
            <a:off x="5502275" y="4149725"/>
            <a:ext cx="1171575" cy="10239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5350" name="AutoShape 61"/>
          <p:cNvCxnSpPr>
            <a:cxnSpLocks noChangeShapeType="1"/>
            <a:endCxn id="55348" idx="1"/>
          </p:cNvCxnSpPr>
          <p:nvPr/>
        </p:nvCxnSpPr>
        <p:spPr bwMode="auto">
          <a:xfrm>
            <a:off x="3614738" y="3733800"/>
            <a:ext cx="681037" cy="5651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1" name="AutoShape 62"/>
          <p:cNvCxnSpPr>
            <a:cxnSpLocks noChangeShapeType="1"/>
            <a:endCxn id="55349" idx="1"/>
          </p:cNvCxnSpPr>
          <p:nvPr/>
        </p:nvCxnSpPr>
        <p:spPr bwMode="auto">
          <a:xfrm>
            <a:off x="3919538" y="3635375"/>
            <a:ext cx="1754187" cy="66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52" name="Text Box 67"/>
          <p:cNvSpPr txBox="1">
            <a:spLocks noChangeArrowheads="1"/>
          </p:cNvSpPr>
          <p:nvPr/>
        </p:nvSpPr>
        <p:spPr bwMode="auto">
          <a:xfrm>
            <a:off x="4113213" y="427831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5353" name="Text Box 68"/>
          <p:cNvSpPr txBox="1">
            <a:spLocks noChangeArrowheads="1"/>
          </p:cNvSpPr>
          <p:nvPr/>
        </p:nvSpPr>
        <p:spPr bwMode="auto">
          <a:xfrm>
            <a:off x="5491163" y="427831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4143375" y="37973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55" name="직사각형 87"/>
          <p:cNvSpPr>
            <a:spLocks noChangeArrowheads="1"/>
          </p:cNvSpPr>
          <p:nvPr/>
        </p:nvSpPr>
        <p:spPr bwMode="auto">
          <a:xfrm>
            <a:off x="4202113" y="393541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427663" y="379095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57" name="직사각형 90"/>
          <p:cNvSpPr>
            <a:spLocks noChangeArrowheads="1"/>
          </p:cNvSpPr>
          <p:nvPr/>
        </p:nvSpPr>
        <p:spPr bwMode="auto">
          <a:xfrm>
            <a:off x="5486400" y="3929063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9D53EAA-4A53-44D1-A856-5FA1C8E05BD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6323" name="Oval 4"/>
          <p:cNvSpPr>
            <a:spLocks noChangeArrowheads="1"/>
          </p:cNvSpPr>
          <p:nvPr/>
        </p:nvSpPr>
        <p:spPr bwMode="auto">
          <a:xfrm>
            <a:off x="4132263" y="8191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4392613" y="8842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6325" name="AutoShape 10"/>
          <p:cNvCxnSpPr>
            <a:cxnSpLocks noChangeShapeType="1"/>
            <a:stCxn id="56323" idx="2"/>
            <a:endCxn id="56329" idx="0"/>
          </p:cNvCxnSpPr>
          <p:nvPr/>
        </p:nvCxnSpPr>
        <p:spPr bwMode="auto">
          <a:xfrm flipH="1">
            <a:off x="1257300" y="1154113"/>
            <a:ext cx="2874963" cy="785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6" name="AutoShape 11"/>
          <p:cNvCxnSpPr>
            <a:cxnSpLocks noChangeShapeType="1"/>
            <a:stCxn id="56323" idx="3"/>
            <a:endCxn id="56331" idx="0"/>
          </p:cNvCxnSpPr>
          <p:nvPr/>
        </p:nvCxnSpPr>
        <p:spPr bwMode="auto">
          <a:xfrm flipH="1">
            <a:off x="2843213" y="1390650"/>
            <a:ext cx="1414462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AutoShape 12"/>
          <p:cNvCxnSpPr>
            <a:cxnSpLocks noChangeShapeType="1"/>
            <a:stCxn id="56323" idx="5"/>
            <a:endCxn id="56333" idx="0"/>
          </p:cNvCxnSpPr>
          <p:nvPr/>
        </p:nvCxnSpPr>
        <p:spPr bwMode="auto">
          <a:xfrm>
            <a:off x="4867275" y="1390650"/>
            <a:ext cx="1431925" cy="5794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AutoShape 13"/>
          <p:cNvCxnSpPr>
            <a:cxnSpLocks noChangeShapeType="1"/>
            <a:stCxn id="56323" idx="6"/>
            <a:endCxn id="56335" idx="0"/>
          </p:cNvCxnSpPr>
          <p:nvPr/>
        </p:nvCxnSpPr>
        <p:spPr bwMode="auto">
          <a:xfrm>
            <a:off x="4992688" y="1154113"/>
            <a:ext cx="3028950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9" name="Oval 27"/>
          <p:cNvSpPr>
            <a:spLocks noChangeArrowheads="1"/>
          </p:cNvSpPr>
          <p:nvPr/>
        </p:nvSpPr>
        <p:spPr bwMode="auto">
          <a:xfrm>
            <a:off x="827088" y="1939925"/>
            <a:ext cx="862012" cy="6683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0" name="Text Box 28"/>
          <p:cNvSpPr txBox="1">
            <a:spLocks noChangeArrowheads="1"/>
          </p:cNvSpPr>
          <p:nvPr/>
        </p:nvSpPr>
        <p:spPr bwMode="auto">
          <a:xfrm>
            <a:off x="801688" y="2005013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6331" name="Oval 29"/>
          <p:cNvSpPr>
            <a:spLocks noChangeArrowheads="1"/>
          </p:cNvSpPr>
          <p:nvPr/>
        </p:nvSpPr>
        <p:spPr bwMode="auto">
          <a:xfrm>
            <a:off x="2411413" y="19589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2" name="Text Box 30"/>
          <p:cNvSpPr txBox="1">
            <a:spLocks noChangeArrowheads="1"/>
          </p:cNvSpPr>
          <p:nvPr/>
        </p:nvSpPr>
        <p:spPr bwMode="auto">
          <a:xfrm>
            <a:off x="2616200" y="2024063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6333" name="Oval 31"/>
          <p:cNvSpPr>
            <a:spLocks noChangeArrowheads="1"/>
          </p:cNvSpPr>
          <p:nvPr/>
        </p:nvSpPr>
        <p:spPr bwMode="auto">
          <a:xfrm>
            <a:off x="5867400" y="19700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4" name="Text Box 32"/>
          <p:cNvSpPr txBox="1">
            <a:spLocks noChangeArrowheads="1"/>
          </p:cNvSpPr>
          <p:nvPr/>
        </p:nvSpPr>
        <p:spPr bwMode="auto">
          <a:xfrm>
            <a:off x="6070600" y="2035175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</p:txBody>
      </p:sp>
      <p:sp>
        <p:nvSpPr>
          <p:cNvPr id="56335" name="Oval 33"/>
          <p:cNvSpPr>
            <a:spLocks noChangeArrowheads="1"/>
          </p:cNvSpPr>
          <p:nvPr/>
        </p:nvSpPr>
        <p:spPr bwMode="auto">
          <a:xfrm>
            <a:off x="7589838" y="19700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6" name="Text Box 34"/>
          <p:cNvSpPr txBox="1">
            <a:spLocks noChangeArrowheads="1"/>
          </p:cNvSpPr>
          <p:nvPr/>
        </p:nvSpPr>
        <p:spPr bwMode="auto">
          <a:xfrm>
            <a:off x="7564438" y="20351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56337" name="Oval 35"/>
          <p:cNvSpPr>
            <a:spLocks noChangeArrowheads="1"/>
          </p:cNvSpPr>
          <p:nvPr/>
        </p:nvSpPr>
        <p:spPr bwMode="auto">
          <a:xfrm>
            <a:off x="24098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8" name="Text Box 36"/>
          <p:cNvSpPr txBox="1">
            <a:spLocks noChangeArrowheads="1"/>
          </p:cNvSpPr>
          <p:nvPr/>
        </p:nvSpPr>
        <p:spPr bwMode="auto">
          <a:xfrm>
            <a:off x="2555875" y="3313113"/>
            <a:ext cx="595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6339" name="Oval 37"/>
          <p:cNvSpPr>
            <a:spLocks noChangeArrowheads="1"/>
          </p:cNvSpPr>
          <p:nvPr/>
        </p:nvSpPr>
        <p:spPr bwMode="auto">
          <a:xfrm>
            <a:off x="1309688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40" name="Text Box 38"/>
          <p:cNvSpPr txBox="1">
            <a:spLocks noChangeArrowheads="1"/>
          </p:cNvSpPr>
          <p:nvPr/>
        </p:nvSpPr>
        <p:spPr bwMode="auto">
          <a:xfrm>
            <a:off x="1455738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6341" name="Oval 39"/>
          <p:cNvSpPr>
            <a:spLocks noChangeArrowheads="1"/>
          </p:cNvSpPr>
          <p:nvPr/>
        </p:nvSpPr>
        <p:spPr bwMode="auto">
          <a:xfrm>
            <a:off x="35147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42" name="Text Box 40"/>
          <p:cNvSpPr txBox="1">
            <a:spLocks noChangeArrowheads="1"/>
          </p:cNvSpPr>
          <p:nvPr/>
        </p:nvSpPr>
        <p:spPr bwMode="auto">
          <a:xfrm>
            <a:off x="34893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sp>
        <p:nvSpPr>
          <p:cNvPr id="56343" name="Oval 41"/>
          <p:cNvSpPr>
            <a:spLocks noChangeArrowheads="1"/>
          </p:cNvSpPr>
          <p:nvPr/>
        </p:nvSpPr>
        <p:spPr bwMode="auto">
          <a:xfrm>
            <a:off x="5867400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44" name="Text Box 42"/>
          <p:cNvSpPr txBox="1">
            <a:spLocks noChangeArrowheads="1"/>
          </p:cNvSpPr>
          <p:nvPr/>
        </p:nvSpPr>
        <p:spPr bwMode="auto">
          <a:xfrm>
            <a:off x="5842000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37</a:t>
            </a:r>
          </a:p>
        </p:txBody>
      </p:sp>
      <p:sp>
        <p:nvSpPr>
          <p:cNvPr id="50255" name="Oval 43"/>
          <p:cNvSpPr>
            <a:spLocks noChangeArrowheads="1"/>
          </p:cNvSpPr>
          <p:nvPr/>
        </p:nvSpPr>
        <p:spPr bwMode="auto">
          <a:xfrm>
            <a:off x="6970713" y="324802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6346" name="Text Box 44"/>
          <p:cNvSpPr txBox="1">
            <a:spLocks noChangeArrowheads="1"/>
          </p:cNvSpPr>
          <p:nvPr/>
        </p:nvSpPr>
        <p:spPr bwMode="auto">
          <a:xfrm>
            <a:off x="69437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6347" name="Oval 45"/>
          <p:cNvSpPr>
            <a:spLocks noChangeArrowheads="1"/>
          </p:cNvSpPr>
          <p:nvPr/>
        </p:nvSpPr>
        <p:spPr bwMode="auto">
          <a:xfrm>
            <a:off x="4754563" y="32480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48" name="Text Box 46"/>
          <p:cNvSpPr txBox="1">
            <a:spLocks noChangeArrowheads="1"/>
          </p:cNvSpPr>
          <p:nvPr/>
        </p:nvSpPr>
        <p:spPr bwMode="auto">
          <a:xfrm>
            <a:off x="4729163" y="331311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45</a:t>
            </a:r>
          </a:p>
        </p:txBody>
      </p:sp>
      <p:cxnSp>
        <p:nvCxnSpPr>
          <p:cNvPr id="56349" name="AutoShape 47"/>
          <p:cNvCxnSpPr>
            <a:cxnSpLocks noChangeShapeType="1"/>
            <a:stCxn id="56331" idx="4"/>
            <a:endCxn id="56337" idx="0"/>
          </p:cNvCxnSpPr>
          <p:nvPr/>
        </p:nvCxnSpPr>
        <p:spPr bwMode="auto">
          <a:xfrm flipH="1">
            <a:off x="2841625" y="2628900"/>
            <a:ext cx="1588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0" name="AutoShape 48"/>
          <p:cNvCxnSpPr>
            <a:cxnSpLocks noChangeShapeType="1"/>
            <a:stCxn id="56331" idx="5"/>
            <a:endCxn id="56341" idx="0"/>
          </p:cNvCxnSpPr>
          <p:nvPr/>
        </p:nvCxnSpPr>
        <p:spPr bwMode="auto">
          <a:xfrm>
            <a:off x="3146425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1" name="AutoShape 49"/>
          <p:cNvCxnSpPr>
            <a:cxnSpLocks noChangeShapeType="1"/>
            <a:stCxn id="56331" idx="3"/>
            <a:endCxn id="56339" idx="0"/>
          </p:cNvCxnSpPr>
          <p:nvPr/>
        </p:nvCxnSpPr>
        <p:spPr bwMode="auto">
          <a:xfrm flipH="1">
            <a:off x="1739900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2" name="AutoShape 50"/>
          <p:cNvCxnSpPr>
            <a:cxnSpLocks noChangeShapeType="1"/>
            <a:stCxn id="56333" idx="4"/>
            <a:endCxn id="56343" idx="0"/>
          </p:cNvCxnSpPr>
          <p:nvPr/>
        </p:nvCxnSpPr>
        <p:spPr bwMode="auto">
          <a:xfrm>
            <a:off x="6299200" y="2640013"/>
            <a:ext cx="0" cy="608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3" name="AutoShape 51"/>
          <p:cNvCxnSpPr>
            <a:cxnSpLocks noChangeShapeType="1"/>
            <a:stCxn id="56333" idx="3"/>
            <a:endCxn id="56347" idx="0"/>
          </p:cNvCxnSpPr>
          <p:nvPr/>
        </p:nvCxnSpPr>
        <p:spPr bwMode="auto">
          <a:xfrm flipH="1">
            <a:off x="5186363" y="2541588"/>
            <a:ext cx="808037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4" name="AutoShape 52"/>
          <p:cNvCxnSpPr>
            <a:cxnSpLocks noChangeShapeType="1"/>
            <a:stCxn id="56333" idx="5"/>
            <a:endCxn id="50255" idx="0"/>
          </p:cNvCxnSpPr>
          <p:nvPr/>
        </p:nvCxnSpPr>
        <p:spPr bwMode="auto">
          <a:xfrm>
            <a:off x="6602413" y="2541588"/>
            <a:ext cx="798512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55" name="Oval 53"/>
          <p:cNvSpPr>
            <a:spLocks noChangeArrowheads="1"/>
          </p:cNvSpPr>
          <p:nvPr/>
        </p:nvSpPr>
        <p:spPr bwMode="auto">
          <a:xfrm>
            <a:off x="593725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6" name="Oval 54"/>
          <p:cNvSpPr>
            <a:spLocks noChangeArrowheads="1"/>
          </p:cNvSpPr>
          <p:nvPr/>
        </p:nvSpPr>
        <p:spPr bwMode="auto">
          <a:xfrm>
            <a:off x="19732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7" name="Oval 55"/>
          <p:cNvSpPr>
            <a:spLocks noChangeArrowheads="1"/>
          </p:cNvSpPr>
          <p:nvPr/>
        </p:nvSpPr>
        <p:spPr bwMode="auto">
          <a:xfrm>
            <a:off x="335121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8" name="Oval 56"/>
          <p:cNvSpPr>
            <a:spLocks noChangeArrowheads="1"/>
          </p:cNvSpPr>
          <p:nvPr/>
        </p:nvSpPr>
        <p:spPr bwMode="auto">
          <a:xfrm>
            <a:off x="47291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6359" name="AutoShape 59"/>
          <p:cNvCxnSpPr>
            <a:cxnSpLocks noChangeShapeType="1"/>
            <a:stCxn id="56339" idx="3"/>
            <a:endCxn id="56355" idx="0"/>
          </p:cNvCxnSpPr>
          <p:nvPr/>
        </p:nvCxnSpPr>
        <p:spPr bwMode="auto">
          <a:xfrm flipH="1">
            <a:off x="1179513" y="3819525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0" name="AutoShape 60"/>
          <p:cNvCxnSpPr>
            <a:cxnSpLocks noChangeShapeType="1"/>
            <a:stCxn id="56339" idx="5"/>
            <a:endCxn id="56356" idx="0"/>
          </p:cNvCxnSpPr>
          <p:nvPr/>
        </p:nvCxnSpPr>
        <p:spPr bwMode="auto">
          <a:xfrm>
            <a:off x="2044700" y="3819525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1" name="AutoShape 61"/>
          <p:cNvCxnSpPr>
            <a:cxnSpLocks noChangeShapeType="1"/>
            <a:stCxn id="56337" idx="4"/>
            <a:endCxn id="56357" idx="1"/>
          </p:cNvCxnSpPr>
          <p:nvPr/>
        </p:nvCxnSpPr>
        <p:spPr bwMode="auto">
          <a:xfrm>
            <a:off x="2841625" y="3917950"/>
            <a:ext cx="679450" cy="5667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2" name="AutoShape 62"/>
          <p:cNvCxnSpPr>
            <a:cxnSpLocks noChangeShapeType="1"/>
            <a:stCxn id="56337" idx="5"/>
            <a:endCxn id="56358" idx="1"/>
          </p:cNvCxnSpPr>
          <p:nvPr/>
        </p:nvCxnSpPr>
        <p:spPr bwMode="auto">
          <a:xfrm>
            <a:off x="3146425" y="3819525"/>
            <a:ext cx="1754188" cy="6651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3" name="Text Box 65"/>
          <p:cNvSpPr txBox="1">
            <a:spLocks noChangeArrowheads="1"/>
          </p:cNvSpPr>
          <p:nvPr/>
        </p:nvSpPr>
        <p:spPr bwMode="auto">
          <a:xfrm>
            <a:off x="571500" y="4452938"/>
            <a:ext cx="94138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6364" name="Text Box 66"/>
          <p:cNvSpPr txBox="1">
            <a:spLocks noChangeArrowheads="1"/>
          </p:cNvSpPr>
          <p:nvPr/>
        </p:nvSpPr>
        <p:spPr bwMode="auto">
          <a:xfrm>
            <a:off x="1960563" y="4452938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56365" name="Text Box 67"/>
          <p:cNvSpPr txBox="1">
            <a:spLocks noChangeArrowheads="1"/>
          </p:cNvSpPr>
          <p:nvPr/>
        </p:nvSpPr>
        <p:spPr bwMode="auto">
          <a:xfrm>
            <a:off x="33401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6366" name="Text Box 68"/>
          <p:cNvSpPr txBox="1">
            <a:spLocks noChangeArrowheads="1"/>
          </p:cNvSpPr>
          <p:nvPr/>
        </p:nvSpPr>
        <p:spPr bwMode="auto">
          <a:xfrm>
            <a:off x="471805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705225" y="701675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68" name="직사각형 2"/>
          <p:cNvSpPr>
            <a:spLocks noChangeArrowheads="1"/>
          </p:cNvSpPr>
          <p:nvPr/>
        </p:nvSpPr>
        <p:spPr bwMode="auto">
          <a:xfrm>
            <a:off x="3705225" y="81915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30225" y="1824038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0" name="직사각형 60"/>
          <p:cNvSpPr>
            <a:spLocks noChangeArrowheads="1"/>
          </p:cNvSpPr>
          <p:nvPr/>
        </p:nvSpPr>
        <p:spPr bwMode="auto">
          <a:xfrm>
            <a:off x="530225" y="19415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116138" y="190500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2" name="직사각형 63"/>
          <p:cNvSpPr>
            <a:spLocks noChangeArrowheads="1"/>
          </p:cNvSpPr>
          <p:nvPr/>
        </p:nvSpPr>
        <p:spPr bwMode="auto">
          <a:xfrm>
            <a:off x="2116138" y="20224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551488" y="187166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4" name="직사각형 66"/>
          <p:cNvSpPr>
            <a:spLocks noChangeArrowheads="1"/>
          </p:cNvSpPr>
          <p:nvPr/>
        </p:nvSpPr>
        <p:spPr bwMode="auto">
          <a:xfrm>
            <a:off x="5551488" y="19891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278688" y="1924050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6" name="직사각형 69"/>
          <p:cNvSpPr>
            <a:spLocks noChangeArrowheads="1"/>
          </p:cNvSpPr>
          <p:nvPr/>
        </p:nvSpPr>
        <p:spPr bwMode="auto">
          <a:xfrm>
            <a:off x="7278688" y="20415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984250" y="31289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8" name="직사각형 72"/>
          <p:cNvSpPr>
            <a:spLocks noChangeArrowheads="1"/>
          </p:cNvSpPr>
          <p:nvPr/>
        </p:nvSpPr>
        <p:spPr bwMode="auto">
          <a:xfrm>
            <a:off x="984250" y="32464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76475" y="297180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80" name="직사각형 75"/>
          <p:cNvSpPr>
            <a:spLocks noChangeArrowheads="1"/>
          </p:cNvSpPr>
          <p:nvPr/>
        </p:nvSpPr>
        <p:spPr bwMode="auto">
          <a:xfrm>
            <a:off x="2276475" y="308927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308350" y="30146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82" name="직사각형 78"/>
          <p:cNvSpPr>
            <a:spLocks noChangeArrowheads="1"/>
          </p:cNvSpPr>
          <p:nvPr/>
        </p:nvSpPr>
        <p:spPr bwMode="auto">
          <a:xfrm>
            <a:off x="3308350" y="31321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90513" y="42529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84" name="직사각형 81"/>
          <p:cNvSpPr>
            <a:spLocks noChangeArrowheads="1"/>
          </p:cNvSpPr>
          <p:nvPr/>
        </p:nvSpPr>
        <p:spPr bwMode="auto">
          <a:xfrm>
            <a:off x="290513" y="43703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758950" y="4138613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86" name="직사각형 84"/>
          <p:cNvSpPr>
            <a:spLocks noChangeArrowheads="1"/>
          </p:cNvSpPr>
          <p:nvPr/>
        </p:nvSpPr>
        <p:spPr bwMode="auto">
          <a:xfrm>
            <a:off x="1817688" y="4276725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370263" y="3981450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88" name="직사각형 87"/>
          <p:cNvSpPr>
            <a:spLocks noChangeArrowheads="1"/>
          </p:cNvSpPr>
          <p:nvPr/>
        </p:nvSpPr>
        <p:spPr bwMode="auto">
          <a:xfrm>
            <a:off x="3429000" y="4119563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4654550" y="397510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90" name="직사각형 90"/>
          <p:cNvSpPr>
            <a:spLocks noChangeArrowheads="1"/>
          </p:cNvSpPr>
          <p:nvPr/>
        </p:nvSpPr>
        <p:spPr bwMode="auto">
          <a:xfrm>
            <a:off x="4713288" y="4113213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803775" y="28098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92" name="직사각형 93"/>
          <p:cNvSpPr>
            <a:spLocks noChangeArrowheads="1"/>
          </p:cNvSpPr>
          <p:nvPr/>
        </p:nvSpPr>
        <p:spPr bwMode="auto">
          <a:xfrm>
            <a:off x="4862513" y="29479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734050" y="28733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94" name="직사각형 96"/>
          <p:cNvSpPr>
            <a:spLocks noChangeArrowheads="1"/>
          </p:cNvSpPr>
          <p:nvPr/>
        </p:nvSpPr>
        <p:spPr bwMode="auto">
          <a:xfrm>
            <a:off x="5792788" y="30114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6784975" y="28956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96" name="직사각형 99"/>
          <p:cNvSpPr>
            <a:spLocks noChangeArrowheads="1"/>
          </p:cNvSpPr>
          <p:nvPr/>
        </p:nvSpPr>
        <p:spPr bwMode="auto">
          <a:xfrm>
            <a:off x="6843713" y="3033713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D65E974-7918-4B01-83B1-06DE8E9E52C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7347" name="Oval 4"/>
          <p:cNvSpPr>
            <a:spLocks noChangeArrowheads="1"/>
          </p:cNvSpPr>
          <p:nvPr/>
        </p:nvSpPr>
        <p:spPr bwMode="auto">
          <a:xfrm>
            <a:off x="4132263" y="8191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392613" y="8842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7349" name="AutoShape 10"/>
          <p:cNvCxnSpPr>
            <a:cxnSpLocks noChangeShapeType="1"/>
            <a:stCxn id="57347" idx="2"/>
            <a:endCxn id="57353" idx="0"/>
          </p:cNvCxnSpPr>
          <p:nvPr/>
        </p:nvCxnSpPr>
        <p:spPr bwMode="auto">
          <a:xfrm flipH="1">
            <a:off x="1257300" y="1154113"/>
            <a:ext cx="2874963" cy="785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0" name="AutoShape 11"/>
          <p:cNvCxnSpPr>
            <a:cxnSpLocks noChangeShapeType="1"/>
            <a:stCxn id="57347" idx="3"/>
            <a:endCxn id="57355" idx="0"/>
          </p:cNvCxnSpPr>
          <p:nvPr/>
        </p:nvCxnSpPr>
        <p:spPr bwMode="auto">
          <a:xfrm flipH="1">
            <a:off x="2843213" y="1390650"/>
            <a:ext cx="1414462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1" name="AutoShape 12"/>
          <p:cNvCxnSpPr>
            <a:cxnSpLocks noChangeShapeType="1"/>
            <a:stCxn id="57347" idx="5"/>
            <a:endCxn id="57357" idx="0"/>
          </p:cNvCxnSpPr>
          <p:nvPr/>
        </p:nvCxnSpPr>
        <p:spPr bwMode="auto">
          <a:xfrm>
            <a:off x="4867275" y="1390650"/>
            <a:ext cx="1431925" cy="5794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2" name="AutoShape 13"/>
          <p:cNvCxnSpPr>
            <a:cxnSpLocks noChangeShapeType="1"/>
            <a:stCxn id="57347" idx="6"/>
            <a:endCxn id="57359" idx="0"/>
          </p:cNvCxnSpPr>
          <p:nvPr/>
        </p:nvCxnSpPr>
        <p:spPr bwMode="auto">
          <a:xfrm>
            <a:off x="4992688" y="1154113"/>
            <a:ext cx="3028950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3" name="Oval 27"/>
          <p:cNvSpPr>
            <a:spLocks noChangeArrowheads="1"/>
          </p:cNvSpPr>
          <p:nvPr/>
        </p:nvSpPr>
        <p:spPr bwMode="auto">
          <a:xfrm>
            <a:off x="827088" y="1939925"/>
            <a:ext cx="862012" cy="6683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4" name="Text Box 28"/>
          <p:cNvSpPr txBox="1">
            <a:spLocks noChangeArrowheads="1"/>
          </p:cNvSpPr>
          <p:nvPr/>
        </p:nvSpPr>
        <p:spPr bwMode="auto">
          <a:xfrm>
            <a:off x="801688" y="2005013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7355" name="Oval 29"/>
          <p:cNvSpPr>
            <a:spLocks noChangeArrowheads="1"/>
          </p:cNvSpPr>
          <p:nvPr/>
        </p:nvSpPr>
        <p:spPr bwMode="auto">
          <a:xfrm>
            <a:off x="2411413" y="19589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6" name="Text Box 30"/>
          <p:cNvSpPr txBox="1">
            <a:spLocks noChangeArrowheads="1"/>
          </p:cNvSpPr>
          <p:nvPr/>
        </p:nvSpPr>
        <p:spPr bwMode="auto">
          <a:xfrm>
            <a:off x="2616200" y="2024063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7357" name="Oval 31"/>
          <p:cNvSpPr>
            <a:spLocks noChangeArrowheads="1"/>
          </p:cNvSpPr>
          <p:nvPr/>
        </p:nvSpPr>
        <p:spPr bwMode="auto">
          <a:xfrm>
            <a:off x="5867400" y="19700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8" name="Text Box 32"/>
          <p:cNvSpPr txBox="1">
            <a:spLocks noChangeArrowheads="1"/>
          </p:cNvSpPr>
          <p:nvPr/>
        </p:nvSpPr>
        <p:spPr bwMode="auto">
          <a:xfrm>
            <a:off x="6070600" y="2035175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</p:txBody>
      </p:sp>
      <p:sp>
        <p:nvSpPr>
          <p:cNvPr id="57359" name="Oval 33"/>
          <p:cNvSpPr>
            <a:spLocks noChangeArrowheads="1"/>
          </p:cNvSpPr>
          <p:nvPr/>
        </p:nvSpPr>
        <p:spPr bwMode="auto">
          <a:xfrm>
            <a:off x="7589838" y="19700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0" name="Text Box 34"/>
          <p:cNvSpPr txBox="1">
            <a:spLocks noChangeArrowheads="1"/>
          </p:cNvSpPr>
          <p:nvPr/>
        </p:nvSpPr>
        <p:spPr bwMode="auto">
          <a:xfrm>
            <a:off x="7564438" y="20351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57361" name="Oval 35"/>
          <p:cNvSpPr>
            <a:spLocks noChangeArrowheads="1"/>
          </p:cNvSpPr>
          <p:nvPr/>
        </p:nvSpPr>
        <p:spPr bwMode="auto">
          <a:xfrm>
            <a:off x="24098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2" name="Text Box 36"/>
          <p:cNvSpPr txBox="1">
            <a:spLocks noChangeArrowheads="1"/>
          </p:cNvSpPr>
          <p:nvPr/>
        </p:nvSpPr>
        <p:spPr bwMode="auto">
          <a:xfrm>
            <a:off x="2555875" y="3313113"/>
            <a:ext cx="595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7363" name="Oval 37"/>
          <p:cNvSpPr>
            <a:spLocks noChangeArrowheads="1"/>
          </p:cNvSpPr>
          <p:nvPr/>
        </p:nvSpPr>
        <p:spPr bwMode="auto">
          <a:xfrm>
            <a:off x="1309688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4" name="Text Box 38"/>
          <p:cNvSpPr txBox="1">
            <a:spLocks noChangeArrowheads="1"/>
          </p:cNvSpPr>
          <p:nvPr/>
        </p:nvSpPr>
        <p:spPr bwMode="auto">
          <a:xfrm>
            <a:off x="1455738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7365" name="Oval 39"/>
          <p:cNvSpPr>
            <a:spLocks noChangeArrowheads="1"/>
          </p:cNvSpPr>
          <p:nvPr/>
        </p:nvSpPr>
        <p:spPr bwMode="auto">
          <a:xfrm>
            <a:off x="35147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6" name="Text Box 40"/>
          <p:cNvSpPr txBox="1">
            <a:spLocks noChangeArrowheads="1"/>
          </p:cNvSpPr>
          <p:nvPr/>
        </p:nvSpPr>
        <p:spPr bwMode="auto">
          <a:xfrm>
            <a:off x="34893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sp>
        <p:nvSpPr>
          <p:cNvPr id="57367" name="Oval 41"/>
          <p:cNvSpPr>
            <a:spLocks noChangeArrowheads="1"/>
          </p:cNvSpPr>
          <p:nvPr/>
        </p:nvSpPr>
        <p:spPr bwMode="auto">
          <a:xfrm>
            <a:off x="5867400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8" name="Text Box 42"/>
          <p:cNvSpPr txBox="1">
            <a:spLocks noChangeArrowheads="1"/>
          </p:cNvSpPr>
          <p:nvPr/>
        </p:nvSpPr>
        <p:spPr bwMode="auto">
          <a:xfrm>
            <a:off x="5842000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37</a:t>
            </a:r>
          </a:p>
        </p:txBody>
      </p:sp>
      <p:sp>
        <p:nvSpPr>
          <p:cNvPr id="57369" name="Oval 43"/>
          <p:cNvSpPr>
            <a:spLocks noChangeArrowheads="1"/>
          </p:cNvSpPr>
          <p:nvPr/>
        </p:nvSpPr>
        <p:spPr bwMode="auto">
          <a:xfrm>
            <a:off x="6970713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0" name="Text Box 44"/>
          <p:cNvSpPr txBox="1">
            <a:spLocks noChangeArrowheads="1"/>
          </p:cNvSpPr>
          <p:nvPr/>
        </p:nvSpPr>
        <p:spPr bwMode="auto">
          <a:xfrm>
            <a:off x="7116763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[1,4,5]</a:t>
            </a:r>
          </a:p>
        </p:txBody>
      </p:sp>
      <p:sp>
        <p:nvSpPr>
          <p:cNvPr id="57371" name="Oval 45"/>
          <p:cNvSpPr>
            <a:spLocks noChangeArrowheads="1"/>
          </p:cNvSpPr>
          <p:nvPr/>
        </p:nvSpPr>
        <p:spPr bwMode="auto">
          <a:xfrm>
            <a:off x="4754563" y="32480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2" name="Text Box 46"/>
          <p:cNvSpPr txBox="1">
            <a:spLocks noChangeArrowheads="1"/>
          </p:cNvSpPr>
          <p:nvPr/>
        </p:nvSpPr>
        <p:spPr bwMode="auto">
          <a:xfrm>
            <a:off x="4729163" y="331311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45</a:t>
            </a:r>
          </a:p>
        </p:txBody>
      </p:sp>
      <p:cxnSp>
        <p:nvCxnSpPr>
          <p:cNvPr id="57373" name="AutoShape 47"/>
          <p:cNvCxnSpPr>
            <a:cxnSpLocks noChangeShapeType="1"/>
            <a:stCxn id="57355" idx="4"/>
            <a:endCxn id="57361" idx="0"/>
          </p:cNvCxnSpPr>
          <p:nvPr/>
        </p:nvCxnSpPr>
        <p:spPr bwMode="auto">
          <a:xfrm flipH="1">
            <a:off x="2841625" y="2628900"/>
            <a:ext cx="1588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4" name="AutoShape 48"/>
          <p:cNvCxnSpPr>
            <a:cxnSpLocks noChangeShapeType="1"/>
            <a:stCxn id="57355" idx="5"/>
            <a:endCxn id="57365" idx="0"/>
          </p:cNvCxnSpPr>
          <p:nvPr/>
        </p:nvCxnSpPr>
        <p:spPr bwMode="auto">
          <a:xfrm>
            <a:off x="3146425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5" name="AutoShape 49"/>
          <p:cNvCxnSpPr>
            <a:cxnSpLocks noChangeShapeType="1"/>
            <a:stCxn id="57355" idx="3"/>
            <a:endCxn id="57363" idx="0"/>
          </p:cNvCxnSpPr>
          <p:nvPr/>
        </p:nvCxnSpPr>
        <p:spPr bwMode="auto">
          <a:xfrm flipH="1">
            <a:off x="1739900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6" name="AutoShape 50"/>
          <p:cNvCxnSpPr>
            <a:cxnSpLocks noChangeShapeType="1"/>
            <a:stCxn id="57357" idx="4"/>
            <a:endCxn id="57367" idx="0"/>
          </p:cNvCxnSpPr>
          <p:nvPr/>
        </p:nvCxnSpPr>
        <p:spPr bwMode="auto">
          <a:xfrm>
            <a:off x="6299200" y="2640013"/>
            <a:ext cx="0" cy="608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AutoShape 51"/>
          <p:cNvCxnSpPr>
            <a:cxnSpLocks noChangeShapeType="1"/>
            <a:stCxn id="57357" idx="3"/>
            <a:endCxn id="57371" idx="0"/>
          </p:cNvCxnSpPr>
          <p:nvPr/>
        </p:nvCxnSpPr>
        <p:spPr bwMode="auto">
          <a:xfrm flipH="1">
            <a:off x="5186363" y="2541588"/>
            <a:ext cx="808037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AutoShape 52"/>
          <p:cNvCxnSpPr>
            <a:cxnSpLocks noChangeShapeType="1"/>
            <a:stCxn id="57357" idx="5"/>
            <a:endCxn id="57369" idx="0"/>
          </p:cNvCxnSpPr>
          <p:nvPr/>
        </p:nvCxnSpPr>
        <p:spPr bwMode="auto">
          <a:xfrm>
            <a:off x="6602413" y="2541588"/>
            <a:ext cx="798512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9" name="Oval 53"/>
          <p:cNvSpPr>
            <a:spLocks noChangeArrowheads="1"/>
          </p:cNvSpPr>
          <p:nvPr/>
        </p:nvSpPr>
        <p:spPr bwMode="auto">
          <a:xfrm>
            <a:off x="593725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0" name="Oval 54"/>
          <p:cNvSpPr>
            <a:spLocks noChangeArrowheads="1"/>
          </p:cNvSpPr>
          <p:nvPr/>
        </p:nvSpPr>
        <p:spPr bwMode="auto">
          <a:xfrm>
            <a:off x="19732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1" name="Oval 55"/>
          <p:cNvSpPr>
            <a:spLocks noChangeArrowheads="1"/>
          </p:cNvSpPr>
          <p:nvPr/>
        </p:nvSpPr>
        <p:spPr bwMode="auto">
          <a:xfrm>
            <a:off x="335121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2" name="Oval 56"/>
          <p:cNvSpPr>
            <a:spLocks noChangeArrowheads="1"/>
          </p:cNvSpPr>
          <p:nvPr/>
        </p:nvSpPr>
        <p:spPr bwMode="auto">
          <a:xfrm>
            <a:off x="47291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3" name="Oval 57"/>
          <p:cNvSpPr>
            <a:spLocks noChangeArrowheads="1"/>
          </p:cNvSpPr>
          <p:nvPr/>
        </p:nvSpPr>
        <p:spPr bwMode="auto">
          <a:xfrm>
            <a:off x="6107113" y="4335463"/>
            <a:ext cx="1171575" cy="102235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4" name="Oval 58"/>
          <p:cNvSpPr>
            <a:spLocks noChangeArrowheads="1"/>
          </p:cNvSpPr>
          <p:nvPr/>
        </p:nvSpPr>
        <p:spPr bwMode="auto">
          <a:xfrm>
            <a:off x="7416800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7385" name="AutoShape 59"/>
          <p:cNvCxnSpPr>
            <a:cxnSpLocks noChangeShapeType="1"/>
            <a:stCxn id="57363" idx="3"/>
            <a:endCxn id="57379" idx="0"/>
          </p:cNvCxnSpPr>
          <p:nvPr/>
        </p:nvCxnSpPr>
        <p:spPr bwMode="auto">
          <a:xfrm flipH="1">
            <a:off x="1179513" y="3819525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6" name="AutoShape 60"/>
          <p:cNvCxnSpPr>
            <a:cxnSpLocks noChangeShapeType="1"/>
            <a:stCxn id="57363" idx="5"/>
            <a:endCxn id="57380" idx="0"/>
          </p:cNvCxnSpPr>
          <p:nvPr/>
        </p:nvCxnSpPr>
        <p:spPr bwMode="auto">
          <a:xfrm>
            <a:off x="2044700" y="3819525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7" name="AutoShape 61"/>
          <p:cNvCxnSpPr>
            <a:cxnSpLocks noChangeShapeType="1"/>
            <a:stCxn id="57361" idx="4"/>
            <a:endCxn id="57381" idx="1"/>
          </p:cNvCxnSpPr>
          <p:nvPr/>
        </p:nvCxnSpPr>
        <p:spPr bwMode="auto">
          <a:xfrm>
            <a:off x="2841625" y="3917950"/>
            <a:ext cx="679450" cy="5667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8" name="AutoShape 62"/>
          <p:cNvCxnSpPr>
            <a:cxnSpLocks noChangeShapeType="1"/>
            <a:stCxn id="57361" idx="5"/>
            <a:endCxn id="57382" idx="1"/>
          </p:cNvCxnSpPr>
          <p:nvPr/>
        </p:nvCxnSpPr>
        <p:spPr bwMode="auto">
          <a:xfrm>
            <a:off x="3146425" y="3819525"/>
            <a:ext cx="1754188" cy="6651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9" name="AutoShape 63"/>
          <p:cNvCxnSpPr>
            <a:cxnSpLocks noChangeShapeType="1"/>
            <a:stCxn id="57369" idx="3"/>
            <a:endCxn id="57383" idx="0"/>
          </p:cNvCxnSpPr>
          <p:nvPr/>
        </p:nvCxnSpPr>
        <p:spPr bwMode="auto">
          <a:xfrm flipH="1">
            <a:off x="6692900" y="3819525"/>
            <a:ext cx="403225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0" name="AutoShape 64"/>
          <p:cNvCxnSpPr>
            <a:cxnSpLocks noChangeShapeType="1"/>
            <a:stCxn id="57369" idx="5"/>
            <a:endCxn id="57384" idx="0"/>
          </p:cNvCxnSpPr>
          <p:nvPr/>
        </p:nvCxnSpPr>
        <p:spPr bwMode="auto">
          <a:xfrm>
            <a:off x="7705725" y="3819525"/>
            <a:ext cx="296863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91" name="Text Box 65"/>
          <p:cNvSpPr txBox="1">
            <a:spLocks noChangeArrowheads="1"/>
          </p:cNvSpPr>
          <p:nvPr/>
        </p:nvSpPr>
        <p:spPr bwMode="auto">
          <a:xfrm>
            <a:off x="571500" y="4452938"/>
            <a:ext cx="94138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7392" name="Text Box 66"/>
          <p:cNvSpPr txBox="1">
            <a:spLocks noChangeArrowheads="1"/>
          </p:cNvSpPr>
          <p:nvPr/>
        </p:nvSpPr>
        <p:spPr bwMode="auto">
          <a:xfrm>
            <a:off x="1960563" y="4452938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57393" name="Text Box 67"/>
          <p:cNvSpPr txBox="1">
            <a:spLocks noChangeArrowheads="1"/>
          </p:cNvSpPr>
          <p:nvPr/>
        </p:nvSpPr>
        <p:spPr bwMode="auto">
          <a:xfrm>
            <a:off x="33401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7394" name="Text Box 68"/>
          <p:cNvSpPr txBox="1">
            <a:spLocks noChangeArrowheads="1"/>
          </p:cNvSpPr>
          <p:nvPr/>
        </p:nvSpPr>
        <p:spPr bwMode="auto">
          <a:xfrm>
            <a:off x="471805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57395" name="Text Box 69"/>
          <p:cNvSpPr txBox="1">
            <a:spLocks noChangeArrowheads="1"/>
          </p:cNvSpPr>
          <p:nvPr/>
        </p:nvSpPr>
        <p:spPr bwMode="auto">
          <a:xfrm>
            <a:off x="60960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[1,4,5,2,3,1]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30</a:t>
            </a:r>
          </a:p>
        </p:txBody>
      </p:sp>
      <p:sp>
        <p:nvSpPr>
          <p:cNvPr id="57396" name="Text Box 70"/>
          <p:cNvSpPr txBox="1">
            <a:spLocks noChangeArrowheads="1"/>
          </p:cNvSpPr>
          <p:nvPr/>
        </p:nvSpPr>
        <p:spPr bwMode="auto">
          <a:xfrm>
            <a:off x="7405688" y="446246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[1,4,5,3]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[1,4,5,3,2,1]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48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705225" y="701675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98" name="직사각형 2"/>
          <p:cNvSpPr>
            <a:spLocks noChangeArrowheads="1"/>
          </p:cNvSpPr>
          <p:nvPr/>
        </p:nvSpPr>
        <p:spPr bwMode="auto">
          <a:xfrm>
            <a:off x="3705225" y="81915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30225" y="1824038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0" name="직사각형 60"/>
          <p:cNvSpPr>
            <a:spLocks noChangeArrowheads="1"/>
          </p:cNvSpPr>
          <p:nvPr/>
        </p:nvSpPr>
        <p:spPr bwMode="auto">
          <a:xfrm>
            <a:off x="530225" y="19415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116138" y="190500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2" name="직사각형 63"/>
          <p:cNvSpPr>
            <a:spLocks noChangeArrowheads="1"/>
          </p:cNvSpPr>
          <p:nvPr/>
        </p:nvSpPr>
        <p:spPr bwMode="auto">
          <a:xfrm>
            <a:off x="2116138" y="20224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551488" y="187166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4" name="직사각형 66"/>
          <p:cNvSpPr>
            <a:spLocks noChangeArrowheads="1"/>
          </p:cNvSpPr>
          <p:nvPr/>
        </p:nvSpPr>
        <p:spPr bwMode="auto">
          <a:xfrm>
            <a:off x="5551488" y="19891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278688" y="1924050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6" name="직사각형 69"/>
          <p:cNvSpPr>
            <a:spLocks noChangeArrowheads="1"/>
          </p:cNvSpPr>
          <p:nvPr/>
        </p:nvSpPr>
        <p:spPr bwMode="auto">
          <a:xfrm>
            <a:off x="7278688" y="20415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984250" y="31289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8" name="직사각형 72"/>
          <p:cNvSpPr>
            <a:spLocks noChangeArrowheads="1"/>
          </p:cNvSpPr>
          <p:nvPr/>
        </p:nvSpPr>
        <p:spPr bwMode="auto">
          <a:xfrm>
            <a:off x="984250" y="32464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76475" y="297180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10" name="직사각형 75"/>
          <p:cNvSpPr>
            <a:spLocks noChangeArrowheads="1"/>
          </p:cNvSpPr>
          <p:nvPr/>
        </p:nvSpPr>
        <p:spPr bwMode="auto">
          <a:xfrm>
            <a:off x="2276475" y="308927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308350" y="30146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12" name="직사각형 78"/>
          <p:cNvSpPr>
            <a:spLocks noChangeArrowheads="1"/>
          </p:cNvSpPr>
          <p:nvPr/>
        </p:nvSpPr>
        <p:spPr bwMode="auto">
          <a:xfrm>
            <a:off x="3308350" y="31321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90513" y="42529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14" name="직사각형 81"/>
          <p:cNvSpPr>
            <a:spLocks noChangeArrowheads="1"/>
          </p:cNvSpPr>
          <p:nvPr/>
        </p:nvSpPr>
        <p:spPr bwMode="auto">
          <a:xfrm>
            <a:off x="290513" y="43703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758950" y="4138613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16" name="직사각형 84"/>
          <p:cNvSpPr>
            <a:spLocks noChangeArrowheads="1"/>
          </p:cNvSpPr>
          <p:nvPr/>
        </p:nvSpPr>
        <p:spPr bwMode="auto">
          <a:xfrm>
            <a:off x="1817688" y="4276725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370263" y="3981450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18" name="직사각형 87"/>
          <p:cNvSpPr>
            <a:spLocks noChangeArrowheads="1"/>
          </p:cNvSpPr>
          <p:nvPr/>
        </p:nvSpPr>
        <p:spPr bwMode="auto">
          <a:xfrm>
            <a:off x="3429000" y="4119563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4654550" y="397510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20" name="직사각형 90"/>
          <p:cNvSpPr>
            <a:spLocks noChangeArrowheads="1"/>
          </p:cNvSpPr>
          <p:nvPr/>
        </p:nvSpPr>
        <p:spPr bwMode="auto">
          <a:xfrm>
            <a:off x="4713288" y="4113213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803775" y="28098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22" name="직사각형 93"/>
          <p:cNvSpPr>
            <a:spLocks noChangeArrowheads="1"/>
          </p:cNvSpPr>
          <p:nvPr/>
        </p:nvSpPr>
        <p:spPr bwMode="auto">
          <a:xfrm>
            <a:off x="4862513" y="29479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734050" y="28733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24" name="직사각형 96"/>
          <p:cNvSpPr>
            <a:spLocks noChangeArrowheads="1"/>
          </p:cNvSpPr>
          <p:nvPr/>
        </p:nvSpPr>
        <p:spPr bwMode="auto">
          <a:xfrm>
            <a:off x="5792788" y="30114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6784975" y="28956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26" name="직사각형 99"/>
          <p:cNvSpPr>
            <a:spLocks noChangeArrowheads="1"/>
          </p:cNvSpPr>
          <p:nvPr/>
        </p:nvSpPr>
        <p:spPr bwMode="auto">
          <a:xfrm>
            <a:off x="6843713" y="3033713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 bwMode="auto">
          <a:xfrm>
            <a:off x="6351588" y="3902075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28" name="직사각형 102"/>
          <p:cNvSpPr>
            <a:spLocks noChangeArrowheads="1"/>
          </p:cNvSpPr>
          <p:nvPr/>
        </p:nvSpPr>
        <p:spPr bwMode="auto">
          <a:xfrm>
            <a:off x="6410325" y="4040188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7340600" y="4032250"/>
            <a:ext cx="369888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30" name="직사각형 105"/>
          <p:cNvSpPr>
            <a:spLocks noChangeArrowheads="1"/>
          </p:cNvSpPr>
          <p:nvPr/>
        </p:nvSpPr>
        <p:spPr bwMode="auto">
          <a:xfrm>
            <a:off x="7399338" y="41703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AA67D93-678B-43B9-A191-8ADA9B93CBA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024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2830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054225" y="2444750"/>
            <a:ext cx="925513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411413" y="2139950"/>
            <a:ext cx="1085850" cy="1423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510213" y="2463800"/>
            <a:ext cx="927100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5867400" y="2159000"/>
            <a:ext cx="1087438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232525" y="2465388"/>
            <a:ext cx="925513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249" name="자유형 9"/>
          <p:cNvSpPr>
            <a:spLocks/>
          </p:cNvSpPr>
          <p:nvPr/>
        </p:nvSpPr>
        <p:spPr bwMode="auto">
          <a:xfrm>
            <a:off x="1171575" y="1916113"/>
            <a:ext cx="3143250" cy="2760662"/>
          </a:xfrm>
          <a:custGeom>
            <a:avLst/>
            <a:gdLst>
              <a:gd name="T0" fmla="*/ 3145070 w 3143068"/>
              <a:gd name="T1" fmla="*/ 2248073 h 2761573"/>
              <a:gd name="T2" fmla="*/ 2936391 w 3143068"/>
              <a:gd name="T3" fmla="*/ 1440882 h 2761573"/>
              <a:gd name="T4" fmla="*/ 2430746 w 3143068"/>
              <a:gd name="T5" fmla="*/ 561762 h 2761573"/>
              <a:gd name="T6" fmla="*/ 1700357 w 3143068"/>
              <a:gd name="T7" fmla="*/ 98230 h 2761573"/>
              <a:gd name="T8" fmla="*/ 889719 w 3143068"/>
              <a:gd name="T9" fmla="*/ 74246 h 2761573"/>
              <a:gd name="T10" fmla="*/ 30922 w 3143068"/>
              <a:gd name="T11" fmla="*/ 921402 h 2761573"/>
              <a:gd name="T12" fmla="*/ 287761 w 3143068"/>
              <a:gd name="T13" fmla="*/ 1768553 h 2761573"/>
              <a:gd name="T14" fmla="*/ 1218797 w 3143068"/>
              <a:gd name="T15" fmla="*/ 2479842 h 2761573"/>
              <a:gd name="T16" fmla="*/ 1933121 w 3143068"/>
              <a:gd name="T17" fmla="*/ 2647673 h 2761573"/>
              <a:gd name="T18" fmla="*/ 2864157 w 3143068"/>
              <a:gd name="T19" fmla="*/ 2751569 h 2761573"/>
              <a:gd name="T20" fmla="*/ 2864157 w 3143068"/>
              <a:gd name="T21" fmla="*/ 2751569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0250" name="자유형 10"/>
          <p:cNvSpPr>
            <a:spLocks/>
          </p:cNvSpPr>
          <p:nvPr/>
        </p:nvSpPr>
        <p:spPr bwMode="auto">
          <a:xfrm>
            <a:off x="4716463" y="1628775"/>
            <a:ext cx="3313112" cy="2895600"/>
          </a:xfrm>
          <a:custGeom>
            <a:avLst/>
            <a:gdLst>
              <a:gd name="T0" fmla="*/ 0 w 3313280"/>
              <a:gd name="T1" fmla="*/ 2739754 h 2895966"/>
              <a:gd name="T2" fmla="*/ 392811 w 3313280"/>
              <a:gd name="T3" fmla="*/ 1650404 h 2895966"/>
              <a:gd name="T4" fmla="*/ 913894 w 3313280"/>
              <a:gd name="T5" fmla="*/ 488969 h 2895966"/>
              <a:gd name="T6" fmla="*/ 1923975 w 3313280"/>
              <a:gd name="T7" fmla="*/ 366 h 2895966"/>
              <a:gd name="T8" fmla="*/ 2877952 w 3313280"/>
              <a:gd name="T9" fmla="*/ 553049 h 2895966"/>
              <a:gd name="T10" fmla="*/ 3310847 w 3313280"/>
              <a:gd name="T11" fmla="*/ 1650404 h 2895966"/>
              <a:gd name="T12" fmla="*/ 2942087 w 3313280"/>
              <a:gd name="T13" fmla="*/ 2531499 h 2895966"/>
              <a:gd name="T14" fmla="*/ 1851829 w 3313280"/>
              <a:gd name="T15" fmla="*/ 2811842 h 2895966"/>
              <a:gd name="T16" fmla="*/ 200416 w 3313280"/>
              <a:gd name="T17" fmla="*/ 2891940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0251" name="그룹 14"/>
          <p:cNvGrpSpPr>
            <a:grpSpLocks/>
          </p:cNvGrpSpPr>
          <p:nvPr/>
        </p:nvGrpSpPr>
        <p:grpSpPr bwMode="auto">
          <a:xfrm>
            <a:off x="3727450" y="3797300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252" name="그룹 17"/>
          <p:cNvGrpSpPr>
            <a:grpSpLocks/>
          </p:cNvGrpSpPr>
          <p:nvPr/>
        </p:nvGrpSpPr>
        <p:grpSpPr bwMode="auto">
          <a:xfrm>
            <a:off x="4564063" y="3797300"/>
            <a:ext cx="647700" cy="566738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안내자는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A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B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중 어느 곳을 먼저 탐색하는 것이 유리할까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275" y="2463800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2050" y="2463800"/>
            <a:ext cx="355600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575" y="5603875"/>
            <a:ext cx="1473200" cy="450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팻말</a:t>
            </a:r>
            <a:r>
              <a:rPr lang="en-US" altLang="ko-KR" sz="2000" i="0">
                <a:latin typeface="Times New Roman" pitchFamily="18" charset="0"/>
                <a:ea typeface="+mn-ea"/>
              </a:rPr>
              <a:t>: bound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4419CF-19AD-43B2-9F66-200E98B91B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8371" name="직사각형 6"/>
          <p:cNvSpPr>
            <a:spLocks noChangeArrowheads="1"/>
          </p:cNvSpPr>
          <p:nvPr/>
        </p:nvSpPr>
        <p:spPr bwMode="auto">
          <a:xfrm>
            <a:off x="142875" y="636588"/>
            <a:ext cx="5786438" cy="5507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travel2(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 number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W[][],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ordered-set&amp;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opttour,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minlength)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priority_queue_of_node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PQ;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initialize(PQ);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v.level = 0; v.path=[1];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v.bound = bound(v);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minlength= </a:t>
            </a: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∞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insert(PQ,v);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remove(PQ,v);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(v.bound &lt; minlength){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u.level=v.level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(all i such that 2≤i≤n &amp;&amp; i is not in v.path){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u.path = v.path;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put I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(u.level == n-2){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put index of only vertex not in u.path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put 1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(length(u) &lt; minlength){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minlength = length(u);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opttour =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</p:txBody>
      </p:sp>
      <p:sp>
        <p:nvSpPr>
          <p:cNvPr id="58372" name="직사각형 7"/>
          <p:cNvSpPr>
            <a:spLocks noChangeArrowheads="1"/>
          </p:cNvSpPr>
          <p:nvPr/>
        </p:nvSpPr>
        <p:spPr bwMode="auto">
          <a:xfrm>
            <a:off x="6040438" y="1608138"/>
            <a:ext cx="2928937" cy="290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u.bound = bound(u);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(u.bound &lt; minlength)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} /* else*/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} /* for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} /* if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} /* while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bound(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homework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A59AB90-88C3-4C4F-B46A-F647CF609AC8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388" y="106363"/>
            <a:ext cx="8137525" cy="63563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__init__(self,bound ,path):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self.bound= bound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self.path = path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def __cmp__(self, other):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       return cmp(self.bound, other.bound)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TSP_Best_FS():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global minLength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global optTour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path=[start]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 = Node(0,path)</a:t>
            </a:r>
          </a:p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v.bound = compBound(v)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q = queue.PriorityQueue()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q.put((v.bound,v.path))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not q.empty():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v.bound, v.path= q.get()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if(v.bound &lt; minLength):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len(v.path)==n-1: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A = v.path[:]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B = [x for x in V if x not in A]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C=[x for x in B if x !=start]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if compLength(v.path)+W[v.path[n-2]][C[0]]+W[C[0]][start] &lt; minLength: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minLength = compLength(v.path)+W[v.path[n-2]][C[0]]+W[C[0]][start]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optTour = v.path[:]+[C[0]]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else: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C=[ x for x in V if x not in v.path]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for x in C: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u = Node(0,v.path+[x]) 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u.bound = compBound(u)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print("path bound ", u.path, u.bound)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if u.bound &lt; minLength: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q.put((u.bound,u.path))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55334C4-5F13-4409-936D-CF21AD5ECEF4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075" y="620713"/>
            <a:ext cx="8202613" cy="48942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compBound(u):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start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if len(u.path)==n-1: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print(" uPP ", u.path, u.path[n-2],compLength(u.path), W[u.path[n-2]][start])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return compLength(u.path)+W[u.path[n-2]][start]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else: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tbound = 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u.path[:]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[x for x in A if x != start]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C= [x for x in V if x not in A]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temp1=0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tMin=10000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y in C: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W[u.path [ len(u.path)-1]][y] &lt; tMin: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tMin = W[u.path [ len(u.path)-1]][y]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tbound += tMin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y in C: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tMin = 10000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 = [ x for x in C if x != y]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D.append(start)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 z in D: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W[y][z]&lt;tMin: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tMin=W[y][z]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tbound += tMin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tbound+compLength(u.path)</a:t>
            </a:r>
          </a:p>
          <a:p>
            <a:pPr>
              <a:defRPr/>
            </a:pPr>
            <a:endParaRPr lang="en-US" altLang="ko-KR" sz="12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C3FF3DB-ADB3-4F22-B302-C964EFE4C139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825" y="652463"/>
            <a:ext cx="4962525" cy="4354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compLength(a):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length =0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x in range (0,len(a)-1):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 += W[a[x]][a[x+1]]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length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W=[[0,14,4,10,20],[14,0,7,8,7],[4,5,0,7,16],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[11,7,9,0,2],[18,7,17,4,0]]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V=list()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range(0,n):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V.append(x)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optTour=list()  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minLength=10000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TSP_Best_FS()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print(minLength)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print(optTour)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64163" y="620713"/>
            <a:ext cx="3600450" cy="46164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1] 31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2] 22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3] 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4] 42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1] 22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3] 27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4] 39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1, 3] 37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1, 4] 31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3, 1] 43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3, 4] 34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1] 45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2] 38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4] 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4, 1] 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4, 2] 48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3, 4, 1, 2]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grpSp>
        <p:nvGrpSpPr>
          <p:cNvPr id="61445" name="그룹 65"/>
          <p:cNvGrpSpPr>
            <a:grpSpLocks/>
          </p:cNvGrpSpPr>
          <p:nvPr/>
        </p:nvGrpSpPr>
        <p:grpSpPr bwMode="auto">
          <a:xfrm>
            <a:off x="2195513" y="4087813"/>
            <a:ext cx="2806700" cy="2586037"/>
            <a:chOff x="4714876" y="1000105"/>
            <a:chExt cx="2806129" cy="2586052"/>
          </a:xfrm>
        </p:grpSpPr>
        <p:sp>
          <p:nvSpPr>
            <p:cNvPr id="61446" name="Oval 6"/>
            <p:cNvSpPr>
              <a:spLocks noChangeArrowheads="1"/>
            </p:cNvSpPr>
            <p:nvPr/>
          </p:nvSpPr>
          <p:spPr bwMode="auto">
            <a:xfrm>
              <a:off x="4916991" y="1060301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5006950" y="10784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1</a:t>
              </a:r>
              <a:endParaRPr lang="en-US" altLang="ko-KR" sz="1400" i="0"/>
            </a:p>
          </p:txBody>
        </p:sp>
        <p:sp>
          <p:nvSpPr>
            <p:cNvPr id="61448" name="Oval 8"/>
            <p:cNvSpPr>
              <a:spLocks noChangeArrowheads="1"/>
            </p:cNvSpPr>
            <p:nvPr/>
          </p:nvSpPr>
          <p:spPr bwMode="auto">
            <a:xfrm>
              <a:off x="6935805" y="1114816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7025764" y="11420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2</a:t>
              </a:r>
              <a:endParaRPr lang="en-US" altLang="ko-KR" sz="1400" i="0"/>
            </a:p>
          </p:txBody>
        </p:sp>
        <p:sp>
          <p:nvSpPr>
            <p:cNvPr id="61450" name="Oval 10"/>
            <p:cNvSpPr>
              <a:spLocks noChangeArrowheads="1"/>
            </p:cNvSpPr>
            <p:nvPr/>
          </p:nvSpPr>
          <p:spPr bwMode="auto">
            <a:xfrm>
              <a:off x="4916991" y="2205114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>
              <a:off x="5006950" y="2232371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4</a:t>
              </a:r>
              <a:endParaRPr lang="en-US" altLang="ko-KR" sz="1400" i="0"/>
            </a:p>
          </p:txBody>
        </p:sp>
        <p:sp>
          <p:nvSpPr>
            <p:cNvPr id="61452" name="Oval 12"/>
            <p:cNvSpPr>
              <a:spLocks noChangeArrowheads="1"/>
            </p:cNvSpPr>
            <p:nvPr/>
          </p:nvSpPr>
          <p:spPr bwMode="auto">
            <a:xfrm>
              <a:off x="6935805" y="225962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7035110" y="2268714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3</a:t>
              </a:r>
              <a:endParaRPr lang="en-US" altLang="ko-KR" sz="1400" i="0"/>
            </a:p>
          </p:txBody>
        </p:sp>
        <p:sp>
          <p:nvSpPr>
            <p:cNvPr id="61454" name="Oval 14"/>
            <p:cNvSpPr>
              <a:spLocks noChangeArrowheads="1"/>
            </p:cNvSpPr>
            <p:nvPr/>
          </p:nvSpPr>
          <p:spPr bwMode="auto">
            <a:xfrm>
              <a:off x="5926398" y="315003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55" name="Text Box 15"/>
            <p:cNvSpPr txBox="1">
              <a:spLocks noChangeArrowheads="1"/>
            </p:cNvSpPr>
            <p:nvPr/>
          </p:nvSpPr>
          <p:spPr bwMode="auto">
            <a:xfrm>
              <a:off x="6016357" y="3177295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5</a:t>
              </a:r>
              <a:endParaRPr lang="en-US" altLang="ko-KR" sz="1400" i="0"/>
            </a:p>
          </p:txBody>
        </p:sp>
        <p:cxnSp>
          <p:nvCxnSpPr>
            <p:cNvPr id="61456" name="AutoShape 16"/>
            <p:cNvCxnSpPr>
              <a:cxnSpLocks noChangeShapeType="1"/>
            </p:cNvCxnSpPr>
            <p:nvPr/>
          </p:nvCxnSpPr>
          <p:spPr bwMode="auto">
            <a:xfrm>
              <a:off x="5004613" y="1496420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7" name="AutoShape 18"/>
            <p:cNvCxnSpPr>
              <a:cxnSpLocks noChangeShapeType="1"/>
            </p:cNvCxnSpPr>
            <p:nvPr/>
          </p:nvCxnSpPr>
          <p:spPr bwMode="auto">
            <a:xfrm>
              <a:off x="5279162" y="2629875"/>
              <a:ext cx="651909" cy="636007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8" name="AutoShape 19"/>
            <p:cNvCxnSpPr>
              <a:cxnSpLocks noChangeShapeType="1"/>
            </p:cNvCxnSpPr>
            <p:nvPr/>
          </p:nvCxnSpPr>
          <p:spPr bwMode="auto">
            <a:xfrm flipH="1">
              <a:off x="6322450" y="1436227"/>
              <a:ext cx="651909" cy="1726304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9" name="AutoShape 20"/>
            <p:cNvCxnSpPr>
              <a:cxnSpLocks noChangeShapeType="1"/>
            </p:cNvCxnSpPr>
            <p:nvPr/>
          </p:nvCxnSpPr>
          <p:spPr bwMode="auto">
            <a:xfrm>
              <a:off x="7269937" y="1550935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0" name="AutoShape 22"/>
            <p:cNvCxnSpPr>
              <a:cxnSpLocks noChangeShapeType="1"/>
            </p:cNvCxnSpPr>
            <p:nvPr/>
          </p:nvCxnSpPr>
          <p:spPr bwMode="auto">
            <a:xfrm>
              <a:off x="5400665" y="1381712"/>
              <a:ext cx="1587713" cy="1044868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1" name="Text Box 24"/>
            <p:cNvSpPr txBox="1">
              <a:spLocks noChangeArrowheads="1"/>
            </p:cNvSpPr>
            <p:nvPr/>
          </p:nvSpPr>
          <p:spPr bwMode="auto">
            <a:xfrm>
              <a:off x="4714876" y="1724702"/>
              <a:ext cx="364202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10</a:t>
              </a:r>
            </a:p>
          </p:txBody>
        </p:sp>
        <p:sp>
          <p:nvSpPr>
            <p:cNvPr id="61462" name="Text Box 26"/>
            <p:cNvSpPr txBox="1">
              <a:spLocks noChangeArrowheads="1"/>
            </p:cNvSpPr>
            <p:nvPr/>
          </p:nvSpPr>
          <p:spPr bwMode="auto">
            <a:xfrm>
              <a:off x="5768579" y="145922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4</a:t>
              </a:r>
            </a:p>
          </p:txBody>
        </p:sp>
        <p:sp>
          <p:nvSpPr>
            <p:cNvPr id="61463" name="Text Box 28"/>
            <p:cNvSpPr txBox="1">
              <a:spLocks noChangeArrowheads="1"/>
            </p:cNvSpPr>
            <p:nvPr/>
          </p:nvSpPr>
          <p:spPr bwMode="auto">
            <a:xfrm>
              <a:off x="6470823" y="2608297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61464" name="Text Box 29"/>
            <p:cNvSpPr txBox="1">
              <a:spLocks noChangeArrowheads="1"/>
            </p:cNvSpPr>
            <p:nvPr/>
          </p:nvSpPr>
          <p:spPr bwMode="auto">
            <a:xfrm>
              <a:off x="7246571" y="176899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61465" name="Text Box 50"/>
            <p:cNvSpPr txBox="1">
              <a:spLocks noChangeArrowheads="1"/>
            </p:cNvSpPr>
            <p:nvPr/>
          </p:nvSpPr>
          <p:spPr bwMode="auto">
            <a:xfrm>
              <a:off x="5367953" y="280818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2</a:t>
              </a:r>
            </a:p>
          </p:txBody>
        </p:sp>
        <p:grpSp>
          <p:nvGrpSpPr>
            <p:cNvPr id="61466" name="Group 59"/>
            <p:cNvGrpSpPr>
              <a:grpSpLocks/>
            </p:cNvGrpSpPr>
            <p:nvPr/>
          </p:nvGrpSpPr>
          <p:grpSpPr bwMode="auto">
            <a:xfrm>
              <a:off x="5009289" y="1000105"/>
              <a:ext cx="2275840" cy="2272585"/>
              <a:chOff x="3103" y="1611"/>
              <a:chExt cx="1948" cy="2001"/>
            </a:xfrm>
          </p:grpSpPr>
          <p:sp>
            <p:nvSpPr>
              <p:cNvPr id="61471" name="Text Box 27"/>
              <p:cNvSpPr txBox="1">
                <a:spLocks noChangeArrowheads="1"/>
              </p:cNvSpPr>
              <p:nvPr/>
            </p:nvSpPr>
            <p:spPr bwMode="auto">
              <a:xfrm>
                <a:off x="3316" y="2429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20</a:t>
                </a:r>
              </a:p>
            </p:txBody>
          </p:sp>
          <p:cxnSp>
            <p:nvCxnSpPr>
              <p:cNvPr id="61472" name="AutoShape 30"/>
              <p:cNvCxnSpPr>
                <a:cxnSpLocks noChangeShapeType="1"/>
              </p:cNvCxnSpPr>
              <p:nvPr/>
            </p:nvCxnSpPr>
            <p:spPr bwMode="auto">
              <a:xfrm>
                <a:off x="3456" y="1856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3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3470" y="1798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4" name="AutoShape 32"/>
              <p:cNvCxnSpPr>
                <a:cxnSpLocks noChangeShapeType="1"/>
              </p:cNvCxnSpPr>
              <p:nvPr/>
            </p:nvCxnSpPr>
            <p:spPr bwMode="auto">
              <a:xfrm>
                <a:off x="3148" y="2024"/>
                <a:ext cx="1" cy="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5" name="AutoShape 33"/>
              <p:cNvCxnSpPr>
                <a:cxnSpLocks noChangeShapeType="1"/>
              </p:cNvCxnSpPr>
              <p:nvPr/>
            </p:nvCxnSpPr>
            <p:spPr bwMode="auto">
              <a:xfrm flipH="1" flipV="1">
                <a:off x="3379" y="1979"/>
                <a:ext cx="1360" cy="9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6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4187" y="2024"/>
                <a:ext cx="545" cy="145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7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3334" y="2069"/>
                <a:ext cx="680" cy="140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8" name="AutoShape 36"/>
              <p:cNvCxnSpPr>
                <a:cxnSpLocks noChangeShapeType="1"/>
              </p:cNvCxnSpPr>
              <p:nvPr/>
            </p:nvCxnSpPr>
            <p:spPr bwMode="auto">
              <a:xfrm>
                <a:off x="3379" y="2069"/>
                <a:ext cx="661" cy="13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9" name="AutoShape 37"/>
              <p:cNvCxnSpPr>
                <a:cxnSpLocks noChangeShapeType="1"/>
              </p:cNvCxnSpPr>
              <p:nvPr/>
            </p:nvCxnSpPr>
            <p:spPr bwMode="auto">
              <a:xfrm>
                <a:off x="3411" y="3022"/>
                <a:ext cx="499" cy="4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0" name="AutoShape 38"/>
              <p:cNvCxnSpPr>
                <a:cxnSpLocks noChangeShapeType="1"/>
              </p:cNvCxnSpPr>
              <p:nvPr/>
            </p:nvCxnSpPr>
            <p:spPr bwMode="auto">
              <a:xfrm>
                <a:off x="4967" y="2115"/>
                <a:ext cx="0" cy="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1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4332" y="3113"/>
                <a:ext cx="498" cy="45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2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4377" y="3158"/>
                <a:ext cx="499" cy="45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3" name="AutoShape 41"/>
              <p:cNvCxnSpPr>
                <a:cxnSpLocks noChangeShapeType="1"/>
              </p:cNvCxnSpPr>
              <p:nvPr/>
            </p:nvCxnSpPr>
            <p:spPr bwMode="auto">
              <a:xfrm>
                <a:off x="3444" y="2944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4" name="AutoShape 42"/>
              <p:cNvCxnSpPr>
                <a:cxnSpLocks noChangeShapeType="1"/>
              </p:cNvCxnSpPr>
              <p:nvPr/>
            </p:nvCxnSpPr>
            <p:spPr bwMode="auto">
              <a:xfrm flipH="1" flipV="1">
                <a:off x="3458" y="2886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485" name="Text Box 43"/>
              <p:cNvSpPr txBox="1">
                <a:spLocks noChangeArrowheads="1"/>
              </p:cNvSpPr>
              <p:nvPr/>
            </p:nvSpPr>
            <p:spPr bwMode="auto">
              <a:xfrm>
                <a:off x="3923" y="1611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61486" name="Text Box 44"/>
              <p:cNvSpPr txBox="1">
                <a:spLocks noChangeArrowheads="1"/>
              </p:cNvSpPr>
              <p:nvPr/>
            </p:nvSpPr>
            <p:spPr bwMode="auto">
              <a:xfrm>
                <a:off x="4105" y="1838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61487" name="Text Box 45"/>
              <p:cNvSpPr txBox="1">
                <a:spLocks noChangeArrowheads="1"/>
              </p:cNvSpPr>
              <p:nvPr/>
            </p:nvSpPr>
            <p:spPr bwMode="auto">
              <a:xfrm>
                <a:off x="4816" y="225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5</a:t>
                </a:r>
              </a:p>
            </p:txBody>
          </p:sp>
          <p:sp>
            <p:nvSpPr>
              <p:cNvPr id="61488" name="Text Box 46"/>
              <p:cNvSpPr txBox="1">
                <a:spLocks noChangeArrowheads="1"/>
              </p:cNvSpPr>
              <p:nvPr/>
            </p:nvSpPr>
            <p:spPr bwMode="auto">
              <a:xfrm>
                <a:off x="4468" y="220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61489" name="Text Box 47"/>
              <p:cNvSpPr txBox="1">
                <a:spLocks noChangeArrowheads="1"/>
              </p:cNvSpPr>
              <p:nvPr/>
            </p:nvSpPr>
            <p:spPr bwMode="auto">
              <a:xfrm>
                <a:off x="4014" y="2927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61490" name="Text Box 48"/>
              <p:cNvSpPr txBox="1">
                <a:spLocks noChangeArrowheads="1"/>
              </p:cNvSpPr>
              <p:nvPr/>
            </p:nvSpPr>
            <p:spPr bwMode="auto">
              <a:xfrm>
                <a:off x="4014" y="2704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9</a:t>
                </a:r>
              </a:p>
            </p:txBody>
          </p:sp>
          <p:sp>
            <p:nvSpPr>
              <p:cNvPr id="61491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18</a:t>
                </a:r>
              </a:p>
            </p:txBody>
          </p:sp>
          <p:sp>
            <p:nvSpPr>
              <p:cNvPr id="61492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  <p:sp>
            <p:nvSpPr>
              <p:cNvPr id="61493" name="Text Box 52"/>
              <p:cNvSpPr txBox="1">
                <a:spLocks noChangeArrowheads="1"/>
              </p:cNvSpPr>
              <p:nvPr/>
            </p:nvSpPr>
            <p:spPr bwMode="auto">
              <a:xfrm>
                <a:off x="3103" y="2296"/>
                <a:ext cx="3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11</a:t>
                </a:r>
              </a:p>
            </p:txBody>
          </p:sp>
          <p:sp>
            <p:nvSpPr>
              <p:cNvPr id="61494" name="Text Box 53"/>
              <p:cNvSpPr txBox="1">
                <a:spLocks noChangeArrowheads="1"/>
              </p:cNvSpPr>
              <p:nvPr/>
            </p:nvSpPr>
            <p:spPr bwMode="auto">
              <a:xfrm>
                <a:off x="4468" y="3067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16</a:t>
                </a:r>
              </a:p>
            </p:txBody>
          </p:sp>
          <p:sp>
            <p:nvSpPr>
              <p:cNvPr id="61495" name="Text Box 54"/>
              <p:cNvSpPr txBox="1">
                <a:spLocks noChangeArrowheads="1"/>
              </p:cNvSpPr>
              <p:nvPr/>
            </p:nvSpPr>
            <p:spPr bwMode="auto">
              <a:xfrm>
                <a:off x="4645" y="3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17</a:t>
                </a:r>
              </a:p>
            </p:txBody>
          </p:sp>
          <p:sp>
            <p:nvSpPr>
              <p:cNvPr id="61496" name="Text Box 56"/>
              <p:cNvSpPr txBox="1">
                <a:spLocks noChangeArrowheads="1"/>
              </p:cNvSpPr>
              <p:nvPr/>
            </p:nvSpPr>
            <p:spPr bwMode="auto">
              <a:xfrm>
                <a:off x="4089" y="2526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</p:grpSp>
        <p:cxnSp>
          <p:nvCxnSpPr>
            <p:cNvPr id="61467" name="AutoShape 39"/>
            <p:cNvCxnSpPr>
              <a:cxnSpLocks noChangeShapeType="1"/>
              <a:stCxn id="61448" idx="2"/>
              <a:endCxn id="61450" idx="7"/>
            </p:cNvCxnSpPr>
            <p:nvPr/>
          </p:nvCxnSpPr>
          <p:spPr bwMode="auto">
            <a:xfrm rot="10800000" flipV="1">
              <a:off x="5347783" y="1332876"/>
              <a:ext cx="1588023" cy="9361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8" name="Text Box 26"/>
            <p:cNvSpPr txBox="1">
              <a:spLocks noChangeArrowheads="1"/>
            </p:cNvSpPr>
            <p:nvPr/>
          </p:nvSpPr>
          <p:spPr bwMode="auto">
            <a:xfrm>
              <a:off x="6072198" y="1571612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cxnSp>
          <p:nvCxnSpPr>
            <p:cNvPr id="61469" name="AutoShape 40"/>
            <p:cNvCxnSpPr>
              <a:cxnSpLocks noChangeShapeType="1"/>
            </p:cNvCxnSpPr>
            <p:nvPr/>
          </p:nvCxnSpPr>
          <p:spPr bwMode="auto">
            <a:xfrm flipV="1">
              <a:off x="5365050" y="1398055"/>
              <a:ext cx="1588023" cy="9361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70" name="Text Box 26"/>
            <p:cNvSpPr txBox="1">
              <a:spLocks noChangeArrowheads="1"/>
            </p:cNvSpPr>
            <p:nvPr/>
          </p:nvSpPr>
          <p:spPr bwMode="auto">
            <a:xfrm>
              <a:off x="6265058" y="169973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8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15EE5E1-0DDC-4051-8395-E1B946EF8DA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904875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분기한정법</a:t>
            </a:r>
            <a:r>
              <a:rPr lang="en-US" altLang="ko-KR" smtClean="0"/>
              <a:t>(branch-and-bound)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43000"/>
            <a:ext cx="8839200" cy="51435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특징</a:t>
            </a:r>
            <a:r>
              <a:rPr lang="en-US" altLang="ko-KR" sz="2400" smtClean="0"/>
              <a:t>:</a:t>
            </a:r>
          </a:p>
          <a:p>
            <a:pPr lvl="1" eaLnBrk="1" hangingPunct="1"/>
            <a:r>
              <a:rPr lang="ko-KR" altLang="en-US" smtClean="0"/>
              <a:t>되추적 기법과 같이 상태공간트리를 구축하여 문제를 해결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최적의 해를 구하는 문제</a:t>
            </a:r>
            <a:r>
              <a:rPr lang="en-US" altLang="ko-KR" smtClean="0"/>
              <a:t>(optimization problem)</a:t>
            </a:r>
            <a:r>
              <a:rPr lang="ko-KR" altLang="en-US" smtClean="0"/>
              <a:t>에 적용할 수 있음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최적의 해를 구하기 위해서는 모든 해를 다 고려해 보아야 하므로 트리의 마디를 순회</a:t>
            </a:r>
            <a:r>
              <a:rPr lang="en-US" altLang="ko-KR" smtClean="0"/>
              <a:t>(traverse)</a:t>
            </a:r>
            <a:r>
              <a:rPr lang="ko-KR" altLang="en-US" smtClean="0"/>
              <a:t>하는 방법에 구애 받지 않음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z="2400" smtClean="0"/>
              <a:t>분기한정 알고리즘의 원리</a:t>
            </a:r>
          </a:p>
          <a:p>
            <a:pPr lvl="1" eaLnBrk="1" hangingPunct="1"/>
            <a:r>
              <a:rPr lang="ko-KR" altLang="en-US" smtClean="0"/>
              <a:t>각 마디를 검색할 때 마다</a:t>
            </a:r>
            <a:r>
              <a:rPr lang="en-US" altLang="ko-KR" smtClean="0"/>
              <a:t>, </a:t>
            </a:r>
            <a:r>
              <a:rPr lang="ko-KR" altLang="en-US" smtClean="0"/>
              <a:t>그 마디가 </a:t>
            </a:r>
            <a:r>
              <a:rPr lang="ko-KR" altLang="en-US" b="1" u="sng" smtClean="0">
                <a:solidFill>
                  <a:srgbClr val="0070C0"/>
                </a:solidFill>
              </a:rPr>
              <a:t>유망</a:t>
            </a:r>
            <a:r>
              <a:rPr lang="en-US" altLang="ko-KR" b="1" u="sng" smtClean="0">
                <a:solidFill>
                  <a:srgbClr val="0070C0"/>
                </a:solidFill>
              </a:rPr>
              <a:t>(promising)</a:t>
            </a:r>
            <a:r>
              <a:rPr lang="ko-KR" altLang="en-US" smtClean="0"/>
              <a:t>한지의 여부를 결정하기 위해서 한계값</a:t>
            </a:r>
            <a:r>
              <a:rPr lang="en-US" altLang="ko-KR" smtClean="0"/>
              <a:t>(</a:t>
            </a:r>
            <a:r>
              <a:rPr lang="en-US" altLang="ko-KR" b="1" smtClean="0">
                <a:solidFill>
                  <a:srgbClr val="0070C0"/>
                </a:solidFill>
              </a:rPr>
              <a:t>bound</a:t>
            </a:r>
            <a:r>
              <a:rPr lang="en-US" altLang="ko-KR" smtClean="0"/>
              <a:t>)</a:t>
            </a:r>
            <a:r>
              <a:rPr lang="ko-KR" altLang="en-US" smtClean="0"/>
              <a:t>을 계산한다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그 한계치는 그 마디로부터 가지를 뻗어나가서</a:t>
            </a:r>
            <a:r>
              <a:rPr lang="en-US" altLang="ko-KR" smtClean="0"/>
              <a:t>(</a:t>
            </a:r>
            <a:r>
              <a:rPr lang="en-US" altLang="ko-KR" b="1" smtClean="0">
                <a:solidFill>
                  <a:srgbClr val="0070C0"/>
                </a:solidFill>
              </a:rPr>
              <a:t>branch</a:t>
            </a:r>
            <a:r>
              <a:rPr lang="en-US" altLang="ko-KR" smtClean="0"/>
              <a:t>) </a:t>
            </a:r>
            <a:r>
              <a:rPr lang="ko-KR" altLang="en-US" smtClean="0"/>
              <a:t>얻을 수 있는 해답값의 한계를 나타낸다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따라서 만약 그 한계값이 지금까지 찾은 최적의 해답값 보다 좋지 않은 경우는 더 이상 가지를 뻗어서 검색을 계속할 필요가 없으므로</a:t>
            </a:r>
            <a:r>
              <a:rPr lang="en-US" altLang="ko-KR" smtClean="0"/>
              <a:t>, </a:t>
            </a:r>
            <a:r>
              <a:rPr lang="ko-KR" altLang="en-US" smtClean="0"/>
              <a:t>그 마디는 </a:t>
            </a:r>
            <a:r>
              <a:rPr lang="ko-KR" altLang="en-US" b="1" smtClean="0">
                <a:solidFill>
                  <a:srgbClr val="0070C0"/>
                </a:solidFill>
              </a:rPr>
              <a:t>유망하지 않다</a:t>
            </a:r>
            <a:r>
              <a:rPr lang="en-US" altLang="ko-KR" b="1" smtClean="0">
                <a:solidFill>
                  <a:srgbClr val="0070C0"/>
                </a:solidFill>
              </a:rPr>
              <a:t>(nonpromising)</a:t>
            </a:r>
            <a:r>
              <a:rPr lang="ko-KR" altLang="en-US" smtClean="0"/>
              <a:t>고 할 수 있다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0-1 Knapsack Problem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57338"/>
            <a:ext cx="8839200" cy="4267200"/>
          </a:xfrm>
        </p:spPr>
        <p:txBody>
          <a:bodyPr/>
          <a:lstStyle/>
          <a:p>
            <a:pPr eaLnBrk="1" hangingPunct="1"/>
            <a:r>
              <a:rPr lang="en-US" altLang="ko-KR" smtClean="0"/>
              <a:t>problem: </a:t>
            </a:r>
            <a:r>
              <a:rPr lang="en-US" altLang="ko-KR" i="1" smtClean="0"/>
              <a:t>S</a:t>
            </a:r>
            <a:r>
              <a:rPr lang="en-US" altLang="ko-KR" smtClean="0"/>
              <a:t> = {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n</a:t>
            </a:r>
            <a:r>
              <a:rPr lang="en-US" altLang="ko-KR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	  </a:t>
            </a:r>
            <a:r>
              <a:rPr lang="en-US" altLang="ko-KR" i="1" smtClean="0"/>
              <a:t>w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= weight of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i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	  </a:t>
            </a:r>
            <a:r>
              <a:rPr lang="en-US" altLang="ko-KR" i="1" smtClean="0"/>
              <a:t>p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= profit of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i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          </a:t>
            </a:r>
            <a:r>
              <a:rPr lang="en-US" altLang="ko-KR" i="1" smtClean="0"/>
              <a:t>W</a:t>
            </a:r>
            <a:r>
              <a:rPr lang="en-US" altLang="ko-KR" smtClean="0"/>
              <a:t> = maximum weight the knapsack can hold.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Determine a subset </a:t>
            </a:r>
            <a:r>
              <a:rPr lang="en-US" altLang="ko-KR" i="1" smtClean="0"/>
              <a:t>A</a:t>
            </a:r>
            <a:r>
              <a:rPr lang="ko-KR" altLang="en-US" smtClean="0"/>
              <a:t> </a:t>
            </a:r>
            <a:r>
              <a:rPr lang="en-US" altLang="ko-KR" smtClean="0"/>
              <a:t>of </a:t>
            </a:r>
            <a:r>
              <a:rPr lang="en-US" altLang="ko-KR" i="1" smtClean="0"/>
              <a:t>S </a:t>
            </a:r>
            <a:r>
              <a:rPr lang="en-US" altLang="ko-KR" smtClean="0"/>
              <a:t>such that                     is maximized subject to  	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</p:txBody>
      </p:sp>
      <p:graphicFrame>
        <p:nvGraphicFramePr>
          <p:cNvPr id="12292" name="Object 0"/>
          <p:cNvGraphicFramePr>
            <a:graphicFrameLocks noChangeAspect="1"/>
          </p:cNvGraphicFramePr>
          <p:nvPr/>
        </p:nvGraphicFramePr>
        <p:xfrm>
          <a:off x="566738" y="5254625"/>
          <a:ext cx="27241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1651000" imgH="584200" progId="Equation.3">
                  <p:embed/>
                </p:oleObj>
              </mc:Choice>
              <mc:Fallback>
                <p:oleObj name="Equation" r:id="rId3" imgW="1651000" imgH="584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254625"/>
                        <a:ext cx="27241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"/>
          <p:cNvGraphicFramePr>
            <a:graphicFrameLocks noChangeAspect="1"/>
          </p:cNvGraphicFramePr>
          <p:nvPr/>
        </p:nvGraphicFramePr>
        <p:xfrm>
          <a:off x="3892550" y="3644900"/>
          <a:ext cx="11477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5" imgW="660400" imgH="279400" progId="Equation.3">
                  <p:embed/>
                </p:oleObj>
              </mc:Choice>
              <mc:Fallback>
                <p:oleObj name="Equation" r:id="rId5" imgW="6604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644900"/>
                        <a:ext cx="11477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0"/>
          <p:cNvGraphicFramePr>
            <a:graphicFrameLocks noChangeAspect="1"/>
          </p:cNvGraphicFramePr>
          <p:nvPr/>
        </p:nvGraphicFramePr>
        <p:xfrm>
          <a:off x="1547813" y="4149725"/>
          <a:ext cx="154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수식" r:id="rId7" imgW="952087" imgH="279279" progId="Equation.3">
                  <p:embed/>
                </p:oleObj>
              </mc:Choice>
              <mc:Fallback>
                <p:oleObj name="수식" r:id="rId7" imgW="952087" imgH="2792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154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/>
          <p:cNvGraphicFramePr>
            <a:graphicFrameLocks noChangeAspect="1"/>
          </p:cNvGraphicFramePr>
          <p:nvPr/>
        </p:nvGraphicFramePr>
        <p:xfrm>
          <a:off x="4516438" y="4762500"/>
          <a:ext cx="37496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9" imgW="2273300" imgH="1104900" progId="Equation.3">
                  <p:embed/>
                </p:oleObj>
              </mc:Choice>
              <mc:Fallback>
                <p:oleObj name="Equation" r:id="rId9" imgW="2273300" imgH="1104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4762500"/>
                        <a:ext cx="37496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43313" y="5321300"/>
            <a:ext cx="4619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or 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297" name="직사각형 12"/>
          <p:cNvSpPr>
            <a:spLocks noChangeArrowheads="1"/>
          </p:cNvSpPr>
          <p:nvPr/>
        </p:nvSpPr>
        <p:spPr bwMode="auto">
          <a:xfrm>
            <a:off x="428625" y="4941888"/>
            <a:ext cx="3000375" cy="1500187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2298" name="직사각형 13"/>
          <p:cNvSpPr>
            <a:spLocks noChangeArrowheads="1"/>
          </p:cNvSpPr>
          <p:nvPr/>
        </p:nvSpPr>
        <p:spPr bwMode="auto">
          <a:xfrm>
            <a:off x="4211638" y="4762500"/>
            <a:ext cx="4357687" cy="1857375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229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0F86963-B7D2-4500-93C9-D47AC4B812B3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053FD29-945B-4F04-A669-3376CE842F2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3315" name="타원 2"/>
          <p:cNvSpPr>
            <a:spLocks noChangeArrowheads="1"/>
          </p:cNvSpPr>
          <p:nvPr/>
        </p:nvSpPr>
        <p:spPr bwMode="auto">
          <a:xfrm>
            <a:off x="4421188" y="768350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6" name="타원 3"/>
          <p:cNvSpPr>
            <a:spLocks noChangeArrowheads="1"/>
          </p:cNvSpPr>
          <p:nvPr/>
        </p:nvSpPr>
        <p:spPr bwMode="auto">
          <a:xfrm>
            <a:off x="3754438" y="1344613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17" name="직선 연결선 6"/>
          <p:cNvCxnSpPr>
            <a:cxnSpLocks noChangeShapeType="1"/>
            <a:stCxn id="13315" idx="3"/>
            <a:endCxn id="13316" idx="7"/>
          </p:cNvCxnSpPr>
          <p:nvPr/>
        </p:nvCxnSpPr>
        <p:spPr bwMode="auto">
          <a:xfrm flipH="1">
            <a:off x="4000500" y="1014413"/>
            <a:ext cx="461963" cy="373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직선 연결선 8"/>
          <p:cNvCxnSpPr>
            <a:cxnSpLocks noChangeShapeType="1"/>
            <a:stCxn id="13315" idx="5"/>
            <a:endCxn id="13329" idx="1"/>
          </p:cNvCxnSpPr>
          <p:nvPr/>
        </p:nvCxnSpPr>
        <p:spPr bwMode="auto">
          <a:xfrm>
            <a:off x="4667250" y="1014413"/>
            <a:ext cx="473075" cy="400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 bwMode="auto">
          <a:xfrm>
            <a:off x="3100388" y="846138"/>
            <a:ext cx="3841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2000" i="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20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67175" y="9001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35538" y="912813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22" name="타원 13"/>
          <p:cNvSpPr>
            <a:spLocks noChangeArrowheads="1"/>
          </p:cNvSpPr>
          <p:nvPr/>
        </p:nvSpPr>
        <p:spPr bwMode="auto">
          <a:xfrm>
            <a:off x="3306763" y="2082800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23" name="타원 14"/>
          <p:cNvSpPr>
            <a:spLocks noChangeArrowheads="1"/>
          </p:cNvSpPr>
          <p:nvPr/>
        </p:nvSpPr>
        <p:spPr bwMode="auto">
          <a:xfrm>
            <a:off x="4175125" y="2060575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24" name="직선 연결선 15"/>
          <p:cNvCxnSpPr>
            <a:cxnSpLocks noChangeShapeType="1"/>
            <a:stCxn id="13316" idx="4"/>
            <a:endCxn id="13322" idx="7"/>
          </p:cNvCxnSpPr>
          <p:nvPr/>
        </p:nvCxnSpPr>
        <p:spPr bwMode="auto">
          <a:xfrm flipH="1">
            <a:off x="3551238" y="1631950"/>
            <a:ext cx="347662" cy="493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직선 연결선 16"/>
          <p:cNvCxnSpPr>
            <a:cxnSpLocks noChangeShapeType="1"/>
            <a:stCxn id="13316" idx="4"/>
            <a:endCxn id="13323" idx="1"/>
          </p:cNvCxnSpPr>
          <p:nvPr/>
        </p:nvCxnSpPr>
        <p:spPr bwMode="auto">
          <a:xfrm>
            <a:off x="3898900" y="1631950"/>
            <a:ext cx="319088" cy="469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 bwMode="auto">
          <a:xfrm>
            <a:off x="3497263" y="1597025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364038" y="1608138"/>
            <a:ext cx="103187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713038" y="1555750"/>
            <a:ext cx="3841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2000" i="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20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3329" name="타원 29"/>
          <p:cNvSpPr>
            <a:spLocks noChangeArrowheads="1"/>
          </p:cNvSpPr>
          <p:nvPr/>
        </p:nvSpPr>
        <p:spPr bwMode="auto">
          <a:xfrm>
            <a:off x="5099050" y="1371600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0" name="타원 30"/>
          <p:cNvSpPr>
            <a:spLocks noChangeArrowheads="1"/>
          </p:cNvSpPr>
          <p:nvPr/>
        </p:nvSpPr>
        <p:spPr bwMode="auto">
          <a:xfrm>
            <a:off x="4779963" y="2060575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1" name="타원 31"/>
          <p:cNvSpPr>
            <a:spLocks noChangeArrowheads="1"/>
          </p:cNvSpPr>
          <p:nvPr/>
        </p:nvSpPr>
        <p:spPr bwMode="auto">
          <a:xfrm>
            <a:off x="5580063" y="2060575"/>
            <a:ext cx="288925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32" name="직선 연결선 32"/>
          <p:cNvCxnSpPr>
            <a:cxnSpLocks noChangeShapeType="1"/>
            <a:stCxn id="13329" idx="4"/>
            <a:endCxn id="13330" idx="7"/>
          </p:cNvCxnSpPr>
          <p:nvPr/>
        </p:nvCxnSpPr>
        <p:spPr bwMode="auto">
          <a:xfrm flipH="1">
            <a:off x="5026025" y="1658938"/>
            <a:ext cx="217488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직선 연결선 33"/>
          <p:cNvCxnSpPr>
            <a:cxnSpLocks noChangeShapeType="1"/>
            <a:stCxn id="13329" idx="4"/>
            <a:endCxn id="13331" idx="1"/>
          </p:cNvCxnSpPr>
          <p:nvPr/>
        </p:nvCxnSpPr>
        <p:spPr bwMode="auto">
          <a:xfrm>
            <a:off x="5243513" y="1658938"/>
            <a:ext cx="379412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 bwMode="auto">
          <a:xfrm>
            <a:off x="4840288" y="1701800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708650" y="17129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36" name="타원 49"/>
          <p:cNvSpPr>
            <a:spLocks noChangeArrowheads="1"/>
          </p:cNvSpPr>
          <p:nvPr/>
        </p:nvSpPr>
        <p:spPr bwMode="auto">
          <a:xfrm>
            <a:off x="3208338" y="2640013"/>
            <a:ext cx="71437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7" name="타원 52"/>
          <p:cNvSpPr>
            <a:spLocks noChangeArrowheads="1"/>
          </p:cNvSpPr>
          <p:nvPr/>
        </p:nvSpPr>
        <p:spPr bwMode="auto">
          <a:xfrm>
            <a:off x="3136900" y="2852738"/>
            <a:ext cx="71438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8" name="타원 53"/>
          <p:cNvSpPr>
            <a:spLocks noChangeArrowheads="1"/>
          </p:cNvSpPr>
          <p:nvPr/>
        </p:nvSpPr>
        <p:spPr bwMode="auto">
          <a:xfrm>
            <a:off x="3063875" y="3144838"/>
            <a:ext cx="73025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9" name="타원 54"/>
          <p:cNvSpPr>
            <a:spLocks noChangeArrowheads="1"/>
          </p:cNvSpPr>
          <p:nvPr/>
        </p:nvSpPr>
        <p:spPr bwMode="auto">
          <a:xfrm>
            <a:off x="3063875" y="3436938"/>
            <a:ext cx="287338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0" name="타원 55"/>
          <p:cNvSpPr>
            <a:spLocks noChangeArrowheads="1"/>
          </p:cNvSpPr>
          <p:nvPr/>
        </p:nvSpPr>
        <p:spPr bwMode="auto">
          <a:xfrm>
            <a:off x="2614613" y="4175125"/>
            <a:ext cx="287337" cy="288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1" name="타원 56"/>
          <p:cNvSpPr>
            <a:spLocks noChangeArrowheads="1"/>
          </p:cNvSpPr>
          <p:nvPr/>
        </p:nvSpPr>
        <p:spPr bwMode="auto">
          <a:xfrm>
            <a:off x="3482975" y="415290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42" name="직선 연결선 57"/>
          <p:cNvCxnSpPr>
            <a:cxnSpLocks noChangeShapeType="1"/>
            <a:stCxn id="13339" idx="4"/>
            <a:endCxn id="13340" idx="7"/>
          </p:cNvCxnSpPr>
          <p:nvPr/>
        </p:nvCxnSpPr>
        <p:spPr bwMode="auto">
          <a:xfrm flipH="1">
            <a:off x="2860675" y="3725863"/>
            <a:ext cx="347663" cy="492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직선 연결선 58"/>
          <p:cNvCxnSpPr>
            <a:cxnSpLocks noChangeShapeType="1"/>
            <a:stCxn id="13339" idx="4"/>
            <a:endCxn id="13341" idx="1"/>
          </p:cNvCxnSpPr>
          <p:nvPr/>
        </p:nvCxnSpPr>
        <p:spPr bwMode="auto">
          <a:xfrm>
            <a:off x="3208338" y="3725863"/>
            <a:ext cx="317500" cy="469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/>
          <p:cNvSpPr txBox="1"/>
          <p:nvPr/>
        </p:nvSpPr>
        <p:spPr bwMode="auto">
          <a:xfrm>
            <a:off x="2805113" y="3689350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673475" y="3702050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46" name="타원 61"/>
          <p:cNvSpPr>
            <a:spLocks noChangeArrowheads="1"/>
          </p:cNvSpPr>
          <p:nvPr/>
        </p:nvSpPr>
        <p:spPr bwMode="auto">
          <a:xfrm>
            <a:off x="4406900" y="3463925"/>
            <a:ext cx="288925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7" name="타원 62"/>
          <p:cNvSpPr>
            <a:spLocks noChangeArrowheads="1"/>
          </p:cNvSpPr>
          <p:nvPr/>
        </p:nvSpPr>
        <p:spPr bwMode="auto">
          <a:xfrm>
            <a:off x="4087813" y="415290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8" name="타원 63"/>
          <p:cNvSpPr>
            <a:spLocks noChangeArrowheads="1"/>
          </p:cNvSpPr>
          <p:nvPr/>
        </p:nvSpPr>
        <p:spPr bwMode="auto">
          <a:xfrm>
            <a:off x="4745038" y="4152900"/>
            <a:ext cx="287337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49" name="직선 연결선 64"/>
          <p:cNvCxnSpPr>
            <a:cxnSpLocks noChangeShapeType="1"/>
            <a:stCxn id="13346" idx="4"/>
            <a:endCxn id="13347" idx="7"/>
          </p:cNvCxnSpPr>
          <p:nvPr/>
        </p:nvCxnSpPr>
        <p:spPr bwMode="auto">
          <a:xfrm flipH="1">
            <a:off x="4333875" y="3752850"/>
            <a:ext cx="217488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0" name="직선 연결선 65"/>
          <p:cNvCxnSpPr>
            <a:cxnSpLocks noChangeShapeType="1"/>
            <a:stCxn id="13346" idx="4"/>
            <a:endCxn id="13348" idx="1"/>
          </p:cNvCxnSpPr>
          <p:nvPr/>
        </p:nvCxnSpPr>
        <p:spPr bwMode="auto">
          <a:xfrm>
            <a:off x="4551363" y="3752850"/>
            <a:ext cx="236537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 bwMode="auto">
          <a:xfrm>
            <a:off x="4149725" y="3794125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779963" y="3778250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1984375" y="3665538"/>
            <a:ext cx="3841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20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20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3354" name="타원 70"/>
          <p:cNvSpPr>
            <a:spLocks noChangeArrowheads="1"/>
          </p:cNvSpPr>
          <p:nvPr/>
        </p:nvSpPr>
        <p:spPr bwMode="auto">
          <a:xfrm>
            <a:off x="5505450" y="2628900"/>
            <a:ext cx="71438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5" name="타원 71"/>
          <p:cNvSpPr>
            <a:spLocks noChangeArrowheads="1"/>
          </p:cNvSpPr>
          <p:nvPr/>
        </p:nvSpPr>
        <p:spPr bwMode="auto">
          <a:xfrm>
            <a:off x="5576888" y="2868613"/>
            <a:ext cx="71437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6" name="타원 72"/>
          <p:cNvSpPr>
            <a:spLocks noChangeArrowheads="1"/>
          </p:cNvSpPr>
          <p:nvPr/>
        </p:nvSpPr>
        <p:spPr bwMode="auto">
          <a:xfrm>
            <a:off x="5688013" y="3144838"/>
            <a:ext cx="71437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7" name="모서리가 둥근 사각형 설명선 74"/>
          <p:cNvSpPr>
            <a:spLocks noChangeArrowheads="1"/>
          </p:cNvSpPr>
          <p:nvPr/>
        </p:nvSpPr>
        <p:spPr bwMode="auto">
          <a:xfrm>
            <a:off x="4224338" y="5183188"/>
            <a:ext cx="1187450" cy="476250"/>
          </a:xfrm>
          <a:prstGeom prst="wedgeRoundRectCallout">
            <a:avLst>
              <a:gd name="adj1" fmla="val -3111"/>
              <a:gd name="adj2" fmla="val -15544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Candidate solutions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8" name="타원 76"/>
          <p:cNvSpPr>
            <a:spLocks noChangeArrowheads="1"/>
          </p:cNvSpPr>
          <p:nvPr/>
        </p:nvSpPr>
        <p:spPr bwMode="auto">
          <a:xfrm>
            <a:off x="6129338" y="3457575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9" name="타원 77"/>
          <p:cNvSpPr>
            <a:spLocks noChangeArrowheads="1"/>
          </p:cNvSpPr>
          <p:nvPr/>
        </p:nvSpPr>
        <p:spPr bwMode="auto">
          <a:xfrm>
            <a:off x="5810250" y="4146550"/>
            <a:ext cx="287338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60" name="타원 78"/>
          <p:cNvSpPr>
            <a:spLocks noChangeArrowheads="1"/>
          </p:cNvSpPr>
          <p:nvPr/>
        </p:nvSpPr>
        <p:spPr bwMode="auto">
          <a:xfrm>
            <a:off x="6465888" y="414655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61" name="직선 연결선 79"/>
          <p:cNvCxnSpPr>
            <a:cxnSpLocks noChangeShapeType="1"/>
            <a:stCxn id="13358" idx="4"/>
            <a:endCxn id="13359" idx="7"/>
          </p:cNvCxnSpPr>
          <p:nvPr/>
        </p:nvCxnSpPr>
        <p:spPr bwMode="auto">
          <a:xfrm flipH="1">
            <a:off x="6054725" y="3744913"/>
            <a:ext cx="217488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2" name="직선 연결선 80"/>
          <p:cNvCxnSpPr>
            <a:cxnSpLocks noChangeShapeType="1"/>
            <a:stCxn id="13358" idx="4"/>
            <a:endCxn id="13360" idx="1"/>
          </p:cNvCxnSpPr>
          <p:nvPr/>
        </p:nvCxnSpPr>
        <p:spPr bwMode="auto">
          <a:xfrm>
            <a:off x="6272213" y="3744913"/>
            <a:ext cx="236537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 bwMode="auto">
          <a:xfrm>
            <a:off x="5870575" y="3787775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6500813" y="37703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65" name="타원 1"/>
          <p:cNvSpPr>
            <a:spLocks noChangeArrowheads="1"/>
          </p:cNvSpPr>
          <p:nvPr/>
        </p:nvSpPr>
        <p:spPr bwMode="auto">
          <a:xfrm>
            <a:off x="2224088" y="4008438"/>
            <a:ext cx="5041900" cy="647700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B7DC0E-779F-4447-8D70-1A28E8142CE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429125"/>
            <a:ext cx="8305800" cy="125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mtClean="0">
              <a:solidFill>
                <a:srgbClr val="3E020C"/>
              </a:solidFill>
            </a:endParaRPr>
          </a:p>
          <a:p>
            <a:pPr lvl="1" eaLnBrk="1" hangingPunct="1"/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2400" smtClean="0">
                <a:solidFill>
                  <a:srgbClr val="3E020C"/>
                </a:solidFill>
              </a:rPr>
              <a:t> : </a:t>
            </a:r>
            <a:r>
              <a:rPr lang="ko-KR" altLang="en-US" sz="2400" smtClean="0">
                <a:solidFill>
                  <a:srgbClr val="3E020C"/>
                </a:solidFill>
              </a:rPr>
              <a:t>지금까지 찾은 제일 좋은 해답값</a:t>
            </a:r>
            <a:r>
              <a:rPr lang="en-US" altLang="ko-KR" sz="2400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value(v)</a:t>
            </a:r>
            <a:r>
              <a:rPr lang="en-US" altLang="ko-KR" sz="2400" smtClean="0">
                <a:solidFill>
                  <a:srgbClr val="3E020C"/>
                </a:solidFill>
              </a:rPr>
              <a:t> : </a:t>
            </a:r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v</a:t>
            </a:r>
            <a:r>
              <a:rPr lang="en-US" altLang="ko-KR" sz="2400" smtClean="0">
                <a:solidFill>
                  <a:srgbClr val="3E020C"/>
                </a:solidFill>
              </a:rPr>
              <a:t> </a:t>
            </a:r>
            <a:r>
              <a:rPr lang="ko-KR" altLang="en-US" sz="2400" smtClean="0">
                <a:solidFill>
                  <a:srgbClr val="3E020C"/>
                </a:solidFill>
              </a:rPr>
              <a:t>마디에서의 해답값</a:t>
            </a:r>
            <a:r>
              <a:rPr lang="en-US" altLang="ko-KR" sz="2400" smtClean="0">
                <a:solidFill>
                  <a:srgbClr val="3E020C"/>
                </a:solidFill>
              </a:rPr>
              <a:t>.</a:t>
            </a:r>
            <a:endParaRPr lang="en-US" altLang="ko-KR" smtClean="0">
              <a:solidFill>
                <a:srgbClr val="3E020C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최적화 문제를 풀기 위한 </a:t>
            </a:r>
            <a:br>
              <a:rPr lang="ko-KR" altLang="en-US" sz="3600" i="0">
                <a:solidFill>
                  <a:schemeClr val="tx2"/>
                </a:solidFill>
              </a:rPr>
            </a:br>
            <a:r>
              <a:rPr lang="ko-KR" altLang="en-US" sz="3600" i="0">
                <a:solidFill>
                  <a:schemeClr val="tx2"/>
                </a:solidFill>
              </a:rPr>
              <a:t>일반적인 되추적 알고리즘</a:t>
            </a:r>
          </a:p>
        </p:txBody>
      </p:sp>
      <p:sp>
        <p:nvSpPr>
          <p:cNvPr id="14341" name="직사각형 6"/>
          <p:cNvSpPr>
            <a:spLocks noChangeArrowheads="1"/>
          </p:cNvSpPr>
          <p:nvPr/>
        </p:nvSpPr>
        <p:spPr bwMode="auto">
          <a:xfrm>
            <a:off x="1143000" y="1571625"/>
            <a:ext cx="7215188" cy="2832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checknode(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i="0">
              <a:solidFill>
                <a:srgbClr val="3E020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(value(v) is better than </a:t>
            </a:r>
            <a:r>
              <a:rPr lang="en-US" altLang="ko-KR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 if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(promising(v))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(each child u of v)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  checknode(u);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모서리가 둥근 사각형 설명선 1"/>
          <p:cNvSpPr/>
          <p:nvPr/>
        </p:nvSpPr>
        <p:spPr bwMode="auto">
          <a:xfrm>
            <a:off x="6084888" y="1598613"/>
            <a:ext cx="1933575" cy="919162"/>
          </a:xfrm>
          <a:prstGeom prst="wedgeRoundRectCallout">
            <a:avLst>
              <a:gd name="adj1" fmla="val -99024"/>
              <a:gd name="adj2" fmla="val 522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feasible solution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인지 확인하는 절차 포함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즉 자신이 유효한지도 확인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5940425" y="2874963"/>
            <a:ext cx="2303463" cy="920750"/>
          </a:xfrm>
          <a:prstGeom prst="wedgeRoundRectCallout">
            <a:avLst>
              <a:gd name="adj1" fmla="val -118339"/>
              <a:gd name="adj2" fmla="val -631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자식으로 확장 가능한지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즉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앞으로 뻗어 나갈 수 있는 가능성 확인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: bound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이용</a:t>
            </a:r>
          </a:p>
        </p:txBody>
      </p:sp>
      <p:sp>
        <p:nvSpPr>
          <p:cNvPr id="14344" name="왼쪽 중괄호 2"/>
          <p:cNvSpPr>
            <a:spLocks/>
          </p:cNvSpPr>
          <p:nvPr/>
        </p:nvSpPr>
        <p:spPr bwMode="auto">
          <a:xfrm>
            <a:off x="1476375" y="2562225"/>
            <a:ext cx="287338" cy="550863"/>
          </a:xfrm>
          <a:prstGeom prst="leftBrace">
            <a:avLst>
              <a:gd name="adj1" fmla="val 83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66675" y="2058988"/>
            <a:ext cx="1295400" cy="714375"/>
          </a:xfrm>
          <a:prstGeom prst="wedgeRoundRectCallout">
            <a:avLst>
              <a:gd name="adj1" fmla="val 60662"/>
              <a:gd name="adj2" fmla="val 6158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최적화문제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이므로 </a:t>
            </a: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최적값을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유지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defRPr sz="1400" i="0" dirty="0" smtClean="0"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800"/>
          </a:lnSpc>
          <a:buFont typeface="Arial" pitchFamily="34" charset="0"/>
          <a:buChar char="•"/>
          <a:defRPr sz="2000" i="0" dirty="0" smtClean="0">
            <a:latin typeface="Times New Roman" pitchFamily="18" charset="0"/>
            <a:ea typeface="+mn-ea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11223</TotalTime>
  <Words>4496</Words>
  <Application>Microsoft Office PowerPoint</Application>
  <PresentationFormat>화면 슬라이드 쇼(4:3)</PresentationFormat>
  <Paragraphs>1271</Paragraphs>
  <Slides>53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64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6장   분기한정법 (Branch-and-Bound)</vt:lpstr>
      <vt:lpstr>PowerPoint 프레젠테이션</vt:lpstr>
      <vt:lpstr>PowerPoint 프레젠테이션</vt:lpstr>
      <vt:lpstr>PowerPoint 프레젠테이션</vt:lpstr>
      <vt:lpstr>PowerPoint 프레젠테이션</vt:lpstr>
      <vt:lpstr>분기한정법(branch-and-bound)</vt:lpstr>
      <vt:lpstr>0-1 Knapsack Problem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 가지치기로 너비우선검색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 가지치기로 최고우선검색 (best-first search)</vt:lpstr>
      <vt:lpstr>분기한정 최고우선검색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외판원 문제 (Traveling Salesman(person) Problem)</vt:lpstr>
      <vt:lpstr>(예) 가장 최적이 되는 일주여행경로는?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1110</cp:revision>
  <cp:lastPrinted>2015-04-30T01:40:49Z</cp:lastPrinted>
  <dcterms:created xsi:type="dcterms:W3CDTF">1999-08-17T02:45:08Z</dcterms:created>
  <dcterms:modified xsi:type="dcterms:W3CDTF">2018-07-30T04:26:41Z</dcterms:modified>
</cp:coreProperties>
</file>