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9" r:id="rId3"/>
    <p:sldId id="260" r:id="rId4"/>
    <p:sldId id="364" r:id="rId5"/>
    <p:sldId id="378" r:id="rId6"/>
    <p:sldId id="262" r:id="rId7"/>
    <p:sldId id="370" r:id="rId8"/>
    <p:sldId id="369" r:id="rId9"/>
    <p:sldId id="379" r:id="rId10"/>
    <p:sldId id="305" r:id="rId11"/>
    <p:sldId id="343" r:id="rId12"/>
    <p:sldId id="371" r:id="rId13"/>
    <p:sldId id="380" r:id="rId14"/>
    <p:sldId id="306" r:id="rId15"/>
    <p:sldId id="344" r:id="rId16"/>
    <p:sldId id="372" r:id="rId17"/>
    <p:sldId id="381" r:id="rId18"/>
    <p:sldId id="345" r:id="rId19"/>
    <p:sldId id="310" r:id="rId20"/>
    <p:sldId id="374" r:id="rId21"/>
    <p:sldId id="319" r:id="rId22"/>
    <p:sldId id="311" r:id="rId23"/>
    <p:sldId id="273" r:id="rId24"/>
    <p:sldId id="322" r:id="rId25"/>
    <p:sldId id="321" r:id="rId26"/>
    <p:sldId id="274" r:id="rId27"/>
    <p:sldId id="300" r:id="rId28"/>
    <p:sldId id="325" r:id="rId29"/>
    <p:sldId id="352" r:id="rId30"/>
    <p:sldId id="326" r:id="rId31"/>
    <p:sldId id="368" r:id="rId32"/>
    <p:sldId id="375" r:id="rId33"/>
    <p:sldId id="377" r:id="rId34"/>
    <p:sldId id="384" r:id="rId35"/>
    <p:sldId id="382" r:id="rId36"/>
    <p:sldId id="383" r:id="rId37"/>
  </p:sldIdLst>
  <p:sldSz cx="9144000" cy="6858000" type="screen4x3"/>
  <p:notesSz cx="6669088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FF99"/>
    <a:srgbClr val="DDDDDD"/>
    <a:srgbClr val="22581C"/>
    <a:srgbClr val="D10729"/>
    <a:srgbClr val="3E020C"/>
    <a:srgbClr val="CCFFCC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9" autoAdjust="0"/>
    <p:restoredTop sz="94630" autoAdjust="0"/>
  </p:normalViewPr>
  <p:slideViewPr>
    <p:cSldViewPr showGuides="1">
      <p:cViewPr varScale="1">
        <p:scale>
          <a:sx n="110" d="100"/>
          <a:sy n="110" d="100"/>
        </p:scale>
        <p:origin x="68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4.xml"/><Relationship Id="rId1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t" anchorCtr="0" compatLnSpc="1">
            <a:prstTxWarp prst="textNoShape">
              <a:avLst/>
            </a:prstTxWarp>
          </a:bodyPr>
          <a:lstStyle>
            <a:lvl1pPr defTabSz="948266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7 정렬문제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t" anchorCtr="0" compatLnSpc="1">
            <a:prstTxWarp prst="textNoShape">
              <a:avLst/>
            </a:prstTxWarp>
          </a:bodyPr>
          <a:lstStyle>
            <a:lvl1pPr algn="r" defTabSz="948266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DBA90A57-6AD2-447B-B3A4-3A3205FF772F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b" anchorCtr="0" compatLnSpc="1">
            <a:prstTxWarp prst="textNoShape">
              <a:avLst/>
            </a:prstTxWarp>
          </a:bodyPr>
          <a:lstStyle>
            <a:lvl1pPr defTabSz="948266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b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97D84DE-CDC0-408F-AB48-50AE0A73EF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01733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t" anchorCtr="0" compatLnSpc="1">
            <a:prstTxWarp prst="textNoShape">
              <a:avLst/>
            </a:prstTxWarp>
          </a:bodyPr>
          <a:lstStyle>
            <a:lvl1pPr defTabSz="948266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7 정렬문제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t" anchorCtr="0" compatLnSpc="1">
            <a:prstTxWarp prst="textNoShape">
              <a:avLst/>
            </a:prstTxWarp>
          </a:bodyPr>
          <a:lstStyle>
            <a:lvl1pPr algn="r" defTabSz="948266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145DC32C-F434-4B1B-96AB-061BC03EA506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b" anchorCtr="0" compatLnSpc="1">
            <a:prstTxWarp prst="textNoShape">
              <a:avLst/>
            </a:prstTxWarp>
          </a:bodyPr>
          <a:lstStyle>
            <a:lvl1pPr defTabSz="948266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b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34087E8-6694-44A5-BE7F-6009325350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434415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알고리즘 강의 슬라이드 7 정렬문제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8819603-B85B-4A0A-99E9-55537C830EA4}" type="datetime1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2018-07-30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6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E2AD08D-859C-4E6F-8D6F-D1A4973C2A5C}" type="slidenum">
              <a:rPr lang="en-US" altLang="ko-KR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6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805183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06686-2188-4239-8EB9-51EF9A6D869A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B5695-3124-4F2E-8C62-722AC505DB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978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BFDA3-8980-4C58-A94D-DC6724B6F789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C1048-C829-480E-845D-4EECC25962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472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609600"/>
            <a:ext cx="22098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400" y="609600"/>
            <a:ext cx="64770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3484B-E2D7-4C8B-8287-AB232F4E6DA1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66A6E-E117-4677-A24D-50BC9F0CD6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093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5AA85-B016-4ACD-969C-A225710D4D3C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E1F18-BB03-4F29-BFF1-BB42DF33C7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600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78ADA-4A14-44F1-96FB-B0CF680E352F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65428-01FE-4551-9353-8198A327B54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547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4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A3848-BDCB-46A7-B400-BDFCA009318D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7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5F2C4-E693-46E4-A36F-99BC56CB11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812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24535-D535-47D8-AD4A-F38D246F362C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7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C59AD-D1E7-42BE-B5B9-77A03EFDA75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892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B3CB1-D419-4F9D-AA3D-940D1E502B8B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1EBBC-F302-48EE-8718-9CFD5BD995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199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1C9B2-7329-4AC7-A82A-E87A90EC22F9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7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29493-E043-4B2A-9498-BF9E1934FE8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36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67822-E946-4C02-98FA-A1CC428698A8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7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2ECBE-753C-457D-9822-AB87046319D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328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17C00-A595-48FB-8965-78B079DB208B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7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AED79-7214-4329-9790-41D14519EC7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231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 i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A3829E3-8851-46EE-B05B-E1EF55401FA0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 i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7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 i="0"/>
            </a:lvl1pPr>
          </a:lstStyle>
          <a:p>
            <a:pPr>
              <a:defRPr/>
            </a:pPr>
            <a:fld id="{9A1D556A-34B5-445E-9A36-6FEC302F1C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14375" y="214313"/>
            <a:ext cx="7772400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981200"/>
            <a:ext cx="883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8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 2" panose="05020102010507070707" pitchFamily="18" charset="2"/>
        <a:buBlip>
          <a:blip r:embed="rId13"/>
        </a:buBlip>
        <a:defRPr kumimoji="1" sz="200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Times New Roman" pitchFamily="18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"/>
        <a:defRPr kumimoji="1" sz="2000">
          <a:solidFill>
            <a:schemeClr val="tx1"/>
          </a:solidFill>
          <a:latin typeface="Times New Roman" pitchFamily="18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kumimoji="1"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ú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kPRA0W1kECg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BeoCbJPuvS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9286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mtClean="0"/>
              <a:t>7</a:t>
            </a:r>
            <a:r>
              <a:rPr lang="ko-KR" altLang="en-US" smtClean="0"/>
              <a:t>장</a:t>
            </a:r>
            <a:r>
              <a:rPr lang="en-US" altLang="ko-KR" smtClean="0"/>
              <a:t>. </a:t>
            </a:r>
            <a:r>
              <a:rPr lang="ko-KR" altLang="en-US" smtClean="0"/>
              <a:t>계산복잡도의 소개</a:t>
            </a:r>
            <a:r>
              <a:rPr lang="en-US" altLang="ko-KR" smtClean="0"/>
              <a:t>: </a:t>
            </a:r>
            <a:r>
              <a:rPr lang="ko-KR" altLang="en-US" smtClean="0"/>
              <a:t>정렬 문제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DB5D64-9417-4A7D-B437-180731395B9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1066800" y="3733800"/>
            <a:ext cx="72390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ko-KR" sz="2800" i="0">
              <a:latin typeface="굴림" panose="020B0600000101010101" pitchFamily="50" charset="-127"/>
            </a:endParaRPr>
          </a:p>
        </p:txBody>
      </p: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1822450" y="2944813"/>
            <a:ext cx="57277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exchangesort(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S[ ])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i,j;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6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(i=1; i&lt;=n-1; i++)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(j=i+1; j&lt;=n; j++)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(S[j] &lt; S[i])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exchange S[i] and S[j]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ko-KR" i="0">
                <a:latin typeface="Courier New" panose="02070309020205020404" pitchFamily="49" charset="0"/>
              </a:rPr>
              <a:t>			</a:t>
            </a:r>
          </a:p>
        </p:txBody>
      </p:sp>
      <p:sp>
        <p:nvSpPr>
          <p:cNvPr id="29704" name="TextBox 9"/>
          <p:cNvSpPr txBox="1">
            <a:spLocks noChangeArrowheads="1"/>
          </p:cNvSpPr>
          <p:nvPr/>
        </p:nvSpPr>
        <p:spPr bwMode="auto">
          <a:xfrm>
            <a:off x="571500" y="1382713"/>
            <a:ext cx="7793038" cy="104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2000" b="1" i="0" dirty="0"/>
              <a:t>문제</a:t>
            </a:r>
            <a:r>
              <a:rPr lang="en-US" altLang="ko-KR" sz="2000" i="0" dirty="0"/>
              <a:t>: </a:t>
            </a:r>
            <a:r>
              <a:rPr lang="ko-KR" altLang="en-US" sz="2000" i="0" dirty="0" err="1"/>
              <a:t>비내림차순</a:t>
            </a:r>
            <a:r>
              <a:rPr lang="en-US" altLang="ko-KR" sz="2000" i="0" dirty="0"/>
              <a:t>(</a:t>
            </a:r>
            <a:r>
              <a:rPr lang="en-US" altLang="ko-KR" sz="2000" i="0" dirty="0" err="1"/>
              <a:t>nondecreasing</a:t>
            </a:r>
            <a:r>
              <a:rPr lang="en-US" altLang="ko-KR" sz="2000" i="0" dirty="0"/>
              <a:t> order)</a:t>
            </a:r>
            <a:r>
              <a:rPr lang="ko-KR" altLang="en-US" sz="2000" i="0" dirty="0"/>
              <a:t>으로 </a:t>
            </a:r>
            <a:r>
              <a:rPr lang="en-US" altLang="ko-KR" sz="2000" dirty="0">
                <a:latin typeface="+mn-lt"/>
              </a:rPr>
              <a:t>n</a:t>
            </a:r>
            <a:r>
              <a:rPr lang="ko-KR" altLang="en-US" sz="2000" i="0" dirty="0"/>
              <a:t>개의 키를 정렬하라</a:t>
            </a:r>
            <a:endParaRPr lang="en-US" altLang="ko-KR" sz="2000" i="0" dirty="0"/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2000" b="1" i="0" dirty="0"/>
              <a:t>입력</a:t>
            </a:r>
            <a:r>
              <a:rPr lang="en-US" altLang="ko-KR" sz="2000" i="0" dirty="0"/>
              <a:t>: </a:t>
            </a:r>
            <a:r>
              <a:rPr lang="ko-KR" altLang="en-US" sz="2000" i="0" dirty="0"/>
              <a:t>양의 정수 </a:t>
            </a:r>
            <a:r>
              <a:rPr lang="en-US" altLang="ko-KR" sz="2000" dirty="0">
                <a:latin typeface="+mn-lt"/>
              </a:rPr>
              <a:t>n</a:t>
            </a:r>
            <a:r>
              <a:rPr lang="en-US" altLang="ko-KR" sz="2000" i="0" dirty="0"/>
              <a:t>, </a:t>
            </a:r>
            <a:r>
              <a:rPr lang="ko-KR" altLang="en-US" sz="2000" i="0" dirty="0"/>
              <a:t>키의 배열 </a:t>
            </a:r>
            <a:r>
              <a:rPr lang="en-US" altLang="ko-KR" sz="2000" i="0" dirty="0"/>
              <a:t>S(</a:t>
            </a:r>
            <a:r>
              <a:rPr lang="ko-KR" altLang="en-US" sz="2000" i="0" dirty="0"/>
              <a:t>첨자는</a:t>
            </a:r>
            <a:r>
              <a:rPr lang="en-US" altLang="ko-KR" sz="2000" i="0" dirty="0"/>
              <a:t> 1</a:t>
            </a:r>
            <a:r>
              <a:rPr lang="ko-KR" altLang="en-US" sz="2000" i="0" dirty="0"/>
              <a:t>부터 </a:t>
            </a:r>
            <a:r>
              <a:rPr lang="en-US" altLang="ko-KR" sz="2000" dirty="0">
                <a:latin typeface="+mn-lt"/>
              </a:rPr>
              <a:t>n</a:t>
            </a:r>
            <a:r>
              <a:rPr lang="en-US" altLang="ko-KR" sz="2000" i="0" dirty="0"/>
              <a:t>)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2000" b="1" i="0" dirty="0"/>
              <a:t>출력</a:t>
            </a:r>
            <a:r>
              <a:rPr lang="en-US" altLang="ko-KR" sz="2000" i="0" dirty="0"/>
              <a:t>: </a:t>
            </a:r>
            <a:r>
              <a:rPr lang="ko-KR" altLang="en-US" sz="2000" i="0" dirty="0"/>
              <a:t>키가 </a:t>
            </a:r>
            <a:r>
              <a:rPr lang="ko-KR" altLang="en-US" sz="2000" i="0" dirty="0" err="1"/>
              <a:t>비내림차순으로</a:t>
            </a:r>
            <a:r>
              <a:rPr lang="ko-KR" altLang="en-US" sz="2000" i="0" dirty="0"/>
              <a:t> 정렬된 배열 </a:t>
            </a:r>
            <a:r>
              <a:rPr lang="en-US" altLang="ko-KR" sz="2000" i="0" dirty="0"/>
              <a:t>S</a:t>
            </a:r>
            <a:endParaRPr lang="ko-KR" altLang="en-US" sz="2000" i="0" dirty="0"/>
          </a:p>
        </p:txBody>
      </p:sp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4325"/>
            <a:ext cx="7772400" cy="685800"/>
          </a:xfrm>
        </p:spPr>
        <p:txBody>
          <a:bodyPr/>
          <a:lstStyle/>
          <a:p>
            <a:pPr eaLnBrk="1" hangingPunct="1"/>
            <a:r>
              <a:rPr lang="ko-KR" altLang="en-US" smtClean="0"/>
              <a:t>교환정렬 알고리즘</a:t>
            </a:r>
            <a:r>
              <a:rPr lang="en-US" altLang="ko-KR" smtClean="0"/>
              <a:t>(Exchange Sort</a:t>
            </a:r>
            <a:r>
              <a:rPr lang="ko-KR" altLang="en-US" smtClean="0"/>
              <a:t> 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022B0F-8677-426B-A482-623E4386F90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6288" y="344488"/>
            <a:ext cx="4957762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(ex)                  3   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1   </a:t>
            </a:r>
            <a:r>
              <a:rPr lang="en-US" altLang="ko-KR" sz="2000" i="0" dirty="0">
                <a:latin typeface="+mj-lt"/>
              </a:rPr>
              <a:t>4   5   2 →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altLang="ko-KR" sz="2000" i="0" dirty="0">
                <a:latin typeface="+mj-lt"/>
              </a:rPr>
              <a:t>1  3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  4 </a:t>
            </a:r>
            <a:r>
              <a:rPr lang="en-US" altLang="ko-KR" sz="2000" i="0" dirty="0">
                <a:latin typeface="+mj-lt"/>
              </a:rPr>
              <a:t>  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5</a:t>
            </a:r>
            <a:r>
              <a:rPr lang="en-US" altLang="ko-KR" sz="2000" i="0" dirty="0">
                <a:latin typeface="+mj-lt"/>
              </a:rPr>
              <a:t>   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2</a:t>
            </a:r>
            <a:r>
              <a:rPr lang="en-US" altLang="ko-KR" sz="2000" i="0" dirty="0">
                <a:latin typeface="+mj-lt"/>
              </a:rPr>
              <a:t> </a:t>
            </a:r>
            <a:endParaRPr lang="ko-KR" altLang="en-US" sz="2000" i="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24100" y="1343025"/>
            <a:ext cx="332581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1   3   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4   5   2</a:t>
            </a:r>
            <a:r>
              <a:rPr lang="en-US" altLang="ko-KR" sz="2000" i="0" dirty="0">
                <a:latin typeface="+mj-lt"/>
              </a:rPr>
              <a:t> →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altLang="ko-KR" sz="2000" i="0" dirty="0">
                <a:latin typeface="+mj-lt"/>
              </a:rPr>
              <a:t>1  2   4   5  3 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7" name="모서리가 둥근 사각형 설명선 6"/>
          <p:cNvSpPr/>
          <p:nvPr/>
        </p:nvSpPr>
        <p:spPr bwMode="auto">
          <a:xfrm>
            <a:off x="1533525" y="150813"/>
            <a:ext cx="647700" cy="184150"/>
          </a:xfrm>
          <a:prstGeom prst="wedgeRoundRectCallout">
            <a:avLst>
              <a:gd name="adj1" fmla="val 73297"/>
              <a:gd name="adj2" fmla="val 152179"/>
              <a:gd name="adj3" fmla="val 16667"/>
            </a:avLst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dirty="0" err="1">
                <a:latin typeface="+mj-lt"/>
                <a:cs typeface="Courier New" pitchFamily="49" charset="0"/>
              </a:rPr>
              <a:t>i</a:t>
            </a:r>
            <a:r>
              <a:rPr lang="en-US" altLang="ko-KR" sz="1200" i="0" dirty="0">
                <a:latin typeface="+mj-lt"/>
                <a:cs typeface="Courier New" pitchFamily="49" charset="0"/>
              </a:rPr>
              <a:t>=1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93938" y="2252663"/>
            <a:ext cx="3389312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1   2   4   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5   3  </a:t>
            </a:r>
            <a:r>
              <a:rPr lang="en-US" altLang="ko-KR" sz="2000" i="0" dirty="0">
                <a:latin typeface="+mj-lt"/>
              </a:rPr>
              <a:t>→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altLang="ko-KR" sz="2000" i="0" dirty="0">
                <a:latin typeface="+mj-lt"/>
              </a:rPr>
              <a:t>1  2   3   5  4 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>
            <a:off x="1352550" y="1343025"/>
            <a:ext cx="647700" cy="184150"/>
          </a:xfrm>
          <a:prstGeom prst="wedgeRoundRectCallout">
            <a:avLst>
              <a:gd name="adj1" fmla="val 89464"/>
              <a:gd name="adj2" fmla="val 53759"/>
              <a:gd name="adj3" fmla="val 16667"/>
            </a:avLst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dirty="0" err="1">
                <a:latin typeface="+mj-lt"/>
                <a:cs typeface="Courier New" pitchFamily="49" charset="0"/>
              </a:rPr>
              <a:t>i</a:t>
            </a:r>
            <a:r>
              <a:rPr lang="en-US" altLang="ko-KR" sz="1200" i="0" dirty="0">
                <a:latin typeface="+mj-lt"/>
                <a:cs typeface="Courier New" pitchFamily="49" charset="0"/>
              </a:rPr>
              <a:t>=2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13" name="모서리가 둥근 사각형 설명선 12"/>
          <p:cNvSpPr/>
          <p:nvPr/>
        </p:nvSpPr>
        <p:spPr bwMode="auto">
          <a:xfrm>
            <a:off x="1403350" y="2160588"/>
            <a:ext cx="647700" cy="184150"/>
          </a:xfrm>
          <a:prstGeom prst="wedgeRoundRectCallout">
            <a:avLst>
              <a:gd name="adj1" fmla="val 89464"/>
              <a:gd name="adj2" fmla="val 95198"/>
              <a:gd name="adj3" fmla="val 16667"/>
            </a:avLst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dirty="0" err="1">
                <a:latin typeface="+mj-lt"/>
                <a:cs typeface="Courier New" pitchFamily="49" charset="0"/>
              </a:rPr>
              <a:t>i</a:t>
            </a:r>
            <a:r>
              <a:rPr lang="en-US" altLang="ko-KR" sz="1200" i="0" dirty="0">
                <a:latin typeface="+mj-lt"/>
                <a:cs typeface="Courier New" pitchFamily="49" charset="0"/>
              </a:rPr>
              <a:t>=3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2825" y="3343275"/>
            <a:ext cx="33274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1   2   3   5   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4</a:t>
            </a:r>
            <a:r>
              <a:rPr lang="en-US" altLang="ko-KR" sz="2000" i="0" dirty="0">
                <a:latin typeface="+mj-lt"/>
              </a:rPr>
              <a:t> →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altLang="ko-KR" sz="2000" i="0" dirty="0">
                <a:latin typeface="+mj-lt"/>
              </a:rPr>
              <a:t>1  2   3   4  5 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22950" y="331788"/>
            <a:ext cx="998538" cy="2873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1 exchange</a:t>
            </a:r>
            <a:endParaRPr lang="ko-KR" altLang="en-US" sz="1400" i="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22950" y="1384300"/>
            <a:ext cx="998538" cy="2873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1 exchange</a:t>
            </a:r>
            <a:endParaRPr lang="ko-KR" altLang="en-US" sz="1400" i="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13425" y="2295525"/>
            <a:ext cx="998538" cy="2857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1 exchange</a:t>
            </a:r>
            <a:endParaRPr lang="ko-KR" altLang="en-US" sz="1400" i="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11838" y="3367088"/>
            <a:ext cx="998537" cy="2857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1 exchange</a:t>
            </a:r>
            <a:endParaRPr lang="ko-KR" altLang="en-US" sz="1400" i="0" dirty="0">
              <a:latin typeface="+mj-lt"/>
            </a:endParaRPr>
          </a:p>
        </p:txBody>
      </p:sp>
      <p:sp>
        <p:nvSpPr>
          <p:cNvPr id="23" name="아래쪽 화살표 22"/>
          <p:cNvSpPr/>
          <p:nvPr/>
        </p:nvSpPr>
        <p:spPr bwMode="auto">
          <a:xfrm>
            <a:off x="3762375" y="849313"/>
            <a:ext cx="320675" cy="360362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24" name="아래쪽 화살표 23"/>
          <p:cNvSpPr/>
          <p:nvPr/>
        </p:nvSpPr>
        <p:spPr bwMode="auto">
          <a:xfrm>
            <a:off x="3762375" y="1870075"/>
            <a:ext cx="320675" cy="36036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25" name="모서리가 둥근 사각형 설명선 24"/>
          <p:cNvSpPr/>
          <p:nvPr/>
        </p:nvSpPr>
        <p:spPr bwMode="auto">
          <a:xfrm>
            <a:off x="1362075" y="3251200"/>
            <a:ext cx="647700" cy="184150"/>
          </a:xfrm>
          <a:prstGeom prst="wedgeRoundRectCallout">
            <a:avLst>
              <a:gd name="adj1" fmla="val 89464"/>
              <a:gd name="adj2" fmla="val 95198"/>
              <a:gd name="adj3" fmla="val 16667"/>
            </a:avLst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dirty="0" err="1">
                <a:latin typeface="+mj-lt"/>
                <a:cs typeface="Courier New" pitchFamily="49" charset="0"/>
              </a:rPr>
              <a:t>i</a:t>
            </a:r>
            <a:r>
              <a:rPr lang="en-US" altLang="ko-KR" sz="1200" i="0" dirty="0">
                <a:latin typeface="+mj-lt"/>
                <a:cs typeface="Courier New" pitchFamily="49" charset="0"/>
              </a:rPr>
              <a:t>=4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26" name="아래쪽 화살표 25"/>
          <p:cNvSpPr/>
          <p:nvPr/>
        </p:nvSpPr>
        <p:spPr bwMode="auto">
          <a:xfrm>
            <a:off x="3762375" y="2767013"/>
            <a:ext cx="320675" cy="360362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27" name="직각 삼각형 26"/>
          <p:cNvSpPr/>
          <p:nvPr/>
        </p:nvSpPr>
        <p:spPr bwMode="auto">
          <a:xfrm rot="10800000">
            <a:off x="2771775" y="4210050"/>
            <a:ext cx="731838" cy="1163638"/>
          </a:xfrm>
          <a:prstGeom prst="rtTriangl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cxnSp>
        <p:nvCxnSpPr>
          <p:cNvPr id="16403" name="직선 화살표 연결선 27"/>
          <p:cNvCxnSpPr>
            <a:cxnSpLocks noChangeShapeType="1"/>
          </p:cNvCxnSpPr>
          <p:nvPr/>
        </p:nvCxnSpPr>
        <p:spPr bwMode="auto">
          <a:xfrm>
            <a:off x="1751013" y="4506913"/>
            <a:ext cx="1504950" cy="10795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직사각형 28"/>
          <p:cNvSpPr/>
          <p:nvPr/>
        </p:nvSpPr>
        <p:spPr>
          <a:xfrm>
            <a:off x="298450" y="4322763"/>
            <a:ext cx="1338263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kern="100" dirty="0">
                <a:latin typeface="+mj-lt"/>
                <a:cs typeface="Times New Roman"/>
              </a:rPr>
              <a:t>T</a:t>
            </a:r>
            <a:r>
              <a:rPr lang="en-US" altLang="ko-KR" sz="2000" i="0" kern="100" dirty="0">
                <a:latin typeface="+mj-lt"/>
                <a:cs typeface="Times New Roman"/>
              </a:rPr>
              <a:t>(</a:t>
            </a:r>
            <a:r>
              <a:rPr lang="en-US" altLang="ko-KR" sz="2000" kern="100" dirty="0">
                <a:latin typeface="+mj-lt"/>
                <a:cs typeface="Times New Roman"/>
              </a:rPr>
              <a:t>n</a:t>
            </a:r>
            <a:r>
              <a:rPr lang="en-US" altLang="ko-KR" sz="2000" i="0" kern="100" dirty="0">
                <a:latin typeface="+mj-lt"/>
                <a:cs typeface="Times New Roman"/>
              </a:rPr>
              <a:t>)</a:t>
            </a:r>
            <a:r>
              <a:rPr lang="en-US" altLang="ko-KR" sz="2000" kern="100" dirty="0">
                <a:latin typeface="+mj-lt"/>
                <a:cs typeface="Times New Roman"/>
              </a:rPr>
              <a:t> = n</a:t>
            </a:r>
            <a:r>
              <a:rPr lang="en-US" altLang="ko-KR" sz="2000" i="0" kern="100" baseline="30000" dirty="0">
                <a:latin typeface="+mj-lt"/>
                <a:cs typeface="Times New Roman"/>
              </a:rPr>
              <a:t>2</a:t>
            </a:r>
            <a:r>
              <a:rPr lang="en-US" altLang="ko-KR" sz="2000" i="0" kern="100" dirty="0">
                <a:latin typeface="+mj-lt"/>
                <a:cs typeface="Times New Roman"/>
              </a:rPr>
              <a:t>/2</a:t>
            </a:r>
            <a:endParaRPr lang="ko-KR" altLang="ko-KR" sz="2000" i="0" kern="100" dirty="0">
              <a:latin typeface="+mj-lt"/>
              <a:cs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800" y="3959225"/>
            <a:ext cx="15716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Comparison: 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51275" y="4098925"/>
            <a:ext cx="4986338" cy="12557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ko-KR" altLang="en-US" sz="1800" i="0" dirty="0">
                <a:latin typeface="+mj-lt"/>
              </a:rPr>
              <a:t>하나의 </a:t>
            </a:r>
            <a:r>
              <a:rPr lang="en-US" altLang="ko-KR" sz="1800" i="0" dirty="0">
                <a:latin typeface="+mj-lt"/>
              </a:rPr>
              <a:t>exchange</a:t>
            </a:r>
            <a:r>
              <a:rPr lang="ko-KR" altLang="en-US" sz="1800" i="0" dirty="0">
                <a:latin typeface="+mj-lt"/>
              </a:rPr>
              <a:t>는 </a:t>
            </a:r>
            <a:r>
              <a:rPr lang="en-US" altLang="ko-KR" sz="1800" i="0" dirty="0">
                <a:latin typeface="+mj-lt"/>
              </a:rPr>
              <a:t>3</a:t>
            </a:r>
            <a:r>
              <a:rPr lang="ko-KR" altLang="en-US" sz="1800" i="0" dirty="0">
                <a:latin typeface="+mj-lt"/>
              </a:rPr>
              <a:t>번의 </a:t>
            </a:r>
            <a:r>
              <a:rPr lang="en-US" altLang="ko-KR" sz="1800" i="0" dirty="0">
                <a:latin typeface="+mj-lt"/>
              </a:rPr>
              <a:t>assignments </a:t>
            </a:r>
            <a:r>
              <a:rPr lang="ko-KR" altLang="en-US" sz="1800" i="0" dirty="0">
                <a:latin typeface="+mj-lt"/>
              </a:rPr>
              <a:t>필요</a:t>
            </a:r>
            <a:r>
              <a:rPr lang="en-US" altLang="ko-KR" sz="1800" i="0" dirty="0">
                <a:latin typeface="+mj-lt"/>
              </a:rPr>
              <a:t>.</a:t>
            </a:r>
          </a:p>
          <a:p>
            <a:pPr marL="285750" indent="-28575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ko-KR" sz="1800" i="0" dirty="0">
                <a:latin typeface="+mj-lt"/>
              </a:rPr>
              <a:t>[worst] </a:t>
            </a:r>
            <a:r>
              <a:rPr lang="ko-KR" altLang="en-US" sz="1800" i="0" dirty="0">
                <a:latin typeface="+mj-lt"/>
              </a:rPr>
              <a:t>모든 비교마다 </a:t>
            </a:r>
            <a:r>
              <a:rPr lang="en-US" altLang="ko-KR" sz="1800" i="0" dirty="0">
                <a:latin typeface="+mj-lt"/>
              </a:rPr>
              <a:t>exchange </a:t>
            </a:r>
            <a:r>
              <a:rPr lang="ko-KR" altLang="en-US" sz="1800" i="0" dirty="0">
                <a:latin typeface="+mj-lt"/>
              </a:rPr>
              <a:t>발생</a:t>
            </a:r>
            <a:endParaRPr lang="en-US" altLang="ko-KR" sz="1800" i="0" dirty="0">
              <a:latin typeface="+mj-lt"/>
            </a:endParaRPr>
          </a:p>
          <a:p>
            <a:pPr marL="285750" indent="-28575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ko-KR" sz="1800" i="0" dirty="0">
                <a:latin typeface="+mj-lt"/>
              </a:rPr>
              <a:t>[average] </a:t>
            </a:r>
            <a:r>
              <a:rPr lang="ko-KR" altLang="en-US" sz="1800" i="0" dirty="0">
                <a:latin typeface="+mj-lt"/>
              </a:rPr>
              <a:t>비교의 </a:t>
            </a:r>
            <a:r>
              <a:rPr lang="en-US" altLang="ko-KR" sz="1800" i="0" dirty="0">
                <a:latin typeface="+mj-lt"/>
              </a:rPr>
              <a:t>½</a:t>
            </a:r>
            <a:r>
              <a:rPr lang="ko-KR" altLang="en-US" sz="1800" i="0" dirty="0">
                <a:latin typeface="+mj-lt"/>
              </a:rPr>
              <a:t>경우에 </a:t>
            </a:r>
            <a:r>
              <a:rPr lang="en-US" altLang="ko-KR" sz="1800" i="0" dirty="0">
                <a:latin typeface="+mj-lt"/>
              </a:rPr>
              <a:t>exchange </a:t>
            </a:r>
            <a:r>
              <a:rPr lang="ko-KR" altLang="en-US" sz="1800" i="0" dirty="0">
                <a:latin typeface="+mj-lt"/>
              </a:rPr>
              <a:t>발생</a:t>
            </a:r>
            <a:endParaRPr lang="en-US" altLang="ko-KR" sz="1800" i="0" dirty="0">
              <a:latin typeface="+mj-lt"/>
            </a:endParaRPr>
          </a:p>
          <a:p>
            <a:pPr marL="285750" indent="-28575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ko-KR" sz="1800" kern="100" dirty="0">
                <a:latin typeface="+mn-lt"/>
                <a:cs typeface="Times New Roman"/>
              </a:rPr>
              <a:t>W</a:t>
            </a:r>
            <a:r>
              <a:rPr lang="en-US" altLang="ko-KR" sz="1800" i="0" kern="100" dirty="0">
                <a:latin typeface="+mn-lt"/>
                <a:cs typeface="Times New Roman"/>
              </a:rPr>
              <a:t>(</a:t>
            </a:r>
            <a:r>
              <a:rPr lang="en-US" altLang="ko-KR" sz="1800" kern="100" dirty="0">
                <a:latin typeface="+mn-lt"/>
                <a:cs typeface="Times New Roman"/>
              </a:rPr>
              <a:t>n</a:t>
            </a:r>
            <a:r>
              <a:rPr lang="en-US" altLang="ko-KR" sz="1800" i="0" kern="100" dirty="0">
                <a:latin typeface="+mn-lt"/>
                <a:cs typeface="Times New Roman"/>
              </a:rPr>
              <a:t>)</a:t>
            </a:r>
            <a:r>
              <a:rPr lang="en-US" altLang="ko-KR" sz="1800" kern="100" dirty="0">
                <a:latin typeface="+mn-lt"/>
                <a:cs typeface="Times New Roman"/>
              </a:rPr>
              <a:t> = </a:t>
            </a:r>
            <a:r>
              <a:rPr lang="en-US" altLang="ko-KR" sz="1800" i="0" kern="100" dirty="0">
                <a:latin typeface="+mn-lt"/>
                <a:cs typeface="Times New Roman"/>
              </a:rPr>
              <a:t>3</a:t>
            </a:r>
            <a:r>
              <a:rPr lang="en-US" altLang="ko-KR" sz="1800" kern="100" dirty="0">
                <a:latin typeface="+mn-lt"/>
                <a:cs typeface="Times New Roman"/>
              </a:rPr>
              <a:t>n</a:t>
            </a:r>
            <a:r>
              <a:rPr lang="en-US" altLang="ko-KR" sz="1800" i="0" kern="100" baseline="30000" dirty="0">
                <a:latin typeface="+mn-lt"/>
                <a:cs typeface="Times New Roman"/>
              </a:rPr>
              <a:t>2</a:t>
            </a:r>
            <a:r>
              <a:rPr lang="en-US" altLang="ko-KR" sz="1800" i="0" kern="100" dirty="0">
                <a:latin typeface="+mn-lt"/>
                <a:cs typeface="Times New Roman"/>
              </a:rPr>
              <a:t>/2,  </a:t>
            </a:r>
            <a:r>
              <a:rPr lang="en-US" altLang="ko-KR" sz="1800" kern="100" dirty="0">
                <a:latin typeface="+mn-lt"/>
                <a:cs typeface="Times New Roman"/>
              </a:rPr>
              <a:t>A</a:t>
            </a:r>
            <a:r>
              <a:rPr lang="en-US" altLang="ko-KR" sz="1800" i="0" kern="100" dirty="0">
                <a:latin typeface="+mn-lt"/>
                <a:cs typeface="Times New Roman"/>
              </a:rPr>
              <a:t>(</a:t>
            </a:r>
            <a:r>
              <a:rPr lang="en-US" altLang="ko-KR" sz="1800" kern="100" dirty="0">
                <a:latin typeface="+mn-lt"/>
                <a:cs typeface="Times New Roman"/>
              </a:rPr>
              <a:t>n</a:t>
            </a:r>
            <a:r>
              <a:rPr lang="en-US" altLang="ko-KR" sz="1800" i="0" kern="100" dirty="0">
                <a:latin typeface="+mn-lt"/>
                <a:cs typeface="Times New Roman"/>
              </a:rPr>
              <a:t>)</a:t>
            </a:r>
            <a:r>
              <a:rPr lang="en-US" altLang="ko-KR" sz="1800" kern="100" dirty="0">
                <a:latin typeface="+mn-lt"/>
                <a:cs typeface="Times New Roman"/>
              </a:rPr>
              <a:t> = </a:t>
            </a:r>
            <a:r>
              <a:rPr lang="en-US" altLang="ko-KR" sz="1800" i="0" kern="100" dirty="0">
                <a:latin typeface="+mn-lt"/>
                <a:cs typeface="Times New Roman"/>
              </a:rPr>
              <a:t>3</a:t>
            </a:r>
            <a:r>
              <a:rPr lang="en-US" altLang="ko-KR" sz="1800" kern="100" dirty="0">
                <a:latin typeface="+mn-lt"/>
                <a:cs typeface="Times New Roman"/>
              </a:rPr>
              <a:t>n</a:t>
            </a:r>
            <a:r>
              <a:rPr lang="en-US" altLang="ko-KR" sz="1800" i="0" kern="100" baseline="30000" dirty="0">
                <a:latin typeface="+mn-lt"/>
                <a:cs typeface="Times New Roman"/>
              </a:rPr>
              <a:t>2</a:t>
            </a:r>
            <a:r>
              <a:rPr lang="en-US" altLang="ko-KR" sz="1800" i="0" kern="100" dirty="0">
                <a:latin typeface="+mn-lt"/>
                <a:cs typeface="Times New Roman"/>
              </a:rPr>
              <a:t>/4  </a:t>
            </a:r>
            <a:r>
              <a:rPr lang="ko-KR" altLang="en-US" sz="1800" i="0" dirty="0">
                <a:latin typeface="+mn-lt"/>
              </a:rPr>
              <a:t> </a:t>
            </a:r>
            <a:endParaRPr lang="en-US" altLang="ko-KR" sz="1800" i="0" dirty="0">
              <a:latin typeface="+mn-lt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187450" y="5661025"/>
          <a:ext cx="6096000" cy="1055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879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algorithm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number of comparisons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number of assignments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extra space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769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exchange sort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T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) = 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/2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W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) = 3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/2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A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) = 3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/4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in-place sort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092950" y="334963"/>
            <a:ext cx="17351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(ex) 5 4 3 2 1 ?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611188" y="77788"/>
            <a:ext cx="6481762" cy="37639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33" name="모서리가 둥근 사각형 설명선 32"/>
          <p:cNvSpPr/>
          <p:nvPr/>
        </p:nvSpPr>
        <p:spPr bwMode="auto">
          <a:xfrm>
            <a:off x="5219700" y="854075"/>
            <a:ext cx="1028700" cy="238125"/>
          </a:xfrm>
          <a:prstGeom prst="wedgeRoundRectCallout">
            <a:avLst>
              <a:gd name="adj1" fmla="val -20240"/>
              <a:gd name="adj2" fmla="val -138719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i="0" dirty="0">
                <a:latin typeface="+mj-lt"/>
                <a:cs typeface="Courier New" pitchFamily="49" charset="0"/>
              </a:rPr>
              <a:t>comparison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34" name="타원 33"/>
          <p:cNvSpPr/>
          <p:nvPr/>
        </p:nvSpPr>
        <p:spPr bwMode="auto">
          <a:xfrm>
            <a:off x="4648200" y="344488"/>
            <a:ext cx="1163638" cy="369887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2282825" y="336550"/>
            <a:ext cx="685800" cy="369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36" name="모서리가 둥근 사각형 설명선 35"/>
          <p:cNvSpPr/>
          <p:nvPr/>
        </p:nvSpPr>
        <p:spPr bwMode="auto">
          <a:xfrm>
            <a:off x="2257425" y="909638"/>
            <a:ext cx="1028700" cy="238125"/>
          </a:xfrm>
          <a:prstGeom prst="wedgeRoundRectCallout">
            <a:avLst>
              <a:gd name="adj1" fmla="val -20240"/>
              <a:gd name="adj2" fmla="val -138719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i="0" dirty="0">
                <a:latin typeface="+mj-lt"/>
                <a:cs typeface="Courier New" pitchFamily="49" charset="0"/>
              </a:rPr>
              <a:t>comparison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2968625" y="1320800"/>
            <a:ext cx="938213" cy="369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3219450" y="2238375"/>
            <a:ext cx="687388" cy="369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3549650" y="3321050"/>
            <a:ext cx="301625" cy="369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A64FE2-FE76-4AC6-B4D2-B3D43784050C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188" y="1412875"/>
            <a:ext cx="3600450" cy="246221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s=[3,2,5,7,1,9,4,6,8]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>
              <a:defRPr/>
            </a:pPr>
            <a:endParaRPr lang="en-US" altLang="ko-KR" sz="14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787900" y="2060575"/>
            <a:ext cx="3600450" cy="3079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3, 4, 5, 6, 7, 8, 9]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4325"/>
            <a:ext cx="7772400" cy="685800"/>
          </a:xfrm>
        </p:spPr>
        <p:txBody>
          <a:bodyPr/>
          <a:lstStyle/>
          <a:p>
            <a:pPr eaLnBrk="1" hangingPunct="1"/>
            <a:r>
              <a:rPr lang="ko-KR" altLang="en-US" smtClean="0"/>
              <a:t>교환정렬 알고리즘</a:t>
            </a:r>
            <a:r>
              <a:rPr lang="en-US" altLang="ko-KR" smtClean="0"/>
              <a:t>(Exchange Sort</a:t>
            </a:r>
            <a:r>
              <a:rPr lang="ko-KR" altLang="en-US" smtClean="0"/>
              <a:t> 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18435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09C02A8-C612-4763-952F-599028C4D6AD}" type="slidenum">
              <a:rPr kumimoji="0" lang="en-US" altLang="ko-KR" sz="1300" i="0" smtClean="0"/>
              <a:pPr/>
              <a:t>13</a:t>
            </a:fld>
            <a:endParaRPr kumimoji="0" lang="en-US" altLang="ko-KR" sz="1300" i="0" smtClean="0"/>
          </a:p>
        </p:txBody>
      </p:sp>
      <p:sp>
        <p:nvSpPr>
          <p:cNvPr id="18436" name="TextBox 3"/>
          <p:cNvSpPr txBox="1">
            <a:spLocks noChangeArrowheads="1"/>
          </p:cNvSpPr>
          <p:nvPr/>
        </p:nvSpPr>
        <p:spPr bwMode="auto">
          <a:xfrm>
            <a:off x="1619250" y="1916113"/>
            <a:ext cx="4384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 i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en-US" sz="2000" i="0">
                <a:latin typeface="Arial" panose="020B0604020202020204" pitchFamily="34" charset="0"/>
                <a:cs typeface="Arial" panose="020B0604020202020204" pitchFamily="34" charset="0"/>
              </a:rPr>
              <a:t>연습</a:t>
            </a:r>
            <a:r>
              <a:rPr lang="en-US" altLang="ko-KR" sz="2000" i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ko-KR" altLang="en-US" sz="2000" i="0">
                <a:latin typeface="Arial" panose="020B0604020202020204" pitchFamily="34" charset="0"/>
                <a:cs typeface="Arial" panose="020B0604020202020204" pitchFamily="34" charset="0"/>
              </a:rPr>
              <a:t>객체지향방법으로 구현하시오</a:t>
            </a:r>
            <a:r>
              <a:rPr lang="en-US" altLang="ko-KR" sz="2000" i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20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0B9E70-D257-4AE8-9AF1-2364A5043DB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9459" name="Text Box 6"/>
          <p:cNvSpPr txBox="1">
            <a:spLocks noChangeArrowheads="1"/>
          </p:cNvSpPr>
          <p:nvPr/>
        </p:nvSpPr>
        <p:spPr bwMode="auto">
          <a:xfrm>
            <a:off x="1763713" y="1143000"/>
            <a:ext cx="5151437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bubblesort(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S[ ])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i,j;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6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(i=n; i&gt;=1; i--)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(j=2; j&lt;=i; j++)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(s[j-1] &gt; s[j])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exchange S[j-1] and S[j]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ko-KR" i="0">
                <a:latin typeface="Courier New" panose="02070309020205020404" pitchFamily="49" charset="0"/>
              </a:rPr>
              <a:t>			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2649538" y="3929063"/>
          <a:ext cx="27273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Equation" r:id="rId4" imgW="1435100" imgH="393700" progId="Equation.3">
                  <p:embed/>
                </p:oleObj>
              </mc:Choice>
              <mc:Fallback>
                <p:oleObj name="Equation" r:id="rId4" imgW="14351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38" y="3929063"/>
                        <a:ext cx="27273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직사각형 12"/>
          <p:cNvSpPr>
            <a:spLocks noChangeArrowheads="1"/>
          </p:cNvSpPr>
          <p:nvPr/>
        </p:nvSpPr>
        <p:spPr bwMode="auto">
          <a:xfrm>
            <a:off x="285750" y="3500438"/>
            <a:ext cx="8501063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</a:pPr>
            <a:r>
              <a:rPr lang="ko-KR" altLang="en-US" i="0">
                <a:latin typeface="굴림" panose="020B0600000101010101" pitchFamily="50" charset="-127"/>
              </a:rPr>
              <a:t> 비교하는 횟수를 기준</a:t>
            </a:r>
            <a:r>
              <a:rPr lang="en-US" altLang="ko-KR" i="0">
                <a:latin typeface="굴림" panose="020B0600000101010101" pitchFamily="50" charset="-127"/>
              </a:rPr>
              <a:t>:</a:t>
            </a:r>
            <a:r>
              <a:rPr lang="ko-KR" altLang="en-US" i="0">
                <a:latin typeface="굴림" panose="020B0600000101010101" pitchFamily="50" charset="-127"/>
              </a:rPr>
              <a:t> </a:t>
            </a:r>
            <a:r>
              <a:rPr lang="en-US" altLang="ko-KR" i="0">
                <a:latin typeface="굴림" panose="020B0600000101010101" pitchFamily="50" charset="-127"/>
              </a:rPr>
              <a:t> </a:t>
            </a:r>
          </a:p>
        </p:txBody>
      </p:sp>
      <p:sp>
        <p:nvSpPr>
          <p:cNvPr id="19462" name="직사각형 13"/>
          <p:cNvSpPr>
            <a:spLocks noChangeArrowheads="1"/>
          </p:cNvSpPr>
          <p:nvPr/>
        </p:nvSpPr>
        <p:spPr bwMode="auto">
          <a:xfrm>
            <a:off x="285750" y="4714875"/>
            <a:ext cx="850106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</a:pPr>
            <a:r>
              <a:rPr lang="ko-KR" altLang="en-US" i="0">
                <a:latin typeface="굴림" panose="020B0600000101010101" pitchFamily="50" charset="-127"/>
              </a:rPr>
              <a:t>지정</a:t>
            </a:r>
            <a:r>
              <a:rPr lang="en-US" altLang="ko-KR" i="0">
                <a:latin typeface="굴림" panose="020B0600000101010101" pitchFamily="50" charset="-127"/>
              </a:rPr>
              <a:t>(assignment)</a:t>
            </a:r>
            <a:r>
              <a:rPr lang="ko-KR" altLang="en-US" i="0">
                <a:latin typeface="굴림" panose="020B0600000101010101" pitchFamily="50" charset="-127"/>
              </a:rPr>
              <a:t>하는 횟수를 기준</a:t>
            </a:r>
            <a:r>
              <a:rPr lang="en-US" altLang="ko-KR" i="0">
                <a:latin typeface="굴림" panose="020B0600000101010101" pitchFamily="50" charset="-127"/>
              </a:rPr>
              <a:t>:</a:t>
            </a:r>
            <a:r>
              <a:rPr lang="ko-KR" altLang="en-US" i="0">
                <a:latin typeface="굴림" panose="020B0600000101010101" pitchFamily="50" charset="-127"/>
              </a:rPr>
              <a:t> </a:t>
            </a:r>
            <a:endParaRPr lang="en-US" altLang="ko-KR" i="0">
              <a:latin typeface="굴림" panose="020B0600000101010101" pitchFamily="50" charset="-127"/>
            </a:endParaRPr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1984375" y="5214938"/>
          <a:ext cx="40068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수식" r:id="rId6" imgW="2108200" imgH="393700" progId="Equation.3">
                  <p:embed/>
                </p:oleObj>
              </mc:Choice>
              <mc:Fallback>
                <p:oleObj name="수식" r:id="rId6" imgW="21082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5" y="5214938"/>
                        <a:ext cx="400685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4325"/>
            <a:ext cx="7772400" cy="685800"/>
          </a:xfrm>
        </p:spPr>
        <p:txBody>
          <a:bodyPr/>
          <a:lstStyle/>
          <a:p>
            <a:pPr eaLnBrk="1" hangingPunct="1"/>
            <a:r>
              <a:rPr lang="ko-KR" altLang="en-US" smtClean="0"/>
              <a:t>거품정렬 </a:t>
            </a:r>
            <a:r>
              <a:rPr lang="en-US" altLang="ko-KR" smtClean="0"/>
              <a:t>(Bubble Sort)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 bwMode="auto">
          <a:xfrm>
            <a:off x="4406900" y="3330575"/>
            <a:ext cx="1157288" cy="37941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4770438" y="2241550"/>
            <a:ext cx="771525" cy="37941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792663" y="1316038"/>
            <a:ext cx="642937" cy="37941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7019925" y="334963"/>
            <a:ext cx="215900" cy="37941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48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A63EE9-0162-42FD-8512-54179A8E2BA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6288" y="344488"/>
            <a:ext cx="6945312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(ex)                  3   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1   </a:t>
            </a:r>
            <a:r>
              <a:rPr lang="en-US" altLang="ko-KR" sz="2000" i="0" dirty="0">
                <a:latin typeface="+mj-lt"/>
              </a:rPr>
              <a:t>4   5   2 →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altLang="ko-KR" sz="2000" i="0" dirty="0">
                <a:latin typeface="+mj-lt"/>
              </a:rPr>
              <a:t>1  3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  </a:t>
            </a:r>
            <a:r>
              <a:rPr lang="en-US" altLang="ko-KR" sz="2000" i="0" dirty="0">
                <a:latin typeface="+mj-lt"/>
              </a:rPr>
              <a:t>4   5   </a:t>
            </a:r>
            <a:r>
              <a:rPr lang="en-US" altLang="ko-KR" sz="2000" i="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2</a:t>
            </a:r>
            <a:r>
              <a:rPr lang="en-US" altLang="ko-KR" sz="2000" i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  <a:r>
              <a:rPr lang="en-US" altLang="ko-KR" sz="2000" i="0" dirty="0">
                <a:latin typeface="+mj-lt"/>
              </a:rPr>
              <a:t>→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altLang="ko-KR" sz="2000" i="0" dirty="0">
                <a:latin typeface="+mj-lt"/>
              </a:rPr>
              <a:t>1  3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  </a:t>
            </a:r>
            <a:r>
              <a:rPr lang="en-US" altLang="ko-KR" sz="2000" i="0" dirty="0">
                <a:latin typeface="+mj-lt"/>
              </a:rPr>
              <a:t>4   2  5  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24100" y="1343025"/>
            <a:ext cx="31956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1   3   4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 2  </a:t>
            </a:r>
            <a:r>
              <a:rPr lang="en-US" altLang="ko-KR" sz="2000" i="0" dirty="0">
                <a:latin typeface="+mj-lt"/>
              </a:rPr>
              <a:t>5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altLang="ko-KR" sz="2000" i="0" dirty="0">
                <a:latin typeface="+mj-lt"/>
              </a:rPr>
              <a:t>→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altLang="ko-KR" sz="2000" i="0" dirty="0">
                <a:latin typeface="+mj-lt"/>
              </a:rPr>
              <a:t>1  3  2   4   5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5" name="모서리가 둥근 사각형 설명선 4"/>
          <p:cNvSpPr/>
          <p:nvPr/>
        </p:nvSpPr>
        <p:spPr bwMode="auto">
          <a:xfrm>
            <a:off x="1533525" y="150813"/>
            <a:ext cx="647700" cy="184150"/>
          </a:xfrm>
          <a:prstGeom prst="wedgeRoundRectCallout">
            <a:avLst>
              <a:gd name="adj1" fmla="val 73297"/>
              <a:gd name="adj2" fmla="val 152179"/>
              <a:gd name="adj3" fmla="val 16667"/>
            </a:avLst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dirty="0" err="1">
                <a:latin typeface="+mj-lt"/>
                <a:cs typeface="Courier New" pitchFamily="49" charset="0"/>
              </a:rPr>
              <a:t>i</a:t>
            </a:r>
            <a:r>
              <a:rPr lang="en-US" altLang="ko-KR" sz="1200" i="0" dirty="0">
                <a:latin typeface="+mj-lt"/>
                <a:cs typeface="Courier New" pitchFamily="49" charset="0"/>
              </a:rPr>
              <a:t>=5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93938" y="2252663"/>
            <a:ext cx="34544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1   3  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2</a:t>
            </a:r>
            <a:r>
              <a:rPr lang="en-US" altLang="ko-KR" sz="2000" i="0" dirty="0">
                <a:latin typeface="+mj-lt"/>
              </a:rPr>
              <a:t>   4   5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  </a:t>
            </a:r>
            <a:r>
              <a:rPr lang="en-US" altLang="ko-KR" sz="2000" i="0" dirty="0">
                <a:latin typeface="+mj-lt"/>
              </a:rPr>
              <a:t>→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altLang="ko-KR" sz="2000" i="0" dirty="0">
                <a:latin typeface="+mj-lt"/>
              </a:rPr>
              <a:t>1  2   3   4  5 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7" name="모서리가 둥근 사각형 설명선 6"/>
          <p:cNvSpPr/>
          <p:nvPr/>
        </p:nvSpPr>
        <p:spPr bwMode="auto">
          <a:xfrm>
            <a:off x="1352550" y="1343025"/>
            <a:ext cx="647700" cy="184150"/>
          </a:xfrm>
          <a:prstGeom prst="wedgeRoundRectCallout">
            <a:avLst>
              <a:gd name="adj1" fmla="val 89464"/>
              <a:gd name="adj2" fmla="val 53759"/>
              <a:gd name="adj3" fmla="val 16667"/>
            </a:avLst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dirty="0" err="1">
                <a:latin typeface="+mj-lt"/>
                <a:cs typeface="Courier New" pitchFamily="49" charset="0"/>
              </a:rPr>
              <a:t>i</a:t>
            </a:r>
            <a:r>
              <a:rPr lang="en-US" altLang="ko-KR" sz="1200" i="0" dirty="0">
                <a:latin typeface="+mj-lt"/>
                <a:cs typeface="Courier New" pitchFamily="49" charset="0"/>
              </a:rPr>
              <a:t>=4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1403350" y="2160588"/>
            <a:ext cx="647700" cy="184150"/>
          </a:xfrm>
          <a:prstGeom prst="wedgeRoundRectCallout">
            <a:avLst>
              <a:gd name="adj1" fmla="val 89464"/>
              <a:gd name="adj2" fmla="val 95198"/>
              <a:gd name="adj3" fmla="val 16667"/>
            </a:avLst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dirty="0" err="1">
                <a:latin typeface="+mj-lt"/>
                <a:cs typeface="Courier New" pitchFamily="49" charset="0"/>
              </a:rPr>
              <a:t>i</a:t>
            </a:r>
            <a:r>
              <a:rPr lang="en-US" altLang="ko-KR" sz="1200" i="0" dirty="0">
                <a:latin typeface="+mj-lt"/>
                <a:cs typeface="Courier New" pitchFamily="49" charset="0"/>
              </a:rPr>
              <a:t>=3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00913" y="385763"/>
            <a:ext cx="1068387" cy="2857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2 exchanges</a:t>
            </a:r>
            <a:endParaRPr lang="ko-KR" altLang="en-US" sz="1400" i="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22950" y="1384300"/>
            <a:ext cx="998538" cy="2873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1 exchange</a:t>
            </a:r>
            <a:endParaRPr lang="ko-KR" altLang="en-US" sz="1400" i="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13425" y="2295525"/>
            <a:ext cx="998538" cy="2857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1 exchange</a:t>
            </a:r>
            <a:endParaRPr lang="ko-KR" altLang="en-US" sz="1400" i="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700" y="5283200"/>
            <a:ext cx="17367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(ex) 5 4 3 2 1 ?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78063" y="3357563"/>
            <a:ext cx="345598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1   2  3   4   5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  </a:t>
            </a:r>
            <a:r>
              <a:rPr lang="en-US" altLang="ko-KR" sz="2000" i="0" dirty="0">
                <a:latin typeface="+mj-lt"/>
              </a:rPr>
              <a:t>→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altLang="ko-KR" sz="2000" i="0" dirty="0">
                <a:latin typeface="+mj-lt"/>
              </a:rPr>
              <a:t>1  2   3   4  5 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20" name="모서리가 둥근 사각형 설명선 19"/>
          <p:cNvSpPr/>
          <p:nvPr/>
        </p:nvSpPr>
        <p:spPr bwMode="auto">
          <a:xfrm>
            <a:off x="1387475" y="3265488"/>
            <a:ext cx="647700" cy="184150"/>
          </a:xfrm>
          <a:prstGeom prst="wedgeRoundRectCallout">
            <a:avLst>
              <a:gd name="adj1" fmla="val 89464"/>
              <a:gd name="adj2" fmla="val 95198"/>
              <a:gd name="adj3" fmla="val 16667"/>
            </a:avLst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dirty="0" err="1">
                <a:latin typeface="+mj-lt"/>
                <a:cs typeface="Courier New" pitchFamily="49" charset="0"/>
              </a:rPr>
              <a:t>i</a:t>
            </a:r>
            <a:r>
              <a:rPr lang="en-US" altLang="ko-KR" sz="1200" i="0" dirty="0">
                <a:latin typeface="+mj-lt"/>
                <a:cs typeface="Courier New" pitchFamily="49" charset="0"/>
              </a:rPr>
              <a:t>=2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97550" y="3400425"/>
            <a:ext cx="1044575" cy="2857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0  exchange</a:t>
            </a:r>
            <a:endParaRPr lang="ko-KR" altLang="en-US" sz="1400" i="0" dirty="0">
              <a:latin typeface="+mj-lt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8450" y="4322763"/>
            <a:ext cx="1338263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kern="100" dirty="0">
                <a:latin typeface="+mj-lt"/>
                <a:cs typeface="Times New Roman"/>
              </a:rPr>
              <a:t>T</a:t>
            </a:r>
            <a:r>
              <a:rPr lang="en-US" altLang="ko-KR" sz="2000" i="0" kern="100" dirty="0">
                <a:latin typeface="+mj-lt"/>
                <a:cs typeface="Times New Roman"/>
              </a:rPr>
              <a:t>(</a:t>
            </a:r>
            <a:r>
              <a:rPr lang="en-US" altLang="ko-KR" sz="2000" kern="100" dirty="0">
                <a:latin typeface="+mj-lt"/>
                <a:cs typeface="Times New Roman"/>
              </a:rPr>
              <a:t>n</a:t>
            </a:r>
            <a:r>
              <a:rPr lang="en-US" altLang="ko-KR" sz="2000" i="0" kern="100" dirty="0">
                <a:latin typeface="+mj-lt"/>
                <a:cs typeface="Times New Roman"/>
              </a:rPr>
              <a:t>)</a:t>
            </a:r>
            <a:r>
              <a:rPr lang="en-US" altLang="ko-KR" sz="2000" kern="100" dirty="0">
                <a:latin typeface="+mj-lt"/>
                <a:cs typeface="Times New Roman"/>
              </a:rPr>
              <a:t> = n</a:t>
            </a:r>
            <a:r>
              <a:rPr lang="en-US" altLang="ko-KR" sz="2000" i="0" kern="100" baseline="30000" dirty="0">
                <a:latin typeface="+mj-lt"/>
                <a:cs typeface="Times New Roman"/>
              </a:rPr>
              <a:t>2</a:t>
            </a:r>
            <a:r>
              <a:rPr lang="en-US" altLang="ko-KR" sz="2000" i="0" kern="100" dirty="0">
                <a:latin typeface="+mj-lt"/>
                <a:cs typeface="Times New Roman"/>
              </a:rPr>
              <a:t>/2</a:t>
            </a:r>
            <a:endParaRPr lang="ko-KR" altLang="ko-KR" sz="2000" i="0" kern="100" dirty="0">
              <a:latin typeface="+mj-lt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800" y="3959225"/>
            <a:ext cx="15716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Comparison: 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2" name="직각 삼각형 1"/>
          <p:cNvSpPr/>
          <p:nvPr/>
        </p:nvSpPr>
        <p:spPr bwMode="auto">
          <a:xfrm rot="10800000">
            <a:off x="2278514" y="4016087"/>
            <a:ext cx="684665" cy="1260127"/>
          </a:xfrm>
          <a:prstGeom prst="rtTriangl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cxnSp>
        <p:nvCxnSpPr>
          <p:cNvPr id="20503" name="직선 화살표 연결선 27"/>
          <p:cNvCxnSpPr>
            <a:cxnSpLocks noChangeShapeType="1"/>
          </p:cNvCxnSpPr>
          <p:nvPr/>
        </p:nvCxnSpPr>
        <p:spPr bwMode="auto">
          <a:xfrm>
            <a:off x="1751013" y="4506913"/>
            <a:ext cx="733425" cy="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직사각형 28"/>
          <p:cNvSpPr/>
          <p:nvPr/>
        </p:nvSpPr>
        <p:spPr>
          <a:xfrm>
            <a:off x="4518025" y="4467225"/>
            <a:ext cx="3154363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kern="100" dirty="0">
                <a:latin typeface="+mj-lt"/>
                <a:cs typeface="Times New Roman"/>
              </a:rPr>
              <a:t>W</a:t>
            </a:r>
            <a:r>
              <a:rPr lang="en-US" altLang="ko-KR" sz="2000" i="0" kern="100" dirty="0">
                <a:latin typeface="+mj-lt"/>
                <a:cs typeface="Times New Roman"/>
              </a:rPr>
              <a:t>(</a:t>
            </a:r>
            <a:r>
              <a:rPr lang="en-US" altLang="ko-KR" sz="2000" kern="100" dirty="0">
                <a:latin typeface="+mj-lt"/>
                <a:cs typeface="Times New Roman"/>
              </a:rPr>
              <a:t>n</a:t>
            </a:r>
            <a:r>
              <a:rPr lang="en-US" altLang="ko-KR" sz="2000" i="0" kern="100" dirty="0">
                <a:latin typeface="+mj-lt"/>
                <a:cs typeface="Times New Roman"/>
              </a:rPr>
              <a:t>)</a:t>
            </a:r>
            <a:r>
              <a:rPr lang="en-US" altLang="ko-KR" sz="2000" kern="100" dirty="0">
                <a:latin typeface="+mj-lt"/>
                <a:cs typeface="Times New Roman"/>
              </a:rPr>
              <a:t> = </a:t>
            </a:r>
            <a:r>
              <a:rPr lang="en-US" altLang="ko-KR" sz="2000" i="0" kern="100" dirty="0">
                <a:latin typeface="+mj-lt"/>
                <a:cs typeface="Times New Roman"/>
              </a:rPr>
              <a:t>3</a:t>
            </a:r>
            <a:r>
              <a:rPr lang="en-US" altLang="ko-KR" sz="2000" kern="100" dirty="0">
                <a:latin typeface="+mj-lt"/>
                <a:cs typeface="Times New Roman"/>
              </a:rPr>
              <a:t>n</a:t>
            </a:r>
            <a:r>
              <a:rPr lang="en-US" altLang="ko-KR" sz="2000" i="0" kern="100" baseline="30000" dirty="0">
                <a:latin typeface="+mj-lt"/>
                <a:cs typeface="Times New Roman"/>
              </a:rPr>
              <a:t>2</a:t>
            </a:r>
            <a:r>
              <a:rPr lang="en-US" altLang="ko-KR" sz="2000" i="0" kern="100" dirty="0">
                <a:latin typeface="+mj-lt"/>
                <a:cs typeface="Times New Roman"/>
              </a:rPr>
              <a:t>/2,  </a:t>
            </a:r>
            <a:r>
              <a:rPr lang="en-US" altLang="ko-KR" sz="2000" kern="100" dirty="0">
                <a:latin typeface="+mj-lt"/>
                <a:cs typeface="Times New Roman"/>
              </a:rPr>
              <a:t>A</a:t>
            </a:r>
            <a:r>
              <a:rPr lang="en-US" altLang="ko-KR" sz="2000" i="0" kern="100" dirty="0">
                <a:latin typeface="+mj-lt"/>
                <a:cs typeface="Times New Roman"/>
              </a:rPr>
              <a:t>(</a:t>
            </a:r>
            <a:r>
              <a:rPr lang="en-US" altLang="ko-KR" sz="2000" kern="100" dirty="0">
                <a:latin typeface="+mj-lt"/>
                <a:cs typeface="Times New Roman"/>
              </a:rPr>
              <a:t>n</a:t>
            </a:r>
            <a:r>
              <a:rPr lang="en-US" altLang="ko-KR" sz="2000" i="0" kern="100" dirty="0">
                <a:latin typeface="+mj-lt"/>
                <a:cs typeface="Times New Roman"/>
              </a:rPr>
              <a:t>)</a:t>
            </a:r>
            <a:r>
              <a:rPr lang="en-US" altLang="ko-KR" sz="2000" kern="100" dirty="0">
                <a:latin typeface="+mj-lt"/>
                <a:cs typeface="Times New Roman"/>
              </a:rPr>
              <a:t> = </a:t>
            </a:r>
            <a:r>
              <a:rPr lang="en-US" altLang="ko-KR" sz="2000" i="0" kern="100" dirty="0">
                <a:latin typeface="+mj-lt"/>
                <a:cs typeface="Times New Roman"/>
              </a:rPr>
              <a:t>3</a:t>
            </a:r>
            <a:r>
              <a:rPr lang="en-US" altLang="ko-KR" sz="2000" kern="100" dirty="0">
                <a:latin typeface="+mj-lt"/>
                <a:cs typeface="Times New Roman"/>
              </a:rPr>
              <a:t>n</a:t>
            </a:r>
            <a:r>
              <a:rPr lang="en-US" altLang="ko-KR" sz="2000" i="0" kern="100" baseline="30000" dirty="0">
                <a:latin typeface="+mj-lt"/>
                <a:cs typeface="Times New Roman"/>
              </a:rPr>
              <a:t>2</a:t>
            </a:r>
            <a:r>
              <a:rPr lang="en-US" altLang="ko-KR" sz="2000" i="0" kern="100" dirty="0">
                <a:latin typeface="+mj-lt"/>
                <a:cs typeface="Times New Roman"/>
              </a:rPr>
              <a:t>/4  </a:t>
            </a:r>
            <a:endParaRPr lang="ko-KR" altLang="ko-KR" sz="2000" i="0" kern="100" dirty="0">
              <a:latin typeface="+mj-lt"/>
              <a:cs typeface="Times New Roman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21138" y="4022725"/>
            <a:ext cx="15430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Assignment: </a:t>
            </a:r>
            <a:endParaRPr lang="ko-KR" altLang="en-US" sz="2000" dirty="0">
              <a:latin typeface="+mj-lt"/>
            </a:endParaRPr>
          </a:p>
        </p:txBody>
      </p:sp>
      <p:grpSp>
        <p:nvGrpSpPr>
          <p:cNvPr id="20506" name="그룹 32"/>
          <p:cNvGrpSpPr>
            <a:grpSpLocks/>
          </p:cNvGrpSpPr>
          <p:nvPr/>
        </p:nvGrpSpPr>
        <p:grpSpPr bwMode="auto">
          <a:xfrm>
            <a:off x="7685088" y="3987800"/>
            <a:ext cx="684212" cy="1268413"/>
            <a:chOff x="7685421" y="3987136"/>
            <a:chExt cx="684665" cy="1269855"/>
          </a:xfrm>
        </p:grpSpPr>
        <p:sp>
          <p:nvSpPr>
            <p:cNvPr id="31" name="직각 삼각형 30"/>
            <p:cNvSpPr/>
            <p:nvPr/>
          </p:nvSpPr>
          <p:spPr bwMode="auto">
            <a:xfrm rot="10800000">
              <a:off x="7685421" y="3987136"/>
              <a:ext cx="684665" cy="1260127"/>
            </a:xfrm>
            <a:prstGeom prst="rt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lIns="0" tIns="0" rIns="0" bIns="0"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 2" pitchFamily="18" charset="2"/>
                <a:buNone/>
                <a:defRPr/>
              </a:pPr>
              <a:endParaRPr lang="ko-KR" altLang="en-US" sz="1200" i="0" dirty="0">
                <a:latin typeface="+mj-lt"/>
                <a:cs typeface="Courier New" pitchFamily="49" charset="0"/>
              </a:endParaRPr>
            </a:p>
          </p:txBody>
        </p:sp>
        <p:sp>
          <p:nvSpPr>
            <p:cNvPr id="32" name="직각 삼각형 31"/>
            <p:cNvSpPr/>
            <p:nvPr/>
          </p:nvSpPr>
          <p:spPr bwMode="auto">
            <a:xfrm rot="10800000">
              <a:off x="7686110" y="3996864"/>
              <a:ext cx="342332" cy="1260127"/>
            </a:xfrm>
            <a:prstGeom prst="rtTriangl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lIns="0" tIns="0" rIns="0" bIns="0"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 2" pitchFamily="18" charset="2"/>
                <a:buNone/>
                <a:defRPr/>
              </a:pPr>
              <a:endParaRPr lang="ko-KR" altLang="en-US" sz="1200" i="0" dirty="0">
                <a:latin typeface="+mj-lt"/>
                <a:cs typeface="Courier New" pitchFamily="49" charset="0"/>
              </a:endParaRPr>
            </a:p>
          </p:txBody>
        </p:sp>
      </p:grp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1636713" y="5627688"/>
          <a:ext cx="6096000" cy="1141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8791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algorithm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number of comparisons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number of assignments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extra space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349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bubble sort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i="1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T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i="1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) = </a:t>
                      </a:r>
                      <a:r>
                        <a:rPr lang="en-US" sz="1600" i="1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/2</a:t>
                      </a:r>
                      <a:endParaRPr lang="ko-KR" altLang="en-US" sz="1600" kern="1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i="1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W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i="1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) = 3</a:t>
                      </a:r>
                      <a:r>
                        <a:rPr lang="en-US" sz="1600" i="1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/2</a:t>
                      </a:r>
                      <a:endParaRPr lang="ko-KR" altLang="en-US" sz="1600" kern="1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i="1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A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i="1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) = 3</a:t>
                      </a:r>
                      <a:r>
                        <a:rPr lang="en-US" sz="1600" i="1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/4</a:t>
                      </a:r>
                      <a:endParaRPr lang="ko-KR" altLang="en-US" sz="1600" kern="1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in-place sort</a:t>
                      </a:r>
                      <a:endParaRPr lang="ko-KR" alt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 bwMode="auto">
          <a:xfrm>
            <a:off x="539750" y="44450"/>
            <a:ext cx="8023225" cy="38163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30" name="아래쪽 화살표 29"/>
          <p:cNvSpPr/>
          <p:nvPr/>
        </p:nvSpPr>
        <p:spPr bwMode="auto">
          <a:xfrm>
            <a:off x="3762375" y="849313"/>
            <a:ext cx="320675" cy="360362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33" name="아래쪽 화살표 32"/>
          <p:cNvSpPr/>
          <p:nvPr/>
        </p:nvSpPr>
        <p:spPr bwMode="auto">
          <a:xfrm>
            <a:off x="3762375" y="1870075"/>
            <a:ext cx="320675" cy="36036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36" name="아래쪽 화살표 35"/>
          <p:cNvSpPr/>
          <p:nvPr/>
        </p:nvSpPr>
        <p:spPr bwMode="auto">
          <a:xfrm>
            <a:off x="3762375" y="2767013"/>
            <a:ext cx="320675" cy="360362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20528" name="TextBox 12"/>
          <p:cNvSpPr txBox="1">
            <a:spLocks noChangeArrowheads="1"/>
          </p:cNvSpPr>
          <p:nvPr/>
        </p:nvSpPr>
        <p:spPr bwMode="auto">
          <a:xfrm>
            <a:off x="4851400" y="1077913"/>
            <a:ext cx="611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Arial" panose="020B0604020202020204" pitchFamily="34" charset="0"/>
                <a:cs typeface="Arial" panose="020B0604020202020204" pitchFamily="34" charset="0"/>
              </a:rPr>
              <a:t>sorted</a:t>
            </a:r>
            <a:endParaRPr lang="ko-KR" altLang="en-US" sz="12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29" name="TextBox 39"/>
          <p:cNvSpPr txBox="1">
            <a:spLocks noChangeArrowheads="1"/>
          </p:cNvSpPr>
          <p:nvPr/>
        </p:nvSpPr>
        <p:spPr bwMode="auto">
          <a:xfrm>
            <a:off x="6807200" y="69850"/>
            <a:ext cx="611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Arial" panose="020B0604020202020204" pitchFamily="34" charset="0"/>
                <a:cs typeface="Arial" panose="020B0604020202020204" pitchFamily="34" charset="0"/>
              </a:rPr>
              <a:t>sorted</a:t>
            </a:r>
            <a:endParaRPr lang="ko-KR" altLang="en-US" sz="12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30" name="TextBox 40"/>
          <p:cNvSpPr txBox="1">
            <a:spLocks noChangeArrowheads="1"/>
          </p:cNvSpPr>
          <p:nvPr/>
        </p:nvSpPr>
        <p:spPr bwMode="auto">
          <a:xfrm>
            <a:off x="4773613" y="1965325"/>
            <a:ext cx="6111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Arial" panose="020B0604020202020204" pitchFamily="34" charset="0"/>
                <a:cs typeface="Arial" panose="020B0604020202020204" pitchFamily="34" charset="0"/>
              </a:rPr>
              <a:t>sorted</a:t>
            </a:r>
            <a:endParaRPr lang="ko-KR" altLang="en-US" sz="12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31" name="TextBox 41"/>
          <p:cNvSpPr txBox="1">
            <a:spLocks noChangeArrowheads="1"/>
          </p:cNvSpPr>
          <p:nvPr/>
        </p:nvSpPr>
        <p:spPr bwMode="auto">
          <a:xfrm>
            <a:off x="4646613" y="3003550"/>
            <a:ext cx="6111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Arial" panose="020B0604020202020204" pitchFamily="34" charset="0"/>
                <a:cs typeface="Arial" panose="020B0604020202020204" pitchFamily="34" charset="0"/>
              </a:rPr>
              <a:t>sorted</a:t>
            </a:r>
            <a:endParaRPr lang="ko-KR" altLang="en-US" sz="12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EF33A1-AA29-418C-B34D-C023750397C8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188" y="1412875"/>
            <a:ext cx="3600450" cy="224676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s=[3,2,5,7,1,9,4,6,8]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>
              <a:defRPr/>
            </a:pPr>
            <a:endParaRPr lang="en-US" altLang="ko-KR" sz="14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787900" y="2060575"/>
            <a:ext cx="3600450" cy="3079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3, 4, 5, 6, 7, 8, 9]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4325"/>
            <a:ext cx="7772400" cy="685800"/>
          </a:xfrm>
        </p:spPr>
        <p:txBody>
          <a:bodyPr/>
          <a:lstStyle/>
          <a:p>
            <a:pPr eaLnBrk="1" hangingPunct="1"/>
            <a:r>
              <a:rPr lang="ko-KR" altLang="en-US" smtClean="0"/>
              <a:t>거품정렬 </a:t>
            </a:r>
            <a:r>
              <a:rPr lang="en-US" altLang="ko-KR" smtClean="0"/>
              <a:t>(Bubble Sort)</a:t>
            </a:r>
            <a:endParaRPr lang="ko-KR" alt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22531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2F7B54D-2A92-4B1C-8AAC-EE3002B7D643}" type="slidenum">
              <a:rPr kumimoji="0" lang="en-US" altLang="ko-KR" sz="1300" i="0" smtClean="0"/>
              <a:pPr/>
              <a:t>17</a:t>
            </a:fld>
            <a:endParaRPr kumimoji="0" lang="en-US" altLang="ko-KR" sz="1300" i="0" smtClean="0"/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1619250" y="1916113"/>
            <a:ext cx="4384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 i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en-US" sz="2000" i="0">
                <a:latin typeface="Arial" panose="020B0604020202020204" pitchFamily="34" charset="0"/>
                <a:cs typeface="Arial" panose="020B0604020202020204" pitchFamily="34" charset="0"/>
              </a:rPr>
              <a:t>연습</a:t>
            </a:r>
            <a:r>
              <a:rPr lang="en-US" altLang="ko-KR" sz="2000" i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ko-KR" altLang="en-US" sz="2000" i="0">
                <a:latin typeface="Arial" panose="020B0604020202020204" pitchFamily="34" charset="0"/>
                <a:cs typeface="Arial" panose="020B0604020202020204" pitchFamily="34" charset="0"/>
              </a:rPr>
              <a:t>객체지향방법으로 구현하시오</a:t>
            </a:r>
            <a:r>
              <a:rPr lang="en-US" altLang="ko-KR" sz="2000" i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20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DEF65A-1C16-4FD6-9684-476243ECFCC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2638" y="-115888"/>
            <a:ext cx="5470525" cy="534988"/>
          </a:xfrm>
        </p:spPr>
        <p:txBody>
          <a:bodyPr/>
          <a:lstStyle/>
          <a:p>
            <a:pPr eaLnBrk="1" hangingPunct="1"/>
            <a:r>
              <a:rPr lang="ko-KR" altLang="en-US" sz="2400" smtClean="0"/>
              <a:t>합병정렬 알고리즘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50825" y="384175"/>
            <a:ext cx="4681538" cy="63722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(n, s):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h=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(n/2)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m=n-h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u=h*[0]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v=m*[0]</a:t>
            </a: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if(n&gt;1):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leftHalf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=s[:h]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200" i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rightHalf=s[h:]</a:t>
            </a: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h,leftHalf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h=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leftHalf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m,rightHalf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merge(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h,m,leftHalf,rightHalf,s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merge(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h,m,u,v,s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=j=k=0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&lt;=h-1 and j&lt;=m-1):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if(u[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]&lt;v[j]):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s[k]=u[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+=1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s[k]=v[j]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j+=1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k+=1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&gt;h-1):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for ii in range (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j,m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s[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k+ii-j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]=v[ii]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for ii in range (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i,h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s[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k+ii-i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]=u[ii]</a:t>
            </a: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s=[3,5,2,9,10,14,4,8]</a:t>
            </a:r>
          </a:p>
          <a:p>
            <a:pPr>
              <a:defRPr/>
            </a:pP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(8,s)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157788" y="1989138"/>
            <a:ext cx="3602037" cy="3079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 3, 4, 5, 8, 9, 10, 14]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17C742-B3AC-4099-AB80-929F90FAA36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914400"/>
            <a:ext cx="8839200" cy="1157288"/>
          </a:xfrm>
          <a:prstGeom prst="rect">
            <a:avLst/>
          </a:prstGeom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  <a:defRPr/>
            </a:pPr>
            <a:r>
              <a:rPr lang="ko-KR" altLang="en-US" sz="2000" i="0" kern="0" dirty="0">
                <a:latin typeface="Times New Roman" pitchFamily="18" charset="0"/>
                <a:ea typeface="+mn-ea"/>
              </a:rPr>
              <a:t>문제</a:t>
            </a:r>
            <a:r>
              <a:rPr lang="en-US" altLang="ko-KR" sz="2000" i="0" kern="0" dirty="0">
                <a:latin typeface="Times New Roman" pitchFamily="18" charset="0"/>
                <a:ea typeface="+mn-ea"/>
              </a:rPr>
              <a:t>: </a:t>
            </a:r>
            <a:r>
              <a:rPr lang="en-US" altLang="ko-KR" sz="2000" kern="0" dirty="0">
                <a:latin typeface="Times New Roman" pitchFamily="18" charset="0"/>
                <a:ea typeface="+mn-ea"/>
              </a:rPr>
              <a:t>n</a:t>
            </a:r>
            <a:r>
              <a:rPr lang="ko-KR" altLang="en-US" sz="2000" i="0" kern="0" dirty="0">
                <a:latin typeface="Times New Roman" pitchFamily="18" charset="0"/>
                <a:ea typeface="+mn-ea"/>
              </a:rPr>
              <a:t>개의 정수를 </a:t>
            </a:r>
            <a:r>
              <a:rPr lang="ko-KR" altLang="en-US" sz="2000" i="0" kern="0" dirty="0" err="1">
                <a:latin typeface="Times New Roman" pitchFamily="18" charset="0"/>
                <a:ea typeface="+mn-ea"/>
              </a:rPr>
              <a:t>비내림차순으로</a:t>
            </a:r>
            <a:r>
              <a:rPr lang="ko-KR" altLang="en-US" sz="2000" i="0" kern="0" dirty="0">
                <a:latin typeface="Times New Roman" pitchFamily="18" charset="0"/>
                <a:ea typeface="+mn-ea"/>
              </a:rPr>
              <a:t> 정렬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  <a:defRPr/>
            </a:pPr>
            <a:r>
              <a:rPr lang="ko-KR" altLang="en-US" sz="2000" i="0" kern="0" dirty="0">
                <a:latin typeface="Times New Roman" pitchFamily="18" charset="0"/>
                <a:ea typeface="+mn-ea"/>
              </a:rPr>
              <a:t>입력</a:t>
            </a:r>
            <a:r>
              <a:rPr lang="en-US" altLang="ko-KR" sz="2000" i="0" kern="0" dirty="0">
                <a:latin typeface="Times New Roman" pitchFamily="18" charset="0"/>
                <a:ea typeface="+mn-ea"/>
              </a:rPr>
              <a:t>: </a:t>
            </a:r>
            <a:r>
              <a:rPr lang="ko-KR" altLang="en-US" sz="2000" i="0" kern="0" dirty="0">
                <a:latin typeface="Times New Roman" pitchFamily="18" charset="0"/>
                <a:ea typeface="+mn-ea"/>
              </a:rPr>
              <a:t>정수 </a:t>
            </a:r>
            <a:r>
              <a:rPr lang="en-US" altLang="ko-KR" sz="2000" kern="0" dirty="0">
                <a:latin typeface="Times New Roman" pitchFamily="18" charset="0"/>
                <a:ea typeface="+mn-ea"/>
              </a:rPr>
              <a:t>n</a:t>
            </a:r>
            <a:r>
              <a:rPr lang="en-US" altLang="ko-KR" sz="2000" i="0" kern="0" dirty="0">
                <a:latin typeface="Times New Roman" pitchFamily="18" charset="0"/>
                <a:ea typeface="+mn-ea"/>
              </a:rPr>
              <a:t> &gt; 0, </a:t>
            </a:r>
            <a:r>
              <a:rPr lang="ko-KR" altLang="en-US" sz="2000" i="0" kern="0" dirty="0">
                <a:latin typeface="Times New Roman" pitchFamily="18" charset="0"/>
                <a:ea typeface="+mn-ea"/>
              </a:rPr>
              <a:t>크기가 </a:t>
            </a:r>
            <a:r>
              <a:rPr lang="en-US" altLang="ko-KR" sz="2000" kern="0" dirty="0">
                <a:latin typeface="Times New Roman" pitchFamily="18" charset="0"/>
                <a:ea typeface="+mn-ea"/>
              </a:rPr>
              <a:t>n</a:t>
            </a:r>
            <a:r>
              <a:rPr lang="ko-KR" altLang="en-US" sz="2000" i="0" kern="0" dirty="0">
                <a:latin typeface="Times New Roman" pitchFamily="18" charset="0"/>
                <a:ea typeface="+mn-ea"/>
              </a:rPr>
              <a:t>인 배열 </a:t>
            </a:r>
            <a:r>
              <a:rPr lang="en-US" altLang="ko-KR" sz="2000" i="0" kern="0" dirty="0">
                <a:latin typeface="Times New Roman" pitchFamily="18" charset="0"/>
                <a:ea typeface="+mn-ea"/>
              </a:rPr>
              <a:t>S[1..</a:t>
            </a:r>
            <a:r>
              <a:rPr lang="en-US" altLang="ko-KR" sz="2000" kern="0" dirty="0">
                <a:latin typeface="Times New Roman" pitchFamily="18" charset="0"/>
                <a:ea typeface="+mn-ea"/>
              </a:rPr>
              <a:t>n</a:t>
            </a:r>
            <a:r>
              <a:rPr lang="en-US" altLang="ko-KR" sz="2000" i="0" kern="0" dirty="0">
                <a:latin typeface="Times New Roman" pitchFamily="18" charset="0"/>
                <a:ea typeface="+mn-ea"/>
              </a:rPr>
              <a:t>]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  <a:defRPr/>
            </a:pPr>
            <a:r>
              <a:rPr lang="ko-KR" altLang="en-US" sz="2000" i="0" kern="0" dirty="0">
                <a:latin typeface="Times New Roman" pitchFamily="18" charset="0"/>
                <a:ea typeface="+mn-ea"/>
              </a:rPr>
              <a:t>출력</a:t>
            </a:r>
            <a:r>
              <a:rPr lang="en-US" altLang="ko-KR" sz="2000" i="0" kern="0" dirty="0">
                <a:latin typeface="Times New Roman" pitchFamily="18" charset="0"/>
                <a:ea typeface="+mn-ea"/>
              </a:rPr>
              <a:t>: </a:t>
            </a:r>
            <a:r>
              <a:rPr lang="ko-KR" altLang="en-US" sz="2000" i="0" kern="0" dirty="0" err="1">
                <a:latin typeface="Times New Roman" pitchFamily="18" charset="0"/>
                <a:ea typeface="+mn-ea"/>
              </a:rPr>
              <a:t>비내림차순으로</a:t>
            </a:r>
            <a:r>
              <a:rPr lang="ko-KR" altLang="en-US" sz="2000" i="0" kern="0" dirty="0">
                <a:latin typeface="Times New Roman" pitchFamily="18" charset="0"/>
                <a:ea typeface="+mn-ea"/>
              </a:rPr>
              <a:t> 정렬된 배열 </a:t>
            </a:r>
            <a:r>
              <a:rPr lang="en-US" altLang="ko-KR" sz="2000" i="0" kern="0" dirty="0">
                <a:latin typeface="Times New Roman" pitchFamily="18" charset="0"/>
                <a:ea typeface="+mn-ea"/>
              </a:rPr>
              <a:t>S[1..</a:t>
            </a:r>
            <a:r>
              <a:rPr lang="en-US" altLang="ko-KR" sz="2000" kern="0" dirty="0">
                <a:latin typeface="Times New Roman" pitchFamily="18" charset="0"/>
                <a:ea typeface="+mn-ea"/>
              </a:rPr>
              <a:t>n</a:t>
            </a:r>
            <a:r>
              <a:rPr lang="en-US" altLang="ko-KR" sz="2000" i="0" kern="0" dirty="0">
                <a:latin typeface="Times New Roman" pitchFamily="18" charset="0"/>
                <a:ea typeface="+mn-ea"/>
              </a:rPr>
              <a:t>]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endParaRPr lang="en-US" altLang="ko-KR" sz="2000" i="0" kern="0" dirty="0">
              <a:latin typeface="Times New Roman" pitchFamily="18" charset="0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  <a:defRPr/>
            </a:pPr>
            <a:endParaRPr lang="en-US" altLang="ko-KR" sz="2000" i="0" kern="0" dirty="0">
              <a:latin typeface="Times New Roman" pitchFamily="18" charset="0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endParaRPr lang="en-US" altLang="ko-KR" sz="2000" i="0" kern="0" dirty="0">
              <a:latin typeface="Times New Roman" pitchFamily="18" charset="0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928688" y="2500313"/>
            <a:ext cx="7286625" cy="25003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/>
          </a:bodyPr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	</a:t>
            </a:r>
            <a:r>
              <a:rPr lang="en-US" altLang="ko-KR" sz="1600" b="1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void</a:t>
            </a: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 </a:t>
            </a:r>
            <a:r>
              <a:rPr lang="en-US" altLang="ko-KR" sz="1600" i="0" kern="0" dirty="0" err="1">
                <a:latin typeface="Courier New" pitchFamily="49" charset="0"/>
                <a:ea typeface="굴림" charset="-127"/>
                <a:cs typeface="Courier New" pitchFamily="49" charset="0"/>
              </a:rPr>
              <a:t>quicksort</a:t>
            </a: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 (</a:t>
            </a:r>
            <a:r>
              <a:rPr lang="en-US" altLang="ko-KR" sz="1600" b="1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index</a:t>
            </a: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 low, </a:t>
            </a:r>
            <a:r>
              <a:rPr lang="en-US" altLang="ko-KR" sz="1600" b="1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index</a:t>
            </a: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 high) {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		</a:t>
            </a:r>
            <a:r>
              <a:rPr lang="en-US" altLang="ko-KR" sz="1600" b="1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index</a:t>
            </a: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 </a:t>
            </a:r>
            <a:r>
              <a:rPr lang="en-US" altLang="ko-KR" sz="1600" i="0" kern="0" dirty="0" err="1">
                <a:latin typeface="Courier New" pitchFamily="49" charset="0"/>
                <a:ea typeface="굴림" charset="-127"/>
                <a:cs typeface="Courier New" pitchFamily="49" charset="0"/>
              </a:rPr>
              <a:t>pivotpoint</a:t>
            </a: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		</a:t>
            </a:r>
            <a:r>
              <a:rPr lang="en-US" altLang="ko-KR" sz="1600" b="1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if</a:t>
            </a: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 (high &gt; low) {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		     partition(</a:t>
            </a:r>
            <a:r>
              <a:rPr lang="en-US" altLang="ko-KR" sz="1600" i="0" kern="0" dirty="0" err="1">
                <a:latin typeface="Courier New" pitchFamily="49" charset="0"/>
                <a:ea typeface="굴림" charset="-127"/>
                <a:cs typeface="Courier New" pitchFamily="49" charset="0"/>
              </a:rPr>
              <a:t>low,high,pivotpoint</a:t>
            </a: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		     </a:t>
            </a:r>
            <a:r>
              <a:rPr lang="en-US" altLang="ko-KR" sz="1600" i="0" kern="0" dirty="0" err="1">
                <a:latin typeface="Courier New" pitchFamily="49" charset="0"/>
                <a:ea typeface="굴림" charset="-127"/>
                <a:cs typeface="Courier New" pitchFamily="49" charset="0"/>
              </a:rPr>
              <a:t>quicksort</a:t>
            </a: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(low,pivotpoint-1);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		     </a:t>
            </a:r>
            <a:r>
              <a:rPr lang="en-US" altLang="ko-KR" sz="1600" i="0" kern="0" dirty="0" err="1">
                <a:latin typeface="Courier New" pitchFamily="49" charset="0"/>
                <a:ea typeface="굴림" charset="-127"/>
                <a:cs typeface="Courier New" pitchFamily="49" charset="0"/>
              </a:rPr>
              <a:t>quicksort</a:t>
            </a: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(pivotpoint+1,high);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		}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	}</a:t>
            </a:r>
          </a:p>
        </p:txBody>
      </p:sp>
      <p:sp>
        <p:nvSpPr>
          <p:cNvPr id="24581" name="Rectangle 2"/>
          <p:cNvSpPr txBox="1">
            <a:spLocks noChangeArrowheads="1"/>
          </p:cNvSpPr>
          <p:nvPr/>
        </p:nvSpPr>
        <p:spPr bwMode="auto">
          <a:xfrm>
            <a:off x="685800" y="76200"/>
            <a:ext cx="7772400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3600" i="0">
                <a:solidFill>
                  <a:schemeClr val="tx2"/>
                </a:solidFill>
              </a:rPr>
              <a:t>Quicksort</a:t>
            </a:r>
            <a:endParaRPr lang="ko-KR" altLang="en-US" sz="3600" i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E1BAF9-2885-4E99-AB20-E012F6AF6CB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214313"/>
            <a:ext cx="7772400" cy="785812"/>
          </a:xfrm>
        </p:spPr>
        <p:txBody>
          <a:bodyPr/>
          <a:lstStyle/>
          <a:p>
            <a:pPr eaLnBrk="1" hangingPunct="1"/>
            <a:r>
              <a:rPr lang="ko-KR" altLang="en-US" smtClean="0"/>
              <a:t>삽입정렬 알고리즘 </a:t>
            </a:r>
            <a:r>
              <a:rPr lang="en-US" altLang="ko-KR" smtClean="0"/>
              <a:t>(Insertion Sort)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71563"/>
            <a:ext cx="8839200" cy="2000250"/>
          </a:xfrm>
        </p:spPr>
        <p:txBody>
          <a:bodyPr/>
          <a:lstStyle/>
          <a:p>
            <a:pPr eaLnBrk="1" hangingPunct="1"/>
            <a:r>
              <a:rPr lang="ko-KR" altLang="en-US" smtClean="0"/>
              <a:t>이미 정렬된 배열에 항목을 끼워 넣음으로써 정렬하는 알고리즘</a:t>
            </a:r>
          </a:p>
          <a:p>
            <a:pPr eaLnBrk="1" hangingPunct="1"/>
            <a:r>
              <a:rPr lang="ko-KR" altLang="en-US" b="1" smtClean="0"/>
              <a:t>알고리즘</a:t>
            </a:r>
            <a:r>
              <a:rPr lang="en-US" altLang="ko-KR" b="1" smtClean="0"/>
              <a:t>: </a:t>
            </a:r>
            <a:r>
              <a:rPr lang="ko-KR" altLang="en-US" b="1" smtClean="0"/>
              <a:t>삽입정렬</a:t>
            </a:r>
            <a:endParaRPr lang="ko-KR" altLang="en-US" smtClean="0"/>
          </a:p>
          <a:p>
            <a:pPr lvl="1" eaLnBrk="1" hangingPunct="1"/>
            <a:r>
              <a:rPr lang="ko-KR" altLang="en-US" smtClean="0"/>
              <a:t>문제</a:t>
            </a:r>
            <a:r>
              <a:rPr lang="en-US" altLang="ko-KR" smtClean="0"/>
              <a:t>: </a:t>
            </a:r>
            <a:r>
              <a:rPr lang="ko-KR" altLang="en-US" smtClean="0"/>
              <a:t>비내림차순으로 </a:t>
            </a:r>
            <a:r>
              <a:rPr lang="en-US" altLang="ko-KR" i="1" smtClean="0"/>
              <a:t>n</a:t>
            </a:r>
            <a:r>
              <a:rPr lang="ko-KR" altLang="en-US" smtClean="0"/>
              <a:t>개의 키를 정렬</a:t>
            </a:r>
          </a:p>
          <a:p>
            <a:pPr lvl="1" eaLnBrk="1" hangingPunct="1"/>
            <a:r>
              <a:rPr lang="ko-KR" altLang="en-US" smtClean="0"/>
              <a:t>입력</a:t>
            </a:r>
            <a:r>
              <a:rPr lang="en-US" altLang="ko-KR" smtClean="0"/>
              <a:t>: </a:t>
            </a:r>
            <a:r>
              <a:rPr lang="ko-KR" altLang="en-US" smtClean="0"/>
              <a:t>양의 정수 </a:t>
            </a:r>
            <a:r>
              <a:rPr lang="en-US" altLang="ko-KR" i="1" smtClean="0"/>
              <a:t>n</a:t>
            </a:r>
            <a:r>
              <a:rPr lang="en-US" altLang="ko-KR" smtClean="0"/>
              <a:t>; </a:t>
            </a:r>
            <a:r>
              <a:rPr lang="ko-KR" altLang="en-US" smtClean="0"/>
              <a:t>키의 배열 </a:t>
            </a:r>
            <a:r>
              <a:rPr lang="en-US" altLang="ko-KR" smtClean="0"/>
              <a:t>S[1..</a:t>
            </a:r>
            <a:r>
              <a:rPr lang="en-US" altLang="ko-KR" i="1" smtClean="0"/>
              <a:t>n</a:t>
            </a:r>
            <a:r>
              <a:rPr lang="en-US" altLang="ko-KR" smtClean="0"/>
              <a:t>]</a:t>
            </a:r>
          </a:p>
          <a:p>
            <a:pPr lvl="1" eaLnBrk="1" hangingPunct="1"/>
            <a:r>
              <a:rPr lang="ko-KR" altLang="en-US" smtClean="0"/>
              <a:t>출력</a:t>
            </a:r>
            <a:r>
              <a:rPr lang="en-US" altLang="ko-KR" smtClean="0"/>
              <a:t>: </a:t>
            </a:r>
            <a:r>
              <a:rPr lang="ko-KR" altLang="en-US" smtClean="0"/>
              <a:t>비내림차순으로 정렬된 키의 배열 </a:t>
            </a:r>
            <a:r>
              <a:rPr lang="en-US" altLang="ko-KR" smtClean="0"/>
              <a:t>S[1..</a:t>
            </a:r>
            <a:r>
              <a:rPr lang="en-US" altLang="ko-KR" i="1" smtClean="0"/>
              <a:t>n</a:t>
            </a:r>
            <a:r>
              <a:rPr lang="en-US" altLang="ko-KR" smtClean="0"/>
              <a:t>]</a:t>
            </a:r>
          </a:p>
        </p:txBody>
      </p:sp>
      <p:pic>
        <p:nvPicPr>
          <p:cNvPr id="7173" name="그림 6" descr="07-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143250"/>
            <a:ext cx="4495800" cy="302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B395BD-E6BB-4A8E-BB27-94F0D5C6EB9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0" y="115888"/>
            <a:ext cx="5470525" cy="536575"/>
          </a:xfrm>
        </p:spPr>
        <p:txBody>
          <a:bodyPr/>
          <a:lstStyle/>
          <a:p>
            <a:pPr eaLnBrk="1" hangingPunct="1"/>
            <a:r>
              <a:rPr lang="ko-KR" altLang="en-US" sz="2400" smtClean="0"/>
              <a:t>빠른정렬 알고리즘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50825" y="836613"/>
            <a:ext cx="4681538" cy="526256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s,low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high):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pivotPoint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=-1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if(high&gt;low):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pivotPoint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partition(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s,low,high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s,low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pivotPoint-1)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(s,pivotPoint+1,high)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partition(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s,low,high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pivotItem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=s[low]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j=low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range(low+1,high+1):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if(s[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]&lt;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pivotItem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j+=1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temp=s[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s[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]=s[j];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s[j]=temp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pivotPoint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=j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temp=s[low]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s[low]=s[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pivotPoint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s[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pivotPoint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]=temp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pivotPoint</a:t>
            </a: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s=[3,5,2,9,10,14,4,8]</a:t>
            </a:r>
          </a:p>
          <a:p>
            <a:pPr>
              <a:defRPr/>
            </a:pP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(s,0,7)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157788" y="1989138"/>
            <a:ext cx="3602037" cy="3079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 3, 4, 5, 8, 9, 10, 14]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44DD58-0F08-426C-98E1-0D34FF7A7A7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힙</a:t>
            </a:r>
            <a:r>
              <a:rPr lang="en-US" altLang="ko-KR" smtClean="0"/>
              <a:t>( heap)</a:t>
            </a:r>
            <a:endParaRPr lang="ko-KR" altLang="en-US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148263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smtClean="0"/>
              <a:t>힙의 성질</a:t>
            </a:r>
            <a:r>
              <a:rPr lang="en-US" altLang="ko-KR" smtClean="0"/>
              <a:t>(heap property): </a:t>
            </a:r>
            <a:r>
              <a:rPr lang="ko-KR" altLang="en-US" smtClean="0"/>
              <a:t>어떤 마디에 저장된 값은 그 마디의 자식마디에 저장된 값보다 크거나 같다</a:t>
            </a:r>
            <a:r>
              <a:rPr lang="en-US" altLang="ko-KR" smtClean="0"/>
              <a:t>. – max heap</a:t>
            </a:r>
          </a:p>
          <a:p>
            <a:pPr eaLnBrk="1" hangingPunct="1">
              <a:lnSpc>
                <a:spcPts val="2800"/>
              </a:lnSpc>
            </a:pPr>
            <a:r>
              <a:rPr lang="ko-KR" altLang="en-US" smtClean="0"/>
              <a:t>힙</a:t>
            </a:r>
            <a:r>
              <a:rPr lang="en-US" altLang="ko-KR" smtClean="0"/>
              <a:t>(heap): </a:t>
            </a:r>
            <a:r>
              <a:rPr lang="ko-KR" altLang="en-US" smtClean="0"/>
              <a:t>힙의 성질을 만족하는 실질적인 완전이진트리</a:t>
            </a:r>
          </a:p>
        </p:txBody>
      </p:sp>
      <p:pic>
        <p:nvPicPr>
          <p:cNvPr id="26629" name="그림 8" descr="07-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571750"/>
            <a:ext cx="3286125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그림 9" descr="07-0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357563"/>
            <a:ext cx="3500437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TextBox 10"/>
          <p:cNvSpPr txBox="1">
            <a:spLocks noChangeArrowheads="1"/>
          </p:cNvSpPr>
          <p:nvPr/>
        </p:nvSpPr>
        <p:spPr bwMode="auto">
          <a:xfrm>
            <a:off x="5500688" y="4929188"/>
            <a:ext cx="2514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i="0">
                <a:latin typeface="굴림" panose="020B0600000101010101" pitchFamily="50" charset="-127"/>
              </a:rPr>
              <a:t>힙의 자료구조</a:t>
            </a:r>
            <a:r>
              <a:rPr lang="en-US" altLang="ko-KR" i="0">
                <a:latin typeface="굴림" panose="020B0600000101010101" pitchFamily="50" charset="-127"/>
              </a:rPr>
              <a:t>(</a:t>
            </a:r>
            <a:r>
              <a:rPr lang="ko-KR" altLang="en-US" i="0">
                <a:latin typeface="굴림" panose="020B0600000101010101" pitchFamily="50" charset="-127"/>
              </a:rPr>
              <a:t>배열</a:t>
            </a:r>
            <a:r>
              <a:rPr lang="en-US" altLang="ko-KR" i="0">
                <a:latin typeface="굴림" panose="020B0600000101010101" pitchFamily="50" charset="-127"/>
              </a:rPr>
              <a:t>)</a:t>
            </a:r>
            <a:endParaRPr lang="ko-KR" altLang="en-US" i="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4D0FC8-5E82-4A90-8341-D5D2635F1C50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27651" name="그림 6" descr="07-0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714625"/>
            <a:ext cx="7439025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00125" y="1357313"/>
            <a:ext cx="5762625" cy="10461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i="0" dirty="0">
                <a:latin typeface="굴림" charset="-127"/>
                <a:ea typeface="굴림" charset="-127"/>
              </a:rPr>
              <a:t> </a:t>
            </a:r>
            <a:r>
              <a:rPr lang="ko-KR" altLang="en-US" sz="2000" i="0" dirty="0" err="1">
                <a:latin typeface="굴림" charset="-127"/>
                <a:ea typeface="굴림" charset="-127"/>
              </a:rPr>
              <a:t>힙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 성질을 만족하도록 재구성 방법</a:t>
            </a:r>
            <a:endParaRPr lang="en-US" altLang="ko-KR" sz="2000" i="0" dirty="0">
              <a:latin typeface="굴림" charset="-127"/>
              <a:ea typeface="굴림" charset="-127"/>
            </a:endParaRP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>
                <a:latin typeface="굴림" charset="-127"/>
                <a:ea typeface="굴림" charset="-127"/>
              </a:rPr>
              <a:t> 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루트에 있는 키가 </a:t>
            </a:r>
            <a:r>
              <a:rPr lang="ko-KR" altLang="en-US" sz="2000" i="0" dirty="0" err="1">
                <a:latin typeface="굴림" charset="-127"/>
                <a:ea typeface="굴림" charset="-127"/>
              </a:rPr>
              <a:t>힙성질을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 만족하지 않음</a:t>
            </a:r>
            <a:r>
              <a:rPr lang="en-US" altLang="ko-KR" sz="2000" i="0" dirty="0">
                <a:latin typeface="굴림" charset="-127"/>
                <a:ea typeface="굴림" charset="-127"/>
              </a:rPr>
              <a:t>.</a:t>
            </a: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endParaRPr lang="ko-KR" altLang="en-US" sz="2000" i="0" dirty="0">
              <a:latin typeface="굴림" charset="-127"/>
              <a:ea typeface="굴림" charset="-127"/>
            </a:endParaRPr>
          </a:p>
        </p:txBody>
      </p:sp>
      <p:cxnSp>
        <p:nvCxnSpPr>
          <p:cNvPr id="27653" name="직선 화살표 연결선 9"/>
          <p:cNvCxnSpPr>
            <a:cxnSpLocks noChangeShapeType="1"/>
          </p:cNvCxnSpPr>
          <p:nvPr/>
        </p:nvCxnSpPr>
        <p:spPr bwMode="auto">
          <a:xfrm rot="10800000" flipV="1">
            <a:off x="2071688" y="2071688"/>
            <a:ext cx="1143000" cy="10001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285750"/>
            <a:ext cx="7772400" cy="709613"/>
          </a:xfrm>
          <a:prstGeom prst="rect">
            <a:avLst/>
          </a:prstGeom>
        </p:spPr>
        <p:txBody>
          <a:bodyPr/>
          <a:lstStyle/>
          <a:p>
            <a:pPr algn="ctr" eaLnBrk="1" latinLnBrk="1" hangingPunct="1">
              <a:defRPr/>
            </a:pPr>
            <a:r>
              <a:rPr lang="en-US" altLang="ko-KR" sz="3600" i="0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Siftdown</a:t>
            </a:r>
            <a:endParaRPr lang="ko-KR" altLang="en-US" sz="3600" i="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655" name="TextBox 1"/>
          <p:cNvSpPr txBox="1">
            <a:spLocks noChangeArrowheads="1"/>
          </p:cNvSpPr>
          <p:nvPr/>
        </p:nvSpPr>
        <p:spPr bwMode="auto">
          <a:xfrm>
            <a:off x="1979613" y="5589588"/>
            <a:ext cx="54117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ko-KR" altLang="en-US" sz="1600" i="0">
                <a:latin typeface="Arial" panose="020B0604020202020204" pitchFamily="34" charset="0"/>
                <a:cs typeface="Arial" panose="020B0604020202020204" pitchFamily="34" charset="0"/>
              </a:rPr>
              <a:t>교체하는 </a:t>
            </a:r>
            <a:r>
              <a:rPr lang="en-US" altLang="ko-KR" sz="1600" i="0">
                <a:latin typeface="Arial" panose="020B0604020202020204" pitchFamily="34" charset="0"/>
                <a:cs typeface="Arial" panose="020B0604020202020204" pitchFamily="34" charset="0"/>
              </a:rPr>
              <a:t>child node</a:t>
            </a:r>
            <a:r>
              <a:rPr lang="ko-KR" altLang="en-US" sz="1600" i="0">
                <a:latin typeface="Arial" panose="020B0604020202020204" pitchFamily="34" charset="0"/>
                <a:cs typeface="Arial" panose="020B0604020202020204" pitchFamily="34" charset="0"/>
              </a:rPr>
              <a:t>를 결정하기 위해 </a:t>
            </a:r>
            <a:r>
              <a:rPr lang="en-US" altLang="ko-KR" sz="1600" i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sz="1600" i="0">
                <a:latin typeface="Arial" panose="020B0604020202020204" pitchFamily="34" charset="0"/>
                <a:cs typeface="Arial" panose="020B0604020202020204" pitchFamily="34" charset="0"/>
              </a:rPr>
              <a:t>회의 비교 필요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35738" y="858838"/>
            <a:ext cx="1474787" cy="338137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 sz="16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sift: </a:t>
            </a:r>
            <a:r>
              <a:rPr lang="ko-KR" altLang="en-US" sz="16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채로 치다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215E44-17E8-484B-94D8-740FC4D94BB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714375"/>
            <a:ext cx="8839200" cy="357188"/>
          </a:xfrm>
        </p:spPr>
        <p:txBody>
          <a:bodyPr/>
          <a:lstStyle/>
          <a:p>
            <a:pPr eaLnBrk="1" hangingPunct="1"/>
            <a:r>
              <a:rPr lang="ko-KR" altLang="en-US" sz="1600" smtClean="0"/>
              <a:t>힙성질을 만족하도록 조정</a:t>
            </a:r>
            <a:endParaRPr lang="en-US" altLang="ko-KR" sz="1600" smtClean="0"/>
          </a:p>
          <a:p>
            <a:pPr eaLnBrk="1" hangingPunct="1"/>
            <a:endParaRPr lang="en-US" altLang="ko-KR" sz="1600" smtClean="0"/>
          </a:p>
        </p:txBody>
      </p:sp>
      <p:sp>
        <p:nvSpPr>
          <p:cNvPr id="28676" name="직사각형 6"/>
          <p:cNvSpPr>
            <a:spLocks noChangeArrowheads="1"/>
          </p:cNvSpPr>
          <p:nvPr/>
        </p:nvSpPr>
        <p:spPr bwMode="auto">
          <a:xfrm>
            <a:off x="500063" y="1428750"/>
            <a:ext cx="8072437" cy="32861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siftdown(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heap&amp; 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H){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parent, largerchild;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endParaRPr lang="en-US" altLang="ko-KR" sz="16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parent = root of H;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largerchild = parent’s child containing larger key;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endParaRPr lang="en-US" altLang="ko-KR" sz="16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(key at parent is smaller than key at largerchild){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exchange key at parent and key at largerchild;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parent = largerchild;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largerchild = parent’s child containing larger key;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85E94A-75C0-4A57-891A-B2315354FB1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385763"/>
          </a:xfrm>
        </p:spPr>
        <p:txBody>
          <a:bodyPr/>
          <a:lstStyle/>
          <a:p>
            <a:pPr eaLnBrk="1" hangingPunct="1"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  <a:defRPr/>
            </a:pPr>
            <a:r>
              <a:rPr lang="ko-KR" altLang="en-US" sz="1600" dirty="0" smtClean="0">
                <a:latin typeface="Courier New" pitchFamily="49" charset="0"/>
              </a:rPr>
              <a:t>루트에서 키를 추출하고 </a:t>
            </a:r>
            <a:r>
              <a:rPr lang="ko-KR" altLang="en-US" sz="1600" dirty="0" err="1" smtClean="0">
                <a:latin typeface="Courier New" pitchFamily="49" charset="0"/>
              </a:rPr>
              <a:t>힙</a:t>
            </a:r>
            <a:r>
              <a:rPr lang="ko-KR" altLang="en-US" sz="1600" dirty="0" smtClean="0">
                <a:latin typeface="Courier New" pitchFamily="49" charset="0"/>
              </a:rPr>
              <a:t> 성질을 회복하는 의사코드</a:t>
            </a:r>
            <a:endParaRPr lang="en-US" altLang="ko-KR" sz="1600" dirty="0" smtClean="0">
              <a:latin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sz="1600" dirty="0" smtClean="0">
              <a:latin typeface="Courier New" pitchFamily="49" charset="0"/>
            </a:endParaRPr>
          </a:p>
        </p:txBody>
      </p:sp>
      <p:sp>
        <p:nvSpPr>
          <p:cNvPr id="29700" name="직사각형 6"/>
          <p:cNvSpPr>
            <a:spLocks noChangeArrowheads="1"/>
          </p:cNvSpPr>
          <p:nvPr/>
        </p:nvSpPr>
        <p:spPr bwMode="auto">
          <a:xfrm>
            <a:off x="1000125" y="1643063"/>
            <a:ext cx="7215188" cy="3022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endParaRPr lang="en-US" altLang="ko-KR" sz="1600" i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b="1" i="0">
                <a:latin typeface="Courier New" panose="02070309020205020404" pitchFamily="49" charset="0"/>
              </a:rPr>
              <a:t>keytype</a:t>
            </a:r>
            <a:r>
              <a:rPr lang="en-US" altLang="ko-KR" sz="1600" i="0">
                <a:latin typeface="Courier New" panose="02070309020205020404" pitchFamily="49" charset="0"/>
              </a:rPr>
              <a:t> root(</a:t>
            </a:r>
            <a:r>
              <a:rPr lang="en-US" altLang="ko-KR" sz="1600" b="1" i="0">
                <a:latin typeface="Courier New" panose="02070309020205020404" pitchFamily="49" charset="0"/>
              </a:rPr>
              <a:t>heap&amp; </a:t>
            </a:r>
            <a:r>
              <a:rPr lang="en-US" altLang="ko-KR" sz="1600" i="0">
                <a:latin typeface="Courier New" panose="02070309020205020404" pitchFamily="49" charset="0"/>
              </a:rPr>
              <a:t>H){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endParaRPr lang="en-US" altLang="ko-KR" sz="1600" i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</a:rPr>
              <a:t>     </a:t>
            </a:r>
            <a:r>
              <a:rPr lang="en-US" altLang="ko-KR" sz="1600" b="1" i="0">
                <a:latin typeface="Courier New" panose="02070309020205020404" pitchFamily="49" charset="0"/>
              </a:rPr>
              <a:t>keytype</a:t>
            </a:r>
            <a:r>
              <a:rPr lang="en-US" altLang="ko-KR" sz="1600" i="0">
                <a:latin typeface="Courier New" panose="02070309020205020404" pitchFamily="49" charset="0"/>
              </a:rPr>
              <a:t> keyout;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endParaRPr lang="en-US" altLang="ko-KR" sz="1600" i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</a:rPr>
              <a:t>        keyout = key at the root;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</a:rPr>
              <a:t>        move the key </a:t>
            </a:r>
            <a:r>
              <a:rPr lang="en-US" altLang="ko-KR" sz="1600" i="0" u="sng">
                <a:latin typeface="Courier New" panose="02070309020205020404" pitchFamily="49" charset="0"/>
              </a:rPr>
              <a:t>at the bottom</a:t>
            </a:r>
            <a:r>
              <a:rPr lang="en-US" altLang="ko-KR" sz="1600" i="0">
                <a:latin typeface="Courier New" panose="02070309020205020404" pitchFamily="49" charset="0"/>
              </a:rPr>
              <a:t> node to the root;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</a:rPr>
              <a:t>        delete the bottom node;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</a:rPr>
              <a:t>        siftdown(H);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</a:rPr>
              <a:t>        return keyout;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</a:rPr>
              <a:t>     }</a:t>
            </a:r>
            <a:endParaRPr lang="en-US" altLang="ko-KR" sz="1600" i="0">
              <a:latin typeface="굴림" panose="020B0600000101010101" pitchFamily="50" charset="-127"/>
            </a:endParaRPr>
          </a:p>
        </p:txBody>
      </p:sp>
      <p:pic>
        <p:nvPicPr>
          <p:cNvPr id="29701" name="그림 7" descr="07-0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4857750"/>
            <a:ext cx="150018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702" name="직선 화살표 연결선 10"/>
          <p:cNvCxnSpPr>
            <a:cxnSpLocks noChangeShapeType="1"/>
          </p:cNvCxnSpPr>
          <p:nvPr/>
        </p:nvCxnSpPr>
        <p:spPr bwMode="auto">
          <a:xfrm>
            <a:off x="4786313" y="3500438"/>
            <a:ext cx="2357437" cy="228600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112BBD-CF97-4816-A182-F4F519ECDF06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25" y="1357313"/>
            <a:ext cx="6740525" cy="27384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i="0" dirty="0">
                <a:latin typeface="굴림" charset="-127"/>
                <a:ea typeface="굴림" charset="-127"/>
              </a:rPr>
              <a:t> </a:t>
            </a:r>
            <a:r>
              <a:rPr lang="ko-KR" altLang="en-US" sz="2000" i="0" dirty="0" err="1">
                <a:latin typeface="굴림" charset="-127"/>
                <a:ea typeface="굴림" charset="-127"/>
              </a:rPr>
              <a:t>힙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 정렬</a:t>
            </a:r>
            <a:r>
              <a:rPr lang="en-US" altLang="ko-KR" sz="2000" i="0" dirty="0">
                <a:latin typeface="굴림" charset="-127"/>
                <a:ea typeface="굴림" charset="-127"/>
              </a:rPr>
              <a:t> 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아이디어</a:t>
            </a:r>
            <a:endParaRPr lang="en-US" altLang="ko-KR" sz="2000" i="0" dirty="0">
              <a:latin typeface="굴림" charset="-127"/>
              <a:ea typeface="굴림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endParaRPr lang="en-US" altLang="ko-KR" sz="2000" i="0" dirty="0">
              <a:latin typeface="굴림" charset="-127"/>
              <a:ea typeface="굴림" charset="-127"/>
            </a:endParaRPr>
          </a:p>
          <a:p>
            <a:pPr marL="914400" lvl="1" indent="-457200" eaLnBrk="1" latinLnBrk="1" hangingPunct="1">
              <a:lnSpc>
                <a:spcPct val="9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n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개의 키를 이용하여 </a:t>
            </a:r>
            <a:r>
              <a:rPr lang="ko-KR" altLang="en-US" sz="2000" i="0" dirty="0" err="1">
                <a:latin typeface="굴림" charset="-127"/>
                <a:ea typeface="굴림" charset="-127"/>
              </a:rPr>
              <a:t>힙을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 구성한다</a:t>
            </a:r>
            <a:r>
              <a:rPr lang="en-US" altLang="ko-KR" sz="2000" i="0" dirty="0">
                <a:latin typeface="굴림" charset="-127"/>
                <a:ea typeface="굴림" charset="-127"/>
              </a:rPr>
              <a:t>.</a:t>
            </a:r>
          </a:p>
          <a:p>
            <a:pPr marL="914400" lvl="1" indent="-457200" eaLnBrk="1" latinLnBrk="1" hangingPunct="1">
              <a:lnSpc>
                <a:spcPct val="9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AutoNum type="arabicPeriod"/>
              <a:defRPr/>
            </a:pPr>
            <a:endParaRPr lang="en-US" altLang="ko-KR" sz="2000" i="0" dirty="0">
              <a:latin typeface="굴림" charset="-127"/>
              <a:ea typeface="굴림" charset="-127"/>
            </a:endParaRPr>
          </a:p>
          <a:p>
            <a:pPr marL="914400" lvl="1" indent="-457200" eaLnBrk="1" latinLnBrk="1" hangingPunct="1">
              <a:lnSpc>
                <a:spcPct val="9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lang="ko-KR" altLang="en-US" sz="2000" i="0" dirty="0">
                <a:latin typeface="굴림" charset="-127"/>
                <a:ea typeface="굴림" charset="-127"/>
              </a:rPr>
              <a:t>루트에 있는 제일 큰 값을 제거한다</a:t>
            </a:r>
            <a:r>
              <a:rPr lang="en-US" altLang="ko-KR" sz="2000" i="0" dirty="0">
                <a:latin typeface="굴림" charset="-127"/>
                <a:ea typeface="굴림" charset="-127"/>
              </a:rPr>
              <a:t>. </a:t>
            </a:r>
            <a:r>
              <a:rPr lang="en-US" altLang="ko-KR" sz="2000" i="0" dirty="0">
                <a:latin typeface="굴림" charset="-127"/>
                <a:ea typeface="굴림" charset="-127"/>
                <a:sym typeface="Wingdings" pitchFamily="2" charset="2"/>
              </a:rPr>
              <a:t> </a:t>
            </a:r>
            <a:r>
              <a:rPr lang="ko-KR" altLang="en-US" sz="2000" i="0" dirty="0" err="1">
                <a:latin typeface="굴림" charset="-127"/>
                <a:ea typeface="굴림" charset="-127"/>
                <a:sym typeface="Wingdings" pitchFamily="2" charset="2"/>
              </a:rPr>
              <a:t>힙</a:t>
            </a:r>
            <a:r>
              <a:rPr lang="ko-KR" altLang="en-US" sz="2000" i="0" dirty="0">
                <a:latin typeface="굴림" charset="-127"/>
                <a:ea typeface="굴림" charset="-127"/>
                <a:sym typeface="Wingdings" pitchFamily="2" charset="2"/>
              </a:rPr>
              <a:t> 재구성</a:t>
            </a:r>
            <a:endParaRPr lang="en-US" altLang="ko-KR" sz="2000" i="0" dirty="0">
              <a:latin typeface="굴림" charset="-127"/>
              <a:ea typeface="굴림" charset="-127"/>
              <a:sym typeface="Wingdings" pitchFamily="2" charset="2"/>
            </a:endParaRPr>
          </a:p>
          <a:p>
            <a:pPr marL="914400" lvl="1" indent="-457200" eaLnBrk="1" latinLnBrk="1" hangingPunct="1">
              <a:lnSpc>
                <a:spcPct val="9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AutoNum type="arabicPeriod"/>
              <a:defRPr/>
            </a:pPr>
            <a:endParaRPr lang="en-US" altLang="ko-KR" sz="2000" i="0" dirty="0">
              <a:latin typeface="굴림" charset="-127"/>
              <a:ea typeface="굴림" charset="-127"/>
              <a:sym typeface="Wingdings" pitchFamily="2" charset="2"/>
            </a:endParaRPr>
          </a:p>
          <a:p>
            <a:pPr marL="914400" lvl="1" indent="-457200" eaLnBrk="1" latinLnBrk="1" hangingPunct="1">
              <a:lnSpc>
                <a:spcPct val="9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lang="en-US" altLang="ko-KR" sz="2000" i="0" dirty="0">
                <a:latin typeface="굴림" charset="-127"/>
                <a:ea typeface="굴림" charset="-127"/>
                <a:sym typeface="Wingdings" pitchFamily="2" charset="2"/>
              </a:rPr>
              <a:t>step</a:t>
            </a:r>
            <a:r>
              <a:rPr lang="ko-KR" altLang="en-US" sz="2000" i="0" dirty="0">
                <a:latin typeface="굴림" charset="-127"/>
                <a:ea typeface="굴림" charset="-127"/>
                <a:sym typeface="Wingdings" pitchFamily="2" charset="2"/>
              </a:rPr>
              <a:t> </a:t>
            </a:r>
            <a:r>
              <a:rPr lang="en-US" altLang="ko-KR" sz="2000" i="0" dirty="0">
                <a:latin typeface="굴림" charset="-127"/>
                <a:ea typeface="굴림" charset="-127"/>
                <a:sym typeface="Wingdings" pitchFamily="2" charset="2"/>
              </a:rPr>
              <a:t>2</a:t>
            </a:r>
            <a:r>
              <a:rPr lang="ko-KR" altLang="en-US" sz="2000" i="0" dirty="0">
                <a:latin typeface="굴림" charset="-127"/>
                <a:ea typeface="굴림" charset="-127"/>
                <a:sym typeface="Wingdings" pitchFamily="2" charset="2"/>
              </a:rPr>
              <a:t>를 </a:t>
            </a:r>
            <a:r>
              <a:rPr lang="en-US" altLang="ko-KR" sz="2000" dirty="0">
                <a:latin typeface="+mn-lt"/>
                <a:ea typeface="굴림" charset="-127"/>
                <a:sym typeface="Wingdings" pitchFamily="2" charset="2"/>
              </a:rPr>
              <a:t>n</a:t>
            </a:r>
            <a:r>
              <a:rPr lang="en-US" altLang="ko-KR" sz="2000" i="0" dirty="0">
                <a:latin typeface="굴림" charset="-127"/>
                <a:ea typeface="굴림" charset="-127"/>
                <a:sym typeface="Wingdings" pitchFamily="2" charset="2"/>
              </a:rPr>
              <a:t>-1</a:t>
            </a:r>
            <a:r>
              <a:rPr lang="ko-KR" altLang="en-US" sz="2000" i="0" dirty="0">
                <a:latin typeface="굴림" charset="-127"/>
                <a:ea typeface="굴림" charset="-127"/>
                <a:sym typeface="Wingdings" pitchFamily="2" charset="2"/>
              </a:rPr>
              <a:t>번 반복한다</a:t>
            </a:r>
            <a:r>
              <a:rPr lang="en-US" altLang="ko-KR" sz="2000" i="0" dirty="0">
                <a:latin typeface="굴림" charset="-127"/>
                <a:ea typeface="굴림" charset="-127"/>
                <a:sym typeface="Wingdings" pitchFamily="2" charset="2"/>
              </a:rPr>
              <a:t>.</a:t>
            </a:r>
            <a:endParaRPr lang="en-US" altLang="ko-KR" sz="2000" i="0" dirty="0">
              <a:latin typeface="굴림" charset="-127"/>
              <a:ea typeface="굴림" charset="-127"/>
            </a:endParaRP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endParaRPr lang="ko-KR" altLang="en-US" sz="2000" i="0" dirty="0">
              <a:latin typeface="굴림" charset="-127"/>
              <a:ea typeface="굴림" charset="-127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85800" y="428625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4200" i="0">
                <a:solidFill>
                  <a:schemeClr val="tx2"/>
                </a:solidFill>
              </a:rPr>
              <a:t>힙정렬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D94112-D3D2-4E3F-A7A0-2117F120725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3340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/>
              <a:t>	</a:t>
            </a:r>
            <a:r>
              <a:rPr lang="en-US" altLang="ko-KR" sz="1600" b="1" smtClean="0">
                <a:latin typeface="Courier New" panose="02070309020205020404" pitchFamily="49" charset="0"/>
              </a:rPr>
              <a:t>void</a:t>
            </a:r>
            <a:r>
              <a:rPr lang="en-US" altLang="ko-KR" sz="1600" smtClean="0">
                <a:latin typeface="Courier New" panose="02070309020205020404" pitchFamily="49" charset="0"/>
              </a:rPr>
              <a:t> removekeys(</a:t>
            </a:r>
            <a:r>
              <a:rPr lang="en-US" altLang="ko-KR" sz="1600" b="1" smtClean="0">
                <a:latin typeface="Courier New" panose="02070309020205020404" pitchFamily="49" charset="0"/>
              </a:rPr>
              <a:t>int</a:t>
            </a:r>
            <a:r>
              <a:rPr lang="en-US" altLang="ko-KR" sz="1600" smtClean="0">
                <a:latin typeface="Courier New" panose="02070309020205020404" pitchFamily="49" charset="0"/>
              </a:rPr>
              <a:t> n, </a:t>
            </a:r>
            <a:r>
              <a:rPr lang="en-US" altLang="ko-KR" sz="1600" b="1" smtClean="0">
                <a:latin typeface="Courier New" panose="02070309020205020404" pitchFamily="49" charset="0"/>
              </a:rPr>
              <a:t>heap</a:t>
            </a:r>
            <a:r>
              <a:rPr lang="en-US" altLang="ko-KR" sz="1600" smtClean="0">
                <a:latin typeface="Courier New" panose="02070309020205020404" pitchFamily="49" charset="0"/>
              </a:rPr>
              <a:t> H, </a:t>
            </a:r>
            <a:r>
              <a:rPr lang="en-US" altLang="ko-KR" sz="1600" b="1" smtClean="0">
                <a:latin typeface="Courier New" panose="02070309020205020404" pitchFamily="49" charset="0"/>
              </a:rPr>
              <a:t>keytype</a:t>
            </a:r>
            <a:r>
              <a:rPr lang="en-US" altLang="ko-KR" sz="1600" smtClean="0">
                <a:latin typeface="Courier New" panose="02070309020205020404" pitchFamily="49" charset="0"/>
              </a:rPr>
              <a:t> S[]){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</a:t>
            </a:r>
            <a:r>
              <a:rPr lang="en-US" altLang="ko-KR" sz="1600" b="1" smtClean="0">
                <a:latin typeface="Courier New" panose="02070309020205020404" pitchFamily="49" charset="0"/>
              </a:rPr>
              <a:t>index</a:t>
            </a:r>
            <a:r>
              <a:rPr lang="en-US" altLang="ko-KR" sz="1600" smtClean="0">
                <a:latin typeface="Courier New" panose="02070309020205020404" pitchFamily="49" charset="0"/>
              </a:rPr>
              <a:t> i;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</a:t>
            </a:r>
            <a:r>
              <a:rPr lang="en-US" altLang="ko-KR" sz="1600" b="1" smtClean="0">
                <a:latin typeface="Courier New" panose="02070309020205020404" pitchFamily="49" charset="0"/>
              </a:rPr>
              <a:t>for</a:t>
            </a:r>
            <a:r>
              <a:rPr lang="en-US" altLang="ko-KR" sz="1600" smtClean="0">
                <a:latin typeface="Courier New" panose="02070309020205020404" pitchFamily="49" charset="0"/>
              </a:rPr>
              <a:t>(i=n; i&gt;=1; i--)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  S[i] = root(H);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b="1" smtClean="0">
                <a:latin typeface="Courier New" panose="02070309020205020404" pitchFamily="49" charset="0"/>
              </a:rPr>
              <a:t>  void</a:t>
            </a:r>
            <a:r>
              <a:rPr lang="en-US" altLang="ko-KR" sz="1600" smtClean="0">
                <a:latin typeface="Courier New" panose="02070309020205020404" pitchFamily="49" charset="0"/>
              </a:rPr>
              <a:t> makeheap(</a:t>
            </a:r>
            <a:r>
              <a:rPr lang="en-US" altLang="ko-KR" sz="1600" b="1" smtClean="0">
                <a:latin typeface="Courier New" panose="02070309020205020404" pitchFamily="49" charset="0"/>
              </a:rPr>
              <a:t>int</a:t>
            </a:r>
            <a:r>
              <a:rPr lang="en-US" altLang="ko-KR" sz="1600" smtClean="0">
                <a:latin typeface="Courier New" panose="02070309020205020404" pitchFamily="49" charset="0"/>
              </a:rPr>
              <a:t> n, </a:t>
            </a:r>
            <a:r>
              <a:rPr lang="en-US" altLang="ko-KR" sz="1600" b="1" smtClean="0">
                <a:latin typeface="Courier New" panose="02070309020205020404" pitchFamily="49" charset="0"/>
              </a:rPr>
              <a:t>heap&amp; </a:t>
            </a:r>
            <a:r>
              <a:rPr lang="en-US" altLang="ko-KR" sz="1600" smtClean="0">
                <a:latin typeface="Courier New" panose="02070309020205020404" pitchFamily="49" charset="0"/>
              </a:rPr>
              <a:t>H){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</a:t>
            </a:r>
            <a:r>
              <a:rPr lang="en-US" altLang="ko-KR" sz="1600" b="1" smtClean="0">
                <a:latin typeface="Courier New" panose="02070309020205020404" pitchFamily="49" charset="0"/>
              </a:rPr>
              <a:t>index</a:t>
            </a:r>
            <a:r>
              <a:rPr lang="en-US" altLang="ko-KR" sz="1600" smtClean="0">
                <a:latin typeface="Courier New" panose="02070309020205020404" pitchFamily="49" charset="0"/>
              </a:rPr>
              <a:t> i;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</a:t>
            </a:r>
            <a:r>
              <a:rPr lang="en-US" altLang="ko-KR" sz="1600" b="1" smtClean="0">
                <a:latin typeface="Courier New" panose="02070309020205020404" pitchFamily="49" charset="0"/>
              </a:rPr>
              <a:t>heap</a:t>
            </a:r>
            <a:r>
              <a:rPr lang="en-US" altLang="ko-KR" sz="1600" smtClean="0">
                <a:latin typeface="Courier New" panose="02070309020205020404" pitchFamily="49" charset="0"/>
              </a:rPr>
              <a:t> Hsub;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</a:t>
            </a:r>
            <a:r>
              <a:rPr lang="en-US" altLang="ko-KR" sz="1600" b="1" smtClean="0">
                <a:latin typeface="Courier New" panose="02070309020205020404" pitchFamily="49" charset="0"/>
              </a:rPr>
              <a:t>for</a:t>
            </a:r>
            <a:r>
              <a:rPr lang="en-US" altLang="ko-KR" sz="1600" smtClean="0">
                <a:latin typeface="Courier New" panose="02070309020205020404" pitchFamily="49" charset="0"/>
              </a:rPr>
              <a:t>(i=d-1; i&gt;=0; i--)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  </a:t>
            </a:r>
            <a:r>
              <a:rPr lang="en-US" altLang="ko-KR" sz="1600" b="1" smtClean="0">
                <a:latin typeface="Courier New" panose="02070309020205020404" pitchFamily="49" charset="0"/>
              </a:rPr>
              <a:t>for</a:t>
            </a:r>
            <a:r>
              <a:rPr lang="en-US" altLang="ko-KR" sz="1600" smtClean="0">
                <a:latin typeface="Courier New" panose="02070309020205020404" pitchFamily="49" charset="0"/>
              </a:rPr>
              <a:t>(all subtree Hsub whose roots have depth i)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    siftdown(Hsub);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  </a:t>
            </a:r>
            <a:r>
              <a:rPr lang="en-US" altLang="ko-KR" sz="1600" b="1" smtClean="0">
                <a:latin typeface="Courier New" panose="02070309020205020404" pitchFamily="49" charset="0"/>
              </a:rPr>
              <a:t>void</a:t>
            </a:r>
            <a:r>
              <a:rPr lang="en-US" altLang="ko-KR" sz="1600" smtClean="0">
                <a:latin typeface="Courier New" panose="02070309020205020404" pitchFamily="49" charset="0"/>
              </a:rPr>
              <a:t> heapsort(</a:t>
            </a:r>
            <a:r>
              <a:rPr lang="en-US" altLang="ko-KR" sz="1600" b="1" smtClean="0">
                <a:latin typeface="Courier New" panose="02070309020205020404" pitchFamily="49" charset="0"/>
              </a:rPr>
              <a:t>int</a:t>
            </a:r>
            <a:r>
              <a:rPr lang="en-US" altLang="ko-KR" sz="1600" smtClean="0">
                <a:latin typeface="Courier New" panose="02070309020205020404" pitchFamily="49" charset="0"/>
              </a:rPr>
              <a:t> n, </a:t>
            </a:r>
            <a:r>
              <a:rPr lang="en-US" altLang="ko-KR" sz="1600" b="1" smtClean="0">
                <a:latin typeface="Courier New" panose="02070309020205020404" pitchFamily="49" charset="0"/>
              </a:rPr>
              <a:t>heap</a:t>
            </a:r>
            <a:r>
              <a:rPr lang="en-US" altLang="ko-KR" sz="1600" smtClean="0">
                <a:latin typeface="Courier New" panose="02070309020205020404" pitchFamily="49" charset="0"/>
              </a:rPr>
              <a:t> H, </a:t>
            </a:r>
            <a:r>
              <a:rPr lang="en-US" altLang="ko-KR" sz="1600" b="1" smtClean="0">
                <a:latin typeface="Courier New" panose="02070309020205020404" pitchFamily="49" charset="0"/>
              </a:rPr>
              <a:t>keytype</a:t>
            </a:r>
            <a:r>
              <a:rPr lang="en-US" altLang="ko-KR" sz="1600" smtClean="0">
                <a:latin typeface="Courier New" panose="02070309020205020404" pitchFamily="49" charset="0"/>
              </a:rPr>
              <a:t> S[]){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makeheap(n,H);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removekeys(n,H,S);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}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4200" i="0">
                <a:solidFill>
                  <a:schemeClr val="tx2"/>
                </a:solidFill>
              </a:rPr>
              <a:t>힙정렬</a:t>
            </a:r>
          </a:p>
        </p:txBody>
      </p:sp>
      <p:sp>
        <p:nvSpPr>
          <p:cNvPr id="31749" name="직사각형 6"/>
          <p:cNvSpPr>
            <a:spLocks noChangeArrowheads="1"/>
          </p:cNvSpPr>
          <p:nvPr/>
        </p:nvSpPr>
        <p:spPr bwMode="auto">
          <a:xfrm>
            <a:off x="142875" y="642938"/>
            <a:ext cx="8286750" cy="55721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750" name="직선 연결선 8"/>
          <p:cNvCxnSpPr>
            <a:cxnSpLocks noChangeShapeType="1"/>
          </p:cNvCxnSpPr>
          <p:nvPr/>
        </p:nvCxnSpPr>
        <p:spPr bwMode="auto">
          <a:xfrm>
            <a:off x="142875" y="2286000"/>
            <a:ext cx="828675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1" name="직선 연결선 10"/>
          <p:cNvCxnSpPr>
            <a:cxnSpLocks noChangeShapeType="1"/>
          </p:cNvCxnSpPr>
          <p:nvPr/>
        </p:nvCxnSpPr>
        <p:spPr bwMode="auto">
          <a:xfrm>
            <a:off x="142875" y="4714875"/>
            <a:ext cx="828675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모서리가 둥근 사각형 설명선 1"/>
          <p:cNvSpPr/>
          <p:nvPr/>
        </p:nvSpPr>
        <p:spPr bwMode="auto">
          <a:xfrm>
            <a:off x="3851275" y="3189288"/>
            <a:ext cx="1584325" cy="407987"/>
          </a:xfrm>
          <a:prstGeom prst="wedgeRoundRectCallout">
            <a:avLst>
              <a:gd name="adj1" fmla="val -81498"/>
              <a:gd name="adj2" fmla="val 43626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buFont typeface="Wingdings 2" pitchFamily="18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cs typeface="Courier New" pitchFamily="49" charset="0"/>
              </a:rPr>
              <a:t>d=H</a:t>
            </a: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의 높이</a:t>
            </a:r>
            <a:r>
              <a:rPr lang="en-US" altLang="ko-KR" sz="1200" i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200" i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는 </a:t>
            </a:r>
            <a:r>
              <a:rPr lang="en-US" altLang="ko-KR" sz="1200" i="0" dirty="0">
                <a:latin typeface="Courier New" pitchFamily="49" charset="0"/>
                <a:cs typeface="Courier New" pitchFamily="49" charset="0"/>
              </a:rPr>
              <a:t>depth</a:t>
            </a: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의 </a:t>
            </a:r>
            <a:r>
              <a:rPr lang="en-US" altLang="ko-KR" sz="1200" i="0" dirty="0">
                <a:latin typeface="Courier New" pitchFamily="49" charset="0"/>
                <a:cs typeface="Courier New" pitchFamily="49" charset="0"/>
              </a:rPr>
              <a:t>index</a:t>
            </a:r>
            <a:endParaRPr lang="ko-KR" altLang="en-US" sz="1200" i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 bwMode="auto">
          <a:xfrm>
            <a:off x="4284663" y="4076700"/>
            <a:ext cx="2774950" cy="2159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284663" y="2708275"/>
            <a:ext cx="4175125" cy="2159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948113" y="727075"/>
            <a:ext cx="2992437" cy="2159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68263" y="1341438"/>
            <a:ext cx="2990850" cy="2159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327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466576-EF70-4EC2-9429-52E7796C59E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27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500063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heap </a:t>
            </a:r>
            <a:r>
              <a:rPr lang="ko-KR" altLang="en-US" sz="1800" smtClean="0"/>
              <a:t>정렬 </a:t>
            </a:r>
          </a:p>
        </p:txBody>
      </p:sp>
      <p:sp>
        <p:nvSpPr>
          <p:cNvPr id="327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3" y="428625"/>
            <a:ext cx="4643437" cy="60960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/>
              <a:t>   struct</a:t>
            </a:r>
            <a:r>
              <a:rPr lang="ko-KR" altLang="en-US" sz="1200" smtClean="0"/>
              <a:t>  </a:t>
            </a:r>
            <a:r>
              <a:rPr lang="en-US" altLang="ko-KR" sz="1200" smtClean="0"/>
              <a:t>heap{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 </a:t>
            </a:r>
            <a:r>
              <a:rPr lang="en-US" altLang="ko-KR" sz="1200" b="1" smtClean="0">
                <a:latin typeface="Courier New" panose="02070309020205020404" pitchFamily="49" charset="0"/>
              </a:rPr>
              <a:t>keytype</a:t>
            </a:r>
            <a:r>
              <a:rPr lang="en-US" altLang="ko-KR" sz="1200" smtClean="0">
                <a:latin typeface="Courier New" panose="02070309020205020404" pitchFamily="49" charset="0"/>
              </a:rPr>
              <a:t> S[1..n];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 </a:t>
            </a:r>
            <a:r>
              <a:rPr lang="en-US" altLang="ko-KR" sz="1200" b="1" smtClean="0">
                <a:latin typeface="Courier New" panose="02070309020205020404" pitchFamily="49" charset="0"/>
              </a:rPr>
              <a:t>int</a:t>
            </a:r>
            <a:r>
              <a:rPr lang="en-US" altLang="ko-KR" sz="1200" smtClean="0">
                <a:latin typeface="Courier New" panose="02070309020205020404" pitchFamily="49" charset="0"/>
              </a:rPr>
              <a:t> heapsize;};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200" smtClean="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void siftdown(</a:t>
            </a:r>
            <a:r>
              <a:rPr lang="en-US" altLang="ko-KR" sz="1200" b="1" smtClean="0">
                <a:latin typeface="Courier New" panose="02070309020205020404" pitchFamily="49" charset="0"/>
              </a:rPr>
              <a:t>heap&amp; </a:t>
            </a:r>
            <a:r>
              <a:rPr lang="en-US" altLang="ko-KR" sz="1200" smtClean="0">
                <a:latin typeface="Courier New" panose="02070309020205020404" pitchFamily="49" charset="0"/>
              </a:rPr>
              <a:t>H, </a:t>
            </a:r>
            <a:r>
              <a:rPr lang="en-US" altLang="ko-KR" sz="1200" b="1" smtClean="0">
                <a:latin typeface="Courier New" panose="02070309020205020404" pitchFamily="49" charset="0"/>
              </a:rPr>
              <a:t>index</a:t>
            </a:r>
            <a:r>
              <a:rPr lang="en-US" altLang="ko-KR" sz="1200" smtClean="0">
                <a:latin typeface="Courier New" panose="02070309020205020404" pitchFamily="49" charset="0"/>
              </a:rPr>
              <a:t> i){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 </a:t>
            </a:r>
            <a:r>
              <a:rPr lang="en-US" altLang="ko-KR" sz="1200" b="1" smtClean="0">
                <a:latin typeface="Courier New" panose="02070309020205020404" pitchFamily="49" charset="0"/>
              </a:rPr>
              <a:t>index</a:t>
            </a:r>
            <a:r>
              <a:rPr lang="en-US" altLang="ko-KR" sz="1200" smtClean="0">
                <a:latin typeface="Courier New" panose="02070309020205020404" pitchFamily="49" charset="0"/>
              </a:rPr>
              <a:t> parent, largerchild;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 </a:t>
            </a:r>
            <a:r>
              <a:rPr lang="en-US" altLang="ko-KR" sz="1200" b="1" smtClean="0">
                <a:latin typeface="Courier New" panose="02070309020205020404" pitchFamily="49" charset="0"/>
              </a:rPr>
              <a:t>keytype</a:t>
            </a:r>
            <a:r>
              <a:rPr lang="en-US" altLang="ko-KR" sz="1200" smtClean="0">
                <a:latin typeface="Courier New" panose="02070309020205020404" pitchFamily="49" charset="0"/>
              </a:rPr>
              <a:t> siftkey;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 </a:t>
            </a:r>
            <a:r>
              <a:rPr lang="en-US" altLang="ko-KR" sz="1200" b="1" smtClean="0">
                <a:latin typeface="Courier New" panose="02070309020205020404" pitchFamily="49" charset="0"/>
              </a:rPr>
              <a:t>bool</a:t>
            </a:r>
            <a:r>
              <a:rPr lang="en-US" altLang="ko-KR" sz="1200" smtClean="0">
                <a:latin typeface="Courier New" panose="02070309020205020404" pitchFamily="49" charset="0"/>
              </a:rPr>
              <a:t> spotfound;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200" smtClean="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 siftkey = H.S[i];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 parent = i;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 spotfound = false;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 while( 2*parent ≤ H.heapsize &amp;&amp; !spotfound){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   if(2*parent &lt; H.heapsize &amp;&amp;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          H.S[2*parent] &lt; H.S[2*parent+1])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      largerchild = 2*parent + 1;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   else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      largerchild = 2*parent;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   if(siftkey &lt; H.S[largerchild]){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      H.S[parent] = H.S[largerchild];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      parent = largerchild;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   else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      spotfound = true;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 H.S[parent] =siftkey;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200" smtClean="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200" smtClean="0">
              <a:latin typeface="Courier New" panose="020703090202050204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29063" y="714375"/>
            <a:ext cx="5214937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200" i="0" kern="0" dirty="0">
                <a:latin typeface="+mn-lt"/>
                <a:ea typeface="+mn-ea"/>
              </a:rPr>
              <a:t>	</a:t>
            </a:r>
            <a:r>
              <a:rPr lang="en-US" altLang="ko-KR" sz="1200" b="1" i="0" kern="0" dirty="0" err="1">
                <a:latin typeface="Courier New" pitchFamily="49" charset="0"/>
                <a:ea typeface="+mn-ea"/>
              </a:rPr>
              <a:t>keytype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 root(</a:t>
            </a:r>
            <a:r>
              <a:rPr lang="en-US" altLang="ko-KR" sz="1200" b="1" i="0" kern="0" dirty="0">
                <a:latin typeface="Courier New" pitchFamily="49" charset="0"/>
                <a:ea typeface="+mn-ea"/>
              </a:rPr>
              <a:t>heap&amp; 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H) {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  </a:t>
            </a:r>
            <a:r>
              <a:rPr lang="en-US" altLang="ko-KR" sz="1200" b="1" i="0" kern="0" dirty="0" err="1">
                <a:latin typeface="Courier New" pitchFamily="49" charset="0"/>
                <a:ea typeface="+mn-ea"/>
              </a:rPr>
              <a:t>keytype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 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keyout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  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keyout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 = H.S[1];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  H.S[1] = H.S[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heapsize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];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  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H.heapsize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 = 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H.heapsize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 -1;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  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siftdown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(H,1);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  return 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keyout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  }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endParaRPr lang="en-US" altLang="ko-KR" sz="1200" i="0" kern="0" dirty="0">
              <a:latin typeface="Courier New" pitchFamily="49" charset="0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void 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removekeys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(</a:t>
            </a:r>
            <a:r>
              <a:rPr lang="en-US" altLang="ko-KR" sz="1200" b="1" i="0" kern="0" dirty="0" err="1">
                <a:latin typeface="Courier New" pitchFamily="49" charset="0"/>
                <a:ea typeface="+mn-ea"/>
              </a:rPr>
              <a:t>int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 n, </a:t>
            </a:r>
            <a:r>
              <a:rPr lang="en-US" altLang="ko-KR" sz="1200" b="1" i="0" kern="0" dirty="0">
                <a:latin typeface="Courier New" pitchFamily="49" charset="0"/>
                <a:ea typeface="+mn-ea"/>
              </a:rPr>
              <a:t>heap&amp; 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H, </a:t>
            </a:r>
            <a:r>
              <a:rPr lang="en-US" altLang="ko-KR" sz="1200" b="1" i="0" kern="0" dirty="0" err="1">
                <a:latin typeface="Courier New" pitchFamily="49" charset="0"/>
                <a:ea typeface="+mn-ea"/>
              </a:rPr>
              <a:t>keytype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 S[]){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    </a:t>
            </a:r>
            <a:r>
              <a:rPr lang="en-US" altLang="ko-KR" sz="1200" b="1" i="0" kern="0" dirty="0">
                <a:latin typeface="Courier New" pitchFamily="49" charset="0"/>
                <a:ea typeface="+mn-ea"/>
              </a:rPr>
              <a:t>index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 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i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    for (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i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=n; i</a:t>
            </a:r>
            <a:r>
              <a:rPr lang="en-US" altLang="ko-KR" sz="1200" i="0" kern="0" dirty="0">
                <a:latin typeface="Courier New" pitchFamily="49" charset="0"/>
              </a:rPr>
              <a:t>≥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1; 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i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--)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       S[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i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] = root(H);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     }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endParaRPr lang="en-US" altLang="ko-KR" sz="1200" i="0" kern="0" dirty="0">
              <a:latin typeface="Courier New" pitchFamily="49" charset="0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void 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makeheap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(</a:t>
            </a:r>
            <a:r>
              <a:rPr lang="en-US" altLang="ko-KR" sz="1200" b="1" i="0" kern="0" dirty="0" err="1">
                <a:latin typeface="Courier New" pitchFamily="49" charset="0"/>
                <a:ea typeface="+mn-ea"/>
              </a:rPr>
              <a:t>int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 n, </a:t>
            </a:r>
            <a:r>
              <a:rPr lang="en-US" altLang="ko-KR" sz="1200" b="1" i="0" kern="0" dirty="0">
                <a:latin typeface="Courier New" pitchFamily="49" charset="0"/>
                <a:ea typeface="+mn-ea"/>
              </a:rPr>
              <a:t>heap&amp; 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H){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  </a:t>
            </a:r>
            <a:r>
              <a:rPr lang="en-US" altLang="ko-KR" sz="1200" b="1" i="0" kern="0" dirty="0">
                <a:latin typeface="Courier New" pitchFamily="49" charset="0"/>
                <a:ea typeface="+mn-ea"/>
              </a:rPr>
              <a:t>index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 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i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endParaRPr lang="en-US" altLang="ko-KR" sz="1200" i="0" kern="0" dirty="0">
              <a:latin typeface="Courier New" pitchFamily="49" charset="0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  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H.heapsize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=n;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  for(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i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=└n/2┘; 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i</a:t>
            </a:r>
            <a:r>
              <a:rPr lang="en-US" altLang="ko-KR" sz="1200" i="0" kern="0" dirty="0">
                <a:latin typeface="Courier New" pitchFamily="49" charset="0"/>
              </a:rPr>
              <a:t> ≥ 1, </a:t>
            </a:r>
            <a:r>
              <a:rPr lang="en-US" altLang="ko-KR" sz="1200" i="0" kern="0" dirty="0" err="1">
                <a:latin typeface="Courier New" pitchFamily="49" charset="0"/>
              </a:rPr>
              <a:t>i</a:t>
            </a:r>
            <a:r>
              <a:rPr lang="en-US" altLang="ko-KR" sz="1200" i="0" kern="0" dirty="0">
                <a:latin typeface="Courier New" pitchFamily="49" charset="0"/>
              </a:rPr>
              <a:t>--)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     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siftdown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(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H,i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  }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endParaRPr lang="en-US" altLang="ko-KR" sz="1200" i="0" kern="0" dirty="0">
              <a:latin typeface="Courier New" pitchFamily="49" charset="0"/>
              <a:ea typeface="+mn-ea"/>
            </a:endParaRPr>
          </a:p>
        </p:txBody>
      </p:sp>
      <p:sp>
        <p:nvSpPr>
          <p:cNvPr id="32778" name="직사각형 7"/>
          <p:cNvSpPr>
            <a:spLocks noChangeArrowheads="1"/>
          </p:cNvSpPr>
          <p:nvPr/>
        </p:nvSpPr>
        <p:spPr bwMode="auto">
          <a:xfrm>
            <a:off x="68263" y="428625"/>
            <a:ext cx="8786812" cy="5929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모서리가 둥근 사각형 설명선 11"/>
          <p:cNvSpPr/>
          <p:nvPr/>
        </p:nvSpPr>
        <p:spPr bwMode="auto">
          <a:xfrm>
            <a:off x="7164388" y="4657725"/>
            <a:ext cx="1325562" cy="407988"/>
          </a:xfrm>
          <a:prstGeom prst="wedgeRoundRectCallout">
            <a:avLst>
              <a:gd name="adj1" fmla="val -82870"/>
              <a:gd name="adj2" fmla="val 45957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buFont typeface="Wingdings 2" pitchFamily="18" charset="2"/>
              <a:buNone/>
              <a:defRPr/>
            </a:pPr>
            <a:r>
              <a:rPr lang="en-US" altLang="ko-KR" sz="1200" i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는 </a:t>
            </a:r>
            <a:r>
              <a:rPr lang="ko-KR" altLang="en-US" sz="1200" i="0" dirty="0" err="1">
                <a:latin typeface="Courier New" pitchFamily="49" charset="0"/>
                <a:cs typeface="Courier New" pitchFamily="49" charset="0"/>
              </a:rPr>
              <a:t>노드번호의</a:t>
            </a: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i="0" dirty="0">
                <a:latin typeface="Courier New" pitchFamily="49" charset="0"/>
                <a:cs typeface="Courier New" pitchFamily="49" charset="0"/>
              </a:rPr>
              <a:t>index</a:t>
            </a:r>
            <a:endParaRPr lang="ko-KR" altLang="en-US" sz="1200" i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F098EE-9CD6-427C-AC5E-35C98878059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913" y="1700213"/>
            <a:ext cx="6748462" cy="1724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i="0" dirty="0">
                <a:latin typeface="굴림" charset="-127"/>
                <a:ea typeface="굴림" charset="-127"/>
              </a:rPr>
              <a:t> make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 </a:t>
            </a:r>
            <a:r>
              <a:rPr lang="en-US" altLang="ko-KR" sz="2000" i="0" dirty="0">
                <a:latin typeface="굴림" charset="-127"/>
                <a:ea typeface="굴림" charset="-127"/>
              </a:rPr>
              <a:t>heap 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방법</a:t>
            </a:r>
            <a:endParaRPr lang="en-US" altLang="ko-KR" sz="2000" i="0" dirty="0">
              <a:latin typeface="굴림" charset="-127"/>
              <a:ea typeface="굴림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endParaRPr lang="en-US" altLang="ko-KR" sz="2000" i="0" dirty="0">
              <a:latin typeface="굴림" charset="-127"/>
              <a:ea typeface="굴림" charset="-127"/>
            </a:endParaRPr>
          </a:p>
          <a:p>
            <a:pPr marL="269875" indent="-269875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2000" i="0" dirty="0">
                <a:latin typeface="굴림" charset="-127"/>
                <a:ea typeface="굴림" charset="-127"/>
              </a:rPr>
              <a:t>방법</a:t>
            </a:r>
            <a:r>
              <a:rPr lang="en-US" altLang="ko-KR" sz="2000" i="0" dirty="0">
                <a:latin typeface="굴림" charset="-127"/>
                <a:ea typeface="굴림" charset="-127"/>
              </a:rPr>
              <a:t>1: 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데이터가 입력되는 순서대로 </a:t>
            </a:r>
            <a:r>
              <a:rPr lang="en-US" altLang="ko-KR" sz="2000" i="0" dirty="0">
                <a:latin typeface="굴림" charset="-127"/>
                <a:ea typeface="굴림" charset="-127"/>
              </a:rPr>
              <a:t>heap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을 매번 구성</a:t>
            </a:r>
            <a:endParaRPr lang="en-US" altLang="ko-KR" sz="2000" i="0" dirty="0">
              <a:latin typeface="굴림" charset="-127"/>
              <a:ea typeface="굴림" charset="-127"/>
            </a:endParaRPr>
          </a:p>
          <a:p>
            <a:pPr marL="269875" indent="-269875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Arial" pitchFamily="34" charset="0"/>
              <a:buChar char="•"/>
              <a:defRPr/>
            </a:pPr>
            <a:endParaRPr lang="en-US" altLang="ko-KR" sz="2000" i="0" dirty="0">
              <a:latin typeface="굴림" charset="-127"/>
              <a:ea typeface="굴림" charset="-127"/>
            </a:endParaRPr>
          </a:p>
          <a:p>
            <a:pPr marL="269875" indent="-269875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2000" i="0" dirty="0">
                <a:latin typeface="굴림" charset="-127"/>
                <a:ea typeface="굴림" charset="-127"/>
              </a:rPr>
              <a:t>방법</a:t>
            </a:r>
            <a:r>
              <a:rPr lang="en-US" altLang="ko-KR" sz="2000" i="0" dirty="0">
                <a:latin typeface="굴림" charset="-127"/>
                <a:ea typeface="굴림" charset="-127"/>
              </a:rPr>
              <a:t>2: 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모든 데이터를 </a:t>
            </a:r>
            <a:r>
              <a:rPr lang="ko-KR" altLang="en-US" sz="2000" i="0" dirty="0" err="1">
                <a:latin typeface="굴림" charset="-127"/>
                <a:ea typeface="굴림" charset="-127"/>
              </a:rPr>
              <a:t>트리에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 넣은 상태에서 </a:t>
            </a:r>
            <a:r>
              <a:rPr lang="en-US" altLang="ko-KR" sz="2000" i="0" dirty="0">
                <a:latin typeface="굴림" charset="-127"/>
                <a:ea typeface="굴림" charset="-127"/>
              </a:rPr>
              <a:t>heap 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구성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2021DD-01C5-403C-8D78-31ADBD6F703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4819" name="TextBox 6"/>
          <p:cNvSpPr txBox="1">
            <a:spLocks noChangeArrowheads="1"/>
          </p:cNvSpPr>
          <p:nvPr/>
        </p:nvSpPr>
        <p:spPr bwMode="auto">
          <a:xfrm>
            <a:off x="2266950" y="574675"/>
            <a:ext cx="3595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i="0">
                <a:latin typeface="굴림" panose="020B0600000101010101" pitchFamily="50" charset="-127"/>
              </a:rPr>
              <a:t>데이터 </a:t>
            </a:r>
            <a:r>
              <a:rPr lang="en-US" altLang="ko-KR" i="0">
                <a:latin typeface="굴림" panose="020B0600000101010101" pitchFamily="50" charset="-127"/>
              </a:rPr>
              <a:t>: 2 4 5 3 1 9 6 7 10 8</a:t>
            </a:r>
            <a:endParaRPr lang="ko-KR" altLang="en-US" i="0">
              <a:latin typeface="굴림" panose="020B0600000101010101" pitchFamily="50" charset="-127"/>
            </a:endParaRPr>
          </a:p>
        </p:txBody>
      </p:sp>
      <p:sp>
        <p:nvSpPr>
          <p:cNvPr id="34820" name="TextBox 7"/>
          <p:cNvSpPr txBox="1">
            <a:spLocks noChangeArrowheads="1"/>
          </p:cNvSpPr>
          <p:nvPr/>
        </p:nvSpPr>
        <p:spPr bwMode="auto">
          <a:xfrm>
            <a:off x="365125" y="1116013"/>
            <a:ext cx="8094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i="0">
                <a:latin typeface="굴림" panose="020B0600000101010101" pitchFamily="50" charset="-127"/>
              </a:rPr>
              <a:t>(</a:t>
            </a:r>
            <a:r>
              <a:rPr lang="ko-KR" altLang="en-US" i="0">
                <a:latin typeface="굴림" panose="020B0600000101010101" pitchFamily="50" charset="-127"/>
              </a:rPr>
              <a:t>방법</a:t>
            </a:r>
            <a:r>
              <a:rPr lang="en-US" altLang="ko-KR" i="0">
                <a:latin typeface="굴림" panose="020B0600000101010101" pitchFamily="50" charset="-127"/>
              </a:rPr>
              <a:t>1) sift-up </a:t>
            </a:r>
            <a:r>
              <a:rPr lang="ko-KR" altLang="en-US" i="0">
                <a:latin typeface="굴림" panose="020B0600000101010101" pitchFamily="50" charset="-127"/>
              </a:rPr>
              <a:t>수행</a:t>
            </a:r>
            <a:r>
              <a:rPr lang="en-US" altLang="ko-KR" i="0">
                <a:latin typeface="굴림" panose="020B0600000101010101" pitchFamily="50" charset="-127"/>
              </a:rPr>
              <a:t>, </a:t>
            </a:r>
            <a:r>
              <a:rPr lang="ko-KR" altLang="en-US" i="0">
                <a:latin typeface="굴림" panose="020B0600000101010101" pitchFamily="50" charset="-127"/>
              </a:rPr>
              <a:t>데이터가 입력되는 순서대로 </a:t>
            </a:r>
            <a:r>
              <a:rPr lang="en-US" altLang="ko-KR" i="0">
                <a:latin typeface="굴림" panose="020B0600000101010101" pitchFamily="50" charset="-127"/>
              </a:rPr>
              <a:t>heap</a:t>
            </a:r>
            <a:r>
              <a:rPr lang="ko-KR" altLang="en-US" i="0">
                <a:latin typeface="굴림" panose="020B0600000101010101" pitchFamily="50" charset="-127"/>
              </a:rPr>
              <a:t>을 매번 구성</a:t>
            </a:r>
            <a:endParaRPr lang="en-US" altLang="ko-KR" i="0">
              <a:latin typeface="굴림" panose="020B0600000101010101" pitchFamily="50" charset="-127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785813" y="2286000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1758950" y="2071688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1455738" y="2463800"/>
            <a:ext cx="214312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824" name="직선 연결선 48"/>
          <p:cNvCxnSpPr>
            <a:cxnSpLocks noChangeShapeType="1"/>
            <a:stCxn id="46" idx="3"/>
            <a:endCxn id="47" idx="7"/>
          </p:cNvCxnSpPr>
          <p:nvPr/>
        </p:nvCxnSpPr>
        <p:spPr bwMode="auto">
          <a:xfrm rot="5400000">
            <a:off x="1602581" y="2310607"/>
            <a:ext cx="225425" cy="1508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05" name="오른쪽 화살표 62"/>
          <p:cNvSpPr>
            <a:spLocks noChangeArrowheads="1"/>
          </p:cNvSpPr>
          <p:nvPr/>
        </p:nvSpPr>
        <p:spPr bwMode="auto">
          <a:xfrm>
            <a:off x="1857375" y="2357438"/>
            <a:ext cx="214313" cy="2143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endParaRPr lang="ko-KR" altLang="en-US" sz="1600" b="1" i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타원 63"/>
          <p:cNvSpPr/>
          <p:nvPr/>
        </p:nvSpPr>
        <p:spPr bwMode="auto">
          <a:xfrm>
            <a:off x="2357438" y="2079625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65" name="타원 64"/>
          <p:cNvSpPr/>
          <p:nvPr/>
        </p:nvSpPr>
        <p:spPr bwMode="auto">
          <a:xfrm>
            <a:off x="2087563" y="2471738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828" name="직선 연결선 65"/>
          <p:cNvCxnSpPr>
            <a:cxnSpLocks noChangeShapeType="1"/>
            <a:stCxn id="64" idx="3"/>
            <a:endCxn id="65" idx="7"/>
          </p:cNvCxnSpPr>
          <p:nvPr/>
        </p:nvCxnSpPr>
        <p:spPr bwMode="auto">
          <a:xfrm rot="5400000">
            <a:off x="2216150" y="2333625"/>
            <a:ext cx="227013" cy="1190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09" name="오른쪽 화살표 66"/>
          <p:cNvSpPr>
            <a:spLocks noChangeArrowheads="1"/>
          </p:cNvSpPr>
          <p:nvPr/>
        </p:nvSpPr>
        <p:spPr bwMode="auto">
          <a:xfrm>
            <a:off x="3571875" y="2214563"/>
            <a:ext cx="214313" cy="2143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endParaRPr lang="ko-KR" altLang="en-US" sz="1600" b="1" i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타원 72"/>
          <p:cNvSpPr/>
          <p:nvPr/>
        </p:nvSpPr>
        <p:spPr bwMode="auto">
          <a:xfrm>
            <a:off x="3071813" y="2071688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74" name="타원 73"/>
          <p:cNvSpPr/>
          <p:nvPr/>
        </p:nvSpPr>
        <p:spPr bwMode="auto">
          <a:xfrm>
            <a:off x="2786063" y="2500313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75" name="타원 74"/>
          <p:cNvSpPr/>
          <p:nvPr/>
        </p:nvSpPr>
        <p:spPr bwMode="auto">
          <a:xfrm>
            <a:off x="3357563" y="2500313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833" name="직선 연결선 75"/>
          <p:cNvCxnSpPr>
            <a:cxnSpLocks noChangeShapeType="1"/>
            <a:stCxn id="73" idx="3"/>
            <a:endCxn id="74" idx="7"/>
          </p:cNvCxnSpPr>
          <p:nvPr/>
        </p:nvCxnSpPr>
        <p:spPr bwMode="auto">
          <a:xfrm rot="5400000">
            <a:off x="2905125" y="2336800"/>
            <a:ext cx="261938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4" name="직선 연결선 76"/>
          <p:cNvCxnSpPr>
            <a:cxnSpLocks noChangeShapeType="1"/>
            <a:stCxn id="73" idx="5"/>
            <a:endCxn id="75" idx="1"/>
          </p:cNvCxnSpPr>
          <p:nvPr/>
        </p:nvCxnSpPr>
        <p:spPr bwMode="auto">
          <a:xfrm rot="16200000" flipH="1">
            <a:off x="3190875" y="2336800"/>
            <a:ext cx="261938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5" name="TextBox 91"/>
          <p:cNvSpPr txBox="1">
            <a:spLocks noChangeArrowheads="1"/>
          </p:cNvSpPr>
          <p:nvPr/>
        </p:nvSpPr>
        <p:spPr bwMode="auto">
          <a:xfrm>
            <a:off x="571500" y="2714625"/>
            <a:ext cx="519113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900" i="0">
                <a:latin typeface="굴림" panose="020B0600000101010101" pitchFamily="50" charset="-127"/>
              </a:rPr>
              <a:t>2 </a:t>
            </a:r>
            <a:r>
              <a:rPr lang="ko-KR" altLang="en-US" sz="900" i="0">
                <a:latin typeface="굴림" panose="020B0600000101010101" pitchFamily="50" charset="-127"/>
              </a:rPr>
              <a:t>입력</a:t>
            </a:r>
          </a:p>
        </p:txBody>
      </p:sp>
      <p:sp>
        <p:nvSpPr>
          <p:cNvPr id="34836" name="TextBox 92"/>
          <p:cNvSpPr txBox="1">
            <a:spLocks noChangeArrowheads="1"/>
          </p:cNvSpPr>
          <p:nvPr/>
        </p:nvSpPr>
        <p:spPr bwMode="auto">
          <a:xfrm>
            <a:off x="1643063" y="2786063"/>
            <a:ext cx="519112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900" i="0">
                <a:latin typeface="굴림" panose="020B0600000101010101" pitchFamily="50" charset="-127"/>
              </a:rPr>
              <a:t>4 </a:t>
            </a:r>
            <a:r>
              <a:rPr lang="ko-KR" altLang="en-US" sz="900" i="0">
                <a:latin typeface="굴림" panose="020B0600000101010101" pitchFamily="50" charset="-127"/>
              </a:rPr>
              <a:t>입력</a:t>
            </a:r>
          </a:p>
        </p:txBody>
      </p:sp>
      <p:sp>
        <p:nvSpPr>
          <p:cNvPr id="34837" name="TextBox 93"/>
          <p:cNvSpPr txBox="1">
            <a:spLocks noChangeArrowheads="1"/>
          </p:cNvSpPr>
          <p:nvPr/>
        </p:nvSpPr>
        <p:spPr bwMode="auto">
          <a:xfrm>
            <a:off x="3429000" y="2786063"/>
            <a:ext cx="519113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900" i="0">
                <a:latin typeface="굴림" panose="020B0600000101010101" pitchFamily="50" charset="-127"/>
              </a:rPr>
              <a:t>5 </a:t>
            </a:r>
            <a:r>
              <a:rPr lang="ko-KR" altLang="en-US" sz="900" i="0">
                <a:latin typeface="굴림" panose="020B0600000101010101" pitchFamily="50" charset="-127"/>
              </a:rPr>
              <a:t>입력</a:t>
            </a:r>
          </a:p>
        </p:txBody>
      </p:sp>
      <p:sp>
        <p:nvSpPr>
          <p:cNvPr id="98" name="타원 97"/>
          <p:cNvSpPr/>
          <p:nvPr/>
        </p:nvSpPr>
        <p:spPr bwMode="auto">
          <a:xfrm>
            <a:off x="4071938" y="2071688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99" name="타원 98"/>
          <p:cNvSpPr/>
          <p:nvPr/>
        </p:nvSpPr>
        <p:spPr bwMode="auto">
          <a:xfrm>
            <a:off x="3786188" y="2500313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00" name="타원 99"/>
          <p:cNvSpPr/>
          <p:nvPr/>
        </p:nvSpPr>
        <p:spPr bwMode="auto">
          <a:xfrm>
            <a:off x="4357688" y="2500313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841" name="직선 연결선 100"/>
          <p:cNvCxnSpPr>
            <a:cxnSpLocks noChangeShapeType="1"/>
            <a:stCxn id="98" idx="3"/>
            <a:endCxn id="99" idx="7"/>
          </p:cNvCxnSpPr>
          <p:nvPr/>
        </p:nvCxnSpPr>
        <p:spPr bwMode="auto">
          <a:xfrm rot="5400000">
            <a:off x="3905250" y="2336800"/>
            <a:ext cx="261938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2" name="직선 연결선 101"/>
          <p:cNvCxnSpPr>
            <a:cxnSpLocks noChangeShapeType="1"/>
            <a:stCxn id="98" idx="5"/>
            <a:endCxn id="100" idx="1"/>
          </p:cNvCxnSpPr>
          <p:nvPr/>
        </p:nvCxnSpPr>
        <p:spPr bwMode="auto">
          <a:xfrm rot="16200000" flipH="1">
            <a:off x="4191000" y="2336800"/>
            <a:ext cx="261938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1" name="타원 120"/>
          <p:cNvSpPr/>
          <p:nvPr/>
        </p:nvSpPr>
        <p:spPr bwMode="auto">
          <a:xfrm>
            <a:off x="5286375" y="1785938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22" name="타원 121"/>
          <p:cNvSpPr/>
          <p:nvPr/>
        </p:nvSpPr>
        <p:spPr bwMode="auto">
          <a:xfrm>
            <a:off x="5000625" y="2214563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23" name="타원 122"/>
          <p:cNvSpPr/>
          <p:nvPr/>
        </p:nvSpPr>
        <p:spPr bwMode="auto">
          <a:xfrm>
            <a:off x="5572125" y="2214563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846" name="직선 연결선 123"/>
          <p:cNvCxnSpPr>
            <a:cxnSpLocks noChangeShapeType="1"/>
            <a:stCxn id="121" idx="3"/>
            <a:endCxn id="122" idx="7"/>
          </p:cNvCxnSpPr>
          <p:nvPr/>
        </p:nvCxnSpPr>
        <p:spPr bwMode="auto">
          <a:xfrm rot="5400000">
            <a:off x="5119688" y="2051050"/>
            <a:ext cx="261938" cy="134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7" name="직선 연결선 124"/>
          <p:cNvCxnSpPr>
            <a:cxnSpLocks noChangeShapeType="1"/>
            <a:stCxn id="121" idx="5"/>
            <a:endCxn id="123" idx="1"/>
          </p:cNvCxnSpPr>
          <p:nvPr/>
        </p:nvCxnSpPr>
        <p:spPr bwMode="auto">
          <a:xfrm rot="16200000" flipH="1">
            <a:off x="5405438" y="2051050"/>
            <a:ext cx="261938" cy="134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타원 125"/>
          <p:cNvSpPr/>
          <p:nvPr/>
        </p:nvSpPr>
        <p:spPr bwMode="auto">
          <a:xfrm>
            <a:off x="4714875" y="2643188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3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849" name="직선 연결선 126"/>
          <p:cNvCxnSpPr>
            <a:cxnSpLocks noChangeShapeType="1"/>
            <a:stCxn id="122" idx="3"/>
            <a:endCxn id="126" idx="7"/>
          </p:cNvCxnSpPr>
          <p:nvPr/>
        </p:nvCxnSpPr>
        <p:spPr bwMode="auto">
          <a:xfrm rot="5400000">
            <a:off x="4833938" y="2479675"/>
            <a:ext cx="261938" cy="134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50" name="TextBox 129"/>
          <p:cNvSpPr txBox="1">
            <a:spLocks noChangeArrowheads="1"/>
          </p:cNvSpPr>
          <p:nvPr/>
        </p:nvSpPr>
        <p:spPr bwMode="auto">
          <a:xfrm>
            <a:off x="5572125" y="2643188"/>
            <a:ext cx="519113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900" i="0">
                <a:latin typeface="굴림" panose="020B0600000101010101" pitchFamily="50" charset="-127"/>
              </a:rPr>
              <a:t>3 </a:t>
            </a:r>
            <a:r>
              <a:rPr lang="ko-KR" altLang="en-US" sz="900" i="0">
                <a:latin typeface="굴림" panose="020B0600000101010101" pitchFamily="50" charset="-127"/>
              </a:rPr>
              <a:t>입력</a:t>
            </a:r>
          </a:p>
        </p:txBody>
      </p:sp>
      <p:sp>
        <p:nvSpPr>
          <p:cNvPr id="55331" name="오른쪽 화살표 130"/>
          <p:cNvSpPr>
            <a:spLocks noChangeArrowheads="1"/>
          </p:cNvSpPr>
          <p:nvPr/>
        </p:nvSpPr>
        <p:spPr bwMode="auto">
          <a:xfrm>
            <a:off x="6000750" y="2214563"/>
            <a:ext cx="214313" cy="2143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endParaRPr lang="ko-KR" altLang="en-US" sz="1600" b="1" i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타원 132"/>
          <p:cNvSpPr/>
          <p:nvPr/>
        </p:nvSpPr>
        <p:spPr bwMode="auto">
          <a:xfrm>
            <a:off x="6715125" y="1785938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34" name="타원 133"/>
          <p:cNvSpPr/>
          <p:nvPr/>
        </p:nvSpPr>
        <p:spPr bwMode="auto">
          <a:xfrm>
            <a:off x="6429375" y="2214563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3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35" name="타원 134"/>
          <p:cNvSpPr/>
          <p:nvPr/>
        </p:nvSpPr>
        <p:spPr bwMode="auto">
          <a:xfrm>
            <a:off x="7000875" y="2214563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855" name="직선 연결선 135"/>
          <p:cNvCxnSpPr>
            <a:cxnSpLocks noChangeShapeType="1"/>
            <a:stCxn id="133" idx="3"/>
            <a:endCxn id="134" idx="7"/>
          </p:cNvCxnSpPr>
          <p:nvPr/>
        </p:nvCxnSpPr>
        <p:spPr bwMode="auto">
          <a:xfrm rot="5400000">
            <a:off x="6548438" y="2051050"/>
            <a:ext cx="261938" cy="134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6" name="직선 연결선 136"/>
          <p:cNvCxnSpPr>
            <a:cxnSpLocks noChangeShapeType="1"/>
            <a:stCxn id="133" idx="5"/>
            <a:endCxn id="135" idx="1"/>
          </p:cNvCxnSpPr>
          <p:nvPr/>
        </p:nvCxnSpPr>
        <p:spPr bwMode="auto">
          <a:xfrm rot="16200000" flipH="1">
            <a:off x="6834188" y="2051050"/>
            <a:ext cx="261938" cy="134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8" name="타원 137"/>
          <p:cNvSpPr/>
          <p:nvPr/>
        </p:nvSpPr>
        <p:spPr bwMode="auto">
          <a:xfrm>
            <a:off x="6143625" y="2643188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858" name="직선 연결선 138"/>
          <p:cNvCxnSpPr>
            <a:cxnSpLocks noChangeShapeType="1"/>
            <a:stCxn id="134" idx="3"/>
            <a:endCxn id="138" idx="7"/>
          </p:cNvCxnSpPr>
          <p:nvPr/>
        </p:nvCxnSpPr>
        <p:spPr bwMode="auto">
          <a:xfrm rot="5400000">
            <a:off x="6262688" y="2479675"/>
            <a:ext cx="261938" cy="134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0" name="타원 139"/>
          <p:cNvSpPr/>
          <p:nvPr/>
        </p:nvSpPr>
        <p:spPr bwMode="auto">
          <a:xfrm>
            <a:off x="8215313" y="1714500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41" name="타원 140"/>
          <p:cNvSpPr/>
          <p:nvPr/>
        </p:nvSpPr>
        <p:spPr bwMode="auto">
          <a:xfrm>
            <a:off x="7929563" y="2143125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3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42" name="타원 141"/>
          <p:cNvSpPr/>
          <p:nvPr/>
        </p:nvSpPr>
        <p:spPr bwMode="auto">
          <a:xfrm>
            <a:off x="8501063" y="2143125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862" name="직선 연결선 142"/>
          <p:cNvCxnSpPr>
            <a:cxnSpLocks noChangeShapeType="1"/>
            <a:stCxn id="140" idx="3"/>
            <a:endCxn id="141" idx="7"/>
          </p:cNvCxnSpPr>
          <p:nvPr/>
        </p:nvCxnSpPr>
        <p:spPr bwMode="auto">
          <a:xfrm rot="5400000">
            <a:off x="8048625" y="1979613"/>
            <a:ext cx="261937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63" name="직선 연결선 143"/>
          <p:cNvCxnSpPr>
            <a:cxnSpLocks noChangeShapeType="1"/>
            <a:stCxn id="140" idx="5"/>
            <a:endCxn id="142" idx="1"/>
          </p:cNvCxnSpPr>
          <p:nvPr/>
        </p:nvCxnSpPr>
        <p:spPr bwMode="auto">
          <a:xfrm rot="16200000" flipH="1">
            <a:off x="8334375" y="1979613"/>
            <a:ext cx="261937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5" name="타원 144"/>
          <p:cNvSpPr/>
          <p:nvPr/>
        </p:nvSpPr>
        <p:spPr bwMode="auto">
          <a:xfrm>
            <a:off x="7643813" y="2571750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865" name="직선 연결선 145"/>
          <p:cNvCxnSpPr>
            <a:cxnSpLocks noChangeShapeType="1"/>
            <a:stCxn id="141" idx="3"/>
            <a:endCxn id="145" idx="7"/>
          </p:cNvCxnSpPr>
          <p:nvPr/>
        </p:nvCxnSpPr>
        <p:spPr bwMode="auto">
          <a:xfrm rot="5400000">
            <a:off x="7762875" y="2408238"/>
            <a:ext cx="261937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66" name="TextBox 146"/>
          <p:cNvSpPr txBox="1">
            <a:spLocks noChangeArrowheads="1"/>
          </p:cNvSpPr>
          <p:nvPr/>
        </p:nvSpPr>
        <p:spPr bwMode="auto">
          <a:xfrm>
            <a:off x="8215313" y="2928938"/>
            <a:ext cx="519112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900" i="0">
                <a:latin typeface="굴림" panose="020B0600000101010101" pitchFamily="50" charset="-127"/>
              </a:rPr>
              <a:t>1 </a:t>
            </a:r>
            <a:r>
              <a:rPr lang="ko-KR" altLang="en-US" sz="900" i="0">
                <a:latin typeface="굴림" panose="020B0600000101010101" pitchFamily="50" charset="-127"/>
              </a:rPr>
              <a:t>입력</a:t>
            </a:r>
          </a:p>
        </p:txBody>
      </p:sp>
      <p:sp>
        <p:nvSpPr>
          <p:cNvPr id="55347" name="오른쪽 화살표 147"/>
          <p:cNvSpPr>
            <a:spLocks noChangeArrowheads="1"/>
          </p:cNvSpPr>
          <p:nvPr/>
        </p:nvSpPr>
        <p:spPr bwMode="auto">
          <a:xfrm>
            <a:off x="1643063" y="3554413"/>
            <a:ext cx="214312" cy="2143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endParaRPr lang="ko-KR" altLang="en-US" sz="1600" b="1" i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" name="타원 155"/>
          <p:cNvSpPr/>
          <p:nvPr/>
        </p:nvSpPr>
        <p:spPr bwMode="auto">
          <a:xfrm>
            <a:off x="8215313" y="2571750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869" name="직선 연결선 156"/>
          <p:cNvCxnSpPr>
            <a:cxnSpLocks noChangeShapeType="1"/>
            <a:stCxn id="141" idx="5"/>
            <a:endCxn id="156" idx="1"/>
          </p:cNvCxnSpPr>
          <p:nvPr/>
        </p:nvCxnSpPr>
        <p:spPr bwMode="auto">
          <a:xfrm rot="16200000" flipH="1">
            <a:off x="8048625" y="2408238"/>
            <a:ext cx="261937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1" name="타원 160"/>
          <p:cNvSpPr/>
          <p:nvPr/>
        </p:nvSpPr>
        <p:spPr bwMode="auto">
          <a:xfrm>
            <a:off x="928688" y="3054350"/>
            <a:ext cx="214312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62" name="타원 161"/>
          <p:cNvSpPr/>
          <p:nvPr/>
        </p:nvSpPr>
        <p:spPr bwMode="auto">
          <a:xfrm>
            <a:off x="500063" y="3482975"/>
            <a:ext cx="214312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3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63" name="타원 162"/>
          <p:cNvSpPr/>
          <p:nvPr/>
        </p:nvSpPr>
        <p:spPr bwMode="auto">
          <a:xfrm>
            <a:off x="1285875" y="3482975"/>
            <a:ext cx="214313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873" name="직선 연결선 163"/>
          <p:cNvCxnSpPr>
            <a:cxnSpLocks noChangeShapeType="1"/>
            <a:stCxn id="161" idx="3"/>
            <a:endCxn id="162" idx="7"/>
          </p:cNvCxnSpPr>
          <p:nvPr/>
        </p:nvCxnSpPr>
        <p:spPr bwMode="auto">
          <a:xfrm rot="5400000">
            <a:off x="690563" y="3248025"/>
            <a:ext cx="261937" cy="2778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74" name="직선 연결선 164"/>
          <p:cNvCxnSpPr>
            <a:cxnSpLocks noChangeShapeType="1"/>
            <a:stCxn id="161" idx="5"/>
            <a:endCxn id="163" idx="1"/>
          </p:cNvCxnSpPr>
          <p:nvPr/>
        </p:nvCxnSpPr>
        <p:spPr bwMode="auto">
          <a:xfrm rot="16200000" flipH="1">
            <a:off x="1083469" y="3283744"/>
            <a:ext cx="261937" cy="206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6" name="타원 165"/>
          <p:cNvSpPr/>
          <p:nvPr/>
        </p:nvSpPr>
        <p:spPr bwMode="auto">
          <a:xfrm>
            <a:off x="214313" y="3911600"/>
            <a:ext cx="214312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876" name="직선 연결선 166"/>
          <p:cNvCxnSpPr>
            <a:cxnSpLocks noChangeShapeType="1"/>
            <a:stCxn id="162" idx="3"/>
            <a:endCxn id="166" idx="7"/>
          </p:cNvCxnSpPr>
          <p:nvPr/>
        </p:nvCxnSpPr>
        <p:spPr bwMode="auto">
          <a:xfrm rot="5400000">
            <a:off x="333375" y="3748088"/>
            <a:ext cx="261937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8" name="타원 167"/>
          <p:cNvSpPr/>
          <p:nvPr/>
        </p:nvSpPr>
        <p:spPr bwMode="auto">
          <a:xfrm>
            <a:off x="714375" y="3911600"/>
            <a:ext cx="214313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878" name="직선 연결선 168"/>
          <p:cNvCxnSpPr>
            <a:cxnSpLocks noChangeShapeType="1"/>
            <a:stCxn id="162" idx="5"/>
            <a:endCxn id="168" idx="1"/>
          </p:cNvCxnSpPr>
          <p:nvPr/>
        </p:nvCxnSpPr>
        <p:spPr bwMode="auto">
          <a:xfrm rot="16200000" flipH="1">
            <a:off x="583406" y="3783807"/>
            <a:ext cx="261937" cy="63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0" name="타원 169"/>
          <p:cNvSpPr/>
          <p:nvPr/>
        </p:nvSpPr>
        <p:spPr bwMode="auto">
          <a:xfrm>
            <a:off x="1000125" y="3911600"/>
            <a:ext cx="214313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9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880" name="직선 연결선 170"/>
          <p:cNvCxnSpPr>
            <a:cxnSpLocks noChangeShapeType="1"/>
            <a:stCxn id="163" idx="3"/>
            <a:endCxn id="170" idx="7"/>
          </p:cNvCxnSpPr>
          <p:nvPr/>
        </p:nvCxnSpPr>
        <p:spPr bwMode="auto">
          <a:xfrm rot="5400000">
            <a:off x="1119188" y="3748088"/>
            <a:ext cx="261937" cy="134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81" name="TextBox 185"/>
          <p:cNvSpPr txBox="1">
            <a:spLocks noChangeArrowheads="1"/>
          </p:cNvSpPr>
          <p:nvPr/>
        </p:nvSpPr>
        <p:spPr bwMode="auto">
          <a:xfrm>
            <a:off x="1500188" y="4197350"/>
            <a:ext cx="5191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900" i="0">
                <a:latin typeface="굴림" panose="020B0600000101010101" pitchFamily="50" charset="-127"/>
              </a:rPr>
              <a:t>9 </a:t>
            </a:r>
            <a:r>
              <a:rPr lang="ko-KR" altLang="en-US" sz="900" i="0">
                <a:latin typeface="굴림" panose="020B0600000101010101" pitchFamily="50" charset="-127"/>
              </a:rPr>
              <a:t>입력</a:t>
            </a:r>
          </a:p>
        </p:txBody>
      </p:sp>
      <p:sp>
        <p:nvSpPr>
          <p:cNvPr id="187" name="타원 186"/>
          <p:cNvSpPr/>
          <p:nvPr/>
        </p:nvSpPr>
        <p:spPr bwMode="auto">
          <a:xfrm>
            <a:off x="2571750" y="3054350"/>
            <a:ext cx="214313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9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88" name="타원 187"/>
          <p:cNvSpPr/>
          <p:nvPr/>
        </p:nvSpPr>
        <p:spPr bwMode="auto">
          <a:xfrm>
            <a:off x="2143125" y="3482975"/>
            <a:ext cx="214313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3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89" name="타원 188"/>
          <p:cNvSpPr/>
          <p:nvPr/>
        </p:nvSpPr>
        <p:spPr bwMode="auto">
          <a:xfrm>
            <a:off x="2928938" y="3482975"/>
            <a:ext cx="214312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885" name="직선 연결선 189"/>
          <p:cNvCxnSpPr>
            <a:cxnSpLocks noChangeShapeType="1"/>
            <a:stCxn id="187" idx="3"/>
            <a:endCxn id="188" idx="7"/>
          </p:cNvCxnSpPr>
          <p:nvPr/>
        </p:nvCxnSpPr>
        <p:spPr bwMode="auto">
          <a:xfrm rot="5400000">
            <a:off x="2333625" y="3248026"/>
            <a:ext cx="261937" cy="2778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86" name="직선 연결선 190"/>
          <p:cNvCxnSpPr>
            <a:cxnSpLocks noChangeShapeType="1"/>
            <a:stCxn id="187" idx="5"/>
            <a:endCxn id="189" idx="1"/>
          </p:cNvCxnSpPr>
          <p:nvPr/>
        </p:nvCxnSpPr>
        <p:spPr bwMode="auto">
          <a:xfrm rot="16200000" flipH="1">
            <a:off x="2726532" y="3283744"/>
            <a:ext cx="261937" cy="206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2" name="타원 191"/>
          <p:cNvSpPr/>
          <p:nvPr/>
        </p:nvSpPr>
        <p:spPr bwMode="auto">
          <a:xfrm>
            <a:off x="1857375" y="3911600"/>
            <a:ext cx="214313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888" name="직선 연결선 192"/>
          <p:cNvCxnSpPr>
            <a:cxnSpLocks noChangeShapeType="1"/>
            <a:stCxn id="188" idx="3"/>
            <a:endCxn id="192" idx="7"/>
          </p:cNvCxnSpPr>
          <p:nvPr/>
        </p:nvCxnSpPr>
        <p:spPr bwMode="auto">
          <a:xfrm rot="5400000">
            <a:off x="1976438" y="3748088"/>
            <a:ext cx="261937" cy="134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" name="타원 193"/>
          <p:cNvSpPr/>
          <p:nvPr/>
        </p:nvSpPr>
        <p:spPr bwMode="auto">
          <a:xfrm>
            <a:off x="2357438" y="3911600"/>
            <a:ext cx="214312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890" name="직선 연결선 194"/>
          <p:cNvCxnSpPr>
            <a:cxnSpLocks noChangeShapeType="1"/>
            <a:stCxn id="188" idx="5"/>
            <a:endCxn id="194" idx="1"/>
          </p:cNvCxnSpPr>
          <p:nvPr/>
        </p:nvCxnSpPr>
        <p:spPr bwMode="auto">
          <a:xfrm rot="16200000" flipH="1">
            <a:off x="2226469" y="3783807"/>
            <a:ext cx="261937" cy="63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6" name="타원 195"/>
          <p:cNvSpPr/>
          <p:nvPr/>
        </p:nvSpPr>
        <p:spPr bwMode="auto">
          <a:xfrm>
            <a:off x="2643188" y="3911600"/>
            <a:ext cx="214312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892" name="직선 연결선 196"/>
          <p:cNvCxnSpPr>
            <a:cxnSpLocks noChangeShapeType="1"/>
            <a:stCxn id="189" idx="3"/>
            <a:endCxn id="196" idx="7"/>
          </p:cNvCxnSpPr>
          <p:nvPr/>
        </p:nvCxnSpPr>
        <p:spPr bwMode="auto">
          <a:xfrm rot="5400000">
            <a:off x="2762250" y="3748088"/>
            <a:ext cx="261937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9" name="타원 208"/>
          <p:cNvSpPr/>
          <p:nvPr/>
        </p:nvSpPr>
        <p:spPr bwMode="auto">
          <a:xfrm>
            <a:off x="4143375" y="3054350"/>
            <a:ext cx="214313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9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10" name="타원 209"/>
          <p:cNvSpPr/>
          <p:nvPr/>
        </p:nvSpPr>
        <p:spPr bwMode="auto">
          <a:xfrm>
            <a:off x="3714750" y="3482975"/>
            <a:ext cx="214313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3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11" name="타원 210"/>
          <p:cNvSpPr/>
          <p:nvPr/>
        </p:nvSpPr>
        <p:spPr bwMode="auto">
          <a:xfrm>
            <a:off x="4500563" y="3482975"/>
            <a:ext cx="214312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896" name="직선 연결선 211"/>
          <p:cNvCxnSpPr>
            <a:cxnSpLocks noChangeShapeType="1"/>
            <a:stCxn id="209" idx="3"/>
            <a:endCxn id="210" idx="7"/>
          </p:cNvCxnSpPr>
          <p:nvPr/>
        </p:nvCxnSpPr>
        <p:spPr bwMode="auto">
          <a:xfrm rot="5400000">
            <a:off x="3905250" y="3248026"/>
            <a:ext cx="261937" cy="2778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97" name="직선 연결선 212"/>
          <p:cNvCxnSpPr>
            <a:cxnSpLocks noChangeShapeType="1"/>
            <a:stCxn id="209" idx="5"/>
            <a:endCxn id="211" idx="1"/>
          </p:cNvCxnSpPr>
          <p:nvPr/>
        </p:nvCxnSpPr>
        <p:spPr bwMode="auto">
          <a:xfrm rot="16200000" flipH="1">
            <a:off x="4298157" y="3283744"/>
            <a:ext cx="261937" cy="206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4" name="타원 213"/>
          <p:cNvSpPr/>
          <p:nvPr/>
        </p:nvSpPr>
        <p:spPr bwMode="auto">
          <a:xfrm>
            <a:off x="3429000" y="3911600"/>
            <a:ext cx="214313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899" name="직선 연결선 214"/>
          <p:cNvCxnSpPr>
            <a:cxnSpLocks noChangeShapeType="1"/>
            <a:stCxn id="210" idx="3"/>
            <a:endCxn id="214" idx="7"/>
          </p:cNvCxnSpPr>
          <p:nvPr/>
        </p:nvCxnSpPr>
        <p:spPr bwMode="auto">
          <a:xfrm rot="5400000">
            <a:off x="3548063" y="3748088"/>
            <a:ext cx="261937" cy="134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6" name="타원 215"/>
          <p:cNvSpPr/>
          <p:nvPr/>
        </p:nvSpPr>
        <p:spPr bwMode="auto">
          <a:xfrm>
            <a:off x="3929063" y="3911600"/>
            <a:ext cx="214312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01" name="직선 연결선 216"/>
          <p:cNvCxnSpPr>
            <a:cxnSpLocks noChangeShapeType="1"/>
            <a:stCxn id="210" idx="5"/>
            <a:endCxn id="216" idx="1"/>
          </p:cNvCxnSpPr>
          <p:nvPr/>
        </p:nvCxnSpPr>
        <p:spPr bwMode="auto">
          <a:xfrm rot="16200000" flipH="1">
            <a:off x="3798094" y="3783807"/>
            <a:ext cx="261937" cy="63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8" name="타원 217"/>
          <p:cNvSpPr/>
          <p:nvPr/>
        </p:nvSpPr>
        <p:spPr bwMode="auto">
          <a:xfrm>
            <a:off x="4214813" y="3911600"/>
            <a:ext cx="214312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03" name="직선 연결선 218"/>
          <p:cNvCxnSpPr>
            <a:cxnSpLocks noChangeShapeType="1"/>
            <a:stCxn id="211" idx="3"/>
            <a:endCxn id="218" idx="7"/>
          </p:cNvCxnSpPr>
          <p:nvPr/>
        </p:nvCxnSpPr>
        <p:spPr bwMode="auto">
          <a:xfrm rot="5400000">
            <a:off x="4333875" y="3748088"/>
            <a:ext cx="261937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84" name="오른쪽 화살표 219"/>
          <p:cNvSpPr>
            <a:spLocks noChangeArrowheads="1"/>
          </p:cNvSpPr>
          <p:nvPr/>
        </p:nvSpPr>
        <p:spPr bwMode="auto">
          <a:xfrm>
            <a:off x="4929188" y="3482975"/>
            <a:ext cx="214312" cy="21431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endParaRPr lang="ko-KR" altLang="en-US" sz="1600" b="1" i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1" name="타원 220"/>
          <p:cNvSpPr/>
          <p:nvPr/>
        </p:nvSpPr>
        <p:spPr bwMode="auto">
          <a:xfrm>
            <a:off x="4786313" y="3911600"/>
            <a:ext cx="214312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6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06" name="직선 연결선 221"/>
          <p:cNvCxnSpPr>
            <a:cxnSpLocks noChangeShapeType="1"/>
            <a:stCxn id="211" idx="5"/>
            <a:endCxn id="221" idx="1"/>
          </p:cNvCxnSpPr>
          <p:nvPr/>
        </p:nvCxnSpPr>
        <p:spPr bwMode="auto">
          <a:xfrm rot="16200000" flipH="1">
            <a:off x="4619625" y="3748088"/>
            <a:ext cx="261937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" name="타원 224"/>
          <p:cNvSpPr/>
          <p:nvPr/>
        </p:nvSpPr>
        <p:spPr bwMode="auto">
          <a:xfrm>
            <a:off x="5929313" y="2982913"/>
            <a:ext cx="214312" cy="23653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9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26" name="타원 225"/>
          <p:cNvSpPr/>
          <p:nvPr/>
        </p:nvSpPr>
        <p:spPr bwMode="auto">
          <a:xfrm>
            <a:off x="5500688" y="3411538"/>
            <a:ext cx="214312" cy="23653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3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27" name="타원 226"/>
          <p:cNvSpPr/>
          <p:nvPr/>
        </p:nvSpPr>
        <p:spPr bwMode="auto">
          <a:xfrm>
            <a:off x="6286500" y="3411538"/>
            <a:ext cx="214313" cy="23653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6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10" name="직선 연결선 227"/>
          <p:cNvCxnSpPr>
            <a:cxnSpLocks noChangeShapeType="1"/>
            <a:stCxn id="225" idx="3"/>
            <a:endCxn id="226" idx="7"/>
          </p:cNvCxnSpPr>
          <p:nvPr/>
        </p:nvCxnSpPr>
        <p:spPr bwMode="auto">
          <a:xfrm rot="5400000">
            <a:off x="5691188" y="3176587"/>
            <a:ext cx="261938" cy="2778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911" name="직선 연결선 228"/>
          <p:cNvCxnSpPr>
            <a:cxnSpLocks noChangeShapeType="1"/>
            <a:stCxn id="225" idx="5"/>
            <a:endCxn id="227" idx="1"/>
          </p:cNvCxnSpPr>
          <p:nvPr/>
        </p:nvCxnSpPr>
        <p:spPr bwMode="auto">
          <a:xfrm rot="16200000" flipH="1">
            <a:off x="6084094" y="3212306"/>
            <a:ext cx="261938" cy="206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0" name="타원 229"/>
          <p:cNvSpPr/>
          <p:nvPr/>
        </p:nvSpPr>
        <p:spPr bwMode="auto">
          <a:xfrm>
            <a:off x="5214938" y="3840163"/>
            <a:ext cx="214312" cy="23653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13" name="직선 연결선 230"/>
          <p:cNvCxnSpPr>
            <a:cxnSpLocks noChangeShapeType="1"/>
            <a:stCxn id="226" idx="3"/>
            <a:endCxn id="230" idx="7"/>
          </p:cNvCxnSpPr>
          <p:nvPr/>
        </p:nvCxnSpPr>
        <p:spPr bwMode="auto">
          <a:xfrm rot="5400000">
            <a:off x="5334000" y="3676650"/>
            <a:ext cx="261938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2" name="타원 231"/>
          <p:cNvSpPr/>
          <p:nvPr/>
        </p:nvSpPr>
        <p:spPr bwMode="auto">
          <a:xfrm>
            <a:off x="5715000" y="3840163"/>
            <a:ext cx="214313" cy="23653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15" name="직선 연결선 232"/>
          <p:cNvCxnSpPr>
            <a:cxnSpLocks noChangeShapeType="1"/>
            <a:stCxn id="226" idx="5"/>
            <a:endCxn id="232" idx="1"/>
          </p:cNvCxnSpPr>
          <p:nvPr/>
        </p:nvCxnSpPr>
        <p:spPr bwMode="auto">
          <a:xfrm rot="16200000" flipH="1">
            <a:off x="5584031" y="3712369"/>
            <a:ext cx="261938" cy="63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4" name="타원 233"/>
          <p:cNvSpPr/>
          <p:nvPr/>
        </p:nvSpPr>
        <p:spPr bwMode="auto">
          <a:xfrm>
            <a:off x="6000750" y="3840163"/>
            <a:ext cx="214313" cy="23653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17" name="직선 연결선 234"/>
          <p:cNvCxnSpPr>
            <a:cxnSpLocks noChangeShapeType="1"/>
            <a:stCxn id="227" idx="3"/>
            <a:endCxn id="234" idx="7"/>
          </p:cNvCxnSpPr>
          <p:nvPr/>
        </p:nvCxnSpPr>
        <p:spPr bwMode="auto">
          <a:xfrm rot="5400000">
            <a:off x="6119813" y="3676650"/>
            <a:ext cx="261938" cy="134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7" name="타원 236"/>
          <p:cNvSpPr/>
          <p:nvPr/>
        </p:nvSpPr>
        <p:spPr bwMode="auto">
          <a:xfrm>
            <a:off x="6572250" y="3840163"/>
            <a:ext cx="214313" cy="23653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19" name="직선 연결선 237"/>
          <p:cNvCxnSpPr>
            <a:cxnSpLocks noChangeShapeType="1"/>
            <a:stCxn id="227" idx="5"/>
            <a:endCxn id="237" idx="1"/>
          </p:cNvCxnSpPr>
          <p:nvPr/>
        </p:nvCxnSpPr>
        <p:spPr bwMode="auto">
          <a:xfrm rot="16200000" flipH="1">
            <a:off x="6405563" y="3676650"/>
            <a:ext cx="261938" cy="134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920" name="TextBox 238"/>
          <p:cNvSpPr txBox="1">
            <a:spLocks noChangeArrowheads="1"/>
          </p:cNvSpPr>
          <p:nvPr/>
        </p:nvSpPr>
        <p:spPr bwMode="auto">
          <a:xfrm>
            <a:off x="4857750" y="4268788"/>
            <a:ext cx="519113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900" i="0">
                <a:latin typeface="굴림" panose="020B0600000101010101" pitchFamily="50" charset="-127"/>
              </a:rPr>
              <a:t>6 </a:t>
            </a:r>
            <a:r>
              <a:rPr lang="ko-KR" altLang="en-US" sz="900" i="0">
                <a:latin typeface="굴림" panose="020B0600000101010101" pitchFamily="50" charset="-127"/>
              </a:rPr>
              <a:t>입력</a:t>
            </a:r>
          </a:p>
        </p:txBody>
      </p:sp>
      <p:sp>
        <p:nvSpPr>
          <p:cNvPr id="240" name="타원 239"/>
          <p:cNvSpPr/>
          <p:nvPr/>
        </p:nvSpPr>
        <p:spPr bwMode="auto">
          <a:xfrm>
            <a:off x="1611313" y="4508500"/>
            <a:ext cx="214312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9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41" name="타원 240"/>
          <p:cNvSpPr/>
          <p:nvPr/>
        </p:nvSpPr>
        <p:spPr bwMode="auto">
          <a:xfrm>
            <a:off x="1182688" y="4937125"/>
            <a:ext cx="214312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3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42" name="타원 241"/>
          <p:cNvSpPr/>
          <p:nvPr/>
        </p:nvSpPr>
        <p:spPr bwMode="auto">
          <a:xfrm>
            <a:off x="1968500" y="4937125"/>
            <a:ext cx="214313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6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24" name="직선 연결선 242"/>
          <p:cNvCxnSpPr>
            <a:cxnSpLocks noChangeShapeType="1"/>
            <a:stCxn id="240" idx="3"/>
            <a:endCxn id="241" idx="7"/>
          </p:cNvCxnSpPr>
          <p:nvPr/>
        </p:nvCxnSpPr>
        <p:spPr bwMode="auto">
          <a:xfrm rot="5400000">
            <a:off x="1373188" y="4702175"/>
            <a:ext cx="261937" cy="2778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925" name="직선 연결선 243"/>
          <p:cNvCxnSpPr>
            <a:cxnSpLocks noChangeShapeType="1"/>
            <a:stCxn id="240" idx="5"/>
            <a:endCxn id="242" idx="1"/>
          </p:cNvCxnSpPr>
          <p:nvPr/>
        </p:nvCxnSpPr>
        <p:spPr bwMode="auto">
          <a:xfrm rot="16200000" flipH="1">
            <a:off x="1766094" y="4737894"/>
            <a:ext cx="261937" cy="206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" name="타원 244"/>
          <p:cNvSpPr/>
          <p:nvPr/>
        </p:nvSpPr>
        <p:spPr bwMode="auto">
          <a:xfrm>
            <a:off x="896938" y="5365750"/>
            <a:ext cx="214312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27" name="직선 연결선 245"/>
          <p:cNvCxnSpPr>
            <a:cxnSpLocks noChangeShapeType="1"/>
            <a:stCxn id="241" idx="3"/>
            <a:endCxn id="245" idx="7"/>
          </p:cNvCxnSpPr>
          <p:nvPr/>
        </p:nvCxnSpPr>
        <p:spPr bwMode="auto">
          <a:xfrm rot="5400000">
            <a:off x="1016000" y="5202238"/>
            <a:ext cx="261937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7" name="타원 246"/>
          <p:cNvSpPr/>
          <p:nvPr/>
        </p:nvSpPr>
        <p:spPr bwMode="auto">
          <a:xfrm>
            <a:off x="1397000" y="5365750"/>
            <a:ext cx="214313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29" name="직선 연결선 247"/>
          <p:cNvCxnSpPr>
            <a:cxnSpLocks noChangeShapeType="1"/>
            <a:stCxn id="241" idx="5"/>
            <a:endCxn id="247" idx="1"/>
          </p:cNvCxnSpPr>
          <p:nvPr/>
        </p:nvCxnSpPr>
        <p:spPr bwMode="auto">
          <a:xfrm rot="16200000" flipH="1">
            <a:off x="1266031" y="5237957"/>
            <a:ext cx="261937" cy="63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9" name="타원 248"/>
          <p:cNvSpPr/>
          <p:nvPr/>
        </p:nvSpPr>
        <p:spPr bwMode="auto">
          <a:xfrm>
            <a:off x="1682750" y="5365750"/>
            <a:ext cx="214313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31" name="직선 연결선 249"/>
          <p:cNvCxnSpPr>
            <a:cxnSpLocks noChangeShapeType="1"/>
            <a:stCxn id="242" idx="3"/>
            <a:endCxn id="249" idx="7"/>
          </p:cNvCxnSpPr>
          <p:nvPr/>
        </p:nvCxnSpPr>
        <p:spPr bwMode="auto">
          <a:xfrm rot="5400000">
            <a:off x="1801813" y="5202238"/>
            <a:ext cx="261937" cy="134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1" name="타원 250"/>
          <p:cNvSpPr/>
          <p:nvPr/>
        </p:nvSpPr>
        <p:spPr bwMode="auto">
          <a:xfrm>
            <a:off x="2254250" y="5365750"/>
            <a:ext cx="214313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33" name="직선 연결선 251"/>
          <p:cNvCxnSpPr>
            <a:cxnSpLocks noChangeShapeType="1"/>
            <a:stCxn id="242" idx="5"/>
            <a:endCxn id="251" idx="1"/>
          </p:cNvCxnSpPr>
          <p:nvPr/>
        </p:nvCxnSpPr>
        <p:spPr bwMode="auto">
          <a:xfrm rot="16200000" flipH="1">
            <a:off x="2087563" y="5202238"/>
            <a:ext cx="261937" cy="134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934" name="TextBox 252"/>
          <p:cNvSpPr txBox="1">
            <a:spLocks noChangeArrowheads="1"/>
          </p:cNvSpPr>
          <p:nvPr/>
        </p:nvSpPr>
        <p:spPr bwMode="auto">
          <a:xfrm>
            <a:off x="1463675" y="5857875"/>
            <a:ext cx="519113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900" i="0">
                <a:latin typeface="굴림" panose="020B0600000101010101" pitchFamily="50" charset="-127"/>
              </a:rPr>
              <a:t>7 </a:t>
            </a:r>
            <a:r>
              <a:rPr lang="ko-KR" altLang="en-US" sz="900" i="0">
                <a:latin typeface="굴림" panose="020B0600000101010101" pitchFamily="50" charset="-127"/>
              </a:rPr>
              <a:t>입력</a:t>
            </a:r>
          </a:p>
        </p:txBody>
      </p:sp>
      <p:sp>
        <p:nvSpPr>
          <p:cNvPr id="254" name="타원 253"/>
          <p:cNvSpPr/>
          <p:nvPr/>
        </p:nvSpPr>
        <p:spPr bwMode="auto">
          <a:xfrm>
            <a:off x="606425" y="5786438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7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36" name="직선 연결선 254"/>
          <p:cNvCxnSpPr>
            <a:cxnSpLocks noChangeShapeType="1"/>
            <a:stCxn id="245" idx="3"/>
            <a:endCxn id="254" idx="7"/>
          </p:cNvCxnSpPr>
          <p:nvPr/>
        </p:nvCxnSpPr>
        <p:spPr bwMode="auto">
          <a:xfrm rot="5400000">
            <a:off x="731838" y="5624513"/>
            <a:ext cx="254000" cy="139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9" name="타원 258"/>
          <p:cNvSpPr/>
          <p:nvPr/>
        </p:nvSpPr>
        <p:spPr bwMode="auto">
          <a:xfrm>
            <a:off x="3463925" y="4500563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9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60" name="타원 259"/>
          <p:cNvSpPr/>
          <p:nvPr/>
        </p:nvSpPr>
        <p:spPr bwMode="auto">
          <a:xfrm>
            <a:off x="3035300" y="4929188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7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61" name="타원 260"/>
          <p:cNvSpPr/>
          <p:nvPr/>
        </p:nvSpPr>
        <p:spPr bwMode="auto">
          <a:xfrm>
            <a:off x="3821113" y="4929188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6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40" name="직선 연결선 261"/>
          <p:cNvCxnSpPr>
            <a:cxnSpLocks noChangeShapeType="1"/>
            <a:stCxn id="259" idx="3"/>
            <a:endCxn id="260" idx="7"/>
          </p:cNvCxnSpPr>
          <p:nvPr/>
        </p:nvCxnSpPr>
        <p:spPr bwMode="auto">
          <a:xfrm rot="5400000">
            <a:off x="3225800" y="4694238"/>
            <a:ext cx="261938" cy="2778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941" name="직선 연결선 262"/>
          <p:cNvCxnSpPr>
            <a:cxnSpLocks noChangeShapeType="1"/>
            <a:stCxn id="259" idx="5"/>
            <a:endCxn id="261" idx="1"/>
          </p:cNvCxnSpPr>
          <p:nvPr/>
        </p:nvCxnSpPr>
        <p:spPr bwMode="auto">
          <a:xfrm rot="16200000" flipH="1">
            <a:off x="3618707" y="4729956"/>
            <a:ext cx="261938" cy="206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4" name="타원 263"/>
          <p:cNvSpPr/>
          <p:nvPr/>
        </p:nvSpPr>
        <p:spPr bwMode="auto">
          <a:xfrm>
            <a:off x="2749550" y="5357813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3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43" name="직선 연결선 264"/>
          <p:cNvCxnSpPr>
            <a:cxnSpLocks noChangeShapeType="1"/>
            <a:stCxn id="260" idx="3"/>
            <a:endCxn id="264" idx="7"/>
          </p:cNvCxnSpPr>
          <p:nvPr/>
        </p:nvCxnSpPr>
        <p:spPr bwMode="auto">
          <a:xfrm rot="5400000">
            <a:off x="2868613" y="5194300"/>
            <a:ext cx="261938" cy="134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" name="타원 265"/>
          <p:cNvSpPr/>
          <p:nvPr/>
        </p:nvSpPr>
        <p:spPr bwMode="auto">
          <a:xfrm>
            <a:off x="3249613" y="5357813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45" name="직선 연결선 266"/>
          <p:cNvCxnSpPr>
            <a:cxnSpLocks noChangeShapeType="1"/>
            <a:stCxn id="260" idx="5"/>
            <a:endCxn id="266" idx="1"/>
          </p:cNvCxnSpPr>
          <p:nvPr/>
        </p:nvCxnSpPr>
        <p:spPr bwMode="auto">
          <a:xfrm rot="16200000" flipH="1">
            <a:off x="3118644" y="5230019"/>
            <a:ext cx="261938" cy="63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8" name="타원 267"/>
          <p:cNvSpPr/>
          <p:nvPr/>
        </p:nvSpPr>
        <p:spPr bwMode="auto">
          <a:xfrm>
            <a:off x="3535363" y="5357813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47" name="직선 연결선 268"/>
          <p:cNvCxnSpPr>
            <a:cxnSpLocks noChangeShapeType="1"/>
            <a:stCxn id="261" idx="3"/>
            <a:endCxn id="268" idx="7"/>
          </p:cNvCxnSpPr>
          <p:nvPr/>
        </p:nvCxnSpPr>
        <p:spPr bwMode="auto">
          <a:xfrm rot="5400000">
            <a:off x="3654425" y="5194300"/>
            <a:ext cx="261938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0" name="타원 269"/>
          <p:cNvSpPr/>
          <p:nvPr/>
        </p:nvSpPr>
        <p:spPr bwMode="auto">
          <a:xfrm>
            <a:off x="4106863" y="5357813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49" name="직선 연결선 270"/>
          <p:cNvCxnSpPr>
            <a:cxnSpLocks noChangeShapeType="1"/>
            <a:stCxn id="261" idx="5"/>
            <a:endCxn id="270" idx="1"/>
          </p:cNvCxnSpPr>
          <p:nvPr/>
        </p:nvCxnSpPr>
        <p:spPr bwMode="auto">
          <a:xfrm rot="16200000" flipH="1">
            <a:off x="3940175" y="5194300"/>
            <a:ext cx="261938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3" name="타원 272"/>
          <p:cNvSpPr/>
          <p:nvPr/>
        </p:nvSpPr>
        <p:spPr bwMode="auto">
          <a:xfrm>
            <a:off x="2459038" y="5778500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51" name="직선 연결선 273"/>
          <p:cNvCxnSpPr>
            <a:cxnSpLocks noChangeShapeType="1"/>
            <a:stCxn id="264" idx="3"/>
            <a:endCxn id="273" idx="7"/>
          </p:cNvCxnSpPr>
          <p:nvPr/>
        </p:nvCxnSpPr>
        <p:spPr bwMode="auto">
          <a:xfrm rot="5400000">
            <a:off x="2584450" y="5616575"/>
            <a:ext cx="254000" cy="139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432" name="오른쪽 화살표 274"/>
          <p:cNvSpPr>
            <a:spLocks noChangeArrowheads="1"/>
          </p:cNvSpPr>
          <p:nvPr/>
        </p:nvSpPr>
        <p:spPr bwMode="auto">
          <a:xfrm>
            <a:off x="2535238" y="5072063"/>
            <a:ext cx="214312" cy="2143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endParaRPr lang="ko-KR" altLang="en-US" sz="1600" b="1" i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6" name="타원 275"/>
          <p:cNvSpPr/>
          <p:nvPr/>
        </p:nvSpPr>
        <p:spPr bwMode="auto">
          <a:xfrm>
            <a:off x="5321300" y="4570413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9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77" name="타원 276"/>
          <p:cNvSpPr/>
          <p:nvPr/>
        </p:nvSpPr>
        <p:spPr bwMode="auto">
          <a:xfrm>
            <a:off x="4892675" y="4999038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7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78" name="타원 277"/>
          <p:cNvSpPr/>
          <p:nvPr/>
        </p:nvSpPr>
        <p:spPr bwMode="auto">
          <a:xfrm>
            <a:off x="5678488" y="4999038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6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56" name="직선 연결선 278"/>
          <p:cNvCxnSpPr>
            <a:cxnSpLocks noChangeShapeType="1"/>
            <a:stCxn id="276" idx="3"/>
            <a:endCxn id="277" idx="7"/>
          </p:cNvCxnSpPr>
          <p:nvPr/>
        </p:nvCxnSpPr>
        <p:spPr bwMode="auto">
          <a:xfrm rot="5400000">
            <a:off x="5083969" y="4764882"/>
            <a:ext cx="260350" cy="2778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957" name="직선 연결선 279"/>
          <p:cNvCxnSpPr>
            <a:cxnSpLocks noChangeShapeType="1"/>
            <a:stCxn id="276" idx="5"/>
            <a:endCxn id="278" idx="1"/>
          </p:cNvCxnSpPr>
          <p:nvPr/>
        </p:nvCxnSpPr>
        <p:spPr bwMode="auto">
          <a:xfrm rot="16200000" flipH="1">
            <a:off x="5476876" y="4800600"/>
            <a:ext cx="260350" cy="206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1" name="타원 280"/>
          <p:cNvSpPr/>
          <p:nvPr/>
        </p:nvSpPr>
        <p:spPr bwMode="auto">
          <a:xfrm>
            <a:off x="4606925" y="5427663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3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59" name="직선 연결선 281"/>
          <p:cNvCxnSpPr>
            <a:cxnSpLocks noChangeShapeType="1"/>
            <a:stCxn id="277" idx="3"/>
            <a:endCxn id="281" idx="7"/>
          </p:cNvCxnSpPr>
          <p:nvPr/>
        </p:nvCxnSpPr>
        <p:spPr bwMode="auto">
          <a:xfrm rot="5400000">
            <a:off x="4726782" y="5264944"/>
            <a:ext cx="260350" cy="134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3" name="타원 282"/>
          <p:cNvSpPr/>
          <p:nvPr/>
        </p:nvSpPr>
        <p:spPr bwMode="auto">
          <a:xfrm>
            <a:off x="5106988" y="5427663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61" name="직선 연결선 283"/>
          <p:cNvCxnSpPr>
            <a:cxnSpLocks noChangeShapeType="1"/>
            <a:stCxn id="277" idx="5"/>
            <a:endCxn id="283" idx="1"/>
          </p:cNvCxnSpPr>
          <p:nvPr/>
        </p:nvCxnSpPr>
        <p:spPr bwMode="auto">
          <a:xfrm rot="16200000" flipH="1">
            <a:off x="4976813" y="5300663"/>
            <a:ext cx="260350" cy="63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5" name="타원 284"/>
          <p:cNvSpPr/>
          <p:nvPr/>
        </p:nvSpPr>
        <p:spPr bwMode="auto">
          <a:xfrm>
            <a:off x="5392738" y="5427663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63" name="직선 연결선 285"/>
          <p:cNvCxnSpPr>
            <a:cxnSpLocks noChangeShapeType="1"/>
            <a:stCxn id="278" idx="3"/>
            <a:endCxn id="285" idx="7"/>
          </p:cNvCxnSpPr>
          <p:nvPr/>
        </p:nvCxnSpPr>
        <p:spPr bwMode="auto">
          <a:xfrm rot="5400000">
            <a:off x="5512594" y="5264944"/>
            <a:ext cx="260350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" name="타원 286"/>
          <p:cNvSpPr/>
          <p:nvPr/>
        </p:nvSpPr>
        <p:spPr bwMode="auto">
          <a:xfrm>
            <a:off x="5964238" y="5427663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65" name="직선 연결선 287"/>
          <p:cNvCxnSpPr>
            <a:cxnSpLocks noChangeShapeType="1"/>
            <a:stCxn id="278" idx="5"/>
            <a:endCxn id="287" idx="1"/>
          </p:cNvCxnSpPr>
          <p:nvPr/>
        </p:nvCxnSpPr>
        <p:spPr bwMode="auto">
          <a:xfrm rot="16200000" flipH="1">
            <a:off x="5798344" y="5264944"/>
            <a:ext cx="260350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9" name="타원 288"/>
          <p:cNvSpPr/>
          <p:nvPr/>
        </p:nvSpPr>
        <p:spPr bwMode="auto">
          <a:xfrm>
            <a:off x="4316413" y="5849938"/>
            <a:ext cx="214312" cy="22542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67" name="직선 연결선 289"/>
          <p:cNvCxnSpPr>
            <a:cxnSpLocks noChangeShapeType="1"/>
            <a:stCxn id="281" idx="3"/>
            <a:endCxn id="289" idx="7"/>
          </p:cNvCxnSpPr>
          <p:nvPr/>
        </p:nvCxnSpPr>
        <p:spPr bwMode="auto">
          <a:xfrm flipH="1">
            <a:off x="4498975" y="5627688"/>
            <a:ext cx="139700" cy="255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448" name="오른쪽 화살표 290"/>
          <p:cNvSpPr>
            <a:spLocks noChangeArrowheads="1"/>
          </p:cNvSpPr>
          <p:nvPr/>
        </p:nvSpPr>
        <p:spPr bwMode="auto">
          <a:xfrm>
            <a:off x="6350000" y="5116513"/>
            <a:ext cx="214313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endParaRPr lang="ko-KR" altLang="en-US" sz="1600" b="1" i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969" name="타원 291"/>
          <p:cNvSpPr>
            <a:spLocks noChangeArrowheads="1"/>
          </p:cNvSpPr>
          <p:nvPr/>
        </p:nvSpPr>
        <p:spPr bwMode="auto">
          <a:xfrm>
            <a:off x="4859338" y="5857875"/>
            <a:ext cx="249237" cy="22701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600" i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ko-KR" altLang="en-US" sz="6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970" name="직선 연결선 292"/>
          <p:cNvCxnSpPr>
            <a:cxnSpLocks noChangeShapeType="1"/>
            <a:stCxn id="281" idx="5"/>
            <a:endCxn id="34969" idx="1"/>
          </p:cNvCxnSpPr>
          <p:nvPr/>
        </p:nvCxnSpPr>
        <p:spPr bwMode="auto">
          <a:xfrm>
            <a:off x="4791075" y="5629275"/>
            <a:ext cx="103188" cy="260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" name="타원 306"/>
          <p:cNvSpPr/>
          <p:nvPr/>
        </p:nvSpPr>
        <p:spPr bwMode="auto">
          <a:xfrm>
            <a:off x="7350125" y="4492625"/>
            <a:ext cx="24606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10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308" name="타원 307"/>
          <p:cNvSpPr/>
          <p:nvPr/>
        </p:nvSpPr>
        <p:spPr bwMode="auto">
          <a:xfrm>
            <a:off x="6956425" y="4921250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9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309" name="타원 308"/>
          <p:cNvSpPr/>
          <p:nvPr/>
        </p:nvSpPr>
        <p:spPr bwMode="auto">
          <a:xfrm>
            <a:off x="7742238" y="4921250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6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74" name="직선 연결선 309"/>
          <p:cNvCxnSpPr>
            <a:cxnSpLocks noChangeShapeType="1"/>
            <a:stCxn id="307" idx="3"/>
            <a:endCxn id="308" idx="7"/>
          </p:cNvCxnSpPr>
          <p:nvPr/>
        </p:nvCxnSpPr>
        <p:spPr bwMode="auto">
          <a:xfrm flipH="1">
            <a:off x="7138988" y="4692650"/>
            <a:ext cx="247650" cy="263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975" name="직선 연결선 310"/>
          <p:cNvCxnSpPr>
            <a:cxnSpLocks noChangeShapeType="1"/>
            <a:stCxn id="307" idx="5"/>
            <a:endCxn id="309" idx="1"/>
          </p:cNvCxnSpPr>
          <p:nvPr/>
        </p:nvCxnSpPr>
        <p:spPr bwMode="auto">
          <a:xfrm>
            <a:off x="7559675" y="4692650"/>
            <a:ext cx="214313" cy="263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2" name="타원 311"/>
          <p:cNvSpPr/>
          <p:nvPr/>
        </p:nvSpPr>
        <p:spPr bwMode="auto">
          <a:xfrm>
            <a:off x="6670675" y="5349875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7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77" name="직선 연결선 312"/>
          <p:cNvCxnSpPr>
            <a:cxnSpLocks noChangeShapeType="1"/>
            <a:stCxn id="308" idx="3"/>
            <a:endCxn id="312" idx="7"/>
          </p:cNvCxnSpPr>
          <p:nvPr/>
        </p:nvCxnSpPr>
        <p:spPr bwMode="auto">
          <a:xfrm rot="5400000">
            <a:off x="6789738" y="5186363"/>
            <a:ext cx="261937" cy="134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4" name="타원 313"/>
          <p:cNvSpPr/>
          <p:nvPr/>
        </p:nvSpPr>
        <p:spPr bwMode="auto">
          <a:xfrm>
            <a:off x="7170738" y="5349875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79" name="직선 연결선 314"/>
          <p:cNvCxnSpPr>
            <a:cxnSpLocks noChangeShapeType="1"/>
            <a:stCxn id="308" idx="5"/>
            <a:endCxn id="314" idx="1"/>
          </p:cNvCxnSpPr>
          <p:nvPr/>
        </p:nvCxnSpPr>
        <p:spPr bwMode="auto">
          <a:xfrm rot="16200000" flipH="1">
            <a:off x="7039769" y="5222082"/>
            <a:ext cx="261937" cy="63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6" name="타원 315"/>
          <p:cNvSpPr/>
          <p:nvPr/>
        </p:nvSpPr>
        <p:spPr bwMode="auto">
          <a:xfrm>
            <a:off x="7456488" y="5349875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81" name="직선 연결선 316"/>
          <p:cNvCxnSpPr>
            <a:cxnSpLocks noChangeShapeType="1"/>
            <a:stCxn id="309" idx="3"/>
            <a:endCxn id="316" idx="7"/>
          </p:cNvCxnSpPr>
          <p:nvPr/>
        </p:nvCxnSpPr>
        <p:spPr bwMode="auto">
          <a:xfrm rot="5400000">
            <a:off x="7575550" y="5186363"/>
            <a:ext cx="261937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" name="타원 317"/>
          <p:cNvSpPr/>
          <p:nvPr/>
        </p:nvSpPr>
        <p:spPr bwMode="auto">
          <a:xfrm>
            <a:off x="8027988" y="5349875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83" name="직선 연결선 318"/>
          <p:cNvCxnSpPr>
            <a:cxnSpLocks noChangeShapeType="1"/>
            <a:stCxn id="309" idx="5"/>
            <a:endCxn id="318" idx="1"/>
          </p:cNvCxnSpPr>
          <p:nvPr/>
        </p:nvCxnSpPr>
        <p:spPr bwMode="auto">
          <a:xfrm rot="16200000" flipH="1">
            <a:off x="7861300" y="5186363"/>
            <a:ext cx="261937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0" name="타원 319"/>
          <p:cNvSpPr/>
          <p:nvPr/>
        </p:nvSpPr>
        <p:spPr bwMode="auto">
          <a:xfrm>
            <a:off x="6524625" y="5768975"/>
            <a:ext cx="214313" cy="2238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4985" name="직선 연결선 320"/>
          <p:cNvCxnSpPr>
            <a:cxnSpLocks noChangeShapeType="1"/>
            <a:stCxn id="312" idx="3"/>
            <a:endCxn id="320" idx="0"/>
          </p:cNvCxnSpPr>
          <p:nvPr/>
        </p:nvCxnSpPr>
        <p:spPr bwMode="auto">
          <a:xfrm flipH="1">
            <a:off x="6632575" y="5549900"/>
            <a:ext cx="69850" cy="2190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986" name="타원 322"/>
          <p:cNvSpPr>
            <a:spLocks noChangeArrowheads="1"/>
          </p:cNvSpPr>
          <p:nvPr/>
        </p:nvSpPr>
        <p:spPr bwMode="auto">
          <a:xfrm>
            <a:off x="6884988" y="5778500"/>
            <a:ext cx="217487" cy="21431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600" i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ko-KR" altLang="en-US" sz="6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987" name="직선 연결선 323"/>
          <p:cNvCxnSpPr>
            <a:cxnSpLocks noChangeShapeType="1"/>
            <a:stCxn id="312" idx="5"/>
            <a:endCxn id="34986" idx="1"/>
          </p:cNvCxnSpPr>
          <p:nvPr/>
        </p:nvCxnSpPr>
        <p:spPr bwMode="auto">
          <a:xfrm>
            <a:off x="6853238" y="5549900"/>
            <a:ext cx="63500" cy="260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988" name="TextBox 331"/>
          <p:cNvSpPr txBox="1">
            <a:spLocks noChangeArrowheads="1"/>
          </p:cNvSpPr>
          <p:nvPr/>
        </p:nvSpPr>
        <p:spPr bwMode="auto">
          <a:xfrm>
            <a:off x="5607050" y="5929313"/>
            <a:ext cx="5857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900" i="0">
                <a:latin typeface="굴림" panose="020B0600000101010101" pitchFamily="50" charset="-127"/>
              </a:rPr>
              <a:t>10 </a:t>
            </a:r>
            <a:r>
              <a:rPr lang="ko-KR" altLang="en-US" sz="900" i="0">
                <a:latin typeface="굴림" panose="020B0600000101010101" pitchFamily="50" charset="-127"/>
              </a:rPr>
              <a:t>입력</a:t>
            </a:r>
          </a:p>
        </p:txBody>
      </p:sp>
      <p:sp>
        <p:nvSpPr>
          <p:cNvPr id="174" name="모서리가 둥근 사각형 설명선 173"/>
          <p:cNvSpPr/>
          <p:nvPr/>
        </p:nvSpPr>
        <p:spPr bwMode="auto">
          <a:xfrm>
            <a:off x="5286375" y="6215063"/>
            <a:ext cx="857250" cy="377825"/>
          </a:xfrm>
          <a:prstGeom prst="wedgeRoundRectCallout">
            <a:avLst>
              <a:gd name="adj1" fmla="val -71267"/>
              <a:gd name="adj2" fmla="val -86567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900" b="1" i="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ko-KR" altLang="en-US" sz="900" b="1" i="0" dirty="0">
                <a:latin typeface="Courier New" pitchFamily="49" charset="0"/>
                <a:cs typeface="Courier New" pitchFamily="49" charset="0"/>
              </a:rPr>
              <a:t>회 </a:t>
            </a:r>
            <a:r>
              <a:rPr lang="en-US" altLang="ko-KR" sz="900" b="1" i="0" dirty="0">
                <a:latin typeface="Courier New" pitchFamily="49" charset="0"/>
                <a:cs typeface="Courier New" pitchFamily="49" charset="0"/>
              </a:rPr>
              <a:t>sift-up</a:t>
            </a:r>
            <a:r>
              <a:rPr lang="ko-KR" altLang="en-US" sz="900" b="1" i="0" dirty="0">
                <a:latin typeface="Courier New" pitchFamily="49" charset="0"/>
                <a:cs typeface="Courier New" pitchFamily="49" charset="0"/>
              </a:rPr>
              <a:t>수행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5618C4-0D44-4346-BABC-465EF9145A6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685800"/>
          </a:xfrm>
        </p:spPr>
        <p:txBody>
          <a:bodyPr/>
          <a:lstStyle/>
          <a:p>
            <a:pPr eaLnBrk="1" hangingPunct="1"/>
            <a:r>
              <a:rPr lang="ko-KR" altLang="en-US" smtClean="0"/>
              <a:t>삽입정렬 알고리즘 </a:t>
            </a:r>
          </a:p>
        </p:txBody>
      </p:sp>
      <p:sp>
        <p:nvSpPr>
          <p:cNvPr id="8196" name="직사각형 6"/>
          <p:cNvSpPr>
            <a:spLocks noChangeArrowheads="1"/>
          </p:cNvSpPr>
          <p:nvPr/>
        </p:nvSpPr>
        <p:spPr bwMode="auto">
          <a:xfrm>
            <a:off x="862013" y="1628775"/>
            <a:ext cx="7572375" cy="34559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insertionsort(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S[]){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i,j;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 keytype 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endParaRPr lang="en-US" altLang="ko-KR" sz="16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(i=2; i&lt;=n; i++){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x = S[i];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j = i - 1;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(j&gt;0 &amp;&amp; S[j]&gt;x){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  S[j+1] = S[j];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  j--;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}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S[j+1] = x;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786563" y="62150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6E2EFA-6443-4EE1-9E52-502C6D558DF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5843" name="TextBox 6"/>
          <p:cNvSpPr txBox="1">
            <a:spLocks noChangeArrowheads="1"/>
          </p:cNvSpPr>
          <p:nvPr/>
        </p:nvSpPr>
        <p:spPr bwMode="auto">
          <a:xfrm>
            <a:off x="1428750" y="1428750"/>
            <a:ext cx="3595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i="0">
                <a:latin typeface="굴림" panose="020B0600000101010101" pitchFamily="50" charset="-127"/>
              </a:rPr>
              <a:t>데이터 </a:t>
            </a:r>
            <a:r>
              <a:rPr lang="en-US" altLang="ko-KR" i="0">
                <a:latin typeface="굴림" panose="020B0600000101010101" pitchFamily="50" charset="-127"/>
              </a:rPr>
              <a:t>: 2 4 5 3 1 9 6 7 10 8</a:t>
            </a:r>
            <a:endParaRPr lang="ko-KR" altLang="en-US" i="0">
              <a:latin typeface="굴림" panose="020B0600000101010101" pitchFamily="50" charset="-127"/>
            </a:endParaRPr>
          </a:p>
        </p:txBody>
      </p:sp>
      <p:sp>
        <p:nvSpPr>
          <p:cNvPr id="35844" name="TextBox 238"/>
          <p:cNvSpPr txBox="1">
            <a:spLocks noChangeArrowheads="1"/>
          </p:cNvSpPr>
          <p:nvPr/>
        </p:nvSpPr>
        <p:spPr bwMode="auto">
          <a:xfrm>
            <a:off x="2214563" y="3714750"/>
            <a:ext cx="5873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100" b="1" i="0">
                <a:latin typeface="굴림" panose="020B0600000101010101" pitchFamily="50" charset="-127"/>
              </a:rPr>
              <a:t>8 </a:t>
            </a:r>
            <a:r>
              <a:rPr lang="ko-KR" altLang="en-US" sz="1100" b="1" i="0">
                <a:latin typeface="굴림" panose="020B0600000101010101" pitchFamily="50" charset="-127"/>
              </a:rPr>
              <a:t>입력</a:t>
            </a:r>
          </a:p>
        </p:txBody>
      </p:sp>
      <p:sp>
        <p:nvSpPr>
          <p:cNvPr id="49157" name="오른쪽 화살표 178"/>
          <p:cNvSpPr>
            <a:spLocks noChangeArrowheads="1"/>
          </p:cNvSpPr>
          <p:nvPr/>
        </p:nvSpPr>
        <p:spPr bwMode="auto">
          <a:xfrm>
            <a:off x="3786188" y="2786063"/>
            <a:ext cx="214312" cy="6238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buClr>
                <a:schemeClr val="tx2"/>
              </a:buClr>
              <a:buChar char="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buClr>
                <a:schemeClr val="tx2"/>
              </a:buClr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600" b="1" i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846" name="타원 179"/>
          <p:cNvSpPr>
            <a:spLocks noChangeArrowheads="1"/>
          </p:cNvSpPr>
          <p:nvPr/>
        </p:nvSpPr>
        <p:spPr bwMode="auto">
          <a:xfrm>
            <a:off x="2428875" y="2133600"/>
            <a:ext cx="293688" cy="2444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900" i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ko-KR" altLang="en-US" sz="9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1" name="타원 180"/>
          <p:cNvSpPr/>
          <p:nvPr/>
        </p:nvSpPr>
        <p:spPr bwMode="auto">
          <a:xfrm>
            <a:off x="1928813" y="2571750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b="1" i="0" dirty="0">
                <a:latin typeface="Courier New" pitchFamily="49" charset="0"/>
                <a:ea typeface="굴림" charset="-127"/>
                <a:cs typeface="Courier New" pitchFamily="49" charset="0"/>
              </a:rPr>
              <a:t>9</a:t>
            </a:r>
            <a:endParaRPr lang="ko-KR" altLang="en-US" sz="20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82" name="타원 181"/>
          <p:cNvSpPr/>
          <p:nvPr/>
        </p:nvSpPr>
        <p:spPr bwMode="auto">
          <a:xfrm>
            <a:off x="3071813" y="2571750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b="1" i="0" dirty="0">
                <a:latin typeface="Courier New" pitchFamily="49" charset="0"/>
                <a:ea typeface="굴림" charset="-127"/>
                <a:cs typeface="Courier New" pitchFamily="49" charset="0"/>
              </a:rPr>
              <a:t>6</a:t>
            </a:r>
            <a:endParaRPr lang="ko-KR" altLang="en-US" sz="20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5849" name="직선 연결선 182"/>
          <p:cNvCxnSpPr>
            <a:cxnSpLocks noChangeShapeType="1"/>
            <a:stCxn id="35846" idx="3"/>
            <a:endCxn id="181" idx="7"/>
          </p:cNvCxnSpPr>
          <p:nvPr/>
        </p:nvCxnSpPr>
        <p:spPr bwMode="auto">
          <a:xfrm flipH="1">
            <a:off x="2111375" y="2341563"/>
            <a:ext cx="360363" cy="2651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0" name="직선 연결선 183"/>
          <p:cNvCxnSpPr>
            <a:cxnSpLocks noChangeShapeType="1"/>
            <a:stCxn id="35846" idx="5"/>
            <a:endCxn id="182" idx="1"/>
          </p:cNvCxnSpPr>
          <p:nvPr/>
        </p:nvCxnSpPr>
        <p:spPr bwMode="auto">
          <a:xfrm>
            <a:off x="2679700" y="2341563"/>
            <a:ext cx="423863" cy="2651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" name="타원 184"/>
          <p:cNvSpPr/>
          <p:nvPr/>
        </p:nvSpPr>
        <p:spPr bwMode="auto">
          <a:xfrm>
            <a:off x="1500188" y="2928938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b="1" i="0" dirty="0">
                <a:latin typeface="Courier New" pitchFamily="49" charset="0"/>
                <a:ea typeface="굴림" charset="-127"/>
                <a:cs typeface="Courier New" pitchFamily="49" charset="0"/>
              </a:rPr>
              <a:t>7</a:t>
            </a:r>
            <a:endParaRPr lang="ko-KR" altLang="en-US" sz="20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5852" name="직선 연결선 197"/>
          <p:cNvCxnSpPr>
            <a:cxnSpLocks noChangeShapeType="1"/>
            <a:stCxn id="181" idx="3"/>
            <a:endCxn id="185" idx="7"/>
          </p:cNvCxnSpPr>
          <p:nvPr/>
        </p:nvCxnSpPr>
        <p:spPr bwMode="auto">
          <a:xfrm rot="5400000">
            <a:off x="1726407" y="2729706"/>
            <a:ext cx="190500" cy="2778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9" name="타원 198"/>
          <p:cNvSpPr/>
          <p:nvPr/>
        </p:nvSpPr>
        <p:spPr bwMode="auto">
          <a:xfrm>
            <a:off x="2357438" y="2928938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b="1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endParaRPr lang="ko-KR" altLang="en-US" sz="20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5854" name="직선 연결선 199"/>
          <p:cNvCxnSpPr>
            <a:cxnSpLocks noChangeShapeType="1"/>
            <a:stCxn id="181" idx="5"/>
            <a:endCxn id="199" idx="1"/>
          </p:cNvCxnSpPr>
          <p:nvPr/>
        </p:nvCxnSpPr>
        <p:spPr bwMode="auto">
          <a:xfrm rot="16200000" flipH="1">
            <a:off x="2155032" y="2729706"/>
            <a:ext cx="190500" cy="2778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1" name="타원 200"/>
          <p:cNvSpPr/>
          <p:nvPr/>
        </p:nvSpPr>
        <p:spPr bwMode="auto">
          <a:xfrm>
            <a:off x="2786063" y="2928938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b="1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5856" name="직선 연결선 201"/>
          <p:cNvCxnSpPr>
            <a:cxnSpLocks noChangeShapeType="1"/>
            <a:stCxn id="182" idx="3"/>
            <a:endCxn id="201" idx="7"/>
          </p:cNvCxnSpPr>
          <p:nvPr/>
        </p:nvCxnSpPr>
        <p:spPr bwMode="auto">
          <a:xfrm rot="5400000">
            <a:off x="2940844" y="2801144"/>
            <a:ext cx="190500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3" name="타원 202"/>
          <p:cNvSpPr/>
          <p:nvPr/>
        </p:nvSpPr>
        <p:spPr bwMode="auto">
          <a:xfrm>
            <a:off x="3357563" y="2928938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b="1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20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5858" name="직선 연결선 203"/>
          <p:cNvCxnSpPr>
            <a:cxnSpLocks noChangeShapeType="1"/>
            <a:stCxn id="182" idx="5"/>
            <a:endCxn id="203" idx="1"/>
          </p:cNvCxnSpPr>
          <p:nvPr/>
        </p:nvCxnSpPr>
        <p:spPr bwMode="auto">
          <a:xfrm rot="16200000" flipH="1">
            <a:off x="3226594" y="2801144"/>
            <a:ext cx="190500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" name="타원 204"/>
          <p:cNvSpPr/>
          <p:nvPr/>
        </p:nvSpPr>
        <p:spPr bwMode="auto">
          <a:xfrm>
            <a:off x="1143000" y="3286125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b="1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5860" name="직선 연결선 205"/>
          <p:cNvCxnSpPr>
            <a:cxnSpLocks noChangeShapeType="1"/>
            <a:stCxn id="185" idx="3"/>
            <a:endCxn id="205" idx="7"/>
          </p:cNvCxnSpPr>
          <p:nvPr/>
        </p:nvCxnSpPr>
        <p:spPr bwMode="auto">
          <a:xfrm rot="5400000">
            <a:off x="1333501" y="3122612"/>
            <a:ext cx="190500" cy="206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1" name="타원 206"/>
          <p:cNvSpPr>
            <a:spLocks noChangeArrowheads="1"/>
          </p:cNvSpPr>
          <p:nvPr/>
        </p:nvSpPr>
        <p:spPr bwMode="auto">
          <a:xfrm>
            <a:off x="1714500" y="3286125"/>
            <a:ext cx="214313" cy="21431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600" b="1" i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ko-KR" altLang="en-US" sz="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862" name="직선 연결선 207"/>
          <p:cNvCxnSpPr>
            <a:cxnSpLocks noChangeShapeType="1"/>
            <a:stCxn id="185" idx="5"/>
            <a:endCxn id="35861" idx="1"/>
          </p:cNvCxnSpPr>
          <p:nvPr/>
        </p:nvCxnSpPr>
        <p:spPr bwMode="auto">
          <a:xfrm rot="16200000" flipH="1">
            <a:off x="1620837" y="3192463"/>
            <a:ext cx="187325" cy="63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3" name="타원 222"/>
          <p:cNvSpPr/>
          <p:nvPr/>
        </p:nvSpPr>
        <p:spPr bwMode="auto">
          <a:xfrm>
            <a:off x="2071688" y="3286125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b="1" i="0" dirty="0">
                <a:latin typeface="Courier New" pitchFamily="49" charset="0"/>
                <a:ea typeface="굴림" charset="-127"/>
                <a:cs typeface="Courier New" pitchFamily="49" charset="0"/>
              </a:rPr>
              <a:t>8</a:t>
            </a:r>
            <a:endParaRPr lang="ko-KR" altLang="en-US" sz="20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5864" name="직선 연결선 223"/>
          <p:cNvCxnSpPr>
            <a:cxnSpLocks noChangeShapeType="1"/>
            <a:stCxn id="199" idx="3"/>
            <a:endCxn id="223" idx="7"/>
          </p:cNvCxnSpPr>
          <p:nvPr/>
        </p:nvCxnSpPr>
        <p:spPr bwMode="auto">
          <a:xfrm rot="5400000">
            <a:off x="2226469" y="3158331"/>
            <a:ext cx="190500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5" name="타원 338"/>
          <p:cNvSpPr>
            <a:spLocks noChangeArrowheads="1"/>
          </p:cNvSpPr>
          <p:nvPr/>
        </p:nvSpPr>
        <p:spPr bwMode="auto">
          <a:xfrm>
            <a:off x="5286375" y="2276475"/>
            <a:ext cx="293688" cy="2444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000" i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ko-KR" altLang="en-US" sz="10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0" name="타원 339"/>
          <p:cNvSpPr/>
          <p:nvPr/>
        </p:nvSpPr>
        <p:spPr bwMode="auto">
          <a:xfrm>
            <a:off x="4786313" y="2714625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b="1" i="0" dirty="0">
                <a:latin typeface="Courier New" pitchFamily="49" charset="0"/>
                <a:ea typeface="굴림" charset="-127"/>
                <a:cs typeface="Courier New" pitchFamily="49" charset="0"/>
              </a:rPr>
              <a:t>9</a:t>
            </a:r>
            <a:endParaRPr lang="ko-KR" altLang="en-US" sz="20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341" name="타원 340"/>
          <p:cNvSpPr/>
          <p:nvPr/>
        </p:nvSpPr>
        <p:spPr bwMode="auto">
          <a:xfrm>
            <a:off x="5929313" y="2714625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b="1" i="0" dirty="0">
                <a:latin typeface="Courier New" pitchFamily="49" charset="0"/>
                <a:ea typeface="굴림" charset="-127"/>
                <a:cs typeface="Courier New" pitchFamily="49" charset="0"/>
              </a:rPr>
              <a:t>6</a:t>
            </a:r>
            <a:endParaRPr lang="ko-KR" altLang="en-US" sz="20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5868" name="직선 연결선 341"/>
          <p:cNvCxnSpPr>
            <a:cxnSpLocks noChangeShapeType="1"/>
            <a:stCxn id="35865" idx="3"/>
            <a:endCxn id="340" idx="7"/>
          </p:cNvCxnSpPr>
          <p:nvPr/>
        </p:nvCxnSpPr>
        <p:spPr bwMode="auto">
          <a:xfrm flipH="1">
            <a:off x="4968875" y="2484438"/>
            <a:ext cx="360363" cy="2651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9" name="직선 연결선 342"/>
          <p:cNvCxnSpPr>
            <a:cxnSpLocks noChangeShapeType="1"/>
            <a:stCxn id="35865" idx="5"/>
            <a:endCxn id="341" idx="1"/>
          </p:cNvCxnSpPr>
          <p:nvPr/>
        </p:nvCxnSpPr>
        <p:spPr bwMode="auto">
          <a:xfrm>
            <a:off x="5537200" y="2484438"/>
            <a:ext cx="423863" cy="2651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4" name="타원 343"/>
          <p:cNvSpPr/>
          <p:nvPr/>
        </p:nvSpPr>
        <p:spPr bwMode="auto">
          <a:xfrm>
            <a:off x="4357688" y="3071813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b="1" i="0" dirty="0">
                <a:latin typeface="Courier New" pitchFamily="49" charset="0"/>
                <a:ea typeface="굴림" charset="-127"/>
                <a:cs typeface="Courier New" pitchFamily="49" charset="0"/>
              </a:rPr>
              <a:t>7</a:t>
            </a:r>
            <a:endParaRPr lang="ko-KR" altLang="en-US" sz="20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5871" name="직선 연결선 344"/>
          <p:cNvCxnSpPr>
            <a:cxnSpLocks noChangeShapeType="1"/>
            <a:stCxn id="340" idx="3"/>
            <a:endCxn id="344" idx="7"/>
          </p:cNvCxnSpPr>
          <p:nvPr/>
        </p:nvCxnSpPr>
        <p:spPr bwMode="auto">
          <a:xfrm rot="5400000">
            <a:off x="4583907" y="2872581"/>
            <a:ext cx="190500" cy="2778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6" name="타원 345"/>
          <p:cNvSpPr/>
          <p:nvPr/>
        </p:nvSpPr>
        <p:spPr bwMode="auto">
          <a:xfrm>
            <a:off x="5214938" y="3071813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b="1" i="0" dirty="0">
                <a:latin typeface="Courier New" pitchFamily="49" charset="0"/>
                <a:ea typeface="굴림" charset="-127"/>
                <a:cs typeface="Courier New" pitchFamily="49" charset="0"/>
              </a:rPr>
              <a:t>8</a:t>
            </a:r>
            <a:endParaRPr lang="ko-KR" altLang="en-US" sz="20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5873" name="직선 연결선 346"/>
          <p:cNvCxnSpPr>
            <a:cxnSpLocks noChangeShapeType="1"/>
            <a:stCxn id="340" idx="5"/>
            <a:endCxn id="346" idx="1"/>
          </p:cNvCxnSpPr>
          <p:nvPr/>
        </p:nvCxnSpPr>
        <p:spPr bwMode="auto">
          <a:xfrm rot="16200000" flipH="1">
            <a:off x="5012532" y="2872581"/>
            <a:ext cx="190500" cy="2778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" name="타원 347"/>
          <p:cNvSpPr/>
          <p:nvPr/>
        </p:nvSpPr>
        <p:spPr bwMode="auto">
          <a:xfrm>
            <a:off x="5643563" y="3071813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b="1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5875" name="직선 연결선 348"/>
          <p:cNvCxnSpPr>
            <a:cxnSpLocks noChangeShapeType="1"/>
            <a:stCxn id="341" idx="3"/>
            <a:endCxn id="348" idx="7"/>
          </p:cNvCxnSpPr>
          <p:nvPr/>
        </p:nvCxnSpPr>
        <p:spPr bwMode="auto">
          <a:xfrm rot="5400000">
            <a:off x="5798344" y="2944019"/>
            <a:ext cx="190500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0" name="타원 349"/>
          <p:cNvSpPr/>
          <p:nvPr/>
        </p:nvSpPr>
        <p:spPr bwMode="auto">
          <a:xfrm>
            <a:off x="6215063" y="3071813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b="1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20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5877" name="직선 연결선 350"/>
          <p:cNvCxnSpPr>
            <a:cxnSpLocks noChangeShapeType="1"/>
            <a:stCxn id="341" idx="5"/>
            <a:endCxn id="350" idx="1"/>
          </p:cNvCxnSpPr>
          <p:nvPr/>
        </p:nvCxnSpPr>
        <p:spPr bwMode="auto">
          <a:xfrm rot="16200000" flipH="1">
            <a:off x="6084094" y="2944019"/>
            <a:ext cx="190500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2" name="타원 351"/>
          <p:cNvSpPr/>
          <p:nvPr/>
        </p:nvSpPr>
        <p:spPr bwMode="auto">
          <a:xfrm>
            <a:off x="4000500" y="3429000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b="1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5879" name="직선 연결선 352"/>
          <p:cNvCxnSpPr>
            <a:cxnSpLocks noChangeShapeType="1"/>
            <a:stCxn id="344" idx="3"/>
            <a:endCxn id="352" idx="7"/>
          </p:cNvCxnSpPr>
          <p:nvPr/>
        </p:nvCxnSpPr>
        <p:spPr bwMode="auto">
          <a:xfrm rot="5400000">
            <a:off x="4191001" y="3265487"/>
            <a:ext cx="190500" cy="206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80" name="타원 353"/>
          <p:cNvSpPr>
            <a:spLocks noChangeArrowheads="1"/>
          </p:cNvSpPr>
          <p:nvPr/>
        </p:nvSpPr>
        <p:spPr bwMode="auto">
          <a:xfrm>
            <a:off x="4572000" y="3429000"/>
            <a:ext cx="214313" cy="21431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600" b="1" i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ko-KR" altLang="en-US" sz="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881" name="직선 연결선 354"/>
          <p:cNvCxnSpPr>
            <a:cxnSpLocks noChangeShapeType="1"/>
            <a:stCxn id="344" idx="5"/>
            <a:endCxn id="35880" idx="1"/>
          </p:cNvCxnSpPr>
          <p:nvPr/>
        </p:nvCxnSpPr>
        <p:spPr bwMode="auto">
          <a:xfrm rot="16200000" flipH="1">
            <a:off x="4478337" y="3335338"/>
            <a:ext cx="187325" cy="63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6" name="타원 355"/>
          <p:cNvSpPr/>
          <p:nvPr/>
        </p:nvSpPr>
        <p:spPr bwMode="auto">
          <a:xfrm>
            <a:off x="4929188" y="3429000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b="1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endParaRPr lang="ko-KR" altLang="en-US" sz="20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5883" name="직선 연결선 356"/>
          <p:cNvCxnSpPr>
            <a:cxnSpLocks noChangeShapeType="1"/>
            <a:stCxn id="346" idx="3"/>
            <a:endCxn id="356" idx="7"/>
          </p:cNvCxnSpPr>
          <p:nvPr/>
        </p:nvCxnSpPr>
        <p:spPr bwMode="auto">
          <a:xfrm rot="5400000">
            <a:off x="5083969" y="3301206"/>
            <a:ext cx="190500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DADC1C-4360-405C-837A-F1242B7B71BC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188" y="1412875"/>
            <a:ext cx="7705725" cy="39703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Heap(object):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n=0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data):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self.data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=data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heap size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를 하나 줄</a:t>
            </a:r>
            <a:r>
              <a:rPr lang="ko-KR" altLang="en-US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여야 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한다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인덱스는 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부터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인덱스의 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2* 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연산 가능하도록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self.n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self.data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)-1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addElt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self,elt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altLang="ko-KR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ko-KR" altLang="en-US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siftUp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(self,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while(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&gt;=2):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endParaRPr lang="en-US" altLang="ko-KR" sz="14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ko-KR" altLang="en-US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58100" y="476672"/>
            <a:ext cx="342008" cy="361949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36000" rIns="36000" bIns="36000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1/3</a:t>
            </a:r>
            <a:endParaRPr lang="ko-KR" altLang="en-US" sz="1400" i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C09025-31FB-4453-9BFE-0F2DCB9083E0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0814" y="550589"/>
            <a:ext cx="9072563" cy="590931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 dirty="0" err="1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siftDown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self,i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altLang="ko-KR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 err="1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makeHeap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</a:t>
            </a:r>
            <a:r>
              <a:rPr lang="en-US" altLang="ko-KR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</a:t>
            </a: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root(self):</a:t>
            </a: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self.n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&gt;0):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추가 하였음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ko-KR" altLang="en-US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힙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이 더 </a:t>
            </a:r>
            <a:r>
              <a:rPr lang="ko-KR" altLang="en-US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이상없을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때는 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 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없음</a:t>
            </a:r>
          </a:p>
          <a:p>
            <a:pPr>
              <a:defRPr/>
            </a:pP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keyout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removeKeys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heapSort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(a):</a:t>
            </a: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ko-KR" altLang="en-US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00392" y="188640"/>
            <a:ext cx="342008" cy="361949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36000" rIns="36000" bIns="36000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2/3</a:t>
            </a:r>
            <a:endParaRPr lang="ko-KR" altLang="en-US" sz="1400" i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2191C2-567C-4A76-9AB9-BB4D344ADDC7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2275" y="908050"/>
            <a:ext cx="5407025" cy="203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인덱스를 간단히 하기 위해 처음 </a:t>
            </a:r>
            <a:r>
              <a:rPr lang="ko-KR" altLang="en-US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엘리먼트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추가    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a=[0,11,14,2,7,6,3,9,5]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b=Heap(a)</a:t>
            </a:r>
          </a:p>
          <a:p>
            <a:pPr>
              <a:defRPr/>
            </a:pP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b.makeHeap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b.data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b.addElt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(50)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b.data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s=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heapSort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92275" y="3578225"/>
            <a:ext cx="5407025" cy="954088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14, 11, 9, 7, 6, 3, 2, 5]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50, 14, 9, 11, 6, 3, 2, 5, 7]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[50, 14, 11, 9, 7, 6, 5, 3, 2]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58100" y="476672"/>
            <a:ext cx="342008" cy="361949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36000" rIns="36000" bIns="36000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32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r>
              <a:rPr lang="en-US" altLang="ko-KR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/3</a:t>
            </a:r>
            <a:endParaRPr lang="ko-KR" altLang="en-US" sz="1400" i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1EBBC-F302-48EE-8718-9CFD5BD99540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4434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ko-KR" altLang="en-US" sz="2000" i="0" dirty="0" smtClean="0">
                <a:latin typeface="Arial" panose="020B0604020202020204" pitchFamily="34" charset="0"/>
                <a:cs typeface="Arial" panose="020B0604020202020204" pitchFamily="34" charset="0"/>
              </a:rPr>
              <a:t>방법</a:t>
            </a:r>
            <a:r>
              <a:rPr lang="en-US" altLang="ko-KR" sz="2000" i="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2000" i="0" dirty="0" smtClean="0">
                <a:latin typeface="Arial" panose="020B0604020202020204" pitchFamily="34" charset="0"/>
                <a:cs typeface="Arial" panose="020B0604020202020204" pitchFamily="34" charset="0"/>
              </a:rPr>
              <a:t>을 이용하여 </a:t>
            </a:r>
            <a:r>
              <a:rPr lang="en-US" altLang="ko-KR" sz="20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makeHeap</a:t>
            </a:r>
            <a:r>
              <a:rPr lang="en-US" altLang="ko-KR" sz="20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i="0" dirty="0" smtClean="0">
                <a:latin typeface="Arial" panose="020B0604020202020204" pitchFamily="34" charset="0"/>
                <a:cs typeface="Arial" panose="020B0604020202020204" pitchFamily="34" charset="0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608972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1EBBC-F302-48EE-8718-9CFD5BD99540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  <p:pic>
        <p:nvPicPr>
          <p:cNvPr id="5" name="kPRA0W1kECg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7524" y="1428364"/>
            <a:ext cx="8568952" cy="4820036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772400" cy="9286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각 정렬 알고리즘 별 데이터 정렬 진행 시각화</a:t>
            </a:r>
          </a:p>
        </p:txBody>
      </p:sp>
    </p:spTree>
    <p:extLst>
      <p:ext uri="{BB962C8B-B14F-4D97-AF65-F5344CB8AC3E}">
        <p14:creationId xmlns:p14="http://schemas.microsoft.com/office/powerpoint/2010/main" val="270468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입력 데이터 유형별 각 정렬 알고리즘 효율 비교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1EBBC-F302-48EE-8718-9CFD5BD99540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  <p:pic>
        <p:nvPicPr>
          <p:cNvPr id="4" name="BeoCbJPuvSE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23115" y="1052736"/>
            <a:ext cx="870496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FCC8ED-D45F-483C-9FB0-FDA5184954E3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188" y="1412875"/>
            <a:ext cx="3600450" cy="224676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s=[3,2,5,7,1,9,4,6,8]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>
              <a:defRPr/>
            </a:pPr>
            <a:endParaRPr lang="en-US" altLang="ko-KR" sz="14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삽입정렬 구현</a:t>
            </a:r>
            <a:endParaRPr lang="en-US" altLang="ko-KR" sz="14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787900" y="2060575"/>
            <a:ext cx="3600450" cy="3079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3, 4, 5, 6, 7, 8, 9]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685800"/>
          </a:xfrm>
        </p:spPr>
        <p:txBody>
          <a:bodyPr/>
          <a:lstStyle/>
          <a:p>
            <a:pPr eaLnBrk="1" hangingPunct="1"/>
            <a:r>
              <a:rPr lang="ko-KR" altLang="en-US" smtClean="0"/>
              <a:t>삽입정렬 알고리즘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2FFB12-6A57-4E46-9DB2-958F3F8C6D0F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8313" y="692150"/>
            <a:ext cx="5327650" cy="39703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List():</a:t>
            </a: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s):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self.data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s[:]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self.n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insertion_sort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>
              <a:defRPr/>
            </a:pPr>
            <a:endParaRPr lang="en-US" altLang="ko-KR" sz="14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ko-KR" altLang="en-US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s=[3,2,5,7,1,9,4,6,8]</a:t>
            </a: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List(s)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a.insertion_sort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64163" y="5589588"/>
            <a:ext cx="3600450" cy="3079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3, 4, 5, 6, 7, 8, 9]</a:t>
            </a:r>
          </a:p>
        </p:txBody>
      </p:sp>
      <p:sp>
        <p:nvSpPr>
          <p:cNvPr id="10245" name="TextBox 1"/>
          <p:cNvSpPr txBox="1">
            <a:spLocks noChangeArrowheads="1"/>
          </p:cNvSpPr>
          <p:nvPr/>
        </p:nvSpPr>
        <p:spPr bwMode="auto">
          <a:xfrm>
            <a:off x="1692275" y="333375"/>
            <a:ext cx="3916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000" i="0">
                <a:latin typeface="Arial" panose="020B0604020202020204" pitchFamily="34" charset="0"/>
                <a:cs typeface="Arial" panose="020B0604020202020204" pitchFamily="34" charset="0"/>
              </a:rPr>
              <a:t>객체지향방법을 이용한 삽입정렬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E60ED7-3925-4949-8A31-DD4D7DD82B9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선택정렬 알고리즘</a:t>
            </a:r>
            <a:r>
              <a:rPr lang="en-US" altLang="ko-KR" dirty="0" smtClean="0"/>
              <a:t>(selection sort)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88" y="1011238"/>
            <a:ext cx="8839200" cy="1281112"/>
          </a:xfrm>
        </p:spPr>
        <p:txBody>
          <a:bodyPr/>
          <a:lstStyle/>
          <a:p>
            <a:pPr eaLnBrk="1" hangingPunct="1"/>
            <a:r>
              <a:rPr lang="ko-KR" altLang="en-US" smtClean="0"/>
              <a:t>문제</a:t>
            </a:r>
            <a:r>
              <a:rPr lang="en-US" altLang="ko-KR" smtClean="0"/>
              <a:t>: </a:t>
            </a:r>
            <a:r>
              <a:rPr lang="ko-KR" altLang="en-US" smtClean="0"/>
              <a:t>비내림차순으로 </a:t>
            </a:r>
            <a:r>
              <a:rPr lang="en-US" altLang="ko-KR" i="1" smtClean="0"/>
              <a:t>n</a:t>
            </a:r>
            <a:r>
              <a:rPr lang="ko-KR" altLang="en-US" smtClean="0"/>
              <a:t>개의 키를 정렬</a:t>
            </a:r>
          </a:p>
          <a:p>
            <a:pPr eaLnBrk="1" hangingPunct="1"/>
            <a:r>
              <a:rPr lang="ko-KR" altLang="en-US" smtClean="0"/>
              <a:t>입력</a:t>
            </a:r>
            <a:r>
              <a:rPr lang="en-US" altLang="ko-KR" smtClean="0"/>
              <a:t>: </a:t>
            </a:r>
            <a:r>
              <a:rPr lang="ko-KR" altLang="en-US" smtClean="0"/>
              <a:t>양의 정수 </a:t>
            </a:r>
            <a:r>
              <a:rPr lang="en-US" altLang="ko-KR" i="1" smtClean="0"/>
              <a:t>n</a:t>
            </a:r>
            <a:r>
              <a:rPr lang="en-US" altLang="ko-KR" smtClean="0"/>
              <a:t>; </a:t>
            </a:r>
            <a:r>
              <a:rPr lang="ko-KR" altLang="en-US" smtClean="0"/>
              <a:t>키의 배열 </a:t>
            </a:r>
            <a:r>
              <a:rPr lang="en-US" altLang="ko-KR" smtClean="0"/>
              <a:t>S[1..</a:t>
            </a:r>
            <a:r>
              <a:rPr lang="en-US" altLang="ko-KR" i="1" smtClean="0"/>
              <a:t>n</a:t>
            </a:r>
            <a:r>
              <a:rPr lang="en-US" altLang="ko-KR" smtClean="0"/>
              <a:t>]</a:t>
            </a:r>
          </a:p>
          <a:p>
            <a:pPr eaLnBrk="1" hangingPunct="1"/>
            <a:r>
              <a:rPr lang="ko-KR" altLang="en-US" smtClean="0"/>
              <a:t>출력</a:t>
            </a:r>
            <a:r>
              <a:rPr lang="en-US" altLang="ko-KR" smtClean="0"/>
              <a:t>: </a:t>
            </a:r>
            <a:r>
              <a:rPr lang="ko-KR" altLang="en-US" smtClean="0"/>
              <a:t>비내림차순으로 정렬된 키의 배열 </a:t>
            </a:r>
            <a:r>
              <a:rPr lang="en-US" altLang="ko-KR" smtClean="0"/>
              <a:t>S[1..</a:t>
            </a:r>
            <a:r>
              <a:rPr lang="en-US" altLang="ko-KR" i="1" smtClean="0"/>
              <a:t>n</a:t>
            </a:r>
            <a:r>
              <a:rPr lang="en-US" altLang="ko-KR" smtClean="0"/>
              <a:t>]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/>
              <a:t>	</a:t>
            </a:r>
          </a:p>
        </p:txBody>
      </p:sp>
      <p:sp>
        <p:nvSpPr>
          <p:cNvPr id="11269" name="직사각형 6"/>
          <p:cNvSpPr>
            <a:spLocks noChangeArrowheads="1"/>
          </p:cNvSpPr>
          <p:nvPr/>
        </p:nvSpPr>
        <p:spPr bwMode="auto">
          <a:xfrm>
            <a:off x="900113" y="2492375"/>
            <a:ext cx="7143750" cy="31432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selectionsort(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S[]){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i, j, smallest;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endParaRPr lang="en-US" altLang="ko-KR" sz="16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(i=1; i&lt;=n-1; i++){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smallest = i;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(j=i+1; j&lt;=n; j++)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(S[j]&lt;S[smallest])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    smallest = j;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exchange S[i] and S[smallest];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511C7A-1D28-44CD-88EA-57F3D69DDD4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088" y="908050"/>
            <a:ext cx="32258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(ex)                  3   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1   4   5   2 </a:t>
            </a:r>
            <a:endParaRPr lang="ko-KR" altLang="en-US" sz="2000" i="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4900" y="2024063"/>
            <a:ext cx="17224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1   3   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4   5   2 </a:t>
            </a:r>
            <a:endParaRPr lang="ko-KR" altLang="en-US" sz="2000" i="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7" name="모서리가 둥근 사각형 설명선 6"/>
          <p:cNvSpPr/>
          <p:nvPr/>
        </p:nvSpPr>
        <p:spPr bwMode="auto">
          <a:xfrm>
            <a:off x="2859088" y="519113"/>
            <a:ext cx="649287" cy="182562"/>
          </a:xfrm>
          <a:prstGeom prst="wedgeRoundRectCallout">
            <a:avLst>
              <a:gd name="adj1" fmla="val -45752"/>
              <a:gd name="adj2" fmla="val 266139"/>
              <a:gd name="adj3" fmla="val 16667"/>
            </a:avLst>
          </a:prstGeom>
          <a:solidFill>
            <a:srgbClr val="99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i="0" dirty="0">
                <a:latin typeface="+mj-lt"/>
                <a:cs typeface="Courier New" pitchFamily="49" charset="0"/>
              </a:rPr>
              <a:t>smallest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1908175" y="423863"/>
            <a:ext cx="647700" cy="184150"/>
          </a:xfrm>
          <a:prstGeom prst="wedgeRoundRectCallout">
            <a:avLst>
              <a:gd name="adj1" fmla="val 39493"/>
              <a:gd name="adj2" fmla="val 219519"/>
              <a:gd name="adj3" fmla="val 16667"/>
            </a:avLst>
          </a:prstGeom>
          <a:solidFill>
            <a:srgbClr val="99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dirty="0" err="1">
                <a:latin typeface="+mj-lt"/>
                <a:cs typeface="Courier New" pitchFamily="49" charset="0"/>
              </a:rPr>
              <a:t>i</a:t>
            </a:r>
            <a:r>
              <a:rPr lang="en-US" altLang="ko-KR" sz="1200" i="0" dirty="0">
                <a:latin typeface="+mj-lt"/>
                <a:cs typeface="Courier New" pitchFamily="49" charset="0"/>
              </a:rPr>
              <a:t>=1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44738" y="3059113"/>
            <a:ext cx="165893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1   2   4   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5   3 </a:t>
            </a:r>
            <a:endParaRPr lang="ko-KR" altLang="en-US" sz="2000" i="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>
            <a:off x="4046538" y="1649413"/>
            <a:ext cx="647700" cy="182562"/>
          </a:xfrm>
          <a:prstGeom prst="wedgeRoundRectCallout">
            <a:avLst>
              <a:gd name="adj1" fmla="val -73677"/>
              <a:gd name="adj2" fmla="val 250599"/>
              <a:gd name="adj3" fmla="val 16667"/>
            </a:avLst>
          </a:prstGeom>
          <a:solidFill>
            <a:srgbClr val="99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i="0" dirty="0">
                <a:latin typeface="+mj-lt"/>
                <a:cs typeface="Courier New" pitchFamily="49" charset="0"/>
              </a:rPr>
              <a:t>smallest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12" name="모서리가 둥근 사각형 설명선 11"/>
          <p:cNvSpPr/>
          <p:nvPr/>
        </p:nvSpPr>
        <p:spPr bwMode="auto">
          <a:xfrm>
            <a:off x="2232025" y="1557338"/>
            <a:ext cx="647700" cy="182562"/>
          </a:xfrm>
          <a:prstGeom prst="wedgeRoundRectCallout">
            <a:avLst>
              <a:gd name="adj1" fmla="val 39493"/>
              <a:gd name="adj2" fmla="val 219519"/>
              <a:gd name="adj3" fmla="val 16667"/>
            </a:avLst>
          </a:prstGeom>
          <a:solidFill>
            <a:srgbClr val="99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dirty="0" err="1">
                <a:latin typeface="+mj-lt"/>
                <a:cs typeface="Courier New" pitchFamily="49" charset="0"/>
              </a:rPr>
              <a:t>i</a:t>
            </a:r>
            <a:r>
              <a:rPr lang="en-US" altLang="ko-KR" sz="1200" i="0" dirty="0">
                <a:latin typeface="+mj-lt"/>
                <a:cs typeface="Courier New" pitchFamily="49" charset="0"/>
              </a:rPr>
              <a:t>=2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13" name="모서리가 둥근 사각형 설명선 12"/>
          <p:cNvSpPr/>
          <p:nvPr/>
        </p:nvSpPr>
        <p:spPr bwMode="auto">
          <a:xfrm>
            <a:off x="3924300" y="2698750"/>
            <a:ext cx="647700" cy="184150"/>
          </a:xfrm>
          <a:prstGeom prst="wedgeRoundRectCallout">
            <a:avLst>
              <a:gd name="adj1" fmla="val -73677"/>
              <a:gd name="adj2" fmla="val 250599"/>
              <a:gd name="adj3" fmla="val 16667"/>
            </a:avLst>
          </a:prstGeom>
          <a:solidFill>
            <a:srgbClr val="99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i="0" dirty="0">
                <a:latin typeface="+mj-lt"/>
                <a:cs typeface="Courier New" pitchFamily="49" charset="0"/>
              </a:rPr>
              <a:t>smallest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14" name="모서리가 둥근 사각형 설명선 13"/>
          <p:cNvSpPr/>
          <p:nvPr/>
        </p:nvSpPr>
        <p:spPr bwMode="auto">
          <a:xfrm>
            <a:off x="2374900" y="2600325"/>
            <a:ext cx="647700" cy="184150"/>
          </a:xfrm>
          <a:prstGeom prst="wedgeRoundRectCallout">
            <a:avLst>
              <a:gd name="adj1" fmla="val 57130"/>
              <a:gd name="adj2" fmla="val 240239"/>
              <a:gd name="adj3" fmla="val 16667"/>
            </a:avLst>
          </a:prstGeom>
          <a:solidFill>
            <a:srgbClr val="99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dirty="0" err="1">
                <a:latin typeface="+mj-lt"/>
                <a:cs typeface="Courier New" pitchFamily="49" charset="0"/>
              </a:rPr>
              <a:t>i</a:t>
            </a:r>
            <a:r>
              <a:rPr lang="en-US" altLang="ko-KR" sz="1200" i="0" dirty="0">
                <a:latin typeface="+mj-lt"/>
                <a:cs typeface="Courier New" pitchFamily="49" charset="0"/>
              </a:rPr>
              <a:t>=3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33625" y="4149725"/>
            <a:ext cx="16605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1   2   3   5   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4</a:t>
            </a:r>
            <a:r>
              <a:rPr lang="en-US" altLang="ko-KR" sz="2000" i="0" dirty="0">
                <a:latin typeface="+mj-lt"/>
              </a:rPr>
              <a:t> 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17" name="모서리가 둥근 사각형 설명선 16"/>
          <p:cNvSpPr/>
          <p:nvPr/>
        </p:nvSpPr>
        <p:spPr bwMode="auto">
          <a:xfrm>
            <a:off x="3994150" y="3673475"/>
            <a:ext cx="647700" cy="184150"/>
          </a:xfrm>
          <a:prstGeom prst="wedgeRoundRectCallout">
            <a:avLst>
              <a:gd name="adj1" fmla="val -73677"/>
              <a:gd name="adj2" fmla="val 250599"/>
              <a:gd name="adj3" fmla="val 16667"/>
            </a:avLst>
          </a:prstGeom>
          <a:solidFill>
            <a:srgbClr val="99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i="0" dirty="0">
                <a:latin typeface="+mj-lt"/>
                <a:cs typeface="Courier New" pitchFamily="49" charset="0"/>
              </a:rPr>
              <a:t>smallest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03463" y="5013325"/>
            <a:ext cx="165893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1   2   3   4   5 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64163" y="1416050"/>
            <a:ext cx="998537" cy="2857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1 exchange</a:t>
            </a:r>
            <a:endParaRPr lang="ko-KR" altLang="en-US" sz="1400" i="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73688" y="2479675"/>
            <a:ext cx="998537" cy="2857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1 exchange</a:t>
            </a:r>
            <a:endParaRPr lang="ko-KR" altLang="en-US" sz="1400" i="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73688" y="3735388"/>
            <a:ext cx="998537" cy="2873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1 exchange</a:t>
            </a:r>
            <a:endParaRPr lang="ko-KR" altLang="en-US" sz="1400" i="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64163" y="4691063"/>
            <a:ext cx="998537" cy="2873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1 exchange</a:t>
            </a:r>
            <a:endParaRPr lang="ko-KR" altLang="en-US" sz="1400" i="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22338" y="5732463"/>
            <a:ext cx="18002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(ex)  5 4 3 2 1 ?</a:t>
            </a:r>
            <a:endParaRPr lang="ko-KR" altLang="en-US" sz="2000" i="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4" name="타원 3"/>
          <p:cNvSpPr/>
          <p:nvPr/>
        </p:nvSpPr>
        <p:spPr bwMode="auto">
          <a:xfrm>
            <a:off x="2698750" y="908050"/>
            <a:ext cx="1398588" cy="369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26" name="모서리가 둥근 사각형 설명선 25"/>
          <p:cNvSpPr/>
          <p:nvPr/>
        </p:nvSpPr>
        <p:spPr bwMode="auto">
          <a:xfrm>
            <a:off x="4046538" y="455613"/>
            <a:ext cx="1030287" cy="236537"/>
          </a:xfrm>
          <a:prstGeom prst="wedgeRoundRectCallout">
            <a:avLst>
              <a:gd name="adj1" fmla="val -47641"/>
              <a:gd name="adj2" fmla="val 188439"/>
              <a:gd name="adj3" fmla="val 16667"/>
            </a:avLst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i="0" dirty="0">
                <a:latin typeface="+mj-lt"/>
                <a:cs typeface="Courier New" pitchFamily="49" charset="0"/>
              </a:rPr>
              <a:t>comparison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2" name="아래쪽 화살표 1"/>
          <p:cNvSpPr/>
          <p:nvPr/>
        </p:nvSpPr>
        <p:spPr bwMode="auto">
          <a:xfrm>
            <a:off x="3013075" y="1454150"/>
            <a:ext cx="288925" cy="500063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아래쪽 화살표 27"/>
          <p:cNvSpPr/>
          <p:nvPr/>
        </p:nvSpPr>
        <p:spPr bwMode="auto">
          <a:xfrm>
            <a:off x="3013075" y="2433638"/>
            <a:ext cx="288925" cy="50165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아래쪽 화살표 28"/>
          <p:cNvSpPr/>
          <p:nvPr/>
        </p:nvSpPr>
        <p:spPr bwMode="auto">
          <a:xfrm>
            <a:off x="3024188" y="3462338"/>
            <a:ext cx="287337" cy="50165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아래쪽 화살표 29"/>
          <p:cNvSpPr/>
          <p:nvPr/>
        </p:nvSpPr>
        <p:spPr bwMode="auto">
          <a:xfrm>
            <a:off x="3024188" y="4497388"/>
            <a:ext cx="287337" cy="50165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3013075" y="2009775"/>
            <a:ext cx="1084263" cy="369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31" name="타원 30"/>
          <p:cNvSpPr/>
          <p:nvPr/>
        </p:nvSpPr>
        <p:spPr bwMode="auto">
          <a:xfrm>
            <a:off x="3286125" y="3043238"/>
            <a:ext cx="760413" cy="369887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3557588" y="4117975"/>
            <a:ext cx="404812" cy="369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A162AE-CFE4-4BEF-A82B-345CD6CFE97F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188" y="1412875"/>
            <a:ext cx="3600450" cy="224676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s=[3,2,5,7,1,9,4,6,8]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>
              <a:defRPr/>
            </a:pPr>
            <a:endParaRPr lang="en-US" altLang="ko-KR" sz="14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ko-KR" altLang="en-US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787900" y="2060575"/>
            <a:ext cx="3600450" cy="3079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3, 4, 5, 6, 7, 8, 9]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선택정렬 알고리즘</a:t>
            </a:r>
            <a:r>
              <a:rPr lang="en-US" altLang="ko-KR" dirty="0" smtClean="0"/>
              <a:t>(selection sort)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14339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96200D2-B8E4-4791-B93F-BCA041837CB6}" type="slidenum">
              <a:rPr kumimoji="0" lang="en-US" altLang="ko-KR" sz="1300" i="0" smtClean="0"/>
              <a:pPr/>
              <a:t>9</a:t>
            </a:fld>
            <a:endParaRPr kumimoji="0" lang="en-US" altLang="ko-KR" sz="1300" i="0" smtClean="0"/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1619250" y="1916113"/>
            <a:ext cx="4384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 i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en-US" sz="2000" i="0">
                <a:latin typeface="Arial" panose="020B0604020202020204" pitchFamily="34" charset="0"/>
                <a:cs typeface="Arial" panose="020B0604020202020204" pitchFamily="34" charset="0"/>
              </a:rPr>
              <a:t>연습</a:t>
            </a:r>
            <a:r>
              <a:rPr lang="en-US" altLang="ko-KR" sz="2000" i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ko-KR" altLang="en-US" sz="2000" i="0">
                <a:latin typeface="Arial" panose="020B0604020202020204" pitchFamily="34" charset="0"/>
                <a:cs typeface="Arial" panose="020B0604020202020204" pitchFamily="34" charset="0"/>
              </a:rPr>
              <a:t>객체지향방법으로 구현하시오</a:t>
            </a:r>
            <a:r>
              <a:rPr lang="en-US" altLang="ko-KR" sz="2000" i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20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대나무">
  <a:themeElements>
    <a:clrScheme name="">
      <a:dk1>
        <a:srgbClr val="3F3E00"/>
      </a:dk1>
      <a:lt1>
        <a:srgbClr val="E7F8C8"/>
      </a:lt1>
      <a:dk2>
        <a:srgbClr val="2A55AA"/>
      </a:dk2>
      <a:lt2>
        <a:srgbClr val="777777"/>
      </a:lt2>
      <a:accent1>
        <a:srgbClr val="FFFF99"/>
      </a:accent1>
      <a:accent2>
        <a:srgbClr val="FF9933"/>
      </a:accent2>
      <a:accent3>
        <a:srgbClr val="F1FBE0"/>
      </a:accent3>
      <a:accent4>
        <a:srgbClr val="343400"/>
      </a:accent4>
      <a:accent5>
        <a:srgbClr val="FFFFCA"/>
      </a:accent5>
      <a:accent6>
        <a:srgbClr val="E78A2D"/>
      </a:accent6>
      <a:hlink>
        <a:srgbClr val="00CC99"/>
      </a:hlink>
      <a:folHlink>
        <a:srgbClr val="B2B2B2"/>
      </a:folHlink>
    </a:clrScheme>
    <a:fontScheme name="대나무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eaLnBrk="1" hangingPunct="1">
          <a:buFont typeface="Wingdings 2" pitchFamily="18" charset="2"/>
          <a:buNone/>
          <a:defRPr sz="1600" b="1" i="0" dirty="0" smtClean="0">
            <a:latin typeface="Courier New" pitchFamily="49" charset="0"/>
            <a:cs typeface="Courier New" pitchFamily="49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marL="342900" indent="-342900" eaLnBrk="1" hangingPunct="1">
          <a:buFont typeface="Wingdings" panose="05000000000000000000" pitchFamily="2" charset="2"/>
          <a:buChar char="l"/>
          <a:defRPr sz="2000" i="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대나무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5">
        <a:dk1>
          <a:srgbClr val="3D6D6C"/>
        </a:dk1>
        <a:lt1>
          <a:srgbClr val="DBF4AE"/>
        </a:lt1>
        <a:dk2>
          <a:srgbClr val="79AD3F"/>
        </a:dk2>
        <a:lt2>
          <a:srgbClr val="777777"/>
        </a:lt2>
        <a:accent1>
          <a:srgbClr val="EDAD39"/>
        </a:accent1>
        <a:accent2>
          <a:srgbClr val="FF6600"/>
        </a:accent2>
        <a:accent3>
          <a:srgbClr val="EAF8D3"/>
        </a:accent3>
        <a:accent4>
          <a:srgbClr val="335C5B"/>
        </a:accent4>
        <a:accent5>
          <a:srgbClr val="F4D3AE"/>
        </a:accent5>
        <a:accent6>
          <a:srgbClr val="E75C00"/>
        </a:accent6>
        <a:hlink>
          <a:srgbClr val="00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6">
        <a:dk1>
          <a:srgbClr val="3F3E00"/>
        </a:dk1>
        <a:lt1>
          <a:srgbClr val="E7F8C8"/>
        </a:lt1>
        <a:dk2>
          <a:srgbClr val="2A690B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7">
        <a:dk1>
          <a:srgbClr val="3F3E00"/>
        </a:dk1>
        <a:lt1>
          <a:srgbClr val="E7F8C8"/>
        </a:lt1>
        <a:dk2>
          <a:srgbClr val="996600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Office\Templates\디자인\대나무.pot</Template>
  <TotalTime>11261</TotalTime>
  <Words>1837</Words>
  <Application>Microsoft Office PowerPoint</Application>
  <PresentationFormat>화면 슬라이드 쇼(4:3)</PresentationFormat>
  <Paragraphs>628</Paragraphs>
  <Slides>36</Slides>
  <Notes>1</Notes>
  <HiddenSlides>0</HiddenSlides>
  <MMClips>2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36</vt:i4>
      </vt:variant>
    </vt:vector>
  </HeadingPairs>
  <TitlesOfParts>
    <vt:vector size="46" baseType="lpstr">
      <vt:lpstr>굴림</vt:lpstr>
      <vt:lpstr>맑은 고딕</vt:lpstr>
      <vt:lpstr>Arial</vt:lpstr>
      <vt:lpstr>Courier New</vt:lpstr>
      <vt:lpstr>Times New Roman</vt:lpstr>
      <vt:lpstr>Wingdings</vt:lpstr>
      <vt:lpstr>Wingdings 2</vt:lpstr>
      <vt:lpstr>대나무</vt:lpstr>
      <vt:lpstr>Equation</vt:lpstr>
      <vt:lpstr>수식</vt:lpstr>
      <vt:lpstr>7장. 계산복잡도의 소개: 정렬 문제</vt:lpstr>
      <vt:lpstr>삽입정렬 알고리즘 (Insertion Sort)</vt:lpstr>
      <vt:lpstr>삽입정렬 알고리즘 </vt:lpstr>
      <vt:lpstr>삽입정렬 알고리즘 </vt:lpstr>
      <vt:lpstr>PowerPoint 프레젠테이션</vt:lpstr>
      <vt:lpstr>선택정렬 알고리즘(selection sort)</vt:lpstr>
      <vt:lpstr>PowerPoint 프레젠테이션</vt:lpstr>
      <vt:lpstr>선택정렬 알고리즘(selection sort)</vt:lpstr>
      <vt:lpstr>PowerPoint 프레젠테이션</vt:lpstr>
      <vt:lpstr>교환정렬 알고리즘(Exchange Sort )</vt:lpstr>
      <vt:lpstr>PowerPoint 프레젠테이션</vt:lpstr>
      <vt:lpstr>교환정렬 알고리즘(Exchange Sort )</vt:lpstr>
      <vt:lpstr>PowerPoint 프레젠테이션</vt:lpstr>
      <vt:lpstr>거품정렬 (Bubble Sort)</vt:lpstr>
      <vt:lpstr>PowerPoint 프레젠테이션</vt:lpstr>
      <vt:lpstr>거품정렬 (Bubble Sort)</vt:lpstr>
      <vt:lpstr>PowerPoint 프레젠테이션</vt:lpstr>
      <vt:lpstr>합병정렬 알고리즘</vt:lpstr>
      <vt:lpstr>PowerPoint 프레젠테이션</vt:lpstr>
      <vt:lpstr>빠른정렬 알고리즘</vt:lpstr>
      <vt:lpstr>힙( heap)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heap 정렬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[실습]</vt:lpstr>
      <vt:lpstr>각 정렬 알고리즘 별 데이터 정렬 진행 시각화</vt:lpstr>
      <vt:lpstr>입력 데이터 유형별 각 정렬 알고리즘 효율 비교</vt:lpstr>
    </vt:vector>
  </TitlesOfParts>
  <Company>한양 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서막</dc:title>
  <dc:creator>han</dc:creator>
  <cp:lastModifiedBy>한치근 교수</cp:lastModifiedBy>
  <cp:revision>1300</cp:revision>
  <cp:lastPrinted>1999-10-04T03:01:58Z</cp:lastPrinted>
  <dcterms:created xsi:type="dcterms:W3CDTF">1999-08-17T02:45:08Z</dcterms:created>
  <dcterms:modified xsi:type="dcterms:W3CDTF">2018-07-30T04:31:54Z</dcterms:modified>
</cp:coreProperties>
</file>