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75"/>
  </p:notesMasterIdLst>
  <p:handoutMasterIdLst>
    <p:handoutMasterId r:id="rId76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348" r:id="rId10"/>
    <p:sldId id="267" r:id="rId11"/>
    <p:sldId id="268" r:id="rId12"/>
    <p:sldId id="269" r:id="rId13"/>
    <p:sldId id="270" r:id="rId14"/>
    <p:sldId id="347" r:id="rId15"/>
    <p:sldId id="271" r:id="rId16"/>
    <p:sldId id="272" r:id="rId17"/>
    <p:sldId id="351" r:id="rId18"/>
    <p:sldId id="341" r:id="rId19"/>
    <p:sldId id="316" r:id="rId20"/>
    <p:sldId id="274" r:id="rId21"/>
    <p:sldId id="275" r:id="rId22"/>
    <p:sldId id="276" r:id="rId23"/>
    <p:sldId id="311" r:id="rId24"/>
    <p:sldId id="277" r:id="rId25"/>
    <p:sldId id="278" r:id="rId26"/>
    <p:sldId id="345" r:id="rId27"/>
    <p:sldId id="342" r:id="rId28"/>
    <p:sldId id="279" r:id="rId29"/>
    <p:sldId id="280" r:id="rId30"/>
    <p:sldId id="337" r:id="rId31"/>
    <p:sldId id="349" r:id="rId32"/>
    <p:sldId id="339" r:id="rId33"/>
    <p:sldId id="310" r:id="rId34"/>
    <p:sldId id="353" r:id="rId35"/>
    <p:sldId id="317" r:id="rId36"/>
    <p:sldId id="287" r:id="rId37"/>
    <p:sldId id="288" r:id="rId38"/>
    <p:sldId id="31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350" r:id="rId47"/>
    <p:sldId id="296" r:id="rId48"/>
    <p:sldId id="297" r:id="rId49"/>
    <p:sldId id="298" r:id="rId50"/>
    <p:sldId id="321" r:id="rId51"/>
    <p:sldId id="299" r:id="rId52"/>
    <p:sldId id="300" r:id="rId53"/>
    <p:sldId id="322" r:id="rId54"/>
    <p:sldId id="301" r:id="rId55"/>
    <p:sldId id="302" r:id="rId56"/>
    <p:sldId id="303" r:id="rId57"/>
    <p:sldId id="323" r:id="rId58"/>
    <p:sldId id="324" r:id="rId59"/>
    <p:sldId id="325" r:id="rId60"/>
    <p:sldId id="327" r:id="rId61"/>
    <p:sldId id="329" r:id="rId62"/>
    <p:sldId id="330" r:id="rId63"/>
    <p:sldId id="331" r:id="rId64"/>
    <p:sldId id="332" r:id="rId65"/>
    <p:sldId id="326" r:id="rId66"/>
    <p:sldId id="304" r:id="rId67"/>
    <p:sldId id="333" r:id="rId68"/>
    <p:sldId id="334" r:id="rId69"/>
    <p:sldId id="335" r:id="rId70"/>
    <p:sldId id="336" r:id="rId71"/>
    <p:sldId id="340" r:id="rId72"/>
    <p:sldId id="344" r:id="rId73"/>
    <p:sldId id="354" r:id="rId74"/>
  </p:sldIdLst>
  <p:sldSz cx="9144000" cy="6858000" type="screen4x3"/>
  <p:notesSz cx="6669088" cy="97536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020C"/>
    <a:srgbClr val="FFFFFF"/>
    <a:srgbClr val="22581C"/>
    <a:srgbClr val="D10729"/>
    <a:srgbClr val="CCFFCC"/>
    <a:srgbClr val="99FF99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5" autoAdjust="0"/>
    <p:restoredTop sz="87146" autoAdjust="0"/>
  </p:normalViewPr>
  <p:slideViewPr>
    <p:cSldViewPr>
      <p:cViewPr varScale="1">
        <p:scale>
          <a:sx n="60" d="100"/>
          <a:sy n="60" d="100"/>
        </p:scale>
        <p:origin x="161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2.wmf"/><Relationship Id="rId7" Type="http://schemas.openxmlformats.org/officeDocument/2006/relationships/image" Target="../media/image23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11" Type="http://schemas.openxmlformats.org/officeDocument/2006/relationships/image" Target="../media/image59.wmf"/><Relationship Id="rId5" Type="http://schemas.openxmlformats.org/officeDocument/2006/relationships/image" Target="../media/image54.wmf"/><Relationship Id="rId10" Type="http://schemas.openxmlformats.org/officeDocument/2006/relationships/image" Target="../media/image58.wmf"/><Relationship Id="rId4" Type="http://schemas.openxmlformats.org/officeDocument/2006/relationships/image" Target="../media/image53.wmf"/><Relationship Id="rId9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5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9" Type="http://schemas.openxmlformats.org/officeDocument/2006/relationships/image" Target="../media/image7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9" Type="http://schemas.openxmlformats.org/officeDocument/2006/relationships/image" Target="../media/image8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4" Type="http://schemas.openxmlformats.org/officeDocument/2006/relationships/image" Target="../media/image94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10" Type="http://schemas.openxmlformats.org/officeDocument/2006/relationships/image" Target="../media/image121.wmf"/><Relationship Id="rId4" Type="http://schemas.openxmlformats.org/officeDocument/2006/relationships/image" Target="../media/image115.wmf"/><Relationship Id="rId9" Type="http://schemas.openxmlformats.org/officeDocument/2006/relationships/image" Target="../media/image120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image" Target="../media/image124.wmf"/><Relationship Id="rId7" Type="http://schemas.openxmlformats.org/officeDocument/2006/relationships/image" Target="../media/image128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Relationship Id="rId9" Type="http://schemas.openxmlformats.org/officeDocument/2006/relationships/image" Target="../media/image130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image" Target="../media/image143.wmf"/><Relationship Id="rId3" Type="http://schemas.openxmlformats.org/officeDocument/2006/relationships/image" Target="../media/image133.wmf"/><Relationship Id="rId7" Type="http://schemas.openxmlformats.org/officeDocument/2006/relationships/image" Target="../media/image137.wmf"/><Relationship Id="rId12" Type="http://schemas.openxmlformats.org/officeDocument/2006/relationships/image" Target="../media/image142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11" Type="http://schemas.openxmlformats.org/officeDocument/2006/relationships/image" Target="../media/image141.wmf"/><Relationship Id="rId5" Type="http://schemas.openxmlformats.org/officeDocument/2006/relationships/image" Target="../media/image135.wmf"/><Relationship Id="rId10" Type="http://schemas.openxmlformats.org/officeDocument/2006/relationships/image" Target="../media/image140.wmf"/><Relationship Id="rId4" Type="http://schemas.openxmlformats.org/officeDocument/2006/relationships/image" Target="../media/image134.wmf"/><Relationship Id="rId9" Type="http://schemas.openxmlformats.org/officeDocument/2006/relationships/image" Target="../media/image139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image" Target="../media/image151.wmf"/><Relationship Id="rId7" Type="http://schemas.openxmlformats.org/officeDocument/2006/relationships/image" Target="../media/image155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4.wmf"/><Relationship Id="rId11" Type="http://schemas.openxmlformats.org/officeDocument/2006/relationships/image" Target="../media/image159.wmf"/><Relationship Id="rId5" Type="http://schemas.openxmlformats.org/officeDocument/2006/relationships/image" Target="../media/image153.wmf"/><Relationship Id="rId10" Type="http://schemas.openxmlformats.org/officeDocument/2006/relationships/image" Target="../media/image158.wmf"/><Relationship Id="rId4" Type="http://schemas.openxmlformats.org/officeDocument/2006/relationships/image" Target="../media/image152.wmf"/><Relationship Id="rId9" Type="http://schemas.openxmlformats.org/officeDocument/2006/relationships/image" Target="../media/image157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5" Type="http://schemas.openxmlformats.org/officeDocument/2006/relationships/image" Target="../media/image100.wmf"/><Relationship Id="rId4" Type="http://schemas.openxmlformats.org/officeDocument/2006/relationships/image" Target="../media/image163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10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t" anchorCtr="0" compatLnSpc="1">
            <a:prstTxWarp prst="textNoShape">
              <a:avLst/>
            </a:prstTxWarp>
          </a:bodyPr>
          <a:lstStyle>
            <a:lvl1pPr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2 분할정복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t" anchorCtr="0" compatLnSpc="1">
            <a:prstTxWarp prst="textNoShape">
              <a:avLst/>
            </a:prstTxWarp>
          </a:bodyPr>
          <a:lstStyle>
            <a:lvl1pPr algn="r"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0CD06F89-232B-47F9-831D-69C96B3CE8A6}" type="datetime1">
              <a:rPr lang="ko-KR" altLang="en-US"/>
              <a:pPr>
                <a:defRPr/>
              </a:pPr>
              <a:t>2019-03-19</a:t>
            </a:fld>
            <a:endParaRPr lang="en-US" altLang="ko-KR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b" anchorCtr="0" compatLnSpc="1">
            <a:prstTxWarp prst="textNoShape">
              <a:avLst/>
            </a:prstTxWarp>
          </a:bodyPr>
          <a:lstStyle>
            <a:lvl1pPr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b" anchorCtr="0" compatLnSpc="1">
            <a:prstTxWarp prst="textNoShape">
              <a:avLst/>
            </a:prstTxWarp>
          </a:bodyPr>
          <a:lstStyle>
            <a:lvl1pPr algn="r" defTabSz="936625" eaLnBrk="1" latin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EC537E6-B59D-46D0-879B-00015F927B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1329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t" anchorCtr="0" compatLnSpc="1">
            <a:prstTxWarp prst="textNoShape">
              <a:avLst/>
            </a:prstTxWarp>
          </a:bodyPr>
          <a:lstStyle>
            <a:lvl1pPr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2 분할정복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t" anchorCtr="0" compatLnSpc="1">
            <a:prstTxWarp prst="textNoShape">
              <a:avLst/>
            </a:prstTxWarp>
          </a:bodyPr>
          <a:lstStyle>
            <a:lvl1pPr algn="r"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EF93372F-96B0-4287-94EE-E274E9342C31}" type="datetime1">
              <a:rPr lang="ko-KR" altLang="en-US"/>
              <a:pPr>
                <a:defRPr/>
              </a:pPr>
              <a:t>2019-03-19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1838"/>
            <a:ext cx="4875212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33913"/>
            <a:ext cx="4891088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b" anchorCtr="0" compatLnSpc="1">
            <a:prstTxWarp prst="textNoShape">
              <a:avLst/>
            </a:prstTxWarp>
          </a:bodyPr>
          <a:lstStyle>
            <a:lvl1pPr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b" anchorCtr="0" compatLnSpc="1">
            <a:prstTxWarp prst="textNoShape">
              <a:avLst/>
            </a:prstTxWarp>
          </a:bodyPr>
          <a:lstStyle>
            <a:lvl1pPr algn="r" defTabSz="936625" eaLnBrk="1" latin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0FA5393-2F8C-4922-A49A-F2107E30C5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373133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알고리즘 강의 슬라이드 2 분할정복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1B55364-953E-479A-9195-3DF780DBB6CC}" type="datetime1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2019-03-19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078CA93-32E3-43C6-A737-28A2DFA6E081}" type="slidenum">
              <a:rPr lang="en-US" altLang="ko-KR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99392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52228" name="머리글 개체 틀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smtClean="0">
                <a:latin typeface="Times New Roman" panose="02020603050405020304" pitchFamily="18" charset="0"/>
              </a:rPr>
              <a:t>알고리즘 강의 슬라이드 2 분할정복</a:t>
            </a:r>
          </a:p>
        </p:txBody>
      </p:sp>
      <p:sp>
        <p:nvSpPr>
          <p:cNvPr id="52229" name="날짜 개체 틀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3F023E82-A166-4EE9-97AA-2018C7CEF595}" type="datetime1">
              <a:rPr lang="ko-KR" altLang="en-US" sz="1200" smtClean="0">
                <a:latin typeface="Times New Roman" panose="02020603050405020304" pitchFamily="18" charset="0"/>
              </a:rPr>
              <a:pPr/>
              <a:t>2019-03-19</a:t>
            </a:fld>
            <a:endParaRPr lang="en-US" altLang="ko-KR" sz="1200" smtClean="0">
              <a:latin typeface="Times New Roman" panose="02020603050405020304" pitchFamily="18" charset="0"/>
            </a:endParaRPr>
          </a:p>
        </p:txBody>
      </p:sp>
      <p:sp>
        <p:nvSpPr>
          <p:cNvPr id="52230" name="바닥글 개체 틀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52231" name="슬라이드 번호 개체 틀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E6148E0-A85C-4ADA-AB25-153C104A4216}" type="slidenum">
              <a:rPr lang="en-US" altLang="ko-KR" sz="1200" smtClean="0">
                <a:latin typeface="Times New Roman" panose="02020603050405020304" pitchFamily="18" charset="0"/>
              </a:rPr>
              <a:pPr/>
              <a:t>30</a:t>
            </a:fld>
            <a:endParaRPr lang="en-US" altLang="ko-KR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38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53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748A9BC-5DFA-4831-9772-4F3106CF5789}" type="slidenum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32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065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83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2952350-6231-4E08-8D4E-48A0CDD74BE9}" type="slidenum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35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509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알고리즘 강의 슬라이드 2 분할정복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A0B9B36-71E3-41F4-ABD0-8E15310C5D54}" type="datetime1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2019-03-19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D834E7-C564-44F8-BD8D-522F1F7102A0}" type="slidenum">
              <a:rPr lang="en-US" altLang="ko-KR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37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790815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4E9CCED-E89E-468D-A714-584CD701E6B7}" type="slidenum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38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535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81924" name="머리글 개체 틀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알고리즘 강의 슬라이드 2 분할정복</a:t>
            </a:r>
          </a:p>
        </p:txBody>
      </p:sp>
      <p:sp>
        <p:nvSpPr>
          <p:cNvPr id="81925" name="날짜 개체 틀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7ADCE09-2700-426C-9336-CC3D8E658174}" type="datetime1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2019-03-19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81926" name="바닥글 개체 틀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81927" name="슬라이드 번호 개체 틀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CB3F2CC-65BB-438B-AB92-8234649472C1}" type="slidenum">
              <a:rPr lang="en-US" altLang="ko-KR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55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765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92164" name="머리글 개체 틀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알고리즘 강의 슬라이드 2 분할정복</a:t>
            </a:r>
          </a:p>
        </p:txBody>
      </p:sp>
      <p:sp>
        <p:nvSpPr>
          <p:cNvPr id="92165" name="날짜 개체 틀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499719B-BE55-446A-8DF2-DB903BD667FD}" type="datetime1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2019-03-19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92166" name="바닥글 개체 틀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92167" name="슬라이드 번호 개체 틀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FC13C27-C620-4723-A069-48145579C967}" type="slidenum">
              <a:rPr lang="en-US" altLang="ko-KR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64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376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2 분할정복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F93372F-96B0-4287-94EE-E274E9342C31}" type="datetime1">
              <a:rPr lang="ko-KR" altLang="en-US" smtClean="0"/>
              <a:pPr>
                <a:defRPr/>
              </a:pPr>
              <a:t>2019-03-19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0FA5393-2F8C-4922-A49A-F2107E30C507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4635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모든 프로그래밍 언어는 </a:t>
            </a:r>
            <a:r>
              <a:rPr lang="en-US" altLang="ko-KR" dirty="0" smtClean="0"/>
              <a:t>recursion</a:t>
            </a:r>
            <a:r>
              <a:rPr lang="ko-KR" altLang="en-US" dirty="0" smtClean="0"/>
              <a:t>은 지원하지 않는다</a:t>
            </a:r>
            <a:r>
              <a:rPr lang="en-US" altLang="ko-KR" dirty="0" smtClean="0"/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Recursion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없이도 프로그램을 만들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2 분할정복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F93372F-96B0-4287-94EE-E274E9342C31}" type="datetime1">
              <a:rPr lang="ko-KR" altLang="en-US" smtClean="0"/>
              <a:pPr>
                <a:defRPr/>
              </a:pPr>
              <a:t>2019-03-19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0FA5393-2F8C-4922-A49A-F2107E30C507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1155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W(1)</a:t>
            </a:r>
            <a:r>
              <a:rPr lang="en-US" altLang="ko-KR" baseline="0" dirty="0" smtClean="0"/>
              <a:t> = 1</a:t>
            </a:r>
            <a:endParaRPr lang="en-US" altLang="ko-KR" dirty="0" smtClean="0"/>
          </a:p>
          <a:p>
            <a:r>
              <a:rPr lang="en-US" altLang="ko-KR" dirty="0" smtClean="0"/>
              <a:t>W(2) = W(1)</a:t>
            </a:r>
            <a:r>
              <a:rPr lang="en-US" altLang="ko-KR" baseline="0" dirty="0" smtClean="0"/>
              <a:t> +</a:t>
            </a:r>
            <a:r>
              <a:rPr lang="en-US" altLang="ko-KR" dirty="0" smtClean="0"/>
              <a:t> 2 = 3</a:t>
            </a:r>
          </a:p>
          <a:p>
            <a:r>
              <a:rPr lang="en-US" altLang="ko-KR" dirty="0" smtClean="0"/>
              <a:t>W(4)</a:t>
            </a:r>
            <a:r>
              <a:rPr lang="en-US" altLang="ko-KR" baseline="0" dirty="0" smtClean="0"/>
              <a:t> = W(2) + 4 = 7</a:t>
            </a:r>
          </a:p>
          <a:p>
            <a:r>
              <a:rPr lang="en-US" altLang="ko-KR" baseline="0" dirty="0" smtClean="0"/>
              <a:t>W(8) = W(4) + 8 = 15</a:t>
            </a:r>
          </a:p>
          <a:p>
            <a:r>
              <a:rPr lang="en-US" altLang="ko-KR" baseline="0" dirty="0" smtClean="0"/>
              <a:t>W(n) = 2^(k/2) – 1</a:t>
            </a:r>
            <a:br>
              <a:rPr lang="en-US" altLang="ko-KR" baseline="0" dirty="0" smtClean="0"/>
            </a:br>
            <a:r>
              <a:rPr lang="en-US" altLang="ko-KR" baseline="0" dirty="0" smtClean="0"/>
              <a:t>W(n) = n/2 - 1</a:t>
            </a:r>
          </a:p>
          <a:p>
            <a:r>
              <a:rPr lang="en-US" altLang="ko-KR" baseline="0" dirty="0" smtClean="0"/>
              <a:t>W(n) = W(</a:t>
            </a:r>
          </a:p>
          <a:p>
            <a:r>
              <a:rPr lang="en-US" altLang="ko-KR" baseline="0" dirty="0" smtClean="0"/>
              <a:t>W(16) = 31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교수님 </a:t>
            </a:r>
            <a:r>
              <a:rPr lang="en-US" altLang="ko-KR" baseline="0" dirty="0" smtClean="0"/>
              <a:t>– W(n) = W(n/2^3) + n/2^2 + n/2 + n -&gt; </a:t>
            </a:r>
            <a:r>
              <a:rPr lang="ko-KR" altLang="en-US" baseline="0" dirty="0" smtClean="0"/>
              <a:t>등비수열의 합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2 분할정복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F93372F-96B0-4287-94EE-E274E9342C31}" type="datetime1">
              <a:rPr lang="ko-KR" altLang="en-US" smtClean="0"/>
              <a:pPr>
                <a:defRPr/>
              </a:pPr>
              <a:t>2019-03-19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0FA5393-2F8C-4922-A49A-F2107E30C507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8159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6628" name="머리글 개체 틀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smtClean="0">
                <a:latin typeface="Times New Roman" panose="02020603050405020304" pitchFamily="18" charset="0"/>
              </a:rPr>
              <a:t>알고리즘 강의 슬라이드 2 분할정복</a:t>
            </a:r>
          </a:p>
        </p:txBody>
      </p:sp>
      <p:sp>
        <p:nvSpPr>
          <p:cNvPr id="26629" name="날짜 개체 틀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070CAF5-8F8B-4D67-B64B-8E86101D542E}" type="datetime1">
              <a:rPr lang="ko-KR" altLang="en-US" sz="1200" smtClean="0">
                <a:latin typeface="Times New Roman" panose="02020603050405020304" pitchFamily="18" charset="0"/>
              </a:rPr>
              <a:pPr/>
              <a:t>2019-03-19</a:t>
            </a:fld>
            <a:endParaRPr lang="en-US" altLang="ko-KR" sz="1200" smtClean="0">
              <a:latin typeface="Times New Roman" panose="02020603050405020304" pitchFamily="18" charset="0"/>
            </a:endParaRPr>
          </a:p>
        </p:txBody>
      </p:sp>
      <p:sp>
        <p:nvSpPr>
          <p:cNvPr id="26630" name="바닥글 개체 틀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26631" name="슬라이드 번호 개체 틀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74A0614-6DB0-4FB7-885C-3A37235770CA}" type="slidenum">
              <a:rPr lang="en-US" altLang="ko-KR" sz="1200" smtClean="0">
                <a:latin typeface="Times New Roman" panose="02020603050405020304" pitchFamily="18" charset="0"/>
              </a:rPr>
              <a:pPr/>
              <a:t>10</a:t>
            </a:fld>
            <a:endParaRPr lang="en-US" altLang="ko-KR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716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3796" name="머리글 개체 틀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smtClean="0">
                <a:latin typeface="Times New Roman" panose="02020603050405020304" pitchFamily="18" charset="0"/>
              </a:rPr>
              <a:t>알고리즘 강의 슬라이드 2 분할정복</a:t>
            </a:r>
          </a:p>
        </p:txBody>
      </p:sp>
      <p:sp>
        <p:nvSpPr>
          <p:cNvPr id="33797" name="날짜 개체 틀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91E52DC-76E8-4EA8-8562-F53C472EF272}" type="datetime1">
              <a:rPr lang="ko-KR" altLang="en-US" sz="1200" smtClean="0">
                <a:latin typeface="Times New Roman" panose="02020603050405020304" pitchFamily="18" charset="0"/>
              </a:rPr>
              <a:pPr/>
              <a:t>2019-03-19</a:t>
            </a:fld>
            <a:endParaRPr lang="en-US" altLang="ko-KR" sz="1200" smtClean="0">
              <a:latin typeface="Times New Roman" panose="02020603050405020304" pitchFamily="18" charset="0"/>
            </a:endParaRPr>
          </a:p>
        </p:txBody>
      </p:sp>
      <p:sp>
        <p:nvSpPr>
          <p:cNvPr id="33798" name="바닥글 개체 틀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33799" name="슬라이드 번호 개체 틀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0A8B4A1-2034-4A5C-8CF0-6B28B027795B}" type="slidenum">
              <a:rPr lang="en-US" altLang="ko-KR" sz="1200" smtClean="0">
                <a:latin typeface="Times New Roman" panose="02020603050405020304" pitchFamily="18" charset="0"/>
              </a:rPr>
              <a:pPr/>
              <a:t>16</a:t>
            </a:fld>
            <a:endParaRPr lang="en-US" altLang="ko-KR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985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8C692D9-0B73-4A21-AC93-409DA2B8B407}" type="slidenum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18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587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4F48C41-9DAA-43B5-BF9B-591DE8A9E50C}" type="slidenum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19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178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481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6600157-375D-4249-A565-71BD054C5260}" type="slidenum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27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475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0563A-C49F-453F-BEB4-486C373BD84E}" type="datetime1">
              <a:rPr lang="ko-KR" altLang="en-US"/>
              <a:pPr>
                <a:defRPr/>
              </a:pPr>
              <a:t>2019-03-19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D6A5D-29CB-4F1D-8608-76547B58DA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976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C7EF4-BBF9-48BB-AC6A-406180BDF6BF}" type="datetime1">
              <a:rPr lang="ko-KR" altLang="en-US"/>
              <a:pPr>
                <a:defRPr/>
              </a:pPr>
              <a:t>2019-03-19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B5D2A-7CDF-4FAC-A560-A37202D111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871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609600"/>
            <a:ext cx="22098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400" y="609600"/>
            <a:ext cx="64770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96AF7-05B7-43EA-A539-5142C8FF135A}" type="datetime1">
              <a:rPr lang="ko-KR" altLang="en-US"/>
              <a:pPr>
                <a:defRPr/>
              </a:pPr>
              <a:t>2019-03-19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3342A-BE70-47C9-B59E-24EE626D19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965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>
                <a:solidFill>
                  <a:srgbClr val="3E020C"/>
                </a:solidFill>
              </a:defRPr>
            </a:lvl1pPr>
            <a:lvl2pPr>
              <a:defRPr sz="2000">
                <a:solidFill>
                  <a:srgbClr val="3E020C"/>
                </a:solidFill>
              </a:defRPr>
            </a:lvl2pPr>
            <a:lvl3pPr>
              <a:defRPr sz="2000">
                <a:solidFill>
                  <a:srgbClr val="3E020C"/>
                </a:solidFill>
              </a:defRPr>
            </a:lvl3pPr>
            <a:lvl4pPr>
              <a:defRPr sz="2000">
                <a:solidFill>
                  <a:srgbClr val="3E020C"/>
                </a:solidFill>
              </a:defRPr>
            </a:lvl4pPr>
            <a:lvl5pPr>
              <a:defRPr sz="2000">
                <a:solidFill>
                  <a:srgbClr val="3E020C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B2558-823F-44FC-BDAA-18593507DFD3}" type="datetime1">
              <a:rPr lang="ko-KR" altLang="en-US"/>
              <a:pPr>
                <a:defRPr/>
              </a:pPr>
              <a:t>2019-03-19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101013" y="6248400"/>
            <a:ext cx="509587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2DA58-8EA1-44E1-81E0-7429ADC4BC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587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B100A-C564-4837-806A-DE90A3CE97B7}" type="datetime1">
              <a:rPr lang="ko-KR" altLang="en-US"/>
              <a:pPr>
                <a:defRPr/>
              </a:pPr>
              <a:t>2019-03-19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0562E-B5C3-43CB-8F46-F8EA905597F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882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4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093B58-3A89-492B-9C9A-57B33DBD6135}" type="datetime1">
              <a:rPr lang="ko-KR" altLang="en-US"/>
              <a:pPr>
                <a:defRPr/>
              </a:pPr>
              <a:t>2019-03-19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74121-A599-4BC8-825E-31B8E509BB7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374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4F34D-E612-4288-B629-65515A8692DF}" type="datetime1">
              <a:rPr lang="ko-KR" altLang="en-US"/>
              <a:pPr>
                <a:defRPr/>
              </a:pPr>
              <a:t>2019-03-19</a:t>
            </a:fld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E2DFB-9D8C-4485-A324-27B95450D69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732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5DCAB2-45AB-4E91-BDE2-C547B514DC7E}" type="datetime1">
              <a:rPr lang="ko-KR" altLang="en-US"/>
              <a:pPr>
                <a:defRPr/>
              </a:pPr>
              <a:t>2019-03-19</a:t>
            </a:fld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29B11-072F-45C0-B442-9A7BBA4E9AC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846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DB5F9-A10B-440B-9C90-B07E9AEBBC38}" type="datetime1">
              <a:rPr lang="ko-KR" altLang="en-US"/>
              <a:pPr>
                <a:defRPr/>
              </a:pPr>
              <a:t>2019-03-19</a:t>
            </a:fld>
            <a:endParaRPr lang="en-US" altLang="ko-K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01BF5-2016-4E27-9807-3F9E03E256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518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5F263-69D4-4553-8F79-22A4401FCF45}" type="datetime1">
              <a:rPr lang="ko-KR" altLang="en-US"/>
              <a:pPr>
                <a:defRPr/>
              </a:pPr>
              <a:t>2019-03-19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EE0E4-110C-4895-B284-48809F2745A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437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7F8CF-8BE9-4514-B1DA-C9F028A4C35A}" type="datetime1">
              <a:rPr lang="ko-KR" altLang="en-US"/>
              <a:pPr>
                <a:defRPr/>
              </a:pPr>
              <a:t>2019-03-19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13292-7ED9-4D6C-B6D2-A3D0F5C000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701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4BE707E-867C-4D89-B508-25C698D81F8D}" type="datetime1">
              <a:rPr lang="ko-KR" altLang="en-US"/>
              <a:pPr>
                <a:defRPr/>
              </a:pPr>
              <a:t>2019-03-19</a:t>
            </a:fld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/>
            </a:lvl1pPr>
          </a:lstStyle>
          <a:p>
            <a:pPr>
              <a:defRPr/>
            </a:pPr>
            <a:fld id="{873EC1DA-8642-463C-924C-AD8C05CEC2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981200"/>
            <a:ext cx="883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43" r:id="rId1"/>
    <p:sldLayoutId id="2147484944" r:id="rId2"/>
    <p:sldLayoutId id="2147484945" r:id="rId3"/>
    <p:sldLayoutId id="2147484946" r:id="rId4"/>
    <p:sldLayoutId id="2147484947" r:id="rId5"/>
    <p:sldLayoutId id="2147484948" r:id="rId6"/>
    <p:sldLayoutId id="2147484949" r:id="rId7"/>
    <p:sldLayoutId id="2147484950" r:id="rId8"/>
    <p:sldLayoutId id="2147484951" r:id="rId9"/>
    <p:sldLayoutId id="2147484952" r:id="rId10"/>
    <p:sldLayoutId id="2147484953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 2" panose="05020102010507070707" pitchFamily="18" charset="2"/>
        <a:buBlip>
          <a:blip r:embed="rId13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10.bin"/><Relationship Id="rId3" Type="http://schemas.openxmlformats.org/officeDocument/2006/relationships/image" Target="../media/image1.png"/><Relationship Id="rId7" Type="http://schemas.openxmlformats.org/officeDocument/2006/relationships/image" Target="../media/image7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9.e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wmf"/><Relationship Id="rId1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5.wmf"/><Relationship Id="rId3" Type="http://schemas.openxmlformats.org/officeDocument/2006/relationships/image" Target="../media/image1.png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1.png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3.wmf"/><Relationship Id="rId3" Type="http://schemas.openxmlformats.org/officeDocument/2006/relationships/image" Target="../media/image1.png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1.png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1.png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time_continue=2&amp;v=cVMKXKoGu_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VMKXKoGu_Y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5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43.bin"/><Relationship Id="rId3" Type="http://schemas.openxmlformats.org/officeDocument/2006/relationships/image" Target="../media/image1.png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2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5" Type="http://schemas.openxmlformats.org/officeDocument/2006/relationships/image" Target="../media/image46.wmf"/><Relationship Id="rId10" Type="http://schemas.openxmlformats.org/officeDocument/2006/relationships/oleObject" Target="../embeddings/oleObject39.bin"/><Relationship Id="rId19" Type="http://schemas.openxmlformats.org/officeDocument/2006/relationships/image" Target="../media/image48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41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4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54.wmf"/><Relationship Id="rId18" Type="http://schemas.openxmlformats.org/officeDocument/2006/relationships/oleObject" Target="../embeddings/oleObject52.bin"/><Relationship Id="rId3" Type="http://schemas.openxmlformats.org/officeDocument/2006/relationships/image" Target="../media/image1.png"/><Relationship Id="rId21" Type="http://schemas.openxmlformats.org/officeDocument/2006/relationships/image" Target="../media/image57.wmf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23.wmf"/><Relationship Id="rId25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1.bin"/><Relationship Id="rId20" Type="http://schemas.openxmlformats.org/officeDocument/2006/relationships/oleObject" Target="../embeddings/oleObject53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53.wmf"/><Relationship Id="rId24" Type="http://schemas.openxmlformats.org/officeDocument/2006/relationships/oleObject" Target="../embeddings/oleObject55.bin"/><Relationship Id="rId5" Type="http://schemas.openxmlformats.org/officeDocument/2006/relationships/image" Target="../media/image50.wmf"/><Relationship Id="rId15" Type="http://schemas.openxmlformats.org/officeDocument/2006/relationships/image" Target="../media/image55.wmf"/><Relationship Id="rId23" Type="http://schemas.openxmlformats.org/officeDocument/2006/relationships/image" Target="../media/image58.wmf"/><Relationship Id="rId10" Type="http://schemas.openxmlformats.org/officeDocument/2006/relationships/oleObject" Target="../embeddings/oleObject48.bin"/><Relationship Id="rId19" Type="http://schemas.openxmlformats.org/officeDocument/2006/relationships/image" Target="../media/image56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52.wmf"/><Relationship Id="rId14" Type="http://schemas.openxmlformats.org/officeDocument/2006/relationships/oleObject" Target="../embeddings/oleObject50.bin"/><Relationship Id="rId22" Type="http://schemas.openxmlformats.org/officeDocument/2006/relationships/oleObject" Target="../embeddings/oleObject54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image" Target="../media/image1.png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54.wmf"/><Relationship Id="rId5" Type="http://schemas.openxmlformats.org/officeDocument/2006/relationships/image" Target="../media/image60.w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62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60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65.wmf"/><Relationship Id="rId4" Type="http://schemas.openxmlformats.org/officeDocument/2006/relationships/oleObject" Target="../embeddings/oleObject6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70.wmf"/><Relationship Id="rId18" Type="http://schemas.openxmlformats.org/officeDocument/2006/relationships/oleObject" Target="../embeddings/oleObject70.bin"/><Relationship Id="rId3" Type="http://schemas.openxmlformats.org/officeDocument/2006/relationships/image" Target="../media/image1.png"/><Relationship Id="rId21" Type="http://schemas.openxmlformats.org/officeDocument/2006/relationships/image" Target="../media/image74.wmf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7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9.bin"/><Relationship Id="rId20" Type="http://schemas.openxmlformats.org/officeDocument/2006/relationships/oleObject" Target="../embeddings/oleObject71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69.wmf"/><Relationship Id="rId5" Type="http://schemas.openxmlformats.org/officeDocument/2006/relationships/image" Target="../media/image66.wmf"/><Relationship Id="rId15" Type="http://schemas.openxmlformats.org/officeDocument/2006/relationships/image" Target="../media/image71.wmf"/><Relationship Id="rId10" Type="http://schemas.openxmlformats.org/officeDocument/2006/relationships/oleObject" Target="../embeddings/oleObject66.bin"/><Relationship Id="rId19" Type="http://schemas.openxmlformats.org/officeDocument/2006/relationships/image" Target="../media/image73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68.wmf"/><Relationship Id="rId14" Type="http://schemas.openxmlformats.org/officeDocument/2006/relationships/oleObject" Target="../embeddings/oleObject68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79.wmf"/><Relationship Id="rId18" Type="http://schemas.openxmlformats.org/officeDocument/2006/relationships/oleObject" Target="../embeddings/oleObject79.bin"/><Relationship Id="rId3" Type="http://schemas.openxmlformats.org/officeDocument/2006/relationships/image" Target="../media/image1.png"/><Relationship Id="rId21" Type="http://schemas.openxmlformats.org/officeDocument/2006/relationships/image" Target="../media/image83.wmf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8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8.bin"/><Relationship Id="rId20" Type="http://schemas.openxmlformats.org/officeDocument/2006/relationships/oleObject" Target="../embeddings/oleObject80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78.wmf"/><Relationship Id="rId5" Type="http://schemas.openxmlformats.org/officeDocument/2006/relationships/image" Target="../media/image75.wmf"/><Relationship Id="rId15" Type="http://schemas.openxmlformats.org/officeDocument/2006/relationships/image" Target="../media/image80.wmf"/><Relationship Id="rId10" Type="http://schemas.openxmlformats.org/officeDocument/2006/relationships/oleObject" Target="../embeddings/oleObject75.bin"/><Relationship Id="rId19" Type="http://schemas.openxmlformats.org/officeDocument/2006/relationships/image" Target="../media/image82.w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77.wmf"/><Relationship Id="rId14" Type="http://schemas.openxmlformats.org/officeDocument/2006/relationships/oleObject" Target="../embeddings/oleObject77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image" Target="../media/image1.png"/><Relationship Id="rId7" Type="http://schemas.openxmlformats.org/officeDocument/2006/relationships/image" Target="../media/image8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82.bin"/><Relationship Id="rId5" Type="http://schemas.openxmlformats.org/officeDocument/2006/relationships/image" Target="../media/image84.wmf"/><Relationship Id="rId4" Type="http://schemas.openxmlformats.org/officeDocument/2006/relationships/oleObject" Target="../embeddings/oleObject81.bin"/><Relationship Id="rId9" Type="http://schemas.openxmlformats.org/officeDocument/2006/relationships/image" Target="../media/image86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85.bin"/><Relationship Id="rId5" Type="http://schemas.openxmlformats.org/officeDocument/2006/relationships/image" Target="../media/image87.wmf"/><Relationship Id="rId4" Type="http://schemas.openxmlformats.org/officeDocument/2006/relationships/oleObject" Target="../embeddings/oleObject84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image" Target="../media/image1.png"/><Relationship Id="rId7" Type="http://schemas.openxmlformats.org/officeDocument/2006/relationships/image" Target="../media/image9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94.wmf"/><Relationship Id="rId5" Type="http://schemas.openxmlformats.org/officeDocument/2006/relationships/image" Target="../media/image91.wmf"/><Relationship Id="rId10" Type="http://schemas.openxmlformats.org/officeDocument/2006/relationships/oleObject" Target="../embeddings/oleObject91.bin"/><Relationship Id="rId4" Type="http://schemas.openxmlformats.org/officeDocument/2006/relationships/oleObject" Target="../embeddings/oleObject88.bin"/><Relationship Id="rId9" Type="http://schemas.openxmlformats.org/officeDocument/2006/relationships/image" Target="../media/image93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93.bin"/><Relationship Id="rId5" Type="http://schemas.openxmlformats.org/officeDocument/2006/relationships/image" Target="../media/image95.wmf"/><Relationship Id="rId4" Type="http://schemas.openxmlformats.org/officeDocument/2006/relationships/oleObject" Target="../embeddings/oleObject92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image" Target="../media/image1.png"/><Relationship Id="rId7" Type="http://schemas.openxmlformats.org/officeDocument/2006/relationships/image" Target="../media/image9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95.bin"/><Relationship Id="rId5" Type="http://schemas.openxmlformats.org/officeDocument/2006/relationships/image" Target="../media/image97.wmf"/><Relationship Id="rId4" Type="http://schemas.openxmlformats.org/officeDocument/2006/relationships/oleObject" Target="../embeddings/oleObject94.bin"/><Relationship Id="rId9" Type="http://schemas.openxmlformats.org/officeDocument/2006/relationships/image" Target="../media/image99.w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97.bin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101.wmf"/><Relationship Id="rId4" Type="http://schemas.openxmlformats.org/officeDocument/2006/relationships/oleObject" Target="../embeddings/oleObject98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104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101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image" Target="../media/image109.wmf"/><Relationship Id="rId3" Type="http://schemas.openxmlformats.org/officeDocument/2006/relationships/image" Target="../media/image1.png"/><Relationship Id="rId7" Type="http://schemas.openxmlformats.org/officeDocument/2006/relationships/image" Target="../media/image106.wmf"/><Relationship Id="rId12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108.wmf"/><Relationship Id="rId5" Type="http://schemas.openxmlformats.org/officeDocument/2006/relationships/image" Target="../media/image105.wmf"/><Relationship Id="rId10" Type="http://schemas.openxmlformats.org/officeDocument/2006/relationships/oleObject" Target="../embeddings/oleObject105.bin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107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08.bin"/><Relationship Id="rId5" Type="http://schemas.openxmlformats.org/officeDocument/2006/relationships/image" Target="../media/image110.wmf"/><Relationship Id="rId4" Type="http://schemas.openxmlformats.org/officeDocument/2006/relationships/oleObject" Target="../embeddings/oleObject107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19.wmf"/><Relationship Id="rId3" Type="http://schemas.openxmlformats.org/officeDocument/2006/relationships/oleObject" Target="../embeddings/oleObject109.bin"/><Relationship Id="rId21" Type="http://schemas.openxmlformats.org/officeDocument/2006/relationships/image" Target="../media/image1.png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16.wmf"/><Relationship Id="rId17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8.wmf"/><Relationship Id="rId20" Type="http://schemas.openxmlformats.org/officeDocument/2006/relationships/image" Target="../media/image120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23" Type="http://schemas.openxmlformats.org/officeDocument/2006/relationships/image" Target="../media/image121.wmf"/><Relationship Id="rId10" Type="http://schemas.openxmlformats.org/officeDocument/2006/relationships/image" Target="../media/image115.wmf"/><Relationship Id="rId19" Type="http://schemas.openxmlformats.org/officeDocument/2006/relationships/oleObject" Target="../embeddings/oleObject117.bin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17.wmf"/><Relationship Id="rId22" Type="http://schemas.openxmlformats.org/officeDocument/2006/relationships/oleObject" Target="../embeddings/oleObject118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oleObject" Target="../embeddings/oleObject124.bin"/><Relationship Id="rId18" Type="http://schemas.openxmlformats.org/officeDocument/2006/relationships/image" Target="../media/image129.wmf"/><Relationship Id="rId3" Type="http://schemas.openxmlformats.org/officeDocument/2006/relationships/oleObject" Target="../embeddings/oleObject119.bin"/><Relationship Id="rId21" Type="http://schemas.openxmlformats.org/officeDocument/2006/relationships/image" Target="../media/image1.png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26.wmf"/><Relationship Id="rId17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8.wmf"/><Relationship Id="rId20" Type="http://schemas.openxmlformats.org/officeDocument/2006/relationships/image" Target="../media/image130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10" Type="http://schemas.openxmlformats.org/officeDocument/2006/relationships/image" Target="../media/image125.wmf"/><Relationship Id="rId19" Type="http://schemas.openxmlformats.org/officeDocument/2006/relationships/oleObject" Target="../embeddings/oleObject127.bin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27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13" Type="http://schemas.openxmlformats.org/officeDocument/2006/relationships/image" Target="../media/image135.wmf"/><Relationship Id="rId18" Type="http://schemas.openxmlformats.org/officeDocument/2006/relationships/oleObject" Target="../embeddings/oleObject135.bin"/><Relationship Id="rId26" Type="http://schemas.openxmlformats.org/officeDocument/2006/relationships/oleObject" Target="../embeddings/oleObject139.bin"/><Relationship Id="rId3" Type="http://schemas.openxmlformats.org/officeDocument/2006/relationships/image" Target="../media/image1.png"/><Relationship Id="rId21" Type="http://schemas.openxmlformats.org/officeDocument/2006/relationships/image" Target="../media/image139.wmf"/><Relationship Id="rId7" Type="http://schemas.openxmlformats.org/officeDocument/2006/relationships/image" Target="../media/image132.wmf"/><Relationship Id="rId12" Type="http://schemas.openxmlformats.org/officeDocument/2006/relationships/oleObject" Target="../embeddings/oleObject132.bin"/><Relationship Id="rId17" Type="http://schemas.openxmlformats.org/officeDocument/2006/relationships/image" Target="../media/image137.wmf"/><Relationship Id="rId25" Type="http://schemas.openxmlformats.org/officeDocument/2006/relationships/image" Target="../media/image14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4.bin"/><Relationship Id="rId20" Type="http://schemas.openxmlformats.org/officeDocument/2006/relationships/oleObject" Target="../embeddings/oleObject136.bin"/><Relationship Id="rId29" Type="http://schemas.openxmlformats.org/officeDocument/2006/relationships/image" Target="../media/image143.wmf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29.bin"/><Relationship Id="rId11" Type="http://schemas.openxmlformats.org/officeDocument/2006/relationships/image" Target="../media/image134.wmf"/><Relationship Id="rId24" Type="http://schemas.openxmlformats.org/officeDocument/2006/relationships/oleObject" Target="../embeddings/oleObject138.bin"/><Relationship Id="rId5" Type="http://schemas.openxmlformats.org/officeDocument/2006/relationships/image" Target="../media/image131.wmf"/><Relationship Id="rId15" Type="http://schemas.openxmlformats.org/officeDocument/2006/relationships/image" Target="../media/image136.wmf"/><Relationship Id="rId23" Type="http://schemas.openxmlformats.org/officeDocument/2006/relationships/image" Target="../media/image140.wmf"/><Relationship Id="rId28" Type="http://schemas.openxmlformats.org/officeDocument/2006/relationships/oleObject" Target="../embeddings/oleObject140.bin"/><Relationship Id="rId10" Type="http://schemas.openxmlformats.org/officeDocument/2006/relationships/oleObject" Target="../embeddings/oleObject131.bin"/><Relationship Id="rId19" Type="http://schemas.openxmlformats.org/officeDocument/2006/relationships/image" Target="../media/image138.wmf"/><Relationship Id="rId4" Type="http://schemas.openxmlformats.org/officeDocument/2006/relationships/oleObject" Target="../embeddings/oleObject128.bin"/><Relationship Id="rId9" Type="http://schemas.openxmlformats.org/officeDocument/2006/relationships/image" Target="../media/image133.wmf"/><Relationship Id="rId14" Type="http://schemas.openxmlformats.org/officeDocument/2006/relationships/oleObject" Target="../embeddings/oleObject133.bin"/><Relationship Id="rId22" Type="http://schemas.openxmlformats.org/officeDocument/2006/relationships/oleObject" Target="../embeddings/oleObject137.bin"/><Relationship Id="rId27" Type="http://schemas.openxmlformats.org/officeDocument/2006/relationships/image" Target="../media/image14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image" Target="../media/image1.png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0" Type="http://schemas.openxmlformats.org/officeDocument/2006/relationships/image" Target="../media/image147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44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13" Type="http://schemas.openxmlformats.org/officeDocument/2006/relationships/image" Target="../media/image153.wmf"/><Relationship Id="rId18" Type="http://schemas.openxmlformats.org/officeDocument/2006/relationships/oleObject" Target="../embeddings/oleObject153.bin"/><Relationship Id="rId3" Type="http://schemas.openxmlformats.org/officeDocument/2006/relationships/image" Target="../media/image1.png"/><Relationship Id="rId21" Type="http://schemas.openxmlformats.org/officeDocument/2006/relationships/image" Target="../media/image157.wmf"/><Relationship Id="rId7" Type="http://schemas.openxmlformats.org/officeDocument/2006/relationships/image" Target="../media/image150.wmf"/><Relationship Id="rId12" Type="http://schemas.openxmlformats.org/officeDocument/2006/relationships/oleObject" Target="../embeddings/oleObject150.bin"/><Relationship Id="rId17" Type="http://schemas.openxmlformats.org/officeDocument/2006/relationships/image" Target="../media/image155.wmf"/><Relationship Id="rId25" Type="http://schemas.openxmlformats.org/officeDocument/2006/relationships/image" Target="../media/image15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2.bin"/><Relationship Id="rId20" Type="http://schemas.openxmlformats.org/officeDocument/2006/relationships/oleObject" Target="../embeddings/oleObject154.bin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47.bin"/><Relationship Id="rId11" Type="http://schemas.openxmlformats.org/officeDocument/2006/relationships/image" Target="../media/image152.wmf"/><Relationship Id="rId24" Type="http://schemas.openxmlformats.org/officeDocument/2006/relationships/oleObject" Target="../embeddings/oleObject156.bin"/><Relationship Id="rId5" Type="http://schemas.openxmlformats.org/officeDocument/2006/relationships/image" Target="../media/image149.wmf"/><Relationship Id="rId15" Type="http://schemas.openxmlformats.org/officeDocument/2006/relationships/image" Target="../media/image154.wmf"/><Relationship Id="rId23" Type="http://schemas.openxmlformats.org/officeDocument/2006/relationships/image" Target="../media/image158.wmf"/><Relationship Id="rId10" Type="http://schemas.openxmlformats.org/officeDocument/2006/relationships/oleObject" Target="../embeddings/oleObject149.bin"/><Relationship Id="rId19" Type="http://schemas.openxmlformats.org/officeDocument/2006/relationships/image" Target="../media/image156.wmf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151.wmf"/><Relationship Id="rId14" Type="http://schemas.openxmlformats.org/officeDocument/2006/relationships/oleObject" Target="../embeddings/oleObject151.bin"/><Relationship Id="rId22" Type="http://schemas.openxmlformats.org/officeDocument/2006/relationships/oleObject" Target="../embeddings/oleObject155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13" Type="http://schemas.openxmlformats.org/officeDocument/2006/relationships/image" Target="../media/image100.wmf"/><Relationship Id="rId3" Type="http://schemas.openxmlformats.org/officeDocument/2006/relationships/image" Target="../media/image1.png"/><Relationship Id="rId7" Type="http://schemas.openxmlformats.org/officeDocument/2006/relationships/image" Target="../media/image161.wmf"/><Relationship Id="rId12" Type="http://schemas.openxmlformats.org/officeDocument/2006/relationships/oleObject" Target="../embeddings/oleObject1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58.bin"/><Relationship Id="rId11" Type="http://schemas.openxmlformats.org/officeDocument/2006/relationships/image" Target="../media/image163.wmf"/><Relationship Id="rId5" Type="http://schemas.openxmlformats.org/officeDocument/2006/relationships/image" Target="../media/image160.wmf"/><Relationship Id="rId10" Type="http://schemas.openxmlformats.org/officeDocument/2006/relationships/oleObject" Target="../embeddings/oleObject160.bin"/><Relationship Id="rId4" Type="http://schemas.openxmlformats.org/officeDocument/2006/relationships/oleObject" Target="../embeddings/oleObject157.bin"/><Relationship Id="rId9" Type="http://schemas.openxmlformats.org/officeDocument/2006/relationships/image" Target="../media/image162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63.bin"/><Relationship Id="rId4" Type="http://schemas.openxmlformats.org/officeDocument/2006/relationships/image" Target="../media/image10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</a:t>
            </a:r>
            <a:r>
              <a:rPr lang="ko-KR" altLang="en-US" smtClean="0"/>
              <a:t>장 분할정복법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(divide-and-conquer)</a:t>
            </a:r>
            <a:endParaRPr lang="ko-KR" altLang="en-US" smtClean="0"/>
          </a:p>
        </p:txBody>
      </p:sp>
      <p:sp>
        <p:nvSpPr>
          <p:cNvPr id="15363" name="부제목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FC6A10-8B68-4A4B-B9C5-8DC5C8B3CFB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263525"/>
            <a:ext cx="8610600" cy="51816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/>
              <a:t>	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추정 후 증명방법</a:t>
            </a:r>
            <a:r>
              <a:rPr lang="en-US" altLang="ko-KR" sz="2000" dirty="0" smtClean="0"/>
              <a:t>(substitution)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sz="2000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       </a:t>
            </a:r>
            <a:r>
              <a:rPr lang="ko-KR" altLang="en-US" sz="2000" dirty="0" smtClean="0"/>
              <a:t>을 </a:t>
            </a:r>
            <a:r>
              <a:rPr lang="ko-KR" altLang="en-US" sz="2000" dirty="0" err="1" smtClean="0"/>
              <a:t>수학적귀납법</a:t>
            </a:r>
            <a:r>
              <a:rPr lang="ko-KR" altLang="en-US" sz="2000" dirty="0" smtClean="0"/>
              <a:t> 사용하여 증명</a:t>
            </a:r>
            <a:endParaRPr lang="en-US" altLang="ko-KR" sz="2000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sz="2000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/>
              <a:t>	</a:t>
            </a:r>
            <a:r>
              <a:rPr lang="ko-KR" altLang="en-US" sz="2000" b="1" dirty="0" smtClean="0"/>
              <a:t>귀납출발점</a:t>
            </a:r>
            <a:r>
              <a:rPr lang="en-US" altLang="ko-KR" sz="2000" dirty="0" smtClean="0"/>
              <a:t>: 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 = 1</a:t>
            </a:r>
            <a:r>
              <a:rPr lang="ko-KR" altLang="en-US" sz="2000" dirty="0" smtClean="0"/>
              <a:t>이면</a:t>
            </a:r>
            <a:r>
              <a:rPr lang="en-US" altLang="ko-KR" sz="2000" dirty="0" smtClean="0"/>
              <a:t>, </a:t>
            </a:r>
            <a:r>
              <a:rPr lang="en-US" altLang="ko-KR" sz="2000" i="1" dirty="0" smtClean="0"/>
              <a:t>W</a:t>
            </a:r>
            <a:r>
              <a:rPr lang="en-US" altLang="ko-KR" sz="2000" dirty="0" smtClean="0"/>
              <a:t>(1) = 1 = </a:t>
            </a:r>
            <a:r>
              <a:rPr lang="en-US" altLang="ko-KR" sz="2000" dirty="0" err="1" smtClean="0"/>
              <a:t>lg</a:t>
            </a:r>
            <a:r>
              <a:rPr lang="en-US" altLang="ko-KR" sz="2000" dirty="0" smtClean="0"/>
              <a:t> 1 + 1.</a:t>
            </a:r>
          </a:p>
          <a:p>
            <a:pPr marL="1343025" indent="-1343025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2000" b="1" dirty="0" smtClean="0"/>
              <a:t>      </a:t>
            </a:r>
            <a:r>
              <a:rPr lang="ko-KR" altLang="en-US" sz="2000" b="1" dirty="0" smtClean="0"/>
              <a:t>귀납가정</a:t>
            </a:r>
            <a:r>
              <a:rPr lang="en-US" altLang="ko-KR" sz="2000" dirty="0" smtClean="0"/>
              <a:t>: 2</a:t>
            </a:r>
            <a:r>
              <a:rPr lang="ko-KR" altLang="en-US" sz="2000" dirty="0" smtClean="0"/>
              <a:t>의 거듭제곱</a:t>
            </a:r>
            <a:r>
              <a:rPr lang="en-US" altLang="ko-KR" sz="2000" dirty="0" smtClean="0"/>
              <a:t>(power)</a:t>
            </a:r>
            <a:r>
              <a:rPr lang="ko-KR" altLang="en-US" sz="2000" dirty="0" smtClean="0"/>
              <a:t>인 양의 정수 </a:t>
            </a:r>
            <a:r>
              <a:rPr lang="en-US" altLang="ko-KR" sz="2000" i="1" dirty="0" smtClean="0"/>
              <a:t>n</a:t>
            </a:r>
            <a:r>
              <a:rPr lang="ko-KR" altLang="en-US" sz="2000" dirty="0" smtClean="0"/>
              <a:t>에 대해서</a:t>
            </a:r>
            <a:r>
              <a:rPr lang="en-US" altLang="ko-KR" sz="2000" dirty="0" smtClean="0"/>
              <a:t>, </a:t>
            </a:r>
            <a:r>
              <a:rPr lang="en-US" altLang="ko-KR" sz="2000" i="1" dirty="0" smtClean="0"/>
              <a:t>W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 = </a:t>
            </a:r>
            <a:r>
              <a:rPr lang="en-US" altLang="ko-KR" sz="2000" dirty="0" err="1" smtClean="0"/>
              <a:t>lg</a:t>
            </a:r>
            <a:r>
              <a:rPr lang="en-US" altLang="ko-KR" sz="2000" dirty="0" smtClean="0"/>
              <a:t> 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 + 1</a:t>
            </a:r>
            <a:r>
              <a:rPr lang="ko-KR" altLang="en-US" sz="2000" dirty="0" smtClean="0"/>
              <a:t>라고 가정한다</a:t>
            </a:r>
            <a:r>
              <a:rPr lang="en-US" altLang="ko-KR" sz="2000" dirty="0" smtClean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/>
              <a:t>	</a:t>
            </a:r>
            <a:r>
              <a:rPr lang="ko-KR" altLang="en-US" sz="2000" b="1" dirty="0" smtClean="0"/>
              <a:t>귀납단계</a:t>
            </a:r>
            <a:r>
              <a:rPr lang="en-US" altLang="ko-KR" sz="2000" dirty="0" smtClean="0"/>
              <a:t>: </a:t>
            </a:r>
            <a:r>
              <a:rPr lang="en-US" altLang="ko-KR" sz="2000" i="1" dirty="0" smtClean="0"/>
              <a:t>W</a:t>
            </a:r>
            <a:r>
              <a:rPr lang="en-US" altLang="ko-KR" sz="2000" dirty="0" smtClean="0"/>
              <a:t>(2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 = </a:t>
            </a:r>
            <a:r>
              <a:rPr lang="en-US" altLang="ko-KR" sz="2000" dirty="0" err="1" smtClean="0"/>
              <a:t>lg</a:t>
            </a:r>
            <a:r>
              <a:rPr lang="en-US" altLang="ko-KR" sz="2000" dirty="0" smtClean="0"/>
              <a:t>(2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 + 1</a:t>
            </a:r>
            <a:r>
              <a:rPr lang="ko-KR" altLang="en-US" sz="2000" dirty="0" smtClean="0"/>
              <a:t>임을 보이면 된다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재현식을</a:t>
            </a:r>
            <a:r>
              <a:rPr lang="ko-KR" altLang="en-US" sz="2000" dirty="0" smtClean="0"/>
              <a:t> 사용하면</a:t>
            </a:r>
            <a:r>
              <a:rPr lang="en-US" altLang="ko-KR" sz="2000" dirty="0" smtClean="0"/>
              <a:t>,</a:t>
            </a:r>
          </a:p>
        </p:txBody>
      </p:sp>
      <p:graphicFrame>
        <p:nvGraphicFramePr>
          <p:cNvPr id="25604" name="Object 5"/>
          <p:cNvGraphicFramePr>
            <a:graphicFrameLocks noChangeAspect="1"/>
          </p:cNvGraphicFramePr>
          <p:nvPr/>
        </p:nvGraphicFramePr>
        <p:xfrm>
          <a:off x="2195513" y="3644900"/>
          <a:ext cx="4500562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Equation" r:id="rId5" imgW="2692400" imgH="914400" progId="Equation.3">
                  <p:embed/>
                </p:oleObj>
              </mc:Choice>
              <mc:Fallback>
                <p:oleObj name="Equation" r:id="rId5" imgW="26924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644900"/>
                        <a:ext cx="4500562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11188" y="5445125"/>
            <a:ext cx="251618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800" dirty="0">
                <a:solidFill>
                  <a:srgbClr val="3E020C"/>
                </a:solidFill>
              </a:rPr>
              <a:t>그러므로 </a:t>
            </a:r>
            <a:r>
              <a:rPr lang="en-US" altLang="ko-KR" sz="1800" i="1" dirty="0">
                <a:solidFill>
                  <a:srgbClr val="3E020C"/>
                </a:solidFill>
                <a:latin typeface="+mn-lt"/>
              </a:rPr>
              <a:t>W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(</a:t>
            </a:r>
            <a:r>
              <a:rPr lang="en-US" altLang="ko-KR" sz="1800" i="1" dirty="0">
                <a:solidFill>
                  <a:srgbClr val="3E020C"/>
                </a:solidFill>
                <a:latin typeface="+mn-lt"/>
              </a:rPr>
              <a:t>n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) = </a:t>
            </a:r>
            <a:r>
              <a:rPr lang="en-US" altLang="ko-KR" sz="1800" dirty="0" err="1">
                <a:solidFill>
                  <a:srgbClr val="3E020C"/>
                </a:solidFill>
                <a:latin typeface="+mn-lt"/>
              </a:rPr>
              <a:t>lg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 </a:t>
            </a:r>
            <a:r>
              <a:rPr lang="en-US" altLang="ko-KR" sz="1800" i="1" dirty="0">
                <a:solidFill>
                  <a:srgbClr val="3E020C"/>
                </a:solidFill>
                <a:latin typeface="+mn-lt"/>
              </a:rPr>
              <a:t>n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+1</a:t>
            </a:r>
            <a:endParaRPr lang="ko-KR" altLang="en-US" sz="18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650" y="1400175"/>
            <a:ext cx="15160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 i="1" dirty="0">
                <a:solidFill>
                  <a:srgbClr val="3E020C"/>
                </a:solidFill>
                <a:latin typeface="+mn-lt"/>
              </a:rPr>
              <a:t>W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(</a:t>
            </a:r>
            <a:r>
              <a:rPr lang="en-US" altLang="ko-KR" sz="1800" i="1" dirty="0">
                <a:solidFill>
                  <a:srgbClr val="3E020C"/>
                </a:solidFill>
                <a:latin typeface="+mn-lt"/>
              </a:rPr>
              <a:t>n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) = </a:t>
            </a:r>
            <a:r>
              <a:rPr lang="en-US" altLang="ko-KR" sz="1800" dirty="0" err="1">
                <a:solidFill>
                  <a:srgbClr val="3E020C"/>
                </a:solidFill>
                <a:latin typeface="+mn-lt"/>
              </a:rPr>
              <a:t>lg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 </a:t>
            </a:r>
            <a:r>
              <a:rPr lang="en-US" altLang="ko-KR" sz="1800" i="1" dirty="0">
                <a:solidFill>
                  <a:srgbClr val="3E020C"/>
                </a:solidFill>
                <a:latin typeface="+mn-lt"/>
              </a:rPr>
              <a:t>n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+1</a:t>
            </a:r>
            <a:endParaRPr lang="ko-KR" altLang="en-US" sz="18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4213" y="709613"/>
            <a:ext cx="5084762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2000" i="1">
                <a:latin typeface="+mn-lt"/>
                <a:sym typeface="Symbol" panose="05050102010706020507" pitchFamily="18" charset="2"/>
              </a:rPr>
              <a:t> W</a:t>
            </a:r>
            <a:r>
              <a:rPr lang="en-US" altLang="ko-KR" sz="2000">
                <a:latin typeface="+mn-lt"/>
                <a:sym typeface="Symbol" panose="05050102010706020507" pitchFamily="18" charset="2"/>
              </a:rPr>
              <a:t>(</a:t>
            </a:r>
            <a:r>
              <a:rPr lang="en-US" altLang="ko-KR" sz="2000" i="1">
                <a:latin typeface="+mn-lt"/>
                <a:sym typeface="Symbol" panose="05050102010706020507" pitchFamily="18" charset="2"/>
              </a:rPr>
              <a:t>n</a:t>
            </a:r>
            <a:r>
              <a:rPr lang="en-US" altLang="ko-KR" sz="2000">
                <a:latin typeface="+mn-lt"/>
                <a:sym typeface="Symbol" panose="05050102010706020507" pitchFamily="18" charset="2"/>
              </a:rPr>
              <a:t>) = </a:t>
            </a:r>
            <a:r>
              <a:rPr lang="en-US" altLang="ko-KR" sz="2000" i="1">
                <a:latin typeface="+mn-lt"/>
                <a:sym typeface="Symbol" panose="05050102010706020507" pitchFamily="18" charset="2"/>
              </a:rPr>
              <a:t>W</a:t>
            </a:r>
            <a:r>
              <a:rPr lang="en-US" altLang="ko-KR" sz="2000">
                <a:latin typeface="+mn-lt"/>
                <a:sym typeface="Symbol" panose="05050102010706020507" pitchFamily="18" charset="2"/>
              </a:rPr>
              <a:t>(</a:t>
            </a:r>
            <a:r>
              <a:rPr lang="en-US" altLang="ko-KR" sz="2000" i="1">
                <a:latin typeface="+mn-lt"/>
                <a:sym typeface="Symbol" panose="05050102010706020507" pitchFamily="18" charset="2"/>
              </a:rPr>
              <a:t>n</a:t>
            </a:r>
            <a:r>
              <a:rPr lang="en-US" altLang="ko-KR" sz="2000">
                <a:latin typeface="+mn-lt"/>
                <a:sym typeface="Symbol" panose="05050102010706020507" pitchFamily="18" charset="2"/>
              </a:rPr>
              <a:t>/2) + 1 , </a:t>
            </a:r>
            <a:r>
              <a:rPr lang="en-US" altLang="ko-KR" sz="2000" i="1">
                <a:latin typeface="+mn-lt"/>
              </a:rPr>
              <a:t>n</a:t>
            </a:r>
            <a:r>
              <a:rPr lang="en-US" altLang="ko-KR" sz="2000">
                <a:latin typeface="+mn-lt"/>
              </a:rPr>
              <a:t> &gt; 1 </a:t>
            </a:r>
            <a:r>
              <a:rPr lang="ko-KR" altLang="en-US" sz="2000">
                <a:latin typeface="+mn-lt"/>
              </a:rPr>
              <a:t>이고</a:t>
            </a:r>
            <a:r>
              <a:rPr lang="en-US" altLang="ko-KR" sz="2000">
                <a:latin typeface="+mn-lt"/>
              </a:rPr>
              <a:t>, </a:t>
            </a:r>
            <a:r>
              <a:rPr lang="en-US" altLang="ko-KR" sz="2000" i="1">
                <a:latin typeface="+mn-lt"/>
              </a:rPr>
              <a:t>n</a:t>
            </a:r>
            <a:r>
              <a:rPr lang="en-US" altLang="ko-KR" sz="2000">
                <a:latin typeface="+mn-lt"/>
              </a:rPr>
              <a:t> = 2</a:t>
            </a:r>
            <a:r>
              <a:rPr lang="en-US" altLang="ko-KR" sz="2000" i="1" baseline="50000">
                <a:latin typeface="+mn-lt"/>
              </a:rPr>
              <a:t>k</a:t>
            </a:r>
            <a:r>
              <a:rPr lang="en-US" altLang="ko-KR" sz="2000">
                <a:latin typeface="+mn-lt"/>
              </a:rPr>
              <a:t>, (</a:t>
            </a:r>
            <a:r>
              <a:rPr lang="en-US" altLang="ko-KR" sz="2000" i="1">
                <a:latin typeface="+mn-lt"/>
              </a:rPr>
              <a:t>k</a:t>
            </a:r>
            <a:r>
              <a:rPr lang="en-US" altLang="ko-KR" sz="2000">
                <a:latin typeface="+mn-lt"/>
              </a:rPr>
              <a:t> </a:t>
            </a:r>
            <a:r>
              <a:rPr lang="en-US" altLang="ko-KR" sz="2000">
                <a:latin typeface="+mn-lt"/>
                <a:sym typeface="Symbol" panose="05050102010706020507" pitchFamily="18" charset="2"/>
              </a:rPr>
              <a:t> 1)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2000" i="1">
                <a:latin typeface="+mn-lt"/>
                <a:sym typeface="Symbol" panose="05050102010706020507" pitchFamily="18" charset="2"/>
              </a:rPr>
              <a:t> W</a:t>
            </a:r>
            <a:r>
              <a:rPr lang="en-US" altLang="ko-KR" sz="2000">
                <a:latin typeface="+mn-lt"/>
                <a:sym typeface="Symbol" panose="05050102010706020507" pitchFamily="18" charset="2"/>
              </a:rPr>
              <a:t>(1) = 1 </a:t>
            </a:r>
            <a:r>
              <a:rPr lang="ko-KR" altLang="en-US" sz="2000">
                <a:latin typeface="+mn-lt"/>
                <a:sym typeface="Symbol" panose="05050102010706020507" pitchFamily="18" charset="2"/>
              </a:rPr>
              <a:t>일 때</a:t>
            </a:r>
            <a:endParaRPr lang="ko-KR" altLang="en-US" sz="2000"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2E1467-449B-4E2B-96AD-174FE810FBE4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105400"/>
          </a:xfrm>
        </p:spPr>
        <p:txBody>
          <a:bodyPr/>
          <a:lstStyle/>
          <a:p>
            <a:pPr eaLnBrk="1" hangingPunct="1"/>
            <a:r>
              <a:rPr lang="ko-KR" altLang="en-US" sz="2000" b="1" smtClean="0"/>
              <a:t>경우 </a:t>
            </a:r>
            <a:r>
              <a:rPr lang="en-US" altLang="ko-KR" sz="2000" b="1" smtClean="0"/>
              <a:t>2: </a:t>
            </a:r>
            <a:r>
              <a:rPr lang="ko-KR" altLang="en-US" sz="2000" b="1" smtClean="0"/>
              <a:t>일반적인 경우 </a:t>
            </a:r>
            <a:r>
              <a:rPr lang="en-US" altLang="ko-KR" sz="2000" b="1" smtClean="0"/>
              <a:t>- </a:t>
            </a:r>
            <a:r>
              <a:rPr lang="ko-KR" altLang="en-US" sz="2000" b="1" smtClean="0"/>
              <a:t>반쪽 배열의 크기는         이 됨</a:t>
            </a:r>
          </a:p>
          <a:p>
            <a:pPr eaLnBrk="1" hangingPunct="1">
              <a:lnSpc>
                <a:spcPts val="2875"/>
              </a:lnSpc>
              <a:buFont typeface="Wingdings 2" panose="05020102010507070707" pitchFamily="18" charset="2"/>
              <a:buNone/>
            </a:pPr>
            <a:r>
              <a:rPr lang="ko-KR" altLang="en-US" smtClean="0"/>
              <a:t>	</a:t>
            </a:r>
            <a:r>
              <a:rPr lang="ko-KR" altLang="en-US" sz="2000" smtClean="0"/>
              <a:t>    란 </a:t>
            </a:r>
            <a:r>
              <a:rPr lang="en-US" altLang="ko-KR" sz="2000" i="1" smtClean="0"/>
              <a:t>y</a:t>
            </a:r>
            <a:r>
              <a:rPr lang="ko-KR" altLang="en-US" sz="2000" smtClean="0"/>
              <a:t>보다 작거나 같은</a:t>
            </a:r>
            <a:r>
              <a:rPr lang="en-US" altLang="ko-KR" sz="2000" smtClean="0"/>
              <a:t> </a:t>
            </a:r>
            <a:r>
              <a:rPr lang="ko-KR" altLang="en-US" sz="2000" smtClean="0"/>
              <a:t>수 중 최대 정수를 나타낸다고 할 때</a:t>
            </a:r>
            <a:r>
              <a:rPr lang="en-US" altLang="ko-KR" sz="2000" smtClean="0"/>
              <a:t>,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에 대해서 가운데 첨자는                        이 되는데</a:t>
            </a:r>
            <a:r>
              <a:rPr lang="en-US" altLang="ko-KR" sz="2000" smtClean="0"/>
              <a:t>, </a:t>
            </a:r>
            <a:r>
              <a:rPr lang="ko-KR" altLang="en-US" sz="2000" smtClean="0"/>
              <a:t>이 때 각 부분배열의 크기는 다음과 같다</a:t>
            </a:r>
            <a:r>
              <a:rPr lang="en-US" altLang="ko-KR" sz="2000" smtClean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/>
              <a:t>	</a:t>
            </a:r>
            <a:r>
              <a:rPr lang="ko-KR" altLang="en-US" sz="2000" smtClean="0"/>
              <a:t>위의 표에 의하면 알고리즘이 다음 단계에 찾아야 할 항목의 개수는 기껏해야           개가 된다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따라서 다음과 같은 재현식으로 표현할 수 있다</a:t>
            </a:r>
            <a:r>
              <a:rPr lang="en-US" altLang="ko-KR" sz="2000" smtClean="0"/>
              <a:t>.</a:t>
            </a:r>
          </a:p>
        </p:txBody>
      </p:sp>
      <p:graphicFrame>
        <p:nvGraphicFramePr>
          <p:cNvPr id="27652" name="Object 5"/>
          <p:cNvGraphicFramePr>
            <a:graphicFrameLocks noChangeAspect="1"/>
          </p:cNvGraphicFramePr>
          <p:nvPr/>
        </p:nvGraphicFramePr>
        <p:xfrm>
          <a:off x="5500688" y="1000125"/>
          <a:ext cx="495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2" name="수식" r:id="rId4" imgW="228600" imgH="228600" progId="Equation.3">
                  <p:embed/>
                </p:oleObj>
              </mc:Choice>
              <mc:Fallback>
                <p:oleObj name="수식" r:id="rId4" imgW="2286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1000125"/>
                        <a:ext cx="495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6"/>
          <p:cNvGraphicFramePr>
            <a:graphicFrameLocks noChangeAspect="1"/>
          </p:cNvGraphicFramePr>
          <p:nvPr/>
        </p:nvGraphicFramePr>
        <p:xfrm>
          <a:off x="685800" y="1447800"/>
          <a:ext cx="246063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3" name="수식" r:id="rId6" imgW="241300" imgH="228600" progId="Equation.3">
                  <p:embed/>
                </p:oleObj>
              </mc:Choice>
              <mc:Fallback>
                <p:oleObj name="수식" r:id="rId6" imgW="2413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447800"/>
                        <a:ext cx="246063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7"/>
          <p:cNvGraphicFramePr>
            <a:graphicFrameLocks noChangeAspect="1"/>
          </p:cNvGraphicFramePr>
          <p:nvPr/>
        </p:nvGraphicFramePr>
        <p:xfrm>
          <a:off x="2357438" y="1714500"/>
          <a:ext cx="1295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4" name="수식" r:id="rId8" imgW="863225" imgH="431613" progId="Equation.3">
                  <p:embed/>
                </p:oleObj>
              </mc:Choice>
              <mc:Fallback>
                <p:oleObj name="수식" r:id="rId8" imgW="863225" imgH="4316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1714500"/>
                        <a:ext cx="1295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8"/>
          <p:cNvGraphicFramePr>
            <a:graphicFrameLocks noChangeAspect="1"/>
          </p:cNvGraphicFramePr>
          <p:nvPr/>
        </p:nvGraphicFramePr>
        <p:xfrm>
          <a:off x="879475" y="2686050"/>
          <a:ext cx="7373938" cy="160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5" name="Document" r:id="rId10" imgW="7929965" imgH="1707719" progId="Word.Document.8">
                  <p:embed/>
                </p:oleObj>
              </mc:Choice>
              <mc:Fallback>
                <p:oleObj name="Document" r:id="rId10" imgW="7929965" imgH="1707719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2686050"/>
                        <a:ext cx="7373938" cy="160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9"/>
          <p:cNvGraphicFramePr>
            <a:graphicFrameLocks noChangeAspect="1"/>
          </p:cNvGraphicFramePr>
          <p:nvPr/>
        </p:nvGraphicFramePr>
        <p:xfrm>
          <a:off x="1285875" y="4214813"/>
          <a:ext cx="495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6" name="수식" r:id="rId12" imgW="228600" imgH="228600" progId="Equation.3">
                  <p:embed/>
                </p:oleObj>
              </mc:Choice>
              <mc:Fallback>
                <p:oleObj name="수식" r:id="rId12" imgW="2286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214813"/>
                        <a:ext cx="495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10"/>
          <p:cNvGraphicFramePr>
            <a:graphicFrameLocks noChangeAspect="1"/>
          </p:cNvGraphicFramePr>
          <p:nvPr/>
        </p:nvGraphicFramePr>
        <p:xfrm>
          <a:off x="2763838" y="5124450"/>
          <a:ext cx="33655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7" name="Equation" r:id="rId13" imgW="1905000" imgH="457200" progId="Equation.3">
                  <p:embed/>
                </p:oleObj>
              </mc:Choice>
              <mc:Fallback>
                <p:oleObj name="Equation" r:id="rId13" imgW="19050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5124450"/>
                        <a:ext cx="33655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A73420-5937-49AC-A7C1-8B52D3AE7D9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1816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1800" dirty="0" smtClean="0"/>
              <a:t>이 </a:t>
            </a:r>
            <a:r>
              <a:rPr lang="ko-KR" altLang="en-US" sz="1800" dirty="0" err="1" smtClean="0"/>
              <a:t>재현식의</a:t>
            </a:r>
            <a:r>
              <a:rPr lang="ko-KR" altLang="en-US" sz="1800" dirty="0" smtClean="0"/>
              <a:t> 해가                           가 됨을 </a:t>
            </a:r>
            <a:r>
              <a:rPr lang="en-US" altLang="ko-KR" sz="1800" i="1" dirty="0" smtClean="0"/>
              <a:t>n</a:t>
            </a:r>
            <a:r>
              <a:rPr lang="ko-KR" altLang="en-US" sz="1800" dirty="0" smtClean="0"/>
              <a:t>에 대한 수학적귀납법으로 증명한다</a:t>
            </a:r>
            <a:r>
              <a:rPr lang="en-US" altLang="ko-KR" sz="1800" dirty="0" smtClean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800" dirty="0" smtClean="0"/>
              <a:t>	</a:t>
            </a:r>
            <a:r>
              <a:rPr lang="ko-KR" altLang="en-US" sz="1800" dirty="0" smtClean="0"/>
              <a:t>증명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수학적귀납법</a:t>
            </a:r>
            <a:endParaRPr lang="ko-KR" altLang="en-US" sz="1800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1800" dirty="0" smtClean="0"/>
              <a:t>	</a:t>
            </a:r>
            <a:r>
              <a:rPr lang="ko-KR" altLang="en-US" sz="1800" b="1" dirty="0" smtClean="0"/>
              <a:t>귀납출발점</a:t>
            </a:r>
            <a:r>
              <a:rPr lang="en-US" altLang="ko-KR" sz="1800" dirty="0" smtClean="0"/>
              <a:t>: </a:t>
            </a:r>
            <a:r>
              <a:rPr lang="en-US" altLang="ko-KR" sz="1800" i="1" dirty="0" smtClean="0"/>
              <a:t>n</a:t>
            </a:r>
            <a:r>
              <a:rPr lang="en-US" altLang="ko-KR" sz="1800" dirty="0" smtClean="0"/>
              <a:t> = 1</a:t>
            </a:r>
            <a:r>
              <a:rPr lang="ko-KR" altLang="en-US" sz="1800" dirty="0" smtClean="0"/>
              <a:t>이면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다음이 성립한다</a:t>
            </a:r>
            <a:r>
              <a:rPr lang="en-US" altLang="ko-KR" sz="1800" dirty="0" smtClean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800" dirty="0" smtClean="0"/>
              <a:t>	</a:t>
            </a:r>
          </a:p>
          <a:p>
            <a:pPr marL="1343025" indent="-1343025"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1800" b="1" dirty="0" smtClean="0"/>
              <a:t>      귀납가정</a:t>
            </a:r>
            <a:r>
              <a:rPr lang="en-US" altLang="ko-KR" sz="1800" dirty="0" smtClean="0"/>
              <a:t>: </a:t>
            </a:r>
            <a:r>
              <a:rPr lang="en-US" altLang="ko-KR" sz="1800" i="1" dirty="0" smtClean="0"/>
              <a:t>n</a:t>
            </a:r>
            <a:r>
              <a:rPr lang="en-US" altLang="ko-KR" sz="1800" dirty="0" smtClean="0"/>
              <a:t> &gt; 1</a:t>
            </a:r>
            <a:r>
              <a:rPr lang="ko-KR" altLang="en-US" sz="1800" dirty="0" smtClean="0"/>
              <a:t>이고</a:t>
            </a:r>
            <a:r>
              <a:rPr lang="en-US" altLang="ko-KR" sz="1800" dirty="0" smtClean="0"/>
              <a:t>, 1 &lt; </a:t>
            </a:r>
            <a:r>
              <a:rPr lang="en-US" altLang="ko-KR" sz="1800" i="1" dirty="0" smtClean="0"/>
              <a:t>k</a:t>
            </a:r>
            <a:r>
              <a:rPr lang="en-US" altLang="ko-KR" sz="1800" dirty="0" smtClean="0"/>
              <a:t> &lt; </a:t>
            </a:r>
            <a:r>
              <a:rPr lang="en-US" altLang="ko-KR" sz="1800" i="1" dirty="0" smtClean="0"/>
              <a:t>n</a:t>
            </a:r>
            <a:r>
              <a:rPr lang="ko-KR" altLang="en-US" sz="1800" dirty="0" smtClean="0"/>
              <a:t>인 모든 </a:t>
            </a:r>
            <a:r>
              <a:rPr lang="en-US" altLang="ko-KR" sz="1800" i="1" dirty="0" smtClean="0"/>
              <a:t>k</a:t>
            </a:r>
            <a:r>
              <a:rPr lang="ko-KR" altLang="en-US" sz="1800" dirty="0" smtClean="0"/>
              <a:t>에 대해서</a:t>
            </a:r>
            <a:r>
              <a:rPr lang="en-US" altLang="ko-KR" sz="1800" dirty="0" smtClean="0"/>
              <a:t>,                            </a:t>
            </a:r>
            <a:r>
              <a:rPr lang="ko-KR" altLang="en-US" sz="1800" dirty="0" smtClean="0"/>
              <a:t>가 성립한다고 가정한다</a:t>
            </a:r>
            <a:r>
              <a:rPr lang="en-US" altLang="ko-KR" sz="1800" dirty="0" smtClean="0"/>
              <a:t>.	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800" dirty="0" smtClean="0"/>
              <a:t>	</a:t>
            </a:r>
            <a:r>
              <a:rPr lang="ko-KR" altLang="en-US" sz="1800" b="1" dirty="0" smtClean="0"/>
              <a:t>귀납단계</a:t>
            </a:r>
            <a:r>
              <a:rPr lang="en-US" altLang="ko-KR" sz="1800" dirty="0" smtClean="0"/>
              <a:t>: (1) </a:t>
            </a:r>
            <a:r>
              <a:rPr lang="en-US" altLang="ko-KR" sz="1800" i="1" dirty="0" smtClean="0"/>
              <a:t>n</a:t>
            </a:r>
            <a:r>
              <a:rPr lang="ko-KR" altLang="en-US" sz="1800" dirty="0" smtClean="0"/>
              <a:t>이 짝수이면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,                   ),</a:t>
            </a:r>
          </a:p>
        </p:txBody>
      </p:sp>
      <p:graphicFrame>
        <p:nvGraphicFramePr>
          <p:cNvPr id="28676" name="Object 5"/>
          <p:cNvGraphicFramePr>
            <a:graphicFrameLocks noChangeAspect="1"/>
          </p:cNvGraphicFramePr>
          <p:nvPr/>
        </p:nvGraphicFramePr>
        <p:xfrm>
          <a:off x="2438400" y="944563"/>
          <a:ext cx="15240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1" name="수식" r:id="rId4" imgW="1028700" imgH="228600" progId="Equation.3">
                  <p:embed/>
                </p:oleObj>
              </mc:Choice>
              <mc:Fallback>
                <p:oleObj name="수식" r:id="rId4" imgW="1028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944563"/>
                        <a:ext cx="152400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6"/>
          <p:cNvGraphicFramePr>
            <a:graphicFrameLocks noChangeAspect="1"/>
          </p:cNvGraphicFramePr>
          <p:nvPr/>
        </p:nvGraphicFramePr>
        <p:xfrm>
          <a:off x="2667000" y="1905000"/>
          <a:ext cx="3860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2" name="수식" r:id="rId6" imgW="2235200" imgH="228600" progId="Equation.3">
                  <p:embed/>
                </p:oleObj>
              </mc:Choice>
              <mc:Fallback>
                <p:oleObj name="수식" r:id="rId6" imgW="22352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905000"/>
                        <a:ext cx="3860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7"/>
          <p:cNvGraphicFramePr>
            <a:graphicFrameLocks noChangeAspect="1"/>
          </p:cNvGraphicFramePr>
          <p:nvPr/>
        </p:nvGraphicFramePr>
        <p:xfrm>
          <a:off x="5546725" y="2273300"/>
          <a:ext cx="15398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3" name="수식" r:id="rId8" imgW="1040948" imgH="228501" progId="Equation.3">
                  <p:embed/>
                </p:oleObj>
              </mc:Choice>
              <mc:Fallback>
                <p:oleObj name="수식" r:id="rId8" imgW="1040948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725" y="2273300"/>
                        <a:ext cx="15398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8"/>
          <p:cNvGraphicFramePr>
            <a:graphicFrameLocks noChangeAspect="1"/>
          </p:cNvGraphicFramePr>
          <p:nvPr/>
        </p:nvGraphicFramePr>
        <p:xfrm>
          <a:off x="3857625" y="2714625"/>
          <a:ext cx="990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4" name="수식" r:id="rId10" imgW="457200" imgH="228600" progId="Equation.3">
                  <p:embed/>
                </p:oleObj>
              </mc:Choice>
              <mc:Fallback>
                <p:oleObj name="수식" r:id="rId10" imgW="4572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2714625"/>
                        <a:ext cx="990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9"/>
          <p:cNvGraphicFramePr>
            <a:graphicFrameLocks noChangeAspect="1"/>
          </p:cNvGraphicFramePr>
          <p:nvPr/>
        </p:nvGraphicFramePr>
        <p:xfrm>
          <a:off x="2362200" y="3443288"/>
          <a:ext cx="4210050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5" name="수식" r:id="rId12" imgW="2667000" imgH="1651000" progId="Equation.3">
                  <p:embed/>
                </p:oleObj>
              </mc:Choice>
              <mc:Fallback>
                <p:oleObj name="수식" r:id="rId12" imgW="2667000" imgH="1651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443288"/>
                        <a:ext cx="4210050" cy="246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3CF061-666B-4BC8-BA1A-74B27485C98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257800"/>
          </a:xfrm>
        </p:spPr>
        <p:txBody>
          <a:bodyPr/>
          <a:lstStyle/>
          <a:p>
            <a:pPr eaLnBrk="1" hangingPunct="1"/>
            <a:r>
              <a:rPr lang="en-US" altLang="ko-KR" sz="2000" smtClean="0"/>
              <a:t>(2)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이 홀수이면 </a:t>
            </a:r>
            <a:r>
              <a:rPr lang="en-US" altLang="ko-KR" sz="2000" smtClean="0"/>
              <a:t>(</a:t>
            </a:r>
            <a:r>
              <a:rPr lang="ko-KR" altLang="en-US" sz="2000" smtClean="0"/>
              <a:t>즉</a:t>
            </a:r>
            <a:r>
              <a:rPr lang="en-US" altLang="ko-KR" sz="2000" smtClean="0"/>
              <a:t>,                   ), </a:t>
            </a:r>
          </a:p>
        </p:txBody>
      </p:sp>
      <p:graphicFrame>
        <p:nvGraphicFramePr>
          <p:cNvPr id="29700" name="Object 5"/>
          <p:cNvGraphicFramePr>
            <a:graphicFrameLocks noChangeAspect="1"/>
          </p:cNvGraphicFramePr>
          <p:nvPr/>
        </p:nvGraphicFramePr>
        <p:xfrm>
          <a:off x="2857500" y="1071563"/>
          <a:ext cx="11795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7" name="수식" r:id="rId4" imgW="545863" imgH="228501" progId="Equation.3">
                  <p:embed/>
                </p:oleObj>
              </mc:Choice>
              <mc:Fallback>
                <p:oleObj name="수식" r:id="rId4" imgW="545863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1071563"/>
                        <a:ext cx="11795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6"/>
          <p:cNvGraphicFramePr>
            <a:graphicFrameLocks noChangeAspect="1"/>
          </p:cNvGraphicFramePr>
          <p:nvPr/>
        </p:nvGraphicFramePr>
        <p:xfrm>
          <a:off x="1828800" y="2057400"/>
          <a:ext cx="5029200" cy="303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8" name="수식" r:id="rId6" imgW="2946400" imgH="1879600" progId="Equation.3">
                  <p:embed/>
                </p:oleObj>
              </mc:Choice>
              <mc:Fallback>
                <p:oleObj name="수식" r:id="rId6" imgW="2946400" imgH="1879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57400"/>
                        <a:ext cx="5029200" cy="303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7"/>
          <p:cNvGraphicFramePr>
            <a:graphicFrameLocks noChangeAspect="1"/>
          </p:cNvGraphicFramePr>
          <p:nvPr/>
        </p:nvGraphicFramePr>
        <p:xfrm>
          <a:off x="1500188" y="5572125"/>
          <a:ext cx="3621087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9" name="Equation" r:id="rId8" imgW="2146300" imgH="228600" progId="Equation.3">
                  <p:embed/>
                </p:oleObj>
              </mc:Choice>
              <mc:Fallback>
                <p:oleObj name="Equation" r:id="rId8" imgW="21463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5572125"/>
                        <a:ext cx="3621087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51463" y="3860800"/>
            <a:ext cx="3640137" cy="738188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+mn-lt"/>
              </a:rPr>
              <a:t>n</a:t>
            </a:r>
            <a:r>
              <a:rPr lang="ko-KR" altLang="en-US" sz="1400" dirty="0">
                <a:latin typeface="+mn-lt"/>
              </a:rPr>
              <a:t>이 짝수라면 </a:t>
            </a:r>
            <a:r>
              <a:rPr lang="en-US" altLang="ko-KR" sz="1400" dirty="0">
                <a:latin typeface="+mn-lt"/>
              </a:rPr>
              <a:t>n</a:t>
            </a:r>
            <a:r>
              <a:rPr lang="ko-KR" altLang="en-US" sz="1400" dirty="0">
                <a:latin typeface="+mn-lt"/>
              </a:rPr>
              <a:t>이 </a:t>
            </a:r>
            <a:r>
              <a:rPr lang="en-US" altLang="ko-KR" sz="1400" dirty="0">
                <a:latin typeface="+mn-lt"/>
              </a:rPr>
              <a:t>2</a:t>
            </a:r>
            <a:r>
              <a:rPr lang="ko-KR" altLang="en-US" sz="1400" dirty="0">
                <a:latin typeface="+mn-lt"/>
              </a:rPr>
              <a:t>의 </a:t>
            </a:r>
            <a:r>
              <a:rPr lang="ko-KR" altLang="en-US" sz="1400" dirty="0" err="1">
                <a:latin typeface="+mn-lt"/>
              </a:rPr>
              <a:t>지수승값일</a:t>
            </a:r>
            <a:r>
              <a:rPr lang="ko-KR" altLang="en-US" sz="1400" dirty="0">
                <a:latin typeface="+mn-lt"/>
              </a:rPr>
              <a:t> 수도 있다</a:t>
            </a:r>
            <a:r>
              <a:rPr lang="en-US" altLang="ko-KR" sz="1400" dirty="0">
                <a:latin typeface="+mn-lt"/>
              </a:rPr>
              <a:t>.</a:t>
            </a:r>
          </a:p>
          <a:p>
            <a:pPr>
              <a:defRPr/>
            </a:pPr>
            <a:r>
              <a:rPr lang="en-US" altLang="ko-KR" sz="1400" dirty="0">
                <a:latin typeface="+mn-lt"/>
              </a:rPr>
              <a:t>if n=16, floor( </a:t>
            </a:r>
            <a:r>
              <a:rPr lang="en-US" altLang="ko-KR" sz="1400" dirty="0" err="1">
                <a:latin typeface="+mn-lt"/>
              </a:rPr>
              <a:t>lg</a:t>
            </a:r>
            <a:r>
              <a:rPr lang="en-US" altLang="ko-KR" sz="1400" dirty="0">
                <a:latin typeface="+mn-lt"/>
              </a:rPr>
              <a:t>(16-1))=3, floor(</a:t>
            </a:r>
            <a:r>
              <a:rPr lang="en-US" altLang="ko-KR" sz="1400" dirty="0" err="1">
                <a:latin typeface="+mn-lt"/>
              </a:rPr>
              <a:t>lg</a:t>
            </a:r>
            <a:r>
              <a:rPr lang="en-US" altLang="ko-KR" sz="1400" dirty="0">
                <a:latin typeface="+mn-lt"/>
              </a:rPr>
              <a:t>(16))=4</a:t>
            </a:r>
          </a:p>
          <a:p>
            <a:pPr>
              <a:defRPr/>
            </a:pPr>
            <a:r>
              <a:rPr lang="en-US" altLang="ko-KR" sz="1400" dirty="0">
                <a:latin typeface="+mn-lt"/>
              </a:rPr>
              <a:t>if n=15, floor(</a:t>
            </a:r>
            <a:r>
              <a:rPr lang="en-US" altLang="ko-KR" sz="1400" dirty="0" err="1">
                <a:latin typeface="+mn-lt"/>
              </a:rPr>
              <a:t>lg</a:t>
            </a:r>
            <a:r>
              <a:rPr lang="en-US" altLang="ko-KR" sz="1400" dirty="0">
                <a:latin typeface="+mn-lt"/>
              </a:rPr>
              <a:t>(15-1))=3, floor(</a:t>
            </a:r>
            <a:r>
              <a:rPr lang="en-US" altLang="ko-KR" sz="1400" dirty="0" err="1">
                <a:latin typeface="+mn-lt"/>
              </a:rPr>
              <a:t>lg</a:t>
            </a:r>
            <a:r>
              <a:rPr lang="en-US" altLang="ko-KR" sz="1400" dirty="0">
                <a:latin typeface="+mn-lt"/>
              </a:rPr>
              <a:t>(15))=3</a:t>
            </a:r>
            <a:endParaRPr lang="ko-KR" altLang="en-US" sz="1400" dirty="0">
              <a:latin typeface="+mn-lt"/>
            </a:endParaRPr>
          </a:p>
        </p:txBody>
      </p:sp>
      <p:cxnSp>
        <p:nvCxnSpPr>
          <p:cNvPr id="29704" name="직선 화살표 연결선 3"/>
          <p:cNvCxnSpPr>
            <a:cxnSpLocks noChangeShapeType="1"/>
          </p:cNvCxnSpPr>
          <p:nvPr/>
        </p:nvCxnSpPr>
        <p:spPr bwMode="auto">
          <a:xfrm flipH="1">
            <a:off x="6516688" y="4598988"/>
            <a:ext cx="431800" cy="269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76F4DB-AA0F-48AA-85E0-0ED597DB059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0723" name="TextBox 2"/>
          <p:cNvSpPr txBox="1">
            <a:spLocks noChangeArrowheads="1"/>
          </p:cNvSpPr>
          <p:nvPr/>
        </p:nvSpPr>
        <p:spPr bwMode="auto">
          <a:xfrm>
            <a:off x="755650" y="515938"/>
            <a:ext cx="32273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floor function(</a:t>
            </a: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바닥</a:t>
            </a: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마루</a:t>
            </a: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0724" name="TextBox 3"/>
          <p:cNvSpPr txBox="1">
            <a:spLocks noChangeArrowheads="1"/>
          </p:cNvSpPr>
          <p:nvPr/>
        </p:nvSpPr>
        <p:spPr bwMode="auto">
          <a:xfrm>
            <a:off x="755650" y="3716338"/>
            <a:ext cx="28606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ceiling function(</a:t>
            </a: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천장함수</a:t>
            </a: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1687513" y="1155700"/>
          <a:ext cx="520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8" name="수식" r:id="rId4" imgW="241300" imgH="228600" progId="Equation.3">
                  <p:embed/>
                </p:oleObj>
              </mc:Choice>
              <mc:Fallback>
                <p:oleObj name="수식" r:id="rId4" imgW="2413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1155700"/>
                        <a:ext cx="520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Box 7"/>
          <p:cNvSpPr txBox="1">
            <a:spLocks noChangeArrowheads="1"/>
          </p:cNvSpPr>
          <p:nvPr/>
        </p:nvSpPr>
        <p:spPr bwMode="auto">
          <a:xfrm>
            <a:off x="2324100" y="1254125"/>
            <a:ext cx="53895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실수 </a:t>
            </a: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</a:t>
            </a: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대해</a:t>
            </a: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x </a:t>
            </a: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작거나 같은 정수 중 가장 큰 정수</a:t>
            </a:r>
          </a:p>
        </p:txBody>
      </p:sp>
      <p:graphicFrame>
        <p:nvGraphicFramePr>
          <p:cNvPr id="30727" name="Object 5"/>
          <p:cNvGraphicFramePr>
            <a:graphicFrameLocks noChangeAspect="1"/>
          </p:cNvGraphicFramePr>
          <p:nvPr/>
        </p:nvGraphicFramePr>
        <p:xfrm>
          <a:off x="1687513" y="4659313"/>
          <a:ext cx="520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9" name="수식" r:id="rId6" imgW="241300" imgH="228600" progId="Equation.3">
                  <p:embed/>
                </p:oleObj>
              </mc:Choice>
              <mc:Fallback>
                <p:oleObj name="수식" r:id="rId6" imgW="2413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4659313"/>
                        <a:ext cx="520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Box 9"/>
          <p:cNvSpPr txBox="1">
            <a:spLocks noChangeArrowheads="1"/>
          </p:cNvSpPr>
          <p:nvPr/>
        </p:nvSpPr>
        <p:spPr bwMode="auto">
          <a:xfrm>
            <a:off x="2495550" y="4757738"/>
            <a:ext cx="5597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실수 </a:t>
            </a: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</a:t>
            </a: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대해</a:t>
            </a: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x </a:t>
            </a: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크거나 같은 정수 중 가장 작은 정수</a:t>
            </a:r>
          </a:p>
        </p:txBody>
      </p:sp>
      <p:sp>
        <p:nvSpPr>
          <p:cNvPr id="30729" name="TextBox 11"/>
          <p:cNvSpPr txBox="1">
            <a:spLocks noChangeArrowheads="1"/>
          </p:cNvSpPr>
          <p:nvPr/>
        </p:nvSpPr>
        <p:spPr bwMode="auto">
          <a:xfrm>
            <a:off x="1547813" y="2239963"/>
            <a:ext cx="5873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ko-KR" altLang="en-US" sz="160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730" name="Object 5"/>
          <p:cNvGraphicFramePr>
            <a:graphicFrameLocks noChangeAspect="1"/>
          </p:cNvGraphicFramePr>
          <p:nvPr/>
        </p:nvGraphicFramePr>
        <p:xfrm>
          <a:off x="2146300" y="2195513"/>
          <a:ext cx="55403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0" name="수식" r:id="rId8" imgW="330200" imgH="228600" progId="Equation.3">
                  <p:embed/>
                </p:oleObj>
              </mc:Choice>
              <mc:Fallback>
                <p:oleObj name="수식" r:id="rId8" imgW="3302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2195513"/>
                        <a:ext cx="554038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TextBox 13"/>
          <p:cNvSpPr txBox="1">
            <a:spLocks noChangeArrowheads="1"/>
          </p:cNvSpPr>
          <p:nvPr/>
        </p:nvSpPr>
        <p:spPr bwMode="auto">
          <a:xfrm>
            <a:off x="2782888" y="2195513"/>
            <a:ext cx="539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굴림" panose="020B0600000101010101" pitchFamily="50" charset="-127"/>
              </a:rPr>
              <a:t>= 3</a:t>
            </a:r>
            <a:endParaRPr lang="ko-KR" altLang="en-US" sz="1800">
              <a:latin typeface="굴림" panose="020B0600000101010101" pitchFamily="50" charset="-127"/>
            </a:endParaRPr>
          </a:p>
        </p:txBody>
      </p:sp>
      <p:graphicFrame>
        <p:nvGraphicFramePr>
          <p:cNvPr id="30732" name="Object 5"/>
          <p:cNvGraphicFramePr>
            <a:graphicFrameLocks noChangeAspect="1"/>
          </p:cNvGraphicFramePr>
          <p:nvPr/>
        </p:nvGraphicFramePr>
        <p:xfrm>
          <a:off x="3695700" y="2233613"/>
          <a:ext cx="74453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1" name="수식" r:id="rId10" imgW="444307" imgH="228501" progId="Equation.3">
                  <p:embed/>
                </p:oleObj>
              </mc:Choice>
              <mc:Fallback>
                <p:oleObj name="수식" r:id="rId10" imgW="444307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2233613"/>
                        <a:ext cx="744538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3" name="TextBox 15"/>
          <p:cNvSpPr txBox="1">
            <a:spLocks noChangeArrowheads="1"/>
          </p:cNvSpPr>
          <p:nvPr/>
        </p:nvSpPr>
        <p:spPr bwMode="auto">
          <a:xfrm>
            <a:off x="4427538" y="2233613"/>
            <a:ext cx="684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굴림" panose="020B0600000101010101" pitchFamily="50" charset="-127"/>
              </a:rPr>
              <a:t>= -4</a:t>
            </a: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30734" name="TextBox 16"/>
          <p:cNvSpPr txBox="1">
            <a:spLocks noChangeArrowheads="1"/>
          </p:cNvSpPr>
          <p:nvPr/>
        </p:nvSpPr>
        <p:spPr bwMode="auto">
          <a:xfrm>
            <a:off x="1547813" y="5754688"/>
            <a:ext cx="5873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ko-KR" altLang="en-US" sz="160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735" name="Object 5"/>
          <p:cNvGraphicFramePr>
            <a:graphicFrameLocks noChangeAspect="1"/>
          </p:cNvGraphicFramePr>
          <p:nvPr/>
        </p:nvGraphicFramePr>
        <p:xfrm>
          <a:off x="2327275" y="5721350"/>
          <a:ext cx="1920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2" name="수식" r:id="rId12" imgW="114151" imgH="215619" progId="Equation.3">
                  <p:embed/>
                </p:oleObj>
              </mc:Choice>
              <mc:Fallback>
                <p:oleObj name="수식" r:id="rId12" imgW="114151" imgH="21561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5" y="5721350"/>
                        <a:ext cx="192088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6" name="TextBox 18"/>
          <p:cNvSpPr txBox="1">
            <a:spLocks noChangeArrowheads="1"/>
          </p:cNvSpPr>
          <p:nvPr/>
        </p:nvSpPr>
        <p:spPr bwMode="auto">
          <a:xfrm>
            <a:off x="2782888" y="5710238"/>
            <a:ext cx="539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굴림" panose="020B0600000101010101" pitchFamily="50" charset="-127"/>
              </a:rPr>
              <a:t>= 3</a:t>
            </a: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30737" name="TextBox 20"/>
          <p:cNvSpPr txBox="1">
            <a:spLocks noChangeArrowheads="1"/>
          </p:cNvSpPr>
          <p:nvPr/>
        </p:nvSpPr>
        <p:spPr bwMode="auto">
          <a:xfrm>
            <a:off x="4429125" y="5749925"/>
            <a:ext cx="682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굴림" panose="020B0600000101010101" pitchFamily="50" charset="-127"/>
              </a:rPr>
              <a:t>= -2</a:t>
            </a:r>
            <a:endParaRPr lang="ko-KR" altLang="en-US" sz="1800">
              <a:latin typeface="굴림" panose="020B0600000101010101" pitchFamily="50" charset="-127"/>
            </a:endParaRPr>
          </a:p>
        </p:txBody>
      </p:sp>
      <p:graphicFrame>
        <p:nvGraphicFramePr>
          <p:cNvPr id="30738" name="Object 5"/>
          <p:cNvGraphicFramePr>
            <a:graphicFrameLocks noChangeAspect="1"/>
          </p:cNvGraphicFramePr>
          <p:nvPr/>
        </p:nvGraphicFramePr>
        <p:xfrm>
          <a:off x="2152650" y="5730875"/>
          <a:ext cx="6302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3" name="수식" r:id="rId14" imgW="342751" imgH="228501" progId="Equation.3">
                  <p:embed/>
                </p:oleObj>
              </mc:Choice>
              <mc:Fallback>
                <p:oleObj name="수식" r:id="rId14" imgW="342751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5730875"/>
                        <a:ext cx="63023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9" name="Object 5"/>
          <p:cNvGraphicFramePr>
            <a:graphicFrameLocks noChangeAspect="1"/>
          </p:cNvGraphicFramePr>
          <p:nvPr/>
        </p:nvGraphicFramePr>
        <p:xfrm>
          <a:off x="3705225" y="5707063"/>
          <a:ext cx="8397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4" name="수식" r:id="rId16" imgW="457200" imgH="228600" progId="Equation.3">
                  <p:embed/>
                </p:oleObj>
              </mc:Choice>
              <mc:Fallback>
                <p:oleObj name="수식" r:id="rId16" imgW="4572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225" y="5707063"/>
                        <a:ext cx="83978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8443EE-1C1B-499E-8901-B866AA9C0090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합병정렬</a:t>
            </a:r>
            <a:r>
              <a:rPr lang="en-US" altLang="ko-KR" smtClean="0"/>
              <a:t>(mergesort)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문제</a:t>
            </a:r>
            <a:r>
              <a:rPr lang="en-US" altLang="ko-KR" sz="2000" smtClean="0"/>
              <a:t>: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개의 정수를 비내림차순으로 정렬하시오</a:t>
            </a:r>
            <a:r>
              <a:rPr lang="en-US" altLang="ko-KR" sz="2000" smtClean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입력</a:t>
            </a:r>
            <a:r>
              <a:rPr lang="en-US" altLang="ko-KR" sz="2000" smtClean="0"/>
              <a:t>: </a:t>
            </a:r>
            <a:r>
              <a:rPr lang="ko-KR" altLang="en-US" sz="2000" smtClean="0"/>
              <a:t>정수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, </a:t>
            </a:r>
            <a:r>
              <a:rPr lang="ko-KR" altLang="en-US" sz="2000" smtClean="0"/>
              <a:t>크기가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인 배열 </a:t>
            </a:r>
            <a:r>
              <a:rPr lang="en-US" altLang="ko-KR" sz="2000" i="1" smtClean="0"/>
              <a:t>S</a:t>
            </a:r>
            <a:r>
              <a:rPr lang="en-US" altLang="ko-KR" sz="2000" smtClean="0"/>
              <a:t>[1..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]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출력</a:t>
            </a:r>
            <a:r>
              <a:rPr lang="en-US" altLang="ko-KR" sz="2000" smtClean="0"/>
              <a:t>: </a:t>
            </a:r>
            <a:r>
              <a:rPr lang="ko-KR" altLang="en-US" sz="2000" smtClean="0"/>
              <a:t>비내림차순으로 정렬된 배열 </a:t>
            </a:r>
            <a:r>
              <a:rPr lang="en-US" altLang="ko-KR" sz="2000" i="1" smtClean="0"/>
              <a:t>S</a:t>
            </a:r>
            <a:r>
              <a:rPr lang="en-US" altLang="ko-KR" sz="2000" smtClean="0"/>
              <a:t>[1..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]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보기</a:t>
            </a:r>
            <a:r>
              <a:rPr lang="en-US" altLang="ko-KR" sz="2000" smtClean="0"/>
              <a:t>: 27, 10, 12, 20, 25, 13, 15, 22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C4C9D6-781C-4F45-BEA0-4E8F00B1C14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738188"/>
            <a:ext cx="8839200" cy="4457700"/>
          </a:xfrm>
        </p:spPr>
        <p:txBody>
          <a:bodyPr/>
          <a:lstStyle/>
          <a:p>
            <a:pPr eaLnBrk="1" hangingPunct="1"/>
            <a:r>
              <a:rPr lang="ko-KR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알고리즘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/>
            <a:endParaRPr lang="en-US" altLang="ko-KR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mergesort (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S[])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h = n / 2, m = n - h;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U[1..h], V[1..m];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(n &gt; 1)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copy S[1] through S[h] to U[1] through U[h];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copy S[h+1] through S[n] to V[1] through V[m];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mergesort(h,U);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mergesort(m,V);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merge(h,m,U,V,S);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합병정렬</a:t>
            </a:r>
          </a:p>
        </p:txBody>
      </p:sp>
      <p:sp>
        <p:nvSpPr>
          <p:cNvPr id="32773" name="직사각형 6"/>
          <p:cNvSpPr>
            <a:spLocks noChangeArrowheads="1"/>
          </p:cNvSpPr>
          <p:nvPr/>
        </p:nvSpPr>
        <p:spPr bwMode="auto">
          <a:xfrm>
            <a:off x="457200" y="1220788"/>
            <a:ext cx="8001000" cy="35845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2774" name="직사각형 1"/>
          <p:cNvSpPr>
            <a:spLocks noChangeArrowheads="1"/>
          </p:cNvSpPr>
          <p:nvPr/>
        </p:nvSpPr>
        <p:spPr bwMode="auto">
          <a:xfrm>
            <a:off x="3211513" y="5008563"/>
            <a:ext cx="1368425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32775" name="직사각형 6"/>
          <p:cNvSpPr>
            <a:spLocks noChangeArrowheads="1"/>
          </p:cNvSpPr>
          <p:nvPr/>
        </p:nvSpPr>
        <p:spPr bwMode="auto">
          <a:xfrm>
            <a:off x="4579938" y="5008563"/>
            <a:ext cx="1366837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32776" name="TextBox 2"/>
          <p:cNvSpPr txBox="1">
            <a:spLocks noChangeArrowheads="1"/>
          </p:cNvSpPr>
          <p:nvPr/>
        </p:nvSpPr>
        <p:spPr bwMode="auto">
          <a:xfrm>
            <a:off x="2706688" y="5008563"/>
            <a:ext cx="288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S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2777" name="직사각형 8"/>
          <p:cNvSpPr>
            <a:spLocks noChangeArrowheads="1"/>
          </p:cNvSpPr>
          <p:nvPr/>
        </p:nvSpPr>
        <p:spPr bwMode="auto">
          <a:xfrm>
            <a:off x="2995613" y="5634038"/>
            <a:ext cx="1366837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32778" name="직사각형 9"/>
          <p:cNvSpPr>
            <a:spLocks noChangeArrowheads="1"/>
          </p:cNvSpPr>
          <p:nvPr/>
        </p:nvSpPr>
        <p:spPr bwMode="auto">
          <a:xfrm>
            <a:off x="4795838" y="5634038"/>
            <a:ext cx="1366837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32779" name="TextBox 10"/>
          <p:cNvSpPr txBox="1">
            <a:spLocks noChangeArrowheads="1"/>
          </p:cNvSpPr>
          <p:nvPr/>
        </p:nvSpPr>
        <p:spPr bwMode="auto">
          <a:xfrm>
            <a:off x="2635250" y="5634038"/>
            <a:ext cx="2873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U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2780" name="TextBox 11"/>
          <p:cNvSpPr txBox="1">
            <a:spLocks noChangeArrowheads="1"/>
          </p:cNvSpPr>
          <p:nvPr/>
        </p:nvSpPr>
        <p:spPr bwMode="auto">
          <a:xfrm>
            <a:off x="6307138" y="5624513"/>
            <a:ext cx="288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V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4" name="아래쪽 화살표 3"/>
          <p:cNvSpPr/>
          <p:nvPr/>
        </p:nvSpPr>
        <p:spPr bwMode="auto">
          <a:xfrm rot="2060649">
            <a:off x="3605213" y="5330825"/>
            <a:ext cx="215900" cy="317500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14" name="아래쪽 화살표 13"/>
          <p:cNvSpPr/>
          <p:nvPr/>
        </p:nvSpPr>
        <p:spPr bwMode="auto">
          <a:xfrm rot="19454753">
            <a:off x="5392738" y="5337175"/>
            <a:ext cx="215900" cy="319088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32783" name="TextBox 4"/>
          <p:cNvSpPr txBox="1">
            <a:spLocks noChangeArrowheads="1"/>
          </p:cNvSpPr>
          <p:nvPr/>
        </p:nvSpPr>
        <p:spPr bwMode="auto">
          <a:xfrm>
            <a:off x="1268413" y="4984750"/>
            <a:ext cx="1030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mergesort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2784" name="TextBox 15"/>
          <p:cNvSpPr txBox="1">
            <a:spLocks noChangeArrowheads="1"/>
          </p:cNvSpPr>
          <p:nvPr/>
        </p:nvSpPr>
        <p:spPr bwMode="auto">
          <a:xfrm>
            <a:off x="1290638" y="5597525"/>
            <a:ext cx="1030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mergesort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2785" name="TextBox 16"/>
          <p:cNvSpPr txBox="1">
            <a:spLocks noChangeArrowheads="1"/>
          </p:cNvSpPr>
          <p:nvPr/>
        </p:nvSpPr>
        <p:spPr bwMode="auto">
          <a:xfrm>
            <a:off x="6789738" y="5599113"/>
            <a:ext cx="1030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mergesort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2786" name="직사각형 17"/>
          <p:cNvSpPr>
            <a:spLocks noChangeArrowheads="1"/>
          </p:cNvSpPr>
          <p:nvPr/>
        </p:nvSpPr>
        <p:spPr bwMode="auto">
          <a:xfrm>
            <a:off x="3211513" y="6269038"/>
            <a:ext cx="2738437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19" name="아래쪽 화살표 18"/>
          <p:cNvSpPr/>
          <p:nvPr/>
        </p:nvSpPr>
        <p:spPr bwMode="auto">
          <a:xfrm rot="2060649">
            <a:off x="5378450" y="5932488"/>
            <a:ext cx="215900" cy="319087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20" name="아래쪽 화살표 19"/>
          <p:cNvSpPr/>
          <p:nvPr/>
        </p:nvSpPr>
        <p:spPr bwMode="auto">
          <a:xfrm rot="19454753">
            <a:off x="3684588" y="5938838"/>
            <a:ext cx="217487" cy="317500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32789" name="TextBox 20"/>
          <p:cNvSpPr txBox="1">
            <a:spLocks noChangeArrowheads="1"/>
          </p:cNvSpPr>
          <p:nvPr/>
        </p:nvSpPr>
        <p:spPr bwMode="auto">
          <a:xfrm>
            <a:off x="4249738" y="5954713"/>
            <a:ext cx="712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2790" name="TextBox 1"/>
          <p:cNvSpPr txBox="1">
            <a:spLocks noChangeArrowheads="1"/>
          </p:cNvSpPr>
          <p:nvPr/>
        </p:nvSpPr>
        <p:spPr bwMode="auto">
          <a:xfrm>
            <a:off x="3114675" y="4756150"/>
            <a:ext cx="273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32791" name="TextBox 22"/>
          <p:cNvSpPr txBox="1">
            <a:spLocks noChangeArrowheads="1"/>
          </p:cNvSpPr>
          <p:nvPr/>
        </p:nvSpPr>
        <p:spPr bwMode="auto">
          <a:xfrm>
            <a:off x="5767388" y="4733925"/>
            <a:ext cx="273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n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32792" name="TextBox 23"/>
          <p:cNvSpPr txBox="1">
            <a:spLocks noChangeArrowheads="1"/>
          </p:cNvSpPr>
          <p:nvPr/>
        </p:nvSpPr>
        <p:spPr bwMode="auto">
          <a:xfrm>
            <a:off x="4333875" y="4772025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굴림" panose="020B0600000101010101" pitchFamily="50" charset="-127"/>
              </a:rPr>
              <a:t>h</a:t>
            </a:r>
            <a:endParaRPr lang="ko-KR" altLang="en-US" sz="1200" b="1">
              <a:latin typeface="굴림" panose="020B0600000101010101" pitchFamily="50" charset="-127"/>
            </a:endParaRPr>
          </a:p>
        </p:txBody>
      </p:sp>
      <p:sp>
        <p:nvSpPr>
          <p:cNvPr id="32793" name="TextBox 24"/>
          <p:cNvSpPr txBox="1">
            <a:spLocks noChangeArrowheads="1"/>
          </p:cNvSpPr>
          <p:nvPr/>
        </p:nvSpPr>
        <p:spPr bwMode="auto">
          <a:xfrm>
            <a:off x="2895600" y="5383213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32794" name="TextBox 25"/>
          <p:cNvSpPr txBox="1">
            <a:spLocks noChangeArrowheads="1"/>
          </p:cNvSpPr>
          <p:nvPr/>
        </p:nvSpPr>
        <p:spPr bwMode="auto">
          <a:xfrm>
            <a:off x="4113213" y="5397500"/>
            <a:ext cx="273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굴림" panose="020B0600000101010101" pitchFamily="50" charset="-127"/>
              </a:rPr>
              <a:t>h</a:t>
            </a:r>
            <a:endParaRPr lang="ko-KR" altLang="en-US" sz="1200" b="1">
              <a:latin typeface="굴림" panose="020B0600000101010101" pitchFamily="50" charset="-127"/>
            </a:endParaRPr>
          </a:p>
        </p:txBody>
      </p:sp>
      <p:sp>
        <p:nvSpPr>
          <p:cNvPr id="32795" name="TextBox 26"/>
          <p:cNvSpPr txBox="1">
            <a:spLocks noChangeArrowheads="1"/>
          </p:cNvSpPr>
          <p:nvPr/>
        </p:nvSpPr>
        <p:spPr bwMode="auto">
          <a:xfrm>
            <a:off x="4686300" y="5383213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32796" name="TextBox 27"/>
          <p:cNvSpPr txBox="1">
            <a:spLocks noChangeArrowheads="1"/>
          </p:cNvSpPr>
          <p:nvPr/>
        </p:nvSpPr>
        <p:spPr bwMode="auto">
          <a:xfrm>
            <a:off x="5903913" y="5397500"/>
            <a:ext cx="3159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굴림" panose="020B0600000101010101" pitchFamily="50" charset="-127"/>
              </a:rPr>
              <a:t>m</a:t>
            </a:r>
            <a:endParaRPr lang="ko-KR" altLang="en-US" sz="1200" b="1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B641C4-B78F-4F8E-8F57-E02D53D57F16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합병</a:t>
            </a:r>
            <a:r>
              <a:rPr lang="en-US" altLang="ko-KR" smtClean="0"/>
              <a:t>(merge)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438" y="2030413"/>
            <a:ext cx="7731125" cy="15795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문제</a:t>
            </a:r>
            <a:r>
              <a:rPr lang="en-US" altLang="ko-KR" sz="2000" smtClean="0"/>
              <a:t>: </a:t>
            </a:r>
            <a:r>
              <a:rPr lang="ko-KR" altLang="en-US" sz="2000" smtClean="0"/>
              <a:t>두 개의 정렬된 배열을 하나의 정렬된 배열로 합병하시오</a:t>
            </a:r>
            <a:r>
              <a:rPr lang="en-US" altLang="ko-KR" sz="2000" smtClean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입력</a:t>
            </a:r>
            <a:r>
              <a:rPr lang="en-US" altLang="ko-KR" sz="2000" smtClean="0"/>
              <a:t>: (1) </a:t>
            </a:r>
            <a:r>
              <a:rPr lang="ko-KR" altLang="en-US" sz="2000" smtClean="0"/>
              <a:t>양의 정수 </a:t>
            </a:r>
            <a:r>
              <a:rPr lang="en-US" altLang="ko-KR" sz="2000" i="1" smtClean="0"/>
              <a:t>h</a:t>
            </a:r>
            <a:r>
              <a:rPr lang="en-US" altLang="ko-KR" sz="2000" smtClean="0"/>
              <a:t>, </a:t>
            </a:r>
            <a:r>
              <a:rPr lang="en-US" altLang="ko-KR" sz="2000" i="1" smtClean="0"/>
              <a:t>m</a:t>
            </a:r>
            <a:r>
              <a:rPr lang="en-US" altLang="ko-KR" sz="2000" smtClean="0"/>
              <a:t>, (2) </a:t>
            </a:r>
            <a:r>
              <a:rPr lang="ko-KR" altLang="en-US" sz="2000" smtClean="0"/>
              <a:t>정렬된 배열 </a:t>
            </a:r>
            <a:r>
              <a:rPr lang="en-US" altLang="ko-KR" sz="2000" smtClean="0"/>
              <a:t>U[1..</a:t>
            </a:r>
            <a:r>
              <a:rPr lang="en-US" altLang="ko-KR" sz="2000" i="1" smtClean="0"/>
              <a:t>h</a:t>
            </a:r>
            <a:r>
              <a:rPr lang="en-US" altLang="ko-KR" sz="2000" smtClean="0"/>
              <a:t>], V[1..</a:t>
            </a:r>
            <a:r>
              <a:rPr lang="en-US" altLang="ko-KR" sz="2000" i="1" smtClean="0"/>
              <a:t>m</a:t>
            </a:r>
            <a:r>
              <a:rPr lang="en-US" altLang="ko-KR" sz="2000" smtClean="0"/>
              <a:t>]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출력</a:t>
            </a:r>
            <a:r>
              <a:rPr lang="en-US" altLang="ko-KR" sz="2000" smtClean="0"/>
              <a:t>: U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V</a:t>
            </a:r>
            <a:r>
              <a:rPr lang="ko-KR" altLang="en-US" sz="2000" smtClean="0"/>
              <a:t>에 있는 키들을 하나의 배열에 정렬한 </a:t>
            </a:r>
            <a:r>
              <a:rPr lang="en-US" altLang="ko-KR" sz="2000" smtClean="0"/>
              <a:t>S[1..</a:t>
            </a:r>
            <a:r>
              <a:rPr lang="en-US" altLang="ko-KR" sz="2000" i="1" smtClean="0"/>
              <a:t>h</a:t>
            </a:r>
            <a:r>
              <a:rPr lang="en-US" altLang="ko-KR" sz="2000" smtClean="0"/>
              <a:t>+</a:t>
            </a:r>
            <a:r>
              <a:rPr lang="en-US" altLang="ko-KR" sz="2000" i="1" smtClean="0"/>
              <a:t>m</a:t>
            </a:r>
            <a:r>
              <a:rPr lang="en-US" altLang="ko-KR" sz="2000" smtClean="0"/>
              <a:t>]</a:t>
            </a:r>
          </a:p>
        </p:txBody>
      </p:sp>
      <p:sp>
        <p:nvSpPr>
          <p:cNvPr id="18437" name="직사각형 1"/>
          <p:cNvSpPr>
            <a:spLocks noChangeArrowheads="1"/>
          </p:cNvSpPr>
          <p:nvPr/>
        </p:nvSpPr>
        <p:spPr bwMode="auto">
          <a:xfrm>
            <a:off x="2368550" y="4508500"/>
            <a:ext cx="431800" cy="10080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18438" name="직사각형 5"/>
          <p:cNvSpPr>
            <a:spLocks noChangeArrowheads="1"/>
          </p:cNvSpPr>
          <p:nvPr/>
        </p:nvSpPr>
        <p:spPr bwMode="auto">
          <a:xfrm>
            <a:off x="3448050" y="4508500"/>
            <a:ext cx="431800" cy="10080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29703" name="십자형 2"/>
          <p:cNvSpPr>
            <a:spLocks noChangeArrowheads="1"/>
          </p:cNvSpPr>
          <p:nvPr/>
        </p:nvSpPr>
        <p:spPr bwMode="auto">
          <a:xfrm>
            <a:off x="2979738" y="4862513"/>
            <a:ext cx="288925" cy="260350"/>
          </a:xfrm>
          <a:prstGeom prst="plus">
            <a:avLst>
              <a:gd name="adj" fmla="val 38130"/>
            </a:avLst>
          </a:prstGeom>
          <a:solidFill>
            <a:schemeClr val="bg2">
              <a:lumMod val="75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600" smtClean="0">
              <a:latin typeface="굴림" panose="020B0600000101010101" pitchFamily="50" charset="-127"/>
            </a:endParaRPr>
          </a:p>
        </p:txBody>
      </p:sp>
      <p:sp>
        <p:nvSpPr>
          <p:cNvPr id="29704" name="톱니 모양의 오른쪽 화살표 3"/>
          <p:cNvSpPr>
            <a:spLocks noChangeArrowheads="1"/>
          </p:cNvSpPr>
          <p:nvPr/>
        </p:nvSpPr>
        <p:spPr bwMode="auto">
          <a:xfrm>
            <a:off x="4527550" y="4797425"/>
            <a:ext cx="649288" cy="325438"/>
          </a:xfrm>
          <a:prstGeom prst="notchedRightArrow">
            <a:avLst>
              <a:gd name="adj1" fmla="val 50000"/>
              <a:gd name="adj2" fmla="val 50201"/>
            </a:avLst>
          </a:prstGeom>
          <a:solidFill>
            <a:schemeClr val="tx2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600" smtClean="0">
              <a:latin typeface="굴림" panose="020B0600000101010101" pitchFamily="50" charset="-127"/>
            </a:endParaRPr>
          </a:p>
        </p:txBody>
      </p:sp>
      <p:sp>
        <p:nvSpPr>
          <p:cNvPr id="18441" name="직사각형 8"/>
          <p:cNvSpPr>
            <a:spLocks noChangeArrowheads="1"/>
          </p:cNvSpPr>
          <p:nvPr/>
        </p:nvSpPr>
        <p:spPr bwMode="auto">
          <a:xfrm>
            <a:off x="5795963" y="4149725"/>
            <a:ext cx="460375" cy="20161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27288" y="5732463"/>
            <a:ext cx="312737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+mn-lt"/>
              </a:rPr>
              <a:t>U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6788" y="5732463"/>
            <a:ext cx="31432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+mn-lt"/>
              </a:rPr>
              <a:t>V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80100" y="6264275"/>
            <a:ext cx="28416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+mn-lt"/>
              </a:rPr>
              <a:t>S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8445" name="TextBox 13"/>
          <p:cNvSpPr txBox="1">
            <a:spLocks noChangeArrowheads="1"/>
          </p:cNvSpPr>
          <p:nvPr/>
        </p:nvSpPr>
        <p:spPr bwMode="auto">
          <a:xfrm>
            <a:off x="2095500" y="5338763"/>
            <a:ext cx="2728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 smtClean="0">
                <a:latin typeface="굴림" panose="020B0600000101010101" pitchFamily="50" charset="-127"/>
              </a:rPr>
              <a:t>h</a:t>
            </a:r>
            <a:endParaRPr lang="ko-KR" altLang="en-US" sz="1200" dirty="0">
              <a:latin typeface="굴림" panose="020B0600000101010101" pitchFamily="50" charset="-127"/>
            </a:endParaRPr>
          </a:p>
        </p:txBody>
      </p:sp>
      <p:sp>
        <p:nvSpPr>
          <p:cNvPr id="18446" name="TextBox 14"/>
          <p:cNvSpPr txBox="1">
            <a:spLocks noChangeArrowheads="1"/>
          </p:cNvSpPr>
          <p:nvPr/>
        </p:nvSpPr>
        <p:spPr bwMode="auto">
          <a:xfrm>
            <a:off x="2066925" y="4424363"/>
            <a:ext cx="273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 dirty="0" smtClean="0">
                <a:latin typeface="굴림" panose="020B0600000101010101" pitchFamily="50" charset="-127"/>
              </a:rPr>
              <a:t>1</a:t>
            </a:r>
            <a:endParaRPr lang="ko-KR" altLang="en-US" sz="1200" b="1" dirty="0">
              <a:latin typeface="굴림" panose="020B0600000101010101" pitchFamily="50" charset="-127"/>
            </a:endParaRPr>
          </a:p>
        </p:txBody>
      </p:sp>
      <p:sp>
        <p:nvSpPr>
          <p:cNvPr id="18447" name="TextBox 15"/>
          <p:cNvSpPr txBox="1">
            <a:spLocks noChangeArrowheads="1"/>
          </p:cNvSpPr>
          <p:nvPr/>
        </p:nvSpPr>
        <p:spPr bwMode="auto">
          <a:xfrm>
            <a:off x="3206750" y="5338763"/>
            <a:ext cx="3177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 smtClean="0">
                <a:latin typeface="굴림" panose="020B0600000101010101" pitchFamily="50" charset="-127"/>
              </a:rPr>
              <a:t>m</a:t>
            </a:r>
            <a:endParaRPr lang="ko-KR" altLang="en-US" sz="1200" dirty="0">
              <a:latin typeface="굴림" panose="020B0600000101010101" pitchFamily="50" charset="-127"/>
            </a:endParaRPr>
          </a:p>
        </p:txBody>
      </p:sp>
      <p:sp>
        <p:nvSpPr>
          <p:cNvPr id="18448" name="TextBox 16"/>
          <p:cNvSpPr txBox="1">
            <a:spLocks noChangeArrowheads="1"/>
          </p:cNvSpPr>
          <p:nvPr/>
        </p:nvSpPr>
        <p:spPr bwMode="auto">
          <a:xfrm>
            <a:off x="3178175" y="4424363"/>
            <a:ext cx="2712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 dirty="0" smtClean="0">
                <a:latin typeface="굴림" panose="020B0600000101010101" pitchFamily="50" charset="-127"/>
              </a:rPr>
              <a:t>1</a:t>
            </a:r>
            <a:endParaRPr lang="ko-KR" altLang="en-US" sz="1200" b="1" dirty="0">
              <a:latin typeface="굴림" panose="020B0600000101010101" pitchFamily="50" charset="-127"/>
            </a:endParaRPr>
          </a:p>
        </p:txBody>
      </p:sp>
      <p:sp>
        <p:nvSpPr>
          <p:cNvPr id="18449" name="TextBox 17"/>
          <p:cNvSpPr txBox="1">
            <a:spLocks noChangeArrowheads="1"/>
          </p:cNvSpPr>
          <p:nvPr/>
        </p:nvSpPr>
        <p:spPr bwMode="auto">
          <a:xfrm>
            <a:off x="5494338" y="5888038"/>
            <a:ext cx="2714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18450" name="TextBox 18"/>
          <p:cNvSpPr txBox="1">
            <a:spLocks noChangeArrowheads="1"/>
          </p:cNvSpPr>
          <p:nvPr/>
        </p:nvSpPr>
        <p:spPr bwMode="auto">
          <a:xfrm>
            <a:off x="5349875" y="4129088"/>
            <a:ext cx="495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굴림" panose="020B0600000101010101" pitchFamily="50" charset="-127"/>
              </a:rPr>
              <a:t>h+m</a:t>
            </a:r>
            <a:endParaRPr lang="ko-KR" altLang="en-US" sz="1200" b="1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263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내용 개체 틀 2"/>
          <p:cNvSpPr>
            <a:spLocks noGrp="1"/>
          </p:cNvSpPr>
          <p:nvPr>
            <p:ph idx="1"/>
          </p:nvPr>
        </p:nvSpPr>
        <p:spPr>
          <a:xfrm>
            <a:off x="1571625" y="6143625"/>
            <a:ext cx="6286500" cy="428625"/>
          </a:xfrm>
        </p:spPr>
        <p:txBody>
          <a:bodyPr/>
          <a:lstStyle/>
          <a:p>
            <a:r>
              <a:rPr lang="en-US" altLang="ko-KR" sz="1600" smtClean="0"/>
              <a:t>Fig</a:t>
            </a:r>
            <a:r>
              <a:rPr lang="ko-KR" altLang="en-US" sz="1600" smtClean="0"/>
              <a:t> </a:t>
            </a:r>
            <a:r>
              <a:rPr lang="en-US" altLang="ko-KR" sz="1600" smtClean="0"/>
              <a:t>2.2  The steps done by a human when sorting with Mergesort</a:t>
            </a:r>
            <a:endParaRPr lang="ko-KR" altLang="en-US" sz="1600" smtClean="0"/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0"/>
            <a:ext cx="5643562" cy="59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extBox 25"/>
          <p:cNvSpPr txBox="1">
            <a:spLocks noChangeArrowheads="1"/>
          </p:cNvSpPr>
          <p:nvPr/>
        </p:nvSpPr>
        <p:spPr bwMode="auto">
          <a:xfrm>
            <a:off x="1714500" y="1571625"/>
            <a:ext cx="3000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A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5845" name="TextBox 26"/>
          <p:cNvSpPr txBox="1">
            <a:spLocks noChangeArrowheads="1"/>
          </p:cNvSpPr>
          <p:nvPr/>
        </p:nvSpPr>
        <p:spPr bwMode="auto">
          <a:xfrm>
            <a:off x="3857625" y="1500188"/>
            <a:ext cx="30638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B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5846" name="슬라이드 번호 개체 틀 2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C35DCF-4721-491B-A49E-22822BDAD74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내용 개체 틀 2"/>
          <p:cNvSpPr>
            <a:spLocks noGrp="1"/>
          </p:cNvSpPr>
          <p:nvPr>
            <p:ph idx="1"/>
          </p:nvPr>
        </p:nvSpPr>
        <p:spPr>
          <a:xfrm>
            <a:off x="428625" y="5643563"/>
            <a:ext cx="8229600" cy="8397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000" smtClean="0"/>
              <a:t>표 </a:t>
            </a:r>
            <a:r>
              <a:rPr lang="en-US" altLang="ko-KR" sz="2000" smtClean="0"/>
              <a:t>2.1       2</a:t>
            </a:r>
            <a:r>
              <a:rPr lang="ko-KR" altLang="en-US" sz="2000" smtClean="0"/>
              <a:t>개의 배열 </a:t>
            </a:r>
            <a:r>
              <a:rPr lang="en-US" altLang="ko-KR" sz="2000" smtClean="0"/>
              <a:t>U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V</a:t>
            </a:r>
            <a:r>
              <a:rPr lang="ko-KR" altLang="en-US" sz="2000" smtClean="0"/>
              <a:t>를 하나의 배열 </a:t>
            </a:r>
            <a:r>
              <a:rPr lang="en-US" altLang="ko-KR" sz="2000" smtClean="0"/>
              <a:t>S</a:t>
            </a:r>
            <a:r>
              <a:rPr lang="ko-KR" altLang="en-US" sz="2000" smtClean="0"/>
              <a:t>로 합병하는 예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428625"/>
            <a:ext cx="81915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슬라이드 번호 개체 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C4F331-7A66-43D0-B472-3167AF94E4E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016F76-B5E3-4D08-BD0F-49F04F7911E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741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8382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분할정복</a:t>
            </a:r>
            <a:r>
              <a:rPr lang="en-US" altLang="ko-KR" smtClean="0"/>
              <a:t>(Divide-and-Conquer)</a:t>
            </a:r>
            <a:r>
              <a:rPr lang="ko-KR" altLang="en-US" smtClean="0"/>
              <a:t>식 설계 전략</a:t>
            </a:r>
          </a:p>
        </p:txBody>
      </p:sp>
      <p:sp>
        <p:nvSpPr>
          <p:cNvPr id="17412" name="Text Box 1043"/>
          <p:cNvSpPr txBox="1">
            <a:spLocks noChangeArrowheads="1"/>
          </p:cNvSpPr>
          <p:nvPr/>
        </p:nvSpPr>
        <p:spPr bwMode="auto">
          <a:xfrm>
            <a:off x="990600" y="19050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ko-KR"/>
          </a:p>
        </p:txBody>
      </p:sp>
      <p:sp>
        <p:nvSpPr>
          <p:cNvPr id="17413" name="Text Box 1044"/>
          <p:cNvSpPr txBox="1">
            <a:spLocks noChangeArrowheads="1"/>
          </p:cNvSpPr>
          <p:nvPr/>
        </p:nvSpPr>
        <p:spPr bwMode="auto">
          <a:xfrm>
            <a:off x="1050925" y="16208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/>
          </a:p>
        </p:txBody>
      </p:sp>
      <p:sp>
        <p:nvSpPr>
          <p:cNvPr id="17414" name="Rectangle 1045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4419600"/>
          </a:xfrm>
        </p:spPr>
        <p:txBody>
          <a:bodyPr/>
          <a:lstStyle/>
          <a:p>
            <a:pPr eaLnBrk="1" hangingPunct="1"/>
            <a:r>
              <a:rPr lang="ko-KR" altLang="en-US" sz="2000" smtClean="0">
                <a:sym typeface="Symbol" panose="05050102010706020507" pitchFamily="18" charset="2"/>
              </a:rPr>
              <a:t>분할</a:t>
            </a:r>
            <a:r>
              <a:rPr lang="en-US" altLang="ko-KR" sz="2000" smtClean="0">
                <a:sym typeface="Symbol" panose="05050102010706020507" pitchFamily="18" charset="2"/>
              </a:rPr>
              <a:t>(Divide): </a:t>
            </a:r>
            <a:r>
              <a:rPr lang="ko-KR" altLang="en-US" sz="2000" smtClean="0">
                <a:sym typeface="Symbol" panose="05050102010706020507" pitchFamily="18" charset="2"/>
              </a:rPr>
              <a:t>해결하기 쉽도록 문제를 여러 개의 작은 부분으로 나눈다</a:t>
            </a:r>
            <a:r>
              <a:rPr lang="en-US" altLang="ko-KR" sz="2000" smtClean="0"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ko-KR" altLang="en-US" sz="2000" smtClean="0">
                <a:sym typeface="Symbol" panose="05050102010706020507" pitchFamily="18" charset="2"/>
              </a:rPr>
              <a:t>정복</a:t>
            </a:r>
            <a:r>
              <a:rPr lang="en-US" altLang="ko-KR" sz="2000" smtClean="0">
                <a:sym typeface="Symbol" panose="05050102010706020507" pitchFamily="18" charset="2"/>
              </a:rPr>
              <a:t>(Conquer): </a:t>
            </a:r>
            <a:r>
              <a:rPr lang="ko-KR" altLang="en-US" sz="2000" smtClean="0">
                <a:sym typeface="Symbol" panose="05050102010706020507" pitchFamily="18" charset="2"/>
              </a:rPr>
              <a:t>나눈 작은 문제를 각각 해결한다</a:t>
            </a:r>
            <a:r>
              <a:rPr lang="en-US" altLang="ko-KR" sz="2000" smtClean="0"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ko-KR" altLang="en-US" sz="2000" smtClean="0">
                <a:sym typeface="Symbol" panose="05050102010706020507" pitchFamily="18" charset="2"/>
              </a:rPr>
              <a:t>통합</a:t>
            </a:r>
            <a:r>
              <a:rPr lang="en-US" altLang="ko-KR" sz="2000" smtClean="0">
                <a:sym typeface="Symbol" panose="05050102010706020507" pitchFamily="18" charset="2"/>
              </a:rPr>
              <a:t>(Combine): (</a:t>
            </a:r>
            <a:r>
              <a:rPr lang="ko-KR" altLang="en-US" sz="2000" smtClean="0">
                <a:sym typeface="Symbol" panose="05050102010706020507" pitchFamily="18" charset="2"/>
              </a:rPr>
              <a:t>필요하다면</a:t>
            </a:r>
            <a:r>
              <a:rPr lang="en-US" altLang="ko-KR" sz="2000" smtClean="0">
                <a:sym typeface="Symbol" panose="05050102010706020507" pitchFamily="18" charset="2"/>
              </a:rPr>
              <a:t>) </a:t>
            </a:r>
            <a:r>
              <a:rPr lang="ko-KR" altLang="en-US" sz="2000" smtClean="0">
                <a:sym typeface="Symbol" panose="05050102010706020507" pitchFamily="18" charset="2"/>
              </a:rPr>
              <a:t>해결된 해답을 모은다</a:t>
            </a:r>
            <a:r>
              <a:rPr lang="en-US" altLang="ko-KR" sz="2000" smtClean="0">
                <a:sym typeface="Symbol" panose="05050102010706020507" pitchFamily="18" charset="2"/>
              </a:rPr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2000" smtClean="0">
              <a:sym typeface="Symbol" panose="05050102010706020507" pitchFamily="18" charset="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2000" smtClean="0">
                <a:sym typeface="Symbol" panose="05050102010706020507" pitchFamily="18" charset="2"/>
              </a:rPr>
              <a:t>이러한 문제 해결 방법을 </a:t>
            </a:r>
            <a:r>
              <a:rPr lang="ko-KR" altLang="en-US" sz="2000" b="1" smtClean="0">
                <a:sym typeface="Symbol" panose="05050102010706020507" pitchFamily="18" charset="2"/>
              </a:rPr>
              <a:t>하향식</a:t>
            </a:r>
            <a:r>
              <a:rPr lang="en-US" altLang="ko-KR" sz="2000" b="1" smtClean="0">
                <a:sym typeface="Symbol" panose="05050102010706020507" pitchFamily="18" charset="2"/>
              </a:rPr>
              <a:t>(top-down)  </a:t>
            </a:r>
            <a:r>
              <a:rPr lang="ko-KR" altLang="en-US" sz="2000" smtClean="0">
                <a:sym typeface="Symbol" panose="05050102010706020507" pitchFamily="18" charset="2"/>
              </a:rPr>
              <a:t>접근방법이라고 한다</a:t>
            </a:r>
            <a:r>
              <a:rPr lang="en-US" altLang="ko-KR" sz="2000" smtClean="0"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116A71-2756-47CF-9F0D-27E7C2D6002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"/>
            <a:ext cx="8839200" cy="5943600"/>
          </a:xfrm>
          <a:ln>
            <a:solidFill>
              <a:schemeClr val="tx1"/>
            </a:solidFill>
          </a:ln>
        </p:spPr>
        <p:txBody>
          <a:bodyPr/>
          <a:lstStyle/>
          <a:p>
            <a:pPr marL="1793875" indent="-1793875" eaLnBrk="1" hangingPunct="1">
              <a:buFont typeface="Wingdings 2" panose="05020102010507070707" pitchFamily="18" charset="2"/>
              <a:buNone/>
              <a:tabLst>
                <a:tab pos="358775" algn="l"/>
              </a:tabLst>
              <a:defRPr/>
            </a:pPr>
            <a:r>
              <a:rPr lang="en-US" altLang="ko-KR" sz="1600" dirty="0" smtClean="0"/>
              <a:t>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 merge(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h, 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m,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</a:rPr>
              <a:t>keytype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U[],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</a:rPr>
              <a:t>keytype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V[], 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</a:rPr>
              <a:t>keytype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S[])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, j, k;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= 1; j = 1; k = 1;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&lt;= h &amp;&amp; j &lt;= m)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      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(U[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] &lt; V[j])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	    S[k] = U[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	   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++;}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      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	    S[k] = V[j];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	    j++;}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       k++;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&gt; h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) #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</a:rPr>
              <a:t>한쪽 다 소진했으니까 그냥 옮겨 써라</a:t>
            </a:r>
            <a:endParaRPr lang="en-US" altLang="ko-KR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     copy V[j] through V[m] to S[k] through S[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h+m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     copy U[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] through U[h] to S[k] through S[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h+m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}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D5C7D7-4A96-4129-98D6-21AA6D42A5B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시간복잡도 분석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sz="2000" dirty="0" smtClean="0"/>
              <a:t>합병 알고리즘의 </a:t>
            </a:r>
            <a:r>
              <a:rPr lang="ko-KR" altLang="en-US" sz="2000" u="sng" dirty="0" smtClean="0"/>
              <a:t>최악의 경우 </a:t>
            </a:r>
            <a:r>
              <a:rPr lang="ko-KR" altLang="en-US" sz="2000" dirty="0" smtClean="0"/>
              <a:t>시간복잡도 분석</a:t>
            </a:r>
            <a:endParaRPr lang="en-US" altLang="ko-KR" sz="2000" dirty="0" smtClean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endParaRPr lang="ko-KR" altLang="en-US" sz="2000" dirty="0" smtClean="0"/>
          </a:p>
          <a:p>
            <a:pPr lvl="1" eaLnBrk="1" hangingPunct="1">
              <a:lnSpc>
                <a:spcPts val="2800"/>
              </a:lnSpc>
              <a:defRPr/>
            </a:pPr>
            <a:r>
              <a:rPr lang="ko-KR" altLang="en-US" b="1" dirty="0" smtClean="0"/>
              <a:t>단위연산</a:t>
            </a:r>
            <a:r>
              <a:rPr lang="en-US" altLang="ko-KR" dirty="0" smtClean="0"/>
              <a:t>: U[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V[j]</a:t>
            </a:r>
            <a:r>
              <a:rPr lang="ko-KR" altLang="en-US" dirty="0" smtClean="0"/>
              <a:t>의 비교</a:t>
            </a:r>
          </a:p>
          <a:p>
            <a:pPr lvl="1" eaLnBrk="1" hangingPunct="1">
              <a:lnSpc>
                <a:spcPts val="2800"/>
              </a:lnSpc>
              <a:defRPr/>
            </a:pPr>
            <a:r>
              <a:rPr lang="ko-KR" altLang="en-US" b="1" dirty="0" smtClean="0"/>
              <a:t>입력크기</a:t>
            </a:r>
            <a:r>
              <a:rPr lang="en-US" altLang="ko-KR" dirty="0" smtClean="0"/>
              <a:t>: 2</a:t>
            </a:r>
            <a:r>
              <a:rPr lang="ko-KR" altLang="en-US" dirty="0" smtClean="0"/>
              <a:t>개의 입력 배열에 각각 들어 있는 항목의 개수</a:t>
            </a:r>
            <a:r>
              <a:rPr lang="en-US" altLang="ko-KR" dirty="0" smtClean="0"/>
              <a:t>: </a:t>
            </a:r>
            <a:r>
              <a:rPr lang="en-US" altLang="ko-KR" i="1" dirty="0" smtClean="0"/>
              <a:t>h</a:t>
            </a:r>
            <a:r>
              <a:rPr lang="ko-KR" altLang="en-US" dirty="0" smtClean="0"/>
              <a:t>와 </a:t>
            </a:r>
            <a:r>
              <a:rPr lang="en-US" altLang="ko-KR" i="1" dirty="0" smtClean="0"/>
              <a:t>m</a:t>
            </a:r>
            <a:endParaRPr lang="en-US" altLang="ko-KR" dirty="0" smtClean="0"/>
          </a:p>
          <a:p>
            <a:pPr marL="717550" lvl="1" indent="-266700" eaLnBrk="1" hangingPunct="1">
              <a:lnSpc>
                <a:spcPts val="2800"/>
              </a:lnSpc>
              <a:defRPr/>
            </a:pPr>
            <a:r>
              <a:rPr lang="ko-KR" altLang="en-US" b="1" dirty="0" smtClean="0"/>
              <a:t>분석</a:t>
            </a:r>
            <a:r>
              <a:rPr lang="en-US" altLang="ko-KR" dirty="0" smtClean="0"/>
              <a:t>: </a:t>
            </a:r>
            <a:r>
              <a:rPr lang="en-US" altLang="ko-KR" i="1" dirty="0" err="1" smtClean="0"/>
              <a:t>i</a:t>
            </a:r>
            <a:r>
              <a:rPr lang="en-US" altLang="ko-KR" dirty="0" smtClean="0"/>
              <a:t> = </a:t>
            </a:r>
            <a:r>
              <a:rPr lang="en-US" altLang="ko-KR" i="1" dirty="0" smtClean="0"/>
              <a:t>h+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j</a:t>
            </a:r>
            <a:r>
              <a:rPr lang="en-US" altLang="ko-KR" dirty="0" smtClean="0"/>
              <a:t> = </a:t>
            </a:r>
            <a:r>
              <a:rPr lang="en-US" altLang="ko-KR" i="1" dirty="0" smtClean="0"/>
              <a:t>m</a:t>
            </a:r>
            <a:r>
              <a:rPr lang="ko-KR" altLang="en-US" dirty="0" smtClean="0"/>
              <a:t>인 상태로 루프</a:t>
            </a:r>
            <a:r>
              <a:rPr lang="en-US" altLang="ko-KR" dirty="0" smtClean="0"/>
              <a:t>(loop)</a:t>
            </a:r>
            <a:r>
              <a:rPr lang="ko-KR" altLang="en-US" dirty="0" smtClean="0"/>
              <a:t>에서 빠져 나가는 때가 최악의 경우로서</a:t>
            </a:r>
            <a:r>
              <a:rPr lang="en-US" altLang="ko-KR" dirty="0" smtClean="0"/>
              <a:t>(V</a:t>
            </a:r>
            <a:r>
              <a:rPr lang="ko-KR" altLang="en-US" dirty="0" smtClean="0"/>
              <a:t>에 있는 처음 </a:t>
            </a:r>
            <a:r>
              <a:rPr lang="en-US" altLang="ko-KR" i="1" dirty="0" smtClean="0"/>
              <a:t>m</a:t>
            </a:r>
            <a:r>
              <a:rPr lang="en-US" altLang="ko-KR" dirty="0" smtClean="0"/>
              <a:t> - 1</a:t>
            </a:r>
            <a:r>
              <a:rPr lang="ko-KR" altLang="en-US" dirty="0" smtClean="0"/>
              <a:t>개의 항목이 </a:t>
            </a:r>
            <a:r>
              <a:rPr lang="en-US" altLang="ko-KR" dirty="0" smtClean="0"/>
              <a:t>S</a:t>
            </a:r>
            <a:r>
              <a:rPr lang="ko-KR" altLang="en-US" dirty="0" smtClean="0"/>
              <a:t>의 앞부분에 위치하고</a:t>
            </a:r>
            <a:r>
              <a:rPr lang="en-US" altLang="ko-KR" dirty="0" smtClean="0"/>
              <a:t>, U</a:t>
            </a:r>
            <a:r>
              <a:rPr lang="ko-KR" altLang="en-US" dirty="0" smtClean="0"/>
              <a:t>에 있는 </a:t>
            </a:r>
            <a:r>
              <a:rPr lang="en-US" altLang="ko-KR" i="1" dirty="0" smtClean="0"/>
              <a:t>h</a:t>
            </a:r>
            <a:r>
              <a:rPr lang="ko-KR" altLang="en-US" dirty="0" smtClean="0"/>
              <a:t>개의 모든 항목이 그 뒤에 위치하는 경우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이 때 단위연산의 실행 횟수는 </a:t>
            </a:r>
            <a:r>
              <a:rPr lang="en-US" altLang="ko-KR" i="1" dirty="0" smtClean="0"/>
              <a:t>h</a:t>
            </a:r>
            <a:r>
              <a:rPr lang="en-US" altLang="ko-KR" dirty="0" smtClean="0"/>
              <a:t> + </a:t>
            </a:r>
            <a:r>
              <a:rPr lang="en-US" altLang="ko-KR" i="1" dirty="0" smtClean="0"/>
              <a:t>m</a:t>
            </a:r>
            <a:r>
              <a:rPr lang="en-US" altLang="ko-KR" dirty="0" smtClean="0"/>
              <a:t> -1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최악의 경우 합병하는 시간복잡도는 </a:t>
            </a:r>
            <a:r>
              <a:rPr lang="en-US" altLang="ko-KR" i="1" dirty="0" smtClean="0"/>
              <a:t>W</a:t>
            </a:r>
            <a:r>
              <a:rPr lang="en-US" altLang="ko-KR" dirty="0" smtClean="0"/>
              <a:t>(</a:t>
            </a:r>
            <a:r>
              <a:rPr lang="en-US" altLang="ko-KR" i="1" dirty="0" err="1" smtClean="0"/>
              <a:t>h</a:t>
            </a:r>
            <a:r>
              <a:rPr lang="en-US" altLang="ko-KR" dirty="0" err="1" smtClean="0"/>
              <a:t>,</a:t>
            </a:r>
            <a:r>
              <a:rPr lang="en-US" altLang="ko-KR" i="1" dirty="0" err="1" smtClean="0"/>
              <a:t>m</a:t>
            </a:r>
            <a:r>
              <a:rPr lang="en-US" altLang="ko-KR" dirty="0" smtClean="0"/>
              <a:t>) = </a:t>
            </a:r>
            <a:r>
              <a:rPr lang="en-US" altLang="ko-KR" i="1" dirty="0" smtClean="0"/>
              <a:t>h</a:t>
            </a:r>
            <a:r>
              <a:rPr lang="en-US" altLang="ko-KR" dirty="0" smtClean="0"/>
              <a:t> + </a:t>
            </a:r>
            <a:r>
              <a:rPr lang="en-US" altLang="ko-KR" i="1" dirty="0" smtClean="0"/>
              <a:t>m</a:t>
            </a:r>
            <a:r>
              <a:rPr lang="en-US" altLang="ko-KR" dirty="0" smtClean="0"/>
              <a:t> -1.</a:t>
            </a:r>
          </a:p>
          <a:p>
            <a:pPr marL="717550" lvl="1" indent="-266700" eaLnBrk="1" hangingPunct="1">
              <a:lnSpc>
                <a:spcPts val="2800"/>
              </a:lnSpc>
              <a:defRPr/>
            </a:pPr>
            <a:endParaRPr lang="en-US" altLang="ko-KR" dirty="0" smtClean="0"/>
          </a:p>
          <a:p>
            <a:pPr marL="717550" lvl="1" indent="-266700" eaLnBrk="1" hangingPunct="1">
              <a:lnSpc>
                <a:spcPts val="2800"/>
              </a:lnSpc>
              <a:defRPr/>
            </a:pP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U: 4 5 6 7      V: 1 2 3 </a:t>
            </a:r>
            <a:r>
              <a:rPr lang="en-US" altLang="ko-KR" dirty="0" smtClean="0"/>
              <a:t>8     -&gt; </a:t>
            </a:r>
            <a:r>
              <a:rPr lang="ko-KR" altLang="en-US" dirty="0" smtClean="0"/>
              <a:t>최악</a:t>
            </a:r>
            <a:r>
              <a:rPr lang="en-US" altLang="ko-KR" dirty="0" smtClean="0"/>
              <a:t>: 7</a:t>
            </a:r>
            <a:r>
              <a:rPr lang="ko-KR" altLang="en-US" dirty="0" smtClean="0"/>
              <a:t>번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BB4C43-43FF-436E-9335-89AFE3E48F8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105400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sz="2000" smtClean="0"/>
              <a:t>합병정렬 알고리즘의 </a:t>
            </a:r>
            <a:r>
              <a:rPr lang="ko-KR" altLang="en-US" sz="2000" u="sng" smtClean="0"/>
              <a:t>최악의 경우 </a:t>
            </a:r>
            <a:r>
              <a:rPr lang="ko-KR" altLang="en-US" sz="2000" smtClean="0"/>
              <a:t>시간복잡도 분석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b="1" smtClean="0"/>
              <a:t>단위연산</a:t>
            </a:r>
            <a:r>
              <a:rPr lang="en-US" altLang="ko-KR" smtClean="0"/>
              <a:t>: </a:t>
            </a:r>
            <a:r>
              <a:rPr lang="ko-KR" altLang="en-US" smtClean="0"/>
              <a:t>합병 알고리즘 </a:t>
            </a:r>
            <a:r>
              <a:rPr lang="en-US" altLang="ko-KR" smtClean="0"/>
              <a:t>merge</a:t>
            </a:r>
            <a:r>
              <a:rPr lang="ko-KR" altLang="en-US" smtClean="0"/>
              <a:t>에서 발생하는 비교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b="1" smtClean="0"/>
              <a:t>입력크기</a:t>
            </a:r>
            <a:r>
              <a:rPr lang="en-US" altLang="ko-KR" smtClean="0"/>
              <a:t>: </a:t>
            </a:r>
            <a:r>
              <a:rPr lang="ko-KR" altLang="en-US" smtClean="0"/>
              <a:t>배열 </a:t>
            </a:r>
            <a:r>
              <a:rPr lang="en-US" altLang="ko-KR" smtClean="0"/>
              <a:t>S</a:t>
            </a:r>
            <a:r>
              <a:rPr lang="ko-KR" altLang="en-US" smtClean="0"/>
              <a:t>에 들어 있는 항목의 개수 </a:t>
            </a:r>
            <a:r>
              <a:rPr lang="en-US" altLang="ko-KR" i="1" smtClean="0"/>
              <a:t>n</a:t>
            </a:r>
            <a:endParaRPr lang="en-US" altLang="ko-KR" smtClean="0"/>
          </a:p>
          <a:p>
            <a:pPr lvl="1" eaLnBrk="1" hangingPunct="1">
              <a:lnSpc>
                <a:spcPts val="2800"/>
              </a:lnSpc>
            </a:pPr>
            <a:r>
              <a:rPr lang="ko-KR" altLang="en-US" b="1" smtClean="0"/>
              <a:t>분석</a:t>
            </a:r>
            <a:r>
              <a:rPr lang="en-US" altLang="ko-KR" smtClean="0"/>
              <a:t>: </a:t>
            </a:r>
            <a:r>
              <a:rPr lang="ko-KR" altLang="en-US" smtClean="0"/>
              <a:t>최악의 경우 수행시간은 </a:t>
            </a:r>
            <a:r>
              <a:rPr lang="en-US" altLang="ko-KR" i="1" smtClean="0"/>
              <a:t>W</a:t>
            </a:r>
            <a:r>
              <a:rPr lang="en-US" altLang="ko-KR" smtClean="0"/>
              <a:t>(</a:t>
            </a:r>
            <a:r>
              <a:rPr lang="en-US" altLang="ko-KR" i="1" smtClean="0"/>
              <a:t>h</a:t>
            </a:r>
            <a:r>
              <a:rPr lang="en-US" altLang="ko-KR" smtClean="0"/>
              <a:t>,</a:t>
            </a:r>
            <a:r>
              <a:rPr lang="en-US" altLang="ko-KR" i="1" smtClean="0"/>
              <a:t>m</a:t>
            </a:r>
            <a:r>
              <a:rPr lang="en-US" altLang="ko-KR" smtClean="0"/>
              <a:t>) = </a:t>
            </a:r>
            <a:r>
              <a:rPr lang="en-US" altLang="ko-KR" i="1" smtClean="0"/>
              <a:t>W</a:t>
            </a:r>
            <a:r>
              <a:rPr lang="en-US" altLang="ko-KR" smtClean="0"/>
              <a:t>(</a:t>
            </a:r>
            <a:r>
              <a:rPr lang="en-US" altLang="ko-KR" i="1" smtClean="0"/>
              <a:t>h</a:t>
            </a:r>
            <a:r>
              <a:rPr lang="en-US" altLang="ko-KR" smtClean="0"/>
              <a:t>) + </a:t>
            </a:r>
            <a:r>
              <a:rPr lang="en-US" altLang="ko-KR" i="1" smtClean="0"/>
              <a:t>W</a:t>
            </a:r>
            <a:r>
              <a:rPr lang="en-US" altLang="ko-KR" smtClean="0"/>
              <a:t>(</a:t>
            </a:r>
            <a:r>
              <a:rPr lang="en-US" altLang="ko-KR" i="1" smtClean="0"/>
              <a:t>m</a:t>
            </a:r>
            <a:r>
              <a:rPr lang="en-US" altLang="ko-KR" smtClean="0"/>
              <a:t>) + </a:t>
            </a:r>
            <a:r>
              <a:rPr lang="en-US" altLang="ko-KR" i="1" smtClean="0"/>
              <a:t>h</a:t>
            </a:r>
            <a:r>
              <a:rPr lang="en-US" altLang="ko-KR" smtClean="0"/>
              <a:t> + </a:t>
            </a:r>
            <a:r>
              <a:rPr lang="en-US" altLang="ko-KR" i="1" smtClean="0"/>
              <a:t>m</a:t>
            </a:r>
            <a:r>
              <a:rPr lang="en-US" altLang="ko-KR" smtClean="0"/>
              <a:t> - 1</a:t>
            </a:r>
            <a:r>
              <a:rPr lang="ko-KR" altLang="en-US" smtClean="0"/>
              <a:t>이 된다</a:t>
            </a:r>
            <a:r>
              <a:rPr lang="en-US" altLang="ko-KR" smtClean="0"/>
              <a:t>. </a:t>
            </a:r>
            <a:r>
              <a:rPr lang="ko-KR" altLang="en-US" smtClean="0"/>
              <a:t>여기서 </a:t>
            </a:r>
            <a:r>
              <a:rPr lang="en-US" altLang="ko-KR" i="1" smtClean="0"/>
              <a:t>W(h</a:t>
            </a:r>
            <a:r>
              <a:rPr lang="en-US" altLang="ko-KR" smtClean="0"/>
              <a:t>)</a:t>
            </a:r>
            <a:r>
              <a:rPr lang="ko-KR" altLang="en-US" smtClean="0"/>
              <a:t>는 </a:t>
            </a:r>
            <a:r>
              <a:rPr lang="en-US" altLang="ko-KR" smtClean="0"/>
              <a:t>U</a:t>
            </a:r>
            <a:r>
              <a:rPr lang="ko-KR" altLang="en-US" smtClean="0"/>
              <a:t>를 정렬하는데 걸리는 시간</a:t>
            </a:r>
            <a:r>
              <a:rPr lang="en-US" altLang="ko-KR" smtClean="0"/>
              <a:t>, </a:t>
            </a:r>
            <a:r>
              <a:rPr lang="en-US" altLang="ko-KR" i="1" smtClean="0"/>
              <a:t>W</a:t>
            </a:r>
            <a:r>
              <a:rPr lang="en-US" altLang="ko-KR" smtClean="0"/>
              <a:t>(</a:t>
            </a:r>
            <a:r>
              <a:rPr lang="en-US" altLang="ko-KR" i="1" smtClean="0"/>
              <a:t>m</a:t>
            </a:r>
            <a:r>
              <a:rPr lang="en-US" altLang="ko-KR" smtClean="0"/>
              <a:t>)</a:t>
            </a:r>
            <a:r>
              <a:rPr lang="ko-KR" altLang="en-US" smtClean="0"/>
              <a:t>은 </a:t>
            </a:r>
            <a:r>
              <a:rPr lang="en-US" altLang="ko-KR" smtClean="0"/>
              <a:t>V</a:t>
            </a:r>
            <a:r>
              <a:rPr lang="ko-KR" altLang="en-US" smtClean="0"/>
              <a:t>를 정렬하는데 걸리는 시간</a:t>
            </a:r>
            <a:r>
              <a:rPr lang="en-US" altLang="ko-KR" smtClean="0"/>
              <a:t>, </a:t>
            </a:r>
            <a:r>
              <a:rPr lang="ko-KR" altLang="en-US" smtClean="0"/>
              <a:t>그리고 </a:t>
            </a:r>
            <a:r>
              <a:rPr lang="en-US" altLang="ko-KR" i="1" smtClean="0"/>
              <a:t>h</a:t>
            </a:r>
            <a:r>
              <a:rPr lang="en-US" altLang="ko-KR" smtClean="0"/>
              <a:t> + </a:t>
            </a:r>
            <a:r>
              <a:rPr lang="en-US" altLang="ko-KR" i="1" smtClean="0"/>
              <a:t>m</a:t>
            </a:r>
            <a:r>
              <a:rPr lang="en-US" altLang="ko-KR" smtClean="0"/>
              <a:t> - 1</a:t>
            </a:r>
            <a:r>
              <a:rPr lang="ko-KR" altLang="en-US" smtClean="0"/>
              <a:t>은 합병하는데 걸리는 시간이다</a:t>
            </a:r>
            <a:r>
              <a:rPr lang="en-US" altLang="ko-KR" smtClean="0"/>
              <a:t>. </a:t>
            </a:r>
            <a:r>
              <a:rPr lang="ko-KR" altLang="en-US" smtClean="0"/>
              <a:t>정수 </a:t>
            </a:r>
            <a:r>
              <a:rPr lang="en-US" altLang="ko-KR" i="1" smtClean="0"/>
              <a:t>n</a:t>
            </a:r>
            <a:r>
              <a:rPr lang="ko-KR" altLang="en-US" smtClean="0"/>
              <a:t>을 </a:t>
            </a:r>
            <a:r>
              <a:rPr lang="en-US" altLang="ko-KR" smtClean="0"/>
              <a:t>2</a:t>
            </a:r>
            <a:r>
              <a:rPr lang="en-US" altLang="ko-KR" i="1" baseline="50000" smtClean="0"/>
              <a:t>k</a:t>
            </a:r>
            <a:r>
              <a:rPr lang="en-US" altLang="ko-KR" smtClean="0"/>
              <a:t>, (</a:t>
            </a:r>
            <a:r>
              <a:rPr lang="en-US" altLang="ko-KR" i="1" smtClean="0"/>
              <a:t>k</a:t>
            </a:r>
            <a:r>
              <a:rPr lang="en-US" altLang="ko-KR" smtClean="0"/>
              <a:t> </a:t>
            </a:r>
            <a:r>
              <a:rPr lang="en-US" altLang="ko-KR" smtClean="0">
                <a:sym typeface="Symbol" panose="05050102010706020507" pitchFamily="18" charset="2"/>
              </a:rPr>
              <a:t> 1)</a:t>
            </a:r>
            <a:r>
              <a:rPr lang="ko-KR" altLang="en-US" smtClean="0">
                <a:sym typeface="Symbol" panose="05050102010706020507" pitchFamily="18" charset="2"/>
              </a:rPr>
              <a:t>이라고 가정하면</a:t>
            </a:r>
            <a:r>
              <a:rPr lang="en-US" altLang="ko-KR" smtClean="0">
                <a:sym typeface="Symbol" panose="05050102010706020507" pitchFamily="18" charset="2"/>
              </a:rPr>
              <a:t>,                         </a:t>
            </a:r>
            <a:r>
              <a:rPr lang="ko-KR" altLang="en-US" smtClean="0">
                <a:sym typeface="Symbol" panose="05050102010706020507" pitchFamily="18" charset="2"/>
              </a:rPr>
              <a:t>이 된다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  <a:r>
              <a:rPr lang="ko-KR" altLang="en-US" smtClean="0">
                <a:sym typeface="Symbol" panose="05050102010706020507" pitchFamily="18" charset="2"/>
              </a:rPr>
              <a:t>따라서 최악의 경우 재현식은</a:t>
            </a:r>
            <a:r>
              <a:rPr lang="en-US" altLang="ko-KR" smtClean="0">
                <a:sym typeface="Symbol" panose="05050102010706020507" pitchFamily="18" charset="2"/>
              </a:rPr>
              <a:t>:</a:t>
            </a:r>
          </a:p>
          <a:p>
            <a:pPr lvl="1" eaLnBrk="1" hangingPunct="1">
              <a:lnSpc>
                <a:spcPts val="2800"/>
              </a:lnSpc>
            </a:pPr>
            <a:endParaRPr lang="en-US" altLang="ko-KR" smtClean="0">
              <a:sym typeface="Symbol" panose="05050102010706020507" pitchFamily="18" charset="2"/>
            </a:endParaRPr>
          </a:p>
          <a:p>
            <a:pPr lvl="1" eaLnBrk="1" hangingPunct="1">
              <a:lnSpc>
                <a:spcPts val="2800"/>
              </a:lnSpc>
              <a:buFont typeface="Wingdings" panose="05000000000000000000" pitchFamily="2" charset="2"/>
              <a:buNone/>
            </a:pPr>
            <a:r>
              <a:rPr lang="ko-KR" altLang="en-US" smtClean="0"/>
              <a:t>	이 재현식의 해는 </a:t>
            </a:r>
            <a:r>
              <a:rPr lang="en-US" altLang="ko-KR" smtClean="0"/>
              <a:t>2</a:t>
            </a:r>
            <a:r>
              <a:rPr lang="ko-KR" altLang="en-US" smtClean="0"/>
              <a:t>장의 끝 도사정리의 </a:t>
            </a:r>
            <a:r>
              <a:rPr lang="en-US" altLang="ko-KR" smtClean="0"/>
              <a:t>2</a:t>
            </a:r>
            <a:r>
              <a:rPr lang="ko-KR" altLang="en-US" smtClean="0"/>
              <a:t>번을 적용하면</a:t>
            </a:r>
            <a:r>
              <a:rPr lang="en-US" altLang="ko-KR" smtClean="0"/>
              <a:t>, 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시간복잡도 분석</a:t>
            </a:r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3929063" y="3286125"/>
          <a:ext cx="14287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4" name="수식" r:id="rId4" imgW="761669" imgH="228501" progId="Equation.3">
                  <p:embed/>
                </p:oleObj>
              </mc:Choice>
              <mc:Fallback>
                <p:oleObj name="수식" r:id="rId4" imgW="761669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3286125"/>
                        <a:ext cx="14287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2182813" y="3744913"/>
          <a:ext cx="492125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5" name="수식" r:id="rId6" imgW="2946400" imgH="457200" progId="Equation.3">
                  <p:embed/>
                </p:oleObj>
              </mc:Choice>
              <mc:Fallback>
                <p:oleObj name="수식" r:id="rId6" imgW="29464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3744913"/>
                        <a:ext cx="4921250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3154363" y="5143500"/>
          <a:ext cx="1909762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6" name="수식" r:id="rId8" imgW="1040948" imgH="203112" progId="Equation.3">
                  <p:embed/>
                </p:oleObj>
              </mc:Choice>
              <mc:Fallback>
                <p:oleObj name="수식" r:id="rId8" imgW="1040948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3" y="5143500"/>
                        <a:ext cx="1909762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8"/>
          <p:cNvSpPr txBox="1">
            <a:spLocks noChangeArrowheads="1"/>
          </p:cNvSpPr>
          <p:nvPr/>
        </p:nvSpPr>
        <p:spPr bwMode="auto">
          <a:xfrm>
            <a:off x="835025" y="976313"/>
            <a:ext cx="3048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800">
                <a:latin typeface="굴림" panose="020B0600000101010101" pitchFamily="50" charset="-127"/>
              </a:rPr>
              <a:t> </a:t>
            </a:r>
            <a:endParaRPr lang="ko-KR" altLang="en-US" sz="2800">
              <a:latin typeface="굴림" panose="020B0600000101010101" pitchFamily="50" charset="-127"/>
            </a:endParaRP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549275" y="857250"/>
          <a:ext cx="44608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9" name="수식" r:id="rId4" imgW="2882900" imgH="393700" progId="Equation.3">
                  <p:embed/>
                </p:oleObj>
              </mc:Choice>
              <mc:Fallback>
                <p:oleObj name="수식" r:id="rId4" imgW="28829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857250"/>
                        <a:ext cx="44608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7"/>
          <p:cNvGraphicFramePr>
            <a:graphicFrameLocks noChangeAspect="1"/>
          </p:cNvGraphicFramePr>
          <p:nvPr/>
        </p:nvGraphicFramePr>
        <p:xfrm>
          <a:off x="571500" y="1857375"/>
          <a:ext cx="8301038" cy="376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0" name="Equation" r:id="rId6" imgW="5041900" imgH="2743200" progId="Equation.3">
                  <p:embed/>
                </p:oleObj>
              </mc:Choice>
              <mc:Fallback>
                <p:oleObj name="Equation" r:id="rId6" imgW="5041900" imgH="274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857375"/>
                        <a:ext cx="8301038" cy="376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13" name="그룹 15"/>
          <p:cNvGrpSpPr>
            <a:grpSpLocks/>
          </p:cNvGrpSpPr>
          <p:nvPr/>
        </p:nvGrpSpPr>
        <p:grpSpPr bwMode="auto">
          <a:xfrm>
            <a:off x="500063" y="1428750"/>
            <a:ext cx="4000500" cy="369888"/>
            <a:chOff x="1857356" y="1785926"/>
            <a:chExt cx="4000538" cy="369332"/>
          </a:xfrm>
        </p:grpSpPr>
        <p:sp>
          <p:nvSpPr>
            <p:cNvPr id="37895" name="TextBox 11"/>
            <p:cNvSpPr txBox="1">
              <a:spLocks noChangeArrowheads="1"/>
            </p:cNvSpPr>
            <p:nvPr/>
          </p:nvSpPr>
          <p:spPr bwMode="auto">
            <a:xfrm>
              <a:off x="1857356" y="1785926"/>
              <a:ext cx="14573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ko-KR" sz="2000" dirty="0" smtClean="0">
                  <a:latin typeface="+mn-lt"/>
                </a:rPr>
                <a:t>Assume that</a:t>
              </a:r>
              <a:endParaRPr lang="ko-KR" altLang="en-US" sz="2000" dirty="0" smtClean="0">
                <a:latin typeface="+mn-lt"/>
              </a:endParaRPr>
            </a:p>
          </p:txBody>
        </p:sp>
        <p:graphicFrame>
          <p:nvGraphicFramePr>
            <p:cNvPr id="43016" name="Object 5"/>
            <p:cNvGraphicFramePr>
              <a:graphicFrameLocks noChangeAspect="1"/>
            </p:cNvGraphicFramePr>
            <p:nvPr/>
          </p:nvGraphicFramePr>
          <p:xfrm>
            <a:off x="3500434" y="1785926"/>
            <a:ext cx="2357460" cy="359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61" name="Equation" r:id="rId8" imgW="1498600" imgH="228600" progId="Equation.3">
                    <p:embed/>
                  </p:oleObj>
                </mc:Choice>
                <mc:Fallback>
                  <p:oleObj name="Equation" r:id="rId8" imgW="14986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0434" y="1785926"/>
                          <a:ext cx="2357460" cy="359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14" name="슬라이드 번호 개체 틀 9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48DE3A-80EA-49DA-96C9-E5CD4EF812B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884B4A-C561-4281-8C95-B8EE31338D5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105400"/>
          </a:xfrm>
        </p:spPr>
        <p:txBody>
          <a:bodyPr/>
          <a:lstStyle/>
          <a:p>
            <a:pPr eaLnBrk="1" hangingPunct="1"/>
            <a:r>
              <a:rPr lang="en-US" altLang="ko-KR" sz="2000" i="1" smtClean="0"/>
              <a:t>n</a:t>
            </a:r>
            <a:r>
              <a:rPr lang="ko-KR" altLang="en-US" sz="2000" smtClean="0"/>
              <a:t>이 </a:t>
            </a:r>
            <a:r>
              <a:rPr lang="en-US" altLang="ko-KR" sz="2000" smtClean="0"/>
              <a:t>2</a:t>
            </a:r>
            <a:r>
              <a:rPr lang="ko-KR" altLang="en-US" sz="2000" smtClean="0"/>
              <a:t>의 승</a:t>
            </a:r>
            <a:r>
              <a:rPr lang="en-US" altLang="ko-KR" sz="2000" smtClean="0"/>
              <a:t>(power)</a:t>
            </a:r>
            <a:r>
              <a:rPr lang="ko-KR" altLang="en-US" sz="2000" smtClean="0"/>
              <a:t>의 형태가 아닌 경우의 재현식</a:t>
            </a:r>
            <a:endParaRPr lang="en-US" altLang="ko-KR" sz="2000" smtClean="0"/>
          </a:p>
          <a:p>
            <a:pPr eaLnBrk="1" hangingPunct="1"/>
            <a:endParaRPr lang="en-US" altLang="ko-KR" sz="20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2000" smtClean="0"/>
              <a:t>	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20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2000" smtClean="0"/>
              <a:t>	</a:t>
            </a:r>
            <a:r>
              <a:rPr lang="ko-KR" altLang="en-US" sz="2000" smtClean="0"/>
              <a:t>그러나 이 재현식의 정확한 해를 구하기는 복잡하다</a:t>
            </a:r>
            <a:r>
              <a:rPr lang="en-US" altLang="ko-KR" sz="2000" smtClean="0"/>
              <a:t>.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2000" smtClean="0"/>
              <a:t>     </a:t>
            </a:r>
            <a:r>
              <a:rPr lang="ko-KR" altLang="en-US" sz="2000" smtClean="0"/>
              <a:t>그러나</a:t>
            </a:r>
            <a:r>
              <a:rPr lang="en-US" altLang="ko-KR" sz="2000" smtClean="0"/>
              <a:t>, </a:t>
            </a:r>
            <a:r>
              <a:rPr lang="ko-KR" altLang="en-US" sz="2000" smtClean="0"/>
              <a:t>앞의 이분검색 알고리즘의 분석에서도 보았듯이</a:t>
            </a:r>
            <a:r>
              <a:rPr lang="en-US" altLang="ko-KR" sz="2000" smtClean="0"/>
              <a:t>,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 = 2</a:t>
            </a:r>
            <a:r>
              <a:rPr lang="en-US" altLang="ko-KR" sz="2000" i="1" baseline="50000" smtClean="0"/>
              <a:t>k</a:t>
            </a:r>
            <a:r>
              <a:rPr lang="ko-KR" altLang="en-US" sz="2000" smtClean="0"/>
              <a:t>라고 가정해서 해를 구하면</a:t>
            </a:r>
            <a:r>
              <a:rPr lang="en-US" altLang="ko-KR" sz="2000" smtClean="0"/>
              <a:t>, </a:t>
            </a:r>
            <a:r>
              <a:rPr lang="ko-KR" altLang="en-US" sz="2000" smtClean="0"/>
              <a:t>이 재현식의 해와 같은 카테고리의 시간복잡도를 얻게 된다</a:t>
            </a:r>
            <a:r>
              <a:rPr lang="en-US" altLang="ko-KR" sz="2000" smtClean="0"/>
              <a:t>.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2000" smtClean="0"/>
              <a:t>      </a:t>
            </a:r>
            <a:r>
              <a:rPr lang="ko-KR" altLang="en-US" sz="2000" smtClean="0"/>
              <a:t>따라서 앞으로 이와 비슷한 재현식의 해를 구할 때</a:t>
            </a:r>
            <a:r>
              <a:rPr lang="en-US" altLang="ko-KR" sz="2000" smtClean="0"/>
              <a:t>,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 = 2</a:t>
            </a:r>
            <a:r>
              <a:rPr lang="en-US" altLang="ko-KR" sz="2000" i="1" baseline="50000" smtClean="0"/>
              <a:t>k</a:t>
            </a:r>
            <a:r>
              <a:rPr lang="ko-KR" altLang="en-US" sz="2000" smtClean="0"/>
              <a:t>라고 가정해서 구해도 점근적으로는 같은 해를 얻게 된다</a:t>
            </a:r>
            <a:r>
              <a:rPr lang="en-US" altLang="ko-KR" sz="2000" smtClean="0"/>
              <a:t>.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시간복잡도 분석</a:t>
            </a:r>
          </a:p>
        </p:txBody>
      </p:sp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2151063" y="1500188"/>
          <a:ext cx="462756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2" name="Equation" r:id="rId4" imgW="2794000" imgH="457200" progId="Equation.3">
                  <p:embed/>
                </p:oleObj>
              </mc:Choice>
              <mc:Fallback>
                <p:oleObj name="Equation" r:id="rId4" imgW="27940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063" y="1500188"/>
                        <a:ext cx="4627562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1981C7-281D-4B95-B2C2-7B1238B324A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28775"/>
            <a:ext cx="8839200" cy="38782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추가적인 저장장소를 사용하지 않고 정렬하는 알고리즘 </a:t>
            </a:r>
            <a:endParaRPr lang="en-US" altLang="ko-KR" sz="2000" smtClean="0"/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ko-KR" sz="2000" smtClean="0"/>
              <a:t>                   - </a:t>
            </a:r>
            <a:r>
              <a:rPr lang="ko-KR" altLang="en-US" sz="2000" b="1" smtClean="0"/>
              <a:t>제자리정렬</a:t>
            </a:r>
            <a:r>
              <a:rPr lang="en-US" altLang="ko-KR" sz="2000" b="1" smtClean="0"/>
              <a:t>(in-place sort)</a:t>
            </a:r>
            <a:r>
              <a:rPr lang="en-US" altLang="ko-KR" sz="2000" smtClean="0"/>
              <a:t> </a:t>
            </a:r>
            <a:r>
              <a:rPr lang="ko-KR" altLang="en-US" sz="2000" b="1" smtClean="0"/>
              <a:t>알고리즘</a:t>
            </a:r>
            <a:endParaRPr lang="en-US" altLang="ko-KR" sz="2000" b="1" smtClean="0"/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합병정렬 알고리즘은 제자리정렬 알고리즘이 아님</a:t>
            </a:r>
            <a:r>
              <a:rPr lang="en-US" altLang="ko-KR" sz="2000" smtClean="0"/>
              <a:t>. </a:t>
            </a:r>
            <a:r>
              <a:rPr lang="ko-KR" altLang="en-US" sz="2000" smtClean="0"/>
              <a:t>입력배열 </a:t>
            </a:r>
            <a:r>
              <a:rPr lang="en-US" altLang="ko-KR" sz="2000" smtClean="0"/>
              <a:t>S</a:t>
            </a:r>
            <a:r>
              <a:rPr lang="ko-KR" altLang="en-US" sz="2000" smtClean="0"/>
              <a:t>이외에 </a:t>
            </a:r>
            <a:r>
              <a:rPr lang="en-US" altLang="ko-KR" sz="2000" smtClean="0"/>
              <a:t>U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V</a:t>
            </a:r>
            <a:r>
              <a:rPr lang="ko-KR" altLang="en-US" sz="2000" smtClean="0"/>
              <a:t>를 추가로 만들어서 사용</a:t>
            </a:r>
            <a:endParaRPr lang="en-US" altLang="ko-KR" sz="2000" smtClean="0"/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하단의 재귀호출이 종료될 때까지 상위의 재귀호출이 생성하는 공간이 유지되어야 함</a:t>
            </a:r>
            <a:r>
              <a:rPr lang="en-US" altLang="ko-KR" sz="2000" smtClean="0"/>
              <a:t>.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295400" y="76200"/>
            <a:ext cx="655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공간복잡도 분석</a:t>
            </a:r>
          </a:p>
        </p:txBody>
      </p:sp>
      <p:sp>
        <p:nvSpPr>
          <p:cNvPr id="45061" name="직사각형 1"/>
          <p:cNvSpPr>
            <a:spLocks noChangeArrowheads="1"/>
          </p:cNvSpPr>
          <p:nvPr/>
        </p:nvSpPr>
        <p:spPr bwMode="auto">
          <a:xfrm>
            <a:off x="3211513" y="5008563"/>
            <a:ext cx="1368425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45062" name="직사각형 6"/>
          <p:cNvSpPr>
            <a:spLocks noChangeArrowheads="1"/>
          </p:cNvSpPr>
          <p:nvPr/>
        </p:nvSpPr>
        <p:spPr bwMode="auto">
          <a:xfrm>
            <a:off x="4579938" y="5008563"/>
            <a:ext cx="1366837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45063" name="TextBox 2"/>
          <p:cNvSpPr txBox="1">
            <a:spLocks noChangeArrowheads="1"/>
          </p:cNvSpPr>
          <p:nvPr/>
        </p:nvSpPr>
        <p:spPr bwMode="auto">
          <a:xfrm>
            <a:off x="2706688" y="5008563"/>
            <a:ext cx="288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S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45064" name="직사각형 8"/>
          <p:cNvSpPr>
            <a:spLocks noChangeArrowheads="1"/>
          </p:cNvSpPr>
          <p:nvPr/>
        </p:nvSpPr>
        <p:spPr bwMode="auto">
          <a:xfrm>
            <a:off x="2995613" y="5634038"/>
            <a:ext cx="1366837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45065" name="직사각형 9"/>
          <p:cNvSpPr>
            <a:spLocks noChangeArrowheads="1"/>
          </p:cNvSpPr>
          <p:nvPr/>
        </p:nvSpPr>
        <p:spPr bwMode="auto">
          <a:xfrm>
            <a:off x="4795838" y="5634038"/>
            <a:ext cx="1366837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45066" name="TextBox 10"/>
          <p:cNvSpPr txBox="1">
            <a:spLocks noChangeArrowheads="1"/>
          </p:cNvSpPr>
          <p:nvPr/>
        </p:nvSpPr>
        <p:spPr bwMode="auto">
          <a:xfrm>
            <a:off x="2635250" y="5634038"/>
            <a:ext cx="2873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U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45067" name="TextBox 11"/>
          <p:cNvSpPr txBox="1">
            <a:spLocks noChangeArrowheads="1"/>
          </p:cNvSpPr>
          <p:nvPr/>
        </p:nvSpPr>
        <p:spPr bwMode="auto">
          <a:xfrm>
            <a:off x="6307138" y="5624513"/>
            <a:ext cx="288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V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 bwMode="auto">
          <a:xfrm rot="2060649">
            <a:off x="3605213" y="5330825"/>
            <a:ext cx="215900" cy="317500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13" name="아래쪽 화살표 12"/>
          <p:cNvSpPr/>
          <p:nvPr/>
        </p:nvSpPr>
        <p:spPr bwMode="auto">
          <a:xfrm rot="19454753">
            <a:off x="5392738" y="5337175"/>
            <a:ext cx="215900" cy="319088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45070" name="TextBox 4"/>
          <p:cNvSpPr txBox="1">
            <a:spLocks noChangeArrowheads="1"/>
          </p:cNvSpPr>
          <p:nvPr/>
        </p:nvSpPr>
        <p:spPr bwMode="auto">
          <a:xfrm>
            <a:off x="1268413" y="4984750"/>
            <a:ext cx="1030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mergesort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45071" name="TextBox 15"/>
          <p:cNvSpPr txBox="1">
            <a:spLocks noChangeArrowheads="1"/>
          </p:cNvSpPr>
          <p:nvPr/>
        </p:nvSpPr>
        <p:spPr bwMode="auto">
          <a:xfrm>
            <a:off x="1290638" y="5597525"/>
            <a:ext cx="1030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mergesort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45072" name="TextBox 16"/>
          <p:cNvSpPr txBox="1">
            <a:spLocks noChangeArrowheads="1"/>
          </p:cNvSpPr>
          <p:nvPr/>
        </p:nvSpPr>
        <p:spPr bwMode="auto">
          <a:xfrm>
            <a:off x="6789738" y="5599113"/>
            <a:ext cx="1030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mergesort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45073" name="직사각형 17"/>
          <p:cNvSpPr>
            <a:spLocks noChangeArrowheads="1"/>
          </p:cNvSpPr>
          <p:nvPr/>
        </p:nvSpPr>
        <p:spPr bwMode="auto">
          <a:xfrm>
            <a:off x="3211513" y="6269038"/>
            <a:ext cx="2738437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18" name="아래쪽 화살표 17"/>
          <p:cNvSpPr/>
          <p:nvPr/>
        </p:nvSpPr>
        <p:spPr bwMode="auto">
          <a:xfrm rot="2060649">
            <a:off x="5378450" y="5932488"/>
            <a:ext cx="215900" cy="319087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19" name="아래쪽 화살표 18"/>
          <p:cNvSpPr/>
          <p:nvPr/>
        </p:nvSpPr>
        <p:spPr bwMode="auto">
          <a:xfrm rot="19454753">
            <a:off x="3684588" y="5938838"/>
            <a:ext cx="217487" cy="317500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45076" name="TextBox 20"/>
          <p:cNvSpPr txBox="1">
            <a:spLocks noChangeArrowheads="1"/>
          </p:cNvSpPr>
          <p:nvPr/>
        </p:nvSpPr>
        <p:spPr bwMode="auto">
          <a:xfrm>
            <a:off x="4249738" y="5954713"/>
            <a:ext cx="712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45077" name="TextBox 20"/>
          <p:cNvSpPr txBox="1">
            <a:spLocks noChangeArrowheads="1"/>
          </p:cNvSpPr>
          <p:nvPr/>
        </p:nvSpPr>
        <p:spPr bwMode="auto">
          <a:xfrm>
            <a:off x="3114675" y="4756150"/>
            <a:ext cx="273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45078" name="TextBox 21"/>
          <p:cNvSpPr txBox="1">
            <a:spLocks noChangeArrowheads="1"/>
          </p:cNvSpPr>
          <p:nvPr/>
        </p:nvSpPr>
        <p:spPr bwMode="auto">
          <a:xfrm>
            <a:off x="5767388" y="4733925"/>
            <a:ext cx="273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n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45079" name="TextBox 22"/>
          <p:cNvSpPr txBox="1">
            <a:spLocks noChangeArrowheads="1"/>
          </p:cNvSpPr>
          <p:nvPr/>
        </p:nvSpPr>
        <p:spPr bwMode="auto">
          <a:xfrm>
            <a:off x="4333875" y="4772025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굴림" panose="020B0600000101010101" pitchFamily="50" charset="-127"/>
              </a:rPr>
              <a:t>h</a:t>
            </a:r>
            <a:endParaRPr lang="ko-KR" altLang="en-US" sz="1200" b="1">
              <a:latin typeface="굴림" panose="020B0600000101010101" pitchFamily="50" charset="-127"/>
            </a:endParaRPr>
          </a:p>
        </p:txBody>
      </p:sp>
      <p:sp>
        <p:nvSpPr>
          <p:cNvPr id="45080" name="TextBox 23"/>
          <p:cNvSpPr txBox="1">
            <a:spLocks noChangeArrowheads="1"/>
          </p:cNvSpPr>
          <p:nvPr/>
        </p:nvSpPr>
        <p:spPr bwMode="auto">
          <a:xfrm>
            <a:off x="2895600" y="5383213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45081" name="TextBox 24"/>
          <p:cNvSpPr txBox="1">
            <a:spLocks noChangeArrowheads="1"/>
          </p:cNvSpPr>
          <p:nvPr/>
        </p:nvSpPr>
        <p:spPr bwMode="auto">
          <a:xfrm>
            <a:off x="4113213" y="5397500"/>
            <a:ext cx="273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굴림" panose="020B0600000101010101" pitchFamily="50" charset="-127"/>
              </a:rPr>
              <a:t>h</a:t>
            </a:r>
            <a:endParaRPr lang="ko-KR" altLang="en-US" sz="1200" b="1">
              <a:latin typeface="굴림" panose="020B0600000101010101" pitchFamily="50" charset="-127"/>
            </a:endParaRPr>
          </a:p>
        </p:txBody>
      </p:sp>
      <p:sp>
        <p:nvSpPr>
          <p:cNvPr id="45082" name="TextBox 25"/>
          <p:cNvSpPr txBox="1">
            <a:spLocks noChangeArrowheads="1"/>
          </p:cNvSpPr>
          <p:nvPr/>
        </p:nvSpPr>
        <p:spPr bwMode="auto">
          <a:xfrm>
            <a:off x="4686300" y="5383213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45083" name="TextBox 26"/>
          <p:cNvSpPr txBox="1">
            <a:spLocks noChangeArrowheads="1"/>
          </p:cNvSpPr>
          <p:nvPr/>
        </p:nvSpPr>
        <p:spPr bwMode="auto">
          <a:xfrm>
            <a:off x="5903913" y="5397500"/>
            <a:ext cx="3159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굴림" panose="020B0600000101010101" pitchFamily="50" charset="-127"/>
              </a:rPr>
              <a:t>m</a:t>
            </a:r>
            <a:endParaRPr lang="ko-KR" altLang="en-US" sz="1200" b="1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6F88BB-D97F-40B2-A1CA-B7465735714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225425"/>
            <a:ext cx="8839200" cy="5105400"/>
          </a:xfrm>
        </p:spPr>
        <p:txBody>
          <a:bodyPr/>
          <a:lstStyle/>
          <a:p>
            <a:pPr eaLnBrk="1" hangingPunct="1"/>
            <a:endParaRPr lang="en-US" altLang="ko-KR" sz="2000" smtClean="0"/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추가적인 저장장소</a:t>
            </a:r>
            <a:r>
              <a:rPr lang="en-US" altLang="ko-KR" sz="2000" smtClean="0"/>
              <a:t>: mergesort</a:t>
            </a:r>
            <a:r>
              <a:rPr lang="ko-KR" altLang="en-US" sz="2000" smtClean="0"/>
              <a:t>를 재귀호출할 때마다 크기가 </a:t>
            </a:r>
            <a:r>
              <a:rPr lang="en-US" altLang="ko-KR" sz="2000" smtClean="0"/>
              <a:t>S</a:t>
            </a:r>
            <a:r>
              <a:rPr lang="ko-KR" altLang="en-US" sz="2000" smtClean="0"/>
              <a:t>의 반이 되는 </a:t>
            </a:r>
            <a:r>
              <a:rPr lang="en-US" altLang="ko-KR" sz="2000" smtClean="0"/>
              <a:t>U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V</a:t>
            </a:r>
            <a:r>
              <a:rPr lang="ko-KR" altLang="en-US" sz="2000" smtClean="0"/>
              <a:t>가 추가적으로 필요</a:t>
            </a:r>
            <a:r>
              <a:rPr lang="en-US" altLang="ko-KR" sz="2000" smtClean="0"/>
              <a:t>. (Merge </a:t>
            </a:r>
            <a:r>
              <a:rPr lang="ko-KR" altLang="en-US" sz="2000" smtClean="0"/>
              <a:t>는 추가적인 저장장소 불필요</a:t>
            </a:r>
            <a:r>
              <a:rPr lang="en-US" altLang="ko-KR" sz="2000" smtClean="0"/>
              <a:t>). </a:t>
            </a: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ko-KR" sz="2000" smtClean="0"/>
              <a:t>     </a:t>
            </a:r>
            <a:r>
              <a:rPr lang="ko-KR" altLang="en-US" sz="2000" smtClean="0"/>
              <a:t>처음 </a:t>
            </a:r>
            <a:r>
              <a:rPr lang="en-US" altLang="ko-KR" sz="2000" smtClean="0"/>
              <a:t>S</a:t>
            </a:r>
            <a:r>
              <a:rPr lang="ko-KR" altLang="en-US" sz="2000" smtClean="0"/>
              <a:t>의 크기가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이면</a:t>
            </a:r>
            <a:r>
              <a:rPr lang="en-US" altLang="ko-KR" sz="2000" smtClean="0"/>
              <a:t>, </a:t>
            </a:r>
            <a:r>
              <a:rPr lang="ko-KR" altLang="en-US" sz="2000" smtClean="0"/>
              <a:t>추가적으로 필요한 </a:t>
            </a:r>
            <a:r>
              <a:rPr lang="en-US" altLang="ko-KR" sz="2000" smtClean="0"/>
              <a:t>U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V</a:t>
            </a:r>
            <a:r>
              <a:rPr lang="ko-KR" altLang="en-US" sz="2000" smtClean="0"/>
              <a:t>의 저장장소 크기의 합은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이 된다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다음 재귀 호출에는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/2</a:t>
            </a:r>
            <a:r>
              <a:rPr lang="ko-KR" altLang="en-US" sz="2000" smtClean="0"/>
              <a:t>의 추가적으로 필요한 총 저장장소의 크기는</a:t>
            </a:r>
            <a:endParaRPr lang="en-US" altLang="ko-KR" sz="200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ko-KR" altLang="en-US" sz="2000" smtClean="0"/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추가적으로 필요한 저장장소가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이 되도록</a:t>
            </a:r>
            <a:r>
              <a:rPr lang="en-US" altLang="ko-KR" sz="2000" smtClean="0"/>
              <a:t>, </a:t>
            </a:r>
            <a:r>
              <a:rPr lang="ko-KR" altLang="en-US" sz="2000" smtClean="0"/>
              <a:t>즉</a:t>
            </a:r>
            <a:r>
              <a:rPr lang="en-US" altLang="ko-KR" sz="2000" smtClean="0"/>
              <a:t>, </a:t>
            </a:r>
            <a:r>
              <a:rPr lang="ko-KR" altLang="en-US" sz="2000" smtClean="0"/>
              <a:t>공간복잡도가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이 되도록 알고리즘을 향상시킬 수 있다</a:t>
            </a:r>
            <a:r>
              <a:rPr lang="en-US" altLang="ko-KR" sz="2000" smtClean="0"/>
              <a:t>(</a:t>
            </a:r>
            <a:r>
              <a:rPr lang="ko-KR" altLang="en-US" sz="2000" smtClean="0"/>
              <a:t>다음 절의 알고리즘</a:t>
            </a:r>
            <a:r>
              <a:rPr lang="en-US" altLang="ko-KR" sz="2000" smtClean="0"/>
              <a:t>). </a:t>
            </a:r>
            <a:r>
              <a:rPr lang="ko-KR" altLang="en-US" sz="2000" smtClean="0"/>
              <a:t>그러나 합병정렬 알고리즘이 제자리정렬 알고리즘이 될 수는 없다</a:t>
            </a:r>
            <a:r>
              <a:rPr lang="en-US" altLang="ko-KR" sz="2000" smtClean="0"/>
              <a:t>.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295400" y="76200"/>
            <a:ext cx="655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공간복잡도 분석</a:t>
            </a:r>
          </a:p>
        </p:txBody>
      </p:sp>
      <p:graphicFrame>
        <p:nvGraphicFramePr>
          <p:cNvPr id="46085" name="Object 6"/>
          <p:cNvGraphicFramePr>
            <a:graphicFrameLocks noChangeAspect="1"/>
          </p:cNvGraphicFramePr>
          <p:nvPr/>
        </p:nvGraphicFramePr>
        <p:xfrm>
          <a:off x="2411413" y="2655888"/>
          <a:ext cx="1928812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8" name="수식" r:id="rId4" imgW="1180588" imgH="393529" progId="Equation.3">
                  <p:embed/>
                </p:oleObj>
              </mc:Choice>
              <mc:Fallback>
                <p:oleObj name="수식" r:id="rId4" imgW="1180588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655888"/>
                        <a:ext cx="1928812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7"/>
          <p:cNvGraphicFramePr>
            <a:graphicFrameLocks noChangeAspect="1"/>
          </p:cNvGraphicFramePr>
          <p:nvPr/>
        </p:nvGraphicFramePr>
        <p:xfrm>
          <a:off x="4932363" y="2786063"/>
          <a:ext cx="1066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9" name="Equation" r:id="rId6" imgW="634449" imgH="215713" progId="Equation.3">
                  <p:embed/>
                </p:oleObj>
              </mc:Choice>
              <mc:Fallback>
                <p:oleObj name="Equation" r:id="rId6" imgW="634449" imgH="2157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786063"/>
                        <a:ext cx="1066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660775" y="4824413"/>
            <a:ext cx="4618038" cy="189230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 b="0">
                <a:solidFill>
                  <a:srgbClr val="3E020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900"/>
              </a:lnSpc>
              <a:defRPr/>
            </a:pPr>
            <a:endParaRPr lang="en-US" altLang="ko-KR" sz="11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indent="-163513" eaLnBrk="1" hangingPunct="1">
              <a:lnSpc>
                <a:spcPts val="9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1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1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1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S[]) {</a:t>
            </a:r>
          </a:p>
          <a:p>
            <a:pPr marL="179388" indent="-163513" eaLnBrk="1" hangingPunct="1">
              <a:lnSpc>
                <a:spcPts val="9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1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……….</a:t>
            </a:r>
            <a:endParaRPr lang="en-US" altLang="ko-KR" sz="11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indent="-163513" eaLnBrk="1" hangingPunct="1">
              <a:lnSpc>
                <a:spcPts val="900"/>
              </a:lnSpc>
              <a:buFont typeface="Wingdings 2" panose="05020102010507070707" pitchFamily="18" charset="2"/>
              <a:buNone/>
              <a:defRPr/>
            </a:pPr>
            <a:endParaRPr lang="en-US" altLang="ko-KR" sz="11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indent="-163513" eaLnBrk="1" hangingPunct="1">
              <a:lnSpc>
                <a:spcPts val="9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1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 &gt; 1) {</a:t>
            </a:r>
          </a:p>
          <a:p>
            <a:pPr marL="179388" indent="-163513" eaLnBrk="1" hangingPunct="1">
              <a:lnSpc>
                <a:spcPts val="9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copy S[1] through S[h] to U[1] through U[h];</a:t>
            </a:r>
          </a:p>
          <a:p>
            <a:pPr marL="179388" indent="-163513" eaLnBrk="1" hangingPunct="1">
              <a:lnSpc>
                <a:spcPts val="9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copy S[h+1] through S[n] to V[1] through V[m];</a:t>
            </a:r>
          </a:p>
          <a:p>
            <a:pPr marL="179388" indent="-163513" eaLnBrk="1" hangingPunct="1">
              <a:lnSpc>
                <a:spcPts val="9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ko-KR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h,U</a:t>
            </a: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79388" indent="-163513" eaLnBrk="1" hangingPunct="1">
              <a:lnSpc>
                <a:spcPts val="9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ko-KR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m,V</a:t>
            </a: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79388" indent="-163513" eaLnBrk="1" hangingPunct="1">
              <a:lnSpc>
                <a:spcPts val="9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merge(</a:t>
            </a:r>
            <a:r>
              <a:rPr lang="en-US" altLang="ko-KR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h,m,U,V,S</a:t>
            </a: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79388" indent="-163513" eaLnBrk="1" hangingPunct="1">
              <a:lnSpc>
                <a:spcPts val="9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179388" indent="-163513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1300163" y="5307013"/>
            <a:ext cx="2024062" cy="1492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46089" name="TextBox 2"/>
          <p:cNvSpPr txBox="1">
            <a:spLocks noChangeArrowheads="1"/>
          </p:cNvSpPr>
          <p:nvPr/>
        </p:nvSpPr>
        <p:spPr bwMode="auto">
          <a:xfrm>
            <a:off x="836613" y="5205413"/>
            <a:ext cx="298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S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300163" y="5661025"/>
            <a:ext cx="995362" cy="1206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 bwMode="auto">
          <a:xfrm>
            <a:off x="2312988" y="5661025"/>
            <a:ext cx="993775" cy="1206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 bwMode="auto">
          <a:xfrm>
            <a:off x="1300163" y="5943600"/>
            <a:ext cx="508000" cy="1254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 bwMode="auto">
          <a:xfrm>
            <a:off x="1824038" y="5943600"/>
            <a:ext cx="487362" cy="1254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 bwMode="auto">
          <a:xfrm>
            <a:off x="1300163" y="6253163"/>
            <a:ext cx="215900" cy="10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 bwMode="auto">
          <a:xfrm>
            <a:off x="1554163" y="6256338"/>
            <a:ext cx="215900" cy="10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46096" name="오른쪽 중괄호 3"/>
          <p:cNvSpPr>
            <a:spLocks/>
          </p:cNvSpPr>
          <p:nvPr/>
        </p:nvSpPr>
        <p:spPr bwMode="auto">
          <a:xfrm rot="-5400000">
            <a:off x="2185194" y="4118769"/>
            <a:ext cx="254000" cy="2024062"/>
          </a:xfrm>
          <a:prstGeom prst="rightBrace">
            <a:avLst>
              <a:gd name="adj1" fmla="val 8338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6097" name="TextBox 4"/>
          <p:cNvSpPr txBox="1">
            <a:spLocks noChangeArrowheads="1"/>
          </p:cNvSpPr>
          <p:nvPr/>
        </p:nvSpPr>
        <p:spPr bwMode="auto">
          <a:xfrm>
            <a:off x="2181225" y="4754563"/>
            <a:ext cx="288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n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46098" name="오른쪽 중괄호 17"/>
          <p:cNvSpPr>
            <a:spLocks/>
          </p:cNvSpPr>
          <p:nvPr/>
        </p:nvSpPr>
        <p:spPr bwMode="auto">
          <a:xfrm rot="10800000">
            <a:off x="973138" y="5678488"/>
            <a:ext cx="228600" cy="1003300"/>
          </a:xfrm>
          <a:prstGeom prst="rightBrace">
            <a:avLst>
              <a:gd name="adj1" fmla="val 1782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6099" name="TextBox 5"/>
          <p:cNvSpPr txBox="1">
            <a:spLocks noChangeArrowheads="1"/>
          </p:cNvSpPr>
          <p:nvPr/>
        </p:nvSpPr>
        <p:spPr bwMode="auto">
          <a:xfrm>
            <a:off x="179388" y="5991225"/>
            <a:ext cx="800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>
                <a:latin typeface="굴림" panose="020B0600000101010101" pitchFamily="50" charset="-127"/>
              </a:rPr>
              <a:t>추가공간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내용 개체 틀 2"/>
          <p:cNvSpPr>
            <a:spLocks noGrp="1"/>
          </p:cNvSpPr>
          <p:nvPr>
            <p:ph idx="1"/>
          </p:nvPr>
        </p:nvSpPr>
        <p:spPr>
          <a:xfrm>
            <a:off x="2214563" y="6143625"/>
            <a:ext cx="5000625" cy="428625"/>
          </a:xfrm>
        </p:spPr>
        <p:txBody>
          <a:bodyPr/>
          <a:lstStyle/>
          <a:p>
            <a:r>
              <a:rPr lang="ko-KR" altLang="en-US" sz="2000" smtClean="0"/>
              <a:t>그림 </a:t>
            </a:r>
            <a:r>
              <a:rPr lang="en-US" altLang="ko-KR" sz="2000" smtClean="0"/>
              <a:t>2.2 </a:t>
            </a:r>
            <a:r>
              <a:rPr lang="ko-KR" altLang="en-US" sz="2000" smtClean="0"/>
              <a:t>합병정렬 알고리즘의 정렬절차</a:t>
            </a:r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0"/>
            <a:ext cx="5643562" cy="59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모서리가 둥근 직사각형 5"/>
          <p:cNvSpPr>
            <a:spLocks noChangeArrowheads="1"/>
          </p:cNvSpPr>
          <p:nvPr/>
        </p:nvSpPr>
        <p:spPr bwMode="auto">
          <a:xfrm>
            <a:off x="1500188" y="785813"/>
            <a:ext cx="3071812" cy="64293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7109" name="TextBox 8"/>
          <p:cNvSpPr txBox="1">
            <a:spLocks noChangeArrowheads="1"/>
          </p:cNvSpPr>
          <p:nvPr/>
        </p:nvSpPr>
        <p:spPr bwMode="auto">
          <a:xfrm>
            <a:off x="571500" y="1143000"/>
            <a:ext cx="55086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굴림" panose="020B0600000101010101" pitchFamily="50" charset="-127"/>
              </a:rPr>
              <a:t>4+4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47110" name="TextBox 9"/>
          <p:cNvSpPr txBox="1">
            <a:spLocks noChangeArrowheads="1"/>
          </p:cNvSpPr>
          <p:nvPr/>
        </p:nvSpPr>
        <p:spPr bwMode="auto">
          <a:xfrm>
            <a:off x="571500" y="1928813"/>
            <a:ext cx="55086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굴림" panose="020B0600000101010101" pitchFamily="50" charset="-127"/>
              </a:rPr>
              <a:t>2+2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47111" name="TextBox 10"/>
          <p:cNvSpPr txBox="1">
            <a:spLocks noChangeArrowheads="1"/>
          </p:cNvSpPr>
          <p:nvPr/>
        </p:nvSpPr>
        <p:spPr bwMode="auto">
          <a:xfrm>
            <a:off x="500063" y="2714625"/>
            <a:ext cx="55086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굴림" panose="020B0600000101010101" pitchFamily="50" charset="-127"/>
              </a:rPr>
              <a:t>1+1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cxnSp>
        <p:nvCxnSpPr>
          <p:cNvPr id="47112" name="직선 연결선 12"/>
          <p:cNvCxnSpPr>
            <a:cxnSpLocks noChangeShapeType="1"/>
          </p:cNvCxnSpPr>
          <p:nvPr/>
        </p:nvCxnSpPr>
        <p:spPr bwMode="auto">
          <a:xfrm>
            <a:off x="285750" y="3357563"/>
            <a:ext cx="12858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3" name="직선 연결선 13"/>
          <p:cNvCxnSpPr>
            <a:cxnSpLocks noChangeShapeType="1"/>
          </p:cNvCxnSpPr>
          <p:nvPr/>
        </p:nvCxnSpPr>
        <p:spPr bwMode="auto">
          <a:xfrm>
            <a:off x="285750" y="1071563"/>
            <a:ext cx="12858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4" name="TextBox 14"/>
          <p:cNvSpPr txBox="1">
            <a:spLocks noChangeArrowheads="1"/>
          </p:cNvSpPr>
          <p:nvPr/>
        </p:nvSpPr>
        <p:spPr bwMode="auto">
          <a:xfrm>
            <a:off x="428625" y="714375"/>
            <a:ext cx="962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</a:rPr>
              <a:t>추가 공간</a:t>
            </a:r>
          </a:p>
        </p:txBody>
      </p:sp>
      <p:sp>
        <p:nvSpPr>
          <p:cNvPr id="47115" name="TextBox 16"/>
          <p:cNvSpPr txBox="1">
            <a:spLocks noChangeArrowheads="1"/>
          </p:cNvSpPr>
          <p:nvPr/>
        </p:nvSpPr>
        <p:spPr bwMode="auto">
          <a:xfrm>
            <a:off x="142875" y="3500438"/>
            <a:ext cx="14065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</a:rPr>
              <a:t>총추가 공간 </a:t>
            </a:r>
            <a:r>
              <a:rPr lang="en-US" altLang="ko-KR" sz="1400">
                <a:latin typeface="굴림" panose="020B0600000101010101" pitchFamily="50" charset="-127"/>
              </a:rPr>
              <a:t>14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47116" name="타원 18"/>
          <p:cNvSpPr>
            <a:spLocks noChangeArrowheads="1"/>
          </p:cNvSpPr>
          <p:nvPr/>
        </p:nvSpPr>
        <p:spPr bwMode="auto">
          <a:xfrm>
            <a:off x="1857375" y="785813"/>
            <a:ext cx="2286000" cy="6429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7117" name="타원 20"/>
          <p:cNvSpPr>
            <a:spLocks noChangeArrowheads="1"/>
          </p:cNvSpPr>
          <p:nvPr/>
        </p:nvSpPr>
        <p:spPr bwMode="auto">
          <a:xfrm>
            <a:off x="4786313" y="819150"/>
            <a:ext cx="2286000" cy="6429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7118" name="타원 21"/>
          <p:cNvSpPr>
            <a:spLocks noChangeArrowheads="1"/>
          </p:cNvSpPr>
          <p:nvPr/>
        </p:nvSpPr>
        <p:spPr bwMode="auto">
          <a:xfrm>
            <a:off x="1608138" y="1809750"/>
            <a:ext cx="1357312" cy="5000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7119" name="타원 22"/>
          <p:cNvSpPr>
            <a:spLocks noChangeArrowheads="1"/>
          </p:cNvSpPr>
          <p:nvPr/>
        </p:nvSpPr>
        <p:spPr bwMode="auto">
          <a:xfrm>
            <a:off x="3000375" y="1820863"/>
            <a:ext cx="1357313" cy="5000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7120" name="타원 23"/>
          <p:cNvSpPr>
            <a:spLocks noChangeArrowheads="1"/>
          </p:cNvSpPr>
          <p:nvPr/>
        </p:nvSpPr>
        <p:spPr bwMode="auto">
          <a:xfrm>
            <a:off x="1371600" y="2714625"/>
            <a:ext cx="928688" cy="5000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7121" name="타원 24"/>
          <p:cNvSpPr>
            <a:spLocks noChangeArrowheads="1"/>
          </p:cNvSpPr>
          <p:nvPr/>
        </p:nvSpPr>
        <p:spPr bwMode="auto">
          <a:xfrm>
            <a:off x="2357438" y="2714625"/>
            <a:ext cx="714375" cy="5000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7122" name="TextBox 25"/>
          <p:cNvSpPr txBox="1">
            <a:spLocks noChangeArrowheads="1"/>
          </p:cNvSpPr>
          <p:nvPr/>
        </p:nvSpPr>
        <p:spPr bwMode="auto">
          <a:xfrm>
            <a:off x="1714500" y="1571625"/>
            <a:ext cx="3000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A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47123" name="TextBox 26"/>
          <p:cNvSpPr txBox="1">
            <a:spLocks noChangeArrowheads="1"/>
          </p:cNvSpPr>
          <p:nvPr/>
        </p:nvSpPr>
        <p:spPr bwMode="auto">
          <a:xfrm>
            <a:off x="3857625" y="1500188"/>
            <a:ext cx="30638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B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47124" name="타원 27"/>
          <p:cNvSpPr>
            <a:spLocks noChangeArrowheads="1"/>
          </p:cNvSpPr>
          <p:nvPr/>
        </p:nvSpPr>
        <p:spPr bwMode="auto">
          <a:xfrm>
            <a:off x="4619625" y="1703388"/>
            <a:ext cx="2714625" cy="714375"/>
          </a:xfrm>
          <a:prstGeom prst="ellipse">
            <a:avLst/>
          </a:prstGeom>
          <a:noFill/>
          <a:ln w="3810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0" name="모서리가 둥근 사각형 설명선 29"/>
          <p:cNvSpPr/>
          <p:nvPr/>
        </p:nvSpPr>
        <p:spPr bwMode="auto">
          <a:xfrm>
            <a:off x="7358063" y="1000125"/>
            <a:ext cx="1500187" cy="714375"/>
          </a:xfrm>
          <a:prstGeom prst="wedgeRoundRectCallout">
            <a:avLst>
              <a:gd name="adj1" fmla="val -59065"/>
              <a:gd name="adj2" fmla="val 102331"/>
              <a:gd name="adj3" fmla="val 16667"/>
            </a:avLst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dirty="0">
                <a:solidFill>
                  <a:schemeClr val="bg1">
                    <a:lumMod val="10000"/>
                  </a:schemeClr>
                </a:solidFill>
              </a:rPr>
              <a:t>-A,B </a:t>
            </a:r>
            <a:r>
              <a:rPr lang="ko-KR" altLang="en-US" sz="1200" dirty="0">
                <a:solidFill>
                  <a:schemeClr val="bg1">
                    <a:lumMod val="10000"/>
                  </a:schemeClr>
                </a:solidFill>
              </a:rPr>
              <a:t>사용이 끝난 후 필요한 공간</a:t>
            </a:r>
            <a:endParaRPr lang="en-US" altLang="ko-KR" sz="1200" dirty="0">
              <a:solidFill>
                <a:schemeClr val="bg1">
                  <a:lumMod val="10000"/>
                </a:schemeClr>
              </a:solidFill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dirty="0">
                <a:solidFill>
                  <a:schemeClr val="bg1">
                    <a:lumMod val="10000"/>
                  </a:schemeClr>
                </a:solidFill>
              </a:rPr>
              <a:t>-A,B</a:t>
            </a:r>
            <a:r>
              <a:rPr lang="ko-KR" altLang="en-US" sz="1200" dirty="0">
                <a:solidFill>
                  <a:schemeClr val="bg1">
                    <a:lumMod val="10000"/>
                  </a:schemeClr>
                </a:solidFill>
              </a:rPr>
              <a:t>를 재사용</a:t>
            </a:r>
            <a:endParaRPr lang="en-US" altLang="ko-KR" sz="1200" dirty="0">
              <a:solidFill>
                <a:schemeClr val="bg1">
                  <a:lumMod val="10000"/>
                </a:schemeClr>
              </a:solidFill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7126" name="슬라이드 번호 개체 틀 2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1BED37-325D-43E1-8869-52F8FD8010D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642938"/>
            <a:ext cx="8839200" cy="5638800"/>
          </a:xfrm>
        </p:spPr>
        <p:txBody>
          <a:bodyPr/>
          <a:lstStyle/>
          <a:p>
            <a:pPr eaLnBrk="1" hangingPunct="1"/>
            <a:r>
              <a:rPr lang="ko-KR" altLang="en-US" sz="2000" dirty="0" err="1" smtClean="0"/>
              <a:t>합병정렬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mergesort</a:t>
            </a:r>
            <a:r>
              <a:rPr lang="en-US" altLang="ko-KR" sz="2000" dirty="0" smtClean="0"/>
              <a:t>)</a:t>
            </a:r>
          </a:p>
          <a:p>
            <a:pPr lvl="1" eaLnBrk="1" hangingPunct="1"/>
            <a:r>
              <a:rPr lang="ko-KR" altLang="en-US" sz="1800" dirty="0" smtClean="0"/>
              <a:t>문제</a:t>
            </a:r>
            <a:r>
              <a:rPr lang="en-US" altLang="ko-KR" sz="1800" dirty="0" smtClean="0"/>
              <a:t>: </a:t>
            </a:r>
            <a:r>
              <a:rPr lang="en-US" altLang="ko-KR" sz="1800" i="1" dirty="0" smtClean="0"/>
              <a:t>n</a:t>
            </a:r>
            <a:r>
              <a:rPr lang="ko-KR" altLang="en-US" sz="1800" dirty="0" smtClean="0"/>
              <a:t>개의 정수를 비내림차순으로 </a:t>
            </a:r>
            <a:r>
              <a:rPr lang="ko-KR" altLang="en-US" sz="1800" dirty="0" err="1" smtClean="0"/>
              <a:t>정렬하시오</a:t>
            </a:r>
            <a:r>
              <a:rPr lang="en-US" altLang="ko-KR" sz="1800" dirty="0" smtClean="0"/>
              <a:t>.</a:t>
            </a:r>
          </a:p>
          <a:p>
            <a:pPr lvl="1" eaLnBrk="1" hangingPunct="1"/>
            <a:r>
              <a:rPr lang="ko-KR" altLang="en-US" sz="1800" dirty="0" smtClean="0"/>
              <a:t>입력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정수 </a:t>
            </a:r>
            <a:r>
              <a:rPr lang="en-US" altLang="ko-KR" sz="1800" i="1" dirty="0" smtClean="0"/>
              <a:t>n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크기가 </a:t>
            </a:r>
            <a:r>
              <a:rPr lang="en-US" altLang="ko-KR" sz="1800" i="1" dirty="0" smtClean="0"/>
              <a:t>n</a:t>
            </a:r>
            <a:r>
              <a:rPr lang="ko-KR" altLang="en-US" sz="1800" dirty="0" smtClean="0"/>
              <a:t>인 배열 </a:t>
            </a:r>
            <a:r>
              <a:rPr lang="en-US" altLang="ko-KR" sz="1800" dirty="0" smtClean="0"/>
              <a:t>S[1..</a:t>
            </a:r>
            <a:r>
              <a:rPr lang="en-US" altLang="ko-KR" sz="1800" i="1" dirty="0" smtClean="0"/>
              <a:t>n</a:t>
            </a:r>
            <a:r>
              <a:rPr lang="en-US" altLang="ko-KR" sz="1800" dirty="0" smtClean="0"/>
              <a:t>]</a:t>
            </a:r>
          </a:p>
          <a:p>
            <a:pPr lvl="1" eaLnBrk="1" hangingPunct="1"/>
            <a:r>
              <a:rPr lang="ko-KR" altLang="en-US" sz="1800" dirty="0" smtClean="0"/>
              <a:t>출력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비내림차순으로 정렬된 배열 </a:t>
            </a:r>
            <a:r>
              <a:rPr lang="en-US" altLang="ko-KR" sz="1800" dirty="0" smtClean="0"/>
              <a:t>S[1..</a:t>
            </a:r>
            <a:r>
              <a:rPr lang="en-US" altLang="ko-KR" sz="1800" i="1" dirty="0" smtClean="0"/>
              <a:t>n</a:t>
            </a:r>
            <a:r>
              <a:rPr lang="en-US" altLang="ko-KR" sz="1800" dirty="0" smtClean="0"/>
              <a:t>]</a:t>
            </a:r>
          </a:p>
          <a:p>
            <a:pPr lvl="1" eaLnBrk="1" hangingPunct="1"/>
            <a:r>
              <a:rPr lang="ko-KR" altLang="en-US" sz="1800" dirty="0" smtClean="0"/>
              <a:t>알고리즘</a:t>
            </a:r>
            <a:r>
              <a:rPr lang="en-US" altLang="ko-KR" sz="1800" dirty="0" smtClean="0"/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800" dirty="0" smtClean="0"/>
              <a:t>	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mergesort2(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low,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high)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mid;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(low &lt; high)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     mid = (low + high) / 2;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     mergesort2(low, mid);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     mergesort2(mid+1, high);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     merge2(low, mid, high);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 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mergesort2(1, n);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</a:p>
        </p:txBody>
      </p:sp>
      <p:sp>
        <p:nvSpPr>
          <p:cNvPr id="49155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420306-20E9-43AB-9D5F-15A52A3C4B5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295400" y="76200"/>
            <a:ext cx="655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공간복잡도가 향상된 알고리즘</a:t>
            </a:r>
          </a:p>
        </p:txBody>
      </p:sp>
      <p:sp>
        <p:nvSpPr>
          <p:cNvPr id="49157" name="직사각형 5"/>
          <p:cNvSpPr>
            <a:spLocks noChangeArrowheads="1"/>
          </p:cNvSpPr>
          <p:nvPr/>
        </p:nvSpPr>
        <p:spPr bwMode="auto">
          <a:xfrm>
            <a:off x="285750" y="2357438"/>
            <a:ext cx="8072438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9158" name="직사각형 6"/>
          <p:cNvSpPr>
            <a:spLocks noChangeArrowheads="1"/>
          </p:cNvSpPr>
          <p:nvPr/>
        </p:nvSpPr>
        <p:spPr bwMode="auto">
          <a:xfrm>
            <a:off x="500063" y="2286000"/>
            <a:ext cx="7786687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9159" name="직사각형 7"/>
          <p:cNvSpPr>
            <a:spLocks noChangeArrowheads="1"/>
          </p:cNvSpPr>
          <p:nvPr/>
        </p:nvSpPr>
        <p:spPr bwMode="auto">
          <a:xfrm>
            <a:off x="357188" y="2428875"/>
            <a:ext cx="8143875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9160" name="직사각형 11"/>
          <p:cNvSpPr>
            <a:spLocks noChangeArrowheads="1"/>
          </p:cNvSpPr>
          <p:nvPr/>
        </p:nvSpPr>
        <p:spPr bwMode="auto">
          <a:xfrm>
            <a:off x="714375" y="2357438"/>
            <a:ext cx="7643813" cy="39290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BA8AD9-6BC7-4A63-9AC8-DD50E940B8E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839200" cy="3810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합병</a:t>
            </a:r>
            <a:r>
              <a:rPr lang="en-US" altLang="ko-KR" sz="2000" smtClean="0"/>
              <a:t>(merge2)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mtClean="0"/>
              <a:t>문제</a:t>
            </a:r>
            <a:r>
              <a:rPr lang="en-US" altLang="ko-KR" smtClean="0"/>
              <a:t>: </a:t>
            </a:r>
            <a:r>
              <a:rPr lang="ko-KR" altLang="en-US" smtClean="0"/>
              <a:t>두 개의 정렬된 배열을 하나의 정렬된 배열로 합병하시오</a:t>
            </a:r>
            <a:r>
              <a:rPr lang="en-US" altLang="ko-KR" smtClean="0"/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mtClean="0"/>
              <a:t>입력</a:t>
            </a:r>
            <a:r>
              <a:rPr lang="en-US" altLang="ko-KR" smtClean="0"/>
              <a:t>: (1) </a:t>
            </a:r>
            <a:r>
              <a:rPr lang="ko-KR" altLang="en-US" smtClean="0"/>
              <a:t>첨자 </a:t>
            </a:r>
            <a:r>
              <a:rPr lang="en-US" altLang="ko-KR" smtClean="0"/>
              <a:t>low, mid, high, 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ko-KR" smtClean="0"/>
              <a:t>              (2) </a:t>
            </a:r>
            <a:r>
              <a:rPr lang="ko-KR" altLang="en-US" smtClean="0"/>
              <a:t>부분 배열</a:t>
            </a:r>
            <a:r>
              <a:rPr lang="en-US" altLang="ko-KR" smtClean="0"/>
              <a:t>S[low..high], </a:t>
            </a:r>
            <a:r>
              <a:rPr lang="ko-KR" altLang="en-US" smtClean="0"/>
              <a:t>여기서 </a:t>
            </a:r>
            <a:r>
              <a:rPr lang="en-US" altLang="ko-KR" smtClean="0"/>
              <a:t>S[low..mid]</a:t>
            </a:r>
            <a:r>
              <a:rPr lang="ko-KR" altLang="en-US" smtClean="0"/>
              <a:t>와 </a:t>
            </a:r>
            <a:r>
              <a:rPr lang="en-US" altLang="ko-KR" smtClean="0"/>
              <a:t>S[mid+1..high]</a:t>
            </a:r>
            <a:r>
              <a:rPr lang="ko-KR" altLang="en-US" smtClean="0"/>
              <a:t>는 이미 각각 정렬이 완료되어 있음</a:t>
            </a:r>
            <a:r>
              <a:rPr lang="en-US" altLang="ko-KR" smtClean="0"/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mtClean="0"/>
              <a:t>출력</a:t>
            </a:r>
            <a:r>
              <a:rPr lang="en-US" altLang="ko-KR" smtClean="0"/>
              <a:t>: </a:t>
            </a:r>
            <a:r>
              <a:rPr lang="ko-KR" altLang="en-US" smtClean="0"/>
              <a:t>정렬이 완료된 부분배열 </a:t>
            </a:r>
            <a:r>
              <a:rPr lang="en-US" altLang="ko-KR" smtClean="0"/>
              <a:t>S[1ow..high]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066800" y="533400"/>
            <a:ext cx="7086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공간복잡도가 향상된 알고리즘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5C7FAA-5D6E-4C64-993F-72712152B6D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0"/>
            <a:ext cx="817245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이분검색</a:t>
            </a:r>
            <a:r>
              <a:rPr lang="en-US" altLang="ko-KR" smtClean="0"/>
              <a:t>(binary search): </a:t>
            </a:r>
            <a:r>
              <a:rPr lang="ko-KR" altLang="en-US" smtClean="0"/>
              <a:t>재귀적</a:t>
            </a:r>
            <a:r>
              <a:rPr lang="en-US" altLang="ko-KR" smtClean="0"/>
              <a:t> </a:t>
            </a:r>
            <a:r>
              <a:rPr lang="ko-KR" altLang="en-US" smtClean="0"/>
              <a:t>방식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257800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문제</a:t>
            </a:r>
            <a:r>
              <a:rPr lang="en-US" altLang="ko-KR" sz="2000" smtClean="0"/>
              <a:t>: </a:t>
            </a:r>
            <a:r>
              <a:rPr lang="ko-KR" altLang="en-US" sz="2000" smtClean="0"/>
              <a:t>크기가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인 정렬된 배열 </a:t>
            </a:r>
            <a:r>
              <a:rPr lang="en-US" altLang="ko-KR" sz="2000" i="1" smtClean="0"/>
              <a:t>S</a:t>
            </a:r>
            <a:r>
              <a:rPr lang="ko-KR" altLang="en-US" sz="2000" smtClean="0"/>
              <a:t>에 </a:t>
            </a:r>
            <a:r>
              <a:rPr lang="en-US" altLang="ko-KR" sz="2000" i="1" smtClean="0"/>
              <a:t>x</a:t>
            </a:r>
            <a:r>
              <a:rPr lang="ko-KR" altLang="en-US" sz="2000" smtClean="0"/>
              <a:t>가 있는지를 결정하라</a:t>
            </a:r>
            <a:r>
              <a:rPr lang="en-US" altLang="ko-KR" sz="2000" smtClean="0"/>
              <a:t>.</a:t>
            </a:r>
          </a:p>
          <a:p>
            <a:pPr eaLnBrk="1" hangingPunct="1"/>
            <a:r>
              <a:rPr lang="ko-KR" altLang="en-US" sz="2000" smtClean="0"/>
              <a:t>입력</a:t>
            </a:r>
            <a:r>
              <a:rPr lang="en-US" altLang="ko-KR" sz="2000" smtClean="0"/>
              <a:t>: </a:t>
            </a:r>
            <a:r>
              <a:rPr lang="ko-KR" altLang="en-US" sz="2000" smtClean="0"/>
              <a:t>자연수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, </a:t>
            </a:r>
            <a:r>
              <a:rPr lang="ko-KR" altLang="en-US" sz="2000" smtClean="0"/>
              <a:t>비내림차순으로 정렬된 배열 </a:t>
            </a:r>
            <a:r>
              <a:rPr lang="en-US" altLang="ko-KR" sz="2000" i="1" smtClean="0"/>
              <a:t>S</a:t>
            </a:r>
            <a:r>
              <a:rPr lang="en-US" altLang="ko-KR" sz="2000" smtClean="0"/>
              <a:t>[1..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], </a:t>
            </a:r>
            <a:r>
              <a:rPr lang="ko-KR" altLang="en-US" sz="2000" smtClean="0"/>
              <a:t>찾고자 하는 항목 </a:t>
            </a:r>
            <a:r>
              <a:rPr lang="en-US" altLang="ko-KR" sz="2000" i="1" smtClean="0"/>
              <a:t>x</a:t>
            </a:r>
          </a:p>
          <a:p>
            <a:pPr eaLnBrk="1" hangingPunct="1"/>
            <a:r>
              <a:rPr lang="ko-KR" altLang="en-US" sz="2000" smtClean="0"/>
              <a:t>출력</a:t>
            </a:r>
            <a:r>
              <a:rPr lang="en-US" altLang="ko-KR" sz="2000" smtClean="0"/>
              <a:t>: </a:t>
            </a:r>
            <a:r>
              <a:rPr lang="en-US" altLang="ko-KR" sz="2000" i="1" smtClean="0"/>
              <a:t>location</a:t>
            </a:r>
            <a:r>
              <a:rPr lang="en-US" altLang="ko-KR" sz="2000" smtClean="0"/>
              <a:t>,  </a:t>
            </a:r>
            <a:r>
              <a:rPr lang="en-US" altLang="ko-KR" sz="2000" i="1" smtClean="0"/>
              <a:t>x</a:t>
            </a:r>
            <a:r>
              <a:rPr lang="ko-KR" altLang="en-US" sz="2000" smtClean="0"/>
              <a:t>가 </a:t>
            </a:r>
            <a:r>
              <a:rPr lang="en-US" altLang="ko-KR" sz="2000" i="1" smtClean="0"/>
              <a:t>S</a:t>
            </a:r>
            <a:r>
              <a:rPr lang="ko-KR" altLang="en-US" sz="2000" smtClean="0"/>
              <a:t>의 어디에 있는지의 위치</a:t>
            </a:r>
            <a:r>
              <a:rPr lang="en-US" altLang="ko-KR" sz="2000" smtClean="0"/>
              <a:t>. </a:t>
            </a:r>
            <a:r>
              <a:rPr lang="ko-KR" altLang="en-US" sz="2000" smtClean="0"/>
              <a:t>만약 </a:t>
            </a:r>
            <a:r>
              <a:rPr lang="en-US" altLang="ko-KR" sz="2000" i="1" smtClean="0"/>
              <a:t>x</a:t>
            </a:r>
            <a:r>
              <a:rPr lang="ko-KR" altLang="en-US" sz="2000" smtClean="0"/>
              <a:t>가 </a:t>
            </a:r>
            <a:r>
              <a:rPr lang="en-US" altLang="ko-KR" sz="2000" i="1" smtClean="0"/>
              <a:t>S</a:t>
            </a:r>
            <a:r>
              <a:rPr lang="ko-KR" altLang="en-US" sz="2000" smtClean="0"/>
              <a:t>에 없다면 </a:t>
            </a:r>
            <a:r>
              <a:rPr lang="en-US" altLang="ko-KR" sz="2000" smtClean="0"/>
              <a:t>0</a:t>
            </a:r>
          </a:p>
          <a:p>
            <a:pPr eaLnBrk="1" hangingPunct="1"/>
            <a:r>
              <a:rPr lang="ko-KR" altLang="en-US" sz="2000" smtClean="0"/>
              <a:t>설계전략</a:t>
            </a:r>
            <a:r>
              <a:rPr lang="en-US" altLang="ko-KR" sz="2000" smtClean="0"/>
              <a:t>:</a:t>
            </a:r>
          </a:p>
          <a:p>
            <a:pPr lvl="1" eaLnBrk="1" hangingPunct="1"/>
            <a:r>
              <a:rPr lang="en-US" altLang="ko-KR" i="1" smtClean="0"/>
              <a:t>x</a:t>
            </a:r>
            <a:r>
              <a:rPr lang="ko-KR" altLang="en-US" smtClean="0"/>
              <a:t>가 배열의 중간에 위치하고 있는 항목과 같으면</a:t>
            </a:r>
            <a:r>
              <a:rPr lang="en-US" altLang="ko-KR" smtClean="0"/>
              <a:t>, </a:t>
            </a:r>
            <a:r>
              <a:rPr lang="en-US" altLang="ko-KR" i="1" smtClean="0"/>
              <a:t>x </a:t>
            </a:r>
            <a:r>
              <a:rPr lang="ko-KR" altLang="en-US" smtClean="0"/>
              <a:t>찾음</a:t>
            </a:r>
            <a:r>
              <a:rPr lang="en-US" altLang="ko-KR" smtClean="0"/>
              <a:t>. </a:t>
            </a:r>
            <a:r>
              <a:rPr lang="ko-KR" altLang="en-US" smtClean="0"/>
              <a:t>그렇지 않으면</a:t>
            </a:r>
            <a:r>
              <a:rPr lang="en-US" altLang="ko-KR" smtClean="0"/>
              <a:t>:</a:t>
            </a:r>
          </a:p>
          <a:p>
            <a:pPr lvl="1" eaLnBrk="1" hangingPunct="1"/>
            <a:r>
              <a:rPr lang="ko-KR" altLang="en-US" b="1" smtClean="0"/>
              <a:t>분할</a:t>
            </a:r>
            <a:r>
              <a:rPr lang="en-US" altLang="ko-KR" smtClean="0"/>
              <a:t>: </a:t>
            </a:r>
            <a:r>
              <a:rPr lang="ko-KR" altLang="en-US" smtClean="0"/>
              <a:t>배열을 반으로 나누어서 </a:t>
            </a:r>
            <a:r>
              <a:rPr lang="en-US" altLang="ko-KR" i="1" smtClean="0"/>
              <a:t>x</a:t>
            </a:r>
            <a:r>
              <a:rPr lang="ko-KR" altLang="en-US" smtClean="0"/>
              <a:t>가 중앙에 위치한 항목보다 작으면 왼쪽에 위치한 배열 반쪽을 선택하고</a:t>
            </a:r>
            <a:r>
              <a:rPr lang="en-US" altLang="ko-KR" smtClean="0"/>
              <a:t>, </a:t>
            </a:r>
            <a:r>
              <a:rPr lang="ko-KR" altLang="en-US" smtClean="0"/>
              <a:t>그렇지 않으면 오른쪽에 위치한 배열 반쪽을 선택한다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ko-KR" altLang="en-US" b="1" smtClean="0"/>
              <a:t>정복</a:t>
            </a:r>
            <a:r>
              <a:rPr lang="en-US" altLang="ko-KR" smtClean="0"/>
              <a:t>: </a:t>
            </a:r>
            <a:r>
              <a:rPr lang="ko-KR" altLang="en-US" smtClean="0"/>
              <a:t>선택된 반쪽 배열에서 </a:t>
            </a:r>
            <a:r>
              <a:rPr lang="en-US" altLang="ko-KR" i="1" smtClean="0"/>
              <a:t>x</a:t>
            </a:r>
            <a:r>
              <a:rPr lang="ko-KR" altLang="en-US" smtClean="0"/>
              <a:t>를 찾는다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ko-KR" altLang="en-US" smtClean="0"/>
              <a:t>통합</a:t>
            </a:r>
            <a:r>
              <a:rPr lang="en-US" altLang="ko-KR" smtClean="0"/>
              <a:t>: (</a:t>
            </a:r>
            <a:r>
              <a:rPr lang="ko-KR" altLang="en-US" smtClean="0"/>
              <a:t>필요 없음</a:t>
            </a:r>
            <a:r>
              <a:rPr lang="en-US" altLang="ko-KR" smtClean="0"/>
              <a:t>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5" y="152400"/>
            <a:ext cx="7299325" cy="6096000"/>
          </a:xfrm>
        </p:spPr>
        <p:txBody>
          <a:bodyPr/>
          <a:lstStyle/>
          <a:p>
            <a:r>
              <a:rPr lang="ko-KR" altLang="en-US" sz="1800" smtClean="0"/>
              <a:t>알고리즘</a:t>
            </a:r>
            <a:r>
              <a:rPr lang="en-US" altLang="ko-KR" sz="1800" smtClean="0"/>
              <a:t>: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800" smtClean="0"/>
              <a:t>	 </a:t>
            </a:r>
            <a:r>
              <a:rPr lang="en-US" altLang="ko-KR" sz="1600" smtClean="0"/>
              <a:t>void merge2(</a:t>
            </a:r>
            <a:r>
              <a:rPr lang="en-US" altLang="ko-KR" sz="1600" b="1" smtClean="0"/>
              <a:t>index</a:t>
            </a:r>
            <a:r>
              <a:rPr lang="en-US" altLang="ko-KR" sz="1600" smtClean="0"/>
              <a:t> low, </a:t>
            </a:r>
            <a:r>
              <a:rPr lang="en-US" altLang="ko-KR" sz="1600" b="1" smtClean="0"/>
              <a:t>index</a:t>
            </a:r>
            <a:r>
              <a:rPr lang="en-US" altLang="ko-KR" sz="1600" smtClean="0"/>
              <a:t> mid, </a:t>
            </a:r>
            <a:r>
              <a:rPr lang="en-US" altLang="ko-KR" sz="1600" b="1" smtClean="0"/>
              <a:t>index</a:t>
            </a:r>
            <a:r>
              <a:rPr lang="en-US" altLang="ko-KR" sz="1600" smtClean="0"/>
              <a:t> high) 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</a:t>
            </a:r>
            <a:r>
              <a:rPr lang="en-US" altLang="ko-KR" sz="1600" b="1" smtClean="0"/>
              <a:t>index</a:t>
            </a:r>
            <a:r>
              <a:rPr lang="en-US" altLang="ko-KR" sz="1600" smtClean="0"/>
              <a:t> i, j, k;   </a:t>
            </a:r>
            <a:r>
              <a:rPr lang="en-US" altLang="ko-KR" sz="1600" b="1" smtClean="0"/>
              <a:t>keytype</a:t>
            </a:r>
            <a:r>
              <a:rPr lang="en-US" altLang="ko-KR" sz="1600" smtClean="0"/>
              <a:t> U[low..high];   // </a:t>
            </a:r>
            <a:r>
              <a:rPr lang="ko-KR" altLang="en-US" sz="1600" smtClean="0"/>
              <a:t>합병하는데 필요한 지역 배열</a:t>
            </a:r>
          </a:p>
          <a:p>
            <a:pPr>
              <a:buFont typeface="Wingdings 2" panose="05020102010507070707" pitchFamily="18" charset="2"/>
              <a:buNone/>
            </a:pPr>
            <a:r>
              <a:rPr lang="ko-KR" altLang="en-US" sz="1600" smtClean="0"/>
              <a:t>		</a:t>
            </a:r>
            <a:r>
              <a:rPr lang="en-US" altLang="ko-KR" sz="1600" smtClean="0"/>
              <a:t>i = low; j = mid + 1; k = low;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while (i &lt;= mid &amp;&amp; j &lt;= high) 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       if (S[i] &lt; S[j]) 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	U[k] = S[i];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	i++;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       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       else 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	U[k] = S[j];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	j++;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       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       k++;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if (i &gt; mid)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     copy S[j] through S[high] to U[k] through U[high];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else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     copy S[i] through S[mid] to U[k] through U[high];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copy U[low] through U[high] to S[low] through S[high];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} </a:t>
            </a:r>
          </a:p>
        </p:txBody>
      </p:sp>
      <p:sp>
        <p:nvSpPr>
          <p:cNvPr id="51203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53A49E-B037-4CFA-806B-C963D87F2D0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1204" name="직사각형 1"/>
          <p:cNvSpPr>
            <a:spLocks noChangeArrowheads="1"/>
          </p:cNvSpPr>
          <p:nvPr/>
        </p:nvSpPr>
        <p:spPr bwMode="auto">
          <a:xfrm>
            <a:off x="993775" y="549275"/>
            <a:ext cx="6840538" cy="59039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2" name="오른쪽 화살표 1"/>
          <p:cNvSpPr/>
          <p:nvPr/>
        </p:nvSpPr>
        <p:spPr bwMode="auto">
          <a:xfrm>
            <a:off x="683568" y="5877272"/>
            <a:ext cx="936104" cy="216024"/>
          </a:xfrm>
          <a:prstGeom prst="rightArrow">
            <a:avLst/>
          </a:prstGeom>
          <a:solidFill>
            <a:schemeClr val="accent1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8B9B4F-190D-4AB9-8887-BC1D23A154D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3251" name="직사각형 2"/>
          <p:cNvSpPr>
            <a:spLocks noChangeArrowheads="1"/>
          </p:cNvSpPr>
          <p:nvPr/>
        </p:nvSpPr>
        <p:spPr bwMode="auto">
          <a:xfrm>
            <a:off x="3059113" y="1557338"/>
            <a:ext cx="1512887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굴림" panose="020B0600000101010101" pitchFamily="50" charset="-127"/>
              </a:rPr>
              <a:t>sorted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53252" name="직사각형 3"/>
          <p:cNvSpPr>
            <a:spLocks noChangeArrowheads="1"/>
          </p:cNvSpPr>
          <p:nvPr/>
        </p:nvSpPr>
        <p:spPr bwMode="auto">
          <a:xfrm>
            <a:off x="4572000" y="1557338"/>
            <a:ext cx="1512888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굴림" panose="020B0600000101010101" pitchFamily="50" charset="-127"/>
              </a:rPr>
              <a:t>sorted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53253" name="TextBox 4"/>
          <p:cNvSpPr txBox="1">
            <a:spLocks noChangeArrowheads="1"/>
          </p:cNvSpPr>
          <p:nvPr/>
        </p:nvSpPr>
        <p:spPr bwMode="auto">
          <a:xfrm>
            <a:off x="2154238" y="1536700"/>
            <a:ext cx="298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S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53254" name="직사각형 5"/>
          <p:cNvSpPr>
            <a:spLocks noChangeArrowheads="1"/>
          </p:cNvSpPr>
          <p:nvPr/>
        </p:nvSpPr>
        <p:spPr bwMode="auto">
          <a:xfrm>
            <a:off x="3059113" y="2565400"/>
            <a:ext cx="3025775" cy="2873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8" name="아래쪽 화살표 7"/>
          <p:cNvSpPr/>
          <p:nvPr/>
        </p:nvSpPr>
        <p:spPr bwMode="auto">
          <a:xfrm>
            <a:off x="4464050" y="1984375"/>
            <a:ext cx="215900" cy="433388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53256" name="TextBox 8"/>
          <p:cNvSpPr txBox="1">
            <a:spLocks noChangeArrowheads="1"/>
          </p:cNvSpPr>
          <p:nvPr/>
        </p:nvSpPr>
        <p:spPr bwMode="auto">
          <a:xfrm>
            <a:off x="3563938" y="2046288"/>
            <a:ext cx="712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53257" name="TextBox 9"/>
          <p:cNvSpPr txBox="1">
            <a:spLocks noChangeArrowheads="1"/>
          </p:cNvSpPr>
          <p:nvPr/>
        </p:nvSpPr>
        <p:spPr bwMode="auto">
          <a:xfrm>
            <a:off x="2165350" y="2544763"/>
            <a:ext cx="312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U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53258" name="직사각형 10"/>
          <p:cNvSpPr>
            <a:spLocks noChangeArrowheads="1"/>
          </p:cNvSpPr>
          <p:nvPr/>
        </p:nvSpPr>
        <p:spPr bwMode="auto">
          <a:xfrm>
            <a:off x="3059113" y="3686175"/>
            <a:ext cx="3025775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 bwMode="auto">
          <a:xfrm>
            <a:off x="4464050" y="3106738"/>
            <a:ext cx="215900" cy="431800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53260" name="TextBox 12"/>
          <p:cNvSpPr txBox="1">
            <a:spLocks noChangeArrowheads="1"/>
          </p:cNvSpPr>
          <p:nvPr/>
        </p:nvSpPr>
        <p:spPr bwMode="auto">
          <a:xfrm>
            <a:off x="3563938" y="3168650"/>
            <a:ext cx="595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copy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53261" name="TextBox 13"/>
          <p:cNvSpPr txBox="1">
            <a:spLocks noChangeArrowheads="1"/>
          </p:cNvSpPr>
          <p:nvPr/>
        </p:nvSpPr>
        <p:spPr bwMode="auto">
          <a:xfrm>
            <a:off x="2165350" y="3667125"/>
            <a:ext cx="298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S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53262" name="TextBox 14"/>
          <p:cNvSpPr txBox="1">
            <a:spLocks noChangeArrowheads="1"/>
          </p:cNvSpPr>
          <p:nvPr/>
        </p:nvSpPr>
        <p:spPr bwMode="auto">
          <a:xfrm>
            <a:off x="971550" y="692150"/>
            <a:ext cx="1085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굴림" panose="020B0600000101010101" pitchFamily="50" charset="-127"/>
              </a:rPr>
              <a:t>merge2</a:t>
            </a:r>
            <a:endParaRPr lang="ko-KR" altLang="en-US" sz="200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내용 개체 틀 2"/>
          <p:cNvSpPr>
            <a:spLocks noGrp="1"/>
          </p:cNvSpPr>
          <p:nvPr>
            <p:ph idx="1"/>
          </p:nvPr>
        </p:nvSpPr>
        <p:spPr>
          <a:xfrm>
            <a:off x="2214563" y="6143625"/>
            <a:ext cx="5000625" cy="428625"/>
          </a:xfrm>
        </p:spPr>
        <p:txBody>
          <a:bodyPr/>
          <a:lstStyle/>
          <a:p>
            <a:r>
              <a:rPr lang="en-US" altLang="ko-KR" sz="2000" smtClean="0"/>
              <a:t>mergesort2</a:t>
            </a:r>
            <a:r>
              <a:rPr lang="ko-KR" altLang="en-US" sz="2000" smtClean="0"/>
              <a:t>의 절차</a:t>
            </a:r>
            <a:r>
              <a:rPr lang="en-US" altLang="ko-KR" sz="2000" smtClean="0"/>
              <a:t>. Additional space is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.</a:t>
            </a:r>
            <a:r>
              <a:rPr lang="ko-KR" altLang="en-US" sz="2000" smtClean="0"/>
              <a:t> </a:t>
            </a:r>
          </a:p>
        </p:txBody>
      </p:sp>
      <p:pic>
        <p:nvPicPr>
          <p:cNvPr id="542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0"/>
            <a:ext cx="5643562" cy="59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모서리가 둥근 직사각형 5"/>
          <p:cNvSpPr>
            <a:spLocks noChangeArrowheads="1"/>
          </p:cNvSpPr>
          <p:nvPr/>
        </p:nvSpPr>
        <p:spPr bwMode="auto">
          <a:xfrm>
            <a:off x="1500188" y="785813"/>
            <a:ext cx="3071812" cy="64293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4277" name="TextBox 8"/>
          <p:cNvSpPr txBox="1">
            <a:spLocks noChangeArrowheads="1"/>
          </p:cNvSpPr>
          <p:nvPr/>
        </p:nvSpPr>
        <p:spPr bwMode="auto">
          <a:xfrm>
            <a:off x="214313" y="1214438"/>
            <a:ext cx="1517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200">
                <a:latin typeface="굴림" panose="020B0600000101010101" pitchFamily="50" charset="-127"/>
              </a:rPr>
              <a:t>복사는 나중에 수행</a:t>
            </a:r>
          </a:p>
        </p:txBody>
      </p:sp>
      <p:sp>
        <p:nvSpPr>
          <p:cNvPr id="54278" name="TextBox 10"/>
          <p:cNvSpPr txBox="1">
            <a:spLocks noChangeArrowheads="1"/>
          </p:cNvSpPr>
          <p:nvPr/>
        </p:nvSpPr>
        <p:spPr bwMode="auto">
          <a:xfrm>
            <a:off x="809625" y="3333750"/>
            <a:ext cx="2730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</a:rPr>
              <a:t>2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54279" name="직선 연결선 12"/>
          <p:cNvCxnSpPr>
            <a:cxnSpLocks noChangeShapeType="1"/>
          </p:cNvCxnSpPr>
          <p:nvPr/>
        </p:nvCxnSpPr>
        <p:spPr bwMode="auto">
          <a:xfrm>
            <a:off x="357188" y="6286500"/>
            <a:ext cx="12858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0" name="직선 연결선 13"/>
          <p:cNvCxnSpPr>
            <a:cxnSpLocks noChangeShapeType="1"/>
          </p:cNvCxnSpPr>
          <p:nvPr/>
        </p:nvCxnSpPr>
        <p:spPr bwMode="auto">
          <a:xfrm>
            <a:off x="285750" y="1071563"/>
            <a:ext cx="12858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1" name="TextBox 14"/>
          <p:cNvSpPr txBox="1">
            <a:spLocks noChangeArrowheads="1"/>
          </p:cNvSpPr>
          <p:nvPr/>
        </p:nvSpPr>
        <p:spPr bwMode="auto">
          <a:xfrm>
            <a:off x="428625" y="714375"/>
            <a:ext cx="962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</a:rPr>
              <a:t>추가 공간</a:t>
            </a:r>
          </a:p>
        </p:txBody>
      </p:sp>
      <p:sp>
        <p:nvSpPr>
          <p:cNvPr id="54282" name="TextBox 16"/>
          <p:cNvSpPr txBox="1">
            <a:spLocks noChangeArrowheads="1"/>
          </p:cNvSpPr>
          <p:nvPr/>
        </p:nvSpPr>
        <p:spPr bwMode="auto">
          <a:xfrm>
            <a:off x="428625" y="6429375"/>
            <a:ext cx="13033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</a:rPr>
              <a:t>총추가 공간 </a:t>
            </a:r>
            <a:r>
              <a:rPr lang="en-US" altLang="ko-KR" sz="1400">
                <a:latin typeface="굴림" panose="020B0600000101010101" pitchFamily="50" charset="-127"/>
              </a:rPr>
              <a:t>8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54283" name="타원 18"/>
          <p:cNvSpPr>
            <a:spLocks noChangeArrowheads="1"/>
          </p:cNvSpPr>
          <p:nvPr/>
        </p:nvSpPr>
        <p:spPr bwMode="auto">
          <a:xfrm>
            <a:off x="1857375" y="785813"/>
            <a:ext cx="2286000" cy="6429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4284" name="타원 20"/>
          <p:cNvSpPr>
            <a:spLocks noChangeArrowheads="1"/>
          </p:cNvSpPr>
          <p:nvPr/>
        </p:nvSpPr>
        <p:spPr bwMode="auto">
          <a:xfrm>
            <a:off x="4786313" y="819150"/>
            <a:ext cx="2286000" cy="6429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4285" name="타원 21"/>
          <p:cNvSpPr>
            <a:spLocks noChangeArrowheads="1"/>
          </p:cNvSpPr>
          <p:nvPr/>
        </p:nvSpPr>
        <p:spPr bwMode="auto">
          <a:xfrm>
            <a:off x="1608138" y="1809750"/>
            <a:ext cx="1357312" cy="5000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4286" name="타원 22"/>
          <p:cNvSpPr>
            <a:spLocks noChangeArrowheads="1"/>
          </p:cNvSpPr>
          <p:nvPr/>
        </p:nvSpPr>
        <p:spPr bwMode="auto">
          <a:xfrm>
            <a:off x="3000375" y="1820863"/>
            <a:ext cx="1357313" cy="5000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4287" name="타원 23"/>
          <p:cNvSpPr>
            <a:spLocks noChangeArrowheads="1"/>
          </p:cNvSpPr>
          <p:nvPr/>
        </p:nvSpPr>
        <p:spPr bwMode="auto">
          <a:xfrm>
            <a:off x="1371600" y="2714625"/>
            <a:ext cx="928688" cy="5000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4288" name="타원 24"/>
          <p:cNvSpPr>
            <a:spLocks noChangeArrowheads="1"/>
          </p:cNvSpPr>
          <p:nvPr/>
        </p:nvSpPr>
        <p:spPr bwMode="auto">
          <a:xfrm>
            <a:off x="2357438" y="2714625"/>
            <a:ext cx="714375" cy="5000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4289" name="TextBox 25"/>
          <p:cNvSpPr txBox="1">
            <a:spLocks noChangeArrowheads="1"/>
          </p:cNvSpPr>
          <p:nvPr/>
        </p:nvSpPr>
        <p:spPr bwMode="auto">
          <a:xfrm>
            <a:off x="1365250" y="3319463"/>
            <a:ext cx="3000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A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54290" name="TextBox 26"/>
          <p:cNvSpPr txBox="1">
            <a:spLocks noChangeArrowheads="1"/>
          </p:cNvSpPr>
          <p:nvPr/>
        </p:nvSpPr>
        <p:spPr bwMode="auto">
          <a:xfrm>
            <a:off x="4167188" y="3429000"/>
            <a:ext cx="30638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B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0" name="모서리가 둥근 사각형 설명선 29"/>
          <p:cNvSpPr/>
          <p:nvPr/>
        </p:nvSpPr>
        <p:spPr bwMode="auto">
          <a:xfrm>
            <a:off x="7572375" y="2316163"/>
            <a:ext cx="1214438" cy="676275"/>
          </a:xfrm>
          <a:prstGeom prst="wedgeRoundRectCallout">
            <a:avLst>
              <a:gd name="adj1" fmla="val -311038"/>
              <a:gd name="adj2" fmla="val 121522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dirty="0">
                <a:solidFill>
                  <a:schemeClr val="bg1">
                    <a:lumMod val="10000"/>
                  </a:schemeClr>
                </a:solidFill>
              </a:rPr>
              <a:t>A</a:t>
            </a:r>
            <a:r>
              <a:rPr lang="ko-KR" altLang="en-US" sz="1200" dirty="0">
                <a:solidFill>
                  <a:schemeClr val="bg1">
                    <a:lumMod val="10000"/>
                  </a:schemeClr>
                </a:solidFill>
              </a:rPr>
              <a:t>단계에 사용된 공간을 재활용</a:t>
            </a:r>
          </a:p>
        </p:txBody>
      </p:sp>
      <p:sp>
        <p:nvSpPr>
          <p:cNvPr id="54292" name="슬라이드 번호 개체 틀 2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5B7F81-052D-4F91-9BEE-6D7A7BC5EA4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4293" name="TextBox 8"/>
          <p:cNvSpPr txBox="1">
            <a:spLocks noChangeArrowheads="1"/>
          </p:cNvSpPr>
          <p:nvPr/>
        </p:nvSpPr>
        <p:spPr bwMode="auto">
          <a:xfrm>
            <a:off x="147638" y="1928813"/>
            <a:ext cx="1517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200">
                <a:latin typeface="굴림" panose="020B0600000101010101" pitchFamily="50" charset="-127"/>
              </a:rPr>
              <a:t>복사는 나중에 수행</a:t>
            </a:r>
          </a:p>
        </p:txBody>
      </p:sp>
      <p:sp>
        <p:nvSpPr>
          <p:cNvPr id="54294" name="타원 24"/>
          <p:cNvSpPr>
            <a:spLocks noChangeArrowheads="1"/>
          </p:cNvSpPr>
          <p:nvPr/>
        </p:nvSpPr>
        <p:spPr bwMode="auto">
          <a:xfrm>
            <a:off x="1643063" y="3270250"/>
            <a:ext cx="1357312" cy="29051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4295" name="타원 24"/>
          <p:cNvSpPr>
            <a:spLocks noChangeArrowheads="1"/>
          </p:cNvSpPr>
          <p:nvPr/>
        </p:nvSpPr>
        <p:spPr bwMode="auto">
          <a:xfrm>
            <a:off x="3035300" y="3298825"/>
            <a:ext cx="1357313" cy="2301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4296" name="타원 24"/>
          <p:cNvSpPr>
            <a:spLocks noChangeArrowheads="1"/>
          </p:cNvSpPr>
          <p:nvPr/>
        </p:nvSpPr>
        <p:spPr bwMode="auto">
          <a:xfrm>
            <a:off x="1776413" y="4249738"/>
            <a:ext cx="2428875" cy="2619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4297" name="TextBox 10"/>
          <p:cNvSpPr txBox="1">
            <a:spLocks noChangeArrowheads="1"/>
          </p:cNvSpPr>
          <p:nvPr/>
        </p:nvSpPr>
        <p:spPr bwMode="auto">
          <a:xfrm>
            <a:off x="-26988" y="4233863"/>
            <a:ext cx="15017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</a:rPr>
              <a:t>4 (A+B</a:t>
            </a:r>
            <a:r>
              <a:rPr lang="ko-KR" altLang="en-US" sz="1200">
                <a:latin typeface="굴림" panose="020B0600000101010101" pitchFamily="50" charset="-127"/>
              </a:rPr>
              <a:t>에서 사용된</a:t>
            </a:r>
            <a:endParaRPr lang="en-US" altLang="ko-KR" sz="1200">
              <a:latin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200">
                <a:latin typeface="굴림" panose="020B0600000101010101" pitchFamily="50" charset="-127"/>
              </a:rPr>
              <a:t>공간 포함</a:t>
            </a:r>
            <a:r>
              <a:rPr lang="en-US" altLang="ko-KR" sz="1200">
                <a:latin typeface="굴림" panose="020B0600000101010101" pitchFamily="50" charset="-127"/>
              </a:rPr>
              <a:t>)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4298" name="TextBox 10"/>
          <p:cNvSpPr txBox="1">
            <a:spLocks noChangeArrowheads="1"/>
          </p:cNvSpPr>
          <p:nvPr/>
        </p:nvSpPr>
        <p:spPr bwMode="auto">
          <a:xfrm>
            <a:off x="379413" y="5113338"/>
            <a:ext cx="10112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</a:rPr>
              <a:t>8(C</a:t>
            </a:r>
            <a:r>
              <a:rPr lang="ko-KR" altLang="en-US" sz="1200">
                <a:latin typeface="굴림" panose="020B0600000101010101" pitchFamily="50" charset="-127"/>
              </a:rPr>
              <a:t>를 포함</a:t>
            </a:r>
            <a:r>
              <a:rPr lang="en-US" altLang="ko-KR" sz="1200">
                <a:latin typeface="굴림" panose="020B0600000101010101" pitchFamily="50" charset="-127"/>
              </a:rPr>
              <a:t>)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4299" name="TextBox 25"/>
          <p:cNvSpPr txBox="1">
            <a:spLocks noChangeArrowheads="1"/>
          </p:cNvSpPr>
          <p:nvPr/>
        </p:nvSpPr>
        <p:spPr bwMode="auto">
          <a:xfrm>
            <a:off x="1509713" y="4241800"/>
            <a:ext cx="3127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C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54300" name="타원 24"/>
          <p:cNvSpPr>
            <a:spLocks noChangeArrowheads="1"/>
          </p:cNvSpPr>
          <p:nvPr/>
        </p:nvSpPr>
        <p:spPr bwMode="auto">
          <a:xfrm>
            <a:off x="2386013" y="5130800"/>
            <a:ext cx="4286250" cy="2857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8C9175-F4CD-4CA7-9B35-66DE78EA8B5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빠른정렬</a:t>
            </a:r>
            <a:r>
              <a:rPr lang="en-US" altLang="ko-KR" smtClean="0"/>
              <a:t>(Quicksort)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en-US" altLang="ko-KR" sz="2000" smtClean="0"/>
              <a:t>1962</a:t>
            </a:r>
            <a:r>
              <a:rPr lang="ko-KR" altLang="en-US" sz="2000" smtClean="0"/>
              <a:t>년에 영국의 호아</a:t>
            </a:r>
            <a:r>
              <a:rPr lang="en-US" altLang="ko-KR" sz="2000" smtClean="0"/>
              <a:t>(C.A.R. Hoare)</a:t>
            </a:r>
            <a:r>
              <a:rPr lang="ko-KR" altLang="en-US" sz="2000" smtClean="0"/>
              <a:t>의 의해서 고안</a:t>
            </a:r>
            <a:endParaRPr lang="en-US" altLang="ko-KR" sz="2000" smtClean="0"/>
          </a:p>
          <a:p>
            <a:pPr eaLnBrk="1" hangingPunct="1">
              <a:lnSpc>
                <a:spcPts val="2800"/>
              </a:lnSpc>
            </a:pPr>
            <a:endParaRPr lang="ko-KR" altLang="en-US" sz="2000" smtClean="0"/>
          </a:p>
          <a:p>
            <a:pPr eaLnBrk="1" hangingPunct="1">
              <a:lnSpc>
                <a:spcPts val="2800"/>
              </a:lnSpc>
            </a:pPr>
            <a:r>
              <a:rPr lang="ko-KR" altLang="en-US" sz="2000" smtClean="0"/>
              <a:t>빠른정렬</a:t>
            </a:r>
            <a:r>
              <a:rPr lang="en-US" altLang="ko-KR" sz="2000" smtClean="0"/>
              <a:t>(quicksort)</a:t>
            </a:r>
            <a:r>
              <a:rPr lang="ko-KR" altLang="en-US" sz="2000" smtClean="0"/>
              <a:t>란 이름이 오해의 여지가 있음</a:t>
            </a:r>
            <a:r>
              <a:rPr lang="en-US" altLang="ko-KR" sz="2000" smtClean="0"/>
              <a:t>. </a:t>
            </a:r>
            <a:r>
              <a:rPr lang="ko-KR" altLang="en-US" sz="2000" smtClean="0"/>
              <a:t>왜냐하면 사실 절대적으로 가장 빠른 정렬 알고리즘이라고 할 수는 없기 때문이다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차라리 “분할교환정렬</a:t>
            </a:r>
            <a:r>
              <a:rPr lang="en-US" altLang="ko-KR" sz="2000" smtClean="0"/>
              <a:t>(partition exchange sort)”</a:t>
            </a:r>
            <a:r>
              <a:rPr lang="ko-KR" altLang="en-US" sz="2000" smtClean="0"/>
              <a:t>라고 부르는 게 더 정확함</a:t>
            </a:r>
            <a:r>
              <a:rPr lang="en-US" altLang="ko-KR" sz="2000" smtClean="0"/>
              <a:t>.</a:t>
            </a:r>
          </a:p>
          <a:p>
            <a:pPr eaLnBrk="1" hangingPunct="1">
              <a:lnSpc>
                <a:spcPts val="2800"/>
              </a:lnSpc>
            </a:pPr>
            <a:endParaRPr lang="en-US" altLang="ko-KR" sz="2000" smtClean="0"/>
          </a:p>
          <a:p>
            <a:pPr eaLnBrk="1" hangingPunct="1">
              <a:lnSpc>
                <a:spcPts val="2800"/>
              </a:lnSpc>
            </a:pPr>
            <a:r>
              <a:rPr lang="ko-KR" altLang="en-US" sz="2000" smtClean="0"/>
              <a:t>보기</a:t>
            </a:r>
            <a:r>
              <a:rPr lang="en-US" altLang="ko-KR" sz="2000" smtClean="0"/>
              <a:t>: 15 22 13 27 12 10 20 25</a:t>
            </a:r>
          </a:p>
        </p:txBody>
      </p:sp>
      <p:sp>
        <p:nvSpPr>
          <p:cNvPr id="56326" name="TextBox 2"/>
          <p:cNvSpPr txBox="1">
            <a:spLocks noChangeArrowheads="1"/>
          </p:cNvSpPr>
          <p:nvPr/>
        </p:nvSpPr>
        <p:spPr bwMode="auto">
          <a:xfrm>
            <a:off x="407988" y="5391150"/>
            <a:ext cx="2135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>
                <a:latin typeface="굴림" panose="020B0600000101010101" pitchFamily="50" charset="-127"/>
              </a:rPr>
              <a:t>빠른정렬 영상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4961" y="5958337"/>
            <a:ext cx="8100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hlinkClick r:id="rId3"/>
              </a:rPr>
              <a:t>https://www.youtube.com/watch?time_continue=2&amp;v=cVMKXKoGu_Y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62DA58-8EA1-44E1-81E0-7429ADC4BC04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  <p:pic>
        <p:nvPicPr>
          <p:cNvPr id="7" name="cVMKXKoGu_Y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9516" y="1268760"/>
            <a:ext cx="8704968" cy="48965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1600" y="548680"/>
            <a:ext cx="1859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+mj-ea"/>
                <a:ea typeface="+mj-ea"/>
              </a:rPr>
              <a:t>삽입정렬과 </a:t>
            </a:r>
            <a:r>
              <a:rPr lang="ko-KR" altLang="en-US" sz="1400" b="1" dirty="0" err="1" smtClean="0">
                <a:latin typeface="+mj-ea"/>
                <a:ea typeface="+mj-ea"/>
              </a:rPr>
              <a:t>빠른정렬</a:t>
            </a:r>
            <a:endParaRPr lang="ko-KR" altLang="en-US" sz="14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6541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500688"/>
            <a:ext cx="8229600" cy="625475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dirty="0" smtClean="0"/>
              <a:t>그림 </a:t>
            </a:r>
            <a:r>
              <a:rPr lang="en-US" altLang="ko-KR" dirty="0" smtClean="0"/>
              <a:t>2.3   </a:t>
            </a:r>
            <a:r>
              <a:rPr lang="ko-KR" altLang="en-US" dirty="0" err="1" smtClean="0"/>
              <a:t>빠른정렬</a:t>
            </a:r>
            <a:r>
              <a:rPr lang="ko-KR" altLang="en-US" dirty="0" smtClean="0"/>
              <a:t> 알고리즘의 수행절차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부분배열은 네모로 둘러싸여 있는 데 반해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기준 아이템은 그렇지 않다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57347" name="그림 3" descr="02-0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571500"/>
            <a:ext cx="6215062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슬라이드 번호 개체 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827B20-D24E-4C83-A092-2A8784AEF624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32A4D0-A405-4A04-B232-47BAC46C85A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빠른정렬 알고리즘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257800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문제</a:t>
            </a:r>
            <a:r>
              <a:rPr lang="en-US" altLang="ko-KR" sz="2000" smtClean="0"/>
              <a:t>: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개의 정수를 비내림차순으로 정렬</a:t>
            </a:r>
          </a:p>
          <a:p>
            <a:pPr eaLnBrk="1" hangingPunct="1"/>
            <a:r>
              <a:rPr lang="ko-KR" altLang="en-US" sz="2000" smtClean="0"/>
              <a:t>입력</a:t>
            </a:r>
            <a:r>
              <a:rPr lang="en-US" altLang="ko-KR" sz="2000" smtClean="0"/>
              <a:t>: </a:t>
            </a:r>
            <a:r>
              <a:rPr lang="ko-KR" altLang="en-US" sz="2000" smtClean="0"/>
              <a:t>정수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 &gt; 0, </a:t>
            </a:r>
            <a:r>
              <a:rPr lang="ko-KR" altLang="en-US" sz="2000" smtClean="0"/>
              <a:t>크기가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인 배열 </a:t>
            </a:r>
            <a:r>
              <a:rPr lang="en-US" altLang="ko-KR" sz="2000" smtClean="0"/>
              <a:t>S[1..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]</a:t>
            </a:r>
          </a:p>
          <a:p>
            <a:pPr eaLnBrk="1" hangingPunct="1"/>
            <a:r>
              <a:rPr lang="ko-KR" altLang="en-US" sz="2000" smtClean="0"/>
              <a:t>출력</a:t>
            </a:r>
            <a:r>
              <a:rPr lang="en-US" altLang="ko-KR" sz="2000" smtClean="0"/>
              <a:t>: </a:t>
            </a:r>
            <a:r>
              <a:rPr lang="ko-KR" altLang="en-US" sz="2000" smtClean="0"/>
              <a:t>비내림차순으로 정렬된 배열 </a:t>
            </a:r>
            <a:r>
              <a:rPr lang="en-US" altLang="ko-KR" sz="2000" smtClean="0"/>
              <a:t>S[1..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]</a:t>
            </a:r>
          </a:p>
          <a:p>
            <a:pPr eaLnBrk="1" hangingPunct="1"/>
            <a:r>
              <a:rPr lang="ko-KR" altLang="en-US" sz="2000" smtClean="0"/>
              <a:t>알고리즘</a:t>
            </a:r>
            <a:r>
              <a:rPr lang="en-US" altLang="ko-KR" sz="2000" smtClean="0"/>
              <a:t>:</a:t>
            </a:r>
          </a:p>
          <a:p>
            <a:pPr eaLnBrk="1" hangingPunct="1"/>
            <a:endParaRPr lang="en-US" altLang="ko-KR" sz="20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quicksort (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low,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high)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pivotpoint;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(high &gt; low)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partition(low,high,pivotpoint);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quicksort(low,pivotpoint-1);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quicksort(pivotpoint+1,high);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59397" name="직사각형 5"/>
          <p:cNvSpPr>
            <a:spLocks noChangeArrowheads="1"/>
          </p:cNvSpPr>
          <p:nvPr/>
        </p:nvSpPr>
        <p:spPr bwMode="auto">
          <a:xfrm>
            <a:off x="500063" y="2571750"/>
            <a:ext cx="8001000" cy="26431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C22923-6ACF-4B09-8630-E4D5FA64849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분할 알고리즘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54050"/>
            <a:ext cx="8839200" cy="567055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1800" dirty="0" smtClean="0"/>
              <a:t>문제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빠른정렬을</a:t>
            </a:r>
            <a:r>
              <a:rPr lang="ko-KR" altLang="en-US" sz="1800" dirty="0" smtClean="0"/>
              <a:t> 하기 위해서 배열 </a:t>
            </a:r>
            <a:r>
              <a:rPr lang="en-US" altLang="ko-KR" sz="1800" dirty="0" smtClean="0"/>
              <a:t>S</a:t>
            </a:r>
            <a:r>
              <a:rPr lang="ko-KR" altLang="en-US" sz="1800" dirty="0" smtClean="0"/>
              <a:t>를 둘로 나눈다</a:t>
            </a:r>
            <a:r>
              <a:rPr lang="en-US" altLang="ko-KR" sz="1800" dirty="0" smtClean="0"/>
              <a:t>.</a:t>
            </a:r>
          </a:p>
          <a:p>
            <a:pPr eaLnBrk="1" hangingPunct="1">
              <a:defRPr/>
            </a:pPr>
            <a:r>
              <a:rPr lang="ko-KR" altLang="en-US" sz="1800" dirty="0" smtClean="0"/>
              <a:t>입력</a:t>
            </a:r>
            <a:r>
              <a:rPr lang="en-US" altLang="ko-KR" sz="1800" dirty="0" smtClean="0"/>
              <a:t>: (1) </a:t>
            </a:r>
            <a:r>
              <a:rPr lang="ko-KR" altLang="en-US" sz="1800" dirty="0" smtClean="0"/>
              <a:t>첨자 </a:t>
            </a:r>
            <a:r>
              <a:rPr lang="en-US" altLang="ko-KR" sz="1800" dirty="0" smtClean="0"/>
              <a:t>low, high (2) S</a:t>
            </a:r>
            <a:r>
              <a:rPr lang="ko-KR" altLang="en-US" sz="1800" dirty="0" smtClean="0"/>
              <a:t>의 부분배열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첨자는  </a:t>
            </a:r>
            <a:r>
              <a:rPr lang="en-US" altLang="ko-KR" sz="1800" dirty="0" smtClean="0"/>
              <a:t>low</a:t>
            </a:r>
            <a:r>
              <a:rPr lang="ko-KR" altLang="en-US" sz="1800" dirty="0" smtClean="0"/>
              <a:t>에서 </a:t>
            </a:r>
            <a:r>
              <a:rPr lang="en-US" altLang="ko-KR" sz="1800" dirty="0" smtClean="0"/>
              <a:t>high)</a:t>
            </a:r>
            <a:endParaRPr lang="ko-KR" altLang="en-US" sz="1800" dirty="0" smtClean="0"/>
          </a:p>
          <a:p>
            <a:pPr eaLnBrk="1" hangingPunct="1">
              <a:defRPr/>
            </a:pPr>
            <a:r>
              <a:rPr lang="ko-KR" altLang="en-US" sz="1800" dirty="0" smtClean="0"/>
              <a:t>출력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첨자 </a:t>
            </a:r>
            <a:r>
              <a:rPr lang="en-US" altLang="ko-KR" sz="1800" dirty="0" smtClean="0"/>
              <a:t>low</a:t>
            </a:r>
            <a:r>
              <a:rPr lang="ko-KR" altLang="en-US" sz="1800" dirty="0" smtClean="0"/>
              <a:t>에서 </a:t>
            </a:r>
            <a:r>
              <a:rPr lang="en-US" altLang="ko-KR" sz="1800" dirty="0" smtClean="0"/>
              <a:t>high</a:t>
            </a:r>
            <a:r>
              <a:rPr lang="ko-KR" altLang="en-US" sz="1800" dirty="0" smtClean="0"/>
              <a:t>까지의 </a:t>
            </a:r>
            <a:r>
              <a:rPr lang="en-US" altLang="ko-KR" sz="1800" dirty="0" smtClean="0"/>
              <a:t>S</a:t>
            </a:r>
            <a:r>
              <a:rPr lang="ko-KR" altLang="en-US" sz="1800" dirty="0" smtClean="0"/>
              <a:t>의 부분배열의 기준점</a:t>
            </a:r>
            <a:r>
              <a:rPr lang="en-US" altLang="ko-KR" sz="1800" dirty="0" smtClean="0"/>
              <a:t>(pivot point), </a:t>
            </a:r>
            <a:r>
              <a:rPr lang="en-US" altLang="ko-KR" sz="1800" dirty="0" err="1" smtClean="0"/>
              <a:t>pivotpoint</a:t>
            </a:r>
            <a:endParaRPr lang="en-US" altLang="ko-KR" sz="1800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partition (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low,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high,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pivotpoint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</a:rPr>
              <a:t>keytype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pivotitem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pivotitem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= S[low];	</a:t>
            </a:r>
            <a:r>
              <a:rPr lang="en-US" altLang="ko-KR" sz="1600" dirty="0" smtClean="0">
                <a:latin typeface="+mn-ea"/>
                <a:cs typeface="Courier New" pitchFamily="49" charset="0"/>
              </a:rPr>
              <a:t>//</a:t>
            </a:r>
            <a:r>
              <a:rPr lang="en-US" altLang="ko-KR" sz="1600" dirty="0" err="1" smtClean="0">
                <a:latin typeface="+mn-ea"/>
                <a:cs typeface="Courier New" pitchFamily="49" charset="0"/>
              </a:rPr>
              <a:t>pivotitem</a:t>
            </a:r>
            <a:r>
              <a:rPr lang="ko-KR" altLang="en-US" sz="1600" dirty="0" smtClean="0">
                <a:latin typeface="+mn-ea"/>
                <a:cs typeface="Courier New" pitchFamily="49" charset="0"/>
              </a:rPr>
              <a:t>으로 </a:t>
            </a:r>
            <a:r>
              <a:rPr lang="ko-KR" altLang="en-US" sz="1600" dirty="0" err="1" smtClean="0">
                <a:latin typeface="+mn-ea"/>
                <a:cs typeface="Courier New" pitchFamily="49" charset="0"/>
              </a:rPr>
              <a:t>첫번째</a:t>
            </a:r>
            <a:r>
              <a:rPr lang="ko-KR" altLang="en-US" sz="1600" dirty="0" smtClean="0">
                <a:latin typeface="+mn-ea"/>
                <a:cs typeface="Courier New" pitchFamily="49" charset="0"/>
              </a:rPr>
              <a:t> 항목을 고른다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j = low;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for(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= low + 1;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&lt;= high;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      if (S[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] &lt;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pivotitem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	j++;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	exchange S[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] and S[j];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      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pivotpoint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= j;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exchange S[low] and S[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pivotpoint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];</a:t>
            </a:r>
            <a:r>
              <a:rPr lang="en-US" altLang="ko-KR" sz="1600" dirty="0" smtClean="0">
                <a:latin typeface="+mn-ea"/>
                <a:cs typeface="Courier New" pitchFamily="49" charset="0"/>
              </a:rPr>
              <a:t>// </a:t>
            </a:r>
            <a:r>
              <a:rPr lang="en-US" altLang="ko-KR" sz="1600" dirty="0" err="1" smtClean="0">
                <a:latin typeface="+mn-ea"/>
                <a:cs typeface="Courier New" pitchFamily="49" charset="0"/>
              </a:rPr>
              <a:t>pivotitem</a:t>
            </a:r>
            <a:r>
              <a:rPr lang="en-US" altLang="ko-KR" sz="1600" dirty="0" smtClean="0">
                <a:latin typeface="+mn-ea"/>
                <a:cs typeface="Courier New" pitchFamily="49" charset="0"/>
              </a:rPr>
              <a:t> </a:t>
            </a:r>
            <a:r>
              <a:rPr lang="ko-KR" altLang="en-US" sz="1600" dirty="0" smtClean="0">
                <a:latin typeface="+mn-ea"/>
                <a:cs typeface="Courier New" pitchFamily="49" charset="0"/>
              </a:rPr>
              <a:t>값을 </a:t>
            </a:r>
            <a:r>
              <a:rPr lang="en-US" altLang="ko-KR" sz="1600" dirty="0" err="1" smtClean="0">
                <a:latin typeface="+mn-ea"/>
                <a:cs typeface="Courier New" pitchFamily="49" charset="0"/>
              </a:rPr>
              <a:t>pivotpoint</a:t>
            </a:r>
            <a:r>
              <a:rPr lang="ko-KR" altLang="en-US" sz="1600" dirty="0" smtClean="0">
                <a:latin typeface="+mn-ea"/>
                <a:cs typeface="Courier New" pitchFamily="49" charset="0"/>
              </a:rPr>
              <a:t>에 넣는다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0421" name="직사각형 5"/>
          <p:cNvSpPr>
            <a:spLocks noChangeArrowheads="1"/>
          </p:cNvSpPr>
          <p:nvPr/>
        </p:nvSpPr>
        <p:spPr bwMode="auto">
          <a:xfrm>
            <a:off x="285750" y="1928813"/>
            <a:ext cx="8643938" cy="38576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60422" name="TextBox 6"/>
          <p:cNvSpPr txBox="1">
            <a:spLocks noChangeArrowheads="1"/>
          </p:cNvSpPr>
          <p:nvPr/>
        </p:nvSpPr>
        <p:spPr bwMode="auto">
          <a:xfrm>
            <a:off x="714375" y="5857875"/>
            <a:ext cx="47561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j: pivotitem </a:t>
            </a:r>
            <a:r>
              <a:rPr lang="ko-KR" altLang="en-US" sz="1400">
                <a:latin typeface="굴림" panose="020B0600000101010101" pitchFamily="50" charset="-127"/>
              </a:rPr>
              <a:t>보다 작은 그룹의 제일 우측끝 데이터의 위치</a:t>
            </a:r>
          </a:p>
        </p:txBody>
      </p:sp>
      <p:sp>
        <p:nvSpPr>
          <p:cNvPr id="60423" name="TextBox 1"/>
          <p:cNvSpPr txBox="1">
            <a:spLocks noChangeArrowheads="1"/>
          </p:cNvSpPr>
          <p:nvPr/>
        </p:nvSpPr>
        <p:spPr bwMode="auto">
          <a:xfrm>
            <a:off x="900113" y="6453188"/>
            <a:ext cx="1189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- not stable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내용 개체 틀 2"/>
          <p:cNvSpPr>
            <a:spLocks noGrp="1"/>
          </p:cNvSpPr>
          <p:nvPr>
            <p:ph idx="1"/>
          </p:nvPr>
        </p:nvSpPr>
        <p:spPr>
          <a:xfrm>
            <a:off x="223838" y="4541838"/>
            <a:ext cx="4073525" cy="569912"/>
          </a:xfrm>
        </p:spPr>
        <p:txBody>
          <a:bodyPr/>
          <a:lstStyle/>
          <a:p>
            <a:r>
              <a:rPr lang="ko-KR" altLang="en-US" sz="2000" smtClean="0"/>
              <a:t>표 </a:t>
            </a:r>
            <a:r>
              <a:rPr lang="en-US" altLang="ko-KR" sz="2000" smtClean="0"/>
              <a:t>2.2     partition </a:t>
            </a:r>
            <a:r>
              <a:rPr lang="ko-KR" altLang="en-US" sz="2000" smtClean="0"/>
              <a:t>프로시저의 예</a:t>
            </a:r>
          </a:p>
        </p:txBody>
      </p:sp>
      <p:pic>
        <p:nvPicPr>
          <p:cNvPr id="6246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7491412" cy="439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슬라이드 번호 개체 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BCACB4-D24F-4628-91CF-FD6780DA98E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" name="원호 1"/>
          <p:cNvSpPr/>
          <p:nvPr/>
        </p:nvSpPr>
        <p:spPr bwMode="auto">
          <a:xfrm>
            <a:off x="1531938" y="3044825"/>
            <a:ext cx="1620837" cy="792163"/>
          </a:xfrm>
          <a:prstGeom prst="arc">
            <a:avLst>
              <a:gd name="adj1" fmla="val 11207904"/>
              <a:gd name="adj2" fmla="val 0"/>
            </a:avLst>
          </a:prstGeom>
          <a:noFill/>
          <a:ln w="15875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3" name="모서리가 둥근 사각형 설명선 2"/>
          <p:cNvSpPr/>
          <p:nvPr/>
        </p:nvSpPr>
        <p:spPr bwMode="auto">
          <a:xfrm>
            <a:off x="4340225" y="4584700"/>
            <a:ext cx="792163" cy="576263"/>
          </a:xfrm>
          <a:prstGeom prst="wedgeRoundRectCallout">
            <a:avLst>
              <a:gd name="adj1" fmla="val -168433"/>
              <a:gd name="adj2" fmla="val -238335"/>
              <a:gd name="adj3" fmla="val 16667"/>
            </a:avLst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dirty="0"/>
              <a:t>pivot point</a:t>
            </a:r>
            <a:endParaRPr lang="ko-KR" altLang="en-US" sz="1600" dirty="0"/>
          </a:p>
        </p:txBody>
      </p:sp>
      <p:sp>
        <p:nvSpPr>
          <p:cNvPr id="62471" name="TextBox 3"/>
          <p:cNvSpPr txBox="1">
            <a:spLocks noChangeArrowheads="1"/>
          </p:cNvSpPr>
          <p:nvPr/>
        </p:nvSpPr>
        <p:spPr bwMode="auto">
          <a:xfrm>
            <a:off x="811213" y="1565275"/>
            <a:ext cx="304800" cy="338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굴림" panose="020B0600000101010101" pitchFamily="50" charset="-127"/>
              </a:rPr>
              <a:t>1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62472" name="TextBox 9"/>
          <p:cNvSpPr txBox="1">
            <a:spLocks noChangeArrowheads="1"/>
          </p:cNvSpPr>
          <p:nvPr/>
        </p:nvSpPr>
        <p:spPr bwMode="auto">
          <a:xfrm>
            <a:off x="822325" y="2233613"/>
            <a:ext cx="303213" cy="3381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굴림" panose="020B0600000101010101" pitchFamily="50" charset="-127"/>
              </a:rPr>
              <a:t>2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62473" name="TextBox 10"/>
          <p:cNvSpPr txBox="1">
            <a:spLocks noChangeArrowheads="1"/>
          </p:cNvSpPr>
          <p:nvPr/>
        </p:nvSpPr>
        <p:spPr bwMode="auto">
          <a:xfrm>
            <a:off x="822325" y="2614613"/>
            <a:ext cx="303213" cy="3381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굴림" panose="020B0600000101010101" pitchFamily="50" charset="-127"/>
              </a:rPr>
              <a:t>3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219825" y="1439863"/>
            <a:ext cx="2803525" cy="18923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>
            <a:spAutoFit/>
          </a:bodyPr>
          <a:lstStyle/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b="1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partition (</a:t>
            </a:r>
            <a:r>
              <a:rPr lang="en-US" altLang="ko-KR" sz="900" b="1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low, </a:t>
            </a:r>
            <a:r>
              <a:rPr lang="en-US" altLang="ko-KR" sz="900" b="1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high, 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b="1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index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pivotpoint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900" b="1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, j; </a:t>
            </a:r>
            <a:r>
              <a:rPr lang="en-US" altLang="ko-KR" sz="900" b="1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keytype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pivotitem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pivotitem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= S[low];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j = low;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for(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= low + 1;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&lt;= high;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  if (S[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] &lt;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pivotitem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       j++;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       exchange S[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] and S[j];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        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pivotpoint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= j;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exchange S[low] and S[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pivotpoint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ko-KR" altLang="en-US" sz="900" dirty="0">
              <a:solidFill>
                <a:srgbClr val="3E020C"/>
              </a:solidFill>
              <a:latin typeface="+mn-ea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DDE38A-24B5-4B89-9A14-9E578FC6B3F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분할알고리즘</a:t>
            </a:r>
            <a:r>
              <a:rPr lang="en-US" altLang="ko-KR" smtClean="0"/>
              <a:t>(partition) </a:t>
            </a:r>
            <a:r>
              <a:rPr lang="ko-KR" altLang="en-US" smtClean="0"/>
              <a:t>분석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928813"/>
            <a:ext cx="8839200" cy="35877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분할 알고리즘의 모든 경우를 고려한 시간복잡도 분석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b="1" smtClean="0"/>
              <a:t>단위연산</a:t>
            </a:r>
            <a:r>
              <a:rPr lang="en-US" altLang="ko-KR" smtClean="0"/>
              <a:t>: S[i]</a:t>
            </a:r>
            <a:r>
              <a:rPr lang="ko-KR" altLang="en-US" smtClean="0"/>
              <a:t>와 </a:t>
            </a:r>
            <a:r>
              <a:rPr lang="en-US" altLang="ko-KR" smtClean="0"/>
              <a:t>pivotitem</a:t>
            </a:r>
            <a:r>
              <a:rPr lang="ko-KR" altLang="en-US" smtClean="0"/>
              <a:t>과의 비교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b="1" smtClean="0"/>
              <a:t>입력크기</a:t>
            </a:r>
            <a:r>
              <a:rPr lang="en-US" altLang="ko-KR" smtClean="0"/>
              <a:t>: </a:t>
            </a:r>
            <a:r>
              <a:rPr lang="ko-KR" altLang="en-US" smtClean="0"/>
              <a:t>부분배열이 가지고 있는 항목의 수</a:t>
            </a:r>
            <a:r>
              <a:rPr lang="en-US" altLang="ko-KR" smtClean="0"/>
              <a:t>, </a:t>
            </a:r>
            <a:r>
              <a:rPr lang="en-US" altLang="ko-KR" i="1" smtClean="0"/>
              <a:t>n</a:t>
            </a:r>
            <a:r>
              <a:rPr lang="en-US" altLang="ko-KR" smtClean="0"/>
              <a:t> = </a:t>
            </a:r>
            <a:r>
              <a:rPr lang="en-US" altLang="ko-KR" i="1" smtClean="0"/>
              <a:t>high</a:t>
            </a:r>
            <a:r>
              <a:rPr lang="en-US" altLang="ko-KR" smtClean="0"/>
              <a:t> - </a:t>
            </a:r>
            <a:r>
              <a:rPr lang="en-US" altLang="ko-KR" i="1" smtClean="0"/>
              <a:t>low</a:t>
            </a:r>
            <a:r>
              <a:rPr lang="en-US" altLang="ko-KR" smtClean="0"/>
              <a:t> + 1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b="1" smtClean="0"/>
              <a:t>분석</a:t>
            </a:r>
            <a:r>
              <a:rPr lang="en-US" altLang="ko-KR" smtClean="0"/>
              <a:t>: </a:t>
            </a:r>
            <a:r>
              <a:rPr lang="ko-KR" altLang="en-US" smtClean="0"/>
              <a:t>배열의 첫번째 항목만 제외하고 모든 항목을 한번씩 비교하므로</a:t>
            </a:r>
            <a:r>
              <a:rPr lang="en-US" altLang="ko-KR" smtClean="0"/>
              <a:t>, </a:t>
            </a:r>
            <a:r>
              <a:rPr lang="en-US" altLang="ko-KR" i="1" smtClean="0"/>
              <a:t>T</a:t>
            </a:r>
            <a:r>
              <a:rPr lang="en-US" altLang="ko-KR" smtClean="0"/>
              <a:t>(</a:t>
            </a:r>
            <a:r>
              <a:rPr lang="en-US" altLang="ko-KR" i="1" smtClean="0"/>
              <a:t>n</a:t>
            </a:r>
            <a:r>
              <a:rPr lang="en-US" altLang="ko-KR" smtClean="0"/>
              <a:t>) = </a:t>
            </a:r>
            <a:r>
              <a:rPr lang="en-US" altLang="ko-KR" i="1" smtClean="0"/>
              <a:t>n</a:t>
            </a:r>
            <a:r>
              <a:rPr lang="en-US" altLang="ko-KR" smtClean="0"/>
              <a:t> - 1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CEEDF2-BFAE-46D2-8E79-38C19434E92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438" y="1000125"/>
            <a:ext cx="6705600" cy="53340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location (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low,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high)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mid;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(low &gt; high)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0;			 </a:t>
            </a:r>
            <a:r>
              <a:rPr lang="en-US" altLang="ko-KR" sz="1600" dirty="0" smtClean="0">
                <a:latin typeface="+mj-ea"/>
                <a:ea typeface="+mj-ea"/>
                <a:cs typeface="Courier New" pitchFamily="49" charset="0"/>
              </a:rPr>
              <a:t>// </a:t>
            </a:r>
            <a:r>
              <a:rPr lang="ko-KR" altLang="en-US" sz="1600" dirty="0" smtClean="0">
                <a:latin typeface="+mj-ea"/>
                <a:ea typeface="+mj-ea"/>
                <a:cs typeface="Courier New" pitchFamily="49" charset="0"/>
              </a:rPr>
              <a:t>찾지 못했음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    mid = (low + high) / 2	 </a:t>
            </a:r>
            <a:r>
              <a:rPr lang="en-US" altLang="ko-KR" sz="1600" dirty="0" smtClean="0">
                <a:latin typeface="+mj-ea"/>
                <a:ea typeface="+mj-ea"/>
                <a:cs typeface="Courier New" pitchFamily="49" charset="0"/>
              </a:rPr>
              <a:t>// </a:t>
            </a:r>
            <a:r>
              <a:rPr lang="ko-KR" altLang="en-US" sz="1600" dirty="0" smtClean="0">
                <a:latin typeface="+mj-ea"/>
                <a:ea typeface="+mj-ea"/>
                <a:cs typeface="Courier New" pitchFamily="49" charset="0"/>
              </a:rPr>
              <a:t>정수 나눗셈 </a:t>
            </a:r>
            <a:r>
              <a:rPr lang="en-US" altLang="ko-KR" sz="1600" dirty="0" smtClean="0">
                <a:latin typeface="+mj-ea"/>
                <a:ea typeface="+mj-ea"/>
                <a:cs typeface="Courier New" pitchFamily="49" charset="0"/>
              </a:rPr>
              <a:t>(</a:t>
            </a:r>
            <a:r>
              <a:rPr lang="ko-KR" altLang="en-US" sz="1600" dirty="0" smtClean="0">
                <a:latin typeface="+mj-ea"/>
                <a:ea typeface="+mj-ea"/>
                <a:cs typeface="Courier New" pitchFamily="49" charset="0"/>
              </a:rPr>
              <a:t>나머지 버림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(x == S[mid])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mid;	                  </a:t>
            </a:r>
            <a:r>
              <a:rPr lang="en-US" altLang="ko-KR" sz="1600" dirty="0" smtClean="0">
                <a:latin typeface="+mj-ea"/>
                <a:ea typeface="+mj-ea"/>
                <a:cs typeface="Courier New" pitchFamily="49" charset="0"/>
              </a:rPr>
              <a:t>//  </a:t>
            </a:r>
            <a:r>
              <a:rPr lang="ko-KR" altLang="en-US" sz="1600" dirty="0" smtClean="0">
                <a:latin typeface="+mj-ea"/>
                <a:ea typeface="+mj-ea"/>
                <a:cs typeface="Courier New" pitchFamily="49" charset="0"/>
              </a:rPr>
              <a:t>찾았음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16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(x &lt; S[mid])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location(low, mid-1); </a:t>
            </a:r>
            <a:r>
              <a:rPr lang="en-US" altLang="ko-KR" sz="1600" dirty="0" smtClean="0">
                <a:latin typeface="+mj-ea"/>
                <a:ea typeface="+mj-ea"/>
                <a:cs typeface="Courier New" pitchFamily="49" charset="0"/>
              </a:rPr>
              <a:t>// </a:t>
            </a:r>
            <a:r>
              <a:rPr lang="ko-KR" altLang="en-US" sz="1600" dirty="0" smtClean="0">
                <a:latin typeface="+mj-ea"/>
                <a:ea typeface="+mj-ea"/>
                <a:cs typeface="Courier New" pitchFamily="49" charset="0"/>
              </a:rPr>
              <a:t>왼쪽 반을 선택함 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16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location(mid+1, high);</a:t>
            </a:r>
            <a:r>
              <a:rPr lang="en-US" altLang="ko-KR" sz="1600" dirty="0" smtClean="0">
                <a:latin typeface="+mn-ea"/>
                <a:cs typeface="Courier New" pitchFamily="49" charset="0"/>
              </a:rPr>
              <a:t>// </a:t>
            </a:r>
            <a:r>
              <a:rPr lang="ko-KR" altLang="en-US" sz="1600" dirty="0" smtClean="0">
                <a:latin typeface="+mn-ea"/>
                <a:cs typeface="Courier New" pitchFamily="49" charset="0"/>
              </a:rPr>
              <a:t>오른쪽 반을 선택함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locationout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= location(1, n);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altLang="ko-KR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z="3400" smtClean="0"/>
              <a:t>이분검색</a:t>
            </a:r>
            <a:r>
              <a:rPr lang="en-US" altLang="ko-KR" sz="3400" smtClean="0"/>
              <a:t>(Binary Search): </a:t>
            </a:r>
            <a:r>
              <a:rPr lang="ko-KR" altLang="en-US" sz="3400" smtClean="0"/>
              <a:t>재귀 알고리즘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F4CC4C-AC51-412D-ABE6-008878A87CC4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ko-KR" smtClean="0"/>
              <a:t>quicksort </a:t>
            </a:r>
            <a:r>
              <a:rPr lang="ko-KR" altLang="en-US" smtClean="0"/>
              <a:t>분석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4419600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빠른정렬 알고리즘의 최악의 경우를 고려한 시간복잡도 분석</a:t>
            </a:r>
          </a:p>
          <a:p>
            <a:pPr lvl="1" eaLnBrk="1" hangingPunct="1"/>
            <a:r>
              <a:rPr lang="ko-KR" altLang="en-US" b="1" smtClean="0"/>
              <a:t>단위연산</a:t>
            </a:r>
            <a:r>
              <a:rPr lang="en-US" altLang="ko-KR" smtClean="0"/>
              <a:t>: </a:t>
            </a:r>
            <a:r>
              <a:rPr lang="ko-KR" altLang="en-US" smtClean="0"/>
              <a:t>분할알고리즘의 </a:t>
            </a:r>
            <a:r>
              <a:rPr lang="en-US" altLang="ko-KR" smtClean="0"/>
              <a:t>S[i]</a:t>
            </a:r>
            <a:r>
              <a:rPr lang="ko-KR" altLang="en-US" smtClean="0"/>
              <a:t>와 </a:t>
            </a:r>
            <a:r>
              <a:rPr lang="en-US" altLang="ko-KR" smtClean="0"/>
              <a:t>pivotitem</a:t>
            </a:r>
            <a:r>
              <a:rPr lang="ko-KR" altLang="en-US" smtClean="0"/>
              <a:t>과의 비교</a:t>
            </a:r>
          </a:p>
          <a:p>
            <a:pPr lvl="1" eaLnBrk="1" hangingPunct="1"/>
            <a:r>
              <a:rPr lang="ko-KR" altLang="en-US" b="1" smtClean="0"/>
              <a:t>입력크기</a:t>
            </a:r>
            <a:r>
              <a:rPr lang="en-US" altLang="ko-KR" smtClean="0"/>
              <a:t>: </a:t>
            </a:r>
            <a:r>
              <a:rPr lang="ko-KR" altLang="en-US" smtClean="0"/>
              <a:t>배열이 </a:t>
            </a:r>
            <a:r>
              <a:rPr lang="en-US" altLang="ko-KR" smtClean="0"/>
              <a:t>S</a:t>
            </a:r>
            <a:r>
              <a:rPr lang="ko-KR" altLang="en-US" smtClean="0"/>
              <a:t>가 가지고 있는 항목의 수</a:t>
            </a:r>
            <a:r>
              <a:rPr lang="en-US" altLang="ko-KR" smtClean="0"/>
              <a:t>, </a:t>
            </a:r>
            <a:r>
              <a:rPr lang="en-US" altLang="ko-KR" i="1" smtClean="0"/>
              <a:t>n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b="1" smtClean="0"/>
              <a:t>분석</a:t>
            </a:r>
            <a:r>
              <a:rPr lang="en-US" altLang="ko-KR" smtClean="0"/>
              <a:t>: </a:t>
            </a:r>
            <a:r>
              <a:rPr lang="ko-KR" altLang="en-US" smtClean="0"/>
              <a:t>입력이</a:t>
            </a:r>
            <a:r>
              <a:rPr lang="en-US" altLang="ko-KR" smtClean="0"/>
              <a:t> </a:t>
            </a:r>
            <a:r>
              <a:rPr lang="ko-KR" altLang="en-US" smtClean="0"/>
              <a:t>비내림차순으로 정렬이 되어 있는 경우가 최악</a:t>
            </a:r>
            <a:r>
              <a:rPr lang="en-US" altLang="ko-KR" smtClean="0"/>
              <a:t>. </a:t>
            </a:r>
            <a:r>
              <a:rPr lang="ko-KR" altLang="en-US" smtClean="0"/>
              <a:t>첫번째</a:t>
            </a:r>
            <a:r>
              <a:rPr lang="en-US" altLang="ko-KR" smtClean="0"/>
              <a:t>(</a:t>
            </a:r>
            <a:r>
              <a:rPr lang="ko-KR" altLang="en-US" smtClean="0"/>
              <a:t>기준점</a:t>
            </a:r>
            <a:r>
              <a:rPr lang="en-US" altLang="ko-KR" smtClean="0"/>
              <a:t>) </a:t>
            </a:r>
            <a:r>
              <a:rPr lang="ko-KR" altLang="en-US" smtClean="0"/>
              <a:t>항목보다 작은 항목은 없으므로</a:t>
            </a:r>
            <a:r>
              <a:rPr lang="en-US" altLang="ko-KR" smtClean="0"/>
              <a:t>, </a:t>
            </a:r>
            <a:r>
              <a:rPr lang="ko-KR" altLang="en-US" smtClean="0"/>
              <a:t>크기가 </a:t>
            </a:r>
            <a:r>
              <a:rPr lang="en-US" altLang="ko-KR" i="1" smtClean="0"/>
              <a:t>n</a:t>
            </a:r>
            <a:r>
              <a:rPr lang="ko-KR" altLang="en-US" smtClean="0"/>
              <a:t>인 배열은 크기가 </a:t>
            </a:r>
            <a:r>
              <a:rPr lang="en-US" altLang="ko-KR" smtClean="0"/>
              <a:t>0</a:t>
            </a:r>
            <a:r>
              <a:rPr lang="ko-KR" altLang="en-US" smtClean="0"/>
              <a:t>인 부분배열은 왼쪽에 오고</a:t>
            </a:r>
            <a:r>
              <a:rPr lang="en-US" altLang="ko-KR" smtClean="0"/>
              <a:t>, </a:t>
            </a:r>
            <a:r>
              <a:rPr lang="ko-KR" altLang="en-US" smtClean="0"/>
              <a:t>크기가 </a:t>
            </a:r>
            <a:r>
              <a:rPr lang="en-US" altLang="ko-KR" i="1" smtClean="0"/>
              <a:t>n</a:t>
            </a:r>
            <a:r>
              <a:rPr lang="en-US" altLang="ko-KR" smtClean="0"/>
              <a:t>-1</a:t>
            </a:r>
            <a:r>
              <a:rPr lang="ko-KR" altLang="en-US" smtClean="0"/>
              <a:t>인 부분배열은 오른쪽에 오도록 하여 계속 쪼개진다</a:t>
            </a:r>
            <a:r>
              <a:rPr lang="en-US" altLang="ko-KR" smtClean="0"/>
              <a:t>. </a:t>
            </a:r>
            <a:r>
              <a:rPr lang="ko-KR" altLang="en-US" smtClean="0"/>
              <a:t>따라서</a:t>
            </a:r>
            <a:r>
              <a:rPr lang="en-US" altLang="ko-KR" smtClean="0"/>
              <a:t>, </a:t>
            </a:r>
            <a:r>
              <a:rPr lang="en-US" altLang="ko-KR" i="1" smtClean="0"/>
              <a:t>T</a:t>
            </a:r>
            <a:r>
              <a:rPr lang="en-US" altLang="ko-KR" smtClean="0"/>
              <a:t>(</a:t>
            </a:r>
            <a:r>
              <a:rPr lang="en-US" altLang="ko-KR" i="1" smtClean="0"/>
              <a:t>n</a:t>
            </a:r>
            <a:r>
              <a:rPr lang="en-US" altLang="ko-KR" smtClean="0"/>
              <a:t>) = </a:t>
            </a:r>
            <a:r>
              <a:rPr lang="en-US" altLang="ko-KR" i="1" smtClean="0"/>
              <a:t>T</a:t>
            </a:r>
            <a:r>
              <a:rPr lang="en-US" altLang="ko-KR" smtClean="0"/>
              <a:t>(0) +</a:t>
            </a:r>
            <a:r>
              <a:rPr lang="en-US" altLang="ko-KR" i="1" smtClean="0"/>
              <a:t>T</a:t>
            </a:r>
            <a:r>
              <a:rPr lang="en-US" altLang="ko-KR" smtClean="0"/>
              <a:t>(</a:t>
            </a:r>
            <a:r>
              <a:rPr lang="en-US" altLang="ko-KR" i="1" smtClean="0"/>
              <a:t>n</a:t>
            </a:r>
            <a:r>
              <a:rPr lang="en-US" altLang="ko-KR" smtClean="0"/>
              <a:t> - 1) + </a:t>
            </a:r>
            <a:r>
              <a:rPr lang="en-US" altLang="ko-KR" i="1" smtClean="0"/>
              <a:t>n</a:t>
            </a:r>
            <a:r>
              <a:rPr lang="en-US" altLang="ko-KR" smtClean="0"/>
              <a:t> - 1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	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	</a:t>
            </a:r>
            <a:r>
              <a:rPr lang="ko-KR" altLang="en-US" smtClean="0"/>
              <a:t>그런데</a:t>
            </a:r>
            <a:r>
              <a:rPr lang="en-US" altLang="ko-KR" smtClean="0"/>
              <a:t>, </a:t>
            </a:r>
            <a:r>
              <a:rPr lang="en-US" altLang="ko-KR" i="1" smtClean="0"/>
              <a:t>T</a:t>
            </a:r>
            <a:r>
              <a:rPr lang="en-US" altLang="ko-KR" smtClean="0"/>
              <a:t>(0) = 0</a:t>
            </a:r>
            <a:r>
              <a:rPr lang="ko-KR" altLang="en-US" smtClean="0"/>
              <a:t>이므로</a:t>
            </a:r>
            <a:r>
              <a:rPr lang="en-US" altLang="ko-KR" smtClean="0"/>
              <a:t>, </a:t>
            </a:r>
            <a:r>
              <a:rPr lang="ko-KR" altLang="en-US" smtClean="0"/>
              <a:t>재현식은 다음과 같이 된다</a:t>
            </a:r>
            <a:r>
              <a:rPr lang="en-US" altLang="ko-KR" smtClean="0"/>
              <a:t>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	                                   </a:t>
            </a:r>
            <a:r>
              <a:rPr lang="en-US" altLang="ko-KR" i="1" smtClean="0"/>
              <a:t>T</a:t>
            </a:r>
            <a:r>
              <a:rPr lang="en-US" altLang="ko-KR" smtClean="0"/>
              <a:t>(</a:t>
            </a:r>
            <a:r>
              <a:rPr lang="en-US" altLang="ko-KR" i="1" smtClean="0"/>
              <a:t>n</a:t>
            </a:r>
            <a:r>
              <a:rPr lang="en-US" altLang="ko-KR" smtClean="0"/>
              <a:t>) = </a:t>
            </a:r>
            <a:r>
              <a:rPr lang="en-US" altLang="ko-KR" i="1" smtClean="0"/>
              <a:t>T</a:t>
            </a:r>
            <a:r>
              <a:rPr lang="en-US" altLang="ko-KR" smtClean="0"/>
              <a:t>(</a:t>
            </a:r>
            <a:r>
              <a:rPr lang="en-US" altLang="ko-KR" i="1" smtClean="0"/>
              <a:t>n</a:t>
            </a:r>
            <a:r>
              <a:rPr lang="en-US" altLang="ko-KR" smtClean="0"/>
              <a:t> - 1) + </a:t>
            </a:r>
            <a:r>
              <a:rPr lang="en-US" altLang="ko-KR" i="1" smtClean="0"/>
              <a:t>n</a:t>
            </a:r>
            <a:r>
              <a:rPr lang="en-US" altLang="ko-KR" smtClean="0"/>
              <a:t> - 1, </a:t>
            </a:r>
            <a:r>
              <a:rPr lang="en-US" altLang="ko-KR" i="1" smtClean="0"/>
              <a:t>n</a:t>
            </a:r>
            <a:r>
              <a:rPr lang="en-US" altLang="ko-KR" smtClean="0"/>
              <a:t> &gt; 0</a:t>
            </a:r>
            <a:r>
              <a:rPr lang="ko-KR" altLang="en-US" smtClean="0"/>
              <a:t>이면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ko-KR" altLang="en-US" smtClean="0"/>
              <a:t>	                                   </a:t>
            </a:r>
            <a:r>
              <a:rPr lang="en-US" altLang="ko-KR" i="1" smtClean="0"/>
              <a:t>T</a:t>
            </a:r>
            <a:r>
              <a:rPr lang="en-US" altLang="ko-KR" smtClean="0"/>
              <a:t>(0) = 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	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C124A7-21DF-4571-9B80-35348B11CC5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18160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ko-KR" altLang="en-US" dirty="0" smtClean="0"/>
              <a:t>이 </a:t>
            </a:r>
            <a:r>
              <a:rPr lang="ko-KR" altLang="en-US" dirty="0" err="1" smtClean="0"/>
              <a:t>재현식을</a:t>
            </a:r>
            <a:r>
              <a:rPr lang="ko-KR" altLang="en-US" dirty="0" smtClean="0"/>
              <a:t> 풀면</a:t>
            </a:r>
            <a:r>
              <a:rPr lang="en-US" altLang="ko-KR" dirty="0" smtClean="0"/>
              <a:t>,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	                                  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) =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 - 1) + 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 - 1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                         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 </a:t>
            </a:r>
            <a:r>
              <a:rPr lang="en-US" altLang="ko-KR" dirty="0" smtClean="0"/>
              <a:t>- 1) =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 - 2) + 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 - 2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                         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 </a:t>
            </a:r>
            <a:r>
              <a:rPr lang="en-US" altLang="ko-KR" dirty="0" smtClean="0"/>
              <a:t>- 2) =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 - 3) + 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 - 3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				            </a:t>
            </a:r>
            <a:r>
              <a:rPr lang="en-US" altLang="ko-KR" b="1" dirty="0" smtClean="0"/>
              <a:t>...</a:t>
            </a:r>
            <a:r>
              <a:rPr lang="en-US" altLang="ko-KR" dirty="0" smtClean="0"/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                               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(2) =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(1) + 1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                               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(1) =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(0) + 0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                               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(0) = 0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marL="531813" lvl="1" indent="-74613" eaLnBrk="1" hangingPunct="1">
              <a:buFont typeface="Wingdings" panose="05000000000000000000" pitchFamily="2" charset="2"/>
              <a:buNone/>
              <a:defRPr/>
            </a:pPr>
            <a:r>
              <a:rPr lang="ko-KR" altLang="en-US" dirty="0" smtClean="0"/>
              <a:t>결론적으로 </a:t>
            </a:r>
            <a:r>
              <a:rPr lang="ko-KR" altLang="en-US" dirty="0" err="1" smtClean="0"/>
              <a:t>빠른정렬</a:t>
            </a:r>
            <a:r>
              <a:rPr lang="ko-KR" altLang="en-US" dirty="0" smtClean="0"/>
              <a:t> 알고리즘의 최악의 시간복잡도는 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n-</a:t>
            </a:r>
            <a:r>
              <a:rPr lang="en-US" altLang="ko-KR" dirty="0" smtClean="0"/>
              <a:t>1)/2.</a:t>
            </a:r>
            <a:r>
              <a:rPr lang="ko-KR" altLang="en-US" dirty="0" smtClean="0"/>
              <a:t>        </a:t>
            </a:r>
          </a:p>
          <a:p>
            <a:pPr marL="531813" lvl="1" indent="-74613" eaLnBrk="1" hangingPunct="1">
              <a:buFont typeface="Wingdings" panose="05000000000000000000" pitchFamily="2" charset="2"/>
              <a:buNone/>
              <a:defRPr/>
            </a:pPr>
            <a:r>
              <a:rPr lang="ko-KR" altLang="en-US" dirty="0" smtClean="0"/>
              <a:t>그러면 시간이 더 많이 걸리는 경우는 있을까</a:t>
            </a:r>
            <a:r>
              <a:rPr lang="en-US" altLang="ko-KR" dirty="0" smtClean="0"/>
              <a:t>? </a:t>
            </a:r>
            <a:r>
              <a:rPr lang="ko-KR" altLang="en-US" dirty="0" smtClean="0"/>
              <a:t>이 경우가 최악의 경우이며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따라서 이 보다 더 많은 시간이 걸릴 수가 없다는 사실을 수학적으로 엄밀하게 증명해 보자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66564" name="Object 1024"/>
          <p:cNvGraphicFramePr>
            <a:graphicFrameLocks noChangeAspect="1"/>
          </p:cNvGraphicFramePr>
          <p:nvPr/>
        </p:nvGraphicFramePr>
        <p:xfrm>
          <a:off x="2411413" y="3860800"/>
          <a:ext cx="35194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0" name="수식" r:id="rId4" imgW="2133600" imgH="393700" progId="Equation.3">
                  <p:embed/>
                </p:oleObj>
              </mc:Choice>
              <mc:Fallback>
                <p:oleObj name="수식" r:id="rId4" imgW="2133600" imgH="3937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860800"/>
                        <a:ext cx="351948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분석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A2EC74-7BA5-4843-A04F-AE6E7061A91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"/>
            <a:ext cx="8839200" cy="6096000"/>
          </a:xfrm>
        </p:spPr>
        <p:txBody>
          <a:bodyPr/>
          <a:lstStyle/>
          <a:p>
            <a:pPr eaLnBrk="1" hangingPunct="1"/>
            <a:r>
              <a:rPr lang="ko-KR" altLang="en-US" sz="1800" smtClean="0"/>
              <a:t>모든 정수 </a:t>
            </a:r>
            <a:r>
              <a:rPr lang="en-US" altLang="ko-KR" sz="1800" i="1" smtClean="0"/>
              <a:t>n</a:t>
            </a:r>
            <a:r>
              <a:rPr lang="ko-KR" altLang="en-US" sz="1800" smtClean="0"/>
              <a:t>에 대해서</a:t>
            </a:r>
            <a:r>
              <a:rPr lang="en-US" altLang="ko-KR" sz="1800" smtClean="0"/>
              <a:t>,                        </a:t>
            </a:r>
            <a:r>
              <a:rPr lang="ko-KR" altLang="en-US" sz="1800" smtClean="0"/>
              <a:t>임을 증명하시오</a:t>
            </a:r>
            <a:r>
              <a:rPr lang="en-US" altLang="ko-KR" sz="1800" smtClean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/>
              <a:t>	</a:t>
            </a:r>
            <a:r>
              <a:rPr lang="ko-KR" altLang="en-US" sz="1800" smtClean="0"/>
              <a:t>증명</a:t>
            </a:r>
            <a:r>
              <a:rPr lang="en-US" altLang="ko-KR" sz="1800" smtClean="0"/>
              <a:t>: (</a:t>
            </a:r>
            <a:r>
              <a:rPr lang="ko-KR" altLang="en-US" sz="1800" smtClean="0"/>
              <a:t>수학적귀납법</a:t>
            </a:r>
            <a:r>
              <a:rPr lang="en-US" altLang="ko-KR" sz="1800" smtClean="0"/>
              <a:t>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/>
              <a:t>	</a:t>
            </a:r>
            <a:r>
              <a:rPr lang="ko-KR" altLang="en-US" sz="1800" smtClean="0"/>
              <a:t>귀납출발점</a:t>
            </a:r>
            <a:r>
              <a:rPr lang="en-US" altLang="ko-KR" sz="1800" smtClean="0"/>
              <a:t>: 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 = 0</a:t>
            </a:r>
            <a:r>
              <a:rPr lang="ko-KR" altLang="en-US" sz="1800" smtClean="0"/>
              <a:t>일 때</a:t>
            </a:r>
            <a:r>
              <a:rPr lang="en-US" altLang="ko-KR" sz="1800" smtClean="0"/>
              <a:t>,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/>
              <a:t>	</a:t>
            </a:r>
            <a:r>
              <a:rPr lang="ko-KR" altLang="en-US" sz="1800" smtClean="0"/>
              <a:t>귀납가정</a:t>
            </a:r>
            <a:r>
              <a:rPr lang="en-US" altLang="ko-KR" sz="1800" smtClean="0"/>
              <a:t>: 0 </a:t>
            </a:r>
            <a:r>
              <a:rPr lang="en-US" altLang="ko-KR" sz="1800" smtClean="0">
                <a:sym typeface="Symbol" panose="05050102010706020507" pitchFamily="18" charset="2"/>
              </a:rPr>
              <a:t> </a:t>
            </a:r>
            <a:r>
              <a:rPr lang="en-US" altLang="ko-KR" sz="1800" i="1" smtClean="0">
                <a:sym typeface="Symbol" panose="05050102010706020507" pitchFamily="18" charset="2"/>
              </a:rPr>
              <a:t>k</a:t>
            </a:r>
            <a:r>
              <a:rPr lang="en-US" altLang="ko-KR" sz="1800" smtClean="0">
                <a:sym typeface="Symbol" panose="05050102010706020507" pitchFamily="18" charset="2"/>
              </a:rPr>
              <a:t> &lt; </a:t>
            </a:r>
            <a:r>
              <a:rPr lang="en-US" altLang="ko-KR" sz="1800" i="1" smtClean="0">
                <a:sym typeface="Symbol" panose="05050102010706020507" pitchFamily="18" charset="2"/>
              </a:rPr>
              <a:t>n</a:t>
            </a:r>
            <a:r>
              <a:rPr lang="ko-KR" altLang="en-US" sz="1800" smtClean="0">
                <a:sym typeface="Symbol" panose="05050102010706020507" pitchFamily="18" charset="2"/>
              </a:rPr>
              <a:t>인 모든 </a:t>
            </a:r>
            <a:r>
              <a:rPr lang="en-US" altLang="ko-KR" sz="1800" i="1" smtClean="0">
                <a:sym typeface="Symbol" panose="05050102010706020507" pitchFamily="18" charset="2"/>
              </a:rPr>
              <a:t>k</a:t>
            </a:r>
            <a:r>
              <a:rPr lang="ko-KR" altLang="en-US" sz="1800" smtClean="0">
                <a:sym typeface="Symbol" panose="05050102010706020507" pitchFamily="18" charset="2"/>
              </a:rPr>
              <a:t>에 대해서</a:t>
            </a:r>
            <a:r>
              <a:rPr lang="en-US" altLang="ko-KR" sz="1800" smtClean="0">
                <a:sym typeface="Symbol" panose="05050102010706020507" pitchFamily="18" charset="2"/>
              </a:rPr>
              <a:t>,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>
                <a:sym typeface="Symbol" panose="05050102010706020507" pitchFamily="18" charset="2"/>
              </a:rPr>
              <a:t>	</a:t>
            </a:r>
            <a:r>
              <a:rPr lang="ko-KR" altLang="en-US" sz="1800" smtClean="0">
                <a:sym typeface="Symbol" panose="05050102010706020507" pitchFamily="18" charset="2"/>
              </a:rPr>
              <a:t>귀납단계</a:t>
            </a:r>
            <a:r>
              <a:rPr lang="en-US" altLang="ko-KR" sz="1800" smtClean="0">
                <a:sym typeface="Symbol" panose="05050102010706020507" pitchFamily="18" charset="2"/>
              </a:rPr>
              <a:t>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>
                <a:sym typeface="Symbol" panose="05050102010706020507" pitchFamily="18" charset="2"/>
              </a:rPr>
              <a:t>		 </a:t>
            </a:r>
            <a:r>
              <a:rPr lang="en-US" altLang="ko-KR" sz="1800" smtClean="0"/>
              <a:t>                                                            pivotpoint </a:t>
            </a:r>
            <a:r>
              <a:rPr lang="ko-KR" altLang="en-US" sz="1800" smtClean="0"/>
              <a:t>값이 </a:t>
            </a:r>
            <a:r>
              <a:rPr lang="en-US" altLang="ko-KR" sz="1800" i="1" smtClean="0"/>
              <a:t>p</a:t>
            </a:r>
            <a:r>
              <a:rPr lang="ko-KR" altLang="en-US" sz="1800" smtClean="0"/>
              <a:t>인 경우 재현식에 의해서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ko-KR" altLang="en-US" sz="180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ko-KR" altLang="en-US" sz="180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ko-KR" altLang="en-US" sz="180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ko-KR" altLang="en-US" sz="18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800" smtClean="0"/>
              <a:t>	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800" smtClean="0"/>
              <a:t>	여기서 </a:t>
            </a:r>
            <a:r>
              <a:rPr lang="en-US" altLang="ko-KR" sz="1800" i="1" smtClean="0"/>
              <a:t>p</a:t>
            </a:r>
            <a:r>
              <a:rPr lang="ko-KR" altLang="en-US" sz="1800" smtClean="0"/>
              <a:t>가 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 - 1</a:t>
            </a:r>
            <a:r>
              <a:rPr lang="ko-KR" altLang="en-US" sz="1800" smtClean="0"/>
              <a:t>일 때 최대값을 가진다</a:t>
            </a:r>
            <a:r>
              <a:rPr lang="en-US" altLang="ko-KR" sz="1800" smtClean="0"/>
              <a:t>. </a:t>
            </a:r>
            <a:r>
              <a:rPr lang="ko-KR" altLang="en-US" sz="1800" smtClean="0"/>
              <a:t>따라서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ko-KR" altLang="en-US" sz="18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800" smtClean="0"/>
              <a:t>	가 되고</a:t>
            </a:r>
            <a:r>
              <a:rPr lang="en-US" altLang="ko-KR" sz="1800" smtClean="0"/>
              <a:t>, </a:t>
            </a:r>
            <a:r>
              <a:rPr lang="ko-KR" altLang="en-US" sz="1800" smtClean="0"/>
              <a:t>결과적으로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ko-KR" altLang="en-US" sz="18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800" smtClean="0"/>
              <a:t>	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800" smtClean="0"/>
              <a:t>	가 된다</a:t>
            </a:r>
            <a:r>
              <a:rPr lang="en-US" altLang="ko-KR" sz="1800" smtClean="0"/>
              <a:t>. </a:t>
            </a:r>
            <a:r>
              <a:rPr lang="ko-KR" altLang="en-US" sz="1800" smtClean="0"/>
              <a:t>따라서 최악의 경우 시간복잡도는</a:t>
            </a:r>
          </a:p>
        </p:txBody>
      </p:sp>
      <p:graphicFrame>
        <p:nvGraphicFramePr>
          <p:cNvPr id="67588" name="Object 1024"/>
          <p:cNvGraphicFramePr>
            <a:graphicFrameLocks noChangeAspect="1"/>
          </p:cNvGraphicFramePr>
          <p:nvPr/>
        </p:nvGraphicFramePr>
        <p:xfrm>
          <a:off x="2819400" y="152400"/>
          <a:ext cx="12954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09" name="수식" r:id="rId4" imgW="799753" imgH="241195" progId="Equation.3">
                  <p:embed/>
                </p:oleObj>
              </mc:Choice>
              <mc:Fallback>
                <p:oleObj name="수식" r:id="rId4" imgW="799753" imgH="241195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52400"/>
                        <a:ext cx="12954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1025"/>
          <p:cNvGraphicFramePr>
            <a:graphicFrameLocks noChangeAspect="1"/>
          </p:cNvGraphicFramePr>
          <p:nvPr/>
        </p:nvGraphicFramePr>
        <p:xfrm>
          <a:off x="2971800" y="795338"/>
          <a:ext cx="12747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10" name="수식" r:id="rId6" imgW="787400" imgH="241300" progId="Equation.3">
                  <p:embed/>
                </p:oleObj>
              </mc:Choice>
              <mc:Fallback>
                <p:oleObj name="수식" r:id="rId6" imgW="787400" imgH="2413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795338"/>
                        <a:ext cx="12747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1026"/>
          <p:cNvGraphicFramePr>
            <a:graphicFrameLocks noChangeAspect="1"/>
          </p:cNvGraphicFramePr>
          <p:nvPr/>
        </p:nvGraphicFramePr>
        <p:xfrm>
          <a:off x="4440238" y="1141413"/>
          <a:ext cx="13128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11" name="수식" r:id="rId8" imgW="812447" imgH="241195" progId="Equation.3">
                  <p:embed/>
                </p:oleObj>
              </mc:Choice>
              <mc:Fallback>
                <p:oleObj name="수식" r:id="rId8" imgW="812447" imgH="241195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1141413"/>
                        <a:ext cx="131286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1027"/>
          <p:cNvGraphicFramePr>
            <a:graphicFrameLocks noChangeAspect="1"/>
          </p:cNvGraphicFramePr>
          <p:nvPr/>
        </p:nvGraphicFramePr>
        <p:xfrm>
          <a:off x="1600200" y="1479550"/>
          <a:ext cx="12954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12" name="수식" r:id="rId10" imgW="799753" imgH="241195" progId="Equation.3">
                  <p:embed/>
                </p:oleObj>
              </mc:Choice>
              <mc:Fallback>
                <p:oleObj name="수식" r:id="rId10" imgW="799753" imgH="241195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479550"/>
                        <a:ext cx="12954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1028"/>
          <p:cNvGraphicFramePr>
            <a:graphicFrameLocks noChangeAspect="1"/>
          </p:cNvGraphicFramePr>
          <p:nvPr/>
        </p:nvGraphicFramePr>
        <p:xfrm>
          <a:off x="965200" y="1851025"/>
          <a:ext cx="3454400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13" name="Equation" r:id="rId12" imgW="2133600" imgH="1016000" progId="Equation.3">
                  <p:embed/>
                </p:oleObj>
              </mc:Choice>
              <mc:Fallback>
                <p:oleObj name="Equation" r:id="rId12" imgW="2133600" imgH="10160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1851025"/>
                        <a:ext cx="3454400" cy="180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4537075" y="2284413"/>
            <a:ext cx="2070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800"/>
              <a:t>귀납가정에 의해서</a:t>
            </a:r>
          </a:p>
        </p:txBody>
      </p:sp>
      <p:graphicFrame>
        <p:nvGraphicFramePr>
          <p:cNvPr id="67594" name="Object 1029"/>
          <p:cNvGraphicFramePr>
            <a:graphicFrameLocks noChangeAspect="1"/>
          </p:cNvGraphicFramePr>
          <p:nvPr/>
        </p:nvGraphicFramePr>
        <p:xfrm>
          <a:off x="2214563" y="4143375"/>
          <a:ext cx="43815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14" name="수식" r:id="rId14" imgW="3175000" imgH="254000" progId="Equation.3">
                  <p:embed/>
                </p:oleObj>
              </mc:Choice>
              <mc:Fallback>
                <p:oleObj name="수식" r:id="rId14" imgW="3175000" imgH="2540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4143375"/>
                        <a:ext cx="43815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5" name="Object 1030"/>
          <p:cNvGraphicFramePr>
            <a:graphicFrameLocks noChangeAspect="1"/>
          </p:cNvGraphicFramePr>
          <p:nvPr/>
        </p:nvGraphicFramePr>
        <p:xfrm>
          <a:off x="1500188" y="4786313"/>
          <a:ext cx="595788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15" name="수식" r:id="rId16" imgW="4267200" imgH="419100" progId="Equation.3">
                  <p:embed/>
                </p:oleObj>
              </mc:Choice>
              <mc:Fallback>
                <p:oleObj name="수식" r:id="rId16" imgW="4267200" imgH="4191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4786313"/>
                        <a:ext cx="5957887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6" name="Object 1031"/>
          <p:cNvGraphicFramePr>
            <a:graphicFrameLocks noChangeAspect="1"/>
          </p:cNvGraphicFramePr>
          <p:nvPr/>
        </p:nvGraphicFramePr>
        <p:xfrm>
          <a:off x="3429000" y="5694363"/>
          <a:ext cx="2500313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16" name="수식" r:id="rId18" imgW="1497950" imgH="393529" progId="Equation.3">
                  <p:embed/>
                </p:oleObj>
              </mc:Choice>
              <mc:Fallback>
                <p:oleObj name="수식" r:id="rId18" imgW="1497950" imgH="393529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694363"/>
                        <a:ext cx="2500313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258C3B-7D6B-4DCB-B3FA-9BECD838F38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00063"/>
            <a:ext cx="8839200" cy="2786062"/>
          </a:xfrm>
        </p:spPr>
        <p:txBody>
          <a:bodyPr/>
          <a:lstStyle/>
          <a:p>
            <a:pPr eaLnBrk="1" hangingPunct="1"/>
            <a:r>
              <a:rPr lang="ko-KR" altLang="en-US" sz="2000" b="1" smtClean="0"/>
              <a:t>평균의 경우</a:t>
            </a:r>
            <a:r>
              <a:rPr lang="ko-KR" altLang="en-US" sz="2000" smtClean="0"/>
              <a:t>를</a:t>
            </a:r>
            <a:r>
              <a:rPr lang="ko-KR" altLang="en-US" sz="2000" b="1" smtClean="0"/>
              <a:t> </a:t>
            </a:r>
            <a:r>
              <a:rPr lang="ko-KR" altLang="en-US" sz="2000" smtClean="0"/>
              <a:t>고려한 시간복잡도 분석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b="1" smtClean="0"/>
              <a:t>단위연산</a:t>
            </a:r>
            <a:r>
              <a:rPr lang="en-US" altLang="ko-KR" smtClean="0"/>
              <a:t>: </a:t>
            </a:r>
            <a:r>
              <a:rPr lang="ko-KR" altLang="en-US" smtClean="0"/>
              <a:t>분할알고리즘의 </a:t>
            </a:r>
            <a:r>
              <a:rPr lang="en-US" altLang="ko-KR" smtClean="0"/>
              <a:t>S[i]</a:t>
            </a:r>
            <a:r>
              <a:rPr lang="ko-KR" altLang="en-US" smtClean="0"/>
              <a:t>와 </a:t>
            </a:r>
            <a:r>
              <a:rPr lang="en-US" altLang="ko-KR" smtClean="0"/>
              <a:t>pivotitem</a:t>
            </a:r>
            <a:r>
              <a:rPr lang="ko-KR" altLang="en-US" smtClean="0"/>
              <a:t>과의 비교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b="1" smtClean="0"/>
              <a:t>입력크기</a:t>
            </a:r>
            <a:r>
              <a:rPr lang="en-US" altLang="ko-KR" smtClean="0"/>
              <a:t>: </a:t>
            </a:r>
            <a:r>
              <a:rPr lang="ko-KR" altLang="en-US" smtClean="0"/>
              <a:t>배열 </a:t>
            </a:r>
            <a:r>
              <a:rPr lang="en-US" altLang="ko-KR" smtClean="0"/>
              <a:t>S</a:t>
            </a:r>
            <a:r>
              <a:rPr lang="ko-KR" altLang="en-US" smtClean="0"/>
              <a:t>가 가지고 있는 항목의 수</a:t>
            </a:r>
            <a:r>
              <a:rPr lang="en-US" altLang="ko-KR" smtClean="0"/>
              <a:t>, </a:t>
            </a:r>
            <a:r>
              <a:rPr lang="en-US" altLang="ko-KR" i="1" smtClean="0"/>
              <a:t>n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b="1" smtClean="0"/>
              <a:t>분석</a:t>
            </a:r>
            <a:r>
              <a:rPr lang="en-US" altLang="ko-KR" smtClean="0"/>
              <a:t>: </a:t>
            </a:r>
            <a:r>
              <a:rPr lang="en-US" altLang="ko-KR" i="1" smtClean="0"/>
              <a:t>A</a:t>
            </a:r>
            <a:r>
              <a:rPr lang="en-US" altLang="ko-KR" smtClean="0"/>
              <a:t>(</a:t>
            </a:r>
            <a:r>
              <a:rPr lang="en-US" altLang="ko-KR" i="1" smtClean="0"/>
              <a:t>n</a:t>
            </a:r>
            <a:r>
              <a:rPr lang="en-US" altLang="ko-KR" smtClean="0"/>
              <a:t>)</a:t>
            </a:r>
            <a:r>
              <a:rPr lang="ko-KR" altLang="en-US" smtClean="0"/>
              <a:t>을 </a:t>
            </a:r>
            <a:r>
              <a:rPr lang="en-US" altLang="ko-KR" i="1" smtClean="0"/>
              <a:t>n</a:t>
            </a:r>
            <a:r>
              <a:rPr lang="ko-KR" altLang="en-US" smtClean="0"/>
              <a:t>개의 데이터를 정렬하는데 걸리는 평균시간이라고 한다</a:t>
            </a:r>
            <a:r>
              <a:rPr lang="en-US" altLang="ko-KR" smtClean="0"/>
              <a:t>. pivotitem</a:t>
            </a:r>
            <a:r>
              <a:rPr lang="ko-KR" altLang="en-US" smtClean="0"/>
              <a:t>이 정렬 후 </a:t>
            </a:r>
            <a:r>
              <a:rPr lang="en-US" altLang="ko-KR" i="1" smtClean="0"/>
              <a:t>p</a:t>
            </a:r>
            <a:r>
              <a:rPr lang="ko-KR" altLang="en-US" smtClean="0"/>
              <a:t>번째 데이터가 될 확률은  </a:t>
            </a:r>
            <a:r>
              <a:rPr lang="en-US" altLang="ko-KR" smtClean="0"/>
              <a:t>1/</a:t>
            </a:r>
            <a:r>
              <a:rPr lang="en-US" altLang="ko-KR" i="1" smtClean="0"/>
              <a:t>n. </a:t>
            </a:r>
            <a:r>
              <a:rPr lang="en-US" altLang="ko-KR" smtClean="0"/>
              <a:t> </a:t>
            </a:r>
            <a:r>
              <a:rPr lang="ko-KR" altLang="en-US" smtClean="0"/>
              <a:t>기준점이 </a:t>
            </a:r>
            <a:r>
              <a:rPr lang="en-US" altLang="ko-KR" i="1" smtClean="0"/>
              <a:t>p</a:t>
            </a:r>
            <a:r>
              <a:rPr lang="ko-KR" altLang="en-US" smtClean="0"/>
              <a:t>일 때 두 부분배열을 정렬하는데 걸리는 평균시간은 </a:t>
            </a:r>
            <a:r>
              <a:rPr lang="en-US" altLang="ko-KR" smtClean="0"/>
              <a:t>[</a:t>
            </a:r>
            <a:r>
              <a:rPr lang="en-US" altLang="ko-KR" i="1" smtClean="0"/>
              <a:t>A</a:t>
            </a:r>
            <a:r>
              <a:rPr lang="en-US" altLang="ko-KR" smtClean="0"/>
              <a:t>(</a:t>
            </a:r>
            <a:r>
              <a:rPr lang="en-US" altLang="ko-KR" i="1" smtClean="0"/>
              <a:t>p</a:t>
            </a:r>
            <a:r>
              <a:rPr lang="en-US" altLang="ko-KR" smtClean="0"/>
              <a:t> - 1) + </a:t>
            </a:r>
            <a:r>
              <a:rPr lang="en-US" altLang="ko-KR" i="1" smtClean="0"/>
              <a:t>A</a:t>
            </a:r>
            <a:r>
              <a:rPr lang="en-US" altLang="ko-KR" smtClean="0"/>
              <a:t>(</a:t>
            </a:r>
            <a:r>
              <a:rPr lang="en-US" altLang="ko-KR" i="1" smtClean="0"/>
              <a:t>n</a:t>
            </a:r>
            <a:r>
              <a:rPr lang="en-US" altLang="ko-KR" smtClean="0"/>
              <a:t> - </a:t>
            </a:r>
            <a:r>
              <a:rPr lang="en-US" altLang="ko-KR" i="1" smtClean="0"/>
              <a:t>p</a:t>
            </a:r>
            <a:r>
              <a:rPr lang="en-US" altLang="ko-KR" smtClean="0"/>
              <a:t>)]</a:t>
            </a:r>
            <a:r>
              <a:rPr lang="ko-KR" altLang="en-US" smtClean="0"/>
              <a:t>이고</a:t>
            </a:r>
            <a:r>
              <a:rPr lang="en-US" altLang="ko-KR" smtClean="0"/>
              <a:t>, </a:t>
            </a:r>
            <a:r>
              <a:rPr lang="ko-KR" altLang="en-US" smtClean="0"/>
              <a:t>분할하는데 걸리는 시간은 </a:t>
            </a:r>
            <a:r>
              <a:rPr lang="en-US" altLang="ko-KR" i="1" smtClean="0"/>
              <a:t>n</a:t>
            </a:r>
            <a:r>
              <a:rPr lang="en-US" altLang="ko-KR" smtClean="0"/>
              <a:t> - 1</a:t>
            </a:r>
            <a:r>
              <a:rPr lang="ko-KR" altLang="en-US" smtClean="0"/>
              <a:t>이므로</a:t>
            </a:r>
            <a:r>
              <a:rPr lang="en-US" altLang="ko-KR" smtClean="0"/>
              <a:t>, </a:t>
            </a:r>
            <a:r>
              <a:rPr lang="ko-KR" altLang="en-US" smtClean="0"/>
              <a:t>평균적인 시간복잡도는</a:t>
            </a:r>
            <a:endParaRPr lang="en-US" altLang="ko-KR" smtClean="0"/>
          </a:p>
        </p:txBody>
      </p:sp>
      <p:graphicFrame>
        <p:nvGraphicFramePr>
          <p:cNvPr id="68612" name="Object 1025"/>
          <p:cNvGraphicFramePr>
            <a:graphicFrameLocks noChangeAspect="1"/>
          </p:cNvGraphicFramePr>
          <p:nvPr/>
        </p:nvGraphicFramePr>
        <p:xfrm>
          <a:off x="1857375" y="3143250"/>
          <a:ext cx="4495800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7" name="Equation" r:id="rId4" imgW="2565400" imgH="2133600" progId="Equation.3">
                  <p:embed/>
                </p:oleObj>
              </mc:Choice>
              <mc:Fallback>
                <p:oleObj name="Equation" r:id="rId4" imgW="2565400" imgH="21336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143250"/>
                        <a:ext cx="4495800" cy="310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B7CFC8-D0FE-4DF2-A683-03776B272BD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81000"/>
            <a:ext cx="8839200" cy="56388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/>
              <a:t>	</a:t>
            </a:r>
            <a:r>
              <a:rPr lang="ko-KR" altLang="en-US" sz="1800" smtClean="0"/>
              <a:t>양변을 </a:t>
            </a:r>
            <a:r>
              <a:rPr lang="en-US" altLang="ko-KR" sz="1800" i="1" smtClean="0"/>
              <a:t>n</a:t>
            </a:r>
            <a:r>
              <a:rPr lang="ko-KR" altLang="en-US" sz="1800" smtClean="0"/>
              <a:t>으로 곱하면</a:t>
            </a:r>
            <a:r>
              <a:rPr lang="en-US" altLang="ko-KR" sz="1800" smtClean="0"/>
              <a:t>,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8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/>
              <a:t>	</a:t>
            </a:r>
            <a:r>
              <a:rPr lang="en-US" altLang="ko-KR" sz="1800" i="1" smtClean="0"/>
              <a:t>n</a:t>
            </a:r>
            <a:r>
              <a:rPr lang="ko-KR" altLang="en-US" sz="1800" smtClean="0"/>
              <a:t>대신 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 - 1</a:t>
            </a:r>
            <a:r>
              <a:rPr lang="ko-KR" altLang="en-US" sz="1800" smtClean="0"/>
              <a:t>을 대입하면</a:t>
            </a:r>
            <a:r>
              <a:rPr lang="en-US" altLang="ko-KR" sz="1800" smtClean="0"/>
              <a:t>,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8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/>
              <a:t>	(1)</a:t>
            </a:r>
            <a:r>
              <a:rPr lang="ko-KR" altLang="en-US" sz="1800" smtClean="0"/>
              <a:t>에서 </a:t>
            </a:r>
            <a:r>
              <a:rPr lang="en-US" altLang="ko-KR" sz="1800" smtClean="0"/>
              <a:t>(2)</a:t>
            </a:r>
            <a:r>
              <a:rPr lang="ko-KR" altLang="en-US" sz="1800" smtClean="0"/>
              <a:t>를 빼면</a:t>
            </a:r>
            <a:r>
              <a:rPr lang="en-US" altLang="ko-KR" sz="1800" smtClean="0"/>
              <a:t>,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8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/>
              <a:t>	</a:t>
            </a:r>
            <a:r>
              <a:rPr lang="ko-KR" altLang="en-US" sz="1800" smtClean="0"/>
              <a:t>간단히 정리하면</a:t>
            </a:r>
            <a:r>
              <a:rPr lang="en-US" altLang="ko-KR" sz="1800" smtClean="0"/>
              <a:t>,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8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/>
              <a:t>	</a:t>
            </a:r>
            <a:r>
              <a:rPr lang="ko-KR" altLang="en-US" sz="1800" smtClean="0"/>
              <a:t>여기서</a:t>
            </a:r>
            <a:r>
              <a:rPr lang="en-US" altLang="ko-KR" sz="1800" smtClean="0"/>
              <a:t>,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8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/>
              <a:t>	</a:t>
            </a:r>
            <a:r>
              <a:rPr lang="ko-KR" altLang="en-US" sz="1800" smtClean="0"/>
              <a:t>라고 하면</a:t>
            </a:r>
            <a:r>
              <a:rPr lang="en-US" altLang="ko-KR" sz="1800" smtClean="0"/>
              <a:t>, </a:t>
            </a:r>
            <a:r>
              <a:rPr lang="ko-KR" altLang="en-US" sz="1800" smtClean="0"/>
              <a:t>다음과 같은 재현식을 얻을 수가 있다</a:t>
            </a:r>
            <a:r>
              <a:rPr lang="en-US" altLang="ko-KR" sz="1800" smtClean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80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8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/>
              <a:t>	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/>
              <a:t>      </a:t>
            </a:r>
            <a:r>
              <a:rPr lang="ko-KR" altLang="en-US" sz="1800" smtClean="0"/>
              <a:t>그러면</a:t>
            </a:r>
            <a:r>
              <a:rPr lang="en-US" altLang="ko-KR" sz="1800" smtClean="0"/>
              <a:t>,</a:t>
            </a:r>
          </a:p>
        </p:txBody>
      </p:sp>
      <p:graphicFrame>
        <p:nvGraphicFramePr>
          <p:cNvPr id="69636" name="Object 1024"/>
          <p:cNvGraphicFramePr>
            <a:graphicFrameLocks noChangeAspect="1"/>
          </p:cNvGraphicFramePr>
          <p:nvPr/>
        </p:nvGraphicFramePr>
        <p:xfrm>
          <a:off x="2057400" y="654050"/>
          <a:ext cx="403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02" name="수식" r:id="rId4" imgW="2349500" imgH="304800" progId="Equation.3">
                  <p:embed/>
                </p:oleObj>
              </mc:Choice>
              <mc:Fallback>
                <p:oleObj name="수식" r:id="rId4" imgW="2349500" imgH="3048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654050"/>
                        <a:ext cx="4038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1025"/>
          <p:cNvGraphicFramePr>
            <a:graphicFrameLocks noChangeAspect="1"/>
          </p:cNvGraphicFramePr>
          <p:nvPr/>
        </p:nvGraphicFramePr>
        <p:xfrm>
          <a:off x="1347788" y="1371600"/>
          <a:ext cx="5457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03" name="수식" r:id="rId6" imgW="3175000" imgH="304800" progId="Equation.3">
                  <p:embed/>
                </p:oleObj>
              </mc:Choice>
              <mc:Fallback>
                <p:oleObj name="수식" r:id="rId6" imgW="3175000" imgH="3048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1371600"/>
                        <a:ext cx="5457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1026"/>
          <p:cNvGraphicFramePr>
            <a:graphicFrameLocks noChangeAspect="1"/>
          </p:cNvGraphicFramePr>
          <p:nvPr/>
        </p:nvGraphicFramePr>
        <p:xfrm>
          <a:off x="1828800" y="2033588"/>
          <a:ext cx="454025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04" name="수식" r:id="rId8" imgW="2641600" imgH="203200" progId="Equation.3">
                  <p:embed/>
                </p:oleObj>
              </mc:Choice>
              <mc:Fallback>
                <p:oleObj name="수식" r:id="rId8" imgW="2641600" imgH="2032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33588"/>
                        <a:ext cx="454025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9" name="Object 1027"/>
          <p:cNvGraphicFramePr>
            <a:graphicFrameLocks noChangeAspect="1"/>
          </p:cNvGraphicFramePr>
          <p:nvPr/>
        </p:nvGraphicFramePr>
        <p:xfrm>
          <a:off x="2409825" y="2568575"/>
          <a:ext cx="27717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05" name="수식" r:id="rId10" imgW="1612900" imgH="419100" progId="Equation.3">
                  <p:embed/>
                </p:oleObj>
              </mc:Choice>
              <mc:Fallback>
                <p:oleObj name="수식" r:id="rId10" imgW="1612900" imgH="4191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2568575"/>
                        <a:ext cx="277177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0" name="Object 1028"/>
          <p:cNvGraphicFramePr>
            <a:graphicFrameLocks noChangeAspect="1"/>
          </p:cNvGraphicFramePr>
          <p:nvPr/>
        </p:nvGraphicFramePr>
        <p:xfrm>
          <a:off x="3048000" y="3155950"/>
          <a:ext cx="11350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06" name="수식" r:id="rId12" imgW="660113" imgH="393529" progId="Equation.3">
                  <p:embed/>
                </p:oleObj>
              </mc:Choice>
              <mc:Fallback>
                <p:oleObj name="수식" r:id="rId12" imgW="660113" imgH="393529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155950"/>
                        <a:ext cx="113506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1029"/>
          <p:cNvGraphicFramePr>
            <a:graphicFrameLocks noChangeAspect="1"/>
          </p:cNvGraphicFramePr>
          <p:nvPr/>
        </p:nvGraphicFramePr>
        <p:xfrm>
          <a:off x="2143125" y="4071938"/>
          <a:ext cx="3514725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07" name="Equation" r:id="rId14" imgW="2044700" imgH="660400" progId="Equation.3">
                  <p:embed/>
                </p:oleObj>
              </mc:Choice>
              <mc:Fallback>
                <p:oleObj name="Equation" r:id="rId14" imgW="2044700" imgH="6604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4071938"/>
                        <a:ext cx="3514725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1030"/>
          <p:cNvGraphicFramePr>
            <a:graphicFrameLocks noChangeAspect="1"/>
          </p:cNvGraphicFramePr>
          <p:nvPr/>
        </p:nvGraphicFramePr>
        <p:xfrm>
          <a:off x="2992438" y="4438650"/>
          <a:ext cx="19526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08" name="Equation" r:id="rId16" imgW="114151" imgH="215619" progId="Equation.3">
                  <p:embed/>
                </p:oleObj>
              </mc:Choice>
              <mc:Fallback>
                <p:oleObj name="Equation" r:id="rId16" imgW="114151" imgH="215619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4438650"/>
                        <a:ext cx="195262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3" name="Object 1031"/>
          <p:cNvGraphicFramePr>
            <a:graphicFrameLocks noChangeAspect="1"/>
          </p:cNvGraphicFramePr>
          <p:nvPr/>
        </p:nvGraphicFramePr>
        <p:xfrm>
          <a:off x="946150" y="5235575"/>
          <a:ext cx="211613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09" name="Equation" r:id="rId18" imgW="1231366" imgH="418918" progId="Equation.3">
                  <p:embed/>
                </p:oleObj>
              </mc:Choice>
              <mc:Fallback>
                <p:oleObj name="Equation" r:id="rId18" imgW="1231366" imgH="418918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5235575"/>
                        <a:ext cx="2116138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4" name="Object 1032"/>
          <p:cNvGraphicFramePr>
            <a:graphicFrameLocks noChangeAspect="1"/>
          </p:cNvGraphicFramePr>
          <p:nvPr/>
        </p:nvGraphicFramePr>
        <p:xfrm>
          <a:off x="3232150" y="5235575"/>
          <a:ext cx="233521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10" name="Equation" r:id="rId20" imgW="1358900" imgH="419100" progId="Equation.3">
                  <p:embed/>
                </p:oleObj>
              </mc:Choice>
              <mc:Fallback>
                <p:oleObj name="Equation" r:id="rId20" imgW="1358900" imgH="4191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5235575"/>
                        <a:ext cx="2335213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5" name="Text Box 14"/>
          <p:cNvSpPr txBox="1">
            <a:spLocks noChangeArrowheads="1"/>
          </p:cNvSpPr>
          <p:nvPr/>
        </p:nvSpPr>
        <p:spPr bwMode="auto">
          <a:xfrm>
            <a:off x="5484813" y="5311775"/>
            <a:ext cx="4159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800"/>
              <a:t>...,</a:t>
            </a:r>
          </a:p>
        </p:txBody>
      </p:sp>
      <p:graphicFrame>
        <p:nvGraphicFramePr>
          <p:cNvPr id="69646" name="Object 1033"/>
          <p:cNvGraphicFramePr>
            <a:graphicFrameLocks noChangeAspect="1"/>
          </p:cNvGraphicFramePr>
          <p:nvPr/>
        </p:nvGraphicFramePr>
        <p:xfrm>
          <a:off x="5811838" y="5387975"/>
          <a:ext cx="12446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11" name="Equation" r:id="rId22" imgW="723586" imgH="228501" progId="Equation.3">
                  <p:embed/>
                </p:oleObj>
              </mc:Choice>
              <mc:Fallback>
                <p:oleObj name="Equation" r:id="rId22" imgW="723586" imgH="228501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1838" y="5387975"/>
                        <a:ext cx="12446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7" name="Object 1034"/>
          <p:cNvGraphicFramePr>
            <a:graphicFrameLocks noChangeAspect="1"/>
          </p:cNvGraphicFramePr>
          <p:nvPr/>
        </p:nvGraphicFramePr>
        <p:xfrm>
          <a:off x="7227888" y="5387975"/>
          <a:ext cx="1154112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12" name="수식" r:id="rId24" imgW="672808" imgH="228501" progId="Equation.3">
                  <p:embed/>
                </p:oleObj>
              </mc:Choice>
              <mc:Fallback>
                <p:oleObj name="수식" r:id="rId24" imgW="672808" imgH="228501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7888" y="5387975"/>
                        <a:ext cx="1154112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60B38F-BBCD-43C8-91C6-8B3CD68C16D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0659" name="Rectangle 2"/>
          <p:cNvSpPr>
            <a:spLocks noChangeArrowheads="1"/>
          </p:cNvSpPr>
          <p:nvPr/>
        </p:nvSpPr>
        <p:spPr bwMode="auto">
          <a:xfrm>
            <a:off x="152400" y="381000"/>
            <a:ext cx="88392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2000"/>
              <a:t>	</a:t>
            </a:r>
            <a:r>
              <a:rPr lang="ko-KR" altLang="en-US" sz="2000"/>
              <a:t>따라서</a:t>
            </a:r>
            <a:r>
              <a:rPr lang="en-US" altLang="ko-KR" sz="2000"/>
              <a:t>, </a:t>
            </a:r>
            <a:r>
              <a:rPr lang="ko-KR" altLang="en-US" sz="2000"/>
              <a:t>해는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ko-KR" altLang="en-US" sz="2000"/>
          </a:p>
          <a:p>
            <a:pPr eaLnBrk="1" hangingPunct="1">
              <a:buFont typeface="Wingdings 2" panose="05020102010507070707" pitchFamily="18" charset="2"/>
              <a:buNone/>
            </a:pPr>
            <a:endParaRPr lang="ko-KR" altLang="en-US" sz="200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2000"/>
              <a:t>	</a:t>
            </a:r>
            <a:endParaRPr lang="en-US" altLang="ko-KR" sz="200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2000"/>
              <a:t>여기에서 오른쪽 항은 무시해도 될 만큼 작으므로 무시한다</a:t>
            </a:r>
            <a:r>
              <a:rPr lang="en-US" altLang="ko-KR" sz="2000"/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2000"/>
              <a:t>	 ln </a:t>
            </a:r>
            <a:r>
              <a:rPr lang="en-US" altLang="ko-KR" sz="2000" i="1"/>
              <a:t>n</a:t>
            </a:r>
            <a:r>
              <a:rPr lang="en-US" altLang="ko-KR" sz="2000"/>
              <a:t> = log</a:t>
            </a:r>
            <a:r>
              <a:rPr lang="en-US" altLang="ko-KR" sz="2000" baseline="-25000"/>
              <a:t>e</a:t>
            </a:r>
            <a:r>
              <a:rPr lang="en-US" altLang="ko-KR" sz="2000" i="1"/>
              <a:t>n</a:t>
            </a:r>
            <a:r>
              <a:rPr lang="ko-KR" altLang="en-US" sz="2000"/>
              <a:t>이고</a:t>
            </a:r>
            <a:r>
              <a:rPr lang="en-US" altLang="ko-KR" sz="2000"/>
              <a:t>,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200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200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2000"/>
              <a:t>	</a:t>
            </a:r>
            <a:r>
              <a:rPr lang="ko-KR" altLang="en-US" sz="2000"/>
              <a:t>이므로</a:t>
            </a:r>
            <a:r>
              <a:rPr lang="en-US" altLang="ko-KR" sz="2000"/>
              <a:t>, </a:t>
            </a:r>
            <a:r>
              <a:rPr lang="ko-KR" altLang="en-US" sz="2000"/>
              <a:t>해는 </a:t>
            </a:r>
            <a:r>
              <a:rPr lang="en-US" altLang="ko-KR" sz="2000"/>
              <a:t>a</a:t>
            </a:r>
            <a:r>
              <a:rPr lang="en-US" altLang="ko-KR" sz="2000" i="1" baseline="-25000"/>
              <a:t>n</a:t>
            </a:r>
            <a:r>
              <a:rPr lang="en-US" altLang="ko-KR" sz="2000"/>
              <a:t> </a:t>
            </a:r>
            <a:r>
              <a:rPr lang="en-US" altLang="ko-KR" sz="2000">
                <a:sym typeface="Symbol" panose="05050102010706020507" pitchFamily="18" charset="2"/>
              </a:rPr>
              <a:t> 2 ln </a:t>
            </a:r>
            <a:r>
              <a:rPr lang="en-US" altLang="ko-KR" sz="2000" i="1">
                <a:sym typeface="Symbol" panose="05050102010706020507" pitchFamily="18" charset="2"/>
              </a:rPr>
              <a:t>n</a:t>
            </a:r>
            <a:r>
              <a:rPr lang="en-US" altLang="ko-KR" sz="2000">
                <a:sym typeface="Symbol" panose="05050102010706020507" pitchFamily="18" charset="2"/>
              </a:rPr>
              <a:t>. </a:t>
            </a:r>
            <a:r>
              <a:rPr lang="ko-KR" altLang="en-US" sz="2000">
                <a:sym typeface="Symbol" panose="05050102010706020507" pitchFamily="18" charset="2"/>
              </a:rPr>
              <a:t>그리고 </a:t>
            </a:r>
            <a:r>
              <a:rPr lang="en-US" altLang="ko-KR" sz="2000">
                <a:sym typeface="Symbol" panose="05050102010706020507" pitchFamily="18" charset="2"/>
              </a:rPr>
              <a:t>lg </a:t>
            </a:r>
            <a:r>
              <a:rPr lang="en-US" altLang="ko-KR" sz="2000" i="1">
                <a:sym typeface="Symbol" panose="05050102010706020507" pitchFamily="18" charset="2"/>
              </a:rPr>
              <a:t>n</a:t>
            </a:r>
            <a:r>
              <a:rPr lang="en-US" altLang="ko-KR" sz="2000">
                <a:sym typeface="Symbol" panose="05050102010706020507" pitchFamily="18" charset="2"/>
              </a:rPr>
              <a:t> =ln </a:t>
            </a:r>
            <a:r>
              <a:rPr lang="en-US" altLang="ko-KR" sz="2000" i="1">
                <a:sym typeface="Symbol" panose="05050102010706020507" pitchFamily="18" charset="2"/>
              </a:rPr>
              <a:t>n</a:t>
            </a:r>
            <a:r>
              <a:rPr lang="en-US" altLang="ko-KR" sz="2000">
                <a:sym typeface="Symbol" panose="05050102010706020507" pitchFamily="18" charset="2"/>
              </a:rPr>
              <a:t> / ln 2</a:t>
            </a:r>
            <a:r>
              <a:rPr lang="ko-KR" altLang="en-US" sz="2000">
                <a:sym typeface="Symbol" panose="05050102010706020507" pitchFamily="18" charset="2"/>
              </a:rPr>
              <a:t>따라서</a:t>
            </a:r>
            <a:r>
              <a:rPr lang="en-US" altLang="ko-KR" sz="2000">
                <a:sym typeface="Symbol" panose="05050102010706020507" pitchFamily="18" charset="2"/>
              </a:rPr>
              <a:t>,</a:t>
            </a:r>
            <a:endParaRPr lang="en-US" altLang="ko-KR" sz="2000"/>
          </a:p>
        </p:txBody>
      </p:sp>
      <p:graphicFrame>
        <p:nvGraphicFramePr>
          <p:cNvPr id="70660" name="Object 3"/>
          <p:cNvGraphicFramePr>
            <a:graphicFrameLocks noChangeAspect="1"/>
          </p:cNvGraphicFramePr>
          <p:nvPr/>
        </p:nvGraphicFramePr>
        <p:xfrm>
          <a:off x="2514600" y="742950"/>
          <a:ext cx="30480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1" name="수식" r:id="rId4" imgW="1624895" imgH="583947" progId="Equation.3">
                  <p:embed/>
                </p:oleObj>
              </mc:Choice>
              <mc:Fallback>
                <p:oleObj name="수식" r:id="rId4" imgW="1624895" imgH="58394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742950"/>
                        <a:ext cx="30480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4"/>
          <p:cNvGraphicFramePr>
            <a:graphicFrameLocks noChangeAspect="1"/>
          </p:cNvGraphicFramePr>
          <p:nvPr/>
        </p:nvGraphicFramePr>
        <p:xfrm>
          <a:off x="2928938" y="2357438"/>
          <a:ext cx="302418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2" name="수식" r:id="rId6" imgW="1612900" imgH="431800" progId="Equation.3">
                  <p:embed/>
                </p:oleObj>
              </mc:Choice>
              <mc:Fallback>
                <p:oleObj name="수식" r:id="rId6" imgW="16129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2357438"/>
                        <a:ext cx="3024187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5"/>
          <p:cNvGraphicFramePr>
            <a:graphicFrameLocks noChangeAspect="1"/>
          </p:cNvGraphicFramePr>
          <p:nvPr/>
        </p:nvGraphicFramePr>
        <p:xfrm>
          <a:off x="2024063" y="3878263"/>
          <a:ext cx="4310062" cy="181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3" name="수식" r:id="rId8" imgW="2298700" imgH="1130300" progId="Equation.3">
                  <p:embed/>
                </p:oleObj>
              </mc:Choice>
              <mc:Fallback>
                <p:oleObj name="수식" r:id="rId8" imgW="2298700" imgH="1130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3878263"/>
                        <a:ext cx="4310062" cy="181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모서리가 둥근 직사각형 8"/>
          <p:cNvSpPr/>
          <p:nvPr/>
        </p:nvSpPr>
        <p:spPr bwMode="auto">
          <a:xfrm>
            <a:off x="690563" y="5981700"/>
            <a:ext cx="7500937" cy="500063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dirty="0" err="1">
                <a:latin typeface="굴림" charset="-127"/>
                <a:ea typeface="굴림" charset="-127"/>
              </a:rPr>
              <a:t>Quicksort</a:t>
            </a:r>
            <a:r>
              <a:rPr lang="ko-KR" altLang="en-US" sz="2000" dirty="0">
                <a:latin typeface="굴림" charset="-127"/>
                <a:ea typeface="굴림" charset="-127"/>
              </a:rPr>
              <a:t>는 평균적으로 </a:t>
            </a:r>
            <a:r>
              <a:rPr lang="en-US" altLang="ko-KR" sz="2000" dirty="0">
                <a:latin typeface="+mn-lt"/>
                <a:ea typeface="굴림" charset="-127"/>
              </a:rPr>
              <a:t>O(</a:t>
            </a:r>
            <a:r>
              <a:rPr lang="en-US" altLang="ko-KR" sz="2000" i="1" dirty="0">
                <a:latin typeface="+mn-lt"/>
                <a:ea typeface="굴림" charset="-127"/>
              </a:rPr>
              <a:t>n</a:t>
            </a:r>
            <a:r>
              <a:rPr lang="en-US" altLang="ko-KR" sz="2000" dirty="0">
                <a:latin typeface="+mn-lt"/>
                <a:ea typeface="굴림" charset="-127"/>
              </a:rPr>
              <a:t> </a:t>
            </a:r>
            <a:r>
              <a:rPr lang="en-US" altLang="ko-KR" sz="2000" dirty="0" err="1">
                <a:latin typeface="+mn-lt"/>
                <a:ea typeface="굴림" charset="-127"/>
              </a:rPr>
              <a:t>lg</a:t>
            </a:r>
            <a:r>
              <a:rPr lang="en-US" altLang="ko-KR" sz="2000" dirty="0">
                <a:latin typeface="+mn-lt"/>
                <a:ea typeface="굴림" charset="-127"/>
              </a:rPr>
              <a:t> </a:t>
            </a:r>
            <a:r>
              <a:rPr lang="en-US" altLang="ko-KR" sz="2000" i="1" dirty="0">
                <a:latin typeface="+mn-lt"/>
                <a:ea typeface="굴림" charset="-127"/>
              </a:rPr>
              <a:t>n</a:t>
            </a:r>
            <a:r>
              <a:rPr lang="en-US" altLang="ko-KR" sz="2000" dirty="0">
                <a:latin typeface="+mn-lt"/>
                <a:ea typeface="굴림" charset="-127"/>
              </a:rPr>
              <a:t>) </a:t>
            </a:r>
            <a:r>
              <a:rPr lang="ko-KR" altLang="en-US" sz="2000" dirty="0">
                <a:latin typeface="굴림" charset="-127"/>
                <a:ea typeface="굴림" charset="-127"/>
              </a:rPr>
              <a:t>시간의 우수한 알고리즘</a:t>
            </a:r>
          </a:p>
        </p:txBody>
      </p:sp>
      <p:graphicFrame>
        <p:nvGraphicFramePr>
          <p:cNvPr id="70664" name="Object 1028"/>
          <p:cNvGraphicFramePr>
            <a:graphicFrameLocks noChangeAspect="1"/>
          </p:cNvGraphicFramePr>
          <p:nvPr/>
        </p:nvGraphicFramePr>
        <p:xfrm>
          <a:off x="7475538" y="3878263"/>
          <a:ext cx="113506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4" name="수식" r:id="rId10" imgW="660113" imgH="393529" progId="Equation.3">
                  <p:embed/>
                </p:oleObj>
              </mc:Choice>
              <mc:Fallback>
                <p:oleObj name="수식" r:id="rId10" imgW="660113" imgH="393529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5538" y="3878263"/>
                        <a:ext cx="1135062" cy="590550"/>
                      </a:xfrm>
                      <a:prstGeom prst="rect">
                        <a:avLst/>
                      </a:prstGeom>
                      <a:solidFill>
                        <a:srgbClr val="FFFF3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42B360-BD6C-4B7C-B813-E1622F18C62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1683" name="TextBox 2"/>
          <p:cNvSpPr txBox="1">
            <a:spLocks noChangeArrowheads="1"/>
          </p:cNvSpPr>
          <p:nvPr/>
        </p:nvSpPr>
        <p:spPr bwMode="auto">
          <a:xfrm>
            <a:off x="1331913" y="765175"/>
            <a:ext cx="5416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굴림" panose="020B0600000101010101" pitchFamily="50" charset="-127"/>
              </a:rPr>
              <a:t>Best </a:t>
            </a:r>
            <a:r>
              <a:rPr lang="ko-KR" altLang="en-US" sz="2000">
                <a:latin typeface="굴림" panose="020B0600000101010101" pitchFamily="50" charset="-127"/>
              </a:rPr>
              <a:t>경우</a:t>
            </a:r>
            <a:r>
              <a:rPr lang="en-US" altLang="ko-KR" sz="2000">
                <a:latin typeface="굴림" panose="020B0600000101010101" pitchFamily="50" charset="-127"/>
              </a:rPr>
              <a:t>: </a:t>
            </a:r>
            <a:r>
              <a:rPr lang="ko-KR" altLang="en-US" sz="2000">
                <a:latin typeface="굴림" panose="020B0600000101010101" pitchFamily="50" charset="-127"/>
              </a:rPr>
              <a:t>문제가 매번 반씩으로 나누어질 때</a:t>
            </a:r>
          </a:p>
        </p:txBody>
      </p:sp>
      <p:sp>
        <p:nvSpPr>
          <p:cNvPr id="71684" name="TextBox 3"/>
          <p:cNvSpPr txBox="1">
            <a:spLocks noChangeArrowheads="1"/>
          </p:cNvSpPr>
          <p:nvPr/>
        </p:nvSpPr>
        <p:spPr bwMode="auto">
          <a:xfrm>
            <a:off x="2411413" y="2060575"/>
            <a:ext cx="3717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굴림" panose="020B0600000101010101" pitchFamily="50" charset="-127"/>
              </a:rPr>
              <a:t>T(n) = 2T(n/2)+n-1 </a:t>
            </a:r>
            <a:r>
              <a:rPr lang="en-US" altLang="ko-KR" sz="2000">
                <a:latin typeface="Symbol" panose="05050102010706020507" pitchFamily="18" charset="2"/>
              </a:rPr>
              <a:t>Î </a:t>
            </a:r>
            <a:r>
              <a:rPr lang="el-GR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Θ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(nlgn)</a:t>
            </a:r>
            <a:endParaRPr lang="ko-KR" altLang="en-US" sz="20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B4543A-E184-439E-9D77-35F457225A7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행렬 곱셈</a:t>
            </a:r>
            <a:r>
              <a:rPr lang="en-US" altLang="ko-KR" smtClean="0"/>
              <a:t>(matrix multiplication)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단순한 행렬곱셈 알고리즘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/>
              <a:t>문제</a:t>
            </a:r>
            <a:r>
              <a:rPr lang="en-US" altLang="ko-KR" smtClean="0"/>
              <a:t>: </a:t>
            </a:r>
            <a:r>
              <a:rPr lang="en-US" altLang="ko-KR" i="1" smtClean="0"/>
              <a:t>n</a:t>
            </a:r>
            <a:r>
              <a:rPr lang="en-US" altLang="ko-KR" smtClean="0"/>
              <a:t> </a:t>
            </a:r>
            <a:r>
              <a:rPr lang="en-US" altLang="ko-KR" smtClean="0">
                <a:sym typeface="Symbol" panose="05050102010706020507" pitchFamily="18" charset="2"/>
              </a:rPr>
              <a:t> 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 </a:t>
            </a:r>
            <a:r>
              <a:rPr lang="ko-KR" altLang="en-US" smtClean="0">
                <a:sym typeface="Symbol" panose="05050102010706020507" pitchFamily="18" charset="2"/>
              </a:rPr>
              <a:t>크기의 행렬의 곱을 구하시오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>
                <a:sym typeface="Symbol" panose="05050102010706020507" pitchFamily="18" charset="2"/>
              </a:rPr>
              <a:t>입력</a:t>
            </a:r>
            <a:r>
              <a:rPr lang="en-US" altLang="ko-KR" smtClean="0">
                <a:sym typeface="Symbol" panose="05050102010706020507" pitchFamily="18" charset="2"/>
              </a:rPr>
              <a:t>: </a:t>
            </a:r>
            <a:r>
              <a:rPr lang="ko-KR" altLang="en-US" smtClean="0">
                <a:sym typeface="Symbol" panose="05050102010706020507" pitchFamily="18" charset="2"/>
              </a:rPr>
              <a:t>양수 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 </a:t>
            </a:r>
            <a:r>
              <a:rPr lang="ko-KR" altLang="en-US" smtClean="0">
                <a:sym typeface="Symbol" panose="05050102010706020507" pitchFamily="18" charset="2"/>
              </a:rPr>
              <a:t>크기의 행렬 </a:t>
            </a:r>
            <a:r>
              <a:rPr lang="en-US" altLang="ko-KR" smtClean="0">
                <a:sym typeface="Symbol" panose="05050102010706020507" pitchFamily="18" charset="2"/>
              </a:rPr>
              <a:t>A</a:t>
            </a:r>
            <a:r>
              <a:rPr lang="ko-KR" altLang="en-US" smtClean="0">
                <a:sym typeface="Symbol" panose="05050102010706020507" pitchFamily="18" charset="2"/>
              </a:rPr>
              <a:t>와 </a:t>
            </a:r>
            <a:r>
              <a:rPr lang="en-US" altLang="ko-KR" smtClean="0">
                <a:sym typeface="Symbol" panose="05050102010706020507" pitchFamily="18" charset="2"/>
              </a:rPr>
              <a:t>B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>
                <a:sym typeface="Symbol" panose="05050102010706020507" pitchFamily="18" charset="2"/>
              </a:rPr>
              <a:t>출력</a:t>
            </a:r>
            <a:r>
              <a:rPr lang="en-US" altLang="ko-KR" smtClean="0">
                <a:sym typeface="Symbol" panose="05050102010706020507" pitchFamily="18" charset="2"/>
              </a:rPr>
              <a:t>: </a:t>
            </a:r>
            <a:r>
              <a:rPr lang="ko-KR" altLang="en-US" smtClean="0">
                <a:sym typeface="Symbol" panose="05050102010706020507" pitchFamily="18" charset="2"/>
              </a:rPr>
              <a:t>행렬 </a:t>
            </a:r>
            <a:r>
              <a:rPr lang="en-US" altLang="ko-KR" smtClean="0">
                <a:sym typeface="Symbol" panose="05050102010706020507" pitchFamily="18" charset="2"/>
              </a:rPr>
              <a:t>A</a:t>
            </a:r>
            <a:r>
              <a:rPr lang="ko-KR" altLang="en-US" smtClean="0">
                <a:sym typeface="Symbol" panose="05050102010706020507" pitchFamily="18" charset="2"/>
              </a:rPr>
              <a:t>와 </a:t>
            </a:r>
            <a:r>
              <a:rPr lang="en-US" altLang="ko-KR" smtClean="0">
                <a:sym typeface="Symbol" panose="05050102010706020507" pitchFamily="18" charset="2"/>
              </a:rPr>
              <a:t>B</a:t>
            </a:r>
            <a:r>
              <a:rPr lang="ko-KR" altLang="en-US" smtClean="0">
                <a:sym typeface="Symbol" panose="05050102010706020507" pitchFamily="18" charset="2"/>
              </a:rPr>
              <a:t>의 곱인 </a:t>
            </a:r>
            <a:r>
              <a:rPr lang="en-US" altLang="ko-KR" smtClean="0">
                <a:sym typeface="Symbol" panose="05050102010706020507" pitchFamily="18" charset="2"/>
              </a:rPr>
              <a:t>C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mtClean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void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matrixmult (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int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n,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const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number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A[][],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const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number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B[][],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                   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number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C[][]) 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 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index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i, j, k;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   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(i = 1; i &lt;= n; i++)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       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(j = 1; j &lt;= n; j++) 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	    C[i][j] = 0;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	   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(k = 1; k &lt;= n; k++)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	       C[i][j] = C[i][j] + A[i][k] * B[k][j];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         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}</a:t>
            </a:r>
          </a:p>
        </p:txBody>
      </p:sp>
      <p:sp>
        <p:nvSpPr>
          <p:cNvPr id="72709" name="직사각형 5"/>
          <p:cNvSpPr>
            <a:spLocks noChangeArrowheads="1"/>
          </p:cNvSpPr>
          <p:nvPr/>
        </p:nvSpPr>
        <p:spPr bwMode="auto">
          <a:xfrm>
            <a:off x="571500" y="2857500"/>
            <a:ext cx="8286750" cy="30718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487C76-3986-45F5-AF6C-07CB182D107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181600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시간복잡도 분석 </a:t>
            </a:r>
            <a:r>
              <a:rPr lang="en-US" altLang="ko-KR" sz="2000" smtClean="0"/>
              <a:t>I:</a:t>
            </a:r>
          </a:p>
          <a:p>
            <a:pPr lvl="1" eaLnBrk="1" hangingPunct="1"/>
            <a:r>
              <a:rPr lang="ko-KR" altLang="en-US" b="1" smtClean="0"/>
              <a:t>단위연산</a:t>
            </a:r>
            <a:r>
              <a:rPr lang="en-US" altLang="ko-KR" smtClean="0"/>
              <a:t>: </a:t>
            </a:r>
            <a:r>
              <a:rPr lang="ko-KR" altLang="en-US" smtClean="0"/>
              <a:t>가장 안쪽의 루프에 있는 곱셈하는 연산</a:t>
            </a:r>
          </a:p>
          <a:p>
            <a:pPr lvl="1" eaLnBrk="1" hangingPunct="1"/>
            <a:r>
              <a:rPr lang="ko-KR" altLang="en-US" b="1" smtClean="0"/>
              <a:t>입력크기</a:t>
            </a:r>
            <a:r>
              <a:rPr lang="en-US" altLang="ko-KR" smtClean="0"/>
              <a:t>: </a:t>
            </a:r>
            <a:r>
              <a:rPr lang="ko-KR" altLang="en-US" smtClean="0"/>
              <a:t>행과 열의 수</a:t>
            </a:r>
            <a:r>
              <a:rPr lang="en-US" altLang="ko-KR" smtClean="0"/>
              <a:t>, </a:t>
            </a:r>
            <a:r>
              <a:rPr lang="en-US" altLang="ko-KR" i="1" smtClean="0"/>
              <a:t>n</a:t>
            </a:r>
            <a:endParaRPr lang="en-US" altLang="ko-KR" smtClean="0"/>
          </a:p>
          <a:p>
            <a:pPr lvl="1" eaLnBrk="1" hangingPunct="1"/>
            <a:r>
              <a:rPr lang="ko-KR" altLang="en-US" b="1" smtClean="0"/>
              <a:t>모든 경우 </a:t>
            </a:r>
            <a:r>
              <a:rPr lang="ko-KR" altLang="en-US" smtClean="0"/>
              <a:t>시간복잡도 분석</a:t>
            </a:r>
            <a:r>
              <a:rPr lang="en-US" altLang="ko-KR" smtClean="0"/>
              <a:t>: </a:t>
            </a:r>
            <a:r>
              <a:rPr lang="ko-KR" altLang="en-US" smtClean="0"/>
              <a:t>총 곱셈의 횟수</a:t>
            </a:r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eaLnBrk="1" hangingPunct="1"/>
            <a:r>
              <a:rPr lang="ko-KR" altLang="en-US" sz="2000" smtClean="0"/>
              <a:t>시간복잡도 분석 </a:t>
            </a:r>
            <a:r>
              <a:rPr lang="en-US" altLang="ko-KR" sz="2000" smtClean="0"/>
              <a:t>II (</a:t>
            </a:r>
            <a:r>
              <a:rPr lang="ko-KR" altLang="en-US" sz="2000" smtClean="0"/>
              <a:t>알고리즘을 약간 수정</a:t>
            </a:r>
            <a:r>
              <a:rPr lang="en-US" altLang="ko-KR" sz="2000" smtClean="0"/>
              <a:t>)</a:t>
            </a:r>
          </a:p>
          <a:p>
            <a:pPr lvl="1" eaLnBrk="1" hangingPunct="1"/>
            <a:r>
              <a:rPr lang="ko-KR" altLang="en-US" b="1" smtClean="0"/>
              <a:t>단위연산</a:t>
            </a:r>
            <a:r>
              <a:rPr lang="en-US" altLang="ko-KR" smtClean="0"/>
              <a:t>: </a:t>
            </a:r>
            <a:r>
              <a:rPr lang="ko-KR" altLang="en-US" smtClean="0"/>
              <a:t>가장 안쪽의 루프에 있는 덧셈하는 연산</a:t>
            </a:r>
          </a:p>
          <a:p>
            <a:pPr lvl="1" eaLnBrk="1" hangingPunct="1"/>
            <a:r>
              <a:rPr lang="ko-KR" altLang="en-US" b="1" smtClean="0"/>
              <a:t>입력크기</a:t>
            </a:r>
            <a:r>
              <a:rPr lang="en-US" altLang="ko-KR" smtClean="0"/>
              <a:t>: </a:t>
            </a:r>
            <a:r>
              <a:rPr lang="ko-KR" altLang="en-US" smtClean="0"/>
              <a:t>행과 열의 수</a:t>
            </a:r>
            <a:r>
              <a:rPr lang="en-US" altLang="ko-KR" smtClean="0"/>
              <a:t>, </a:t>
            </a:r>
            <a:r>
              <a:rPr lang="en-US" altLang="ko-KR" i="1" smtClean="0"/>
              <a:t>n</a:t>
            </a:r>
            <a:endParaRPr lang="en-US" altLang="ko-KR" smtClean="0"/>
          </a:p>
          <a:p>
            <a:pPr lvl="1" eaLnBrk="1" hangingPunct="1"/>
            <a:r>
              <a:rPr lang="ko-KR" altLang="en-US" b="1" smtClean="0"/>
              <a:t>모든 경우 </a:t>
            </a:r>
            <a:r>
              <a:rPr lang="ko-KR" altLang="en-US" smtClean="0"/>
              <a:t>시간복잡도 분석</a:t>
            </a:r>
            <a:r>
              <a:rPr lang="en-US" altLang="ko-KR" smtClean="0"/>
              <a:t>: </a:t>
            </a:r>
            <a:r>
              <a:rPr lang="ko-KR" altLang="en-US" smtClean="0"/>
              <a:t>총 덧셈의 횟수 </a:t>
            </a:r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1857375" y="2500313"/>
          <a:ext cx="35433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2" name="수식" r:id="rId4" imgW="1752600" imgH="228600" progId="Equation.3">
                  <p:embed/>
                </p:oleObj>
              </mc:Choice>
              <mc:Fallback>
                <p:oleObj name="수식" r:id="rId4" imgW="1752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500313"/>
                        <a:ext cx="35433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1500188" y="4714875"/>
          <a:ext cx="46736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3" name="수식" r:id="rId6" imgW="2311400" imgH="228600" progId="Equation.3">
                  <p:embed/>
                </p:oleObj>
              </mc:Choice>
              <mc:Fallback>
                <p:oleObj name="수식" r:id="rId6" imgW="23114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4714875"/>
                        <a:ext cx="46736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BFBC2B-EC99-450B-B44A-3896D860E6F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ko-KR" smtClean="0"/>
              <a:t>2 </a:t>
            </a:r>
            <a:r>
              <a:rPr lang="en-US" altLang="ko-KR" smtClean="0">
                <a:sym typeface="Symbol" panose="05050102010706020507" pitchFamily="18" charset="2"/>
              </a:rPr>
              <a:t> 2 </a:t>
            </a:r>
            <a:r>
              <a:rPr lang="ko-KR" altLang="en-US" smtClean="0">
                <a:sym typeface="Symbol" panose="05050102010706020507" pitchFamily="18" charset="2"/>
              </a:rPr>
              <a:t>행렬곱셈</a:t>
            </a:r>
            <a:r>
              <a:rPr lang="en-US" altLang="ko-KR" smtClean="0">
                <a:sym typeface="Symbol" panose="05050102010706020507" pitchFamily="18" charset="2"/>
              </a:rPr>
              <a:t>(</a:t>
            </a:r>
            <a:r>
              <a:rPr lang="ko-KR" altLang="en-US" smtClean="0">
                <a:sym typeface="Symbol" panose="05050102010706020507" pitchFamily="18" charset="2"/>
              </a:rPr>
              <a:t>단순한 방법</a:t>
            </a:r>
            <a:r>
              <a:rPr lang="en-US" altLang="ko-KR" smtClean="0">
                <a:sym typeface="Symbol" panose="05050102010706020507" pitchFamily="18" charset="2"/>
              </a:rPr>
              <a:t>):</a:t>
            </a:r>
            <a:endParaRPr lang="ko-KR" altLang="en-US" smtClean="0"/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214438"/>
            <a:ext cx="8839200" cy="4143375"/>
          </a:xfrm>
        </p:spPr>
        <p:txBody>
          <a:bodyPr/>
          <a:lstStyle/>
          <a:p>
            <a:pPr eaLnBrk="1" hangingPunct="1"/>
            <a:r>
              <a:rPr lang="ko-KR" altLang="en-US" sz="1800" smtClean="0"/>
              <a:t>문제</a:t>
            </a:r>
            <a:r>
              <a:rPr lang="en-US" altLang="ko-KR" sz="1800" smtClean="0"/>
              <a:t>: </a:t>
            </a:r>
            <a:r>
              <a:rPr lang="ko-KR" altLang="en-US" sz="1800" smtClean="0"/>
              <a:t>두 </a:t>
            </a:r>
            <a:r>
              <a:rPr lang="en-US" altLang="ko-KR" sz="1800" smtClean="0"/>
              <a:t>2 </a:t>
            </a:r>
            <a:r>
              <a:rPr lang="en-US" altLang="ko-KR" sz="1800" smtClean="0">
                <a:sym typeface="Symbol" panose="05050102010706020507" pitchFamily="18" charset="2"/>
              </a:rPr>
              <a:t> 2 </a:t>
            </a:r>
            <a:r>
              <a:rPr lang="ko-KR" altLang="en-US" sz="1800" smtClean="0">
                <a:sym typeface="Symbol" panose="05050102010706020507" pitchFamily="18" charset="2"/>
              </a:rPr>
              <a:t>행렬 </a:t>
            </a:r>
            <a:r>
              <a:rPr lang="en-US" altLang="ko-KR" sz="1800" i="1" smtClean="0">
                <a:sym typeface="Symbol" panose="05050102010706020507" pitchFamily="18" charset="2"/>
              </a:rPr>
              <a:t>A</a:t>
            </a:r>
            <a:r>
              <a:rPr lang="ko-KR" altLang="en-US" sz="1800" smtClean="0">
                <a:sym typeface="Symbol" panose="05050102010706020507" pitchFamily="18" charset="2"/>
              </a:rPr>
              <a:t>와 </a:t>
            </a:r>
            <a:r>
              <a:rPr lang="en-US" altLang="ko-KR" sz="1800" i="1" smtClean="0">
                <a:sym typeface="Symbol" panose="05050102010706020507" pitchFamily="18" charset="2"/>
              </a:rPr>
              <a:t>B</a:t>
            </a:r>
            <a:r>
              <a:rPr lang="ko-KR" altLang="en-US" sz="1800" smtClean="0">
                <a:sym typeface="Symbol" panose="05050102010706020507" pitchFamily="18" charset="2"/>
              </a:rPr>
              <a:t>의 곱</a:t>
            </a:r>
            <a:r>
              <a:rPr lang="en-US" altLang="ko-KR" sz="1800" smtClean="0">
                <a:sym typeface="Symbol" panose="05050102010706020507" pitchFamily="18" charset="2"/>
              </a:rPr>
              <a:t>(product) </a:t>
            </a:r>
            <a:r>
              <a:rPr lang="en-US" altLang="ko-KR" sz="1800" i="1" smtClean="0">
                <a:sym typeface="Symbol" panose="05050102010706020507" pitchFamily="18" charset="2"/>
              </a:rPr>
              <a:t>C</a:t>
            </a:r>
            <a:r>
              <a:rPr lang="en-US" altLang="ko-KR" sz="1800" smtClean="0">
                <a:sym typeface="Symbol" panose="05050102010706020507" pitchFamily="18" charset="2"/>
              </a:rPr>
              <a:t>,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800" smtClean="0">
              <a:sym typeface="Symbol" panose="05050102010706020507" pitchFamily="18" charset="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800" smtClean="0">
              <a:sym typeface="Symbol" panose="05050102010706020507" pitchFamily="18" charset="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ko-KR" altLang="en-US" sz="1800" smtClean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smtClean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smtClean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smtClean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smtClean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smtClean="0">
              <a:sym typeface="Symbol" panose="05050102010706020507" pitchFamily="18" charset="2"/>
            </a:endParaRPr>
          </a:p>
          <a:p>
            <a:pPr eaLnBrk="1" hangingPunct="1"/>
            <a:r>
              <a:rPr lang="ko-KR" altLang="en-US" sz="1800" smtClean="0">
                <a:sym typeface="Symbol" panose="05050102010706020507" pitchFamily="18" charset="2"/>
              </a:rPr>
              <a:t>시간복잡도 분석</a:t>
            </a:r>
            <a:r>
              <a:rPr lang="en-US" altLang="ko-KR" sz="1800" smtClean="0">
                <a:sym typeface="Symbol" panose="05050102010706020507" pitchFamily="18" charset="2"/>
              </a:rPr>
              <a:t>: 8</a:t>
            </a:r>
            <a:r>
              <a:rPr lang="ko-KR" altLang="en-US" sz="1800" smtClean="0">
                <a:sym typeface="Symbol" panose="05050102010706020507" pitchFamily="18" charset="2"/>
              </a:rPr>
              <a:t>번의 곱셈과 </a:t>
            </a:r>
            <a:r>
              <a:rPr lang="en-US" altLang="ko-KR" sz="1800" smtClean="0">
                <a:sym typeface="Symbol" panose="05050102010706020507" pitchFamily="18" charset="2"/>
              </a:rPr>
              <a:t>4</a:t>
            </a:r>
            <a:r>
              <a:rPr lang="ko-KR" altLang="en-US" sz="1800" smtClean="0">
                <a:sym typeface="Symbol" panose="05050102010706020507" pitchFamily="18" charset="2"/>
              </a:rPr>
              <a:t>번의 덧셈이 필요</a:t>
            </a:r>
            <a:endParaRPr lang="en-US" altLang="ko-KR" smtClean="0">
              <a:sym typeface="Symbol" panose="05050102010706020507" pitchFamily="18" charset="2"/>
            </a:endParaRPr>
          </a:p>
        </p:txBody>
      </p:sp>
      <p:graphicFrame>
        <p:nvGraphicFramePr>
          <p:cNvPr id="74757" name="Object 1024"/>
          <p:cNvGraphicFramePr>
            <a:graphicFrameLocks noChangeAspect="1"/>
          </p:cNvGraphicFramePr>
          <p:nvPr/>
        </p:nvGraphicFramePr>
        <p:xfrm>
          <a:off x="2071688" y="2071688"/>
          <a:ext cx="4811712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2" name="Equation" r:id="rId4" imgW="3175000" imgH="965200" progId="Equation.3">
                  <p:embed/>
                </p:oleObj>
              </mc:Choice>
              <mc:Fallback>
                <p:oleObj name="Equation" r:id="rId4" imgW="3175000" imgH="9652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2071688"/>
                        <a:ext cx="4811712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91362C-6B9A-440B-B3D7-DB24DB47861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072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773238"/>
            <a:ext cx="8534400" cy="1511300"/>
          </a:xfrm>
        </p:spPr>
        <p:txBody>
          <a:bodyPr/>
          <a:lstStyle/>
          <a:p>
            <a:pPr marL="457200" indent="-457200" eaLnBrk="1" hangingPunct="1">
              <a:lnSpc>
                <a:spcPts val="2800"/>
              </a:lnSpc>
              <a:buClr>
                <a:schemeClr val="bg1">
                  <a:lumMod val="10000"/>
                </a:schemeClr>
              </a:buClr>
              <a:buFont typeface="+mj-lt"/>
              <a:buAutoNum type="arabicPeriod"/>
              <a:defRPr/>
            </a:pPr>
            <a:r>
              <a:rPr lang="ko-KR" altLang="en-US" sz="2000" dirty="0" smtClean="0"/>
              <a:t>입력 </a:t>
            </a:r>
            <a:r>
              <a:rPr lang="ko-KR" altLang="en-US" sz="2000" dirty="0" err="1" smtClean="0"/>
              <a:t>파라미터</a:t>
            </a:r>
            <a:r>
              <a:rPr lang="ko-KR" altLang="en-US" sz="2000" dirty="0" smtClean="0"/>
              <a:t> 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, </a:t>
            </a:r>
            <a:r>
              <a:rPr lang="en-US" altLang="ko-KR" sz="2000" i="1" dirty="0" smtClean="0"/>
              <a:t>S</a:t>
            </a:r>
            <a:r>
              <a:rPr lang="en-US" altLang="ko-KR" sz="2000" dirty="0" smtClean="0"/>
              <a:t>, </a:t>
            </a:r>
            <a:r>
              <a:rPr lang="en-US" altLang="ko-KR" sz="2000" i="1" dirty="0" smtClean="0"/>
              <a:t>x</a:t>
            </a:r>
            <a:r>
              <a:rPr lang="ko-KR" altLang="en-US" sz="2000" dirty="0" smtClean="0"/>
              <a:t>는 알고리즘 수행 중 변하지 않는 값이다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따라서 함수를 재귀호출</a:t>
            </a:r>
            <a:r>
              <a:rPr lang="en-US" altLang="ko-KR" sz="2000" dirty="0" smtClean="0"/>
              <a:t>(recursive call)</a:t>
            </a:r>
            <a:r>
              <a:rPr lang="ko-KR" altLang="en-US" sz="2000" dirty="0" smtClean="0"/>
              <a:t>할 때 마다 이러한 변하지 않는 </a:t>
            </a:r>
            <a:r>
              <a:rPr lang="ko-KR" altLang="en-US" sz="2000" dirty="0" err="1" smtClean="0"/>
              <a:t>파라미터를</a:t>
            </a:r>
            <a:r>
              <a:rPr lang="ko-KR" altLang="en-US" sz="2000" dirty="0" smtClean="0"/>
              <a:t> 가지고 다니는 것은 극심한  낭비이다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따라서</a:t>
            </a:r>
            <a:r>
              <a:rPr lang="en-US" altLang="ko-KR" sz="2000" dirty="0" smtClean="0"/>
              <a:t> 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, </a:t>
            </a:r>
            <a:r>
              <a:rPr lang="en-US" altLang="ko-KR" sz="2000" i="1" dirty="0" smtClean="0"/>
              <a:t>S</a:t>
            </a:r>
            <a:r>
              <a:rPr lang="en-US" altLang="ko-KR" sz="2000" dirty="0" smtClean="0"/>
              <a:t>, </a:t>
            </a:r>
            <a:r>
              <a:rPr lang="en-US" altLang="ko-KR" sz="2000" i="1" dirty="0" smtClean="0"/>
              <a:t>x</a:t>
            </a:r>
            <a:r>
              <a:rPr lang="ko-KR" altLang="en-US" sz="2000" dirty="0" smtClean="0"/>
              <a:t>를 전역</a:t>
            </a:r>
            <a:r>
              <a:rPr lang="en-US" altLang="ko-KR" sz="2000" dirty="0" smtClean="0"/>
              <a:t>(global) </a:t>
            </a:r>
            <a:r>
              <a:rPr lang="ko-KR" altLang="en-US" sz="2000" dirty="0" smtClean="0"/>
              <a:t>변수로 지정하고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재귀호출에는 인덱스만 넘겨 줌</a:t>
            </a:r>
            <a:r>
              <a:rPr lang="en-US" altLang="ko-KR" sz="2000" dirty="0" smtClean="0"/>
              <a:t> </a:t>
            </a: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928688" y="928688"/>
            <a:ext cx="1571625" cy="571500"/>
          </a:xfrm>
          <a:prstGeom prst="roundRect">
            <a:avLst/>
          </a:prstGeom>
          <a:solidFill>
            <a:schemeClr val="accent4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dirty="0"/>
              <a:t>Discussion</a:t>
            </a:r>
            <a:endParaRPr lang="ko-KR" altLang="en-US" sz="2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843213" y="3860800"/>
            <a:ext cx="2808287" cy="22320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 b="0">
                <a:solidFill>
                  <a:srgbClr val="3E020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location (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low,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high)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mid;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sz="800" kern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(low &gt; high)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0;</a:t>
            </a:r>
            <a:endParaRPr lang="en-US" altLang="ko-KR" sz="800" ker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      else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    mid = (low + high) / 2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(x == S[mid])</a:t>
            </a:r>
          </a:p>
          <a:p>
            <a:pPr marL="538163" indent="-538163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mid;</a:t>
            </a:r>
          </a:p>
          <a:p>
            <a:pPr marL="538163" indent="-538163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ko-KR" altLang="en-US" sz="800" kern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(x &lt; S[mid])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location(low, mid-1); </a:t>
            </a:r>
            <a:endParaRPr lang="ko-KR" altLang="en-US" sz="800" kern="0" smtClean="0">
              <a:latin typeface="+mj-ea"/>
              <a:ea typeface="+mj-ea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800" kern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location(mid+1, high);</a:t>
            </a:r>
            <a:endParaRPr lang="en-US" altLang="ko-KR" sz="800" kern="0">
              <a:latin typeface="+mn-ea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800" kern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869E1B-7887-4EA9-B57A-C354D71A599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ko-KR" altLang="en-US" smtClean="0">
                <a:sym typeface="Symbol" panose="05050102010706020507" pitchFamily="18" charset="2"/>
              </a:rPr>
              <a:t>쉬트라쎈</a:t>
            </a:r>
            <a:r>
              <a:rPr lang="en-US" altLang="ko-KR" smtClean="0">
                <a:sym typeface="Symbol" panose="05050102010706020507" pitchFamily="18" charset="2"/>
              </a:rPr>
              <a:t>(Strassen)</a:t>
            </a:r>
            <a:r>
              <a:rPr lang="ko-KR" altLang="en-US" smtClean="0">
                <a:sym typeface="Symbol" panose="05050102010706020507" pitchFamily="18" charset="2"/>
              </a:rPr>
              <a:t>의 방법</a:t>
            </a:r>
            <a:endParaRPr lang="ko-KR" altLang="en-US" smtClean="0"/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334000"/>
          </a:xfrm>
        </p:spPr>
        <p:txBody>
          <a:bodyPr/>
          <a:lstStyle/>
          <a:p>
            <a:pPr eaLnBrk="1" hangingPunct="1"/>
            <a:r>
              <a:rPr lang="ko-KR" altLang="en-US" sz="1800" smtClean="0"/>
              <a:t>문제</a:t>
            </a:r>
            <a:r>
              <a:rPr lang="en-US" altLang="ko-KR" sz="1800" smtClean="0"/>
              <a:t>: </a:t>
            </a:r>
            <a:r>
              <a:rPr lang="ko-KR" altLang="en-US" sz="1800" smtClean="0"/>
              <a:t>두 </a:t>
            </a:r>
            <a:r>
              <a:rPr lang="en-US" altLang="ko-KR" sz="1800" smtClean="0"/>
              <a:t>2 </a:t>
            </a:r>
            <a:r>
              <a:rPr lang="en-US" altLang="ko-KR" sz="1800" smtClean="0">
                <a:sym typeface="Symbol" panose="05050102010706020507" pitchFamily="18" charset="2"/>
              </a:rPr>
              <a:t> 2 </a:t>
            </a:r>
            <a:r>
              <a:rPr lang="ko-KR" altLang="en-US" sz="1800" smtClean="0">
                <a:sym typeface="Symbol" panose="05050102010706020507" pitchFamily="18" charset="2"/>
              </a:rPr>
              <a:t>행렬 </a:t>
            </a:r>
            <a:r>
              <a:rPr lang="en-US" altLang="ko-KR" sz="1800" i="1" smtClean="0">
                <a:sym typeface="Symbol" panose="05050102010706020507" pitchFamily="18" charset="2"/>
              </a:rPr>
              <a:t>A</a:t>
            </a:r>
            <a:r>
              <a:rPr lang="ko-KR" altLang="en-US" sz="1800" smtClean="0">
                <a:sym typeface="Symbol" panose="05050102010706020507" pitchFamily="18" charset="2"/>
              </a:rPr>
              <a:t>와 </a:t>
            </a:r>
            <a:r>
              <a:rPr lang="en-US" altLang="ko-KR" sz="1800" i="1" smtClean="0">
                <a:sym typeface="Symbol" panose="05050102010706020507" pitchFamily="18" charset="2"/>
              </a:rPr>
              <a:t>B</a:t>
            </a:r>
            <a:r>
              <a:rPr lang="ko-KR" altLang="en-US" sz="1800" smtClean="0">
                <a:sym typeface="Symbol" panose="05050102010706020507" pitchFamily="18" charset="2"/>
              </a:rPr>
              <a:t>의 곱</a:t>
            </a:r>
            <a:r>
              <a:rPr lang="en-US" altLang="ko-KR" sz="1800" smtClean="0">
                <a:sym typeface="Symbol" panose="05050102010706020507" pitchFamily="18" charset="2"/>
              </a:rPr>
              <a:t>(product) </a:t>
            </a:r>
            <a:r>
              <a:rPr lang="en-US" altLang="ko-KR" sz="1800" i="1" smtClean="0">
                <a:sym typeface="Symbol" panose="05050102010706020507" pitchFamily="18" charset="2"/>
              </a:rPr>
              <a:t>C</a:t>
            </a:r>
            <a:r>
              <a:rPr lang="en-US" altLang="ko-KR" sz="1800" smtClean="0">
                <a:sym typeface="Symbol" panose="05050102010706020507" pitchFamily="18" charset="2"/>
              </a:rPr>
              <a:t>,</a:t>
            </a:r>
          </a:p>
          <a:p>
            <a:pPr eaLnBrk="1" hangingPunct="1"/>
            <a:endParaRPr lang="en-US" altLang="ko-KR" sz="1800" smtClean="0">
              <a:sym typeface="Symbol" panose="05050102010706020507" pitchFamily="18" charset="2"/>
            </a:endParaRPr>
          </a:p>
          <a:p>
            <a:pPr eaLnBrk="1" hangingPunct="1"/>
            <a:endParaRPr lang="en-US" altLang="ko-KR" sz="1800" smtClean="0">
              <a:sym typeface="Symbol" panose="05050102010706020507" pitchFamily="18" charset="2"/>
            </a:endParaRPr>
          </a:p>
          <a:p>
            <a:pPr eaLnBrk="1" hangingPunct="1"/>
            <a:r>
              <a:rPr lang="ko-KR" altLang="en-US" sz="1800" smtClean="0">
                <a:sym typeface="Symbol" panose="05050102010706020507" pitchFamily="18" charset="2"/>
              </a:rPr>
              <a:t>쉬트라쎈</a:t>
            </a:r>
            <a:r>
              <a:rPr lang="en-US" altLang="ko-KR" sz="1800" smtClean="0">
                <a:sym typeface="Symbol" panose="05050102010706020507" pitchFamily="18" charset="2"/>
              </a:rPr>
              <a:t>(Strassen)</a:t>
            </a:r>
            <a:r>
              <a:rPr lang="ko-KR" altLang="en-US" sz="1800" smtClean="0">
                <a:sym typeface="Symbol" panose="05050102010706020507" pitchFamily="18" charset="2"/>
              </a:rPr>
              <a:t>의 해</a:t>
            </a:r>
            <a:r>
              <a:rPr lang="en-US" altLang="ko-KR" sz="1800" smtClean="0">
                <a:sym typeface="Symbol" panose="05050102010706020507" pitchFamily="18" charset="2"/>
              </a:rPr>
              <a:t>:</a:t>
            </a:r>
          </a:p>
          <a:p>
            <a:pPr eaLnBrk="1" hangingPunct="1"/>
            <a:endParaRPr lang="en-US" altLang="ko-KR" sz="1800" smtClean="0">
              <a:sym typeface="Symbol" panose="05050102010706020507" pitchFamily="18" charset="2"/>
            </a:endParaRPr>
          </a:p>
          <a:p>
            <a:pPr eaLnBrk="1" hangingPunct="1"/>
            <a:endParaRPr lang="en-US" altLang="ko-KR" sz="1800" smtClean="0">
              <a:sym typeface="Symbol" panose="05050102010706020507" pitchFamily="18" charset="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>
                <a:sym typeface="Symbol" panose="05050102010706020507" pitchFamily="18" charset="2"/>
              </a:rPr>
              <a:t>	</a:t>
            </a:r>
            <a:r>
              <a:rPr lang="ko-KR" altLang="en-US" sz="1800" smtClean="0">
                <a:sym typeface="Symbol" panose="05050102010706020507" pitchFamily="18" charset="2"/>
              </a:rPr>
              <a:t>여기서</a:t>
            </a:r>
          </a:p>
          <a:p>
            <a:pPr eaLnBrk="1" hangingPunct="1"/>
            <a:endParaRPr lang="ko-KR" altLang="en-US" sz="1800" smtClean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smtClean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smtClean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smtClean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smtClean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smtClean="0">
              <a:sym typeface="Symbol" panose="05050102010706020507" pitchFamily="18" charset="2"/>
            </a:endParaRPr>
          </a:p>
          <a:p>
            <a:pPr eaLnBrk="1" hangingPunct="1"/>
            <a:r>
              <a:rPr lang="ko-KR" altLang="en-US" sz="1800" smtClean="0">
                <a:sym typeface="Symbol" panose="05050102010706020507" pitchFamily="18" charset="2"/>
              </a:rPr>
              <a:t>시간복잡도 분석</a:t>
            </a:r>
            <a:r>
              <a:rPr lang="en-US" altLang="ko-KR" sz="1800" smtClean="0">
                <a:sym typeface="Symbol" panose="05050102010706020507" pitchFamily="18" charset="2"/>
              </a:rPr>
              <a:t>: </a:t>
            </a:r>
            <a:r>
              <a:rPr lang="ko-KR" altLang="en-US" sz="1800" smtClean="0">
                <a:sym typeface="Symbol" panose="05050102010706020507" pitchFamily="18" charset="2"/>
              </a:rPr>
              <a:t>쉬트라쎈의 방법은 </a:t>
            </a:r>
            <a:r>
              <a:rPr lang="en-US" altLang="ko-KR" sz="1800" smtClean="0">
                <a:sym typeface="Symbol" panose="05050102010706020507" pitchFamily="18" charset="2"/>
              </a:rPr>
              <a:t>7</a:t>
            </a:r>
            <a:r>
              <a:rPr lang="ko-KR" altLang="en-US" sz="1800" smtClean="0">
                <a:sym typeface="Symbol" panose="05050102010706020507" pitchFamily="18" charset="2"/>
              </a:rPr>
              <a:t>번의 곱셈과 </a:t>
            </a:r>
            <a:r>
              <a:rPr lang="en-US" altLang="ko-KR" sz="1800" smtClean="0">
                <a:sym typeface="Symbol" panose="05050102010706020507" pitchFamily="18" charset="2"/>
              </a:rPr>
              <a:t>18</a:t>
            </a:r>
            <a:r>
              <a:rPr lang="ko-KR" altLang="en-US" sz="1800" smtClean="0">
                <a:sym typeface="Symbol" panose="05050102010706020507" pitchFamily="18" charset="2"/>
              </a:rPr>
              <a:t>번의 덧셈</a:t>
            </a:r>
            <a:r>
              <a:rPr lang="en-US" altLang="ko-KR" sz="1800" smtClean="0">
                <a:sym typeface="Symbol" panose="05050102010706020507" pitchFamily="18" charset="2"/>
              </a:rPr>
              <a:t>/</a:t>
            </a:r>
            <a:r>
              <a:rPr lang="ko-KR" altLang="en-US" sz="1800" smtClean="0">
                <a:sym typeface="Symbol" panose="05050102010706020507" pitchFamily="18" charset="2"/>
              </a:rPr>
              <a:t>뺄셈을 필요</a:t>
            </a:r>
            <a:r>
              <a:rPr lang="en-US" altLang="ko-KR" sz="1800" smtClean="0">
                <a:sym typeface="Symbol" panose="05050102010706020507" pitchFamily="18" charset="2"/>
              </a:rPr>
              <a:t>. </a:t>
            </a:r>
            <a:r>
              <a:rPr lang="ko-KR" altLang="en-US" sz="1800" smtClean="0">
                <a:sym typeface="Symbol" panose="05050102010706020507" pitchFamily="18" charset="2"/>
              </a:rPr>
              <a:t>언뜻 봐서는 전혀 좋아지지 않았다</a:t>
            </a:r>
            <a:r>
              <a:rPr lang="en-US" altLang="ko-KR" sz="1800" smtClean="0">
                <a:sym typeface="Symbol" panose="05050102010706020507" pitchFamily="18" charset="2"/>
              </a:rPr>
              <a:t>! </a:t>
            </a:r>
            <a:r>
              <a:rPr lang="ko-KR" altLang="en-US" sz="1800" smtClean="0">
                <a:sym typeface="Symbol" panose="05050102010706020507" pitchFamily="18" charset="2"/>
              </a:rPr>
              <a:t>그러나 행렬의 크기가 커지면 쉬트라쎈의 방법이</a:t>
            </a:r>
            <a:r>
              <a:rPr lang="en-US" altLang="ko-KR" sz="1800" smtClean="0">
                <a:sym typeface="Symbol" panose="05050102010706020507" pitchFamily="18" charset="2"/>
              </a:rPr>
              <a:t> </a:t>
            </a:r>
            <a:r>
              <a:rPr lang="ko-KR" altLang="en-US" sz="1800" smtClean="0">
                <a:sym typeface="Symbol" panose="05050102010706020507" pitchFamily="18" charset="2"/>
              </a:rPr>
              <a:t>효율적임</a:t>
            </a:r>
            <a:r>
              <a:rPr lang="en-US" altLang="ko-KR" sz="1800" smtClean="0">
                <a:sym typeface="Symbol" panose="05050102010706020507" pitchFamily="18" charset="2"/>
              </a:rPr>
              <a:t>.</a:t>
            </a:r>
            <a:endParaRPr lang="en-US" altLang="ko-KR" smtClean="0">
              <a:sym typeface="Symbol" panose="05050102010706020507" pitchFamily="18" charset="2"/>
            </a:endParaRPr>
          </a:p>
        </p:txBody>
      </p:sp>
      <p:graphicFrame>
        <p:nvGraphicFramePr>
          <p:cNvPr id="75781" name="Object 1024"/>
          <p:cNvGraphicFramePr>
            <a:graphicFrameLocks noChangeAspect="1"/>
          </p:cNvGraphicFramePr>
          <p:nvPr/>
        </p:nvGraphicFramePr>
        <p:xfrm>
          <a:off x="2209800" y="1066800"/>
          <a:ext cx="3290888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16" name="수식" r:id="rId4" imgW="2171700" imgH="482600" progId="Equation.3">
                  <p:embed/>
                </p:oleObj>
              </mc:Choice>
              <mc:Fallback>
                <p:oleObj name="수식" r:id="rId4" imgW="2171700" imgH="4826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066800"/>
                        <a:ext cx="3290888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1025"/>
          <p:cNvGraphicFramePr>
            <a:graphicFrameLocks noChangeAspect="1"/>
          </p:cNvGraphicFramePr>
          <p:nvPr/>
        </p:nvGraphicFramePr>
        <p:xfrm>
          <a:off x="1828800" y="2057400"/>
          <a:ext cx="4100513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17" name="수식" r:id="rId6" imgW="2705100" imgH="482600" progId="Equation.3">
                  <p:embed/>
                </p:oleObj>
              </mc:Choice>
              <mc:Fallback>
                <p:oleObj name="수식" r:id="rId6" imgW="2705100" imgH="4826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57400"/>
                        <a:ext cx="4100513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1026"/>
          <p:cNvGraphicFramePr>
            <a:graphicFrameLocks noChangeAspect="1"/>
          </p:cNvGraphicFramePr>
          <p:nvPr/>
        </p:nvGraphicFramePr>
        <p:xfrm>
          <a:off x="2579688" y="2971800"/>
          <a:ext cx="25257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18" name="수식" r:id="rId8" imgW="1637589" imgH="215806" progId="Equation.3">
                  <p:embed/>
                </p:oleObj>
              </mc:Choice>
              <mc:Fallback>
                <p:oleObj name="수식" r:id="rId8" imgW="1637589" imgH="215806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8" y="2971800"/>
                        <a:ext cx="2525712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1027"/>
          <p:cNvGraphicFramePr>
            <a:graphicFrameLocks noChangeAspect="1"/>
          </p:cNvGraphicFramePr>
          <p:nvPr/>
        </p:nvGraphicFramePr>
        <p:xfrm>
          <a:off x="2552700" y="3244850"/>
          <a:ext cx="18986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19" name="수식" r:id="rId10" imgW="1231366" imgH="215806" progId="Equation.3">
                  <p:embed/>
                </p:oleObj>
              </mc:Choice>
              <mc:Fallback>
                <p:oleObj name="수식" r:id="rId10" imgW="1231366" imgH="215806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3244850"/>
                        <a:ext cx="189865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1028"/>
          <p:cNvGraphicFramePr>
            <a:graphicFrameLocks noChangeAspect="1"/>
          </p:cNvGraphicFramePr>
          <p:nvPr/>
        </p:nvGraphicFramePr>
        <p:xfrm>
          <a:off x="2582863" y="3500438"/>
          <a:ext cx="188118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0" name="Equation" r:id="rId12" imgW="1219200" imgH="228600" progId="Equation.3">
                  <p:embed/>
                </p:oleObj>
              </mc:Choice>
              <mc:Fallback>
                <p:oleObj name="Equation" r:id="rId12" imgW="1219200" imgH="2286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863" y="3500438"/>
                        <a:ext cx="1881187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6" name="Object 1029"/>
          <p:cNvGraphicFramePr>
            <a:graphicFrameLocks noChangeAspect="1"/>
          </p:cNvGraphicFramePr>
          <p:nvPr/>
        </p:nvGraphicFramePr>
        <p:xfrm>
          <a:off x="2571750" y="3786188"/>
          <a:ext cx="190023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1" name="Equation" r:id="rId14" imgW="1231366" imgH="215806" progId="Equation.3">
                  <p:embed/>
                </p:oleObj>
              </mc:Choice>
              <mc:Fallback>
                <p:oleObj name="Equation" r:id="rId14" imgW="1231366" imgH="215806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3786188"/>
                        <a:ext cx="1900238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7" name="Object 1030"/>
          <p:cNvGraphicFramePr>
            <a:graphicFrameLocks noChangeAspect="1"/>
          </p:cNvGraphicFramePr>
          <p:nvPr/>
        </p:nvGraphicFramePr>
        <p:xfrm>
          <a:off x="2563813" y="4049713"/>
          <a:ext cx="18986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2" name="수식" r:id="rId16" imgW="1231366" imgH="228501" progId="Equation.3">
                  <p:embed/>
                </p:oleObj>
              </mc:Choice>
              <mc:Fallback>
                <p:oleObj name="수식" r:id="rId16" imgW="1231366" imgH="228501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13" y="4049713"/>
                        <a:ext cx="189865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8" name="Object 1031"/>
          <p:cNvGraphicFramePr>
            <a:graphicFrameLocks noChangeAspect="1"/>
          </p:cNvGraphicFramePr>
          <p:nvPr/>
        </p:nvGraphicFramePr>
        <p:xfrm>
          <a:off x="2555875" y="4321175"/>
          <a:ext cx="2506663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3" name="수식" r:id="rId18" imgW="1625600" imgH="228600" progId="Equation.3">
                  <p:embed/>
                </p:oleObj>
              </mc:Choice>
              <mc:Fallback>
                <p:oleObj name="수식" r:id="rId18" imgW="1625600" imgH="2286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321175"/>
                        <a:ext cx="2506663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9" name="Object 1032"/>
          <p:cNvGraphicFramePr>
            <a:graphicFrameLocks noChangeAspect="1"/>
          </p:cNvGraphicFramePr>
          <p:nvPr/>
        </p:nvGraphicFramePr>
        <p:xfrm>
          <a:off x="2549525" y="4581525"/>
          <a:ext cx="25654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4" name="수식" r:id="rId20" imgW="1663700" imgH="228600" progId="Equation.3">
                  <p:embed/>
                </p:oleObj>
              </mc:Choice>
              <mc:Fallback>
                <p:oleObj name="수식" r:id="rId20" imgW="1663700" imgH="2286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4581525"/>
                        <a:ext cx="25654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B3CC20-6C53-47E6-8199-66E3B118DE3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ko-KR" i="1" smtClean="0"/>
              <a:t>n</a:t>
            </a:r>
            <a:r>
              <a:rPr lang="en-US" altLang="ko-KR" smtClean="0"/>
              <a:t> </a:t>
            </a:r>
            <a:r>
              <a:rPr lang="en-US" altLang="ko-KR" smtClean="0">
                <a:sym typeface="Symbol" panose="05050102010706020507" pitchFamily="18" charset="2"/>
              </a:rPr>
              <a:t> 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/>
              <a:t> </a:t>
            </a:r>
            <a:r>
              <a:rPr lang="ko-KR" altLang="en-US" smtClean="0"/>
              <a:t>행렬곱셈</a:t>
            </a:r>
            <a:r>
              <a:rPr lang="en-US" altLang="ko-KR" smtClean="0"/>
              <a:t>: </a:t>
            </a:r>
            <a:r>
              <a:rPr lang="ko-KR" altLang="en-US" smtClean="0"/>
              <a:t>쉬트라쎈의 방법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029200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문제</a:t>
            </a:r>
            <a:r>
              <a:rPr lang="en-US" altLang="ko-KR" sz="2000" smtClean="0"/>
              <a:t>:</a:t>
            </a:r>
            <a:r>
              <a:rPr lang="en-US" altLang="ko-KR" sz="2000" i="1" smtClean="0"/>
              <a:t> n</a:t>
            </a:r>
            <a:r>
              <a:rPr lang="ko-KR" altLang="en-US" sz="2000" smtClean="0"/>
              <a:t>이 </a:t>
            </a:r>
            <a:r>
              <a:rPr lang="en-US" altLang="ko-KR" sz="2000" smtClean="0"/>
              <a:t>2</a:t>
            </a:r>
            <a:r>
              <a:rPr lang="ko-KR" altLang="en-US" sz="2000" smtClean="0"/>
              <a:t>의 거듭제곱이고</a:t>
            </a:r>
            <a:r>
              <a:rPr lang="en-US" altLang="ko-KR" sz="2000" smtClean="0"/>
              <a:t>, </a:t>
            </a:r>
            <a:r>
              <a:rPr lang="ko-KR" altLang="en-US" sz="2000" smtClean="0"/>
              <a:t>각 행렬을 </a:t>
            </a:r>
            <a:r>
              <a:rPr lang="en-US" altLang="ko-KR" sz="2000" smtClean="0"/>
              <a:t>4</a:t>
            </a:r>
            <a:r>
              <a:rPr lang="ko-KR" altLang="en-US" sz="2000" smtClean="0"/>
              <a:t>개의 부분행렬</a:t>
            </a:r>
            <a:r>
              <a:rPr lang="en-US" altLang="ko-KR" sz="2000" smtClean="0"/>
              <a:t>(submatrix)</a:t>
            </a:r>
            <a:r>
              <a:rPr lang="ko-KR" altLang="en-US" sz="2000" smtClean="0"/>
              <a:t>로 나눈다고 가정하자</a:t>
            </a:r>
            <a:r>
              <a:rPr lang="en-US" altLang="ko-KR" sz="2000" smtClean="0"/>
              <a:t>. </a:t>
            </a:r>
            <a:r>
              <a:rPr lang="ko-KR" altLang="en-US" sz="2000" smtClean="0"/>
              <a:t>두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 </a:t>
            </a:r>
            <a:r>
              <a:rPr lang="en-US" altLang="ko-KR" sz="2000" smtClean="0">
                <a:sym typeface="Symbol" panose="05050102010706020507" pitchFamily="18" charset="2"/>
              </a:rPr>
              <a:t> </a:t>
            </a:r>
            <a:r>
              <a:rPr lang="en-US" altLang="ko-KR" sz="2000" i="1" smtClean="0">
                <a:sym typeface="Symbol" panose="05050102010706020507" pitchFamily="18" charset="2"/>
              </a:rPr>
              <a:t>n</a:t>
            </a:r>
            <a:r>
              <a:rPr lang="en-US" altLang="ko-KR" sz="2000" smtClean="0">
                <a:sym typeface="Symbol" panose="05050102010706020507" pitchFamily="18" charset="2"/>
              </a:rPr>
              <a:t> </a:t>
            </a:r>
            <a:r>
              <a:rPr lang="ko-KR" altLang="en-US" sz="2000" smtClean="0">
                <a:sym typeface="Symbol" panose="05050102010706020507" pitchFamily="18" charset="2"/>
              </a:rPr>
              <a:t>행렬 </a:t>
            </a:r>
            <a:r>
              <a:rPr lang="en-US" altLang="ko-KR" sz="2000" i="1" smtClean="0">
                <a:sym typeface="Symbol" panose="05050102010706020507" pitchFamily="18" charset="2"/>
              </a:rPr>
              <a:t>A</a:t>
            </a:r>
            <a:r>
              <a:rPr lang="ko-KR" altLang="en-US" sz="2000" smtClean="0">
                <a:sym typeface="Symbol" panose="05050102010706020507" pitchFamily="18" charset="2"/>
              </a:rPr>
              <a:t>와 </a:t>
            </a:r>
            <a:r>
              <a:rPr lang="en-US" altLang="ko-KR" sz="2000" i="1" smtClean="0">
                <a:sym typeface="Symbol" panose="05050102010706020507" pitchFamily="18" charset="2"/>
              </a:rPr>
              <a:t>B</a:t>
            </a:r>
            <a:r>
              <a:rPr lang="ko-KR" altLang="en-US" sz="2000" smtClean="0">
                <a:sym typeface="Symbol" panose="05050102010706020507" pitchFamily="18" charset="2"/>
              </a:rPr>
              <a:t>의 곱 </a:t>
            </a:r>
            <a:r>
              <a:rPr lang="en-US" altLang="ko-KR" sz="2000" i="1" smtClean="0">
                <a:sym typeface="Symbol" panose="05050102010706020507" pitchFamily="18" charset="2"/>
              </a:rPr>
              <a:t>C</a:t>
            </a:r>
            <a:r>
              <a:rPr lang="en-US" altLang="ko-KR" sz="2000" smtClean="0">
                <a:sym typeface="Symbol" panose="05050102010706020507" pitchFamily="18" charset="2"/>
              </a:rPr>
              <a:t>:</a:t>
            </a:r>
          </a:p>
          <a:p>
            <a:pPr eaLnBrk="1" hangingPunct="1"/>
            <a:endParaRPr lang="en-US" altLang="ko-KR" sz="2000" smtClean="0">
              <a:sym typeface="Symbol" panose="05050102010706020507" pitchFamily="18" charset="2"/>
            </a:endParaRPr>
          </a:p>
          <a:p>
            <a:pPr eaLnBrk="1" hangingPunct="1"/>
            <a:endParaRPr lang="en-US" altLang="ko-KR" sz="2000" smtClean="0">
              <a:sym typeface="Symbol" panose="05050102010706020507" pitchFamily="18" charset="2"/>
            </a:endParaRPr>
          </a:p>
          <a:p>
            <a:pPr eaLnBrk="1" hangingPunct="1"/>
            <a:r>
              <a:rPr lang="ko-KR" altLang="en-US" sz="2000" smtClean="0">
                <a:sym typeface="Symbol" panose="05050102010706020507" pitchFamily="18" charset="2"/>
              </a:rPr>
              <a:t>쉬트라쎈</a:t>
            </a:r>
            <a:r>
              <a:rPr lang="en-US" altLang="ko-KR" sz="2000" smtClean="0">
                <a:sym typeface="Symbol" panose="05050102010706020507" pitchFamily="18" charset="2"/>
              </a:rPr>
              <a:t>(Strassen)</a:t>
            </a:r>
            <a:r>
              <a:rPr lang="ko-KR" altLang="en-US" sz="2000" smtClean="0">
                <a:sym typeface="Symbol" panose="05050102010706020507" pitchFamily="18" charset="2"/>
              </a:rPr>
              <a:t>의 해</a:t>
            </a:r>
            <a:r>
              <a:rPr lang="en-US" altLang="ko-KR" sz="2000" smtClean="0">
                <a:sym typeface="Symbol" panose="05050102010706020507" pitchFamily="18" charset="2"/>
              </a:rPr>
              <a:t>:</a:t>
            </a:r>
          </a:p>
          <a:p>
            <a:pPr eaLnBrk="1" hangingPunct="1"/>
            <a:endParaRPr lang="en-US" altLang="ko-KR" sz="2000" smtClean="0">
              <a:sym typeface="Symbol" panose="05050102010706020507" pitchFamily="18" charset="2"/>
            </a:endParaRPr>
          </a:p>
          <a:p>
            <a:pPr eaLnBrk="1" hangingPunct="1"/>
            <a:endParaRPr lang="en-US" altLang="ko-KR" sz="2000" smtClean="0">
              <a:sym typeface="Symbol" panose="05050102010706020507" pitchFamily="18" charset="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2000" smtClean="0">
                <a:sym typeface="Symbol" panose="05050102010706020507" pitchFamily="18" charset="2"/>
              </a:rPr>
              <a:t>	</a:t>
            </a:r>
            <a:r>
              <a:rPr lang="ko-KR" altLang="en-US" sz="2000" smtClean="0">
                <a:sym typeface="Symbol" panose="05050102010706020507" pitchFamily="18" charset="2"/>
              </a:rPr>
              <a:t>여기서</a:t>
            </a:r>
            <a:endParaRPr lang="ko-KR" altLang="en-US" sz="2000" smtClean="0"/>
          </a:p>
        </p:txBody>
      </p:sp>
      <p:graphicFrame>
        <p:nvGraphicFramePr>
          <p:cNvPr id="76805" name="Object 1024"/>
          <p:cNvGraphicFramePr>
            <a:graphicFrameLocks noChangeAspect="1"/>
          </p:cNvGraphicFramePr>
          <p:nvPr/>
        </p:nvGraphicFramePr>
        <p:xfrm>
          <a:off x="2057400" y="1765300"/>
          <a:ext cx="37592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46" name="수식" r:id="rId4" imgW="2336800" imgH="482600" progId="Equation.3">
                  <p:embed/>
                </p:oleObj>
              </mc:Choice>
              <mc:Fallback>
                <p:oleObj name="수식" r:id="rId4" imgW="2336800" imgH="4826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65300"/>
                        <a:ext cx="37592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1025"/>
          <p:cNvGraphicFramePr>
            <a:graphicFrameLocks noChangeAspect="1"/>
          </p:cNvGraphicFramePr>
          <p:nvPr/>
        </p:nvGraphicFramePr>
        <p:xfrm>
          <a:off x="1600200" y="2819400"/>
          <a:ext cx="48736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47" name="수식" r:id="rId6" imgW="3022600" imgH="482600" progId="Equation.3">
                  <p:embed/>
                </p:oleObj>
              </mc:Choice>
              <mc:Fallback>
                <p:oleObj name="수식" r:id="rId6" imgW="3022600" imgH="4826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19400"/>
                        <a:ext cx="487362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1026"/>
          <p:cNvGraphicFramePr>
            <a:graphicFrameLocks noChangeAspect="1"/>
          </p:cNvGraphicFramePr>
          <p:nvPr/>
        </p:nvGraphicFramePr>
        <p:xfrm>
          <a:off x="2209800" y="3886200"/>
          <a:ext cx="29940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48" name="수식" r:id="rId8" imgW="1764534" imgH="215806" progId="Equation.3">
                  <p:embed/>
                </p:oleObj>
              </mc:Choice>
              <mc:Fallback>
                <p:oleObj name="수식" r:id="rId8" imgW="1764534" imgH="215806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86200"/>
                        <a:ext cx="299402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1027"/>
          <p:cNvGraphicFramePr>
            <a:graphicFrameLocks noChangeAspect="1"/>
          </p:cNvGraphicFramePr>
          <p:nvPr/>
        </p:nvGraphicFramePr>
        <p:xfrm>
          <a:off x="2176463" y="4203700"/>
          <a:ext cx="23193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49" name="수식" r:id="rId10" imgW="1333500" imgH="215900" progId="Equation.3">
                  <p:embed/>
                </p:oleObj>
              </mc:Choice>
              <mc:Fallback>
                <p:oleObj name="수식" r:id="rId10" imgW="1333500" imgH="2159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4203700"/>
                        <a:ext cx="2319337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9" name="Object 1028"/>
          <p:cNvGraphicFramePr>
            <a:graphicFrameLocks noChangeAspect="1"/>
          </p:cNvGraphicFramePr>
          <p:nvPr/>
        </p:nvGraphicFramePr>
        <p:xfrm>
          <a:off x="2178050" y="4498975"/>
          <a:ext cx="239712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50" name="Equation" r:id="rId12" imgW="1333500" imgH="228600" progId="Equation.3">
                  <p:embed/>
                </p:oleObj>
              </mc:Choice>
              <mc:Fallback>
                <p:oleObj name="Equation" r:id="rId12" imgW="1333500" imgH="2286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4498975"/>
                        <a:ext cx="239712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0" name="Object 1029"/>
          <p:cNvGraphicFramePr>
            <a:graphicFrameLocks noChangeAspect="1"/>
          </p:cNvGraphicFramePr>
          <p:nvPr/>
        </p:nvGraphicFramePr>
        <p:xfrm>
          <a:off x="2176463" y="4779963"/>
          <a:ext cx="23304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51" name="Equation" r:id="rId14" imgW="1345616" imgH="215806" progId="Equation.3">
                  <p:embed/>
                </p:oleObj>
              </mc:Choice>
              <mc:Fallback>
                <p:oleObj name="Equation" r:id="rId14" imgW="1345616" imgH="215806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4779963"/>
                        <a:ext cx="233045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1" name="Object 1030"/>
          <p:cNvGraphicFramePr>
            <a:graphicFrameLocks noChangeAspect="1"/>
          </p:cNvGraphicFramePr>
          <p:nvPr/>
        </p:nvGraphicFramePr>
        <p:xfrm>
          <a:off x="2185988" y="5076825"/>
          <a:ext cx="22558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52" name="Equation" r:id="rId16" imgW="1333500" imgH="228600" progId="Equation.3">
                  <p:embed/>
                </p:oleObj>
              </mc:Choice>
              <mc:Fallback>
                <p:oleObj name="Equation" r:id="rId16" imgW="1333500" imgH="2286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5076825"/>
                        <a:ext cx="2255837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2" name="Object 1031"/>
          <p:cNvGraphicFramePr>
            <a:graphicFrameLocks noChangeAspect="1"/>
          </p:cNvGraphicFramePr>
          <p:nvPr/>
        </p:nvGraphicFramePr>
        <p:xfrm>
          <a:off x="2176463" y="5387975"/>
          <a:ext cx="29606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53" name="수식" r:id="rId18" imgW="1765300" imgH="228600" progId="Equation.3">
                  <p:embed/>
                </p:oleObj>
              </mc:Choice>
              <mc:Fallback>
                <p:oleObj name="수식" r:id="rId18" imgW="1765300" imgH="2286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5387975"/>
                        <a:ext cx="29606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3" name="Object 1032"/>
          <p:cNvGraphicFramePr>
            <a:graphicFrameLocks noChangeAspect="1"/>
          </p:cNvGraphicFramePr>
          <p:nvPr/>
        </p:nvGraphicFramePr>
        <p:xfrm>
          <a:off x="2165350" y="5713413"/>
          <a:ext cx="300355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54" name="수식" r:id="rId20" imgW="1790700" imgH="228600" progId="Equation.3">
                  <p:embed/>
                </p:oleObj>
              </mc:Choice>
              <mc:Fallback>
                <p:oleObj name="수식" r:id="rId20" imgW="1790700" imgH="2286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5713413"/>
                        <a:ext cx="3003550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6814" name="직선 연결선 15"/>
          <p:cNvCxnSpPr>
            <a:cxnSpLocks noChangeShapeType="1"/>
          </p:cNvCxnSpPr>
          <p:nvPr/>
        </p:nvCxnSpPr>
        <p:spPr bwMode="auto">
          <a:xfrm>
            <a:off x="2178050" y="2171700"/>
            <a:ext cx="9286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5" name="직선 연결선 20"/>
          <p:cNvCxnSpPr>
            <a:cxnSpLocks noChangeShapeType="1"/>
          </p:cNvCxnSpPr>
          <p:nvPr/>
        </p:nvCxnSpPr>
        <p:spPr bwMode="auto">
          <a:xfrm>
            <a:off x="3500438" y="2143125"/>
            <a:ext cx="92868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6" name="직선 연결선 21"/>
          <p:cNvCxnSpPr>
            <a:cxnSpLocks noChangeShapeType="1"/>
          </p:cNvCxnSpPr>
          <p:nvPr/>
        </p:nvCxnSpPr>
        <p:spPr bwMode="auto">
          <a:xfrm>
            <a:off x="4786313" y="2143125"/>
            <a:ext cx="92868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7" name="직선 연결선 23"/>
          <p:cNvCxnSpPr>
            <a:cxnSpLocks noChangeShapeType="1"/>
          </p:cNvCxnSpPr>
          <p:nvPr/>
        </p:nvCxnSpPr>
        <p:spPr bwMode="auto">
          <a:xfrm rot="5400000">
            <a:off x="2358232" y="2142331"/>
            <a:ext cx="5715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8" name="직선 연결선 24"/>
          <p:cNvCxnSpPr>
            <a:cxnSpLocks noChangeShapeType="1"/>
          </p:cNvCxnSpPr>
          <p:nvPr/>
        </p:nvCxnSpPr>
        <p:spPr bwMode="auto">
          <a:xfrm rot="5400000">
            <a:off x="3680619" y="2153444"/>
            <a:ext cx="5715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9" name="직선 연결선 25"/>
          <p:cNvCxnSpPr>
            <a:cxnSpLocks noChangeShapeType="1"/>
          </p:cNvCxnSpPr>
          <p:nvPr/>
        </p:nvCxnSpPr>
        <p:spPr bwMode="auto">
          <a:xfrm rot="5400000">
            <a:off x="4929982" y="2142331"/>
            <a:ext cx="5715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20518F-C561-45CC-9998-D290EF6EA004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/>
            <a:r>
              <a:rPr lang="ko-KR" altLang="en-US" smtClean="0"/>
              <a:t>쉬트라쎈의 알고리즘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2578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b="1" dirty="0" smtClean="0">
                <a:latin typeface="+mn-ea"/>
              </a:rPr>
              <a:t>문제</a:t>
            </a:r>
            <a:r>
              <a:rPr lang="en-US" altLang="ko-KR" sz="2000" dirty="0" smtClean="0">
                <a:latin typeface="+mn-ea"/>
              </a:rPr>
              <a:t>: </a:t>
            </a:r>
            <a:r>
              <a:rPr lang="en-US" altLang="ko-KR" sz="2000" i="1" dirty="0" smtClean="0"/>
              <a:t>n</a:t>
            </a:r>
            <a:r>
              <a:rPr lang="ko-KR" altLang="en-US" sz="2000" dirty="0" smtClean="0">
                <a:latin typeface="+mn-ea"/>
              </a:rPr>
              <a:t>이 </a:t>
            </a:r>
            <a:r>
              <a:rPr lang="en-US" altLang="ko-KR" sz="2000" dirty="0" smtClean="0">
                <a:latin typeface="+mn-ea"/>
              </a:rPr>
              <a:t>2</a:t>
            </a:r>
            <a:r>
              <a:rPr lang="ko-KR" altLang="en-US" sz="2000" dirty="0" smtClean="0">
                <a:latin typeface="+mn-ea"/>
              </a:rPr>
              <a:t>의 거듭제곱일 때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 </a:t>
            </a:r>
            <a:r>
              <a:rPr lang="en-US" altLang="ko-KR" sz="2000" i="1" dirty="0" smtClean="0">
                <a:sym typeface="Symbol" pitchFamily="18" charset="2"/>
              </a:rPr>
              <a:t>n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 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크기의 두 행렬의 곱을 구하시오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.</a:t>
            </a:r>
          </a:p>
          <a:p>
            <a:pPr eaLnBrk="1" hangingPunct="1">
              <a:defRPr/>
            </a:pPr>
            <a:r>
              <a:rPr lang="ko-KR" altLang="en-US" sz="2000" b="1" dirty="0" smtClean="0">
                <a:latin typeface="+mn-ea"/>
                <a:sym typeface="Symbol" pitchFamily="18" charset="2"/>
              </a:rPr>
              <a:t>입력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: 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정수 </a:t>
            </a:r>
            <a:r>
              <a:rPr lang="en-US" altLang="ko-KR" sz="2000" i="1" dirty="0" smtClean="0">
                <a:sym typeface="Symbol" pitchFamily="18" charset="2"/>
              </a:rPr>
              <a:t>n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, 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 </a:t>
            </a:r>
            <a:r>
              <a:rPr lang="en-US" altLang="ko-KR" sz="2000" i="1" dirty="0" smtClean="0">
                <a:sym typeface="Symbol" pitchFamily="18" charset="2"/>
              </a:rPr>
              <a:t>n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 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크기의 행렬 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A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와 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B</a:t>
            </a:r>
          </a:p>
          <a:p>
            <a:pPr eaLnBrk="1" hangingPunct="1">
              <a:defRPr/>
            </a:pPr>
            <a:r>
              <a:rPr lang="ko-KR" altLang="en-US" sz="2000" b="1" dirty="0" smtClean="0">
                <a:latin typeface="+mn-ea"/>
                <a:sym typeface="Symbol" pitchFamily="18" charset="2"/>
              </a:rPr>
              <a:t>출력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: 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행렬 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A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와 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B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의 곱인 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C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void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strassen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(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int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n,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n*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n_matrix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A,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n*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n_matrix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B,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n*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n_matrix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  <a:sym typeface="Symbol" pitchFamily="18" charset="2"/>
              </a:rPr>
              <a:t>&amp;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C)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	if (n &lt;= </a:t>
            </a:r>
            <a:r>
              <a:rPr lang="ko-KR" altLang="en-US" sz="1600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임계점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	     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단순한 알고리즘을 사용하여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C = A * B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를 계산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	else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	      A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를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4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개의 부분행렬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A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11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, A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12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, A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21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, A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22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로 분할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	      B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를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4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개의 부분행렬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B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11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, B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12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, B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21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, B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22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로 분할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	      </a:t>
            </a:r>
            <a:r>
              <a:rPr lang="ko-KR" altLang="en-US" sz="1600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쉬트라쎈의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방법을 사용하여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C = A * B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를 계산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	      // </a:t>
            </a:r>
            <a:r>
              <a:rPr lang="ko-KR" altLang="en-US" sz="1600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되부르는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호출의 예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: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strassen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(n/2, A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11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+A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12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, B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11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+B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22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,M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	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}</a:t>
            </a:r>
          </a:p>
          <a:p>
            <a:pPr eaLnBrk="1" hangingPunct="1">
              <a:defRPr/>
            </a:pPr>
            <a:endParaRPr lang="en-US" altLang="ko-KR" sz="2000" dirty="0" smtClean="0">
              <a:latin typeface="+mn-ea"/>
              <a:sym typeface="Symbol" pitchFamily="18" charset="2"/>
            </a:endParaRPr>
          </a:p>
          <a:p>
            <a:pPr eaLnBrk="1" hangingPunct="1">
              <a:defRPr/>
            </a:pPr>
            <a:r>
              <a:rPr lang="ko-KR" altLang="en-US" sz="2000" dirty="0" smtClean="0">
                <a:latin typeface="+mn-ea"/>
                <a:sym typeface="Symbol" pitchFamily="18" charset="2"/>
              </a:rPr>
              <a:t>용어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: </a:t>
            </a:r>
            <a:r>
              <a:rPr lang="ko-KR" altLang="en-US" sz="2000" dirty="0" err="1" smtClean="0">
                <a:latin typeface="+mn-ea"/>
                <a:sym typeface="Symbol" pitchFamily="18" charset="2"/>
              </a:rPr>
              <a:t>임계점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(threshold)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이란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? 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두 알고리즘의 효율성이 교차하는 문제의 크기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.</a:t>
            </a:r>
          </a:p>
        </p:txBody>
      </p:sp>
      <p:sp>
        <p:nvSpPr>
          <p:cNvPr id="77829" name="직사각형 5"/>
          <p:cNvSpPr>
            <a:spLocks noChangeArrowheads="1"/>
          </p:cNvSpPr>
          <p:nvPr/>
        </p:nvSpPr>
        <p:spPr bwMode="auto">
          <a:xfrm>
            <a:off x="285750" y="2071688"/>
            <a:ext cx="8501063" cy="30003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AE2476-C345-4D02-A334-425FBDB49DD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885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분석</a:t>
            </a:r>
          </a:p>
        </p:txBody>
      </p:sp>
      <p:sp>
        <p:nvSpPr>
          <p:cNvPr id="286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495776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u="sng" dirty="0" smtClean="0"/>
              <a:t>단순한 방법의 </a:t>
            </a:r>
            <a:r>
              <a:rPr lang="ko-KR" altLang="en-US" sz="2000" dirty="0" smtClean="0"/>
              <a:t>시간복잡도 분석</a:t>
            </a:r>
            <a:endParaRPr lang="en-US" altLang="ko-KR" sz="2000" dirty="0" smtClean="0"/>
          </a:p>
          <a:p>
            <a:pPr lvl="1" eaLnBrk="1" hangingPunct="1">
              <a:defRPr/>
            </a:pPr>
            <a:r>
              <a:rPr lang="en-US" altLang="ko-KR" i="1" dirty="0" smtClean="0"/>
              <a:t>T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): </a:t>
            </a:r>
            <a:r>
              <a:rPr lang="en-US" altLang="ko-KR" i="1" dirty="0" smtClean="0"/>
              <a:t>n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  <a:sym typeface="Symbol" pitchFamily="18" charset="2"/>
              </a:rPr>
              <a:t> </a:t>
            </a:r>
            <a:r>
              <a:rPr lang="en-US" altLang="ko-KR" i="1" dirty="0" smtClean="0">
                <a:sym typeface="Symbol" pitchFamily="18" charset="2"/>
              </a:rPr>
              <a:t>n</a:t>
            </a:r>
            <a:r>
              <a:rPr lang="en-US" altLang="ko-KR" dirty="0" smtClean="0">
                <a:latin typeface="+mn-ea"/>
                <a:sym typeface="Symbol" pitchFamily="18" charset="2"/>
              </a:rPr>
              <a:t> </a:t>
            </a:r>
            <a:r>
              <a:rPr lang="ko-KR" altLang="en-US" dirty="0" smtClean="0">
                <a:latin typeface="+mn-ea"/>
                <a:sym typeface="Symbol" pitchFamily="18" charset="2"/>
              </a:rPr>
              <a:t>크기의 행렬 </a:t>
            </a:r>
            <a:r>
              <a:rPr lang="en-US" altLang="ko-KR" dirty="0" smtClean="0">
                <a:latin typeface="+mn-ea"/>
                <a:sym typeface="Symbol" pitchFamily="18" charset="2"/>
              </a:rPr>
              <a:t>A</a:t>
            </a:r>
            <a:r>
              <a:rPr lang="ko-KR" altLang="en-US" dirty="0" smtClean="0">
                <a:latin typeface="+mn-ea"/>
                <a:sym typeface="Symbol" pitchFamily="18" charset="2"/>
              </a:rPr>
              <a:t>와 </a:t>
            </a:r>
            <a:r>
              <a:rPr lang="en-US" altLang="ko-KR" dirty="0" smtClean="0">
                <a:latin typeface="+mn-ea"/>
                <a:sym typeface="Symbol" pitchFamily="18" charset="2"/>
              </a:rPr>
              <a:t>B</a:t>
            </a:r>
            <a:r>
              <a:rPr lang="ko-KR" altLang="en-US" dirty="0" smtClean="0">
                <a:latin typeface="+mn-ea"/>
                <a:sym typeface="Symbol" pitchFamily="18" charset="2"/>
              </a:rPr>
              <a:t>를</a:t>
            </a:r>
            <a:r>
              <a:rPr lang="en-US" altLang="ko-KR" dirty="0" smtClean="0">
                <a:latin typeface="+mn-ea"/>
                <a:sym typeface="Symbol" pitchFamily="18" charset="2"/>
              </a:rPr>
              <a:t> </a:t>
            </a:r>
            <a:r>
              <a:rPr lang="ko-KR" altLang="en-US" dirty="0" smtClean="0">
                <a:latin typeface="+mn-ea"/>
                <a:sym typeface="Symbol" pitchFamily="18" charset="2"/>
              </a:rPr>
              <a:t>곱하는데 걸리는 시간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b="1" dirty="0" smtClean="0"/>
              <a:t>단위연산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곱셈하는 연산</a:t>
            </a:r>
          </a:p>
          <a:p>
            <a:pPr lvl="1" eaLnBrk="1" hangingPunct="1">
              <a:defRPr/>
            </a:pPr>
            <a:r>
              <a:rPr lang="ko-KR" altLang="en-US" b="1" dirty="0" smtClean="0"/>
              <a:t>입력크기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행과 열의 수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n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b="1" dirty="0" smtClean="0"/>
              <a:t>모든 경우 </a:t>
            </a:r>
            <a:r>
              <a:rPr lang="ko-KR" altLang="en-US" dirty="0" smtClean="0"/>
              <a:t>시간복잡도 분석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임계값을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이라고 하자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임계값은</a:t>
            </a:r>
            <a:r>
              <a:rPr lang="ko-KR" altLang="en-US" dirty="0" smtClean="0"/>
              <a:t> 차수에 전혀 영향을 미치지 않는다</a:t>
            </a:r>
            <a:r>
              <a:rPr lang="en-US" altLang="ko-KR" dirty="0" smtClean="0"/>
              <a:t>.)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	</a:t>
            </a:r>
            <a:r>
              <a:rPr lang="ko-KR" altLang="en-US" dirty="0" err="1" smtClean="0"/>
              <a:t>재현식은</a:t>
            </a:r>
            <a:endParaRPr lang="ko-KR" altLang="en-US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ko-KR" altLang="en-US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ko-KR" altLang="en-US" dirty="0" smtClean="0"/>
              <a:t>	이 식을 전개해 보면</a:t>
            </a:r>
            <a:r>
              <a:rPr lang="en-US" altLang="ko-KR" dirty="0" smtClean="0"/>
              <a:t>,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</p:txBody>
      </p:sp>
      <p:graphicFrame>
        <p:nvGraphicFramePr>
          <p:cNvPr id="78853" name="Object 2048"/>
          <p:cNvGraphicFramePr>
            <a:graphicFrameLocks noChangeAspect="1"/>
          </p:cNvGraphicFramePr>
          <p:nvPr/>
        </p:nvGraphicFramePr>
        <p:xfrm>
          <a:off x="2536825" y="2795588"/>
          <a:ext cx="3736975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8" name="수식" r:id="rId4" imgW="2400300" imgH="457200" progId="Equation.3">
                  <p:embed/>
                </p:oleObj>
              </mc:Choice>
              <mc:Fallback>
                <p:oleObj name="수식" r:id="rId4" imgW="2400300" imgH="45720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2795588"/>
                        <a:ext cx="3736975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2049"/>
          <p:cNvGraphicFramePr>
            <a:graphicFrameLocks noChangeAspect="1"/>
          </p:cNvGraphicFramePr>
          <p:nvPr/>
        </p:nvGraphicFramePr>
        <p:xfrm>
          <a:off x="2195513" y="4076700"/>
          <a:ext cx="2711450" cy="213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9" name="Equation" r:id="rId6" imgW="1587500" imgH="1473200" progId="Equation.3">
                  <p:embed/>
                </p:oleObj>
              </mc:Choice>
              <mc:Fallback>
                <p:oleObj name="Equation" r:id="rId6" imgW="1587500" imgH="1473200" progId="Equation.3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076700"/>
                        <a:ext cx="2711450" cy="213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1024"/>
          <p:cNvGraphicFramePr>
            <a:graphicFrameLocks noChangeAspect="1"/>
          </p:cNvGraphicFramePr>
          <p:nvPr/>
        </p:nvGraphicFramePr>
        <p:xfrm>
          <a:off x="5076825" y="4603750"/>
          <a:ext cx="3649663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0" name="수식" r:id="rId8" imgW="3365500" imgH="965200" progId="Equation.3">
                  <p:embed/>
                </p:oleObj>
              </mc:Choice>
              <mc:Fallback>
                <p:oleObj name="수식" r:id="rId8" imgW="3365500" imgH="9652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603750"/>
                        <a:ext cx="3649663" cy="10398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5FF340-6B57-451B-98A7-F10C5EC1623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98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5250" y="428625"/>
            <a:ext cx="8839200" cy="4957763"/>
          </a:xfrm>
        </p:spPr>
        <p:txBody>
          <a:bodyPr/>
          <a:lstStyle/>
          <a:p>
            <a:pPr eaLnBrk="1" hangingPunct="1"/>
            <a:r>
              <a:rPr lang="ko-KR" altLang="en-US" sz="2000" u="sng" smtClean="0"/>
              <a:t>쉬트라센 방법의 </a:t>
            </a:r>
            <a:r>
              <a:rPr lang="ko-KR" altLang="en-US" sz="2000" smtClean="0"/>
              <a:t>시간복잡도 분석 </a:t>
            </a:r>
            <a:r>
              <a:rPr lang="en-US" altLang="ko-KR" sz="2000" smtClean="0"/>
              <a:t>I</a:t>
            </a:r>
          </a:p>
          <a:p>
            <a:pPr eaLnBrk="1" hangingPunct="1"/>
            <a:endParaRPr lang="en-US" altLang="ko-KR" sz="2000" smtClean="0"/>
          </a:p>
          <a:p>
            <a:pPr lvl="1" eaLnBrk="1" hangingPunct="1"/>
            <a:r>
              <a:rPr lang="ko-KR" altLang="en-US" b="1" smtClean="0"/>
              <a:t>단위연산</a:t>
            </a:r>
            <a:r>
              <a:rPr lang="en-US" altLang="ko-KR" smtClean="0"/>
              <a:t>: </a:t>
            </a:r>
            <a:r>
              <a:rPr lang="ko-KR" altLang="en-US" smtClean="0"/>
              <a:t>곱셈하는 연산</a:t>
            </a:r>
          </a:p>
          <a:p>
            <a:pPr lvl="1" eaLnBrk="1" hangingPunct="1"/>
            <a:r>
              <a:rPr lang="ko-KR" altLang="en-US" b="1" smtClean="0"/>
              <a:t>입력크기</a:t>
            </a:r>
            <a:r>
              <a:rPr lang="en-US" altLang="ko-KR" smtClean="0"/>
              <a:t>: </a:t>
            </a:r>
            <a:r>
              <a:rPr lang="ko-KR" altLang="en-US" smtClean="0"/>
              <a:t>행과 열의 수</a:t>
            </a:r>
            <a:r>
              <a:rPr lang="en-US" altLang="ko-KR" smtClean="0"/>
              <a:t>, </a:t>
            </a:r>
            <a:r>
              <a:rPr lang="en-US" altLang="ko-KR" i="1" smtClean="0"/>
              <a:t>n</a:t>
            </a:r>
            <a:endParaRPr lang="en-US" altLang="ko-KR" smtClean="0"/>
          </a:p>
          <a:p>
            <a:pPr lvl="1" eaLnBrk="1" hangingPunct="1"/>
            <a:r>
              <a:rPr lang="ko-KR" altLang="en-US" b="1" smtClean="0"/>
              <a:t>모든 경우 </a:t>
            </a:r>
            <a:r>
              <a:rPr lang="ko-KR" altLang="en-US" smtClean="0"/>
              <a:t>시간복잡도 분석</a:t>
            </a:r>
            <a:r>
              <a:rPr lang="en-US" altLang="ko-KR" smtClean="0"/>
              <a:t>: </a:t>
            </a:r>
            <a:r>
              <a:rPr lang="ko-KR" altLang="en-US" smtClean="0"/>
              <a:t>임계값을 </a:t>
            </a:r>
            <a:r>
              <a:rPr lang="en-US" altLang="ko-KR" smtClean="0"/>
              <a:t>1</a:t>
            </a:r>
            <a:r>
              <a:rPr lang="ko-KR" altLang="en-US" smtClean="0"/>
              <a:t>이라고 하자</a:t>
            </a:r>
            <a:r>
              <a:rPr lang="en-US" altLang="ko-KR" smtClean="0"/>
              <a:t>. (</a:t>
            </a:r>
            <a:r>
              <a:rPr lang="ko-KR" altLang="en-US" smtClean="0"/>
              <a:t>임계값은 차수에 전혀 영향을 미치지 않는다</a:t>
            </a:r>
            <a:r>
              <a:rPr lang="en-US" altLang="ko-KR" smtClean="0"/>
              <a:t>.)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	</a:t>
            </a:r>
            <a:r>
              <a:rPr lang="ko-KR" altLang="en-US" smtClean="0"/>
              <a:t>재현식은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ko-KR" alt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ko-KR" altLang="en-US" smtClean="0"/>
              <a:t>	이 식을 전개해 보면</a:t>
            </a:r>
            <a:r>
              <a:rPr lang="en-US" altLang="ko-KR" smtClean="0"/>
              <a:t>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mtClean="0"/>
          </a:p>
        </p:txBody>
      </p:sp>
      <p:graphicFrame>
        <p:nvGraphicFramePr>
          <p:cNvPr id="79876" name="Object 2048"/>
          <p:cNvGraphicFramePr>
            <a:graphicFrameLocks noChangeAspect="1"/>
          </p:cNvGraphicFramePr>
          <p:nvPr/>
        </p:nvGraphicFramePr>
        <p:xfrm>
          <a:off x="2339975" y="2668588"/>
          <a:ext cx="3814763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7" name="수식" r:id="rId4" imgW="2451100" imgH="457200" progId="Equation.3">
                  <p:embed/>
                </p:oleObj>
              </mc:Choice>
              <mc:Fallback>
                <p:oleObj name="수식" r:id="rId4" imgW="2451100" imgH="45720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668588"/>
                        <a:ext cx="3814763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2049"/>
          <p:cNvGraphicFramePr>
            <a:graphicFrameLocks noChangeAspect="1"/>
          </p:cNvGraphicFramePr>
          <p:nvPr/>
        </p:nvGraphicFramePr>
        <p:xfrm>
          <a:off x="3563938" y="3811588"/>
          <a:ext cx="242887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8" name="Equation" r:id="rId6" imgW="1612900" imgH="1473200" progId="Equation.3">
                  <p:embed/>
                </p:oleObj>
              </mc:Choice>
              <mc:Fallback>
                <p:oleObj name="Equation" r:id="rId6" imgW="1612900" imgH="1473200" progId="Equation.3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811588"/>
                        <a:ext cx="2428875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8" name="모서리가 둥근 직사각형 8"/>
          <p:cNvSpPr>
            <a:spLocks noChangeArrowheads="1"/>
          </p:cNvSpPr>
          <p:nvPr/>
        </p:nvSpPr>
        <p:spPr bwMode="auto">
          <a:xfrm>
            <a:off x="1071563" y="5849938"/>
            <a:ext cx="7000875" cy="7143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600">
                <a:latin typeface="굴림" panose="020B0600000101010101" pitchFamily="50" charset="-127"/>
              </a:rPr>
              <a:t>행렬의 크기가 </a:t>
            </a:r>
            <a:r>
              <a:rPr lang="en-US" altLang="ko-KR" sz="1600">
                <a:latin typeface="굴림" panose="020B0600000101010101" pitchFamily="50" charset="-127"/>
              </a:rPr>
              <a:t>2</a:t>
            </a:r>
            <a:r>
              <a:rPr lang="ko-KR" altLang="en-US" sz="1600">
                <a:latin typeface="굴림" panose="020B0600000101010101" pitchFamily="50" charset="-127"/>
              </a:rPr>
              <a:t>의 지수가 아닌 경우에는 크기를 </a:t>
            </a:r>
            <a:r>
              <a:rPr lang="en-US" altLang="ko-KR" sz="1600">
                <a:latin typeface="굴림" panose="020B0600000101010101" pitchFamily="50" charset="-127"/>
              </a:rPr>
              <a:t>2</a:t>
            </a:r>
            <a:r>
              <a:rPr lang="ko-KR" altLang="en-US" sz="1600">
                <a:latin typeface="굴림" panose="020B0600000101010101" pitchFamily="50" charset="-127"/>
              </a:rPr>
              <a:t>의 지수로 만들기 위해 필요한 만큼의 </a:t>
            </a:r>
            <a:r>
              <a:rPr lang="en-US" altLang="ko-KR" sz="1600">
                <a:latin typeface="굴림" panose="020B0600000101010101" pitchFamily="50" charset="-127"/>
              </a:rPr>
              <a:t>0 </a:t>
            </a:r>
            <a:r>
              <a:rPr lang="ko-KR" altLang="en-US" sz="1600">
                <a:latin typeface="굴림" panose="020B0600000101010101" pitchFamily="50" charset="-127"/>
              </a:rPr>
              <a:t>데이터를 넣는다</a:t>
            </a:r>
            <a:r>
              <a:rPr lang="en-US" altLang="ko-KR" sz="1600">
                <a:latin typeface="굴림" panose="020B0600000101010101" pitchFamily="50" charset="-127"/>
              </a:rPr>
              <a:t>.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49A582-CA71-419B-A890-F1FDCB18ADC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14375"/>
            <a:ext cx="8839200" cy="4495800"/>
          </a:xfrm>
        </p:spPr>
        <p:txBody>
          <a:bodyPr/>
          <a:lstStyle/>
          <a:p>
            <a:pPr eaLnBrk="1" hangingPunct="1"/>
            <a:r>
              <a:rPr lang="ko-KR" altLang="en-US" sz="2000" u="sng" smtClean="0"/>
              <a:t>쉬트라센방법</a:t>
            </a:r>
            <a:r>
              <a:rPr lang="ko-KR" altLang="en-US" sz="2000" smtClean="0"/>
              <a:t>의 시간복잡도 분석 </a:t>
            </a:r>
            <a:r>
              <a:rPr lang="en-US" altLang="ko-KR" sz="2000" smtClean="0"/>
              <a:t>II</a:t>
            </a:r>
          </a:p>
          <a:p>
            <a:pPr eaLnBrk="1" hangingPunct="1"/>
            <a:endParaRPr lang="en-US" altLang="ko-KR" sz="2000" smtClean="0"/>
          </a:p>
          <a:p>
            <a:pPr lvl="1" eaLnBrk="1" hangingPunct="1"/>
            <a:r>
              <a:rPr lang="ko-KR" altLang="en-US" b="1" smtClean="0"/>
              <a:t>단위연산</a:t>
            </a:r>
            <a:r>
              <a:rPr lang="en-US" altLang="ko-KR" smtClean="0"/>
              <a:t>: </a:t>
            </a:r>
            <a:r>
              <a:rPr lang="ko-KR" altLang="en-US" smtClean="0"/>
              <a:t>덧셈</a:t>
            </a:r>
            <a:r>
              <a:rPr lang="en-US" altLang="ko-KR" smtClean="0"/>
              <a:t>/</a:t>
            </a:r>
            <a:r>
              <a:rPr lang="ko-KR" altLang="en-US" smtClean="0"/>
              <a:t>뺄셈하는 연산</a:t>
            </a:r>
          </a:p>
          <a:p>
            <a:pPr lvl="1" eaLnBrk="1" hangingPunct="1"/>
            <a:r>
              <a:rPr lang="ko-KR" altLang="en-US" b="1" smtClean="0"/>
              <a:t>입력크기</a:t>
            </a:r>
            <a:r>
              <a:rPr lang="en-US" altLang="ko-KR" smtClean="0"/>
              <a:t>: </a:t>
            </a:r>
            <a:r>
              <a:rPr lang="ko-KR" altLang="en-US" smtClean="0"/>
              <a:t>행과 열의 수</a:t>
            </a:r>
            <a:r>
              <a:rPr lang="en-US" altLang="ko-KR" smtClean="0"/>
              <a:t>, </a:t>
            </a:r>
            <a:r>
              <a:rPr lang="en-US" altLang="ko-KR" i="1" smtClean="0"/>
              <a:t>n</a:t>
            </a:r>
            <a:endParaRPr lang="en-US" altLang="ko-KR" smtClean="0"/>
          </a:p>
          <a:p>
            <a:pPr lvl="1" eaLnBrk="1" hangingPunct="1"/>
            <a:r>
              <a:rPr lang="ko-KR" altLang="en-US" b="1" smtClean="0"/>
              <a:t>모든 경우 </a:t>
            </a:r>
            <a:r>
              <a:rPr lang="ko-KR" altLang="en-US" smtClean="0"/>
              <a:t>시간복잡도 분석</a:t>
            </a:r>
            <a:r>
              <a:rPr lang="en-US" altLang="ko-KR" smtClean="0"/>
              <a:t>: </a:t>
            </a:r>
            <a:r>
              <a:rPr lang="ko-KR" altLang="en-US" smtClean="0"/>
              <a:t>위에서와 마찬가지로 임계값을 </a:t>
            </a:r>
            <a:r>
              <a:rPr lang="en-US" altLang="ko-KR" smtClean="0"/>
              <a:t>1</a:t>
            </a:r>
            <a:r>
              <a:rPr lang="ko-KR" altLang="en-US" smtClean="0"/>
              <a:t>이라고 하자</a:t>
            </a:r>
            <a:r>
              <a:rPr lang="en-US" altLang="ko-KR" smtClean="0"/>
              <a:t>. </a:t>
            </a:r>
            <a:r>
              <a:rPr lang="ko-KR" altLang="en-US" smtClean="0"/>
              <a:t>재현식은</a:t>
            </a:r>
          </a:p>
          <a:p>
            <a:pPr lvl="1" eaLnBrk="1" hangingPunct="1"/>
            <a:endParaRPr lang="ko-KR" alt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ko-KR" altLang="en-US" smtClean="0"/>
              <a:t>	</a:t>
            </a: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ko-KR" altLang="en-US" smtClean="0"/>
              <a:t>도사정리의 </a:t>
            </a:r>
            <a:r>
              <a:rPr lang="en-US" altLang="ko-KR" smtClean="0"/>
              <a:t>3</a:t>
            </a:r>
            <a:r>
              <a:rPr lang="ko-KR" altLang="en-US" smtClean="0"/>
              <a:t>가지 중에서 </a:t>
            </a:r>
            <a:r>
              <a:rPr lang="en-US" altLang="ko-KR" smtClean="0"/>
              <a:t>1</a:t>
            </a:r>
            <a:r>
              <a:rPr lang="ko-KR" altLang="en-US" smtClean="0"/>
              <a:t>번을 이용하면 간단히 해를 구할 수 있다</a:t>
            </a:r>
            <a:r>
              <a:rPr lang="en-US" altLang="ko-KR" smtClean="0"/>
              <a:t>.</a:t>
            </a:r>
          </a:p>
        </p:txBody>
      </p:sp>
      <p:graphicFrame>
        <p:nvGraphicFramePr>
          <p:cNvPr id="80900" name="Object 1024"/>
          <p:cNvGraphicFramePr>
            <a:graphicFrameLocks noChangeAspect="1"/>
          </p:cNvGraphicFramePr>
          <p:nvPr/>
        </p:nvGraphicFramePr>
        <p:xfrm>
          <a:off x="2397125" y="2625725"/>
          <a:ext cx="523398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0" name="수식" r:id="rId5" imgW="2971800" imgH="457200" progId="Equation.3">
                  <p:embed/>
                </p:oleObj>
              </mc:Choice>
              <mc:Fallback>
                <p:oleObj name="수식" r:id="rId5" imgW="2971800" imgH="4572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2625725"/>
                        <a:ext cx="5233988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1025"/>
          <p:cNvGraphicFramePr>
            <a:graphicFrameLocks noChangeAspect="1"/>
          </p:cNvGraphicFramePr>
          <p:nvPr/>
        </p:nvGraphicFramePr>
        <p:xfrm>
          <a:off x="2786063" y="4214813"/>
          <a:ext cx="2143125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1" name="수식" r:id="rId7" imgW="1168400" imgH="736600" progId="Equation.3">
                  <p:embed/>
                </p:oleObj>
              </mc:Choice>
              <mc:Fallback>
                <p:oleObj name="수식" r:id="rId7" imgW="1168400" imgH="7366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4214813"/>
                        <a:ext cx="2143125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2C740E-5E6D-4E81-B334-2EEBD5C6FB7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857375" y="2198688"/>
          <a:ext cx="5762625" cy="11128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8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</a:rPr>
                        <a:t>표준알고리즘</a:t>
                      </a:r>
                      <a:endParaRPr lang="ko-KR" altLang="en-US" sz="1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</a:rPr>
                        <a:t>쉬트라센</a:t>
                      </a: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</a:rPr>
                        <a:t> 알고리즘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곱셈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덧셈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뺄셈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2965" name="Object 8"/>
          <p:cNvGraphicFramePr>
            <a:graphicFrameLocks noChangeAspect="1"/>
          </p:cNvGraphicFramePr>
          <p:nvPr/>
        </p:nvGraphicFramePr>
        <p:xfrm>
          <a:off x="4143375" y="2587625"/>
          <a:ext cx="4460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6" name="Equation" r:id="rId4" imgW="177569" imgH="202936" progId="Equation.3">
                  <p:embed/>
                </p:oleObj>
              </mc:Choice>
              <mc:Fallback>
                <p:oleObj name="Equation" r:id="rId4" imgW="177569" imgH="20293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2587625"/>
                        <a:ext cx="44608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6" name="Object 9"/>
          <p:cNvGraphicFramePr>
            <a:graphicFrameLocks noChangeAspect="1"/>
          </p:cNvGraphicFramePr>
          <p:nvPr/>
        </p:nvGraphicFramePr>
        <p:xfrm>
          <a:off x="3792538" y="2944813"/>
          <a:ext cx="114776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7" name="Equation" r:id="rId6" imgW="457002" imgH="203112" progId="Equation.3">
                  <p:embed/>
                </p:oleObj>
              </mc:Choice>
              <mc:Fallback>
                <p:oleObj name="Equation" r:id="rId6" imgW="457002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2944813"/>
                        <a:ext cx="1147762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7" name="Object 10"/>
          <p:cNvGraphicFramePr>
            <a:graphicFrameLocks noChangeAspect="1"/>
          </p:cNvGraphicFramePr>
          <p:nvPr/>
        </p:nvGraphicFramePr>
        <p:xfrm>
          <a:off x="6088063" y="2587625"/>
          <a:ext cx="7016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8" name="Equation" r:id="rId8" imgW="279279" imgH="203112" progId="Equation.3">
                  <p:embed/>
                </p:oleObj>
              </mc:Choice>
              <mc:Fallback>
                <p:oleObj name="Equation" r:id="rId8" imgW="279279" imgH="2031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063" y="2587625"/>
                        <a:ext cx="70167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8" name="Object 11"/>
          <p:cNvGraphicFramePr>
            <a:graphicFrameLocks noChangeAspect="1"/>
          </p:cNvGraphicFramePr>
          <p:nvPr/>
        </p:nvGraphicFramePr>
        <p:xfrm>
          <a:off x="5676900" y="2944813"/>
          <a:ext cx="178593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9" name="Equation" r:id="rId10" imgW="710891" imgH="203112" progId="Equation.3">
                  <p:embed/>
                </p:oleObj>
              </mc:Choice>
              <mc:Fallback>
                <p:oleObj name="Equation" r:id="rId10" imgW="710891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900" y="2944813"/>
                        <a:ext cx="178593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268538" y="3690938"/>
            <a:ext cx="4808537" cy="3413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ko-KR" altLang="en-US" sz="1800" dirty="0">
                <a:latin typeface="굴림" charset="-127"/>
                <a:ea typeface="굴림" charset="-127"/>
              </a:rPr>
              <a:t>표</a:t>
            </a:r>
            <a:r>
              <a:rPr lang="en-US" altLang="ko-KR" sz="1800" dirty="0">
                <a:latin typeface="굴림" charset="-127"/>
                <a:ea typeface="굴림" charset="-127"/>
              </a:rPr>
              <a:t>2.3 </a:t>
            </a:r>
            <a:r>
              <a:rPr lang="en-US" altLang="ko-KR" sz="1800" i="1" dirty="0" err="1">
                <a:latin typeface="+mn-lt"/>
                <a:ea typeface="굴림" charset="-127"/>
              </a:rPr>
              <a:t>n</a:t>
            </a:r>
            <a:r>
              <a:rPr lang="en-US" altLang="ko-KR" sz="1800" dirty="0" err="1">
                <a:latin typeface="+mn-ea"/>
                <a:ea typeface="굴림" charset="-127"/>
                <a:sym typeface="Symbol" pitchFamily="18" charset="2"/>
              </a:rPr>
              <a:t></a:t>
            </a:r>
            <a:r>
              <a:rPr lang="en-US" altLang="ko-KR" sz="1800" i="1" dirty="0" err="1">
                <a:latin typeface="+mn-lt"/>
                <a:ea typeface="굴림" charset="-127"/>
                <a:sym typeface="Symbol" pitchFamily="18" charset="2"/>
              </a:rPr>
              <a:t>n</a:t>
            </a:r>
            <a:r>
              <a:rPr lang="en-US" altLang="ko-KR" sz="1800" dirty="0">
                <a:latin typeface="+mn-ea"/>
                <a:ea typeface="굴림" charset="-127"/>
                <a:sym typeface="Symbol" pitchFamily="18" charset="2"/>
              </a:rPr>
              <a:t> </a:t>
            </a:r>
            <a:r>
              <a:rPr lang="ko-KR" altLang="en-US" sz="1800" dirty="0">
                <a:latin typeface="+mn-ea"/>
                <a:ea typeface="굴림" charset="-127"/>
                <a:sym typeface="Symbol" pitchFamily="18" charset="2"/>
              </a:rPr>
              <a:t>행렬을 곱하는 두 알고리즘의 비교</a:t>
            </a:r>
            <a:endParaRPr lang="ko-KR" altLang="en-US" sz="1800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857085-40F8-44E2-A3D1-21112F352DD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2000250"/>
            <a:ext cx="8839200" cy="4114800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두 개의 행렬을 곱하기 위한 문제에 대해서 시간복잡도가 </a:t>
            </a:r>
            <a:r>
              <a:rPr lang="ko-KR" altLang="en-US" sz="2000" smtClean="0">
                <a:sym typeface="Symbol" panose="05050102010706020507" pitchFamily="18" charset="2"/>
              </a:rPr>
              <a:t></a:t>
            </a:r>
            <a:r>
              <a:rPr lang="en-US" altLang="ko-KR" sz="2000" smtClean="0">
                <a:sym typeface="Symbol" panose="05050102010706020507" pitchFamily="18" charset="2"/>
              </a:rPr>
              <a:t>(</a:t>
            </a:r>
            <a:r>
              <a:rPr lang="en-US" altLang="ko-KR" sz="2000" i="1" smtClean="0">
                <a:sym typeface="Symbol" panose="05050102010706020507" pitchFamily="18" charset="2"/>
              </a:rPr>
              <a:t>n</a:t>
            </a:r>
            <a:r>
              <a:rPr lang="en-US" altLang="ko-KR" sz="2000" baseline="50000" smtClean="0">
                <a:sym typeface="Symbol" panose="05050102010706020507" pitchFamily="18" charset="2"/>
              </a:rPr>
              <a:t>2</a:t>
            </a:r>
            <a:r>
              <a:rPr lang="en-US" altLang="ko-KR" sz="2000" smtClean="0">
                <a:sym typeface="Symbol" panose="05050102010706020507" pitchFamily="18" charset="2"/>
              </a:rPr>
              <a:t>)</a:t>
            </a:r>
            <a:r>
              <a:rPr lang="ko-KR" altLang="en-US" sz="2000" smtClean="0">
                <a:sym typeface="Symbol" panose="05050102010706020507" pitchFamily="18" charset="2"/>
              </a:rPr>
              <a:t>이 되는 알고리즘을 만들어 낸 사람은 아무도 없다</a:t>
            </a:r>
            <a:r>
              <a:rPr lang="en-US" altLang="ko-KR" sz="2000" smtClean="0">
                <a:sym typeface="Symbol" panose="05050102010706020507" pitchFamily="18" charset="2"/>
              </a:rPr>
              <a:t>.</a:t>
            </a:r>
          </a:p>
          <a:p>
            <a:pPr eaLnBrk="1" hangingPunct="1"/>
            <a:endParaRPr lang="en-US" altLang="ko-KR" sz="2000" smtClean="0">
              <a:sym typeface="Symbol" panose="05050102010706020507" pitchFamily="18" charset="2"/>
            </a:endParaRPr>
          </a:p>
          <a:p>
            <a:pPr eaLnBrk="1" hangingPunct="1"/>
            <a:r>
              <a:rPr lang="ko-KR" altLang="en-US" sz="2000" smtClean="0">
                <a:sym typeface="Symbol" panose="05050102010706020507" pitchFamily="18" charset="2"/>
              </a:rPr>
              <a:t>게다가 그러한 알고리즘을 만들 수 없다고 증명한 사람도 아무도 없다</a:t>
            </a:r>
            <a:r>
              <a:rPr lang="en-US" altLang="ko-KR" sz="2000" smtClean="0">
                <a:sym typeface="Symbol" panose="05050102010706020507" pitchFamily="18" charset="2"/>
              </a:rPr>
              <a:t>.</a:t>
            </a:r>
          </a:p>
          <a:p>
            <a:pPr eaLnBrk="1" hangingPunct="1"/>
            <a:endParaRPr lang="en-US" altLang="ko-KR" sz="2000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ko-KR" sz="2000" smtClean="0">
                <a:sym typeface="Symbol" panose="05050102010706020507" pitchFamily="18" charset="2"/>
              </a:rPr>
              <a:t>Shumel</a:t>
            </a:r>
            <a:r>
              <a:rPr lang="ko-KR" altLang="en-US" sz="2000" smtClean="0">
                <a:sym typeface="Symbol" panose="05050102010706020507" pitchFamily="18" charset="2"/>
              </a:rPr>
              <a:t> </a:t>
            </a:r>
            <a:r>
              <a:rPr lang="en-US" altLang="ko-KR" sz="2000" smtClean="0">
                <a:sym typeface="Symbol" panose="05050102010706020507" pitchFamily="18" charset="2"/>
              </a:rPr>
              <a:t>Winograd: </a:t>
            </a:r>
            <a:r>
              <a:rPr lang="ko-KR" altLang="en-US" sz="2000" smtClean="0">
                <a:sym typeface="Symbol" panose="05050102010706020507" pitchFamily="18" charset="2"/>
              </a:rPr>
              <a:t>덧셈</a:t>
            </a:r>
            <a:r>
              <a:rPr lang="en-US" altLang="ko-KR" sz="2000" smtClean="0">
                <a:sym typeface="Symbol" panose="05050102010706020507" pitchFamily="18" charset="2"/>
              </a:rPr>
              <a:t>/</a:t>
            </a:r>
            <a:r>
              <a:rPr lang="ko-KR" altLang="en-US" sz="2000" smtClean="0">
                <a:sym typeface="Symbol" panose="05050102010706020507" pitchFamily="18" charset="2"/>
              </a:rPr>
              <a:t>뺄셈 </a:t>
            </a:r>
            <a:r>
              <a:rPr lang="en-US" altLang="ko-KR" sz="2000" smtClean="0">
                <a:sym typeface="Symbol" panose="05050102010706020507" pitchFamily="18" charset="2"/>
              </a:rPr>
              <a:t>15</a:t>
            </a:r>
            <a:r>
              <a:rPr lang="ko-KR" altLang="en-US" sz="2000" smtClean="0">
                <a:sym typeface="Symbol" panose="05050102010706020507" pitchFamily="18" charset="2"/>
              </a:rPr>
              <a:t>회만 수행하는 변형된 쉬트라센 알고리즘 고안</a:t>
            </a:r>
            <a:endParaRPr lang="en-US" altLang="ko-KR" sz="2000" smtClean="0">
              <a:sym typeface="Symbol" panose="05050102010706020507" pitchFamily="18" charset="2"/>
            </a:endParaRPr>
          </a:p>
          <a:p>
            <a:pPr eaLnBrk="1" hangingPunct="1"/>
            <a:endParaRPr lang="en-US" altLang="ko-KR" sz="2000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ko-KR" sz="2000" smtClean="0"/>
              <a:t>Coppersmith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Winograd(1987): </a:t>
            </a:r>
            <a:r>
              <a:rPr lang="ko-KR" altLang="en-US" sz="2000" smtClean="0"/>
              <a:t>곱셈을 단위연산으로 한 시간복잡도가 </a:t>
            </a:r>
            <a:endParaRPr lang="en-US" altLang="ko-KR" sz="2000" smtClean="0"/>
          </a:p>
          <a:p>
            <a:pPr eaLnBrk="1" hangingPunct="1"/>
            <a:endParaRPr lang="en-US" altLang="ko-KR" sz="20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2000" smtClean="0"/>
              <a:t>   </a:t>
            </a:r>
            <a:r>
              <a:rPr lang="ko-KR" altLang="en-US" sz="2000" smtClean="0"/>
              <a:t>인 알고리즘 제안</a:t>
            </a:r>
            <a:r>
              <a:rPr lang="en-US" altLang="ko-KR" sz="2000" smtClean="0"/>
              <a:t>- </a:t>
            </a:r>
            <a:r>
              <a:rPr lang="ko-KR" altLang="en-US" sz="2000" smtClean="0"/>
              <a:t>비효율적</a:t>
            </a:r>
            <a:endParaRPr lang="en-US" altLang="ko-KR" sz="2000" smtClean="0"/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928688" y="928688"/>
            <a:ext cx="1571625" cy="571500"/>
          </a:xfrm>
          <a:prstGeom prst="roundRect">
            <a:avLst/>
          </a:prstGeom>
          <a:solidFill>
            <a:schemeClr val="accent4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dirty="0"/>
              <a:t>Discussion</a:t>
            </a:r>
            <a:endParaRPr lang="ko-KR" altLang="en-US" sz="2000" dirty="0"/>
          </a:p>
        </p:txBody>
      </p:sp>
      <p:graphicFrame>
        <p:nvGraphicFramePr>
          <p:cNvPr id="83973" name="Object 1025"/>
          <p:cNvGraphicFramePr>
            <a:graphicFrameLocks noChangeAspect="1"/>
          </p:cNvGraphicFramePr>
          <p:nvPr/>
        </p:nvGraphicFramePr>
        <p:xfrm>
          <a:off x="2714625" y="4286250"/>
          <a:ext cx="20970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3" name="Equation" r:id="rId4" imgW="1143000" imgH="228600" progId="Equation.3">
                  <p:embed/>
                </p:oleObj>
              </mc:Choice>
              <mc:Fallback>
                <p:oleObj name="Equation" r:id="rId4" imgW="1143000" imgH="2286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4286250"/>
                        <a:ext cx="20970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3"/>
          <p:cNvGraphicFramePr>
            <a:graphicFrameLocks noChangeAspect="1"/>
          </p:cNvGraphicFramePr>
          <p:nvPr/>
        </p:nvGraphicFramePr>
        <p:xfrm>
          <a:off x="3100388" y="5214938"/>
          <a:ext cx="14668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4" name="Equation" r:id="rId6" imgW="800100" imgH="228600" progId="Equation.3">
                  <p:embed/>
                </p:oleObj>
              </mc:Choice>
              <mc:Fallback>
                <p:oleObj name="Equation" r:id="rId6" imgW="8001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8" y="5214938"/>
                        <a:ext cx="146685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3895B8-51A0-455B-8EBB-E7014D41EAB6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큰 정수 계산법</a:t>
            </a:r>
            <a:endParaRPr lang="en-US" altLang="ko-KR" smtClean="0"/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28688"/>
            <a:ext cx="8991600" cy="5500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하드웨어의 용량을 초과하는 정수연산 </a:t>
            </a:r>
            <a:r>
              <a:rPr lang="en-US" altLang="ko-KR" smtClean="0"/>
              <a:t>– </a:t>
            </a:r>
            <a:r>
              <a:rPr lang="ko-KR" altLang="en-US" smtClean="0"/>
              <a:t>천문학</a:t>
            </a: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smtClean="0"/>
              <a:t>정수 배열을 이용한 큰 정수의 표현</a:t>
            </a: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543,127                         5        4        3        1       2       7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mtClean="0"/>
              <a:t>                                                S[6]   S[5]   S[4]   S[3]   S[2]   S[1]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i="1" smtClean="0"/>
              <a:t>n</a:t>
            </a:r>
            <a:r>
              <a:rPr lang="en-US" altLang="ko-KR" smtClean="0"/>
              <a:t>: </a:t>
            </a:r>
            <a:r>
              <a:rPr lang="ko-KR" altLang="en-US" smtClean="0"/>
              <a:t>큰</a:t>
            </a:r>
            <a:r>
              <a:rPr lang="en-US" altLang="ko-KR" smtClean="0"/>
              <a:t> </a:t>
            </a:r>
            <a:r>
              <a:rPr lang="ko-KR" altLang="en-US" smtClean="0"/>
              <a:t>정수의 숫자</a:t>
            </a:r>
            <a:r>
              <a:rPr lang="en-US" altLang="ko-KR" smtClean="0"/>
              <a:t>(digit) </a:t>
            </a:r>
            <a:r>
              <a:rPr lang="ko-KR" altLang="en-US" smtClean="0"/>
              <a:t>개수</a:t>
            </a:r>
            <a:r>
              <a:rPr lang="en-US" altLang="ko-KR" smtClean="0"/>
              <a:t> 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mtClean="0"/>
              <a:t>        - </a:t>
            </a:r>
            <a:r>
              <a:rPr lang="ko-KR" altLang="en-US" smtClean="0"/>
              <a:t>단순 곱셈은 </a:t>
            </a:r>
            <a:r>
              <a:rPr lang="en-US" altLang="ko-KR" i="1" smtClean="0"/>
              <a:t>n</a:t>
            </a:r>
            <a:r>
              <a:rPr lang="en-US" altLang="ko-KR" baseline="30000" smtClean="0"/>
              <a:t> 2</a:t>
            </a:r>
            <a:r>
              <a:rPr lang="ko-KR" altLang="en-US" smtClean="0"/>
              <a:t>시간 걸림</a:t>
            </a:r>
            <a:r>
              <a:rPr lang="en-US" altLang="ko-KR" smtClean="0"/>
              <a:t>. </a:t>
            </a:r>
            <a:r>
              <a:rPr lang="ko-KR" altLang="en-US" smtClean="0"/>
              <a:t>덧셈</a:t>
            </a:r>
            <a:r>
              <a:rPr lang="en-US" altLang="ko-KR" smtClean="0"/>
              <a:t>/</a:t>
            </a:r>
            <a:r>
              <a:rPr lang="ko-KR" altLang="en-US" smtClean="0"/>
              <a:t>뺄셈은 </a:t>
            </a:r>
            <a:r>
              <a:rPr lang="en-US" altLang="ko-KR" smtClean="0"/>
              <a:t>1</a:t>
            </a:r>
            <a:r>
              <a:rPr lang="ko-KR" altLang="en-US" smtClean="0"/>
              <a:t>차 시간에 수행 가능</a:t>
            </a:r>
            <a:endParaRPr lang="en-US" altLang="ko-KR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mtClean="0"/>
              <a:t>        - 1</a:t>
            </a:r>
            <a:r>
              <a:rPr lang="ko-KR" altLang="en-US" smtClean="0"/>
              <a:t>차시간 가능</a:t>
            </a:r>
            <a:r>
              <a:rPr lang="en-US" altLang="ko-KR" smtClean="0"/>
              <a:t>: </a:t>
            </a:r>
            <a:r>
              <a:rPr lang="en-US" altLang="ko-KR" i="1" smtClean="0"/>
              <a:t>u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smtClean="0"/>
              <a:t>10</a:t>
            </a:r>
            <a:r>
              <a:rPr lang="en-US" altLang="ko-KR" i="1" baseline="30000" smtClean="0"/>
              <a:t>m</a:t>
            </a:r>
            <a:r>
              <a:rPr lang="en-US" altLang="ko-KR" smtClean="0"/>
              <a:t>,  </a:t>
            </a:r>
            <a:r>
              <a:rPr lang="en-US" altLang="ko-KR" i="1" smtClean="0"/>
              <a:t>u</a:t>
            </a:r>
            <a:r>
              <a:rPr lang="en-US" altLang="ko-KR" smtClean="0"/>
              <a:t> divide 10</a:t>
            </a:r>
            <a:r>
              <a:rPr lang="en-US" altLang="ko-KR" i="1" baseline="30000" smtClean="0"/>
              <a:t>m</a:t>
            </a:r>
            <a:r>
              <a:rPr lang="en-US" altLang="ko-KR" baseline="30000" smtClean="0"/>
              <a:t> </a:t>
            </a:r>
            <a:r>
              <a:rPr lang="en-US" altLang="ko-KR" smtClean="0"/>
              <a:t>, </a:t>
            </a:r>
            <a:r>
              <a:rPr lang="en-US" altLang="ko-KR" i="1" smtClean="0"/>
              <a:t>u</a:t>
            </a:r>
            <a:r>
              <a:rPr lang="en-US" altLang="ko-KR" smtClean="0"/>
              <a:t> mod 10</a:t>
            </a:r>
            <a:r>
              <a:rPr lang="en-US" altLang="ko-KR" i="1" baseline="30000" smtClean="0"/>
              <a:t>m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sym typeface="Symbol" panose="05050102010706020507" pitchFamily="18" charset="2"/>
              </a:rPr>
              <a:t>567,832  = 567 10</a:t>
            </a:r>
            <a:r>
              <a:rPr lang="en-US" altLang="ko-KR" baseline="30000" smtClean="0">
                <a:sym typeface="Symbol" panose="05050102010706020507" pitchFamily="18" charset="2"/>
              </a:rPr>
              <a:t>3</a:t>
            </a:r>
            <a:r>
              <a:rPr lang="en-US" altLang="ko-KR" smtClean="0">
                <a:sym typeface="Symbol" panose="05050102010706020507" pitchFamily="18" charset="2"/>
              </a:rPr>
              <a:t> + 832 ,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sym typeface="Symbol" panose="05050102010706020507" pitchFamily="18" charset="2"/>
              </a:rPr>
              <a:t>9,423,723 = 9423 10</a:t>
            </a:r>
            <a:r>
              <a:rPr lang="en-US" altLang="ko-KR" baseline="30000" smtClean="0">
                <a:sym typeface="Symbol" panose="05050102010706020507" pitchFamily="18" charset="2"/>
              </a:rPr>
              <a:t>3</a:t>
            </a:r>
            <a:r>
              <a:rPr lang="en-US" altLang="ko-KR" smtClean="0">
                <a:sym typeface="Symbol" panose="05050102010706020507" pitchFamily="18" charset="2"/>
              </a:rPr>
              <a:t> + 723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mtClean="0">
                <a:sym typeface="Symbol" panose="05050102010706020507" pitchFamily="18" charset="2"/>
              </a:rPr>
              <a:t>                    </a:t>
            </a:r>
            <a:r>
              <a:rPr lang="en-US" altLang="ko-KR" i="1" smtClean="0"/>
              <a:t>u</a:t>
            </a:r>
            <a:r>
              <a:rPr lang="en-US" altLang="ko-KR" smtClean="0">
                <a:sym typeface="Symbol" panose="05050102010706020507" pitchFamily="18" charset="2"/>
              </a:rPr>
              <a:t> =   </a:t>
            </a:r>
            <a:r>
              <a:rPr lang="en-US" altLang="ko-KR" i="1" smtClean="0">
                <a:sym typeface="Symbol" panose="05050102010706020507" pitchFamily="18" charset="2"/>
              </a:rPr>
              <a:t>x </a:t>
            </a:r>
            <a:r>
              <a:rPr lang="en-US" altLang="ko-KR" smtClean="0">
                <a:sym typeface="Symbol" panose="05050102010706020507" pitchFamily="18" charset="2"/>
              </a:rPr>
              <a:t> </a:t>
            </a:r>
            <a:r>
              <a:rPr lang="en-US" altLang="ko-KR" smtClean="0"/>
              <a:t>10</a:t>
            </a:r>
            <a:r>
              <a:rPr lang="en-US" altLang="ko-KR" i="1" baseline="30000" smtClean="0"/>
              <a:t>m</a:t>
            </a:r>
            <a:r>
              <a:rPr lang="en-US" altLang="ko-KR" i="1" smtClean="0"/>
              <a:t>   </a:t>
            </a:r>
            <a:r>
              <a:rPr lang="en-US" altLang="ko-KR" smtClean="0"/>
              <a:t> +    </a:t>
            </a:r>
            <a:r>
              <a:rPr lang="en-US" altLang="ko-KR" i="1" smtClean="0"/>
              <a:t>y 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i="1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i="1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i="1" smtClean="0"/>
              <a:t> u</a:t>
            </a:r>
            <a:r>
              <a:rPr lang="en-US" altLang="ko-KR" smtClean="0">
                <a:sym typeface="Symbol" panose="05050102010706020507" pitchFamily="18" charset="2"/>
              </a:rPr>
              <a:t> = </a:t>
            </a:r>
            <a:r>
              <a:rPr lang="en-US" altLang="ko-KR" i="1" smtClean="0">
                <a:sym typeface="Symbol" panose="05050102010706020507" pitchFamily="18" charset="2"/>
              </a:rPr>
              <a:t>x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smtClean="0"/>
              <a:t>10</a:t>
            </a:r>
            <a:r>
              <a:rPr lang="en-US" altLang="ko-KR" i="1" baseline="30000" smtClean="0"/>
              <a:t>m </a:t>
            </a:r>
            <a:r>
              <a:rPr lang="en-US" altLang="ko-KR" smtClean="0"/>
              <a:t>+ </a:t>
            </a:r>
            <a:r>
              <a:rPr lang="en-US" altLang="ko-KR" i="1" smtClean="0"/>
              <a:t>y, v</a:t>
            </a:r>
            <a:r>
              <a:rPr lang="en-US" altLang="ko-KR" smtClean="0">
                <a:sym typeface="Symbol" panose="05050102010706020507" pitchFamily="18" charset="2"/>
              </a:rPr>
              <a:t> = </a:t>
            </a:r>
            <a:r>
              <a:rPr lang="en-US" altLang="ko-KR" i="1" smtClean="0">
                <a:sym typeface="Symbol" panose="05050102010706020507" pitchFamily="18" charset="2"/>
              </a:rPr>
              <a:t>w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smtClean="0"/>
              <a:t>10</a:t>
            </a:r>
            <a:r>
              <a:rPr lang="en-US" altLang="ko-KR" i="1" baseline="30000" smtClean="0"/>
              <a:t>m </a:t>
            </a:r>
            <a:r>
              <a:rPr lang="en-US" altLang="ko-KR" smtClean="0"/>
              <a:t>+ </a:t>
            </a:r>
            <a:r>
              <a:rPr lang="en-US" altLang="ko-KR" i="1" smtClean="0"/>
              <a:t>z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i="1" smtClean="0"/>
              <a:t>u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i="1" smtClean="0"/>
              <a:t>v = </a:t>
            </a:r>
            <a:r>
              <a:rPr lang="en-US" altLang="ko-KR" smtClean="0"/>
              <a:t>(</a:t>
            </a:r>
            <a:r>
              <a:rPr lang="en-US" altLang="ko-KR" i="1" smtClean="0">
                <a:sym typeface="Symbol" panose="05050102010706020507" pitchFamily="18" charset="2"/>
              </a:rPr>
              <a:t>x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smtClean="0"/>
              <a:t>10</a:t>
            </a:r>
            <a:r>
              <a:rPr lang="en-US" altLang="ko-KR" i="1" baseline="30000" smtClean="0"/>
              <a:t>m </a:t>
            </a:r>
            <a:r>
              <a:rPr lang="en-US" altLang="ko-KR" smtClean="0"/>
              <a:t>+ </a:t>
            </a:r>
            <a:r>
              <a:rPr lang="en-US" altLang="ko-KR" i="1" smtClean="0"/>
              <a:t>y</a:t>
            </a:r>
            <a:r>
              <a:rPr lang="en-US" altLang="ko-KR" smtClean="0"/>
              <a:t>)</a:t>
            </a:r>
            <a:r>
              <a:rPr lang="en-US" altLang="ko-KR" smtClean="0">
                <a:sym typeface="Symbol" panose="05050102010706020507" pitchFamily="18" charset="2"/>
              </a:rPr>
              <a:t> </a:t>
            </a:r>
            <a:r>
              <a:rPr lang="en-US" altLang="ko-KR" smtClean="0"/>
              <a:t>(</a:t>
            </a:r>
            <a:r>
              <a:rPr lang="en-US" altLang="ko-KR" i="1" smtClean="0">
                <a:sym typeface="Symbol" panose="05050102010706020507" pitchFamily="18" charset="2"/>
              </a:rPr>
              <a:t>w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smtClean="0"/>
              <a:t>10</a:t>
            </a:r>
            <a:r>
              <a:rPr lang="en-US" altLang="ko-KR" i="1" baseline="30000" smtClean="0"/>
              <a:t>m </a:t>
            </a:r>
            <a:r>
              <a:rPr lang="en-US" altLang="ko-KR" smtClean="0"/>
              <a:t>+ </a:t>
            </a:r>
            <a:r>
              <a:rPr lang="en-US" altLang="ko-KR" i="1" smtClean="0"/>
              <a:t>z</a:t>
            </a:r>
            <a:r>
              <a:rPr lang="en-US" altLang="ko-KR" smtClean="0"/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mtClean="0"/>
              <a:t>         = </a:t>
            </a:r>
            <a:r>
              <a:rPr lang="en-US" altLang="ko-KR" i="1" smtClean="0">
                <a:sym typeface="Symbol" panose="05050102010706020507" pitchFamily="18" charset="2"/>
              </a:rPr>
              <a:t>xw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smtClean="0"/>
              <a:t>10</a:t>
            </a:r>
            <a:r>
              <a:rPr lang="en-US" altLang="ko-KR" baseline="30000" smtClean="0"/>
              <a:t>2</a:t>
            </a:r>
            <a:r>
              <a:rPr lang="en-US" altLang="ko-KR" i="1" baseline="30000" smtClean="0"/>
              <a:t>m </a:t>
            </a:r>
            <a:r>
              <a:rPr lang="en-US" altLang="ko-KR" smtClean="0"/>
              <a:t>+ (</a:t>
            </a:r>
            <a:r>
              <a:rPr lang="en-US" altLang="ko-KR" i="1" smtClean="0"/>
              <a:t>xz+wy</a:t>
            </a:r>
            <a:r>
              <a:rPr lang="en-US" altLang="ko-KR" smtClean="0"/>
              <a:t>) </a:t>
            </a:r>
            <a:r>
              <a:rPr lang="en-US" altLang="ko-KR" smtClean="0">
                <a:sym typeface="Symbol" panose="05050102010706020507" pitchFamily="18" charset="2"/>
              </a:rPr>
              <a:t> </a:t>
            </a:r>
            <a:r>
              <a:rPr lang="en-US" altLang="ko-KR" smtClean="0"/>
              <a:t>10</a:t>
            </a:r>
            <a:r>
              <a:rPr lang="en-US" altLang="ko-KR" i="1" baseline="30000" smtClean="0"/>
              <a:t>m </a:t>
            </a:r>
            <a:r>
              <a:rPr lang="en-US" altLang="ko-KR" smtClean="0"/>
              <a:t>+</a:t>
            </a:r>
            <a:r>
              <a:rPr lang="en-US" altLang="ko-KR" i="1" smtClean="0"/>
              <a:t> yz</a:t>
            </a:r>
          </a:p>
        </p:txBody>
      </p:sp>
      <p:sp>
        <p:nvSpPr>
          <p:cNvPr id="7" name="모서리가 둥근 사각형 설명선 6"/>
          <p:cNvSpPr/>
          <p:nvPr/>
        </p:nvSpPr>
        <p:spPr bwMode="auto">
          <a:xfrm>
            <a:off x="1143000" y="4522788"/>
            <a:ext cx="714375" cy="285750"/>
          </a:xfrm>
          <a:prstGeom prst="wedgeRoundRectCallout">
            <a:avLst>
              <a:gd name="adj1" fmla="val 51620"/>
              <a:gd name="adj2" fmla="val -13976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i="1" dirty="0">
                <a:latin typeface="+mn-lt"/>
              </a:rPr>
              <a:t>n</a:t>
            </a:r>
            <a:r>
              <a:rPr lang="en-US" altLang="ko-KR" sz="1200" dirty="0">
                <a:latin typeface="+mn-lt"/>
              </a:rPr>
              <a:t> digits</a:t>
            </a:r>
            <a:endParaRPr lang="ko-KR" altLang="en-US" sz="1200" dirty="0">
              <a:latin typeface="+mn-lt"/>
            </a:endParaRPr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2357438" y="4451350"/>
            <a:ext cx="928687" cy="285750"/>
          </a:xfrm>
          <a:prstGeom prst="wedgeRoundRectCallout">
            <a:avLst>
              <a:gd name="adj1" fmla="val -27540"/>
              <a:gd name="adj2" fmla="val -9629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i="1" dirty="0">
                <a:latin typeface="+mn-lt"/>
              </a:rPr>
              <a:t>        </a:t>
            </a:r>
            <a:r>
              <a:rPr lang="en-US" altLang="ko-KR" sz="1200" dirty="0">
                <a:latin typeface="+mn-lt"/>
              </a:rPr>
              <a:t>digits</a:t>
            </a:r>
            <a:endParaRPr lang="ko-KR" altLang="en-US" sz="1200" dirty="0">
              <a:latin typeface="+mn-lt"/>
            </a:endParaRPr>
          </a:p>
        </p:txBody>
      </p:sp>
      <p:graphicFrame>
        <p:nvGraphicFramePr>
          <p:cNvPr id="84999" name="Object 2"/>
          <p:cNvGraphicFramePr>
            <a:graphicFrameLocks noChangeAspect="1"/>
          </p:cNvGraphicFramePr>
          <p:nvPr/>
        </p:nvGraphicFramePr>
        <p:xfrm>
          <a:off x="2392363" y="4511675"/>
          <a:ext cx="406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5" name="Equation" r:id="rId4" imgW="406224" imgH="228501" progId="Equation.3">
                  <p:embed/>
                </p:oleObj>
              </mc:Choice>
              <mc:Fallback>
                <p:oleObj name="Equation" r:id="rId4" imgW="406224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4511675"/>
                        <a:ext cx="406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모서리가 둥근 사각형 설명선 9"/>
          <p:cNvSpPr/>
          <p:nvPr/>
        </p:nvSpPr>
        <p:spPr bwMode="auto">
          <a:xfrm>
            <a:off x="3714750" y="4451350"/>
            <a:ext cx="928688" cy="285750"/>
          </a:xfrm>
          <a:prstGeom prst="wedgeRoundRectCallout">
            <a:avLst>
              <a:gd name="adj1" fmla="val -27540"/>
              <a:gd name="adj2" fmla="val -9629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i="1" dirty="0">
                <a:latin typeface="+mn-lt"/>
              </a:rPr>
              <a:t>        </a:t>
            </a:r>
            <a:r>
              <a:rPr lang="en-US" altLang="ko-KR" sz="1200" dirty="0">
                <a:latin typeface="+mn-lt"/>
              </a:rPr>
              <a:t>digits</a:t>
            </a:r>
            <a:endParaRPr lang="ko-KR" altLang="en-US" sz="1200" dirty="0">
              <a:latin typeface="+mn-lt"/>
            </a:endParaRPr>
          </a:p>
        </p:txBody>
      </p:sp>
      <p:graphicFrame>
        <p:nvGraphicFramePr>
          <p:cNvPr id="85001" name="Object 3"/>
          <p:cNvGraphicFramePr>
            <a:graphicFrameLocks noChangeAspect="1"/>
          </p:cNvGraphicFramePr>
          <p:nvPr/>
        </p:nvGraphicFramePr>
        <p:xfrm>
          <a:off x="3740150" y="4486275"/>
          <a:ext cx="406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6" name="Equation" r:id="rId6" imgW="406224" imgH="228501" progId="Equation.3">
                  <p:embed/>
                </p:oleObj>
              </mc:Choice>
              <mc:Fallback>
                <p:oleObj name="Equation" r:id="rId6" imgW="406224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4486275"/>
                        <a:ext cx="406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2" name="Object 4"/>
          <p:cNvGraphicFramePr>
            <a:graphicFrameLocks noChangeAspect="1"/>
          </p:cNvGraphicFramePr>
          <p:nvPr/>
        </p:nvGraphicFramePr>
        <p:xfrm>
          <a:off x="5145088" y="4056063"/>
          <a:ext cx="5461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7" name="Equation" r:id="rId8" imgW="545863" imgH="431613" progId="Equation.3">
                  <p:embed/>
                </p:oleObj>
              </mc:Choice>
              <mc:Fallback>
                <p:oleObj name="Equation" r:id="rId8" imgW="545863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088" y="4056063"/>
                        <a:ext cx="5461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4C3E04-AFE9-4AF4-B2BA-832F959C603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00063"/>
            <a:ext cx="8991600" cy="1500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큰</a:t>
            </a:r>
            <a:r>
              <a:rPr lang="en-US" altLang="ko-KR" smtClean="0"/>
              <a:t> </a:t>
            </a:r>
            <a:r>
              <a:rPr lang="ko-KR" altLang="en-US" smtClean="0"/>
              <a:t>정수곱셈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/>
              <a:t>문제</a:t>
            </a:r>
            <a:r>
              <a:rPr lang="en-US" altLang="ko-KR" smtClean="0"/>
              <a:t>: 2</a:t>
            </a:r>
            <a:r>
              <a:rPr lang="ko-KR" altLang="en-US" smtClean="0"/>
              <a:t>개의 큰 정수 </a:t>
            </a:r>
            <a:r>
              <a:rPr lang="en-US" altLang="ko-KR" i="1" smtClean="0"/>
              <a:t>u</a:t>
            </a:r>
            <a:r>
              <a:rPr lang="ko-KR" altLang="en-US" smtClean="0"/>
              <a:t>와</a:t>
            </a:r>
            <a:r>
              <a:rPr lang="ko-KR" altLang="en-US" i="1" smtClean="0"/>
              <a:t> </a:t>
            </a:r>
            <a:r>
              <a:rPr lang="en-US" altLang="ko-KR" i="1" smtClean="0"/>
              <a:t>v</a:t>
            </a:r>
            <a:r>
              <a:rPr lang="ko-KR" altLang="en-US" smtClean="0"/>
              <a:t>를 곱하라</a:t>
            </a:r>
            <a:endParaRPr lang="en-US" altLang="ko-KR" smtClean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>
                <a:sym typeface="Symbol" panose="05050102010706020507" pitchFamily="18" charset="2"/>
              </a:rPr>
              <a:t>입력</a:t>
            </a:r>
            <a:r>
              <a:rPr lang="en-US" altLang="ko-KR" smtClean="0">
                <a:sym typeface="Symbol" panose="05050102010706020507" pitchFamily="18" charset="2"/>
              </a:rPr>
              <a:t>: </a:t>
            </a:r>
            <a:r>
              <a:rPr lang="ko-KR" altLang="en-US" smtClean="0"/>
              <a:t>큰 정수 </a:t>
            </a:r>
            <a:r>
              <a:rPr lang="en-US" altLang="ko-KR" i="1" smtClean="0"/>
              <a:t>u</a:t>
            </a:r>
            <a:r>
              <a:rPr lang="ko-KR" altLang="en-US" smtClean="0"/>
              <a:t>와</a:t>
            </a:r>
            <a:r>
              <a:rPr lang="ko-KR" altLang="en-US" i="1" smtClean="0"/>
              <a:t> </a:t>
            </a:r>
            <a:r>
              <a:rPr lang="en-US" altLang="ko-KR" i="1" smtClean="0"/>
              <a:t>v, </a:t>
            </a:r>
            <a:r>
              <a:rPr lang="ko-KR" altLang="en-US" smtClean="0"/>
              <a:t>크기</a:t>
            </a:r>
            <a:r>
              <a:rPr lang="ko-KR" altLang="en-US" i="1" smtClean="0"/>
              <a:t> </a:t>
            </a:r>
            <a:r>
              <a:rPr lang="en-US" altLang="ko-KR" i="1" smtClean="0"/>
              <a:t>n</a:t>
            </a:r>
            <a:endParaRPr lang="en-US" altLang="ko-KR" smtClean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>
                <a:sym typeface="Symbol" panose="05050102010706020507" pitchFamily="18" charset="2"/>
              </a:rPr>
              <a:t>출력</a:t>
            </a:r>
            <a:r>
              <a:rPr lang="en-US" altLang="ko-KR" smtClean="0">
                <a:sym typeface="Symbol" panose="05050102010706020507" pitchFamily="18" charset="2"/>
              </a:rPr>
              <a:t>: prod(</a:t>
            </a:r>
            <a:r>
              <a:rPr lang="en-US" altLang="ko-KR" i="1" smtClean="0">
                <a:sym typeface="Symbol" panose="05050102010706020507" pitchFamily="18" charset="2"/>
              </a:rPr>
              <a:t>u</a:t>
            </a:r>
            <a:r>
              <a:rPr lang="ko-KR" altLang="en-US" smtClean="0">
                <a:sym typeface="Symbol" panose="05050102010706020507" pitchFamily="18" charset="2"/>
              </a:rPr>
              <a:t>와</a:t>
            </a:r>
            <a:r>
              <a:rPr lang="en-US" altLang="ko-KR" smtClean="0">
                <a:sym typeface="Symbol" panose="05050102010706020507" pitchFamily="18" charset="2"/>
              </a:rPr>
              <a:t> </a:t>
            </a:r>
            <a:r>
              <a:rPr lang="en-US" altLang="ko-KR" i="1" smtClean="0">
                <a:sym typeface="Symbol" panose="05050102010706020507" pitchFamily="18" charset="2"/>
              </a:rPr>
              <a:t>v</a:t>
            </a:r>
            <a:r>
              <a:rPr lang="ko-KR" altLang="en-US" smtClean="0">
                <a:sym typeface="Symbol" panose="05050102010706020507" pitchFamily="18" charset="2"/>
              </a:rPr>
              <a:t>의 곱</a:t>
            </a:r>
            <a:r>
              <a:rPr lang="en-US" altLang="ko-KR" smtClean="0"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mtClean="0">
              <a:sym typeface="Symbol" panose="05050102010706020507" pitchFamily="18" charset="2"/>
            </a:endParaRPr>
          </a:p>
        </p:txBody>
      </p:sp>
      <p:sp>
        <p:nvSpPr>
          <p:cNvPr id="86020" name="직사각형 7"/>
          <p:cNvSpPr>
            <a:spLocks noChangeArrowheads="1"/>
          </p:cNvSpPr>
          <p:nvPr/>
        </p:nvSpPr>
        <p:spPr bwMode="auto">
          <a:xfrm>
            <a:off x="857250" y="2000250"/>
            <a:ext cx="7500938" cy="437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prod(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u,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v){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x, y, w, z;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int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n, m;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n = maximum(u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의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자리수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, v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의 자리수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if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(u == 0 || v == 0)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else if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&lt;= threshold)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return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일반적인 방법으로 구한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u × v 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m = ⎣n/2⎦;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x = u div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ide</a:t>
            </a: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es-ES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 y = u mod 10</a:t>
            </a:r>
            <a:r>
              <a:rPr lang="es-ES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w = v div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ide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 z = v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l-PL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prod(x, w) × 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2m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endParaRPr lang="en-US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 (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prod(x, z)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prod(w, y)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× 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prod(y, z);</a:t>
            </a:r>
            <a:endParaRPr lang="en-US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021" name="직사각형 8"/>
          <p:cNvSpPr>
            <a:spLocks noChangeArrowheads="1"/>
          </p:cNvSpPr>
          <p:nvPr/>
        </p:nvSpPr>
        <p:spPr bwMode="auto">
          <a:xfrm>
            <a:off x="714375" y="2000250"/>
            <a:ext cx="7715250" cy="42862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E747FA-0B25-4005-BBF5-E3230BD48B8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15888"/>
            <a:ext cx="8534400" cy="3717925"/>
          </a:xfrm>
        </p:spPr>
        <p:txBody>
          <a:bodyPr/>
          <a:lstStyle/>
          <a:p>
            <a:pPr marL="457200" indent="-457200" eaLnBrk="1" hangingPunct="1">
              <a:lnSpc>
                <a:spcPts val="2800"/>
              </a:lnSpc>
              <a:buClr>
                <a:schemeClr val="tx1"/>
              </a:buClr>
              <a:buFont typeface="Times New Roman" panose="02020603050405020304" pitchFamily="18" charset="0"/>
              <a:buAutoNum type="arabicPeriod" startAt="2"/>
            </a:pPr>
            <a:r>
              <a:rPr lang="ko-KR" altLang="en-US" sz="2000" smtClean="0"/>
              <a:t>재귀 알고리즘</a:t>
            </a:r>
            <a:r>
              <a:rPr lang="en-US" altLang="ko-KR" sz="2000" smtClean="0"/>
              <a:t>(recursive algorithm)</a:t>
            </a:r>
            <a:r>
              <a:rPr lang="ko-KR" altLang="en-US" sz="2000" smtClean="0"/>
              <a:t>에서 모든 재귀호출이 알고리즘의 마지막</a:t>
            </a:r>
            <a:r>
              <a:rPr lang="en-US" altLang="ko-KR" sz="2000" smtClean="0"/>
              <a:t>(</a:t>
            </a:r>
            <a:r>
              <a:rPr lang="ko-KR" altLang="en-US" sz="2000" smtClean="0"/>
              <a:t>꼬리</a:t>
            </a:r>
            <a:r>
              <a:rPr lang="en-US" altLang="ko-KR" sz="2000" smtClean="0"/>
              <a:t>) </a:t>
            </a:r>
            <a:r>
              <a:rPr lang="ko-KR" altLang="en-US" sz="2000" smtClean="0"/>
              <a:t>부분에서 이루어 질 때 꼬리 재귀호출</a:t>
            </a:r>
            <a:r>
              <a:rPr lang="en-US" altLang="ko-KR" sz="2000" smtClean="0"/>
              <a:t>(tail recursion)</a:t>
            </a:r>
            <a:r>
              <a:rPr lang="ko-KR" altLang="en-US" sz="2000" smtClean="0"/>
              <a:t>이라고 함</a:t>
            </a:r>
            <a:endParaRPr lang="en-US" altLang="ko-KR" sz="2000" smtClean="0"/>
          </a:p>
          <a:p>
            <a:pPr marL="857250" lvl="1" indent="-457200" eaLnBrk="1" hangingPunct="1">
              <a:lnSpc>
                <a:spcPts val="28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mtClean="0"/>
              <a:t>그 알고리즘은 반복 알고리즘</a:t>
            </a:r>
            <a:r>
              <a:rPr lang="en-US" altLang="ko-KR" smtClean="0"/>
              <a:t>(iterative algorithm)</a:t>
            </a:r>
            <a:r>
              <a:rPr lang="ko-KR" altLang="en-US" smtClean="0"/>
              <a:t>으로 변환하기가 수월하다</a:t>
            </a:r>
            <a:r>
              <a:rPr lang="en-US" altLang="ko-KR" smtClean="0"/>
              <a:t>. </a:t>
            </a:r>
            <a:r>
              <a:rPr lang="ko-KR" altLang="en-US" smtClean="0"/>
              <a:t>일반적으로 재귀 알고리즘은 재귀 호출할 때마다 그 당시의 상태를 활성 레코드</a:t>
            </a:r>
            <a:r>
              <a:rPr lang="en-US" altLang="ko-KR" smtClean="0"/>
              <a:t>(activation records) </a:t>
            </a:r>
            <a:r>
              <a:rPr lang="ko-KR" altLang="en-US" smtClean="0"/>
              <a:t>스택에 저장해 놓아야 하는 반면</a:t>
            </a:r>
            <a:r>
              <a:rPr lang="en-US" altLang="ko-KR" smtClean="0"/>
              <a:t>, </a:t>
            </a:r>
            <a:r>
              <a:rPr lang="ko-KR" altLang="en-US" smtClean="0"/>
              <a:t>반복 알고리즘은 그럴 필요가 없기 때문에 일반적으로 더 효율적이다</a:t>
            </a:r>
            <a:r>
              <a:rPr lang="en-US" altLang="ko-KR" smtClean="0"/>
              <a:t>(</a:t>
            </a:r>
            <a:r>
              <a:rPr lang="ko-KR" altLang="en-US" smtClean="0"/>
              <a:t>빠르다</a:t>
            </a:r>
            <a:r>
              <a:rPr lang="en-US" altLang="ko-KR" smtClean="0"/>
              <a:t>). </a:t>
            </a:r>
            <a:r>
              <a:rPr lang="ko-KR" altLang="en-US" smtClean="0"/>
              <a:t>그렇다고 반복 알고리즘의 계산복잡도가 재귀 알고리즘보다 좋다는 의미는 아니다</a:t>
            </a:r>
            <a:r>
              <a:rPr lang="en-US" altLang="ko-KR" smtClean="0"/>
              <a:t>. </a:t>
            </a:r>
            <a:r>
              <a:rPr lang="ko-KR" altLang="en-US" smtClean="0"/>
              <a:t>반복 알고리즘이 상수적</a:t>
            </a:r>
            <a:r>
              <a:rPr lang="en-US" altLang="ko-KR" smtClean="0"/>
              <a:t>(constant factor)</a:t>
            </a:r>
            <a:r>
              <a:rPr lang="ko-KR" altLang="en-US" smtClean="0"/>
              <a:t>으로만 좋다</a:t>
            </a:r>
            <a:r>
              <a:rPr lang="en-US" altLang="ko-KR" smtClean="0"/>
              <a:t>(</a:t>
            </a:r>
            <a:r>
              <a:rPr lang="ko-KR" altLang="en-US" smtClean="0"/>
              <a:t>빠르다</a:t>
            </a:r>
            <a:r>
              <a:rPr lang="en-US" altLang="ko-KR" smtClean="0"/>
              <a:t>)</a:t>
            </a:r>
            <a:r>
              <a:rPr lang="ko-KR" altLang="en-US" smtClean="0"/>
              <a:t>는 말이다</a:t>
            </a:r>
            <a:r>
              <a:rPr lang="en-US" altLang="ko-KR" smtClean="0"/>
              <a:t>.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59113" y="4149725"/>
            <a:ext cx="2808287" cy="22320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 b="0">
                <a:solidFill>
                  <a:srgbClr val="3E020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location (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low,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high)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mid;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sz="800" kern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(low &gt; high)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0;</a:t>
            </a:r>
            <a:endParaRPr lang="en-US" altLang="ko-KR" sz="800" ker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      else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    mid = (low + high) / 2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(x == S[mid])</a:t>
            </a:r>
          </a:p>
          <a:p>
            <a:pPr marL="538163" indent="-538163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mid;</a:t>
            </a:r>
          </a:p>
          <a:p>
            <a:pPr marL="538163" indent="-538163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ko-KR" altLang="en-US" sz="800" kern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(x &lt; S[mid])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location(low, mid-1); </a:t>
            </a:r>
            <a:endParaRPr lang="ko-KR" altLang="en-US" sz="800" kern="0" smtClean="0">
              <a:latin typeface="+mj-ea"/>
              <a:ea typeface="+mj-ea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800" kern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location(mid+1, high);</a:t>
            </a:r>
            <a:endParaRPr lang="en-US" altLang="ko-KR" sz="800" kern="0">
              <a:latin typeface="+mn-ea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800" kern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DBD7AA-7E9D-4404-A3EB-A36864416B0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15963"/>
            <a:ext cx="8839200" cy="5181600"/>
          </a:xfrm>
        </p:spPr>
        <p:txBody>
          <a:bodyPr/>
          <a:lstStyle/>
          <a:p>
            <a:pPr eaLnBrk="1" hangingPunct="1"/>
            <a:r>
              <a:rPr lang="en-US" altLang="ko-KR" sz="2000" smtClean="0"/>
              <a:t>prod </a:t>
            </a:r>
            <a:r>
              <a:rPr lang="ko-KR" altLang="en-US" sz="2000" smtClean="0"/>
              <a:t>최악의 경우 시간복잡도 분석</a:t>
            </a:r>
            <a:r>
              <a:rPr lang="en-US" altLang="ko-KR" sz="2000" smtClean="0"/>
              <a:t>:</a:t>
            </a:r>
          </a:p>
          <a:p>
            <a:pPr lvl="1" eaLnBrk="1" hangingPunct="1"/>
            <a:r>
              <a:rPr lang="ko-KR" altLang="en-US" b="1" smtClean="0"/>
              <a:t>단위연산</a:t>
            </a:r>
            <a:r>
              <a:rPr lang="en-US" altLang="ko-KR" smtClean="0"/>
              <a:t>: </a:t>
            </a:r>
            <a:r>
              <a:rPr lang="ko-KR" altLang="en-US" smtClean="0"/>
              <a:t>덧셈</a:t>
            </a:r>
            <a:r>
              <a:rPr lang="en-US" altLang="ko-KR" smtClean="0"/>
              <a:t>, </a:t>
            </a:r>
            <a:r>
              <a:rPr lang="ko-KR" altLang="en-US" smtClean="0"/>
              <a:t>뺄셈</a:t>
            </a:r>
            <a:r>
              <a:rPr lang="en-US" altLang="ko-KR" smtClean="0"/>
              <a:t>, divide 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s-ES" altLang="ko-KR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ES" altLang="ko-KR" smtClean="0">
                <a:cs typeface="Courier New" panose="02070309020205020404" pitchFamily="49" charset="0"/>
              </a:rPr>
              <a:t>mod 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s-ES" altLang="ko-KR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l-PL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×10</a:t>
            </a:r>
            <a:r>
              <a:rPr lang="pl-PL" altLang="ko-KR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ko-KR" altLang="en-US" smtClean="0"/>
          </a:p>
          <a:p>
            <a:pPr lvl="1" eaLnBrk="1" hangingPunct="1"/>
            <a:r>
              <a:rPr lang="ko-KR" altLang="en-US" b="1" smtClean="0"/>
              <a:t>입력크기</a:t>
            </a:r>
            <a:r>
              <a:rPr lang="en-US" altLang="ko-KR" smtClean="0"/>
              <a:t>: </a:t>
            </a:r>
            <a:r>
              <a:rPr lang="ko-KR" altLang="en-US" smtClean="0"/>
              <a:t>정수의 자리수</a:t>
            </a:r>
            <a:r>
              <a:rPr lang="en-US" altLang="ko-KR" smtClean="0"/>
              <a:t>, </a:t>
            </a:r>
            <a:r>
              <a:rPr lang="en-US" altLang="ko-KR" i="1" smtClean="0"/>
              <a:t>n</a:t>
            </a:r>
            <a:endParaRPr lang="en-US" altLang="ko-KR" smtClean="0"/>
          </a:p>
          <a:p>
            <a:pPr lvl="1" eaLnBrk="1" hangingPunct="1"/>
            <a:r>
              <a:rPr lang="en-US" altLang="ko-KR" i="1" smtClean="0"/>
              <a:t>n</a:t>
            </a:r>
            <a:r>
              <a:rPr lang="ko-KR" altLang="en-US" smtClean="0"/>
              <a:t>이</a:t>
            </a:r>
            <a:r>
              <a:rPr lang="en-US" altLang="ko-KR" smtClean="0"/>
              <a:t> 2</a:t>
            </a:r>
            <a:r>
              <a:rPr lang="ko-KR" altLang="en-US" smtClean="0"/>
              <a:t>의 거듭제곱 형태라고 가정</a:t>
            </a:r>
            <a:endParaRPr lang="en-US" altLang="ko-KR" smtClean="0"/>
          </a:p>
          <a:p>
            <a:pPr lvl="1" eaLnBrk="1" hangingPunct="1"/>
            <a:r>
              <a:rPr lang="ko-KR" altLang="en-US" sz="1800" smtClean="0"/>
              <a:t>덧셈</a:t>
            </a:r>
            <a:r>
              <a:rPr lang="en-US" altLang="ko-KR" sz="1800" smtClean="0"/>
              <a:t>, </a:t>
            </a:r>
            <a:r>
              <a:rPr lang="ko-KR" altLang="en-US" smtClean="0"/>
              <a:t>뺄셈</a:t>
            </a:r>
            <a:r>
              <a:rPr lang="en-US" altLang="ko-KR" smtClean="0"/>
              <a:t>, divide 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s-ES" altLang="ko-KR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ES" altLang="ko-KR" smtClean="0">
                <a:cs typeface="Courier New" panose="02070309020205020404" pitchFamily="49" charset="0"/>
              </a:rPr>
              <a:t>mod 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s-ES" altLang="ko-KR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l-PL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×10</a:t>
            </a:r>
            <a:r>
              <a:rPr lang="pl-PL" altLang="ko-KR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에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있는 </a:t>
            </a:r>
            <a:r>
              <a:rPr lang="en-U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ko-KR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차시간 연산은 모두 </a:t>
            </a:r>
            <a:r>
              <a:rPr lang="en-US" altLang="ko-KR" i="1" smtClean="0">
                <a:cs typeface="Courier New" panose="02070309020205020404" pitchFamily="49" charset="0"/>
              </a:rPr>
              <a:t>cn</a:t>
            </a:r>
            <a:r>
              <a:rPr lang="ko-KR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으로 표시</a:t>
            </a:r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eaLnBrk="1" hangingPunct="1"/>
            <a:endParaRPr lang="ko-KR" altLang="en-US" sz="2000" smtClean="0"/>
          </a:p>
        </p:txBody>
      </p:sp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971550" y="2924175"/>
          <a:ext cx="6850063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1" name="수식" r:id="rId4" imgW="3784600" imgH="1092200" progId="Equation.3">
                  <p:embed/>
                </p:oleObj>
              </mc:Choice>
              <mc:Fallback>
                <p:oleObj name="수식" r:id="rId4" imgW="3784600" imgH="1092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24175"/>
                        <a:ext cx="6850063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모서리가 둥근 사각형 설명선 5"/>
          <p:cNvSpPr/>
          <p:nvPr/>
        </p:nvSpPr>
        <p:spPr bwMode="auto">
          <a:xfrm>
            <a:off x="2700338" y="5097463"/>
            <a:ext cx="2438400" cy="595312"/>
          </a:xfrm>
          <a:prstGeom prst="wedgeRoundRectCallout">
            <a:avLst>
              <a:gd name="adj1" fmla="val -60638"/>
              <a:gd name="adj2" fmla="val -86376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  <a:latin typeface="+mn-lt"/>
              </a:rPr>
              <a:t>Appendix Theorem B.5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  <a:latin typeface="+mn-lt"/>
              </a:rPr>
              <a:t>The Master Theorem</a:t>
            </a:r>
            <a:endParaRPr lang="ko-KR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87046" name="TextBox 2"/>
          <p:cNvSpPr txBox="1">
            <a:spLocks noChangeArrowheads="1"/>
          </p:cNvSpPr>
          <p:nvPr/>
        </p:nvSpPr>
        <p:spPr bwMode="auto">
          <a:xfrm>
            <a:off x="2411413" y="3660775"/>
            <a:ext cx="5546725" cy="307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s=threshold</a:t>
            </a:r>
            <a:r>
              <a:rPr lang="ko-KR" altLang="en-US" sz="1400">
                <a:latin typeface="굴림" panose="020B0600000101010101" pitchFamily="50" charset="-127"/>
              </a:rPr>
              <a:t>보다 작거나 같은 문제크기</a:t>
            </a:r>
            <a:r>
              <a:rPr lang="en-US" altLang="ko-KR" sz="1400">
                <a:latin typeface="굴림" panose="020B0600000101010101" pitchFamily="50" charset="-127"/>
              </a:rPr>
              <a:t>. W(s)</a:t>
            </a:r>
            <a:r>
              <a:rPr lang="ko-KR" altLang="en-US" sz="1400">
                <a:latin typeface="굴림" panose="020B0600000101010101" pitchFamily="50" charset="-127"/>
              </a:rPr>
              <a:t>의 단위연산 횟수는 </a:t>
            </a:r>
            <a:r>
              <a:rPr lang="en-US" altLang="ko-KR" sz="1400">
                <a:latin typeface="굴림" panose="020B0600000101010101" pitchFamily="50" charset="-127"/>
              </a:rPr>
              <a:t>0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7C9CC3-2CA0-4E15-B386-AB194253D62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895350"/>
            <a:ext cx="8839200" cy="51816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dirty="0" smtClean="0"/>
              <a:t>개선된 방법</a:t>
            </a:r>
            <a:r>
              <a:rPr lang="en-US" altLang="ko-KR" sz="2000" dirty="0" smtClean="0"/>
              <a:t>:</a:t>
            </a:r>
          </a:p>
          <a:p>
            <a:pPr lvl="1" eaLnBrk="1" hangingPunct="1">
              <a:defRPr/>
            </a:pPr>
            <a:r>
              <a:rPr lang="ko-KR" altLang="en-US" dirty="0" smtClean="0"/>
              <a:t>이전 방법에서는 </a:t>
            </a:r>
            <a:r>
              <a:rPr lang="en-US" altLang="ko-KR" i="1" dirty="0" err="1" smtClean="0"/>
              <a:t>xw</a:t>
            </a:r>
            <a:r>
              <a:rPr lang="en-US" altLang="ko-KR" i="1" dirty="0" smtClean="0"/>
              <a:t>, </a:t>
            </a:r>
            <a:r>
              <a:rPr lang="en-US" altLang="ko-KR" i="1" dirty="0" err="1" smtClean="0"/>
              <a:t>xz+yw</a:t>
            </a:r>
            <a:r>
              <a:rPr lang="en-US" altLang="ko-KR" i="1" dirty="0" smtClean="0"/>
              <a:t>, </a:t>
            </a:r>
            <a:r>
              <a:rPr lang="en-US" altLang="ko-KR" i="1" dirty="0" err="1" smtClean="0"/>
              <a:t>yz</a:t>
            </a:r>
            <a:r>
              <a:rPr lang="ko-KR" altLang="en-US" dirty="0" smtClean="0"/>
              <a:t>의 계산 필요 </a:t>
            </a: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en-US" altLang="ko-KR" dirty="0" smtClean="0"/>
              <a:t>  4</a:t>
            </a:r>
            <a:r>
              <a:rPr lang="ko-KR" altLang="en-US" dirty="0" smtClean="0"/>
              <a:t>회의 곱셈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smtClean="0"/>
              <a:t>개선방법</a:t>
            </a:r>
            <a:r>
              <a:rPr lang="en-US" altLang="ko-KR" smtClean="0"/>
              <a:t>: </a:t>
            </a:r>
            <a:r>
              <a:rPr lang="en-US" altLang="ko-KR" i="1" smtClean="0"/>
              <a:t>r</a:t>
            </a:r>
            <a:r>
              <a:rPr lang="ko-KR" altLang="en-US" smtClean="0"/>
              <a:t> 계산 추가</a:t>
            </a: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b="1" dirty="0" smtClean="0"/>
              <a:t>       </a:t>
            </a:r>
            <a:r>
              <a:rPr lang="en-US" altLang="ko-KR" b="1" i="1" dirty="0" smtClean="0"/>
              <a:t>        </a:t>
            </a:r>
            <a:r>
              <a:rPr lang="en-US" altLang="ko-KR" i="1" dirty="0" smtClean="0"/>
              <a:t>r = </a:t>
            </a:r>
            <a:r>
              <a:rPr lang="en-US" altLang="ko-KR" dirty="0" smtClean="0"/>
              <a:t>(</a:t>
            </a:r>
            <a:r>
              <a:rPr lang="en-US" altLang="ko-KR" i="1" dirty="0" err="1" smtClean="0"/>
              <a:t>x+y</a:t>
            </a:r>
            <a:r>
              <a:rPr lang="en-US" altLang="ko-KR" dirty="0" smtClean="0"/>
              <a:t>)</a:t>
            </a:r>
            <a:r>
              <a:rPr lang="en-US" altLang="ko-KR" dirty="0" smtClean="0">
                <a:sym typeface="Symbol" panose="05050102010706020507" pitchFamily="18" charset="2"/>
              </a:rPr>
              <a:t> </a:t>
            </a:r>
            <a:r>
              <a:rPr lang="en-US" altLang="ko-KR" dirty="0" smtClean="0"/>
              <a:t>(</a:t>
            </a:r>
            <a:r>
              <a:rPr lang="en-US" altLang="ko-KR" i="1" dirty="0" err="1" smtClean="0"/>
              <a:t>w+z</a:t>
            </a:r>
            <a:r>
              <a:rPr lang="en-US" altLang="ko-KR" dirty="0" smtClean="0"/>
              <a:t>)</a:t>
            </a:r>
            <a:r>
              <a:rPr lang="en-US" altLang="ko-KR" i="1" dirty="0" smtClean="0"/>
              <a:t>=</a:t>
            </a:r>
            <a:r>
              <a:rPr lang="en-US" altLang="ko-KR" i="1" dirty="0" err="1" smtClean="0"/>
              <a:t>xw</a:t>
            </a:r>
            <a:r>
              <a:rPr lang="en-US" altLang="ko-KR" i="1" dirty="0" smtClean="0"/>
              <a:t>+</a:t>
            </a:r>
            <a:r>
              <a:rPr lang="en-US" altLang="ko-KR" dirty="0" smtClean="0"/>
              <a:t>(</a:t>
            </a:r>
            <a:r>
              <a:rPr lang="en-US" altLang="ko-KR" i="1" dirty="0" err="1" smtClean="0"/>
              <a:t>xz+yw</a:t>
            </a:r>
            <a:r>
              <a:rPr lang="en-US" altLang="ko-KR" dirty="0" smtClean="0"/>
              <a:t>)</a:t>
            </a:r>
            <a:r>
              <a:rPr lang="en-US" altLang="ko-KR" i="1" dirty="0" smtClean="0"/>
              <a:t>+</a:t>
            </a:r>
            <a:r>
              <a:rPr lang="en-US" altLang="ko-KR" i="1" dirty="0" err="1" smtClean="0"/>
              <a:t>yz</a:t>
            </a:r>
            <a:endParaRPr lang="en-US" altLang="ko-KR" i="1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i="1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i="1" dirty="0" smtClean="0"/>
              <a:t>               </a:t>
            </a:r>
            <a:r>
              <a:rPr lang="en-US" altLang="ko-KR" i="1" dirty="0" err="1" smtClean="0"/>
              <a:t>xz+yw</a:t>
            </a:r>
            <a:r>
              <a:rPr lang="en-US" altLang="ko-KR" i="1" dirty="0" smtClean="0"/>
              <a:t> = r – </a:t>
            </a:r>
            <a:r>
              <a:rPr lang="en-US" altLang="ko-KR" i="1" dirty="0" err="1" smtClean="0"/>
              <a:t>xw</a:t>
            </a:r>
            <a:r>
              <a:rPr lang="en-US" altLang="ko-KR" i="1" dirty="0" smtClean="0"/>
              <a:t> – </a:t>
            </a:r>
            <a:r>
              <a:rPr lang="en-US" altLang="ko-KR" i="1" dirty="0" err="1" smtClean="0"/>
              <a:t>yz</a:t>
            </a:r>
            <a:endParaRPr lang="en-US" altLang="ko-KR" i="1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i="1" dirty="0" smtClean="0"/>
              <a:t>          </a:t>
            </a:r>
          </a:p>
          <a:p>
            <a:pPr lvl="1" indent="242888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(1)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 계산 수행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242888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en-US" altLang="ko-KR" dirty="0">
                <a:latin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③ 계산 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i="1" dirty="0" err="1"/>
              <a:t>xw</a:t>
            </a:r>
            <a:r>
              <a:rPr lang="en-US" altLang="ko-KR" i="1" dirty="0"/>
              <a:t>, </a:t>
            </a:r>
            <a:r>
              <a:rPr lang="en-US" altLang="ko-KR" i="1" dirty="0" err="1" smtClean="0"/>
              <a:t>yz</a:t>
            </a:r>
            <a:r>
              <a:rPr lang="en-US" altLang="ko-KR" i="1" dirty="0" smtClean="0"/>
              <a:t> </a:t>
            </a:r>
            <a:r>
              <a:rPr lang="ko-KR" altLang="en-US" dirty="0" smtClean="0"/>
              <a:t>구함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242888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  <a:r>
              <a:rPr lang="en-US" altLang="ko-KR" i="1" dirty="0" smtClean="0">
                <a:ea typeface="맑은 고딕" panose="020B0503020000020004" pitchFamily="50" charset="-127"/>
              </a:rPr>
              <a:t>r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값에서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en-US" altLang="ko-KR" dirty="0">
                <a:latin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③의 계산 결과를 빼줌</a:t>
            </a:r>
            <a:r>
              <a:rPr lang="ko-KR" altLang="en-US" dirty="0" smtClean="0">
                <a:latin typeface="굴림" panose="020B0600000101010101" pitchFamily="50" charset="-127"/>
              </a:rPr>
              <a:t> </a:t>
            </a:r>
            <a:r>
              <a:rPr lang="en-US" altLang="ko-KR" dirty="0" smtClean="0">
                <a:latin typeface="굴림" panose="020B0600000101010101" pitchFamily="50" charset="-127"/>
              </a:rPr>
              <a:t>: </a:t>
            </a:r>
            <a:r>
              <a:rPr lang="en-US" altLang="ko-KR" i="1" dirty="0" err="1" smtClean="0"/>
              <a:t>xz+yw</a:t>
            </a:r>
            <a:r>
              <a:rPr lang="en-US" altLang="ko-KR" i="1" dirty="0" smtClean="0"/>
              <a:t> </a:t>
            </a:r>
            <a:r>
              <a:rPr lang="ko-KR" altLang="en-US" dirty="0" smtClean="0"/>
              <a:t>구함</a:t>
            </a: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i="1" dirty="0" smtClean="0"/>
              <a:t>    - </a:t>
            </a:r>
            <a:r>
              <a:rPr lang="ko-KR" altLang="en-US" dirty="0" smtClean="0"/>
              <a:t>결과적으로</a:t>
            </a:r>
            <a:r>
              <a:rPr lang="ko-KR" altLang="en-US" i="1" dirty="0" smtClean="0"/>
              <a:t> </a:t>
            </a:r>
            <a:r>
              <a:rPr lang="en-US" altLang="ko-KR" i="1" dirty="0" err="1" smtClean="0"/>
              <a:t>xw</a:t>
            </a:r>
            <a:r>
              <a:rPr lang="en-US" altLang="ko-KR" i="1" dirty="0" smtClean="0"/>
              <a:t>, </a:t>
            </a:r>
            <a:r>
              <a:rPr lang="en-US" altLang="ko-KR" i="1" dirty="0" err="1" smtClean="0"/>
              <a:t>xz+yw</a:t>
            </a:r>
            <a:r>
              <a:rPr lang="en-US" altLang="ko-KR" i="1" dirty="0" smtClean="0"/>
              <a:t>, </a:t>
            </a:r>
            <a:r>
              <a:rPr lang="en-US" altLang="ko-KR" i="1" dirty="0" err="1" smtClean="0"/>
              <a:t>yz</a:t>
            </a:r>
            <a:r>
              <a:rPr lang="ko-KR" altLang="en-US" dirty="0" smtClean="0"/>
              <a:t>을 계산하는데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덧셈</a:t>
            </a:r>
            <a:r>
              <a:rPr lang="en-US" altLang="ko-KR" dirty="0" smtClean="0"/>
              <a:t>/</a:t>
            </a:r>
            <a:r>
              <a:rPr lang="ko-KR" altLang="en-US" dirty="0" smtClean="0"/>
              <a:t>뺄셈의 회수는 증가지만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곱셈은 </a:t>
            </a:r>
            <a:r>
              <a:rPr lang="en-US" altLang="ko-KR" dirty="0" smtClean="0"/>
              <a:t>3</a:t>
            </a:r>
            <a:r>
              <a:rPr lang="ko-KR" altLang="en-US" dirty="0" smtClean="0"/>
              <a:t>회 필요</a:t>
            </a: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sz="2000" dirty="0" smtClean="0"/>
          </a:p>
        </p:txBody>
      </p:sp>
      <p:sp>
        <p:nvSpPr>
          <p:cNvPr id="88068" name="타원 5"/>
          <p:cNvSpPr>
            <a:spLocks noChangeArrowheads="1"/>
          </p:cNvSpPr>
          <p:nvPr/>
        </p:nvSpPr>
        <p:spPr bwMode="auto">
          <a:xfrm>
            <a:off x="2679700" y="1962150"/>
            <a:ext cx="193675" cy="608013"/>
          </a:xfrm>
          <a:prstGeom prst="ellipse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88069" name="타원 6"/>
          <p:cNvSpPr>
            <a:spLocks noChangeArrowheads="1"/>
          </p:cNvSpPr>
          <p:nvPr/>
        </p:nvSpPr>
        <p:spPr bwMode="auto">
          <a:xfrm>
            <a:off x="2947988" y="2708275"/>
            <a:ext cx="428625" cy="511175"/>
          </a:xfrm>
          <a:prstGeom prst="ellipse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88070" name="타원 7"/>
          <p:cNvSpPr>
            <a:spLocks noChangeArrowheads="1"/>
          </p:cNvSpPr>
          <p:nvPr/>
        </p:nvSpPr>
        <p:spPr bwMode="auto">
          <a:xfrm>
            <a:off x="3519488" y="2708275"/>
            <a:ext cx="357187" cy="500063"/>
          </a:xfrm>
          <a:prstGeom prst="ellipse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88071" name="TextBox 1"/>
          <p:cNvSpPr txBox="1">
            <a:spLocks noChangeArrowheads="1"/>
          </p:cNvSpPr>
          <p:nvPr/>
        </p:nvSpPr>
        <p:spPr bwMode="auto">
          <a:xfrm>
            <a:off x="3014663" y="2401888"/>
            <a:ext cx="36353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88072" name="TextBox 2"/>
          <p:cNvSpPr txBox="1">
            <a:spLocks noChangeArrowheads="1"/>
          </p:cNvSpPr>
          <p:nvPr/>
        </p:nvSpPr>
        <p:spPr bwMode="auto">
          <a:xfrm>
            <a:off x="2381250" y="2347913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88073" name="TextBox 9"/>
          <p:cNvSpPr txBox="1">
            <a:spLocks noChangeArrowheads="1"/>
          </p:cNvSpPr>
          <p:nvPr/>
        </p:nvSpPr>
        <p:spPr bwMode="auto">
          <a:xfrm>
            <a:off x="3544888" y="2416175"/>
            <a:ext cx="365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159375" y="2940050"/>
            <a:ext cx="3455988" cy="5365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lIns="0" rIns="0">
            <a:spAutoFit/>
          </a:bodyPr>
          <a:lstStyle/>
          <a:p>
            <a:pPr lvl="1" indent="-36512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 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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ko-KR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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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ko-KR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indent="-36512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= </a:t>
            </a:r>
            <a:r>
              <a:rPr lang="en-US" altLang="ko-KR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xw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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ko-KR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(</a:t>
            </a:r>
            <a:r>
              <a:rPr lang="en-US" altLang="ko-KR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xz+wy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ko-KR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  <a:endParaRPr lang="en-US" altLang="ko-KR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075" name="직선 화살표 연결선 4"/>
          <p:cNvCxnSpPr>
            <a:cxnSpLocks noChangeShapeType="1"/>
          </p:cNvCxnSpPr>
          <p:nvPr/>
        </p:nvCxnSpPr>
        <p:spPr bwMode="auto">
          <a:xfrm flipV="1">
            <a:off x="4427984" y="3429000"/>
            <a:ext cx="1439416" cy="504056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076" name="직선 화살표 연결선 13"/>
          <p:cNvCxnSpPr>
            <a:cxnSpLocks noChangeShapeType="1"/>
          </p:cNvCxnSpPr>
          <p:nvPr/>
        </p:nvCxnSpPr>
        <p:spPr bwMode="auto">
          <a:xfrm flipV="1">
            <a:off x="4499992" y="3452814"/>
            <a:ext cx="3672458" cy="552250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077" name="직선 화살표 연결선 16"/>
          <p:cNvCxnSpPr>
            <a:cxnSpLocks noChangeShapeType="1"/>
          </p:cNvCxnSpPr>
          <p:nvPr/>
        </p:nvCxnSpPr>
        <p:spPr bwMode="auto">
          <a:xfrm flipV="1">
            <a:off x="6624638" y="3486150"/>
            <a:ext cx="477837" cy="755650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AA1D3A-608E-48E2-9BD8-AB5331EA3C5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00063"/>
            <a:ext cx="8991600" cy="1500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큰</a:t>
            </a:r>
            <a:r>
              <a:rPr lang="en-US" altLang="ko-KR" smtClean="0"/>
              <a:t> </a:t>
            </a:r>
            <a:r>
              <a:rPr lang="ko-KR" altLang="en-US" smtClean="0"/>
              <a:t>정수곱셈</a:t>
            </a:r>
            <a:r>
              <a:rPr lang="en-US" altLang="ko-KR" smtClean="0"/>
              <a:t>2</a:t>
            </a:r>
            <a:endParaRPr lang="ko-KR" altLang="en-US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/>
              <a:t>문제</a:t>
            </a:r>
            <a:r>
              <a:rPr lang="en-US" altLang="ko-KR" smtClean="0"/>
              <a:t>: 2</a:t>
            </a:r>
            <a:r>
              <a:rPr lang="ko-KR" altLang="en-US" smtClean="0"/>
              <a:t>개의 큰 정수 </a:t>
            </a:r>
            <a:r>
              <a:rPr lang="en-US" altLang="ko-KR" i="1" smtClean="0"/>
              <a:t>u</a:t>
            </a:r>
            <a:r>
              <a:rPr lang="ko-KR" altLang="en-US" smtClean="0"/>
              <a:t>와</a:t>
            </a:r>
            <a:r>
              <a:rPr lang="ko-KR" altLang="en-US" i="1" smtClean="0"/>
              <a:t> </a:t>
            </a:r>
            <a:r>
              <a:rPr lang="en-US" altLang="ko-KR" i="1" smtClean="0"/>
              <a:t>v</a:t>
            </a:r>
            <a:r>
              <a:rPr lang="ko-KR" altLang="en-US" smtClean="0"/>
              <a:t>를 곱하라</a:t>
            </a:r>
            <a:endParaRPr lang="en-US" altLang="ko-KR" smtClean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>
                <a:sym typeface="Symbol" panose="05050102010706020507" pitchFamily="18" charset="2"/>
              </a:rPr>
              <a:t>입력</a:t>
            </a:r>
            <a:r>
              <a:rPr lang="en-US" altLang="ko-KR" smtClean="0">
                <a:sym typeface="Symbol" panose="05050102010706020507" pitchFamily="18" charset="2"/>
              </a:rPr>
              <a:t>: </a:t>
            </a:r>
            <a:r>
              <a:rPr lang="ko-KR" altLang="en-US" smtClean="0"/>
              <a:t>큰 정수 </a:t>
            </a:r>
            <a:r>
              <a:rPr lang="en-US" altLang="ko-KR" i="1" smtClean="0"/>
              <a:t>u</a:t>
            </a:r>
            <a:r>
              <a:rPr lang="ko-KR" altLang="en-US" smtClean="0"/>
              <a:t>와</a:t>
            </a:r>
            <a:r>
              <a:rPr lang="ko-KR" altLang="en-US" i="1" smtClean="0"/>
              <a:t> </a:t>
            </a:r>
            <a:r>
              <a:rPr lang="en-US" altLang="ko-KR" i="1" smtClean="0"/>
              <a:t>v, </a:t>
            </a:r>
            <a:r>
              <a:rPr lang="ko-KR" altLang="en-US" smtClean="0"/>
              <a:t>크기</a:t>
            </a:r>
            <a:r>
              <a:rPr lang="ko-KR" altLang="en-US" i="1" smtClean="0"/>
              <a:t> </a:t>
            </a:r>
            <a:r>
              <a:rPr lang="en-US" altLang="ko-KR" i="1" smtClean="0"/>
              <a:t>n</a:t>
            </a:r>
            <a:endParaRPr lang="en-US" altLang="ko-KR" smtClean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>
                <a:sym typeface="Symbol" panose="05050102010706020507" pitchFamily="18" charset="2"/>
              </a:rPr>
              <a:t>출력</a:t>
            </a:r>
            <a:r>
              <a:rPr lang="en-US" altLang="ko-KR" smtClean="0">
                <a:sym typeface="Symbol" panose="05050102010706020507" pitchFamily="18" charset="2"/>
              </a:rPr>
              <a:t>: prod2(</a:t>
            </a:r>
            <a:r>
              <a:rPr lang="en-US" altLang="ko-KR" i="1" smtClean="0">
                <a:sym typeface="Symbol" panose="05050102010706020507" pitchFamily="18" charset="2"/>
              </a:rPr>
              <a:t>u</a:t>
            </a:r>
            <a:r>
              <a:rPr lang="ko-KR" altLang="en-US" smtClean="0">
                <a:sym typeface="Symbol" panose="05050102010706020507" pitchFamily="18" charset="2"/>
              </a:rPr>
              <a:t>와</a:t>
            </a:r>
            <a:r>
              <a:rPr lang="en-US" altLang="ko-KR" smtClean="0">
                <a:sym typeface="Symbol" panose="05050102010706020507" pitchFamily="18" charset="2"/>
              </a:rPr>
              <a:t> </a:t>
            </a:r>
            <a:r>
              <a:rPr lang="en-US" altLang="ko-KR" i="1" smtClean="0">
                <a:sym typeface="Symbol" panose="05050102010706020507" pitchFamily="18" charset="2"/>
              </a:rPr>
              <a:t>v</a:t>
            </a:r>
            <a:r>
              <a:rPr lang="ko-KR" altLang="en-US" smtClean="0">
                <a:sym typeface="Symbol" panose="05050102010706020507" pitchFamily="18" charset="2"/>
              </a:rPr>
              <a:t>의 곱</a:t>
            </a:r>
            <a:r>
              <a:rPr lang="en-US" altLang="ko-KR" smtClean="0"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mtClean="0">
              <a:sym typeface="Symbol" panose="05050102010706020507" pitchFamily="18" charset="2"/>
            </a:endParaRPr>
          </a:p>
        </p:txBody>
      </p:sp>
      <p:sp>
        <p:nvSpPr>
          <p:cNvPr id="89092" name="직사각형 7"/>
          <p:cNvSpPr>
            <a:spLocks noChangeArrowheads="1"/>
          </p:cNvSpPr>
          <p:nvPr/>
        </p:nvSpPr>
        <p:spPr bwMode="auto">
          <a:xfrm>
            <a:off x="857250" y="2000250"/>
            <a:ext cx="750093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prod2(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u,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v){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x, y, w, z, r, p, q;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int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n, m;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n = maximum(u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의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자리수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, v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의 자리수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if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(u == 0 || v == 0)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else if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&lt;= threshold)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return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일반적인 방법으로 구한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u × v 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m = ⎣n/2⎦;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x = u div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ide</a:t>
            </a: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es-ES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 y = u mod 10</a:t>
            </a:r>
            <a:r>
              <a:rPr lang="es-ES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w = v div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ide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 z = v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r = prod2(x+y,w+z);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p = prod2(x, w);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q = prod2(y, z);</a:t>
            </a:r>
            <a:endParaRPr lang="pl-PL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l-PL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×10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2m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(r–p-q)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×10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q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093" name="직사각형 8"/>
          <p:cNvSpPr>
            <a:spLocks noChangeArrowheads="1"/>
          </p:cNvSpPr>
          <p:nvPr/>
        </p:nvSpPr>
        <p:spPr bwMode="auto">
          <a:xfrm>
            <a:off x="714375" y="2000250"/>
            <a:ext cx="7572375" cy="457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6693FF-FD49-4B09-A438-E07451F1A39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928688"/>
            <a:ext cx="8839200" cy="5181600"/>
          </a:xfrm>
        </p:spPr>
        <p:txBody>
          <a:bodyPr/>
          <a:lstStyle/>
          <a:p>
            <a:pPr eaLnBrk="1" hangingPunct="1"/>
            <a:r>
              <a:rPr lang="en-US" altLang="ko-KR" sz="2000" smtClean="0"/>
              <a:t>prod2 </a:t>
            </a:r>
            <a:r>
              <a:rPr lang="ko-KR" altLang="en-US" sz="2000" smtClean="0"/>
              <a:t>최악의 경우 시간복잡도 분석</a:t>
            </a:r>
            <a:r>
              <a:rPr lang="en-US" altLang="ko-KR" sz="2000" smtClean="0"/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                                                           </a:t>
            </a:r>
          </a:p>
          <a:p>
            <a:pPr lvl="1" eaLnBrk="1" hangingPunct="1"/>
            <a:r>
              <a:rPr lang="en-US" altLang="ko-KR" smtClean="0"/>
              <a:t>prod2(</a:t>
            </a:r>
            <a:r>
              <a:rPr lang="en-US" altLang="ko-KR" i="1" smtClean="0"/>
              <a:t>x+y</a:t>
            </a:r>
            <a:r>
              <a:rPr lang="en-US" altLang="ko-KR" smtClean="0"/>
              <a:t>, </a:t>
            </a:r>
            <a:r>
              <a:rPr lang="en-US" altLang="ko-KR" i="1" smtClean="0"/>
              <a:t>w+z</a:t>
            </a:r>
            <a:r>
              <a:rPr lang="en-US" altLang="ko-KR" smtClean="0"/>
              <a:t>)    </a:t>
            </a:r>
            <a:r>
              <a:rPr lang="en-US" altLang="ko-KR" i="1" smtClean="0"/>
              <a:t>n</a:t>
            </a:r>
            <a:r>
              <a:rPr lang="en-US" altLang="ko-KR" smtClean="0"/>
              <a:t>/2 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≤</a:t>
            </a:r>
            <a:r>
              <a:rPr lang="en-US" altLang="ko-KR" smtClean="0">
                <a:sym typeface="Wingdings" panose="05000000000000000000" pitchFamily="2" charset="2"/>
              </a:rPr>
              <a:t> </a:t>
            </a:r>
            <a:r>
              <a:rPr lang="ko-KR" altLang="en-US" smtClean="0"/>
              <a:t>입력크기 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≤</a:t>
            </a:r>
            <a:r>
              <a:rPr lang="en-US" altLang="ko-KR" smtClean="0"/>
              <a:t> </a:t>
            </a:r>
            <a:r>
              <a:rPr lang="en-US" altLang="ko-KR" i="1" smtClean="0"/>
              <a:t>n</a:t>
            </a:r>
            <a:r>
              <a:rPr lang="en-US" altLang="ko-KR" smtClean="0"/>
              <a:t>/2+1</a:t>
            </a:r>
          </a:p>
          <a:p>
            <a:pPr lvl="1" eaLnBrk="1" hangingPunct="1"/>
            <a:r>
              <a:rPr lang="en-US" altLang="ko-KR" smtClean="0"/>
              <a:t>prod2(</a:t>
            </a:r>
            <a:r>
              <a:rPr lang="en-US" altLang="ko-KR" i="1" smtClean="0"/>
              <a:t>x, w</a:t>
            </a:r>
            <a:r>
              <a:rPr lang="en-US" altLang="ko-KR" smtClean="0"/>
              <a:t>)                       </a:t>
            </a:r>
            <a:r>
              <a:rPr lang="en-US" altLang="ko-KR" i="1" smtClean="0"/>
              <a:t>n</a:t>
            </a:r>
            <a:r>
              <a:rPr lang="en-US" altLang="ko-KR" smtClean="0"/>
              <a:t>/2 </a:t>
            </a:r>
          </a:p>
          <a:p>
            <a:pPr lvl="1" eaLnBrk="1" hangingPunct="1"/>
            <a:r>
              <a:rPr lang="en-US" altLang="ko-KR" smtClean="0"/>
              <a:t>prod2(</a:t>
            </a:r>
            <a:r>
              <a:rPr lang="en-US" altLang="ko-KR" i="1" smtClean="0"/>
              <a:t>y,z</a:t>
            </a:r>
            <a:r>
              <a:rPr lang="en-US" altLang="ko-KR" smtClean="0"/>
              <a:t>)                         </a:t>
            </a:r>
            <a:r>
              <a:rPr lang="en-US" altLang="ko-KR" i="1" smtClean="0"/>
              <a:t>n</a:t>
            </a:r>
            <a:r>
              <a:rPr lang="en-US" altLang="ko-KR" smtClean="0"/>
              <a:t>/2 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eaLnBrk="1" hangingPunct="1"/>
            <a:endParaRPr lang="ko-KR" altLang="en-US" sz="2000" smtClean="0"/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614363" y="3286125"/>
          <a:ext cx="7119937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1" name="Equation" r:id="rId4" imgW="4787900" imgH="1092200" progId="Equation.3">
                  <p:embed/>
                </p:oleObj>
              </mc:Choice>
              <mc:Fallback>
                <p:oleObj name="Equation" r:id="rId4" imgW="4787900" imgH="1092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3286125"/>
                        <a:ext cx="7119937" cy="161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CC6DF2-AEB1-4095-B73F-D23632E9A8E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임계값결정</a:t>
            </a:r>
            <a:r>
              <a:rPr lang="en-US" altLang="ko-KR" smtClean="0"/>
              <a:t> 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28688"/>
            <a:ext cx="8991600" cy="5500687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divide-and-conquer</a:t>
            </a:r>
            <a:r>
              <a:rPr lang="ko-KR" altLang="en-US" smtClean="0"/>
              <a:t>방법에서 큰 문제를 어느 크기의 문제가 될 때까지 분할 할 것인가</a:t>
            </a: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optimal</a:t>
            </a:r>
            <a:r>
              <a:rPr lang="ko-KR" altLang="en-US" smtClean="0"/>
              <a:t> </a:t>
            </a:r>
            <a:r>
              <a:rPr lang="en-US" altLang="ko-KR" smtClean="0"/>
              <a:t>threshold value</a:t>
            </a:r>
            <a:r>
              <a:rPr lang="ko-KR" altLang="en-US" smtClean="0"/>
              <a:t>를 결정하는 방법</a:t>
            </a: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smtClean="0"/>
              <a:t>문제 크기가 줄어들면 재귀호출을 계속 수행하는 것 보다는 다른 알고리즘을 활용하는 것이 효과적</a:t>
            </a: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mergesort2</a:t>
            </a:r>
            <a:r>
              <a:rPr lang="ko-KR" altLang="en-US" smtClean="0"/>
              <a:t>의 분할하고 재합병하는데 걸리는 시간</a:t>
            </a:r>
            <a:r>
              <a:rPr lang="en-US" altLang="ko-KR" smtClean="0"/>
              <a:t>(running time): 32</a:t>
            </a:r>
            <a:r>
              <a:rPr lang="en-US" altLang="ko-KR" i="1" smtClean="0"/>
              <a:t>n </a:t>
            </a:r>
            <a:r>
              <a:rPr lang="el-GR" altLang="ko-KR" i="1" smtClean="0"/>
              <a:t>μ</a:t>
            </a:r>
            <a:r>
              <a:rPr lang="en-US" altLang="ko-KR" i="1" smtClean="0"/>
              <a:t>s</a:t>
            </a:r>
            <a:r>
              <a:rPr lang="ko-KR" altLang="en-US" smtClean="0"/>
              <a:t>로 가정</a:t>
            </a: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smtClean="0"/>
              <a:t>단순화</a:t>
            </a:r>
            <a:r>
              <a:rPr lang="en-US" altLang="ko-KR" smtClean="0"/>
              <a:t> </a:t>
            </a:r>
            <a:r>
              <a:rPr lang="ko-KR" altLang="en-US" smtClean="0"/>
              <a:t>시키면 </a:t>
            </a: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smtClean="0"/>
              <a:t>교환정렬을 이용하면 </a:t>
            </a: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endParaRPr lang="en-US" altLang="ko-KR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mtClean="0"/>
              <a:t> </a:t>
            </a:r>
          </a:p>
        </p:txBody>
      </p:sp>
      <p:graphicFrame>
        <p:nvGraphicFramePr>
          <p:cNvPr id="91141" name="Object 5"/>
          <p:cNvGraphicFramePr>
            <a:graphicFrameLocks noChangeAspect="1"/>
          </p:cNvGraphicFramePr>
          <p:nvPr/>
        </p:nvGraphicFramePr>
        <p:xfrm>
          <a:off x="1782763" y="3281363"/>
          <a:ext cx="4729162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6" name="수식" r:id="rId5" imgW="3035300" imgH="241300" progId="Equation.3">
                  <p:embed/>
                </p:oleObj>
              </mc:Choice>
              <mc:Fallback>
                <p:oleObj name="수식" r:id="rId5" imgW="30353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3281363"/>
                        <a:ext cx="4729162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1285875" y="4143375"/>
          <a:ext cx="607695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7" name="Equation" r:id="rId7" imgW="4038600" imgH="673100" progId="Equation.3">
                  <p:embed/>
                </p:oleObj>
              </mc:Choice>
              <mc:Fallback>
                <p:oleObj name="Equation" r:id="rId7" imgW="4038600" imgH="673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143375"/>
                        <a:ext cx="607695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3" name="Object 7"/>
          <p:cNvGraphicFramePr>
            <a:graphicFrameLocks noChangeAspect="1"/>
          </p:cNvGraphicFramePr>
          <p:nvPr/>
        </p:nvGraphicFramePr>
        <p:xfrm>
          <a:off x="3714750" y="5715000"/>
          <a:ext cx="17145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8" name="Equation" r:id="rId9" imgW="1206500" imgH="368300" progId="Equation.3">
                  <p:embed/>
                </p:oleObj>
              </mc:Choice>
              <mc:Fallback>
                <p:oleObj name="Equation" r:id="rId9" imgW="1206500" imgH="368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5715000"/>
                        <a:ext cx="17145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0A10D1-C848-4BF3-911A-D8576AA689D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93187" name="TextBox 9"/>
          <p:cNvSpPr txBox="1">
            <a:spLocks noChangeArrowheads="1"/>
          </p:cNvSpPr>
          <p:nvPr/>
        </p:nvSpPr>
        <p:spPr bwMode="auto">
          <a:xfrm>
            <a:off x="714375" y="785813"/>
            <a:ext cx="5141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교환정렬을 호출해야하는 최적의 임계점은 </a:t>
            </a:r>
          </a:p>
        </p:txBody>
      </p:sp>
      <p:sp>
        <p:nvSpPr>
          <p:cNvPr id="93188" name="TextBox 10"/>
          <p:cNvSpPr txBox="1">
            <a:spLocks noChangeArrowheads="1"/>
          </p:cNvSpPr>
          <p:nvPr/>
        </p:nvSpPr>
        <p:spPr bwMode="auto">
          <a:xfrm>
            <a:off x="857250" y="1857375"/>
            <a:ext cx="2387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이를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풀면 </a:t>
            </a:r>
            <a:r>
              <a:rPr lang="en-US" altLang="ko-KR" sz="2000" i="1">
                <a:latin typeface="맑은 고딕" panose="020B0503020000020004" pitchFamily="50" charset="-127"/>
                <a:ea typeface="맑은 고딕" panose="020B0503020000020004" pitchFamily="50" charset="-127"/>
              </a:rPr>
              <a:t>n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&lt;591</a:t>
            </a:r>
            <a:r>
              <a:rPr lang="en-US" altLang="ko-KR" sz="2000" i="1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pSp>
        <p:nvGrpSpPr>
          <p:cNvPr id="93189" name="그룹 12"/>
          <p:cNvGrpSpPr>
            <a:grpSpLocks/>
          </p:cNvGrpSpPr>
          <p:nvPr/>
        </p:nvGrpSpPr>
        <p:grpSpPr bwMode="auto">
          <a:xfrm>
            <a:off x="2544763" y="1214438"/>
            <a:ext cx="4025900" cy="523875"/>
            <a:chOff x="2544753" y="1214422"/>
            <a:chExt cx="4025243" cy="523875"/>
          </a:xfrm>
        </p:grpSpPr>
        <p:graphicFrame>
          <p:nvGraphicFramePr>
            <p:cNvPr id="93202" name="Object 6"/>
            <p:cNvGraphicFramePr>
              <a:graphicFrameLocks noChangeAspect="1"/>
            </p:cNvGraphicFramePr>
            <p:nvPr/>
          </p:nvGraphicFramePr>
          <p:xfrm>
            <a:off x="2544753" y="1214422"/>
            <a:ext cx="2111030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74" name="Equation" r:id="rId4" imgW="1485900" imgH="368300" progId="Equation.3">
                    <p:embed/>
                  </p:oleObj>
                </mc:Choice>
                <mc:Fallback>
                  <p:oleObj name="Equation" r:id="rId4" imgW="1485900" imgH="3683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753" y="1214422"/>
                          <a:ext cx="2111030" cy="523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03" name="TextBox 11"/>
            <p:cNvSpPr txBox="1">
              <a:spLocks noChangeArrowheads="1"/>
            </p:cNvSpPr>
            <p:nvPr/>
          </p:nvSpPr>
          <p:spPr bwMode="auto">
            <a:xfrm>
              <a:off x="4698638" y="1289034"/>
              <a:ext cx="187135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ko-KR" altLang="en-US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만족하는 </a:t>
              </a:r>
              <a:r>
                <a:rPr lang="en-US" altLang="ko-KR" sz="2000" i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n</a:t>
              </a:r>
              <a:r>
                <a:rPr lang="en-US" altLang="ko-KR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93190" name="TextBox 13"/>
          <p:cNvSpPr txBox="1">
            <a:spLocks noChangeArrowheads="1"/>
          </p:cNvSpPr>
          <p:nvPr/>
        </p:nvSpPr>
        <p:spPr bwMode="auto">
          <a:xfrm>
            <a:off x="928688" y="2286000"/>
            <a:ext cx="3078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그러나 잘못된 분석임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3191" name="그룹 18"/>
          <p:cNvGrpSpPr>
            <a:grpSpLocks/>
          </p:cNvGrpSpPr>
          <p:nvPr/>
        </p:nvGrpSpPr>
        <p:grpSpPr bwMode="auto">
          <a:xfrm>
            <a:off x="1114425" y="2630488"/>
            <a:ext cx="7845425" cy="369887"/>
            <a:chOff x="1185842" y="3093922"/>
            <a:chExt cx="7844719" cy="369332"/>
          </a:xfrm>
        </p:grpSpPr>
        <p:graphicFrame>
          <p:nvGraphicFramePr>
            <p:cNvPr id="93200" name="Object 4"/>
            <p:cNvGraphicFramePr>
              <a:graphicFrameLocks noChangeAspect="1"/>
            </p:cNvGraphicFramePr>
            <p:nvPr/>
          </p:nvGraphicFramePr>
          <p:xfrm>
            <a:off x="1185842" y="3143061"/>
            <a:ext cx="1757205" cy="304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75" name="Equation" r:id="rId6" imgW="1167893" imgH="203112" progId="Equation.3">
                    <p:embed/>
                  </p:oleObj>
                </mc:Choice>
                <mc:Fallback>
                  <p:oleObj name="Equation" r:id="rId6" imgW="1167893" imgH="203112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5842" y="3143061"/>
                          <a:ext cx="1757205" cy="304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01" name="TextBox 15"/>
            <p:cNvSpPr txBox="1">
              <a:spLocks noChangeArrowheads="1"/>
            </p:cNvSpPr>
            <p:nvPr/>
          </p:nvSpPr>
          <p:spPr bwMode="auto">
            <a:xfrm>
              <a:off x="2804177" y="3093922"/>
              <a:ext cx="62263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ko-KR" altLang="en-US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문제 크기가 </a:t>
              </a:r>
              <a:r>
                <a:rPr lang="en-US" altLang="ko-KR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ko-KR" altLang="en-US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될 때까지 분할할 경우의 복잡도</a:t>
              </a:r>
            </a:p>
          </p:txBody>
        </p:sp>
      </p:grpSp>
      <p:sp>
        <p:nvSpPr>
          <p:cNvPr id="93192" name="TextBox 16"/>
          <p:cNvSpPr txBox="1">
            <a:spLocks noChangeArrowheads="1"/>
          </p:cNvSpPr>
          <p:nvPr/>
        </p:nvSpPr>
        <p:spPr bwMode="auto">
          <a:xfrm>
            <a:off x="357188" y="3143250"/>
            <a:ext cx="80756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예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2.7]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정확한 분석은 다음의 두 식이 같은 값을 갖는 </a:t>
            </a:r>
            <a:r>
              <a:rPr lang="en-US" altLang="ko-KR" sz="2000" i="1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를 찾아야 함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3193" name="Object 5"/>
          <p:cNvGraphicFramePr>
            <a:graphicFrameLocks noChangeAspect="1"/>
          </p:cNvGraphicFramePr>
          <p:nvPr/>
        </p:nvGraphicFramePr>
        <p:xfrm>
          <a:off x="2192338" y="3929063"/>
          <a:ext cx="33083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6" name="Equation" r:id="rId8" imgW="2641600" imgH="609600" progId="Equation.3">
                  <p:embed/>
                </p:oleObj>
              </mc:Choice>
              <mc:Fallback>
                <p:oleObj name="Equation" r:id="rId8" imgW="2641600" imgH="60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338" y="3929063"/>
                        <a:ext cx="33083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4" name="Object 3"/>
          <p:cNvGraphicFramePr>
            <a:graphicFrameLocks noChangeAspect="1"/>
          </p:cNvGraphicFramePr>
          <p:nvPr/>
        </p:nvGraphicFramePr>
        <p:xfrm>
          <a:off x="2185988" y="4643438"/>
          <a:ext cx="27146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7" name="Equation" r:id="rId10" imgW="1892300" imgH="393700" progId="Equation.3">
                  <p:embed/>
                </p:oleObj>
              </mc:Choice>
              <mc:Fallback>
                <p:oleObj name="Equation" r:id="rId10" imgW="18923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4643438"/>
                        <a:ext cx="27146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5" name="TextBox 21"/>
          <p:cNvSpPr txBox="1">
            <a:spLocks noChangeArrowheads="1"/>
          </p:cNvSpPr>
          <p:nvPr/>
        </p:nvSpPr>
        <p:spPr bwMode="auto">
          <a:xfrm>
            <a:off x="6072188" y="5429250"/>
            <a:ext cx="23225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800" i="1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가 짝수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1800" i="1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=128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홀수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1800" i="1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=128.008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196" name="TextBox 23"/>
          <p:cNvSpPr txBox="1">
            <a:spLocks noChangeArrowheads="1"/>
          </p:cNvSpPr>
          <p:nvPr/>
        </p:nvSpPr>
        <p:spPr bwMode="auto">
          <a:xfrm>
            <a:off x="3500438" y="6357938"/>
            <a:ext cx="211613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최적</a:t>
            </a:r>
            <a:r>
              <a:rPr lang="ko-KR" altLang="en-US" sz="1800" i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i="1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=128</a:t>
            </a:r>
          </a:p>
        </p:txBody>
      </p:sp>
      <p:graphicFrame>
        <p:nvGraphicFramePr>
          <p:cNvPr id="93197" name="Object 4"/>
          <p:cNvGraphicFramePr>
            <a:graphicFrameLocks noChangeAspect="1"/>
          </p:cNvGraphicFramePr>
          <p:nvPr/>
        </p:nvGraphicFramePr>
        <p:xfrm>
          <a:off x="2214563" y="5286375"/>
          <a:ext cx="32194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8" name="Equation" r:id="rId12" imgW="2349500" imgH="419100" progId="Equation.3">
                  <p:embed/>
                </p:oleObj>
              </mc:Choice>
              <mc:Fallback>
                <p:oleObj name="Equation" r:id="rId12" imgW="23495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5286375"/>
                        <a:ext cx="32194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8" name="TextBox 18"/>
          <p:cNvSpPr txBox="1">
            <a:spLocks noChangeArrowheads="1"/>
          </p:cNvSpPr>
          <p:nvPr/>
        </p:nvSpPr>
        <p:spPr bwMode="auto">
          <a:xfrm>
            <a:off x="285750" y="5857875"/>
            <a:ext cx="5446713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800" i="1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threshold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800" i="1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800" i="1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/2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인 경우는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t(t-1)/2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97613" y="4268788"/>
            <a:ext cx="2160587" cy="739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/>
              <a:t>교환정렬을 사용하는 것이 분할하는 것과 같은 효율이 되는 지점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E952C5-27AE-482C-A768-9130F4AD5FC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357188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z="3200" smtClean="0"/>
              <a:t>분할정복을 사용하지 말아야 하는 경우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73238"/>
            <a:ext cx="8839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dirty="0" smtClean="0"/>
              <a:t>크기가 </a:t>
            </a:r>
            <a:r>
              <a:rPr lang="en-US" altLang="ko-KR" sz="2000" i="1" dirty="0" smtClean="0"/>
              <a:t>n</a:t>
            </a:r>
            <a:r>
              <a:rPr lang="ko-KR" altLang="en-US" sz="2000" dirty="0" smtClean="0"/>
              <a:t>인 입력이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 이상의 조각으로 분할되며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분할된 부분들의 크기가 거의 </a:t>
            </a:r>
            <a:r>
              <a:rPr lang="en-US" altLang="ko-KR" sz="2000" i="1" dirty="0" smtClean="0"/>
              <a:t>n</a:t>
            </a:r>
            <a:r>
              <a:rPr lang="ko-KR" altLang="en-US" sz="2000" dirty="0" smtClean="0"/>
              <a:t>에 가깝게 되는 경우 </a:t>
            </a:r>
            <a:r>
              <a:rPr lang="ko-KR" altLang="en-US" sz="2000" dirty="0" smtClean="0">
                <a:sym typeface="Symbol" pitchFamily="18" charset="2"/>
              </a:rPr>
              <a:t> 시간복잡도</a:t>
            </a:r>
            <a:r>
              <a:rPr lang="en-US" altLang="ko-KR" sz="2000" dirty="0" smtClean="0">
                <a:sym typeface="Symbol" pitchFamily="18" charset="2"/>
              </a:rPr>
              <a:t>: </a:t>
            </a:r>
            <a:r>
              <a:rPr lang="ko-KR" altLang="en-US" sz="2000" dirty="0" smtClean="0">
                <a:sym typeface="Symbol" pitchFamily="18" charset="2"/>
              </a:rPr>
              <a:t>지수</a:t>
            </a:r>
            <a:r>
              <a:rPr lang="en-US" altLang="ko-KR" sz="2000" dirty="0" smtClean="0">
                <a:sym typeface="Symbol" pitchFamily="18" charset="2"/>
              </a:rPr>
              <a:t>(exponential) </a:t>
            </a:r>
            <a:r>
              <a:rPr lang="ko-KR" altLang="en-US" sz="2000" dirty="0" smtClean="0">
                <a:sym typeface="Symbol" pitchFamily="18" charset="2"/>
              </a:rPr>
              <a:t>시간</a:t>
            </a:r>
            <a:endParaRPr lang="en-US" altLang="ko-KR" sz="2000" dirty="0" smtClean="0">
              <a:sym typeface="Symbol" pitchFamily="18" charset="2"/>
            </a:endParaRPr>
          </a:p>
          <a:p>
            <a:pPr eaLnBrk="1" hangingPunct="1">
              <a:defRPr/>
            </a:pPr>
            <a:endParaRPr lang="en-US" altLang="ko-KR" sz="2000" dirty="0" smtClean="0">
              <a:sym typeface="Symbol" pitchFamily="18" charset="2"/>
            </a:endParaRP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>
                <a:sym typeface="Symbol" pitchFamily="18" charset="2"/>
              </a:rPr>
              <a:t>                                (ex)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ko-KR" altLang="en-US" sz="2000" dirty="0" smtClean="0">
              <a:sym typeface="Symbol" pitchFamily="18" charset="2"/>
            </a:endParaRP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ko-KR" altLang="en-US" sz="2000" dirty="0" smtClean="0">
              <a:sym typeface="Symbol" pitchFamily="18" charset="2"/>
            </a:endParaRPr>
          </a:p>
          <a:p>
            <a:pPr eaLnBrk="1" hangingPunct="1">
              <a:defRPr/>
            </a:pPr>
            <a:r>
              <a:rPr lang="ko-KR" altLang="en-US" sz="2000" dirty="0" smtClean="0">
                <a:sym typeface="Symbol" pitchFamily="18" charset="2"/>
              </a:rPr>
              <a:t>크기가 </a:t>
            </a:r>
            <a:r>
              <a:rPr lang="en-US" altLang="ko-KR" sz="2000" i="1" dirty="0" smtClean="0">
                <a:sym typeface="Symbol" pitchFamily="18" charset="2"/>
              </a:rPr>
              <a:t>n</a:t>
            </a:r>
            <a:r>
              <a:rPr lang="ko-KR" altLang="en-US" sz="2000" dirty="0" smtClean="0">
                <a:sym typeface="Symbol" pitchFamily="18" charset="2"/>
              </a:rPr>
              <a:t>인 입력이 거의 </a:t>
            </a:r>
            <a:r>
              <a:rPr lang="en-US" altLang="ko-KR" sz="2000" i="1" dirty="0" smtClean="0">
                <a:sym typeface="Symbol" pitchFamily="18" charset="2"/>
              </a:rPr>
              <a:t>n</a:t>
            </a:r>
            <a:r>
              <a:rPr lang="ko-KR" altLang="en-US" sz="2000" dirty="0" smtClean="0">
                <a:sym typeface="Symbol" pitchFamily="18" charset="2"/>
              </a:rPr>
              <a:t>개의 조각으로 분할되며</a:t>
            </a:r>
            <a:r>
              <a:rPr lang="en-US" altLang="ko-KR" sz="2000" dirty="0" smtClean="0">
                <a:sym typeface="Symbol" pitchFamily="18" charset="2"/>
              </a:rPr>
              <a:t>, </a:t>
            </a:r>
            <a:r>
              <a:rPr lang="ko-KR" altLang="en-US" sz="2000" dirty="0" smtClean="0">
                <a:sym typeface="Symbol" pitchFamily="18" charset="2"/>
              </a:rPr>
              <a:t>분할된 부분의 크기가 </a:t>
            </a:r>
            <a:r>
              <a:rPr lang="en-US" altLang="ko-KR" sz="2000" i="1" dirty="0" smtClean="0">
                <a:sym typeface="Symbol" pitchFamily="18" charset="2"/>
              </a:rPr>
              <a:t>n</a:t>
            </a:r>
            <a:r>
              <a:rPr lang="en-US" altLang="ko-KR" sz="2000" dirty="0" smtClean="0">
                <a:sym typeface="Symbol" pitchFamily="18" charset="2"/>
              </a:rPr>
              <a:t>/</a:t>
            </a:r>
            <a:r>
              <a:rPr lang="en-US" altLang="ko-KR" sz="2000" i="1" dirty="0" smtClean="0">
                <a:sym typeface="Symbol" pitchFamily="18" charset="2"/>
              </a:rPr>
              <a:t>c</a:t>
            </a:r>
            <a:r>
              <a:rPr lang="ko-KR" altLang="en-US" sz="2000" dirty="0" smtClean="0">
                <a:sym typeface="Symbol" pitchFamily="18" charset="2"/>
              </a:rPr>
              <a:t>인 경우</a:t>
            </a:r>
            <a:r>
              <a:rPr lang="en-US" altLang="ko-KR" sz="2000" dirty="0" smtClean="0">
                <a:sym typeface="Symbol" pitchFamily="18" charset="2"/>
              </a:rPr>
              <a:t>. </a:t>
            </a:r>
            <a:r>
              <a:rPr lang="ko-KR" altLang="en-US" sz="2000" dirty="0" smtClean="0">
                <a:sym typeface="Symbol" pitchFamily="18" charset="2"/>
              </a:rPr>
              <a:t>여기서 </a:t>
            </a:r>
            <a:r>
              <a:rPr lang="en-US" altLang="ko-KR" sz="2000" i="1" dirty="0" smtClean="0">
                <a:sym typeface="Symbol" pitchFamily="18" charset="2"/>
              </a:rPr>
              <a:t>c</a:t>
            </a:r>
            <a:r>
              <a:rPr lang="ko-KR" altLang="en-US" sz="2000" dirty="0" smtClean="0">
                <a:sym typeface="Symbol" pitchFamily="18" charset="2"/>
              </a:rPr>
              <a:t>는 상수이다</a:t>
            </a:r>
            <a:r>
              <a:rPr lang="en-US" altLang="ko-KR" sz="2000" dirty="0" smtClean="0">
                <a:sym typeface="Symbol" pitchFamily="18" charset="2"/>
              </a:rPr>
              <a:t>.  </a:t>
            </a:r>
            <a:r>
              <a:rPr lang="ko-KR" altLang="en-US" sz="2000" dirty="0" smtClean="0">
                <a:sym typeface="Symbol" pitchFamily="18" charset="2"/>
              </a:rPr>
              <a:t>시간복잡도</a:t>
            </a:r>
            <a:r>
              <a:rPr lang="en-US" altLang="ko-KR" sz="2000" dirty="0" smtClean="0">
                <a:sym typeface="Symbol" pitchFamily="18" charset="2"/>
              </a:rPr>
              <a:t>: (</a:t>
            </a:r>
            <a:r>
              <a:rPr lang="en-US" altLang="ko-KR" sz="2000" i="1" dirty="0" err="1" smtClean="0">
                <a:sym typeface="Symbol" pitchFamily="18" charset="2"/>
              </a:rPr>
              <a:t>n</a:t>
            </a:r>
            <a:r>
              <a:rPr lang="en-US" altLang="ko-KR" sz="2000" baseline="50000" dirty="0" err="1" smtClean="0">
                <a:sym typeface="Symbol" pitchFamily="18" charset="2"/>
              </a:rPr>
              <a:t>lg</a:t>
            </a:r>
            <a:r>
              <a:rPr lang="en-US" altLang="ko-KR" sz="2000" i="1" baseline="50000" dirty="0" smtClean="0">
                <a:sym typeface="Symbol" pitchFamily="18" charset="2"/>
              </a:rPr>
              <a:t> n</a:t>
            </a:r>
            <a:r>
              <a:rPr lang="en-US" altLang="ko-KR" sz="2000" dirty="0" smtClean="0">
                <a:sym typeface="Symbol" pitchFamily="18" charset="2"/>
              </a:rPr>
              <a:t>)</a:t>
            </a:r>
          </a:p>
        </p:txBody>
      </p:sp>
      <p:graphicFrame>
        <p:nvGraphicFramePr>
          <p:cNvPr id="94213" name="개체 1"/>
          <p:cNvGraphicFramePr>
            <a:graphicFrameLocks noChangeAspect="1"/>
          </p:cNvGraphicFramePr>
          <p:nvPr/>
        </p:nvGraphicFramePr>
        <p:xfrm>
          <a:off x="2987675" y="2852738"/>
          <a:ext cx="17462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4" name="수식" r:id="rId4" imgW="1231366" imgH="203112" progId="Equation.3">
                  <p:embed/>
                </p:oleObj>
              </mc:Choice>
              <mc:Fallback>
                <p:oleObj name="수식" r:id="rId4" imgW="1231366" imgH="203112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852738"/>
                        <a:ext cx="174625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4" name="개체 2"/>
          <p:cNvGraphicFramePr>
            <a:graphicFrameLocks noChangeAspect="1"/>
          </p:cNvGraphicFramePr>
          <p:nvPr/>
        </p:nvGraphicFramePr>
        <p:xfrm>
          <a:off x="3276600" y="4908550"/>
          <a:ext cx="174466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5" name="수식" r:id="rId6" imgW="1231366" imgH="203112" progId="Equation.3">
                  <p:embed/>
                </p:oleObj>
              </mc:Choice>
              <mc:Fallback>
                <p:oleObj name="수식" r:id="rId6" imgW="1231366" imgH="203112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908550"/>
                        <a:ext cx="174466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직사각형 3"/>
          <p:cNvSpPr/>
          <p:nvPr/>
        </p:nvSpPr>
        <p:spPr>
          <a:xfrm>
            <a:off x="2474913" y="4797425"/>
            <a:ext cx="59690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2000" dirty="0">
                <a:latin typeface="+mj-lt"/>
                <a:ea typeface="굴림" charset="-127"/>
                <a:sym typeface="Symbol" pitchFamily="18" charset="2"/>
              </a:rPr>
              <a:t>(ex)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772400" cy="1143000"/>
          </a:xfrm>
        </p:spPr>
        <p:txBody>
          <a:bodyPr/>
          <a:lstStyle/>
          <a:p>
            <a:r>
              <a:rPr lang="ko-KR" altLang="en-US" smtClean="0"/>
              <a:t>도사 정리</a:t>
            </a:r>
            <a:r>
              <a:rPr lang="en-US" altLang="ko-KR" smtClean="0"/>
              <a:t>(The Master Theorem)</a:t>
            </a:r>
          </a:p>
        </p:txBody>
      </p:sp>
      <p:sp>
        <p:nvSpPr>
          <p:cNvPr id="29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1013"/>
            <a:ext cx="8839200" cy="4038600"/>
          </a:xfrm>
        </p:spPr>
        <p:txBody>
          <a:bodyPr/>
          <a:lstStyle/>
          <a:p>
            <a:pPr>
              <a:defRPr/>
            </a:pPr>
            <a:r>
              <a:rPr lang="en-US" altLang="ko-KR" sz="2000" i="1" dirty="0" smtClean="0"/>
              <a:t>a</a:t>
            </a:r>
            <a:r>
              <a:rPr lang="ko-KR" altLang="en-US" sz="2000" dirty="0" smtClean="0"/>
              <a:t>와 </a:t>
            </a:r>
            <a:r>
              <a:rPr lang="en-US" altLang="ko-KR" sz="2000" i="1" dirty="0" smtClean="0"/>
              <a:t>b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보다 큰 상수라 하고</a:t>
            </a:r>
            <a:r>
              <a:rPr lang="en-US" altLang="ko-KR" sz="2000" dirty="0" smtClean="0"/>
              <a:t>, </a:t>
            </a:r>
            <a:r>
              <a:rPr lang="en-US" altLang="ko-KR" sz="2000" i="1" dirty="0" smtClean="0"/>
              <a:t>f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어떤 함수라 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음이 아닌 정수 </a:t>
            </a:r>
            <a:r>
              <a:rPr lang="en-US" altLang="ko-KR" sz="2000" i="1" dirty="0" smtClean="0"/>
              <a:t>n</a:t>
            </a:r>
            <a:r>
              <a:rPr lang="ko-KR" altLang="en-US" sz="2000" dirty="0" smtClean="0"/>
              <a:t>에 대해서 정의된 재현식 </a:t>
            </a:r>
            <a:r>
              <a:rPr lang="en-US" altLang="ko-KR" sz="2000" i="1" dirty="0" smtClean="0"/>
              <a:t>T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이 다음의 형태를 이룬다고 하자</a:t>
            </a:r>
            <a:r>
              <a:rPr lang="en-US" altLang="ko-KR" sz="2000" dirty="0" smtClean="0"/>
              <a:t>.</a:t>
            </a:r>
          </a:p>
          <a:p>
            <a:pPr>
              <a:defRPr/>
            </a:pPr>
            <a:endParaRPr lang="en-US" altLang="ko-KR" sz="2000" dirty="0" smtClean="0"/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그러면 </a:t>
            </a:r>
            <a:r>
              <a:rPr lang="en-US" altLang="ko-KR" sz="2000" i="1" dirty="0" smtClean="0"/>
              <a:t>T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은 다음과 같이 </a:t>
            </a:r>
            <a:r>
              <a:rPr lang="ko-KR" altLang="en-US" sz="2000" u="sng" dirty="0" smtClean="0"/>
              <a:t>점근적인 한계점</a:t>
            </a:r>
            <a:r>
              <a:rPr lang="en-US" altLang="ko-KR" sz="2000" u="sng" dirty="0" smtClean="0"/>
              <a:t>(asymptotic bound)</a:t>
            </a:r>
            <a:r>
              <a:rPr lang="ko-KR" altLang="en-US" sz="2000" dirty="0" smtClean="0"/>
              <a:t>을 가질 수 있다</a:t>
            </a:r>
            <a:r>
              <a:rPr lang="en-US" altLang="ko-KR" sz="2000" dirty="0" smtClean="0"/>
              <a:t>.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어떤 상수 </a:t>
            </a:r>
            <a:r>
              <a:rPr lang="ko-KR" altLang="en-US" sz="2000" i="1" dirty="0" smtClean="0">
                <a:sym typeface="Symbol" pitchFamily="18" charset="2"/>
              </a:rPr>
              <a:t></a:t>
            </a:r>
            <a:r>
              <a:rPr lang="ko-KR" altLang="en-US" sz="2000" dirty="0" smtClean="0">
                <a:sym typeface="Symbol" pitchFamily="18" charset="2"/>
              </a:rPr>
              <a:t> </a:t>
            </a:r>
            <a:r>
              <a:rPr lang="en-US" altLang="ko-KR" sz="2000" dirty="0" smtClean="0">
                <a:sym typeface="Symbol" pitchFamily="18" charset="2"/>
              </a:rPr>
              <a:t>&gt; 0</a:t>
            </a:r>
            <a:r>
              <a:rPr lang="ko-KR" altLang="en-US" sz="2000" dirty="0" smtClean="0">
                <a:sym typeface="Symbol" pitchFamily="18" charset="2"/>
              </a:rPr>
              <a:t>에 대해서</a:t>
            </a:r>
            <a:r>
              <a:rPr lang="en-US" altLang="ko-KR" sz="2000" dirty="0" smtClean="0">
                <a:sym typeface="Symbol" pitchFamily="18" charset="2"/>
              </a:rPr>
              <a:t>, </a:t>
            </a:r>
            <a:r>
              <a:rPr lang="ko-KR" altLang="en-US" sz="2000" dirty="0" smtClean="0">
                <a:sym typeface="Symbol" pitchFamily="18" charset="2"/>
              </a:rPr>
              <a:t>만약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>
                <a:sym typeface="Symbol" pitchFamily="18" charset="2"/>
              </a:rPr>
              <a:t>2. 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>
                <a:sym typeface="Symbol" pitchFamily="18" charset="2"/>
              </a:rPr>
              <a:t>3. </a:t>
            </a:r>
            <a:r>
              <a:rPr lang="ko-KR" altLang="en-US" sz="2000" dirty="0" smtClean="0">
                <a:sym typeface="Symbol" pitchFamily="18" charset="2"/>
              </a:rPr>
              <a:t>어떤 상수 </a:t>
            </a:r>
            <a:r>
              <a:rPr lang="ko-KR" altLang="en-US" sz="2000" i="1" dirty="0" smtClean="0">
                <a:sym typeface="Symbol" pitchFamily="18" charset="2"/>
              </a:rPr>
              <a:t></a:t>
            </a:r>
            <a:r>
              <a:rPr lang="ko-KR" altLang="en-US" sz="2000" dirty="0" smtClean="0">
                <a:sym typeface="Symbol" pitchFamily="18" charset="2"/>
              </a:rPr>
              <a:t> </a:t>
            </a:r>
            <a:r>
              <a:rPr lang="en-US" altLang="ko-KR" sz="2000" dirty="0" smtClean="0">
                <a:sym typeface="Symbol" pitchFamily="18" charset="2"/>
              </a:rPr>
              <a:t>&gt; 0</a:t>
            </a:r>
            <a:r>
              <a:rPr lang="ko-KR" altLang="en-US" sz="2000" dirty="0" smtClean="0">
                <a:sym typeface="Symbol" pitchFamily="18" charset="2"/>
              </a:rPr>
              <a:t>에 대해서</a:t>
            </a:r>
            <a:r>
              <a:rPr lang="en-US" altLang="ko-KR" sz="2000" dirty="0" smtClean="0">
                <a:sym typeface="Symbol" pitchFamily="18" charset="2"/>
              </a:rPr>
              <a:t>, </a:t>
            </a:r>
            <a:r>
              <a:rPr lang="ko-KR" altLang="en-US" sz="2000" dirty="0" smtClean="0">
                <a:sym typeface="Symbol" pitchFamily="18" charset="2"/>
              </a:rPr>
              <a:t>만약                                     이고</a:t>
            </a:r>
            <a:r>
              <a:rPr lang="en-US" altLang="ko-KR" sz="2000" dirty="0" smtClean="0">
                <a:sym typeface="Symbol" pitchFamily="18" charset="2"/>
              </a:rPr>
              <a:t>, </a:t>
            </a:r>
            <a:r>
              <a:rPr lang="ko-KR" altLang="en-US" sz="2000" dirty="0" smtClean="0">
                <a:sym typeface="Symbol" pitchFamily="18" charset="2"/>
              </a:rPr>
              <a:t>어떤 상수 </a:t>
            </a:r>
            <a:r>
              <a:rPr lang="en-US" altLang="ko-KR" sz="2000" i="1" dirty="0" smtClean="0">
                <a:sym typeface="Symbol" pitchFamily="18" charset="2"/>
              </a:rPr>
              <a:t>c</a:t>
            </a:r>
            <a:r>
              <a:rPr lang="en-US" altLang="ko-KR" sz="2000" dirty="0" smtClean="0">
                <a:sym typeface="Symbol" pitchFamily="18" charset="2"/>
              </a:rPr>
              <a:t> &lt; 1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>
                <a:sym typeface="Symbol" pitchFamily="18" charset="2"/>
              </a:rPr>
              <a:t>          </a:t>
            </a:r>
            <a:r>
              <a:rPr lang="ko-KR" altLang="en-US" sz="2000" dirty="0" smtClean="0">
                <a:sym typeface="Symbol" pitchFamily="18" charset="2"/>
              </a:rPr>
              <a:t>과 충분히 큰 모든 </a:t>
            </a:r>
            <a:r>
              <a:rPr lang="en-US" altLang="ko-KR" sz="2000" i="1" dirty="0" smtClean="0">
                <a:sym typeface="Symbol" pitchFamily="18" charset="2"/>
              </a:rPr>
              <a:t>n</a:t>
            </a:r>
            <a:r>
              <a:rPr lang="ko-KR" altLang="en-US" sz="2000" dirty="0" smtClean="0">
                <a:sym typeface="Symbol" pitchFamily="18" charset="2"/>
              </a:rPr>
              <a:t>에 대해서</a:t>
            </a:r>
            <a:r>
              <a:rPr lang="en-US" altLang="ko-KR" sz="2000" dirty="0" smtClean="0">
                <a:sym typeface="Symbol" pitchFamily="18" charset="2"/>
              </a:rPr>
              <a:t>,                                          </a:t>
            </a:r>
            <a:r>
              <a:rPr lang="ko-KR" altLang="en-US" sz="2000" dirty="0" smtClean="0">
                <a:sym typeface="Symbol" pitchFamily="18" charset="2"/>
              </a:rPr>
              <a:t>이면</a:t>
            </a:r>
            <a:r>
              <a:rPr lang="en-US" altLang="ko-KR" sz="2000" dirty="0" smtClean="0">
                <a:sym typeface="Symbol" pitchFamily="18" charset="2"/>
              </a:rPr>
              <a:t>, 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>
                <a:sym typeface="Symbol" pitchFamily="18" charset="2"/>
              </a:rPr>
              <a:t>                                        .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>
                <a:sym typeface="Symbol" pitchFamily="18" charset="2"/>
              </a:rPr>
              <a:t>	    </a:t>
            </a:r>
            <a:r>
              <a:rPr lang="ko-KR" altLang="en-US" sz="2000" dirty="0" smtClean="0">
                <a:sym typeface="Symbol" pitchFamily="18" charset="2"/>
              </a:rPr>
              <a:t>여기서     은         </a:t>
            </a:r>
            <a:r>
              <a:rPr lang="ko-KR" altLang="en-US" sz="2000" dirty="0" err="1" smtClean="0">
                <a:sym typeface="Symbol" pitchFamily="18" charset="2"/>
              </a:rPr>
              <a:t>로</a:t>
            </a:r>
            <a:r>
              <a:rPr lang="ko-KR" altLang="en-US" sz="2000" dirty="0" smtClean="0">
                <a:sym typeface="Symbol" pitchFamily="18" charset="2"/>
              </a:rPr>
              <a:t> 여겨도 되고</a:t>
            </a:r>
            <a:r>
              <a:rPr lang="en-US" altLang="ko-KR" sz="2000" dirty="0" smtClean="0">
                <a:sym typeface="Symbol" pitchFamily="18" charset="2"/>
              </a:rPr>
              <a:t>,         </a:t>
            </a:r>
            <a:r>
              <a:rPr lang="ko-KR" altLang="en-US" sz="2000" dirty="0" smtClean="0">
                <a:sym typeface="Symbol" pitchFamily="18" charset="2"/>
              </a:rPr>
              <a:t>으로 여겨도 된다</a:t>
            </a:r>
            <a:r>
              <a:rPr lang="en-US" altLang="ko-KR" sz="2000" dirty="0" smtClean="0">
                <a:sym typeface="Symbol" pitchFamily="18" charset="2"/>
              </a:rPr>
              <a:t>.</a:t>
            </a:r>
          </a:p>
        </p:txBody>
      </p:sp>
      <p:graphicFrame>
        <p:nvGraphicFramePr>
          <p:cNvPr id="95236" name="Object 2"/>
          <p:cNvGraphicFramePr>
            <a:graphicFrameLocks noChangeAspect="1"/>
          </p:cNvGraphicFramePr>
          <p:nvPr/>
        </p:nvGraphicFramePr>
        <p:xfrm>
          <a:off x="2622550" y="2405063"/>
          <a:ext cx="365760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87" name="수식" r:id="rId3" imgW="1371600" imgH="228600" progId="Equation.3">
                  <p:embed/>
                </p:oleObj>
              </mc:Choice>
              <mc:Fallback>
                <p:oleObj name="수식" r:id="rId3" imgW="13716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2405063"/>
                        <a:ext cx="3657600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3"/>
          <p:cNvGraphicFramePr>
            <a:graphicFrameLocks noChangeAspect="1"/>
          </p:cNvGraphicFramePr>
          <p:nvPr/>
        </p:nvGraphicFramePr>
        <p:xfrm>
          <a:off x="4071938" y="3429000"/>
          <a:ext cx="2895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88" name="수식" r:id="rId5" imgW="1435100" imgH="228600" progId="Equation.3">
                  <p:embed/>
                </p:oleObj>
              </mc:Choice>
              <mc:Fallback>
                <p:oleObj name="수식" r:id="rId5" imgW="14351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3429000"/>
                        <a:ext cx="2895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4"/>
          <p:cNvGraphicFramePr>
            <a:graphicFrameLocks noChangeAspect="1"/>
          </p:cNvGraphicFramePr>
          <p:nvPr/>
        </p:nvGraphicFramePr>
        <p:xfrm>
          <a:off x="7099300" y="3427413"/>
          <a:ext cx="20304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89" name="수식" r:id="rId7" imgW="965200" imgH="228600" progId="Equation.3">
                  <p:embed/>
                </p:oleObj>
              </mc:Choice>
              <mc:Fallback>
                <p:oleObj name="수식" r:id="rId7" imgW="9652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3427413"/>
                        <a:ext cx="20304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Object 7"/>
          <p:cNvGraphicFramePr>
            <a:graphicFrameLocks noChangeAspect="1"/>
          </p:cNvGraphicFramePr>
          <p:nvPr/>
        </p:nvGraphicFramePr>
        <p:xfrm>
          <a:off x="3870325" y="4214813"/>
          <a:ext cx="22606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90" name="수식" r:id="rId9" imgW="1079500" imgH="228600" progId="Equation.3">
                  <p:embed/>
                </p:oleObj>
              </mc:Choice>
              <mc:Fallback>
                <p:oleObj name="수식" r:id="rId9" imgW="10795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325" y="4214813"/>
                        <a:ext cx="22606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0" name="Object 8"/>
          <p:cNvGraphicFramePr>
            <a:graphicFrameLocks noChangeAspect="1"/>
          </p:cNvGraphicFramePr>
          <p:nvPr/>
        </p:nvGraphicFramePr>
        <p:xfrm>
          <a:off x="4343400" y="4570413"/>
          <a:ext cx="25257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91" name="수식" r:id="rId11" imgW="1130300" imgH="228600" progId="Equation.3">
                  <p:embed/>
                </p:oleObj>
              </mc:Choice>
              <mc:Fallback>
                <p:oleObj name="수식" r:id="rId11" imgW="11303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570413"/>
                        <a:ext cx="252571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1" name="Object 9"/>
          <p:cNvGraphicFramePr>
            <a:graphicFrameLocks noChangeAspect="1"/>
          </p:cNvGraphicFramePr>
          <p:nvPr/>
        </p:nvGraphicFramePr>
        <p:xfrm>
          <a:off x="862013" y="4929188"/>
          <a:ext cx="19653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92" name="수식" r:id="rId13" imgW="952087" imgH="215806" progId="Equation.3">
                  <p:embed/>
                </p:oleObj>
              </mc:Choice>
              <mc:Fallback>
                <p:oleObj name="수식" r:id="rId13" imgW="952087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4929188"/>
                        <a:ext cx="196532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2" name="Object 10"/>
          <p:cNvGraphicFramePr>
            <a:graphicFrameLocks noChangeAspect="1"/>
          </p:cNvGraphicFramePr>
          <p:nvPr/>
        </p:nvGraphicFramePr>
        <p:xfrm>
          <a:off x="1697038" y="5237163"/>
          <a:ext cx="2936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93" name="수식" r:id="rId15" imgW="126890" imgH="228402" progId="Equation.3">
                  <p:embed/>
                </p:oleObj>
              </mc:Choice>
              <mc:Fallback>
                <p:oleObj name="수식" r:id="rId15" imgW="126890" imgH="22840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038" y="5237163"/>
                        <a:ext cx="29368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3" name="Object 11"/>
          <p:cNvGraphicFramePr>
            <a:graphicFrameLocks noChangeAspect="1"/>
          </p:cNvGraphicFramePr>
          <p:nvPr/>
        </p:nvGraphicFramePr>
        <p:xfrm>
          <a:off x="2219325" y="5257800"/>
          <a:ext cx="536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94" name="수식" r:id="rId17" imgW="228600" imgH="228600" progId="Equation.3">
                  <p:embed/>
                </p:oleObj>
              </mc:Choice>
              <mc:Fallback>
                <p:oleObj name="수식" r:id="rId17" imgW="2286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5257800"/>
                        <a:ext cx="5365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4" name="Object 12"/>
          <p:cNvGraphicFramePr>
            <a:graphicFrameLocks noChangeAspect="1"/>
          </p:cNvGraphicFramePr>
          <p:nvPr/>
        </p:nvGraphicFramePr>
        <p:xfrm>
          <a:off x="4548188" y="5235575"/>
          <a:ext cx="5349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95" name="수식" r:id="rId19" imgW="228600" imgH="228600" progId="Equation.3">
                  <p:embed/>
                </p:oleObj>
              </mc:Choice>
              <mc:Fallback>
                <p:oleObj name="수식" r:id="rId19" imgW="2286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8188" y="5235575"/>
                        <a:ext cx="53498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5" name="슬라이드 번호 개체 틀 1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1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27AB0D-CE21-4631-9CF4-66E6EABAF09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95246" name="Object 5"/>
          <p:cNvGraphicFramePr>
            <a:graphicFrameLocks noChangeAspect="1"/>
          </p:cNvGraphicFramePr>
          <p:nvPr/>
        </p:nvGraphicFramePr>
        <p:xfrm>
          <a:off x="514350" y="3786188"/>
          <a:ext cx="620236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96" name="수식" r:id="rId22" imgW="2882900" imgH="228600" progId="Equation.3">
                  <p:embed/>
                </p:oleObj>
              </mc:Choice>
              <mc:Fallback>
                <p:oleObj name="수식" r:id="rId22" imgW="28829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3786188"/>
                        <a:ext cx="6202363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381000"/>
            <a:ext cx="4800600" cy="838200"/>
          </a:xfrm>
        </p:spPr>
        <p:txBody>
          <a:bodyPr/>
          <a:lstStyle/>
          <a:p>
            <a:r>
              <a:rPr lang="ko-KR" altLang="en-US" sz="3800" smtClean="0"/>
              <a:t>도사정리 적용의 예</a:t>
            </a:r>
          </a:p>
        </p:txBody>
      </p:sp>
      <p:sp>
        <p:nvSpPr>
          <p:cNvPr id="962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839200" cy="4191000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ko-KR" sz="2800" smtClean="0">
                <a:sym typeface="Symbol" panose="05050102010706020507" pitchFamily="18" charset="2"/>
              </a:rPr>
              <a:t></a:t>
            </a:r>
            <a:endParaRPr lang="en-US" altLang="ko-KR" sz="2800" smtClean="0"/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2800" smtClean="0"/>
              <a:t>	</a:t>
            </a:r>
            <a:r>
              <a:rPr lang="ko-KR" altLang="en-US" smtClean="0"/>
              <a:t>여기서 </a:t>
            </a:r>
            <a:r>
              <a:rPr lang="en-US" altLang="ko-KR" i="1" smtClean="0"/>
              <a:t>a</a:t>
            </a:r>
            <a:r>
              <a:rPr lang="en-US" altLang="ko-KR" smtClean="0"/>
              <a:t> = 9, </a:t>
            </a:r>
            <a:r>
              <a:rPr lang="en-US" altLang="ko-KR" i="1" smtClean="0"/>
              <a:t>b</a:t>
            </a:r>
            <a:r>
              <a:rPr lang="en-US" altLang="ko-KR" smtClean="0"/>
              <a:t> = 3, </a:t>
            </a:r>
            <a:r>
              <a:rPr lang="en-US" altLang="ko-KR" i="1" smtClean="0"/>
              <a:t>f</a:t>
            </a:r>
            <a:r>
              <a:rPr lang="en-US" altLang="ko-KR" smtClean="0"/>
              <a:t>(</a:t>
            </a:r>
            <a:r>
              <a:rPr lang="en-US" altLang="ko-KR" i="1" smtClean="0"/>
              <a:t>n</a:t>
            </a:r>
            <a:r>
              <a:rPr lang="en-US" altLang="ko-KR" smtClean="0"/>
              <a:t>) = </a:t>
            </a:r>
            <a:r>
              <a:rPr lang="en-US" altLang="ko-KR" i="1" smtClean="0"/>
              <a:t>n</a:t>
            </a:r>
            <a:r>
              <a:rPr lang="ko-KR" altLang="en-US" smtClean="0"/>
              <a:t>이고</a:t>
            </a:r>
            <a:r>
              <a:rPr lang="en-US" altLang="ko-KR" smtClean="0"/>
              <a:t>, </a:t>
            </a:r>
            <a:r>
              <a:rPr lang="en-US" altLang="ko-KR" sz="2800" smtClean="0"/>
              <a:t>                             </a:t>
            </a:r>
            <a:r>
              <a:rPr lang="ko-KR" altLang="en-US" smtClean="0"/>
              <a:t>이므로</a:t>
            </a:r>
            <a:r>
              <a:rPr lang="en-US" altLang="ko-KR" smtClean="0"/>
              <a:t>,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mtClean="0"/>
              <a:t>	</a:t>
            </a:r>
            <a:r>
              <a:rPr lang="en-US" altLang="ko-KR" i="1" smtClean="0">
                <a:sym typeface="Symbol" panose="05050102010706020507" pitchFamily="18" charset="2"/>
              </a:rPr>
              <a:t></a:t>
            </a:r>
            <a:r>
              <a:rPr lang="en-US" altLang="ko-KR" smtClean="0"/>
              <a:t> = 1</a:t>
            </a:r>
            <a:r>
              <a:rPr lang="ko-KR" altLang="en-US" smtClean="0"/>
              <a:t>일 때</a:t>
            </a:r>
            <a:r>
              <a:rPr lang="en-US" altLang="ko-KR" smtClean="0"/>
              <a:t>,                           </a:t>
            </a:r>
            <a:r>
              <a:rPr lang="ko-KR" altLang="en-US" smtClean="0"/>
              <a:t>이라고 할 수 있다</a:t>
            </a:r>
            <a:r>
              <a:rPr lang="en-US" altLang="ko-KR" smtClean="0"/>
              <a:t>. </a:t>
            </a:r>
            <a:r>
              <a:rPr lang="ko-KR" altLang="en-US" smtClean="0"/>
              <a:t>도사정리 </a:t>
            </a:r>
            <a:r>
              <a:rPr lang="en-US" altLang="ko-KR" smtClean="0"/>
              <a:t>1</a:t>
            </a:r>
            <a:r>
              <a:rPr lang="ko-KR" altLang="en-US" smtClean="0"/>
              <a:t>번을 적용하면</a:t>
            </a:r>
            <a:r>
              <a:rPr lang="en-US" altLang="ko-KR" smtClean="0"/>
              <a:t>,                                     </a:t>
            </a:r>
            <a:r>
              <a:rPr lang="ko-KR" altLang="en-US" smtClean="0"/>
              <a:t>이 된다</a:t>
            </a:r>
            <a:r>
              <a:rPr lang="en-US" altLang="ko-KR" smtClean="0"/>
              <a:t>.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ko-KR" smtClean="0"/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2800" smtClean="0">
                <a:sym typeface="Symbol" panose="05050102010706020507" pitchFamily="18" charset="2"/>
              </a:rPr>
              <a:t>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2800" smtClean="0">
                <a:sym typeface="Symbol" panose="05050102010706020507" pitchFamily="18" charset="2"/>
              </a:rPr>
              <a:t>	</a:t>
            </a:r>
            <a:r>
              <a:rPr lang="ko-KR" altLang="en-US" smtClean="0">
                <a:sym typeface="Symbol" panose="05050102010706020507" pitchFamily="18" charset="2"/>
              </a:rPr>
              <a:t>여기서 </a:t>
            </a: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smtClean="0">
                <a:sym typeface="Symbol" panose="05050102010706020507" pitchFamily="18" charset="2"/>
              </a:rPr>
              <a:t> = 1, </a:t>
            </a:r>
            <a:r>
              <a:rPr lang="en-US" altLang="ko-KR" i="1" smtClean="0">
                <a:sym typeface="Symbol" panose="05050102010706020507" pitchFamily="18" charset="2"/>
              </a:rPr>
              <a:t>b</a:t>
            </a:r>
            <a:r>
              <a:rPr lang="en-US" altLang="ko-KR" smtClean="0">
                <a:sym typeface="Symbol" panose="05050102010706020507" pitchFamily="18" charset="2"/>
              </a:rPr>
              <a:t> =    , </a:t>
            </a:r>
            <a:r>
              <a:rPr lang="en-US" altLang="ko-KR" i="1" smtClean="0">
                <a:sym typeface="Symbol" panose="05050102010706020507" pitchFamily="18" charset="2"/>
              </a:rPr>
              <a:t>f</a:t>
            </a:r>
            <a:r>
              <a:rPr lang="en-US" altLang="ko-KR" smtClean="0">
                <a:sym typeface="Symbol" panose="05050102010706020507" pitchFamily="18" charset="2"/>
              </a:rPr>
              <a:t>(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) = 1</a:t>
            </a:r>
            <a:r>
              <a:rPr lang="ko-KR" altLang="en-US" smtClean="0">
                <a:sym typeface="Symbol" panose="05050102010706020507" pitchFamily="18" charset="2"/>
              </a:rPr>
              <a:t>이고</a:t>
            </a:r>
            <a:r>
              <a:rPr lang="en-US" altLang="ko-KR" smtClean="0">
                <a:sym typeface="Symbol" panose="05050102010706020507" pitchFamily="18" charset="2"/>
              </a:rPr>
              <a:t>,</a:t>
            </a:r>
            <a:r>
              <a:rPr lang="en-US" altLang="ko-KR" sz="2800" smtClean="0">
                <a:sym typeface="Symbol" panose="05050102010706020507" pitchFamily="18" charset="2"/>
              </a:rPr>
              <a:t>                                    </a:t>
            </a:r>
            <a:r>
              <a:rPr lang="ko-KR" altLang="en-US" smtClean="0">
                <a:sym typeface="Symbol" panose="05050102010706020507" pitchFamily="18" charset="2"/>
              </a:rPr>
              <a:t>이므로</a:t>
            </a:r>
            <a:r>
              <a:rPr lang="en-US" altLang="ko-KR" smtClean="0">
                <a:sym typeface="Symbol" panose="05050102010706020507" pitchFamily="18" charset="2"/>
              </a:rPr>
              <a:t>,                    </a:t>
            </a:r>
            <a:r>
              <a:rPr lang="ko-KR" altLang="en-US" smtClean="0">
                <a:sym typeface="Symbol" panose="05050102010706020507" pitchFamily="18" charset="2"/>
              </a:rPr>
              <a:t>이라고 할 수 있다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  <a:r>
              <a:rPr lang="ko-KR" altLang="en-US" smtClean="0">
                <a:sym typeface="Symbol" panose="05050102010706020507" pitchFamily="18" charset="2"/>
              </a:rPr>
              <a:t>도사정리 </a:t>
            </a:r>
            <a:r>
              <a:rPr lang="en-US" altLang="ko-KR" smtClean="0">
                <a:sym typeface="Symbol" panose="05050102010706020507" pitchFamily="18" charset="2"/>
              </a:rPr>
              <a:t>2</a:t>
            </a:r>
            <a:r>
              <a:rPr lang="ko-KR" altLang="en-US" smtClean="0">
                <a:sym typeface="Symbol" panose="05050102010706020507" pitchFamily="18" charset="2"/>
              </a:rPr>
              <a:t>번을 적용하면</a:t>
            </a:r>
            <a:r>
              <a:rPr lang="en-US" altLang="ko-KR" smtClean="0">
                <a:sym typeface="Symbol" panose="05050102010706020507" pitchFamily="18" charset="2"/>
              </a:rPr>
              <a:t>,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mtClean="0">
                <a:sym typeface="Symbol" panose="05050102010706020507" pitchFamily="18" charset="2"/>
              </a:rPr>
              <a:t>                                            </a:t>
            </a:r>
            <a:r>
              <a:rPr lang="ko-KR" altLang="en-US" smtClean="0">
                <a:sym typeface="Symbol" panose="05050102010706020507" pitchFamily="18" charset="2"/>
              </a:rPr>
              <a:t>이 된다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</a:p>
        </p:txBody>
      </p:sp>
      <p:graphicFrame>
        <p:nvGraphicFramePr>
          <p:cNvPr id="96260" name="Object 2"/>
          <p:cNvGraphicFramePr>
            <a:graphicFrameLocks noChangeAspect="1"/>
          </p:cNvGraphicFramePr>
          <p:nvPr/>
        </p:nvGraphicFramePr>
        <p:xfrm>
          <a:off x="609600" y="1566863"/>
          <a:ext cx="23368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96" name="수식" r:id="rId3" imgW="1016000" imgH="228600" progId="Equation.3">
                  <p:embed/>
                </p:oleObj>
              </mc:Choice>
              <mc:Fallback>
                <p:oleObj name="수식" r:id="rId3" imgW="1016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566863"/>
                        <a:ext cx="23368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3"/>
          <p:cNvGraphicFramePr>
            <a:graphicFrameLocks noChangeAspect="1"/>
          </p:cNvGraphicFramePr>
          <p:nvPr/>
        </p:nvGraphicFramePr>
        <p:xfrm>
          <a:off x="4813300" y="2122488"/>
          <a:ext cx="2540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97" name="수식" r:id="rId5" imgW="1308100" imgH="228600" progId="Equation.3">
                  <p:embed/>
                </p:oleObj>
              </mc:Choice>
              <mc:Fallback>
                <p:oleObj name="수식" r:id="rId5" imgW="13081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2122488"/>
                        <a:ext cx="2540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4"/>
          <p:cNvGraphicFramePr>
            <a:graphicFrameLocks noChangeAspect="1"/>
          </p:cNvGraphicFramePr>
          <p:nvPr/>
        </p:nvGraphicFramePr>
        <p:xfrm>
          <a:off x="2068513" y="2559050"/>
          <a:ext cx="19843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98" name="수식" r:id="rId7" imgW="1104900" imgH="228600" progId="Equation.3">
                  <p:embed/>
                </p:oleObj>
              </mc:Choice>
              <mc:Fallback>
                <p:oleObj name="수식" r:id="rId7" imgW="11049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2559050"/>
                        <a:ext cx="198437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3" name="Object 5"/>
          <p:cNvGraphicFramePr>
            <a:graphicFrameLocks noChangeAspect="1"/>
          </p:cNvGraphicFramePr>
          <p:nvPr/>
        </p:nvGraphicFramePr>
        <p:xfrm>
          <a:off x="1992313" y="2928938"/>
          <a:ext cx="2713037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99" name="수식" r:id="rId9" imgW="1511300" imgH="228600" progId="Equation.3">
                  <p:embed/>
                </p:oleObj>
              </mc:Choice>
              <mc:Fallback>
                <p:oleObj name="수식" r:id="rId9" imgW="15113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2928938"/>
                        <a:ext cx="2713037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4" name="Object 6"/>
          <p:cNvGraphicFramePr>
            <a:graphicFrameLocks noChangeAspect="1"/>
          </p:cNvGraphicFramePr>
          <p:nvPr/>
        </p:nvGraphicFramePr>
        <p:xfrm>
          <a:off x="609600" y="3843338"/>
          <a:ext cx="2278063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00" name="수식" r:id="rId11" imgW="990600" imgH="228600" progId="Equation.3">
                  <p:embed/>
                </p:oleObj>
              </mc:Choice>
              <mc:Fallback>
                <p:oleObj name="수식" r:id="rId11" imgW="9906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43338"/>
                        <a:ext cx="2278063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7"/>
          <p:cNvGraphicFramePr>
            <a:graphicFrameLocks noChangeAspect="1"/>
          </p:cNvGraphicFramePr>
          <p:nvPr/>
        </p:nvGraphicFramePr>
        <p:xfrm>
          <a:off x="2743200" y="4283075"/>
          <a:ext cx="3143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01" name="수식" r:id="rId13" imgW="126890" imgH="228402" progId="Equation.3">
                  <p:embed/>
                </p:oleObj>
              </mc:Choice>
              <mc:Fallback>
                <p:oleObj name="수식" r:id="rId13" imgW="126890" imgH="22840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283075"/>
                        <a:ext cx="3143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6" name="Object 8"/>
          <p:cNvGraphicFramePr>
            <a:graphicFrameLocks noChangeAspect="1"/>
          </p:cNvGraphicFramePr>
          <p:nvPr/>
        </p:nvGraphicFramePr>
        <p:xfrm>
          <a:off x="5016500" y="4235450"/>
          <a:ext cx="29845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02" name="수식" r:id="rId15" imgW="1536700" imgH="292100" progId="Equation.3">
                  <p:embed/>
                </p:oleObj>
              </mc:Choice>
              <mc:Fallback>
                <p:oleObj name="수식" r:id="rId15" imgW="1536700" imgH="292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4235450"/>
                        <a:ext cx="29845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7" name="Object 9"/>
          <p:cNvGraphicFramePr>
            <a:graphicFrameLocks noChangeAspect="1"/>
          </p:cNvGraphicFramePr>
          <p:nvPr/>
        </p:nvGraphicFramePr>
        <p:xfrm>
          <a:off x="1012825" y="4786313"/>
          <a:ext cx="14541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03" name="수식" r:id="rId17" imgW="748975" imgH="203112" progId="Equation.3">
                  <p:embed/>
                </p:oleObj>
              </mc:Choice>
              <mc:Fallback>
                <p:oleObj name="수식" r:id="rId17" imgW="748975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4786313"/>
                        <a:ext cx="145415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8" name="Object 10"/>
          <p:cNvGraphicFramePr>
            <a:graphicFrameLocks noChangeAspect="1"/>
          </p:cNvGraphicFramePr>
          <p:nvPr/>
        </p:nvGraphicFramePr>
        <p:xfrm>
          <a:off x="1223963" y="5216525"/>
          <a:ext cx="175101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04" name="수식" r:id="rId19" imgW="901309" imgH="203112" progId="Equation.3">
                  <p:embed/>
                </p:oleObj>
              </mc:Choice>
              <mc:Fallback>
                <p:oleObj name="수식" r:id="rId19" imgW="901309" imgH="2031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5216525"/>
                        <a:ext cx="175101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9" name="슬라이드 번호 개체 틀 1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1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017FE3-DDBF-464B-8EB5-255C2062B31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4"/>
          <p:cNvSpPr>
            <a:spLocks noChangeArrowheads="1"/>
          </p:cNvSpPr>
          <p:nvPr/>
        </p:nvSpPr>
        <p:spPr bwMode="auto">
          <a:xfrm>
            <a:off x="2438400" y="381000"/>
            <a:ext cx="480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800">
                <a:solidFill>
                  <a:schemeClr val="tx2"/>
                </a:solidFill>
              </a:rPr>
              <a:t>도사정리 적용의 예</a:t>
            </a:r>
          </a:p>
        </p:txBody>
      </p:sp>
      <p:sp>
        <p:nvSpPr>
          <p:cNvPr id="9728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181600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ko-KR" sz="2000" smtClean="0">
                <a:sym typeface="Symbol" panose="05050102010706020507" pitchFamily="18" charset="2"/>
              </a:rPr>
              <a:t></a:t>
            </a:r>
            <a:endParaRPr lang="en-US" altLang="ko-KR" sz="2000" smtClean="0"/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2000" smtClean="0"/>
              <a:t>	</a:t>
            </a:r>
            <a:r>
              <a:rPr lang="ko-KR" altLang="en-US" sz="1800" smtClean="0"/>
              <a:t>여기서 </a:t>
            </a:r>
            <a:r>
              <a:rPr lang="en-US" altLang="ko-KR" sz="1800" i="1" smtClean="0"/>
              <a:t>a</a:t>
            </a:r>
            <a:r>
              <a:rPr lang="en-US" altLang="ko-KR" sz="1800" smtClean="0"/>
              <a:t> = 3, </a:t>
            </a:r>
            <a:r>
              <a:rPr lang="en-US" altLang="ko-KR" sz="1800" i="1" smtClean="0"/>
              <a:t>b</a:t>
            </a:r>
            <a:r>
              <a:rPr lang="en-US" altLang="ko-KR" sz="1800" smtClean="0"/>
              <a:t> = 4, </a:t>
            </a:r>
            <a:r>
              <a:rPr lang="en-US" altLang="ko-KR" sz="1800" i="1" smtClean="0"/>
              <a:t>f</a:t>
            </a:r>
            <a:r>
              <a:rPr lang="en-US" altLang="ko-KR" sz="1800" smtClean="0"/>
              <a:t>(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) = </a:t>
            </a:r>
            <a:r>
              <a:rPr lang="en-US" altLang="ko-KR" sz="1800" i="1" smtClean="0"/>
              <a:t>n </a:t>
            </a:r>
            <a:r>
              <a:rPr lang="en-US" altLang="ko-KR" sz="1800" smtClean="0"/>
              <a:t>lg</a:t>
            </a:r>
            <a:r>
              <a:rPr lang="en-US" altLang="ko-KR" sz="1800" i="1" smtClean="0"/>
              <a:t> n</a:t>
            </a:r>
            <a:r>
              <a:rPr lang="ko-KR" altLang="en-US" sz="1800" smtClean="0"/>
              <a:t>이고</a:t>
            </a:r>
            <a:r>
              <a:rPr lang="en-US" altLang="ko-KR" sz="1800" smtClean="0"/>
              <a:t>, </a:t>
            </a:r>
            <a:r>
              <a:rPr lang="en-US" altLang="ko-KR" sz="2000" smtClean="0"/>
              <a:t>                                     </a:t>
            </a:r>
            <a:r>
              <a:rPr lang="ko-KR" altLang="en-US" sz="1800" smtClean="0"/>
              <a:t>이므로</a:t>
            </a:r>
            <a:r>
              <a:rPr lang="en-US" altLang="ko-KR" sz="1800" smtClean="0"/>
              <a:t>,  </a:t>
            </a:r>
            <a:r>
              <a:rPr lang="en-US" altLang="ko-KR" sz="1800" i="1" smtClean="0">
                <a:sym typeface="Symbol" panose="05050102010706020507" pitchFamily="18" charset="2"/>
              </a:rPr>
              <a:t></a:t>
            </a:r>
            <a:r>
              <a:rPr lang="en-US" altLang="ko-KR" sz="1800" smtClean="0">
                <a:sym typeface="Symbol" panose="05050102010706020507" pitchFamily="18" charset="2"/>
              </a:rPr>
              <a:t>  0.2</a:t>
            </a:r>
            <a:r>
              <a:rPr lang="ko-KR" altLang="en-US" sz="1800" smtClean="0">
                <a:sym typeface="Symbol" panose="05050102010706020507" pitchFamily="18" charset="2"/>
              </a:rPr>
              <a:t>일 때</a:t>
            </a:r>
            <a:r>
              <a:rPr lang="en-US" altLang="ko-KR" sz="1800" smtClean="0">
                <a:sym typeface="Symbol" panose="05050102010706020507" pitchFamily="18" charset="2"/>
              </a:rPr>
              <a:t>,</a:t>
            </a:r>
            <a:endParaRPr lang="en-US" altLang="ko-KR" sz="1800" smtClean="0"/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800" smtClean="0"/>
              <a:t>	</a:t>
            </a:r>
            <a:r>
              <a:rPr lang="en-US" altLang="ko-KR" sz="1800" i="1" smtClean="0">
                <a:sym typeface="Symbol" panose="05050102010706020507" pitchFamily="18" charset="2"/>
              </a:rPr>
              <a:t></a:t>
            </a:r>
            <a:r>
              <a:rPr lang="en-US" altLang="ko-KR" sz="1800" smtClean="0"/>
              <a:t> = 1</a:t>
            </a:r>
            <a:r>
              <a:rPr lang="ko-KR" altLang="en-US" sz="1800" smtClean="0"/>
              <a:t>일 때</a:t>
            </a:r>
            <a:r>
              <a:rPr lang="en-US" altLang="ko-KR" sz="1800" smtClean="0"/>
              <a:t>,                               </a:t>
            </a:r>
            <a:r>
              <a:rPr lang="ko-KR" altLang="en-US" sz="1800" smtClean="0"/>
              <a:t>이라고 할 수 있다</a:t>
            </a:r>
            <a:r>
              <a:rPr lang="en-US" altLang="ko-KR" sz="1800" smtClean="0"/>
              <a:t>. </a:t>
            </a:r>
            <a:r>
              <a:rPr lang="ko-KR" altLang="en-US" sz="1800" smtClean="0"/>
              <a:t>도사정리 </a:t>
            </a:r>
            <a:r>
              <a:rPr lang="en-US" altLang="ko-KR" sz="1800" smtClean="0"/>
              <a:t>3</a:t>
            </a:r>
            <a:r>
              <a:rPr lang="ko-KR" altLang="en-US" sz="1800" smtClean="0"/>
              <a:t>번을 적용할 수 있는지 보기 위해서</a:t>
            </a:r>
            <a:r>
              <a:rPr lang="en-US" altLang="ko-KR" sz="1800" smtClean="0"/>
              <a:t>, </a:t>
            </a:r>
            <a:r>
              <a:rPr lang="ko-KR" altLang="en-US" sz="1800" smtClean="0"/>
              <a:t>충분히 큰</a:t>
            </a:r>
            <a:r>
              <a:rPr lang="ko-KR" altLang="en-US" sz="1800" i="1" smtClean="0"/>
              <a:t> </a:t>
            </a:r>
            <a:r>
              <a:rPr lang="en-US" altLang="ko-KR" sz="1800" i="1" smtClean="0"/>
              <a:t>n</a:t>
            </a:r>
            <a:r>
              <a:rPr lang="ko-KR" altLang="en-US" sz="1800" smtClean="0"/>
              <a:t>에 대해서</a:t>
            </a:r>
            <a:r>
              <a:rPr lang="en-US" altLang="ko-KR" sz="1800" smtClean="0"/>
              <a:t>,                              </a:t>
            </a:r>
            <a:r>
              <a:rPr lang="ko-KR" altLang="en-US" sz="1800" smtClean="0"/>
              <a:t>이 성립하는 </a:t>
            </a:r>
            <a:r>
              <a:rPr lang="en-US" altLang="ko-KR" sz="1800" smtClean="0"/>
              <a:t>1</a:t>
            </a:r>
            <a:r>
              <a:rPr lang="ko-KR" altLang="en-US" sz="1800" smtClean="0"/>
              <a:t>보다 작은 </a:t>
            </a:r>
            <a:r>
              <a:rPr lang="en-US" altLang="ko-KR" sz="1800" i="1" smtClean="0"/>
              <a:t>c</a:t>
            </a:r>
            <a:r>
              <a:rPr lang="ko-KR" altLang="en-US" sz="1800" smtClean="0"/>
              <a:t>가 존재하는가를 보아야 한다</a:t>
            </a:r>
            <a:r>
              <a:rPr lang="en-US" altLang="ko-KR" sz="1800" smtClean="0"/>
              <a:t>. </a:t>
            </a:r>
            <a:r>
              <a:rPr lang="ko-KR" altLang="en-US" sz="1800" smtClean="0"/>
              <a:t>여기서</a:t>
            </a:r>
            <a:r>
              <a:rPr lang="en-US" altLang="ko-KR" sz="1800" smtClean="0"/>
              <a:t>,           </a:t>
            </a:r>
            <a:r>
              <a:rPr lang="ko-KR" altLang="en-US" sz="1800" smtClean="0"/>
              <a:t>이면</a:t>
            </a:r>
            <a:r>
              <a:rPr lang="en-US" altLang="ko-KR" sz="1800" smtClean="0"/>
              <a:t>,                                  </a:t>
            </a:r>
            <a:r>
              <a:rPr lang="ko-KR" altLang="en-US" sz="1800" smtClean="0"/>
              <a:t>은 충분히 큰 </a:t>
            </a:r>
            <a:r>
              <a:rPr lang="en-US" altLang="ko-KR" sz="1800" i="1" smtClean="0"/>
              <a:t>n</a:t>
            </a:r>
            <a:r>
              <a:rPr lang="ko-KR" altLang="en-US" sz="1800" smtClean="0"/>
              <a:t>에 대해서 항상 성립한다</a:t>
            </a:r>
            <a:r>
              <a:rPr lang="en-US" altLang="ko-KR" sz="1800" smtClean="0"/>
              <a:t>. </a:t>
            </a:r>
            <a:r>
              <a:rPr lang="ko-KR" altLang="en-US" sz="1800" smtClean="0"/>
              <a:t>따라서                                이 된다</a:t>
            </a:r>
            <a:r>
              <a:rPr lang="en-US" altLang="ko-KR" sz="1800" smtClean="0"/>
              <a:t>.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ko-KR" sz="1800" smtClean="0"/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2000" smtClean="0">
                <a:sym typeface="Symbol" panose="05050102010706020507" pitchFamily="18" charset="2"/>
              </a:rPr>
              <a:t>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2000" smtClean="0">
                <a:sym typeface="Symbol" panose="05050102010706020507" pitchFamily="18" charset="2"/>
              </a:rPr>
              <a:t>	</a:t>
            </a:r>
            <a:r>
              <a:rPr lang="ko-KR" altLang="en-US" sz="1800" smtClean="0">
                <a:sym typeface="Symbol" panose="05050102010706020507" pitchFamily="18" charset="2"/>
              </a:rPr>
              <a:t>여기서 </a:t>
            </a:r>
            <a:r>
              <a:rPr lang="en-US" altLang="ko-KR" sz="1800" i="1" smtClean="0">
                <a:sym typeface="Symbol" panose="05050102010706020507" pitchFamily="18" charset="2"/>
              </a:rPr>
              <a:t>a</a:t>
            </a:r>
            <a:r>
              <a:rPr lang="en-US" altLang="ko-KR" sz="1800" smtClean="0">
                <a:sym typeface="Symbol" panose="05050102010706020507" pitchFamily="18" charset="2"/>
              </a:rPr>
              <a:t> = 2, </a:t>
            </a:r>
            <a:r>
              <a:rPr lang="en-US" altLang="ko-KR" sz="1800" i="1" smtClean="0">
                <a:sym typeface="Symbol" panose="05050102010706020507" pitchFamily="18" charset="2"/>
              </a:rPr>
              <a:t>b</a:t>
            </a:r>
            <a:r>
              <a:rPr lang="en-US" altLang="ko-KR" sz="1800" smtClean="0">
                <a:sym typeface="Symbol" panose="05050102010706020507" pitchFamily="18" charset="2"/>
              </a:rPr>
              <a:t> = 2, </a:t>
            </a:r>
            <a:r>
              <a:rPr lang="en-US" altLang="ko-KR" sz="1800" i="1" smtClean="0">
                <a:sym typeface="Symbol" panose="05050102010706020507" pitchFamily="18" charset="2"/>
              </a:rPr>
              <a:t>f</a:t>
            </a:r>
            <a:r>
              <a:rPr lang="en-US" altLang="ko-KR" sz="1800" smtClean="0">
                <a:sym typeface="Symbol" panose="05050102010706020507" pitchFamily="18" charset="2"/>
              </a:rPr>
              <a:t>(</a:t>
            </a:r>
            <a:r>
              <a:rPr lang="en-US" altLang="ko-KR" sz="1800" i="1" smtClean="0">
                <a:sym typeface="Symbol" panose="05050102010706020507" pitchFamily="18" charset="2"/>
              </a:rPr>
              <a:t>n</a:t>
            </a:r>
            <a:r>
              <a:rPr lang="en-US" altLang="ko-KR" sz="1800" smtClean="0">
                <a:sym typeface="Symbol" panose="05050102010706020507" pitchFamily="18" charset="2"/>
              </a:rPr>
              <a:t>) = </a:t>
            </a:r>
            <a:r>
              <a:rPr lang="en-US" altLang="ko-KR" sz="1800" i="1" smtClean="0">
                <a:sym typeface="Symbol" panose="05050102010706020507" pitchFamily="18" charset="2"/>
              </a:rPr>
              <a:t>n</a:t>
            </a:r>
            <a:r>
              <a:rPr lang="en-US" altLang="ko-KR" sz="1800" smtClean="0">
                <a:sym typeface="Symbol" panose="05050102010706020507" pitchFamily="18" charset="2"/>
              </a:rPr>
              <a:t>lg</a:t>
            </a:r>
            <a:r>
              <a:rPr lang="en-US" altLang="ko-KR" sz="1800" i="1" smtClean="0">
                <a:sym typeface="Symbol" panose="05050102010706020507" pitchFamily="18" charset="2"/>
              </a:rPr>
              <a:t>n</a:t>
            </a:r>
            <a:r>
              <a:rPr lang="ko-KR" altLang="en-US" sz="1800" smtClean="0">
                <a:sym typeface="Symbol" panose="05050102010706020507" pitchFamily="18" charset="2"/>
              </a:rPr>
              <a:t>이고</a:t>
            </a:r>
            <a:r>
              <a:rPr lang="en-US" altLang="ko-KR" sz="1800" smtClean="0">
                <a:sym typeface="Symbol" panose="05050102010706020507" pitchFamily="18" charset="2"/>
              </a:rPr>
              <a:t>,</a:t>
            </a:r>
            <a:r>
              <a:rPr lang="en-US" altLang="ko-KR" sz="2000" smtClean="0">
                <a:sym typeface="Symbol" panose="05050102010706020507" pitchFamily="18" charset="2"/>
              </a:rPr>
              <a:t>                                  </a:t>
            </a:r>
            <a:r>
              <a:rPr lang="ko-KR" altLang="en-US" sz="1800" smtClean="0">
                <a:sym typeface="Symbol" panose="05050102010706020507" pitchFamily="18" charset="2"/>
              </a:rPr>
              <a:t>이므로</a:t>
            </a:r>
            <a:r>
              <a:rPr lang="en-US" altLang="ko-KR" sz="1800" smtClean="0">
                <a:sym typeface="Symbol" panose="05050102010706020507" pitchFamily="18" charset="2"/>
              </a:rPr>
              <a:t>,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800" smtClean="0">
                <a:sym typeface="Symbol" panose="05050102010706020507" pitchFamily="18" charset="2"/>
              </a:rPr>
              <a:t>      </a:t>
            </a:r>
            <a:r>
              <a:rPr lang="ko-KR" altLang="en-US" sz="1800" smtClean="0">
                <a:sym typeface="Symbol" panose="05050102010706020507" pitchFamily="18" charset="2"/>
              </a:rPr>
              <a:t>이라고 할 수 있다</a:t>
            </a:r>
            <a:r>
              <a:rPr lang="en-US" altLang="ko-KR" sz="1800" smtClean="0">
                <a:sym typeface="Symbol" panose="05050102010706020507" pitchFamily="18" charset="2"/>
              </a:rPr>
              <a:t>. </a:t>
            </a:r>
            <a:r>
              <a:rPr lang="ko-KR" altLang="en-US" sz="1800" smtClean="0">
                <a:sym typeface="Symbol" panose="05050102010706020507" pitchFamily="18" charset="2"/>
              </a:rPr>
              <a:t>여기서 도사정리 </a:t>
            </a:r>
            <a:r>
              <a:rPr lang="en-US" altLang="ko-KR" sz="1800" smtClean="0">
                <a:sym typeface="Symbol" panose="05050102010706020507" pitchFamily="18" charset="2"/>
              </a:rPr>
              <a:t>3</a:t>
            </a:r>
            <a:r>
              <a:rPr lang="ko-KR" altLang="en-US" sz="1800" smtClean="0">
                <a:sym typeface="Symbol" panose="05050102010706020507" pitchFamily="18" charset="2"/>
              </a:rPr>
              <a:t>번을 적용할 수 있는지 보기 위해서</a:t>
            </a:r>
            <a:r>
              <a:rPr lang="en-US" altLang="ko-KR" sz="1800" smtClean="0">
                <a:sym typeface="Symbol" panose="05050102010706020507" pitchFamily="18" charset="2"/>
              </a:rPr>
              <a:t>, </a:t>
            </a:r>
            <a:r>
              <a:rPr lang="ko-KR" altLang="en-US" sz="1800" smtClean="0">
                <a:sym typeface="Symbol" panose="05050102010706020507" pitchFamily="18" charset="2"/>
              </a:rPr>
              <a:t>충분히 큰 </a:t>
            </a:r>
            <a:r>
              <a:rPr lang="en-US" altLang="ko-KR" sz="1800" i="1" smtClean="0">
                <a:sym typeface="Symbol" panose="05050102010706020507" pitchFamily="18" charset="2"/>
              </a:rPr>
              <a:t>n</a:t>
            </a:r>
            <a:r>
              <a:rPr lang="ko-KR" altLang="en-US" sz="1800" smtClean="0">
                <a:sym typeface="Symbol" panose="05050102010706020507" pitchFamily="18" charset="2"/>
              </a:rPr>
              <a:t>에 대해서</a:t>
            </a:r>
            <a:r>
              <a:rPr lang="en-US" altLang="ko-KR" sz="1800" smtClean="0">
                <a:sym typeface="Symbol" panose="05050102010706020507" pitchFamily="18" charset="2"/>
              </a:rPr>
              <a:t>,                                    </a:t>
            </a:r>
            <a:r>
              <a:rPr lang="ko-KR" altLang="en-US" sz="1800" smtClean="0">
                <a:sym typeface="Symbol" panose="05050102010706020507" pitchFamily="18" charset="2"/>
              </a:rPr>
              <a:t>이 성립하는 </a:t>
            </a:r>
            <a:r>
              <a:rPr lang="en-US" altLang="ko-KR" sz="1800" smtClean="0">
                <a:sym typeface="Symbol" panose="05050102010706020507" pitchFamily="18" charset="2"/>
              </a:rPr>
              <a:t>1</a:t>
            </a:r>
            <a:r>
              <a:rPr lang="ko-KR" altLang="en-US" sz="1800" smtClean="0">
                <a:sym typeface="Symbol" panose="05050102010706020507" pitchFamily="18" charset="2"/>
              </a:rPr>
              <a:t>보다 작은 </a:t>
            </a:r>
            <a:r>
              <a:rPr lang="en-US" altLang="ko-KR" sz="1800" i="1" smtClean="0">
                <a:sym typeface="Symbol" panose="05050102010706020507" pitchFamily="18" charset="2"/>
              </a:rPr>
              <a:t>c</a:t>
            </a:r>
            <a:r>
              <a:rPr lang="ko-KR" altLang="en-US" sz="1800" smtClean="0">
                <a:sym typeface="Symbol" panose="05050102010706020507" pitchFamily="18" charset="2"/>
              </a:rPr>
              <a:t>가 존재하는가를 보아야 한다</a:t>
            </a:r>
            <a:r>
              <a:rPr lang="en-US" altLang="ko-KR" sz="1800" smtClean="0">
                <a:sym typeface="Symbol" panose="05050102010706020507" pitchFamily="18" charset="2"/>
              </a:rPr>
              <a:t>. </a:t>
            </a:r>
            <a:r>
              <a:rPr lang="ko-KR" altLang="en-US" sz="1800" smtClean="0">
                <a:sym typeface="Symbol" panose="05050102010706020507" pitchFamily="18" charset="2"/>
              </a:rPr>
              <a:t>그러나</a:t>
            </a:r>
            <a:r>
              <a:rPr lang="en-US" altLang="ko-KR" sz="1800" smtClean="0">
                <a:sym typeface="Symbol" panose="05050102010706020507" pitchFamily="18" charset="2"/>
              </a:rPr>
              <a:t>,                                  </a:t>
            </a:r>
            <a:r>
              <a:rPr lang="ko-KR" altLang="en-US" sz="1800" smtClean="0">
                <a:sym typeface="Symbol" panose="05050102010706020507" pitchFamily="18" charset="2"/>
              </a:rPr>
              <a:t>에서 충분히 큰 </a:t>
            </a:r>
            <a:r>
              <a:rPr lang="en-US" altLang="ko-KR" sz="1800" i="1" smtClean="0">
                <a:sym typeface="Symbol" panose="05050102010706020507" pitchFamily="18" charset="2"/>
              </a:rPr>
              <a:t>n</a:t>
            </a:r>
            <a:r>
              <a:rPr lang="ko-KR" altLang="en-US" sz="1800" smtClean="0">
                <a:sym typeface="Symbol" panose="05050102010706020507" pitchFamily="18" charset="2"/>
              </a:rPr>
              <a:t>에 대해서 항상 성립하는 </a:t>
            </a:r>
            <a:r>
              <a:rPr lang="en-US" altLang="ko-KR" sz="1800" i="1" smtClean="0">
                <a:sym typeface="Symbol" panose="05050102010706020507" pitchFamily="18" charset="2"/>
              </a:rPr>
              <a:t>c</a:t>
            </a:r>
            <a:r>
              <a:rPr lang="ko-KR" altLang="en-US" sz="1800" smtClean="0">
                <a:sym typeface="Symbol" panose="05050102010706020507" pitchFamily="18" charset="2"/>
              </a:rPr>
              <a:t>는 없다</a:t>
            </a:r>
            <a:r>
              <a:rPr lang="en-US" altLang="ko-KR" sz="1800" smtClean="0">
                <a:sym typeface="Symbol" panose="05050102010706020507" pitchFamily="18" charset="2"/>
              </a:rPr>
              <a:t>. </a:t>
            </a:r>
            <a:r>
              <a:rPr lang="ko-KR" altLang="en-US" sz="1800" smtClean="0">
                <a:sym typeface="Symbol" panose="05050102010706020507" pitchFamily="18" charset="2"/>
              </a:rPr>
              <a:t>왜냐하면</a:t>
            </a:r>
            <a:r>
              <a:rPr lang="en-US" altLang="ko-KR" sz="1800" smtClean="0">
                <a:sym typeface="Symbol" panose="05050102010706020507" pitchFamily="18" charset="2"/>
              </a:rPr>
              <a:t>, </a:t>
            </a:r>
            <a:r>
              <a:rPr lang="ko-KR" altLang="en-US" sz="1800" smtClean="0">
                <a:sym typeface="Symbol" panose="05050102010706020507" pitchFamily="18" charset="2"/>
              </a:rPr>
              <a:t>위의 식을 정리하면                   가 되고</a:t>
            </a:r>
            <a:r>
              <a:rPr lang="en-US" altLang="ko-KR" sz="1800" smtClean="0">
                <a:sym typeface="Symbol" panose="05050102010706020507" pitchFamily="18" charset="2"/>
              </a:rPr>
              <a:t>, </a:t>
            </a:r>
            <a:r>
              <a:rPr lang="ko-KR" altLang="en-US" sz="1800" smtClean="0">
                <a:sym typeface="Symbol" panose="05050102010706020507" pitchFamily="18" charset="2"/>
              </a:rPr>
              <a:t>어떠한 </a:t>
            </a:r>
            <a:r>
              <a:rPr lang="en-US" altLang="ko-KR" sz="1800" smtClean="0">
                <a:sym typeface="Symbol" panose="05050102010706020507" pitchFamily="18" charset="2"/>
              </a:rPr>
              <a:t>c</a:t>
            </a:r>
            <a:r>
              <a:rPr lang="ko-KR" altLang="en-US" sz="1800" smtClean="0">
                <a:sym typeface="Symbol" panose="05050102010706020507" pitchFamily="18" charset="2"/>
              </a:rPr>
              <a:t>를 선택하더라도 이 부등식은 성립할 수 없다</a:t>
            </a:r>
            <a:r>
              <a:rPr lang="en-US" altLang="ko-KR" sz="1800" smtClean="0">
                <a:sym typeface="Symbol" panose="05050102010706020507" pitchFamily="18" charset="2"/>
              </a:rPr>
              <a:t>. </a:t>
            </a:r>
            <a:r>
              <a:rPr lang="ko-KR" altLang="en-US" sz="1800" smtClean="0">
                <a:sym typeface="Symbol" panose="05050102010706020507" pitchFamily="18" charset="2"/>
              </a:rPr>
              <a:t>따라서 도사정리를 이용하여 해를 구할 수 없다</a:t>
            </a:r>
            <a:r>
              <a:rPr lang="en-US" altLang="ko-KR" sz="1800" smtClean="0">
                <a:sym typeface="Symbol" panose="05050102010706020507" pitchFamily="18" charset="2"/>
              </a:rPr>
              <a:t>. </a:t>
            </a:r>
            <a:r>
              <a:rPr lang="ko-KR" altLang="en-US" sz="1800" smtClean="0">
                <a:sym typeface="Symbol" panose="05050102010706020507" pitchFamily="18" charset="2"/>
              </a:rPr>
              <a:t>이런 경우는 다음의 도사보조정리를 이용하여 해를 구할 수 있다</a:t>
            </a:r>
            <a:r>
              <a:rPr lang="en-US" altLang="ko-KR" sz="1800" smtClean="0">
                <a:sym typeface="Symbol" panose="05050102010706020507" pitchFamily="18" charset="2"/>
              </a:rPr>
              <a:t>.</a:t>
            </a:r>
          </a:p>
        </p:txBody>
      </p:sp>
      <p:graphicFrame>
        <p:nvGraphicFramePr>
          <p:cNvPr id="97284" name="Object 2"/>
          <p:cNvGraphicFramePr>
            <a:graphicFrameLocks noChangeAspect="1"/>
          </p:cNvGraphicFramePr>
          <p:nvPr/>
        </p:nvGraphicFramePr>
        <p:xfrm>
          <a:off x="609600" y="1143000"/>
          <a:ext cx="24574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80" name="수식" r:id="rId4" imgW="1257300" imgH="228600" progId="Equation.3">
                  <p:embed/>
                </p:oleObj>
              </mc:Choice>
              <mc:Fallback>
                <p:oleObj name="수식" r:id="rId4" imgW="1257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143000"/>
                        <a:ext cx="24574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3"/>
          <p:cNvGraphicFramePr>
            <a:graphicFrameLocks noChangeAspect="1"/>
          </p:cNvGraphicFramePr>
          <p:nvPr/>
        </p:nvGraphicFramePr>
        <p:xfrm>
          <a:off x="4191000" y="1458913"/>
          <a:ext cx="234473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81" name="수식" r:id="rId6" imgW="1460500" imgH="228600" progId="Equation.3">
                  <p:embed/>
                </p:oleObj>
              </mc:Choice>
              <mc:Fallback>
                <p:oleObj name="수식" r:id="rId6" imgW="14605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458913"/>
                        <a:ext cx="234473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6" name="Object 4"/>
          <p:cNvGraphicFramePr>
            <a:graphicFrameLocks noChangeAspect="1"/>
          </p:cNvGraphicFramePr>
          <p:nvPr/>
        </p:nvGraphicFramePr>
        <p:xfrm>
          <a:off x="1641475" y="1787525"/>
          <a:ext cx="17018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82" name="수식" r:id="rId8" imgW="1091726" imgH="228501" progId="Equation.3">
                  <p:embed/>
                </p:oleObj>
              </mc:Choice>
              <mc:Fallback>
                <p:oleObj name="수식" r:id="rId8" imgW="1091726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1787525"/>
                        <a:ext cx="17018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7" name="Object 5"/>
          <p:cNvGraphicFramePr>
            <a:graphicFrameLocks noChangeAspect="1"/>
          </p:cNvGraphicFramePr>
          <p:nvPr/>
        </p:nvGraphicFramePr>
        <p:xfrm>
          <a:off x="3962400" y="2092325"/>
          <a:ext cx="16208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83" name="수식" r:id="rId10" imgW="1040948" imgH="228501" progId="Equation.3">
                  <p:embed/>
                </p:oleObj>
              </mc:Choice>
              <mc:Fallback>
                <p:oleObj name="수식" r:id="rId10" imgW="1040948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092325"/>
                        <a:ext cx="162083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8" name="Object 6"/>
          <p:cNvGraphicFramePr>
            <a:graphicFrameLocks noChangeAspect="1"/>
          </p:cNvGraphicFramePr>
          <p:nvPr/>
        </p:nvGraphicFramePr>
        <p:xfrm>
          <a:off x="3668713" y="2352675"/>
          <a:ext cx="5984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84" name="수식" r:id="rId12" imgW="342751" imgH="228501" progId="Equation.3">
                  <p:embed/>
                </p:oleObj>
              </mc:Choice>
              <mc:Fallback>
                <p:oleObj name="수식" r:id="rId12" imgW="342751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713" y="2352675"/>
                        <a:ext cx="59848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9" name="Object 7"/>
          <p:cNvGraphicFramePr>
            <a:graphicFrameLocks noChangeAspect="1"/>
          </p:cNvGraphicFramePr>
          <p:nvPr/>
        </p:nvGraphicFramePr>
        <p:xfrm>
          <a:off x="4813300" y="2362200"/>
          <a:ext cx="18923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85" name="수식" r:id="rId14" imgW="1079500" imgH="228600" progId="Equation.3">
                  <p:embed/>
                </p:oleObj>
              </mc:Choice>
              <mc:Fallback>
                <p:oleObj name="수식" r:id="rId14" imgW="10795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2362200"/>
                        <a:ext cx="18923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0" name="Object 8"/>
          <p:cNvGraphicFramePr>
            <a:graphicFrameLocks noChangeAspect="1"/>
          </p:cNvGraphicFramePr>
          <p:nvPr/>
        </p:nvGraphicFramePr>
        <p:xfrm>
          <a:off x="3219450" y="2655888"/>
          <a:ext cx="175895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86" name="수식" r:id="rId16" imgW="1002865" imgH="203112" progId="Equation.3">
                  <p:embed/>
                </p:oleObj>
              </mc:Choice>
              <mc:Fallback>
                <p:oleObj name="수식" r:id="rId16" imgW="1002865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2655888"/>
                        <a:ext cx="175895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1" name="Object 9"/>
          <p:cNvGraphicFramePr>
            <a:graphicFrameLocks noChangeAspect="1"/>
          </p:cNvGraphicFramePr>
          <p:nvPr/>
        </p:nvGraphicFramePr>
        <p:xfrm>
          <a:off x="563563" y="3289300"/>
          <a:ext cx="24828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87" name="수식" r:id="rId18" imgW="1270000" imgH="228600" progId="Equation.3">
                  <p:embed/>
                </p:oleObj>
              </mc:Choice>
              <mc:Fallback>
                <p:oleObj name="수식" r:id="rId18" imgW="12700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3289300"/>
                        <a:ext cx="24828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2" name="Object 10"/>
          <p:cNvGraphicFramePr>
            <a:graphicFrameLocks noChangeAspect="1"/>
          </p:cNvGraphicFramePr>
          <p:nvPr/>
        </p:nvGraphicFramePr>
        <p:xfrm>
          <a:off x="4124325" y="3690938"/>
          <a:ext cx="20177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88" name="수식" r:id="rId20" imgW="1257300" imgH="228600" progId="Equation.3">
                  <p:embed/>
                </p:oleObj>
              </mc:Choice>
              <mc:Fallback>
                <p:oleObj name="수식" r:id="rId20" imgW="12573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325" y="3690938"/>
                        <a:ext cx="20177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3" name="Object 11"/>
          <p:cNvGraphicFramePr>
            <a:graphicFrameLocks noChangeAspect="1"/>
          </p:cNvGraphicFramePr>
          <p:nvPr/>
        </p:nvGraphicFramePr>
        <p:xfrm>
          <a:off x="7021513" y="3657600"/>
          <a:ext cx="170021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89" name="수식" r:id="rId22" imgW="1091726" imgH="228501" progId="Equation.3">
                  <p:embed/>
                </p:oleObj>
              </mc:Choice>
              <mc:Fallback>
                <p:oleObj name="수식" r:id="rId22" imgW="1091726" imgH="22850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1513" y="3657600"/>
                        <a:ext cx="1700212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4" name="Object 12"/>
          <p:cNvGraphicFramePr>
            <a:graphicFrameLocks noChangeAspect="1"/>
          </p:cNvGraphicFramePr>
          <p:nvPr/>
        </p:nvGraphicFramePr>
        <p:xfrm>
          <a:off x="1828800" y="4318000"/>
          <a:ext cx="1643063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90" name="수식" r:id="rId24" imgW="1040948" imgH="228501" progId="Equation.3">
                  <p:embed/>
                </p:oleObj>
              </mc:Choice>
              <mc:Fallback>
                <p:oleObj name="수식" r:id="rId24" imgW="1040948" imgH="22850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318000"/>
                        <a:ext cx="1643063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5" name="Object 13"/>
          <p:cNvGraphicFramePr>
            <a:graphicFrameLocks noChangeAspect="1"/>
          </p:cNvGraphicFramePr>
          <p:nvPr/>
        </p:nvGraphicFramePr>
        <p:xfrm>
          <a:off x="1981200" y="4572000"/>
          <a:ext cx="18938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91" name="수식" r:id="rId26" imgW="1066800" imgH="228600" progId="Equation.3">
                  <p:embed/>
                </p:oleObj>
              </mc:Choice>
              <mc:Fallback>
                <p:oleObj name="수식" r:id="rId26" imgW="10668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72000"/>
                        <a:ext cx="1893888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6" name="Object 14"/>
          <p:cNvGraphicFramePr>
            <a:graphicFrameLocks noChangeAspect="1"/>
          </p:cNvGraphicFramePr>
          <p:nvPr/>
        </p:nvGraphicFramePr>
        <p:xfrm>
          <a:off x="3624263" y="4811713"/>
          <a:ext cx="10556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92" name="수식" r:id="rId28" imgW="507780" imgH="253890" progId="Equation.3">
                  <p:embed/>
                </p:oleObj>
              </mc:Choice>
              <mc:Fallback>
                <p:oleObj name="수식" r:id="rId28" imgW="507780" imgH="25389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263" y="4811713"/>
                        <a:ext cx="10556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7" name="슬라이드 번호 개체 틀 19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F768F4-C2AC-4CA4-B38F-FF10EF73DB6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59ED5B-F6D2-4E49-998D-BA43E2D2A0D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최악의 경우 시간복잡도 분석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3870325"/>
          </a:xfrm>
        </p:spPr>
        <p:txBody>
          <a:bodyPr/>
          <a:lstStyle/>
          <a:p>
            <a:pPr eaLnBrk="1" hangingPunct="1">
              <a:lnSpc>
                <a:spcPts val="2800"/>
              </a:lnSpc>
              <a:defRPr/>
            </a:pPr>
            <a:r>
              <a:rPr lang="ko-KR" altLang="en-US" sz="2000" b="1" dirty="0" smtClean="0"/>
              <a:t>단위연산</a:t>
            </a:r>
            <a:r>
              <a:rPr lang="en-US" altLang="ko-KR" sz="2000" dirty="0" smtClean="0"/>
              <a:t>: </a:t>
            </a:r>
            <a:r>
              <a:rPr lang="en-US" altLang="ko-KR" sz="2000" i="1" dirty="0" smtClean="0"/>
              <a:t>x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S[mid]</a:t>
            </a:r>
            <a:r>
              <a:rPr lang="ko-KR" altLang="en-US" sz="2000" dirty="0" smtClean="0"/>
              <a:t>의 비교</a:t>
            </a:r>
          </a:p>
          <a:p>
            <a:pPr eaLnBrk="1" hangingPunct="1">
              <a:lnSpc>
                <a:spcPts val="2800"/>
              </a:lnSpc>
              <a:defRPr/>
            </a:pPr>
            <a:r>
              <a:rPr lang="ko-KR" altLang="en-US" sz="2000" b="1" dirty="0" smtClean="0"/>
              <a:t>입력 크기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배열의 크기 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 (= </a:t>
            </a:r>
            <a:r>
              <a:rPr lang="en-US" altLang="ko-KR" sz="2000" i="1" dirty="0" smtClean="0"/>
              <a:t>high</a:t>
            </a:r>
            <a:r>
              <a:rPr lang="en-US" altLang="ko-KR" sz="2000" dirty="0" smtClean="0"/>
              <a:t> - </a:t>
            </a:r>
            <a:r>
              <a:rPr lang="en-US" altLang="ko-KR" sz="2000" i="1" dirty="0" smtClean="0"/>
              <a:t>low</a:t>
            </a:r>
            <a:r>
              <a:rPr lang="en-US" altLang="ko-KR" sz="2000" dirty="0" smtClean="0"/>
              <a:t> + 1)</a:t>
            </a:r>
          </a:p>
          <a:p>
            <a:pPr eaLnBrk="1" hangingPunct="1">
              <a:lnSpc>
                <a:spcPts val="2800"/>
              </a:lnSpc>
              <a:defRPr/>
            </a:pPr>
            <a:r>
              <a:rPr lang="ko-KR" altLang="en-US" sz="2000" dirty="0" smtClean="0"/>
              <a:t>단위연산으로 설정한 조건 문을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번 수행하지만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사실상 비교는 한번 이루어진다고 봐도 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 이유는</a:t>
            </a:r>
            <a:r>
              <a:rPr lang="en-US" altLang="ko-KR" sz="2000" dirty="0" smtClean="0"/>
              <a:t>: </a:t>
            </a:r>
          </a:p>
          <a:p>
            <a:pPr marL="1076325" indent="-1076325" eaLnBrk="1" hangingPunct="1">
              <a:lnSpc>
                <a:spcPts val="28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/>
              <a:t>           (1) </a:t>
            </a:r>
            <a:r>
              <a:rPr lang="ko-KR" altLang="en-US" sz="2000" dirty="0" smtClean="0"/>
              <a:t>어셈블리 언어로는 하나의 조건 명령으로 충분히 구현할 수 있기 때문이기도 하고</a:t>
            </a:r>
            <a:r>
              <a:rPr lang="en-US" altLang="ko-KR" sz="2000" dirty="0" smtClean="0"/>
              <a:t>; </a:t>
            </a:r>
          </a:p>
          <a:p>
            <a:pPr marL="1076325" indent="-1076325" eaLnBrk="1" hangingPunct="1">
              <a:lnSpc>
                <a:spcPts val="28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/>
              <a:t>           (2) </a:t>
            </a:r>
            <a:r>
              <a:rPr lang="en-US" altLang="ko-KR" sz="2000" i="1" dirty="0" smtClean="0"/>
              <a:t>x</a:t>
            </a:r>
            <a:r>
              <a:rPr lang="ko-KR" altLang="en-US" sz="2000" dirty="0" smtClean="0"/>
              <a:t>를 찾기 전까지는 항상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개의 조건 문을 수행하므로 하나로 묶어서 한 단위로 취급을 해도 되기 때문이기도 하다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이와 같이 단위연산은 최대한 효율적으로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빠르게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구현된다고 일반적으로 가정하여</a:t>
            </a:r>
            <a:r>
              <a:rPr lang="en-US" altLang="ko-KR" sz="2000" dirty="0" smtClean="0"/>
              <a:t>, 1</a:t>
            </a:r>
            <a:r>
              <a:rPr lang="ko-KR" altLang="en-US" sz="2000" dirty="0" smtClean="0"/>
              <a:t>단위로 취급을 해도 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148263" y="4625975"/>
            <a:ext cx="2808287" cy="22320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 b="0">
                <a:solidFill>
                  <a:srgbClr val="3E020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location (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low,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high)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mid;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sz="800" kern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(low &gt; high)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0;</a:t>
            </a:r>
            <a:endParaRPr lang="en-US" altLang="ko-KR" sz="800" ker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      else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    mid = (low + high) / 2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(x == S[mid])</a:t>
            </a:r>
          </a:p>
          <a:p>
            <a:pPr marL="538163" indent="-538163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mid;</a:t>
            </a:r>
          </a:p>
          <a:p>
            <a:pPr marL="538163" indent="-538163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ko-KR" altLang="en-US" sz="800" kern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(x &lt; S[mid])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location(low, mid-1); </a:t>
            </a:r>
            <a:endParaRPr lang="ko-KR" altLang="en-US" sz="800" kern="0" smtClean="0">
              <a:latin typeface="+mj-ea"/>
              <a:ea typeface="+mj-ea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800" kern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location(mid+1, high);</a:t>
            </a:r>
            <a:endParaRPr lang="en-US" altLang="ko-KR" sz="800" kern="0">
              <a:latin typeface="+mn-ea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800" kern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ko-KR" altLang="en-US" smtClean="0"/>
              <a:t>도사보조정리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839200" cy="4191000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ko-KR" smtClean="0">
                <a:sym typeface="Symbol" panose="05050102010706020507" pitchFamily="18" charset="2"/>
              </a:rPr>
              <a:t>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mtClean="0">
                <a:sym typeface="Symbol" panose="05050102010706020507" pitchFamily="18" charset="2"/>
              </a:rPr>
              <a:t>	</a:t>
            </a:r>
            <a:r>
              <a:rPr lang="ko-KR" altLang="en-US" smtClean="0">
                <a:sym typeface="Symbol" panose="05050102010706020507" pitchFamily="18" charset="2"/>
              </a:rPr>
              <a:t>에서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  <a:r>
              <a:rPr lang="en-US" altLang="ko-KR" i="1" smtClean="0">
                <a:sym typeface="Symbol" panose="05050102010706020507" pitchFamily="18" charset="2"/>
              </a:rPr>
              <a:t>k</a:t>
            </a:r>
            <a:r>
              <a:rPr lang="en-US" altLang="ko-KR" smtClean="0">
                <a:sym typeface="Symbol" panose="05050102010706020507" pitchFamily="18" charset="2"/>
              </a:rPr>
              <a:t>  0</a:t>
            </a:r>
            <a:r>
              <a:rPr lang="ko-KR" altLang="en-US" smtClean="0">
                <a:sym typeface="Symbol" panose="05050102010706020507" pitchFamily="18" charset="2"/>
              </a:rPr>
              <a:t>인 어떤 </a:t>
            </a:r>
            <a:r>
              <a:rPr lang="en-US" altLang="ko-KR" i="1" smtClean="0">
                <a:sym typeface="Symbol" panose="05050102010706020507" pitchFamily="18" charset="2"/>
              </a:rPr>
              <a:t>k</a:t>
            </a:r>
            <a:r>
              <a:rPr lang="ko-KR" altLang="en-US" smtClean="0">
                <a:sym typeface="Symbol" panose="05050102010706020507" pitchFamily="18" charset="2"/>
              </a:rPr>
              <a:t>에 대해서</a:t>
            </a:r>
            <a:r>
              <a:rPr lang="ko-KR" altLang="en-US" i="1" smtClean="0">
                <a:sym typeface="Symbol" panose="05050102010706020507" pitchFamily="18" charset="2"/>
              </a:rPr>
              <a:t> </a:t>
            </a:r>
            <a:r>
              <a:rPr lang="en-US" altLang="ko-KR" i="1" smtClean="0">
                <a:sym typeface="Symbol" panose="05050102010706020507" pitchFamily="18" charset="2"/>
              </a:rPr>
              <a:t>f</a:t>
            </a:r>
            <a:r>
              <a:rPr lang="en-US" altLang="ko-KR" smtClean="0">
                <a:sym typeface="Symbol" panose="05050102010706020507" pitchFamily="18" charset="2"/>
              </a:rPr>
              <a:t>(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)</a:t>
            </a:r>
            <a:r>
              <a:rPr lang="ko-KR" altLang="en-US" smtClean="0">
                <a:sym typeface="Symbol" panose="05050102010706020507" pitchFamily="18" charset="2"/>
              </a:rPr>
              <a:t>이                        이면</a:t>
            </a:r>
          </a:p>
          <a:p>
            <a:pPr>
              <a:buFont typeface="Wingdings 2" panose="05020102010507070707" pitchFamily="18" charset="2"/>
              <a:buNone/>
            </a:pPr>
            <a:r>
              <a:rPr lang="ko-KR" altLang="en-US" smtClean="0">
                <a:sym typeface="Symbol" panose="05050102010706020507" pitchFamily="18" charset="2"/>
              </a:rPr>
              <a:t>	                               이 된다</a:t>
            </a:r>
            <a:r>
              <a:rPr lang="en-US" altLang="ko-KR" smtClean="0">
                <a:sym typeface="Symbol" panose="05050102010706020507" pitchFamily="18" charset="2"/>
              </a:rPr>
              <a:t>. (</a:t>
            </a:r>
            <a:r>
              <a:rPr lang="ko-KR" altLang="en-US" smtClean="0">
                <a:sym typeface="Symbol" panose="05050102010706020507" pitchFamily="18" charset="2"/>
              </a:rPr>
              <a:t>증명 생략</a:t>
            </a:r>
            <a:r>
              <a:rPr lang="en-US" altLang="ko-KR" smtClean="0">
                <a:sym typeface="Symbol" panose="05050102010706020507" pitchFamily="18" charset="2"/>
              </a:rPr>
              <a:t>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mtClean="0">
                <a:sym typeface="Symbol" panose="05050102010706020507" pitchFamily="18" charset="2"/>
              </a:rPr>
              <a:t>	</a:t>
            </a:r>
            <a:r>
              <a:rPr lang="ko-KR" altLang="en-US" smtClean="0">
                <a:sym typeface="Symbol" panose="05050102010706020507" pitchFamily="18" charset="2"/>
              </a:rPr>
              <a:t>도사보조정리의 적용의 예</a:t>
            </a:r>
          </a:p>
          <a:p>
            <a:pPr>
              <a:buFont typeface="Wingdings 2" panose="05020102010507070707" pitchFamily="18" charset="2"/>
              <a:buNone/>
            </a:pPr>
            <a:r>
              <a:rPr lang="ko-KR" altLang="en-US" smtClean="0">
                <a:sym typeface="Symbol" panose="05050102010706020507" pitchFamily="18" charset="2"/>
              </a:rPr>
              <a:t>	위의 보기 </a:t>
            </a:r>
            <a:r>
              <a:rPr lang="en-US" altLang="ko-KR" smtClean="0">
                <a:sym typeface="Symbol" panose="05050102010706020507" pitchFamily="18" charset="2"/>
              </a:rPr>
              <a:t>4</a:t>
            </a:r>
            <a:r>
              <a:rPr lang="ko-KR" altLang="en-US" smtClean="0">
                <a:sym typeface="Symbol" panose="05050102010706020507" pitchFamily="18" charset="2"/>
              </a:rPr>
              <a:t>번의 해는                         이므로                            이 된다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ko-KR" smtClean="0">
              <a:sym typeface="Symbol" panose="05050102010706020507" pitchFamily="18" charset="2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mtClean="0">
                <a:sym typeface="Symbol" panose="05050102010706020507" pitchFamily="18" charset="2"/>
              </a:rPr>
              <a:t>	</a:t>
            </a:r>
            <a:r>
              <a:rPr lang="ko-KR" altLang="en-US" smtClean="0">
                <a:sym typeface="Symbol" panose="05050102010706020507" pitchFamily="18" charset="2"/>
              </a:rPr>
              <a:t>이 절에서 공부한 도사정리는 재현식을 푸는데 상당히 유용하게 쓰인다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</a:p>
        </p:txBody>
      </p:sp>
      <p:graphicFrame>
        <p:nvGraphicFramePr>
          <p:cNvPr id="98308" name="Object 2"/>
          <p:cNvGraphicFramePr>
            <a:graphicFrameLocks noChangeAspect="1"/>
          </p:cNvGraphicFramePr>
          <p:nvPr/>
        </p:nvGraphicFramePr>
        <p:xfrm>
          <a:off x="422275" y="1600200"/>
          <a:ext cx="26797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84" name="수식" r:id="rId3" imgW="1371600" imgH="228600" progId="Equation.3">
                  <p:embed/>
                </p:oleObj>
              </mc:Choice>
              <mc:Fallback>
                <p:oleObj name="수식" r:id="rId3" imgW="13716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1600200"/>
                        <a:ext cx="26797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9" name="Object 3"/>
          <p:cNvGraphicFramePr>
            <a:graphicFrameLocks noChangeAspect="1"/>
          </p:cNvGraphicFramePr>
          <p:nvPr/>
        </p:nvGraphicFramePr>
        <p:xfrm>
          <a:off x="5411788" y="2052638"/>
          <a:ext cx="16637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85" name="수식" r:id="rId5" imgW="889000" imgH="228600" progId="Equation.3">
                  <p:embed/>
                </p:oleObj>
              </mc:Choice>
              <mc:Fallback>
                <p:oleObj name="수식" r:id="rId5" imgW="8890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788" y="2052638"/>
                        <a:ext cx="16637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0" name="Object 4"/>
          <p:cNvGraphicFramePr>
            <a:graphicFrameLocks noChangeAspect="1"/>
          </p:cNvGraphicFramePr>
          <p:nvPr/>
        </p:nvGraphicFramePr>
        <p:xfrm>
          <a:off x="598488" y="2474913"/>
          <a:ext cx="24161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86" name="수식" r:id="rId7" imgW="1397000" imgH="228600" progId="Equation.3">
                  <p:embed/>
                </p:oleObj>
              </mc:Choice>
              <mc:Fallback>
                <p:oleObj name="수식" r:id="rId7" imgW="1397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2474913"/>
                        <a:ext cx="241617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1" name="Object 5"/>
          <p:cNvGraphicFramePr>
            <a:graphicFrameLocks noChangeAspect="1"/>
          </p:cNvGraphicFramePr>
          <p:nvPr/>
        </p:nvGraphicFramePr>
        <p:xfrm>
          <a:off x="3570288" y="3390900"/>
          <a:ext cx="18065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87" name="수식" r:id="rId9" imgW="1016000" imgH="203200" progId="Equation.3">
                  <p:embed/>
                </p:oleObj>
              </mc:Choice>
              <mc:Fallback>
                <p:oleObj name="수식" r:id="rId9" imgW="10160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288" y="3390900"/>
                        <a:ext cx="180657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2" name="Object 6"/>
          <p:cNvGraphicFramePr>
            <a:graphicFrameLocks noChangeAspect="1"/>
          </p:cNvGraphicFramePr>
          <p:nvPr/>
        </p:nvGraphicFramePr>
        <p:xfrm>
          <a:off x="6411913" y="3376613"/>
          <a:ext cx="19573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88" name="수식" r:id="rId11" imgW="1066800" imgH="228600" progId="Equation.3">
                  <p:embed/>
                </p:oleObj>
              </mc:Choice>
              <mc:Fallback>
                <p:oleObj name="수식" r:id="rId11" imgW="10668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1913" y="3376613"/>
                        <a:ext cx="195738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3" name="슬라이드 번호 개체 틀 1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1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0EB068-F957-4D75-A99C-ADC953AEA1D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4AF66A-F853-4C7A-8E7B-CAF6C7B47F5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99331" name="Object 2"/>
          <p:cNvGraphicFramePr>
            <a:graphicFrameLocks noChangeAspect="1"/>
          </p:cNvGraphicFramePr>
          <p:nvPr/>
        </p:nvGraphicFramePr>
        <p:xfrm>
          <a:off x="1428750" y="428625"/>
          <a:ext cx="580231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21" name="Equation" r:id="rId4" imgW="3556000" imgH="482600" progId="Equation.3">
                  <p:embed/>
                </p:oleObj>
              </mc:Choice>
              <mc:Fallback>
                <p:oleObj name="Equation" r:id="rId4" imgW="35560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428625"/>
                        <a:ext cx="5802313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2" name="Object 3"/>
          <p:cNvGraphicFramePr>
            <a:graphicFrameLocks noChangeAspect="1"/>
          </p:cNvGraphicFramePr>
          <p:nvPr/>
        </p:nvGraphicFramePr>
        <p:xfrm>
          <a:off x="2500313" y="1285875"/>
          <a:ext cx="3878262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22" name="Equation" r:id="rId6" imgW="2171700" imgH="736600" progId="Equation.3">
                  <p:embed/>
                </p:oleObj>
              </mc:Choice>
              <mc:Fallback>
                <p:oleObj name="Equation" r:id="rId6" imgW="2171700" imgH="736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1285875"/>
                        <a:ext cx="3878262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3" name="TextBox 4"/>
          <p:cNvSpPr txBox="1">
            <a:spLocks noChangeArrowheads="1"/>
          </p:cNvSpPr>
          <p:nvPr/>
        </p:nvSpPr>
        <p:spPr bwMode="auto">
          <a:xfrm>
            <a:off x="500063" y="3244850"/>
            <a:ext cx="5429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굴림" panose="020B0600000101010101" pitchFamily="50" charset="-127"/>
              </a:rPr>
              <a:t>(</a:t>
            </a:r>
            <a:r>
              <a:rPr lang="ko-KR" altLang="en-US" sz="1600">
                <a:latin typeface="굴림" panose="020B0600000101010101" pitchFamily="50" charset="-127"/>
              </a:rPr>
              <a:t>예</a:t>
            </a:r>
            <a:r>
              <a:rPr lang="en-US" altLang="ko-KR" sz="1600">
                <a:latin typeface="굴림" panose="020B0600000101010101" pitchFamily="50" charset="-127"/>
              </a:rPr>
              <a:t>)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graphicFrame>
        <p:nvGraphicFramePr>
          <p:cNvPr id="99334" name="Object 4"/>
          <p:cNvGraphicFramePr>
            <a:graphicFrameLocks noChangeAspect="1"/>
          </p:cNvGraphicFramePr>
          <p:nvPr/>
        </p:nvGraphicFramePr>
        <p:xfrm>
          <a:off x="1143000" y="3429000"/>
          <a:ext cx="2300288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23" name="Equation" r:id="rId8" imgW="1409700" imgH="457200" progId="Equation.3">
                  <p:embed/>
                </p:oleObj>
              </mc:Choice>
              <mc:Fallback>
                <p:oleObj name="Equation" r:id="rId8" imgW="14097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429000"/>
                        <a:ext cx="2300288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9335" name="직선 화살표 연결선 7"/>
          <p:cNvCxnSpPr>
            <a:cxnSpLocks noChangeShapeType="1"/>
          </p:cNvCxnSpPr>
          <p:nvPr/>
        </p:nvCxnSpPr>
        <p:spPr bwMode="auto">
          <a:xfrm rot="5400000">
            <a:off x="1906587" y="3357563"/>
            <a:ext cx="144463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336" name="TextBox 8"/>
          <p:cNvSpPr txBox="1">
            <a:spLocks noChangeArrowheads="1"/>
          </p:cNvSpPr>
          <p:nvPr/>
        </p:nvSpPr>
        <p:spPr bwMode="auto">
          <a:xfrm>
            <a:off x="1831975" y="3071813"/>
            <a:ext cx="271463" cy="258762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smtClean="0">
                <a:latin typeface="굴림" panose="020B0600000101010101" pitchFamily="50" charset="-127"/>
              </a:rPr>
              <a:t>a</a:t>
            </a:r>
            <a:endParaRPr lang="ko-KR" altLang="en-US" sz="1200" smtClean="0">
              <a:latin typeface="굴림" panose="020B0600000101010101" pitchFamily="50" charset="-127"/>
            </a:endParaRPr>
          </a:p>
        </p:txBody>
      </p:sp>
      <p:cxnSp>
        <p:nvCxnSpPr>
          <p:cNvPr id="99337" name="직선 화살표 연결선 10"/>
          <p:cNvCxnSpPr>
            <a:cxnSpLocks noChangeShapeType="1"/>
          </p:cNvCxnSpPr>
          <p:nvPr/>
        </p:nvCxnSpPr>
        <p:spPr bwMode="auto">
          <a:xfrm rot="5400000">
            <a:off x="2501900" y="3403601"/>
            <a:ext cx="1428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338" name="TextBox 11"/>
          <p:cNvSpPr txBox="1">
            <a:spLocks noChangeArrowheads="1"/>
          </p:cNvSpPr>
          <p:nvPr/>
        </p:nvSpPr>
        <p:spPr bwMode="auto">
          <a:xfrm>
            <a:off x="2430463" y="3071813"/>
            <a:ext cx="277812" cy="258762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smtClean="0">
                <a:latin typeface="굴림" panose="020B0600000101010101" pitchFamily="50" charset="-127"/>
              </a:rPr>
              <a:t>b</a:t>
            </a:r>
            <a:endParaRPr lang="ko-KR" altLang="en-US" sz="1200" smtClean="0">
              <a:latin typeface="굴림" panose="020B0600000101010101" pitchFamily="50" charset="-127"/>
            </a:endParaRPr>
          </a:p>
        </p:txBody>
      </p:sp>
      <p:cxnSp>
        <p:nvCxnSpPr>
          <p:cNvPr id="99339" name="직선 화살표 연결선 12"/>
          <p:cNvCxnSpPr>
            <a:cxnSpLocks noChangeShapeType="1"/>
          </p:cNvCxnSpPr>
          <p:nvPr/>
        </p:nvCxnSpPr>
        <p:spPr bwMode="auto">
          <a:xfrm rot="5400000">
            <a:off x="3144837" y="3403601"/>
            <a:ext cx="1428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340" name="TextBox 13"/>
          <p:cNvSpPr txBox="1">
            <a:spLocks noChangeArrowheads="1"/>
          </p:cNvSpPr>
          <p:nvPr/>
        </p:nvSpPr>
        <p:spPr bwMode="auto">
          <a:xfrm>
            <a:off x="3073400" y="3071813"/>
            <a:ext cx="261938" cy="258762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smtClean="0">
                <a:latin typeface="굴림" panose="020B0600000101010101" pitchFamily="50" charset="-127"/>
              </a:rPr>
              <a:t>k</a:t>
            </a:r>
            <a:endParaRPr lang="ko-KR" altLang="en-US" sz="1200" smtClean="0">
              <a:latin typeface="굴림" panose="020B0600000101010101" pitchFamily="50" charset="-127"/>
            </a:endParaRPr>
          </a:p>
        </p:txBody>
      </p:sp>
      <p:graphicFrame>
        <p:nvGraphicFramePr>
          <p:cNvPr id="99341" name="Object 5"/>
          <p:cNvGraphicFramePr>
            <a:graphicFrameLocks noChangeAspect="1"/>
          </p:cNvGraphicFramePr>
          <p:nvPr/>
        </p:nvGraphicFramePr>
        <p:xfrm>
          <a:off x="4251325" y="3571875"/>
          <a:ext cx="6413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24" name="Equation" r:id="rId10" imgW="393529" imgH="203112" progId="Equation.3">
                  <p:embed/>
                </p:oleObj>
              </mc:Choice>
              <mc:Fallback>
                <p:oleObj name="Equation" r:id="rId10" imgW="393529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325" y="3571875"/>
                        <a:ext cx="64135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2" name="TextBox 19"/>
          <p:cNvSpPr txBox="1">
            <a:spLocks noChangeArrowheads="1"/>
          </p:cNvSpPr>
          <p:nvPr/>
        </p:nvSpPr>
        <p:spPr bwMode="auto">
          <a:xfrm>
            <a:off x="4929188" y="3643313"/>
            <a:ext cx="7826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</a:rPr>
              <a:t>이므로</a:t>
            </a:r>
            <a:r>
              <a:rPr lang="en-US" altLang="ko-KR" sz="1400">
                <a:latin typeface="굴림" panose="020B0600000101010101" pitchFamily="50" charset="-127"/>
              </a:rPr>
              <a:t> 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graphicFrame>
        <p:nvGraphicFramePr>
          <p:cNvPr id="99343" name="Object 6"/>
          <p:cNvGraphicFramePr>
            <a:graphicFrameLocks noChangeAspect="1"/>
          </p:cNvGraphicFramePr>
          <p:nvPr/>
        </p:nvGraphicFramePr>
        <p:xfrm>
          <a:off x="5643563" y="3600450"/>
          <a:ext cx="13652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25" name="Equation" r:id="rId12" imgW="838200" imgH="228600" progId="Equation.3">
                  <p:embed/>
                </p:oleObj>
              </mc:Choice>
              <mc:Fallback>
                <p:oleObj name="Equation" r:id="rId12" imgW="8382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3600450"/>
                        <a:ext cx="13652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4" name="TextBox 21"/>
          <p:cNvSpPr txBox="1">
            <a:spLocks noChangeArrowheads="1"/>
          </p:cNvSpPr>
          <p:nvPr/>
        </p:nvSpPr>
        <p:spPr bwMode="auto">
          <a:xfrm>
            <a:off x="428625" y="5602288"/>
            <a:ext cx="54451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굴림" panose="020B0600000101010101" pitchFamily="50" charset="-127"/>
              </a:rPr>
              <a:t>(</a:t>
            </a:r>
            <a:r>
              <a:rPr lang="ko-KR" altLang="en-US" sz="1600">
                <a:latin typeface="굴림" panose="020B0600000101010101" pitchFamily="50" charset="-127"/>
              </a:rPr>
              <a:t>예</a:t>
            </a:r>
            <a:r>
              <a:rPr lang="en-US" altLang="ko-KR" sz="1600">
                <a:latin typeface="굴림" panose="020B0600000101010101" pitchFamily="50" charset="-127"/>
              </a:rPr>
              <a:t>)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graphicFrame>
        <p:nvGraphicFramePr>
          <p:cNvPr id="99345" name="Object 7"/>
          <p:cNvGraphicFramePr>
            <a:graphicFrameLocks noChangeAspect="1"/>
          </p:cNvGraphicFramePr>
          <p:nvPr/>
        </p:nvGraphicFramePr>
        <p:xfrm>
          <a:off x="1092200" y="5786438"/>
          <a:ext cx="225742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26" name="Equation" r:id="rId14" imgW="1384300" imgH="457200" progId="Equation.3">
                  <p:embed/>
                </p:oleObj>
              </mc:Choice>
              <mc:Fallback>
                <p:oleObj name="Equation" r:id="rId14" imgW="13843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5786438"/>
                        <a:ext cx="2257425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9346" name="직선 화살표 연결선 23"/>
          <p:cNvCxnSpPr>
            <a:cxnSpLocks noChangeShapeType="1"/>
          </p:cNvCxnSpPr>
          <p:nvPr/>
        </p:nvCxnSpPr>
        <p:spPr bwMode="auto">
          <a:xfrm rot="5400000">
            <a:off x="1833563" y="5715000"/>
            <a:ext cx="144462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360" name="TextBox 24"/>
          <p:cNvSpPr txBox="1">
            <a:spLocks noChangeArrowheads="1"/>
          </p:cNvSpPr>
          <p:nvPr/>
        </p:nvSpPr>
        <p:spPr bwMode="auto">
          <a:xfrm>
            <a:off x="1763713" y="5429250"/>
            <a:ext cx="271462" cy="258763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smtClean="0">
                <a:latin typeface="굴림" panose="020B0600000101010101" pitchFamily="50" charset="-127"/>
              </a:rPr>
              <a:t>a</a:t>
            </a:r>
            <a:endParaRPr lang="ko-KR" altLang="en-US" sz="1200" smtClean="0">
              <a:latin typeface="굴림" panose="020B0600000101010101" pitchFamily="50" charset="-127"/>
            </a:endParaRPr>
          </a:p>
        </p:txBody>
      </p:sp>
      <p:cxnSp>
        <p:nvCxnSpPr>
          <p:cNvPr id="99348" name="직선 화살표 연결선 25"/>
          <p:cNvCxnSpPr>
            <a:cxnSpLocks noChangeShapeType="1"/>
          </p:cNvCxnSpPr>
          <p:nvPr/>
        </p:nvCxnSpPr>
        <p:spPr bwMode="auto">
          <a:xfrm rot="5400000">
            <a:off x="2430462" y="5761038"/>
            <a:ext cx="1428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362" name="TextBox 26"/>
          <p:cNvSpPr txBox="1">
            <a:spLocks noChangeArrowheads="1"/>
          </p:cNvSpPr>
          <p:nvPr/>
        </p:nvSpPr>
        <p:spPr bwMode="auto">
          <a:xfrm>
            <a:off x="2359025" y="5429250"/>
            <a:ext cx="277813" cy="258763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smtClean="0">
                <a:latin typeface="굴림" panose="020B0600000101010101" pitchFamily="50" charset="-127"/>
              </a:rPr>
              <a:t>b</a:t>
            </a:r>
            <a:endParaRPr lang="ko-KR" altLang="en-US" sz="1200" smtClean="0">
              <a:latin typeface="굴림" panose="020B0600000101010101" pitchFamily="50" charset="-127"/>
            </a:endParaRPr>
          </a:p>
        </p:txBody>
      </p:sp>
      <p:cxnSp>
        <p:nvCxnSpPr>
          <p:cNvPr id="99350" name="직선 화살표 연결선 27"/>
          <p:cNvCxnSpPr>
            <a:cxnSpLocks noChangeShapeType="1"/>
          </p:cNvCxnSpPr>
          <p:nvPr/>
        </p:nvCxnSpPr>
        <p:spPr bwMode="auto">
          <a:xfrm rot="5400000">
            <a:off x="3073400" y="5761038"/>
            <a:ext cx="1428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364" name="TextBox 28"/>
          <p:cNvSpPr txBox="1">
            <a:spLocks noChangeArrowheads="1"/>
          </p:cNvSpPr>
          <p:nvPr/>
        </p:nvSpPr>
        <p:spPr bwMode="auto">
          <a:xfrm>
            <a:off x="3001963" y="5429250"/>
            <a:ext cx="261937" cy="258763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smtClean="0">
                <a:latin typeface="굴림" panose="020B0600000101010101" pitchFamily="50" charset="-127"/>
              </a:rPr>
              <a:t>k</a:t>
            </a:r>
            <a:endParaRPr lang="ko-KR" altLang="en-US" sz="1200" smtClean="0">
              <a:latin typeface="굴림" panose="020B0600000101010101" pitchFamily="50" charset="-127"/>
            </a:endParaRPr>
          </a:p>
        </p:txBody>
      </p:sp>
      <p:graphicFrame>
        <p:nvGraphicFramePr>
          <p:cNvPr id="99352" name="Object 8"/>
          <p:cNvGraphicFramePr>
            <a:graphicFrameLocks noChangeAspect="1"/>
          </p:cNvGraphicFramePr>
          <p:nvPr/>
        </p:nvGraphicFramePr>
        <p:xfrm>
          <a:off x="4200525" y="5929313"/>
          <a:ext cx="6000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27" name="Equation" r:id="rId16" imgW="368140" imgH="203112" progId="Equation.3">
                  <p:embed/>
                </p:oleObj>
              </mc:Choice>
              <mc:Fallback>
                <p:oleObj name="Equation" r:id="rId16" imgW="368140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525" y="5929313"/>
                        <a:ext cx="60007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3" name="TextBox 30"/>
          <p:cNvSpPr txBox="1">
            <a:spLocks noChangeArrowheads="1"/>
          </p:cNvSpPr>
          <p:nvPr/>
        </p:nvSpPr>
        <p:spPr bwMode="auto">
          <a:xfrm>
            <a:off x="4857750" y="6000750"/>
            <a:ext cx="7826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</a:rPr>
              <a:t>이므로</a:t>
            </a:r>
            <a:r>
              <a:rPr lang="en-US" altLang="ko-KR" sz="1400">
                <a:latin typeface="굴림" panose="020B0600000101010101" pitchFamily="50" charset="-127"/>
              </a:rPr>
              <a:t> 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graphicFrame>
        <p:nvGraphicFramePr>
          <p:cNvPr id="99354" name="Object 9"/>
          <p:cNvGraphicFramePr>
            <a:graphicFrameLocks noChangeAspect="1"/>
          </p:cNvGraphicFramePr>
          <p:nvPr/>
        </p:nvGraphicFramePr>
        <p:xfrm>
          <a:off x="5500688" y="5929313"/>
          <a:ext cx="24606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28" name="Equation" r:id="rId18" imgW="1511300" imgH="228600" progId="Equation.3">
                  <p:embed/>
                </p:oleObj>
              </mc:Choice>
              <mc:Fallback>
                <p:oleObj name="Equation" r:id="rId18" imgW="15113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5929313"/>
                        <a:ext cx="246062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5" name="TextBox 32"/>
          <p:cNvSpPr txBox="1">
            <a:spLocks noChangeArrowheads="1"/>
          </p:cNvSpPr>
          <p:nvPr/>
        </p:nvSpPr>
        <p:spPr bwMode="auto">
          <a:xfrm>
            <a:off x="404813" y="4387850"/>
            <a:ext cx="5429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굴림" panose="020B0600000101010101" pitchFamily="50" charset="-127"/>
              </a:rPr>
              <a:t>(</a:t>
            </a:r>
            <a:r>
              <a:rPr lang="ko-KR" altLang="en-US" sz="1600">
                <a:latin typeface="굴림" panose="020B0600000101010101" pitchFamily="50" charset="-127"/>
              </a:rPr>
              <a:t>예</a:t>
            </a:r>
            <a:r>
              <a:rPr lang="en-US" altLang="ko-KR" sz="1600">
                <a:latin typeface="굴림" panose="020B0600000101010101" pitchFamily="50" charset="-127"/>
              </a:rPr>
              <a:t>)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graphicFrame>
        <p:nvGraphicFramePr>
          <p:cNvPr id="99356" name="Object 10"/>
          <p:cNvGraphicFramePr>
            <a:graphicFrameLocks noChangeAspect="1"/>
          </p:cNvGraphicFramePr>
          <p:nvPr/>
        </p:nvGraphicFramePr>
        <p:xfrm>
          <a:off x="1047750" y="4572000"/>
          <a:ext cx="22987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29" name="Equation" r:id="rId20" imgW="1409700" imgH="457200" progId="Equation.3">
                  <p:embed/>
                </p:oleObj>
              </mc:Choice>
              <mc:Fallback>
                <p:oleObj name="Equation" r:id="rId20" imgW="14097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4572000"/>
                        <a:ext cx="22987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9357" name="직선 화살표 연결선 34"/>
          <p:cNvCxnSpPr>
            <a:cxnSpLocks noChangeShapeType="1"/>
          </p:cNvCxnSpPr>
          <p:nvPr/>
        </p:nvCxnSpPr>
        <p:spPr bwMode="auto">
          <a:xfrm rot="5400000">
            <a:off x="1762125" y="4500563"/>
            <a:ext cx="144463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35"/>
          <p:cNvSpPr txBox="1">
            <a:spLocks noChangeArrowheads="1"/>
          </p:cNvSpPr>
          <p:nvPr/>
        </p:nvSpPr>
        <p:spPr bwMode="auto">
          <a:xfrm>
            <a:off x="1692275" y="4214813"/>
            <a:ext cx="271463" cy="258762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smtClean="0">
                <a:latin typeface="굴림" panose="020B0600000101010101" pitchFamily="50" charset="-127"/>
              </a:rPr>
              <a:t>a</a:t>
            </a:r>
            <a:endParaRPr lang="ko-KR" altLang="en-US" sz="1200" smtClean="0">
              <a:latin typeface="굴림" panose="020B0600000101010101" pitchFamily="50" charset="-127"/>
            </a:endParaRPr>
          </a:p>
        </p:txBody>
      </p:sp>
      <p:cxnSp>
        <p:nvCxnSpPr>
          <p:cNvPr id="99359" name="직선 화살표 연결선 36"/>
          <p:cNvCxnSpPr>
            <a:cxnSpLocks noChangeShapeType="1"/>
          </p:cNvCxnSpPr>
          <p:nvPr/>
        </p:nvCxnSpPr>
        <p:spPr bwMode="auto">
          <a:xfrm rot="5400000">
            <a:off x="2406650" y="4546601"/>
            <a:ext cx="1428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37"/>
          <p:cNvSpPr txBox="1">
            <a:spLocks noChangeArrowheads="1"/>
          </p:cNvSpPr>
          <p:nvPr/>
        </p:nvSpPr>
        <p:spPr bwMode="auto">
          <a:xfrm>
            <a:off x="2335213" y="4214813"/>
            <a:ext cx="277812" cy="258762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smtClean="0">
                <a:latin typeface="굴림" panose="020B0600000101010101" pitchFamily="50" charset="-127"/>
              </a:rPr>
              <a:t>b</a:t>
            </a:r>
            <a:endParaRPr lang="ko-KR" altLang="en-US" sz="1200" smtClean="0">
              <a:latin typeface="굴림" panose="020B0600000101010101" pitchFamily="50" charset="-127"/>
            </a:endParaRPr>
          </a:p>
        </p:txBody>
      </p:sp>
      <p:cxnSp>
        <p:nvCxnSpPr>
          <p:cNvPr id="99361" name="직선 화살표 연결선 38"/>
          <p:cNvCxnSpPr>
            <a:cxnSpLocks noChangeShapeType="1"/>
          </p:cNvCxnSpPr>
          <p:nvPr/>
        </p:nvCxnSpPr>
        <p:spPr bwMode="auto">
          <a:xfrm rot="5400000">
            <a:off x="3049587" y="4546601"/>
            <a:ext cx="1428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2978150" y="4214813"/>
            <a:ext cx="261938" cy="258762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smtClean="0">
                <a:latin typeface="굴림" panose="020B0600000101010101" pitchFamily="50" charset="-127"/>
              </a:rPr>
              <a:t>k</a:t>
            </a:r>
            <a:endParaRPr lang="ko-KR" altLang="en-US" sz="1200" smtClean="0">
              <a:latin typeface="굴림" panose="020B0600000101010101" pitchFamily="50" charset="-127"/>
            </a:endParaRPr>
          </a:p>
        </p:txBody>
      </p:sp>
      <p:graphicFrame>
        <p:nvGraphicFramePr>
          <p:cNvPr id="99363" name="Object 11"/>
          <p:cNvGraphicFramePr>
            <a:graphicFrameLocks noChangeAspect="1"/>
          </p:cNvGraphicFramePr>
          <p:nvPr/>
        </p:nvGraphicFramePr>
        <p:xfrm>
          <a:off x="4156075" y="4714875"/>
          <a:ext cx="6413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30" name="Equation" r:id="rId22" imgW="393529" imgH="203112" progId="Equation.3">
                  <p:embed/>
                </p:oleObj>
              </mc:Choice>
              <mc:Fallback>
                <p:oleObj name="Equation" r:id="rId22" imgW="393529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075" y="4714875"/>
                        <a:ext cx="64135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1"/>
          <p:cNvSpPr txBox="1">
            <a:spLocks noChangeArrowheads="1"/>
          </p:cNvSpPr>
          <p:nvPr/>
        </p:nvSpPr>
        <p:spPr bwMode="auto">
          <a:xfrm>
            <a:off x="4833938" y="4786313"/>
            <a:ext cx="7826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</a:rPr>
              <a:t>이므로</a:t>
            </a:r>
            <a:r>
              <a:rPr lang="en-US" altLang="ko-KR" sz="1400">
                <a:latin typeface="굴림" panose="020B0600000101010101" pitchFamily="50" charset="-127"/>
              </a:rPr>
              <a:t> 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graphicFrame>
        <p:nvGraphicFramePr>
          <p:cNvPr id="9936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722143"/>
              </p:ext>
            </p:extLst>
          </p:nvPr>
        </p:nvGraphicFramePr>
        <p:xfrm>
          <a:off x="5848350" y="4714875"/>
          <a:ext cx="171608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31" name="수식" r:id="rId24" imgW="1054080" imgH="228600" progId="Equation.3">
                  <p:embed/>
                </p:oleObj>
              </mc:Choice>
              <mc:Fallback>
                <p:oleObj name="수식" r:id="rId24" imgW="105408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350" y="4714875"/>
                        <a:ext cx="171608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 bwMode="auto">
          <a:xfrm>
            <a:off x="142875" y="0"/>
            <a:ext cx="3162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Theorem B.5 in Appendix B.</a:t>
            </a:r>
            <a:endParaRPr lang="ko-KR" altLang="en-US" sz="2000" dirty="0">
              <a:latin typeface="+mn-lt"/>
              <a:ea typeface="굴림" charset="-127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9565AC-4D49-4E55-AA73-73931CE7A2B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100355" name="Object 2"/>
          <p:cNvGraphicFramePr>
            <a:graphicFrameLocks noChangeAspect="1"/>
          </p:cNvGraphicFramePr>
          <p:nvPr/>
        </p:nvGraphicFramePr>
        <p:xfrm>
          <a:off x="250825" y="1700213"/>
          <a:ext cx="464185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19" name="수식" r:id="rId4" imgW="2844800" imgH="482600" progId="Equation.3">
                  <p:embed/>
                </p:oleObj>
              </mc:Choice>
              <mc:Fallback>
                <p:oleObj name="수식" r:id="rId4" imgW="28448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700213"/>
                        <a:ext cx="464185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6" name="Object 3"/>
          <p:cNvGraphicFramePr>
            <a:graphicFrameLocks noChangeAspect="1"/>
          </p:cNvGraphicFramePr>
          <p:nvPr/>
        </p:nvGraphicFramePr>
        <p:xfrm>
          <a:off x="5265738" y="1268413"/>
          <a:ext cx="3878262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20" name="수식" r:id="rId6" imgW="2171700" imgH="736600" progId="Equation.3">
                  <p:embed/>
                </p:oleObj>
              </mc:Choice>
              <mc:Fallback>
                <p:oleObj name="수식" r:id="rId6" imgW="2171700" imgH="736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738" y="1268413"/>
                        <a:ext cx="3878262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285750" y="908050"/>
            <a:ext cx="796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dirty="0">
                <a:latin typeface="+mn-lt"/>
              </a:rPr>
              <a:t>Also, </a:t>
            </a:r>
            <a:endParaRPr lang="ko-KR" altLang="en-US" sz="2000" dirty="0">
              <a:latin typeface="+mn-lt"/>
            </a:endParaRPr>
          </a:p>
        </p:txBody>
      </p:sp>
      <p:graphicFrame>
        <p:nvGraphicFramePr>
          <p:cNvPr id="100358" name="개체 5"/>
          <p:cNvGraphicFramePr>
            <a:graphicFrameLocks noChangeAspect="1"/>
          </p:cNvGraphicFramePr>
          <p:nvPr/>
        </p:nvGraphicFramePr>
        <p:xfrm>
          <a:off x="323850" y="3716338"/>
          <a:ext cx="464185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21" name="수식" r:id="rId8" imgW="2844800" imgH="482600" progId="Equation.3">
                  <p:embed/>
                </p:oleObj>
              </mc:Choice>
              <mc:Fallback>
                <p:oleObj name="수식" r:id="rId8" imgW="2844800" imgH="482600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716338"/>
                        <a:ext cx="464185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9" name="개체 6"/>
          <p:cNvGraphicFramePr>
            <a:graphicFrameLocks noChangeAspect="1"/>
          </p:cNvGraphicFramePr>
          <p:nvPr/>
        </p:nvGraphicFramePr>
        <p:xfrm>
          <a:off x="5338763" y="3284538"/>
          <a:ext cx="3878262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22" name="수식" r:id="rId10" imgW="2171700" imgH="736600" progId="Equation.3">
                  <p:embed/>
                </p:oleObj>
              </mc:Choice>
              <mc:Fallback>
                <p:oleObj name="수식" r:id="rId10" imgW="2171700" imgH="736600" progId="Equation.3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3" y="3284538"/>
                        <a:ext cx="3878262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526973"/>
              </p:ext>
            </p:extLst>
          </p:nvPr>
        </p:nvGraphicFramePr>
        <p:xfrm>
          <a:off x="803945" y="5013176"/>
          <a:ext cx="4088730" cy="1174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23" name="수식" r:id="rId12" imgW="3784600" imgH="1092200" progId="Equation.3">
                  <p:embed/>
                </p:oleObj>
              </mc:Choice>
              <mc:Fallback>
                <p:oleObj name="수식" r:id="rId12" imgW="3784600" imgH="109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945" y="5013176"/>
                        <a:ext cx="4088730" cy="1174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B01BF5-2016-4E27-9807-3F9E03E256EA}" type="slidenum">
              <a:rPr lang="en-US" altLang="ko-KR" smtClean="0"/>
              <a:pPr>
                <a:defRPr/>
              </a:pPr>
              <a:t>73</a:t>
            </a:fld>
            <a:endParaRPr lang="en-US" altLang="ko-KR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398931"/>
              </p:ext>
            </p:extLst>
          </p:nvPr>
        </p:nvGraphicFramePr>
        <p:xfrm>
          <a:off x="1065312" y="4221088"/>
          <a:ext cx="6338678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4" name="Equation" r:id="rId3" imgW="4787900" imgH="1092200" progId="Equation.3">
                  <p:embed/>
                </p:oleObj>
              </mc:Choice>
              <mc:Fallback>
                <p:oleObj name="Equation" r:id="rId3" imgW="4787900" imgH="109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312" y="4221088"/>
                        <a:ext cx="6338678" cy="1440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262463"/>
              </p:ext>
            </p:extLst>
          </p:nvPr>
        </p:nvGraphicFramePr>
        <p:xfrm>
          <a:off x="1043607" y="836712"/>
          <a:ext cx="5763257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5" name="수식" r:id="rId5" imgW="3784600" imgH="1092200" progId="Equation.3">
                  <p:embed/>
                </p:oleObj>
              </mc:Choice>
              <mc:Fallback>
                <p:oleObj name="수식" r:id="rId5" imgW="3784600" imgH="109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7" y="836712"/>
                        <a:ext cx="5763257" cy="1656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404664"/>
            <a:ext cx="648072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prod</a:t>
            </a:r>
            <a:endParaRPr lang="ko-KR" altLang="en-US" sz="14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1560" y="3789040"/>
            <a:ext cx="864096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prod2</a:t>
            </a:r>
            <a:endParaRPr lang="ko-KR" alt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4226981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C66C46-FAAD-42D1-BE82-994F5DD76B8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105400"/>
          </a:xfrm>
        </p:spPr>
        <p:txBody>
          <a:bodyPr/>
          <a:lstStyle/>
          <a:p>
            <a:pPr eaLnBrk="1" hangingPunct="1"/>
            <a:r>
              <a:rPr lang="ko-KR" altLang="en-US" sz="2000" b="1" smtClean="0"/>
              <a:t>경우 </a:t>
            </a:r>
            <a:r>
              <a:rPr lang="en-US" altLang="ko-KR" sz="2000" b="1" smtClean="0"/>
              <a:t>1: </a:t>
            </a:r>
            <a:r>
              <a:rPr lang="ko-KR" altLang="en-US" sz="2000" b="1" smtClean="0"/>
              <a:t>검색하게 될 반쪽 배열의 크기가 항상 정확하게 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/2</a:t>
            </a:r>
            <a:r>
              <a:rPr lang="ko-KR" altLang="en-US" sz="2000" b="1" smtClean="0"/>
              <a:t> 이 되는 경우</a:t>
            </a:r>
            <a:endParaRPr lang="ko-KR" altLang="en-US" sz="20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2000" smtClean="0"/>
              <a:t>	  </a:t>
            </a:r>
            <a:r>
              <a:rPr lang="en-US" altLang="ko-KR" sz="2000" i="1" smtClean="0">
                <a:sym typeface="Symbol" panose="05050102010706020507" pitchFamily="18" charset="2"/>
              </a:rPr>
              <a:t>             W</a:t>
            </a:r>
            <a:r>
              <a:rPr lang="en-US" altLang="ko-KR" sz="2000" smtClean="0">
                <a:sym typeface="Symbol" panose="05050102010706020507" pitchFamily="18" charset="2"/>
              </a:rPr>
              <a:t>(</a:t>
            </a:r>
            <a:r>
              <a:rPr lang="en-US" altLang="ko-KR" sz="2000" i="1" smtClean="0">
                <a:sym typeface="Symbol" panose="05050102010706020507" pitchFamily="18" charset="2"/>
              </a:rPr>
              <a:t>n</a:t>
            </a:r>
            <a:r>
              <a:rPr lang="en-US" altLang="ko-KR" sz="2000" smtClean="0">
                <a:sym typeface="Symbol" panose="05050102010706020507" pitchFamily="18" charset="2"/>
              </a:rPr>
              <a:t>) = </a:t>
            </a:r>
            <a:r>
              <a:rPr lang="en-US" altLang="ko-KR" sz="2000" i="1" smtClean="0">
                <a:sym typeface="Symbol" panose="05050102010706020507" pitchFamily="18" charset="2"/>
              </a:rPr>
              <a:t>W</a:t>
            </a:r>
            <a:r>
              <a:rPr lang="en-US" altLang="ko-KR" sz="2000" smtClean="0">
                <a:sym typeface="Symbol" panose="05050102010706020507" pitchFamily="18" charset="2"/>
              </a:rPr>
              <a:t>(</a:t>
            </a:r>
            <a:r>
              <a:rPr lang="en-US" altLang="ko-KR" sz="2000" i="1" smtClean="0">
                <a:sym typeface="Symbol" panose="05050102010706020507" pitchFamily="18" charset="2"/>
              </a:rPr>
              <a:t>n</a:t>
            </a:r>
            <a:r>
              <a:rPr lang="en-US" altLang="ko-KR" sz="2000" smtClean="0">
                <a:sym typeface="Symbol" panose="05050102010706020507" pitchFamily="18" charset="2"/>
              </a:rPr>
              <a:t>/2) + 1 ,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 &gt; 1 </a:t>
            </a:r>
            <a:r>
              <a:rPr lang="ko-KR" altLang="en-US" sz="2000" smtClean="0"/>
              <a:t>이고</a:t>
            </a:r>
            <a:r>
              <a:rPr lang="en-US" altLang="ko-KR" sz="2000" smtClean="0"/>
              <a:t>,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 = 2</a:t>
            </a:r>
            <a:r>
              <a:rPr lang="en-US" altLang="ko-KR" sz="2000" i="1" baseline="50000" smtClean="0"/>
              <a:t>k</a:t>
            </a:r>
            <a:r>
              <a:rPr lang="en-US" altLang="ko-KR" sz="2000" smtClean="0"/>
              <a:t>, (</a:t>
            </a:r>
            <a:r>
              <a:rPr lang="en-US" altLang="ko-KR" sz="2000" i="1" smtClean="0"/>
              <a:t>k</a:t>
            </a:r>
            <a:r>
              <a:rPr lang="en-US" altLang="ko-KR" sz="2000" smtClean="0"/>
              <a:t> </a:t>
            </a:r>
            <a:r>
              <a:rPr lang="en-US" altLang="ko-KR" sz="2000" smtClean="0">
                <a:sym typeface="Symbol" panose="05050102010706020507" pitchFamily="18" charset="2"/>
              </a:rPr>
              <a:t> 1) </a:t>
            </a:r>
            <a:r>
              <a:rPr lang="en-US" altLang="ko-KR" sz="2000" i="1" smtClean="0">
                <a:sym typeface="Symbol" panose="05050102010706020507" pitchFamily="18" charset="2"/>
              </a:rPr>
              <a:t>W</a:t>
            </a:r>
            <a:r>
              <a:rPr lang="en-US" altLang="ko-KR" sz="2000" smtClean="0">
                <a:sym typeface="Symbol" panose="05050102010706020507" pitchFamily="18" charset="2"/>
              </a:rPr>
              <a:t>(1) = 1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2000" smtClean="0">
                <a:sym typeface="Symbol" panose="05050102010706020507" pitchFamily="18" charset="2"/>
              </a:rPr>
              <a:t>	</a:t>
            </a:r>
            <a:r>
              <a:rPr lang="ko-KR" altLang="en-US" sz="2000" smtClean="0">
                <a:sym typeface="Symbol" panose="05050102010706020507" pitchFamily="18" charset="2"/>
              </a:rPr>
              <a:t>이 식의 해는 다음과 같이 구할 수 있다</a:t>
            </a:r>
            <a:r>
              <a:rPr lang="en-US" altLang="ko-KR" sz="2000" smtClean="0">
                <a:sym typeface="Symbol" panose="05050102010706020507" pitchFamily="18" charset="2"/>
              </a:rPr>
              <a:t>.</a:t>
            </a:r>
            <a:endParaRPr lang="en-US" altLang="ko-KR" sz="2000" smtClean="0"/>
          </a:p>
        </p:txBody>
      </p:sp>
      <p:graphicFrame>
        <p:nvGraphicFramePr>
          <p:cNvPr id="23556" name="Object 7"/>
          <p:cNvGraphicFramePr>
            <a:graphicFrameLocks noChangeAspect="1"/>
          </p:cNvGraphicFramePr>
          <p:nvPr/>
        </p:nvGraphicFramePr>
        <p:xfrm>
          <a:off x="900113" y="3068638"/>
          <a:ext cx="21336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name="Equation" r:id="rId4" imgW="1295400" imgH="2057400" progId="Equation.3">
                  <p:embed/>
                </p:oleObj>
              </mc:Choice>
              <mc:Fallback>
                <p:oleObj name="Equation" r:id="rId4" imgW="1295400" imgH="2057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068638"/>
                        <a:ext cx="21336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개체 1"/>
          <p:cNvGraphicFramePr>
            <a:graphicFrameLocks noChangeAspect="1"/>
          </p:cNvGraphicFramePr>
          <p:nvPr/>
        </p:nvGraphicFramePr>
        <p:xfrm>
          <a:off x="4187825" y="3141663"/>
          <a:ext cx="3513138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0" name="수식" r:id="rId6" imgW="2133600" imgH="1854200" progId="Equation.3">
                  <p:embed/>
                </p:oleObj>
              </mc:Choice>
              <mc:Fallback>
                <p:oleObj name="수식" r:id="rId6" imgW="2133600" imgH="185420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3141663"/>
                        <a:ext cx="3513138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Box 2"/>
          <p:cNvSpPr txBox="1">
            <a:spLocks noChangeArrowheads="1"/>
          </p:cNvSpPr>
          <p:nvPr/>
        </p:nvSpPr>
        <p:spPr bwMode="auto">
          <a:xfrm>
            <a:off x="3995738" y="2636838"/>
            <a:ext cx="3863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b="1">
                <a:solidFill>
                  <a:srgbClr val="0070C0"/>
                </a:solidFill>
                <a:latin typeface="굴림" panose="020B0600000101010101" pitchFamily="50" charset="-127"/>
              </a:rPr>
              <a:t>반복대입법</a:t>
            </a:r>
            <a:r>
              <a:rPr lang="en-US" altLang="ko-KR" sz="1400">
                <a:latin typeface="굴림" panose="020B0600000101010101" pitchFamily="50" charset="-127"/>
              </a:rPr>
              <a:t>(iterative substitution or iteration)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23559" name="직사각형 3"/>
          <p:cNvSpPr>
            <a:spLocks noChangeArrowheads="1"/>
          </p:cNvSpPr>
          <p:nvPr/>
        </p:nvSpPr>
        <p:spPr bwMode="auto">
          <a:xfrm>
            <a:off x="3995738" y="2944813"/>
            <a:ext cx="3744912" cy="3005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2725" y="368300"/>
            <a:ext cx="3527425" cy="3079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dirty="0" err="1">
                <a:sym typeface="Symbol" panose="05050102010706020507" pitchFamily="18" charset="2"/>
              </a:rPr>
              <a:t>재현식</a:t>
            </a:r>
            <a:r>
              <a:rPr lang="en-US" altLang="ko-KR" sz="1400" dirty="0">
                <a:sym typeface="Symbol" panose="05050102010706020507" pitchFamily="18" charset="2"/>
              </a:rPr>
              <a:t>, </a:t>
            </a:r>
            <a:r>
              <a:rPr lang="ko-KR" altLang="en-US" sz="1400" dirty="0">
                <a:sym typeface="Symbol" panose="05050102010706020507" pitchFamily="18" charset="2"/>
              </a:rPr>
              <a:t>연쇄식 </a:t>
            </a:r>
            <a:r>
              <a:rPr lang="en-US" altLang="ko-KR" sz="1400" dirty="0"/>
              <a:t>(recurrence relation)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C9711A-27DD-40D0-94AC-3D6B03251EB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4579" name="TextBox 2"/>
          <p:cNvSpPr txBox="1">
            <a:spLocks noChangeArrowheads="1"/>
          </p:cNvSpPr>
          <p:nvPr/>
        </p:nvSpPr>
        <p:spPr bwMode="auto">
          <a:xfrm>
            <a:off x="971550" y="83661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>
                <a:latin typeface="굴림" panose="020B0600000101010101" pitchFamily="50" charset="-127"/>
              </a:rPr>
              <a:t>연습문제</a:t>
            </a:r>
          </a:p>
        </p:txBody>
      </p:sp>
      <p:graphicFrame>
        <p:nvGraphicFramePr>
          <p:cNvPr id="24580" name="개체 1"/>
          <p:cNvGraphicFramePr>
            <a:graphicFrameLocks noChangeAspect="1"/>
          </p:cNvGraphicFramePr>
          <p:nvPr/>
        </p:nvGraphicFramePr>
        <p:xfrm>
          <a:off x="1397000" y="1519238"/>
          <a:ext cx="577691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수식" r:id="rId5" imgW="2400300" imgH="457200" progId="Equation.3">
                  <p:embed/>
                </p:oleObj>
              </mc:Choice>
              <mc:Fallback>
                <p:oleObj name="수식" r:id="rId5" imgW="2400300" imgH="45720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1519238"/>
                        <a:ext cx="5776913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대나무">
  <a:themeElements>
    <a:clrScheme name="">
      <a:dk1>
        <a:srgbClr val="3F3E00"/>
      </a:dk1>
      <a:lt1>
        <a:srgbClr val="E7F8C8"/>
      </a:lt1>
      <a:dk2>
        <a:srgbClr val="2A55AA"/>
      </a:dk2>
      <a:lt2>
        <a:srgbClr val="777777"/>
      </a:lt2>
      <a:accent1>
        <a:srgbClr val="FFFF99"/>
      </a:accent1>
      <a:accent2>
        <a:srgbClr val="FF9933"/>
      </a:accent2>
      <a:accent3>
        <a:srgbClr val="F1FBE0"/>
      </a:accent3>
      <a:accent4>
        <a:srgbClr val="343400"/>
      </a:accent4>
      <a:accent5>
        <a:srgbClr val="FFFFCA"/>
      </a:accent5>
      <a:accent6>
        <a:srgbClr val="E78A2D"/>
      </a:accent6>
      <a:hlink>
        <a:srgbClr val="00CC99"/>
      </a:hlink>
      <a:folHlink>
        <a:srgbClr val="B2B2B2"/>
      </a:folHlink>
    </a:clrScheme>
    <a:fontScheme name="대나무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0000"/>
          <a:buFont typeface="Wingdings" pitchFamily="2" charset="2"/>
          <a:buNone/>
          <a:tabLst/>
          <a:defRPr kumimoji="1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400" dirty="0" smtClean="0"/>
        </a:defPPr>
      </a:lstStyle>
    </a:txDef>
  </a:objectDefaults>
  <a:extraClrSchemeLst>
    <a:extraClrScheme>
      <a:clrScheme name="대나무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5">
        <a:dk1>
          <a:srgbClr val="3D6D6C"/>
        </a:dk1>
        <a:lt1>
          <a:srgbClr val="DBF4AE"/>
        </a:lt1>
        <a:dk2>
          <a:srgbClr val="79AD3F"/>
        </a:dk2>
        <a:lt2>
          <a:srgbClr val="777777"/>
        </a:lt2>
        <a:accent1>
          <a:srgbClr val="EDAD39"/>
        </a:accent1>
        <a:accent2>
          <a:srgbClr val="FF6600"/>
        </a:accent2>
        <a:accent3>
          <a:srgbClr val="EAF8D3"/>
        </a:accent3>
        <a:accent4>
          <a:srgbClr val="335C5B"/>
        </a:accent4>
        <a:accent5>
          <a:srgbClr val="F4D3AE"/>
        </a:accent5>
        <a:accent6>
          <a:srgbClr val="E75C00"/>
        </a:accent6>
        <a:hlink>
          <a:srgbClr val="00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6">
        <a:dk1>
          <a:srgbClr val="3F3E00"/>
        </a:dk1>
        <a:lt1>
          <a:srgbClr val="E7F8C8"/>
        </a:lt1>
        <a:dk2>
          <a:srgbClr val="2A690B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7">
        <a:dk1>
          <a:srgbClr val="3F3E00"/>
        </a:dk1>
        <a:lt1>
          <a:srgbClr val="E7F8C8"/>
        </a:lt1>
        <a:dk2>
          <a:srgbClr val="996600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Office\Templates\디자인\대나무.pot</Template>
  <TotalTime>8088</TotalTime>
  <Words>3681</Words>
  <Application>Microsoft Office PowerPoint</Application>
  <PresentationFormat>화면 슬라이드 쇼(4:3)</PresentationFormat>
  <Paragraphs>919</Paragraphs>
  <Slides>73</Slides>
  <Notes>16</Notes>
  <HiddenSlides>0</HiddenSlides>
  <MMClips>1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73</vt:i4>
      </vt:variant>
    </vt:vector>
  </HeadingPairs>
  <TitlesOfParts>
    <vt:vector size="85" baseType="lpstr">
      <vt:lpstr>굴림</vt:lpstr>
      <vt:lpstr>맑은 고딕</vt:lpstr>
      <vt:lpstr>Arial</vt:lpstr>
      <vt:lpstr>Courier New</vt:lpstr>
      <vt:lpstr>Symbol</vt:lpstr>
      <vt:lpstr>Times New Roman</vt:lpstr>
      <vt:lpstr>Wingdings</vt:lpstr>
      <vt:lpstr>Wingdings 2</vt:lpstr>
      <vt:lpstr>대나무</vt:lpstr>
      <vt:lpstr>Equation</vt:lpstr>
      <vt:lpstr>수식</vt:lpstr>
      <vt:lpstr>Document</vt:lpstr>
      <vt:lpstr>2장 분할정복법 (divide-and-conquer)</vt:lpstr>
      <vt:lpstr>분할정복(Divide-and-Conquer)식 설계 전략</vt:lpstr>
      <vt:lpstr>이분검색(binary search): 재귀적 방식</vt:lpstr>
      <vt:lpstr>이분검색(Binary Search): 재귀 알고리즘</vt:lpstr>
      <vt:lpstr>PowerPoint 프레젠테이션</vt:lpstr>
      <vt:lpstr>PowerPoint 프레젠테이션</vt:lpstr>
      <vt:lpstr>최악의 경우 시간복잡도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합병정렬(mergesort)</vt:lpstr>
      <vt:lpstr>합병정렬</vt:lpstr>
      <vt:lpstr>합병(merge)</vt:lpstr>
      <vt:lpstr>PowerPoint 프레젠테이션</vt:lpstr>
      <vt:lpstr>PowerPoint 프레젠테이션</vt:lpstr>
      <vt:lpstr>PowerPoint 프레젠테이션</vt:lpstr>
      <vt:lpstr>시간복잡도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빠른정렬(Quicksort)</vt:lpstr>
      <vt:lpstr>PowerPoint 프레젠테이션</vt:lpstr>
      <vt:lpstr>PowerPoint 프레젠테이션</vt:lpstr>
      <vt:lpstr>빠른정렬 알고리즘</vt:lpstr>
      <vt:lpstr>분할 알고리즘</vt:lpstr>
      <vt:lpstr>PowerPoint 프레젠테이션</vt:lpstr>
      <vt:lpstr>분할알고리즘(partition) 분석</vt:lpstr>
      <vt:lpstr>quicksort 분석</vt:lpstr>
      <vt:lpstr>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행렬 곱셈(matrix multiplication)</vt:lpstr>
      <vt:lpstr>PowerPoint 프레젠테이션</vt:lpstr>
      <vt:lpstr>2  2 행렬곱셈(단순한 방법):</vt:lpstr>
      <vt:lpstr>쉬트라쎈(Strassen)의 방법</vt:lpstr>
      <vt:lpstr>n  n 행렬곱셈: 쉬트라쎈의 방법</vt:lpstr>
      <vt:lpstr>쉬트라쎈의 알고리즘</vt:lpstr>
      <vt:lpstr>분석</vt:lpstr>
      <vt:lpstr>PowerPoint 프레젠테이션</vt:lpstr>
      <vt:lpstr>PowerPoint 프레젠테이션</vt:lpstr>
      <vt:lpstr>PowerPoint 프레젠테이션</vt:lpstr>
      <vt:lpstr>PowerPoint 프레젠테이션</vt:lpstr>
      <vt:lpstr>큰 정수 계산법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임계값결정 </vt:lpstr>
      <vt:lpstr>PowerPoint 프레젠테이션</vt:lpstr>
      <vt:lpstr>분할정복을 사용하지 말아야 하는 경우</vt:lpstr>
      <vt:lpstr>도사 정리(The Master Theorem)</vt:lpstr>
      <vt:lpstr>도사정리 적용의 예</vt:lpstr>
      <vt:lpstr>PowerPoint 프레젠테이션</vt:lpstr>
      <vt:lpstr>도사보조정리</vt:lpstr>
      <vt:lpstr>PowerPoint 프레젠테이션</vt:lpstr>
      <vt:lpstr>PowerPoint 프레젠테이션</vt:lpstr>
      <vt:lpstr>PowerPoint 프레젠테이션</vt:lpstr>
    </vt:vector>
  </TitlesOfParts>
  <Company>한양 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서막</dc:title>
  <dc:creator>han</dc:creator>
  <cp:lastModifiedBy>Eum Se Woong</cp:lastModifiedBy>
  <cp:revision>805</cp:revision>
  <dcterms:created xsi:type="dcterms:W3CDTF">1999-08-17T02:45:08Z</dcterms:created>
  <dcterms:modified xsi:type="dcterms:W3CDTF">2019-03-19T05:33:27Z</dcterms:modified>
</cp:coreProperties>
</file>