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ED3CA-E0E4-0549-9BA8-274F9307C74B}" v="7" dt="2020-11-12T10:15:22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58090F4A-5918-2A4E-A29A-53EE14AC4CE4}"/>
    <pc:docChg chg="custSel modSld">
      <pc:chgData name="Xu Ning" userId="4b16d4e24b5f2f9c" providerId="LiveId" clId="{58090F4A-5918-2A4E-A29A-53EE14AC4CE4}" dt="2020-06-08T05:06:15.020" v="1" actId="27636"/>
      <pc:docMkLst>
        <pc:docMk/>
      </pc:docMkLst>
      <pc:sldChg chg="addSp modSp">
        <pc:chgData name="Xu Ning" userId="4b16d4e24b5f2f9c" providerId="LiveId" clId="{58090F4A-5918-2A4E-A29A-53EE14AC4CE4}" dt="2020-06-08T05:06:15.020" v="1" actId="27636"/>
        <pc:sldMkLst>
          <pc:docMk/>
          <pc:sldMk cId="6080330" sldId="256"/>
        </pc:sldMkLst>
        <pc:spChg chg="mod">
          <ac:chgData name="Xu Ning" userId="4b16d4e24b5f2f9c" providerId="LiveId" clId="{58090F4A-5918-2A4E-A29A-53EE14AC4CE4}" dt="2020-06-08T05:06:15.020" v="1" actId="27636"/>
          <ac:spMkLst>
            <pc:docMk/>
            <pc:sldMk cId="6080330" sldId="256"/>
            <ac:spMk id="3" creationId="{00000000-0000-0000-0000-000000000000}"/>
          </ac:spMkLst>
        </pc:spChg>
        <pc:picChg chg="add">
          <ac:chgData name="Xu Ning" userId="4b16d4e24b5f2f9c" providerId="LiveId" clId="{58090F4A-5918-2A4E-A29A-53EE14AC4CE4}" dt="2020-06-08T05:06:14.021" v="0"/>
          <ac:picMkLst>
            <pc:docMk/>
            <pc:sldMk cId="6080330" sldId="256"/>
            <ac:picMk id="6" creationId="{4D009C06-5760-504A-BEC2-E156D5B7CEBC}"/>
          </ac:picMkLst>
        </pc:picChg>
      </pc:sldChg>
    </pc:docChg>
  </pc:docChgLst>
  <pc:docChgLst>
    <pc:chgData name="Xu Ning" userId="4b16d4e24b5f2f9c" providerId="LiveId" clId="{380ED3CA-E0E4-0549-9BA8-274F9307C74B}"/>
    <pc:docChg chg="custSel addSld delSld modSld">
      <pc:chgData name="Xu Ning" userId="4b16d4e24b5f2f9c" providerId="LiveId" clId="{380ED3CA-E0E4-0549-9BA8-274F9307C74B}" dt="2020-11-12T10:16:38.361" v="71" actId="20577"/>
      <pc:docMkLst>
        <pc:docMk/>
      </pc:docMkLst>
      <pc:sldChg chg="modSp mod">
        <pc:chgData name="Xu Ning" userId="4b16d4e24b5f2f9c" providerId="LiveId" clId="{380ED3CA-E0E4-0549-9BA8-274F9307C74B}" dt="2020-11-05T08:32:51.440" v="7" actId="20577"/>
        <pc:sldMkLst>
          <pc:docMk/>
          <pc:sldMk cId="6080330" sldId="256"/>
        </pc:sldMkLst>
        <pc:spChg chg="mod">
          <ac:chgData name="Xu Ning" userId="4b16d4e24b5f2f9c" providerId="LiveId" clId="{380ED3CA-E0E4-0549-9BA8-274F9307C74B}" dt="2020-11-05T08:32:43.438" v="1" actId="20577"/>
          <ac:spMkLst>
            <pc:docMk/>
            <pc:sldMk cId="6080330" sldId="256"/>
            <ac:spMk id="2" creationId="{00000000-0000-0000-0000-000000000000}"/>
          </ac:spMkLst>
        </pc:spChg>
        <pc:spChg chg="mod">
          <ac:chgData name="Xu Ning" userId="4b16d4e24b5f2f9c" providerId="LiveId" clId="{380ED3CA-E0E4-0549-9BA8-274F9307C74B}" dt="2020-11-05T08:32:51.440" v="7" actId="20577"/>
          <ac:spMkLst>
            <pc:docMk/>
            <pc:sldMk cId="6080330" sldId="256"/>
            <ac:spMk id="3" creationId="{00000000-0000-0000-0000-000000000000}"/>
          </ac:spMkLst>
        </pc:spChg>
      </pc:sldChg>
      <pc:sldChg chg="modSp mod">
        <pc:chgData name="Xu Ning" userId="4b16d4e24b5f2f9c" providerId="LiveId" clId="{380ED3CA-E0E4-0549-9BA8-274F9307C74B}" dt="2020-11-05T08:36:01.266" v="19" actId="20577"/>
        <pc:sldMkLst>
          <pc:docMk/>
          <pc:sldMk cId="899070397" sldId="257"/>
        </pc:sldMkLst>
        <pc:spChg chg="mod">
          <ac:chgData name="Xu Ning" userId="4b16d4e24b5f2f9c" providerId="LiveId" clId="{380ED3CA-E0E4-0549-9BA8-274F9307C74B}" dt="2020-11-05T08:36:01.266" v="19" actId="20577"/>
          <ac:spMkLst>
            <pc:docMk/>
            <pc:sldMk cId="899070397" sldId="257"/>
            <ac:spMk id="3" creationId="{00000000-0000-0000-0000-000000000000}"/>
          </ac:spMkLst>
        </pc:spChg>
      </pc:sldChg>
      <pc:sldChg chg="del">
        <pc:chgData name="Xu Ning" userId="4b16d4e24b5f2f9c" providerId="LiveId" clId="{380ED3CA-E0E4-0549-9BA8-274F9307C74B}" dt="2020-11-05T08:38:34.607" v="25" actId="2696"/>
        <pc:sldMkLst>
          <pc:docMk/>
          <pc:sldMk cId="2277534031" sldId="259"/>
        </pc:sldMkLst>
      </pc:sldChg>
      <pc:sldChg chg="del">
        <pc:chgData name="Xu Ning" userId="4b16d4e24b5f2f9c" providerId="LiveId" clId="{380ED3CA-E0E4-0549-9BA8-274F9307C74B}" dt="2020-11-05T08:33:26.189" v="10" actId="2696"/>
        <pc:sldMkLst>
          <pc:docMk/>
          <pc:sldMk cId="509430104" sldId="260"/>
        </pc:sldMkLst>
      </pc:sldChg>
      <pc:sldChg chg="modSp new mod">
        <pc:chgData name="Xu Ning" userId="4b16d4e24b5f2f9c" providerId="LiveId" clId="{380ED3CA-E0E4-0549-9BA8-274F9307C74B}" dt="2020-11-05T08:39:54.437" v="35" actId="20577"/>
        <pc:sldMkLst>
          <pc:docMk/>
          <pc:sldMk cId="3199807828" sldId="261"/>
        </pc:sldMkLst>
        <pc:spChg chg="mod">
          <ac:chgData name="Xu Ning" userId="4b16d4e24b5f2f9c" providerId="LiveId" clId="{380ED3CA-E0E4-0549-9BA8-274F9307C74B}" dt="2020-11-05T08:39:54.437" v="35" actId="20577"/>
          <ac:spMkLst>
            <pc:docMk/>
            <pc:sldMk cId="3199807828" sldId="261"/>
            <ac:spMk id="2" creationId="{E70D6736-410D-184A-9248-93548486889A}"/>
          </ac:spMkLst>
        </pc:spChg>
        <pc:spChg chg="mod">
          <ac:chgData name="Xu Ning" userId="4b16d4e24b5f2f9c" providerId="LiveId" clId="{380ED3CA-E0E4-0549-9BA8-274F9307C74B}" dt="2020-11-05T08:33:20.088" v="9"/>
          <ac:spMkLst>
            <pc:docMk/>
            <pc:sldMk cId="3199807828" sldId="261"/>
            <ac:spMk id="3" creationId="{55E883B8-6024-334E-BAE8-C0DF68E702B6}"/>
          </ac:spMkLst>
        </pc:spChg>
      </pc:sldChg>
      <pc:sldChg chg="addSp delSp modSp new mod">
        <pc:chgData name="Xu Ning" userId="4b16d4e24b5f2f9c" providerId="LiveId" clId="{380ED3CA-E0E4-0549-9BA8-274F9307C74B}" dt="2020-11-12T10:16:38.361" v="71" actId="20577"/>
        <pc:sldMkLst>
          <pc:docMk/>
          <pc:sldMk cId="2632774054" sldId="262"/>
        </pc:sldMkLst>
        <pc:spChg chg="mod">
          <ac:chgData name="Xu Ning" userId="4b16d4e24b5f2f9c" providerId="LiveId" clId="{380ED3CA-E0E4-0549-9BA8-274F9307C74B}" dt="2020-11-05T08:38:31.675" v="24" actId="20577"/>
          <ac:spMkLst>
            <pc:docMk/>
            <pc:sldMk cId="2632774054" sldId="262"/>
            <ac:spMk id="2" creationId="{7AD8DE44-A02D-9748-831E-3FD29C7AFCE6}"/>
          </ac:spMkLst>
        </pc:spChg>
        <pc:spChg chg="del mod">
          <ac:chgData name="Xu Ning" userId="4b16d4e24b5f2f9c" providerId="LiveId" clId="{380ED3CA-E0E4-0549-9BA8-274F9307C74B}" dt="2020-11-12T10:15:06.941" v="36" actId="478"/>
          <ac:spMkLst>
            <pc:docMk/>
            <pc:sldMk cId="2632774054" sldId="262"/>
            <ac:spMk id="3" creationId="{9863FE1D-37C6-EF49-9380-1D99DDF404B4}"/>
          </ac:spMkLst>
        </pc:spChg>
        <pc:spChg chg="add del mod">
          <ac:chgData name="Xu Ning" userId="4b16d4e24b5f2f9c" providerId="LiveId" clId="{380ED3CA-E0E4-0549-9BA8-274F9307C74B}" dt="2020-11-12T10:15:10.404" v="38" actId="478"/>
          <ac:spMkLst>
            <pc:docMk/>
            <pc:sldMk cId="2632774054" sldId="262"/>
            <ac:spMk id="5" creationId="{44A890C1-C7F7-9543-8FE2-F09DEA390FDA}"/>
          </ac:spMkLst>
        </pc:spChg>
        <pc:spChg chg="add mod">
          <ac:chgData name="Xu Ning" userId="4b16d4e24b5f2f9c" providerId="LiveId" clId="{380ED3CA-E0E4-0549-9BA8-274F9307C74B}" dt="2020-11-12T10:16:38.361" v="71" actId="20577"/>
          <ac:spMkLst>
            <pc:docMk/>
            <pc:sldMk cId="2632774054" sldId="262"/>
            <ac:spMk id="6" creationId="{7F4D69B5-0737-394B-846E-118DA3398879}"/>
          </ac:spMkLst>
        </pc:spChg>
        <pc:picChg chg="add mod">
          <ac:chgData name="Xu Ning" userId="4b16d4e24b5f2f9c" providerId="LiveId" clId="{380ED3CA-E0E4-0549-9BA8-274F9307C74B}" dt="2020-11-12T10:15:27.775" v="44" actId="14100"/>
          <ac:picMkLst>
            <pc:docMk/>
            <pc:sldMk cId="2632774054" sldId="262"/>
            <ac:picMk id="7" creationId="{E80C570B-6E0E-174C-9B1F-A8B1B92DEF88}"/>
          </ac:picMkLst>
        </pc:picChg>
      </pc:sldChg>
      <pc:sldChg chg="modSp new mod">
        <pc:chgData name="Xu Ning" userId="4b16d4e24b5f2f9c" providerId="LiveId" clId="{380ED3CA-E0E4-0549-9BA8-274F9307C74B}" dt="2020-11-05T08:39:50.351" v="33" actId="20577"/>
        <pc:sldMkLst>
          <pc:docMk/>
          <pc:sldMk cId="2767123740" sldId="263"/>
        </pc:sldMkLst>
        <pc:spChg chg="mod">
          <ac:chgData name="Xu Ning" userId="4b16d4e24b5f2f9c" providerId="LiveId" clId="{380ED3CA-E0E4-0549-9BA8-274F9307C74B}" dt="2020-11-05T08:39:50.351" v="33" actId="20577"/>
          <ac:spMkLst>
            <pc:docMk/>
            <pc:sldMk cId="2767123740" sldId="263"/>
            <ac:spMk id="2" creationId="{7D763613-A0E8-984A-A0DC-104B6E07ACE2}"/>
          </ac:spMkLst>
        </pc:spChg>
        <pc:spChg chg="mod">
          <ac:chgData name="Xu Ning" userId="4b16d4e24b5f2f9c" providerId="LiveId" clId="{380ED3CA-E0E4-0549-9BA8-274F9307C74B}" dt="2020-11-05T08:39:47.198" v="31" actId="20577"/>
          <ac:spMkLst>
            <pc:docMk/>
            <pc:sldMk cId="2767123740" sldId="263"/>
            <ac:spMk id="3" creationId="{D7D01127-BBFE-5B41-AA4A-4FEDB7BB0D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59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86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0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57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0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43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1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5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7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42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37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648-7F11-4C5A-91DB-973347A2A8FB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0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file:////var/folders/0p/28fhj7kx57q1s1fdls53n2v80000gn/T/com.microsoft.Powerpoint/converted_emf.em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32127" y="5069851"/>
            <a:ext cx="1735873" cy="38471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2020.11.05</a:t>
            </a:r>
            <a:endParaRPr lang="zh-CN" altLang="en-US" dirty="0"/>
          </a:p>
        </p:txBody>
      </p:sp>
      <p:sp>
        <p:nvSpPr>
          <p:cNvPr id="4" name="副标题 4"/>
          <p:cNvSpPr txBox="1">
            <a:spLocks/>
          </p:cNvSpPr>
          <p:nvPr/>
        </p:nvSpPr>
        <p:spPr>
          <a:xfrm>
            <a:off x="351263" y="1271240"/>
            <a:ext cx="6651703" cy="892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数据分析与处理技术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</a:p>
          <a:p>
            <a:pPr algn="just"/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南京审计大学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2018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级物流管理专业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009C06-5760-504A-BEC2-E156D5B7CEBC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57A68D-F94B-6E47-B2B1-3017CA57E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4821E7-446D-6343-89E9-CB7356FB2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代码写入</a:t>
            </a:r>
            <a:r>
              <a:rPr lang="en-US" altLang="zh-CN" dirty="0" err="1"/>
              <a:t>Rmarkdown</a:t>
            </a:r>
            <a:r>
              <a:rPr lang="zh-CN" altLang="en-US" dirty="0"/>
              <a:t>文件并执行出结果，不必附加源数据集和工具包</a:t>
            </a:r>
            <a:endParaRPr lang="en-US" altLang="zh-CN" dirty="0"/>
          </a:p>
          <a:p>
            <a:r>
              <a:rPr lang="zh-CN" altLang="en-US" dirty="0"/>
              <a:t>提交方式：</a:t>
            </a:r>
            <a:r>
              <a:rPr lang="en-US" altLang="zh-CN" dirty="0" err="1"/>
              <a:t>xuning@nau.edu.cn</a:t>
            </a:r>
            <a:endParaRPr lang="en-US" altLang="zh-CN" dirty="0"/>
          </a:p>
          <a:p>
            <a:r>
              <a:rPr lang="zh-CN" altLang="en-US" dirty="0"/>
              <a:t>文件命名</a:t>
            </a:r>
            <a:r>
              <a:rPr lang="zh-CN" altLang="en-US" dirty="0">
                <a:solidFill>
                  <a:srgbClr val="FF0000"/>
                </a:solidFill>
              </a:rPr>
              <a:t>规范</a:t>
            </a:r>
            <a:r>
              <a:rPr lang="zh-CN" altLang="en-US" dirty="0"/>
              <a:t>：学号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.</a:t>
            </a:r>
            <a:r>
              <a:rPr lang="en-US" altLang="zh-CN" dirty="0" err="1"/>
              <a:t>rmd</a:t>
            </a:r>
            <a:endParaRPr lang="en-US" altLang="zh-CN" dirty="0"/>
          </a:p>
          <a:p>
            <a:r>
              <a:rPr lang="zh-CN" altLang="en-US" dirty="0"/>
              <a:t>邮件标题命名</a:t>
            </a:r>
            <a:r>
              <a:rPr lang="zh-CN" altLang="en-US" dirty="0">
                <a:solidFill>
                  <a:srgbClr val="FF0000"/>
                </a:solidFill>
              </a:rPr>
              <a:t>规范</a:t>
            </a:r>
            <a:r>
              <a:rPr lang="zh-CN" altLang="en-US" dirty="0"/>
              <a:t>：第</a:t>
            </a:r>
            <a:r>
              <a:rPr lang="en-US" altLang="zh-CN" dirty="0"/>
              <a:t>1</a:t>
            </a:r>
            <a:r>
              <a:rPr lang="zh-CN" altLang="en-US" dirty="0"/>
              <a:t>次作业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endParaRPr lang="en-US" altLang="zh-CN" dirty="0"/>
          </a:p>
          <a:p>
            <a:r>
              <a:rPr lang="en-US" altLang="zh-CN" dirty="0"/>
              <a:t>Deadline:11</a:t>
            </a:r>
            <a:r>
              <a:rPr lang="zh-CN" altLang="en-US" dirty="0"/>
              <a:t>月</a:t>
            </a:r>
            <a:r>
              <a:rPr lang="en-US" altLang="zh-CN" dirty="0"/>
              <a:t>13</a:t>
            </a:r>
            <a:r>
              <a:rPr lang="zh-CN" altLang="en-US" dirty="0"/>
              <a:t>日</a:t>
            </a:r>
            <a:r>
              <a:rPr lang="en-US" altLang="zh-CN" dirty="0"/>
              <a:t>24:00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07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8DE44-A02D-9748-831E-3FD29C7A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4D69B5-0737-394B-846E-118DA3398879}"/>
              </a:ext>
            </a:extLst>
          </p:cNvPr>
          <p:cNvSpPr/>
          <p:nvPr/>
        </p:nvSpPr>
        <p:spPr>
          <a:xfrm>
            <a:off x="838200" y="1436213"/>
            <a:ext cx="118617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某骰子投掷</a:t>
            </a:r>
            <a:r>
              <a:rPr lang="en-US" altLang="zh-CN" sz="2400" dirty="0"/>
              <a:t>200</a:t>
            </a:r>
            <a:r>
              <a:rPr lang="zh-CN" altLang="en-US" sz="2400" dirty="0"/>
              <a:t>次之后</a:t>
            </a:r>
            <a:r>
              <a:rPr lang="en-US" altLang="zh-CN" sz="2400" dirty="0"/>
              <a:t>1</a:t>
            </a:r>
            <a:r>
              <a:rPr lang="zh-CN" altLang="en-US" sz="2400" dirty="0"/>
              <a:t>到</a:t>
            </a:r>
            <a:r>
              <a:rPr lang="en-US" altLang="zh-CN" sz="2400" dirty="0"/>
              <a:t>6</a:t>
            </a:r>
            <a:r>
              <a:rPr lang="zh-CN" altLang="en-US" sz="2400" dirty="0"/>
              <a:t>点出现的频数分别为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问题：利用合适的方法推断：骰子是有问题的？</a:t>
            </a:r>
          </a:p>
          <a:p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0C570B-6E0E-174C-9B1F-A8B1B92DE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4200"/>
            <a:ext cx="7032585" cy="127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7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63613-A0E8-984A-A0DC-104B6E07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01127-BBFE-5B41-AA4A-4FEDB7BB0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2000" dirty="0"/>
              <a:t>随机生成</a:t>
            </a:r>
            <a:r>
              <a:rPr kumimoji="1" lang="en-US" altLang="zh-CN" sz="2000" dirty="0"/>
              <a:t>20</a:t>
            </a:r>
            <a:r>
              <a:rPr kumimoji="1" lang="zh-CN" altLang="en-US" sz="2000" dirty="0"/>
              <a:t>个数字模拟学生成绩，利用正态分布随机数设置均值</a:t>
            </a:r>
            <a:r>
              <a:rPr kumimoji="1" lang="en-US" altLang="zh-CN" sz="2000" dirty="0"/>
              <a:t>70</a:t>
            </a:r>
            <a:r>
              <a:rPr kumimoji="1" lang="zh-CN" altLang="en-US" sz="2000" dirty="0"/>
              <a:t>，方差</a:t>
            </a:r>
            <a:r>
              <a:rPr kumimoji="1" lang="en-US" altLang="zh-CN" sz="2000" dirty="0"/>
              <a:t>30</a:t>
            </a:r>
            <a:r>
              <a:rPr kumimoji="1" lang="zh-CN" altLang="en-US" sz="2000" dirty="0"/>
              <a:t>。对数据进行处理：</a:t>
            </a:r>
            <a:endParaRPr kumimoji="1" lang="en-US" altLang="zh-CN" sz="2000" dirty="0"/>
          </a:p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2000" dirty="0"/>
              <a:t>（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）修整数据，即如果数据大于</a:t>
            </a:r>
            <a:r>
              <a:rPr kumimoji="1" lang="en-US" altLang="zh-CN" sz="2000" dirty="0"/>
              <a:t>100</a:t>
            </a:r>
            <a:r>
              <a:rPr kumimoji="1" lang="zh-CN" altLang="en-US" sz="2000" dirty="0"/>
              <a:t>，则修改为</a:t>
            </a:r>
            <a:r>
              <a:rPr kumimoji="1" lang="en-US" altLang="zh-CN" sz="2000" dirty="0"/>
              <a:t>100</a:t>
            </a:r>
            <a:r>
              <a:rPr kumimoji="1" lang="zh-CN" altLang="en-US" sz="2000" dirty="0"/>
              <a:t>，如果数据为负，则记为</a:t>
            </a:r>
            <a:r>
              <a:rPr kumimoji="1" lang="en-US" altLang="zh-CN" sz="2000" dirty="0"/>
              <a:t>0;</a:t>
            </a:r>
          </a:p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2000" dirty="0"/>
              <a:t>（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）将超过</a:t>
            </a:r>
            <a:r>
              <a:rPr kumimoji="1" lang="en-US" altLang="zh-CN" sz="2000" dirty="0"/>
              <a:t>60</a:t>
            </a:r>
            <a:r>
              <a:rPr kumimoji="1" lang="zh-CN" altLang="en-US" sz="2000" dirty="0"/>
              <a:t>分的成绩上调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分，低于</a:t>
            </a:r>
            <a:r>
              <a:rPr kumimoji="1" lang="en-US" altLang="zh-CN" sz="2000" dirty="0"/>
              <a:t>60</a:t>
            </a:r>
            <a:r>
              <a:rPr kumimoji="1" lang="zh-CN" altLang="en-US" sz="2000" dirty="0"/>
              <a:t>分的下调</a:t>
            </a:r>
            <a:r>
              <a:rPr kumimoji="1" lang="en-US" altLang="zh-CN" sz="2000" dirty="0"/>
              <a:t>3</a:t>
            </a:r>
            <a:r>
              <a:rPr kumimoji="1" lang="zh-CN" altLang="en-US" sz="2000" dirty="0"/>
              <a:t>分</a:t>
            </a:r>
            <a:endParaRPr kumimoji="1" lang="en-US" altLang="zh-CN" sz="2000" dirty="0"/>
          </a:p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2000" dirty="0"/>
              <a:t>（</a:t>
            </a:r>
            <a:r>
              <a:rPr kumimoji="1" lang="en-US" altLang="zh-CN" sz="2000" dirty="0"/>
              <a:t>3</a:t>
            </a:r>
            <a:r>
              <a:rPr kumimoji="1" lang="zh-CN" altLang="en-US" sz="2000" dirty="0"/>
              <a:t>）将所有成绩按随机抽取分成两组，每组各</a:t>
            </a:r>
            <a:r>
              <a:rPr kumimoji="1" lang="en-US" altLang="zh-CN" sz="2000" dirty="0"/>
              <a:t>10</a:t>
            </a:r>
            <a:r>
              <a:rPr kumimoji="1" lang="zh-CN" altLang="en-US" sz="2000" dirty="0"/>
              <a:t>人，分别存入两个新变量，计算两组平均成绩分别是多少</a:t>
            </a:r>
            <a:endParaRPr kumimoji="1" lang="en-US" altLang="zh-CN" sz="2000" dirty="0"/>
          </a:p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2000" dirty="0"/>
              <a:t>（</a:t>
            </a:r>
            <a:r>
              <a:rPr kumimoji="1" lang="en-US" altLang="zh-CN" sz="2000" dirty="0"/>
              <a:t>4</a:t>
            </a:r>
            <a:r>
              <a:rPr kumimoji="1" lang="zh-CN" altLang="en-US" sz="2000" dirty="0"/>
              <a:t>）现将评分转换为评级打分方式，即</a:t>
            </a:r>
            <a:r>
              <a:rPr kumimoji="1" lang="en-US" altLang="zh-CN" sz="2000" dirty="0"/>
              <a:t>100</a:t>
            </a:r>
            <a:r>
              <a:rPr kumimoji="1" lang="zh-CN" altLang="en-US" sz="2000" dirty="0"/>
              <a:t>到</a:t>
            </a:r>
            <a:r>
              <a:rPr kumimoji="1" lang="en-US" altLang="zh-CN" sz="2000" dirty="0"/>
              <a:t>80</a:t>
            </a:r>
            <a:r>
              <a:rPr kumimoji="1" lang="zh-CN" altLang="en-US" sz="2000" dirty="0"/>
              <a:t>分之间为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80</a:t>
            </a:r>
            <a:r>
              <a:rPr kumimoji="1" lang="zh-CN" altLang="en-US" sz="2000" dirty="0"/>
              <a:t>到</a:t>
            </a:r>
            <a:r>
              <a:rPr kumimoji="1" lang="en-US" altLang="zh-CN" sz="2000" dirty="0"/>
              <a:t>60</a:t>
            </a:r>
            <a:r>
              <a:rPr kumimoji="1" lang="zh-CN" altLang="en-US" sz="2000" dirty="0"/>
              <a:t>间为</a:t>
            </a:r>
            <a:r>
              <a:rPr kumimoji="1" lang="en-US" altLang="zh-CN" sz="2000" dirty="0"/>
              <a:t>B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60</a:t>
            </a:r>
            <a:r>
              <a:rPr kumimoji="1" lang="zh-CN" altLang="en-US" sz="2000" dirty="0"/>
              <a:t>到</a:t>
            </a:r>
            <a:r>
              <a:rPr kumimoji="1" lang="en-US" altLang="zh-CN" sz="2000" dirty="0"/>
              <a:t>40</a:t>
            </a:r>
            <a:r>
              <a:rPr kumimoji="1" lang="zh-CN" altLang="en-US" sz="2000" dirty="0"/>
              <a:t>为</a:t>
            </a:r>
            <a:r>
              <a:rPr kumimoji="1" lang="en-US" altLang="zh-CN" sz="2000" dirty="0"/>
              <a:t>C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40</a:t>
            </a:r>
            <a:r>
              <a:rPr kumimoji="1" lang="zh-CN" altLang="en-US" sz="2000" dirty="0"/>
              <a:t>以下为</a:t>
            </a:r>
            <a:r>
              <a:rPr kumimoji="1" lang="en-US" altLang="zh-CN" sz="2000" dirty="0"/>
              <a:t>D</a:t>
            </a:r>
          </a:p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2000" dirty="0"/>
              <a:t>（</a:t>
            </a:r>
            <a:r>
              <a:rPr kumimoji="1" lang="en-US" altLang="zh-CN" sz="2000" dirty="0"/>
              <a:t>5</a:t>
            </a:r>
            <a:r>
              <a:rPr kumimoji="1" lang="zh-CN" altLang="en-US" sz="2000" dirty="0"/>
              <a:t>）以图形方式呈现四类数据分布状态</a:t>
            </a:r>
            <a:endParaRPr kumimoji="1" lang="en-US" altLang="zh-CN" sz="2000" dirty="0"/>
          </a:p>
          <a:p>
            <a:pPr>
              <a:lnSpc>
                <a:spcPct val="140000"/>
              </a:lnSpc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712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D6736-410D-184A-9248-93548486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883B8-6024-334E-BAE8-C0DF68E70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881"/>
            <a:ext cx="10515600" cy="4568082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r>
              <a:rPr kumimoji="1" lang="en-US" altLang="zh-CN" sz="2400" dirty="0"/>
              <a:t>《</a:t>
            </a:r>
            <a:r>
              <a:rPr kumimoji="1" lang="zh-CN" altLang="en-US" sz="2400" dirty="0"/>
              <a:t>大学生成长追踪调查</a:t>
            </a:r>
            <a:r>
              <a:rPr kumimoji="1" lang="en-US" altLang="zh-CN" sz="2400" dirty="0"/>
              <a:t>(2009)</a:t>
            </a:r>
            <a:r>
              <a:rPr kumimoji="1" lang="zh-CN" altLang="en-US" sz="2400" dirty="0"/>
              <a:t>基线调查</a:t>
            </a:r>
            <a:r>
              <a:rPr kumimoji="1" lang="en-US" altLang="zh-CN" sz="2400" dirty="0"/>
              <a:t>》</a:t>
            </a:r>
            <a:r>
              <a:rPr kumimoji="1" lang="zh-CN" altLang="en-US" sz="2400" dirty="0"/>
              <a:t>通过抽样调查、追踪收集了北京地区公立高校学生的成长数据。数据内容反应了大学入学、日常生活、学业发展、心理健康、课外活动和职业规划等各方面情况。</a:t>
            </a:r>
            <a:endParaRPr kumimoji="1" lang="en-US" altLang="zh-CN" sz="2400" dirty="0"/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r>
              <a:rPr kumimoji="1" lang="zh-CN" altLang="en-US" sz="2400" dirty="0"/>
              <a:t>请比对调查问卷设置，掌握数据的含义，通过导入数据文件对调查数据进行分析：</a:t>
            </a:r>
            <a:endParaRPr kumimoji="1" lang="en-US" altLang="zh-CN" sz="2400" dirty="0"/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r>
              <a:rPr kumimoji="1" lang="zh-CN" altLang="en-US" sz="2400" dirty="0">
                <a:solidFill>
                  <a:srgbClr val="FF0000"/>
                </a:solidFill>
              </a:rPr>
              <a:t>问题</a:t>
            </a:r>
            <a:r>
              <a:rPr kumimoji="1" lang="en-US" altLang="zh-CN" sz="2400" dirty="0">
                <a:solidFill>
                  <a:srgbClr val="FF0000"/>
                </a:solidFill>
              </a:rPr>
              <a:t>1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问卷抽样调查了多少高校的多少学生，男女比例是多少？</a:t>
            </a:r>
            <a:endParaRPr kumimoji="1" lang="en-US" altLang="zh-CN" sz="2400" dirty="0"/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r>
              <a:rPr kumimoji="1" lang="zh-CN" altLang="en-US" sz="2400" dirty="0">
                <a:solidFill>
                  <a:srgbClr val="FF0000"/>
                </a:solidFill>
              </a:rPr>
              <a:t>问题</a:t>
            </a:r>
            <a:r>
              <a:rPr kumimoji="1" lang="en-US" altLang="zh-CN" sz="2400" dirty="0">
                <a:solidFill>
                  <a:srgbClr val="FF0000"/>
                </a:solidFill>
              </a:rPr>
              <a:t>2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大学生中性格外向的学生占比多少？</a:t>
            </a:r>
            <a:endParaRPr kumimoji="1" lang="en-US" altLang="zh-CN" sz="2400" dirty="0"/>
          </a:p>
          <a:p>
            <a:pPr marL="0" indent="0">
              <a:lnSpc>
                <a:spcPct val="140000"/>
              </a:lnSpc>
              <a:spcBef>
                <a:spcPts val="600"/>
              </a:spcBef>
              <a:buNone/>
            </a:pPr>
            <a:r>
              <a:rPr kumimoji="1" lang="zh-CN" altLang="en-US" sz="2400" dirty="0">
                <a:solidFill>
                  <a:srgbClr val="FF0000"/>
                </a:solidFill>
              </a:rPr>
              <a:t>问题</a:t>
            </a:r>
            <a:r>
              <a:rPr kumimoji="1" lang="en-US" altLang="zh-CN" sz="2400" dirty="0">
                <a:solidFill>
                  <a:srgbClr val="FF0000"/>
                </a:solidFill>
              </a:rPr>
              <a:t>3</a:t>
            </a:r>
            <a:r>
              <a:rPr kumimoji="1" lang="en-US" altLang="zh-CN" sz="2400" dirty="0"/>
              <a:t>:(</a:t>
            </a:r>
            <a:r>
              <a:rPr kumimoji="1" lang="zh-CN" altLang="en-US" sz="2400" dirty="0"/>
              <a:t>开放式探索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大学生幸福感程度可能受哪些因素影响？</a:t>
            </a:r>
            <a:endParaRPr kumimoji="1" lang="en-US" altLang="zh-CN" sz="2400" dirty="0"/>
          </a:p>
          <a:p>
            <a:pPr>
              <a:lnSpc>
                <a:spcPct val="140000"/>
              </a:lnSpc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980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386</Words>
  <Application>Microsoft Macintosh PowerPoint</Application>
  <PresentationFormat>宽屏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仿宋</vt:lpstr>
      <vt:lpstr>Arial</vt:lpstr>
      <vt:lpstr>Office 主题​​</vt:lpstr>
      <vt:lpstr>作业2</vt:lpstr>
      <vt:lpstr>作业要求</vt:lpstr>
      <vt:lpstr>1</vt:lpstr>
      <vt:lpstr>2.</vt:lpstr>
      <vt:lpstr>3.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Xu Ning</cp:lastModifiedBy>
  <cp:revision>20</cp:revision>
  <dcterms:created xsi:type="dcterms:W3CDTF">2017-09-05T12:55:02Z</dcterms:created>
  <dcterms:modified xsi:type="dcterms:W3CDTF">2020-11-12T10:16:48Z</dcterms:modified>
</cp:coreProperties>
</file>