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handoutMasterIdLst>
    <p:handoutMasterId r:id="rId24"/>
  </p:handoutMasterIdLst>
  <p:sldIdLst>
    <p:sldId id="282" r:id="rId3"/>
    <p:sldId id="257" r:id="rId4"/>
    <p:sldId id="258" r:id="rId5"/>
    <p:sldId id="259" r:id="rId6"/>
    <p:sldId id="269" r:id="rId7"/>
    <p:sldId id="283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73" r:id="rId16"/>
    <p:sldId id="279" r:id="rId17"/>
    <p:sldId id="272" r:id="rId18"/>
    <p:sldId id="275" r:id="rId19"/>
    <p:sldId id="276" r:id="rId20"/>
    <p:sldId id="281" r:id="rId21"/>
    <p:sldId id="277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B2E49-9F7A-A04E-A0A0-91C83C10F27A}" v="38" dt="2019-09-03T14:55:36.0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44:31.919" v="44" actId="20577"/>
        <pc:sldMkLst>
          <pc:docMk/>
          <pc:sldMk cId="0" sldId="257"/>
        </pc:sldMkLst>
        <pc:spChg chg="mod">
          <ac:chgData name="Xu Ning" userId="4b16d4e24b5f2f9c" providerId="LiveId" clId="{C6CB2E49-9F7A-A04E-A0A0-91C83C10F27A}" dt="2019-09-02T09:44:28.144" v="42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Xu Ning" userId="4b16d4e24b5f2f9c" providerId="LiveId" clId="{C6CB2E49-9F7A-A04E-A0A0-91C83C10F27A}" dt="2019-09-02T09:44:15.519" v="21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C6CB2E49-9F7A-A04E-A0A0-91C83C10F27A}" dt="2019-09-02T09:44:31.919" v="44" actId="20577"/>
          <ac:spMkLst>
            <pc:docMk/>
            <pc:sldMk cId="0" sldId="257"/>
            <ac:spMk id="152" creationId="{00000000-0000-0000-0000-000000000000}"/>
          </ac:spMkLst>
        </pc:spChg>
      </pc:sldChg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56" v="2" actId="27636"/>
        <pc:sldMkLst>
          <pc:docMk/>
          <pc:sldMk cId="0" sldId="262"/>
        </pc:sldMkLst>
        <pc:spChg chg="mod">
          <ac:chgData name="Xu Ning" userId="4b16d4e24b5f2f9c" providerId="LiveId" clId="{C6CB2E49-9F7A-A04E-A0A0-91C83C10F27A}" dt="2019-08-31T15:54:01.856" v="2" actId="27636"/>
          <ac:spMkLst>
            <pc:docMk/>
            <pc:sldMk cId="0" sldId="262"/>
            <ac:spMk id="21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89" v="3" actId="27636"/>
        <pc:sldMkLst>
          <pc:docMk/>
          <pc:sldMk cId="0" sldId="263"/>
        </pc:sldMkLst>
        <pc:spChg chg="mod">
          <ac:chgData name="Xu Ning" userId="4b16d4e24b5f2f9c" providerId="LiveId" clId="{C6CB2E49-9F7A-A04E-A0A0-91C83C10F27A}" dt="2019-08-31T15:54:01.889" v="3" actId="27636"/>
          <ac:spMkLst>
            <pc:docMk/>
            <pc:sldMk cId="0" sldId="263"/>
            <ac:spMk id="22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26" v="4" actId="27636"/>
        <pc:sldMkLst>
          <pc:docMk/>
          <pc:sldMk cId="0" sldId="264"/>
        </pc:sldMkLst>
        <pc:spChg chg="mod">
          <ac:chgData name="Xu Ning" userId="4b16d4e24b5f2f9c" providerId="LiveId" clId="{C6CB2E49-9F7A-A04E-A0A0-91C83C10F27A}" dt="2019-08-31T15:54:01.926" v="4" actId="27636"/>
          <ac:spMkLst>
            <pc:docMk/>
            <pc:sldMk cId="0" sldId="264"/>
            <ac:spMk id="22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61" v="5" actId="27636"/>
        <pc:sldMkLst>
          <pc:docMk/>
          <pc:sldMk cId="0" sldId="265"/>
        </pc:sldMkLst>
        <pc:spChg chg="mod">
          <ac:chgData name="Xu Ning" userId="4b16d4e24b5f2f9c" providerId="LiveId" clId="{C6CB2E49-9F7A-A04E-A0A0-91C83C10F27A}" dt="2019-08-31T15:54:01.961" v="5" actId="27636"/>
          <ac:spMkLst>
            <pc:docMk/>
            <pc:sldMk cId="0" sldId="265"/>
            <ac:spMk id="23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  <pc:sldChg chg="addSp delSp modSp add">
        <pc:chgData name="Xu Ning" userId="4b16d4e24b5f2f9c" providerId="LiveId" clId="{C6CB2E49-9F7A-A04E-A0A0-91C83C10F27A}" dt="2019-09-02T09:55:08.455" v="189" actId="478"/>
        <pc:sldMkLst>
          <pc:docMk/>
          <pc:sldMk cId="1517387834" sldId="283"/>
        </pc:sldMkLst>
        <pc:spChg chg="mod">
          <ac:chgData name="Xu Ning" userId="4b16d4e24b5f2f9c" providerId="LiveId" clId="{C6CB2E49-9F7A-A04E-A0A0-91C83C10F27A}" dt="2019-09-02T09:47:37.046" v="134" actId="20577"/>
          <ac:spMkLst>
            <pc:docMk/>
            <pc:sldMk cId="1517387834" sldId="283"/>
            <ac:spMk id="2" creationId="{D810354E-6387-3140-9BFF-4662CC1D714A}"/>
          </ac:spMkLst>
        </pc:spChg>
        <pc:spChg chg="del">
          <ac:chgData name="Xu Ning" userId="4b16d4e24b5f2f9c" providerId="LiveId" clId="{C6CB2E49-9F7A-A04E-A0A0-91C83C10F27A}" dt="2019-08-31T15:54:11.005" v="7" actId="478"/>
          <ac:spMkLst>
            <pc:docMk/>
            <pc:sldMk cId="1517387834" sldId="283"/>
            <ac:spMk id="3" creationId="{633F58D4-C527-7346-9FA3-BB8DA5F5B8B0}"/>
          </ac:spMkLst>
        </pc:spChg>
        <pc:spChg chg="add del mod">
          <ac:chgData name="Xu Ning" userId="4b16d4e24b5f2f9c" providerId="LiveId" clId="{C6CB2E49-9F7A-A04E-A0A0-91C83C10F27A}" dt="2019-09-02T09:55:08.455" v="189" actId="478"/>
          <ac:spMkLst>
            <pc:docMk/>
            <pc:sldMk cId="1517387834" sldId="283"/>
            <ac:spMk id="3" creationId="{B82BEC6B-F43B-E14E-98B6-8D49CD85811C}"/>
          </ac:spMkLst>
        </pc:spChg>
        <pc:spChg chg="add">
          <ac:chgData name="Xu Ning" userId="4b16d4e24b5f2f9c" providerId="LiveId" clId="{C6CB2E49-9F7A-A04E-A0A0-91C83C10F27A}" dt="2019-09-02T09:46:19.979" v="53"/>
          <ac:spMkLst>
            <pc:docMk/>
            <pc:sldMk cId="1517387834" sldId="283"/>
            <ac:spMk id="4" creationId="{820AD4DE-6756-774E-B931-361CDB0ADCF9}"/>
          </ac:spMkLst>
        </pc:spChg>
        <pc:spChg chg="add mod">
          <ac:chgData name="Xu Ning" userId="4b16d4e24b5f2f9c" providerId="LiveId" clId="{C6CB2E49-9F7A-A04E-A0A0-91C83C10F27A}" dt="2019-09-02T09:55:04.013" v="188" actId="1076"/>
          <ac:spMkLst>
            <pc:docMk/>
            <pc:sldMk cId="1517387834" sldId="283"/>
            <ac:spMk id="6" creationId="{2CA571B4-13B6-DC4B-A91C-1467394B9EB0}"/>
          </ac:spMkLst>
        </pc:spChg>
        <pc:picChg chg="add mod">
          <ac:chgData name="Xu Ning" userId="4b16d4e24b5f2f9c" providerId="LiveId" clId="{C6CB2E49-9F7A-A04E-A0A0-91C83C10F27A}" dt="2019-09-02T09:46:29.876" v="55" actId="1076"/>
          <ac:picMkLst>
            <pc:docMk/>
            <pc:sldMk cId="1517387834" sldId="283"/>
            <ac:picMk id="5" creationId="{C551AE3A-FB4D-8F4E-A7F7-91BBDEE2359A}"/>
          </ac:picMkLst>
        </pc:picChg>
      </pc:sldChg>
    </pc:docChg>
  </pc:docChgLst>
  <pc:docChgLst>
    <pc:chgData name="Xu Ning" userId="4b16d4e24b5f2f9c" providerId="LiveId" clId="{60A1EDD7-29AB-4987-A651-8C953075BEFB}"/>
    <pc:docChg chg="undo addSld delSld modSld">
      <pc:chgData name="Xu Ning" userId="4b16d4e24b5f2f9c" providerId="LiveId" clId="{60A1EDD7-29AB-4987-A651-8C953075BEFB}" dt="2019-08-31T14:55:15.083" v="23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add">
        <pc:chgData name="Xu Ning" userId="4b16d4e24b5f2f9c" providerId="LiveId" clId="{60A1EDD7-29AB-4987-A651-8C953075BEFB}" dt="2019-08-31T14:55:15.083" v="23"/>
        <pc:sldMkLst>
          <pc:docMk/>
          <pc:sldMk cId="2477053059" sldId="269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1669713234" sldId="275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3980418220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69484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4414748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14854079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6329161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03502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10543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90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7950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564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8887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0527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minerchina.com/zh_CN/" TargetMode="External"/><Relationship Id="rId2" Type="http://schemas.openxmlformats.org/officeDocument/2006/relationships/hyperlink" Target="https://www.tablea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ttle.togaware.com/" TargetMode="External"/><Relationship Id="rId5" Type="http://schemas.openxmlformats.org/officeDocument/2006/relationships/hyperlink" Target="https://www.cs.waikato.ac.nz/ml/weka/" TargetMode="External"/><Relationship Id="rId4" Type="http://schemas.openxmlformats.org/officeDocument/2006/relationships/hyperlink" Target="https://powerbi.microsoft.com/zh-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8/new-poll-data-science-skil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第一次课 绪论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2" name="Rstudi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Rstudio</a:t>
            </a:r>
          </a:p>
        </p:txBody>
      </p:sp>
      <p:sp>
        <p:nvSpPr>
          <p:cNvPr id="21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14" name="屏幕快照 2019-04-09 下午9.24.49.png" descr="屏幕快照 2019-04-09 下午9.24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045"/>
            <a:ext cx="13004800" cy="75629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矩形"/>
          <p:cNvSpPr/>
          <p:nvPr/>
        </p:nvSpPr>
        <p:spPr>
          <a:xfrm>
            <a:off x="685800" y="2425700"/>
            <a:ext cx="7379048" cy="572522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6" name="矩形"/>
          <p:cNvSpPr/>
          <p:nvPr/>
        </p:nvSpPr>
        <p:spPr>
          <a:xfrm>
            <a:off x="8229600" y="2422673"/>
            <a:ext cx="4144070" cy="26635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7" name="矩形"/>
          <p:cNvSpPr/>
          <p:nvPr/>
        </p:nvSpPr>
        <p:spPr>
          <a:xfrm>
            <a:off x="8356600" y="2727275"/>
            <a:ext cx="2363838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8" name="矩形"/>
          <p:cNvSpPr/>
          <p:nvPr/>
        </p:nvSpPr>
        <p:spPr>
          <a:xfrm>
            <a:off x="8229600" y="5153173"/>
            <a:ext cx="4144070" cy="298837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  <p:bldP spid="217" grpId="0" animBg="1" advAuto="0"/>
      <p:bldP spid="21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1" name="通过镜像站点在线加载package…"/>
          <p:cNvSpPr txBox="1">
            <a:spLocks noGrp="1"/>
          </p:cNvSpPr>
          <p:nvPr>
            <p:ph type="body" sz="quarter" idx="1"/>
          </p:nvPr>
        </p:nvSpPr>
        <p:spPr>
          <a:xfrm>
            <a:off x="571500" y="1885774"/>
            <a:ext cx="4953000" cy="2207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通过镜像站点在线加载package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选择CRAN的连接镜像</a:t>
            </a:r>
            <a:r>
              <a:rPr dirty="0"/>
              <a:t>：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Tools-&gt;Global Options-&gt;Packages-&gt;CRAN mirrors</a:t>
            </a:r>
          </a:p>
        </p:txBody>
      </p:sp>
      <p:sp>
        <p:nvSpPr>
          <p:cNvPr id="222" name="工具包配置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工具包配置</a:t>
            </a:r>
          </a:p>
        </p:txBody>
      </p:sp>
      <p:sp>
        <p:nvSpPr>
          <p:cNvPr id="22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24" name="屏幕快照 2019-04-09 下午9.32.32.png" descr="屏幕快照 2019-04-09 下午9.32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64" y="2319760"/>
            <a:ext cx="4953001" cy="582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屏幕快照 2019-04-09 下午9.38.51.png" descr="屏幕快照 2019-04-09 下午9.3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4" y="4435590"/>
            <a:ext cx="5062725" cy="3558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 advAuto="0"/>
      <p:bldP spid="22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加载工具包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加载工具包</a:t>
            </a:r>
          </a:p>
        </p:txBody>
      </p:sp>
      <p:sp>
        <p:nvSpPr>
          <p:cNvPr id="229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sp>
        <p:nvSpPr>
          <p:cNvPr id="230" name="&gt; install.packages(&quot;ggplot2&quot;)"/>
          <p:cNvSpPr txBox="1"/>
          <p:nvPr/>
        </p:nvSpPr>
        <p:spPr>
          <a:xfrm>
            <a:off x="717550" y="2159024"/>
            <a:ext cx="541868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("ggplot2")</a:t>
            </a:r>
          </a:p>
        </p:txBody>
      </p:sp>
      <p:sp>
        <p:nvSpPr>
          <p:cNvPr id="231" name="&gt; library(ggplot2)"/>
          <p:cNvSpPr txBox="1"/>
          <p:nvPr/>
        </p:nvSpPr>
        <p:spPr>
          <a:xfrm>
            <a:off x="717550" y="2921024"/>
            <a:ext cx="340667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library(ggplot2)</a:t>
            </a:r>
          </a:p>
        </p:txBody>
      </p:sp>
      <p:pic>
        <p:nvPicPr>
          <p:cNvPr id="232" name="屏幕快照 2019-04-11 上午9.34.29.png" descr="屏幕快照 2019-04-11 上午9.3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73" y="1630453"/>
            <a:ext cx="5418684" cy="714499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圆角矩形"/>
          <p:cNvSpPr/>
          <p:nvPr/>
        </p:nvSpPr>
        <p:spPr>
          <a:xfrm>
            <a:off x="6781800" y="6699154"/>
            <a:ext cx="5112296" cy="457152"/>
          </a:xfrm>
          <a:prstGeom prst="roundRect">
            <a:avLst>
              <a:gd name="adj" fmla="val 4167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4" name="线条"/>
          <p:cNvSpPr/>
          <p:nvPr/>
        </p:nvSpPr>
        <p:spPr>
          <a:xfrm flipV="1">
            <a:off x="4312793" y="2897608"/>
            <a:ext cx="2650917" cy="24598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1" grpId="0" animBg="1" advAuto="0"/>
      <p:bldP spid="233" grpId="0" animBg="1" advAuto="0"/>
      <p:bldP spid="234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7" name="查询帮助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查询帮助</a:t>
            </a:r>
          </a:p>
        </p:txBody>
      </p:sp>
      <p:sp>
        <p:nvSpPr>
          <p:cNvPr id="23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39" name="屏幕快照 2019-04-11 上午9.38.56.png" descr="屏幕快照 2019-04-11 上午9.3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00" y="1677802"/>
            <a:ext cx="5346868" cy="705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&gt; ?qplot"/>
          <p:cNvSpPr txBox="1"/>
          <p:nvPr/>
        </p:nvSpPr>
        <p:spPr>
          <a:xfrm>
            <a:off x="758031" y="2030964"/>
            <a:ext cx="1577579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?</a:t>
            </a:r>
            <a:r>
              <a:rPr dirty="0" err="1"/>
              <a:t>qplot</a:t>
            </a:r>
            <a:endParaRPr dirty="0"/>
          </a:p>
        </p:txBody>
      </p:sp>
      <p:sp>
        <p:nvSpPr>
          <p:cNvPr id="241" name="圆角矩形"/>
          <p:cNvSpPr/>
          <p:nvPr/>
        </p:nvSpPr>
        <p:spPr>
          <a:xfrm>
            <a:off x="6911826" y="3821165"/>
            <a:ext cx="5475617" cy="4894231"/>
          </a:xfrm>
          <a:prstGeom prst="roundRect">
            <a:avLst>
              <a:gd name="adj" fmla="val 3892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9E2FF-9F77-7A4F-A933-2BE487592739}"/>
              </a:ext>
            </a:extLst>
          </p:cNvPr>
          <p:cNvSpPr txBox="1"/>
          <p:nvPr/>
        </p:nvSpPr>
        <p:spPr>
          <a:xfrm>
            <a:off x="681732" y="6753842"/>
            <a:ext cx="547561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的工具包需要经过审核，这保证了任何一个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CRAN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发布的工具包都有完备的帮助文档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 advAuto="0"/>
      <p:bldP spid="241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9D4809-BB95-9C4E-B98E-37671B9B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ECBF6D-E275-6B44-B7C5-EBC62F1E1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绪论</a:t>
            </a:r>
          </a:p>
        </p:txBody>
      </p:sp>
      <p:sp>
        <p:nvSpPr>
          <p:cNvPr id="7" name="数据分析的位置">
            <a:extLst>
              <a:ext uri="{FF2B5EF4-FFF2-40B4-BE49-F238E27FC236}">
                <a16:creationId xmlns:a16="http://schemas.microsoft.com/office/drawing/2014/main" id="{45E7629F-9C63-0A48-8DA2-60E794742243}"/>
              </a:ext>
            </a:extLst>
          </p:cNvPr>
          <p:cNvSpPr txBox="1"/>
          <p:nvPr/>
        </p:nvSpPr>
        <p:spPr>
          <a:xfrm>
            <a:off x="7352515" y="3421648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基本运算符</a:t>
            </a:r>
            <a:endParaRPr dirty="0"/>
          </a:p>
        </p:txBody>
      </p:sp>
      <p:sp>
        <p:nvSpPr>
          <p:cNvPr id="8" name="常见的分析工具">
            <a:extLst>
              <a:ext uri="{FF2B5EF4-FFF2-40B4-BE49-F238E27FC236}">
                <a16:creationId xmlns:a16="http://schemas.microsoft.com/office/drawing/2014/main" id="{D6DEFD55-2F14-6847-A86B-A4C7A76FCBFA}"/>
              </a:ext>
            </a:extLst>
          </p:cNvPr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常见数字函数</a:t>
            </a:r>
            <a:endParaRPr dirty="0"/>
          </a:p>
        </p:txBody>
      </p:sp>
      <p:sp>
        <p:nvSpPr>
          <p:cNvPr id="9" name="常见的分析工具">
            <a:extLst>
              <a:ext uri="{FF2B5EF4-FFF2-40B4-BE49-F238E27FC236}">
                <a16:creationId xmlns:a16="http://schemas.microsoft.com/office/drawing/2014/main" id="{A9874A97-6A27-2442-BE0D-9994ED1B86AB}"/>
              </a:ext>
            </a:extLst>
          </p:cNvPr>
          <p:cNvSpPr txBox="1"/>
          <p:nvPr/>
        </p:nvSpPr>
        <p:spPr>
          <a:xfrm>
            <a:off x="7352515" y="50638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参考书目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41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animBg="1" advAuto="0"/>
      <p:bldP spid="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数值运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基础运算</a:t>
            </a:r>
            <a:endParaRPr b="1" dirty="0"/>
          </a:p>
        </p:txBody>
      </p:sp>
      <p:sp>
        <p:nvSpPr>
          <p:cNvPr id="177" name="常用数学运算符：+ - * / ^ %% %/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常用数学运算符</a:t>
            </a:r>
            <a:r>
              <a:rPr dirty="0"/>
              <a:t>：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^</a:t>
            </a:r>
            <a:r>
              <a:rPr dirty="0"/>
              <a:t> %% %/%</a:t>
            </a:r>
          </a:p>
          <a:p>
            <a:r>
              <a:rPr dirty="0" err="1"/>
              <a:t>常用数学函数运算</a:t>
            </a:r>
            <a:r>
              <a:rPr dirty="0"/>
              <a:t>：   sin() cos() exp() log() log10()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比较和判断也是运算</a:t>
            </a:r>
            <a:endParaRPr dirty="0"/>
          </a:p>
        </p:txBody>
      </p:sp>
      <p:sp>
        <p:nvSpPr>
          <p:cNvPr id="178" name="10%%3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59708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10%%3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22026.47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log(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log10(10)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70C0"/>
                </a:solidFill>
              </a:rPr>
              <a:t>&gt; 1&gt;=2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2060"/>
                </a:solidFill>
              </a:rPr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1C05D-2C5E-964C-9937-A036141B5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数值运算</a:t>
            </a:r>
            <a:endParaRPr kumimoji="1" lang="zh-CN" altLang="en-US" sz="3600" dirty="0"/>
          </a:p>
        </p:txBody>
      </p:sp>
      <p:sp>
        <p:nvSpPr>
          <p:cNvPr id="6" name="R Console"/>
          <p:cNvSpPr txBox="1"/>
          <p:nvPr/>
        </p:nvSpPr>
        <p:spPr>
          <a:xfrm>
            <a:off x="6133249" y="201884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A9D9-F2A3-7445-A22D-EDB7A890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834507" cy="914755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基础运算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2A23-6EF4-5D42-AB96-F67A9D0AE2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5233377" cy="649163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&lt;-</a:t>
            </a:r>
          </a:p>
          <a:p>
            <a:r>
              <a:rPr kumimoji="1" lang="zh-CN" altLang="en-US" dirty="0"/>
              <a:t>命名规则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中间不得有空格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首字符不能是数值</a:t>
            </a:r>
            <a:endParaRPr kumimoji="1" lang="en-US" altLang="zh-CN" dirty="0"/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变量用名词，函数用动词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下划线取代空格，避免驼峰式命名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&lt;- </a:t>
            </a:r>
            <a:r>
              <a:rPr kumimoji="1" lang="zh-CN" altLang="en-US" dirty="0"/>
              <a:t>而非 </a:t>
            </a:r>
            <a:r>
              <a:rPr kumimoji="1" lang="en-US" altLang="zh-CN" dirty="0"/>
              <a:t>=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8D08C7-0F1A-734E-AF81-45A11B406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赋值运算</a:t>
            </a:r>
          </a:p>
        </p:txBody>
      </p:sp>
      <p:sp>
        <p:nvSpPr>
          <p:cNvPr id="8" name="&gt; ?qplot">
            <a:extLst>
              <a:ext uri="{FF2B5EF4-FFF2-40B4-BE49-F238E27FC236}">
                <a16:creationId xmlns:a16="http://schemas.microsoft.com/office/drawing/2014/main" id="{C8AA6113-616E-7A4D-9058-D35A48ADEB7A}"/>
              </a:ext>
            </a:extLst>
          </p:cNvPr>
          <p:cNvSpPr txBox="1"/>
          <p:nvPr/>
        </p:nvSpPr>
        <p:spPr>
          <a:xfrm>
            <a:off x="6318332" y="1954843"/>
            <a:ext cx="19460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&lt;- 1+2</a:t>
            </a:r>
          </a:p>
          <a:p>
            <a:r>
              <a:rPr lang="en-US" dirty="0"/>
              <a:t>&gt; 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75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C173FAA-2FD3-5349-A5BF-242223A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中的基础运算符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C2B48A0C-D92B-EF4B-B40B-CD6874ADFB06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算术符号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关系符号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逻辑符号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求模或整除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32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D050-7E4B-5542-BB16-2E74DCC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常见数值函数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C2FF06-E3E2-4F41-BE81-F2445ACEE03F}"/>
              </a:ext>
            </a:extLst>
          </p:cNvPr>
          <p:cNvGraphicFramePr>
            <a:graphicFrameLocks/>
          </p:cNvGraphicFramePr>
          <p:nvPr/>
        </p:nvGraphicFramePr>
        <p:xfrm>
          <a:off x="838200" y="1599873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abs(x)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绝对值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b="0" i="0" u="none" strike="noStrike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开方，等效于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x^0.5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ceiling(x)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不小于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的最小整数，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ceiling(3.4)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得到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不大于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的最大整数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截取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的整数部分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x,digits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位小数的四舍五入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signif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x,digits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位有效数字的四舍五入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tan(x)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正弦 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asin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atan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反正弦 反正切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x,base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为底取对数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log(x)  log10(x)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取自然对数，取以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为底的对数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指数函数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182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7C0-1B2F-5348-AAEF-F5DEAD1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40A48-3A63-7D4D-A86B-A482AF713353}"/>
              </a:ext>
            </a:extLst>
          </p:cNvPr>
          <p:cNvSpPr txBox="1"/>
          <p:nvPr/>
        </p:nvSpPr>
        <p:spPr>
          <a:xfrm>
            <a:off x="1072661" y="2102791"/>
            <a:ext cx="74844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数据科学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7572D-0B0A-9342-ADC0-F0082B53CE03}"/>
              </a:ext>
            </a:extLst>
          </p:cNvPr>
          <p:cNvSpPr txBox="1"/>
          <p:nvPr/>
        </p:nvSpPr>
        <p:spPr>
          <a:xfrm>
            <a:off x="1072661" y="2725326"/>
            <a:ext cx="7550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语言入门经典</a:t>
            </a:r>
            <a:r>
              <a:rPr lang="en-US" altLang="zh-CN" sz="2400" dirty="0"/>
              <a:t>》</a:t>
            </a:r>
            <a:r>
              <a:rPr lang="zh-CN" altLang="en-US" sz="2400" dirty="0"/>
              <a:t>，安迪</a:t>
            </a:r>
            <a:r>
              <a:rPr lang="en-US" altLang="zh-CN" sz="2400" dirty="0"/>
              <a:t>.</a:t>
            </a:r>
            <a:r>
              <a:rPr lang="zh-CN" altLang="en-US" sz="2400" dirty="0"/>
              <a:t>尼克拉斯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CFD1B-F2AF-064B-AC01-75DC237F7D4B}"/>
              </a:ext>
            </a:extLst>
          </p:cNvPr>
          <p:cNvSpPr txBox="1"/>
          <p:nvPr/>
        </p:nvSpPr>
        <p:spPr>
          <a:xfrm>
            <a:off x="1072661" y="3347861"/>
            <a:ext cx="8099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语言编程艺术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Norman </a:t>
            </a:r>
            <a:r>
              <a:rPr lang="en-US" altLang="zh-CN" sz="2400" dirty="0" err="1"/>
              <a:t>Matloff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276A4-6C8E-1743-B59D-409DC02DCA8C}"/>
              </a:ext>
            </a:extLst>
          </p:cNvPr>
          <p:cNvSpPr txBox="1"/>
          <p:nvPr/>
        </p:nvSpPr>
        <p:spPr>
          <a:xfrm>
            <a:off x="1072661" y="3970396"/>
            <a:ext cx="61346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，任坤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C7D47-22E5-FE48-A91D-843E4E2A1E74}"/>
              </a:ext>
            </a:extLst>
          </p:cNvPr>
          <p:cNvSpPr txBox="1"/>
          <p:nvPr/>
        </p:nvSpPr>
        <p:spPr>
          <a:xfrm>
            <a:off x="1072661" y="5311281"/>
            <a:ext cx="87155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高级</a:t>
            </a:r>
            <a:r>
              <a:rPr lang="en-US" altLang="zh-CN" sz="2400" dirty="0"/>
              <a:t>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97A1A0-8817-0B45-81E1-0971D2CC3EB8}"/>
              </a:ext>
            </a:extLst>
          </p:cNvPr>
          <p:cNvSpPr txBox="1"/>
          <p:nvPr/>
        </p:nvSpPr>
        <p:spPr>
          <a:xfrm>
            <a:off x="1072660" y="4640838"/>
            <a:ext cx="80374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语言实战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Robert I </a:t>
            </a:r>
            <a:r>
              <a:rPr lang="en-US" altLang="zh-CN" sz="2400" dirty="0" err="1"/>
              <a:t>kabacoff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66A53-AB41-7D44-974E-94DE7DEF6B3A}"/>
              </a:ext>
            </a:extLst>
          </p:cNvPr>
          <p:cNvSpPr txBox="1"/>
          <p:nvPr/>
        </p:nvSpPr>
        <p:spPr>
          <a:xfrm>
            <a:off x="1137149" y="6139000"/>
            <a:ext cx="1073050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此次以外，涉及各专题的优秀教材将在随后章节中作为参考书推荐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35929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课程简介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数据分析</a:t>
            </a:r>
            <a:r>
              <a:rPr lang="zh-CN" altLang="en-US" dirty="0"/>
              <a:t>概述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常见的工具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19B9-87B3-7242-BD84-932A9E2E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B88D-7446-9D45-87BC-AF135F1AD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中建立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环境，插入新的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语言代码块，练习基本运算：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创建程序文件</a:t>
            </a:r>
            <a:r>
              <a:rPr kumimoji="1" lang="en-US" altLang="zh-CN" dirty="0" err="1"/>
              <a:t>compute.r</a:t>
            </a:r>
            <a:r>
              <a:rPr kumimoji="1" lang="zh-CN" altLang="en-US" dirty="0"/>
              <a:t>，利用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编写计算过程，从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的命令行环境执行该程序文件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中按</a:t>
            </a:r>
            <a:r>
              <a:rPr kumimoji="1" lang="en-US" altLang="zh-CN" dirty="0" err="1"/>
              <a:t>alt+shift+k</a:t>
            </a:r>
            <a:r>
              <a:rPr kumimoji="1" lang="en-US" altLang="zh-CN" dirty="0"/>
              <a:t>,</a:t>
            </a:r>
            <a:r>
              <a:rPr kumimoji="1" lang="zh-CN" altLang="en-US" dirty="0"/>
              <a:t>看看会是什么结果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分析所处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数据分析</a:t>
            </a:r>
            <a:r>
              <a:rPr lang="zh-CN" altLang="en-US" dirty="0"/>
              <a:t>全流程的层次结构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7" name="制定决策…"/>
          <p:cNvSpPr txBox="1"/>
          <p:nvPr/>
        </p:nvSpPr>
        <p:spPr>
          <a:xfrm>
            <a:off x="3305088" y="1920477"/>
            <a:ext cx="389404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制定决策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Making Decisions</a:t>
            </a:r>
          </a:p>
        </p:txBody>
      </p:sp>
      <p:sp>
        <p:nvSpPr>
          <p:cNvPr id="158" name="数据表现…"/>
          <p:cNvSpPr txBox="1"/>
          <p:nvPr/>
        </p:nvSpPr>
        <p:spPr>
          <a:xfrm>
            <a:off x="3279688" y="2964775"/>
            <a:ext cx="47080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数据表现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Visualization Techniques</a:t>
            </a:r>
          </a:p>
        </p:txBody>
      </p:sp>
      <p:sp>
        <p:nvSpPr>
          <p:cNvPr id="159" name="数据挖掘…"/>
          <p:cNvSpPr txBox="1"/>
          <p:nvPr/>
        </p:nvSpPr>
        <p:spPr>
          <a:xfrm>
            <a:off x="3254288" y="4035582"/>
            <a:ext cx="45048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数据挖掘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Information Discovery</a:t>
            </a:r>
          </a:p>
        </p:txBody>
      </p:sp>
      <p:sp>
        <p:nvSpPr>
          <p:cNvPr id="160" name="数据探索…"/>
          <p:cNvSpPr txBox="1"/>
          <p:nvPr/>
        </p:nvSpPr>
        <p:spPr>
          <a:xfrm>
            <a:off x="3254288" y="5079880"/>
            <a:ext cx="6939583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数据探索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Statistical Analysis,Querying&amp;Reporting</a:t>
            </a:r>
          </a:p>
        </p:txBody>
      </p:sp>
      <p:sp>
        <p:nvSpPr>
          <p:cNvPr id="161" name="数据仓库/数据集市…"/>
          <p:cNvSpPr txBox="1"/>
          <p:nvPr/>
        </p:nvSpPr>
        <p:spPr>
          <a:xfrm>
            <a:off x="3254288" y="6124177"/>
            <a:ext cx="5302847" cy="86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数据仓库/数据集市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On-line Analytical Processing</a:t>
            </a:r>
          </a:p>
        </p:txBody>
      </p:sp>
      <p:sp>
        <p:nvSpPr>
          <p:cNvPr id="162" name="数据源…"/>
          <p:cNvSpPr txBox="1"/>
          <p:nvPr/>
        </p:nvSpPr>
        <p:spPr>
          <a:xfrm>
            <a:off x="3254288" y="7168475"/>
            <a:ext cx="5991127" cy="124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数据源 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Paper,Files,Information Providers, Database Systems</a:t>
            </a:r>
          </a:p>
        </p:txBody>
      </p:sp>
      <p:sp>
        <p:nvSpPr>
          <p:cNvPr id="164" name="终端使用"/>
          <p:cNvSpPr txBox="1"/>
          <p:nvPr/>
        </p:nvSpPr>
        <p:spPr>
          <a:xfrm>
            <a:off x="10112288" y="207300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终端使用</a:t>
            </a:r>
          </a:p>
        </p:txBody>
      </p:sp>
      <p:sp>
        <p:nvSpPr>
          <p:cNvPr id="165" name="商务分析"/>
          <p:cNvSpPr txBox="1"/>
          <p:nvPr/>
        </p:nvSpPr>
        <p:spPr>
          <a:xfrm>
            <a:off x="10112288" y="268512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商务分析</a:t>
            </a:r>
          </a:p>
        </p:txBody>
      </p:sp>
      <p:sp>
        <p:nvSpPr>
          <p:cNvPr id="166" name="数据分析"/>
          <p:cNvSpPr txBox="1"/>
          <p:nvPr/>
        </p:nvSpPr>
        <p:spPr>
          <a:xfrm>
            <a:off x="10112288" y="4246168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数据分析</a:t>
            </a:r>
          </a:p>
        </p:txBody>
      </p:sp>
      <p:sp>
        <p:nvSpPr>
          <p:cNvPr id="167" name="DBA"/>
          <p:cNvSpPr txBox="1"/>
          <p:nvPr/>
        </p:nvSpPr>
        <p:spPr>
          <a:xfrm>
            <a:off x="10112288" y="7222890"/>
            <a:ext cx="2601071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DBA</a:t>
            </a:r>
          </a:p>
        </p:txBody>
      </p:sp>
      <p:sp>
        <p:nvSpPr>
          <p:cNvPr id="168" name="线条"/>
          <p:cNvSpPr/>
          <p:nvPr/>
        </p:nvSpPr>
        <p:spPr>
          <a:xfrm flipV="1">
            <a:off x="11982822" y="2030964"/>
            <a:ext cx="1" cy="6183162"/>
          </a:xfrm>
          <a:prstGeom prst="line">
            <a:avLst/>
          </a:prstGeom>
          <a:ln w="114300">
            <a:solidFill>
              <a:srgbClr val="919191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圆角矩形"/>
          <p:cNvSpPr/>
          <p:nvPr/>
        </p:nvSpPr>
        <p:spPr>
          <a:xfrm>
            <a:off x="3123642" y="2801056"/>
            <a:ext cx="6926882" cy="4327113"/>
          </a:xfrm>
          <a:prstGeom prst="roundRect">
            <a:avLst>
              <a:gd name="adj" fmla="val 15541"/>
            </a:avLst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常见的分析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常见的</a:t>
            </a:r>
            <a:r>
              <a:rPr lang="zh-CN" altLang="en-US" dirty="0"/>
              <a:t>编程</a:t>
            </a:r>
            <a:r>
              <a:rPr dirty="0" err="1"/>
              <a:t>工具</a:t>
            </a:r>
            <a:endParaRPr dirty="0"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C/C++"/>
          <p:cNvSpPr txBox="1"/>
          <p:nvPr/>
        </p:nvSpPr>
        <p:spPr>
          <a:xfrm>
            <a:off x="3595006" y="213634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C/C++</a:t>
            </a:r>
          </a:p>
        </p:txBody>
      </p:sp>
      <p:sp>
        <p:nvSpPr>
          <p:cNvPr id="174" name="Perl"/>
          <p:cNvSpPr txBox="1"/>
          <p:nvPr/>
        </p:nvSpPr>
        <p:spPr>
          <a:xfrm>
            <a:off x="2972706" y="30576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Perl</a:t>
            </a:r>
          </a:p>
        </p:txBody>
      </p:sp>
      <p:sp>
        <p:nvSpPr>
          <p:cNvPr id="175" name="Java"/>
          <p:cNvSpPr txBox="1"/>
          <p:nvPr/>
        </p:nvSpPr>
        <p:spPr>
          <a:xfrm>
            <a:off x="1842406" y="3689293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176" name="Ruby"/>
          <p:cNvSpPr txBox="1"/>
          <p:nvPr/>
        </p:nvSpPr>
        <p:spPr>
          <a:xfrm>
            <a:off x="1056535" y="437246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Ruby</a:t>
            </a:r>
          </a:p>
        </p:txBody>
      </p:sp>
      <p:sp>
        <p:nvSpPr>
          <p:cNvPr id="177" name="Python"/>
          <p:cNvSpPr txBox="1"/>
          <p:nvPr/>
        </p:nvSpPr>
        <p:spPr>
          <a:xfrm>
            <a:off x="8421006" y="3919188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178" name="Julia"/>
          <p:cNvSpPr txBox="1"/>
          <p:nvPr/>
        </p:nvSpPr>
        <p:spPr>
          <a:xfrm>
            <a:off x="4900357" y="423576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Julia</a:t>
            </a:r>
          </a:p>
        </p:txBody>
      </p:sp>
      <p:sp>
        <p:nvSpPr>
          <p:cNvPr id="179" name="Perl"/>
          <p:cNvSpPr txBox="1"/>
          <p:nvPr/>
        </p:nvSpPr>
        <p:spPr>
          <a:xfrm>
            <a:off x="1614601" y="5470717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Perl</a:t>
            </a:r>
          </a:p>
        </p:txBody>
      </p:sp>
      <p:sp>
        <p:nvSpPr>
          <p:cNvPr id="180" name="Matlab"/>
          <p:cNvSpPr txBox="1"/>
          <p:nvPr/>
        </p:nvSpPr>
        <p:spPr>
          <a:xfrm>
            <a:off x="4317567" y="579500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Matlab</a:t>
            </a:r>
            <a:endParaRPr dirty="0"/>
          </a:p>
        </p:txBody>
      </p:sp>
      <p:sp>
        <p:nvSpPr>
          <p:cNvPr id="181" name="Stata"/>
          <p:cNvSpPr txBox="1"/>
          <p:nvPr/>
        </p:nvSpPr>
        <p:spPr>
          <a:xfrm>
            <a:off x="8132094" y="5234926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Stata</a:t>
            </a:r>
          </a:p>
        </p:txBody>
      </p:sp>
      <p:sp>
        <p:nvSpPr>
          <p:cNvPr id="182" name="Sas"/>
          <p:cNvSpPr txBox="1"/>
          <p:nvPr/>
        </p:nvSpPr>
        <p:spPr>
          <a:xfrm>
            <a:off x="6655706" y="3779980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Sas</a:t>
            </a:r>
          </a:p>
        </p:txBody>
      </p:sp>
      <p:sp>
        <p:nvSpPr>
          <p:cNvPr id="183" name="SPSS"/>
          <p:cNvSpPr txBox="1"/>
          <p:nvPr/>
        </p:nvSpPr>
        <p:spPr>
          <a:xfrm>
            <a:off x="7532006" y="290082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SPSS</a:t>
            </a:r>
          </a:p>
        </p:txBody>
      </p:sp>
      <p:sp>
        <p:nvSpPr>
          <p:cNvPr id="184" name="S-plus"/>
          <p:cNvSpPr txBox="1"/>
          <p:nvPr/>
        </p:nvSpPr>
        <p:spPr>
          <a:xfrm>
            <a:off x="7045389" y="688519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S-plus</a:t>
            </a:r>
          </a:p>
        </p:txBody>
      </p:sp>
      <p:sp>
        <p:nvSpPr>
          <p:cNvPr id="185" name="圆形"/>
          <p:cNvSpPr/>
          <p:nvPr/>
        </p:nvSpPr>
        <p:spPr>
          <a:xfrm>
            <a:off x="927100" y="1925288"/>
            <a:ext cx="1270000" cy="1270001"/>
          </a:xfrm>
          <a:prstGeom prst="ellipse">
            <a:avLst/>
          </a:prstGeom>
          <a:ln w="25400">
            <a:solidFill>
              <a:srgbClr val="7A8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6" name="?"/>
          <p:cNvSpPr txBox="1"/>
          <p:nvPr/>
        </p:nvSpPr>
        <p:spPr>
          <a:xfrm>
            <a:off x="1370310" y="2058638"/>
            <a:ext cx="56786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solidFill>
                  <a:srgbClr val="FF2600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r>
              <a:rPr dirty="0"/>
              <a:t>?</a:t>
            </a:r>
          </a:p>
        </p:txBody>
      </p:sp>
      <p:sp>
        <p:nvSpPr>
          <p:cNvPr id="187" name="SQL"/>
          <p:cNvSpPr txBox="1"/>
          <p:nvPr/>
        </p:nvSpPr>
        <p:spPr>
          <a:xfrm>
            <a:off x="6498492" y="227193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SQL</a:t>
            </a:r>
          </a:p>
        </p:txBody>
      </p:sp>
      <p:sp>
        <p:nvSpPr>
          <p:cNvPr id="188" name="R"/>
          <p:cNvSpPr txBox="1"/>
          <p:nvPr/>
        </p:nvSpPr>
        <p:spPr>
          <a:xfrm>
            <a:off x="7062541" y="532335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R</a:t>
            </a:r>
          </a:p>
        </p:txBody>
      </p:sp>
      <p:sp>
        <p:nvSpPr>
          <p:cNvPr id="189" name="F#"/>
          <p:cNvSpPr txBox="1"/>
          <p:nvPr/>
        </p:nvSpPr>
        <p:spPr>
          <a:xfrm>
            <a:off x="4649106" y="33751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LISP</a:t>
            </a:r>
            <a:endParaRPr dirty="0"/>
          </a:p>
        </p:txBody>
      </p:sp>
      <p:sp>
        <p:nvSpPr>
          <p:cNvPr id="190" name="…… ……"/>
          <p:cNvSpPr txBox="1"/>
          <p:nvPr/>
        </p:nvSpPr>
        <p:spPr>
          <a:xfrm>
            <a:off x="9183006" y="642241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…… ……</a:t>
            </a:r>
          </a:p>
        </p:txBody>
      </p:sp>
      <p:sp>
        <p:nvSpPr>
          <p:cNvPr id="191" name="椭圆形"/>
          <p:cNvSpPr/>
          <p:nvPr/>
        </p:nvSpPr>
        <p:spPr>
          <a:xfrm>
            <a:off x="6639557" y="494754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2" name="椭圆形"/>
          <p:cNvSpPr/>
          <p:nvPr/>
        </p:nvSpPr>
        <p:spPr>
          <a:xfrm>
            <a:off x="8433706" y="357285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3" name="椭圆形"/>
          <p:cNvSpPr/>
          <p:nvPr/>
        </p:nvSpPr>
        <p:spPr>
          <a:xfrm>
            <a:off x="4874431" y="3916170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4" name="丰富的数据结构"/>
          <p:cNvSpPr txBox="1"/>
          <p:nvPr/>
        </p:nvSpPr>
        <p:spPr>
          <a:xfrm>
            <a:off x="9884036" y="1925288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丰富的数据结构</a:t>
            </a:r>
          </a:p>
        </p:txBody>
      </p:sp>
      <p:sp>
        <p:nvSpPr>
          <p:cNvPr id="195" name="持续更新的算法"/>
          <p:cNvSpPr txBox="1"/>
          <p:nvPr/>
        </p:nvSpPr>
        <p:spPr>
          <a:xfrm>
            <a:off x="9936526" y="3813661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持续更新的算法</a:t>
            </a:r>
            <a:endParaRPr dirty="0"/>
          </a:p>
        </p:txBody>
      </p:sp>
      <p:sp>
        <p:nvSpPr>
          <p:cNvPr id="196" name="对接多种数据库"/>
          <p:cNvSpPr txBox="1"/>
          <p:nvPr/>
        </p:nvSpPr>
        <p:spPr>
          <a:xfrm>
            <a:off x="9909404" y="3087412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对接多种数据库</a:t>
            </a:r>
            <a:endParaRPr dirty="0"/>
          </a:p>
        </p:txBody>
      </p:sp>
      <p:sp>
        <p:nvSpPr>
          <p:cNvPr id="197" name="相对简洁的代码"/>
          <p:cNvSpPr txBox="1"/>
          <p:nvPr/>
        </p:nvSpPr>
        <p:spPr>
          <a:xfrm>
            <a:off x="9905567" y="2477217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相对简洁的代码</a:t>
            </a:r>
            <a:endParaRPr dirty="0"/>
          </a:p>
        </p:txBody>
      </p:sp>
      <p:sp>
        <p:nvSpPr>
          <p:cNvPr id="29" name="Perl">
            <a:extLst>
              <a:ext uri="{FF2B5EF4-FFF2-40B4-BE49-F238E27FC236}">
                <a16:creationId xmlns:a16="http://schemas.microsoft.com/office/drawing/2014/main" id="{4A3E2B18-8DA4-4742-8EAF-DD493FE1FFBE}"/>
              </a:ext>
            </a:extLst>
          </p:cNvPr>
          <p:cNvSpPr txBox="1"/>
          <p:nvPr/>
        </p:nvSpPr>
        <p:spPr>
          <a:xfrm>
            <a:off x="4775049" y="260890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C#</a:t>
            </a:r>
            <a:endParaRPr dirty="0"/>
          </a:p>
        </p:txBody>
      </p:sp>
      <p:sp>
        <p:nvSpPr>
          <p:cNvPr id="30" name="Perl">
            <a:extLst>
              <a:ext uri="{FF2B5EF4-FFF2-40B4-BE49-F238E27FC236}">
                <a16:creationId xmlns:a16="http://schemas.microsoft.com/office/drawing/2014/main" id="{B4D30108-2AD0-6A48-B34D-1FDC2E224396}"/>
              </a:ext>
            </a:extLst>
          </p:cNvPr>
          <p:cNvSpPr txBox="1"/>
          <p:nvPr/>
        </p:nvSpPr>
        <p:spPr>
          <a:xfrm>
            <a:off x="2875558" y="7069525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VB</a:t>
            </a:r>
            <a:endParaRPr dirty="0"/>
          </a:p>
        </p:txBody>
      </p:sp>
      <p:sp>
        <p:nvSpPr>
          <p:cNvPr id="32" name="Perl">
            <a:extLst>
              <a:ext uri="{FF2B5EF4-FFF2-40B4-BE49-F238E27FC236}">
                <a16:creationId xmlns:a16="http://schemas.microsoft.com/office/drawing/2014/main" id="{3117FA67-295D-AE46-956A-80C24A4BFEEB}"/>
              </a:ext>
            </a:extLst>
          </p:cNvPr>
          <p:cNvSpPr txBox="1"/>
          <p:nvPr/>
        </p:nvSpPr>
        <p:spPr>
          <a:xfrm>
            <a:off x="2245313" y="4469105"/>
            <a:ext cx="2172515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Javascript</a:t>
            </a:r>
            <a:endParaRPr dirty="0"/>
          </a:p>
        </p:txBody>
      </p:sp>
      <p:sp>
        <p:nvSpPr>
          <p:cNvPr id="33" name="Perl">
            <a:extLst>
              <a:ext uri="{FF2B5EF4-FFF2-40B4-BE49-F238E27FC236}">
                <a16:creationId xmlns:a16="http://schemas.microsoft.com/office/drawing/2014/main" id="{5F69F7F4-264F-B345-82CD-BCC117854E87}"/>
              </a:ext>
            </a:extLst>
          </p:cNvPr>
          <p:cNvSpPr txBox="1"/>
          <p:nvPr/>
        </p:nvSpPr>
        <p:spPr>
          <a:xfrm>
            <a:off x="1562100" y="6474343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PHP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BFEBD-C5B8-1F41-BA98-C43E64CC42CF}"/>
              </a:ext>
            </a:extLst>
          </p:cNvPr>
          <p:cNvSpPr txBox="1"/>
          <p:nvPr/>
        </p:nvSpPr>
        <p:spPr>
          <a:xfrm>
            <a:off x="3059723" y="7316621"/>
            <a:ext cx="1026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5" name="Perl">
            <a:extLst>
              <a:ext uri="{FF2B5EF4-FFF2-40B4-BE49-F238E27FC236}">
                <a16:creationId xmlns:a16="http://schemas.microsoft.com/office/drawing/2014/main" id="{11D4681A-E7D7-D749-AB93-CB64F9A70981}"/>
              </a:ext>
            </a:extLst>
          </p:cNvPr>
          <p:cNvSpPr txBox="1"/>
          <p:nvPr/>
        </p:nvSpPr>
        <p:spPr>
          <a:xfrm>
            <a:off x="4954688" y="1834579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object-C</a:t>
            </a:r>
            <a:endParaRPr dirty="0"/>
          </a:p>
        </p:txBody>
      </p:sp>
      <p:sp>
        <p:nvSpPr>
          <p:cNvPr id="36" name="Perl">
            <a:extLst>
              <a:ext uri="{FF2B5EF4-FFF2-40B4-BE49-F238E27FC236}">
                <a16:creationId xmlns:a16="http://schemas.microsoft.com/office/drawing/2014/main" id="{2C0A2E96-4EE4-6E42-AEE8-D67F621452E9}"/>
              </a:ext>
            </a:extLst>
          </p:cNvPr>
          <p:cNvSpPr txBox="1"/>
          <p:nvPr/>
        </p:nvSpPr>
        <p:spPr>
          <a:xfrm>
            <a:off x="5703488" y="277864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GO</a:t>
            </a:r>
            <a:endParaRPr dirty="0"/>
          </a:p>
        </p:txBody>
      </p:sp>
      <p:sp>
        <p:nvSpPr>
          <p:cNvPr id="37" name="Perl">
            <a:extLst>
              <a:ext uri="{FF2B5EF4-FFF2-40B4-BE49-F238E27FC236}">
                <a16:creationId xmlns:a16="http://schemas.microsoft.com/office/drawing/2014/main" id="{C82D64A1-A15D-264E-98BC-F503D3BF6E41}"/>
              </a:ext>
            </a:extLst>
          </p:cNvPr>
          <p:cNvSpPr txBox="1"/>
          <p:nvPr/>
        </p:nvSpPr>
        <p:spPr>
          <a:xfrm>
            <a:off x="9839166" y="5205414"/>
            <a:ext cx="14451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Eviews</a:t>
            </a:r>
            <a:endParaRPr dirty="0"/>
          </a:p>
        </p:txBody>
      </p:sp>
      <p:sp>
        <p:nvSpPr>
          <p:cNvPr id="39" name="Perl">
            <a:extLst>
              <a:ext uri="{FF2B5EF4-FFF2-40B4-BE49-F238E27FC236}">
                <a16:creationId xmlns:a16="http://schemas.microsoft.com/office/drawing/2014/main" id="{D5FB70B8-5C81-484C-96D0-CEF18624CD63}"/>
              </a:ext>
            </a:extLst>
          </p:cNvPr>
          <p:cNvSpPr txBox="1"/>
          <p:nvPr/>
        </p:nvSpPr>
        <p:spPr>
          <a:xfrm>
            <a:off x="2799318" y="6048978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Lua</a:t>
            </a:r>
            <a:endParaRPr dirty="0"/>
          </a:p>
        </p:txBody>
      </p:sp>
      <p:sp>
        <p:nvSpPr>
          <p:cNvPr id="38" name="Matlab">
            <a:extLst>
              <a:ext uri="{FF2B5EF4-FFF2-40B4-BE49-F238E27FC236}">
                <a16:creationId xmlns:a16="http://schemas.microsoft.com/office/drawing/2014/main" id="{ED62983D-35ED-4A44-B03E-77D2B9EB38C8}"/>
              </a:ext>
            </a:extLst>
          </p:cNvPr>
          <p:cNvSpPr txBox="1"/>
          <p:nvPr/>
        </p:nvSpPr>
        <p:spPr>
          <a:xfrm>
            <a:off x="4874431" y="678156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SQL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8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8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"/>
                            </p:stCondLst>
                            <p:childTnLst>
                              <p:par>
                                <p:cTn id="16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7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00"/>
                            </p:stCondLst>
                            <p:childTnLst>
                              <p:par>
                                <p:cTn id="17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  <p:bldP spid="175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4" grpId="0" animBg="1" advAuto="0"/>
      <p:bldP spid="185" grpId="0" animBg="1"/>
      <p:bldP spid="186" grpId="0" animBg="1" advAuto="0"/>
      <p:bldP spid="187" grpId="0" animBg="1" advAuto="0"/>
      <p:bldP spid="188" grpId="0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3" grpId="0" animBg="1" advAuto="0"/>
      <p:bldP spid="194" grpId="0" animBg="1" advAuto="0"/>
      <p:bldP spid="195" grpId="0" animBg="1" advAuto="0"/>
      <p:bldP spid="196" grpId="0" animBg="1" advAuto="0"/>
      <p:bldP spid="197" grpId="0" animBg="1" advAuto="0"/>
      <p:bldP spid="29" grpId="0" animBg="1" advAuto="0"/>
      <p:bldP spid="30" grpId="0" animBg="1" advAuto="0"/>
      <p:bldP spid="32" grpId="0" animBg="1" advAuto="0"/>
      <p:bldP spid="33" grpId="0" animBg="1" advAuto="0"/>
      <p:bldP spid="35" grpId="0" animBg="1" advAuto="0"/>
      <p:bldP spid="36" grpId="0" animBg="1" advAuto="0"/>
      <p:bldP spid="37" grpId="0" animBg="1" advAuto="0"/>
      <p:bldP spid="39" grpId="0" animBg="1" advAuto="0"/>
      <p:bldP spid="3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A175-7C6C-7744-A021-E0A8B16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商务分析工具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B741-F951-0D4A-8F83-AFC5C474C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</a:p>
          <a:p>
            <a:r>
              <a:rPr kumimoji="1" lang="en-US" altLang="zh-CN" dirty="0" err="1"/>
              <a:t>PowerBI</a:t>
            </a:r>
            <a:endParaRPr kumimoji="1" lang="en-US" altLang="zh-CN" dirty="0"/>
          </a:p>
          <a:p>
            <a:r>
              <a:rPr kumimoji="1" lang="en-US" altLang="zh-CN" dirty="0"/>
              <a:t>RapidMiner</a:t>
            </a:r>
          </a:p>
          <a:p>
            <a:r>
              <a:rPr kumimoji="1" lang="en-US" altLang="zh-CN" dirty="0"/>
              <a:t>Weka</a:t>
            </a:r>
          </a:p>
          <a:p>
            <a:r>
              <a:rPr kumimoji="1" lang="en-US" altLang="zh-CN" dirty="0"/>
              <a:t>Rattle</a:t>
            </a:r>
          </a:p>
          <a:p>
            <a:endParaRPr kumimoji="1" lang="zh-CN" altLang="en-US" dirty="0"/>
          </a:p>
        </p:txBody>
      </p:sp>
      <p:sp>
        <p:nvSpPr>
          <p:cNvPr id="4" name="幻灯片编号">
            <a:extLst>
              <a:ext uri="{FF2B5EF4-FFF2-40B4-BE49-F238E27FC236}">
                <a16:creationId xmlns:a16="http://schemas.microsoft.com/office/drawing/2014/main" id="{7351D5FF-2389-6149-A32F-339A7E85519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69B1EA-06A9-F248-B080-86027175BEB6}"/>
              </a:ext>
            </a:extLst>
          </p:cNvPr>
          <p:cNvSpPr/>
          <p:nvPr/>
        </p:nvSpPr>
        <p:spPr>
          <a:xfrm>
            <a:off x="4086190" y="180036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https://www.tableau.com/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5FD10-EC4B-5641-B76B-B42710E50765}"/>
              </a:ext>
            </a:extLst>
          </p:cNvPr>
          <p:cNvSpPr/>
          <p:nvPr/>
        </p:nvSpPr>
        <p:spPr>
          <a:xfrm>
            <a:off x="4086190" y="3435455"/>
            <a:ext cx="739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http://www.rapidminerchina.com/zh_CN/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8128B-2625-2347-8484-B929BD13FB55}"/>
              </a:ext>
            </a:extLst>
          </p:cNvPr>
          <p:cNvSpPr/>
          <p:nvPr/>
        </p:nvSpPr>
        <p:spPr>
          <a:xfrm>
            <a:off x="4086190" y="2588054"/>
            <a:ext cx="716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4"/>
              </a:rPr>
              <a:t>https://powerbi.microsoft.com/zh-cn/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641D58-4EE9-BE43-8AE1-8613BFE81E16}"/>
              </a:ext>
            </a:extLst>
          </p:cNvPr>
          <p:cNvSpPr/>
          <p:nvPr/>
        </p:nvSpPr>
        <p:spPr>
          <a:xfrm>
            <a:off x="4086190" y="4246387"/>
            <a:ext cx="7598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5"/>
              </a:rPr>
              <a:t>https://www.cs.waikato.ac.nz/ml/weka/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245EB-73EE-8A41-B6F3-7C8A0A89D2F5}"/>
              </a:ext>
            </a:extLst>
          </p:cNvPr>
          <p:cNvSpPr/>
          <p:nvPr/>
        </p:nvSpPr>
        <p:spPr>
          <a:xfrm>
            <a:off x="4086190" y="5165314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hlinkClick r:id="rId6"/>
              </a:rPr>
              <a:t>https://rattle.togaware.com/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1D158-889F-0C4E-8222-BED2475FC1E9}"/>
              </a:ext>
            </a:extLst>
          </p:cNvPr>
          <p:cNvSpPr txBox="1"/>
          <p:nvPr/>
        </p:nvSpPr>
        <p:spPr>
          <a:xfrm>
            <a:off x="5084600" y="8165647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注意：几乎所有工具都有针对高校使用的免费版</a:t>
            </a:r>
          </a:p>
        </p:txBody>
      </p:sp>
    </p:spTree>
    <p:extLst>
      <p:ext uri="{BB962C8B-B14F-4D97-AF65-F5344CB8AC3E}">
        <p14:creationId xmlns:p14="http://schemas.microsoft.com/office/powerpoint/2010/main" val="24770530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354E-6387-3140-9BFF-4662CC1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数据科学需要哪些能力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551AE3A-FB4D-8F4E-A7F7-91BBDEE2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9" y="2730390"/>
            <a:ext cx="11893102" cy="4599286"/>
          </a:xfrm>
          <a:prstGeom prst="rect">
            <a:avLst/>
          </a:prstGeom>
        </p:spPr>
      </p:pic>
      <p:sp>
        <p:nvSpPr>
          <p:cNvPr id="4" name="幻灯片编号">
            <a:extLst>
              <a:ext uri="{FF2B5EF4-FFF2-40B4-BE49-F238E27FC236}">
                <a16:creationId xmlns:a16="http://schemas.microsoft.com/office/drawing/2014/main" id="{820AD4DE-6756-774E-B931-361CDB0ADC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571B4-13B6-DC4B-A91C-1467394B9EB0}"/>
              </a:ext>
            </a:extLst>
          </p:cNvPr>
          <p:cNvSpPr/>
          <p:nvPr/>
        </p:nvSpPr>
        <p:spPr>
          <a:xfrm>
            <a:off x="2416908" y="8448061"/>
            <a:ext cx="10587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https://www.kdnuggets.com/2019/08/new-poll-data-science-skills.html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3878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 err="1"/>
              <a:t>Rstudio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语言和</a:t>
            </a:r>
            <a:r>
              <a:rPr lang="en-US" altLang="zh-CN" dirty="0"/>
              <a:t>IDE</a:t>
            </a:r>
            <a:r>
              <a:rPr lang="zh-CN" altLang="en-US" dirty="0"/>
              <a:t>设置</a:t>
            </a:r>
            <a:endParaRPr dirty="0"/>
          </a:p>
        </p:txBody>
      </p:sp>
      <p:sp>
        <p:nvSpPr>
          <p:cNvPr id="153" name="R的配置工作"/>
          <p:cNvSpPr txBox="1"/>
          <p:nvPr/>
        </p:nvSpPr>
        <p:spPr>
          <a:xfrm>
            <a:off x="7352515" y="5063817"/>
            <a:ext cx="26513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基础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1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的配置工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R的配置工作</a:t>
            </a:r>
          </a:p>
        </p:txBody>
      </p:sp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安装R软件：…"/>
          <p:cNvSpPr txBox="1">
            <a:spLocks noGrp="1"/>
          </p:cNvSpPr>
          <p:nvPr>
            <p:ph type="body" sz="half" idx="1"/>
          </p:nvPr>
        </p:nvSpPr>
        <p:spPr>
          <a:xfrm>
            <a:off x="571500" y="1705596"/>
            <a:ext cx="5646688" cy="548024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安装R软件</a:t>
            </a:r>
            <a:r>
              <a:rPr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/>
              <a:t> </a:t>
            </a:r>
            <a:r>
              <a:rPr dirty="0" err="1"/>
              <a:t>CRAN版本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 https://</a:t>
            </a:r>
            <a:r>
              <a:rPr dirty="0" err="1"/>
              <a:t>www.r-project.org</a:t>
            </a:r>
            <a:r>
              <a:rPr dirty="0"/>
              <a:t>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/>
              <a:t> Microsoft 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工具包开发工具：Rtools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在线R环境</a:t>
            </a:r>
            <a:r>
              <a:rPr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/>
              <a:t>Kaggle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 err="1"/>
              <a:t>天池</a:t>
            </a:r>
            <a:endParaRPr dirty="0"/>
          </a:p>
        </p:txBody>
      </p:sp>
      <p:pic>
        <p:nvPicPr>
          <p:cNvPr id="202" name="屏幕快照 2019-04-09 下午9.21.38.png" descr="屏幕快照 2019-04-09 下午9.21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85" y="1830093"/>
            <a:ext cx="6691419" cy="641850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矩形"/>
          <p:cNvSpPr/>
          <p:nvPr/>
        </p:nvSpPr>
        <p:spPr>
          <a:xfrm>
            <a:off x="508000" y="2796631"/>
            <a:ext cx="4877793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6" name="Integrated Development 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Integrated Development Environment</a:t>
            </a:r>
          </a:p>
          <a:p>
            <a:r>
              <a:rPr dirty="0" err="1"/>
              <a:t>R的IDE</a:t>
            </a:r>
            <a:r>
              <a:rPr dirty="0"/>
              <a:t>： </a:t>
            </a:r>
            <a:r>
              <a:rPr dirty="0" err="1"/>
              <a:t>Rstudio</a:t>
            </a:r>
            <a:r>
              <a:rPr dirty="0"/>
              <a:t>, Rattle, </a:t>
            </a:r>
            <a:r>
              <a:rPr dirty="0" err="1"/>
              <a:t>RCommander</a:t>
            </a:r>
            <a:r>
              <a:rPr dirty="0"/>
              <a:t>, </a:t>
            </a:r>
            <a:r>
              <a:rPr dirty="0" err="1"/>
              <a:t>RKWard</a:t>
            </a:r>
            <a:endParaRPr dirty="0"/>
          </a:p>
          <a:p>
            <a:pPr marL="0" lvl="3" indent="0">
              <a:buSzTx/>
              <a:buFontTx/>
              <a:buNone/>
            </a:pPr>
            <a:r>
              <a:rPr dirty="0"/>
              <a:t>          Eclipse, VS code</a:t>
            </a:r>
            <a:r>
              <a:rPr lang="zh-CN" altLang="en-US" dirty="0"/>
              <a:t>，</a:t>
            </a:r>
            <a:r>
              <a:rPr lang="en-US" altLang="zh-CN" dirty="0"/>
              <a:t>Atom</a:t>
            </a:r>
            <a:endParaRPr lang="en-US" dirty="0"/>
          </a:p>
          <a:p>
            <a:pPr marL="457200" lvl="3" indent="-457200">
              <a:buSzTx/>
            </a:pPr>
            <a:r>
              <a:rPr lang="zh-CN" altLang="en-US" dirty="0"/>
              <a:t>服务器端的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4" indent="0">
              <a:buSzTx/>
              <a:buNone/>
            </a:pPr>
            <a:r>
              <a:rPr lang="en-US" dirty="0" err="1"/>
              <a:t>Kaggle,天池网等竞赛网提供的云计算环境</a:t>
            </a:r>
            <a:endParaRPr lang="en-US" dirty="0"/>
          </a:p>
          <a:p>
            <a:pPr marL="457200" lvl="4" indent="0">
              <a:buSzTx/>
              <a:buNone/>
            </a:pPr>
            <a:r>
              <a:rPr lang="en-US" dirty="0" err="1"/>
              <a:t>Rstudio</a:t>
            </a:r>
            <a:r>
              <a:rPr lang="en-US" dirty="0"/>
              <a:t> cloud</a:t>
            </a:r>
            <a:r>
              <a:rPr lang="zh-CN" altLang="en-US" dirty="0"/>
              <a:t>，利用</a:t>
            </a:r>
            <a:r>
              <a:rPr lang="en-US" altLang="zh-CN" dirty="0" err="1"/>
              <a:t>Rstudio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提供的远程计算</a:t>
            </a:r>
            <a:endParaRPr lang="en-US" altLang="zh-CN" dirty="0"/>
          </a:p>
          <a:p>
            <a:pPr marL="457200" lvl="4" indent="0">
              <a:buSzTx/>
              <a:buNone/>
            </a:pPr>
            <a:r>
              <a:rPr lang="zh-CN" altLang="en-US" dirty="0"/>
              <a:t>商业性质的</a:t>
            </a:r>
            <a:r>
              <a:rPr lang="en-US" altLang="zh-CN" dirty="0"/>
              <a:t>IDE</a:t>
            </a:r>
            <a:endParaRPr dirty="0"/>
          </a:p>
        </p:txBody>
      </p:sp>
      <p:sp>
        <p:nvSpPr>
          <p:cNvPr id="207" name="ID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IDE</a:t>
            </a:r>
          </a:p>
        </p:txBody>
      </p:sp>
      <p:sp>
        <p:nvSpPr>
          <p:cNvPr id="20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rPr dirty="0" err="1"/>
              <a:t>R的配置工作</a:t>
            </a:r>
            <a:endParaRPr dirty="0"/>
          </a:p>
        </p:txBody>
      </p:sp>
      <p:sp>
        <p:nvSpPr>
          <p:cNvPr id="209" name="椭圆形"/>
          <p:cNvSpPr/>
          <p:nvPr/>
        </p:nvSpPr>
        <p:spPr>
          <a:xfrm>
            <a:off x="2670834" y="2323466"/>
            <a:ext cx="2253209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885</Words>
  <Application>Microsoft Macintosh PowerPoint</Application>
  <PresentationFormat>自定义</PresentationFormat>
  <Paragraphs>247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Abadi MT Condensed Extra Bold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ModernPortfolio</vt:lpstr>
      <vt:lpstr>1_ModernPortfolio</vt:lpstr>
      <vt:lpstr>数据分析与处理技术</vt:lpstr>
      <vt:lpstr>课程简介</vt:lpstr>
      <vt:lpstr>数据分析全流程的层次结构</vt:lpstr>
      <vt:lpstr>常见的编程工具</vt:lpstr>
      <vt:lpstr>商务分析工具</vt:lpstr>
      <vt:lpstr>数据科学需要哪些能力</vt:lpstr>
      <vt:lpstr>R和Rstudio</vt:lpstr>
      <vt:lpstr>R的配置工作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基础运算</vt:lpstr>
      <vt:lpstr>基础运算</vt:lpstr>
      <vt:lpstr>基础运算</vt:lpstr>
      <vt:lpstr>R中的基础运算符</vt:lpstr>
      <vt:lpstr>常见数值函数</vt:lpstr>
      <vt:lpstr>参考书目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36</cp:revision>
  <dcterms:modified xsi:type="dcterms:W3CDTF">2019-09-03T14:55:40Z</dcterms:modified>
</cp:coreProperties>
</file>