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5" r:id="rId5"/>
    <p:sldId id="274" r:id="rId6"/>
    <p:sldId id="275" r:id="rId7"/>
    <p:sldId id="272" r:id="rId8"/>
    <p:sldId id="277" r:id="rId9"/>
    <p:sldId id="269" r:id="rId10"/>
    <p:sldId id="271" r:id="rId11"/>
    <p:sldId id="270" r:id="rId12"/>
    <p:sldId id="261" r:id="rId13"/>
    <p:sldId id="273" r:id="rId14"/>
    <p:sldId id="259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29C94D-0908-2546-A210-3D522C25BA72}" v="17" dt="2020-10-31T16:19:39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3"/>
    <p:restoredTop sz="94662"/>
  </p:normalViewPr>
  <p:slideViewPr>
    <p:cSldViewPr snapToGrid="0">
      <p:cViewPr varScale="1">
        <p:scale>
          <a:sx n="109" d="100"/>
          <a:sy n="109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A829C94D-0908-2546-A210-3D522C25BA72}"/>
    <pc:docChg chg="undo custSel addSld delSld modSld">
      <pc:chgData name="Xu Ning" userId="4b16d4e24b5f2f9c" providerId="LiveId" clId="{A829C94D-0908-2546-A210-3D522C25BA72}" dt="2020-10-31T16:21:16.209" v="3146" actId="20577"/>
      <pc:docMkLst>
        <pc:docMk/>
      </pc:docMkLst>
      <pc:sldChg chg="addSp modSp mod">
        <pc:chgData name="Xu Ning" userId="4b16d4e24b5f2f9c" providerId="LiveId" clId="{A829C94D-0908-2546-A210-3D522C25BA72}" dt="2020-10-31T16:13:41.694" v="2837"/>
        <pc:sldMkLst>
          <pc:docMk/>
          <pc:sldMk cId="2317627117" sldId="256"/>
        </pc:sldMkLst>
        <pc:spChg chg="mod">
          <ac:chgData name="Xu Ning" userId="4b16d4e24b5f2f9c" providerId="LiveId" clId="{A829C94D-0908-2546-A210-3D522C25BA72}" dt="2020-10-08T12:52:06.165" v="1184" actId="20577"/>
          <ac:spMkLst>
            <pc:docMk/>
            <pc:sldMk cId="2317627117" sldId="256"/>
            <ac:spMk id="4" creationId="{00000000-0000-0000-0000-000000000000}"/>
          </ac:spMkLst>
        </pc:spChg>
        <pc:spChg chg="mod">
          <ac:chgData name="Xu Ning" userId="4b16d4e24b5f2f9c" providerId="LiveId" clId="{A829C94D-0908-2546-A210-3D522C25BA72}" dt="2020-10-26T12:33:58.740" v="2836" actId="20577"/>
          <ac:spMkLst>
            <pc:docMk/>
            <pc:sldMk cId="2317627117" sldId="256"/>
            <ac:spMk id="5" creationId="{00000000-0000-0000-0000-000000000000}"/>
          </ac:spMkLst>
        </pc:spChg>
        <pc:picChg chg="add">
          <ac:chgData name="Xu Ning" userId="4b16d4e24b5f2f9c" providerId="LiveId" clId="{A829C94D-0908-2546-A210-3D522C25BA72}" dt="2020-10-26T12:13:10.239" v="1230"/>
          <ac:picMkLst>
            <pc:docMk/>
            <pc:sldMk cId="2317627117" sldId="256"/>
            <ac:picMk id="8" creationId="{FEEEEA55-4625-4A42-BAA9-FAC11F2C2963}"/>
          </ac:picMkLst>
        </pc:picChg>
        <pc:picChg chg="add">
          <ac:chgData name="Xu Ning" userId="4b16d4e24b5f2f9c" providerId="LiveId" clId="{A829C94D-0908-2546-A210-3D522C25BA72}" dt="2020-10-31T16:13:41.694" v="2837"/>
          <ac:picMkLst>
            <pc:docMk/>
            <pc:sldMk cId="2317627117" sldId="256"/>
            <ac:picMk id="9" creationId="{944D1C35-6B0B-5E4E-8BB6-AE599C889AE1}"/>
          </ac:picMkLst>
        </pc:picChg>
      </pc:sldChg>
      <pc:sldChg chg="modSp mod">
        <pc:chgData name="Xu Ning" userId="4b16d4e24b5f2f9c" providerId="LiveId" clId="{A829C94D-0908-2546-A210-3D522C25BA72}" dt="2020-10-08T12:34:30.546" v="388" actId="20577"/>
        <pc:sldMkLst>
          <pc:docMk/>
          <pc:sldMk cId="1305249478" sldId="261"/>
        </pc:sldMkLst>
        <pc:graphicFrameChg chg="modGraphic">
          <ac:chgData name="Xu Ning" userId="4b16d4e24b5f2f9c" providerId="LiveId" clId="{A829C94D-0908-2546-A210-3D522C25BA72}" dt="2020-10-08T12:34:30.546" v="388" actId="20577"/>
          <ac:graphicFrameMkLst>
            <pc:docMk/>
            <pc:sldMk cId="1305249478" sldId="261"/>
            <ac:graphicFrameMk id="4" creationId="{00000000-0000-0000-0000-000000000000}"/>
          </ac:graphicFrameMkLst>
        </pc:graphicFrameChg>
      </pc:sldChg>
      <pc:sldChg chg="modSp mod">
        <pc:chgData name="Xu Ning" userId="4b16d4e24b5f2f9c" providerId="LiveId" clId="{A829C94D-0908-2546-A210-3D522C25BA72}" dt="2020-10-08T12:43:18.429" v="857" actId="20577"/>
        <pc:sldMkLst>
          <pc:docMk/>
          <pc:sldMk cId="3264960356" sldId="262"/>
        </pc:sldMkLst>
        <pc:graphicFrameChg chg="modGraphic">
          <ac:chgData name="Xu Ning" userId="4b16d4e24b5f2f9c" providerId="LiveId" clId="{A829C94D-0908-2546-A210-3D522C25BA72}" dt="2020-10-08T12:43:18.429" v="857" actId="20577"/>
          <ac:graphicFrameMkLst>
            <pc:docMk/>
            <pc:sldMk cId="3264960356" sldId="262"/>
            <ac:graphicFrameMk id="4" creationId="{00000000-0000-0000-0000-000000000000}"/>
          </ac:graphicFrameMkLst>
        </pc:graphicFrameChg>
      </pc:sldChg>
      <pc:sldChg chg="modSp mod">
        <pc:chgData name="Xu Ning" userId="4b16d4e24b5f2f9c" providerId="LiveId" clId="{A829C94D-0908-2546-A210-3D522C25BA72}" dt="2020-10-15T10:48:05.955" v="1229" actId="20577"/>
        <pc:sldMkLst>
          <pc:docMk/>
          <pc:sldMk cId="3082827126" sldId="264"/>
        </pc:sldMkLst>
        <pc:graphicFrameChg chg="mod modGraphic">
          <ac:chgData name="Xu Ning" userId="4b16d4e24b5f2f9c" providerId="LiveId" clId="{A829C94D-0908-2546-A210-3D522C25BA72}" dt="2020-10-15T10:48:05.955" v="1229" actId="20577"/>
          <ac:graphicFrameMkLst>
            <pc:docMk/>
            <pc:sldMk cId="3082827126" sldId="264"/>
            <ac:graphicFrameMk id="4" creationId="{00000000-0000-0000-0000-000000000000}"/>
          </ac:graphicFrameMkLst>
        </pc:graphicFrameChg>
      </pc:sldChg>
      <pc:sldChg chg="modSp mod">
        <pc:chgData name="Xu Ning" userId="4b16d4e24b5f2f9c" providerId="LiveId" clId="{A829C94D-0908-2546-A210-3D522C25BA72}" dt="2020-10-08T12:39:38.333" v="619" actId="14734"/>
        <pc:sldMkLst>
          <pc:docMk/>
          <pc:sldMk cId="3160952018" sldId="265"/>
        </pc:sldMkLst>
        <pc:spChg chg="mod">
          <ac:chgData name="Xu Ning" userId="4b16d4e24b5f2f9c" providerId="LiveId" clId="{A829C94D-0908-2546-A210-3D522C25BA72}" dt="2020-10-08T12:30:07.861" v="111" actId="20577"/>
          <ac:spMkLst>
            <pc:docMk/>
            <pc:sldMk cId="3160952018" sldId="265"/>
            <ac:spMk id="2" creationId="{00000000-0000-0000-0000-000000000000}"/>
          </ac:spMkLst>
        </pc:spChg>
        <pc:graphicFrameChg chg="mod modGraphic">
          <ac:chgData name="Xu Ning" userId="4b16d4e24b5f2f9c" providerId="LiveId" clId="{A829C94D-0908-2546-A210-3D522C25BA72}" dt="2020-10-08T12:39:38.333" v="619" actId="14734"/>
          <ac:graphicFrameMkLst>
            <pc:docMk/>
            <pc:sldMk cId="3160952018" sldId="265"/>
            <ac:graphicFrameMk id="4" creationId="{00000000-0000-0000-0000-000000000000}"/>
          </ac:graphicFrameMkLst>
        </pc:graphicFrameChg>
      </pc:sldChg>
      <pc:sldChg chg="modSp mod">
        <pc:chgData name="Xu Ning" userId="4b16d4e24b5f2f9c" providerId="LiveId" clId="{A829C94D-0908-2546-A210-3D522C25BA72}" dt="2020-10-08T12:41:27.641" v="764" actId="20577"/>
        <pc:sldMkLst>
          <pc:docMk/>
          <pc:sldMk cId="862820985" sldId="267"/>
        </pc:sldMkLst>
        <pc:spChg chg="mod">
          <ac:chgData name="Xu Ning" userId="4b16d4e24b5f2f9c" providerId="LiveId" clId="{A829C94D-0908-2546-A210-3D522C25BA72}" dt="2020-10-08T12:41:27.641" v="764" actId="20577"/>
          <ac:spMkLst>
            <pc:docMk/>
            <pc:sldMk cId="862820985" sldId="267"/>
            <ac:spMk id="3" creationId="{00000000-0000-0000-0000-000000000000}"/>
          </ac:spMkLst>
        </pc:spChg>
      </pc:sldChg>
      <pc:sldChg chg="modSp mod">
        <pc:chgData name="Xu Ning" userId="4b16d4e24b5f2f9c" providerId="LiveId" clId="{A829C94D-0908-2546-A210-3D522C25BA72}" dt="2020-10-31T16:19:39.095" v="3056"/>
        <pc:sldMkLst>
          <pc:docMk/>
          <pc:sldMk cId="2001079127" sldId="269"/>
        </pc:sldMkLst>
        <pc:graphicFrameChg chg="mod modGraphic">
          <ac:chgData name="Xu Ning" userId="4b16d4e24b5f2f9c" providerId="LiveId" clId="{A829C94D-0908-2546-A210-3D522C25BA72}" dt="2020-10-31T16:19:39.095" v="3056"/>
          <ac:graphicFrameMkLst>
            <pc:docMk/>
            <pc:sldMk cId="2001079127" sldId="269"/>
            <ac:graphicFrameMk id="4" creationId="{00000000-0000-0000-0000-000000000000}"/>
          </ac:graphicFrameMkLst>
        </pc:graphicFrameChg>
      </pc:sldChg>
      <pc:sldChg chg="modSp mod">
        <pc:chgData name="Xu Ning" userId="4b16d4e24b5f2f9c" providerId="LiveId" clId="{A829C94D-0908-2546-A210-3D522C25BA72}" dt="2020-10-26T12:17:16.233" v="1539" actId="20577"/>
        <pc:sldMkLst>
          <pc:docMk/>
          <pc:sldMk cId="3649823505" sldId="272"/>
        </pc:sldMkLst>
        <pc:graphicFrameChg chg="modGraphic">
          <ac:chgData name="Xu Ning" userId="4b16d4e24b5f2f9c" providerId="LiveId" clId="{A829C94D-0908-2546-A210-3D522C25BA72}" dt="2020-10-26T12:17:16.233" v="1539" actId="20577"/>
          <ac:graphicFrameMkLst>
            <pc:docMk/>
            <pc:sldMk cId="3649823505" sldId="272"/>
            <ac:graphicFrameMk id="4" creationId="{88F7DDDF-9886-004E-8D36-7489D606A4AF}"/>
          </ac:graphicFrameMkLst>
        </pc:graphicFrameChg>
      </pc:sldChg>
      <pc:sldChg chg="modSp add mod">
        <pc:chgData name="Xu Ning" userId="4b16d4e24b5f2f9c" providerId="LiveId" clId="{A829C94D-0908-2546-A210-3D522C25BA72}" dt="2020-10-26T12:31:38.774" v="2524" actId="20577"/>
        <pc:sldMkLst>
          <pc:docMk/>
          <pc:sldMk cId="1763819829" sldId="274"/>
        </pc:sldMkLst>
        <pc:spChg chg="mod">
          <ac:chgData name="Xu Ning" userId="4b16d4e24b5f2f9c" providerId="LiveId" clId="{A829C94D-0908-2546-A210-3D522C25BA72}" dt="2020-10-26T12:24:20.941" v="1772" actId="20577"/>
          <ac:spMkLst>
            <pc:docMk/>
            <pc:sldMk cId="1763819829" sldId="274"/>
            <ac:spMk id="2" creationId="{00000000-0000-0000-0000-000000000000}"/>
          </ac:spMkLst>
        </pc:spChg>
        <pc:graphicFrameChg chg="modGraphic">
          <ac:chgData name="Xu Ning" userId="4b16d4e24b5f2f9c" providerId="LiveId" clId="{A829C94D-0908-2546-A210-3D522C25BA72}" dt="2020-10-26T12:31:38.774" v="2524" actId="20577"/>
          <ac:graphicFrameMkLst>
            <pc:docMk/>
            <pc:sldMk cId="1763819829" sldId="274"/>
            <ac:graphicFrameMk id="4" creationId="{00000000-0000-0000-0000-000000000000}"/>
          </ac:graphicFrameMkLst>
        </pc:graphicFrameChg>
      </pc:sldChg>
      <pc:sldChg chg="addSp delSp modSp new mod">
        <pc:chgData name="Xu Ning" userId="4b16d4e24b5f2f9c" providerId="LiveId" clId="{A829C94D-0908-2546-A210-3D522C25BA72}" dt="2020-10-26T12:33:12.546" v="2834" actId="20577"/>
        <pc:sldMkLst>
          <pc:docMk/>
          <pc:sldMk cId="3729368811" sldId="275"/>
        </pc:sldMkLst>
        <pc:spChg chg="mod">
          <ac:chgData name="Xu Ning" userId="4b16d4e24b5f2f9c" providerId="LiveId" clId="{A829C94D-0908-2546-A210-3D522C25BA72}" dt="2020-10-26T12:24:43.925" v="1806" actId="20577"/>
          <ac:spMkLst>
            <pc:docMk/>
            <pc:sldMk cId="3729368811" sldId="275"/>
            <ac:spMk id="2" creationId="{ED48D23F-8B18-954B-BF8F-479BB37E031F}"/>
          </ac:spMkLst>
        </pc:spChg>
        <pc:spChg chg="del">
          <ac:chgData name="Xu Ning" userId="4b16d4e24b5f2f9c" providerId="LiveId" clId="{A829C94D-0908-2546-A210-3D522C25BA72}" dt="2020-10-26T12:24:29.878" v="1774" actId="478"/>
          <ac:spMkLst>
            <pc:docMk/>
            <pc:sldMk cId="3729368811" sldId="275"/>
            <ac:spMk id="3" creationId="{2CD179D1-D08A-0E4C-8786-4748A97EADCB}"/>
          </ac:spMkLst>
        </pc:spChg>
        <pc:graphicFrameChg chg="add mod modGraphic">
          <ac:chgData name="Xu Ning" userId="4b16d4e24b5f2f9c" providerId="LiveId" clId="{A829C94D-0908-2546-A210-3D522C25BA72}" dt="2020-10-26T12:33:12.546" v="2834" actId="20577"/>
          <ac:graphicFrameMkLst>
            <pc:docMk/>
            <pc:sldMk cId="3729368811" sldId="275"/>
            <ac:graphicFrameMk id="4" creationId="{A6C7AA03-72F6-6444-A56D-80D5734FE4E1}"/>
          </ac:graphicFrameMkLst>
        </pc:graphicFrameChg>
      </pc:sldChg>
      <pc:sldChg chg="new del">
        <pc:chgData name="Xu Ning" userId="4b16d4e24b5f2f9c" providerId="LiveId" clId="{A829C94D-0908-2546-A210-3D522C25BA72}" dt="2020-10-31T16:14:47.698" v="2847" actId="2696"/>
        <pc:sldMkLst>
          <pc:docMk/>
          <pc:sldMk cId="2814690657" sldId="276"/>
        </pc:sldMkLst>
      </pc:sldChg>
      <pc:sldChg chg="modSp add mod">
        <pc:chgData name="Xu Ning" userId="4b16d4e24b5f2f9c" providerId="LiveId" clId="{A829C94D-0908-2546-A210-3D522C25BA72}" dt="2020-10-31T16:21:16.209" v="3146" actId="20577"/>
        <pc:sldMkLst>
          <pc:docMk/>
          <pc:sldMk cId="3197262896" sldId="277"/>
        </pc:sldMkLst>
        <pc:graphicFrameChg chg="modGraphic">
          <ac:chgData name="Xu Ning" userId="4b16d4e24b5f2f9c" providerId="LiveId" clId="{A829C94D-0908-2546-A210-3D522C25BA72}" dt="2020-10-31T16:21:16.209" v="3146" actId="20577"/>
          <ac:graphicFrameMkLst>
            <pc:docMk/>
            <pc:sldMk cId="3197262896" sldId="277"/>
            <ac:graphicFrameMk id="4" creationId="{88F7DDDF-9886-004E-8D36-7489D606A4AF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5B1E-1668-46E2-9C76-8235B497F6C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408D-3CF8-442B-85F0-B8697E2AD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67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5B1E-1668-46E2-9C76-8235B497F6C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408D-3CF8-442B-85F0-B8697E2AD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39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5B1E-1668-46E2-9C76-8235B497F6C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408D-3CF8-442B-85F0-B8697E2AD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52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5B1E-1668-46E2-9C76-8235B497F6C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408D-3CF8-442B-85F0-B8697E2AD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7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5B1E-1668-46E2-9C76-8235B497F6C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408D-3CF8-442B-85F0-B8697E2AD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63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5B1E-1668-46E2-9C76-8235B497F6C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408D-3CF8-442B-85F0-B8697E2AD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5B1E-1668-46E2-9C76-8235B497F6C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408D-3CF8-442B-85F0-B8697E2AD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6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5B1E-1668-46E2-9C76-8235B497F6C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408D-3CF8-442B-85F0-B8697E2AD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36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5B1E-1668-46E2-9C76-8235B497F6C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408D-3CF8-442B-85F0-B8697E2AD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94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5B1E-1668-46E2-9C76-8235B497F6C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408D-3CF8-442B-85F0-B8697E2AD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67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5B1E-1668-46E2-9C76-8235B497F6C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408D-3CF8-442B-85F0-B8697E2AD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3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15B1E-1668-46E2-9C76-8235B497F6C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A408D-3CF8-442B-85F0-B8697E2AD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52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语言基础功能列表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副标题 4"/>
          <p:cNvSpPr txBox="1">
            <a:spLocks/>
          </p:cNvSpPr>
          <p:nvPr/>
        </p:nvSpPr>
        <p:spPr>
          <a:xfrm>
            <a:off x="351263" y="1271240"/>
            <a:ext cx="6651703" cy="892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数据分析与处理技术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附录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</a:p>
          <a:p>
            <a:pPr algn="just"/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南京审计大学物流管理专业</a:t>
            </a:r>
          </a:p>
        </p:txBody>
      </p:sp>
      <p:sp>
        <p:nvSpPr>
          <p:cNvPr id="5" name="副标题 4"/>
          <p:cNvSpPr txBox="1">
            <a:spLocks/>
          </p:cNvSpPr>
          <p:nvPr/>
        </p:nvSpPr>
        <p:spPr>
          <a:xfrm>
            <a:off x="9119839" y="5965903"/>
            <a:ext cx="2834269" cy="892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版本：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2020.10.26</a:t>
            </a:r>
            <a:endParaRPr lang="zh-CN" altLang="en-US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8CF403-26F9-214E-8841-990286DA5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EEEEA55-4625-4A42-BAA9-FAC11F2C2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44D1C35-6B0B-5E4E-8BB6-AE599C889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75AD843-D0C7-E746-ADEF-55BBB0394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27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8DBBC-04A1-0B47-8986-19213A17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常用取整函数</a:t>
            </a:r>
            <a:endParaRPr kumimoji="1" lang="zh-CN" altLang="en-US" dirty="0"/>
          </a:p>
        </p:txBody>
      </p:sp>
      <p:graphicFrame>
        <p:nvGraphicFramePr>
          <p:cNvPr id="5" name="内容占位符 3">
            <a:extLst>
              <a:ext uri="{FF2B5EF4-FFF2-40B4-BE49-F238E27FC236}">
                <a16:creationId xmlns:a16="http://schemas.microsoft.com/office/drawing/2014/main" id="{EFF930E2-E514-FA4F-BE33-49060E152E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191945"/>
              </p:ext>
            </p:extLst>
          </p:nvPr>
        </p:nvGraphicFramePr>
        <p:xfrm>
          <a:off x="838200" y="1599873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3404701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2766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函数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功能描述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04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84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near(x)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就近取整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963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ceiling(x)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不小于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的最小整数，</a:t>
                      </a:r>
                      <a:r>
                        <a:rPr lang="en-US" altLang="zh-CN" dirty="0"/>
                        <a:t>ceiling(3.4)</a:t>
                      </a:r>
                      <a:r>
                        <a:rPr lang="zh-CN" altLang="en-US" dirty="0"/>
                        <a:t>得到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37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floor(x)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不大于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的最大整数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trunc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截取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的整数部分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89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round(</a:t>
                      </a:r>
                      <a:r>
                        <a:rPr lang="en-US" altLang="zh-C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x,digits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=n)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保留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位小数的四舍五入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13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signif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x,digits</a:t>
                      </a:r>
                      <a:r>
                        <a:rPr lang="en-US" altLang="zh-CN" dirty="0"/>
                        <a:t>=n)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保留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位有效数字的四舍五入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7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常用统计函数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872062"/>
              </p:ext>
            </p:extLst>
          </p:nvPr>
        </p:nvGraphicFramePr>
        <p:xfrm>
          <a:off x="838200" y="1576388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3404701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2766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函数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功能描述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04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mean(x)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均值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84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median(x)</a:t>
                      </a:r>
                      <a:endParaRPr lang="zh-CN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中位数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963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mad(x)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绝对中位差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37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range(x)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极差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var</a:t>
                      </a:r>
                      <a:r>
                        <a:rPr lang="en-US" altLang="zh-CN" dirty="0"/>
                        <a:t>(x)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方差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89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sd</a:t>
                      </a:r>
                      <a:r>
                        <a:rPr lang="en-US" altLang="zh-CN" dirty="0"/>
                        <a:t>(x)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标准差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13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quantile(</a:t>
                      </a:r>
                      <a:r>
                        <a:rPr lang="en-US" altLang="zh-CN" dirty="0" err="1"/>
                        <a:t>x,probs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</a:t>
                      </a:r>
                      <a:r>
                        <a:rPr lang="zh-CN" altLang="en-US" dirty="0"/>
                        <a:t>分位数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sum(x) min(x) max(x)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求和 最小 最大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diff(</a:t>
                      </a:r>
                      <a:r>
                        <a:rPr lang="en-US" altLang="zh-CN" dirty="0" err="1"/>
                        <a:t>x,lag</a:t>
                      </a:r>
                      <a:r>
                        <a:rPr lang="en-US" altLang="zh-CN" dirty="0"/>
                        <a:t>=n)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滞后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的差分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scale(</a:t>
                      </a:r>
                      <a:r>
                        <a:rPr lang="en-US" altLang="zh-CN" dirty="0" err="1"/>
                        <a:t>x,center</a:t>
                      </a:r>
                      <a:r>
                        <a:rPr lang="en-US" altLang="zh-CN" dirty="0"/>
                        <a:t>=</a:t>
                      </a:r>
                      <a:r>
                        <a:rPr lang="en-US" altLang="zh-CN" dirty="0" err="1"/>
                        <a:t>TRUE,scale</a:t>
                      </a:r>
                      <a:r>
                        <a:rPr lang="en-US" altLang="zh-CN" dirty="0"/>
                        <a:t>=TRUE)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标准化或中心化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708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帮助文档调用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712000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3404701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2766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命令格式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功能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04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help(“name”)  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 ? name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查看</a:t>
                      </a:r>
                      <a:r>
                        <a:rPr lang="en-US" altLang="zh-CN" dirty="0"/>
                        <a:t>name</a:t>
                      </a:r>
                      <a:r>
                        <a:rPr lang="zh-CN" altLang="en-US" dirty="0"/>
                        <a:t>这条命令或者数据的含义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84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help(package=“</a:t>
                      </a:r>
                      <a:r>
                        <a:rPr lang="en-US" altLang="zh-CN" dirty="0" err="1"/>
                        <a:t>pkg</a:t>
                      </a:r>
                      <a:r>
                        <a:rPr lang="en-US" altLang="zh-CN" dirty="0"/>
                        <a:t>”) </a:t>
                      </a:r>
                      <a:endParaRPr lang="zh-CN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查看</a:t>
                      </a:r>
                      <a:r>
                        <a:rPr lang="en-US" altLang="zh-CN" dirty="0" err="1"/>
                        <a:t>pkg</a:t>
                      </a:r>
                      <a:r>
                        <a:rPr lang="zh-CN" altLang="en-US" dirty="0"/>
                        <a:t>包的内容</a:t>
                      </a:r>
                      <a:endParaRPr lang="en-US" altLang="zh-C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963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help.start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打开帮助文档首页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37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help.search</a:t>
                      </a:r>
                      <a:r>
                        <a:rPr lang="en-US" altLang="zh-CN" dirty="0"/>
                        <a:t>(“name”) </a:t>
                      </a:r>
                      <a:r>
                        <a:rPr lang="zh-CN" altLang="en-US" dirty="0"/>
                        <a:t>或 </a:t>
                      </a:r>
                      <a:r>
                        <a:rPr lang="en-US" altLang="zh-CN" dirty="0"/>
                        <a:t>?? 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以</a:t>
                      </a:r>
                      <a:r>
                        <a:rPr lang="en-US" altLang="zh-CN" dirty="0"/>
                        <a:t>name</a:t>
                      </a:r>
                      <a:r>
                        <a:rPr lang="zh-CN" altLang="en-US" dirty="0"/>
                        <a:t>为关键词搜索帮助文档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example(“name”)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调出</a:t>
                      </a:r>
                      <a:r>
                        <a:rPr lang="en-US" altLang="zh-CN" dirty="0"/>
                        <a:t>name</a:t>
                      </a:r>
                      <a:r>
                        <a:rPr lang="zh-CN" altLang="en-US" dirty="0"/>
                        <a:t>的使用示例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89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data(name)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apropos(</a:t>
                      </a:r>
                      <a:r>
                        <a:rPr lang="zh-CN" altLang="en-US" dirty="0"/>
                        <a:t>“</a:t>
                      </a:r>
                      <a:r>
                        <a:rPr lang="en-US" altLang="zh-CN" dirty="0" err="1"/>
                        <a:t>mea</a:t>
                      </a:r>
                      <a:r>
                        <a:rPr lang="en-US" altLang="zh-CN" dirty="0"/>
                        <a:t>”)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加载已加载包中的示例数据</a:t>
                      </a: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查找包含</a:t>
                      </a:r>
                      <a:r>
                        <a:rPr lang="en-US" altLang="zh-CN" dirty="0" err="1"/>
                        <a:t>mea</a:t>
                      </a:r>
                      <a:r>
                        <a:rPr lang="zh-CN" altLang="en-US" dirty="0"/>
                        <a:t>字符的函数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132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249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F1952-2621-4D4F-91C6-2132274E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环境操作函数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03FFA8A-FDE1-1E49-AC4E-D88A565DAA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28102"/>
              </p:ext>
            </p:extLst>
          </p:nvPr>
        </p:nvGraphicFramePr>
        <p:xfrm>
          <a:off x="838200" y="1576388"/>
          <a:ext cx="105156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3404701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2766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函数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功能描述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04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ls()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查看</a:t>
                      </a:r>
                      <a:r>
                        <a:rPr lang="en-US" altLang="zh-CN" dirty="0"/>
                        <a:t>work space</a:t>
                      </a:r>
                      <a:r>
                        <a:rPr lang="zh-CN" altLang="en-US" dirty="0"/>
                        <a:t>中的变量和对象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84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object.size</a:t>
                      </a:r>
                      <a:r>
                        <a:rPr lang="en-US" altLang="zh-CN" dirty="0"/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查看某变量或某一类变量占内存空间多大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963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memory.size</a:t>
                      </a:r>
                      <a:r>
                        <a:rPr lang="en-US" altLang="zh-CN" dirty="0"/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查看现在</a:t>
                      </a:r>
                      <a:r>
                        <a:rPr lang="en-US" altLang="zh-CN" dirty="0"/>
                        <a:t>work space</a:t>
                      </a:r>
                      <a:r>
                        <a:rPr lang="zh-CN" altLang="en-US" dirty="0"/>
                        <a:t>的内存使用情况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37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memory.limit</a:t>
                      </a:r>
                      <a:r>
                        <a:rPr lang="en-US" altLang="zh-CN" dirty="0"/>
                        <a:t>()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查看系统规定的内存上限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memory.limit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newlimit</a:t>
                      </a:r>
                      <a:r>
                        <a:rPr lang="en-US" altLang="zh-CN" dirty="0"/>
                        <a:t>)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更改内存上限到</a:t>
                      </a:r>
                      <a:r>
                        <a:rPr lang="en-US" altLang="zh-CN" dirty="0" err="1"/>
                        <a:t>newlimit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89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rm(obj)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</a:t>
                      </a:r>
                      <a:r>
                        <a:rPr lang="en-US" altLang="zh-CN" dirty="0"/>
                        <a:t>obj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13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rm(list=ls())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删除</a:t>
                      </a:r>
                      <a:r>
                        <a:rPr lang="en-US" altLang="zh-CN" dirty="0"/>
                        <a:t>work space</a:t>
                      </a:r>
                      <a:r>
                        <a:rPr lang="zh-CN" altLang="en-US" dirty="0"/>
                        <a:t>中所有变量</a:t>
                      </a:r>
                      <a:endParaRPr lang="en-US" altLang="zh-C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gc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释放变量所占用的内存空间，即</a:t>
                      </a:r>
                      <a:r>
                        <a:rPr lang="en-US" altLang="zh-CN" dirty="0"/>
                        <a:t>garbage collection</a:t>
                      </a:r>
                      <a:endParaRPr lang="zh-CN" alt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729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图形输出形式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300892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3404701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2766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输出函数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输出格式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04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pdf("filename.pdf")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PDF</a:t>
                      </a:r>
                      <a:r>
                        <a:rPr lang="zh-CN" altLang="en-US" dirty="0"/>
                        <a:t>文件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84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win.metafile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("filename.wmf")</a:t>
                      </a:r>
                      <a:endParaRPr lang="zh-CN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图元文件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963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png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("filename.png")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PBG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文件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37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jpeg("filename.jpg")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JPEG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文件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bmp("filename.bmp")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BMP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文件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89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postscript("filename.ps")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PostScript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文件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132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418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常见数据文件格式</a:t>
            </a:r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8076757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322">
                  <a:extLst>
                    <a:ext uri="{9D8B030D-6E8A-4147-A177-3AD203B41FA5}">
                      <a16:colId xmlns:a16="http://schemas.microsoft.com/office/drawing/2014/main" val="3472319440"/>
                    </a:ext>
                  </a:extLst>
                </a:gridCol>
                <a:gridCol w="1795346">
                  <a:extLst>
                    <a:ext uri="{9D8B030D-6E8A-4147-A177-3AD203B41FA5}">
                      <a16:colId xmlns:a16="http://schemas.microsoft.com/office/drawing/2014/main" val="2134047015"/>
                    </a:ext>
                  </a:extLst>
                </a:gridCol>
                <a:gridCol w="7528932">
                  <a:extLst>
                    <a:ext uri="{9D8B030D-6E8A-4147-A177-3AD203B41FA5}">
                      <a16:colId xmlns:a16="http://schemas.microsoft.com/office/drawing/2014/main" val="322766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后缀名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文件类型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导入命令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04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dat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数据格式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84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dta</a:t>
                      </a:r>
                      <a:endParaRPr lang="zh-CN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Stata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数据格式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963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.data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37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.txt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文本文件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.csv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简单数据文件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89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Rdata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</a:t>
                      </a:r>
                      <a:r>
                        <a:rPr lang="zh-CN" altLang="en-US" dirty="0"/>
                        <a:t>语言数据文件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13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sav</a:t>
                      </a:r>
                      <a:r>
                        <a:rPr lang="en-US" altLang="zh-CN" dirty="0"/>
                        <a:t> .</a:t>
                      </a:r>
                      <a:r>
                        <a:rPr lang="en-US" altLang="zh-CN" dirty="0" err="1"/>
                        <a:t>sps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SPSS</a:t>
                      </a:r>
                      <a:r>
                        <a:rPr lang="zh-CN" altLang="en-US" dirty="0"/>
                        <a:t>数据文件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98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xls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xlsx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Excel</a:t>
                      </a:r>
                      <a:r>
                        <a:rPr lang="zh-CN" altLang="en-US" dirty="0"/>
                        <a:t>文件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026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sas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SAS</a:t>
                      </a:r>
                      <a:r>
                        <a:rPr lang="zh-CN" altLang="en-US" dirty="0"/>
                        <a:t>数据文件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8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mtp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17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.dump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S-plus</a:t>
                      </a:r>
                      <a:r>
                        <a:rPr lang="zh-CN" altLang="en-US"/>
                        <a:t>语言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55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34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76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常见符号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964006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78455869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0189021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0580411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7374469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046827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6817867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赋值符号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特殊数据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常用转义符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参考</a:t>
                      </a:r>
                      <a:r>
                        <a:rPr lang="en-US" altLang="zh-CN" dirty="0"/>
                        <a:t>ASCII</a:t>
                      </a:r>
                      <a:r>
                        <a:rPr lang="zh-CN" altLang="en-US" dirty="0"/>
                        <a:t>码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9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263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&lt;- 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圆周率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\a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响铃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3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右赋值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 available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\b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退格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-&gt;&gt;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全局右赋值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 a number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\f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换页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71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&lt;&lt;-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全局赋值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无穷大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\n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换行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07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 </a:t>
                      </a:r>
                      <a:r>
                        <a:rPr lang="zh-CN" altLang="en-US" dirty="0"/>
                        <a:t>或者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逻辑值 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\r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回车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445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r>
                        <a:rPr lang="zh-CN" altLang="en-US" dirty="0"/>
                        <a:t> 或者 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逻辑值 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\t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水平制表</a:t>
                      </a:r>
                      <a:r>
                        <a:rPr lang="en-US" altLang="zh-CN" dirty="0"/>
                        <a:t>TAB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62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空缺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删除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\v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垂直制表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69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\\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67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\”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双引号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7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\0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空字符</a:t>
                      </a:r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275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23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运算符号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713695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78455869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0189021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0580411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7374469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046827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6817867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算术符号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关系符号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逻辑运算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9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263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3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|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&gt;=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大于等于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71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小于等于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&amp;&amp;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与运算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07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%%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求余数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==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等于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||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或运算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445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%/%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求模或整除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!=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不等于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%in%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成员识别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62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^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指数幂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any()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是否存在真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69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all()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是否全真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67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77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96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矩阵运算函数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126805"/>
              </p:ext>
            </p:extLst>
          </p:nvPr>
        </p:nvGraphicFramePr>
        <p:xfrm>
          <a:off x="838199" y="1825625"/>
          <a:ext cx="10794356" cy="4070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8589">
                  <a:extLst>
                    <a:ext uri="{9D8B030D-6E8A-4147-A177-3AD203B41FA5}">
                      <a16:colId xmlns:a16="http://schemas.microsoft.com/office/drawing/2014/main" val="784558698"/>
                    </a:ext>
                  </a:extLst>
                </a:gridCol>
                <a:gridCol w="2698589">
                  <a:extLst>
                    <a:ext uri="{9D8B030D-6E8A-4147-A177-3AD203B41FA5}">
                      <a16:colId xmlns:a16="http://schemas.microsoft.com/office/drawing/2014/main" val="1701890218"/>
                    </a:ext>
                  </a:extLst>
                </a:gridCol>
                <a:gridCol w="2698589">
                  <a:extLst>
                    <a:ext uri="{9D8B030D-6E8A-4147-A177-3AD203B41FA5}">
                      <a16:colId xmlns:a16="http://schemas.microsoft.com/office/drawing/2014/main" val="2505804112"/>
                    </a:ext>
                  </a:extLst>
                </a:gridCol>
                <a:gridCol w="2698589">
                  <a:extLst>
                    <a:ext uri="{9D8B030D-6E8A-4147-A177-3AD203B41FA5}">
                      <a16:colId xmlns:a16="http://schemas.microsoft.com/office/drawing/2014/main" val="4173744698"/>
                    </a:ext>
                  </a:extLst>
                </a:gridCol>
              </a:tblGrid>
              <a:tr h="370431"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91318"/>
                  </a:ext>
                </a:extLst>
              </a:tr>
              <a:tr h="370431"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263859"/>
                  </a:ext>
                </a:extLst>
              </a:tr>
              <a:tr h="370431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矩阵相乘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nrow</a:t>
                      </a:r>
                      <a:r>
                        <a:rPr lang="en-US" altLang="zh-CN" dirty="0"/>
                        <a:t>(A)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返回矩阵行数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3709"/>
                  </a:ext>
                </a:extLst>
              </a:tr>
              <a:tr h="370431">
                <a:tc>
                  <a:txBody>
                    <a:bodyPr/>
                    <a:lstStyle/>
                    <a:p>
                      <a:r>
                        <a:rPr lang="en-US" altLang="zh-CN" dirty="0"/>
                        <a:t>%o%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矩阵外积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ncol</a:t>
                      </a:r>
                      <a:r>
                        <a:rPr lang="en-US" altLang="zh-CN" dirty="0"/>
                        <a:t>(A)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返回矩阵列数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0310"/>
                  </a:ext>
                </a:extLst>
              </a:tr>
              <a:tr h="370431">
                <a:tc>
                  <a:txBody>
                    <a:bodyPr/>
                    <a:lstStyle/>
                    <a:p>
                      <a:r>
                        <a:rPr lang="en-US" altLang="zh-CN" dirty="0"/>
                        <a:t>t(A)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矩阵转置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rownames</a:t>
                      </a:r>
                      <a:r>
                        <a:rPr lang="en-US" altLang="zh-CN" dirty="0"/>
                        <a:t>(A)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返回行名称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71758"/>
                  </a:ext>
                </a:extLst>
              </a:tr>
              <a:tr h="338635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eigen</a:t>
                      </a:r>
                      <a:r>
                        <a:rPr lang="en-US" altLang="zh-CN" dirty="0"/>
                        <a:t>(A)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返回特征值和特征向量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colnames</a:t>
                      </a:r>
                      <a:r>
                        <a:rPr lang="en-US" altLang="zh-CN" dirty="0"/>
                        <a:t>(A)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返回列名称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076655"/>
                  </a:ext>
                </a:extLst>
              </a:tr>
              <a:tr h="370431">
                <a:tc>
                  <a:txBody>
                    <a:bodyPr/>
                    <a:lstStyle/>
                    <a:p>
                      <a:r>
                        <a:rPr lang="en-US" altLang="zh-CN" dirty="0"/>
                        <a:t>solve(A)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矩阵求逆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dim(A)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返回变量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纬度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445731"/>
                  </a:ext>
                </a:extLst>
              </a:tr>
              <a:tr h="370431">
                <a:tc>
                  <a:txBody>
                    <a:bodyPr/>
                    <a:lstStyle/>
                    <a:p>
                      <a:r>
                        <a:rPr lang="en-US" altLang="zh-CN" dirty="0"/>
                        <a:t>solve(</a:t>
                      </a:r>
                      <a:r>
                        <a:rPr lang="en-US" altLang="zh-CN" dirty="0" err="1"/>
                        <a:t>A,b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解线性方程组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rowSum</a:t>
                      </a:r>
                      <a:r>
                        <a:rPr lang="en-US" altLang="zh-CN" dirty="0"/>
                        <a:t>(A)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行求和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620000"/>
                  </a:ext>
                </a:extLst>
              </a:tr>
              <a:tr h="370431">
                <a:tc>
                  <a:txBody>
                    <a:bodyPr/>
                    <a:lstStyle/>
                    <a:p>
                      <a:r>
                        <a:rPr lang="en-US" altLang="zh-CN" dirty="0"/>
                        <a:t>det(A)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求矩阵行列式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colSum</a:t>
                      </a:r>
                      <a:r>
                        <a:rPr lang="en-US" altLang="zh-CN" dirty="0"/>
                        <a:t>(A)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列求和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693168"/>
                  </a:ext>
                </a:extLst>
              </a:tr>
              <a:tr h="37043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diag</a:t>
                      </a:r>
                      <a:r>
                        <a:rPr lang="en-US" altLang="zh-CN" dirty="0"/>
                        <a:t>(x=1,nrow=3,ncol=3)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生成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维单位矩阵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677893"/>
                  </a:ext>
                </a:extLst>
              </a:tr>
              <a:tr h="37043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upper.tri</a:t>
                      </a:r>
                      <a:r>
                        <a:rPr lang="en-US" altLang="zh-CN" dirty="0"/>
                        <a:t>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检验上三角矩阵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77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95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检验类型函数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77900"/>
              </p:ext>
            </p:extLst>
          </p:nvPr>
        </p:nvGraphicFramePr>
        <p:xfrm>
          <a:off x="838199" y="1825625"/>
          <a:ext cx="10794356" cy="4070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8589">
                  <a:extLst>
                    <a:ext uri="{9D8B030D-6E8A-4147-A177-3AD203B41FA5}">
                      <a16:colId xmlns:a16="http://schemas.microsoft.com/office/drawing/2014/main" val="784558698"/>
                    </a:ext>
                  </a:extLst>
                </a:gridCol>
                <a:gridCol w="2698589">
                  <a:extLst>
                    <a:ext uri="{9D8B030D-6E8A-4147-A177-3AD203B41FA5}">
                      <a16:colId xmlns:a16="http://schemas.microsoft.com/office/drawing/2014/main" val="1701890218"/>
                    </a:ext>
                  </a:extLst>
                </a:gridCol>
                <a:gridCol w="2698589">
                  <a:extLst>
                    <a:ext uri="{9D8B030D-6E8A-4147-A177-3AD203B41FA5}">
                      <a16:colId xmlns:a16="http://schemas.microsoft.com/office/drawing/2014/main" val="2505804112"/>
                    </a:ext>
                  </a:extLst>
                </a:gridCol>
                <a:gridCol w="2698589">
                  <a:extLst>
                    <a:ext uri="{9D8B030D-6E8A-4147-A177-3AD203B41FA5}">
                      <a16:colId xmlns:a16="http://schemas.microsoft.com/office/drawing/2014/main" val="4173744698"/>
                    </a:ext>
                  </a:extLst>
                </a:gridCol>
              </a:tblGrid>
              <a:tr h="370431"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91318"/>
                  </a:ext>
                </a:extLst>
              </a:tr>
              <a:tr h="370431"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263859"/>
                  </a:ext>
                </a:extLst>
              </a:tr>
              <a:tr h="37043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is.vector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是否为原子向量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is.charactor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是否为字符数据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3709"/>
                  </a:ext>
                </a:extLst>
              </a:tr>
              <a:tr h="37043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is.matrix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是否为矩阵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is.function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属否为函数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0310"/>
                  </a:ext>
                </a:extLst>
              </a:tr>
              <a:tr h="37043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is.list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是否为列表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is.na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是否为空缺值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71758"/>
                  </a:ext>
                </a:extLst>
              </a:tr>
              <a:tr h="338635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is.data.frame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是否为数据框变量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is.table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是否为</a:t>
                      </a:r>
                      <a:r>
                        <a:rPr lang="en-US" altLang="zh-CN" dirty="0"/>
                        <a:t>table</a:t>
                      </a:r>
                      <a:r>
                        <a:rPr lang="zh-CN" altLang="en-US" dirty="0"/>
                        <a:t>类型变量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076655"/>
                  </a:ext>
                </a:extLst>
              </a:tr>
              <a:tr h="37043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is.numeric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是否为数值型数据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is.ts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是否为</a:t>
                      </a:r>
                      <a:r>
                        <a:rPr lang="en-US" altLang="zh-CN" dirty="0" err="1"/>
                        <a:t>ts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时间序列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445731"/>
                  </a:ext>
                </a:extLst>
              </a:tr>
              <a:tr h="37043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is.integer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是否为整数型数据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is.complex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是否为复数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620000"/>
                  </a:ext>
                </a:extLst>
              </a:tr>
              <a:tr h="37043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is.double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是否为浮点数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is.finite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是否为有限值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693168"/>
                  </a:ext>
                </a:extLst>
              </a:tr>
              <a:tr h="37043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is.factor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是否为分类数据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is.array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是否为数组变量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677893"/>
                  </a:ext>
                </a:extLst>
              </a:tr>
              <a:tr h="37043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is.logical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是否为逻辑数据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77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81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8D23F-8B18-954B-BF8F-479BB37E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转换类型函数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6C7AA03-72F6-6444-A56D-80D5734FE4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970439"/>
              </p:ext>
            </p:extLst>
          </p:nvPr>
        </p:nvGraphicFramePr>
        <p:xfrm>
          <a:off x="838199" y="1825625"/>
          <a:ext cx="10794356" cy="4070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8589">
                  <a:extLst>
                    <a:ext uri="{9D8B030D-6E8A-4147-A177-3AD203B41FA5}">
                      <a16:colId xmlns:a16="http://schemas.microsoft.com/office/drawing/2014/main" val="784558698"/>
                    </a:ext>
                  </a:extLst>
                </a:gridCol>
                <a:gridCol w="2698589">
                  <a:extLst>
                    <a:ext uri="{9D8B030D-6E8A-4147-A177-3AD203B41FA5}">
                      <a16:colId xmlns:a16="http://schemas.microsoft.com/office/drawing/2014/main" val="1701890218"/>
                    </a:ext>
                  </a:extLst>
                </a:gridCol>
                <a:gridCol w="2698589">
                  <a:extLst>
                    <a:ext uri="{9D8B030D-6E8A-4147-A177-3AD203B41FA5}">
                      <a16:colId xmlns:a16="http://schemas.microsoft.com/office/drawing/2014/main" val="2505804112"/>
                    </a:ext>
                  </a:extLst>
                </a:gridCol>
                <a:gridCol w="2698589">
                  <a:extLst>
                    <a:ext uri="{9D8B030D-6E8A-4147-A177-3AD203B41FA5}">
                      <a16:colId xmlns:a16="http://schemas.microsoft.com/office/drawing/2014/main" val="4173744698"/>
                    </a:ext>
                  </a:extLst>
                </a:gridCol>
              </a:tblGrid>
              <a:tr h="370431"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91318"/>
                  </a:ext>
                </a:extLst>
              </a:tr>
              <a:tr h="370431"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263859"/>
                  </a:ext>
                </a:extLst>
              </a:tr>
              <a:tr h="37043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as.vector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转为原子向量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as.charactor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转为字符数据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3709"/>
                  </a:ext>
                </a:extLst>
              </a:tr>
              <a:tr h="37043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as.matrix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转为矩阵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as.function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转为函数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0310"/>
                  </a:ext>
                </a:extLst>
              </a:tr>
              <a:tr h="37043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as.list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转为列表变量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as.null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转为空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71758"/>
                  </a:ext>
                </a:extLst>
              </a:tr>
              <a:tr h="338635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as.data.frame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转为数据框变量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as.table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转为</a:t>
                      </a:r>
                      <a:r>
                        <a:rPr lang="en-US" altLang="zh-CN" dirty="0"/>
                        <a:t>table</a:t>
                      </a:r>
                      <a:r>
                        <a:rPr lang="zh-CN" altLang="en-US" dirty="0"/>
                        <a:t>变量类型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076655"/>
                  </a:ext>
                </a:extLst>
              </a:tr>
              <a:tr h="37043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as.numeric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转为数值型数据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as.ts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转为时间序列变量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445731"/>
                  </a:ext>
                </a:extLst>
              </a:tr>
              <a:tr h="37043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as.integer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转为整数型数据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as.complex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转为复数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620000"/>
                  </a:ext>
                </a:extLst>
              </a:tr>
              <a:tr h="37043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as.double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转为浮点数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as.formula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转为公式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693168"/>
                  </a:ext>
                </a:extLst>
              </a:tr>
              <a:tr h="37043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as.factor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转为分类数据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as.array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转为数组变量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677893"/>
                  </a:ext>
                </a:extLst>
              </a:tr>
              <a:tr h="37043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as.logical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转为逻辑数据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as.Date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转为日期数据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77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36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7573E-BB08-A24E-9123-7D41476E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向量相关函数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88F7DDDF-9886-004E-8D36-7489D606A4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669407"/>
              </p:ext>
            </p:extLst>
          </p:nvPr>
        </p:nvGraphicFramePr>
        <p:xfrm>
          <a:off x="838200" y="1599873"/>
          <a:ext cx="10515600" cy="482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3404701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2766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功能描述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04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生成等间隔序列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84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seq(1,100,by=3)</a:t>
                      </a:r>
                      <a:endParaRPr lang="zh-CN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从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到</a:t>
                      </a:r>
                      <a:r>
                        <a:rPr lang="en-US" altLang="zh-CN" dirty="0"/>
                        <a:t>100</a:t>
                      </a:r>
                      <a:r>
                        <a:rPr lang="zh-CN" altLang="en-US" dirty="0"/>
                        <a:t>，间隔为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的序列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963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rep(c(1,3),5)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将序列</a:t>
                      </a:r>
                      <a:r>
                        <a:rPr lang="en-US" altLang="zh-CN" dirty="0"/>
                        <a:t>c(1,5)</a:t>
                      </a:r>
                      <a:r>
                        <a:rPr lang="zh-CN" altLang="en-US" dirty="0"/>
                        <a:t>重复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次的序列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7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append(a,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c(1,2),after=3)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将向量</a:t>
                      </a:r>
                      <a:r>
                        <a:rPr lang="en-US" altLang="zh-CN" dirty="0"/>
                        <a:t>c(1,2)</a:t>
                      </a:r>
                      <a:r>
                        <a:rPr lang="zh-CN" altLang="en-US" dirty="0"/>
                        <a:t>插入到向量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个元素之后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85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unique(a)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取向量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89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names(a)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返回向量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元素名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13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length(a)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返回向量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元素个数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typeof</a:t>
                      </a:r>
                      <a:r>
                        <a:rPr lang="en-US" altLang="zh-CN" dirty="0"/>
                        <a:t>(a)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检验向量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的数据类型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mode(a)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检验向量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的数据模式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检验变量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S3</a:t>
                      </a:r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823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7573E-BB08-A24E-9123-7D41476E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向量相关函数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88F7DDDF-9886-004E-8D36-7489D606A4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493978"/>
              </p:ext>
            </p:extLst>
          </p:nvPr>
        </p:nvGraphicFramePr>
        <p:xfrm>
          <a:off x="838200" y="1599873"/>
          <a:ext cx="10515600" cy="482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3404701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2766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功能描述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04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rev(c(1,3,4,7))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翻转函数，结果为</a:t>
                      </a:r>
                      <a:r>
                        <a:rPr lang="en-US" altLang="zh-CN" dirty="0"/>
                        <a:t> 7 4 3 1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84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sort(a)</a:t>
                      </a:r>
                      <a:endParaRPr lang="zh-CN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对向量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排序，默认升序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963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order(a)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zh-CN" altLang="en-US"/>
                        <a:t>元素的秩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7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85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89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13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26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常用数学函数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006857"/>
              </p:ext>
            </p:extLst>
          </p:nvPr>
        </p:nvGraphicFramePr>
        <p:xfrm>
          <a:off x="838200" y="1599873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3404701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2766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函数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功能描述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04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abs(x)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绝对值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84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sqrt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  <a:endParaRPr lang="zh-CN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开方，等效于</a:t>
                      </a:r>
                      <a:r>
                        <a:rPr lang="en-US" altLang="zh-CN" dirty="0"/>
                        <a:t>x^0.5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963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sin() cos() tan() </a:t>
                      </a:r>
                      <a:r>
                        <a:rPr lang="en-US" altLang="zh-CN" dirty="0" err="1"/>
                        <a:t>ctan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三角函数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37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asin</a:t>
                      </a:r>
                      <a:r>
                        <a:rPr lang="en-US" altLang="zh-CN" dirty="0"/>
                        <a:t>() </a:t>
                      </a:r>
                      <a:r>
                        <a:rPr lang="en-US" altLang="zh-CN" dirty="0" err="1"/>
                        <a:t>acos</a:t>
                      </a:r>
                      <a:r>
                        <a:rPr lang="en-US" altLang="zh-CN" dirty="0"/>
                        <a:t>() </a:t>
                      </a:r>
                      <a:r>
                        <a:rPr lang="en-US" altLang="zh-CN" dirty="0" err="1"/>
                        <a:t>atan</a:t>
                      </a:r>
                      <a:r>
                        <a:rPr lang="en-US" altLang="zh-CN" dirty="0"/>
                        <a:t>() </a:t>
                      </a:r>
                      <a:r>
                        <a:rPr lang="en-US" altLang="zh-CN" dirty="0" err="1"/>
                        <a:t>actan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反三角函数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log(</a:t>
                      </a:r>
                      <a:r>
                        <a:rPr lang="en-US" altLang="zh-CN" dirty="0" err="1"/>
                        <a:t>x,base</a:t>
                      </a:r>
                      <a:r>
                        <a:rPr lang="en-US" altLang="zh-CN" dirty="0"/>
                        <a:t>=n)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以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为底取对数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89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log(x)  log10(x)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取自然对数，取以</a:t>
                      </a: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为底的对数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exp(x)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指数函数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primes(n)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生成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以内素数序列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pracma</a:t>
                      </a:r>
                      <a:r>
                        <a:rPr lang="zh-CN" altLang="en-US" dirty="0"/>
                        <a:t>工具包内函数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87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isprime</a:t>
                      </a:r>
                      <a:r>
                        <a:rPr lang="en-US" altLang="zh-CN" dirty="0"/>
                        <a:t>(n)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判断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是否为素数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pracma</a:t>
                      </a:r>
                      <a:r>
                        <a:rPr lang="zh-CN" altLang="en-US" dirty="0"/>
                        <a:t>工具包内函数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68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195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079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1401</Words>
  <Application>Microsoft Macintosh PowerPoint</Application>
  <PresentationFormat>宽屏</PresentationFormat>
  <Paragraphs>391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仿宋</vt:lpstr>
      <vt:lpstr>Arial</vt:lpstr>
      <vt:lpstr>Office 主题​​</vt:lpstr>
      <vt:lpstr>R语言基础功能列表</vt:lpstr>
      <vt:lpstr>常见符号</vt:lpstr>
      <vt:lpstr>运算符号</vt:lpstr>
      <vt:lpstr>矩阵运算函数</vt:lpstr>
      <vt:lpstr>检验类型函数</vt:lpstr>
      <vt:lpstr>转换类型函数</vt:lpstr>
      <vt:lpstr>向量相关函数</vt:lpstr>
      <vt:lpstr>向量相关函数</vt:lpstr>
      <vt:lpstr>常用数学函数</vt:lpstr>
      <vt:lpstr>常用取整函数</vt:lpstr>
      <vt:lpstr>常用统计函数</vt:lpstr>
      <vt:lpstr>帮助文档调用</vt:lpstr>
      <vt:lpstr>环境操作函数</vt:lpstr>
      <vt:lpstr>图形输出形式</vt:lpstr>
      <vt:lpstr>常见数据文件格式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R语言基础功能列表</dc:title>
  <dc:creator>dell</dc:creator>
  <cp:lastModifiedBy>Xu Ning</cp:lastModifiedBy>
  <cp:revision>30</cp:revision>
  <dcterms:created xsi:type="dcterms:W3CDTF">2017-09-12T05:53:30Z</dcterms:created>
  <dcterms:modified xsi:type="dcterms:W3CDTF">2020-11-15T17:06:12Z</dcterms:modified>
</cp:coreProperties>
</file>