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303" r:id="rId5"/>
    <p:sldId id="305" r:id="rId6"/>
    <p:sldId id="307" r:id="rId7"/>
    <p:sldId id="308" r:id="rId8"/>
    <p:sldId id="309" r:id="rId9"/>
    <p:sldId id="310" r:id="rId10"/>
    <p:sldId id="311" r:id="rId11"/>
    <p:sldId id="312" r:id="rId12"/>
    <p:sldId id="313" r:id="rId13"/>
    <p:sldId id="314" r:id="rId14"/>
    <p:sldId id="315" r:id="rId15"/>
    <p:sldId id="316" r:id="rId16"/>
    <p:sldId id="306" r:id="rId17"/>
    <p:sldId id="317" r:id="rId18"/>
    <p:sldId id="318" r:id="rId19"/>
    <p:sldId id="319" r:id="rId20"/>
    <p:sldId id="293" r:id="rId21"/>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8167" autoAdjust="0"/>
  </p:normalViewPr>
  <p:slideViewPr>
    <p:cSldViewPr snapToGrid="0" snapToObjects="1">
      <p:cViewPr varScale="1">
        <p:scale>
          <a:sx n="64" d="100"/>
          <a:sy n="64" d="100"/>
        </p:scale>
        <p:origin x="-1776"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One of the features of the extension mechanism allows you to add or redefine configuration files including the configuration files of your repository/workspace from different war files. The direct consequence of it is the fact that we don’t have anymore one single file containing the whole JCR configuration but several small ones distributed over different war files. Thanks to this new feature, you can now change the configuration of one or all the registered workspaces whatever the location of their related configuration file. This can be done simply using System properties whose name matches with a specific syntax. For example let’s say that I want to set the max-buffer-size to 300k for all the registered workspaces. To do so, I just need to add the system property -</a:t>
            </a:r>
            <a:r>
              <a:rPr lang="en-US" dirty="0" err="1" smtClean="0"/>
              <a:t>Dexo.jcr.config.force.all.container.max</a:t>
            </a:r>
            <a:r>
              <a:rPr lang="en-US" dirty="0" smtClean="0"/>
              <a:t>-buffer-size=300k to my startup command.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Compact Node Definition</a:t>
            </a:r>
          </a:p>
          <a:p>
            <a:endParaRPr lang="fr-FR" dirty="0" smtClean="0"/>
          </a:p>
          <a:p>
            <a:r>
              <a:rPr lang="en-US" dirty="0" smtClean="0"/>
              <a:t>You can now define your node type definition using the “Compact Node Definition” format that has been specified in JCR 2.0 spec. This new format has been designed to be much more natural and easier to read and write than the old XML format. This also helps to significantly reduce the size of your node type definition files.</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The extension mechanism is re-loadable</a:t>
            </a:r>
          </a:p>
          <a:p>
            <a:endParaRPr lang="en-US" dirty="0" smtClean="0"/>
          </a:p>
          <a:p>
            <a:r>
              <a:rPr lang="en-US" dirty="0" smtClean="0"/>
              <a:t>Developing an extension can be tedious especially because of the extension mechanism that didn’t support hot reloading so far, meaning we would have to restart the server regularly. Starting from this version, in case you are in developing mode, the extension mechanism is able to detect a change and, according to what has been modified, it could decide to automatically reload only one portal container, a set of portal containers or all the containers.</a:t>
            </a:r>
          </a:p>
          <a:p>
            <a:endParaRPr lang="en-US" dirty="0" smtClean="0"/>
          </a:p>
          <a:p>
            <a:r>
              <a:rPr lang="en-US" dirty="0" smtClean="0"/>
              <a:t>Exclude nodes from query results</a:t>
            </a:r>
          </a:p>
          <a:p>
            <a:endParaRPr lang="en-US" dirty="0" smtClean="0"/>
          </a:p>
          <a:p>
            <a:r>
              <a:rPr lang="en-US" dirty="0" smtClean="0"/>
              <a:t>Up to now all nodes are indexed automatically but for some reason you may need to exclude some nodes from JCR query results. For example, if you have a folder representing the trash, you may want to prevent any JCR query from returning anything from it. It is now possible to exclude from indexing a </a:t>
            </a:r>
            <a:r>
              <a:rPr lang="en-US" dirty="0" err="1" smtClean="0"/>
              <a:t>subtree</a:t>
            </a:r>
            <a:r>
              <a:rPr lang="en-US" dirty="0" smtClean="0"/>
              <a:t> of nodes using a path or all nodes of a given node type or both.</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4398840" y="9555120"/>
            <a:ext cx="3363480" cy="493200"/>
          </a:xfrm>
          <a:prstGeom prst="rect">
            <a:avLst/>
          </a:prstGeom>
        </p:spPr>
        <p:txBody>
          <a:bodyPr lIns="0" tIns="0" rIns="0" bIns="0" anchor="b"/>
          <a:lstStyle/>
          <a:p>
            <a:pPr algn="r">
              <a:lnSpc>
                <a:spcPct val="98000"/>
              </a:lnSpc>
            </a:pPr>
            <a:fld id="{EEE63869-0150-4C24-8505-AABF07D7A26A}" type="slidenum">
              <a:rPr lang="fr-FR" sz="1400">
                <a:solidFill>
                  <a:srgbClr val="000000"/>
                </a:solidFill>
                <a:latin typeface="Times New Roman"/>
                <a:ea typeface="Arial Unicode MS"/>
              </a:rPr>
              <a:t>14</a:t>
            </a:fld>
            <a:endParaRPr/>
          </a:p>
        </p:txBody>
      </p:sp>
      <p:sp>
        <p:nvSpPr>
          <p:cNvPr id="330" name="CustomShape 2"/>
          <p:cNvSpPr/>
          <p:nvPr/>
        </p:nvSpPr>
        <p:spPr>
          <a:xfrm>
            <a:off x="4398840" y="9555120"/>
            <a:ext cx="3371400" cy="501120"/>
          </a:xfrm>
          <a:prstGeom prst="rect">
            <a:avLst/>
          </a:prstGeom>
        </p:spPr>
        <p:txBody>
          <a:bodyPr lIns="0" tIns="0" rIns="0" bIns="0" anchor="b"/>
          <a:lstStyle/>
          <a:p>
            <a:pPr algn="r">
              <a:lnSpc>
                <a:spcPct val="98000"/>
              </a:lnSpc>
            </a:pPr>
            <a:fld id="{FA410AE2-7D60-4E0F-9A62-A13BACB1DC3B}" type="slidenum">
              <a:rPr lang="fr-FR" sz="1400">
                <a:solidFill>
                  <a:srgbClr val="000000"/>
                </a:solidFill>
                <a:latin typeface="Times New Roman"/>
                <a:ea typeface="Arial Unicode MS"/>
              </a:rPr>
              <a:t>14</a:t>
            </a:fld>
            <a:endParaRPr/>
          </a:p>
        </p:txBody>
      </p:sp>
      <p:sp>
        <p:nvSpPr>
          <p:cNvPr id="331" name="CustomShape 3"/>
          <p:cNvSpPr/>
          <p:nvPr/>
        </p:nvSpPr>
        <p:spPr>
          <a:xfrm>
            <a:off x="1101600" y="763560"/>
            <a:ext cx="5567040" cy="3771720"/>
          </a:xfrm>
          <a:prstGeom prst="rect">
            <a:avLst/>
          </a:prstGeom>
          <a:solidFill>
            <a:srgbClr val="FFFFFF"/>
          </a:solidFill>
          <a:ln w="9360">
            <a:solidFill>
              <a:srgbClr val="000000"/>
            </a:solidFill>
            <a:miter/>
          </a:ln>
        </p:spPr>
      </p:sp>
      <p:sp>
        <p:nvSpPr>
          <p:cNvPr id="33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In term of performances, we mainly focused on improving write operations by optimizing the change log in order to ease its accessibility and also to get rid of useless operations. For example, if it detects that you asked to update several times the same property, only the last change will be taken into account, mostly to reduce the total amount of queries to be executed by the database. This will help to reduce I/O (network and disc).</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One other interesting improvement is the ability to enable update batching, which can really improve the performances, especially when you do a lot of operations of the same type (CREATE or UPDATE or DELETE) within the same transaction and you have a remote database. Our internal tests showed that we could reduce the first starting time of an </a:t>
            </a:r>
            <a:r>
              <a:rPr lang="en-US" dirty="0" err="1" smtClean="0"/>
              <a:t>eXo</a:t>
            </a:r>
            <a:r>
              <a:rPr lang="en-US" dirty="0" smtClean="0"/>
              <a:t> Platform by up to 40 % according to the configuration used.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Smaller memory footprint</a:t>
            </a:r>
          </a:p>
          <a:p>
            <a:endParaRPr lang="en-US" dirty="0" smtClean="0"/>
          </a:p>
          <a:p>
            <a:r>
              <a:rPr lang="en-US" dirty="0" smtClean="0"/>
              <a:t>To improve the scalability of a product it is important to reduce the memory footprint, we did it by reviewing our code in order to reuse as many existing objects as we could.</a:t>
            </a:r>
          </a:p>
          <a:p>
            <a:r>
              <a:rPr lang="en-US" dirty="0" smtClean="0"/>
              <a:t>Use JCR Action as validator</a:t>
            </a:r>
          </a:p>
          <a:p>
            <a:endParaRPr lang="en-US" dirty="0" smtClean="0"/>
          </a:p>
          <a:p>
            <a:r>
              <a:rPr lang="en-US" dirty="0" smtClean="0"/>
              <a:t>The JCR actions allow you to perform actions before and after a JCR operation, but in previous versions when an action fails, the exception is logged but the JCR operation is performed normally. Now it is possible to raise an exception from your JCR action and decide yourself how the JCR should behave in case of an exception. This improvement can help you to implement a data validator that cannot be managed at </a:t>
            </a:r>
            <a:r>
              <a:rPr lang="en-US" dirty="0" err="1" smtClean="0"/>
              <a:t>NodeType</a:t>
            </a:r>
            <a:r>
              <a:rPr lang="en-US" dirty="0" smtClean="0"/>
              <a:t> definition level. A good example is when you need to validate the value of a property that depends on the value of another property, such as a start date and an end date, we don’t want that the end date to be before the start date and vise versa.</a:t>
            </a:r>
          </a:p>
          <a:p>
            <a:endParaRPr lang="en-US" dirty="0" smtClean="0"/>
          </a:p>
          <a:p>
            <a:r>
              <a:rPr lang="en-US" dirty="0" smtClean="0"/>
              <a:t>Shutdown your cluster easily</a:t>
            </a:r>
          </a:p>
          <a:p>
            <a:endParaRPr lang="en-US" dirty="0" smtClean="0"/>
          </a:p>
          <a:p>
            <a:r>
              <a:rPr lang="en-US" dirty="0" smtClean="0"/>
              <a:t>In previous versions, when you had a cluster under load and you wanted to stop it safely, you had to suspend all the running transactions on your cluster using JMX before stopping all your nodes. In this version, we improved the inter-node communication in order to suspend the transactions over the cluster automatically as soon as we detect that you are trying to shut down one or several nodes, this should ease administrator’s life.</a:t>
            </a:r>
          </a:p>
          <a:p>
            <a:endParaRPr lang="en-US" dirty="0" smtClean="0"/>
          </a:p>
          <a:p>
            <a:r>
              <a:rPr lang="en-US" dirty="0" smtClean="0"/>
              <a:t>Other Interesting Enhancements</a:t>
            </a:r>
          </a:p>
          <a:p>
            <a:endParaRPr lang="en-US" dirty="0" smtClean="0"/>
          </a:p>
          <a:p>
            <a:r>
              <a:rPr lang="en-US" dirty="0" smtClean="0"/>
              <a:t>The indexing process of a workspace can be long. So, to allow you to have a better idea of what’s left, we get, in a non blocking manner, the total amount of nodes to be indexed and we provide it once we have it.</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18</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18</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4398840" y="9555120"/>
            <a:ext cx="3363480" cy="493200"/>
          </a:xfrm>
          <a:prstGeom prst="rect">
            <a:avLst/>
          </a:prstGeom>
        </p:spPr>
        <p:txBody>
          <a:bodyPr lIns="0" tIns="0" rIns="0" bIns="0" anchor="b"/>
          <a:lstStyle/>
          <a:p>
            <a:pPr algn="r">
              <a:lnSpc>
                <a:spcPct val="98000"/>
              </a:lnSpc>
            </a:pPr>
            <a:fld id="{EEE63869-0150-4C24-8505-AABF07D7A26A}" type="slidenum">
              <a:rPr lang="fr-FR" sz="1400">
                <a:solidFill>
                  <a:srgbClr val="000000"/>
                </a:solidFill>
                <a:latin typeface="Times New Roman"/>
                <a:ea typeface="Arial Unicode MS"/>
              </a:rPr>
              <a:t>2</a:t>
            </a:fld>
            <a:endParaRPr/>
          </a:p>
        </p:txBody>
      </p:sp>
      <p:sp>
        <p:nvSpPr>
          <p:cNvPr id="330" name="CustomShape 2"/>
          <p:cNvSpPr/>
          <p:nvPr/>
        </p:nvSpPr>
        <p:spPr>
          <a:xfrm>
            <a:off x="4398840" y="9555120"/>
            <a:ext cx="3371400" cy="501120"/>
          </a:xfrm>
          <a:prstGeom prst="rect">
            <a:avLst/>
          </a:prstGeom>
        </p:spPr>
        <p:txBody>
          <a:bodyPr lIns="0" tIns="0" rIns="0" bIns="0" anchor="b"/>
          <a:lstStyle/>
          <a:p>
            <a:pPr algn="r">
              <a:lnSpc>
                <a:spcPct val="98000"/>
              </a:lnSpc>
            </a:pPr>
            <a:fld id="{FA410AE2-7D60-4E0F-9A62-A13BACB1DC3B}" type="slidenum">
              <a:rPr lang="fr-FR" sz="1400">
                <a:solidFill>
                  <a:srgbClr val="000000"/>
                </a:solidFill>
                <a:latin typeface="Times New Roman"/>
                <a:ea typeface="Arial Unicode MS"/>
              </a:rPr>
              <a:t>2</a:t>
            </a:fld>
            <a:endParaRPr/>
          </a:p>
        </p:txBody>
      </p:sp>
      <p:sp>
        <p:nvSpPr>
          <p:cNvPr id="331" name="CustomShape 3"/>
          <p:cNvSpPr/>
          <p:nvPr/>
        </p:nvSpPr>
        <p:spPr>
          <a:xfrm>
            <a:off x="1101600" y="763560"/>
            <a:ext cx="5567040" cy="3771720"/>
          </a:xfrm>
          <a:prstGeom prst="rect">
            <a:avLst/>
          </a:prstGeom>
          <a:solidFill>
            <a:srgbClr val="FFFFFF"/>
          </a:solidFill>
          <a:ln w="9360">
            <a:solidFill>
              <a:srgbClr val="000000"/>
            </a:solidFill>
            <a:miter/>
          </a:ln>
        </p:spPr>
      </p:sp>
      <p:sp>
        <p:nvSpPr>
          <p:cNvPr id="332" name="PlaceHolder 4"/>
          <p:cNvSpPr>
            <a:spLocks noGrp="1"/>
          </p:cNvSpPr>
          <p:nvPr>
            <p:ph type="body"/>
          </p:nvPr>
        </p:nvSpPr>
        <p:spPr>
          <a:xfrm>
            <a:off x="777960" y="4776840"/>
            <a:ext cx="6210000" cy="4519080"/>
          </a:xfrm>
          <a:prstGeom prst="rect">
            <a:avLst/>
          </a:prstGeom>
        </p:spPr>
        <p:txBody>
          <a:bodyPr wrap="none" lIns="0" tIns="0" rIns="0" bIns="0" anchor="ct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 The single mode, where all the data of all the workspaces are stored into the same tables.</a:t>
            </a:r>
          </a:p>
          <a:p>
            <a:r>
              <a:rPr lang="en-US" dirty="0" smtClean="0"/>
              <a:t>* The multiple mode, where each workspace has its own tables but in a dedicated DB schema.</a:t>
            </a:r>
          </a:p>
          <a:p>
            <a:endParaRPr lang="en-US" dirty="0" smtClean="0"/>
          </a:p>
          <a:p>
            <a:r>
              <a:rPr lang="en-US" dirty="0" smtClean="0"/>
              <a:t>The first mode is easy to set up but is not very scalable and </a:t>
            </a:r>
          </a:p>
          <a:p>
            <a:r>
              <a:rPr lang="en-US" dirty="0" smtClean="0"/>
              <a:t>the second mode is much more scalable but much harder to set up, especially when you have a lot of workspaces and you use a database like Oracle.</a:t>
            </a:r>
          </a:p>
          <a:p>
            <a:r>
              <a:rPr lang="en-US" dirty="0" smtClean="0"/>
              <a:t>A new mode has been added, which provides the benefit of both previous modes without any drawback. </a:t>
            </a:r>
          </a:p>
          <a:p>
            <a:endParaRPr lang="en-US" dirty="0" smtClean="0"/>
          </a:p>
          <a:p>
            <a:r>
              <a:rPr lang="en-US" dirty="0" smtClean="0"/>
              <a:t>This new mode, called isolated, stores the data of each workspace in dedicated tables within the same DB schema which means that it is as easy as the single mode to set up and as scalable as the multiple mode.</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err="1" smtClean="0"/>
              <a:t>Eventual</a:t>
            </a:r>
            <a:r>
              <a:rPr lang="fr-FR" dirty="0" smtClean="0"/>
              <a:t> </a:t>
            </a:r>
            <a:r>
              <a:rPr lang="fr-FR" dirty="0" err="1" smtClean="0"/>
              <a:t>consistency</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a:solidFill>
                  <a:srgbClr val="FFFFFF"/>
                </a:solidFill>
                <a:ea typeface="MS Gothic"/>
                <a:cs typeface="Arial"/>
              </a:rPr>
              <a:t>What’s new in </a:t>
            </a:r>
            <a:r>
              <a:rPr lang="en-US" sz="4800" dirty="0" err="1">
                <a:solidFill>
                  <a:srgbClr val="FFFFFF"/>
                </a:solidFill>
                <a:ea typeface="MS Gothic"/>
                <a:cs typeface="Arial"/>
              </a:rPr>
              <a:t>eXo</a:t>
            </a:r>
            <a:r>
              <a:rPr lang="en-US" sz="4800" dirty="0">
                <a:solidFill>
                  <a:srgbClr val="FFFFFF"/>
                </a:solidFill>
                <a:ea typeface="MS Gothic"/>
                <a:cs typeface="Arial"/>
              </a:rPr>
              <a:t> JCR 1.15?</a:t>
            </a:r>
            <a:endParaRPr lang="en-US" sz="4800" dirty="0">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317514" y="255960"/>
            <a:ext cx="10351806" cy="453600"/>
          </a:xfrm>
          <a:prstGeom prst="rect">
            <a:avLst/>
          </a:prstGeom>
        </p:spPr>
        <p:txBody>
          <a:bodyPr lIns="0" tIns="0" rIns="41760" bIns="0" anchor="b"/>
          <a:lstStyle/>
          <a:p>
            <a:pPr>
              <a:lnSpc>
                <a:spcPct val="100000"/>
              </a:lnSpc>
            </a:pPr>
            <a:r>
              <a:rPr lang="en-US" sz="3500" dirty="0">
                <a:solidFill>
                  <a:srgbClr val="FFA300"/>
                </a:solidFill>
                <a:ea typeface="MS Gothic"/>
              </a:rPr>
              <a:t>Use System properties to configure your </a:t>
            </a:r>
            <a:r>
              <a:rPr lang="en-US" sz="3500" dirty="0" smtClean="0">
                <a:solidFill>
                  <a:srgbClr val="FFA300"/>
                </a:solidFill>
                <a:ea typeface="MS Gothic"/>
              </a:rPr>
              <a:t>workspace</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000" b="1" dirty="0" smtClean="0"/>
              <a:t>The </a:t>
            </a:r>
            <a:r>
              <a:rPr lang="en-US" sz="2000" b="1" dirty="0"/>
              <a:t>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sz="2000" b="1" dirty="0" smtClean="0"/>
              <a:t>:</a:t>
            </a:r>
          </a:p>
          <a:p>
            <a:pPr>
              <a:lnSpc>
                <a:spcPct val="100000"/>
              </a:lnSpc>
              <a:buSzPct val="25000"/>
            </a:pPr>
            <a:endParaRPr lang="en-US" sz="1400" b="1" dirty="0"/>
          </a:p>
          <a:p>
            <a:pPr marL="342900" indent="-342900">
              <a:lnSpc>
                <a:spcPct val="100000"/>
              </a:lnSpc>
              <a:buSzPct val="100000"/>
              <a:buFont typeface="+mj-lt"/>
              <a:buAutoNum type="arabicPeriod"/>
            </a:pPr>
            <a:r>
              <a:rPr lang="en-US" sz="1400" b="1" dirty="0"/>
              <a:t>If we have a system property called </a:t>
            </a:r>
            <a:r>
              <a:rPr lang="en-US" sz="1400" b="1" dirty="0" smtClean="0">
                <a:latin typeface="Monaco"/>
                <a:cs typeface="Monaco"/>
              </a:rPr>
              <a:t>exo.jcr.config.force.workspace.repository_collaboration.container.foo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smtClean="0">
                <a:latin typeface="Monaco"/>
                <a:cs typeface="Monaco"/>
              </a:rPr>
              <a:t>exo.jcr.config.default.workspace.repository_collaboration.container.foo</a:t>
            </a:r>
            <a:r>
              <a:rPr lang="en-US" sz="1400" b="1" dirty="0">
                <a:latin typeface="Monaco"/>
                <a:cs typeface="Monaco"/>
              </a:rPr>
              <a:t>,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3243578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364694" cy="453600"/>
          </a:xfrm>
          <a:prstGeom prst="rect">
            <a:avLst/>
          </a:prstGeom>
        </p:spPr>
        <p:txBody>
          <a:bodyPr lIns="0" tIns="0" rIns="41760" bIns="0" anchor="b"/>
          <a:lstStyle/>
          <a:p>
            <a:pPr>
              <a:lnSpc>
                <a:spcPct val="100000"/>
              </a:lnSpc>
            </a:pPr>
            <a:r>
              <a:rPr lang="en-US" sz="3500" dirty="0">
                <a:solidFill>
                  <a:srgbClr val="FFA300"/>
                </a:solidFill>
                <a:ea typeface="MS Gothic"/>
              </a:rPr>
              <a:t>Use System properties to configure your workspace</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b="1" dirty="0" smtClean="0"/>
              <a:t>To </a:t>
            </a:r>
            <a:r>
              <a:rPr lang="en-US" b="1" dirty="0" smtClean="0"/>
              <a:t>enable this feature, you need to configure the </a:t>
            </a:r>
            <a:r>
              <a:rPr lang="pt-BR" b="1" dirty="0" err="1" smtClean="0"/>
              <a:t>SystemParametersPersistenceConfigurator</a:t>
            </a:r>
            <a:endParaRPr lang="pt-BR" b="1" dirty="0"/>
          </a:p>
          <a:p>
            <a:pPr>
              <a:lnSpc>
                <a:spcPct val="100000"/>
              </a:lnSpc>
              <a:buSzPct val="25000"/>
            </a:pPr>
            <a:r>
              <a:rPr lang="fi-FI" sz="2400" b="1" dirty="0"/>
              <a:t> </a:t>
            </a:r>
            <a:r>
              <a:rPr lang="fi-FI" sz="1400" dirty="0">
                <a:latin typeface="Monaco"/>
                <a:cs typeface="Monaco"/>
              </a:rPr>
              <a:t>&lt;component&gt;</a:t>
            </a:r>
          </a:p>
          <a:p>
            <a:pPr>
              <a:lnSpc>
                <a:spcPct val="100000"/>
              </a:lnSpc>
              <a:buSzPct val="25000"/>
            </a:pPr>
            <a:r>
              <a:rPr lang="fi-FI" sz="1400" dirty="0">
                <a:latin typeface="Monaco"/>
                <a:cs typeface="Monaco"/>
              </a:rPr>
              <a:t>    &lt;</a:t>
            </a:r>
            <a:r>
              <a:rPr lang="fi-FI" sz="1400" dirty="0" err="1">
                <a:latin typeface="Monaco"/>
                <a:cs typeface="Monaco"/>
              </a:rPr>
              <a:t>key</a:t>
            </a:r>
            <a:r>
              <a:rPr lang="fi-FI" sz="1400" dirty="0">
                <a:latin typeface="Monaco"/>
                <a:cs typeface="Monaco"/>
              </a:rPr>
              <a:t>&gt;</a:t>
            </a:r>
            <a:r>
              <a:rPr lang="fi-FI" sz="1400" dirty="0" err="1">
                <a:latin typeface="Monaco"/>
                <a:cs typeface="Monaco"/>
              </a:rPr>
              <a:t>org.exoplatform.services.jcr.config.SystemParametersPersistenceConfigurator</a:t>
            </a:r>
            <a:r>
              <a:rPr lang="fi-FI" sz="1400" dirty="0">
                <a:latin typeface="Monaco"/>
                <a:cs typeface="Monaco"/>
              </a:rPr>
              <a:t>&lt;/</a:t>
            </a:r>
            <a:r>
              <a:rPr lang="fi-FI" sz="1400" dirty="0" err="1">
                <a:latin typeface="Monaco"/>
                <a:cs typeface="Monaco"/>
              </a:rPr>
              <a:t>key</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type</a:t>
            </a:r>
            <a:r>
              <a:rPr lang="fi-FI" sz="1400" dirty="0">
                <a:latin typeface="Monaco"/>
                <a:cs typeface="Monaco"/>
              </a:rPr>
              <a:t>&gt;</a:t>
            </a:r>
            <a:r>
              <a:rPr lang="fi-FI" sz="1400" dirty="0" err="1">
                <a:latin typeface="Monaco"/>
                <a:cs typeface="Monaco"/>
              </a:rPr>
              <a:t>org.exoplatform.services.jcr.config.SystemParametersPersistenceConfigurator</a:t>
            </a:r>
            <a:r>
              <a:rPr lang="fi-FI" sz="1400" dirty="0">
                <a:latin typeface="Monaco"/>
                <a:cs typeface="Monaco"/>
              </a:rPr>
              <a:t>&lt;/</a:t>
            </a:r>
            <a:r>
              <a:rPr lang="fi-FI" sz="1400" dirty="0" err="1">
                <a:latin typeface="Monaco"/>
                <a:cs typeface="Monaco"/>
              </a:rPr>
              <a:t>type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init-params</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name</a:t>
            </a:r>
            <a:r>
              <a:rPr lang="fi-FI" sz="1400" dirty="0">
                <a:latin typeface="Monaco"/>
                <a:cs typeface="Monaco"/>
              </a:rPr>
              <a:t>&gt;</a:t>
            </a:r>
            <a:r>
              <a:rPr lang="fi-FI" sz="1400" dirty="0" err="1">
                <a:latin typeface="Monaco"/>
                <a:cs typeface="Monaco"/>
              </a:rPr>
              <a:t>file-path</a:t>
            </a:r>
            <a:r>
              <a:rPr lang="fi-FI" sz="1400" dirty="0">
                <a:latin typeface="Monaco"/>
                <a:cs typeface="Monaco"/>
              </a:rPr>
              <a:t>&lt;/</a:t>
            </a:r>
            <a:r>
              <a:rPr lang="fi-FI" sz="1400" dirty="0" err="1">
                <a:latin typeface="Monaco"/>
                <a:cs typeface="Monaco"/>
              </a:rPr>
              <a:t>name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target/temp</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values-param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name</a:t>
            </a:r>
            <a:r>
              <a:rPr lang="fi-FI" sz="1400" dirty="0">
                <a:latin typeface="Monaco"/>
                <a:cs typeface="Monaco"/>
              </a:rPr>
              <a:t>&gt;</a:t>
            </a:r>
            <a:r>
              <a:rPr lang="fi-FI" sz="1400" dirty="0" err="1">
                <a:latin typeface="Monaco"/>
                <a:cs typeface="Monaco"/>
              </a:rPr>
              <a:t>before-initialize</a:t>
            </a:r>
            <a:r>
              <a:rPr lang="fi-FI" sz="1400" dirty="0">
                <a:latin typeface="Monaco"/>
                <a:cs typeface="Monaco"/>
              </a:rPr>
              <a:t>&lt;/</a:t>
            </a:r>
            <a:r>
              <a:rPr lang="fi-FI" sz="1400" dirty="0" err="1">
                <a:latin typeface="Monaco"/>
                <a:cs typeface="Monaco"/>
              </a:rPr>
              <a:t>name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value-storage.enabled</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a:t>
            </a:r>
            <a:r>
              <a:rPr lang="fi-FI" sz="1400" dirty="0">
                <a:latin typeface="Monaco"/>
                <a:cs typeface="Monaco"/>
              </a:rPr>
              <a:t>&gt;</a:t>
            </a:r>
            <a:r>
              <a:rPr lang="fi-FI" sz="1400" dirty="0" err="1">
                <a:latin typeface="Monaco"/>
                <a:cs typeface="Monaco"/>
              </a:rPr>
              <a:t>container.db-structure-type</a:t>
            </a:r>
            <a:r>
              <a:rPr lang="fi-FI" sz="1400" dirty="0">
                <a:latin typeface="Monaco"/>
                <a:cs typeface="Monaco"/>
              </a:rPr>
              <a:t>&lt;/</a:t>
            </a:r>
            <a:r>
              <a:rPr lang="fi-FI" sz="1400" dirty="0" err="1">
                <a:latin typeface="Monaco"/>
                <a:cs typeface="Monaco"/>
              </a:rPr>
              <a:t>value</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values-param</a:t>
            </a:r>
            <a:r>
              <a:rPr lang="fi-FI" sz="1400" dirty="0">
                <a:latin typeface="Monaco"/>
                <a:cs typeface="Monaco"/>
              </a:rPr>
              <a:t>&gt;</a:t>
            </a:r>
          </a:p>
          <a:p>
            <a:pPr>
              <a:lnSpc>
                <a:spcPct val="100000"/>
              </a:lnSpc>
              <a:buSzPct val="25000"/>
            </a:pPr>
            <a:r>
              <a:rPr lang="fi-FI" sz="1400" dirty="0">
                <a:latin typeface="Monaco"/>
                <a:cs typeface="Monaco"/>
              </a:rPr>
              <a:t>    &lt;/</a:t>
            </a:r>
            <a:r>
              <a:rPr lang="fi-FI" sz="1400" dirty="0" err="1">
                <a:latin typeface="Monaco"/>
                <a:cs typeface="Monaco"/>
              </a:rPr>
              <a:t>init-params</a:t>
            </a:r>
            <a:r>
              <a:rPr lang="fi-FI" sz="1400" dirty="0">
                <a:latin typeface="Monaco"/>
                <a:cs typeface="Monaco"/>
              </a:rPr>
              <a:t>&gt;</a:t>
            </a:r>
          </a:p>
          <a:p>
            <a:pPr>
              <a:lnSpc>
                <a:spcPct val="100000"/>
              </a:lnSpc>
              <a:buSzPct val="25000"/>
            </a:pPr>
            <a:r>
              <a:rPr lang="fi-FI" sz="1400" dirty="0">
                <a:latin typeface="Monaco"/>
                <a:cs typeface="Monaco"/>
              </a:rPr>
              <a:t>  &lt;/component</a:t>
            </a:r>
            <a:r>
              <a:rPr lang="fi-FI" sz="1400" dirty="0" smtClean="0">
                <a:latin typeface="Monaco"/>
                <a:cs typeface="Monaco"/>
              </a:rPr>
              <a:t>&gt;</a:t>
            </a:r>
            <a:endParaRPr lang="en-GB" sz="1400" dirty="0" smtClean="0">
              <a:latin typeface="Monaco"/>
              <a:cs typeface="Monaco"/>
            </a:endParaRPr>
          </a:p>
          <a:p>
            <a:pPr>
              <a:lnSpc>
                <a:spcPct val="100000"/>
              </a:lnSpc>
              <a:buSzPct val="25000"/>
            </a:pPr>
            <a:endParaRPr lang="cs-CZ" dirty="0" smtClean="0">
              <a:solidFill>
                <a:srgbClr val="333333"/>
              </a:solidFill>
              <a:ea typeface="MS Gothic"/>
            </a:endParaRPr>
          </a:p>
          <a:p>
            <a:pPr marL="285750" indent="-285750">
              <a:lnSpc>
                <a:spcPct val="100000"/>
              </a:lnSpc>
              <a:buSzPct val="25000"/>
              <a:buFont typeface="Wingdings" charset="2"/>
              <a:buChar char="u"/>
            </a:pPr>
            <a:r>
              <a:rPr lang="en-US" b="1" dirty="0" smtClean="0">
                <a:solidFill>
                  <a:srgbClr val="333333"/>
                </a:solidFill>
                <a:ea typeface="MS Gothic"/>
              </a:rPr>
              <a:t>file</a:t>
            </a:r>
            <a:r>
              <a:rPr lang="en-US" b="1" dirty="0">
                <a:solidFill>
                  <a:srgbClr val="333333"/>
                </a:solidFill>
                <a:ea typeface="MS Gothic"/>
              </a:rPr>
              <a:t>-</a:t>
            </a:r>
            <a:r>
              <a:rPr lang="en-US" b="1" dirty="0" smtClean="0">
                <a:solidFill>
                  <a:srgbClr val="333333"/>
                </a:solidFill>
                <a:ea typeface="MS Gothic"/>
              </a:rPr>
              <a:t>path</a:t>
            </a:r>
            <a:r>
              <a:rPr lang="en-US" i="1" dirty="0" smtClean="0">
                <a:solidFill>
                  <a:srgbClr val="333333"/>
                </a:solidFill>
                <a:ea typeface="MS Gothic"/>
              </a:rPr>
              <a:t>: </a:t>
            </a:r>
            <a:r>
              <a:rPr lang="en-US" i="1" dirty="0">
                <a:solidFill>
                  <a:srgbClr val="333333"/>
                </a:solidFill>
                <a:ea typeface="MS Gothic"/>
              </a:rPr>
              <a:t>location of the file where all parameters configured on pervious launch of AS are stored</a:t>
            </a:r>
            <a:r>
              <a:rPr lang="en-US" dirty="0">
                <a:solidFill>
                  <a:srgbClr val="333333"/>
                </a:solidFill>
                <a:ea typeface="MS Gothic"/>
              </a:rPr>
              <a:t>.</a:t>
            </a:r>
          </a:p>
          <a:p>
            <a:pPr marL="285750" indent="-285750">
              <a:lnSpc>
                <a:spcPct val="100000"/>
              </a:lnSpc>
              <a:buSzPct val="25000"/>
              <a:buFont typeface="Wingdings" charset="2"/>
              <a:buChar char="u"/>
            </a:pPr>
            <a:r>
              <a:rPr lang="en-US" b="1" dirty="0" err="1" smtClean="0">
                <a:solidFill>
                  <a:srgbClr val="333333"/>
                </a:solidFill>
                <a:ea typeface="MS Gothic"/>
              </a:rPr>
              <a:t>unmodifiable</a:t>
            </a:r>
            <a:r>
              <a:rPr lang="en-US" i="1" dirty="0" smtClean="0">
                <a:solidFill>
                  <a:srgbClr val="333333"/>
                </a:solidFill>
                <a:ea typeface="MS Gothic"/>
              </a:rPr>
              <a:t>: </a:t>
            </a:r>
            <a:r>
              <a:rPr lang="en-US" i="1" dirty="0">
                <a:solidFill>
                  <a:srgbClr val="333333"/>
                </a:solidFill>
                <a:ea typeface="MS Gothic"/>
              </a:rPr>
              <a:t>list of parameters which cannot be modified using system properties</a:t>
            </a:r>
          </a:p>
          <a:p>
            <a:pPr marL="285750" indent="-285750">
              <a:lnSpc>
                <a:spcPct val="100000"/>
              </a:lnSpc>
              <a:buSzPct val="25000"/>
              <a:buFont typeface="Wingdings" charset="2"/>
              <a:buChar char="u"/>
            </a:pPr>
            <a:r>
              <a:rPr lang="en-US" b="1" dirty="0">
                <a:solidFill>
                  <a:srgbClr val="333333"/>
                </a:solidFill>
                <a:ea typeface="MS Gothic"/>
              </a:rPr>
              <a:t>before-</a:t>
            </a:r>
            <a:r>
              <a:rPr lang="en-US" b="1" dirty="0" smtClean="0">
                <a:solidFill>
                  <a:srgbClr val="333333"/>
                </a:solidFill>
                <a:ea typeface="MS Gothic"/>
              </a:rPr>
              <a:t>initialize</a:t>
            </a:r>
            <a:r>
              <a:rPr lang="en-US" i="1" dirty="0" smtClean="0">
                <a:solidFill>
                  <a:srgbClr val="333333"/>
                </a:solidFill>
                <a:ea typeface="MS Gothic"/>
              </a:rPr>
              <a:t>: </a:t>
            </a:r>
            <a:r>
              <a:rPr lang="en-US" i="1" dirty="0">
                <a:solidFill>
                  <a:srgbClr val="333333"/>
                </a:solidFill>
                <a:ea typeface="MS Gothic"/>
              </a:rPr>
              <a:t>list of parameters which can be set only on non initialized </a:t>
            </a:r>
            <a:r>
              <a:rPr lang="en-US" i="1" dirty="0" smtClean="0">
                <a:solidFill>
                  <a:srgbClr val="333333"/>
                </a:solidFill>
                <a:ea typeface="MS Gothic"/>
              </a:rPr>
              <a:t>workspaces</a:t>
            </a:r>
            <a:endParaRPr lang="en-US" dirty="0" smtClean="0">
              <a:solidFill>
                <a:srgbClr val="333333"/>
              </a:solidFill>
              <a:ea typeface="MS Gothic"/>
            </a:endParaRPr>
          </a:p>
          <a:p>
            <a:pPr marL="342900" indent="-342900">
              <a:lnSpc>
                <a:spcPct val="100000"/>
              </a:lnSpc>
              <a:buSzPct val="25000"/>
              <a:buFont typeface="Wingdings" charset="2"/>
              <a:buChar char="u"/>
            </a:pPr>
            <a:endParaRPr lang="en-US" sz="17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366064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364694" cy="453600"/>
          </a:xfrm>
          <a:prstGeom prst="rect">
            <a:avLst/>
          </a:prstGeom>
        </p:spPr>
        <p:txBody>
          <a:bodyPr lIns="0" tIns="0" rIns="41760" bIns="0" anchor="b"/>
          <a:lstStyle/>
          <a:p>
            <a:pPr>
              <a:lnSpc>
                <a:spcPct val="100000"/>
              </a:lnSpc>
            </a:pPr>
            <a:r>
              <a:rPr lang="en-US" sz="3500" dirty="0">
                <a:solidFill>
                  <a:srgbClr val="FFA300"/>
                </a:solidFill>
                <a:ea typeface="MS Gothic"/>
              </a:rPr>
              <a:t>CND file format support</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b="1" dirty="0"/>
              <a:t>Here is how we define the node type </a:t>
            </a:r>
            <a:r>
              <a:rPr lang="en-US" b="1" dirty="0" err="1"/>
              <a:t>nt:base</a:t>
            </a:r>
            <a:r>
              <a:rPr lang="en-US" b="1" dirty="0"/>
              <a:t> with the old XML syntax:</a:t>
            </a:r>
          </a:p>
          <a:p>
            <a:pPr>
              <a:lnSpc>
                <a:spcPct val="100000"/>
              </a:lnSpc>
              <a:buSzPct val="25000"/>
            </a:pPr>
            <a:endParaRPr lang="en-US" b="1" dirty="0"/>
          </a:p>
          <a:p>
            <a:pPr>
              <a:lnSpc>
                <a:spcPct val="100000"/>
              </a:lnSpc>
              <a:buSzPct val="25000"/>
            </a:pPr>
            <a:r>
              <a:rPr lang="en-US" sz="1400" dirty="0">
                <a:latin typeface="Monaco"/>
                <a:cs typeface="Monaco"/>
              </a:rPr>
              <a:t>&lt;</a:t>
            </a:r>
            <a:r>
              <a:rPr lang="en-US" sz="1400" dirty="0" err="1">
                <a:latin typeface="Monaco"/>
                <a:cs typeface="Monaco"/>
              </a:rPr>
              <a:t>nodeType</a:t>
            </a:r>
            <a:r>
              <a:rPr lang="en-US" sz="1400" dirty="0">
                <a:latin typeface="Monaco"/>
                <a:cs typeface="Monaco"/>
              </a:rPr>
              <a:t> name="</a:t>
            </a:r>
            <a:r>
              <a:rPr lang="en-US" sz="1400" dirty="0" err="1">
                <a:latin typeface="Monaco"/>
                <a:cs typeface="Monaco"/>
              </a:rPr>
              <a:t>nt:base</a:t>
            </a:r>
            <a:r>
              <a:rPr lang="en-US" sz="1400" dirty="0">
                <a:latin typeface="Monaco"/>
                <a:cs typeface="Monaco"/>
              </a:rPr>
              <a:t>" </a:t>
            </a:r>
            <a:r>
              <a:rPr lang="en-US" sz="1400" dirty="0" err="1">
                <a:latin typeface="Monaco"/>
                <a:cs typeface="Monaco"/>
              </a:rPr>
              <a:t>isMixin</a:t>
            </a:r>
            <a:r>
              <a:rPr lang="en-US" sz="1400" dirty="0">
                <a:latin typeface="Monaco"/>
                <a:cs typeface="Monaco"/>
              </a:rPr>
              <a:t>="false" </a:t>
            </a:r>
            <a:r>
              <a:rPr lang="en-US" sz="1400" dirty="0" err="1">
                <a:latin typeface="Monaco"/>
                <a:cs typeface="Monaco"/>
              </a:rPr>
              <a:t>hasOrderableChildNodes</a:t>
            </a:r>
            <a:r>
              <a:rPr lang="en-US" sz="1400" dirty="0">
                <a:latin typeface="Monaco"/>
                <a:cs typeface="Monaco"/>
              </a:rPr>
              <a:t>="false" </a:t>
            </a:r>
            <a:r>
              <a:rPr lang="en-US" sz="1400" dirty="0" err="1">
                <a:latin typeface="Monaco"/>
                <a:cs typeface="Monaco"/>
              </a:rPr>
              <a:t>primaryItemName</a:t>
            </a:r>
            <a:r>
              <a:rPr lang="en-US" sz="1400" dirty="0">
                <a:latin typeface="Monaco"/>
                <a:cs typeface="Monaco"/>
              </a:rPr>
              <a:t>=""&gt;</a:t>
            </a:r>
          </a:p>
          <a:p>
            <a:pPr>
              <a:lnSpc>
                <a:spcPct val="100000"/>
              </a:lnSpc>
              <a:buSzPct val="25000"/>
            </a:pPr>
            <a:r>
              <a:rPr lang="en-US" sz="1400" dirty="0">
                <a:latin typeface="Monaco"/>
                <a:cs typeface="Monaco"/>
              </a:rPr>
              <a:t>    &lt;</a:t>
            </a:r>
            <a:r>
              <a:rPr lang="en-US" sz="1400" dirty="0" err="1">
                <a:latin typeface="Monaco"/>
                <a:cs typeface="Monaco"/>
              </a:rPr>
              <a:t>propertyDefinitions</a:t>
            </a:r>
            <a:r>
              <a:rPr lang="en-US" sz="1400" dirty="0">
                <a:latin typeface="Monaco"/>
                <a:cs typeface="Monaco"/>
              </a:rPr>
              <a:t>&gt;</a:t>
            </a:r>
          </a:p>
          <a:p>
            <a:pPr>
              <a:lnSpc>
                <a:spcPct val="100000"/>
              </a:lnSpc>
              <a:buSzPct val="25000"/>
            </a:pPr>
            <a:r>
              <a:rPr lang="en-US" sz="1400" dirty="0">
                <a:latin typeface="Monaco"/>
                <a:cs typeface="Monaco"/>
              </a:rPr>
              <a:t>        &lt;</a:t>
            </a:r>
            <a:r>
              <a:rPr lang="en-US" sz="1400" dirty="0" err="1">
                <a:latin typeface="Monaco"/>
                <a:cs typeface="Monaco"/>
              </a:rPr>
              <a:t>propertyDefinition</a:t>
            </a:r>
            <a:r>
              <a:rPr lang="en-US" sz="1400" dirty="0">
                <a:latin typeface="Monaco"/>
                <a:cs typeface="Monaco"/>
              </a:rPr>
              <a:t> name="</a:t>
            </a:r>
            <a:r>
              <a:rPr lang="en-US" sz="1400" dirty="0" err="1">
                <a:latin typeface="Monaco"/>
                <a:cs typeface="Monaco"/>
              </a:rPr>
              <a:t>jcr:primaryType</a:t>
            </a:r>
            <a:r>
              <a:rPr lang="en-US" sz="1400" dirty="0">
                <a:latin typeface="Monaco"/>
                <a:cs typeface="Monaco"/>
              </a:rPr>
              <a:t>" </a:t>
            </a:r>
            <a:r>
              <a:rPr lang="en-US" sz="1400" dirty="0" err="1">
                <a:latin typeface="Monaco"/>
                <a:cs typeface="Monaco"/>
              </a:rPr>
              <a:t>requiredType</a:t>
            </a:r>
            <a:r>
              <a:rPr lang="en-US" sz="1400" dirty="0">
                <a:latin typeface="Monaco"/>
                <a:cs typeface="Monaco"/>
              </a:rPr>
              <a:t>="Name" </a:t>
            </a:r>
            <a:r>
              <a:rPr lang="en-US" sz="1400" dirty="0" err="1">
                <a:latin typeface="Monaco"/>
                <a:cs typeface="Monaco"/>
              </a:rPr>
              <a:t>autoCreated</a:t>
            </a:r>
            <a:r>
              <a:rPr lang="en-US" sz="1400" dirty="0">
                <a:latin typeface="Monaco"/>
                <a:cs typeface="Monaco"/>
              </a:rPr>
              <a:t>="true" mandatory="true" </a:t>
            </a:r>
            <a:r>
              <a:rPr lang="en-US" sz="1400" dirty="0" err="1">
                <a:latin typeface="Monaco"/>
                <a:cs typeface="Monaco"/>
              </a:rPr>
              <a:t>onParentVersion</a:t>
            </a:r>
            <a:r>
              <a:rPr lang="en-US" sz="1400" dirty="0">
                <a:latin typeface="Monaco"/>
                <a:cs typeface="Monaco"/>
              </a:rPr>
              <a:t>="COMPUTE" protected="true" multiple="false"&gt;</a:t>
            </a:r>
          </a:p>
          <a:p>
            <a:pPr>
              <a:lnSpc>
                <a:spcPct val="100000"/>
              </a:lnSpc>
              <a:buSzPct val="25000"/>
            </a:pPr>
            <a:r>
              <a:rPr lang="en-US" sz="1400" dirty="0">
                <a:latin typeface="Monaco"/>
                <a:cs typeface="Monaco"/>
              </a:rPr>
              <a:t>            &lt;</a:t>
            </a:r>
            <a:r>
              <a:rPr lang="en-US" sz="1400" dirty="0" err="1">
                <a:latin typeface="Monaco"/>
                <a:cs typeface="Monaco"/>
              </a:rPr>
              <a:t>valueConstraints</a:t>
            </a:r>
            <a:r>
              <a:rPr lang="en-US" sz="1400" dirty="0">
                <a:latin typeface="Monaco"/>
                <a:cs typeface="Monaco"/>
              </a:rPr>
              <a:t> /&gt;</a:t>
            </a:r>
          </a:p>
          <a:p>
            <a:pPr>
              <a:lnSpc>
                <a:spcPct val="100000"/>
              </a:lnSpc>
              <a:buSzPct val="25000"/>
            </a:pPr>
            <a:r>
              <a:rPr lang="en-US" sz="1400" dirty="0">
                <a:latin typeface="Monaco"/>
                <a:cs typeface="Monaco"/>
              </a:rPr>
              <a:t>        &lt;/</a:t>
            </a:r>
            <a:r>
              <a:rPr lang="en-US" sz="1400" dirty="0" err="1">
                <a:latin typeface="Monaco"/>
                <a:cs typeface="Monaco"/>
              </a:rPr>
              <a:t>propertyDefinition</a:t>
            </a:r>
            <a:r>
              <a:rPr lang="en-US" sz="1400" dirty="0">
                <a:latin typeface="Monaco"/>
                <a:cs typeface="Monaco"/>
              </a:rPr>
              <a:t>&gt;</a:t>
            </a:r>
          </a:p>
          <a:p>
            <a:pPr>
              <a:lnSpc>
                <a:spcPct val="100000"/>
              </a:lnSpc>
              <a:buSzPct val="25000"/>
            </a:pPr>
            <a:r>
              <a:rPr lang="en-US" sz="1400" dirty="0">
                <a:latin typeface="Monaco"/>
                <a:cs typeface="Monaco"/>
              </a:rPr>
              <a:t>        &lt;</a:t>
            </a:r>
            <a:r>
              <a:rPr lang="en-US" sz="1400" dirty="0" err="1">
                <a:latin typeface="Monaco"/>
                <a:cs typeface="Monaco"/>
              </a:rPr>
              <a:t>propertyDefinition</a:t>
            </a:r>
            <a:r>
              <a:rPr lang="en-US" sz="1400" dirty="0">
                <a:latin typeface="Monaco"/>
                <a:cs typeface="Monaco"/>
              </a:rPr>
              <a:t> name="</a:t>
            </a:r>
            <a:r>
              <a:rPr lang="en-US" sz="1400" dirty="0" err="1">
                <a:latin typeface="Monaco"/>
                <a:cs typeface="Monaco"/>
              </a:rPr>
              <a:t>jcr:mixinTypes</a:t>
            </a:r>
            <a:r>
              <a:rPr lang="en-US" sz="1400" dirty="0">
                <a:latin typeface="Monaco"/>
                <a:cs typeface="Monaco"/>
              </a:rPr>
              <a:t>" </a:t>
            </a:r>
            <a:r>
              <a:rPr lang="en-US" sz="1400" dirty="0" err="1">
                <a:latin typeface="Monaco"/>
                <a:cs typeface="Monaco"/>
              </a:rPr>
              <a:t>requiredType</a:t>
            </a:r>
            <a:r>
              <a:rPr lang="en-US" sz="1400" dirty="0">
                <a:latin typeface="Monaco"/>
                <a:cs typeface="Monaco"/>
              </a:rPr>
              <a:t>="Name" </a:t>
            </a:r>
            <a:r>
              <a:rPr lang="en-US" sz="1400" dirty="0" err="1">
                <a:latin typeface="Monaco"/>
                <a:cs typeface="Monaco"/>
              </a:rPr>
              <a:t>autoCreated</a:t>
            </a:r>
            <a:r>
              <a:rPr lang="en-US" sz="1400" dirty="0">
                <a:latin typeface="Monaco"/>
                <a:cs typeface="Monaco"/>
              </a:rPr>
              <a:t>="false" mandatory="false" </a:t>
            </a:r>
            <a:r>
              <a:rPr lang="en-US" sz="1400" dirty="0" err="1">
                <a:latin typeface="Monaco"/>
                <a:cs typeface="Monaco"/>
              </a:rPr>
              <a:t>onParentVersion</a:t>
            </a:r>
            <a:r>
              <a:rPr lang="en-US" sz="1400" dirty="0">
                <a:latin typeface="Monaco"/>
                <a:cs typeface="Monaco"/>
              </a:rPr>
              <a:t>="COMPUTE" protected="true" multiple="true"&gt;</a:t>
            </a:r>
          </a:p>
          <a:p>
            <a:pPr>
              <a:lnSpc>
                <a:spcPct val="100000"/>
              </a:lnSpc>
              <a:buSzPct val="25000"/>
            </a:pPr>
            <a:r>
              <a:rPr lang="en-US" sz="1400" dirty="0">
                <a:latin typeface="Monaco"/>
                <a:cs typeface="Monaco"/>
              </a:rPr>
              <a:t>            &lt;</a:t>
            </a:r>
            <a:r>
              <a:rPr lang="en-US" sz="1400" dirty="0" err="1">
                <a:latin typeface="Monaco"/>
                <a:cs typeface="Monaco"/>
              </a:rPr>
              <a:t>valueConstraints</a:t>
            </a:r>
            <a:r>
              <a:rPr lang="en-US" sz="1400" dirty="0">
                <a:latin typeface="Monaco"/>
                <a:cs typeface="Monaco"/>
              </a:rPr>
              <a:t> /&gt;</a:t>
            </a:r>
          </a:p>
          <a:p>
            <a:pPr>
              <a:lnSpc>
                <a:spcPct val="100000"/>
              </a:lnSpc>
              <a:buSzPct val="25000"/>
            </a:pPr>
            <a:r>
              <a:rPr lang="en-US" sz="1400" dirty="0">
                <a:latin typeface="Monaco"/>
                <a:cs typeface="Monaco"/>
              </a:rPr>
              <a:t>        &lt;/</a:t>
            </a:r>
            <a:r>
              <a:rPr lang="en-US" sz="1400" dirty="0" err="1">
                <a:latin typeface="Monaco"/>
                <a:cs typeface="Monaco"/>
              </a:rPr>
              <a:t>propertyDefinition</a:t>
            </a:r>
            <a:r>
              <a:rPr lang="en-US" sz="1400" dirty="0">
                <a:latin typeface="Monaco"/>
                <a:cs typeface="Monaco"/>
              </a:rPr>
              <a:t>&gt;</a:t>
            </a:r>
          </a:p>
          <a:p>
            <a:pPr>
              <a:lnSpc>
                <a:spcPct val="100000"/>
              </a:lnSpc>
              <a:buSzPct val="25000"/>
            </a:pPr>
            <a:r>
              <a:rPr lang="en-US" sz="1400" dirty="0">
                <a:latin typeface="Monaco"/>
                <a:cs typeface="Monaco"/>
              </a:rPr>
              <a:t>    &lt;/</a:t>
            </a:r>
            <a:r>
              <a:rPr lang="en-US" sz="1400" dirty="0" err="1">
                <a:latin typeface="Monaco"/>
                <a:cs typeface="Monaco"/>
              </a:rPr>
              <a:t>propertyDefinitions</a:t>
            </a:r>
            <a:r>
              <a:rPr lang="en-US" sz="1400" dirty="0">
                <a:latin typeface="Monaco"/>
                <a:cs typeface="Monaco"/>
              </a:rPr>
              <a:t>&gt;</a:t>
            </a:r>
          </a:p>
          <a:p>
            <a:pPr>
              <a:lnSpc>
                <a:spcPct val="100000"/>
              </a:lnSpc>
              <a:buSzPct val="25000"/>
            </a:pPr>
            <a:r>
              <a:rPr lang="en-US" sz="1400" dirty="0">
                <a:latin typeface="Monaco"/>
                <a:cs typeface="Monaco"/>
              </a:rPr>
              <a:t>&lt;/</a:t>
            </a:r>
            <a:r>
              <a:rPr lang="en-US" sz="1400" dirty="0" err="1">
                <a:latin typeface="Monaco"/>
                <a:cs typeface="Monaco"/>
              </a:rPr>
              <a:t>nodeType</a:t>
            </a:r>
            <a:r>
              <a:rPr lang="en-US" sz="1400" dirty="0">
                <a:latin typeface="Monaco"/>
                <a:cs typeface="Monaco"/>
              </a:rPr>
              <a:t>&gt;</a:t>
            </a:r>
          </a:p>
          <a:p>
            <a:pPr>
              <a:lnSpc>
                <a:spcPct val="100000"/>
              </a:lnSpc>
              <a:buSzPct val="25000"/>
            </a:pPr>
            <a:endParaRPr lang="en-US" b="1" dirty="0"/>
          </a:p>
          <a:p>
            <a:pPr>
              <a:lnSpc>
                <a:spcPct val="100000"/>
              </a:lnSpc>
              <a:buSzPct val="25000"/>
            </a:pPr>
            <a:r>
              <a:rPr lang="en-US" b="1" dirty="0"/>
              <a:t>Here is how we define the same node type with CND:</a:t>
            </a:r>
          </a:p>
          <a:p>
            <a:pPr>
              <a:lnSpc>
                <a:spcPct val="100000"/>
              </a:lnSpc>
              <a:buSzPct val="25000"/>
            </a:pPr>
            <a:endParaRPr lang="en-US" sz="1400" dirty="0" smtClean="0">
              <a:solidFill>
                <a:srgbClr val="333333"/>
              </a:solidFill>
              <a:latin typeface="Monaco"/>
              <a:ea typeface="MS Gothic"/>
              <a:cs typeface="Monaco"/>
            </a:endParaRPr>
          </a:p>
          <a:p>
            <a:pPr>
              <a:lnSpc>
                <a:spcPct val="100000"/>
              </a:lnSpc>
              <a:buSzPct val="25000"/>
            </a:pPr>
            <a:r>
              <a:rPr lang="en-US" sz="1400" dirty="0">
                <a:solidFill>
                  <a:srgbClr val="333333"/>
                </a:solidFill>
                <a:latin typeface="Monaco"/>
                <a:ea typeface="MS Gothic"/>
                <a:cs typeface="Monaco"/>
              </a:rPr>
              <a:t>[</a:t>
            </a:r>
            <a:r>
              <a:rPr lang="en-US" sz="1400" dirty="0" err="1">
                <a:solidFill>
                  <a:srgbClr val="333333"/>
                </a:solidFill>
                <a:latin typeface="Monaco"/>
                <a:ea typeface="MS Gothic"/>
                <a:cs typeface="Monaco"/>
              </a:rPr>
              <a:t>nt:base</a:t>
            </a:r>
            <a:r>
              <a:rPr lang="en-US" sz="1400" dirty="0">
                <a:solidFill>
                  <a:srgbClr val="333333"/>
                </a:solidFill>
                <a:latin typeface="Monaco"/>
                <a:ea typeface="MS Gothic"/>
                <a:cs typeface="Monaco"/>
              </a:rPr>
              <a:t>] abstract</a:t>
            </a:r>
          </a:p>
          <a:p>
            <a:pPr>
              <a:lnSpc>
                <a:spcPct val="100000"/>
              </a:lnSpc>
              <a:buSzPct val="25000"/>
            </a:pPr>
            <a:r>
              <a:rPr lang="en-US" sz="1400" dirty="0">
                <a:solidFill>
                  <a:srgbClr val="333333"/>
                </a:solidFill>
                <a:latin typeface="Monaco"/>
                <a:ea typeface="MS Gothic"/>
                <a:cs typeface="Monaco"/>
              </a:rPr>
              <a:t>- </a:t>
            </a:r>
            <a:r>
              <a:rPr lang="en-US" sz="1400" dirty="0" err="1">
                <a:solidFill>
                  <a:srgbClr val="333333"/>
                </a:solidFill>
                <a:latin typeface="Monaco"/>
                <a:ea typeface="MS Gothic"/>
                <a:cs typeface="Monaco"/>
              </a:rPr>
              <a:t>jcr:primaryType</a:t>
            </a:r>
            <a:r>
              <a:rPr lang="en-US" sz="1400" dirty="0">
                <a:solidFill>
                  <a:srgbClr val="333333"/>
                </a:solidFill>
                <a:latin typeface="Monaco"/>
                <a:ea typeface="MS Gothic"/>
                <a:cs typeface="Monaco"/>
              </a:rPr>
              <a:t> (NAME) mandatory </a:t>
            </a:r>
            <a:r>
              <a:rPr lang="en-US" sz="1400" dirty="0" err="1">
                <a:solidFill>
                  <a:srgbClr val="333333"/>
                </a:solidFill>
                <a:latin typeface="Monaco"/>
                <a:ea typeface="MS Gothic"/>
                <a:cs typeface="Monaco"/>
              </a:rPr>
              <a:t>autocreated</a:t>
            </a:r>
            <a:r>
              <a:rPr lang="en-US" sz="1400" dirty="0">
                <a:solidFill>
                  <a:srgbClr val="333333"/>
                </a:solidFill>
                <a:latin typeface="Monaco"/>
                <a:ea typeface="MS Gothic"/>
                <a:cs typeface="Monaco"/>
              </a:rPr>
              <a:t> protected COMPUTE</a:t>
            </a:r>
          </a:p>
          <a:p>
            <a:pPr>
              <a:lnSpc>
                <a:spcPct val="100000"/>
              </a:lnSpc>
              <a:buSzPct val="25000"/>
            </a:pPr>
            <a:r>
              <a:rPr lang="en-US" sz="1400" dirty="0">
                <a:solidFill>
                  <a:srgbClr val="333333"/>
                </a:solidFill>
                <a:latin typeface="Monaco"/>
                <a:ea typeface="MS Gothic"/>
                <a:cs typeface="Monaco"/>
              </a:rPr>
              <a:t>- </a:t>
            </a:r>
            <a:r>
              <a:rPr lang="en-US" sz="1400" dirty="0" err="1">
                <a:solidFill>
                  <a:srgbClr val="333333"/>
                </a:solidFill>
                <a:latin typeface="Monaco"/>
                <a:ea typeface="MS Gothic"/>
                <a:cs typeface="Monaco"/>
              </a:rPr>
              <a:t>jcr:mixinTypes</a:t>
            </a:r>
            <a:r>
              <a:rPr lang="en-US" sz="1400" dirty="0">
                <a:solidFill>
                  <a:srgbClr val="333333"/>
                </a:solidFill>
                <a:latin typeface="Monaco"/>
                <a:ea typeface="MS Gothic"/>
                <a:cs typeface="Monaco"/>
              </a:rPr>
              <a:t> (NAME) protected multiple COMPUTE</a:t>
            </a:r>
            <a:endParaRPr lang="en-US" sz="1400" dirty="0" smtClean="0">
              <a:solidFill>
                <a:srgbClr val="333333"/>
              </a:solidFill>
              <a:latin typeface="Monaco"/>
              <a:ea typeface="MS Gothic"/>
              <a:cs typeface="Monaco"/>
            </a:endParaRPr>
          </a:p>
        </p:txBody>
      </p:sp>
    </p:spTree>
    <p:extLst>
      <p:ext uri="{BB962C8B-B14F-4D97-AF65-F5344CB8AC3E}">
        <p14:creationId xmlns:p14="http://schemas.microsoft.com/office/powerpoint/2010/main" val="39324607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Others Improvements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endParaRPr lang="en-US" sz="2400" b="1" dirty="0" smtClean="0"/>
          </a:p>
          <a:p>
            <a:pPr marL="342900" indent="-342900">
              <a:buSzPct val="25000"/>
              <a:buFont typeface="Wingdings" charset="2"/>
              <a:buChar char="u"/>
            </a:pPr>
            <a:r>
              <a:rPr lang="en-US" sz="2400" b="1" i="1" dirty="0"/>
              <a:t>The extension mechanism is re-</a:t>
            </a:r>
            <a:r>
              <a:rPr lang="en-US" sz="2400" b="1" i="1" dirty="0" smtClean="0"/>
              <a:t>loadable</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Exclude nodes from query results</a:t>
            </a:r>
            <a:endParaRPr lang="en-US" sz="2400" b="1" i="1" dirty="0" smtClean="0"/>
          </a:p>
          <a:p>
            <a:pPr>
              <a:buSzPct val="25000"/>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97059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8001000" y="6886440"/>
            <a:ext cx="2598480" cy="520200"/>
          </a:xfrm>
          <a:prstGeom prst="rect">
            <a:avLst/>
          </a:prstGeom>
        </p:spPr>
        <p:txBody>
          <a:bodyPr lIns="0" tIns="0" rIns="0" bIns="0"/>
          <a:lstStyle/>
          <a:p>
            <a:pPr algn="r">
              <a:lnSpc>
                <a:spcPct val="98000"/>
              </a:lnSpc>
            </a:pPr>
            <a:fld id="{DC9FAEFA-3432-4076-A265-D4562F81EFCD}" type="slidenum">
              <a:rPr lang="fr-FR" sz="1400">
                <a:solidFill>
                  <a:srgbClr val="000000"/>
                </a:solidFill>
                <a:latin typeface="Times New Roman"/>
                <a:ea typeface="Arial Unicode MS"/>
              </a:rPr>
              <a:t>14</a:t>
            </a:fld>
            <a:endParaRPr/>
          </a:p>
        </p:txBody>
      </p:sp>
      <p:sp>
        <p:nvSpPr>
          <p:cNvPr id="251"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Enhancements</a:t>
            </a:r>
            <a:endParaRPr lang="en-US" dirty="0"/>
          </a:p>
        </p:txBody>
      </p:sp>
    </p:spTree>
    <p:extLst>
      <p:ext uri="{BB962C8B-B14F-4D97-AF65-F5344CB8AC3E}">
        <p14:creationId xmlns:p14="http://schemas.microsoft.com/office/powerpoint/2010/main" val="3261510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Write operations optimizations</a:t>
            </a:r>
            <a:endParaRPr dirty="0"/>
          </a:p>
        </p:txBody>
      </p:sp>
      <p:pic>
        <p:nvPicPr>
          <p:cNvPr id="3" name="Image 2"/>
          <p:cNvPicPr>
            <a:picLocks noChangeAspect="1"/>
          </p:cNvPicPr>
          <p:nvPr/>
        </p:nvPicPr>
        <p:blipFill>
          <a:blip r:embed="rId3"/>
          <a:stretch>
            <a:fillRect/>
          </a:stretch>
        </p:blipFill>
        <p:spPr>
          <a:xfrm>
            <a:off x="0" y="942158"/>
            <a:ext cx="11160125" cy="5817836"/>
          </a:xfrm>
          <a:prstGeom prst="rect">
            <a:avLst/>
          </a:prstGeom>
        </p:spPr>
      </p:pic>
    </p:spTree>
    <p:extLst>
      <p:ext uri="{BB962C8B-B14F-4D97-AF65-F5344CB8AC3E}">
        <p14:creationId xmlns:p14="http://schemas.microsoft.com/office/powerpoint/2010/main" val="14380374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Write operations </a:t>
            </a:r>
            <a:r>
              <a:rPr lang="en-US" sz="3500" dirty="0" smtClean="0">
                <a:solidFill>
                  <a:srgbClr val="FFA300"/>
                </a:solidFill>
                <a:ea typeface="MS Gothic"/>
              </a:rPr>
              <a:t>optimizations: Update Batching</a:t>
            </a:r>
            <a:endParaRPr dirty="0"/>
          </a:p>
        </p:txBody>
      </p:sp>
      <p:sp>
        <p:nvSpPr>
          <p:cNvPr id="5" name="TextShape 2"/>
          <p:cNvSpPr txBox="1"/>
          <p:nvPr/>
        </p:nvSpPr>
        <p:spPr>
          <a:xfrm>
            <a:off x="507960" y="1351080"/>
            <a:ext cx="10179000" cy="5088600"/>
          </a:xfrm>
          <a:prstGeom prst="rect">
            <a:avLst/>
          </a:prstGeom>
        </p:spPr>
        <p:txBody>
          <a:bodyPr lIns="0" tIns="0" rIns="41760" bIns="0"/>
          <a:lstStyle/>
          <a:p>
            <a:pPr>
              <a:buSzPct val="25000"/>
            </a:pPr>
            <a:endParaRPr lang="en-US" sz="2400" b="1" dirty="0" smtClean="0"/>
          </a:p>
          <a:p>
            <a:pPr marL="342900" indent="-342900">
              <a:buSzPct val="25000"/>
              <a:buFont typeface="Wingdings" charset="2"/>
              <a:buChar char="u"/>
            </a:pPr>
            <a:r>
              <a:rPr lang="en-US" sz="2400" b="1" i="1" dirty="0" smtClean="0"/>
              <a:t>Faster in case you do a lot of operations of the same type</a:t>
            </a:r>
          </a:p>
          <a:p>
            <a:pPr>
              <a:buSzPct val="25000"/>
            </a:pPr>
            <a:endParaRPr lang="en-US" sz="2400" b="1" i="1" dirty="0" smtClean="0"/>
          </a:p>
          <a:p>
            <a:pPr marL="342900" indent="-342900">
              <a:buSzPct val="25000"/>
              <a:buFont typeface="Wingdings" charset="2"/>
              <a:buChar char="u"/>
            </a:pPr>
            <a:r>
              <a:rPr lang="en-US" sz="2400" b="1" i="1" dirty="0" smtClean="0"/>
              <a:t>Partial support of the JCR spec on Oracle</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Enabled when batch-</a:t>
            </a:r>
            <a:r>
              <a:rPr lang="en-US" sz="2400" b="1" i="1" dirty="0" smtClean="0"/>
              <a:t>size &gt; 1 (-1 by default)</a:t>
            </a:r>
            <a:endParaRPr lang="en-US" sz="2400" b="1" i="1" dirty="0" smtClean="0"/>
          </a:p>
          <a:p>
            <a:pPr>
              <a:buSzPct val="25000"/>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8948986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Others </a:t>
            </a:r>
            <a:r>
              <a:rPr lang="fr-FR" sz="3500" dirty="0" err="1">
                <a:solidFill>
                  <a:srgbClr val="FFA300"/>
                </a:solidFill>
                <a:ea typeface="MS Gothic"/>
              </a:rPr>
              <a:t>Enhancements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endParaRPr lang="en-US" sz="2400" b="1" dirty="0" smtClean="0"/>
          </a:p>
          <a:p>
            <a:pPr marL="342900" indent="-342900">
              <a:buSzPct val="25000"/>
              <a:buFont typeface="Wingdings" charset="2"/>
              <a:buChar char="u"/>
            </a:pPr>
            <a:r>
              <a:rPr lang="en-US" sz="2400" b="1" i="1" dirty="0"/>
              <a:t>Smaller memory </a:t>
            </a:r>
            <a:r>
              <a:rPr lang="en-US" sz="2400" b="1" i="1" dirty="0" smtClean="0"/>
              <a:t>footprint</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Use JCR Action as </a:t>
            </a:r>
            <a:r>
              <a:rPr lang="en-US" sz="2400" b="1" i="1" dirty="0" smtClean="0"/>
              <a:t>validator</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Shutdown your cluster </a:t>
            </a:r>
            <a:r>
              <a:rPr lang="en-US" sz="2400" b="1" i="1" dirty="0" smtClean="0"/>
              <a:t>easily</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Indicates the total amount of remaining nodes while </a:t>
            </a:r>
            <a:r>
              <a:rPr lang="en-US" sz="2400" b="1" i="1" dirty="0" smtClean="0"/>
              <a:t>indexing</a:t>
            </a:r>
          </a:p>
          <a:p>
            <a:pPr marL="342900" indent="-342900">
              <a:buSzPct val="25000"/>
              <a:buFont typeface="Wingdings" charset="2"/>
              <a:buChar char="u"/>
            </a:pPr>
            <a:endParaRPr lang="en-US" sz="2400" b="1" i="1" dirty="0"/>
          </a:p>
          <a:p>
            <a:pPr marL="342900" indent="-342900">
              <a:buSzPct val="25000"/>
              <a:buFont typeface="Wingdings" charset="2"/>
              <a:buChar char="u"/>
            </a:pPr>
            <a:r>
              <a:rPr lang="en-US" sz="2400" b="1" i="1" dirty="0"/>
              <a:t>Sort the result of a JCR query case insensitively</a:t>
            </a: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3789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smtClean="0">
                <a:solidFill>
                  <a:srgbClr val="FFFFFF"/>
                </a:solidFill>
                <a:latin typeface="Arial"/>
                <a:ea typeface="MS Gothic"/>
                <a:cs typeface="Arial"/>
              </a:rPr>
              <a:t>What’s new in </a:t>
            </a:r>
            <a:r>
              <a:rPr lang="en-US" sz="4800" dirty="0" err="1" smtClean="0">
                <a:solidFill>
                  <a:srgbClr val="FFFFFF"/>
                </a:solidFill>
                <a:latin typeface="Arial"/>
                <a:ea typeface="MS Gothic"/>
                <a:cs typeface="Arial"/>
              </a:rPr>
              <a:t>eXo</a:t>
            </a:r>
            <a:r>
              <a:rPr lang="en-US" sz="4800" dirty="0" smtClean="0">
                <a:solidFill>
                  <a:srgbClr val="FFFFFF"/>
                </a:solidFill>
                <a:latin typeface="Arial"/>
                <a:ea typeface="MS Gothic"/>
                <a:cs typeface="Arial"/>
              </a:rPr>
              <a:t> JCR 1.15?</a:t>
            </a:r>
            <a:endParaRPr lang="en-US" sz="4800" dirty="0" smtClean="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8001000" y="6886440"/>
            <a:ext cx="2598480" cy="520200"/>
          </a:xfrm>
          <a:prstGeom prst="rect">
            <a:avLst/>
          </a:prstGeom>
        </p:spPr>
        <p:txBody>
          <a:bodyPr lIns="0" tIns="0" rIns="0" bIns="0"/>
          <a:lstStyle/>
          <a:p>
            <a:pPr algn="r">
              <a:lnSpc>
                <a:spcPct val="98000"/>
              </a:lnSpc>
            </a:pPr>
            <a:fld id="{DC9FAEFA-3432-4076-A265-D4562F81EFCD}" type="slidenum">
              <a:rPr lang="fr-FR" sz="1400">
                <a:solidFill>
                  <a:srgbClr val="000000"/>
                </a:solidFill>
                <a:latin typeface="Times New Roman"/>
                <a:ea typeface="Arial Unicode MS"/>
              </a:rPr>
              <a:t>2</a:t>
            </a:fld>
            <a:endParaRPr/>
          </a:p>
        </p:txBody>
      </p:sp>
      <p:sp>
        <p:nvSpPr>
          <p:cNvPr id="251"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New Features</a:t>
            </a:r>
            <a:endParaRPr dirty="0"/>
          </a:p>
        </p:txBody>
      </p:sp>
    </p:spTree>
    <p:extLst>
      <p:ext uri="{BB962C8B-B14F-4D97-AF65-F5344CB8AC3E}">
        <p14:creationId xmlns:p14="http://schemas.microsoft.com/office/powerpoint/2010/main" val="22896099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Dedicated tables per workspace</a:t>
            </a:r>
            <a:endParaRPr dirty="0"/>
          </a:p>
        </p:txBody>
      </p:sp>
      <p:pic>
        <p:nvPicPr>
          <p:cNvPr id="2" name="Image 1"/>
          <p:cNvPicPr>
            <a:picLocks noChangeAspect="1"/>
          </p:cNvPicPr>
          <p:nvPr/>
        </p:nvPicPr>
        <p:blipFill>
          <a:blip r:embed="rId3"/>
          <a:stretch>
            <a:fillRect/>
          </a:stretch>
        </p:blipFill>
        <p:spPr>
          <a:xfrm>
            <a:off x="1" y="873033"/>
            <a:ext cx="11160124" cy="5889007"/>
          </a:xfrm>
          <a:prstGeom prst="rect">
            <a:avLst/>
          </a:prstGeom>
        </p:spPr>
      </p:pic>
    </p:spTree>
    <p:extLst>
      <p:ext uri="{BB962C8B-B14F-4D97-AF65-F5344CB8AC3E}">
        <p14:creationId xmlns:p14="http://schemas.microsoft.com/office/powerpoint/2010/main" val="31095270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27747906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Index replication strategies</a:t>
            </a:r>
            <a:endParaRPr lang="en-US" sz="3600"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20958492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727077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each node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6123815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39849601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Index replication strategies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r>
              <a:rPr lang="en-US" sz="2200" b="1" i="1" dirty="0"/>
              <a:t>Ensures consistency as </a:t>
            </a:r>
            <a:r>
              <a:rPr lang="en-US" sz="2200" b="1" i="1" dirty="0" smtClean="0"/>
              <a:t>each node reads </a:t>
            </a:r>
            <a:r>
              <a:rPr lang="en-US" sz="2200" b="1" i="1" dirty="0"/>
              <a:t>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801310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3927</TotalTime>
  <Words>2474</Words>
  <Application>Microsoft Macintosh PowerPoint</Application>
  <PresentationFormat>Personnalisé</PresentationFormat>
  <Paragraphs>197</Paragraphs>
  <Slides>18</Slides>
  <Notes>18</Notes>
  <HiddenSlides>0</HiddenSlides>
  <MMClips>0</MMClips>
  <ScaleCrop>false</ScaleCrop>
  <HeadingPairs>
    <vt:vector size="4" baseType="variant">
      <vt:variant>
        <vt:lpstr>Thème</vt:lpstr>
      </vt:variant>
      <vt:variant>
        <vt:i4>3</vt:i4>
      </vt:variant>
      <vt:variant>
        <vt:lpstr>Titres des diapositives</vt:lpstr>
      </vt:variant>
      <vt:variant>
        <vt:i4>18</vt:i4>
      </vt:variant>
    </vt:vector>
  </HeadingPairs>
  <TitlesOfParts>
    <vt:vector size="21"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90</cp:revision>
  <dcterms:modified xsi:type="dcterms:W3CDTF">2013-04-17T12:31:09Z</dcterms:modified>
</cp:coreProperties>
</file>