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84" r:id="rId4"/>
    <p:sldId id="285" r:id="rId5"/>
    <p:sldId id="258" r:id="rId6"/>
    <p:sldId id="259" r:id="rId7"/>
    <p:sldId id="273" r:id="rId8"/>
    <p:sldId id="272" r:id="rId9"/>
    <p:sldId id="283" r:id="rId10"/>
    <p:sldId id="282" r:id="rId11"/>
    <p:sldId id="274" r:id="rId12"/>
    <p:sldId id="260" r:id="rId13"/>
    <p:sldId id="261" r:id="rId14"/>
    <p:sldId id="275" r:id="rId15"/>
    <p:sldId id="263" r:id="rId16"/>
    <p:sldId id="264" r:id="rId17"/>
    <p:sldId id="276" r:id="rId18"/>
    <p:sldId id="266" r:id="rId19"/>
    <p:sldId id="267" r:id="rId20"/>
    <p:sldId id="268" r:id="rId21"/>
    <p:sldId id="269" r:id="rId22"/>
    <p:sldId id="270" r:id="rId23"/>
    <p:sldId id="277" r:id="rId24"/>
    <p:sldId id="278" r:id="rId25"/>
    <p:sldId id="279" r:id="rId26"/>
    <p:sldId id="280" r:id="rId27"/>
    <p:sldId id="281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677" autoAdjust="0"/>
  </p:normalViewPr>
  <p:slideViewPr>
    <p:cSldViewPr>
      <p:cViewPr varScale="1">
        <p:scale>
          <a:sx n="106" d="100"/>
          <a:sy n="106" d="100"/>
        </p:scale>
        <p:origin x="1686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6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108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28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69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2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84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FCE708-3684-473C-A788-4D90E1C784B6}" type="datetimeFigureOut">
              <a:rPr lang="en-US" smtClean="0"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966BA-83AE-4962-82F4-C3E6C28D2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Twitter </a:t>
            </a:r>
            <a:r>
              <a:rPr lang="en-US" dirty="0" smtClean="0"/>
              <a:t>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93762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 smtClean="0"/>
              <a:t>Eric Newsom</a:t>
            </a:r>
          </a:p>
          <a:p>
            <a:r>
              <a:rPr lang="en-US" sz="1800" dirty="0" err="1" smtClean="0"/>
              <a:t>Keifer</a:t>
            </a:r>
            <a:r>
              <a:rPr lang="en-US" sz="1800" dirty="0" smtClean="0"/>
              <a:t> Laverty</a:t>
            </a:r>
          </a:p>
          <a:p>
            <a:r>
              <a:rPr lang="en-US" sz="1800" dirty="0" smtClean="0"/>
              <a:t>Devon </a:t>
            </a:r>
            <a:r>
              <a:rPr lang="en-US" sz="1800" dirty="0" err="1" smtClean="0"/>
              <a:t>moses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852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Class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79654"/>
            <a:ext cx="8330062" cy="45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6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Priorities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14600"/>
            <a:ext cx="6711654" cy="4195481"/>
          </a:xfrm>
        </p:spPr>
        <p:txBody>
          <a:bodyPr/>
          <a:lstStyle/>
          <a:p>
            <a:r>
              <a:rPr lang="en-US" sz="2400" dirty="0" smtClean="0"/>
              <a:t>We determined that with the allotted time frame we should assign priorities to the functional requirements we desired to implement.</a:t>
            </a:r>
          </a:p>
          <a:p>
            <a:r>
              <a:rPr lang="en-US" sz="2400" dirty="0" smtClean="0"/>
              <a:t>Priorities were assigned based on what we believed was necessary for execution, as well as what was technically feasible.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Priorities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25232739"/>
              </p:ext>
            </p:extLst>
          </p:nvPr>
        </p:nvGraphicFramePr>
        <p:xfrm>
          <a:off x="914400" y="1600200"/>
          <a:ext cx="731520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119627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958289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40606997"/>
                    </a:ext>
                  </a:extLst>
                </a:gridCol>
              </a:tblGrid>
              <a:tr h="768820">
                <a:tc>
                  <a:txBody>
                    <a:bodyPr/>
                    <a:lstStyle/>
                    <a:p>
                      <a:r>
                        <a:rPr lang="en-US" dirty="0" smtClean="0"/>
                        <a:t>Highest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Middle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7514"/>
                  </a:ext>
                </a:extLst>
              </a:tr>
              <a:tr h="1498223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Twitter and Database Connections.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Storing</a:t>
                      </a:r>
                      <a:r>
                        <a:rPr lang="en-US" baseline="0" dirty="0" smtClean="0"/>
                        <a:t> collected tweets into database.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Visualization.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267874"/>
                  </a:ext>
                </a:extLst>
              </a:tr>
              <a:tr h="1152479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r>
                        <a:rPr lang="en-US" baseline="0" dirty="0" smtClean="0"/>
                        <a:t> Creation.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GUI</a:t>
                      </a:r>
                      <a:r>
                        <a:rPr lang="en-US" baseline="0" dirty="0" smtClean="0"/>
                        <a:t> Creation for inputs.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by date.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06221"/>
                  </a:ext>
                </a:extLst>
              </a:tr>
              <a:tr h="1152479">
                <a:tc>
                  <a:txBody>
                    <a:bodyPr/>
                    <a:lstStyle/>
                    <a:p>
                      <a:r>
                        <a:rPr lang="en-US" dirty="0" smtClean="0"/>
                        <a:t>Profanity</a:t>
                      </a:r>
                      <a:r>
                        <a:rPr lang="en-US" baseline="0" dirty="0" smtClean="0"/>
                        <a:t> Filtering.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 results of queries.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data reports.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48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8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Decisions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8436" y="2286000"/>
            <a:ext cx="6711654" cy="4195481"/>
          </a:xfrm>
        </p:spPr>
        <p:txBody>
          <a:bodyPr/>
          <a:lstStyle/>
          <a:p>
            <a:r>
              <a:rPr lang="en-US" dirty="0" smtClean="0"/>
              <a:t>We believed that we would benefit from the Object-Oriented nature of Java.</a:t>
            </a:r>
          </a:p>
          <a:p>
            <a:r>
              <a:rPr lang="en-US" dirty="0" smtClean="0"/>
              <a:t>This allowed us to create our own tweet object for uniformity across the application.</a:t>
            </a:r>
            <a:endParaRPr lang="en-US" dirty="0" smtClean="0"/>
          </a:p>
          <a:p>
            <a:r>
              <a:rPr lang="en-US" dirty="0" smtClean="0"/>
              <a:t>We also had prior experience with Java and more specifically the twitter4j library and the JDBC library used for connections to Twitter and Databases.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385547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Java?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77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Design Decisions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5615" y="2438400"/>
            <a:ext cx="6711654" cy="4195481"/>
          </a:xfrm>
        </p:spPr>
        <p:txBody>
          <a:bodyPr>
            <a:normAutofit/>
          </a:bodyPr>
          <a:lstStyle/>
          <a:p>
            <a:r>
              <a:rPr lang="en-US" sz="2200" dirty="0" smtClean="0"/>
              <a:t>We desired a platform that would be free of cost as we will only be utilizing it for 3 months.</a:t>
            </a:r>
          </a:p>
          <a:p>
            <a:r>
              <a:rPr lang="en-US" sz="2200" dirty="0" smtClean="0"/>
              <a:t>Of all the free SQL databases AWS provided the most disk space.</a:t>
            </a:r>
          </a:p>
          <a:p>
            <a:r>
              <a:rPr lang="en-US" sz="2200" dirty="0" smtClean="0"/>
              <a:t>We chose to use a relational SQL database because we have prior experience working with them.</a:t>
            </a:r>
            <a:endParaRPr 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Amazon Web Services?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666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438400"/>
            <a:ext cx="7325700" cy="4195763"/>
          </a:xfrm>
        </p:spPr>
        <p:txBody>
          <a:bodyPr>
            <a:normAutofit/>
          </a:bodyPr>
          <a:lstStyle/>
          <a:p>
            <a:r>
              <a:rPr lang="en-US" sz="2100" dirty="0" smtClean="0"/>
              <a:t>Setup connections to twitter and the database.</a:t>
            </a:r>
          </a:p>
          <a:p>
            <a:r>
              <a:rPr lang="en-US" sz="2100" dirty="0" smtClean="0"/>
              <a:t>Search Twitter and Database by keyword.</a:t>
            </a:r>
          </a:p>
          <a:p>
            <a:r>
              <a:rPr lang="en-US" sz="2100" dirty="0" smtClean="0"/>
              <a:t>Allow insertion of results from twitter into the database.</a:t>
            </a:r>
            <a:endParaRPr lang="en-US" sz="2100" dirty="0"/>
          </a:p>
        </p:txBody>
      </p:sp>
      <p:sp>
        <p:nvSpPr>
          <p:cNvPr id="6" name="TextBox 5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73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decided to implement three classes in the first spiral.</a:t>
            </a:r>
          </a:p>
          <a:p>
            <a:pPr lvl="1"/>
            <a:r>
              <a:rPr lang="en-US" dirty="0" err="1" smtClean="0"/>
              <a:t>TwitterInstance</a:t>
            </a:r>
            <a:r>
              <a:rPr lang="en-US" dirty="0" smtClean="0"/>
              <a:t> is a class that establishes a connection to twitter and allows the submission of queries.</a:t>
            </a:r>
          </a:p>
          <a:p>
            <a:pPr lvl="1"/>
            <a:r>
              <a:rPr lang="en-US" dirty="0" err="1" smtClean="0"/>
              <a:t>SQLInstance</a:t>
            </a:r>
            <a:r>
              <a:rPr lang="en-US" dirty="0" smtClean="0"/>
              <a:t> is a class that establishes a connection to our database and allows insertion and selection of tweets</a:t>
            </a:r>
          </a:p>
          <a:p>
            <a:pPr lvl="1"/>
            <a:r>
              <a:rPr lang="en-US" dirty="0" err="1" smtClean="0"/>
              <a:t>dataCollector</a:t>
            </a:r>
            <a:r>
              <a:rPr lang="en-US" dirty="0" smtClean="0"/>
              <a:t> is a class that utilizes </a:t>
            </a:r>
            <a:r>
              <a:rPr lang="en-US" dirty="0" err="1" smtClean="0"/>
              <a:t>TwitterInstance</a:t>
            </a:r>
            <a:r>
              <a:rPr lang="en-US" dirty="0" smtClean="0"/>
              <a:t> and </a:t>
            </a:r>
            <a:r>
              <a:rPr lang="en-US" dirty="0" err="1" smtClean="0"/>
              <a:t>SQLInstance</a:t>
            </a:r>
            <a:r>
              <a:rPr lang="en-US" dirty="0" smtClean="0"/>
              <a:t> to collect and move data between the two.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6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514600"/>
            <a:ext cx="6711654" cy="4195481"/>
          </a:xfrm>
        </p:spPr>
        <p:txBody>
          <a:bodyPr/>
          <a:lstStyle/>
          <a:p>
            <a:r>
              <a:rPr lang="en-US" dirty="0" smtClean="0"/>
              <a:t>In our database we decided to have a Tweets tables to store content and information about tweets and a Users table to store users and information about them in the future.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960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performed unit testing on the first spiral by utilizing </a:t>
            </a:r>
            <a:r>
              <a:rPr lang="en-US" dirty="0" err="1" smtClean="0"/>
              <a:t>dataCollector</a:t>
            </a:r>
            <a:r>
              <a:rPr lang="en-US" dirty="0" smtClean="0"/>
              <a:t> as our “dummy main” and testing the functionality of </a:t>
            </a:r>
            <a:r>
              <a:rPr lang="en-US" dirty="0" err="1" smtClean="0"/>
              <a:t>TwitterInstance</a:t>
            </a:r>
            <a:r>
              <a:rPr lang="en-US" dirty="0" smtClean="0"/>
              <a:t> and </a:t>
            </a:r>
            <a:r>
              <a:rPr lang="en-US" dirty="0" err="1" smtClean="0"/>
              <a:t>SQLInstance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Query results from Twitter were slow and made us consider speed up options in the future.</a:t>
            </a:r>
            <a:endParaRPr lang="en-US" dirty="0" smtClean="0"/>
          </a:p>
          <a:p>
            <a:r>
              <a:rPr lang="en-US" dirty="0" smtClean="0"/>
              <a:t>Twitter4J and JDBC had different structures for returning </a:t>
            </a:r>
            <a:r>
              <a:rPr lang="en-US" dirty="0" smtClean="0"/>
              <a:t>data, therefore we needed a uniform object for tweets.</a:t>
            </a:r>
            <a:endParaRPr lang="en-US" dirty="0"/>
          </a:p>
          <a:p>
            <a:r>
              <a:rPr lang="en-US" dirty="0" smtClean="0"/>
              <a:t>Realized that profanity was an issue and needed to come up with a way to filter tweets containing profanity.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Evaluation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13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946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Creation of a Menu to easily test upcoming features.</a:t>
            </a:r>
            <a:endParaRPr lang="en-US" sz="2400" dirty="0" smtClean="0"/>
          </a:p>
          <a:p>
            <a:r>
              <a:rPr lang="en-US" sz="2400" dirty="0" smtClean="0"/>
              <a:t>Implement a basic profanity filter to allow flagging of tweets containing profanity.</a:t>
            </a:r>
            <a:endParaRPr lang="en-US" sz="2400" dirty="0" smtClean="0"/>
          </a:p>
          <a:p>
            <a:r>
              <a:rPr lang="en-US" sz="2400" dirty="0" smtClean="0"/>
              <a:t>Creation of a tweet object to be uniformly used throughout the program.</a:t>
            </a:r>
          </a:p>
          <a:p>
            <a:r>
              <a:rPr lang="en-US" sz="2400" dirty="0" smtClean="0"/>
              <a:t>Implement search by username for Twitter and Database.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6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533400"/>
            <a:ext cx="7055380" cy="1400530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057400"/>
            <a:ext cx="6711654" cy="4195481"/>
          </a:xfrm>
        </p:spPr>
        <p:txBody>
          <a:bodyPr/>
          <a:lstStyle/>
          <a:p>
            <a:r>
              <a:rPr lang="en-US" sz="2200" dirty="0" smtClean="0"/>
              <a:t>Search for tweets and store into our database.</a:t>
            </a:r>
            <a:endParaRPr lang="en-US" sz="2200" dirty="0"/>
          </a:p>
          <a:p>
            <a:r>
              <a:rPr lang="en-US" sz="2200" dirty="0" smtClean="0"/>
              <a:t>Our projected user base is businesses or individuals that desire to improve their social media presence.</a:t>
            </a:r>
          </a:p>
          <a:p>
            <a:r>
              <a:rPr lang="en-US" sz="2200" dirty="0" smtClean="0"/>
              <a:t>We will accomplish this by providing a platform for them to analyze their own Twitter usage and trends in consumer interests.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06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362200"/>
            <a:ext cx="6711654" cy="4195481"/>
          </a:xfrm>
        </p:spPr>
        <p:txBody>
          <a:bodyPr/>
          <a:lstStyle/>
          <a:p>
            <a:r>
              <a:rPr lang="en-US" dirty="0" smtClean="0"/>
              <a:t>We desired a User Interface that allowed for input of keyword, username, desired number of results, data to search from, and filtering profanity.</a:t>
            </a:r>
            <a:endParaRPr lang="en-US" dirty="0"/>
          </a:p>
          <a:p>
            <a:r>
              <a:rPr lang="en-US" dirty="0"/>
              <a:t>We needed a list of profane words to check the contents of the tweets against.</a:t>
            </a:r>
          </a:p>
          <a:p>
            <a:r>
              <a:rPr lang="en-US" dirty="0" smtClean="0"/>
              <a:t>A tweet object that stored information about a tweet in a </a:t>
            </a:r>
            <a:r>
              <a:rPr lang="en-US" dirty="0" smtClean="0"/>
              <a:t>uniform matter that could be utilized in both </a:t>
            </a:r>
            <a:r>
              <a:rPr lang="en-US" dirty="0" err="1" smtClean="0"/>
              <a:t>TwitterInstance</a:t>
            </a:r>
            <a:r>
              <a:rPr lang="en-US" dirty="0" smtClean="0"/>
              <a:t> and </a:t>
            </a:r>
            <a:r>
              <a:rPr lang="en-US" dirty="0" err="1" smtClean="0"/>
              <a:t>SQLInstance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9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4384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utilized Eclipse’s Window Builder plug-in to create the User Interface we desired.</a:t>
            </a:r>
          </a:p>
          <a:p>
            <a:r>
              <a:rPr lang="en-US" sz="2400" dirty="0" smtClean="0"/>
              <a:t>We created an array of profane words that we could iterate through and check for the presence of each word in the content of our tweets.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55615" y="138310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84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47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The implementation of a Tweet object was very beneficial to the execution of the rest of our application.</a:t>
            </a:r>
          </a:p>
          <a:p>
            <a:r>
              <a:rPr lang="en-US" dirty="0" smtClean="0"/>
              <a:t>We also realized that implementing an efficient and effective profanity filter isn’t feasible in our timeframe. </a:t>
            </a:r>
          </a:p>
          <a:p>
            <a:r>
              <a:rPr lang="en-US" dirty="0" smtClean="0"/>
              <a:t>With evolution of our profanity filter we needed a function to update profanity flags in the database.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0142" y="137781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Evaluation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7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47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Generate a table of tweets from our search queries.</a:t>
            </a:r>
          </a:p>
          <a:p>
            <a:r>
              <a:rPr lang="en-US" sz="2400" dirty="0" smtClean="0"/>
              <a:t>Create a function to update profanity flags of tweets stored in the database.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0142" y="137781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Requirements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3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47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needed a dynamic table that could hold 0 – 100 tweets with resizable columns.</a:t>
            </a:r>
          </a:p>
          <a:p>
            <a:r>
              <a:rPr lang="en-US" sz="2400" dirty="0" smtClean="0"/>
              <a:t>The function used to update profanity flags needed to gather all tweets and check them against the most recent profanity filter.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0142" y="137781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15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47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used a </a:t>
            </a:r>
            <a:r>
              <a:rPr lang="en-US" sz="2400" dirty="0" err="1" smtClean="0"/>
              <a:t>Jtable</a:t>
            </a:r>
            <a:r>
              <a:rPr lang="en-US" sz="2400" dirty="0" smtClean="0"/>
              <a:t> within a scroll pane to generate a dynamic table that also had resizing functionality.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142" y="137781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Implementation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30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47" y="2514600"/>
            <a:ext cx="6711654" cy="41954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Updating all tweets stored in database is a cumbersome process and needed a more efficient implementation.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0142" y="1377819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Evaluation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670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32343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 search by date functionality.</a:t>
            </a:r>
          </a:p>
          <a:p>
            <a:r>
              <a:rPr lang="en-US" sz="2400" dirty="0" smtClean="0"/>
              <a:t>Implement and update function to periodically update all stored tweets retweet and favorite counts.</a:t>
            </a:r>
          </a:p>
          <a:p>
            <a:r>
              <a:rPr lang="en-US" sz="2400" dirty="0" smtClean="0"/>
              <a:t>Implement a function to check whether stored tweets are still active.</a:t>
            </a:r>
          </a:p>
          <a:p>
            <a:r>
              <a:rPr lang="en-US" sz="2400" dirty="0" smtClean="0"/>
              <a:t>Add more analyzation and visualization tools.</a:t>
            </a:r>
          </a:p>
          <a:p>
            <a:r>
              <a:rPr lang="en-US" sz="2400" dirty="0" smtClean="0"/>
              <a:t>Add a function to periodically collect data.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269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0"/>
            <a:ext cx="6620967" cy="1915647"/>
          </a:xfrm>
        </p:spPr>
        <p:txBody>
          <a:bodyPr/>
          <a:lstStyle/>
          <a:p>
            <a:pPr algn="ctr"/>
            <a:r>
              <a:rPr lang="en-US" sz="13800" dirty="0" smtClean="0"/>
              <a:t>DEMO</a:t>
            </a:r>
            <a:endParaRPr lang="en-US" sz="13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133600"/>
            <a:ext cx="8055067" cy="33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" r="19465"/>
          <a:stretch/>
        </p:blipFill>
        <p:spPr>
          <a:xfrm>
            <a:off x="838200" y="1600200"/>
            <a:ext cx="7391399" cy="45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7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055380" cy="1400530"/>
          </a:xfrm>
        </p:spPr>
        <p:txBody>
          <a:bodyPr/>
          <a:lstStyle/>
          <a:p>
            <a:r>
              <a:rPr lang="en-US" dirty="0" smtClean="0"/>
              <a:t>Spiral Design Methodology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72613"/>
              </p:ext>
            </p:extLst>
          </p:nvPr>
        </p:nvGraphicFramePr>
        <p:xfrm>
          <a:off x="914400" y="1905000"/>
          <a:ext cx="7315202" cy="3866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1">
                  <a:extLst>
                    <a:ext uri="{9D8B030D-6E8A-4147-A177-3AD203B41FA5}">
                      <a16:colId xmlns:a16="http://schemas.microsoft.com/office/drawing/2014/main" val="3551919822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465279446"/>
                    </a:ext>
                  </a:extLst>
                </a:gridCol>
              </a:tblGrid>
              <a:tr h="52996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23824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Allows for maximum features in the allotted</a:t>
                      </a:r>
                      <a:r>
                        <a:rPr lang="en-US" baseline="0" dirty="0" smtClean="0"/>
                        <a:t> time frame.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Spirals may</a:t>
                      </a:r>
                      <a:r>
                        <a:rPr lang="en-US" baseline="0" dirty="0" smtClean="0"/>
                        <a:t> continue indefinitely.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21254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accommodate changing requirements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number of spirals</a:t>
                      </a:r>
                      <a:r>
                        <a:rPr lang="en-US" baseline="0" dirty="0" smtClean="0"/>
                        <a:t> requires many versions and much documentation.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317942"/>
                  </a:ext>
                </a:extLst>
              </a:tr>
              <a:tr h="757098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Working versions at the end of every cycle.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62255"/>
                  </a:ext>
                </a:extLst>
              </a:tr>
              <a:tr h="451593">
                <a:tc>
                  <a:txBody>
                    <a:bodyPr/>
                    <a:lstStyle/>
                    <a:p>
                      <a:r>
                        <a:rPr lang="en-US" dirty="0" smtClean="0"/>
                        <a:t>Easily allows for modular</a:t>
                      </a:r>
                      <a:r>
                        <a:rPr lang="en-US" baseline="0" dirty="0" smtClean="0"/>
                        <a:t> testing.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97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</a:t>
            </a:r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2438400"/>
            <a:ext cx="7401900" cy="41957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A desired string or username to search for.</a:t>
            </a:r>
            <a:endParaRPr lang="en-US" sz="2400" dirty="0"/>
          </a:p>
          <a:p>
            <a:pPr lvl="1"/>
            <a:r>
              <a:rPr lang="en-US" sz="2400" dirty="0" smtClean="0"/>
              <a:t>The desired set of data to search from.</a:t>
            </a:r>
            <a:endParaRPr lang="en-US" sz="2400" dirty="0"/>
          </a:p>
          <a:p>
            <a:pPr lvl="1"/>
            <a:r>
              <a:rPr lang="en-US" sz="2400" dirty="0" smtClean="0"/>
              <a:t>The desired amount of tweets to be returned.</a:t>
            </a:r>
            <a:endParaRPr lang="en-US" sz="2400" dirty="0"/>
          </a:p>
          <a:p>
            <a:pPr lvl="1"/>
            <a:r>
              <a:rPr lang="en-US" sz="2400" dirty="0" smtClean="0"/>
              <a:t>Desired search filters. (e.g. No Replies, No Profanity, etc.)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85324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33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</a:t>
            </a:r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838200" y="2895600"/>
            <a:ext cx="7315199" cy="4200245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Search </a:t>
            </a:r>
            <a:r>
              <a:rPr lang="en-US" sz="2400" dirty="0" smtClean="0"/>
              <a:t>Twitter or Database for desired string or username. </a:t>
            </a:r>
          </a:p>
          <a:p>
            <a:pPr lvl="1"/>
            <a:r>
              <a:rPr lang="en-US" sz="2400" dirty="0" smtClean="0"/>
              <a:t>Transform the datatypes returned by Twitter/Database into our common data structure.</a:t>
            </a:r>
          </a:p>
          <a:p>
            <a:pPr lvl="1"/>
            <a:r>
              <a:rPr lang="en-US" sz="2400" dirty="0" smtClean="0"/>
              <a:t>Assign profanity flags to each tweet.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853248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Transformations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6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Overall </a:t>
            </a:r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200" y="2819400"/>
            <a:ext cx="7401900" cy="4195763"/>
          </a:xfrm>
        </p:spPr>
        <p:txBody>
          <a:bodyPr>
            <a:normAutofit/>
          </a:bodyPr>
          <a:lstStyle/>
          <a:p>
            <a:pPr lvl="1"/>
            <a:r>
              <a:rPr lang="en-US" sz="2400" dirty="0" smtClean="0"/>
              <a:t>Displays the tweets returned from Twitter or our database in an organized table.</a:t>
            </a:r>
            <a:endParaRPr lang="en-US" sz="2400" dirty="0" smtClean="0"/>
          </a:p>
          <a:p>
            <a:pPr lvl="1"/>
            <a:r>
              <a:rPr lang="en-US" sz="2400" dirty="0" smtClean="0"/>
              <a:t>Organize data collected into visual representations depending on user preferences.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990600" y="1853248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Outputs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044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Class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53248"/>
            <a:ext cx="8239942" cy="4114800"/>
          </a:xfrm>
        </p:spPr>
      </p:pic>
    </p:spTree>
    <p:extLst>
      <p:ext uri="{BB962C8B-B14F-4D97-AF65-F5344CB8AC3E}">
        <p14:creationId xmlns:p14="http://schemas.microsoft.com/office/powerpoint/2010/main" val="37336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356</TotalTime>
  <Words>1027</Words>
  <Application>Microsoft Office PowerPoint</Application>
  <PresentationFormat>On-screen Show (4:3)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Century Gothic</vt:lpstr>
      <vt:lpstr>Wingdings 3</vt:lpstr>
      <vt:lpstr>Ion</vt:lpstr>
      <vt:lpstr>Twitter Analytics</vt:lpstr>
      <vt:lpstr>Project Overview</vt:lpstr>
      <vt:lpstr>Use Case Diagram</vt:lpstr>
      <vt:lpstr>Sequence Diagram</vt:lpstr>
      <vt:lpstr>Spiral Design Methodology</vt:lpstr>
      <vt:lpstr>Overall Functional Requirements</vt:lpstr>
      <vt:lpstr>Overall Functional Requirements</vt:lpstr>
      <vt:lpstr>Overall Functional Requirements</vt:lpstr>
      <vt:lpstr>First Class Diagram</vt:lpstr>
      <vt:lpstr>Updated Class Diagram</vt:lpstr>
      <vt:lpstr>Requirement Priorities</vt:lpstr>
      <vt:lpstr>Requirement Priorities</vt:lpstr>
      <vt:lpstr>Overall Design Decisions</vt:lpstr>
      <vt:lpstr>Overall Design Decisions</vt:lpstr>
      <vt:lpstr>Spiral 1</vt:lpstr>
      <vt:lpstr>Spiral 1</vt:lpstr>
      <vt:lpstr>Spiral 1</vt:lpstr>
      <vt:lpstr>Spiral 1</vt:lpstr>
      <vt:lpstr>Spiral 2</vt:lpstr>
      <vt:lpstr>Spiral 2</vt:lpstr>
      <vt:lpstr>Spiral 2</vt:lpstr>
      <vt:lpstr>Spiral 2</vt:lpstr>
      <vt:lpstr>Spiral 3</vt:lpstr>
      <vt:lpstr>Spiral 3</vt:lpstr>
      <vt:lpstr>Spiral 3</vt:lpstr>
      <vt:lpstr>Spiral 3</vt:lpstr>
      <vt:lpstr>Moving Forward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</dc:creator>
  <cp:lastModifiedBy>James Laverty</cp:lastModifiedBy>
  <cp:revision>32</cp:revision>
  <dcterms:created xsi:type="dcterms:W3CDTF">2016-11-15T20:01:44Z</dcterms:created>
  <dcterms:modified xsi:type="dcterms:W3CDTF">2016-11-16T02:09:36Z</dcterms:modified>
</cp:coreProperties>
</file>