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31"/>
  </p:notesMasterIdLst>
  <p:sldIdLst>
    <p:sldId id="256" r:id="rId2"/>
    <p:sldId id="287" r:id="rId3"/>
    <p:sldId id="257" r:id="rId4"/>
    <p:sldId id="284" r:id="rId5"/>
    <p:sldId id="285" r:id="rId6"/>
    <p:sldId id="258" r:id="rId7"/>
    <p:sldId id="259" r:id="rId8"/>
    <p:sldId id="273" r:id="rId9"/>
    <p:sldId id="272" r:id="rId10"/>
    <p:sldId id="283" r:id="rId11"/>
    <p:sldId id="282" r:id="rId12"/>
    <p:sldId id="274" r:id="rId13"/>
    <p:sldId id="260" r:id="rId14"/>
    <p:sldId id="261" r:id="rId15"/>
    <p:sldId id="275" r:id="rId16"/>
    <p:sldId id="263" r:id="rId17"/>
    <p:sldId id="264" r:id="rId18"/>
    <p:sldId id="276" r:id="rId19"/>
    <p:sldId id="266" r:id="rId20"/>
    <p:sldId id="267" r:id="rId21"/>
    <p:sldId id="268" r:id="rId22"/>
    <p:sldId id="269" r:id="rId23"/>
    <p:sldId id="270" r:id="rId24"/>
    <p:sldId id="277" r:id="rId25"/>
    <p:sldId id="278" r:id="rId26"/>
    <p:sldId id="279" r:id="rId27"/>
    <p:sldId id="280" r:id="rId28"/>
    <p:sldId id="281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7" autoAdjust="0"/>
  </p:normalViewPr>
  <p:slideViewPr>
    <p:cSldViewPr>
      <p:cViewPr varScale="1">
        <p:scale>
          <a:sx n="65" d="100"/>
          <a:sy n="65" d="100"/>
        </p:scale>
        <p:origin x="13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89BE-A084-4905-9584-E639240066E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76-7819-4400-913A-1152362BB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8F03-6DEE-45F0-A1B1-FB51AB28AD43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2449-4FC2-48AE-8541-B6E08F928B71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2DAD-A79E-446F-8C89-1B5F8F3DC056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4EC-730C-4F36-A096-225CA293DBD6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10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F337-E8A8-47C9-AAAE-C291CC18ECEB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E2F-F0A1-451E-99BF-6527CEC27932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6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9D80-DDBD-4D97-9265-5606F0A89764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3706-E497-4DE6-8733-0B498BD86530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4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7F-477C-4EBB-A9FB-F63C3CA068D7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63B-03F4-4FE2-8C98-D1F6B7DF8912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ECE-9B0D-4EC1-884E-4813CB34D241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FA-C627-4ED6-9C27-370F7A82FE46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790D-4E78-48D0-BE95-994360F40290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3F5D-207F-44F6-BD1A-C212722C67C6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DD2F-627E-4011-A7D5-76C6B5C5FFE6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8FF-83D3-4BDB-A699-D701E17E6C39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2082-7D9A-4D0C-B695-992D4AF9F6F7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052D49-4AE4-4A67-9C98-78B5A24F78B2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93762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Eric Newsom</a:t>
            </a:r>
          </a:p>
          <a:p>
            <a:r>
              <a:rPr lang="en-US" sz="1800" dirty="0" err="1"/>
              <a:t>Keifer</a:t>
            </a:r>
            <a:r>
              <a:rPr lang="en-US" sz="1800" dirty="0"/>
              <a:t> Laverty</a:t>
            </a:r>
          </a:p>
          <a:p>
            <a:r>
              <a:rPr lang="en-US" sz="1800" dirty="0"/>
              <a:t>Devon </a:t>
            </a:r>
            <a:r>
              <a:rPr lang="en-US" sz="1800" dirty="0" err="1"/>
              <a:t>moses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52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8239942" cy="4114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Class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79654"/>
            <a:ext cx="8330062" cy="45604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6711654" cy="4195481"/>
          </a:xfrm>
        </p:spPr>
        <p:txBody>
          <a:bodyPr/>
          <a:lstStyle/>
          <a:p>
            <a:r>
              <a:rPr lang="en-US" sz="2400" dirty="0"/>
              <a:t>We determined that with the allotted time frame we should assign priorities to the functional requirements we desired to implement.</a:t>
            </a:r>
          </a:p>
          <a:p>
            <a:r>
              <a:rPr lang="en-US" sz="2400" dirty="0"/>
              <a:t>Priorities were assigned based on what we believed was necessary for execution, as well as what was technically feasible.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Priorities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8732548"/>
              </p:ext>
            </p:extLst>
          </p:nvPr>
        </p:nvGraphicFramePr>
        <p:xfrm>
          <a:off x="914400" y="1600200"/>
          <a:ext cx="73152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119627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958289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40606997"/>
                    </a:ext>
                  </a:extLst>
                </a:gridCol>
              </a:tblGrid>
              <a:tr h="768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7514"/>
                  </a:ext>
                </a:extLst>
              </a:tr>
              <a:tr h="14982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 and Database Connections.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Storing</a:t>
                      </a:r>
                      <a:r>
                        <a:rPr lang="en-US" baseline="0" dirty="0"/>
                        <a:t> collected tweets into database.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Visualization.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267874"/>
                  </a:ext>
                </a:extLst>
              </a:tr>
              <a:tr h="1152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</a:t>
                      </a:r>
                      <a:r>
                        <a:rPr lang="en-US" baseline="0" dirty="0"/>
                        <a:t> Creation.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GUI</a:t>
                      </a:r>
                      <a:r>
                        <a:rPr lang="en-US" baseline="0" dirty="0"/>
                        <a:t> Creation for inputs.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</a:t>
                      </a:r>
                      <a:r>
                        <a:rPr lang="en-US" baseline="0" dirty="0"/>
                        <a:t> by date.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006221"/>
                  </a:ext>
                </a:extLst>
              </a:tr>
              <a:tr h="1152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Profanity</a:t>
                      </a:r>
                      <a:r>
                        <a:rPr lang="en-US" baseline="0" dirty="0"/>
                        <a:t> Filtering.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Display results of queries.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Generate data reports.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48854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 Decisions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8436" y="2286000"/>
            <a:ext cx="6711654" cy="4195481"/>
          </a:xfrm>
        </p:spPr>
        <p:txBody>
          <a:bodyPr/>
          <a:lstStyle/>
          <a:p>
            <a:r>
              <a:rPr lang="en-US" dirty="0"/>
              <a:t>We believed that we would benefit from the Object-Oriented nature of Java.</a:t>
            </a:r>
          </a:p>
          <a:p>
            <a:r>
              <a:rPr lang="en-US" dirty="0"/>
              <a:t>This allowed us to create our own tweet object for uniformity across the application.</a:t>
            </a:r>
          </a:p>
          <a:p>
            <a:r>
              <a:rPr lang="en-US" dirty="0"/>
              <a:t>We also had prior experience with Java and more specifically the twitter4j library and the JDBC library used for connections to Twitter and Databases.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38554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Java?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 Decisions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5615" y="2438400"/>
            <a:ext cx="6711654" cy="4195481"/>
          </a:xfrm>
        </p:spPr>
        <p:txBody>
          <a:bodyPr>
            <a:normAutofit/>
          </a:bodyPr>
          <a:lstStyle/>
          <a:p>
            <a:r>
              <a:rPr lang="en-US" sz="2200" dirty="0"/>
              <a:t>We desired a platform that would be free of cost as we will only be utilizing it for 3 months.</a:t>
            </a:r>
          </a:p>
          <a:p>
            <a:r>
              <a:rPr lang="en-US" sz="2200" dirty="0"/>
              <a:t>Of all the free SQL databases AWS provided the most disk space.</a:t>
            </a:r>
          </a:p>
          <a:p>
            <a:r>
              <a:rPr lang="en-US" sz="2200" dirty="0"/>
              <a:t>We chose to use a relational SQL database because we have prior experience working with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Amazon Web Services?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7325700" cy="4195763"/>
          </a:xfrm>
        </p:spPr>
        <p:txBody>
          <a:bodyPr>
            <a:normAutofit/>
          </a:bodyPr>
          <a:lstStyle/>
          <a:p>
            <a:r>
              <a:rPr lang="en-US" sz="2100" dirty="0"/>
              <a:t>Setup connections to twitter and the database.</a:t>
            </a:r>
          </a:p>
          <a:p>
            <a:r>
              <a:rPr lang="en-US" sz="2100" dirty="0"/>
              <a:t>Search Twitter and Database by keyword.</a:t>
            </a:r>
          </a:p>
          <a:p>
            <a:r>
              <a:rPr lang="en-US" sz="2100" dirty="0"/>
              <a:t>Allow insertion of results from twitter into the database.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to design three classes in the first spiral.</a:t>
            </a:r>
          </a:p>
          <a:p>
            <a:pPr lvl="1"/>
            <a:r>
              <a:rPr lang="en-US" dirty="0" err="1"/>
              <a:t>TwitterInstance</a:t>
            </a:r>
            <a:r>
              <a:rPr lang="en-US" dirty="0"/>
              <a:t> is a class that establishes a connection to Twitter and allows the submission of queries.</a:t>
            </a:r>
          </a:p>
          <a:p>
            <a:pPr lvl="1"/>
            <a:r>
              <a:rPr lang="en-US" dirty="0" err="1"/>
              <a:t>SQLInstance</a:t>
            </a:r>
            <a:r>
              <a:rPr lang="en-US" dirty="0"/>
              <a:t> is a class that establishes a connection to our database and allows insertion and selection of tweets</a:t>
            </a:r>
          </a:p>
          <a:p>
            <a:pPr lvl="1"/>
            <a:r>
              <a:rPr lang="en-US" dirty="0" err="1"/>
              <a:t>dataCollector</a:t>
            </a:r>
            <a:r>
              <a:rPr lang="en-US" dirty="0"/>
              <a:t> is a class that utilizes </a:t>
            </a:r>
            <a:r>
              <a:rPr lang="en-US" dirty="0" err="1"/>
              <a:t>TwitterInstance</a:t>
            </a:r>
            <a:r>
              <a:rPr lang="en-US" dirty="0"/>
              <a:t> and </a:t>
            </a:r>
            <a:r>
              <a:rPr lang="en-US" dirty="0" err="1"/>
              <a:t>SQLInstance</a:t>
            </a:r>
            <a:r>
              <a:rPr lang="en-US" dirty="0"/>
              <a:t> to collect and move data between the two.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514600"/>
            <a:ext cx="6711654" cy="4195481"/>
          </a:xfrm>
        </p:spPr>
        <p:txBody>
          <a:bodyPr/>
          <a:lstStyle/>
          <a:p>
            <a:r>
              <a:rPr lang="en-US" dirty="0"/>
              <a:t>In our database we decided to have a Tweets tables to store content and information about tweets and a Users table to store users and information about them in the future.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unit testing on the first spiral by utilizing </a:t>
            </a:r>
            <a:r>
              <a:rPr lang="en-US" dirty="0" err="1"/>
              <a:t>dataCollector</a:t>
            </a:r>
            <a:r>
              <a:rPr lang="en-US" dirty="0"/>
              <a:t> as our “dummy main” and testing the functionality of </a:t>
            </a:r>
            <a:r>
              <a:rPr lang="en-US" dirty="0" err="1"/>
              <a:t>TwitterInstance</a:t>
            </a:r>
            <a:r>
              <a:rPr lang="en-US" dirty="0"/>
              <a:t> and </a:t>
            </a:r>
            <a:r>
              <a:rPr lang="en-US" dirty="0" err="1"/>
              <a:t>SQLInstance</a:t>
            </a:r>
            <a:r>
              <a:rPr lang="en-US" dirty="0"/>
              <a:t>.</a:t>
            </a:r>
          </a:p>
          <a:p>
            <a:r>
              <a:rPr lang="en-US" dirty="0"/>
              <a:t>Query results from Twitter were slow and made us consider speed up options in the future.</a:t>
            </a:r>
          </a:p>
          <a:p>
            <a:r>
              <a:rPr lang="en-US" dirty="0"/>
              <a:t>Twitter4J and JDBC had different structures for returning data, therefore we needed a uniform object for tweets.</a:t>
            </a:r>
          </a:p>
          <a:p>
            <a:r>
              <a:rPr lang="en-US" dirty="0"/>
              <a:t>Realized that profanity was an issue and needed to come up with a way to filter tweets containing profanity.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 Decisions</a:t>
            </a:r>
          </a:p>
          <a:p>
            <a:r>
              <a:rPr lang="en-US" dirty="0"/>
              <a:t>Spiral 1</a:t>
            </a:r>
          </a:p>
          <a:p>
            <a:r>
              <a:rPr lang="en-US" dirty="0"/>
              <a:t>Spiral 2</a:t>
            </a:r>
          </a:p>
          <a:p>
            <a:r>
              <a:rPr lang="en-US" dirty="0"/>
              <a:t>Spiral 3</a:t>
            </a:r>
          </a:p>
          <a:p>
            <a:r>
              <a:rPr lang="en-US" dirty="0"/>
              <a:t>Moving Forward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46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/>
              <a:t>Creation of a Menu to easily test upcoming features.</a:t>
            </a:r>
          </a:p>
          <a:p>
            <a:r>
              <a:rPr lang="en-US" sz="2400" dirty="0"/>
              <a:t>Implement a basic profanity filter to allow flagging of tweets containing profanity.</a:t>
            </a:r>
          </a:p>
          <a:p>
            <a:r>
              <a:rPr lang="en-US" sz="2400" dirty="0"/>
              <a:t>Creation of a tweet object to be uniformly used throughout the program.</a:t>
            </a:r>
          </a:p>
          <a:p>
            <a:r>
              <a:rPr lang="en-US" sz="2400" dirty="0"/>
              <a:t>Implement search by username for Twitter and Database.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5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362200"/>
            <a:ext cx="6711654" cy="4195481"/>
          </a:xfrm>
        </p:spPr>
        <p:txBody>
          <a:bodyPr/>
          <a:lstStyle/>
          <a:p>
            <a:r>
              <a:rPr lang="en-US" dirty="0"/>
              <a:t>We desired a User Interface that allowed for input of keyword, username, desired number of results, data to search from, and filtering profanity.</a:t>
            </a:r>
          </a:p>
          <a:p>
            <a:r>
              <a:rPr lang="en-US" dirty="0"/>
              <a:t>We needed a list of profane words to check the contents of the tweets against.</a:t>
            </a:r>
          </a:p>
          <a:p>
            <a:r>
              <a:rPr lang="en-US" dirty="0"/>
              <a:t>A tweet object that stored information about a tweet in a uniform matter that could be utilized in both </a:t>
            </a:r>
            <a:r>
              <a:rPr lang="en-US" dirty="0" err="1"/>
              <a:t>TwitterInstance</a:t>
            </a:r>
            <a:r>
              <a:rPr lang="en-US" dirty="0"/>
              <a:t> and </a:t>
            </a:r>
            <a:r>
              <a:rPr lang="en-US" dirty="0" err="1"/>
              <a:t>SQLInstance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4384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/>
              <a:t>We utilized Eclipse’s Window Builder plug-in to create the User Interface we desired.</a:t>
            </a:r>
          </a:p>
          <a:p>
            <a:r>
              <a:rPr lang="en-US" sz="2400" dirty="0"/>
              <a:t>We created an array of profane words that we could iterate through and check for the presence of each word in the content of our tweets.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/>
              <a:t>The implementation of a Tweet object was very beneficial to the execution of the rest of our application.</a:t>
            </a:r>
          </a:p>
          <a:p>
            <a:r>
              <a:rPr lang="en-US" dirty="0"/>
              <a:t>We also realized that implementing an efficient and effective profanity filter isn’t feasible in our timeframe. </a:t>
            </a:r>
          </a:p>
          <a:p>
            <a:r>
              <a:rPr lang="en-US" dirty="0"/>
              <a:t>With evolution of our profanity filter we needed a function to update profanity flags in the database.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/>
              <a:t>Generate a table of tweets from our search queries.</a:t>
            </a:r>
          </a:p>
          <a:p>
            <a:r>
              <a:rPr lang="en-US" sz="2400" dirty="0"/>
              <a:t>Create a function to update profanity flags of tweets stored in the database.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/>
              <a:t>We needed a dynamic table that could hold 0 – 100 tweets with resizable columns.</a:t>
            </a:r>
          </a:p>
          <a:p>
            <a:r>
              <a:rPr lang="en-US" sz="2400" dirty="0"/>
              <a:t>The function used to update profanity flags needed to gather all tweets and check them against the most recent profanity filter.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/>
              <a:t>We used a </a:t>
            </a:r>
            <a:r>
              <a:rPr lang="en-US" sz="2400" dirty="0" err="1"/>
              <a:t>Jtable</a:t>
            </a:r>
            <a:r>
              <a:rPr lang="en-US" sz="2400" dirty="0"/>
              <a:t> within a scroll pane to generate a dynamic table that also had resizing functionality.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/>
              <a:t>Updating all tweets stored in database is a cumbersome process and needed a more efficient implementation.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323433"/>
          </a:xfrm>
        </p:spPr>
        <p:txBody>
          <a:bodyPr>
            <a:normAutofit/>
          </a:bodyPr>
          <a:lstStyle/>
          <a:p>
            <a:r>
              <a:rPr lang="en-US" sz="2400" dirty="0"/>
              <a:t>Add search by date functionality.</a:t>
            </a:r>
          </a:p>
          <a:p>
            <a:r>
              <a:rPr lang="en-US" sz="2400" dirty="0"/>
              <a:t>Implement and update function to periodically update all stored tweets retweet and favorite counts.</a:t>
            </a:r>
          </a:p>
          <a:p>
            <a:r>
              <a:rPr lang="en-US" sz="2400" dirty="0"/>
              <a:t>Implement a function to check whether stored tweets are still active.</a:t>
            </a:r>
          </a:p>
          <a:p>
            <a:r>
              <a:rPr lang="en-US" sz="2400" dirty="0"/>
              <a:t>Add more analyzation and visualization tools.</a:t>
            </a:r>
          </a:p>
          <a:p>
            <a:r>
              <a:rPr lang="en-US" sz="2400" dirty="0"/>
              <a:t>Add a function to periodically collect data.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0"/>
            <a:ext cx="6620967" cy="1915647"/>
          </a:xfrm>
        </p:spPr>
        <p:txBody>
          <a:bodyPr/>
          <a:lstStyle/>
          <a:p>
            <a:pPr algn="ctr"/>
            <a:r>
              <a:rPr lang="en-US" sz="13800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33400"/>
            <a:ext cx="7055380" cy="140053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057400"/>
            <a:ext cx="6711654" cy="4195481"/>
          </a:xfrm>
        </p:spPr>
        <p:txBody>
          <a:bodyPr/>
          <a:lstStyle/>
          <a:p>
            <a:r>
              <a:rPr lang="en-US" sz="2200" dirty="0"/>
              <a:t>Search for tweets and store into our database.</a:t>
            </a:r>
          </a:p>
          <a:p>
            <a:r>
              <a:rPr lang="en-US" sz="2200" dirty="0"/>
              <a:t>Our projected user base is businesses or individuals that desire to improve their social media presence.</a:t>
            </a:r>
          </a:p>
          <a:p>
            <a:r>
              <a:rPr lang="en-US" sz="2200" dirty="0"/>
              <a:t>We will accomplish this by providing a platform for them to analyze their own Twitter usage and trends in consumer interests.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133600"/>
            <a:ext cx="8055067" cy="33482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4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" r="19465"/>
          <a:stretch/>
        </p:blipFill>
        <p:spPr>
          <a:xfrm>
            <a:off x="838200" y="1600200"/>
            <a:ext cx="7391399" cy="45998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7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055380" cy="1400530"/>
          </a:xfrm>
        </p:spPr>
        <p:txBody>
          <a:bodyPr/>
          <a:lstStyle/>
          <a:p>
            <a:r>
              <a:rPr lang="en-US" dirty="0"/>
              <a:t>Spiral Design Methodology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12884"/>
              </p:ext>
            </p:extLst>
          </p:nvPr>
        </p:nvGraphicFramePr>
        <p:xfrm>
          <a:off x="914400" y="1905000"/>
          <a:ext cx="7315202" cy="3708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1">
                  <a:extLst>
                    <a:ext uri="{9D8B030D-6E8A-4147-A177-3AD203B41FA5}">
                      <a16:colId xmlns:a16="http://schemas.microsoft.com/office/drawing/2014/main" val="3551919822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465279446"/>
                    </a:ext>
                  </a:extLst>
                </a:gridCol>
              </a:tblGrid>
              <a:tr h="5299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923824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Allows for maximum features in the allotted</a:t>
                      </a:r>
                      <a:r>
                        <a:rPr lang="en-US" baseline="0" dirty="0"/>
                        <a:t> time frame.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Spirals may</a:t>
                      </a:r>
                      <a:r>
                        <a:rPr lang="en-US" baseline="0" dirty="0"/>
                        <a:t> continue indefinitely.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921254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</a:t>
                      </a:r>
                      <a:r>
                        <a:rPr lang="en-US" baseline="0" dirty="0"/>
                        <a:t> accommodate changing requirements.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number of spirals</a:t>
                      </a:r>
                      <a:r>
                        <a:rPr lang="en-US" baseline="0" dirty="0"/>
                        <a:t> requires many versions and much documentation.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317942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r>
                        <a:rPr lang="en-US" baseline="0" dirty="0"/>
                        <a:t>Working versions at the end of every cycle.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562255"/>
                  </a:ext>
                </a:extLst>
              </a:tr>
              <a:tr h="451593">
                <a:tc>
                  <a:txBody>
                    <a:bodyPr/>
                    <a:lstStyle/>
                    <a:p>
                      <a:r>
                        <a:rPr lang="en-US" dirty="0"/>
                        <a:t>Easily allows for modular</a:t>
                      </a:r>
                      <a:r>
                        <a:rPr lang="en-US" baseline="0" dirty="0"/>
                        <a:t> testing.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97687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Functional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2438400"/>
            <a:ext cx="7401900" cy="4195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dirty="0"/>
              <a:t>A desired phrase or username to search for.</a:t>
            </a:r>
          </a:p>
          <a:p>
            <a:pPr lvl="1"/>
            <a:r>
              <a:rPr lang="en-US" sz="2400" dirty="0"/>
              <a:t>The desired set of data to search from.</a:t>
            </a:r>
          </a:p>
          <a:p>
            <a:pPr lvl="1"/>
            <a:r>
              <a:rPr lang="en-US" sz="2400" dirty="0"/>
              <a:t>The desired amount of tweets to be returned.</a:t>
            </a:r>
          </a:p>
          <a:p>
            <a:pPr lvl="1"/>
            <a:r>
              <a:rPr lang="en-US" sz="2400" dirty="0"/>
              <a:t>Desired search filters. (e.g. No Replies, No Profanity, etc.)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85324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Functional Requirements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38200" y="2895600"/>
            <a:ext cx="7315199" cy="420024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Search Twitter or Database for desired phrase or username. </a:t>
            </a:r>
          </a:p>
          <a:p>
            <a:pPr lvl="1"/>
            <a:r>
              <a:rPr lang="en-US" sz="2400" dirty="0"/>
              <a:t>Transform the datatypes returned by Twitter/Database into our common data structure.</a:t>
            </a:r>
          </a:p>
          <a:p>
            <a:pPr lvl="1"/>
            <a:r>
              <a:rPr lang="en-US" sz="2400" dirty="0"/>
              <a:t>Assign profanity flags to each tweet.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85324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1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Functional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2819400"/>
            <a:ext cx="7401900" cy="419576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Displays the tweets returned from Twitter or our database in an organized table.</a:t>
            </a:r>
          </a:p>
          <a:p>
            <a:pPr lvl="1"/>
            <a:r>
              <a:rPr lang="en-US" sz="2400" dirty="0"/>
              <a:t>Organize data collected into visual representations depending on user preferences.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5324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</TotalTime>
  <Words>1071</Words>
  <Application>Microsoft Office PowerPoint</Application>
  <PresentationFormat>On-screen Show (4:3)</PresentationFormat>
  <Paragraphs>161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Twitter Analytics</vt:lpstr>
      <vt:lpstr>Agenda</vt:lpstr>
      <vt:lpstr>Project Overview</vt:lpstr>
      <vt:lpstr>Use Case Diagram</vt:lpstr>
      <vt:lpstr>Sequence Diagram</vt:lpstr>
      <vt:lpstr>Spiral Design Methodology</vt:lpstr>
      <vt:lpstr>Overall Functional Requirements</vt:lpstr>
      <vt:lpstr>Overall Functional Requirements</vt:lpstr>
      <vt:lpstr>Overall Functional Requirements</vt:lpstr>
      <vt:lpstr>First Class Diagram</vt:lpstr>
      <vt:lpstr>Updated Class Diagram</vt:lpstr>
      <vt:lpstr>Requirement Priorities</vt:lpstr>
      <vt:lpstr>Requirement Priorities</vt:lpstr>
      <vt:lpstr>Overall Design Decisions</vt:lpstr>
      <vt:lpstr>Overall Design Decisions</vt:lpstr>
      <vt:lpstr>Spiral 1</vt:lpstr>
      <vt:lpstr>Spiral 1</vt:lpstr>
      <vt:lpstr>Spiral 1</vt:lpstr>
      <vt:lpstr>Spiral 1</vt:lpstr>
      <vt:lpstr>Spiral 2</vt:lpstr>
      <vt:lpstr>Spiral 2</vt:lpstr>
      <vt:lpstr>Spiral 2</vt:lpstr>
      <vt:lpstr>Spiral 2</vt:lpstr>
      <vt:lpstr>Spiral 3</vt:lpstr>
      <vt:lpstr>Spiral 3</vt:lpstr>
      <vt:lpstr>Spiral 3</vt:lpstr>
      <vt:lpstr>Spiral 3</vt:lpstr>
      <vt:lpstr>Moving Forward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</dc:creator>
  <cp:lastModifiedBy>Keifer Laverty</cp:lastModifiedBy>
  <cp:revision>36</cp:revision>
  <dcterms:created xsi:type="dcterms:W3CDTF">2016-11-15T20:01:44Z</dcterms:created>
  <dcterms:modified xsi:type="dcterms:W3CDTF">2016-11-16T05:32:31Z</dcterms:modified>
</cp:coreProperties>
</file>