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aret" charset="1" panose="00000000000000000000"/>
      <p:regular r:id="rId21"/>
    </p:embeddedFont>
    <p:embeddedFont>
      <p:font typeface="Garet Bold" charset="1" panose="00000000000000000000"/>
      <p:regular r:id="rId22"/>
    </p:embeddedFont>
    <p:embeddedFont>
      <p:font typeface="Alexandria Bold" charset="1" panose="00000000000000000000"/>
      <p:regular r:id="rId23"/>
    </p:embeddedFont>
    <p:embeddedFont>
      <p:font typeface="Alexandria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835897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5002456" y="608634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0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0" y="0"/>
                </a:lnTo>
                <a:lnTo>
                  <a:pt x="4840370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792714" y="8190378"/>
            <a:ext cx="4702572" cy="705137"/>
            <a:chOff x="0" y="0"/>
            <a:chExt cx="1238538" cy="185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8537" cy="185715"/>
            </a:xfrm>
            <a:custGeom>
              <a:avLst/>
              <a:gdLst/>
              <a:ahLst/>
              <a:cxnLst/>
              <a:rect r="r" b="b" t="t" l="l"/>
              <a:pathLst>
                <a:path h="185715" w="1238537">
                  <a:moveTo>
                    <a:pt x="92858" y="0"/>
                  </a:moveTo>
                  <a:lnTo>
                    <a:pt x="1145680" y="0"/>
                  </a:lnTo>
                  <a:cubicBezTo>
                    <a:pt x="1196964" y="0"/>
                    <a:pt x="1238537" y="41574"/>
                    <a:pt x="1238537" y="92858"/>
                  </a:cubicBezTo>
                  <a:lnTo>
                    <a:pt x="1238537" y="92858"/>
                  </a:lnTo>
                  <a:cubicBezTo>
                    <a:pt x="1238537" y="117485"/>
                    <a:pt x="1228754" y="141104"/>
                    <a:pt x="1211340" y="158518"/>
                  </a:cubicBezTo>
                  <a:cubicBezTo>
                    <a:pt x="1193926" y="175932"/>
                    <a:pt x="1170307" y="185715"/>
                    <a:pt x="1145680" y="185715"/>
                  </a:cubicBezTo>
                  <a:lnTo>
                    <a:pt x="92858" y="185715"/>
                  </a:lnTo>
                  <a:cubicBezTo>
                    <a:pt x="68230" y="185715"/>
                    <a:pt x="44612" y="175932"/>
                    <a:pt x="27197" y="158518"/>
                  </a:cubicBezTo>
                  <a:cubicBezTo>
                    <a:pt x="9783" y="141104"/>
                    <a:pt x="0" y="117485"/>
                    <a:pt x="0" y="92858"/>
                  </a:cubicBezTo>
                  <a:lnTo>
                    <a:pt x="0" y="92858"/>
                  </a:lnTo>
                  <a:cubicBezTo>
                    <a:pt x="0" y="68230"/>
                    <a:pt x="9783" y="44612"/>
                    <a:pt x="27197" y="27197"/>
                  </a:cubicBezTo>
                  <a:cubicBezTo>
                    <a:pt x="44612" y="9783"/>
                    <a:pt x="68230" y="0"/>
                    <a:pt x="92858" y="0"/>
                  </a:cubicBezTo>
                  <a:close/>
                </a:path>
              </a:pathLst>
            </a:custGeom>
            <a:solidFill>
              <a:srgbClr val="545454"/>
            </a:solidFill>
            <a:ln w="38100" cap="rnd">
              <a:solidFill>
                <a:srgbClr val="54545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38538" cy="223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003838" y="805414"/>
            <a:ext cx="6574857" cy="4338086"/>
          </a:xfrm>
          <a:custGeom>
            <a:avLst/>
            <a:gdLst/>
            <a:ahLst/>
            <a:cxnLst/>
            <a:rect r="r" b="b" t="t" l="l"/>
            <a:pathLst>
              <a:path h="4338086" w="6574857">
                <a:moveTo>
                  <a:pt x="0" y="0"/>
                </a:moveTo>
                <a:lnTo>
                  <a:pt x="6574857" y="0"/>
                </a:lnTo>
                <a:lnTo>
                  <a:pt x="6574857" y="4338086"/>
                </a:lnTo>
                <a:lnTo>
                  <a:pt x="0" y="43380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7834" t="-44530" r="-32087" b="-9784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991338" y="8215208"/>
            <a:ext cx="4305324" cy="52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>
                <a:solidFill>
                  <a:srgbClr val="E9E9E9"/>
                </a:solidFill>
                <a:latin typeface="Garet"/>
                <a:ea typeface="Garet"/>
                <a:cs typeface="Garet"/>
                <a:sym typeface="Garet"/>
              </a:rPr>
              <a:t>By- ADARSH VERMA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703134" y="4949575"/>
            <a:ext cx="5792152" cy="1052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6"/>
              </a:lnSpc>
              <a:spcBef>
                <a:spcPct val="0"/>
              </a:spcBef>
            </a:pPr>
            <a:r>
              <a:rPr lang="en-US" b="true" sz="61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BANKINSIGHT</a:t>
            </a:r>
            <a:r>
              <a:rPr lang="en-US" b="true" sz="61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75544" y="5945413"/>
            <a:ext cx="9489281" cy="57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6"/>
              </a:lnSpc>
              <a:spcBef>
                <a:spcPct val="0"/>
              </a:spcBef>
            </a:pPr>
            <a:r>
              <a:rPr lang="en-US" b="true" sz="3468">
                <a:solidFill>
                  <a:srgbClr val="6F6F6F"/>
                </a:solidFill>
                <a:latin typeface="Garet Bold"/>
                <a:ea typeface="Garet Bold"/>
                <a:cs typeface="Garet Bold"/>
                <a:sym typeface="Garet Bold"/>
              </a:rPr>
              <a:t>Banking Risk &amp; Creditworthiness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56870" y="3043712"/>
            <a:ext cx="8691725" cy="5834320"/>
          </a:xfrm>
          <a:custGeom>
            <a:avLst/>
            <a:gdLst/>
            <a:ahLst/>
            <a:cxnLst/>
            <a:rect r="r" b="b" t="t" l="l"/>
            <a:pathLst>
              <a:path h="5834320" w="8691725">
                <a:moveTo>
                  <a:pt x="0" y="0"/>
                </a:moveTo>
                <a:lnTo>
                  <a:pt x="8691725" y="0"/>
                </a:lnTo>
                <a:lnTo>
                  <a:pt x="8691725" y="5834320"/>
                </a:lnTo>
                <a:lnTo>
                  <a:pt x="0" y="58343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22803" y="82148"/>
            <a:ext cx="13139268" cy="428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BANK LOAN BY INCOME BAND</a:t>
            </a:r>
          </a:p>
          <a:p>
            <a:pPr algn="r">
              <a:lnSpc>
                <a:spcPts val="1144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9672" y="3970747"/>
            <a:ext cx="5092859" cy="71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  <a:spcBef>
                <a:spcPct val="0"/>
              </a:spcBef>
            </a:pPr>
            <a:r>
              <a:rPr lang="en-US" b="true" sz="41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we observe?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4918" y="5127703"/>
            <a:ext cx="5614382" cy="3116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621" indent="-277310" lvl="1">
              <a:lnSpc>
                <a:spcPts val="3596"/>
              </a:lnSpc>
              <a:buFont typeface="Arial"/>
              <a:buChar char="•"/>
            </a:pPr>
            <a:r>
              <a:rPr lang="en-US" sz="25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</a:t>
            </a:r>
            <a:r>
              <a:rPr lang="en-US" sz="25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ighest features are in the European countries followed by Asian Countries.</a:t>
            </a:r>
          </a:p>
          <a:p>
            <a:pPr algn="l">
              <a:lnSpc>
                <a:spcPts val="3596"/>
              </a:lnSpc>
            </a:pPr>
          </a:p>
          <a:p>
            <a:pPr algn="l" marL="554621" indent="-277310" lvl="1">
              <a:lnSpc>
                <a:spcPts val="3596"/>
              </a:lnSpc>
              <a:buFont typeface="Arial"/>
              <a:buChar char="•"/>
            </a:pPr>
            <a:r>
              <a:rPr lang="en-US" sz="25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Lowest features are in Australian countries followed by African countries.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192546" y="4253978"/>
            <a:ext cx="9072881" cy="4400347"/>
          </a:xfrm>
          <a:custGeom>
            <a:avLst/>
            <a:gdLst/>
            <a:ahLst/>
            <a:cxnLst/>
            <a:rect r="r" b="b" t="t" l="l"/>
            <a:pathLst>
              <a:path h="4400347" w="9072881">
                <a:moveTo>
                  <a:pt x="0" y="0"/>
                </a:moveTo>
                <a:lnTo>
                  <a:pt x="9072881" y="0"/>
                </a:lnTo>
                <a:lnTo>
                  <a:pt x="9072881" y="4400347"/>
                </a:lnTo>
                <a:lnTo>
                  <a:pt x="0" y="4400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5929" y="1021480"/>
            <a:ext cx="17212381" cy="428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48"/>
              </a:lnSpc>
            </a:pPr>
            <a:r>
              <a:rPr lang="en-US" sz="8177" b="true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BANK LOAN BY NATIONALITY</a:t>
            </a:r>
          </a:p>
          <a:p>
            <a:pPr algn="l">
              <a:lnSpc>
                <a:spcPts val="11448"/>
              </a:lnSpc>
            </a:pPr>
          </a:p>
          <a:p>
            <a:pPr algn="l">
              <a:lnSpc>
                <a:spcPts val="1144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32210" y="4744007"/>
            <a:ext cx="5092859" cy="71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  <a:spcBef>
                <a:spcPct val="0"/>
              </a:spcBef>
            </a:pPr>
            <a:r>
              <a:rPr lang="en-US" b="true" sz="41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we observe?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71448" y="5996005"/>
            <a:ext cx="5614382" cy="177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621" indent="-277310" lvl="1">
              <a:lnSpc>
                <a:spcPts val="3596"/>
              </a:lnSpc>
              <a:buFont typeface="Arial"/>
              <a:buChar char="•"/>
            </a:pPr>
            <a:r>
              <a:rPr lang="en-US" sz="25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Bank loan is h</a:t>
            </a:r>
            <a:r>
              <a:rPr lang="en-US" sz="25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ighest for European countries and lowest for Australian countries.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062028" y="-1738765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4682724" y="5585895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0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0" y="0"/>
                </a:lnTo>
                <a:lnTo>
                  <a:pt x="4840370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56266" y="4596924"/>
            <a:ext cx="11404283" cy="124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6"/>
              </a:lnSpc>
              <a:spcBef>
                <a:spcPct val="0"/>
              </a:spcBef>
            </a:pPr>
            <a:r>
              <a:rPr lang="en-US" b="true" sz="72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POWERBI - DASHBOARD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118536" y="-218361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5391695" y="629486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400932"/>
            <a:ext cx="15682646" cy="8782282"/>
          </a:xfrm>
          <a:custGeom>
            <a:avLst/>
            <a:gdLst/>
            <a:ahLst/>
            <a:cxnLst/>
            <a:rect r="r" b="b" t="t" l="l"/>
            <a:pathLst>
              <a:path h="8782282" w="15682646">
                <a:moveTo>
                  <a:pt x="0" y="0"/>
                </a:moveTo>
                <a:lnTo>
                  <a:pt x="15682646" y="0"/>
                </a:lnTo>
                <a:lnTo>
                  <a:pt x="15682646" y="8782282"/>
                </a:lnTo>
                <a:lnTo>
                  <a:pt x="0" y="8782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063706" y="156808"/>
            <a:ext cx="4593749" cy="124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6"/>
              </a:lnSpc>
              <a:spcBef>
                <a:spcPct val="0"/>
              </a:spcBef>
            </a:pPr>
            <a:r>
              <a:rPr lang="en-US" b="true" sz="72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118536" y="-218361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5391695" y="629486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5065" y="1508255"/>
            <a:ext cx="15620833" cy="8709508"/>
          </a:xfrm>
          <a:custGeom>
            <a:avLst/>
            <a:gdLst/>
            <a:ahLst/>
            <a:cxnLst/>
            <a:rect r="r" b="b" t="t" l="l"/>
            <a:pathLst>
              <a:path h="8709508" w="15620833">
                <a:moveTo>
                  <a:pt x="0" y="0"/>
                </a:moveTo>
                <a:lnTo>
                  <a:pt x="15620833" y="0"/>
                </a:lnTo>
                <a:lnTo>
                  <a:pt x="15620833" y="8709507"/>
                </a:lnTo>
                <a:lnTo>
                  <a:pt x="0" y="8709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58" r="0" b="-75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109539" y="156808"/>
            <a:ext cx="6502082" cy="124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6"/>
              </a:lnSpc>
              <a:spcBef>
                <a:spcPct val="0"/>
              </a:spcBef>
            </a:pPr>
            <a:r>
              <a:rPr lang="en-US" b="true" sz="72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Loan 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118536" y="-218361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5391695" y="629486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4392" y="1478137"/>
            <a:ext cx="15309690" cy="8725821"/>
          </a:xfrm>
          <a:custGeom>
            <a:avLst/>
            <a:gdLst/>
            <a:ahLst/>
            <a:cxnLst/>
            <a:rect r="r" b="b" t="t" l="l"/>
            <a:pathLst>
              <a:path h="8725821" w="15309690">
                <a:moveTo>
                  <a:pt x="0" y="0"/>
                </a:moveTo>
                <a:lnTo>
                  <a:pt x="15309691" y="0"/>
                </a:lnTo>
                <a:lnTo>
                  <a:pt x="15309691" y="8725821"/>
                </a:lnTo>
                <a:lnTo>
                  <a:pt x="0" y="8725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376114" y="156808"/>
            <a:ext cx="7968932" cy="1244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76"/>
              </a:lnSpc>
              <a:spcBef>
                <a:spcPct val="0"/>
              </a:spcBef>
            </a:pPr>
            <a:r>
              <a:rPr lang="en-US" b="true" sz="72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Deposit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72654" y="-2331172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55688" y="121675"/>
            <a:ext cx="1167962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BUSINESS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18712" y="1990417"/>
            <a:ext cx="13263075" cy="23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Develop a basic understanding of risk analytics in banking and financial services and understand how data is used to minimise the risk of losing money while lending to customers.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8712" y="5220858"/>
            <a:ext cx="1167962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8712" y="6369529"/>
            <a:ext cx="13263075" cy="288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With our dashboards which are created using Power BI latest tools helps the company to make a decision based on the applicant’s profile like if the applicant is likely to repay the loan then approving the loan otherwise not.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94193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5119" y="3416779"/>
            <a:ext cx="11400286" cy="4050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dataset basically contains information about bank details ,various client details which consists of multiple tables which are interlinked with each other through keys like primary key and foreign key.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various tables are Banking Relationship, Client-Banking, Gender, Investment Advisor and Period.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27965" y="256254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ABOUT DATASET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16029" y="3690525"/>
            <a:ext cx="1204169" cy="108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9"/>
              </a:lnSpc>
            </a:pPr>
            <a:r>
              <a:rPr lang="en-US" sz="6349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1.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74333">
            <a:off x="-1063477" y="5133441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1708" y="1048634"/>
            <a:ext cx="11332085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IMPORTANT KPI’S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74333">
            <a:off x="-1696883" y="563792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6214256" y="9019603"/>
            <a:ext cx="1271574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-919916" y="-1819819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194837" y="3209390"/>
            <a:ext cx="13064463" cy="4689384"/>
            <a:chOff x="0" y="0"/>
            <a:chExt cx="17419284" cy="625251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218902" y="-9251"/>
              <a:ext cx="15200382" cy="2280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Total Clients</a:t>
              </a:r>
            </a:p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3000</a:t>
              </a:r>
            </a:p>
            <a:p>
              <a:pPr algn="l">
                <a:lnSpc>
                  <a:spcPts val="4576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23825"/>
              <a:ext cx="1605559" cy="1408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89"/>
                </a:lnSpc>
              </a:pPr>
              <a:r>
                <a:rPr lang="en-US" sz="6349">
                  <a:solidFill>
                    <a:srgbClr val="3F3D3E"/>
                  </a:solidFill>
                  <a:latin typeface="Alexandria"/>
                  <a:ea typeface="Alexandria"/>
                  <a:cs typeface="Alexandria"/>
                  <a:sym typeface="Alexandria"/>
                </a:rPr>
                <a:t>1.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218902" y="2045467"/>
              <a:ext cx="15200382" cy="2280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Total Engagement Account</a:t>
              </a:r>
            </a:p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$18.26K</a:t>
              </a:r>
            </a:p>
            <a:p>
              <a:pPr algn="l">
                <a:lnSpc>
                  <a:spcPts val="4576"/>
                </a:lnSpc>
                <a:spcBef>
                  <a:spcPct val="0"/>
                </a:spcBef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48282" y="2146994"/>
              <a:ext cx="1605559" cy="1408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89"/>
                </a:lnSpc>
              </a:pPr>
              <a:r>
                <a:rPr lang="en-US" sz="6349">
                  <a:solidFill>
                    <a:srgbClr val="3F3D3E"/>
                  </a:solidFill>
                  <a:latin typeface="Alexandria"/>
                  <a:ea typeface="Alexandria"/>
                  <a:cs typeface="Alexandria"/>
                  <a:sym typeface="Alexandria"/>
                </a:rPr>
                <a:t>2.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218902" y="3972442"/>
              <a:ext cx="15200382" cy="22800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Total CC Account</a:t>
              </a:r>
            </a:p>
            <a:p>
              <a:pPr algn="l">
                <a:lnSpc>
                  <a:spcPts val="4576"/>
                </a:lnSpc>
              </a:pPr>
              <a:r>
                <a:rPr lang="en-US" sz="3268">
                  <a:solidFill>
                    <a:srgbClr val="545454"/>
                  </a:solidFill>
                  <a:latin typeface="Garet"/>
                  <a:ea typeface="Garet"/>
                  <a:cs typeface="Garet"/>
                  <a:sym typeface="Garet"/>
                </a:rPr>
                <a:t>$135</a:t>
              </a:r>
            </a:p>
            <a:p>
              <a:pPr algn="l">
                <a:lnSpc>
                  <a:spcPts val="4576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48282" y="3915292"/>
              <a:ext cx="1605559" cy="1408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89"/>
                </a:lnSpc>
              </a:pPr>
              <a:r>
                <a:rPr lang="en-US" sz="6349">
                  <a:solidFill>
                    <a:srgbClr val="3F3D3E"/>
                  </a:solidFill>
                  <a:latin typeface="Alexandria"/>
                  <a:ea typeface="Alexandria"/>
                  <a:cs typeface="Alexandria"/>
                  <a:sym typeface="Alexandria"/>
                </a:rPr>
                <a:t>3.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763826" y="3132481"/>
            <a:ext cx="3245869" cy="3245869"/>
          </a:xfrm>
          <a:custGeom>
            <a:avLst/>
            <a:gdLst/>
            <a:ahLst/>
            <a:cxnLst/>
            <a:rect r="r" b="b" t="t" l="l"/>
            <a:pathLst>
              <a:path h="3245869" w="3245869">
                <a:moveTo>
                  <a:pt x="0" y="0"/>
                </a:moveTo>
                <a:lnTo>
                  <a:pt x="3245869" y="0"/>
                </a:lnTo>
                <a:lnTo>
                  <a:pt x="3245869" y="3245869"/>
                </a:lnTo>
                <a:lnTo>
                  <a:pt x="0" y="3245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2676" y="4056142"/>
            <a:ext cx="2057478" cy="1449587"/>
          </a:xfrm>
          <a:custGeom>
            <a:avLst/>
            <a:gdLst/>
            <a:ahLst/>
            <a:cxnLst/>
            <a:rect r="r" b="b" t="t" l="l"/>
            <a:pathLst>
              <a:path h="1449587" w="2057478">
                <a:moveTo>
                  <a:pt x="0" y="0"/>
                </a:moveTo>
                <a:lnTo>
                  <a:pt x="2057479" y="0"/>
                </a:lnTo>
                <a:lnTo>
                  <a:pt x="2057479" y="1449587"/>
                </a:lnTo>
                <a:lnTo>
                  <a:pt x="0" y="14495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968387" y="3201566"/>
            <a:ext cx="3245869" cy="3245869"/>
          </a:xfrm>
          <a:custGeom>
            <a:avLst/>
            <a:gdLst/>
            <a:ahLst/>
            <a:cxnLst/>
            <a:rect r="r" b="b" t="t" l="l"/>
            <a:pathLst>
              <a:path h="3245869" w="3245869">
                <a:moveTo>
                  <a:pt x="0" y="0"/>
                </a:moveTo>
                <a:lnTo>
                  <a:pt x="3245869" y="0"/>
                </a:lnTo>
                <a:lnTo>
                  <a:pt x="3245869" y="3245869"/>
                </a:lnTo>
                <a:lnTo>
                  <a:pt x="0" y="3245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05074" y="3784595"/>
            <a:ext cx="772495" cy="1881253"/>
          </a:xfrm>
          <a:custGeom>
            <a:avLst/>
            <a:gdLst/>
            <a:ahLst/>
            <a:cxnLst/>
            <a:rect r="r" b="b" t="t" l="l"/>
            <a:pathLst>
              <a:path h="1881253" w="772495">
                <a:moveTo>
                  <a:pt x="0" y="0"/>
                </a:moveTo>
                <a:lnTo>
                  <a:pt x="772495" y="0"/>
                </a:lnTo>
                <a:lnTo>
                  <a:pt x="772495" y="1881253"/>
                </a:lnTo>
                <a:lnTo>
                  <a:pt x="0" y="18812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8021910" y="3132481"/>
            <a:ext cx="3245869" cy="3245869"/>
          </a:xfrm>
          <a:custGeom>
            <a:avLst/>
            <a:gdLst/>
            <a:ahLst/>
            <a:cxnLst/>
            <a:rect r="r" b="b" t="t" l="l"/>
            <a:pathLst>
              <a:path h="3245869" w="3245869">
                <a:moveTo>
                  <a:pt x="0" y="0"/>
                </a:moveTo>
                <a:lnTo>
                  <a:pt x="3245869" y="0"/>
                </a:lnTo>
                <a:lnTo>
                  <a:pt x="3245869" y="3245869"/>
                </a:lnTo>
                <a:lnTo>
                  <a:pt x="0" y="3245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38987" y="3844983"/>
            <a:ext cx="1811715" cy="1820865"/>
          </a:xfrm>
          <a:custGeom>
            <a:avLst/>
            <a:gdLst/>
            <a:ahLst/>
            <a:cxnLst/>
            <a:rect r="r" b="b" t="t" l="l"/>
            <a:pathLst>
              <a:path h="1820865" w="1811715">
                <a:moveTo>
                  <a:pt x="0" y="0"/>
                </a:moveTo>
                <a:lnTo>
                  <a:pt x="1811715" y="0"/>
                </a:lnTo>
                <a:lnTo>
                  <a:pt x="1811715" y="1820865"/>
                </a:lnTo>
                <a:lnTo>
                  <a:pt x="0" y="18208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22803" y="82148"/>
            <a:ext cx="10442395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FINANCIAL 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18911" y="6728540"/>
            <a:ext cx="2245009" cy="166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Total Loan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$139.9M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38987" y="6706668"/>
            <a:ext cx="2245009" cy="166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Total Fees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$5.17M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3603965" y="6581040"/>
            <a:ext cx="3106896" cy="166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Total Deposit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$111.49M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597009" y="2787266"/>
            <a:ext cx="4712468" cy="4712468"/>
          </a:xfrm>
          <a:custGeom>
            <a:avLst/>
            <a:gdLst/>
            <a:ahLst/>
            <a:cxnLst/>
            <a:rect r="r" b="b" t="t" l="l"/>
            <a:pathLst>
              <a:path h="4712468" w="4712468">
                <a:moveTo>
                  <a:pt x="0" y="0"/>
                </a:moveTo>
                <a:lnTo>
                  <a:pt x="4712468" y="0"/>
                </a:lnTo>
                <a:lnTo>
                  <a:pt x="4712468" y="4712468"/>
                </a:lnTo>
                <a:lnTo>
                  <a:pt x="0" y="47124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52147" y="2351647"/>
            <a:ext cx="5583706" cy="5583706"/>
          </a:xfrm>
          <a:custGeom>
            <a:avLst/>
            <a:gdLst/>
            <a:ahLst/>
            <a:cxnLst/>
            <a:rect r="r" b="b" t="t" l="l"/>
            <a:pathLst>
              <a:path h="5583706" w="5583706">
                <a:moveTo>
                  <a:pt x="0" y="0"/>
                </a:moveTo>
                <a:lnTo>
                  <a:pt x="5583706" y="0"/>
                </a:lnTo>
                <a:lnTo>
                  <a:pt x="5583706" y="5583706"/>
                </a:lnTo>
                <a:lnTo>
                  <a:pt x="0" y="5583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22803" y="82148"/>
            <a:ext cx="10442395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BANK NUMBERS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47415" y="4467738"/>
            <a:ext cx="2245009" cy="165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Bank Loan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$55.5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214256" y="9019603"/>
            <a:ext cx="1271574" cy="164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  <a:p>
            <a:pPr algn="ctr">
              <a:lnSpc>
                <a:spcPts val="6641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603706" y="2967469"/>
            <a:ext cx="4712468" cy="4712468"/>
          </a:xfrm>
          <a:custGeom>
            <a:avLst/>
            <a:gdLst/>
            <a:ahLst/>
            <a:cxnLst/>
            <a:rect r="r" b="b" t="t" l="l"/>
            <a:pathLst>
              <a:path h="4712468" w="4712468">
                <a:moveTo>
                  <a:pt x="0" y="0"/>
                </a:moveTo>
                <a:lnTo>
                  <a:pt x="4712467" y="0"/>
                </a:lnTo>
                <a:lnTo>
                  <a:pt x="4712467" y="4712468"/>
                </a:lnTo>
                <a:lnTo>
                  <a:pt x="0" y="47124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38086" y="4473545"/>
            <a:ext cx="4649952" cy="165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Business Lending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$83.52M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35853" y="4467738"/>
            <a:ext cx="3106896" cy="165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Bank Deposit</a:t>
            </a:r>
          </a:p>
          <a:p>
            <a:pPr algn="l">
              <a:lnSpc>
                <a:spcPts val="4456"/>
              </a:lnSpc>
            </a:pPr>
            <a:r>
              <a:rPr lang="en-US" sz="318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$60.18M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4830214" y="2147750"/>
            <a:ext cx="6241720" cy="7103607"/>
            <a:chOff x="0" y="0"/>
            <a:chExt cx="1643910" cy="18709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43910" cy="1870909"/>
            </a:xfrm>
            <a:custGeom>
              <a:avLst/>
              <a:gdLst/>
              <a:ahLst/>
              <a:cxnLst/>
              <a:rect r="r" b="b" t="t" l="l"/>
              <a:pathLst>
                <a:path h="1870909" w="1643910">
                  <a:moveTo>
                    <a:pt x="29768" y="0"/>
                  </a:moveTo>
                  <a:lnTo>
                    <a:pt x="1614141" y="0"/>
                  </a:lnTo>
                  <a:cubicBezTo>
                    <a:pt x="1622036" y="0"/>
                    <a:pt x="1629608" y="3136"/>
                    <a:pt x="1635191" y="8719"/>
                  </a:cubicBezTo>
                  <a:cubicBezTo>
                    <a:pt x="1640773" y="14302"/>
                    <a:pt x="1643910" y="21873"/>
                    <a:pt x="1643910" y="29768"/>
                  </a:cubicBezTo>
                  <a:lnTo>
                    <a:pt x="1643910" y="1841141"/>
                  </a:lnTo>
                  <a:cubicBezTo>
                    <a:pt x="1643910" y="1849036"/>
                    <a:pt x="1640773" y="1856607"/>
                    <a:pt x="1635191" y="1862190"/>
                  </a:cubicBezTo>
                  <a:cubicBezTo>
                    <a:pt x="1629608" y="1867773"/>
                    <a:pt x="1622036" y="1870909"/>
                    <a:pt x="1614141" y="1870909"/>
                  </a:cubicBezTo>
                  <a:lnTo>
                    <a:pt x="29768" y="1870909"/>
                  </a:lnTo>
                  <a:cubicBezTo>
                    <a:pt x="21873" y="1870909"/>
                    <a:pt x="14302" y="1867773"/>
                    <a:pt x="8719" y="1862190"/>
                  </a:cubicBezTo>
                  <a:cubicBezTo>
                    <a:pt x="3136" y="1856607"/>
                    <a:pt x="0" y="1849036"/>
                    <a:pt x="0" y="1841141"/>
                  </a:cubicBezTo>
                  <a:lnTo>
                    <a:pt x="0" y="29768"/>
                  </a:lnTo>
                  <a:cubicBezTo>
                    <a:pt x="0" y="21873"/>
                    <a:pt x="3136" y="14302"/>
                    <a:pt x="8719" y="8719"/>
                  </a:cubicBezTo>
                  <a:cubicBezTo>
                    <a:pt x="14302" y="3136"/>
                    <a:pt x="21873" y="0"/>
                    <a:pt x="29768" y="0"/>
                  </a:cubicBezTo>
                  <a:close/>
                </a:path>
              </a:pathLst>
            </a:custGeom>
            <a:solidFill>
              <a:srgbClr val="3F3D3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43910" cy="1909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9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223532" y="2521074"/>
            <a:ext cx="5848402" cy="6356958"/>
          </a:xfrm>
          <a:custGeom>
            <a:avLst/>
            <a:gdLst/>
            <a:ahLst/>
            <a:cxnLst/>
            <a:rect r="r" b="b" t="t" l="l"/>
            <a:pathLst>
              <a:path h="6356958" w="5848402">
                <a:moveTo>
                  <a:pt x="0" y="0"/>
                </a:moveTo>
                <a:lnTo>
                  <a:pt x="5848402" y="0"/>
                </a:lnTo>
                <a:lnTo>
                  <a:pt x="584840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22803" y="120248"/>
            <a:ext cx="13139268" cy="3515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b="true" sz="600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CHECKING AMOUNT AND SAVING AMOUNT</a:t>
            </a:r>
          </a:p>
          <a:p>
            <a:pPr algn="r">
              <a:lnSpc>
                <a:spcPts val="1144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41415" y="540915"/>
            <a:ext cx="8819332" cy="8819332"/>
          </a:xfrm>
          <a:custGeom>
            <a:avLst/>
            <a:gdLst/>
            <a:ahLst/>
            <a:cxnLst/>
            <a:rect r="r" b="b" t="t" l="l"/>
            <a:pathLst>
              <a:path h="8819332" w="8819332">
                <a:moveTo>
                  <a:pt x="0" y="0"/>
                </a:moveTo>
                <a:lnTo>
                  <a:pt x="8819333" y="0"/>
                </a:lnTo>
                <a:lnTo>
                  <a:pt x="8819333" y="8819333"/>
                </a:lnTo>
                <a:lnTo>
                  <a:pt x="0" y="88193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8931" y="6016602"/>
            <a:ext cx="7249516" cy="109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6"/>
              </a:lnSpc>
            </a:pPr>
            <a:r>
              <a:rPr lang="en-US" sz="3183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FOREIGN CURRENCY AMOUNT</a:t>
            </a:r>
          </a:p>
          <a:p>
            <a:pPr algn="l">
              <a:lnSpc>
                <a:spcPts val="445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792922" y="3489868"/>
            <a:ext cx="4316319" cy="277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76"/>
              </a:lnSpc>
            </a:pPr>
            <a:r>
              <a:rPr lang="en-US" sz="7983" b="true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$ 2.71 M</a:t>
            </a:r>
          </a:p>
          <a:p>
            <a:pPr algn="l">
              <a:lnSpc>
                <a:spcPts val="1117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2058319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274910" y="3448885"/>
            <a:ext cx="8843090" cy="5103071"/>
          </a:xfrm>
          <a:custGeom>
            <a:avLst/>
            <a:gdLst/>
            <a:ahLst/>
            <a:cxnLst/>
            <a:rect r="r" b="b" t="t" l="l"/>
            <a:pathLst>
              <a:path h="5103071" w="8843090">
                <a:moveTo>
                  <a:pt x="0" y="0"/>
                </a:moveTo>
                <a:lnTo>
                  <a:pt x="8843090" y="0"/>
                </a:lnTo>
                <a:lnTo>
                  <a:pt x="8843090" y="5103071"/>
                </a:lnTo>
                <a:lnTo>
                  <a:pt x="0" y="51030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435" t="0" r="-13362" b="-40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22803" y="82148"/>
            <a:ext cx="13139268" cy="4288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BANK LOAN BY INCOME BAND</a:t>
            </a:r>
          </a:p>
          <a:p>
            <a:pPr algn="r">
              <a:lnSpc>
                <a:spcPts val="1144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92972" y="5057775"/>
            <a:ext cx="5092859" cy="71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6"/>
              </a:lnSpc>
              <a:spcBef>
                <a:spcPct val="0"/>
              </a:spcBef>
            </a:pPr>
            <a:r>
              <a:rPr lang="en-US" b="true" sz="41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What we observe?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28910" y="6001974"/>
            <a:ext cx="5614382" cy="23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76"/>
              </a:lnSpc>
              <a:spcBef>
                <a:spcPct val="0"/>
              </a:spcBef>
            </a:pPr>
            <a:r>
              <a:rPr lang="en-US" sz="32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Bank loan is highest for Mid Income band and lowest for High Income band.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DAGv3qNbj08</dc:identifier>
  <dcterms:modified xsi:type="dcterms:W3CDTF">2011-08-01T06:04:30Z</dcterms:modified>
  <cp:revision>1</cp:revision>
  <dc:title>Bankinsight</dc:title>
</cp:coreProperties>
</file>