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Poppins Semi-Bold" charset="1" panose="00000700000000000000"/>
      <p:regular r:id="rId30"/>
    </p:embeddedFont>
    <p:embeddedFont>
      <p:font typeface="Poppins" charset="1" panose="00000500000000000000"/>
      <p:regular r:id="rId31"/>
    </p:embeddedFont>
    <p:embeddedFont>
      <p:font typeface="Poppins Bold" charset="1" panose="00000800000000000000"/>
      <p:regular r:id="rId32"/>
    </p:embeddedFont>
    <p:embeddedFont>
      <p:font typeface="Open Sans Light" charset="1" panose="020B0306030504020204"/>
      <p:regular r:id="rId33"/>
    </p:embeddedFont>
    <p:embeddedFont>
      <p:font typeface="Canva Sans Bold" charset="1" panose="020B0803030501040103"/>
      <p:regular r:id="rId34"/>
    </p:embeddedFont>
    <p:embeddedFont>
      <p:font typeface="Canva Sans" charset="1" panose="020B05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3461570" y="-5697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652409" y="8465668"/>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241073" y="2691895"/>
            <a:ext cx="13359849" cy="1735290"/>
          </a:xfrm>
          <a:prstGeom prst="rect">
            <a:avLst/>
          </a:prstGeom>
        </p:spPr>
        <p:txBody>
          <a:bodyPr anchor="t" rtlCol="false" tIns="0" lIns="0" bIns="0" rIns="0">
            <a:spAutoFit/>
          </a:bodyPr>
          <a:lstStyle/>
          <a:p>
            <a:pPr algn="ctr">
              <a:lnSpc>
                <a:spcPts val="11406"/>
              </a:lnSpc>
            </a:pPr>
            <a:r>
              <a:rPr lang="en-US" b="true" sz="13579" spc="-733">
                <a:solidFill>
                  <a:srgbClr val="1C2120"/>
                </a:solidFill>
                <a:latin typeface="Poppins Semi-Bold"/>
                <a:ea typeface="Poppins Semi-Bold"/>
                <a:cs typeface="Poppins Semi-Bold"/>
                <a:sym typeface="Poppins Semi-Bold"/>
              </a:rPr>
              <a:t>SALESCOPE</a:t>
            </a:r>
          </a:p>
        </p:txBody>
      </p:sp>
      <p:sp>
        <p:nvSpPr>
          <p:cNvPr name="TextBox 10" id="10"/>
          <p:cNvSpPr txBox="true"/>
          <p:nvPr/>
        </p:nvSpPr>
        <p:spPr>
          <a:xfrm rot="0">
            <a:off x="5936348" y="8578143"/>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ADARSH VERMA</a:t>
            </a:r>
          </a:p>
        </p:txBody>
      </p:sp>
      <p:sp>
        <p:nvSpPr>
          <p:cNvPr name="TextBox 11" id="11"/>
          <p:cNvSpPr txBox="true"/>
          <p:nvPr/>
        </p:nvSpPr>
        <p:spPr>
          <a:xfrm rot="0">
            <a:off x="2895351" y="4172693"/>
            <a:ext cx="13076398" cy="769620"/>
          </a:xfrm>
          <a:prstGeom prst="rect">
            <a:avLst/>
          </a:prstGeom>
        </p:spPr>
        <p:txBody>
          <a:bodyPr anchor="t" rtlCol="false" tIns="0" lIns="0" bIns="0" rIns="0">
            <a:spAutoFit/>
          </a:bodyPr>
          <a:lstStyle/>
          <a:p>
            <a:pPr algn="ctr">
              <a:lnSpc>
                <a:spcPts val="5040"/>
              </a:lnSpc>
            </a:pPr>
            <a:r>
              <a:rPr lang="en-US" b="true" sz="6000" spc="-324">
                <a:solidFill>
                  <a:srgbClr val="545454"/>
                </a:solidFill>
                <a:latin typeface="Poppins Semi-Bold"/>
                <a:ea typeface="Poppins Semi-Bold"/>
                <a:cs typeface="Poppins Semi-Bold"/>
                <a:sym typeface="Poppins Semi-Bold"/>
              </a:rPr>
              <a:t>An E-commerce business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3461570" y="-5697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88608" y="3344235"/>
            <a:ext cx="13359849" cy="3183090"/>
          </a:xfrm>
          <a:prstGeom prst="rect">
            <a:avLst/>
          </a:prstGeom>
        </p:spPr>
        <p:txBody>
          <a:bodyPr anchor="t" rtlCol="false" tIns="0" lIns="0" bIns="0" rIns="0">
            <a:spAutoFit/>
          </a:bodyPr>
          <a:lstStyle/>
          <a:p>
            <a:pPr algn="ctr">
              <a:lnSpc>
                <a:spcPts val="11406"/>
              </a:lnSpc>
            </a:pPr>
            <a:r>
              <a:rPr lang="en-US" b="true" sz="13579" spc="-733">
                <a:solidFill>
                  <a:srgbClr val="1C2120"/>
                </a:solidFill>
                <a:latin typeface="Poppins Semi-Bold"/>
                <a:ea typeface="Poppins Semi-Bold"/>
                <a:cs typeface="Poppins Semi-Bold"/>
                <a:sym typeface="Poppins Semi-Bold"/>
              </a:rPr>
              <a:t>CHARTS AND INSIGHTS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523456" y="1914525"/>
            <a:ext cx="14120973" cy="5736645"/>
          </a:xfrm>
          <a:custGeom>
            <a:avLst/>
            <a:gdLst/>
            <a:ahLst/>
            <a:cxnLst/>
            <a:rect r="r" b="b" t="t" l="l"/>
            <a:pathLst>
              <a:path h="5736645" w="14120973">
                <a:moveTo>
                  <a:pt x="0" y="0"/>
                </a:moveTo>
                <a:lnTo>
                  <a:pt x="14120973" y="0"/>
                </a:lnTo>
                <a:lnTo>
                  <a:pt x="14120973" y="5736645"/>
                </a:lnTo>
                <a:lnTo>
                  <a:pt x="0" y="5736645"/>
                </a:lnTo>
                <a:lnTo>
                  <a:pt x="0" y="0"/>
                </a:lnTo>
                <a:close/>
              </a:path>
            </a:pathLst>
          </a:custGeom>
          <a:blipFill>
            <a:blip r:embed="rId2"/>
            <a:stretch>
              <a:fillRect l="0" t="0" r="0" b="0"/>
            </a:stretch>
          </a:blipFill>
        </p:spPr>
      </p:sp>
      <p:sp>
        <p:nvSpPr>
          <p:cNvPr name="TextBox 6" id="6"/>
          <p:cNvSpPr txBox="true"/>
          <p:nvPr/>
        </p:nvSpPr>
        <p:spPr>
          <a:xfrm rot="0">
            <a:off x="4185257" y="165100"/>
            <a:ext cx="9639459"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Monthly Sales Trend Over Time</a:t>
            </a:r>
          </a:p>
          <a:p>
            <a:pPr algn="ctr">
              <a:lnSpc>
                <a:spcPts val="7000"/>
              </a:lnSpc>
            </a:pPr>
          </a:p>
        </p:txBody>
      </p:sp>
      <p:sp>
        <p:nvSpPr>
          <p:cNvPr name="TextBox 7" id="7"/>
          <p:cNvSpPr txBox="true"/>
          <p:nvPr/>
        </p:nvSpPr>
        <p:spPr>
          <a:xfrm rot="0">
            <a:off x="4555541" y="8215227"/>
            <a:ext cx="10628323" cy="198945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Canva Sans Bold"/>
                <a:ea typeface="Canva Sans Bold"/>
                <a:cs typeface="Canva Sans Bold"/>
                <a:sym typeface="Canva Sans Bold"/>
              </a:rPr>
              <a:t>Consistent s</a:t>
            </a:r>
            <a:r>
              <a:rPr lang="en-US" b="true" sz="2299">
                <a:solidFill>
                  <a:srgbClr val="000000"/>
                </a:solidFill>
                <a:latin typeface="Canva Sans Bold"/>
                <a:ea typeface="Canva Sans Bold"/>
                <a:cs typeface="Canva Sans Bold"/>
                <a:sym typeface="Canva Sans Bold"/>
              </a:rPr>
              <a:t>ales cycle: </a:t>
            </a:r>
            <a:r>
              <a:rPr lang="en-US" sz="2299">
                <a:solidFill>
                  <a:srgbClr val="000000"/>
                </a:solidFill>
                <a:latin typeface="Canva Sans"/>
                <a:ea typeface="Canva Sans"/>
                <a:cs typeface="Canva Sans"/>
                <a:sym typeface="Canva Sans"/>
              </a:rPr>
              <a:t>$24M to $26M.</a:t>
            </a:r>
          </a:p>
          <a:p>
            <a:pPr algn="l">
              <a:lnSpc>
                <a:spcPts val="3219"/>
              </a:lnSpc>
              <a:spcBef>
                <a:spcPct val="0"/>
              </a:spcBef>
            </a:pPr>
            <a:r>
              <a:rPr lang="en-US" b="true" sz="2299">
                <a:solidFill>
                  <a:srgbClr val="000000"/>
                </a:solidFill>
                <a:latin typeface="Canva Sans Bold"/>
                <a:ea typeface="Canva Sans Bold"/>
                <a:cs typeface="Canva Sans Bold"/>
                <a:sym typeface="Canva Sans Bold"/>
              </a:rPr>
              <a:t>Seasonal peaks:</a:t>
            </a:r>
            <a:r>
              <a:rPr lang="en-US" sz="2299">
                <a:solidFill>
                  <a:srgbClr val="000000"/>
                </a:solidFill>
                <a:latin typeface="Canva Sans"/>
                <a:ea typeface="Canva Sans"/>
                <a:cs typeface="Canva Sans"/>
                <a:sym typeface="Canva Sans"/>
              </a:rPr>
              <a:t> Late spring/early summer (May-June).</a:t>
            </a:r>
          </a:p>
          <a:p>
            <a:pPr algn="l">
              <a:lnSpc>
                <a:spcPts val="3219"/>
              </a:lnSpc>
              <a:spcBef>
                <a:spcPct val="0"/>
              </a:spcBef>
            </a:pPr>
            <a:r>
              <a:rPr lang="en-US" b="true" sz="2299">
                <a:solidFill>
                  <a:srgbClr val="000000"/>
                </a:solidFill>
                <a:latin typeface="Canva Sans Bold"/>
                <a:ea typeface="Canva Sans Bold"/>
                <a:cs typeface="Canva Sans Bold"/>
                <a:sym typeface="Canva Sans Bold"/>
              </a:rPr>
              <a:t>Annual low: </a:t>
            </a:r>
            <a:r>
              <a:rPr lang="en-US" sz="2299">
                <a:solidFill>
                  <a:srgbClr val="000000"/>
                </a:solidFill>
                <a:latin typeface="Canva Sans"/>
                <a:ea typeface="Canva Sans"/>
                <a:cs typeface="Canva Sans"/>
                <a:sym typeface="Canva Sans"/>
              </a:rPr>
              <a:t>January.</a:t>
            </a:r>
          </a:p>
          <a:p>
            <a:pPr algn="l">
              <a:lnSpc>
                <a:spcPts val="3219"/>
              </a:lnSpc>
              <a:spcBef>
                <a:spcPct val="0"/>
              </a:spcBef>
            </a:pPr>
            <a:r>
              <a:rPr lang="en-US" b="true" sz="2299">
                <a:solidFill>
                  <a:srgbClr val="000000"/>
                </a:solidFill>
                <a:latin typeface="Canva Sans Bold"/>
                <a:ea typeface="Canva Sans Bold"/>
                <a:cs typeface="Canva Sans Bold"/>
                <a:sym typeface="Canva Sans Bold"/>
              </a:rPr>
              <a:t>Notable outlier:</a:t>
            </a:r>
            <a:r>
              <a:rPr lang="en-US" sz="2299">
                <a:solidFill>
                  <a:srgbClr val="000000"/>
                </a:solidFill>
                <a:latin typeface="Canva Sans"/>
                <a:ea typeface="Canva Sans"/>
                <a:cs typeface="Canva Sans"/>
                <a:sym typeface="Canva Sans"/>
              </a:rPr>
              <a:t> Sharp revenue drop in early 2017.</a:t>
            </a:r>
          </a:p>
          <a:p>
            <a:pPr algn="l">
              <a:lnSpc>
                <a:spcPts val="321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115979" y="1535113"/>
            <a:ext cx="14112650" cy="5839109"/>
          </a:xfrm>
          <a:custGeom>
            <a:avLst/>
            <a:gdLst/>
            <a:ahLst/>
            <a:cxnLst/>
            <a:rect r="r" b="b" t="t" l="l"/>
            <a:pathLst>
              <a:path h="5839109" w="14112650">
                <a:moveTo>
                  <a:pt x="0" y="0"/>
                </a:moveTo>
                <a:lnTo>
                  <a:pt x="14112651" y="0"/>
                </a:lnTo>
                <a:lnTo>
                  <a:pt x="14112651" y="5839108"/>
                </a:lnTo>
                <a:lnTo>
                  <a:pt x="0" y="5839108"/>
                </a:lnTo>
                <a:lnTo>
                  <a:pt x="0" y="0"/>
                </a:lnTo>
                <a:close/>
              </a:path>
            </a:pathLst>
          </a:custGeom>
          <a:blipFill>
            <a:blip r:embed="rId2"/>
            <a:stretch>
              <a:fillRect l="0" t="0" r="0" b="0"/>
            </a:stretch>
          </a:blipFill>
        </p:spPr>
      </p:sp>
      <p:sp>
        <p:nvSpPr>
          <p:cNvPr name="TextBox 6" id="6"/>
          <p:cNvSpPr txBox="true"/>
          <p:nvPr/>
        </p:nvSpPr>
        <p:spPr>
          <a:xfrm rot="0">
            <a:off x="4624042" y="165100"/>
            <a:ext cx="8761888" cy="263525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Top 10 Products by Revenue</a:t>
            </a:r>
          </a:p>
          <a:p>
            <a:pPr algn="ctr">
              <a:lnSpc>
                <a:spcPts val="7000"/>
              </a:lnSpc>
            </a:pPr>
          </a:p>
          <a:p>
            <a:pPr algn="ctr">
              <a:lnSpc>
                <a:spcPts val="7000"/>
              </a:lnSpc>
            </a:pPr>
          </a:p>
        </p:txBody>
      </p:sp>
      <p:sp>
        <p:nvSpPr>
          <p:cNvPr name="TextBox 7" id="7"/>
          <p:cNvSpPr txBox="true"/>
          <p:nvPr/>
        </p:nvSpPr>
        <p:spPr>
          <a:xfrm rot="0">
            <a:off x="5306217" y="7988428"/>
            <a:ext cx="10628323" cy="1842135"/>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Canva Sans Bold"/>
                <a:ea typeface="Canva Sans Bold"/>
                <a:cs typeface="Canva Sans Bold"/>
                <a:sym typeface="Canva Sans Bold"/>
              </a:rPr>
              <a:t>Revenue le</a:t>
            </a:r>
            <a:r>
              <a:rPr lang="en-US" b="true" sz="2100">
                <a:solidFill>
                  <a:srgbClr val="000000"/>
                </a:solidFill>
                <a:latin typeface="Canva Sans Bold"/>
                <a:ea typeface="Canva Sans Bold"/>
                <a:cs typeface="Canva Sans Bold"/>
                <a:sym typeface="Canva Sans Bold"/>
              </a:rPr>
              <a:t>aders: </a:t>
            </a:r>
            <a:r>
              <a:rPr lang="en-US" sz="2100">
                <a:solidFill>
                  <a:srgbClr val="000000"/>
                </a:solidFill>
                <a:latin typeface="Canva Sans"/>
                <a:ea typeface="Canva Sans"/>
                <a:cs typeface="Canva Sans"/>
                <a:sym typeface="Canva Sans"/>
              </a:rPr>
              <a:t>Products 26 &amp; 25 dominate.</a:t>
            </a:r>
          </a:p>
          <a:p>
            <a:pPr algn="l">
              <a:lnSpc>
                <a:spcPts val="2940"/>
              </a:lnSpc>
              <a:spcBef>
                <a:spcPct val="0"/>
              </a:spcBef>
            </a:pPr>
            <a:r>
              <a:rPr lang="en-US" b="true" sz="2100">
                <a:solidFill>
                  <a:srgbClr val="000000"/>
                </a:solidFill>
                <a:latin typeface="Canva Sans Bold"/>
                <a:ea typeface="Canva Sans Bold"/>
                <a:cs typeface="Canva Sans Bold"/>
                <a:sym typeface="Canva Sans Bold"/>
              </a:rPr>
              <a:t>Mid-range: </a:t>
            </a:r>
            <a:r>
              <a:rPr lang="en-US" sz="2100">
                <a:solidFill>
                  <a:srgbClr val="000000"/>
                </a:solidFill>
                <a:latin typeface="Canva Sans"/>
                <a:ea typeface="Canva Sans"/>
                <a:cs typeface="Canva Sans"/>
                <a:sym typeface="Canva Sans"/>
              </a:rPr>
              <a:t>Products 5, 13, 14, 15 show similar revenue.</a:t>
            </a:r>
          </a:p>
          <a:p>
            <a:pPr algn="l">
              <a:lnSpc>
                <a:spcPts val="2940"/>
              </a:lnSpc>
              <a:spcBef>
                <a:spcPct val="0"/>
              </a:spcBef>
            </a:pPr>
            <a:r>
              <a:rPr lang="en-US" b="true" sz="2100">
                <a:solidFill>
                  <a:srgbClr val="000000"/>
                </a:solidFill>
                <a:latin typeface="Canva Sans Bold"/>
                <a:ea typeface="Canva Sans Bold"/>
                <a:cs typeface="Canva Sans Bold"/>
                <a:sym typeface="Canva Sans Bold"/>
              </a:rPr>
              <a:t>Bottom cluster:</a:t>
            </a:r>
            <a:r>
              <a:rPr lang="en-US" sz="2100">
                <a:solidFill>
                  <a:srgbClr val="000000"/>
                </a:solidFill>
                <a:latin typeface="Canva Sans"/>
                <a:ea typeface="Canva Sans"/>
                <a:cs typeface="Canva Sans"/>
                <a:sym typeface="Canva Sans"/>
              </a:rPr>
              <a:t> Products 1, 2, 3, 4 have the lowest revenue.</a:t>
            </a:r>
          </a:p>
          <a:p>
            <a:pPr algn="l">
              <a:lnSpc>
                <a:spcPts val="2940"/>
              </a:lnSpc>
              <a:spcBef>
                <a:spcPct val="0"/>
              </a:spcBef>
            </a:pPr>
            <a:r>
              <a:rPr lang="en-US" b="true" sz="2100">
                <a:solidFill>
                  <a:srgbClr val="000000"/>
                </a:solidFill>
                <a:latin typeface="Canva Sans Bold"/>
                <a:ea typeface="Canva Sans Bold"/>
                <a:cs typeface="Canva Sans Bold"/>
                <a:sym typeface="Canva Sans Bold"/>
              </a:rPr>
              <a:t>Strategy:</a:t>
            </a:r>
            <a:r>
              <a:rPr lang="en-US" sz="2100">
                <a:solidFill>
                  <a:srgbClr val="000000"/>
                </a:solidFill>
                <a:latin typeface="Canva Sans"/>
                <a:ea typeface="Canva Sans"/>
                <a:cs typeface="Canva Sans"/>
                <a:sym typeface="Canva Sans"/>
              </a:rPr>
              <a:t> Grow mid-tier, improve lower performers.</a:t>
            </a:r>
          </a:p>
          <a:p>
            <a:pPr algn="l">
              <a:lnSpc>
                <a:spcPts val="2940"/>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7447" y="2450491"/>
            <a:ext cx="5569632" cy="5386018"/>
          </a:xfrm>
          <a:custGeom>
            <a:avLst/>
            <a:gdLst/>
            <a:ahLst/>
            <a:cxnLst/>
            <a:rect r="r" b="b" t="t" l="l"/>
            <a:pathLst>
              <a:path h="5386018" w="5569632">
                <a:moveTo>
                  <a:pt x="0" y="0"/>
                </a:moveTo>
                <a:lnTo>
                  <a:pt x="5569632" y="0"/>
                </a:lnTo>
                <a:lnTo>
                  <a:pt x="5569632" y="5386018"/>
                </a:lnTo>
                <a:lnTo>
                  <a:pt x="0" y="5386018"/>
                </a:lnTo>
                <a:lnTo>
                  <a:pt x="0" y="0"/>
                </a:lnTo>
                <a:close/>
              </a:path>
            </a:pathLst>
          </a:custGeom>
          <a:blipFill>
            <a:blip r:embed="rId2"/>
            <a:stretch>
              <a:fillRect l="0" t="0" r="0" b="0"/>
            </a:stretch>
          </a:blipFill>
        </p:spPr>
      </p:sp>
      <p:sp>
        <p:nvSpPr>
          <p:cNvPr name="TextBox 6" id="6"/>
          <p:cNvSpPr txBox="true"/>
          <p:nvPr/>
        </p:nvSpPr>
        <p:spPr>
          <a:xfrm rot="0">
            <a:off x="6366005" y="165100"/>
            <a:ext cx="5277962" cy="352107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Sales by Channel</a:t>
            </a:r>
          </a:p>
          <a:p>
            <a:pPr algn="ctr">
              <a:lnSpc>
                <a:spcPts val="7000"/>
              </a:lnSpc>
            </a:pPr>
          </a:p>
          <a:p>
            <a:pPr algn="ctr">
              <a:lnSpc>
                <a:spcPts val="7000"/>
              </a:lnSpc>
            </a:pPr>
          </a:p>
          <a:p>
            <a:pPr algn="ctr">
              <a:lnSpc>
                <a:spcPts val="7000"/>
              </a:lnSpc>
            </a:pPr>
          </a:p>
        </p:txBody>
      </p:sp>
      <p:sp>
        <p:nvSpPr>
          <p:cNvPr name="TextBox 7" id="7"/>
          <p:cNvSpPr txBox="true"/>
          <p:nvPr/>
        </p:nvSpPr>
        <p:spPr>
          <a:xfrm rot="0">
            <a:off x="7891880" y="3748498"/>
            <a:ext cx="10628323" cy="221361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Canva Sans Bold"/>
                <a:ea typeface="Canva Sans Bold"/>
                <a:cs typeface="Canva Sans Bold"/>
                <a:sym typeface="Canva Sans Bold"/>
              </a:rPr>
              <a:t>Wholes</a:t>
            </a:r>
            <a:r>
              <a:rPr lang="en-US" b="true" sz="2100">
                <a:solidFill>
                  <a:srgbClr val="000000"/>
                </a:solidFill>
                <a:latin typeface="Canva Sans Bold"/>
                <a:ea typeface="Canva Sans Bold"/>
                <a:cs typeface="Canva Sans Bold"/>
                <a:sym typeface="Canva Sans Bold"/>
              </a:rPr>
              <a:t>ale dominates: </a:t>
            </a:r>
            <a:r>
              <a:rPr lang="en-US" sz="2100">
                <a:solidFill>
                  <a:srgbClr val="000000"/>
                </a:solidFill>
                <a:latin typeface="Canva Sans"/>
                <a:ea typeface="Canva Sans"/>
                <a:cs typeface="Canva Sans"/>
                <a:sym typeface="Canva Sans"/>
              </a:rPr>
              <a:t>Generates the majority of total sales at 54.1%.</a:t>
            </a:r>
          </a:p>
          <a:p>
            <a:pPr algn="l">
              <a:lnSpc>
                <a:spcPts val="2940"/>
              </a:lnSpc>
              <a:spcBef>
                <a:spcPct val="0"/>
              </a:spcBef>
            </a:pPr>
          </a:p>
          <a:p>
            <a:pPr algn="l">
              <a:lnSpc>
                <a:spcPts val="2940"/>
              </a:lnSpc>
              <a:spcBef>
                <a:spcPct val="0"/>
              </a:spcBef>
            </a:pPr>
            <a:r>
              <a:rPr lang="en-US" b="true" sz="2100">
                <a:solidFill>
                  <a:srgbClr val="000000"/>
                </a:solidFill>
                <a:latin typeface="Canva Sans Bold"/>
                <a:ea typeface="Canva Sans Bold"/>
                <a:cs typeface="Canva Sans Bold"/>
                <a:sym typeface="Canva Sans Bold"/>
              </a:rPr>
              <a:t>Distributor is significant:</a:t>
            </a:r>
            <a:r>
              <a:rPr lang="en-US" sz="2100">
                <a:solidFill>
                  <a:srgbClr val="000000"/>
                </a:solidFill>
                <a:latin typeface="Canva Sans"/>
                <a:ea typeface="Canva Sans"/>
                <a:cs typeface="Canva Sans"/>
                <a:sym typeface="Canva Sans"/>
              </a:rPr>
              <a:t> Contributes a substantial 31.3% to total sales.</a:t>
            </a:r>
          </a:p>
          <a:p>
            <a:pPr algn="l">
              <a:lnSpc>
                <a:spcPts val="2940"/>
              </a:lnSpc>
              <a:spcBef>
                <a:spcPct val="0"/>
              </a:spcBef>
            </a:pPr>
          </a:p>
          <a:p>
            <a:pPr algn="l">
              <a:lnSpc>
                <a:spcPts val="2940"/>
              </a:lnSpc>
              <a:spcBef>
                <a:spcPct val="0"/>
              </a:spcBef>
            </a:pPr>
            <a:r>
              <a:rPr lang="en-US" b="true" sz="2100">
                <a:solidFill>
                  <a:srgbClr val="000000"/>
                </a:solidFill>
                <a:latin typeface="Canva Sans Bold"/>
                <a:ea typeface="Canva Sans Bold"/>
                <a:cs typeface="Canva Sans Bold"/>
                <a:sym typeface="Canva Sans Bold"/>
              </a:rPr>
              <a:t>Export is a smaller portion: </a:t>
            </a:r>
            <a:r>
              <a:rPr lang="en-US" sz="2100">
                <a:solidFill>
                  <a:srgbClr val="000000"/>
                </a:solidFill>
                <a:latin typeface="Canva Sans"/>
                <a:ea typeface="Canva Sans"/>
                <a:cs typeface="Canva Sans"/>
                <a:sym typeface="Canva Sans"/>
              </a:rPr>
              <a:t>Accounts for 14.6% of the total sales.</a:t>
            </a:r>
          </a:p>
          <a:p>
            <a:pPr algn="l">
              <a:lnSpc>
                <a:spcPts val="294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515948" y="-555898"/>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187988" y="1928426"/>
            <a:ext cx="14319532" cy="4743345"/>
          </a:xfrm>
          <a:custGeom>
            <a:avLst/>
            <a:gdLst/>
            <a:ahLst/>
            <a:cxnLst/>
            <a:rect r="r" b="b" t="t" l="l"/>
            <a:pathLst>
              <a:path h="4743345" w="14319532">
                <a:moveTo>
                  <a:pt x="0" y="0"/>
                </a:moveTo>
                <a:lnTo>
                  <a:pt x="14319532" y="0"/>
                </a:lnTo>
                <a:lnTo>
                  <a:pt x="14319532" y="4743345"/>
                </a:lnTo>
                <a:lnTo>
                  <a:pt x="0" y="4743345"/>
                </a:lnTo>
                <a:lnTo>
                  <a:pt x="0" y="0"/>
                </a:lnTo>
                <a:close/>
              </a:path>
            </a:pathLst>
          </a:custGeom>
          <a:blipFill>
            <a:blip r:embed="rId2"/>
            <a:stretch>
              <a:fillRect l="0" t="0" r="0" b="0"/>
            </a:stretch>
          </a:blipFill>
        </p:spPr>
      </p:sp>
      <p:sp>
        <p:nvSpPr>
          <p:cNvPr name="TextBox 6" id="6"/>
          <p:cNvSpPr txBox="true"/>
          <p:nvPr/>
        </p:nvSpPr>
        <p:spPr>
          <a:xfrm rot="0">
            <a:off x="2857587" y="179001"/>
            <a:ext cx="12183587"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Average Order Value (AOV) Distribution</a:t>
            </a:r>
          </a:p>
          <a:p>
            <a:pPr algn="ctr">
              <a:lnSpc>
                <a:spcPts val="7000"/>
              </a:lnSpc>
            </a:pPr>
          </a:p>
        </p:txBody>
      </p:sp>
      <p:sp>
        <p:nvSpPr>
          <p:cNvPr name="TextBox 7" id="7"/>
          <p:cNvSpPr txBox="true"/>
          <p:nvPr/>
        </p:nvSpPr>
        <p:spPr>
          <a:xfrm rot="0">
            <a:off x="4724428" y="7270750"/>
            <a:ext cx="9656921" cy="1987550"/>
          </a:xfrm>
          <a:prstGeom prst="rect">
            <a:avLst/>
          </a:prstGeom>
        </p:spPr>
        <p:txBody>
          <a:bodyPr anchor="t" rtlCol="false" tIns="0" lIns="0" bIns="0" rIns="0">
            <a:spAutoFit/>
          </a:bodyPr>
          <a:lstStyle/>
          <a:p>
            <a:pPr algn="l" marL="539749" indent="-269875" lvl="1">
              <a:lnSpc>
                <a:spcPts val="3999"/>
              </a:lnSpc>
              <a:buFont typeface="Arial"/>
              <a:buChar char="•"/>
            </a:pPr>
            <a:r>
              <a:rPr lang="en-US" b="true" sz="2499">
                <a:solidFill>
                  <a:srgbClr val="000000"/>
                </a:solidFill>
                <a:latin typeface="Canva Sans Bold"/>
                <a:ea typeface="Canva Sans Bold"/>
                <a:cs typeface="Canva Sans Bold"/>
                <a:sym typeface="Canva Sans Bold"/>
              </a:rPr>
              <a:t>Low av</a:t>
            </a:r>
            <a:r>
              <a:rPr lang="en-US" b="true" sz="2499">
                <a:solidFill>
                  <a:srgbClr val="000000"/>
                </a:solidFill>
                <a:latin typeface="Canva Sans Bold"/>
                <a:ea typeface="Canva Sans Bold"/>
                <a:cs typeface="Canva Sans Bold"/>
                <a:sym typeface="Canva Sans Bold"/>
              </a:rPr>
              <a:t>erage order values are frequent.</a:t>
            </a:r>
          </a:p>
          <a:p>
            <a:pPr algn="l" marL="539749" indent="-269875" lvl="1">
              <a:lnSpc>
                <a:spcPts val="3999"/>
              </a:lnSpc>
              <a:buFont typeface="Arial"/>
              <a:buChar char="•"/>
            </a:pPr>
            <a:r>
              <a:rPr lang="en-US" b="true" sz="2499">
                <a:solidFill>
                  <a:srgbClr val="000000"/>
                </a:solidFill>
                <a:latin typeface="Canva Sans Bold"/>
                <a:ea typeface="Canva Sans Bold"/>
                <a:cs typeface="Canva Sans Bold"/>
                <a:sym typeface="Canva Sans Bold"/>
              </a:rPr>
              <a:t>Distribution is right-skewed (long tail of high-value orders).</a:t>
            </a:r>
          </a:p>
          <a:p>
            <a:pPr algn="l" marL="539749" indent="-269875" lvl="1">
              <a:lnSpc>
                <a:spcPts val="3999"/>
              </a:lnSpc>
              <a:buFont typeface="Arial"/>
              <a:buChar char="•"/>
            </a:pPr>
            <a:r>
              <a:rPr lang="en-US" b="true" sz="2499">
                <a:solidFill>
                  <a:srgbClr val="000000"/>
                </a:solidFill>
                <a:latin typeface="Canva Sans Bold"/>
                <a:ea typeface="Canva Sans Bold"/>
                <a:cs typeface="Canva Sans Bold"/>
                <a:sym typeface="Canva Sans Bold"/>
              </a:rPr>
              <a:t>Multiple order value clusters exist.</a:t>
            </a:r>
          </a:p>
          <a:p>
            <a:pPr algn="l" marL="539749" indent="-269875" lvl="1">
              <a:lnSpc>
                <a:spcPts val="3999"/>
              </a:lnSpc>
              <a:buFont typeface="Arial"/>
              <a:buChar char="•"/>
            </a:pPr>
            <a:r>
              <a:rPr lang="en-US" b="true" sz="2499">
                <a:solidFill>
                  <a:srgbClr val="000000"/>
                </a:solidFill>
                <a:latin typeface="Canva Sans Bold"/>
                <a:ea typeface="Canva Sans Bold"/>
                <a:cs typeface="Canva Sans Bold"/>
                <a:sym typeface="Canva Sans Bold"/>
              </a:rPr>
              <a:t>Higher order values are less common.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09951" y="556052"/>
            <a:ext cx="9006697" cy="4274060"/>
          </a:xfrm>
          <a:custGeom>
            <a:avLst/>
            <a:gdLst/>
            <a:ahLst/>
            <a:cxnLst/>
            <a:rect r="r" b="b" t="t" l="l"/>
            <a:pathLst>
              <a:path h="4274060" w="9006697">
                <a:moveTo>
                  <a:pt x="0" y="0"/>
                </a:moveTo>
                <a:lnTo>
                  <a:pt x="9006697" y="0"/>
                </a:lnTo>
                <a:lnTo>
                  <a:pt x="9006697" y="4274060"/>
                </a:lnTo>
                <a:lnTo>
                  <a:pt x="0" y="4274060"/>
                </a:lnTo>
                <a:lnTo>
                  <a:pt x="0" y="0"/>
                </a:lnTo>
                <a:close/>
              </a:path>
            </a:pathLst>
          </a:custGeom>
          <a:blipFill>
            <a:blip r:embed="rId2"/>
            <a:stretch>
              <a:fillRect l="0" t="0" r="-1348" b="0"/>
            </a:stretch>
          </a:blipFill>
        </p:spPr>
      </p:sp>
      <p:sp>
        <p:nvSpPr>
          <p:cNvPr name="Freeform 6" id="6"/>
          <p:cNvSpPr/>
          <p:nvPr/>
        </p:nvSpPr>
        <p:spPr>
          <a:xfrm flipH="false" flipV="false" rot="0">
            <a:off x="9064987" y="5667239"/>
            <a:ext cx="9223013" cy="4411006"/>
          </a:xfrm>
          <a:custGeom>
            <a:avLst/>
            <a:gdLst/>
            <a:ahLst/>
            <a:cxnLst/>
            <a:rect r="r" b="b" t="t" l="l"/>
            <a:pathLst>
              <a:path h="4411006" w="9223013">
                <a:moveTo>
                  <a:pt x="0" y="0"/>
                </a:moveTo>
                <a:lnTo>
                  <a:pt x="9223013" y="0"/>
                </a:lnTo>
                <a:lnTo>
                  <a:pt x="9223013" y="4411006"/>
                </a:lnTo>
                <a:lnTo>
                  <a:pt x="0" y="4411006"/>
                </a:lnTo>
                <a:lnTo>
                  <a:pt x="0" y="0"/>
                </a:lnTo>
                <a:close/>
              </a:path>
            </a:pathLst>
          </a:custGeom>
          <a:blipFill>
            <a:blip r:embed="rId3"/>
            <a:stretch>
              <a:fillRect l="0" t="0" r="0" b="0"/>
            </a:stretch>
          </a:blipFill>
        </p:spPr>
      </p:sp>
      <p:sp>
        <p:nvSpPr>
          <p:cNvPr name="TextBox 7" id="7"/>
          <p:cNvSpPr txBox="true"/>
          <p:nvPr/>
        </p:nvSpPr>
        <p:spPr>
          <a:xfrm rot="0">
            <a:off x="10181731" y="1393313"/>
            <a:ext cx="7630209" cy="352107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Top State Performance: Revenue vs. Orders</a:t>
            </a:r>
          </a:p>
          <a:p>
            <a:pPr algn="ctr">
              <a:lnSpc>
                <a:spcPts val="7000"/>
              </a:lnSpc>
            </a:pPr>
          </a:p>
          <a:p>
            <a:pPr algn="ctr">
              <a:lnSpc>
                <a:spcPts val="7000"/>
              </a:lnSpc>
            </a:pPr>
          </a:p>
        </p:txBody>
      </p:sp>
      <p:sp>
        <p:nvSpPr>
          <p:cNvPr name="TextBox 8" id="8"/>
          <p:cNvSpPr txBox="true"/>
          <p:nvPr/>
        </p:nvSpPr>
        <p:spPr>
          <a:xfrm rot="0">
            <a:off x="1820383" y="7242281"/>
            <a:ext cx="5762466" cy="21748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Canva Sans Bold"/>
                <a:ea typeface="Canva Sans Bold"/>
                <a:cs typeface="Canva Sans Bold"/>
                <a:sym typeface="Canva Sans Bold"/>
              </a:rPr>
              <a:t>Califo</a:t>
            </a:r>
            <a:r>
              <a:rPr lang="en-US" b="true" sz="2499">
                <a:solidFill>
                  <a:srgbClr val="000000"/>
                </a:solidFill>
                <a:latin typeface="Canva Sans Bold"/>
                <a:ea typeface="Canva Sans Bold"/>
                <a:cs typeface="Canva Sans Bold"/>
                <a:sym typeface="Canva Sans Bold"/>
              </a:rPr>
              <a:t>rnia tops revenue &amp; orders.?</a:t>
            </a:r>
          </a:p>
          <a:p>
            <a:pPr algn="l">
              <a:lnSpc>
                <a:spcPts val="3499"/>
              </a:lnSpc>
              <a:spcBef>
                <a:spcPct val="0"/>
              </a:spcBef>
            </a:pPr>
            <a:r>
              <a:rPr lang="en-US" b="true" sz="2499">
                <a:solidFill>
                  <a:srgbClr val="000000"/>
                </a:solidFill>
                <a:latin typeface="Canva Sans Bold"/>
                <a:ea typeface="Canva Sans Bold"/>
                <a:cs typeface="Canva Sans Bold"/>
                <a:sym typeface="Canva Sans Bold"/>
              </a:rPr>
              <a:t>IL, FL, TX: High in both.?</a:t>
            </a:r>
          </a:p>
          <a:p>
            <a:pPr algn="l">
              <a:lnSpc>
                <a:spcPts val="3499"/>
              </a:lnSpc>
              <a:spcBef>
                <a:spcPct val="0"/>
              </a:spcBef>
            </a:pPr>
            <a:r>
              <a:rPr lang="en-US" b="true" sz="2499">
                <a:solidFill>
                  <a:srgbClr val="000000"/>
                </a:solidFill>
                <a:latin typeface="Canva Sans Bold"/>
                <a:ea typeface="Canva Sans Bold"/>
                <a:cs typeface="Canva Sans Bold"/>
                <a:sym typeface="Canva Sans Bold"/>
              </a:rPr>
              <a:t>Revenue &amp; orders linked.?</a:t>
            </a:r>
          </a:p>
          <a:p>
            <a:pPr algn="l">
              <a:lnSpc>
                <a:spcPts val="3499"/>
              </a:lnSpc>
              <a:spcBef>
                <a:spcPct val="0"/>
              </a:spcBef>
            </a:pPr>
            <a:r>
              <a:rPr lang="en-US" b="true" sz="2499">
                <a:solidFill>
                  <a:srgbClr val="000000"/>
                </a:solidFill>
                <a:latin typeface="Canva Sans Bold"/>
                <a:ea typeface="Canva Sans Bold"/>
                <a:cs typeface="Canva Sans Bold"/>
                <a:sym typeface="Canva Sans Bold"/>
              </a:rPr>
              <a:t>Other top states: Lower contribution.</a:t>
            </a:r>
          </a:p>
          <a:p>
            <a:pPr algn="l">
              <a:lnSpc>
                <a:spcPts val="349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43604" y="2406367"/>
            <a:ext cx="9041522" cy="6166126"/>
          </a:xfrm>
          <a:custGeom>
            <a:avLst/>
            <a:gdLst/>
            <a:ahLst/>
            <a:cxnLst/>
            <a:rect r="r" b="b" t="t" l="l"/>
            <a:pathLst>
              <a:path h="6166126" w="9041522">
                <a:moveTo>
                  <a:pt x="0" y="0"/>
                </a:moveTo>
                <a:lnTo>
                  <a:pt x="9041521" y="0"/>
                </a:lnTo>
                <a:lnTo>
                  <a:pt x="9041521" y="6166126"/>
                </a:lnTo>
                <a:lnTo>
                  <a:pt x="0" y="6166126"/>
                </a:lnTo>
                <a:lnTo>
                  <a:pt x="0" y="0"/>
                </a:lnTo>
                <a:close/>
              </a:path>
            </a:pathLst>
          </a:custGeom>
          <a:blipFill>
            <a:blip r:embed="rId2"/>
            <a:stretch>
              <a:fillRect l="0" t="0" r="0" b="0"/>
            </a:stretch>
          </a:blipFill>
        </p:spPr>
      </p:sp>
      <p:sp>
        <p:nvSpPr>
          <p:cNvPr name="TextBox 6" id="6"/>
          <p:cNvSpPr txBox="true"/>
          <p:nvPr/>
        </p:nvSpPr>
        <p:spPr>
          <a:xfrm rot="0">
            <a:off x="2507824" y="165100"/>
            <a:ext cx="12994323"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Correlation Heatmap of Numeric Features</a:t>
            </a:r>
          </a:p>
          <a:p>
            <a:pPr algn="ctr">
              <a:lnSpc>
                <a:spcPts val="7000"/>
              </a:lnSpc>
            </a:pPr>
          </a:p>
        </p:txBody>
      </p:sp>
      <p:sp>
        <p:nvSpPr>
          <p:cNvPr name="TextBox 7" id="7"/>
          <p:cNvSpPr txBox="true"/>
          <p:nvPr/>
        </p:nvSpPr>
        <p:spPr>
          <a:xfrm rot="0">
            <a:off x="9354947" y="2638830"/>
            <a:ext cx="8594225" cy="5709920"/>
          </a:xfrm>
          <a:prstGeom prst="rect">
            <a:avLst/>
          </a:prstGeom>
        </p:spPr>
        <p:txBody>
          <a:bodyPr anchor="t" rtlCol="false" tIns="0" lIns="0" bIns="0" rIns="0">
            <a:spAutoFit/>
          </a:bodyPr>
          <a:lstStyle/>
          <a:p>
            <a:pPr algn="l">
              <a:lnSpc>
                <a:spcPts val="4180"/>
              </a:lnSpc>
            </a:pPr>
          </a:p>
          <a:p>
            <a:pPr algn="l" marL="474981" indent="-237491" lvl="1">
              <a:lnSpc>
                <a:spcPts val="4180"/>
              </a:lnSpc>
              <a:buFont typeface="Arial"/>
              <a:buChar char="•"/>
            </a:pPr>
            <a:r>
              <a:rPr lang="en-US" b="true" sz="2200">
                <a:solidFill>
                  <a:srgbClr val="000000"/>
                </a:solidFill>
                <a:latin typeface="Canva Sans Bold"/>
                <a:ea typeface="Canva Sans Bold"/>
                <a:cs typeface="Canva Sans Bold"/>
                <a:sym typeface="Canva Sans Bold"/>
              </a:rPr>
              <a:t>Un</a:t>
            </a:r>
            <a:r>
              <a:rPr lang="en-US" b="true" sz="2200">
                <a:solidFill>
                  <a:srgbClr val="000000"/>
                </a:solidFill>
                <a:latin typeface="Canva Sans Bold"/>
                <a:ea typeface="Canva Sans Bold"/>
                <a:cs typeface="Canva Sans Bold"/>
                <a:sym typeface="Canva Sans Bold"/>
              </a:rPr>
              <a:t>it price </a:t>
            </a:r>
            <a:r>
              <a:rPr lang="en-US" b="true" sz="2200">
                <a:solidFill>
                  <a:srgbClr val="000000"/>
                </a:solidFill>
                <a:latin typeface="Canva Sans Bold"/>
                <a:ea typeface="Canva Sans Bold"/>
                <a:cs typeface="Canva Sans Bold"/>
                <a:sym typeface="Canva Sans Bold"/>
              </a:rPr>
              <a:t>is the primary driver, showing very strong correlations with cost (0.94), revenue (0.91) and profit (0.79).</a:t>
            </a:r>
          </a:p>
          <a:p>
            <a:pPr algn="l" marL="474981" indent="-237491" lvl="1">
              <a:lnSpc>
                <a:spcPts val="4180"/>
              </a:lnSpc>
              <a:buFont typeface="Arial"/>
              <a:buChar char="•"/>
            </a:pPr>
            <a:r>
              <a:rPr lang="en-US" b="true" sz="2200">
                <a:solidFill>
                  <a:srgbClr val="000000"/>
                </a:solidFill>
                <a:latin typeface="Canva Sans Bold"/>
                <a:ea typeface="Canva Sans Bold"/>
                <a:cs typeface="Canva Sans Bold"/>
                <a:sym typeface="Canva Sans Bold"/>
              </a:rPr>
              <a:t>Revenue &amp; profit maintain a high link (0.87), underscoring direct profitability gains.</a:t>
            </a:r>
          </a:p>
          <a:p>
            <a:pPr algn="l" marL="474981" indent="-237491" lvl="1">
              <a:lnSpc>
                <a:spcPts val="4180"/>
              </a:lnSpc>
              <a:buFont typeface="Arial"/>
              <a:buChar char="•"/>
            </a:pPr>
            <a:r>
              <a:rPr lang="en-US" b="true" sz="2200">
                <a:solidFill>
                  <a:srgbClr val="000000"/>
                </a:solidFill>
                <a:latin typeface="Canva Sans Bold"/>
                <a:ea typeface="Canva Sans Bold"/>
                <a:cs typeface="Canva Sans Bold"/>
                <a:sym typeface="Canva Sans Bold"/>
              </a:rPr>
              <a:t>Quantity’s impact is minimal (≤ 0.34 vs. financials), indicating volume plays a secondary role.</a:t>
            </a:r>
          </a:p>
          <a:p>
            <a:pPr algn="l" marL="474981" indent="-237491" lvl="1">
              <a:lnSpc>
                <a:spcPts val="4180"/>
              </a:lnSpc>
              <a:buFont typeface="Arial"/>
              <a:buChar char="•"/>
            </a:pPr>
            <a:r>
              <a:rPr lang="en-US" b="true" sz="2200">
                <a:solidFill>
                  <a:srgbClr val="000000"/>
                </a:solidFill>
                <a:latin typeface="Canva Sans Bold"/>
                <a:ea typeface="Canva Sans Bold"/>
                <a:cs typeface="Canva Sans Bold"/>
                <a:sym typeface="Canva Sans Bold"/>
              </a:rPr>
              <a:t>Cost vs. profit correlation (0.58) is moderate, suggesting margin improvement focus should center on pricing.</a:t>
            </a:r>
          </a:p>
          <a:p>
            <a:pPr algn="l">
              <a:lnSpc>
                <a:spcPts val="418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52735" y="-864659"/>
            <a:ext cx="22013892" cy="12354774"/>
          </a:xfrm>
          <a:custGeom>
            <a:avLst/>
            <a:gdLst/>
            <a:ahLst/>
            <a:cxnLst/>
            <a:rect r="r" b="b" t="t" l="l"/>
            <a:pathLst>
              <a:path h="12354774" w="22013892">
                <a:moveTo>
                  <a:pt x="22013892" y="0"/>
                </a:moveTo>
                <a:lnTo>
                  <a:pt x="0" y="0"/>
                </a:lnTo>
                <a:lnTo>
                  <a:pt x="0" y="12354774"/>
                </a:lnTo>
                <a:lnTo>
                  <a:pt x="22013892" y="12354774"/>
                </a:lnTo>
                <a:lnTo>
                  <a:pt x="22013892" y="0"/>
                </a:lnTo>
                <a:close/>
              </a:path>
            </a:pathLst>
          </a:custGeom>
          <a:blipFill>
            <a:blip r:embed="rId2"/>
            <a:stretch>
              <a:fillRect l="0" t="-9467" r="0" b="-9467"/>
            </a:stretch>
          </a:blipFill>
        </p:spPr>
      </p:sp>
      <p:grpSp>
        <p:nvGrpSpPr>
          <p:cNvPr name="Group 3" id="3"/>
          <p:cNvGrpSpPr/>
          <p:nvPr/>
        </p:nvGrpSpPr>
        <p:grpSpPr>
          <a:xfrm rot="0">
            <a:off x="-3016724" y="-2215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765085" y="1152525"/>
            <a:ext cx="13359849" cy="638175"/>
          </a:xfrm>
          <a:prstGeom prst="rect">
            <a:avLst/>
          </a:prstGeom>
        </p:spPr>
        <p:txBody>
          <a:bodyPr anchor="t" rtlCol="false" tIns="0" lIns="0" bIns="0" rIns="0">
            <a:spAutoFit/>
          </a:bodyPr>
          <a:lstStyle/>
          <a:p>
            <a:pPr algn="ctr">
              <a:lnSpc>
                <a:spcPts val="4200"/>
              </a:lnSpc>
            </a:pPr>
            <a:r>
              <a:rPr lang="en-US" b="true" sz="5000" spc="-270">
                <a:solidFill>
                  <a:srgbClr val="1C2120"/>
                </a:solidFill>
                <a:latin typeface="Poppins Bold"/>
                <a:ea typeface="Poppins Bold"/>
                <a:cs typeface="Poppins Bold"/>
                <a:sym typeface="Poppins Bold"/>
              </a:rPr>
              <a:t>KEY INSIGHTS</a:t>
            </a:r>
          </a:p>
        </p:txBody>
      </p:sp>
      <p:sp>
        <p:nvSpPr>
          <p:cNvPr name="TextBox 7" id="7"/>
          <p:cNvSpPr txBox="true"/>
          <p:nvPr/>
        </p:nvSpPr>
        <p:spPr>
          <a:xfrm rot="0">
            <a:off x="853632" y="2823186"/>
            <a:ext cx="17434368" cy="4478704"/>
          </a:xfrm>
          <a:prstGeom prst="rect">
            <a:avLst/>
          </a:prstGeom>
        </p:spPr>
        <p:txBody>
          <a:bodyPr anchor="t" rtlCol="false" tIns="0" lIns="0" bIns="0" rIns="0">
            <a:spAutoFit/>
          </a:bodyPr>
          <a:lstStyle/>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Pronounced Seasonality: January revenues average $124 M, dipping to $95 M in April.??</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SKU Concentration: Products 26 &amp; 25 together drive ~25 % of total sales.??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Channel Trade‑Off: Wholesale captures 54 % of volume; Export leads with ~38 % average margin.??</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Geographic Dominance: California alone logs 7.6K orders ($230 M); the West region shows the largest swings.??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Aibox Company and State Ltd are the most valuable customers in terms of Revenue.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52735" y="-864659"/>
            <a:ext cx="22013892" cy="12354774"/>
          </a:xfrm>
          <a:custGeom>
            <a:avLst/>
            <a:gdLst/>
            <a:ahLst/>
            <a:cxnLst/>
            <a:rect r="r" b="b" t="t" l="l"/>
            <a:pathLst>
              <a:path h="12354774" w="22013892">
                <a:moveTo>
                  <a:pt x="22013892" y="0"/>
                </a:moveTo>
                <a:lnTo>
                  <a:pt x="0" y="0"/>
                </a:lnTo>
                <a:lnTo>
                  <a:pt x="0" y="12354774"/>
                </a:lnTo>
                <a:lnTo>
                  <a:pt x="22013892" y="12354774"/>
                </a:lnTo>
                <a:lnTo>
                  <a:pt x="22013892" y="0"/>
                </a:lnTo>
                <a:close/>
              </a:path>
            </a:pathLst>
          </a:custGeom>
          <a:blipFill>
            <a:blip r:embed="rId2"/>
            <a:stretch>
              <a:fillRect l="0" t="-9467" r="0" b="-9467"/>
            </a:stretch>
          </a:blipFill>
        </p:spPr>
      </p:sp>
      <p:grpSp>
        <p:nvGrpSpPr>
          <p:cNvPr name="Group 3" id="3"/>
          <p:cNvGrpSpPr/>
          <p:nvPr/>
        </p:nvGrpSpPr>
        <p:grpSpPr>
          <a:xfrm rot="0">
            <a:off x="-3016724" y="-2215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464075" y="1280215"/>
            <a:ext cx="13359849" cy="638175"/>
          </a:xfrm>
          <a:prstGeom prst="rect">
            <a:avLst/>
          </a:prstGeom>
        </p:spPr>
        <p:txBody>
          <a:bodyPr anchor="t" rtlCol="false" tIns="0" lIns="0" bIns="0" rIns="0">
            <a:spAutoFit/>
          </a:bodyPr>
          <a:lstStyle/>
          <a:p>
            <a:pPr algn="ctr">
              <a:lnSpc>
                <a:spcPts val="4200"/>
              </a:lnSpc>
            </a:pPr>
            <a:r>
              <a:rPr lang="en-US" b="true" sz="5000" spc="-270">
                <a:solidFill>
                  <a:srgbClr val="1C2120"/>
                </a:solidFill>
                <a:latin typeface="Poppins Bold"/>
                <a:ea typeface="Poppins Bold"/>
                <a:cs typeface="Poppins Bold"/>
                <a:sym typeface="Poppins Bold"/>
              </a:rPr>
              <a:t>RECOMMENDATION</a:t>
            </a:r>
          </a:p>
        </p:txBody>
      </p:sp>
      <p:sp>
        <p:nvSpPr>
          <p:cNvPr name="TextBox 7" id="7"/>
          <p:cNvSpPr txBox="true"/>
          <p:nvPr/>
        </p:nvSpPr>
        <p:spPr>
          <a:xfrm rot="0">
            <a:off x="853632" y="2836496"/>
            <a:ext cx="17434368" cy="6421804"/>
          </a:xfrm>
          <a:prstGeom prst="rect">
            <a:avLst/>
          </a:prstGeom>
        </p:spPr>
        <p:txBody>
          <a:bodyPr anchor="t" rtlCol="false" tIns="0" lIns="0" bIns="0" rIns="0">
            <a:spAutoFit/>
          </a:bodyPr>
          <a:lstStyle/>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Seasonal Promotions: Launch recovery campaigns in April and amplify January offers to smooth revenue swings.??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SKU Optimization: Double down on top products 26 &amp; 25 and re-evaluate pricing or phase out low‑margin SKUs.??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Channel Expansion: Incentivize Export partnerships for high margins and introduce volume deals in Wholesale.??</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Regional Investment: Replicate California’s success in other regions and boost marketing in the Northeast &amp; Midwest.??</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Margin Monitoring: Flag orders below 80 % margin and analyse cost drivers to uplift underperforming segments.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3461570" y="-5697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588608" y="3344235"/>
            <a:ext cx="13359849" cy="3183090"/>
          </a:xfrm>
          <a:prstGeom prst="rect">
            <a:avLst/>
          </a:prstGeom>
        </p:spPr>
        <p:txBody>
          <a:bodyPr anchor="t" rtlCol="false" tIns="0" lIns="0" bIns="0" rIns="0">
            <a:spAutoFit/>
          </a:bodyPr>
          <a:lstStyle/>
          <a:p>
            <a:pPr algn="ctr">
              <a:lnSpc>
                <a:spcPts val="11406"/>
              </a:lnSpc>
            </a:pPr>
            <a:r>
              <a:rPr lang="en-US" b="true" sz="13579" spc="-733">
                <a:solidFill>
                  <a:srgbClr val="1C2120"/>
                </a:solidFill>
                <a:latin typeface="Poppins Semi-Bold"/>
                <a:ea typeface="Poppins Semi-Bold"/>
                <a:cs typeface="Poppins Semi-Bold"/>
                <a:sym typeface="Poppins Semi-Bold"/>
              </a:rPr>
              <a:t>DASHBOARD PREVIEW</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140473" y="4479764"/>
            <a:ext cx="8537476"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AGENDA</a:t>
            </a:r>
          </a:p>
        </p:txBody>
      </p:sp>
      <p:sp>
        <p:nvSpPr>
          <p:cNvPr name="Freeform 3" id="3"/>
          <p:cNvSpPr/>
          <p:nvPr/>
        </p:nvSpPr>
        <p:spPr>
          <a:xfrm flipH="false" flipV="false" rot="0">
            <a:off x="1410068" y="6913560"/>
            <a:ext cx="2653386" cy="2638913"/>
          </a:xfrm>
          <a:custGeom>
            <a:avLst/>
            <a:gdLst/>
            <a:ahLst/>
            <a:cxnLst/>
            <a:rect r="r" b="b" t="t" l="l"/>
            <a:pathLst>
              <a:path h="2638913" w="2653386">
                <a:moveTo>
                  <a:pt x="0" y="0"/>
                </a:moveTo>
                <a:lnTo>
                  <a:pt x="2653386" y="0"/>
                </a:lnTo>
                <a:lnTo>
                  <a:pt x="2653386" y="2638913"/>
                </a:lnTo>
                <a:lnTo>
                  <a:pt x="0" y="26389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083134" y="3707126"/>
            <a:ext cx="6830714" cy="323215"/>
          </a:xfrm>
          <a:prstGeom prst="rect">
            <a:avLst/>
          </a:prstGeom>
        </p:spPr>
        <p:txBody>
          <a:bodyPr anchor="t" rtlCol="false" tIns="0" lIns="0" bIns="0" rIns="0">
            <a:spAutoFit/>
          </a:bodyPr>
          <a:lstStyle/>
          <a:p>
            <a:pPr algn="ctr">
              <a:lnSpc>
                <a:spcPts val="2659"/>
              </a:lnSpc>
              <a:spcBef>
                <a:spcPct val="0"/>
              </a:spcBef>
            </a:pPr>
            <a:r>
              <a:rPr lang="en-US" sz="1899">
                <a:solidFill>
                  <a:srgbClr val="1C2120"/>
                </a:solidFill>
                <a:latin typeface="Open Sans Light"/>
                <a:ea typeface="Open Sans Light"/>
                <a:cs typeface="Open Sans Light"/>
                <a:sym typeface="Open Sans Light"/>
              </a:rPr>
              <a:t>1</a:t>
            </a:r>
          </a:p>
        </p:txBody>
      </p:sp>
      <p:grpSp>
        <p:nvGrpSpPr>
          <p:cNvPr name="Group 5" id="5"/>
          <p:cNvGrpSpPr/>
          <p:nvPr/>
        </p:nvGrpSpPr>
        <p:grpSpPr>
          <a:xfrm rot="0">
            <a:off x="10181968" y="192693"/>
            <a:ext cx="6672034" cy="1087374"/>
            <a:chOff x="0" y="0"/>
            <a:chExt cx="8896045" cy="1449832"/>
          </a:xfrm>
        </p:grpSpPr>
        <p:grpSp>
          <p:nvGrpSpPr>
            <p:cNvPr name="Group 6" id="6"/>
            <p:cNvGrpSpPr/>
            <p:nvPr/>
          </p:nvGrpSpPr>
          <p:grpSpPr>
            <a:xfrm rot="0">
              <a:off x="0" y="0"/>
              <a:ext cx="8896045" cy="1449832"/>
              <a:chOff x="0" y="0"/>
              <a:chExt cx="2601021" cy="423901"/>
            </a:xfrm>
          </p:grpSpPr>
          <p:sp>
            <p:nvSpPr>
              <p:cNvPr name="Freeform 7" id="7"/>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8" id="8"/>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9" id="9"/>
            <p:cNvSpPr txBox="true"/>
            <p:nvPr/>
          </p:nvSpPr>
          <p:spPr>
            <a:xfrm rot="0">
              <a:off x="617055" y="224290"/>
              <a:ext cx="681031" cy="915527"/>
            </a:xfrm>
            <a:prstGeom prst="rect">
              <a:avLst/>
            </a:prstGeom>
          </p:spPr>
          <p:txBody>
            <a:bodyPr anchor="t" rtlCol="false" tIns="0" lIns="0" bIns="0" rIns="0">
              <a:spAutoFit/>
            </a:bodyPr>
            <a:lstStyle/>
            <a:p>
              <a:pPr algn="ctr">
                <a:lnSpc>
                  <a:spcPts val="5721"/>
                </a:lnSpc>
              </a:pPr>
              <a:r>
                <a:rPr lang="en-US" sz="4086" b="true">
                  <a:solidFill>
                    <a:srgbClr val="1C2120"/>
                  </a:solidFill>
                  <a:latin typeface="Canva Sans Bold"/>
                  <a:ea typeface="Canva Sans Bold"/>
                  <a:cs typeface="Canva Sans Bold"/>
                  <a:sym typeface="Canva Sans Bold"/>
                </a:rPr>
                <a:t>1.</a:t>
              </a:r>
            </a:p>
          </p:txBody>
        </p:sp>
        <p:sp>
          <p:nvSpPr>
            <p:cNvPr name="TextBox 10" id="10"/>
            <p:cNvSpPr txBox="true"/>
            <p:nvPr/>
          </p:nvSpPr>
          <p:spPr>
            <a:xfrm rot="0">
              <a:off x="1551058" y="364228"/>
              <a:ext cx="7167521" cy="664227"/>
            </a:xfrm>
            <a:prstGeom prst="rect">
              <a:avLst/>
            </a:prstGeom>
          </p:spPr>
          <p:txBody>
            <a:bodyPr anchor="t" rtlCol="false" tIns="0" lIns="0" bIns="0" rIns="0">
              <a:spAutoFit/>
            </a:bodyPr>
            <a:lstStyle/>
            <a:p>
              <a:pPr algn="ctr">
                <a:lnSpc>
                  <a:spcPts val="4207"/>
                </a:lnSpc>
              </a:pPr>
              <a:r>
                <a:rPr lang="en-US" sz="3005" b="true">
                  <a:solidFill>
                    <a:srgbClr val="1C2120"/>
                  </a:solidFill>
                  <a:latin typeface="Canva Sans Bold"/>
                  <a:ea typeface="Canva Sans Bold"/>
                  <a:cs typeface="Canva Sans Bold"/>
                  <a:sym typeface="Canva Sans Bold"/>
                </a:rPr>
                <a:t>Business Problem Statement</a:t>
              </a:r>
            </a:p>
          </p:txBody>
        </p:sp>
      </p:grpSp>
      <p:sp>
        <p:nvSpPr>
          <p:cNvPr name="TextBox 11" id="11"/>
          <p:cNvSpPr txBox="true"/>
          <p:nvPr/>
        </p:nvSpPr>
        <p:spPr>
          <a:xfrm rot="0">
            <a:off x="6270863" y="5501323"/>
            <a:ext cx="5746274" cy="323215"/>
          </a:xfrm>
          <a:prstGeom prst="rect">
            <a:avLst/>
          </a:prstGeom>
        </p:spPr>
        <p:txBody>
          <a:bodyPr anchor="t" rtlCol="false" tIns="0" lIns="0" bIns="0" rIns="0">
            <a:spAutoFit/>
          </a:bodyPr>
          <a:lstStyle/>
          <a:p>
            <a:pPr algn="ctr">
              <a:lnSpc>
                <a:spcPts val="2659"/>
              </a:lnSpc>
              <a:spcBef>
                <a:spcPct val="0"/>
              </a:spcBef>
            </a:pPr>
            <a:r>
              <a:rPr lang="en-US" sz="1899">
                <a:solidFill>
                  <a:srgbClr val="1C2120"/>
                </a:solidFill>
                <a:latin typeface="Open Sans Light"/>
                <a:ea typeface="Open Sans Light"/>
                <a:cs typeface="Open Sans Light"/>
                <a:sym typeface="Open Sans Light"/>
              </a:rPr>
              <a:t>1</a:t>
            </a:r>
          </a:p>
        </p:txBody>
      </p:sp>
      <p:grpSp>
        <p:nvGrpSpPr>
          <p:cNvPr name="Group 12" id="12"/>
          <p:cNvGrpSpPr/>
          <p:nvPr/>
        </p:nvGrpSpPr>
        <p:grpSpPr>
          <a:xfrm rot="0">
            <a:off x="10181968" y="1532392"/>
            <a:ext cx="6731881" cy="1097128"/>
            <a:chOff x="0" y="0"/>
            <a:chExt cx="8975841" cy="1462837"/>
          </a:xfrm>
        </p:grpSpPr>
        <p:grpSp>
          <p:nvGrpSpPr>
            <p:cNvPr name="Group 13" id="13"/>
            <p:cNvGrpSpPr/>
            <p:nvPr/>
          </p:nvGrpSpPr>
          <p:grpSpPr>
            <a:xfrm rot="0">
              <a:off x="0" y="0"/>
              <a:ext cx="8975841" cy="1462837"/>
              <a:chOff x="0" y="0"/>
              <a:chExt cx="2601021" cy="423901"/>
            </a:xfrm>
          </p:grpSpPr>
          <p:sp>
            <p:nvSpPr>
              <p:cNvPr name="Freeform 14" id="14"/>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15" id="15"/>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16" id="16"/>
            <p:cNvSpPr txBox="true"/>
            <p:nvPr/>
          </p:nvSpPr>
          <p:spPr>
            <a:xfrm rot="0">
              <a:off x="622590" y="246121"/>
              <a:ext cx="687139" cy="903921"/>
            </a:xfrm>
            <a:prstGeom prst="rect">
              <a:avLst/>
            </a:prstGeom>
          </p:spPr>
          <p:txBody>
            <a:bodyPr anchor="t" rtlCol="false" tIns="0" lIns="0" bIns="0" rIns="0">
              <a:spAutoFit/>
            </a:bodyPr>
            <a:lstStyle/>
            <a:p>
              <a:pPr algn="ctr">
                <a:lnSpc>
                  <a:spcPts val="5773"/>
                </a:lnSpc>
              </a:pPr>
              <a:r>
                <a:rPr lang="en-US" sz="4123" b="true">
                  <a:solidFill>
                    <a:srgbClr val="1C2120"/>
                  </a:solidFill>
                  <a:latin typeface="Canva Sans Bold"/>
                  <a:ea typeface="Canva Sans Bold"/>
                  <a:cs typeface="Canva Sans Bold"/>
                  <a:sym typeface="Canva Sans Bold"/>
                </a:rPr>
                <a:t>2.</a:t>
              </a:r>
            </a:p>
          </p:txBody>
        </p:sp>
        <p:sp>
          <p:nvSpPr>
            <p:cNvPr name="TextBox 17" id="17"/>
            <p:cNvSpPr txBox="true"/>
            <p:nvPr/>
          </p:nvSpPr>
          <p:spPr>
            <a:xfrm rot="0">
              <a:off x="1564971" y="368007"/>
              <a:ext cx="7231813" cy="669672"/>
            </a:xfrm>
            <a:prstGeom prst="rect">
              <a:avLst/>
            </a:prstGeom>
          </p:spPr>
          <p:txBody>
            <a:bodyPr anchor="t" rtlCol="false" tIns="0" lIns="0" bIns="0" rIns="0">
              <a:spAutoFit/>
            </a:bodyPr>
            <a:lstStyle/>
            <a:p>
              <a:pPr algn="l">
                <a:lnSpc>
                  <a:spcPts val="4245"/>
                </a:lnSpc>
              </a:pPr>
              <a:r>
                <a:rPr lang="en-US" sz="3032" b="true">
                  <a:solidFill>
                    <a:srgbClr val="1C2120"/>
                  </a:solidFill>
                  <a:latin typeface="Canva Sans Bold"/>
                  <a:ea typeface="Canva Sans Bold"/>
                  <a:cs typeface="Canva Sans Bold"/>
                  <a:sym typeface="Canva Sans Bold"/>
                </a:rPr>
                <a:t>Approach</a:t>
              </a:r>
            </a:p>
          </p:txBody>
        </p:sp>
      </p:grpSp>
      <p:grpSp>
        <p:nvGrpSpPr>
          <p:cNvPr name="Group 18" id="18"/>
          <p:cNvGrpSpPr/>
          <p:nvPr/>
        </p:nvGrpSpPr>
        <p:grpSpPr>
          <a:xfrm rot="0">
            <a:off x="10181968" y="2914163"/>
            <a:ext cx="6731881" cy="1097128"/>
            <a:chOff x="0" y="0"/>
            <a:chExt cx="8975841" cy="1462837"/>
          </a:xfrm>
        </p:grpSpPr>
        <p:grpSp>
          <p:nvGrpSpPr>
            <p:cNvPr name="Group 19" id="19"/>
            <p:cNvGrpSpPr/>
            <p:nvPr/>
          </p:nvGrpSpPr>
          <p:grpSpPr>
            <a:xfrm rot="0">
              <a:off x="0" y="0"/>
              <a:ext cx="8975841" cy="1462837"/>
              <a:chOff x="0" y="0"/>
              <a:chExt cx="2601021" cy="423901"/>
            </a:xfrm>
          </p:grpSpPr>
          <p:sp>
            <p:nvSpPr>
              <p:cNvPr name="Freeform 20" id="20"/>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21" id="21"/>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22" id="22"/>
            <p:cNvSpPr txBox="true"/>
            <p:nvPr/>
          </p:nvSpPr>
          <p:spPr>
            <a:xfrm rot="0">
              <a:off x="622590" y="246121"/>
              <a:ext cx="687139" cy="903921"/>
            </a:xfrm>
            <a:prstGeom prst="rect">
              <a:avLst/>
            </a:prstGeom>
          </p:spPr>
          <p:txBody>
            <a:bodyPr anchor="t" rtlCol="false" tIns="0" lIns="0" bIns="0" rIns="0">
              <a:spAutoFit/>
            </a:bodyPr>
            <a:lstStyle/>
            <a:p>
              <a:pPr algn="ctr">
                <a:lnSpc>
                  <a:spcPts val="5773"/>
                </a:lnSpc>
              </a:pPr>
              <a:r>
                <a:rPr lang="en-US" sz="4123" b="true">
                  <a:solidFill>
                    <a:srgbClr val="1C2120"/>
                  </a:solidFill>
                  <a:latin typeface="Canva Sans Bold"/>
                  <a:ea typeface="Canva Sans Bold"/>
                  <a:cs typeface="Canva Sans Bold"/>
                  <a:sym typeface="Canva Sans Bold"/>
                </a:rPr>
                <a:t>3.</a:t>
              </a:r>
            </a:p>
          </p:txBody>
        </p:sp>
        <p:sp>
          <p:nvSpPr>
            <p:cNvPr name="TextBox 23" id="23"/>
            <p:cNvSpPr txBox="true"/>
            <p:nvPr/>
          </p:nvSpPr>
          <p:spPr>
            <a:xfrm rot="0">
              <a:off x="1564971" y="368007"/>
              <a:ext cx="7231813" cy="669672"/>
            </a:xfrm>
            <a:prstGeom prst="rect">
              <a:avLst/>
            </a:prstGeom>
          </p:spPr>
          <p:txBody>
            <a:bodyPr anchor="t" rtlCol="false" tIns="0" lIns="0" bIns="0" rIns="0">
              <a:spAutoFit/>
            </a:bodyPr>
            <a:lstStyle/>
            <a:p>
              <a:pPr algn="l">
                <a:lnSpc>
                  <a:spcPts val="4245"/>
                </a:lnSpc>
              </a:pPr>
              <a:r>
                <a:rPr lang="en-US" sz="3032" b="true">
                  <a:solidFill>
                    <a:srgbClr val="1C2120"/>
                  </a:solidFill>
                  <a:latin typeface="Canva Sans Bold"/>
                  <a:ea typeface="Canva Sans Bold"/>
                  <a:cs typeface="Canva Sans Bold"/>
                  <a:sym typeface="Canva Sans Bold"/>
                </a:rPr>
                <a:t>Data Overview</a:t>
              </a:r>
            </a:p>
          </p:txBody>
        </p:sp>
      </p:grpSp>
      <p:grpSp>
        <p:nvGrpSpPr>
          <p:cNvPr name="Group 24" id="24"/>
          <p:cNvGrpSpPr/>
          <p:nvPr/>
        </p:nvGrpSpPr>
        <p:grpSpPr>
          <a:xfrm rot="0">
            <a:off x="10181968" y="4277991"/>
            <a:ext cx="6731881" cy="1097128"/>
            <a:chOff x="0" y="0"/>
            <a:chExt cx="8975841" cy="1462837"/>
          </a:xfrm>
        </p:grpSpPr>
        <p:grpSp>
          <p:nvGrpSpPr>
            <p:cNvPr name="Group 25" id="25"/>
            <p:cNvGrpSpPr/>
            <p:nvPr/>
          </p:nvGrpSpPr>
          <p:grpSpPr>
            <a:xfrm rot="0">
              <a:off x="0" y="0"/>
              <a:ext cx="8975841" cy="1462837"/>
              <a:chOff x="0" y="0"/>
              <a:chExt cx="2601021" cy="423901"/>
            </a:xfrm>
          </p:grpSpPr>
          <p:sp>
            <p:nvSpPr>
              <p:cNvPr name="Freeform 26" id="26"/>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27" id="27"/>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28" id="28"/>
            <p:cNvSpPr txBox="true"/>
            <p:nvPr/>
          </p:nvSpPr>
          <p:spPr>
            <a:xfrm rot="0">
              <a:off x="622590" y="246121"/>
              <a:ext cx="687139" cy="903921"/>
            </a:xfrm>
            <a:prstGeom prst="rect">
              <a:avLst/>
            </a:prstGeom>
          </p:spPr>
          <p:txBody>
            <a:bodyPr anchor="t" rtlCol="false" tIns="0" lIns="0" bIns="0" rIns="0">
              <a:spAutoFit/>
            </a:bodyPr>
            <a:lstStyle/>
            <a:p>
              <a:pPr algn="ctr">
                <a:lnSpc>
                  <a:spcPts val="5773"/>
                </a:lnSpc>
              </a:pPr>
              <a:r>
                <a:rPr lang="en-US" sz="4123" b="true">
                  <a:solidFill>
                    <a:srgbClr val="1C2120"/>
                  </a:solidFill>
                  <a:latin typeface="Canva Sans Bold"/>
                  <a:ea typeface="Canva Sans Bold"/>
                  <a:cs typeface="Canva Sans Bold"/>
                  <a:sym typeface="Canva Sans Bold"/>
                </a:rPr>
                <a:t>4.</a:t>
              </a:r>
            </a:p>
          </p:txBody>
        </p:sp>
        <p:sp>
          <p:nvSpPr>
            <p:cNvPr name="TextBox 29" id="29"/>
            <p:cNvSpPr txBox="true"/>
            <p:nvPr/>
          </p:nvSpPr>
          <p:spPr>
            <a:xfrm rot="0">
              <a:off x="1564971" y="368007"/>
              <a:ext cx="7231813" cy="669672"/>
            </a:xfrm>
            <a:prstGeom prst="rect">
              <a:avLst/>
            </a:prstGeom>
          </p:spPr>
          <p:txBody>
            <a:bodyPr anchor="t" rtlCol="false" tIns="0" lIns="0" bIns="0" rIns="0">
              <a:spAutoFit/>
            </a:bodyPr>
            <a:lstStyle/>
            <a:p>
              <a:pPr algn="l">
                <a:lnSpc>
                  <a:spcPts val="4245"/>
                </a:lnSpc>
              </a:pPr>
              <a:r>
                <a:rPr lang="en-US" sz="3032" b="true">
                  <a:solidFill>
                    <a:srgbClr val="1C2120"/>
                  </a:solidFill>
                  <a:latin typeface="Canva Sans Bold"/>
                  <a:ea typeface="Canva Sans Bold"/>
                  <a:cs typeface="Canva Sans Bold"/>
                  <a:sym typeface="Canva Sans Bold"/>
                </a:rPr>
                <a:t>Project Workflow</a:t>
              </a:r>
            </a:p>
          </p:txBody>
        </p:sp>
      </p:grpSp>
      <p:grpSp>
        <p:nvGrpSpPr>
          <p:cNvPr name="Group 30" id="30"/>
          <p:cNvGrpSpPr/>
          <p:nvPr/>
        </p:nvGrpSpPr>
        <p:grpSpPr>
          <a:xfrm rot="0">
            <a:off x="10286105" y="5622769"/>
            <a:ext cx="6725228" cy="1096044"/>
            <a:chOff x="0" y="0"/>
            <a:chExt cx="8966971" cy="1461392"/>
          </a:xfrm>
        </p:grpSpPr>
        <p:grpSp>
          <p:nvGrpSpPr>
            <p:cNvPr name="Group 31" id="31"/>
            <p:cNvGrpSpPr/>
            <p:nvPr/>
          </p:nvGrpSpPr>
          <p:grpSpPr>
            <a:xfrm rot="0">
              <a:off x="0" y="0"/>
              <a:ext cx="8966971" cy="1461392"/>
              <a:chOff x="0" y="0"/>
              <a:chExt cx="2601021" cy="423901"/>
            </a:xfrm>
          </p:grpSpPr>
          <p:sp>
            <p:nvSpPr>
              <p:cNvPr name="Freeform 32" id="32"/>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33" id="33"/>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34" id="34"/>
            <p:cNvSpPr txBox="true"/>
            <p:nvPr/>
          </p:nvSpPr>
          <p:spPr>
            <a:xfrm rot="0">
              <a:off x="621974" y="245812"/>
              <a:ext cx="686460" cy="903093"/>
            </a:xfrm>
            <a:prstGeom prst="rect">
              <a:avLst/>
            </a:prstGeom>
          </p:spPr>
          <p:txBody>
            <a:bodyPr anchor="t" rtlCol="false" tIns="0" lIns="0" bIns="0" rIns="0">
              <a:spAutoFit/>
            </a:bodyPr>
            <a:lstStyle/>
            <a:p>
              <a:pPr algn="ctr">
                <a:lnSpc>
                  <a:spcPts val="5767"/>
                </a:lnSpc>
              </a:pPr>
              <a:r>
                <a:rPr lang="en-US" sz="4119" b="true">
                  <a:solidFill>
                    <a:srgbClr val="1C2120"/>
                  </a:solidFill>
                  <a:latin typeface="Canva Sans Bold"/>
                  <a:ea typeface="Canva Sans Bold"/>
                  <a:cs typeface="Canva Sans Bold"/>
                  <a:sym typeface="Canva Sans Bold"/>
                </a:rPr>
                <a:t>5.</a:t>
              </a:r>
            </a:p>
          </p:txBody>
        </p:sp>
        <p:sp>
          <p:nvSpPr>
            <p:cNvPr name="TextBox 35" id="35"/>
            <p:cNvSpPr txBox="true"/>
            <p:nvPr/>
          </p:nvSpPr>
          <p:spPr>
            <a:xfrm rot="0">
              <a:off x="1563424" y="367587"/>
              <a:ext cx="7224666" cy="669067"/>
            </a:xfrm>
            <a:prstGeom prst="rect">
              <a:avLst/>
            </a:prstGeom>
          </p:spPr>
          <p:txBody>
            <a:bodyPr anchor="t" rtlCol="false" tIns="0" lIns="0" bIns="0" rIns="0">
              <a:spAutoFit/>
            </a:bodyPr>
            <a:lstStyle/>
            <a:p>
              <a:pPr algn="l">
                <a:lnSpc>
                  <a:spcPts val="4241"/>
                </a:lnSpc>
              </a:pPr>
              <a:r>
                <a:rPr lang="en-US" sz="3029" b="true">
                  <a:solidFill>
                    <a:srgbClr val="1C2120"/>
                  </a:solidFill>
                  <a:latin typeface="Canva Sans Bold"/>
                  <a:ea typeface="Canva Sans Bold"/>
                  <a:cs typeface="Canva Sans Bold"/>
                  <a:sym typeface="Canva Sans Bold"/>
                </a:rPr>
                <a:t>EDA</a:t>
              </a:r>
            </a:p>
          </p:txBody>
        </p:sp>
      </p:grpSp>
      <p:grpSp>
        <p:nvGrpSpPr>
          <p:cNvPr name="Group 36" id="36"/>
          <p:cNvGrpSpPr/>
          <p:nvPr/>
        </p:nvGrpSpPr>
        <p:grpSpPr>
          <a:xfrm rot="0">
            <a:off x="10324913" y="7004562"/>
            <a:ext cx="6686420" cy="1089719"/>
            <a:chOff x="0" y="0"/>
            <a:chExt cx="8915227" cy="1452959"/>
          </a:xfrm>
        </p:grpSpPr>
        <p:grpSp>
          <p:nvGrpSpPr>
            <p:cNvPr name="Group 37" id="37"/>
            <p:cNvGrpSpPr/>
            <p:nvPr/>
          </p:nvGrpSpPr>
          <p:grpSpPr>
            <a:xfrm rot="0">
              <a:off x="0" y="0"/>
              <a:ext cx="8915227" cy="1452959"/>
              <a:chOff x="0" y="0"/>
              <a:chExt cx="2601021" cy="423901"/>
            </a:xfrm>
          </p:grpSpPr>
          <p:sp>
            <p:nvSpPr>
              <p:cNvPr name="Freeform 38" id="38"/>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39" id="39"/>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40" id="40"/>
            <p:cNvSpPr txBox="true"/>
            <p:nvPr/>
          </p:nvSpPr>
          <p:spPr>
            <a:xfrm rot="0">
              <a:off x="618385" y="224958"/>
              <a:ext cx="682499" cy="917317"/>
            </a:xfrm>
            <a:prstGeom prst="rect">
              <a:avLst/>
            </a:prstGeom>
          </p:spPr>
          <p:txBody>
            <a:bodyPr anchor="t" rtlCol="false" tIns="0" lIns="0" bIns="0" rIns="0">
              <a:spAutoFit/>
            </a:bodyPr>
            <a:lstStyle/>
            <a:p>
              <a:pPr algn="ctr">
                <a:lnSpc>
                  <a:spcPts val="5734"/>
                </a:lnSpc>
              </a:pPr>
              <a:r>
                <a:rPr lang="en-US" sz="4095" b="true">
                  <a:solidFill>
                    <a:srgbClr val="1C2120"/>
                  </a:solidFill>
                  <a:latin typeface="Canva Sans Bold"/>
                  <a:ea typeface="Canva Sans Bold"/>
                  <a:cs typeface="Canva Sans Bold"/>
                  <a:sym typeface="Canva Sans Bold"/>
                </a:rPr>
                <a:t>6.</a:t>
              </a:r>
            </a:p>
          </p:txBody>
        </p:sp>
        <p:sp>
          <p:nvSpPr>
            <p:cNvPr name="TextBox 41" id="41"/>
            <p:cNvSpPr txBox="true"/>
            <p:nvPr/>
          </p:nvSpPr>
          <p:spPr>
            <a:xfrm rot="0">
              <a:off x="1554403" y="365136"/>
              <a:ext cx="7182976" cy="665536"/>
            </a:xfrm>
            <a:prstGeom prst="rect">
              <a:avLst/>
            </a:prstGeom>
          </p:spPr>
          <p:txBody>
            <a:bodyPr anchor="t" rtlCol="false" tIns="0" lIns="0" bIns="0" rIns="0">
              <a:spAutoFit/>
            </a:bodyPr>
            <a:lstStyle/>
            <a:p>
              <a:pPr algn="l">
                <a:lnSpc>
                  <a:spcPts val="4216"/>
                </a:lnSpc>
              </a:pPr>
              <a:r>
                <a:rPr lang="en-US" sz="3011" b="true">
                  <a:solidFill>
                    <a:srgbClr val="1C2120"/>
                  </a:solidFill>
                  <a:latin typeface="Canva Sans Bold"/>
                  <a:ea typeface="Canva Sans Bold"/>
                  <a:cs typeface="Canva Sans Bold"/>
                  <a:sym typeface="Canva Sans Bold"/>
                </a:rPr>
                <a:t>Key Insights</a:t>
              </a:r>
            </a:p>
          </p:txBody>
        </p:sp>
      </p:grpSp>
      <p:grpSp>
        <p:nvGrpSpPr>
          <p:cNvPr name="Group 42" id="42"/>
          <p:cNvGrpSpPr/>
          <p:nvPr/>
        </p:nvGrpSpPr>
        <p:grpSpPr>
          <a:xfrm rot="0">
            <a:off x="10324913" y="8341931"/>
            <a:ext cx="6686420" cy="1089719"/>
            <a:chOff x="0" y="0"/>
            <a:chExt cx="8915227" cy="1452959"/>
          </a:xfrm>
        </p:grpSpPr>
        <p:grpSp>
          <p:nvGrpSpPr>
            <p:cNvPr name="Group 43" id="43"/>
            <p:cNvGrpSpPr/>
            <p:nvPr/>
          </p:nvGrpSpPr>
          <p:grpSpPr>
            <a:xfrm rot="0">
              <a:off x="0" y="0"/>
              <a:ext cx="8915227" cy="1452959"/>
              <a:chOff x="0" y="0"/>
              <a:chExt cx="2601021" cy="423901"/>
            </a:xfrm>
          </p:grpSpPr>
          <p:sp>
            <p:nvSpPr>
              <p:cNvPr name="Freeform 44" id="44"/>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45" id="45"/>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46" id="46"/>
            <p:cNvSpPr txBox="true"/>
            <p:nvPr/>
          </p:nvSpPr>
          <p:spPr>
            <a:xfrm rot="0">
              <a:off x="618385" y="224958"/>
              <a:ext cx="682499" cy="917317"/>
            </a:xfrm>
            <a:prstGeom prst="rect">
              <a:avLst/>
            </a:prstGeom>
          </p:spPr>
          <p:txBody>
            <a:bodyPr anchor="t" rtlCol="false" tIns="0" lIns="0" bIns="0" rIns="0">
              <a:spAutoFit/>
            </a:bodyPr>
            <a:lstStyle/>
            <a:p>
              <a:pPr algn="ctr">
                <a:lnSpc>
                  <a:spcPts val="5734"/>
                </a:lnSpc>
              </a:pPr>
              <a:r>
                <a:rPr lang="en-US" sz="4095" b="true">
                  <a:solidFill>
                    <a:srgbClr val="1C2120"/>
                  </a:solidFill>
                  <a:latin typeface="Canva Sans Bold"/>
                  <a:ea typeface="Canva Sans Bold"/>
                  <a:cs typeface="Canva Sans Bold"/>
                  <a:sym typeface="Canva Sans Bold"/>
                </a:rPr>
                <a:t>7.</a:t>
              </a:r>
            </a:p>
          </p:txBody>
        </p:sp>
        <p:sp>
          <p:nvSpPr>
            <p:cNvPr name="TextBox 47" id="47"/>
            <p:cNvSpPr txBox="true"/>
            <p:nvPr/>
          </p:nvSpPr>
          <p:spPr>
            <a:xfrm rot="0">
              <a:off x="1554403" y="365136"/>
              <a:ext cx="7182976" cy="665536"/>
            </a:xfrm>
            <a:prstGeom prst="rect">
              <a:avLst/>
            </a:prstGeom>
          </p:spPr>
          <p:txBody>
            <a:bodyPr anchor="t" rtlCol="false" tIns="0" lIns="0" bIns="0" rIns="0">
              <a:spAutoFit/>
            </a:bodyPr>
            <a:lstStyle/>
            <a:p>
              <a:pPr algn="l">
                <a:lnSpc>
                  <a:spcPts val="4216"/>
                </a:lnSpc>
              </a:pPr>
              <a:r>
                <a:rPr lang="en-US" sz="3011" b="true">
                  <a:solidFill>
                    <a:srgbClr val="1C2120"/>
                  </a:solidFill>
                  <a:latin typeface="Canva Sans Bold"/>
                  <a:ea typeface="Canva Sans Bold"/>
                  <a:cs typeface="Canva Sans Bold"/>
                  <a:sym typeface="Canva Sans Bold"/>
                </a:rPr>
                <a:t>DASHBOARD-POWERBI</a:t>
              </a:r>
            </a:p>
          </p:txBody>
        </p:sp>
      </p:grpSp>
      <p:grpSp>
        <p:nvGrpSpPr>
          <p:cNvPr name="Group 48" id="48"/>
          <p:cNvGrpSpPr/>
          <p:nvPr/>
        </p:nvGrpSpPr>
        <p:grpSpPr>
          <a:xfrm rot="0">
            <a:off x="-3461570" y="-569799"/>
            <a:ext cx="22453902" cy="11711713"/>
            <a:chOff x="0" y="0"/>
            <a:chExt cx="5913785" cy="3084566"/>
          </a:xfrm>
        </p:grpSpPr>
        <p:sp>
          <p:nvSpPr>
            <p:cNvPr name="Freeform 49" id="49"/>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19608"/>
              </a:srgbClr>
            </a:solidFill>
          </p:spPr>
        </p:sp>
        <p:sp>
          <p:nvSpPr>
            <p:cNvPr name="TextBox 50" id="50"/>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028700" y="1299532"/>
            <a:ext cx="16230600" cy="8880612"/>
          </a:xfrm>
          <a:custGeom>
            <a:avLst/>
            <a:gdLst/>
            <a:ahLst/>
            <a:cxnLst/>
            <a:rect r="r" b="b" t="t" l="l"/>
            <a:pathLst>
              <a:path h="8880612" w="16230600">
                <a:moveTo>
                  <a:pt x="0" y="0"/>
                </a:moveTo>
                <a:lnTo>
                  <a:pt x="16230600" y="0"/>
                </a:lnTo>
                <a:lnTo>
                  <a:pt x="16230600" y="8880611"/>
                </a:lnTo>
                <a:lnTo>
                  <a:pt x="0" y="8880611"/>
                </a:lnTo>
                <a:lnTo>
                  <a:pt x="0" y="0"/>
                </a:lnTo>
                <a:close/>
              </a:path>
            </a:pathLst>
          </a:custGeom>
          <a:blipFill>
            <a:blip r:embed="rId2"/>
            <a:stretch>
              <a:fillRect l="0" t="-1402" r="0" b="-1402"/>
            </a:stretch>
          </a:blipFill>
        </p:spPr>
      </p:sp>
      <p:sp>
        <p:nvSpPr>
          <p:cNvPr name="TextBox 6" id="6"/>
          <p:cNvSpPr txBox="true"/>
          <p:nvPr/>
        </p:nvSpPr>
        <p:spPr>
          <a:xfrm rot="0">
            <a:off x="8020657" y="165100"/>
            <a:ext cx="1968659"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HOME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93989" y="1252787"/>
            <a:ext cx="15962741" cy="8963230"/>
          </a:xfrm>
          <a:custGeom>
            <a:avLst/>
            <a:gdLst/>
            <a:ahLst/>
            <a:cxnLst/>
            <a:rect r="r" b="b" t="t" l="l"/>
            <a:pathLst>
              <a:path h="8963230" w="15962741">
                <a:moveTo>
                  <a:pt x="0" y="0"/>
                </a:moveTo>
                <a:lnTo>
                  <a:pt x="15962742" y="0"/>
                </a:lnTo>
                <a:lnTo>
                  <a:pt x="15962742" y="8963230"/>
                </a:lnTo>
                <a:lnTo>
                  <a:pt x="0" y="8963230"/>
                </a:lnTo>
                <a:lnTo>
                  <a:pt x="0" y="0"/>
                </a:lnTo>
                <a:close/>
              </a:path>
            </a:pathLst>
          </a:custGeom>
          <a:blipFill>
            <a:blip r:embed="rId2"/>
            <a:stretch>
              <a:fillRect l="0" t="0" r="0" b="0"/>
            </a:stretch>
          </a:blipFill>
        </p:spPr>
      </p:sp>
      <p:sp>
        <p:nvSpPr>
          <p:cNvPr name="TextBox 6" id="6"/>
          <p:cNvSpPr txBox="true"/>
          <p:nvPr/>
        </p:nvSpPr>
        <p:spPr>
          <a:xfrm rot="0">
            <a:off x="7543454" y="165100"/>
            <a:ext cx="2923064"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Overview</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027108" y="1405187"/>
            <a:ext cx="15038971" cy="8387773"/>
          </a:xfrm>
          <a:custGeom>
            <a:avLst/>
            <a:gdLst/>
            <a:ahLst/>
            <a:cxnLst/>
            <a:rect r="r" b="b" t="t" l="l"/>
            <a:pathLst>
              <a:path h="8387773" w="15038971">
                <a:moveTo>
                  <a:pt x="0" y="0"/>
                </a:moveTo>
                <a:lnTo>
                  <a:pt x="15038971" y="0"/>
                </a:lnTo>
                <a:lnTo>
                  <a:pt x="15038971" y="8387773"/>
                </a:lnTo>
                <a:lnTo>
                  <a:pt x="0" y="8387773"/>
                </a:lnTo>
                <a:lnTo>
                  <a:pt x="0" y="0"/>
                </a:lnTo>
                <a:close/>
              </a:path>
            </a:pathLst>
          </a:custGeom>
          <a:blipFill>
            <a:blip r:embed="rId2"/>
            <a:stretch>
              <a:fillRect l="0" t="0" r="0" b="0"/>
            </a:stretch>
          </a:blipFill>
        </p:spPr>
      </p:sp>
      <p:sp>
        <p:nvSpPr>
          <p:cNvPr name="TextBox 6" id="6"/>
          <p:cNvSpPr txBox="true"/>
          <p:nvPr/>
        </p:nvSpPr>
        <p:spPr>
          <a:xfrm rot="0">
            <a:off x="4014918" y="165100"/>
            <a:ext cx="9980136"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Profit and Channel Performance</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45712" y="1170289"/>
            <a:ext cx="16025814" cy="8963796"/>
          </a:xfrm>
          <a:custGeom>
            <a:avLst/>
            <a:gdLst/>
            <a:ahLst/>
            <a:cxnLst/>
            <a:rect r="r" b="b" t="t" l="l"/>
            <a:pathLst>
              <a:path h="8963796" w="16025814">
                <a:moveTo>
                  <a:pt x="0" y="0"/>
                </a:moveTo>
                <a:lnTo>
                  <a:pt x="16025814" y="0"/>
                </a:lnTo>
                <a:lnTo>
                  <a:pt x="16025814" y="8963795"/>
                </a:lnTo>
                <a:lnTo>
                  <a:pt x="0" y="8963795"/>
                </a:lnTo>
                <a:lnTo>
                  <a:pt x="0" y="0"/>
                </a:lnTo>
                <a:close/>
              </a:path>
            </a:pathLst>
          </a:custGeom>
          <a:blipFill>
            <a:blip r:embed="rId2"/>
            <a:stretch>
              <a:fillRect l="0" t="0" r="0" b="0"/>
            </a:stretch>
          </a:blipFill>
        </p:spPr>
      </p:sp>
      <p:sp>
        <p:nvSpPr>
          <p:cNvPr name="TextBox 6" id="6"/>
          <p:cNvSpPr txBox="true"/>
          <p:nvPr/>
        </p:nvSpPr>
        <p:spPr>
          <a:xfrm rot="0">
            <a:off x="6343622" y="165100"/>
            <a:ext cx="5322729"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Customer Insight</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3461570" y="-5697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338383" y="1848511"/>
            <a:ext cx="13359849" cy="962025"/>
          </a:xfrm>
          <a:prstGeom prst="rect">
            <a:avLst/>
          </a:prstGeom>
        </p:spPr>
        <p:txBody>
          <a:bodyPr anchor="t" rtlCol="false" tIns="0" lIns="0" bIns="0" rIns="0">
            <a:spAutoFit/>
          </a:bodyPr>
          <a:lstStyle/>
          <a:p>
            <a:pPr algn="ctr">
              <a:lnSpc>
                <a:spcPts val="6300"/>
              </a:lnSpc>
            </a:pPr>
            <a:r>
              <a:rPr lang="en-US" b="true" sz="7500" spc="-405">
                <a:solidFill>
                  <a:srgbClr val="1C2120"/>
                </a:solidFill>
                <a:latin typeface="Poppins Semi-Bold"/>
                <a:ea typeface="Poppins Semi-Bold"/>
                <a:cs typeface="Poppins Semi-Bold"/>
                <a:sym typeface="Poppins Semi-Bold"/>
              </a:rPr>
              <a:t>CONCLUSION</a:t>
            </a:r>
          </a:p>
        </p:txBody>
      </p:sp>
      <p:sp>
        <p:nvSpPr>
          <p:cNvPr name="TextBox 7" id="7"/>
          <p:cNvSpPr txBox="true"/>
          <p:nvPr/>
        </p:nvSpPr>
        <p:spPr>
          <a:xfrm rot="0">
            <a:off x="938345" y="3683304"/>
            <a:ext cx="17349655" cy="4220919"/>
          </a:xfrm>
          <a:prstGeom prst="rect">
            <a:avLst/>
          </a:prstGeom>
        </p:spPr>
        <p:txBody>
          <a:bodyPr anchor="t" rtlCol="false" tIns="0" lIns="0" bIns="0" rIns="0">
            <a:spAutoFit/>
          </a:bodyPr>
          <a:lstStyle/>
          <a:p>
            <a:pPr algn="l" marL="644436" indent="-322218" lvl="1">
              <a:lnSpc>
                <a:spcPts val="5671"/>
              </a:lnSpc>
              <a:buFont typeface="Arial"/>
              <a:buChar char="•"/>
            </a:pPr>
            <a:r>
              <a:rPr lang="en-US" b="true" sz="2984">
                <a:solidFill>
                  <a:srgbClr val="1C2120"/>
                </a:solidFill>
                <a:latin typeface="Canva Sans Bold"/>
                <a:ea typeface="Canva Sans Bold"/>
                <a:cs typeface="Canva Sans Bold"/>
                <a:sym typeface="Canva Sans Bold"/>
              </a:rPr>
              <a:t>Completed end‑to‑end EDA and interactive Power BI dashboard, surfacing seasonality, SKU, channel &amp; regional insights.</a:t>
            </a:r>
          </a:p>
          <a:p>
            <a:pPr algn="l" marL="644436" indent="-322218" lvl="1">
              <a:lnSpc>
                <a:spcPts val="5671"/>
              </a:lnSpc>
              <a:buFont typeface="Arial"/>
              <a:buChar char="•"/>
            </a:pPr>
            <a:r>
              <a:rPr lang="en-US" b="true" sz="2984">
                <a:solidFill>
                  <a:srgbClr val="1C2120"/>
                </a:solidFill>
                <a:latin typeface="Canva Sans Bold"/>
                <a:ea typeface="Canva Sans Bold"/>
                <a:cs typeface="Canva Sans Bold"/>
                <a:sym typeface="Canva Sans Bold"/>
              </a:rPr>
              <a:t>Insights inform sales policies and operational planning (store &amp; warehouse prep aligned with annual trends).??</a:t>
            </a:r>
          </a:p>
          <a:p>
            <a:pPr algn="l" marL="644436" indent="-322218" lvl="1">
              <a:lnSpc>
                <a:spcPts val="5671"/>
              </a:lnSpc>
              <a:buFont typeface="Arial"/>
              <a:buChar char="•"/>
            </a:pPr>
            <a:r>
              <a:rPr lang="en-US" b="true" sz="2984">
                <a:solidFill>
                  <a:srgbClr val="1C2120"/>
                </a:solidFill>
                <a:latin typeface="Canva Sans Bold"/>
                <a:ea typeface="Canva Sans Bold"/>
                <a:cs typeface="Canva Sans Bold"/>
                <a:sym typeface="Canva Sans Bold"/>
              </a:rPr>
              <a:t>Stakeholders can self‑serve real‑time analysis and confidently onboard new datasets for additional use cases.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52735" y="-864659"/>
            <a:ext cx="22013892" cy="12354774"/>
          </a:xfrm>
          <a:custGeom>
            <a:avLst/>
            <a:gdLst/>
            <a:ahLst/>
            <a:cxnLst/>
            <a:rect r="r" b="b" t="t" l="l"/>
            <a:pathLst>
              <a:path h="12354774" w="22013892">
                <a:moveTo>
                  <a:pt x="22013892" y="0"/>
                </a:moveTo>
                <a:lnTo>
                  <a:pt x="0" y="0"/>
                </a:lnTo>
                <a:lnTo>
                  <a:pt x="0" y="12354774"/>
                </a:lnTo>
                <a:lnTo>
                  <a:pt x="22013892" y="12354774"/>
                </a:lnTo>
                <a:lnTo>
                  <a:pt x="22013892" y="0"/>
                </a:lnTo>
                <a:close/>
              </a:path>
            </a:pathLst>
          </a:custGeom>
          <a:blipFill>
            <a:blip r:embed="rId2"/>
            <a:stretch>
              <a:fillRect l="0" t="-9467" r="0" b="-9467"/>
            </a:stretch>
          </a:blipFill>
        </p:spPr>
      </p:sp>
      <p:grpSp>
        <p:nvGrpSpPr>
          <p:cNvPr name="Group 3" id="3"/>
          <p:cNvGrpSpPr/>
          <p:nvPr/>
        </p:nvGrpSpPr>
        <p:grpSpPr>
          <a:xfrm rot="0">
            <a:off x="-3016724" y="-2215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02509" y="647326"/>
            <a:ext cx="13359849" cy="638175"/>
          </a:xfrm>
          <a:prstGeom prst="rect">
            <a:avLst/>
          </a:prstGeom>
        </p:spPr>
        <p:txBody>
          <a:bodyPr anchor="t" rtlCol="false" tIns="0" lIns="0" bIns="0" rIns="0">
            <a:spAutoFit/>
          </a:bodyPr>
          <a:lstStyle/>
          <a:p>
            <a:pPr algn="ctr">
              <a:lnSpc>
                <a:spcPts val="4200"/>
              </a:lnSpc>
            </a:pPr>
            <a:r>
              <a:rPr lang="en-US" b="true" sz="5000" spc="-270">
                <a:solidFill>
                  <a:srgbClr val="1C2120"/>
                </a:solidFill>
                <a:latin typeface="Poppins Semi-Bold"/>
                <a:ea typeface="Poppins Semi-Bold"/>
                <a:cs typeface="Poppins Semi-Bold"/>
                <a:sym typeface="Poppins Semi-Bold"/>
              </a:rPr>
              <a:t>PROBLEM STATEMENT</a:t>
            </a:r>
          </a:p>
        </p:txBody>
      </p:sp>
      <p:sp>
        <p:nvSpPr>
          <p:cNvPr name="TextBox 7" id="7"/>
          <p:cNvSpPr txBox="true"/>
          <p:nvPr/>
        </p:nvSpPr>
        <p:spPr>
          <a:xfrm rot="0">
            <a:off x="1439689" y="1896190"/>
            <a:ext cx="15685491" cy="1749065"/>
          </a:xfrm>
          <a:prstGeom prst="rect">
            <a:avLst/>
          </a:prstGeom>
        </p:spPr>
        <p:txBody>
          <a:bodyPr anchor="t" rtlCol="false" tIns="0" lIns="0" bIns="0" rIns="0">
            <a:spAutoFit/>
          </a:bodyPr>
          <a:lstStyle/>
          <a:p>
            <a:pPr algn="l">
              <a:lnSpc>
                <a:spcPts val="3482"/>
              </a:lnSpc>
            </a:pPr>
            <a:r>
              <a:rPr lang="en-US" sz="2487">
                <a:solidFill>
                  <a:srgbClr val="1C2120"/>
                </a:solidFill>
                <a:latin typeface="Canva Sans"/>
                <a:ea typeface="Canva Sans"/>
                <a:cs typeface="Canva Sans"/>
                <a:sym typeface="Canva Sans"/>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p>
          <a:p>
            <a:pPr algn="l">
              <a:lnSpc>
                <a:spcPts val="3482"/>
              </a:lnSpc>
            </a:pPr>
          </a:p>
        </p:txBody>
      </p:sp>
      <p:sp>
        <p:nvSpPr>
          <p:cNvPr name="TextBox 8" id="8"/>
          <p:cNvSpPr txBox="true"/>
          <p:nvPr/>
        </p:nvSpPr>
        <p:spPr>
          <a:xfrm rot="0">
            <a:off x="4979458" y="5749306"/>
            <a:ext cx="7578407" cy="1384300"/>
          </a:xfrm>
          <a:prstGeom prst="rect">
            <a:avLst/>
          </a:prstGeom>
        </p:spPr>
        <p:txBody>
          <a:bodyPr anchor="t" rtlCol="false" tIns="0" lIns="0" bIns="0" rIns="0">
            <a:spAutoFit/>
          </a:bodyPr>
          <a:lstStyle/>
          <a:p>
            <a:pPr algn="ctr">
              <a:lnSpc>
                <a:spcPts val="5599"/>
              </a:lnSpc>
            </a:pPr>
            <a:r>
              <a:rPr lang="en-US" sz="3999" b="true">
                <a:solidFill>
                  <a:srgbClr val="1C2120"/>
                </a:solidFill>
                <a:latin typeface="Canva Sans Bold"/>
                <a:ea typeface="Canva Sans Bold"/>
                <a:cs typeface="Canva Sans Bold"/>
                <a:sym typeface="Canva Sans Bold"/>
              </a:rPr>
              <a:t>What’s</a:t>
            </a:r>
            <a:r>
              <a:rPr lang="en-US" b="true" sz="3999">
                <a:solidFill>
                  <a:srgbClr val="1C2120"/>
                </a:solidFill>
                <a:latin typeface="Canva Sans Bold"/>
                <a:ea typeface="Canva Sans Bold"/>
                <a:cs typeface="Canva Sans Bold"/>
                <a:sym typeface="Canva Sans Bold"/>
              </a:rPr>
              <a:t> the Business Question?</a:t>
            </a:r>
          </a:p>
          <a:p>
            <a:pPr algn="ctr">
              <a:lnSpc>
                <a:spcPts val="5599"/>
              </a:lnSpc>
            </a:pPr>
          </a:p>
        </p:txBody>
      </p:sp>
      <p:sp>
        <p:nvSpPr>
          <p:cNvPr name="TextBox 9" id="9"/>
          <p:cNvSpPr txBox="true"/>
          <p:nvPr/>
        </p:nvSpPr>
        <p:spPr>
          <a:xfrm rot="0">
            <a:off x="1092994" y="6971681"/>
            <a:ext cx="16102012" cy="1887904"/>
          </a:xfrm>
          <a:prstGeom prst="rect">
            <a:avLst/>
          </a:prstGeom>
        </p:spPr>
        <p:txBody>
          <a:bodyPr anchor="t" rtlCol="false" tIns="0" lIns="0" bIns="0" rIns="0">
            <a:spAutoFit/>
          </a:bodyPr>
          <a:lstStyle/>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Inconsistent revenue and profit performance across U.S. regions??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Lack of visibility into seasonal swings, top SKUs, and channel profitability??</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Goal: Leverage 5 years of historical data to pinpoint growth levers and optimize strategy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466872" y="2947733"/>
            <a:ext cx="4299737" cy="1840020"/>
          </a:xfrm>
          <a:custGeom>
            <a:avLst/>
            <a:gdLst/>
            <a:ahLst/>
            <a:cxnLst/>
            <a:rect r="r" b="b" t="t" l="l"/>
            <a:pathLst>
              <a:path h="1840020" w="4299737">
                <a:moveTo>
                  <a:pt x="0" y="0"/>
                </a:moveTo>
                <a:lnTo>
                  <a:pt x="4299737" y="0"/>
                </a:lnTo>
                <a:lnTo>
                  <a:pt x="4299737" y="1840021"/>
                </a:lnTo>
                <a:lnTo>
                  <a:pt x="0" y="1840021"/>
                </a:lnTo>
                <a:lnTo>
                  <a:pt x="0" y="0"/>
                </a:lnTo>
                <a:close/>
              </a:path>
            </a:pathLst>
          </a:custGeom>
          <a:blipFill>
            <a:blip r:embed="rId2"/>
            <a:stretch>
              <a:fillRect l="0" t="0" r="0" b="0"/>
            </a:stretch>
          </a:blipFill>
        </p:spPr>
      </p:sp>
      <p:sp>
        <p:nvSpPr>
          <p:cNvPr name="Freeform 6" id="6"/>
          <p:cNvSpPr/>
          <p:nvPr/>
        </p:nvSpPr>
        <p:spPr>
          <a:xfrm flipH="false" flipV="false" rot="0">
            <a:off x="10618050" y="2947733"/>
            <a:ext cx="4299737" cy="1840020"/>
          </a:xfrm>
          <a:custGeom>
            <a:avLst/>
            <a:gdLst/>
            <a:ahLst/>
            <a:cxnLst/>
            <a:rect r="r" b="b" t="t" l="l"/>
            <a:pathLst>
              <a:path h="1840020" w="4299737">
                <a:moveTo>
                  <a:pt x="0" y="0"/>
                </a:moveTo>
                <a:lnTo>
                  <a:pt x="4299737" y="0"/>
                </a:lnTo>
                <a:lnTo>
                  <a:pt x="4299737" y="1840021"/>
                </a:lnTo>
                <a:lnTo>
                  <a:pt x="0" y="1840021"/>
                </a:lnTo>
                <a:lnTo>
                  <a:pt x="0" y="0"/>
                </a:lnTo>
                <a:close/>
              </a:path>
            </a:pathLst>
          </a:custGeom>
          <a:blipFill>
            <a:blip r:embed="rId3"/>
            <a:stretch>
              <a:fillRect l="0" t="0" r="0" b="0"/>
            </a:stretch>
          </a:blipFill>
        </p:spPr>
      </p:sp>
      <p:sp>
        <p:nvSpPr>
          <p:cNvPr name="Freeform 7" id="7"/>
          <p:cNvSpPr/>
          <p:nvPr/>
        </p:nvSpPr>
        <p:spPr>
          <a:xfrm flipH="false" flipV="false" rot="0">
            <a:off x="8672048" y="3264534"/>
            <a:ext cx="1184485" cy="1206420"/>
          </a:xfrm>
          <a:custGeom>
            <a:avLst/>
            <a:gdLst/>
            <a:ahLst/>
            <a:cxnLst/>
            <a:rect r="r" b="b" t="t" l="l"/>
            <a:pathLst>
              <a:path h="1206420" w="1184485">
                <a:moveTo>
                  <a:pt x="0" y="0"/>
                </a:moveTo>
                <a:lnTo>
                  <a:pt x="1184485" y="0"/>
                </a:lnTo>
                <a:lnTo>
                  <a:pt x="1184485" y="1206419"/>
                </a:lnTo>
                <a:lnTo>
                  <a:pt x="0" y="12064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7432975" y="331917"/>
            <a:ext cx="3031173" cy="863600"/>
          </a:xfrm>
          <a:prstGeom prst="rect">
            <a:avLst/>
          </a:prstGeom>
        </p:spPr>
        <p:txBody>
          <a:bodyPr anchor="t" rtlCol="false" tIns="0" lIns="0" bIns="0" rIns="0">
            <a:spAutoFit/>
          </a:bodyPr>
          <a:lstStyle/>
          <a:p>
            <a:pPr algn="ctr">
              <a:lnSpc>
                <a:spcPts val="7000"/>
              </a:lnSpc>
            </a:pPr>
            <a:r>
              <a:rPr lang="en-US" sz="5000" b="true">
                <a:solidFill>
                  <a:srgbClr val="1C2120"/>
                </a:solidFill>
                <a:latin typeface="Canva Sans Bold"/>
                <a:ea typeface="Canva Sans Bold"/>
                <a:cs typeface="Canva Sans Bold"/>
                <a:sym typeface="Canva Sans Bold"/>
              </a:rPr>
              <a:t>Approach</a:t>
            </a:r>
          </a:p>
        </p:txBody>
      </p:sp>
      <p:sp>
        <p:nvSpPr>
          <p:cNvPr name="TextBox 9" id="9"/>
          <p:cNvSpPr txBox="true"/>
          <p:nvPr/>
        </p:nvSpPr>
        <p:spPr>
          <a:xfrm rot="0">
            <a:off x="1487351" y="6260780"/>
            <a:ext cx="8503816" cy="1064367"/>
          </a:xfrm>
          <a:prstGeom prst="rect">
            <a:avLst/>
          </a:prstGeom>
        </p:spPr>
        <p:txBody>
          <a:bodyPr anchor="t" rtlCol="false" tIns="0" lIns="0" bIns="0" rIns="0">
            <a:spAutoFit/>
          </a:bodyPr>
          <a:lstStyle/>
          <a:p>
            <a:pPr algn="l" marL="668379" indent="-334190" lvl="1">
              <a:lnSpc>
                <a:spcPts val="4334"/>
              </a:lnSpc>
              <a:buFont typeface="Arial"/>
              <a:buChar char="•"/>
            </a:pPr>
            <a:r>
              <a:rPr lang="en-US" sz="3095">
                <a:solidFill>
                  <a:srgbClr val="1C2120"/>
                </a:solidFill>
                <a:latin typeface="Canva Sans"/>
                <a:ea typeface="Canva Sans"/>
                <a:cs typeface="Canva Sans"/>
                <a:sym typeface="Canva Sans"/>
              </a:rPr>
              <a:t>Dive into historical sales, margins, products, channels, regions</a:t>
            </a:r>
          </a:p>
        </p:txBody>
      </p:sp>
      <p:sp>
        <p:nvSpPr>
          <p:cNvPr name="TextBox 10" id="10"/>
          <p:cNvSpPr txBox="true"/>
          <p:nvPr/>
        </p:nvSpPr>
        <p:spPr>
          <a:xfrm rot="0">
            <a:off x="1487351" y="7816431"/>
            <a:ext cx="8195747" cy="511810"/>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1C2120"/>
                </a:solidFill>
                <a:latin typeface="Canva Sans"/>
                <a:ea typeface="Canva Sans"/>
                <a:cs typeface="Canva Sans"/>
                <a:sym typeface="Canva Sans"/>
              </a:rPr>
              <a:t>Surface trend, outliers &amp; relationships</a:t>
            </a:r>
          </a:p>
        </p:txBody>
      </p:sp>
      <p:sp>
        <p:nvSpPr>
          <p:cNvPr name="TextBox 11" id="11"/>
          <p:cNvSpPr txBox="true"/>
          <p:nvPr/>
        </p:nvSpPr>
        <p:spPr>
          <a:xfrm rot="0">
            <a:off x="10993350" y="6436089"/>
            <a:ext cx="5473570" cy="1597660"/>
          </a:xfrm>
          <a:prstGeom prst="rect">
            <a:avLst/>
          </a:prstGeom>
        </p:spPr>
        <p:txBody>
          <a:bodyPr anchor="t" rtlCol="false" tIns="0" lIns="0" bIns="0" rIns="0">
            <a:spAutoFit/>
          </a:bodyPr>
          <a:lstStyle/>
          <a:p>
            <a:pPr algn="l" marL="669289" indent="-334645" lvl="1">
              <a:lnSpc>
                <a:spcPts val="4339"/>
              </a:lnSpc>
              <a:buFont typeface="Arial"/>
              <a:buChar char="•"/>
            </a:pPr>
            <a:r>
              <a:rPr lang="en-US" sz="3099">
                <a:solidFill>
                  <a:srgbClr val="1C2120"/>
                </a:solidFill>
                <a:latin typeface="Canva Sans"/>
                <a:ea typeface="Canva Sans"/>
                <a:cs typeface="Canva Sans"/>
                <a:sym typeface="Canva Sans"/>
              </a:rPr>
              <a:t>Build a live view for business Users to self serve insights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669066" y="1207087"/>
            <a:ext cx="12101881" cy="7272862"/>
          </a:xfrm>
          <a:custGeom>
            <a:avLst/>
            <a:gdLst/>
            <a:ahLst/>
            <a:cxnLst/>
            <a:rect r="r" b="b" t="t" l="l"/>
            <a:pathLst>
              <a:path h="7272862" w="12101881">
                <a:moveTo>
                  <a:pt x="0" y="0"/>
                </a:moveTo>
                <a:lnTo>
                  <a:pt x="12101882" y="0"/>
                </a:lnTo>
                <a:lnTo>
                  <a:pt x="12101882" y="7272862"/>
                </a:lnTo>
                <a:lnTo>
                  <a:pt x="0" y="7272862"/>
                </a:lnTo>
                <a:lnTo>
                  <a:pt x="0" y="0"/>
                </a:lnTo>
                <a:close/>
              </a:path>
            </a:pathLst>
          </a:custGeom>
          <a:blipFill>
            <a:blip r:embed="rId2"/>
            <a:stretch>
              <a:fillRect l="-35243" t="-1478" r="0" b="-1478"/>
            </a:stretch>
          </a:blipFill>
        </p:spPr>
      </p:sp>
      <p:sp>
        <p:nvSpPr>
          <p:cNvPr name="TextBox 6" id="6"/>
          <p:cNvSpPr txBox="true"/>
          <p:nvPr/>
        </p:nvSpPr>
        <p:spPr>
          <a:xfrm rot="0">
            <a:off x="7481383" y="165100"/>
            <a:ext cx="3047206" cy="863600"/>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Raw Data </a:t>
            </a:r>
          </a:p>
        </p:txBody>
      </p:sp>
      <p:sp>
        <p:nvSpPr>
          <p:cNvPr name="TextBox 7" id="7"/>
          <p:cNvSpPr txBox="true"/>
          <p:nvPr/>
        </p:nvSpPr>
        <p:spPr>
          <a:xfrm rot="0">
            <a:off x="7572147" y="8892020"/>
            <a:ext cx="10628323" cy="1099185"/>
          </a:xfrm>
          <a:prstGeom prst="rect">
            <a:avLst/>
          </a:prstGeom>
        </p:spPr>
        <p:txBody>
          <a:bodyPr anchor="t" rtlCol="false" tIns="0" lIns="0" bIns="0" rIns="0">
            <a:spAutoFit/>
          </a:bodyPr>
          <a:lstStyle/>
          <a:p>
            <a:pPr algn="l">
              <a:lnSpc>
                <a:spcPts val="2940"/>
              </a:lnSpc>
              <a:spcBef>
                <a:spcPct val="0"/>
              </a:spcBef>
            </a:pPr>
            <a:r>
              <a:rPr lang="en-US" sz="2100">
                <a:solidFill>
                  <a:srgbClr val="000000"/>
                </a:solidFill>
                <a:latin typeface="Canva Sans"/>
                <a:ea typeface="Canva Sans"/>
                <a:cs typeface="Canva Sans"/>
                <a:sym typeface="Canva Sans"/>
              </a:rPr>
              <a:t>Sales, products, budgets, customers, regions, and states were spread across unlinked tables. No relationships were defined initially— Pre-processing was required to clean, normalize, and join them for analysis.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252735" y="-864659"/>
            <a:ext cx="22013892" cy="12354774"/>
          </a:xfrm>
          <a:custGeom>
            <a:avLst/>
            <a:gdLst/>
            <a:ahLst/>
            <a:cxnLst/>
            <a:rect r="r" b="b" t="t" l="l"/>
            <a:pathLst>
              <a:path h="12354774" w="22013892">
                <a:moveTo>
                  <a:pt x="22013892" y="0"/>
                </a:moveTo>
                <a:lnTo>
                  <a:pt x="0" y="0"/>
                </a:lnTo>
                <a:lnTo>
                  <a:pt x="0" y="12354774"/>
                </a:lnTo>
                <a:lnTo>
                  <a:pt x="22013892" y="12354774"/>
                </a:lnTo>
                <a:lnTo>
                  <a:pt x="22013892" y="0"/>
                </a:lnTo>
                <a:close/>
              </a:path>
            </a:pathLst>
          </a:custGeom>
          <a:blipFill>
            <a:blip r:embed="rId2"/>
            <a:stretch>
              <a:fillRect l="0" t="-9467" r="0" b="-9467"/>
            </a:stretch>
          </a:blipFill>
        </p:spPr>
      </p:sp>
      <p:grpSp>
        <p:nvGrpSpPr>
          <p:cNvPr name="Group 3" id="3"/>
          <p:cNvGrpSpPr/>
          <p:nvPr/>
        </p:nvGrpSpPr>
        <p:grpSpPr>
          <a:xfrm rot="0">
            <a:off x="-3016724" y="-221599"/>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68677" y="599046"/>
            <a:ext cx="13359849" cy="638175"/>
          </a:xfrm>
          <a:prstGeom prst="rect">
            <a:avLst/>
          </a:prstGeom>
        </p:spPr>
        <p:txBody>
          <a:bodyPr anchor="t" rtlCol="false" tIns="0" lIns="0" bIns="0" rIns="0">
            <a:spAutoFit/>
          </a:bodyPr>
          <a:lstStyle/>
          <a:p>
            <a:pPr algn="ctr">
              <a:lnSpc>
                <a:spcPts val="4200"/>
              </a:lnSpc>
            </a:pPr>
            <a:r>
              <a:rPr lang="en-US" b="true" sz="5000" spc="-270">
                <a:solidFill>
                  <a:srgbClr val="1C2120"/>
                </a:solidFill>
                <a:latin typeface="Poppins Bold"/>
                <a:ea typeface="Poppins Bold"/>
                <a:cs typeface="Poppins Bold"/>
                <a:sym typeface="Poppins Bold"/>
              </a:rPr>
              <a:t>EDA- EXPLORATORY DATA ANALYSIS</a:t>
            </a:r>
          </a:p>
        </p:txBody>
      </p:sp>
      <p:sp>
        <p:nvSpPr>
          <p:cNvPr name="TextBox 7" id="7"/>
          <p:cNvSpPr txBox="true"/>
          <p:nvPr/>
        </p:nvSpPr>
        <p:spPr>
          <a:xfrm rot="0">
            <a:off x="1387475" y="2262003"/>
            <a:ext cx="15513050" cy="1206823"/>
          </a:xfrm>
          <a:prstGeom prst="rect">
            <a:avLst/>
          </a:prstGeom>
        </p:spPr>
        <p:txBody>
          <a:bodyPr anchor="t" rtlCol="false" tIns="0" lIns="0" bIns="0" rIns="0">
            <a:spAutoFit/>
          </a:bodyPr>
          <a:lstStyle/>
          <a:p>
            <a:pPr algn="l">
              <a:lnSpc>
                <a:spcPts val="4882"/>
              </a:lnSpc>
            </a:pPr>
            <a:r>
              <a:rPr lang="en-US" sz="3487" b="true">
                <a:solidFill>
                  <a:srgbClr val="1C2120"/>
                </a:solidFill>
                <a:latin typeface="Canva Sans Bold"/>
                <a:ea typeface="Canva Sans Bold"/>
                <a:cs typeface="Canva Sans Bold"/>
                <a:sym typeface="Canva Sans Bold"/>
              </a:rPr>
              <a:t>Uncovering patterns, trends, and business insights from historical data !</a:t>
            </a:r>
          </a:p>
          <a:p>
            <a:pPr algn="l">
              <a:lnSpc>
                <a:spcPts val="4882"/>
              </a:lnSpc>
            </a:pPr>
          </a:p>
        </p:txBody>
      </p:sp>
      <p:sp>
        <p:nvSpPr>
          <p:cNvPr name="TextBox 8" id="8"/>
          <p:cNvSpPr txBox="true"/>
          <p:nvPr/>
        </p:nvSpPr>
        <p:spPr>
          <a:xfrm rot="0">
            <a:off x="3414529" y="5472333"/>
            <a:ext cx="12461081" cy="1887904"/>
          </a:xfrm>
          <a:prstGeom prst="rect">
            <a:avLst/>
          </a:prstGeom>
        </p:spPr>
        <p:txBody>
          <a:bodyPr anchor="t" rtlCol="false" tIns="0" lIns="0" bIns="0" rIns="0">
            <a:spAutoFit/>
          </a:bodyPr>
          <a:lstStyle/>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Understanding the “What, Where &amp; Why” behind the sales numbers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?Exploring data through visuals, aggregations, and comparisons?</a:t>
            </a:r>
          </a:p>
          <a:p>
            <a:pPr algn="l" marL="615177" indent="-307589" lvl="1">
              <a:lnSpc>
                <a:spcPts val="5128"/>
              </a:lnSpc>
              <a:buFont typeface="Arial"/>
              <a:buChar char="•"/>
            </a:pPr>
            <a:r>
              <a:rPr lang="en-US" b="true" sz="2849">
                <a:solidFill>
                  <a:srgbClr val="1C2120"/>
                </a:solidFill>
                <a:latin typeface="Canva Sans Bold"/>
                <a:ea typeface="Canva Sans Bold"/>
                <a:cs typeface="Canva Sans Bold"/>
                <a:sym typeface="Canva Sans Bold"/>
              </a:rPr>
              <a:t>Laying the groundwork for informed recommendations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016724" y="-2215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168942" y="3931521"/>
            <a:ext cx="8537476"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EDA </a:t>
            </a:r>
          </a:p>
        </p:txBody>
      </p:sp>
      <p:sp>
        <p:nvSpPr>
          <p:cNvPr name="Freeform 6" id="6"/>
          <p:cNvSpPr/>
          <p:nvPr/>
        </p:nvSpPr>
        <p:spPr>
          <a:xfrm flipH="false" flipV="false" rot="0">
            <a:off x="1604687" y="7004562"/>
            <a:ext cx="2653386" cy="2638913"/>
          </a:xfrm>
          <a:custGeom>
            <a:avLst/>
            <a:gdLst/>
            <a:ahLst/>
            <a:cxnLst/>
            <a:rect r="r" b="b" t="t" l="l"/>
            <a:pathLst>
              <a:path h="2638913" w="2653386">
                <a:moveTo>
                  <a:pt x="0" y="0"/>
                </a:moveTo>
                <a:lnTo>
                  <a:pt x="2653387" y="0"/>
                </a:lnTo>
                <a:lnTo>
                  <a:pt x="2653387" y="2638914"/>
                </a:lnTo>
                <a:lnTo>
                  <a:pt x="0" y="26389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083134" y="3707126"/>
            <a:ext cx="6830714" cy="323215"/>
          </a:xfrm>
          <a:prstGeom prst="rect">
            <a:avLst/>
          </a:prstGeom>
        </p:spPr>
        <p:txBody>
          <a:bodyPr anchor="t" rtlCol="false" tIns="0" lIns="0" bIns="0" rIns="0">
            <a:spAutoFit/>
          </a:bodyPr>
          <a:lstStyle/>
          <a:p>
            <a:pPr algn="ctr">
              <a:lnSpc>
                <a:spcPts val="2659"/>
              </a:lnSpc>
              <a:spcBef>
                <a:spcPct val="0"/>
              </a:spcBef>
            </a:pPr>
            <a:r>
              <a:rPr lang="en-US" sz="1899">
                <a:solidFill>
                  <a:srgbClr val="1C2120"/>
                </a:solidFill>
                <a:latin typeface="Open Sans Light"/>
                <a:ea typeface="Open Sans Light"/>
                <a:cs typeface="Open Sans Light"/>
                <a:sym typeface="Open Sans Light"/>
              </a:rPr>
              <a:t>1</a:t>
            </a:r>
          </a:p>
        </p:txBody>
      </p:sp>
      <p:grpSp>
        <p:nvGrpSpPr>
          <p:cNvPr name="Group 8" id="8"/>
          <p:cNvGrpSpPr/>
          <p:nvPr/>
        </p:nvGrpSpPr>
        <p:grpSpPr>
          <a:xfrm rot="0">
            <a:off x="10181968" y="260950"/>
            <a:ext cx="6672034" cy="1087374"/>
            <a:chOff x="0" y="0"/>
            <a:chExt cx="8896045" cy="1449832"/>
          </a:xfrm>
        </p:grpSpPr>
        <p:grpSp>
          <p:nvGrpSpPr>
            <p:cNvPr name="Group 9" id="9"/>
            <p:cNvGrpSpPr/>
            <p:nvPr/>
          </p:nvGrpSpPr>
          <p:grpSpPr>
            <a:xfrm rot="0">
              <a:off x="0" y="0"/>
              <a:ext cx="8896045" cy="1449832"/>
              <a:chOff x="0" y="0"/>
              <a:chExt cx="2601021" cy="423901"/>
            </a:xfrm>
          </p:grpSpPr>
          <p:sp>
            <p:nvSpPr>
              <p:cNvPr name="Freeform 10" id="10"/>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11" id="11"/>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12" id="12"/>
            <p:cNvSpPr txBox="true"/>
            <p:nvPr/>
          </p:nvSpPr>
          <p:spPr>
            <a:xfrm rot="0">
              <a:off x="617055" y="224290"/>
              <a:ext cx="681031" cy="915527"/>
            </a:xfrm>
            <a:prstGeom prst="rect">
              <a:avLst/>
            </a:prstGeom>
          </p:spPr>
          <p:txBody>
            <a:bodyPr anchor="t" rtlCol="false" tIns="0" lIns="0" bIns="0" rIns="0">
              <a:spAutoFit/>
            </a:bodyPr>
            <a:lstStyle/>
            <a:p>
              <a:pPr algn="ctr">
                <a:lnSpc>
                  <a:spcPts val="5721"/>
                </a:lnSpc>
              </a:pPr>
              <a:r>
                <a:rPr lang="en-US" sz="4086" b="true">
                  <a:solidFill>
                    <a:srgbClr val="1C2120"/>
                  </a:solidFill>
                  <a:latin typeface="Canva Sans Bold"/>
                  <a:ea typeface="Canva Sans Bold"/>
                  <a:cs typeface="Canva Sans Bold"/>
                  <a:sym typeface="Canva Sans Bold"/>
                </a:rPr>
                <a:t>1.</a:t>
              </a:r>
            </a:p>
          </p:txBody>
        </p:sp>
        <p:sp>
          <p:nvSpPr>
            <p:cNvPr name="TextBox 13" id="13"/>
            <p:cNvSpPr txBox="true"/>
            <p:nvPr/>
          </p:nvSpPr>
          <p:spPr>
            <a:xfrm rot="0">
              <a:off x="1551058" y="364228"/>
              <a:ext cx="7167521" cy="666563"/>
            </a:xfrm>
            <a:prstGeom prst="rect">
              <a:avLst/>
            </a:prstGeom>
          </p:spPr>
          <p:txBody>
            <a:bodyPr anchor="t" rtlCol="false" tIns="0" lIns="0" bIns="0" rIns="0">
              <a:spAutoFit/>
            </a:bodyPr>
            <a:lstStyle/>
            <a:p>
              <a:pPr algn="l">
                <a:lnSpc>
                  <a:spcPts val="4207"/>
                </a:lnSpc>
              </a:pPr>
              <a:r>
                <a:rPr lang="en-US" sz="3005" b="true">
                  <a:solidFill>
                    <a:srgbClr val="1C2120"/>
                  </a:solidFill>
                  <a:latin typeface="Canva Sans Bold"/>
                  <a:ea typeface="Canva Sans Bold"/>
                  <a:cs typeface="Canva Sans Bold"/>
                  <a:sym typeface="Canva Sans Bold"/>
                </a:rPr>
                <a:t>Import Libraries</a:t>
              </a:r>
            </a:p>
          </p:txBody>
        </p:sp>
      </p:grpSp>
      <p:sp>
        <p:nvSpPr>
          <p:cNvPr name="TextBox 14" id="14"/>
          <p:cNvSpPr txBox="true"/>
          <p:nvPr/>
        </p:nvSpPr>
        <p:spPr>
          <a:xfrm rot="0">
            <a:off x="6270863" y="5501323"/>
            <a:ext cx="5746274" cy="323215"/>
          </a:xfrm>
          <a:prstGeom prst="rect">
            <a:avLst/>
          </a:prstGeom>
        </p:spPr>
        <p:txBody>
          <a:bodyPr anchor="t" rtlCol="false" tIns="0" lIns="0" bIns="0" rIns="0">
            <a:spAutoFit/>
          </a:bodyPr>
          <a:lstStyle/>
          <a:p>
            <a:pPr algn="ctr">
              <a:lnSpc>
                <a:spcPts val="2659"/>
              </a:lnSpc>
              <a:spcBef>
                <a:spcPct val="0"/>
              </a:spcBef>
            </a:pPr>
            <a:r>
              <a:rPr lang="en-US" sz="1899">
                <a:solidFill>
                  <a:srgbClr val="1C2120"/>
                </a:solidFill>
                <a:latin typeface="Open Sans Light"/>
                <a:ea typeface="Open Sans Light"/>
                <a:cs typeface="Open Sans Light"/>
                <a:sym typeface="Open Sans Light"/>
              </a:rPr>
              <a:t>1</a:t>
            </a:r>
          </a:p>
        </p:txBody>
      </p:sp>
      <p:grpSp>
        <p:nvGrpSpPr>
          <p:cNvPr name="Group 15" id="15"/>
          <p:cNvGrpSpPr/>
          <p:nvPr/>
        </p:nvGrpSpPr>
        <p:grpSpPr>
          <a:xfrm rot="0">
            <a:off x="10181968" y="1532392"/>
            <a:ext cx="6731881" cy="1097128"/>
            <a:chOff x="0" y="0"/>
            <a:chExt cx="8975841" cy="1462837"/>
          </a:xfrm>
        </p:grpSpPr>
        <p:grpSp>
          <p:nvGrpSpPr>
            <p:cNvPr name="Group 16" id="16"/>
            <p:cNvGrpSpPr/>
            <p:nvPr/>
          </p:nvGrpSpPr>
          <p:grpSpPr>
            <a:xfrm rot="0">
              <a:off x="0" y="0"/>
              <a:ext cx="8975841" cy="1462837"/>
              <a:chOff x="0" y="0"/>
              <a:chExt cx="2601021" cy="423901"/>
            </a:xfrm>
          </p:grpSpPr>
          <p:sp>
            <p:nvSpPr>
              <p:cNvPr name="Freeform 17" id="17"/>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18" id="18"/>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622590" y="246121"/>
              <a:ext cx="687139" cy="903921"/>
            </a:xfrm>
            <a:prstGeom prst="rect">
              <a:avLst/>
            </a:prstGeom>
          </p:spPr>
          <p:txBody>
            <a:bodyPr anchor="t" rtlCol="false" tIns="0" lIns="0" bIns="0" rIns="0">
              <a:spAutoFit/>
            </a:bodyPr>
            <a:lstStyle/>
            <a:p>
              <a:pPr algn="ctr">
                <a:lnSpc>
                  <a:spcPts val="5773"/>
                </a:lnSpc>
              </a:pPr>
              <a:r>
                <a:rPr lang="en-US" sz="4123" b="true">
                  <a:solidFill>
                    <a:srgbClr val="1C2120"/>
                  </a:solidFill>
                  <a:latin typeface="Canva Sans Bold"/>
                  <a:ea typeface="Canva Sans Bold"/>
                  <a:cs typeface="Canva Sans Bold"/>
                  <a:sym typeface="Canva Sans Bold"/>
                </a:rPr>
                <a:t>2.</a:t>
              </a:r>
            </a:p>
          </p:txBody>
        </p:sp>
        <p:sp>
          <p:nvSpPr>
            <p:cNvPr name="TextBox 20" id="20"/>
            <p:cNvSpPr txBox="true"/>
            <p:nvPr/>
          </p:nvSpPr>
          <p:spPr>
            <a:xfrm rot="0">
              <a:off x="1564971" y="368007"/>
              <a:ext cx="7231813" cy="669672"/>
            </a:xfrm>
            <a:prstGeom prst="rect">
              <a:avLst/>
            </a:prstGeom>
          </p:spPr>
          <p:txBody>
            <a:bodyPr anchor="t" rtlCol="false" tIns="0" lIns="0" bIns="0" rIns="0">
              <a:spAutoFit/>
            </a:bodyPr>
            <a:lstStyle/>
            <a:p>
              <a:pPr algn="l">
                <a:lnSpc>
                  <a:spcPts val="4245"/>
                </a:lnSpc>
              </a:pPr>
              <a:r>
                <a:rPr lang="en-US" sz="3032" b="true">
                  <a:solidFill>
                    <a:srgbClr val="1C2120"/>
                  </a:solidFill>
                  <a:latin typeface="Canva Sans Bold"/>
                  <a:ea typeface="Canva Sans Bold"/>
                  <a:cs typeface="Canva Sans Bold"/>
                  <a:sym typeface="Canva Sans Bold"/>
                </a:rPr>
                <a:t>Load Data</a:t>
              </a:r>
            </a:p>
          </p:txBody>
        </p:sp>
      </p:grpSp>
      <p:grpSp>
        <p:nvGrpSpPr>
          <p:cNvPr name="Group 21" id="21"/>
          <p:cNvGrpSpPr/>
          <p:nvPr/>
        </p:nvGrpSpPr>
        <p:grpSpPr>
          <a:xfrm rot="0">
            <a:off x="10181968" y="2914163"/>
            <a:ext cx="6731881" cy="1097128"/>
            <a:chOff x="0" y="0"/>
            <a:chExt cx="8975841" cy="1462837"/>
          </a:xfrm>
        </p:grpSpPr>
        <p:grpSp>
          <p:nvGrpSpPr>
            <p:cNvPr name="Group 22" id="22"/>
            <p:cNvGrpSpPr/>
            <p:nvPr/>
          </p:nvGrpSpPr>
          <p:grpSpPr>
            <a:xfrm rot="0">
              <a:off x="0" y="0"/>
              <a:ext cx="8975841" cy="1462837"/>
              <a:chOff x="0" y="0"/>
              <a:chExt cx="2601021" cy="423901"/>
            </a:xfrm>
          </p:grpSpPr>
          <p:sp>
            <p:nvSpPr>
              <p:cNvPr name="Freeform 23" id="23"/>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24" id="24"/>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25" id="25"/>
            <p:cNvSpPr txBox="true"/>
            <p:nvPr/>
          </p:nvSpPr>
          <p:spPr>
            <a:xfrm rot="0">
              <a:off x="622590" y="246121"/>
              <a:ext cx="687139" cy="903921"/>
            </a:xfrm>
            <a:prstGeom prst="rect">
              <a:avLst/>
            </a:prstGeom>
          </p:spPr>
          <p:txBody>
            <a:bodyPr anchor="t" rtlCol="false" tIns="0" lIns="0" bIns="0" rIns="0">
              <a:spAutoFit/>
            </a:bodyPr>
            <a:lstStyle/>
            <a:p>
              <a:pPr algn="ctr">
                <a:lnSpc>
                  <a:spcPts val="5773"/>
                </a:lnSpc>
              </a:pPr>
              <a:r>
                <a:rPr lang="en-US" sz="4123" b="true">
                  <a:solidFill>
                    <a:srgbClr val="1C2120"/>
                  </a:solidFill>
                  <a:latin typeface="Canva Sans Bold"/>
                  <a:ea typeface="Canva Sans Bold"/>
                  <a:cs typeface="Canva Sans Bold"/>
                  <a:sym typeface="Canva Sans Bold"/>
                </a:rPr>
                <a:t>3.</a:t>
              </a:r>
            </a:p>
          </p:txBody>
        </p:sp>
        <p:sp>
          <p:nvSpPr>
            <p:cNvPr name="TextBox 26" id="26"/>
            <p:cNvSpPr txBox="true"/>
            <p:nvPr/>
          </p:nvSpPr>
          <p:spPr>
            <a:xfrm rot="0">
              <a:off x="1564971" y="368007"/>
              <a:ext cx="7231813" cy="669672"/>
            </a:xfrm>
            <a:prstGeom prst="rect">
              <a:avLst/>
            </a:prstGeom>
          </p:spPr>
          <p:txBody>
            <a:bodyPr anchor="t" rtlCol="false" tIns="0" lIns="0" bIns="0" rIns="0">
              <a:spAutoFit/>
            </a:bodyPr>
            <a:lstStyle/>
            <a:p>
              <a:pPr algn="l">
                <a:lnSpc>
                  <a:spcPts val="4245"/>
                </a:lnSpc>
              </a:pPr>
              <a:r>
                <a:rPr lang="en-US" sz="3032" b="true">
                  <a:solidFill>
                    <a:srgbClr val="1C2120"/>
                  </a:solidFill>
                  <a:latin typeface="Canva Sans Bold"/>
                  <a:ea typeface="Canva Sans Bold"/>
                  <a:cs typeface="Canva Sans Bold"/>
                  <a:sym typeface="Canva Sans Bold"/>
                </a:rPr>
                <a:t>Initial Exploration</a:t>
              </a:r>
            </a:p>
          </p:txBody>
        </p:sp>
      </p:grpSp>
      <p:grpSp>
        <p:nvGrpSpPr>
          <p:cNvPr name="Group 27" id="27"/>
          <p:cNvGrpSpPr/>
          <p:nvPr/>
        </p:nvGrpSpPr>
        <p:grpSpPr>
          <a:xfrm rot="0">
            <a:off x="10181968" y="4277991"/>
            <a:ext cx="6731881" cy="1097128"/>
            <a:chOff x="0" y="0"/>
            <a:chExt cx="8975841" cy="1462837"/>
          </a:xfrm>
        </p:grpSpPr>
        <p:grpSp>
          <p:nvGrpSpPr>
            <p:cNvPr name="Group 28" id="28"/>
            <p:cNvGrpSpPr/>
            <p:nvPr/>
          </p:nvGrpSpPr>
          <p:grpSpPr>
            <a:xfrm rot="0">
              <a:off x="0" y="0"/>
              <a:ext cx="8975841" cy="1462837"/>
              <a:chOff x="0" y="0"/>
              <a:chExt cx="2601021" cy="423901"/>
            </a:xfrm>
          </p:grpSpPr>
          <p:sp>
            <p:nvSpPr>
              <p:cNvPr name="Freeform 29" id="29"/>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30" id="30"/>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31" id="31"/>
            <p:cNvSpPr txBox="true"/>
            <p:nvPr/>
          </p:nvSpPr>
          <p:spPr>
            <a:xfrm rot="0">
              <a:off x="622590" y="246121"/>
              <a:ext cx="687139" cy="903921"/>
            </a:xfrm>
            <a:prstGeom prst="rect">
              <a:avLst/>
            </a:prstGeom>
          </p:spPr>
          <p:txBody>
            <a:bodyPr anchor="t" rtlCol="false" tIns="0" lIns="0" bIns="0" rIns="0">
              <a:spAutoFit/>
            </a:bodyPr>
            <a:lstStyle/>
            <a:p>
              <a:pPr algn="ctr">
                <a:lnSpc>
                  <a:spcPts val="5773"/>
                </a:lnSpc>
              </a:pPr>
              <a:r>
                <a:rPr lang="en-US" sz="4123" b="true">
                  <a:solidFill>
                    <a:srgbClr val="1C2120"/>
                  </a:solidFill>
                  <a:latin typeface="Canva Sans Bold"/>
                  <a:ea typeface="Canva Sans Bold"/>
                  <a:cs typeface="Canva Sans Bold"/>
                  <a:sym typeface="Canva Sans Bold"/>
                </a:rPr>
                <a:t>4.</a:t>
              </a:r>
            </a:p>
          </p:txBody>
        </p:sp>
        <p:sp>
          <p:nvSpPr>
            <p:cNvPr name="TextBox 32" id="32"/>
            <p:cNvSpPr txBox="true"/>
            <p:nvPr/>
          </p:nvSpPr>
          <p:spPr>
            <a:xfrm rot="0">
              <a:off x="1564971" y="368007"/>
              <a:ext cx="7231813" cy="669672"/>
            </a:xfrm>
            <a:prstGeom prst="rect">
              <a:avLst/>
            </a:prstGeom>
          </p:spPr>
          <p:txBody>
            <a:bodyPr anchor="t" rtlCol="false" tIns="0" lIns="0" bIns="0" rIns="0">
              <a:spAutoFit/>
            </a:bodyPr>
            <a:lstStyle/>
            <a:p>
              <a:pPr algn="l">
                <a:lnSpc>
                  <a:spcPts val="4245"/>
                </a:lnSpc>
              </a:pPr>
              <a:r>
                <a:rPr lang="en-US" sz="3032" b="true">
                  <a:solidFill>
                    <a:srgbClr val="1C2120"/>
                  </a:solidFill>
                  <a:latin typeface="Canva Sans Bold"/>
                  <a:ea typeface="Canva Sans Bold"/>
                  <a:cs typeface="Canva Sans Bold"/>
                  <a:sym typeface="Canva Sans Bold"/>
                </a:rPr>
                <a:t>Pre-processing &amp; Cleaning</a:t>
              </a:r>
            </a:p>
          </p:txBody>
        </p:sp>
      </p:grpSp>
      <p:grpSp>
        <p:nvGrpSpPr>
          <p:cNvPr name="Group 33" id="33"/>
          <p:cNvGrpSpPr/>
          <p:nvPr/>
        </p:nvGrpSpPr>
        <p:grpSpPr>
          <a:xfrm rot="0">
            <a:off x="10286105" y="5622769"/>
            <a:ext cx="6725228" cy="1096044"/>
            <a:chOff x="0" y="0"/>
            <a:chExt cx="8966971" cy="1461392"/>
          </a:xfrm>
        </p:grpSpPr>
        <p:grpSp>
          <p:nvGrpSpPr>
            <p:cNvPr name="Group 34" id="34"/>
            <p:cNvGrpSpPr/>
            <p:nvPr/>
          </p:nvGrpSpPr>
          <p:grpSpPr>
            <a:xfrm rot="0">
              <a:off x="0" y="0"/>
              <a:ext cx="8966971" cy="1461392"/>
              <a:chOff x="0" y="0"/>
              <a:chExt cx="2601021" cy="423901"/>
            </a:xfrm>
          </p:grpSpPr>
          <p:sp>
            <p:nvSpPr>
              <p:cNvPr name="Freeform 35" id="35"/>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36" id="36"/>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37" id="37"/>
            <p:cNvSpPr txBox="true"/>
            <p:nvPr/>
          </p:nvSpPr>
          <p:spPr>
            <a:xfrm rot="0">
              <a:off x="621974" y="245812"/>
              <a:ext cx="686460" cy="903093"/>
            </a:xfrm>
            <a:prstGeom prst="rect">
              <a:avLst/>
            </a:prstGeom>
          </p:spPr>
          <p:txBody>
            <a:bodyPr anchor="t" rtlCol="false" tIns="0" lIns="0" bIns="0" rIns="0">
              <a:spAutoFit/>
            </a:bodyPr>
            <a:lstStyle/>
            <a:p>
              <a:pPr algn="ctr">
                <a:lnSpc>
                  <a:spcPts val="5767"/>
                </a:lnSpc>
              </a:pPr>
              <a:r>
                <a:rPr lang="en-US" sz="4119" b="true">
                  <a:solidFill>
                    <a:srgbClr val="1C2120"/>
                  </a:solidFill>
                  <a:latin typeface="Canva Sans Bold"/>
                  <a:ea typeface="Canva Sans Bold"/>
                  <a:cs typeface="Canva Sans Bold"/>
                  <a:sym typeface="Canva Sans Bold"/>
                </a:rPr>
                <a:t>5.</a:t>
              </a:r>
            </a:p>
          </p:txBody>
        </p:sp>
        <p:sp>
          <p:nvSpPr>
            <p:cNvPr name="TextBox 38" id="38"/>
            <p:cNvSpPr txBox="true"/>
            <p:nvPr/>
          </p:nvSpPr>
          <p:spPr>
            <a:xfrm rot="0">
              <a:off x="1563424" y="367587"/>
              <a:ext cx="7224666" cy="669067"/>
            </a:xfrm>
            <a:prstGeom prst="rect">
              <a:avLst/>
            </a:prstGeom>
          </p:spPr>
          <p:txBody>
            <a:bodyPr anchor="t" rtlCol="false" tIns="0" lIns="0" bIns="0" rIns="0">
              <a:spAutoFit/>
            </a:bodyPr>
            <a:lstStyle/>
            <a:p>
              <a:pPr algn="l">
                <a:lnSpc>
                  <a:spcPts val="4241"/>
                </a:lnSpc>
              </a:pPr>
              <a:r>
                <a:rPr lang="en-US" sz="3029" b="true">
                  <a:solidFill>
                    <a:srgbClr val="1C2120"/>
                  </a:solidFill>
                  <a:latin typeface="Canva Sans Bold"/>
                  <a:ea typeface="Canva Sans Bold"/>
                  <a:cs typeface="Canva Sans Bold"/>
                  <a:sym typeface="Canva Sans Bold"/>
                </a:rPr>
                <a:t>EDA &amp; Visualization</a:t>
              </a:r>
            </a:p>
          </p:txBody>
        </p:sp>
      </p:grpSp>
      <p:grpSp>
        <p:nvGrpSpPr>
          <p:cNvPr name="Group 39" id="39"/>
          <p:cNvGrpSpPr/>
          <p:nvPr/>
        </p:nvGrpSpPr>
        <p:grpSpPr>
          <a:xfrm rot="0">
            <a:off x="10324913" y="7004562"/>
            <a:ext cx="6686420" cy="1089719"/>
            <a:chOff x="0" y="0"/>
            <a:chExt cx="8915227" cy="1452959"/>
          </a:xfrm>
        </p:grpSpPr>
        <p:grpSp>
          <p:nvGrpSpPr>
            <p:cNvPr name="Group 40" id="40"/>
            <p:cNvGrpSpPr/>
            <p:nvPr/>
          </p:nvGrpSpPr>
          <p:grpSpPr>
            <a:xfrm rot="0">
              <a:off x="0" y="0"/>
              <a:ext cx="8915227" cy="1452959"/>
              <a:chOff x="0" y="0"/>
              <a:chExt cx="2601021" cy="423901"/>
            </a:xfrm>
          </p:grpSpPr>
          <p:sp>
            <p:nvSpPr>
              <p:cNvPr name="Freeform 41" id="41"/>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42" id="42"/>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43" id="43"/>
            <p:cNvSpPr txBox="true"/>
            <p:nvPr/>
          </p:nvSpPr>
          <p:spPr>
            <a:xfrm rot="0">
              <a:off x="618385" y="224958"/>
              <a:ext cx="682499" cy="917317"/>
            </a:xfrm>
            <a:prstGeom prst="rect">
              <a:avLst/>
            </a:prstGeom>
          </p:spPr>
          <p:txBody>
            <a:bodyPr anchor="t" rtlCol="false" tIns="0" lIns="0" bIns="0" rIns="0">
              <a:spAutoFit/>
            </a:bodyPr>
            <a:lstStyle/>
            <a:p>
              <a:pPr algn="ctr">
                <a:lnSpc>
                  <a:spcPts val="5734"/>
                </a:lnSpc>
              </a:pPr>
              <a:r>
                <a:rPr lang="en-US" sz="4095" b="true">
                  <a:solidFill>
                    <a:srgbClr val="1C2120"/>
                  </a:solidFill>
                  <a:latin typeface="Canva Sans Bold"/>
                  <a:ea typeface="Canva Sans Bold"/>
                  <a:cs typeface="Canva Sans Bold"/>
                  <a:sym typeface="Canva Sans Bold"/>
                </a:rPr>
                <a:t>6.</a:t>
              </a:r>
            </a:p>
          </p:txBody>
        </p:sp>
        <p:sp>
          <p:nvSpPr>
            <p:cNvPr name="TextBox 44" id="44"/>
            <p:cNvSpPr txBox="true"/>
            <p:nvPr/>
          </p:nvSpPr>
          <p:spPr>
            <a:xfrm rot="0">
              <a:off x="1554403" y="365136"/>
              <a:ext cx="7182976" cy="665536"/>
            </a:xfrm>
            <a:prstGeom prst="rect">
              <a:avLst/>
            </a:prstGeom>
          </p:spPr>
          <p:txBody>
            <a:bodyPr anchor="t" rtlCol="false" tIns="0" lIns="0" bIns="0" rIns="0">
              <a:spAutoFit/>
            </a:bodyPr>
            <a:lstStyle/>
            <a:p>
              <a:pPr algn="l">
                <a:lnSpc>
                  <a:spcPts val="4216"/>
                </a:lnSpc>
              </a:pPr>
              <a:r>
                <a:rPr lang="en-US" sz="3011" b="true">
                  <a:solidFill>
                    <a:srgbClr val="1C2120"/>
                  </a:solidFill>
                  <a:latin typeface="Canva Sans Bold"/>
                  <a:ea typeface="Canva Sans Bold"/>
                  <a:cs typeface="Canva Sans Bold"/>
                  <a:sym typeface="Canva Sans Bold"/>
                </a:rPr>
                <a:t>Key Insights</a:t>
              </a:r>
            </a:p>
          </p:txBody>
        </p:sp>
      </p:grpSp>
      <p:grpSp>
        <p:nvGrpSpPr>
          <p:cNvPr name="Group 45" id="45"/>
          <p:cNvGrpSpPr/>
          <p:nvPr/>
        </p:nvGrpSpPr>
        <p:grpSpPr>
          <a:xfrm rot="0">
            <a:off x="10324913" y="8341931"/>
            <a:ext cx="6686420" cy="1089719"/>
            <a:chOff x="0" y="0"/>
            <a:chExt cx="8915227" cy="1452959"/>
          </a:xfrm>
        </p:grpSpPr>
        <p:grpSp>
          <p:nvGrpSpPr>
            <p:cNvPr name="Group 46" id="46"/>
            <p:cNvGrpSpPr/>
            <p:nvPr/>
          </p:nvGrpSpPr>
          <p:grpSpPr>
            <a:xfrm rot="0">
              <a:off x="0" y="0"/>
              <a:ext cx="8915227" cy="1452959"/>
              <a:chOff x="0" y="0"/>
              <a:chExt cx="2601021" cy="423901"/>
            </a:xfrm>
          </p:grpSpPr>
          <p:sp>
            <p:nvSpPr>
              <p:cNvPr name="Freeform 47" id="47"/>
              <p:cNvSpPr/>
              <p:nvPr/>
            </p:nvSpPr>
            <p:spPr>
              <a:xfrm flipH="false" flipV="false" rot="0">
                <a:off x="0" y="0"/>
                <a:ext cx="2601021" cy="423901"/>
              </a:xfrm>
              <a:custGeom>
                <a:avLst/>
                <a:gdLst/>
                <a:ahLst/>
                <a:cxnLst/>
                <a:rect r="r" b="b" t="t" l="l"/>
                <a:pathLst>
                  <a:path h="423901" w="2601021">
                    <a:moveTo>
                      <a:pt x="49820" y="0"/>
                    </a:moveTo>
                    <a:lnTo>
                      <a:pt x="2551200" y="0"/>
                    </a:lnTo>
                    <a:cubicBezTo>
                      <a:pt x="2578715" y="0"/>
                      <a:pt x="2601021" y="22305"/>
                      <a:pt x="2601021" y="49820"/>
                    </a:cubicBezTo>
                    <a:lnTo>
                      <a:pt x="2601021" y="374081"/>
                    </a:lnTo>
                    <a:cubicBezTo>
                      <a:pt x="2601021" y="401596"/>
                      <a:pt x="2578715" y="423901"/>
                      <a:pt x="2551200" y="423901"/>
                    </a:cubicBezTo>
                    <a:lnTo>
                      <a:pt x="49820" y="423901"/>
                    </a:lnTo>
                    <a:cubicBezTo>
                      <a:pt x="22305" y="423901"/>
                      <a:pt x="0" y="401596"/>
                      <a:pt x="0" y="374081"/>
                    </a:cubicBezTo>
                    <a:lnTo>
                      <a:pt x="0" y="49820"/>
                    </a:lnTo>
                    <a:cubicBezTo>
                      <a:pt x="0" y="22305"/>
                      <a:pt x="22305" y="0"/>
                      <a:pt x="49820" y="0"/>
                    </a:cubicBezTo>
                    <a:close/>
                  </a:path>
                </a:pathLst>
              </a:custGeom>
              <a:solidFill>
                <a:srgbClr val="AAD7D4"/>
              </a:solidFill>
            </p:spPr>
          </p:sp>
          <p:sp>
            <p:nvSpPr>
              <p:cNvPr name="TextBox 48" id="48"/>
              <p:cNvSpPr txBox="true"/>
              <p:nvPr/>
            </p:nvSpPr>
            <p:spPr>
              <a:xfrm>
                <a:off x="0" y="85725"/>
                <a:ext cx="2601021" cy="338176"/>
              </a:xfrm>
              <a:prstGeom prst="rect">
                <a:avLst/>
              </a:prstGeom>
            </p:spPr>
            <p:txBody>
              <a:bodyPr anchor="ctr" rtlCol="false" tIns="50800" lIns="50800" bIns="50800" rIns="50800"/>
              <a:lstStyle/>
              <a:p>
                <a:pPr algn="ctr">
                  <a:lnSpc>
                    <a:spcPts val="1925"/>
                  </a:lnSpc>
                </a:pPr>
              </a:p>
            </p:txBody>
          </p:sp>
        </p:grpSp>
        <p:sp>
          <p:nvSpPr>
            <p:cNvPr name="TextBox 49" id="49"/>
            <p:cNvSpPr txBox="true"/>
            <p:nvPr/>
          </p:nvSpPr>
          <p:spPr>
            <a:xfrm rot="0">
              <a:off x="618385" y="224958"/>
              <a:ext cx="682499" cy="917317"/>
            </a:xfrm>
            <a:prstGeom prst="rect">
              <a:avLst/>
            </a:prstGeom>
          </p:spPr>
          <p:txBody>
            <a:bodyPr anchor="t" rtlCol="false" tIns="0" lIns="0" bIns="0" rIns="0">
              <a:spAutoFit/>
            </a:bodyPr>
            <a:lstStyle/>
            <a:p>
              <a:pPr algn="ctr">
                <a:lnSpc>
                  <a:spcPts val="5734"/>
                </a:lnSpc>
              </a:pPr>
              <a:r>
                <a:rPr lang="en-US" sz="4095" b="true">
                  <a:solidFill>
                    <a:srgbClr val="1C2120"/>
                  </a:solidFill>
                  <a:latin typeface="Canva Sans Bold"/>
                  <a:ea typeface="Canva Sans Bold"/>
                  <a:cs typeface="Canva Sans Bold"/>
                  <a:sym typeface="Canva Sans Bold"/>
                </a:rPr>
                <a:t>7.</a:t>
              </a:r>
            </a:p>
          </p:txBody>
        </p:sp>
        <p:sp>
          <p:nvSpPr>
            <p:cNvPr name="TextBox 50" id="50"/>
            <p:cNvSpPr txBox="true"/>
            <p:nvPr/>
          </p:nvSpPr>
          <p:spPr>
            <a:xfrm rot="0">
              <a:off x="1554403" y="365136"/>
              <a:ext cx="7182976" cy="665536"/>
            </a:xfrm>
            <a:prstGeom prst="rect">
              <a:avLst/>
            </a:prstGeom>
          </p:spPr>
          <p:txBody>
            <a:bodyPr anchor="t" rtlCol="false" tIns="0" lIns="0" bIns="0" rIns="0">
              <a:spAutoFit/>
            </a:bodyPr>
            <a:lstStyle/>
            <a:p>
              <a:pPr algn="l">
                <a:lnSpc>
                  <a:spcPts val="4216"/>
                </a:lnSpc>
              </a:pPr>
              <a:r>
                <a:rPr lang="en-US" sz="3011" b="true">
                  <a:solidFill>
                    <a:srgbClr val="1C2120"/>
                  </a:solidFill>
                  <a:latin typeface="Canva Sans Bold"/>
                  <a:ea typeface="Canva Sans Bold"/>
                  <a:cs typeface="Canva Sans Bold"/>
                  <a:sym typeface="Canva Sans Bold"/>
                </a:rPr>
                <a:t>Recommendations</a:t>
              </a:r>
            </a:p>
          </p:txBody>
        </p:sp>
      </p:grpSp>
      <p:sp>
        <p:nvSpPr>
          <p:cNvPr name="TextBox 51" id="51"/>
          <p:cNvSpPr txBox="true"/>
          <p:nvPr/>
        </p:nvSpPr>
        <p:spPr>
          <a:xfrm rot="0">
            <a:off x="2002125" y="5001578"/>
            <a:ext cx="2805430" cy="537845"/>
          </a:xfrm>
          <a:prstGeom prst="rect">
            <a:avLst/>
          </a:prstGeom>
        </p:spPr>
        <p:txBody>
          <a:bodyPr anchor="t" rtlCol="false" tIns="0" lIns="0" bIns="0" rIns="0">
            <a:spAutoFit/>
          </a:bodyPr>
          <a:lstStyle/>
          <a:p>
            <a:pPr algn="ctr">
              <a:lnSpc>
                <a:spcPts val="4480"/>
              </a:lnSpc>
            </a:pPr>
            <a:r>
              <a:rPr lang="en-US" sz="3200" b="true">
                <a:solidFill>
                  <a:srgbClr val="1C2120"/>
                </a:solidFill>
                <a:latin typeface="Canva Sans Bold"/>
                <a:ea typeface="Canva Sans Bold"/>
                <a:cs typeface="Canva Sans Bold"/>
                <a:sym typeface="Canva Sans Bold"/>
              </a:rPr>
              <a:t>STEP-BY-STEP</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677166" y="331917"/>
            <a:ext cx="4542790" cy="863600"/>
          </a:xfrm>
          <a:prstGeom prst="rect">
            <a:avLst/>
          </a:prstGeom>
        </p:spPr>
        <p:txBody>
          <a:bodyPr anchor="t" rtlCol="false" tIns="0" lIns="0" bIns="0" rIns="0">
            <a:spAutoFit/>
          </a:bodyPr>
          <a:lstStyle/>
          <a:p>
            <a:pPr algn="ctr">
              <a:lnSpc>
                <a:spcPts val="7000"/>
              </a:lnSpc>
            </a:pPr>
            <a:r>
              <a:rPr lang="en-US" sz="5000" b="true">
                <a:solidFill>
                  <a:srgbClr val="1C2120"/>
                </a:solidFill>
                <a:latin typeface="Canva Sans Bold"/>
                <a:ea typeface="Canva Sans Bold"/>
                <a:cs typeface="Canva Sans Bold"/>
                <a:sym typeface="Canva Sans Bold"/>
              </a:rPr>
              <a:t>Pre Processing</a:t>
            </a:r>
          </a:p>
        </p:txBody>
      </p:sp>
      <p:sp>
        <p:nvSpPr>
          <p:cNvPr name="TextBox 6" id="6"/>
          <p:cNvSpPr txBox="true"/>
          <p:nvPr/>
        </p:nvSpPr>
        <p:spPr>
          <a:xfrm rot="0">
            <a:off x="2931993" y="2994464"/>
            <a:ext cx="12424013" cy="5345857"/>
          </a:xfrm>
          <a:prstGeom prst="rect">
            <a:avLst/>
          </a:prstGeom>
        </p:spPr>
        <p:txBody>
          <a:bodyPr anchor="t" rtlCol="false" tIns="0" lIns="0" bIns="0" rIns="0">
            <a:spAutoFit/>
          </a:bodyPr>
          <a:lstStyle/>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S</a:t>
            </a:r>
            <a:r>
              <a:rPr lang="en-US" b="true" sz="2695">
                <a:solidFill>
                  <a:srgbClr val="1C2120"/>
                </a:solidFill>
                <a:latin typeface="Canva Sans Bold"/>
                <a:ea typeface="Canva Sans Bold"/>
                <a:cs typeface="Canva Sans Bold"/>
                <a:sym typeface="Canva Sans Bold"/>
              </a:rPr>
              <a:t>et header row for state – region table?</a:t>
            </a:r>
          </a:p>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Merge Sales, Customers, Products, Regions, State–Region &amp; Budgets tables?</a:t>
            </a:r>
          </a:p>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Drop redundant columns?</a:t>
            </a:r>
          </a:p>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Standardize column names to lowercase?</a:t>
            </a:r>
          </a:p>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Select key columns that are used for that analysis?</a:t>
            </a:r>
          </a:p>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Rename columns to more sensible names?</a:t>
            </a:r>
          </a:p>
          <a:p>
            <a:pPr algn="l" marL="582022" indent="-291011" lvl="1">
              <a:lnSpc>
                <a:spcPts val="5391"/>
              </a:lnSpc>
              <a:buFont typeface="Arial"/>
              <a:buChar char="•"/>
            </a:pPr>
            <a:r>
              <a:rPr lang="en-US" b="true" sz="2695">
                <a:solidFill>
                  <a:srgbClr val="1C2120"/>
                </a:solidFill>
                <a:latin typeface="Canva Sans Bold"/>
                <a:ea typeface="Canva Sans Bold"/>
                <a:cs typeface="Canva Sans Bold"/>
                <a:sym typeface="Canva Sans Bold"/>
              </a:rPr>
              <a:t>Create profit and profit_margin_pct columns</a:t>
            </a:r>
          </a:p>
        </p:txBody>
      </p:sp>
      <p:sp>
        <p:nvSpPr>
          <p:cNvPr name="TextBox 7" id="7"/>
          <p:cNvSpPr txBox="true"/>
          <p:nvPr/>
        </p:nvSpPr>
        <p:spPr>
          <a:xfrm rot="0">
            <a:off x="1300621" y="2021522"/>
            <a:ext cx="991933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C2120"/>
                </a:solidFill>
                <a:latin typeface="Canva Sans Bold"/>
                <a:ea typeface="Canva Sans Bold"/>
                <a:cs typeface="Canva Sans Bold"/>
                <a:sym typeface="Canva Sans Bold"/>
              </a:rPr>
              <a:t>The necessary steps applied to prepare this dataset for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460342" y="-569799"/>
            <a:ext cx="22453902" cy="11711713"/>
            <a:chOff x="0" y="0"/>
            <a:chExt cx="5913785" cy="3084566"/>
          </a:xfrm>
        </p:grpSpPr>
        <p:sp>
          <p:nvSpPr>
            <p:cNvPr name="Freeform 3" id="3"/>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4" id="4"/>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889686" y="2748610"/>
            <a:ext cx="16768623" cy="2267980"/>
          </a:xfrm>
          <a:custGeom>
            <a:avLst/>
            <a:gdLst/>
            <a:ahLst/>
            <a:cxnLst/>
            <a:rect r="r" b="b" t="t" l="l"/>
            <a:pathLst>
              <a:path h="2267980" w="16768623">
                <a:moveTo>
                  <a:pt x="0" y="0"/>
                </a:moveTo>
                <a:lnTo>
                  <a:pt x="16768623" y="0"/>
                </a:lnTo>
                <a:lnTo>
                  <a:pt x="16768623" y="2267980"/>
                </a:lnTo>
                <a:lnTo>
                  <a:pt x="0" y="2267980"/>
                </a:lnTo>
                <a:lnTo>
                  <a:pt x="0" y="0"/>
                </a:lnTo>
                <a:close/>
              </a:path>
            </a:pathLst>
          </a:custGeom>
          <a:blipFill>
            <a:blip r:embed="rId2"/>
            <a:stretch>
              <a:fillRect l="0" t="0" r="-10611" b="-2227"/>
            </a:stretch>
          </a:blipFill>
        </p:spPr>
      </p:sp>
      <p:sp>
        <p:nvSpPr>
          <p:cNvPr name="TextBox 6" id="6"/>
          <p:cNvSpPr txBox="true"/>
          <p:nvPr/>
        </p:nvSpPr>
        <p:spPr>
          <a:xfrm rot="0">
            <a:off x="2218820" y="165100"/>
            <a:ext cx="13572331" cy="1749425"/>
          </a:xfrm>
          <a:prstGeom prst="rect">
            <a:avLst/>
          </a:prstGeom>
        </p:spPr>
        <p:txBody>
          <a:bodyPr anchor="t" rtlCol="false" tIns="0" lIns="0" bIns="0" rIns="0">
            <a:spAutoFit/>
          </a:bodyPr>
          <a:lstStyle/>
          <a:p>
            <a:pPr algn="ctr">
              <a:lnSpc>
                <a:spcPts val="7000"/>
              </a:lnSpc>
            </a:pPr>
            <a:r>
              <a:rPr lang="en-US" sz="5000" b="true">
                <a:solidFill>
                  <a:srgbClr val="000000"/>
                </a:solidFill>
                <a:latin typeface="Canva Sans Bold"/>
                <a:ea typeface="Canva Sans Bold"/>
                <a:cs typeface="Canva Sans Bold"/>
                <a:sym typeface="Canva Sans Bold"/>
              </a:rPr>
              <a:t>Final Dataset Structure – Ready for Analysis</a:t>
            </a:r>
          </a:p>
          <a:p>
            <a:pPr algn="ctr">
              <a:lnSpc>
                <a:spcPts val="7000"/>
              </a:lnSpc>
            </a:pPr>
          </a:p>
        </p:txBody>
      </p:sp>
      <p:sp>
        <p:nvSpPr>
          <p:cNvPr name="TextBox 7" id="7"/>
          <p:cNvSpPr txBox="true"/>
          <p:nvPr/>
        </p:nvSpPr>
        <p:spPr>
          <a:xfrm rot="0">
            <a:off x="1028700" y="6777594"/>
            <a:ext cx="15061406" cy="2066925"/>
          </a:xfrm>
          <a:prstGeom prst="rect">
            <a:avLst/>
          </a:prstGeom>
        </p:spPr>
        <p:txBody>
          <a:bodyPr anchor="t" rtlCol="false" tIns="0" lIns="0" bIns="0" rIns="0">
            <a:spAutoFit/>
          </a:bodyPr>
          <a:lstStyle/>
          <a:p>
            <a:pPr algn="l" marL="647697" indent="-323848" lvl="1">
              <a:lnSpc>
                <a:spcPts val="4199"/>
              </a:lnSpc>
              <a:buFont typeface="Arial"/>
              <a:buChar char="•"/>
            </a:pPr>
            <a:r>
              <a:rPr lang="en-US" b="true" sz="2999">
                <a:solidFill>
                  <a:srgbClr val="000000"/>
                </a:solidFill>
                <a:latin typeface="Canva Sans Bold"/>
                <a:ea typeface="Canva Sans Bold"/>
                <a:cs typeface="Canva Sans Bold"/>
                <a:sym typeface="Canva Sans Bold"/>
              </a:rPr>
              <a:t>Identifiers:</a:t>
            </a:r>
            <a:r>
              <a:rPr lang="en-US" sz="2999">
                <a:solidFill>
                  <a:srgbClr val="000000"/>
                </a:solidFill>
                <a:latin typeface="Canva Sans"/>
                <a:ea typeface="Canva Sans"/>
                <a:cs typeface="Canva Sans"/>
                <a:sym typeface="Canva Sans"/>
              </a:rPr>
              <a:t> order_number, order_date, customer_name, channel, product_name</a:t>
            </a:r>
          </a:p>
          <a:p>
            <a:pPr algn="l" marL="647697" indent="-323848" lvl="1">
              <a:lnSpc>
                <a:spcPts val="4199"/>
              </a:lnSpc>
              <a:buFont typeface="Arial"/>
              <a:buChar char="•"/>
            </a:pPr>
            <a:r>
              <a:rPr lang="en-US" sz="2999">
                <a:solidFill>
                  <a:srgbClr val="000000"/>
                </a:solidFill>
                <a:latin typeface="Canva Sans"/>
                <a:ea typeface="Canva Sans"/>
                <a:cs typeface="Canva Sans"/>
                <a:sym typeface="Canva Sans"/>
              </a:rPr>
              <a:t>??</a:t>
            </a:r>
            <a:r>
              <a:rPr lang="en-US" b="true" sz="2999">
                <a:solidFill>
                  <a:srgbClr val="000000"/>
                </a:solidFill>
                <a:latin typeface="Canva Sans Bold"/>
                <a:ea typeface="Canva Sans Bold"/>
                <a:cs typeface="Canva Sans Bold"/>
                <a:sym typeface="Canva Sans Bold"/>
              </a:rPr>
              <a:t>Financials</a:t>
            </a:r>
            <a:r>
              <a:rPr lang="en-US" sz="2999">
                <a:solidFill>
                  <a:srgbClr val="000000"/>
                </a:solidFill>
                <a:latin typeface="Canva Sans"/>
                <a:ea typeface="Canva Sans"/>
                <a:cs typeface="Canva Sans"/>
                <a:sym typeface="Canva Sans"/>
              </a:rPr>
              <a:t>: quantity, unit_price, revenue, cost, profit, profit_margin_pct</a:t>
            </a:r>
          </a:p>
          <a:p>
            <a:pPr algn="l" marL="647697" indent="-323848" lvl="1">
              <a:lnSpc>
                <a:spcPts val="4199"/>
              </a:lnSpc>
              <a:buFont typeface="Arial"/>
              <a:buChar char="•"/>
            </a:pPr>
            <a:r>
              <a:rPr lang="en-US" b="true" sz="2999">
                <a:solidFill>
                  <a:srgbClr val="000000"/>
                </a:solidFill>
                <a:latin typeface="Canva Sans Bold"/>
                <a:ea typeface="Canva Sans Bold"/>
                <a:cs typeface="Canva Sans Bold"/>
                <a:sym typeface="Canva Sans Bold"/>
              </a:rPr>
              <a:t>Calendar:  </a:t>
            </a:r>
            <a:r>
              <a:rPr lang="en-US" sz="2999">
                <a:solidFill>
                  <a:srgbClr val="000000"/>
                </a:solidFill>
                <a:latin typeface="Canva Sans"/>
                <a:ea typeface="Canva Sans"/>
                <a:cs typeface="Canva Sans"/>
                <a:sym typeface="Canva Sans"/>
              </a:rPr>
              <a:t>order_month_name, order_month_num, order_month</a:t>
            </a:r>
          </a:p>
          <a:p>
            <a:pPr algn="l" marL="647697" indent="-323848" lvl="1">
              <a:lnSpc>
                <a:spcPts val="4199"/>
              </a:lnSpc>
              <a:buFont typeface="Arial"/>
              <a:buChar char="•"/>
            </a:pPr>
            <a:r>
              <a:rPr lang="en-US" sz="2999">
                <a:solidFill>
                  <a:srgbClr val="000000"/>
                </a:solidFill>
                <a:latin typeface="Canva Sans"/>
                <a:ea typeface="Canva Sans"/>
                <a:cs typeface="Canva Sans"/>
                <a:sym typeface="Canva Sans"/>
              </a:rPr>
              <a:t>?</a:t>
            </a:r>
            <a:r>
              <a:rPr lang="en-US" b="true" sz="2999">
                <a:solidFill>
                  <a:srgbClr val="000000"/>
                </a:solidFill>
                <a:latin typeface="Canva Sans Bold"/>
                <a:ea typeface="Canva Sans Bold"/>
                <a:cs typeface="Canva Sans Bold"/>
                <a:sym typeface="Canva Sans Bold"/>
              </a:rPr>
              <a:t>Geography:</a:t>
            </a:r>
            <a:r>
              <a:rPr lang="en-US" sz="2999">
                <a:solidFill>
                  <a:srgbClr val="000000"/>
                </a:solidFill>
                <a:latin typeface="Canva Sans"/>
                <a:ea typeface="Canva Sans"/>
                <a:cs typeface="Canva Sans"/>
                <a:sym typeface="Canva Sans"/>
              </a:rPr>
              <a:t> state (code), state_name, us_region, lat, lon??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DAGv3Ie7x-g</dc:identifier>
  <dcterms:modified xsi:type="dcterms:W3CDTF">2011-08-01T06:04:30Z</dcterms:modified>
  <cp:revision>1</cp:revision>
  <dc:title>salescope</dc:title>
</cp:coreProperties>
</file>