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7" r:id="rId6"/>
    <p:sldId id="260" r:id="rId7"/>
    <p:sldId id="411" r:id="rId8"/>
    <p:sldId id="410" r:id="rId9"/>
    <p:sldId id="412" r:id="rId10"/>
    <p:sldId id="414" r:id="rId11"/>
    <p:sldId id="413" r:id="rId12"/>
    <p:sldId id="304" r:id="rId13"/>
    <p:sldId id="416" r:id="rId14"/>
    <p:sldId id="417" r:id="rId15"/>
    <p:sldId id="418" r:id="rId16"/>
    <p:sldId id="313" r:id="rId17"/>
    <p:sldId id="307" r:id="rId18"/>
    <p:sldId id="421" r:id="rId19"/>
    <p:sldId id="423" r:id="rId20"/>
    <p:sldId id="422" r:id="rId21"/>
    <p:sldId id="425"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68A1"/>
    <a:srgbClr val="D0C9DD"/>
    <a:srgbClr val="FAD6D3"/>
    <a:srgbClr val="9E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54842-AD64-4EC8-8880-9AE6BD7C982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6DBB6-790B-49EF-9DC3-4FA428CE16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E6DBB6-790B-49EF-9DC3-4FA428CE16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337457" y="391885"/>
            <a:ext cx="11517086" cy="6074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FAAC449-15F4-4495-809D-465A1987452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30D91D-ED80-490F-8129-07349F8661B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D0C9DD"/>
            </a:gs>
            <a:gs pos="53000">
              <a:schemeClr val="bg1"/>
            </a:gs>
            <a:gs pos="89000">
              <a:srgbClr val="D0C9DD"/>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AC449-15F4-4495-809D-465A198745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0D91D-ED80-490F-8129-07349F8661B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8375" y="3266776"/>
            <a:ext cx="11155680" cy="922020"/>
          </a:xfrm>
          <a:prstGeom prst="rect">
            <a:avLst/>
          </a:prstGeom>
          <a:noFill/>
        </p:spPr>
        <p:txBody>
          <a:bodyPr wrap="none" rtlCol="0">
            <a:spAutoFit/>
          </a:bodyPr>
          <a:lstStyle/>
          <a:p>
            <a:pPr algn="ctr"/>
            <a:r>
              <a:rPr lang="zh-CN" altLang="en-US" sz="5400" dirty="0">
                <a:solidFill>
                  <a:srgbClr val="7B68A1"/>
                </a:solidFill>
                <a:latin typeface="思源黑体 CN Normal" panose="020B0400000000000000" pitchFamily="34" charset="-122"/>
                <a:ea typeface="思源黑体 CN Normal" panose="020B0400000000000000" pitchFamily="34" charset="-122"/>
              </a:rPr>
              <a:t>Double-</a:t>
            </a:r>
            <a:r>
              <a:rPr lang="zh-CN" altLang="en-US" sz="5400" dirty="0">
                <a:solidFill>
                  <a:srgbClr val="7B68A1"/>
                </a:solidFill>
                <a:latin typeface="思源黑体 CN Normal" panose="020B0400000000000000" pitchFamily="34" charset="-122"/>
                <a:ea typeface="思源黑体 CN Normal" panose="020B0400000000000000" pitchFamily="34" charset="-122"/>
              </a:rPr>
              <a:t>Checked Locking is Broken</a:t>
            </a:r>
            <a:endParaRPr lang="zh-CN" altLang="en-US" sz="5400" dirty="0">
              <a:solidFill>
                <a:srgbClr val="7B68A1"/>
              </a:solidFill>
              <a:latin typeface="思源黑体 CN Normal" panose="020B0400000000000000" pitchFamily="34" charset="-122"/>
              <a:ea typeface="思源黑体 CN Normal" panose="020B0400000000000000" pitchFamily="34" charset="-122"/>
            </a:endParaRPr>
          </a:p>
        </p:txBody>
      </p:sp>
      <p:cxnSp>
        <p:nvCxnSpPr>
          <p:cNvPr id="6" name="直接连接符 5"/>
          <p:cNvCxnSpPr/>
          <p:nvPr/>
        </p:nvCxnSpPr>
        <p:spPr>
          <a:xfrm>
            <a:off x="4159679" y="4742873"/>
            <a:ext cx="3870532" cy="19000"/>
          </a:xfrm>
          <a:prstGeom prst="line">
            <a:avLst/>
          </a:prstGeom>
          <a:ln w="19050">
            <a:solidFill>
              <a:srgbClr val="7B68A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930355" y="5316148"/>
            <a:ext cx="2330450" cy="460375"/>
          </a:xfrm>
          <a:prstGeom prst="rect">
            <a:avLst/>
          </a:prstGeom>
          <a:noFill/>
        </p:spPr>
        <p:txBody>
          <a:bodyPr wrap="none" rtlCol="0">
            <a:spAutoFit/>
          </a:bodyPr>
          <a:lstStyle/>
          <a:p>
            <a:pPr algn="ctr"/>
            <a:r>
              <a:rPr lang="zh-CN" altLang="en-US" sz="2400" b="1" dirty="0">
                <a:solidFill>
                  <a:srgbClr val="7B68A1"/>
                </a:solidFill>
                <a:latin typeface="思源黑体 CN Normal" panose="020B0400000000000000" pitchFamily="34" charset="-122"/>
                <a:ea typeface="思源黑体 CN Normal" panose="020B0400000000000000" pitchFamily="34" charset="-122"/>
              </a:rPr>
              <a:t>高祎珂 </a:t>
            </a:r>
            <a:r>
              <a:rPr lang="en-US" altLang="zh-CN" sz="2400" b="1" dirty="0">
                <a:solidFill>
                  <a:srgbClr val="7B68A1"/>
                </a:solidFill>
                <a:latin typeface="思源黑体 CN Normal" panose="020B0400000000000000" pitchFamily="34" charset="-122"/>
                <a:ea typeface="思源黑体 CN Normal" panose="020B0400000000000000" pitchFamily="34" charset="-122"/>
              </a:rPr>
              <a:t>2011743</a:t>
            </a:r>
            <a:endParaRPr lang="en-US" altLang="zh-CN" sz="24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40110" y="916875"/>
            <a:ext cx="1312210" cy="13033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480556" y="3585061"/>
            <a:ext cx="3230880" cy="1014730"/>
          </a:xfrm>
          <a:prstGeom prst="rect">
            <a:avLst/>
          </a:prstGeom>
          <a:noFill/>
        </p:spPr>
        <p:txBody>
          <a:bodyPr wrap="none" rtlCol="0">
            <a:spAutoFit/>
          </a:bodyPr>
          <a:lstStyle/>
          <a:p>
            <a:pPr algn="ctr"/>
            <a:r>
              <a:rPr lang="zh-CN" altLang="en-US" sz="6000" dirty="0">
                <a:solidFill>
                  <a:srgbClr val="7B68A1"/>
                </a:solidFill>
                <a:latin typeface="思源黑体 CN Normal" panose="020B0400000000000000" pitchFamily="34" charset="-122"/>
                <a:ea typeface="思源黑体 CN Normal" panose="020B0400000000000000" pitchFamily="34" charset="-122"/>
              </a:rPr>
              <a:t>产生原因</a:t>
            </a:r>
            <a:endParaRPr lang="zh-CN" altLang="en-US" sz="6000" dirty="0">
              <a:solidFill>
                <a:srgbClr val="7B68A1"/>
              </a:solidFill>
              <a:latin typeface="思源黑体 CN Normal" panose="020B0400000000000000" pitchFamily="34" charset="-122"/>
              <a:ea typeface="思源黑体 CN Normal" panose="020B0400000000000000" pitchFamily="34" charset="-122"/>
            </a:endParaRPr>
          </a:p>
        </p:txBody>
      </p:sp>
      <p:cxnSp>
        <p:nvCxnSpPr>
          <p:cNvPr id="24" name="直接连接符 23"/>
          <p:cNvCxnSpPr/>
          <p:nvPr/>
        </p:nvCxnSpPr>
        <p:spPr>
          <a:xfrm>
            <a:off x="5627996" y="4825510"/>
            <a:ext cx="936000" cy="0"/>
          </a:xfrm>
          <a:prstGeom prst="line">
            <a:avLst/>
          </a:prstGeom>
          <a:ln w="19050">
            <a:solidFill>
              <a:srgbClr val="7B68A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81955" y="5050790"/>
            <a:ext cx="1228725" cy="337185"/>
          </a:xfrm>
          <a:prstGeom prst="rect">
            <a:avLst/>
          </a:prstGeom>
          <a:noFill/>
        </p:spPr>
        <p:txBody>
          <a:bodyPr wrap="square" rtlCol="0">
            <a:spAutoFit/>
          </a:bodyPr>
          <a:lstStyle/>
          <a:p>
            <a:pPr algn="ctr"/>
            <a:r>
              <a:rPr lang="en-US" altLang="zh-CN" sz="1600" b="1" dirty="0">
                <a:solidFill>
                  <a:srgbClr val="7B68A1"/>
                </a:solidFill>
                <a:latin typeface="思源黑体 CN Normal" panose="020B0400000000000000" pitchFamily="34" charset="-122"/>
                <a:ea typeface="思源黑体 CN Normal" panose="020B0400000000000000" pitchFamily="34" charset="-122"/>
              </a:rPr>
              <a:t>Part 02</a:t>
            </a:r>
            <a:endParaRPr lang="zh-CN" altLang="en-US" sz="16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18271" y="209550"/>
            <a:ext cx="3608070" cy="36080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2.</a:t>
            </a:r>
            <a:r>
              <a:rPr lang="zh-CN" altLang="en-US" sz="2800" b="1" dirty="0">
                <a:solidFill>
                  <a:srgbClr val="7B68A1"/>
                </a:solidFill>
                <a:latin typeface="思源黑体 CN Normal" panose="020B0400000000000000" pitchFamily="34" charset="-122"/>
                <a:ea typeface="思源黑体 CN Normal" panose="020B0400000000000000" pitchFamily="34" charset="-122"/>
              </a:rPr>
              <a:t> </a:t>
            </a:r>
            <a:r>
              <a:rPr lang="zh-CN" altLang="en-US" sz="2800" b="1" dirty="0">
                <a:solidFill>
                  <a:srgbClr val="7B68A1"/>
                </a:solidFill>
                <a:latin typeface="思源黑体 CN Normal" panose="020B0400000000000000" pitchFamily="34" charset="-122"/>
                <a:ea typeface="思源黑体 CN Normal" panose="020B0400000000000000" pitchFamily="34" charset="-122"/>
              </a:rPr>
              <a:t>产生原因</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sp>
        <p:nvSpPr>
          <p:cNvPr id="4" name="文本框 3"/>
          <p:cNvSpPr txBox="1"/>
          <p:nvPr/>
        </p:nvSpPr>
        <p:spPr>
          <a:xfrm>
            <a:off x="871220" y="1074420"/>
            <a:ext cx="10161905" cy="5354320"/>
          </a:xfrm>
          <a:prstGeom prst="rect">
            <a:avLst/>
          </a:prstGeom>
          <a:noFill/>
        </p:spPr>
        <p:txBody>
          <a:bodyPr wrap="square" rtlCol="0">
            <a:spAutoFit/>
          </a:bodyPr>
          <a:p>
            <a:r>
              <a:rPr lang="zh-CN" altLang="en-US"/>
              <a:t>会产生问题的主要原因是helper = new Helper()不是原子操作，一些编译器为了提高程序运行性能会进行指令重排，导致我们以为的同步并没有成功。</a:t>
            </a:r>
            <a:endParaRPr lang="zh-CN" altLang="en-US"/>
          </a:p>
          <a:p>
            <a:endParaRPr lang="zh-CN" altLang="en-US"/>
          </a:p>
          <a:p>
            <a:r>
              <a:rPr lang="zh-CN" altLang="en-US"/>
              <a:t>扩展一下原始代码</a:t>
            </a:r>
            <a:r>
              <a:rPr lang="zh-CN" altLang="en-US"/>
              <a:t>如下：</a:t>
            </a:r>
            <a:endParaRPr lang="zh-CN" altLang="en-US"/>
          </a:p>
          <a:p>
            <a:pPr lvl="2"/>
            <a:r>
              <a:rPr lang="zh-CN" altLang="en-US">
                <a:solidFill>
                  <a:schemeClr val="accent5"/>
                </a:solidFill>
              </a:rPr>
              <a:t>class Foo {</a:t>
            </a:r>
            <a:endParaRPr lang="zh-CN" altLang="en-US">
              <a:solidFill>
                <a:schemeClr val="accent5"/>
              </a:solidFill>
            </a:endParaRPr>
          </a:p>
          <a:p>
            <a:pPr lvl="2"/>
            <a:r>
              <a:rPr lang="zh-CN" altLang="en-US">
                <a:solidFill>
                  <a:schemeClr val="accent5"/>
                </a:solidFill>
              </a:rPr>
              <a:t>    private Helper helper = null;</a:t>
            </a:r>
            <a:endParaRPr lang="zh-CN" altLang="en-US">
              <a:solidFill>
                <a:schemeClr val="accent5"/>
              </a:solidFill>
            </a:endParaRPr>
          </a:p>
          <a:p>
            <a:pPr lvl="2"/>
            <a:r>
              <a:rPr lang="zh-CN" altLang="en-US">
                <a:solidFill>
                  <a:schemeClr val="accent5"/>
                </a:solidFill>
              </a:rPr>
              <a:t>    public Helper getHelper() {</a:t>
            </a:r>
            <a:endParaRPr lang="zh-CN" altLang="en-US">
              <a:solidFill>
                <a:schemeClr val="accent5"/>
              </a:solidFill>
            </a:endParaRPr>
          </a:p>
          <a:p>
            <a:pPr lvl="2"/>
            <a:r>
              <a:rPr lang="zh-CN" altLang="en-US">
                <a:solidFill>
                  <a:schemeClr val="accent5"/>
                </a:solidFill>
              </a:rPr>
              <a:t>        if (helper == null) {</a:t>
            </a:r>
            <a:endParaRPr lang="zh-CN" altLang="en-US">
              <a:solidFill>
                <a:schemeClr val="accent5"/>
              </a:solidFill>
            </a:endParaRPr>
          </a:p>
          <a:p>
            <a:pPr lvl="2"/>
            <a:r>
              <a:rPr lang="zh-CN" altLang="en-US">
                <a:solidFill>
                  <a:schemeClr val="accent5"/>
                </a:solidFill>
              </a:rPr>
              <a:t>            synchronized(this) {</a:t>
            </a:r>
            <a:endParaRPr lang="zh-CN" altLang="en-US">
              <a:solidFill>
                <a:schemeClr val="accent5"/>
              </a:solidFill>
            </a:endParaRPr>
          </a:p>
          <a:p>
            <a:pPr lvl="2"/>
            <a:r>
              <a:rPr lang="zh-CN" altLang="en-US">
                <a:solidFill>
                  <a:schemeClr val="accent5"/>
                </a:solidFill>
              </a:rPr>
              <a:t>                if (helper == null) {</a:t>
            </a:r>
            <a:endParaRPr lang="zh-CN" altLang="en-US">
              <a:solidFill>
                <a:schemeClr val="accent5"/>
              </a:solidFill>
            </a:endParaRPr>
          </a:p>
          <a:p>
            <a:pPr lvl="2"/>
            <a:r>
              <a:rPr lang="zh-CN" altLang="en-US">
                <a:solidFill>
                  <a:schemeClr val="accent5"/>
                </a:solidFill>
              </a:rPr>
              <a:t>                    ptr = allocate();</a:t>
            </a:r>
            <a:endParaRPr lang="zh-CN" altLang="en-US">
              <a:solidFill>
                <a:schemeClr val="accent5"/>
              </a:solidFill>
            </a:endParaRPr>
          </a:p>
          <a:p>
            <a:pPr lvl="2"/>
            <a:r>
              <a:rPr lang="zh-CN" altLang="en-US">
                <a:solidFill>
                  <a:schemeClr val="accent5"/>
                </a:solidFill>
              </a:rPr>
              <a:t>                    ptr.field1 = initField1();</a:t>
            </a:r>
            <a:endParaRPr lang="zh-CN" altLang="en-US">
              <a:solidFill>
                <a:schemeClr val="accent5"/>
              </a:solidFill>
            </a:endParaRPr>
          </a:p>
          <a:p>
            <a:pPr lvl="2"/>
            <a:r>
              <a:rPr lang="zh-CN" altLang="en-US">
                <a:solidFill>
                  <a:schemeClr val="accent5"/>
                </a:solidFill>
              </a:rPr>
              <a:t>                    ptr.field2 = initField2();</a:t>
            </a:r>
            <a:endParaRPr lang="zh-CN" altLang="en-US">
              <a:solidFill>
                <a:schemeClr val="accent5"/>
              </a:solidFill>
            </a:endParaRPr>
          </a:p>
          <a:p>
            <a:pPr lvl="2"/>
            <a:r>
              <a:rPr lang="zh-CN" altLang="en-US">
                <a:solidFill>
                  <a:schemeClr val="accent5"/>
                </a:solidFill>
              </a:rPr>
              <a:t>                    helper = ptr;</a:t>
            </a:r>
            <a:endParaRPr lang="zh-CN" altLang="en-US">
              <a:solidFill>
                <a:schemeClr val="accent5"/>
              </a:solidFill>
            </a:endParaRPr>
          </a:p>
          <a:p>
            <a:pPr lvl="2"/>
            <a:r>
              <a:rPr lang="zh-CN" altLang="en-US">
                <a:solidFill>
                  <a:schemeClr val="accent5"/>
                </a:solidFill>
              </a:rPr>
              <a:t>                }</a:t>
            </a:r>
            <a:endParaRPr lang="zh-CN" altLang="en-US">
              <a:solidFill>
                <a:schemeClr val="accent5"/>
              </a:solidFill>
            </a:endParaRPr>
          </a:p>
          <a:p>
            <a:pPr lvl="2"/>
            <a:r>
              <a:rPr lang="zh-CN" altLang="en-US">
                <a:solidFill>
                  <a:schemeClr val="accent5"/>
                </a:solidFill>
              </a:rPr>
              <a:t>            }</a:t>
            </a:r>
            <a:endParaRPr lang="zh-CN" altLang="en-US">
              <a:solidFill>
                <a:schemeClr val="accent5"/>
              </a:solidFill>
            </a:endParaRPr>
          </a:p>
          <a:p>
            <a:pPr lvl="2"/>
            <a:r>
              <a:rPr lang="zh-CN" altLang="en-US">
                <a:solidFill>
                  <a:schemeClr val="accent5"/>
                </a:solidFill>
              </a:rPr>
              <a:t>        }</a:t>
            </a:r>
            <a:endParaRPr lang="zh-CN" altLang="en-US">
              <a:solidFill>
                <a:schemeClr val="accent5"/>
              </a:solidFill>
            </a:endParaRPr>
          </a:p>
          <a:p>
            <a:pPr lvl="2"/>
            <a:r>
              <a:rPr lang="zh-CN" altLang="en-US">
                <a:solidFill>
                  <a:schemeClr val="accent5"/>
                </a:solidFill>
              </a:rPr>
              <a:t>        return helper; }</a:t>
            </a:r>
            <a:endParaRPr lang="zh-CN" altLang="en-US">
              <a:solidFill>
                <a:schemeClr val="accent5"/>
              </a:solidFill>
            </a:endParaRPr>
          </a:p>
          <a:p>
            <a:pPr lvl="2"/>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2.</a:t>
            </a:r>
            <a:r>
              <a:rPr lang="zh-CN" altLang="en-US" sz="2800" b="1" dirty="0">
                <a:solidFill>
                  <a:srgbClr val="7B68A1"/>
                </a:solidFill>
                <a:latin typeface="思源黑体 CN Normal" panose="020B0400000000000000" pitchFamily="34" charset="-122"/>
                <a:ea typeface="思源黑体 CN Normal" panose="020B0400000000000000" pitchFamily="34" charset="-122"/>
              </a:rPr>
              <a:t> </a:t>
            </a:r>
            <a:r>
              <a:rPr lang="zh-CN" altLang="en-US" sz="2800" b="1" dirty="0">
                <a:solidFill>
                  <a:srgbClr val="7B68A1"/>
                </a:solidFill>
                <a:latin typeface="思源黑体 CN Normal" panose="020B0400000000000000" pitchFamily="34" charset="-122"/>
                <a:ea typeface="思源黑体 CN Normal" panose="020B0400000000000000" pitchFamily="34" charset="-122"/>
              </a:rPr>
              <a:t>产生原因</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861695" y="1176655"/>
            <a:ext cx="4807585" cy="4799965"/>
          </a:xfrm>
          <a:prstGeom prst="rect">
            <a:avLst/>
          </a:prstGeom>
          <a:noFill/>
        </p:spPr>
        <p:txBody>
          <a:bodyPr wrap="square" rtlCol="0">
            <a:spAutoFit/>
          </a:bodyPr>
          <a:p>
            <a:r>
              <a:rPr lang="zh-CN" altLang="en-US"/>
              <a:t>但是编译器真正运行顺序可能</a:t>
            </a:r>
            <a:r>
              <a:rPr lang="zh-CN" altLang="en-US"/>
              <a:t>如下所示：</a:t>
            </a:r>
            <a:endParaRPr lang="zh-CN" altLang="en-US"/>
          </a:p>
          <a:p>
            <a:r>
              <a:rPr lang="zh-CN" altLang="en-US">
                <a:solidFill>
                  <a:schemeClr val="accent5"/>
                </a:solidFill>
              </a:rPr>
              <a:t>class Foo {</a:t>
            </a:r>
            <a:endParaRPr lang="zh-CN" altLang="en-US">
              <a:solidFill>
                <a:schemeClr val="accent5"/>
              </a:solidFill>
            </a:endParaRPr>
          </a:p>
          <a:p>
            <a:r>
              <a:rPr lang="zh-CN" altLang="en-US">
                <a:solidFill>
                  <a:schemeClr val="accent5"/>
                </a:solidFill>
              </a:rPr>
              <a:t>    private Helper helper = null;</a:t>
            </a:r>
            <a:endParaRPr lang="zh-CN" altLang="en-US">
              <a:solidFill>
                <a:schemeClr val="accent5"/>
              </a:solidFill>
            </a:endParaRPr>
          </a:p>
          <a:p>
            <a:r>
              <a:rPr lang="zh-CN" altLang="en-US">
                <a:solidFill>
                  <a:schemeClr val="accent5"/>
                </a:solidFill>
              </a:rPr>
              <a:t>    public Helper getHelper() {</a:t>
            </a:r>
            <a:endParaRPr lang="zh-CN" altLang="en-US">
              <a:solidFill>
                <a:schemeClr val="accent5"/>
              </a:solidFill>
            </a:endParaRPr>
          </a:p>
          <a:p>
            <a:r>
              <a:rPr lang="zh-CN" altLang="en-US">
                <a:solidFill>
                  <a:schemeClr val="accent5"/>
                </a:solidFill>
              </a:rPr>
              <a:t>        if (helper == null) {</a:t>
            </a:r>
            <a:endParaRPr lang="zh-CN" altLang="en-US">
              <a:solidFill>
                <a:schemeClr val="accent5"/>
              </a:solidFill>
            </a:endParaRPr>
          </a:p>
          <a:p>
            <a:r>
              <a:rPr lang="zh-CN" altLang="en-US">
                <a:solidFill>
                  <a:schemeClr val="accent5"/>
                </a:solidFill>
              </a:rPr>
              <a:t>            synchronized(this) {</a:t>
            </a:r>
            <a:endParaRPr lang="zh-CN" altLang="en-US">
              <a:solidFill>
                <a:schemeClr val="accent5"/>
              </a:solidFill>
            </a:endParaRPr>
          </a:p>
          <a:p>
            <a:r>
              <a:rPr lang="zh-CN" altLang="en-US">
                <a:solidFill>
                  <a:schemeClr val="accent5"/>
                </a:solidFill>
              </a:rPr>
              <a:t>                if (helper == null) {</a:t>
            </a:r>
            <a:endParaRPr lang="zh-CN" altLang="en-US">
              <a:solidFill>
                <a:schemeClr val="accent5"/>
              </a:solidFill>
            </a:endParaRPr>
          </a:p>
          <a:p>
            <a:r>
              <a:rPr lang="zh-CN" altLang="en-US">
                <a:solidFill>
                  <a:schemeClr val="accent5"/>
                </a:solidFill>
              </a:rPr>
              <a:t>                    ptr = allocate();</a:t>
            </a:r>
            <a:endParaRPr lang="zh-CN" altLang="en-US">
              <a:solidFill>
                <a:schemeClr val="accent5"/>
              </a:solidFill>
            </a:endParaRPr>
          </a:p>
          <a:p>
            <a:r>
              <a:rPr lang="zh-CN" altLang="en-US">
                <a:solidFill>
                  <a:schemeClr val="accent5"/>
                </a:solidFill>
              </a:rPr>
              <a:t>                    helper = ptr;</a:t>
            </a:r>
            <a:r>
              <a:rPr lang="en-US" altLang="zh-CN">
                <a:solidFill>
                  <a:schemeClr val="accent5"/>
                </a:solidFill>
              </a:rPr>
              <a:t>                 //</a:t>
            </a:r>
            <a:r>
              <a:rPr lang="en-US" altLang="zh-CN">
                <a:solidFill>
                  <a:schemeClr val="accent5"/>
                </a:solidFill>
                <a:latin typeface="Calibri" panose="020F0502020204030204" charset="0"/>
              </a:rPr>
              <a:t>①</a:t>
            </a:r>
            <a:endParaRPr lang="zh-CN" altLang="en-US">
              <a:solidFill>
                <a:schemeClr val="accent5"/>
              </a:solidFill>
            </a:endParaRPr>
          </a:p>
          <a:p>
            <a:r>
              <a:rPr lang="zh-CN" altLang="en-US">
                <a:solidFill>
                  <a:schemeClr val="accent5"/>
                </a:solidFill>
              </a:rPr>
              <a:t>                    ptr.field1 = initField1();</a:t>
            </a:r>
            <a:r>
              <a:rPr lang="en-US" altLang="zh-CN">
                <a:solidFill>
                  <a:schemeClr val="accent5"/>
                </a:solidFill>
              </a:rPr>
              <a:t>    //</a:t>
            </a:r>
            <a:r>
              <a:rPr lang="en-US" altLang="zh-CN">
                <a:solidFill>
                  <a:schemeClr val="accent5"/>
                </a:solidFill>
                <a:latin typeface="Calibri" panose="020F0502020204030204" charset="0"/>
              </a:rPr>
              <a:t>②</a:t>
            </a:r>
            <a:endParaRPr lang="zh-CN" altLang="en-US">
              <a:solidFill>
                <a:schemeClr val="accent5"/>
              </a:solidFill>
            </a:endParaRPr>
          </a:p>
          <a:p>
            <a:r>
              <a:rPr lang="zh-CN" altLang="en-US">
                <a:solidFill>
                  <a:schemeClr val="accent5"/>
                </a:solidFill>
              </a:rPr>
              <a:t>                    ptr.field2 = initField2();</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return helper;</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2.</a:t>
            </a:r>
            <a:r>
              <a:rPr lang="zh-CN" altLang="en-US" sz="2800" b="1" dirty="0">
                <a:solidFill>
                  <a:srgbClr val="7B68A1"/>
                </a:solidFill>
                <a:latin typeface="思源黑体 CN Normal" panose="020B0400000000000000" pitchFamily="34" charset="-122"/>
                <a:ea typeface="思源黑体 CN Normal" panose="020B0400000000000000" pitchFamily="34" charset="-122"/>
              </a:rPr>
              <a:t> </a:t>
            </a:r>
            <a:r>
              <a:rPr lang="zh-CN" altLang="en-US" sz="2800" b="1" dirty="0">
                <a:solidFill>
                  <a:srgbClr val="7B68A1"/>
                </a:solidFill>
                <a:latin typeface="思源黑体 CN Normal" panose="020B0400000000000000" pitchFamily="34" charset="-122"/>
                <a:ea typeface="思源黑体 CN Normal" panose="020B0400000000000000" pitchFamily="34" charset="-122"/>
              </a:rPr>
              <a:t>产生原因</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2" name="图片 1"/>
          <p:cNvPicPr>
            <a:picLocks noChangeAspect="1"/>
          </p:cNvPicPr>
          <p:nvPr/>
        </p:nvPicPr>
        <p:blipFill>
          <a:blip r:embed="rId2"/>
          <a:stretch>
            <a:fillRect/>
          </a:stretch>
        </p:blipFill>
        <p:spPr>
          <a:xfrm>
            <a:off x="1453515" y="1819275"/>
            <a:ext cx="8592820" cy="4394835"/>
          </a:xfrm>
          <a:prstGeom prst="rect">
            <a:avLst/>
          </a:prstGeom>
        </p:spPr>
      </p:pic>
      <p:sp>
        <p:nvSpPr>
          <p:cNvPr id="3" name="文本框 2"/>
          <p:cNvSpPr txBox="1"/>
          <p:nvPr/>
        </p:nvSpPr>
        <p:spPr>
          <a:xfrm>
            <a:off x="993140" y="1025525"/>
            <a:ext cx="8966835" cy="645160"/>
          </a:xfrm>
          <a:prstGeom prst="rect">
            <a:avLst/>
          </a:prstGeom>
          <a:noFill/>
        </p:spPr>
        <p:txBody>
          <a:bodyPr wrap="square" rtlCol="0">
            <a:spAutoFit/>
          </a:bodyPr>
          <a:p>
            <a:r>
              <a:rPr lang="zh-CN" altLang="en-US"/>
              <a:t>因为指令之间并没有依赖关系，所以编译器这样重</a:t>
            </a:r>
            <a:r>
              <a:rPr lang="zh-CN" altLang="en-US"/>
              <a:t>排是合法的不会报错，</a:t>
            </a:r>
            <a:r>
              <a:rPr lang="zh-CN" altLang="en-US"/>
              <a:t>但是这种重新排序可能会导致其他线程看到对象的非 null 值，但访问对象的未初始化字段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480561" y="3585061"/>
            <a:ext cx="3230880" cy="1014730"/>
          </a:xfrm>
          <a:prstGeom prst="rect">
            <a:avLst/>
          </a:prstGeom>
          <a:noFill/>
        </p:spPr>
        <p:txBody>
          <a:bodyPr wrap="none" rtlCol="0">
            <a:spAutoFit/>
          </a:bodyPr>
          <a:lstStyle/>
          <a:p>
            <a:pPr algn="ctr"/>
            <a:r>
              <a:rPr lang="zh-CN" altLang="en-US" sz="6000" dirty="0">
                <a:solidFill>
                  <a:srgbClr val="7B68A1"/>
                </a:solidFill>
                <a:latin typeface="思源黑体 CN Normal" panose="020B0400000000000000" pitchFamily="34" charset="-122"/>
                <a:ea typeface="思源黑体 CN Normal" panose="020B0400000000000000" pitchFamily="34" charset="-122"/>
              </a:rPr>
              <a:t>解决方案</a:t>
            </a:r>
            <a:endParaRPr lang="zh-CN" altLang="en-US" sz="6000" dirty="0">
              <a:solidFill>
                <a:srgbClr val="7B68A1"/>
              </a:solidFill>
              <a:latin typeface="思源黑体 CN Normal" panose="020B0400000000000000" pitchFamily="34" charset="-122"/>
              <a:ea typeface="思源黑体 CN Normal" panose="020B0400000000000000" pitchFamily="34" charset="-122"/>
            </a:endParaRPr>
          </a:p>
        </p:txBody>
      </p:sp>
      <p:cxnSp>
        <p:nvCxnSpPr>
          <p:cNvPr id="24" name="直接连接符 23"/>
          <p:cNvCxnSpPr/>
          <p:nvPr/>
        </p:nvCxnSpPr>
        <p:spPr>
          <a:xfrm>
            <a:off x="5627996" y="4825510"/>
            <a:ext cx="936000" cy="0"/>
          </a:xfrm>
          <a:prstGeom prst="line">
            <a:avLst/>
          </a:prstGeom>
          <a:ln w="19050">
            <a:solidFill>
              <a:srgbClr val="7B68A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633881" y="5050297"/>
            <a:ext cx="924228" cy="338554"/>
          </a:xfrm>
          <a:prstGeom prst="rect">
            <a:avLst/>
          </a:prstGeom>
          <a:noFill/>
        </p:spPr>
        <p:txBody>
          <a:bodyPr wrap="none" rtlCol="0">
            <a:spAutoFit/>
          </a:bodyPr>
          <a:lstStyle/>
          <a:p>
            <a:pPr algn="ctr"/>
            <a:r>
              <a:rPr lang="en-US" altLang="zh-CN" sz="1600" b="1" dirty="0">
                <a:solidFill>
                  <a:srgbClr val="7B68A1"/>
                </a:solidFill>
                <a:latin typeface="思源黑体 CN Normal" panose="020B0400000000000000" pitchFamily="34" charset="-122"/>
                <a:ea typeface="思源黑体 CN Normal" panose="020B0400000000000000" pitchFamily="34" charset="-122"/>
              </a:rPr>
              <a:t>Part 03</a:t>
            </a:r>
            <a:endParaRPr lang="zh-CN" altLang="en-US" sz="16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18271" y="217433"/>
            <a:ext cx="3608070" cy="36080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35280" y="382905"/>
            <a:ext cx="11521440" cy="6092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574695" y="497861"/>
            <a:ext cx="3659848"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3.</a:t>
            </a:r>
            <a:r>
              <a:rPr lang="zh-CN" altLang="en-US" sz="2800" b="1" dirty="0">
                <a:solidFill>
                  <a:srgbClr val="7B68A1"/>
                </a:solidFill>
                <a:latin typeface="思源黑体 CN Normal" panose="020B0400000000000000" pitchFamily="34" charset="-122"/>
                <a:ea typeface="思源黑体 CN Normal" panose="020B0400000000000000" pitchFamily="34" charset="-122"/>
              </a:rPr>
              <a:t>解决方案</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02300" y="2377462"/>
            <a:ext cx="673100" cy="641689"/>
          </a:xfrm>
          <a:prstGeom prst="rect">
            <a:avLst/>
          </a:prstGeom>
        </p:spPr>
      </p:pic>
      <p:pic>
        <p:nvPicPr>
          <p:cNvPr id="4" name="图片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948310" y="4106914"/>
            <a:ext cx="531522" cy="494156"/>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003" y="4697884"/>
            <a:ext cx="523462" cy="608677"/>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2" name="文本框 1"/>
          <p:cNvSpPr txBox="1"/>
          <p:nvPr/>
        </p:nvSpPr>
        <p:spPr>
          <a:xfrm>
            <a:off x="871855" y="1237615"/>
            <a:ext cx="9916795" cy="3969385"/>
          </a:xfrm>
          <a:prstGeom prst="rect">
            <a:avLst/>
          </a:prstGeom>
          <a:noFill/>
        </p:spPr>
        <p:txBody>
          <a:bodyPr wrap="square" rtlCol="0">
            <a:spAutoFit/>
          </a:bodyPr>
          <a:p>
            <a:r>
              <a:rPr lang="zh-CN" altLang="en-US"/>
              <a:t>根据上述代码分析，我们可以得到解决问题的关键主要</a:t>
            </a:r>
            <a:r>
              <a:rPr lang="zh-CN" altLang="en-US"/>
              <a:t>是：</a:t>
            </a:r>
            <a:endParaRPr lang="zh-CN" altLang="en-US"/>
          </a:p>
          <a:p>
            <a:r>
              <a:rPr lang="en-US" altLang="zh-CN"/>
              <a:t>    </a:t>
            </a:r>
            <a:r>
              <a:rPr lang="zh-CN" altLang="en-US"/>
              <a:t>1、不允许</a:t>
            </a:r>
            <a:r>
              <a:rPr lang="zh-CN" altLang="en-US">
                <a:latin typeface="Calibri" panose="020F0502020204030204" charset="0"/>
              </a:rPr>
              <a:t>①</a:t>
            </a:r>
            <a:r>
              <a:rPr lang="zh-CN" altLang="en-US"/>
              <a:t>和</a:t>
            </a:r>
            <a:r>
              <a:rPr lang="zh-CN" altLang="en-US">
                <a:sym typeface="+mn-ea"/>
              </a:rPr>
              <a:t>②</a:t>
            </a:r>
            <a:r>
              <a:rPr lang="zh-CN" altLang="en-US"/>
              <a:t>进行重排序</a:t>
            </a:r>
            <a:endParaRPr lang="zh-CN" altLang="en-US"/>
          </a:p>
          <a:p>
            <a:endParaRPr lang="zh-CN" altLang="en-US"/>
          </a:p>
          <a:p>
            <a:r>
              <a:rPr lang="zh-CN" altLang="en-US"/>
              <a:t>    2、允许</a:t>
            </a:r>
            <a:r>
              <a:rPr lang="zh-CN" altLang="en-US">
                <a:latin typeface="Calibri" panose="020F0502020204030204" charset="0"/>
              </a:rPr>
              <a:t>①</a:t>
            </a:r>
            <a:r>
              <a:rPr lang="zh-CN" altLang="en-US"/>
              <a:t>和</a:t>
            </a:r>
            <a:r>
              <a:rPr lang="zh-CN" altLang="en-US">
                <a:sym typeface="+mn-ea"/>
              </a:rPr>
              <a:t>②</a:t>
            </a:r>
            <a:r>
              <a:rPr lang="zh-CN" altLang="en-US"/>
              <a:t>进行重排序，但排序之后，不允许其他线程看到。</a:t>
            </a:r>
            <a:endParaRPr lang="zh-CN" altLang="en-US"/>
          </a:p>
          <a:p>
            <a:endParaRPr lang="zh-CN" altLang="en-US"/>
          </a:p>
          <a:p>
            <a:endParaRPr lang="zh-CN" altLang="en-US"/>
          </a:p>
          <a:p>
            <a:endParaRPr lang="zh-CN" altLang="en-US"/>
          </a:p>
          <a:p>
            <a:r>
              <a:rPr lang="zh-CN" altLang="en-US"/>
              <a:t>通过查阅资料发现，释放锁是隐式的“单向”内存屏障。所以即使再强制加上一个同步锁，创建内存屏障并不会使在完成同步部分中的初始化之前不会执行该屏障，但是</a:t>
            </a:r>
            <a:r>
              <a:rPr lang="zh-CN" altLang="en-US"/>
              <a:t>我们可以使双重检查锁定实际上与显式内存屏障一起使用。</a:t>
            </a:r>
            <a:endParaRPr lang="zh-CN" altLang="en-US"/>
          </a:p>
          <a:p>
            <a:endParaRPr lang="zh-CN" altLang="en-US"/>
          </a:p>
          <a:p>
            <a:r>
              <a:rPr lang="zh-CN" altLang="en-US"/>
              <a:t>例如，Preshing 提供了具有C++ 11 的双重检查锁定的实现。</a:t>
            </a:r>
            <a:endParaRPr lang="zh-CN" altLang="en-US"/>
          </a:p>
          <a:p>
            <a:r>
              <a:rPr lang="zh-CN" altLang="en-US"/>
              <a:t>std::atomicstd::atomic_thread_fence</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fade/>
      </p:transition>
    </mc:Choice>
    <mc:Fallback>
      <p:transition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35280" y="382905"/>
            <a:ext cx="11521440" cy="6092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574695" y="497861"/>
            <a:ext cx="3659848"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3.</a:t>
            </a:r>
            <a:r>
              <a:rPr lang="zh-CN" altLang="en-US" sz="2800" b="1" dirty="0">
                <a:solidFill>
                  <a:srgbClr val="7B68A1"/>
                </a:solidFill>
                <a:latin typeface="思源黑体 CN Normal" panose="020B0400000000000000" pitchFamily="34" charset="-122"/>
                <a:ea typeface="思源黑体 CN Normal" panose="020B0400000000000000" pitchFamily="34" charset="-122"/>
              </a:rPr>
              <a:t>解决方案</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02300" y="2377462"/>
            <a:ext cx="673100" cy="641689"/>
          </a:xfrm>
          <a:prstGeom prst="rect">
            <a:avLst/>
          </a:prstGeom>
        </p:spPr>
      </p:pic>
      <p:pic>
        <p:nvPicPr>
          <p:cNvPr id="4" name="图片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948310" y="4106914"/>
            <a:ext cx="531522" cy="494156"/>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003" y="4697884"/>
            <a:ext cx="523462" cy="608677"/>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6" name="文本框 5"/>
          <p:cNvSpPr txBox="1"/>
          <p:nvPr/>
        </p:nvSpPr>
        <p:spPr>
          <a:xfrm>
            <a:off x="890905" y="1019810"/>
            <a:ext cx="8288020" cy="5354320"/>
          </a:xfrm>
          <a:prstGeom prst="rect">
            <a:avLst/>
          </a:prstGeom>
          <a:noFill/>
        </p:spPr>
        <p:txBody>
          <a:bodyPr wrap="square" rtlCol="0">
            <a:spAutoFit/>
          </a:bodyPr>
          <a:p>
            <a:r>
              <a:rPr lang="zh-CN" altLang="en-US">
                <a:solidFill>
                  <a:schemeClr val="accent5"/>
                </a:solidFill>
              </a:rPr>
              <a:t>class Foo {</a:t>
            </a:r>
            <a:endParaRPr lang="zh-CN" altLang="en-US">
              <a:solidFill>
                <a:schemeClr val="accent5"/>
              </a:solidFill>
            </a:endParaRPr>
          </a:p>
          <a:p>
            <a:r>
              <a:rPr lang="zh-CN" altLang="en-US">
                <a:solidFill>
                  <a:schemeClr val="accent5"/>
                </a:solidFill>
              </a:rPr>
              <a:t>    private:</a:t>
            </a:r>
            <a:endParaRPr lang="zh-CN" altLang="en-US">
              <a:solidFill>
                <a:schemeClr val="accent5"/>
              </a:solidFill>
            </a:endParaRPr>
          </a:p>
          <a:p>
            <a:r>
              <a:rPr lang="zh-CN" altLang="en-US">
                <a:solidFill>
                  <a:schemeClr val="accent5"/>
                </a:solidFill>
              </a:rPr>
              <a:t>        std::atomic &lt;Foo*&gt; helper;</a:t>
            </a:r>
            <a:endParaRPr lang="zh-CN" altLang="en-US">
              <a:solidFill>
                <a:schemeClr val="accent5"/>
              </a:solidFill>
            </a:endParaRPr>
          </a:p>
          <a:p>
            <a:r>
              <a:rPr lang="zh-CN" altLang="en-US">
                <a:solidFill>
                  <a:schemeClr val="accent5"/>
                </a:solidFill>
              </a:rPr>
              <a:t>    public:</a:t>
            </a:r>
            <a:endParaRPr lang="zh-CN" altLang="en-US">
              <a:solidFill>
                <a:schemeClr val="accent5"/>
              </a:solidFill>
            </a:endParaRPr>
          </a:p>
          <a:p>
            <a:r>
              <a:rPr lang="zh-CN" altLang="en-US">
                <a:solidFill>
                  <a:schemeClr val="accent5"/>
                </a:solidFill>
              </a:rPr>
              <a:t>        Foo* get_helper() {</a:t>
            </a:r>
            <a:endParaRPr lang="zh-CN" altLang="en-US">
              <a:solidFill>
                <a:schemeClr val="accent5"/>
              </a:solidFill>
            </a:endParaRPr>
          </a:p>
          <a:p>
            <a:r>
              <a:rPr lang="zh-CN" altLang="en-US">
                <a:solidFill>
                  <a:schemeClr val="accent5"/>
                </a:solidFill>
              </a:rPr>
              <a:t>            Foo* h = helper.load(std::memory_order_relaxed);</a:t>
            </a:r>
            <a:endParaRPr lang="zh-CN" altLang="en-US">
              <a:solidFill>
                <a:schemeClr val="accent5"/>
              </a:solidFill>
            </a:endParaRPr>
          </a:p>
          <a:p>
            <a:r>
              <a:rPr lang="zh-CN" altLang="en-US">
                <a:solidFill>
                  <a:schemeClr val="accent5"/>
                </a:solidFill>
              </a:rPr>
              <a:t>            std::atomic_thread_fence(std::memory_order_acquire);        //memory barrier</a:t>
            </a:r>
            <a:endParaRPr lang="zh-CN" altLang="en-US">
              <a:solidFill>
                <a:schemeClr val="accent5"/>
              </a:solidFill>
            </a:endParaRPr>
          </a:p>
          <a:p>
            <a:r>
              <a:rPr lang="zh-CN" altLang="en-US">
                <a:solidFill>
                  <a:schemeClr val="accent5"/>
                </a:solidFill>
              </a:rPr>
              <a:t>            if (h == nullptr) {</a:t>
            </a:r>
            <a:endParaRPr lang="zh-CN" altLang="en-US">
              <a:solidFill>
                <a:schemeClr val="accent5"/>
              </a:solidFill>
            </a:endParaRPr>
          </a:p>
          <a:p>
            <a:r>
              <a:rPr lang="zh-CN" altLang="en-US">
                <a:solidFill>
                  <a:schemeClr val="accent5"/>
                </a:solidFill>
              </a:rPr>
              <a:t>                std::lock_guard&lt;std::mutex&gt; lock(m_init);</a:t>
            </a:r>
            <a:endParaRPr lang="zh-CN" altLang="en-US">
              <a:solidFill>
                <a:schemeClr val="accent5"/>
              </a:solidFill>
            </a:endParaRPr>
          </a:p>
          <a:p>
            <a:r>
              <a:rPr lang="zh-CN" altLang="en-US">
                <a:solidFill>
                  <a:schemeClr val="accent5"/>
                </a:solidFill>
              </a:rPr>
              <a:t>                h = helper.load(std::memory_order_relaxed);</a:t>
            </a:r>
            <a:endParaRPr lang="zh-CN" altLang="en-US">
              <a:solidFill>
                <a:schemeClr val="accent5"/>
              </a:solidFill>
            </a:endParaRPr>
          </a:p>
          <a:p>
            <a:r>
              <a:rPr lang="zh-CN" altLang="en-US">
                <a:solidFill>
                  <a:schemeClr val="accent5"/>
                </a:solidFill>
              </a:rPr>
              <a:t>                if (h == nullptr) {</a:t>
            </a:r>
            <a:endParaRPr lang="zh-CN" altLang="en-US">
              <a:solidFill>
                <a:schemeClr val="accent5"/>
              </a:solidFill>
            </a:endParaRPr>
          </a:p>
          <a:p>
            <a:r>
              <a:rPr lang="zh-CN" altLang="en-US">
                <a:solidFill>
                  <a:schemeClr val="accent5"/>
                </a:solidFill>
              </a:rPr>
              <a:t>                    h = new Helper;</a:t>
            </a:r>
            <a:endParaRPr lang="zh-CN" altLang="en-US">
              <a:solidFill>
                <a:schemeClr val="accent5"/>
              </a:solidFill>
            </a:endParaRPr>
          </a:p>
          <a:p>
            <a:r>
              <a:rPr lang="zh-CN" altLang="en-US">
                <a:solidFill>
                  <a:schemeClr val="accent5"/>
                </a:solidFill>
              </a:rPr>
              <a:t>                    std::atomic_thread_fence(std::memory_order_release);//memory barrier</a:t>
            </a:r>
            <a:endParaRPr lang="zh-CN" altLang="en-US">
              <a:solidFill>
                <a:schemeClr val="accent5"/>
              </a:solidFill>
            </a:endParaRPr>
          </a:p>
          <a:p>
            <a:r>
              <a:rPr lang="zh-CN" altLang="en-US">
                <a:solidFill>
                  <a:schemeClr val="accent5"/>
                </a:solidFill>
              </a:rPr>
              <a:t>                    helper.store(h, std::memory_order_relaxed);</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return h;</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fade/>
      </p:transition>
    </mc:Choice>
    <mc:Fallback>
      <p:transition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35280" y="382905"/>
            <a:ext cx="11521440" cy="6092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574695" y="497861"/>
            <a:ext cx="3659848"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3.</a:t>
            </a:r>
            <a:r>
              <a:rPr lang="zh-CN" altLang="en-US" sz="2800" b="1" dirty="0">
                <a:solidFill>
                  <a:srgbClr val="7B68A1"/>
                </a:solidFill>
                <a:latin typeface="思源黑体 CN Normal" panose="020B0400000000000000" pitchFamily="34" charset="-122"/>
                <a:ea typeface="思源黑体 CN Normal" panose="020B0400000000000000" pitchFamily="34" charset="-122"/>
              </a:rPr>
              <a:t>解决方案</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02300" y="2377462"/>
            <a:ext cx="673100" cy="641689"/>
          </a:xfrm>
          <a:prstGeom prst="rect">
            <a:avLst/>
          </a:prstGeom>
        </p:spPr>
      </p:pic>
      <p:pic>
        <p:nvPicPr>
          <p:cNvPr id="4" name="图片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948310" y="4106914"/>
            <a:ext cx="531522" cy="494156"/>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003" y="4697884"/>
            <a:ext cx="523462" cy="608677"/>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7" name="文本框 6"/>
          <p:cNvSpPr txBox="1"/>
          <p:nvPr/>
        </p:nvSpPr>
        <p:spPr>
          <a:xfrm>
            <a:off x="1104900" y="1246505"/>
            <a:ext cx="7707630" cy="645160"/>
          </a:xfrm>
          <a:prstGeom prst="rect">
            <a:avLst/>
          </a:prstGeom>
          <a:noFill/>
        </p:spPr>
        <p:txBody>
          <a:bodyPr wrap="square" rtlCol="0">
            <a:spAutoFit/>
          </a:bodyPr>
          <a:p>
            <a:r>
              <a:rPr lang="zh-CN" altLang="en-US"/>
              <a:t>std::atomic_thread_fence(std::memory_order_acquire)</a:t>
            </a:r>
            <a:endParaRPr lang="zh-CN" altLang="en-US"/>
          </a:p>
          <a:p>
            <a:r>
              <a:rPr lang="zh-CN" altLang="en-US"/>
              <a:t>保证内存屏障之后的读/写操作不能与内存屏障之前的读取操作重新排序。</a:t>
            </a:r>
            <a:endParaRPr lang="zh-CN" altLang="en-US"/>
          </a:p>
        </p:txBody>
      </p:sp>
      <p:sp>
        <p:nvSpPr>
          <p:cNvPr id="2" name="文本框 1"/>
          <p:cNvSpPr txBox="1"/>
          <p:nvPr/>
        </p:nvSpPr>
        <p:spPr>
          <a:xfrm>
            <a:off x="1104900" y="2384425"/>
            <a:ext cx="6663690" cy="1229995"/>
          </a:xfrm>
          <a:prstGeom prst="rect">
            <a:avLst/>
          </a:prstGeom>
          <a:noFill/>
        </p:spPr>
        <p:txBody>
          <a:bodyPr wrap="square" rtlCol="0">
            <a:spAutoFit/>
          </a:bodyPr>
          <a:p>
            <a:r>
              <a:rPr lang="zh-CN" altLang="en-US" b="1"/>
              <a:t>内存屏障保证</a:t>
            </a:r>
            <a:endParaRPr lang="zh-CN" altLang="en-US"/>
          </a:p>
          <a:p>
            <a:r>
              <a:rPr lang="en-US" altLang="zh-CN" sz="2800"/>
              <a:t>·</a:t>
            </a:r>
            <a:r>
              <a:rPr lang="en-US" altLang="zh-CN"/>
              <a:t>  </a:t>
            </a:r>
            <a:r>
              <a:rPr lang="zh-CN" altLang="en-US"/>
              <a:t>h从开始对象初始化之前加载值helper</a:t>
            </a:r>
            <a:endParaRPr lang="zh-CN" altLang="en-US"/>
          </a:p>
          <a:p>
            <a:r>
              <a:rPr lang="en-US" altLang="zh-CN" sz="2800"/>
              <a:t>· </a:t>
            </a:r>
            <a:r>
              <a:rPr lang="zh-CN" altLang="en-US"/>
              <a:t>对象初始化完成，然后将值存储到helper</a:t>
            </a:r>
            <a:endParaRPr lang="zh-CN" altLang="en-US"/>
          </a:p>
        </p:txBody>
      </p:sp>
      <p:sp>
        <p:nvSpPr>
          <p:cNvPr id="6" name="文本框 5"/>
          <p:cNvSpPr txBox="1"/>
          <p:nvPr/>
        </p:nvSpPr>
        <p:spPr>
          <a:xfrm>
            <a:off x="1104900" y="4331335"/>
            <a:ext cx="6228080" cy="368300"/>
          </a:xfrm>
          <a:prstGeom prst="rect">
            <a:avLst/>
          </a:prstGeom>
          <a:noFill/>
        </p:spPr>
        <p:txBody>
          <a:bodyPr wrap="square" rtlCol="0">
            <a:spAutoFit/>
          </a:bodyPr>
          <a:p>
            <a:r>
              <a:rPr lang="zh-CN" altLang="en-US"/>
              <a:t>这个过程它是原子操作，因此可以保证双重检查锁定</a:t>
            </a:r>
            <a:r>
              <a:rPr lang="zh-CN" altLang="en-US"/>
              <a:t>起作用。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fade/>
      </p:transition>
    </mc:Choice>
    <mc:Fallback>
      <p:transition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35280" y="382905"/>
            <a:ext cx="11521440" cy="6092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574695" y="497861"/>
            <a:ext cx="3659848"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3.</a:t>
            </a:r>
            <a:r>
              <a:rPr lang="zh-CN" altLang="en-US" sz="2800" b="1" dirty="0">
                <a:solidFill>
                  <a:srgbClr val="7B68A1"/>
                </a:solidFill>
                <a:latin typeface="思源黑体 CN Normal" panose="020B0400000000000000" pitchFamily="34" charset="-122"/>
                <a:ea typeface="思源黑体 CN Normal" panose="020B0400000000000000" pitchFamily="34" charset="-122"/>
              </a:rPr>
              <a:t>解决方案</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02300" y="2377462"/>
            <a:ext cx="673100" cy="641689"/>
          </a:xfrm>
          <a:prstGeom prst="rect">
            <a:avLst/>
          </a:prstGeom>
        </p:spPr>
      </p:pic>
      <p:pic>
        <p:nvPicPr>
          <p:cNvPr id="4" name="图片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948310" y="4106914"/>
            <a:ext cx="531522" cy="494156"/>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003" y="4697884"/>
            <a:ext cx="523462" cy="608677"/>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2" name="文本框 1"/>
          <p:cNvSpPr txBox="1"/>
          <p:nvPr/>
        </p:nvSpPr>
        <p:spPr>
          <a:xfrm>
            <a:off x="1236980" y="1207135"/>
            <a:ext cx="8844280" cy="5107940"/>
          </a:xfrm>
          <a:prstGeom prst="rect">
            <a:avLst/>
          </a:prstGeom>
          <a:noFill/>
        </p:spPr>
        <p:txBody>
          <a:bodyPr wrap="square" rtlCol="0">
            <a:spAutoFit/>
          </a:bodyPr>
          <a:p>
            <a:r>
              <a:rPr lang="zh-CN" altLang="en-US"/>
              <a:t>再</a:t>
            </a:r>
            <a:r>
              <a:rPr lang="en-US" altLang="zh-CN"/>
              <a:t>java</a:t>
            </a:r>
            <a:r>
              <a:rPr lang="zh-CN" altLang="en-US"/>
              <a:t>中，还提供了volatile关键字，它的作用是重排序将在多线程环境下被禁止，这就保证了</a:t>
            </a:r>
            <a:r>
              <a:rPr lang="zh-CN" altLang="en-US"/>
              <a:t>线程安全。</a:t>
            </a:r>
            <a:endParaRPr lang="zh-CN" altLang="en-US"/>
          </a:p>
          <a:p>
            <a:r>
              <a:rPr lang="en-US" altLang="zh-CN" sz="2800"/>
              <a:t>·</a:t>
            </a:r>
            <a:r>
              <a:rPr lang="en-US" altLang="zh-CN"/>
              <a:t>  </a:t>
            </a:r>
            <a:r>
              <a:rPr lang="zh-CN" altLang="en-US"/>
              <a:t>从易失性变量读取后，其他变量的读/写操作不能在从易失性变量读取之前重新排序。</a:t>
            </a:r>
            <a:endParaRPr lang="zh-CN" altLang="en-US"/>
          </a:p>
          <a:p>
            <a:r>
              <a:rPr lang="en-US" altLang="zh-CN" sz="2800"/>
              <a:t>· </a:t>
            </a:r>
            <a:r>
              <a:rPr lang="en-US" altLang="zh-CN"/>
              <a:t> </a:t>
            </a:r>
            <a:r>
              <a:rPr lang="zh-CN" altLang="en-US"/>
              <a:t>在写入易失性变量之前，其他变量的读/写操作在写入易失性变量后不能重新排序。</a:t>
            </a:r>
            <a:endParaRPr lang="zh-CN" altLang="en-US"/>
          </a:p>
          <a:p>
            <a:r>
              <a:rPr lang="zh-CN" altLang="en-US"/>
              <a:t>借助此新功能，只需声明为易失性变量即可解决双重检查锁定问题。</a:t>
            </a:r>
            <a:endParaRPr lang="zh-CN" altLang="en-US"/>
          </a:p>
          <a:p>
            <a:r>
              <a:rPr lang="zh-CN" altLang="en-US">
                <a:solidFill>
                  <a:schemeClr val="accent5"/>
                </a:solidFill>
              </a:rPr>
              <a:t>class Foo {</a:t>
            </a:r>
            <a:endParaRPr lang="zh-CN" altLang="en-US">
              <a:solidFill>
                <a:schemeClr val="accent5"/>
              </a:solidFill>
            </a:endParaRPr>
          </a:p>
          <a:p>
            <a:r>
              <a:rPr lang="zh-CN" altLang="en-US">
                <a:solidFill>
                  <a:schemeClr val="accent5"/>
                </a:solidFill>
              </a:rPr>
              <a:t>    private volatile Helper helper = null;</a:t>
            </a:r>
            <a:endParaRPr lang="zh-CN" altLang="en-US">
              <a:solidFill>
                <a:schemeClr val="accent5"/>
              </a:solidFill>
            </a:endParaRPr>
          </a:p>
          <a:p>
            <a:r>
              <a:rPr lang="zh-CN" altLang="en-US">
                <a:solidFill>
                  <a:schemeClr val="accent5"/>
                </a:solidFill>
              </a:rPr>
              <a:t>    public Helper getHelper() {</a:t>
            </a:r>
            <a:endParaRPr lang="zh-CN" altLang="en-US">
              <a:solidFill>
                <a:schemeClr val="accent5"/>
              </a:solidFill>
            </a:endParaRPr>
          </a:p>
          <a:p>
            <a:r>
              <a:rPr lang="zh-CN" altLang="en-US">
                <a:solidFill>
                  <a:schemeClr val="accent5"/>
                </a:solidFill>
              </a:rPr>
              <a:t>        if (helper == null) {</a:t>
            </a:r>
            <a:endParaRPr lang="zh-CN" altLang="en-US">
              <a:solidFill>
                <a:schemeClr val="accent5"/>
              </a:solidFill>
            </a:endParaRPr>
          </a:p>
          <a:p>
            <a:r>
              <a:rPr lang="zh-CN" altLang="en-US">
                <a:solidFill>
                  <a:schemeClr val="accent5"/>
                </a:solidFill>
              </a:rPr>
              <a:t>            synchronized(this) {    </a:t>
            </a:r>
            <a:endParaRPr lang="zh-CN" altLang="en-US">
              <a:solidFill>
                <a:schemeClr val="accent5"/>
              </a:solidFill>
            </a:endParaRPr>
          </a:p>
          <a:p>
            <a:r>
              <a:rPr lang="zh-CN" altLang="en-US">
                <a:solidFill>
                  <a:schemeClr val="accent5"/>
                </a:solidFill>
              </a:rPr>
              <a:t>                if (helper == null)</a:t>
            </a:r>
            <a:endParaRPr lang="zh-CN" altLang="en-US">
              <a:solidFill>
                <a:schemeClr val="accent5"/>
              </a:solidFill>
            </a:endParaRPr>
          </a:p>
          <a:p>
            <a:r>
              <a:rPr lang="zh-CN" altLang="en-US">
                <a:solidFill>
                  <a:schemeClr val="accent5"/>
                </a:solidFill>
              </a:rPr>
              <a:t>                    helper = new Helper();</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return helper;</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fade/>
      </p:transition>
    </mc:Choice>
    <mc:Fallback>
      <p:transition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35280" y="382905"/>
            <a:ext cx="11521440" cy="6092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9" name="文本框 18"/>
          <p:cNvSpPr txBox="1"/>
          <p:nvPr/>
        </p:nvSpPr>
        <p:spPr>
          <a:xfrm>
            <a:off x="574695" y="497861"/>
            <a:ext cx="3659848"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3.</a:t>
            </a:r>
            <a:r>
              <a:rPr lang="zh-CN" altLang="en-US" sz="2800" b="1" dirty="0">
                <a:solidFill>
                  <a:srgbClr val="7B68A1"/>
                </a:solidFill>
                <a:latin typeface="思源黑体 CN Normal" panose="020B0400000000000000" pitchFamily="34" charset="-122"/>
                <a:ea typeface="思源黑体 CN Normal" panose="020B0400000000000000" pitchFamily="34" charset="-122"/>
              </a:rPr>
              <a:t>解决方案</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02300" y="2377462"/>
            <a:ext cx="673100" cy="641689"/>
          </a:xfrm>
          <a:prstGeom prst="rect">
            <a:avLst/>
          </a:prstGeom>
        </p:spPr>
      </p:pic>
      <p:pic>
        <p:nvPicPr>
          <p:cNvPr id="4" name="图片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948310" y="4106914"/>
            <a:ext cx="531522" cy="494156"/>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003" y="4697884"/>
            <a:ext cx="523462" cy="608677"/>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2" name="文本框 1"/>
          <p:cNvSpPr txBox="1"/>
          <p:nvPr/>
        </p:nvSpPr>
        <p:spPr>
          <a:xfrm>
            <a:off x="831215" y="1217295"/>
            <a:ext cx="9565005" cy="5077460"/>
          </a:xfrm>
          <a:prstGeom prst="rect">
            <a:avLst/>
          </a:prstGeom>
          <a:noFill/>
        </p:spPr>
        <p:txBody>
          <a:bodyPr wrap="square" rtlCol="0">
            <a:spAutoFit/>
          </a:bodyPr>
          <a:p>
            <a:r>
              <a:rPr lang="zh-CN" altLang="en-US"/>
              <a:t>但是，由于易失性变量的所有读取和写入操作都会触发缓存一致性协议并访问主内存，因此速度可能非常慢。可以使用局部变量进行改进，以减少访问可变变量的次数。</a:t>
            </a:r>
            <a:endParaRPr lang="zh-CN" altLang="en-US"/>
          </a:p>
          <a:p>
            <a:pPr lvl="7"/>
            <a:r>
              <a:rPr lang="zh-CN" altLang="en-US">
                <a:solidFill>
                  <a:schemeClr val="accent5"/>
                </a:solidFill>
              </a:rPr>
              <a:t>class Foo {</a:t>
            </a:r>
            <a:endParaRPr lang="zh-CN" altLang="en-US">
              <a:solidFill>
                <a:schemeClr val="accent5"/>
              </a:solidFill>
            </a:endParaRPr>
          </a:p>
          <a:p>
            <a:pPr lvl="7"/>
            <a:r>
              <a:rPr lang="zh-CN" altLang="en-US">
                <a:solidFill>
                  <a:schemeClr val="accent5"/>
                </a:solidFill>
              </a:rPr>
              <a:t>    private volatile Helper helper = null;</a:t>
            </a:r>
            <a:endParaRPr lang="zh-CN" altLang="en-US">
              <a:solidFill>
                <a:schemeClr val="accent5"/>
              </a:solidFill>
            </a:endParaRPr>
          </a:p>
          <a:p>
            <a:pPr lvl="7"/>
            <a:r>
              <a:rPr lang="zh-CN" altLang="en-US">
                <a:solidFill>
                  <a:schemeClr val="accent5"/>
                </a:solidFill>
              </a:rPr>
              <a:t>    public Helper getHelper() {</a:t>
            </a:r>
            <a:endParaRPr lang="zh-CN" altLang="en-US">
              <a:solidFill>
                <a:schemeClr val="accent5"/>
              </a:solidFill>
            </a:endParaRPr>
          </a:p>
          <a:p>
            <a:pPr lvl="7"/>
            <a:r>
              <a:rPr lang="zh-CN" altLang="en-US">
                <a:solidFill>
                  <a:schemeClr val="accent5"/>
                </a:solidFill>
              </a:rPr>
              <a:t>        Helper h = helper;</a:t>
            </a:r>
            <a:endParaRPr lang="zh-CN" altLang="en-US">
              <a:solidFill>
                <a:schemeClr val="accent5"/>
              </a:solidFill>
            </a:endParaRPr>
          </a:p>
          <a:p>
            <a:pPr lvl="7"/>
            <a:r>
              <a:rPr lang="zh-CN" altLang="en-US">
                <a:solidFill>
                  <a:schemeClr val="accent5"/>
                </a:solidFill>
              </a:rPr>
              <a:t>        if (h == null) {</a:t>
            </a:r>
            <a:endParaRPr lang="zh-CN" altLang="en-US">
              <a:solidFill>
                <a:schemeClr val="accent5"/>
              </a:solidFill>
            </a:endParaRPr>
          </a:p>
          <a:p>
            <a:pPr lvl="7"/>
            <a:r>
              <a:rPr lang="zh-CN" altLang="en-US">
                <a:solidFill>
                  <a:schemeClr val="accent5"/>
                </a:solidFill>
              </a:rPr>
              <a:t>            synchronized(this) {    </a:t>
            </a:r>
            <a:endParaRPr lang="zh-CN" altLang="en-US">
              <a:solidFill>
                <a:schemeClr val="accent5"/>
              </a:solidFill>
            </a:endParaRPr>
          </a:p>
          <a:p>
            <a:pPr lvl="7"/>
            <a:r>
              <a:rPr lang="zh-CN" altLang="en-US">
                <a:solidFill>
                  <a:schemeClr val="accent5"/>
                </a:solidFill>
              </a:rPr>
              <a:t>                h = helper;</a:t>
            </a:r>
            <a:endParaRPr lang="zh-CN" altLang="en-US">
              <a:solidFill>
                <a:schemeClr val="accent5"/>
              </a:solidFill>
            </a:endParaRPr>
          </a:p>
          <a:p>
            <a:pPr lvl="7"/>
            <a:r>
              <a:rPr lang="zh-CN" altLang="en-US">
                <a:solidFill>
                  <a:schemeClr val="accent5"/>
                </a:solidFill>
              </a:rPr>
              <a:t>                if (h == null) {</a:t>
            </a:r>
            <a:endParaRPr lang="zh-CN" altLang="en-US">
              <a:solidFill>
                <a:schemeClr val="accent5"/>
              </a:solidFill>
            </a:endParaRPr>
          </a:p>
          <a:p>
            <a:pPr lvl="7"/>
            <a:r>
              <a:rPr lang="zh-CN" altLang="en-US">
                <a:solidFill>
                  <a:schemeClr val="accent5"/>
                </a:solidFill>
              </a:rPr>
              <a:t>                    h = new Helper();</a:t>
            </a:r>
            <a:endParaRPr lang="zh-CN" altLang="en-US">
              <a:solidFill>
                <a:schemeClr val="accent5"/>
              </a:solidFill>
            </a:endParaRPr>
          </a:p>
          <a:p>
            <a:pPr lvl="7"/>
            <a:r>
              <a:rPr lang="zh-CN" altLang="en-US">
                <a:solidFill>
                  <a:schemeClr val="accent5"/>
                </a:solidFill>
              </a:rPr>
              <a:t>                    helper = h;</a:t>
            </a:r>
            <a:endParaRPr lang="zh-CN" altLang="en-US">
              <a:solidFill>
                <a:schemeClr val="accent5"/>
              </a:solidFill>
            </a:endParaRPr>
          </a:p>
          <a:p>
            <a:pPr lvl="7"/>
            <a:r>
              <a:rPr lang="zh-CN" altLang="en-US">
                <a:solidFill>
                  <a:schemeClr val="accent5"/>
                </a:solidFill>
              </a:rPr>
              <a:t>                }</a:t>
            </a:r>
            <a:endParaRPr lang="zh-CN" altLang="en-US">
              <a:solidFill>
                <a:schemeClr val="accent5"/>
              </a:solidFill>
            </a:endParaRPr>
          </a:p>
          <a:p>
            <a:pPr lvl="7"/>
            <a:r>
              <a:rPr lang="zh-CN" altLang="en-US">
                <a:solidFill>
                  <a:schemeClr val="accent5"/>
                </a:solidFill>
              </a:rPr>
              <a:t>            }</a:t>
            </a:r>
            <a:endParaRPr lang="zh-CN" altLang="en-US">
              <a:solidFill>
                <a:schemeClr val="accent5"/>
              </a:solidFill>
            </a:endParaRPr>
          </a:p>
          <a:p>
            <a:pPr lvl="7"/>
            <a:r>
              <a:rPr lang="zh-CN" altLang="en-US">
                <a:solidFill>
                  <a:schemeClr val="accent5"/>
                </a:solidFill>
              </a:rPr>
              <a:t>        }</a:t>
            </a:r>
            <a:endParaRPr lang="zh-CN" altLang="en-US">
              <a:solidFill>
                <a:schemeClr val="accent5"/>
              </a:solidFill>
            </a:endParaRPr>
          </a:p>
          <a:p>
            <a:pPr lvl="7"/>
            <a:r>
              <a:rPr lang="zh-CN" altLang="en-US">
                <a:solidFill>
                  <a:schemeClr val="accent5"/>
                </a:solidFill>
              </a:rPr>
              <a:t>        return h;</a:t>
            </a:r>
            <a:endParaRPr lang="zh-CN" altLang="en-US">
              <a:solidFill>
                <a:schemeClr val="accent5"/>
              </a:solidFill>
            </a:endParaRPr>
          </a:p>
          <a:p>
            <a:pPr lvl="7"/>
            <a:r>
              <a:rPr lang="zh-CN" altLang="en-US">
                <a:solidFill>
                  <a:schemeClr val="accent5"/>
                </a:solidFill>
              </a:rPr>
              <a:t>    }</a:t>
            </a:r>
            <a:endParaRPr lang="zh-CN" altLang="en-US">
              <a:solidFill>
                <a:schemeClr val="accent5"/>
              </a:solidFill>
            </a:endParaRPr>
          </a:p>
          <a:p>
            <a:pPr lvl="7"/>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fade/>
      </p:transition>
    </mc:Choice>
    <mc:Fallback>
      <p:transition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44048" y="2609296"/>
            <a:ext cx="1407160" cy="460375"/>
          </a:xfrm>
          <a:prstGeom prst="rect">
            <a:avLst/>
          </a:prstGeom>
          <a:noFill/>
        </p:spPr>
        <p:txBody>
          <a:bodyPr wrap="none" rtlCol="0">
            <a:spAutoFit/>
          </a:bodyPr>
          <a:lstStyle/>
          <a:p>
            <a:r>
              <a:rPr lang="zh-CN" altLang="en-US" sz="2400" b="1" dirty="0">
                <a:solidFill>
                  <a:srgbClr val="7B68A1"/>
                </a:solidFill>
                <a:latin typeface="思源黑体 CN Normal" panose="020B0400000000000000" pitchFamily="34" charset="-122"/>
                <a:ea typeface="思源黑体 CN Normal" panose="020B0400000000000000" pitchFamily="34" charset="-122"/>
              </a:rPr>
              <a:t>问题</a:t>
            </a:r>
            <a:r>
              <a:rPr lang="zh-CN" altLang="en-US" sz="2400" b="1"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2400" b="1" dirty="0">
              <a:solidFill>
                <a:srgbClr val="7B68A1"/>
              </a:solidFill>
              <a:latin typeface="思源黑体 CN Normal" panose="020B0400000000000000" pitchFamily="34" charset="-122"/>
              <a:ea typeface="思源黑体 CN Normal" panose="020B0400000000000000" pitchFamily="34" charset="-122"/>
            </a:endParaRPr>
          </a:p>
        </p:txBody>
      </p:sp>
      <p:sp>
        <p:nvSpPr>
          <p:cNvPr id="6" name="文本框 16"/>
          <p:cNvSpPr txBox="1">
            <a:spLocks noChangeArrowheads="1"/>
          </p:cNvSpPr>
          <p:nvPr/>
        </p:nvSpPr>
        <p:spPr bwMode="auto">
          <a:xfrm>
            <a:off x="4798371" y="249086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a:defRPr sz="1300">
                <a:solidFill>
                  <a:schemeClr val="tx1"/>
                </a:solidFill>
                <a:latin typeface="方正正黑简体" pitchFamily="2" charset="-122"/>
                <a:ea typeface="方正正黑简体" pitchFamily="2" charset="-122"/>
              </a:defRPr>
            </a:lvl2pPr>
            <a:lvl3pPr>
              <a:defRPr sz="1300">
                <a:solidFill>
                  <a:schemeClr val="tx1"/>
                </a:solidFill>
                <a:latin typeface="方正正黑简体" pitchFamily="2" charset="-122"/>
                <a:ea typeface="方正正黑简体" pitchFamily="2" charset="-122"/>
              </a:defRPr>
            </a:lvl3pPr>
            <a:lvl4pPr>
              <a:defRPr sz="1300">
                <a:solidFill>
                  <a:schemeClr val="tx1"/>
                </a:solidFill>
                <a:latin typeface="方正正黑简体" pitchFamily="2" charset="-122"/>
                <a:ea typeface="方正正黑简体" pitchFamily="2" charset="-122"/>
              </a:defRPr>
            </a:lvl4pPr>
            <a:lvl5pPr>
              <a:defRPr sz="1300">
                <a:solidFill>
                  <a:schemeClr val="tx1"/>
                </a:solidFill>
                <a:latin typeface="方正正黑简体" pitchFamily="2" charset="-122"/>
                <a:ea typeface="方正正黑简体" pitchFamily="2" charset="-122"/>
              </a:defRPr>
            </a:lvl5pPr>
            <a:lvl6pPr marL="18288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6pPr>
            <a:lvl7pPr marL="22860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7pPr>
            <a:lvl8pPr marL="27432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8pPr>
            <a:lvl9pPr marL="32004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9pPr>
          </a:lstStyle>
          <a:p>
            <a:pPr algn="ctr"/>
            <a:r>
              <a:rPr lang="en-US" altLang="zh-CN" sz="4400" dirty="0">
                <a:solidFill>
                  <a:srgbClr val="7B68A1"/>
                </a:solidFill>
                <a:latin typeface="思源黑体 CN Normal" panose="020B0400000000000000" pitchFamily="34" charset="-122"/>
                <a:ea typeface="思源黑体 CN Normal" panose="020B0400000000000000" pitchFamily="34" charset="-122"/>
                <a:sym typeface="Arial" panose="020B0604020202020204" pitchFamily="34" charset="0"/>
              </a:rPr>
              <a:t>1</a:t>
            </a:r>
            <a:endParaRPr lang="zh-CN" altLang="en-US" sz="4400" dirty="0">
              <a:solidFill>
                <a:srgbClr val="7B68A1"/>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cxnSp>
        <p:nvCxnSpPr>
          <p:cNvPr id="7" name="直接连接符 6"/>
          <p:cNvCxnSpPr/>
          <p:nvPr/>
        </p:nvCxnSpPr>
        <p:spPr bwMode="auto">
          <a:xfrm flipH="1">
            <a:off x="5123950" y="2754621"/>
            <a:ext cx="386353" cy="3888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544048" y="3791608"/>
            <a:ext cx="1407160" cy="460375"/>
          </a:xfrm>
          <a:prstGeom prst="rect">
            <a:avLst/>
          </a:prstGeom>
          <a:noFill/>
        </p:spPr>
        <p:txBody>
          <a:bodyPr wrap="none" rtlCol="0">
            <a:spAutoFit/>
          </a:bodyPr>
          <a:lstStyle/>
          <a:p>
            <a:r>
              <a:rPr lang="zh-CN" altLang="en-US" sz="2400" b="1" dirty="0">
                <a:solidFill>
                  <a:srgbClr val="7B68A1"/>
                </a:solidFill>
                <a:latin typeface="思源黑体 CN Normal" panose="020B0400000000000000" pitchFamily="34" charset="-122"/>
                <a:ea typeface="思源黑体 CN Normal" panose="020B0400000000000000" pitchFamily="34" charset="-122"/>
              </a:rPr>
              <a:t>产生原因</a:t>
            </a:r>
            <a:endParaRPr lang="zh-CN" altLang="en-US" sz="2400" b="1" dirty="0">
              <a:solidFill>
                <a:srgbClr val="7B68A1"/>
              </a:solidFill>
              <a:latin typeface="思源黑体 CN Normal" panose="020B0400000000000000" pitchFamily="34" charset="-122"/>
              <a:ea typeface="思源黑体 CN Normal" panose="020B0400000000000000" pitchFamily="34" charset="-122"/>
            </a:endParaRPr>
          </a:p>
        </p:txBody>
      </p:sp>
      <p:sp>
        <p:nvSpPr>
          <p:cNvPr id="10" name="文本框 9"/>
          <p:cNvSpPr txBox="1">
            <a:spLocks noChangeArrowheads="1"/>
          </p:cNvSpPr>
          <p:nvPr/>
        </p:nvSpPr>
        <p:spPr bwMode="auto">
          <a:xfrm>
            <a:off x="4798371" y="3673179"/>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a:defRPr sz="1300">
                <a:solidFill>
                  <a:schemeClr val="tx1"/>
                </a:solidFill>
                <a:latin typeface="方正正黑简体" pitchFamily="2" charset="-122"/>
                <a:ea typeface="方正正黑简体" pitchFamily="2" charset="-122"/>
              </a:defRPr>
            </a:lvl2pPr>
            <a:lvl3pPr>
              <a:defRPr sz="1300">
                <a:solidFill>
                  <a:schemeClr val="tx1"/>
                </a:solidFill>
                <a:latin typeface="方正正黑简体" pitchFamily="2" charset="-122"/>
                <a:ea typeface="方正正黑简体" pitchFamily="2" charset="-122"/>
              </a:defRPr>
            </a:lvl3pPr>
            <a:lvl4pPr>
              <a:defRPr sz="1300">
                <a:solidFill>
                  <a:schemeClr val="tx1"/>
                </a:solidFill>
                <a:latin typeface="方正正黑简体" pitchFamily="2" charset="-122"/>
                <a:ea typeface="方正正黑简体" pitchFamily="2" charset="-122"/>
              </a:defRPr>
            </a:lvl4pPr>
            <a:lvl5pPr>
              <a:defRPr sz="1300">
                <a:solidFill>
                  <a:schemeClr val="tx1"/>
                </a:solidFill>
                <a:latin typeface="方正正黑简体" pitchFamily="2" charset="-122"/>
                <a:ea typeface="方正正黑简体" pitchFamily="2" charset="-122"/>
              </a:defRPr>
            </a:lvl5pPr>
            <a:lvl6pPr marL="18288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6pPr>
            <a:lvl7pPr marL="22860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7pPr>
            <a:lvl8pPr marL="27432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8pPr>
            <a:lvl9pPr marL="32004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9pPr>
          </a:lstStyle>
          <a:p>
            <a:pPr algn="ctr"/>
            <a:r>
              <a:rPr lang="en-US" altLang="zh-CN" sz="4400" dirty="0">
                <a:solidFill>
                  <a:srgbClr val="7B68A1"/>
                </a:solidFill>
                <a:latin typeface="思源黑体 CN Normal" panose="020B0400000000000000" pitchFamily="34" charset="-122"/>
                <a:ea typeface="思源黑体 CN Normal" panose="020B0400000000000000" pitchFamily="34" charset="-122"/>
                <a:sym typeface="Arial" panose="020B0604020202020204" pitchFamily="34" charset="0"/>
              </a:rPr>
              <a:t>2</a:t>
            </a:r>
            <a:endParaRPr lang="zh-CN" altLang="en-US" sz="4400" dirty="0">
              <a:solidFill>
                <a:srgbClr val="7B68A1"/>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cxnSp>
        <p:nvCxnSpPr>
          <p:cNvPr id="11" name="直接连接符 10"/>
          <p:cNvCxnSpPr/>
          <p:nvPr/>
        </p:nvCxnSpPr>
        <p:spPr bwMode="auto">
          <a:xfrm flipH="1">
            <a:off x="5123950" y="3936933"/>
            <a:ext cx="386353" cy="3888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44767" y="4974036"/>
            <a:ext cx="1407160" cy="460375"/>
          </a:xfrm>
          <a:prstGeom prst="rect">
            <a:avLst/>
          </a:prstGeom>
          <a:noFill/>
        </p:spPr>
        <p:txBody>
          <a:bodyPr wrap="none" rtlCol="0">
            <a:spAutoFit/>
          </a:bodyPr>
          <a:lstStyle/>
          <a:p>
            <a:r>
              <a:rPr lang="zh-CN" altLang="en-US" sz="2400" b="1" dirty="0">
                <a:solidFill>
                  <a:srgbClr val="7B68A1"/>
                </a:solidFill>
                <a:latin typeface="思源黑体 CN Normal" panose="020B0400000000000000" pitchFamily="34" charset="-122"/>
                <a:ea typeface="思源黑体 CN Normal" panose="020B0400000000000000" pitchFamily="34" charset="-122"/>
              </a:rPr>
              <a:t>解决方案</a:t>
            </a:r>
            <a:endParaRPr lang="zh-CN" altLang="en-US" sz="2400" b="1" dirty="0">
              <a:solidFill>
                <a:srgbClr val="7B68A1"/>
              </a:solidFill>
              <a:latin typeface="思源黑体 CN Normal" panose="020B0400000000000000" pitchFamily="34" charset="-122"/>
              <a:ea typeface="思源黑体 CN Normal" panose="020B0400000000000000" pitchFamily="34" charset="-122"/>
            </a:endParaRPr>
          </a:p>
        </p:txBody>
      </p:sp>
      <p:sp>
        <p:nvSpPr>
          <p:cNvPr id="14" name="文本框 13"/>
          <p:cNvSpPr txBox="1">
            <a:spLocks noChangeArrowheads="1"/>
          </p:cNvSpPr>
          <p:nvPr/>
        </p:nvSpPr>
        <p:spPr bwMode="auto">
          <a:xfrm>
            <a:off x="4797820" y="4855607"/>
            <a:ext cx="4988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a:defRPr sz="1300">
                <a:solidFill>
                  <a:schemeClr val="tx1"/>
                </a:solidFill>
                <a:latin typeface="方正正黑简体" pitchFamily="2" charset="-122"/>
                <a:ea typeface="方正正黑简体" pitchFamily="2" charset="-122"/>
              </a:defRPr>
            </a:lvl2pPr>
            <a:lvl3pPr>
              <a:defRPr sz="1300">
                <a:solidFill>
                  <a:schemeClr val="tx1"/>
                </a:solidFill>
                <a:latin typeface="方正正黑简体" pitchFamily="2" charset="-122"/>
                <a:ea typeface="方正正黑简体" pitchFamily="2" charset="-122"/>
              </a:defRPr>
            </a:lvl3pPr>
            <a:lvl4pPr>
              <a:defRPr sz="1300">
                <a:solidFill>
                  <a:schemeClr val="tx1"/>
                </a:solidFill>
                <a:latin typeface="方正正黑简体" pitchFamily="2" charset="-122"/>
                <a:ea typeface="方正正黑简体" pitchFamily="2" charset="-122"/>
              </a:defRPr>
            </a:lvl4pPr>
            <a:lvl5pPr>
              <a:defRPr sz="1300">
                <a:solidFill>
                  <a:schemeClr val="tx1"/>
                </a:solidFill>
                <a:latin typeface="方正正黑简体" pitchFamily="2" charset="-122"/>
                <a:ea typeface="方正正黑简体" pitchFamily="2" charset="-122"/>
              </a:defRPr>
            </a:lvl5pPr>
            <a:lvl6pPr marL="18288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6pPr>
            <a:lvl7pPr marL="22860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7pPr>
            <a:lvl8pPr marL="27432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8pPr>
            <a:lvl9pPr marL="3200400" indent="457200" defTabSz="685800" fontAlgn="base">
              <a:spcBef>
                <a:spcPct val="0"/>
              </a:spcBef>
              <a:spcAft>
                <a:spcPct val="0"/>
              </a:spcAft>
              <a:buFont typeface="Arial" panose="020B0604020202020204" pitchFamily="34" charset="0"/>
              <a:defRPr sz="1300">
                <a:solidFill>
                  <a:schemeClr val="tx1"/>
                </a:solidFill>
                <a:latin typeface="方正正黑简体" pitchFamily="2" charset="-122"/>
                <a:ea typeface="方正正黑简体" pitchFamily="2" charset="-122"/>
              </a:defRPr>
            </a:lvl9pPr>
          </a:lstStyle>
          <a:p>
            <a:pPr algn="ctr"/>
            <a:r>
              <a:rPr lang="en-US" altLang="zh-CN" sz="4400" dirty="0">
                <a:solidFill>
                  <a:srgbClr val="7B68A1"/>
                </a:solidFill>
                <a:latin typeface="思源黑体 CN Normal" panose="020B0400000000000000" pitchFamily="34" charset="-122"/>
                <a:ea typeface="思源黑体 CN Normal" panose="020B0400000000000000" pitchFamily="34" charset="-122"/>
                <a:sym typeface="Arial" panose="020B0604020202020204" pitchFamily="34" charset="0"/>
              </a:rPr>
              <a:t>3</a:t>
            </a:r>
            <a:endParaRPr lang="zh-CN" altLang="en-US" sz="4400" dirty="0">
              <a:solidFill>
                <a:srgbClr val="7B68A1"/>
              </a:solidFill>
              <a:latin typeface="思源黑体 CN Normal" panose="020B0400000000000000" pitchFamily="34" charset="-122"/>
              <a:ea typeface="思源黑体 CN Normal" panose="020B0400000000000000" pitchFamily="34" charset="-122"/>
              <a:sym typeface="Arial" panose="020B0604020202020204" pitchFamily="34" charset="0"/>
            </a:endParaRPr>
          </a:p>
        </p:txBody>
      </p:sp>
      <p:cxnSp>
        <p:nvCxnSpPr>
          <p:cNvPr id="15" name="直接连接符 14"/>
          <p:cNvCxnSpPr/>
          <p:nvPr/>
        </p:nvCxnSpPr>
        <p:spPr bwMode="auto">
          <a:xfrm flipH="1">
            <a:off x="5124034" y="5036811"/>
            <a:ext cx="386353" cy="3888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862671" y="654912"/>
            <a:ext cx="4339650" cy="923330"/>
          </a:xfrm>
          <a:prstGeom prst="rect">
            <a:avLst/>
          </a:prstGeom>
          <a:noFill/>
        </p:spPr>
        <p:txBody>
          <a:bodyPr wrap="none" rtlCol="0">
            <a:spAutoFit/>
          </a:bodyPr>
          <a:lstStyle/>
          <a:p>
            <a:pPr algn="ctr"/>
            <a:r>
              <a:rPr lang="zh-CN" altLang="en-US" sz="5400" b="1" dirty="0">
                <a:solidFill>
                  <a:srgbClr val="7B68A1"/>
                </a:solidFill>
                <a:latin typeface="思源黑体 CN Normal" panose="020B0400000000000000" pitchFamily="34" charset="-122"/>
                <a:ea typeface="思源黑体 CN Normal" panose="020B0400000000000000" pitchFamily="34" charset="-122"/>
              </a:rPr>
              <a:t>知识讲解目录</a:t>
            </a:r>
            <a:endParaRPr lang="zh-CN" altLang="en-US" sz="5400" b="1" dirty="0">
              <a:solidFill>
                <a:srgbClr val="7B68A1"/>
              </a:solidFill>
              <a:latin typeface="思源黑体 CN Normal" panose="020B0400000000000000" pitchFamily="34" charset="-122"/>
              <a:ea typeface="思源黑体 CN Normal" panose="020B0400000000000000" pitchFamily="34" charset="-122"/>
            </a:endParaRPr>
          </a:p>
        </p:txBody>
      </p:sp>
      <p:sp>
        <p:nvSpPr>
          <p:cNvPr id="21" name="矩形 20"/>
          <p:cNvSpPr/>
          <p:nvPr/>
        </p:nvSpPr>
        <p:spPr>
          <a:xfrm>
            <a:off x="4969441" y="1578242"/>
            <a:ext cx="1569660" cy="507831"/>
          </a:xfrm>
          <a:prstGeom prst="rect">
            <a:avLst/>
          </a:prstGeom>
        </p:spPr>
        <p:txBody>
          <a:bodyPr wrap="square">
            <a:spAutoFit/>
          </a:bodyPr>
          <a:lstStyle/>
          <a:p>
            <a:pPr algn="dist">
              <a:lnSpc>
                <a:spcPct val="150000"/>
              </a:lnSpc>
            </a:pPr>
            <a:r>
              <a:rPr lang="en-US" altLang="zh-CN" dirty="0">
                <a:solidFill>
                  <a:srgbClr val="7B68A1"/>
                </a:solidFill>
                <a:latin typeface="思源黑体 CN Normal" panose="020B0400000000000000" pitchFamily="34" charset="-122"/>
                <a:ea typeface="思源黑体 CN Normal" panose="020B0400000000000000" pitchFamily="34" charset="-122"/>
              </a:rPr>
              <a:t>CONTENTS</a:t>
            </a:r>
            <a:endParaRPr lang="en-US" altLang="zh-CN" dirty="0">
              <a:solidFill>
                <a:srgbClr val="7B68A1"/>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480556" y="3585061"/>
            <a:ext cx="3230880" cy="1014730"/>
          </a:xfrm>
          <a:prstGeom prst="rect">
            <a:avLst/>
          </a:prstGeom>
          <a:noFill/>
        </p:spPr>
        <p:txBody>
          <a:bodyPr wrap="none" rtlCol="0">
            <a:spAutoFit/>
          </a:bodyPr>
          <a:lstStyle/>
          <a:p>
            <a:pPr algn="ctr"/>
            <a:r>
              <a:rPr lang="zh-CN" altLang="en-US" sz="6000" dirty="0">
                <a:solidFill>
                  <a:srgbClr val="7B68A1"/>
                </a:solidFill>
                <a:latin typeface="思源黑体 CN Normal" panose="020B0400000000000000" pitchFamily="34" charset="-122"/>
                <a:ea typeface="思源黑体 CN Normal" panose="020B0400000000000000" pitchFamily="34" charset="-122"/>
              </a:rPr>
              <a:t>问题</a:t>
            </a:r>
            <a:r>
              <a:rPr lang="zh-CN" altLang="en-US" sz="6000"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6000" dirty="0">
              <a:solidFill>
                <a:srgbClr val="7B68A1"/>
              </a:solidFill>
              <a:latin typeface="思源黑体 CN Normal" panose="020B0400000000000000" pitchFamily="34" charset="-122"/>
              <a:ea typeface="思源黑体 CN Normal" panose="020B0400000000000000" pitchFamily="34" charset="-122"/>
            </a:endParaRPr>
          </a:p>
        </p:txBody>
      </p:sp>
      <p:cxnSp>
        <p:nvCxnSpPr>
          <p:cNvPr id="24" name="直接连接符 23"/>
          <p:cNvCxnSpPr/>
          <p:nvPr/>
        </p:nvCxnSpPr>
        <p:spPr>
          <a:xfrm>
            <a:off x="5627996" y="4825510"/>
            <a:ext cx="936000" cy="0"/>
          </a:xfrm>
          <a:prstGeom prst="line">
            <a:avLst/>
          </a:prstGeom>
          <a:ln w="19050">
            <a:solidFill>
              <a:srgbClr val="7B68A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81955" y="5050790"/>
            <a:ext cx="1228725" cy="337185"/>
          </a:xfrm>
          <a:prstGeom prst="rect">
            <a:avLst/>
          </a:prstGeom>
          <a:noFill/>
        </p:spPr>
        <p:txBody>
          <a:bodyPr wrap="square" rtlCol="0">
            <a:spAutoFit/>
          </a:bodyPr>
          <a:lstStyle/>
          <a:p>
            <a:pPr algn="ctr"/>
            <a:r>
              <a:rPr lang="en-US" altLang="zh-CN" sz="1600" b="1" dirty="0">
                <a:solidFill>
                  <a:srgbClr val="7B68A1"/>
                </a:solidFill>
                <a:latin typeface="思源黑体 CN Normal" panose="020B0400000000000000" pitchFamily="34" charset="-122"/>
                <a:ea typeface="思源黑体 CN Normal" panose="020B0400000000000000" pitchFamily="34" charset="-122"/>
              </a:rPr>
              <a:t>Part 01</a:t>
            </a:r>
            <a:endParaRPr lang="zh-CN" altLang="en-US" sz="16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18271" y="209550"/>
            <a:ext cx="3608070" cy="36080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1.</a:t>
            </a:r>
            <a:r>
              <a:rPr lang="zh-CN" altLang="en-US" sz="2800" b="1" dirty="0">
                <a:solidFill>
                  <a:srgbClr val="7B68A1"/>
                </a:solidFill>
                <a:latin typeface="思源黑体 CN Normal" panose="020B0400000000000000" pitchFamily="34" charset="-122"/>
                <a:ea typeface="思源黑体 CN Normal" panose="020B0400000000000000" pitchFamily="34" charset="-122"/>
              </a:rPr>
              <a:t> 问题</a:t>
            </a:r>
            <a:r>
              <a:rPr lang="zh-CN" altLang="en-US" sz="2800" b="1"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sp>
        <p:nvSpPr>
          <p:cNvPr id="5" name="文本框 4"/>
          <p:cNvSpPr txBox="1"/>
          <p:nvPr/>
        </p:nvSpPr>
        <p:spPr>
          <a:xfrm>
            <a:off x="869950" y="1148715"/>
            <a:ext cx="9918700" cy="5077460"/>
          </a:xfrm>
          <a:prstGeom prst="rect">
            <a:avLst/>
          </a:prstGeom>
          <a:noFill/>
        </p:spPr>
        <p:txBody>
          <a:bodyPr wrap="square" rtlCol="0">
            <a:spAutoFit/>
          </a:bodyPr>
          <a:p>
            <a:r>
              <a:rPr lang="zh-CN" altLang="en-US"/>
              <a:t>为什么需要Double-Checked Locking？</a:t>
            </a:r>
            <a:endParaRPr lang="zh-CN" altLang="en-US"/>
          </a:p>
          <a:p>
            <a:pPr lvl="1"/>
            <a:r>
              <a:rPr lang="en-US" altLang="zh-CN"/>
              <a:t>1</a:t>
            </a:r>
            <a:r>
              <a:rPr lang="zh-CN" altLang="en-US"/>
              <a:t>、在多线程环境中，初始化通常不是线程安全的</a:t>
            </a:r>
            <a:endParaRPr lang="zh-CN" altLang="en-US"/>
          </a:p>
          <a:p>
            <a:pPr lvl="1"/>
            <a:r>
              <a:rPr lang="en-US" altLang="zh-CN"/>
              <a:t>2</a:t>
            </a:r>
            <a:r>
              <a:rPr lang="zh-CN" altLang="en-US"/>
              <a:t>、只有第一次访问需要锁定</a:t>
            </a:r>
            <a:endParaRPr lang="zh-CN" altLang="en-US"/>
          </a:p>
          <a:p>
            <a:pPr lvl="1"/>
            <a:endParaRPr lang="zh-CN" altLang="en-US"/>
          </a:p>
          <a:p>
            <a:r>
              <a:rPr lang="zh-CN" altLang="en-US"/>
              <a:t>看一下下面程序的</a:t>
            </a:r>
            <a:r>
              <a:rPr lang="zh-CN" altLang="en-US"/>
              <a:t>例子</a:t>
            </a:r>
            <a:endParaRPr lang="zh-CN" altLang="en-US"/>
          </a:p>
          <a:p>
            <a:endParaRPr lang="zh-CN" altLang="en-US"/>
          </a:p>
          <a:p>
            <a:endParaRPr lang="zh-CN" altLang="en-US"/>
          </a:p>
          <a:p>
            <a:r>
              <a:rPr lang="zh-CN" altLang="en-US">
                <a:solidFill>
                  <a:schemeClr val="accent5"/>
                </a:solidFill>
              </a:rPr>
              <a:t>class Foo {</a:t>
            </a:r>
            <a:endParaRPr lang="zh-CN" altLang="en-US">
              <a:solidFill>
                <a:schemeClr val="accent5"/>
              </a:solidFill>
            </a:endParaRPr>
          </a:p>
          <a:p>
            <a:r>
              <a:rPr lang="zh-CN" altLang="en-US">
                <a:solidFill>
                  <a:schemeClr val="accent5"/>
                </a:solidFill>
              </a:rPr>
              <a:t>    private Helper helper = null;</a:t>
            </a:r>
            <a:endParaRPr lang="zh-CN" altLang="en-US">
              <a:solidFill>
                <a:schemeClr val="accent5"/>
              </a:solidFill>
            </a:endParaRPr>
          </a:p>
          <a:p>
            <a:r>
              <a:rPr lang="zh-CN" altLang="en-US">
                <a:solidFill>
                  <a:schemeClr val="accent5"/>
                </a:solidFill>
              </a:rPr>
              <a:t>    public Helper getHelper() {</a:t>
            </a:r>
            <a:endParaRPr lang="zh-CN" altLang="en-US">
              <a:solidFill>
                <a:schemeClr val="accent5"/>
              </a:solidFill>
            </a:endParaRPr>
          </a:p>
          <a:p>
            <a:r>
              <a:rPr lang="zh-CN" altLang="en-US">
                <a:solidFill>
                  <a:schemeClr val="accent5"/>
                </a:solidFill>
              </a:rPr>
              <a:t>        if (helper == null)</a:t>
            </a:r>
            <a:endParaRPr lang="zh-CN" altLang="en-US">
              <a:solidFill>
                <a:schemeClr val="accent5"/>
              </a:solidFill>
            </a:endParaRPr>
          </a:p>
          <a:p>
            <a:r>
              <a:rPr lang="zh-CN" altLang="en-US">
                <a:solidFill>
                  <a:schemeClr val="accent5"/>
                </a:solidFill>
              </a:rPr>
              <a:t>            helper = new Helper();</a:t>
            </a:r>
            <a:endParaRPr lang="zh-CN" altLang="en-US">
              <a:solidFill>
                <a:schemeClr val="accent5"/>
              </a:solidFill>
            </a:endParaRPr>
          </a:p>
          <a:p>
            <a:r>
              <a:rPr lang="zh-CN" altLang="en-US">
                <a:solidFill>
                  <a:schemeClr val="accent5"/>
                </a:solidFill>
              </a:rPr>
              <a:t>        return helper;</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a:t>
            </a:r>
            <a:endParaRPr lang="zh-CN" altLang="en-US">
              <a:solidFill>
                <a:schemeClr val="accent5"/>
              </a:solidFill>
            </a:endParaRPr>
          </a:p>
          <a:p>
            <a:endParaRPr lang="zh-CN" altLang="en-US">
              <a:solidFill>
                <a:schemeClr val="accent5"/>
              </a:solidFill>
            </a:endParaRPr>
          </a:p>
          <a:p>
            <a:r>
              <a:rPr lang="zh-CN" altLang="en-US">
                <a:solidFill>
                  <a:schemeClr val="tx1"/>
                </a:solidFill>
              </a:rPr>
              <a:t>如果该代码在多线程环境中运行，两个或多个线程可以同时找到该代码，并创建对象的多个副本，可能会产生内存泄漏</a:t>
            </a:r>
            <a:r>
              <a:rPr lang="zh-CN" altLang="en-US">
                <a:solidFill>
                  <a:schemeClr val="tx1"/>
                </a:solidFill>
              </a:rPr>
              <a:t>问题。</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1.</a:t>
            </a:r>
            <a:r>
              <a:rPr lang="zh-CN" altLang="en-US" sz="2800" b="1" dirty="0">
                <a:solidFill>
                  <a:srgbClr val="7B68A1"/>
                </a:solidFill>
                <a:latin typeface="思源黑体 CN Normal" panose="020B0400000000000000" pitchFamily="34" charset="-122"/>
                <a:ea typeface="思源黑体 CN Normal" panose="020B0400000000000000" pitchFamily="34" charset="-122"/>
              </a:rPr>
              <a:t> 问题</a:t>
            </a:r>
            <a:r>
              <a:rPr lang="zh-CN" altLang="en-US" sz="2800" b="1"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2" name="图片 1"/>
          <p:cNvPicPr>
            <a:picLocks noChangeAspect="1"/>
          </p:cNvPicPr>
          <p:nvPr/>
        </p:nvPicPr>
        <p:blipFill>
          <a:blip r:embed="rId2"/>
          <a:stretch>
            <a:fillRect/>
          </a:stretch>
        </p:blipFill>
        <p:spPr>
          <a:xfrm>
            <a:off x="796925" y="1117600"/>
            <a:ext cx="6438900" cy="4875530"/>
          </a:xfrm>
          <a:prstGeom prst="rect">
            <a:avLst/>
          </a:prstGeom>
        </p:spPr>
      </p:pic>
      <p:sp>
        <p:nvSpPr>
          <p:cNvPr id="3" name="文本框 2"/>
          <p:cNvSpPr txBox="1"/>
          <p:nvPr/>
        </p:nvSpPr>
        <p:spPr>
          <a:xfrm>
            <a:off x="7719060" y="4696460"/>
            <a:ext cx="3589655" cy="922020"/>
          </a:xfrm>
          <a:prstGeom prst="rect">
            <a:avLst/>
          </a:prstGeom>
          <a:noFill/>
        </p:spPr>
        <p:txBody>
          <a:bodyPr wrap="square" rtlCol="0">
            <a:spAutoFit/>
          </a:bodyPr>
          <a:p>
            <a:r>
              <a:rPr lang="zh-CN" altLang="en-US"/>
              <a:t>如图所示，在线程</a:t>
            </a:r>
            <a:r>
              <a:rPr lang="en-US" altLang="zh-CN"/>
              <a:t>1</a:t>
            </a:r>
            <a:r>
              <a:rPr lang="zh-CN" altLang="en-US"/>
              <a:t>，</a:t>
            </a:r>
            <a:r>
              <a:rPr lang="en-US" altLang="zh-CN"/>
              <a:t>2</a:t>
            </a:r>
            <a:r>
              <a:rPr lang="zh-CN" altLang="en-US"/>
              <a:t>上并发运行或者在线程</a:t>
            </a:r>
            <a:r>
              <a:rPr lang="en-US" altLang="zh-CN"/>
              <a:t>3</a:t>
            </a:r>
            <a:r>
              <a:rPr lang="zh-CN" altLang="en-US"/>
              <a:t>，</a:t>
            </a:r>
            <a:r>
              <a:rPr lang="en-US" altLang="zh-CN"/>
              <a:t>4</a:t>
            </a:r>
            <a:r>
              <a:rPr lang="zh-CN" altLang="en-US"/>
              <a:t>上并行执行时会产生</a:t>
            </a:r>
            <a:r>
              <a:rPr lang="zh-CN" altLang="en-US"/>
              <a:t>多个副本。</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1.</a:t>
            </a:r>
            <a:r>
              <a:rPr lang="zh-CN" altLang="en-US" sz="2800" b="1" dirty="0">
                <a:solidFill>
                  <a:srgbClr val="7B68A1"/>
                </a:solidFill>
                <a:latin typeface="思源黑体 CN Normal" panose="020B0400000000000000" pitchFamily="34" charset="-122"/>
                <a:ea typeface="思源黑体 CN Normal" panose="020B0400000000000000" pitchFamily="34" charset="-122"/>
              </a:rPr>
              <a:t> 问题</a:t>
            </a:r>
            <a:r>
              <a:rPr lang="zh-CN" altLang="en-US" sz="2800" b="1"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983615" y="1025525"/>
            <a:ext cx="9210040" cy="4246245"/>
          </a:xfrm>
          <a:prstGeom prst="rect">
            <a:avLst/>
          </a:prstGeom>
          <a:noFill/>
        </p:spPr>
        <p:txBody>
          <a:bodyPr wrap="square" rtlCol="0">
            <a:spAutoFit/>
          </a:bodyPr>
          <a:p>
            <a:r>
              <a:rPr lang="zh-CN" altLang="en-US"/>
              <a:t>为解决此问题，我们需要在关键地方加锁，以使只有一个线程</a:t>
            </a:r>
            <a:r>
              <a:rPr lang="zh-CN" altLang="en-US"/>
              <a:t>进入</a:t>
            </a:r>
            <a:endParaRPr lang="zh-CN" altLang="en-US"/>
          </a:p>
          <a:p>
            <a:endParaRPr lang="zh-CN" altLang="en-US"/>
          </a:p>
          <a:p>
            <a:endParaRPr lang="zh-CN" altLang="en-US"/>
          </a:p>
          <a:p>
            <a:endParaRPr lang="zh-CN" altLang="en-US"/>
          </a:p>
          <a:p>
            <a:endParaRPr lang="zh-CN" altLang="en-US"/>
          </a:p>
          <a:p>
            <a:r>
              <a:rPr lang="zh-CN" altLang="en-US">
                <a:solidFill>
                  <a:schemeClr val="accent5"/>
                </a:solidFill>
              </a:rPr>
              <a:t>class Foo {</a:t>
            </a:r>
            <a:endParaRPr lang="zh-CN" altLang="en-US">
              <a:solidFill>
                <a:schemeClr val="accent5"/>
              </a:solidFill>
            </a:endParaRPr>
          </a:p>
          <a:p>
            <a:r>
              <a:rPr lang="zh-CN" altLang="en-US">
                <a:solidFill>
                  <a:schemeClr val="accent5"/>
                </a:solidFill>
              </a:rPr>
              <a:t>    private Helper helper = null;</a:t>
            </a:r>
            <a:endParaRPr lang="zh-CN" altLang="en-US">
              <a:solidFill>
                <a:schemeClr val="accent5"/>
              </a:solidFill>
            </a:endParaRPr>
          </a:p>
          <a:p>
            <a:r>
              <a:rPr lang="zh-CN" altLang="en-US">
                <a:solidFill>
                  <a:schemeClr val="accent5"/>
                </a:solidFill>
              </a:rPr>
              <a:t>    public Helper getHelper() {</a:t>
            </a:r>
            <a:endParaRPr lang="zh-CN" altLang="en-US">
              <a:solidFill>
                <a:schemeClr val="accent5"/>
              </a:solidFill>
            </a:endParaRPr>
          </a:p>
          <a:p>
            <a:r>
              <a:rPr lang="zh-CN" altLang="en-US">
                <a:solidFill>
                  <a:schemeClr val="accent5"/>
                </a:solidFill>
              </a:rPr>
              <a:t>        synchronized(this) {</a:t>
            </a:r>
            <a:endParaRPr lang="zh-CN" altLang="en-US">
              <a:solidFill>
                <a:schemeClr val="accent5"/>
              </a:solidFill>
            </a:endParaRPr>
          </a:p>
          <a:p>
            <a:r>
              <a:rPr lang="zh-CN" altLang="en-US">
                <a:solidFill>
                  <a:schemeClr val="accent5"/>
                </a:solidFill>
              </a:rPr>
              <a:t>            if (helper == null)</a:t>
            </a:r>
            <a:endParaRPr lang="zh-CN" altLang="en-US">
              <a:solidFill>
                <a:schemeClr val="accent5"/>
              </a:solidFill>
            </a:endParaRPr>
          </a:p>
          <a:p>
            <a:r>
              <a:rPr lang="zh-CN" altLang="en-US">
                <a:solidFill>
                  <a:schemeClr val="accent5"/>
                </a:solidFill>
              </a:rPr>
              <a:t>                helper = new Helper();</a:t>
            </a:r>
            <a:endParaRPr lang="zh-CN" altLang="en-US">
              <a:solidFill>
                <a:schemeClr val="accent5"/>
              </a:solidFill>
            </a:endParaRPr>
          </a:p>
          <a:p>
            <a:r>
              <a:rPr lang="zh-CN" altLang="en-US">
                <a:solidFill>
                  <a:schemeClr val="accent5"/>
                </a:solidFill>
              </a:rPr>
              <a:t>            return helper;</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1.</a:t>
            </a:r>
            <a:r>
              <a:rPr lang="zh-CN" altLang="en-US" sz="2800" b="1" dirty="0">
                <a:solidFill>
                  <a:srgbClr val="7B68A1"/>
                </a:solidFill>
                <a:latin typeface="思源黑体 CN Normal" panose="020B0400000000000000" pitchFamily="34" charset="-122"/>
                <a:ea typeface="思源黑体 CN Normal" panose="020B0400000000000000" pitchFamily="34" charset="-122"/>
              </a:rPr>
              <a:t> 问题</a:t>
            </a:r>
            <a:r>
              <a:rPr lang="zh-CN" altLang="en-US" sz="2800" b="1"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3" name="图片 2"/>
          <p:cNvPicPr>
            <a:picLocks noChangeAspect="1"/>
          </p:cNvPicPr>
          <p:nvPr/>
        </p:nvPicPr>
        <p:blipFill>
          <a:blip r:embed="rId2"/>
          <a:stretch>
            <a:fillRect/>
          </a:stretch>
        </p:blipFill>
        <p:spPr>
          <a:xfrm>
            <a:off x="761365" y="1078865"/>
            <a:ext cx="7836535" cy="4700905"/>
          </a:xfrm>
          <a:prstGeom prst="rect">
            <a:avLst/>
          </a:prstGeom>
        </p:spPr>
      </p:pic>
      <p:sp>
        <p:nvSpPr>
          <p:cNvPr id="4" name="文本框 3"/>
          <p:cNvSpPr txBox="1"/>
          <p:nvPr/>
        </p:nvSpPr>
        <p:spPr>
          <a:xfrm>
            <a:off x="8163560" y="4676140"/>
            <a:ext cx="3661410" cy="922020"/>
          </a:xfrm>
          <a:prstGeom prst="rect">
            <a:avLst/>
          </a:prstGeom>
          <a:noFill/>
        </p:spPr>
        <p:txBody>
          <a:bodyPr wrap="square" rtlCol="0">
            <a:spAutoFit/>
          </a:bodyPr>
          <a:p>
            <a:r>
              <a:rPr lang="zh-CN" altLang="en-US"/>
              <a:t>synchronized关键字使得多线程可以排队等候，产生如图结果，但是这样程序的效率</a:t>
            </a:r>
            <a:r>
              <a:rPr lang="zh-CN" altLang="en-US"/>
              <a:t>很低。</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1.</a:t>
            </a:r>
            <a:r>
              <a:rPr lang="zh-CN" altLang="en-US" sz="2800" b="1" dirty="0">
                <a:solidFill>
                  <a:srgbClr val="7B68A1"/>
                </a:solidFill>
                <a:latin typeface="思源黑体 CN Normal" panose="020B0400000000000000" pitchFamily="34" charset="-122"/>
                <a:ea typeface="思源黑体 CN Normal" panose="020B0400000000000000" pitchFamily="34" charset="-122"/>
              </a:rPr>
              <a:t> 问题</a:t>
            </a:r>
            <a:r>
              <a:rPr lang="zh-CN" altLang="en-US" sz="2800" b="1"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sp>
        <p:nvSpPr>
          <p:cNvPr id="2" name="文本框 1"/>
          <p:cNvSpPr txBox="1"/>
          <p:nvPr/>
        </p:nvSpPr>
        <p:spPr>
          <a:xfrm>
            <a:off x="851535" y="1125855"/>
            <a:ext cx="10203815" cy="5354320"/>
          </a:xfrm>
          <a:prstGeom prst="rect">
            <a:avLst/>
          </a:prstGeom>
          <a:noFill/>
        </p:spPr>
        <p:txBody>
          <a:bodyPr wrap="square" rtlCol="0">
            <a:spAutoFit/>
          </a:bodyPr>
          <a:p>
            <a:r>
              <a:rPr lang="zh-CN" altLang="en-US"/>
              <a:t>我们想要的结果</a:t>
            </a:r>
            <a:r>
              <a:rPr lang="zh-CN" altLang="en-US"/>
              <a:t>是只有第一个线程将进入同步部分并创建对象。初始化后，所有后续访问都可以并行运行，而无需同步。</a:t>
            </a:r>
            <a:endParaRPr lang="zh-CN" altLang="en-US"/>
          </a:p>
          <a:p>
            <a:r>
              <a:rPr lang="zh-CN" altLang="en-US"/>
              <a:t>也即我们想要的程序步骤</a:t>
            </a:r>
            <a:r>
              <a:rPr lang="zh-CN" altLang="en-US"/>
              <a:t>如下：</a:t>
            </a:r>
            <a:endParaRPr lang="zh-CN" altLang="en-US"/>
          </a:p>
          <a:p>
            <a:pPr lvl="1"/>
            <a:r>
              <a:rPr lang="en-US" altLang="zh-CN"/>
              <a:t>1</a:t>
            </a:r>
            <a:r>
              <a:rPr lang="zh-CN" altLang="en-US"/>
              <a:t>、检查对象是否在没有锁定的情况下初始化。如果是，则立即返回对象。</a:t>
            </a:r>
            <a:endParaRPr lang="zh-CN" altLang="en-US"/>
          </a:p>
          <a:p>
            <a:pPr lvl="1"/>
            <a:r>
              <a:rPr lang="en-US" altLang="zh-CN"/>
              <a:t>2</a:t>
            </a:r>
            <a:r>
              <a:rPr lang="zh-CN" altLang="en-US"/>
              <a:t>、获取锁并再次检查对象是否已初始化。如果另一个线程之前抓取了锁，则当前线程可以看到该对象已创建，并返回该对象。</a:t>
            </a:r>
            <a:endParaRPr lang="zh-CN" altLang="en-US"/>
          </a:p>
          <a:p>
            <a:pPr lvl="1"/>
            <a:r>
              <a:rPr lang="en-US" altLang="zh-CN"/>
              <a:t>3</a:t>
            </a:r>
            <a:r>
              <a:rPr lang="zh-CN" altLang="en-US"/>
              <a:t>、否则，当前线程将创建对象并返回。</a:t>
            </a:r>
            <a:endParaRPr lang="zh-CN" altLang="en-US"/>
          </a:p>
          <a:p>
            <a:pPr lvl="2"/>
            <a:r>
              <a:rPr lang="zh-CN" altLang="en-US">
                <a:solidFill>
                  <a:schemeClr val="accent5"/>
                </a:solidFill>
              </a:rPr>
              <a:t>class Foo {</a:t>
            </a:r>
            <a:endParaRPr lang="zh-CN" altLang="en-US">
              <a:solidFill>
                <a:schemeClr val="accent5"/>
              </a:solidFill>
            </a:endParaRPr>
          </a:p>
          <a:p>
            <a:pPr lvl="2"/>
            <a:r>
              <a:rPr lang="zh-CN" altLang="en-US">
                <a:solidFill>
                  <a:schemeClr val="accent5"/>
                </a:solidFill>
              </a:rPr>
              <a:t>    private Helper helper = null;</a:t>
            </a:r>
            <a:endParaRPr lang="zh-CN" altLang="en-US">
              <a:solidFill>
                <a:schemeClr val="accent5"/>
              </a:solidFill>
            </a:endParaRPr>
          </a:p>
          <a:p>
            <a:pPr lvl="2"/>
            <a:r>
              <a:rPr lang="zh-CN" altLang="en-US">
                <a:solidFill>
                  <a:schemeClr val="accent5"/>
                </a:solidFill>
              </a:rPr>
              <a:t>    public Helper getHelper() {</a:t>
            </a:r>
            <a:endParaRPr lang="zh-CN" altLang="en-US">
              <a:solidFill>
                <a:schemeClr val="accent5"/>
              </a:solidFill>
            </a:endParaRPr>
          </a:p>
          <a:p>
            <a:pPr lvl="2"/>
            <a:r>
              <a:rPr lang="zh-CN" altLang="en-US">
                <a:solidFill>
                  <a:schemeClr val="accent5"/>
                </a:solidFill>
              </a:rPr>
              <a:t>        if (helper == null) {              // first check</a:t>
            </a:r>
            <a:endParaRPr lang="zh-CN" altLang="en-US">
              <a:solidFill>
                <a:schemeClr val="accent5"/>
              </a:solidFill>
            </a:endParaRPr>
          </a:p>
          <a:p>
            <a:pPr lvl="2"/>
            <a:r>
              <a:rPr lang="zh-CN" altLang="en-US">
                <a:solidFill>
                  <a:schemeClr val="accent5"/>
                </a:solidFill>
              </a:rPr>
              <a:t>            synchronized(this) {</a:t>
            </a:r>
            <a:endParaRPr lang="zh-CN" altLang="en-US">
              <a:solidFill>
                <a:schemeClr val="accent5"/>
              </a:solidFill>
            </a:endParaRPr>
          </a:p>
          <a:p>
            <a:pPr lvl="2"/>
            <a:r>
              <a:rPr lang="zh-CN" altLang="en-US">
                <a:solidFill>
                  <a:schemeClr val="accent5"/>
                </a:solidFill>
              </a:rPr>
              <a:t>                if (helper == null)         // second check</a:t>
            </a:r>
            <a:endParaRPr lang="zh-CN" altLang="en-US">
              <a:solidFill>
                <a:schemeClr val="accent5"/>
              </a:solidFill>
            </a:endParaRPr>
          </a:p>
          <a:p>
            <a:pPr lvl="2"/>
            <a:r>
              <a:rPr lang="zh-CN" altLang="en-US">
                <a:solidFill>
                  <a:schemeClr val="accent5"/>
                </a:solidFill>
              </a:rPr>
              <a:t>                    helper = new Helper();</a:t>
            </a:r>
            <a:endParaRPr lang="zh-CN" altLang="en-US">
              <a:solidFill>
                <a:schemeClr val="accent5"/>
              </a:solidFill>
            </a:endParaRPr>
          </a:p>
          <a:p>
            <a:pPr lvl="2"/>
            <a:r>
              <a:rPr lang="zh-CN" altLang="en-US">
                <a:solidFill>
                  <a:schemeClr val="accent5"/>
                </a:solidFill>
              </a:rPr>
              <a:t>            }</a:t>
            </a:r>
            <a:endParaRPr lang="zh-CN" altLang="en-US">
              <a:solidFill>
                <a:schemeClr val="accent5"/>
              </a:solidFill>
            </a:endParaRPr>
          </a:p>
          <a:p>
            <a:pPr lvl="2"/>
            <a:r>
              <a:rPr lang="zh-CN" altLang="en-US">
                <a:solidFill>
                  <a:schemeClr val="accent5"/>
                </a:solidFill>
              </a:rPr>
              <a:t>        }</a:t>
            </a:r>
            <a:endParaRPr lang="zh-CN" altLang="en-US">
              <a:solidFill>
                <a:schemeClr val="accent5"/>
              </a:solidFill>
            </a:endParaRPr>
          </a:p>
          <a:p>
            <a:pPr lvl="2"/>
            <a:r>
              <a:rPr lang="zh-CN" altLang="en-US">
                <a:solidFill>
                  <a:schemeClr val="accent5"/>
                </a:solidFill>
              </a:rPr>
              <a:t>        return helper;</a:t>
            </a:r>
            <a:endParaRPr lang="zh-CN" altLang="en-US">
              <a:solidFill>
                <a:schemeClr val="accent5"/>
              </a:solidFill>
            </a:endParaRPr>
          </a:p>
          <a:p>
            <a:pPr lvl="2"/>
            <a:r>
              <a:rPr lang="zh-CN" altLang="en-US">
                <a:solidFill>
                  <a:schemeClr val="accent5"/>
                </a:solidFill>
              </a:rPr>
              <a:t>    }</a:t>
            </a:r>
            <a:endParaRPr lang="zh-CN" altLang="en-US">
              <a:solidFill>
                <a:schemeClr val="accent5"/>
              </a:solidFill>
            </a:endParaRPr>
          </a:p>
          <a:p>
            <a:pPr lvl="2"/>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88640" y="413466"/>
            <a:ext cx="1036530" cy="1029540"/>
          </a:xfrm>
          <a:prstGeom prst="rect">
            <a:avLst/>
          </a:prstGeom>
        </p:spPr>
      </p:pic>
      <p:sp>
        <p:nvSpPr>
          <p:cNvPr id="8" name="文本框 7"/>
          <p:cNvSpPr txBox="1"/>
          <p:nvPr/>
        </p:nvSpPr>
        <p:spPr>
          <a:xfrm>
            <a:off x="578505" y="503576"/>
            <a:ext cx="3725162" cy="521970"/>
          </a:xfrm>
          <a:prstGeom prst="rect">
            <a:avLst/>
          </a:prstGeom>
          <a:noFill/>
        </p:spPr>
        <p:txBody>
          <a:bodyPr wrap="square" rtlCol="0">
            <a:spAutoFit/>
          </a:bodyPr>
          <a:lstStyle/>
          <a:p>
            <a:r>
              <a:rPr lang="en-US" altLang="zh-CN" sz="2800" b="1" dirty="0">
                <a:solidFill>
                  <a:srgbClr val="7B68A1"/>
                </a:solidFill>
                <a:latin typeface="思源黑体 CN Normal" panose="020B0400000000000000" pitchFamily="34" charset="-122"/>
                <a:ea typeface="思源黑体 CN Normal" panose="020B0400000000000000" pitchFamily="34" charset="-122"/>
              </a:rPr>
              <a:t>1.</a:t>
            </a:r>
            <a:r>
              <a:rPr lang="zh-CN" altLang="en-US" sz="2800" b="1" dirty="0">
                <a:solidFill>
                  <a:srgbClr val="7B68A1"/>
                </a:solidFill>
                <a:latin typeface="思源黑体 CN Normal" panose="020B0400000000000000" pitchFamily="34" charset="-122"/>
                <a:ea typeface="思源黑体 CN Normal" panose="020B0400000000000000" pitchFamily="34" charset="-122"/>
              </a:rPr>
              <a:t> 问题</a:t>
            </a:r>
            <a:r>
              <a:rPr lang="zh-CN" altLang="en-US" sz="2800" b="1" dirty="0">
                <a:solidFill>
                  <a:srgbClr val="7B68A1"/>
                </a:solidFill>
                <a:latin typeface="思源黑体 CN Normal" panose="020B0400000000000000" pitchFamily="34" charset="-122"/>
                <a:ea typeface="思源黑体 CN Normal" panose="020B0400000000000000" pitchFamily="34" charset="-122"/>
              </a:rPr>
              <a:t>阐述</a:t>
            </a:r>
            <a:endParaRPr lang="zh-CN" altLang="en-US" sz="2800" b="1" dirty="0">
              <a:solidFill>
                <a:srgbClr val="7B68A1"/>
              </a:solidFill>
              <a:latin typeface="思源黑体 CN Normal" panose="020B0400000000000000" pitchFamily="34" charset="-122"/>
              <a:ea typeface="思源黑体 CN Normal" panose="020B0400000000000000" pitchFamily="34" charset="-122"/>
            </a:endParaRPr>
          </a:p>
        </p:txBody>
      </p:sp>
      <p:pic>
        <p:nvPicPr>
          <p:cNvPr id="2" name="图片 1"/>
          <p:cNvPicPr>
            <a:picLocks noChangeAspect="1"/>
          </p:cNvPicPr>
          <p:nvPr/>
        </p:nvPicPr>
        <p:blipFill>
          <a:blip r:embed="rId2"/>
          <a:stretch>
            <a:fillRect/>
          </a:stretch>
        </p:blipFill>
        <p:spPr>
          <a:xfrm>
            <a:off x="818515" y="1025525"/>
            <a:ext cx="6144260" cy="5096510"/>
          </a:xfrm>
          <a:prstGeom prst="rect">
            <a:avLst/>
          </a:prstGeom>
        </p:spPr>
      </p:pic>
      <p:sp>
        <p:nvSpPr>
          <p:cNvPr id="3" name="文本框 2"/>
          <p:cNvSpPr txBox="1"/>
          <p:nvPr/>
        </p:nvSpPr>
        <p:spPr>
          <a:xfrm>
            <a:off x="7596505" y="4260850"/>
            <a:ext cx="4138295" cy="922020"/>
          </a:xfrm>
          <a:prstGeom prst="rect">
            <a:avLst/>
          </a:prstGeom>
          <a:noFill/>
        </p:spPr>
        <p:txBody>
          <a:bodyPr wrap="square" rtlCol="0">
            <a:spAutoFit/>
          </a:bodyPr>
          <a:p>
            <a:r>
              <a:rPr lang="zh-CN" altLang="en-US"/>
              <a:t>程序可以产生这个效果，这就是Double-Checked Locking，但是这种方式会产生</a:t>
            </a:r>
            <a:r>
              <a:rPr lang="en-US" altLang="zh-CN"/>
              <a:t>Broken</a:t>
            </a:r>
            <a:r>
              <a:rPr lang="zh-CN" altLang="en-US"/>
              <a:t>问题，没有成功锁上，</a:t>
            </a:r>
            <a:r>
              <a:rPr lang="zh-CN" altLang="en-US"/>
              <a:t>实现同步</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0" advTm="3000">
        <p:cut/>
      </p:transition>
    </mc:Choice>
    <mc:Fallback>
      <p:transition advTm="3000">
        <p:cut/>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简约2.5D毕业论文答辩PPT模板"/>
  <p:tag name="COMMONDATA" val="eyJoZGlkIjoiNzkzOWY4YzhjOGEyNDFiMjUzMjJmM2VhYjEwMWI5Y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4335</Words>
  <Application>WPS 演示</Application>
  <PresentationFormat>宽屏</PresentationFormat>
  <Paragraphs>234</Paragraphs>
  <Slides>19</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思源黑体 CN Normal</vt:lpstr>
      <vt:lpstr>黑体</vt:lpstr>
      <vt:lpstr>方正正黑简体</vt:lpstr>
      <vt:lpstr>微软雅黑</vt:lpstr>
      <vt:lpstr>Arial Unicode MS</vt:lpstr>
      <vt:lpstr>Calibri Light</vt:lpstr>
      <vt:lpstr>Calibri</vt:lpstr>
      <vt:lpstr>Cambria Math</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简约2.5D毕业论文答辩PPT模板</dc:title>
  <dc:creator>User</dc:creator>
  <cp:lastModifiedBy>高祎珂</cp:lastModifiedBy>
  <cp:revision>60</cp:revision>
  <dcterms:created xsi:type="dcterms:W3CDTF">2022-05-15T07:36:00Z</dcterms:created>
  <dcterms:modified xsi:type="dcterms:W3CDTF">2022-06-05T04:18:17Z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7F0AF030DBE04AB5963D8797AEA21322</vt:lpwstr>
  </property>
  <property fmtid="{D5CDD505-2E9C-101B-9397-08002B2CF9AE}" pid="3" name="KSOProductBuildVer">
    <vt:lpwstr>2052-11.1.0.11744</vt:lpwstr>
  </property>
</Properties>
</file>