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7" r:id="rId4"/>
    <p:sldId id="262" r:id="rId5"/>
    <p:sldId id="263" r:id="rId6"/>
    <p:sldId id="258" r:id="rId7"/>
    <p:sldId id="265" r:id="rId8"/>
    <p:sldId id="264" r:id="rId9"/>
    <p:sldId id="259" r:id="rId10"/>
    <p:sldId id="260" r:id="rId11"/>
    <p:sldId id="266" r:id="rId12"/>
    <p:sldId id="277" r:id="rId13"/>
    <p:sldId id="261" r:id="rId14"/>
    <p:sldId id="267" r:id="rId15"/>
    <p:sldId id="268" r:id="rId16"/>
    <p:sldId id="269" r:id="rId17"/>
    <p:sldId id="270" r:id="rId18"/>
    <p:sldId id="271" r:id="rId19"/>
    <p:sldId id="272" r:id="rId20"/>
    <p:sldId id="273" r:id="rId21"/>
    <p:sldId id="274"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p:scale>
          <a:sx n="86" d="100"/>
          <a:sy n="86"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50562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07767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263999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059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146008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2904254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38786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80649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206961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232358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7030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06638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28818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05538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12800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312450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D3367B-47FA-4A54-821E-E5C9E7A0FFCB}" type="datetimeFigureOut">
              <a:rPr kumimoji="1" lang="ja-JP" altLang="en-US" smtClean="0"/>
              <a:t>2019/7/18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8611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D3367B-47FA-4A54-821E-E5C9E7A0FFCB}" type="datetimeFigureOut">
              <a:rPr kumimoji="1" lang="ja-JP" altLang="en-US" smtClean="0"/>
              <a:t>2019/7/18</a:t>
            </a:fld>
            <a:endParaRPr kumimoji="1" lang="ja-JP"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4A4B40E-272A-4131-9846-04C206031E9C}" type="slidenum">
              <a:rPr kumimoji="1" lang="ja-JP" altLang="en-US" smtClean="0"/>
              <a:t>‹#›</a:t>
            </a:fld>
            <a:endParaRPr kumimoji="1" lang="ja-JP" altLang="en-US"/>
          </a:p>
        </p:txBody>
      </p:sp>
    </p:spTree>
    <p:extLst>
      <p:ext uri="{BB962C8B-B14F-4D97-AF65-F5344CB8AC3E}">
        <p14:creationId xmlns:p14="http://schemas.microsoft.com/office/powerpoint/2010/main" val="1224898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xp3.github.io/TypingGame0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4E97516-DED6-498C-AA5A-0EB0657CE458}"/>
              </a:ext>
            </a:extLst>
          </p:cNvPr>
          <p:cNvSpPr>
            <a:spLocks noGrp="1"/>
          </p:cNvSpPr>
          <p:nvPr>
            <p:ph type="ctrTitle"/>
          </p:nvPr>
        </p:nvSpPr>
        <p:spPr/>
        <p:txBody>
          <a:bodyPr/>
          <a:lstStyle/>
          <a:p>
            <a:r>
              <a:rPr kumimoji="1" lang="en-US" altLang="ja-JP" dirty="0"/>
              <a:t>Web</a:t>
            </a:r>
            <a:r>
              <a:rPr kumimoji="1" lang="ja-JP" altLang="en-US" dirty="0"/>
              <a:t>アプリケーション作成</a:t>
            </a:r>
          </a:p>
        </p:txBody>
      </p:sp>
      <p:sp>
        <p:nvSpPr>
          <p:cNvPr id="5" name="字幕 4">
            <a:extLst>
              <a:ext uri="{FF2B5EF4-FFF2-40B4-BE49-F238E27FC236}">
                <a16:creationId xmlns:a16="http://schemas.microsoft.com/office/drawing/2014/main" id="{9704B6DF-FBDA-48B9-B2A6-408CE30091DF}"/>
              </a:ext>
            </a:extLst>
          </p:cNvPr>
          <p:cNvSpPr>
            <a:spLocks noGrp="1"/>
          </p:cNvSpPr>
          <p:nvPr>
            <p:ph type="subTitle" idx="1"/>
          </p:nvPr>
        </p:nvSpPr>
        <p:spPr>
          <a:xfrm>
            <a:off x="1370693" y="3598339"/>
            <a:ext cx="9440034" cy="1049867"/>
          </a:xfrm>
        </p:spPr>
        <p:txBody>
          <a:bodyPr>
            <a:normAutofit/>
          </a:bodyPr>
          <a:lstStyle/>
          <a:p>
            <a:r>
              <a:rPr lang="ja-JP" altLang="en-US" sz="2800" dirty="0"/>
              <a:t>木村・富田</a:t>
            </a:r>
            <a:endParaRPr kumimoji="1" lang="ja-JP" altLang="en-US" sz="2800" dirty="0"/>
          </a:p>
        </p:txBody>
      </p:sp>
      <p:sp>
        <p:nvSpPr>
          <p:cNvPr id="8" name="字幕 4">
            <a:extLst>
              <a:ext uri="{FF2B5EF4-FFF2-40B4-BE49-F238E27FC236}">
                <a16:creationId xmlns:a16="http://schemas.microsoft.com/office/drawing/2014/main" id="{37E93298-59BC-4945-A99E-6F7B80A60039}"/>
              </a:ext>
            </a:extLst>
          </p:cNvPr>
          <p:cNvSpPr txBox="1">
            <a:spLocks/>
          </p:cNvSpPr>
          <p:nvPr/>
        </p:nvSpPr>
        <p:spPr>
          <a:xfrm>
            <a:off x="1370693" y="4377273"/>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kumimoji="1"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kumimoji="1"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kumimoji="1"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kumimoji="1"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ja-JP" altLang="en-US" sz="2800" dirty="0"/>
              <a:t>成果物の</a:t>
            </a:r>
            <a:r>
              <a:rPr lang="en-US" altLang="ja-JP" sz="2800" dirty="0"/>
              <a:t>URL</a:t>
            </a:r>
            <a:r>
              <a:rPr lang="ja-JP" altLang="en-US" sz="2800" dirty="0"/>
              <a:t>：</a:t>
            </a:r>
            <a:r>
              <a:rPr lang="en-US" altLang="ja-JP" sz="2800" dirty="0">
                <a:hlinkClick r:id="rId2"/>
              </a:rPr>
              <a:t>https://exp3.github.io/TypingGame01/</a:t>
            </a:r>
            <a:endParaRPr lang="ja-JP" altLang="en-US" sz="2800" dirty="0"/>
          </a:p>
        </p:txBody>
      </p:sp>
      <p:pic>
        <p:nvPicPr>
          <p:cNvPr id="3" name="図 2">
            <a:extLst>
              <a:ext uri="{FF2B5EF4-FFF2-40B4-BE49-F238E27FC236}">
                <a16:creationId xmlns:a16="http://schemas.microsoft.com/office/drawing/2014/main" id="{70F307C2-32BF-406F-920E-B4BD60A28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033" y="4932286"/>
            <a:ext cx="1713857" cy="1713857"/>
          </a:xfrm>
          <a:prstGeom prst="rect">
            <a:avLst/>
          </a:prstGeom>
        </p:spPr>
      </p:pic>
    </p:spTree>
    <p:extLst>
      <p:ext uri="{BB962C8B-B14F-4D97-AF65-F5344CB8AC3E}">
        <p14:creationId xmlns:p14="http://schemas.microsoft.com/office/powerpoint/2010/main" val="132444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18BE7-B0E3-4D8F-B986-2E53DC17ADCA}"/>
              </a:ext>
            </a:extLst>
          </p:cNvPr>
          <p:cNvSpPr>
            <a:spLocks noGrp="1"/>
          </p:cNvSpPr>
          <p:nvPr>
            <p:ph type="title"/>
          </p:nvPr>
        </p:nvSpPr>
        <p:spPr>
          <a:xfrm>
            <a:off x="913795" y="609600"/>
            <a:ext cx="10353762" cy="970450"/>
          </a:xfrm>
        </p:spPr>
        <p:txBody>
          <a:bodyPr/>
          <a:lstStyle/>
          <a:p>
            <a:r>
              <a:rPr kumimoji="1" lang="ja-JP" altLang="en-US"/>
              <a:t>開発時の工夫点</a:t>
            </a:r>
            <a:endParaRPr kumimoji="1" lang="ja-JP" altLang="en-US" dirty="0"/>
          </a:p>
        </p:txBody>
      </p:sp>
      <p:sp>
        <p:nvSpPr>
          <p:cNvPr id="3" name="コンテンツ プレースホルダー 2">
            <a:extLst>
              <a:ext uri="{FF2B5EF4-FFF2-40B4-BE49-F238E27FC236}">
                <a16:creationId xmlns:a16="http://schemas.microsoft.com/office/drawing/2014/main" id="{69AE6C4F-E397-48A9-BD75-A663E3D62C9E}"/>
              </a:ext>
            </a:extLst>
          </p:cNvPr>
          <p:cNvSpPr>
            <a:spLocks noGrp="1"/>
          </p:cNvSpPr>
          <p:nvPr>
            <p:ph idx="1"/>
          </p:nvPr>
        </p:nvSpPr>
        <p:spPr>
          <a:xfrm>
            <a:off x="550416" y="1825625"/>
            <a:ext cx="5406501" cy="4351338"/>
          </a:xfrm>
        </p:spPr>
        <p:txBody>
          <a:bodyPr>
            <a:normAutofit/>
          </a:bodyPr>
          <a:lstStyle/>
          <a:p>
            <a:pPr marL="0" indent="0">
              <a:buNone/>
            </a:pPr>
            <a:r>
              <a:rPr kumimoji="1" lang="ja-JP" altLang="en-US" sz="2800" dirty="0">
                <a:effectLst/>
              </a:rPr>
              <a:t>１</a:t>
            </a:r>
            <a:endParaRPr kumimoji="1" lang="en-US" altLang="ja-JP" sz="2800" dirty="0">
              <a:effectLst/>
            </a:endParaRPr>
          </a:p>
          <a:p>
            <a:pPr marL="0" indent="0">
              <a:buNone/>
            </a:pPr>
            <a:r>
              <a:rPr kumimoji="1" lang="ja-JP" altLang="en-US" sz="2800" dirty="0">
                <a:effectLst/>
              </a:rPr>
              <a:t>サーバーサイドの用意と同時</a:t>
            </a:r>
            <a:r>
              <a:rPr lang="ja-JP" altLang="en-US" sz="2800" dirty="0">
                <a:effectLst/>
              </a:rPr>
              <a:t>進行</a:t>
            </a:r>
            <a:endParaRPr kumimoji="1" lang="en-US" altLang="ja-JP" sz="2800" dirty="0">
              <a:effectLst/>
            </a:endParaRPr>
          </a:p>
          <a:p>
            <a:pPr marL="0" indent="0">
              <a:buNone/>
            </a:pPr>
            <a:r>
              <a:rPr lang="ja-JP" altLang="en-US" sz="2800" dirty="0">
                <a:effectLst/>
              </a:rPr>
              <a:t>↓</a:t>
            </a:r>
            <a:endParaRPr lang="en-US" altLang="ja-JP" sz="2800" dirty="0">
              <a:effectLst/>
            </a:endParaRPr>
          </a:p>
          <a:p>
            <a:pPr marL="0" indent="0">
              <a:buNone/>
            </a:pPr>
            <a:r>
              <a:rPr kumimoji="1" lang="ja-JP" altLang="en-US" sz="2800" dirty="0">
                <a:effectLst/>
              </a:rPr>
              <a:t>実際にすぐ試すことができない</a:t>
            </a:r>
            <a:endParaRPr kumimoji="1" lang="en-US" altLang="ja-JP" sz="2800" dirty="0">
              <a:effectLst/>
            </a:endParaRPr>
          </a:p>
          <a:p>
            <a:pPr marL="0" indent="0">
              <a:buNone/>
            </a:pPr>
            <a:r>
              <a:rPr lang="ja-JP" altLang="en-US" sz="2800" dirty="0">
                <a:effectLst/>
              </a:rPr>
              <a:t>↓</a:t>
            </a:r>
            <a:endParaRPr lang="en-US" altLang="ja-JP" sz="2800" dirty="0">
              <a:effectLst/>
            </a:endParaRPr>
          </a:p>
          <a:p>
            <a:pPr marL="0" indent="0">
              <a:buNone/>
            </a:pPr>
            <a:r>
              <a:rPr kumimoji="1" lang="en-US" altLang="ja-JP" sz="2800" dirty="0">
                <a:effectLst/>
              </a:rPr>
              <a:t>GitH</a:t>
            </a:r>
            <a:r>
              <a:rPr lang="en-US" altLang="ja-JP" sz="2800" dirty="0">
                <a:effectLst/>
              </a:rPr>
              <a:t>ub</a:t>
            </a:r>
            <a:r>
              <a:rPr lang="ja-JP" altLang="en-US" sz="2800" dirty="0">
                <a:effectLst/>
              </a:rPr>
              <a:t>の活用</a:t>
            </a:r>
            <a:endParaRPr lang="en-US" altLang="ja-JP" sz="2800" dirty="0">
              <a:effectLst/>
            </a:endParaRPr>
          </a:p>
          <a:p>
            <a:pPr marL="0" indent="0">
              <a:buNone/>
            </a:pPr>
            <a:endParaRPr kumimoji="1" lang="en-US" altLang="ja-JP" sz="2800" dirty="0">
              <a:effectLst/>
            </a:endParaRPr>
          </a:p>
          <a:p>
            <a:pPr marL="0" indent="0">
              <a:buNone/>
            </a:pPr>
            <a:endParaRPr kumimoji="1" lang="ja-JP" altLang="en-US" sz="2800" dirty="0">
              <a:effectLst/>
            </a:endParaRPr>
          </a:p>
        </p:txBody>
      </p:sp>
      <p:sp>
        <p:nvSpPr>
          <p:cNvPr id="4" name="コンテンツ プレースホルダー 2">
            <a:extLst>
              <a:ext uri="{FF2B5EF4-FFF2-40B4-BE49-F238E27FC236}">
                <a16:creationId xmlns:a16="http://schemas.microsoft.com/office/drawing/2014/main" id="{6FAC24D5-BE6D-43EA-9253-60EF4FCA886C}"/>
              </a:ext>
            </a:extLst>
          </p:cNvPr>
          <p:cNvSpPr txBox="1">
            <a:spLocks/>
          </p:cNvSpPr>
          <p:nvPr/>
        </p:nvSpPr>
        <p:spPr>
          <a:xfrm>
            <a:off x="5868686" y="1953209"/>
            <a:ext cx="60569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2"/>
                </a:solidFill>
              </a:rPr>
              <a:t>２</a:t>
            </a:r>
            <a:endParaRPr lang="en-US" altLang="ja-JP" dirty="0">
              <a:solidFill>
                <a:schemeClr val="tx2"/>
              </a:solidFill>
            </a:endParaRPr>
          </a:p>
          <a:p>
            <a:pPr marL="0" indent="0">
              <a:buFont typeface="Arial" panose="020B0604020202020204" pitchFamily="34" charset="0"/>
              <a:buNone/>
            </a:pPr>
            <a:r>
              <a:rPr lang="ja-JP" altLang="en-US" dirty="0">
                <a:solidFill>
                  <a:schemeClr val="tx2"/>
                </a:solidFill>
              </a:rPr>
              <a:t>バックスペースに慣れてもらう</a:t>
            </a:r>
            <a:endParaRPr lang="en-US" altLang="ja-JP" dirty="0">
              <a:solidFill>
                <a:schemeClr val="tx2"/>
              </a:solidFill>
            </a:endParaRPr>
          </a:p>
          <a:p>
            <a:pPr marL="0" indent="0">
              <a:buFont typeface="Arial" panose="020B0604020202020204" pitchFamily="34" charset="0"/>
              <a:buNone/>
            </a:pPr>
            <a:r>
              <a:rPr lang="ja-JP" altLang="en-US" dirty="0">
                <a:solidFill>
                  <a:schemeClr val="tx2"/>
                </a:solidFill>
              </a:rPr>
              <a:t>↓</a:t>
            </a:r>
            <a:endParaRPr lang="en-US" altLang="ja-JP" dirty="0">
              <a:solidFill>
                <a:schemeClr val="tx2"/>
              </a:solidFill>
            </a:endParaRPr>
          </a:p>
          <a:p>
            <a:pPr marL="0" indent="0">
              <a:buFont typeface="Arial" panose="020B0604020202020204" pitchFamily="34" charset="0"/>
              <a:buNone/>
            </a:pPr>
            <a:r>
              <a:rPr lang="ja-JP" altLang="en-US" dirty="0">
                <a:solidFill>
                  <a:schemeClr val="tx2"/>
                </a:solidFill>
              </a:rPr>
              <a:t>単語の入力があっていれば正解にした</a:t>
            </a:r>
            <a:endParaRPr lang="en-US" altLang="ja-JP" dirty="0">
              <a:solidFill>
                <a:schemeClr val="tx2"/>
              </a:solidFill>
            </a:endParaRPr>
          </a:p>
        </p:txBody>
      </p:sp>
    </p:spTree>
    <p:extLst>
      <p:ext uri="{BB962C8B-B14F-4D97-AF65-F5344CB8AC3E}">
        <p14:creationId xmlns:p14="http://schemas.microsoft.com/office/powerpoint/2010/main" val="393851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34333-024A-4DD6-80C3-4EBAB69B07F5}"/>
              </a:ext>
            </a:extLst>
          </p:cNvPr>
          <p:cNvSpPr>
            <a:spLocks noGrp="1"/>
          </p:cNvSpPr>
          <p:nvPr>
            <p:ph type="title"/>
          </p:nvPr>
        </p:nvSpPr>
        <p:spPr/>
        <p:txBody>
          <a:bodyPr/>
          <a:lstStyle/>
          <a:p>
            <a:r>
              <a:rPr kumimoji="1" lang="ja-JP" altLang="en-US" dirty="0"/>
              <a:t>デバッグ時に出た改善点</a:t>
            </a:r>
          </a:p>
        </p:txBody>
      </p:sp>
      <p:sp>
        <p:nvSpPr>
          <p:cNvPr id="3" name="コンテンツ プレースホルダー 2">
            <a:extLst>
              <a:ext uri="{FF2B5EF4-FFF2-40B4-BE49-F238E27FC236}">
                <a16:creationId xmlns:a16="http://schemas.microsoft.com/office/drawing/2014/main" id="{6D4F082F-DAB0-4BB4-96FF-37BB8E905207}"/>
              </a:ext>
            </a:extLst>
          </p:cNvPr>
          <p:cNvSpPr>
            <a:spLocks noGrp="1"/>
          </p:cNvSpPr>
          <p:nvPr>
            <p:ph idx="1"/>
          </p:nvPr>
        </p:nvSpPr>
        <p:spPr>
          <a:xfrm>
            <a:off x="600265" y="1740470"/>
            <a:ext cx="10980821" cy="4716477"/>
          </a:xfrm>
        </p:spPr>
        <p:txBody>
          <a:bodyPr>
            <a:normAutofit lnSpcReduction="10000"/>
          </a:bodyPr>
          <a:lstStyle/>
          <a:p>
            <a:r>
              <a:rPr kumimoji="1" lang="ja-JP" altLang="en-US" sz="2800" dirty="0"/>
              <a:t>用意した単語の量が少ない→簡単に増やせる機能を実装できる</a:t>
            </a:r>
            <a:endParaRPr kumimoji="1" lang="en-US" altLang="ja-JP" sz="2800" dirty="0"/>
          </a:p>
          <a:p>
            <a:endParaRPr lang="en-US" altLang="ja-JP" sz="2800" dirty="0"/>
          </a:p>
          <a:p>
            <a:r>
              <a:rPr kumimoji="1" lang="en-US" altLang="ja-JP" sz="2800" dirty="0"/>
              <a:t>PC</a:t>
            </a:r>
            <a:r>
              <a:rPr kumimoji="1" lang="ja-JP" altLang="en-US" sz="2800" dirty="0"/>
              <a:t>ごとにスコアを保持したい→サーバー側で保存できるようにすればできるかも</a:t>
            </a:r>
            <a:endParaRPr kumimoji="1" lang="en-US" altLang="ja-JP" sz="2800" dirty="0"/>
          </a:p>
          <a:p>
            <a:endParaRPr lang="en-US" altLang="ja-JP" sz="2800" dirty="0"/>
          </a:p>
          <a:p>
            <a:r>
              <a:rPr kumimoji="1" lang="ja-JP" altLang="en-US" sz="2800" dirty="0"/>
              <a:t>難易度の選択が</a:t>
            </a:r>
            <a:r>
              <a:rPr lang="ja-JP" altLang="en-US" sz="2800" dirty="0"/>
              <a:t>ほしい</a:t>
            </a:r>
            <a:r>
              <a:rPr kumimoji="1" lang="ja-JP" altLang="en-US" sz="2800" dirty="0"/>
              <a:t>→単語の種類や制限時間を選べるようにしたい。</a:t>
            </a:r>
            <a:endParaRPr kumimoji="1" lang="en-US" altLang="ja-JP" sz="2800" dirty="0"/>
          </a:p>
          <a:p>
            <a:pPr marL="36900" indent="0">
              <a:buNone/>
            </a:pPr>
            <a:r>
              <a:rPr kumimoji="1" lang="ja-JP" altLang="en-US" sz="2800" dirty="0"/>
              <a:t>　　↓</a:t>
            </a:r>
            <a:endParaRPr kumimoji="1" lang="en-US" altLang="ja-JP" sz="2800" dirty="0"/>
          </a:p>
          <a:p>
            <a:pPr marL="36900" indent="0">
              <a:buNone/>
            </a:pPr>
            <a:r>
              <a:rPr kumimoji="1" lang="ja-JP" altLang="en-US" sz="2800" dirty="0"/>
              <a:t>　単語の内容で分けるのも面白いかも</a:t>
            </a:r>
          </a:p>
        </p:txBody>
      </p:sp>
    </p:spTree>
    <p:extLst>
      <p:ext uri="{BB962C8B-B14F-4D97-AF65-F5344CB8AC3E}">
        <p14:creationId xmlns:p14="http://schemas.microsoft.com/office/powerpoint/2010/main" val="147001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45D69-8F5B-4E9F-A778-CF97C22E585D}"/>
              </a:ext>
            </a:extLst>
          </p:cNvPr>
          <p:cNvSpPr>
            <a:spLocks noGrp="1"/>
          </p:cNvSpPr>
          <p:nvPr>
            <p:ph type="title"/>
          </p:nvPr>
        </p:nvSpPr>
        <p:spPr/>
        <p:txBody>
          <a:bodyPr/>
          <a:lstStyle/>
          <a:p>
            <a:r>
              <a:rPr kumimoji="1" lang="ja-JP" altLang="en-US" dirty="0"/>
              <a:t>その他改善点</a:t>
            </a:r>
          </a:p>
        </p:txBody>
      </p:sp>
      <p:sp>
        <p:nvSpPr>
          <p:cNvPr id="3" name="コンテンツ プレースホルダー 2">
            <a:extLst>
              <a:ext uri="{FF2B5EF4-FFF2-40B4-BE49-F238E27FC236}">
                <a16:creationId xmlns:a16="http://schemas.microsoft.com/office/drawing/2014/main" id="{4E8939E2-C696-446A-9922-A9C7C1482002}"/>
              </a:ext>
            </a:extLst>
          </p:cNvPr>
          <p:cNvSpPr>
            <a:spLocks noGrp="1"/>
          </p:cNvSpPr>
          <p:nvPr>
            <p:ph idx="1"/>
          </p:nvPr>
        </p:nvSpPr>
        <p:spPr/>
        <p:txBody>
          <a:bodyPr>
            <a:normAutofit/>
          </a:bodyPr>
          <a:lstStyle/>
          <a:p>
            <a:r>
              <a:rPr kumimoji="1" lang="ja-JP" altLang="en-US" sz="3200" dirty="0"/>
              <a:t>サイトの説明を</a:t>
            </a:r>
            <a:r>
              <a:rPr kumimoji="1" lang="en-US" altLang="ja-JP" sz="3200" dirty="0"/>
              <a:t>HTML</a:t>
            </a:r>
            <a:r>
              <a:rPr kumimoji="1" lang="ja-JP" altLang="en-US" sz="3200" dirty="0"/>
              <a:t>で書いた</a:t>
            </a:r>
            <a:endParaRPr kumimoji="1" lang="en-US" altLang="ja-JP" sz="3200" dirty="0"/>
          </a:p>
          <a:p>
            <a:pPr marL="36900" indent="0">
              <a:buNone/>
            </a:pPr>
            <a:r>
              <a:rPr kumimoji="1" lang="ja-JP" altLang="en-US" sz="3200" dirty="0"/>
              <a:t>　↓</a:t>
            </a:r>
            <a:endParaRPr kumimoji="1" lang="en-US" altLang="ja-JP" sz="3200" dirty="0"/>
          </a:p>
          <a:p>
            <a:pPr marL="36900" indent="0">
              <a:buNone/>
            </a:pPr>
            <a:r>
              <a:rPr lang="ja-JP" altLang="en-US" sz="3200" dirty="0"/>
              <a:t>　</a:t>
            </a:r>
            <a:r>
              <a:rPr lang="en-US" altLang="ja-JP" sz="3200" dirty="0"/>
              <a:t>CSS</a:t>
            </a:r>
            <a:r>
              <a:rPr lang="ja-JP" altLang="en-US" sz="3200"/>
              <a:t>の勉強を怠っていたので環境によって表示が安定しなくなった。</a:t>
            </a:r>
            <a:endParaRPr kumimoji="1" lang="ja-JP" altLang="en-US" sz="3200" dirty="0"/>
          </a:p>
        </p:txBody>
      </p:sp>
    </p:spTree>
    <p:extLst>
      <p:ext uri="{BB962C8B-B14F-4D97-AF65-F5344CB8AC3E}">
        <p14:creationId xmlns:p14="http://schemas.microsoft.com/office/powerpoint/2010/main" val="114711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C2178-D700-41A3-9CB6-736BC6835425}"/>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8DF93163-CFBD-4B00-AACF-EBB64086AEB2}"/>
              </a:ext>
            </a:extLst>
          </p:cNvPr>
          <p:cNvSpPr>
            <a:spLocks noGrp="1"/>
          </p:cNvSpPr>
          <p:nvPr>
            <p:ph idx="1"/>
          </p:nvPr>
        </p:nvSpPr>
        <p:spPr/>
        <p:txBody>
          <a:bodyPr>
            <a:normAutofit fontScale="92500" lnSpcReduction="20000"/>
          </a:bodyPr>
          <a:lstStyle/>
          <a:p>
            <a:pPr indent="-342900"/>
            <a:r>
              <a:rPr kumimoji="1" lang="ja-JP" altLang="en-US" sz="3200" dirty="0"/>
              <a:t>少ない時間だったが、完成にもっていけたのはよかった</a:t>
            </a:r>
            <a:endParaRPr kumimoji="1" lang="en-US" altLang="ja-JP" sz="3200" dirty="0"/>
          </a:p>
          <a:p>
            <a:pPr indent="-342900"/>
            <a:endParaRPr lang="en-US" altLang="ja-JP" sz="3200" dirty="0"/>
          </a:p>
          <a:p>
            <a:pPr indent="-342900"/>
            <a:r>
              <a:rPr lang="ja-JP" altLang="en-US" sz="3200" dirty="0"/>
              <a:t>スケジュール的な意味でサーバーサイド班との連携が難しかった</a:t>
            </a:r>
            <a:endParaRPr lang="en-US" altLang="ja-JP" sz="3200" dirty="0"/>
          </a:p>
          <a:p>
            <a:pPr marL="0" indent="0">
              <a:buNone/>
            </a:pPr>
            <a:r>
              <a:rPr lang="ja-JP" altLang="en-US" sz="3200" dirty="0"/>
              <a:t>　（丸投げになってしまった）</a:t>
            </a:r>
            <a:endParaRPr lang="en-US" altLang="ja-JP" sz="3200" dirty="0"/>
          </a:p>
          <a:p>
            <a:pPr indent="-342900"/>
            <a:endParaRPr kumimoji="1" lang="en-US" altLang="ja-JP" sz="3200" dirty="0"/>
          </a:p>
          <a:p>
            <a:pPr indent="-342900"/>
            <a:r>
              <a:rPr kumimoji="1" lang="en-US" altLang="ja-JP" sz="3200" dirty="0"/>
              <a:t>e-</a:t>
            </a:r>
            <a:r>
              <a:rPr kumimoji="1" lang="ja-JP" altLang="en-US" sz="3200" dirty="0"/>
              <a:t>創造工学演習の参加者以外の協力してくれた人たちにも感謝したい</a:t>
            </a:r>
          </a:p>
        </p:txBody>
      </p:sp>
    </p:spTree>
    <p:extLst>
      <p:ext uri="{BB962C8B-B14F-4D97-AF65-F5344CB8AC3E}">
        <p14:creationId xmlns:p14="http://schemas.microsoft.com/office/powerpoint/2010/main" val="199236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4529" y="1714500"/>
            <a:ext cx="10515600" cy="2612571"/>
          </a:xfrm>
        </p:spPr>
        <p:txBody>
          <a:bodyPr/>
          <a:lstStyle/>
          <a:p>
            <a:pPr algn="ctr"/>
            <a:br>
              <a:rPr lang="en-US" altLang="ja-JP" dirty="0">
                <a:solidFill>
                  <a:schemeClr val="bg1"/>
                </a:solidFill>
              </a:rPr>
            </a:br>
            <a:r>
              <a:rPr lang="en-US" altLang="ja-JP" sz="8000" b="1" dirty="0">
                <a:solidFill>
                  <a:srgbClr val="FFFF00"/>
                </a:solidFill>
              </a:rPr>
              <a:t>Web</a:t>
            </a:r>
            <a:r>
              <a:rPr lang="ja-JP" altLang="en-US" sz="8000" b="1" dirty="0">
                <a:solidFill>
                  <a:srgbClr val="FFFF00"/>
                </a:solidFill>
              </a:rPr>
              <a:t>サーバについて</a:t>
            </a:r>
            <a:endParaRPr kumimoji="1" lang="ja-JP" altLang="en-US" sz="8000" b="1" dirty="0">
              <a:solidFill>
                <a:srgbClr val="FFFF00"/>
              </a:solidFill>
            </a:endParaRPr>
          </a:p>
        </p:txBody>
      </p:sp>
    </p:spTree>
    <p:extLst>
      <p:ext uri="{BB962C8B-B14F-4D97-AF65-F5344CB8AC3E}">
        <p14:creationId xmlns:p14="http://schemas.microsoft.com/office/powerpoint/2010/main" val="415567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8800" dirty="0">
                <a:solidFill>
                  <a:srgbClr val="FFFF00"/>
                </a:solidFill>
              </a:rPr>
              <a:t>サーバ構築の</a:t>
            </a:r>
            <a:r>
              <a:rPr kumimoji="1" lang="ja-JP" altLang="en-US" sz="8800" dirty="0">
                <a:solidFill>
                  <a:srgbClr val="FFFF00"/>
                </a:solidFill>
              </a:rPr>
              <a:t>目的</a:t>
            </a:r>
          </a:p>
        </p:txBody>
      </p:sp>
      <p:sp>
        <p:nvSpPr>
          <p:cNvPr id="3" name="コンテンツ プレースホルダー 2"/>
          <p:cNvSpPr>
            <a:spLocks noGrp="1"/>
          </p:cNvSpPr>
          <p:nvPr>
            <p:ph idx="1"/>
          </p:nvPr>
        </p:nvSpPr>
        <p:spPr>
          <a:xfrm>
            <a:off x="326571" y="2691040"/>
            <a:ext cx="11865429" cy="4351338"/>
          </a:xfrm>
        </p:spPr>
        <p:txBody>
          <a:bodyPr/>
          <a:lstStyle/>
          <a:p>
            <a:pPr marL="0" indent="0">
              <a:buNone/>
            </a:pPr>
            <a:r>
              <a:rPr kumimoji="1" lang="ja-JP" altLang="en-US" b="1" dirty="0">
                <a:solidFill>
                  <a:srgbClr val="FFC000"/>
                </a:solidFill>
              </a:rPr>
              <a:t>　</a:t>
            </a:r>
            <a:r>
              <a:rPr kumimoji="1" lang="ja-JP" altLang="en-US" sz="6000" b="1" dirty="0">
                <a:solidFill>
                  <a:srgbClr val="FFC000"/>
                </a:solidFill>
              </a:rPr>
              <a:t>作成した</a:t>
            </a:r>
            <a:r>
              <a:rPr kumimoji="1" lang="en-US" altLang="ja-JP" sz="6000" b="1" dirty="0">
                <a:solidFill>
                  <a:srgbClr val="FFC000"/>
                </a:solidFill>
              </a:rPr>
              <a:t>Web</a:t>
            </a:r>
            <a:r>
              <a:rPr kumimoji="1" lang="ja-JP" altLang="en-US" sz="6000" b="1" dirty="0">
                <a:solidFill>
                  <a:srgbClr val="FFC000"/>
                </a:solidFill>
              </a:rPr>
              <a:t>アプリをインターネット上に</a:t>
            </a:r>
            <a:r>
              <a:rPr lang="ja-JP" altLang="en-US" sz="6000" b="1" dirty="0">
                <a:solidFill>
                  <a:srgbClr val="FFC000"/>
                </a:solidFill>
              </a:rPr>
              <a:t>公開</a:t>
            </a:r>
            <a:r>
              <a:rPr kumimoji="1" lang="ja-JP" altLang="en-US" sz="6000" b="1" dirty="0">
                <a:solidFill>
                  <a:srgbClr val="FFC000"/>
                </a:solidFill>
              </a:rPr>
              <a:t>，管理する。</a:t>
            </a:r>
          </a:p>
        </p:txBody>
      </p:sp>
    </p:spTree>
    <p:extLst>
      <p:ext uri="{BB962C8B-B14F-4D97-AF65-F5344CB8AC3E}">
        <p14:creationId xmlns:p14="http://schemas.microsoft.com/office/powerpoint/2010/main" val="13052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6957"/>
            <a:ext cx="10929257" cy="1678668"/>
          </a:xfrm>
        </p:spPr>
        <p:txBody>
          <a:bodyPr>
            <a:normAutofit/>
          </a:bodyPr>
          <a:lstStyle/>
          <a:p>
            <a:r>
              <a:rPr kumimoji="1" lang="ja-JP" altLang="en-US" sz="6600" b="1" dirty="0">
                <a:solidFill>
                  <a:srgbClr val="FFFF00"/>
                </a:solidFill>
              </a:rPr>
              <a:t>使用したソフトウェア</a:t>
            </a:r>
          </a:p>
        </p:txBody>
      </p:sp>
      <p:sp>
        <p:nvSpPr>
          <p:cNvPr id="3" name="コンテンツ プレースホルダー 2"/>
          <p:cNvSpPr>
            <a:spLocks noGrp="1"/>
          </p:cNvSpPr>
          <p:nvPr>
            <p:ph idx="1"/>
          </p:nvPr>
        </p:nvSpPr>
        <p:spPr>
          <a:xfrm>
            <a:off x="838200" y="2119539"/>
            <a:ext cx="10515600" cy="4351338"/>
          </a:xfrm>
        </p:spPr>
        <p:txBody>
          <a:bodyPr>
            <a:normAutofit/>
          </a:bodyPr>
          <a:lstStyle/>
          <a:p>
            <a:r>
              <a:rPr kumimoji="1" lang="en-US" altLang="ja-JP" sz="6000" dirty="0">
                <a:solidFill>
                  <a:srgbClr val="FFC000"/>
                </a:solidFill>
              </a:rPr>
              <a:t>Ubuntu(</a:t>
            </a:r>
            <a:r>
              <a:rPr kumimoji="1" lang="en-US" altLang="ja-JP" sz="6000" dirty="0" err="1">
                <a:solidFill>
                  <a:srgbClr val="FFC000"/>
                </a:solidFill>
              </a:rPr>
              <a:t>LinuxOS</a:t>
            </a:r>
            <a:r>
              <a:rPr kumimoji="1" lang="ja-JP" altLang="en-US" sz="6000" dirty="0">
                <a:solidFill>
                  <a:srgbClr val="FFC000"/>
                </a:solidFill>
              </a:rPr>
              <a:t>の一つ</a:t>
            </a:r>
            <a:r>
              <a:rPr kumimoji="1" lang="en-US" altLang="ja-JP" sz="6000" dirty="0">
                <a:solidFill>
                  <a:srgbClr val="FFC000"/>
                </a:solidFill>
              </a:rPr>
              <a:t>)</a:t>
            </a:r>
          </a:p>
          <a:p>
            <a:pPr marL="0" indent="0">
              <a:buNone/>
            </a:pPr>
            <a:endParaRPr kumimoji="1" lang="en-US" altLang="ja-JP" sz="4000" dirty="0">
              <a:solidFill>
                <a:srgbClr val="FFC000"/>
              </a:solidFill>
            </a:endParaRPr>
          </a:p>
          <a:p>
            <a:r>
              <a:rPr lang="en-US" altLang="ja-JP" sz="6000" dirty="0">
                <a:solidFill>
                  <a:srgbClr val="FFC000"/>
                </a:solidFill>
              </a:rPr>
              <a:t>Apache2(</a:t>
            </a:r>
            <a:r>
              <a:rPr lang="ja-JP" altLang="en-US" sz="6000" dirty="0">
                <a:solidFill>
                  <a:srgbClr val="FFC000"/>
                </a:solidFill>
              </a:rPr>
              <a:t>サーバソフト</a:t>
            </a:r>
            <a:r>
              <a:rPr lang="en-US" altLang="ja-JP" sz="6000" dirty="0">
                <a:solidFill>
                  <a:srgbClr val="FFC000"/>
                </a:solidFill>
              </a:rPr>
              <a:t>)</a:t>
            </a:r>
            <a:endParaRPr kumimoji="1" lang="ja-JP" altLang="en-US" sz="6000" dirty="0">
              <a:solidFill>
                <a:srgbClr val="FFC000"/>
              </a:solidFill>
            </a:endParaRPr>
          </a:p>
        </p:txBody>
      </p:sp>
    </p:spTree>
    <p:extLst>
      <p:ext uri="{BB962C8B-B14F-4D97-AF65-F5344CB8AC3E}">
        <p14:creationId xmlns:p14="http://schemas.microsoft.com/office/powerpoint/2010/main" val="341121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b="1" dirty="0">
                <a:solidFill>
                  <a:srgbClr val="FFFF00"/>
                </a:solidFill>
              </a:rPr>
              <a:t>ソフトウェアのインストール</a:t>
            </a:r>
          </a:p>
        </p:txBody>
      </p:sp>
      <p:sp>
        <p:nvSpPr>
          <p:cNvPr id="3" name="コンテンツ プレースホルダー 2"/>
          <p:cNvSpPr>
            <a:spLocks noGrp="1"/>
          </p:cNvSpPr>
          <p:nvPr>
            <p:ph idx="1"/>
          </p:nvPr>
        </p:nvSpPr>
        <p:spPr>
          <a:xfrm>
            <a:off x="838200" y="1838504"/>
            <a:ext cx="10515600" cy="4351338"/>
          </a:xfrm>
        </p:spPr>
        <p:txBody>
          <a:bodyPr>
            <a:normAutofit/>
          </a:bodyPr>
          <a:lstStyle/>
          <a:p>
            <a:pPr marL="0" indent="0">
              <a:buNone/>
            </a:pPr>
            <a:r>
              <a:rPr kumimoji="1" lang="en-US" altLang="ja-JP" sz="4000" b="1" dirty="0">
                <a:solidFill>
                  <a:srgbClr val="FFC000"/>
                </a:solidFill>
              </a:rPr>
              <a:t>1</a:t>
            </a:r>
            <a:r>
              <a:rPr kumimoji="1" lang="ja-JP" altLang="en-US" sz="4000" b="1" dirty="0" err="1">
                <a:solidFill>
                  <a:srgbClr val="FFC000"/>
                </a:solidFill>
              </a:rPr>
              <a:t>．</a:t>
            </a:r>
            <a:r>
              <a:rPr kumimoji="1" lang="en-US" altLang="ja-JP" sz="4000" b="1" dirty="0">
                <a:solidFill>
                  <a:srgbClr val="FFC000"/>
                </a:solidFill>
              </a:rPr>
              <a:t>Ubuntu</a:t>
            </a:r>
          </a:p>
          <a:p>
            <a:pPr marL="0" indent="0">
              <a:buNone/>
            </a:pPr>
            <a:r>
              <a:rPr kumimoji="1" lang="ja-JP" altLang="en-US" sz="3200" b="1" dirty="0">
                <a:solidFill>
                  <a:srgbClr val="FFC000"/>
                </a:solidFill>
              </a:rPr>
              <a:t>　日経</a:t>
            </a:r>
            <a:r>
              <a:rPr kumimoji="1" lang="en-US" altLang="ja-JP" sz="3200" b="1" dirty="0">
                <a:solidFill>
                  <a:srgbClr val="FFC000"/>
                </a:solidFill>
              </a:rPr>
              <a:t>Linux2019</a:t>
            </a:r>
            <a:r>
              <a:rPr kumimoji="1" lang="ja-JP" altLang="en-US" sz="3200" b="1" dirty="0">
                <a:solidFill>
                  <a:srgbClr val="FFC000"/>
                </a:solidFill>
              </a:rPr>
              <a:t>年</a:t>
            </a:r>
            <a:r>
              <a:rPr kumimoji="1" lang="en-US" altLang="ja-JP" sz="3200" b="1" dirty="0">
                <a:solidFill>
                  <a:srgbClr val="FFC000"/>
                </a:solidFill>
              </a:rPr>
              <a:t>1</a:t>
            </a:r>
            <a:r>
              <a:rPr kumimoji="1" lang="ja-JP" altLang="en-US" sz="3200" b="1" dirty="0">
                <a:solidFill>
                  <a:srgbClr val="FFC000"/>
                </a:solidFill>
              </a:rPr>
              <a:t>月号付属の</a:t>
            </a:r>
            <a:r>
              <a:rPr kumimoji="1" lang="en-US" altLang="ja-JP" sz="3200" b="1" dirty="0">
                <a:solidFill>
                  <a:srgbClr val="FFC000"/>
                </a:solidFill>
              </a:rPr>
              <a:t>DVD-ROM</a:t>
            </a:r>
            <a:r>
              <a:rPr kumimoji="1" lang="ja-JP" altLang="en-US" sz="3200" b="1" dirty="0">
                <a:solidFill>
                  <a:srgbClr val="FFC000"/>
                </a:solidFill>
              </a:rPr>
              <a:t>からインストールした。</a:t>
            </a:r>
            <a:endParaRPr kumimoji="1" lang="en-US" altLang="ja-JP" sz="3200" b="1" dirty="0">
              <a:solidFill>
                <a:srgbClr val="FFC000"/>
              </a:solidFill>
            </a:endParaRPr>
          </a:p>
          <a:p>
            <a:pPr marL="0" indent="0">
              <a:buNone/>
            </a:pPr>
            <a:r>
              <a:rPr lang="ja-JP" altLang="en-US" sz="3200" b="1" dirty="0">
                <a:solidFill>
                  <a:srgbClr val="FFC000"/>
                </a:solidFill>
              </a:rPr>
              <a:t>　バージョン</a:t>
            </a:r>
            <a:r>
              <a:rPr lang="en-US" altLang="ja-JP" sz="3200" b="1" dirty="0">
                <a:solidFill>
                  <a:srgbClr val="FFC000"/>
                </a:solidFill>
              </a:rPr>
              <a:t>:Ubuntu18.10</a:t>
            </a:r>
            <a:endParaRPr kumimoji="1" lang="en-US" altLang="ja-JP" sz="3200" b="1" dirty="0">
              <a:solidFill>
                <a:srgbClr val="FFC000"/>
              </a:solidFill>
            </a:endParaRPr>
          </a:p>
          <a:p>
            <a:pPr marL="0" indent="0">
              <a:buNone/>
            </a:pPr>
            <a:r>
              <a:rPr lang="ja-JP" altLang="en-US" sz="3200" b="1" dirty="0">
                <a:solidFill>
                  <a:srgbClr val="FFC000"/>
                </a:solidFill>
              </a:rPr>
              <a:t>　右がホーム画面</a:t>
            </a:r>
            <a:endParaRPr kumimoji="1" lang="ja-JP" altLang="en-US" sz="3200" b="1" dirty="0">
              <a:solidFill>
                <a:srgbClr val="FFC000"/>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2168" y="3144411"/>
            <a:ext cx="4916046" cy="3533973"/>
          </a:xfrm>
          <a:prstGeom prst="rect">
            <a:avLst/>
          </a:prstGeom>
        </p:spPr>
      </p:pic>
    </p:spTree>
    <p:extLst>
      <p:ext uri="{BB962C8B-B14F-4D97-AF65-F5344CB8AC3E}">
        <p14:creationId xmlns:p14="http://schemas.microsoft.com/office/powerpoint/2010/main" val="423766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1500"/>
            <a:ext cx="10515600" cy="5605463"/>
          </a:xfrm>
        </p:spPr>
        <p:txBody>
          <a:bodyPr>
            <a:normAutofit fontScale="92500" lnSpcReduction="20000"/>
          </a:bodyPr>
          <a:lstStyle/>
          <a:p>
            <a:pPr marL="0" indent="0">
              <a:buNone/>
            </a:pPr>
            <a:r>
              <a:rPr kumimoji="1" lang="en-US" altLang="ja-JP" sz="4000" b="1" dirty="0">
                <a:solidFill>
                  <a:srgbClr val="FFC000"/>
                </a:solidFill>
              </a:rPr>
              <a:t>2.</a:t>
            </a:r>
            <a:r>
              <a:rPr kumimoji="1" lang="ja-JP" altLang="en-US" sz="4000" b="1" dirty="0">
                <a:solidFill>
                  <a:srgbClr val="FFC000"/>
                </a:solidFill>
              </a:rPr>
              <a:t>　</a:t>
            </a:r>
            <a:r>
              <a:rPr kumimoji="1" lang="en-US" altLang="ja-JP" sz="4000" b="1" dirty="0">
                <a:solidFill>
                  <a:srgbClr val="FFC000"/>
                </a:solidFill>
              </a:rPr>
              <a:t>Apache2</a:t>
            </a:r>
          </a:p>
          <a:p>
            <a:pPr marL="0" indent="0">
              <a:buNone/>
            </a:pPr>
            <a:r>
              <a:rPr lang="ja-JP" altLang="en-US" sz="2600" dirty="0"/>
              <a:t>　</a:t>
            </a:r>
            <a:r>
              <a:rPr lang="en-US" altLang="ja-JP" sz="3500" b="1" dirty="0">
                <a:solidFill>
                  <a:srgbClr val="FFC000"/>
                </a:solidFill>
              </a:rPr>
              <a:t>Ubuntu</a:t>
            </a:r>
            <a:r>
              <a:rPr lang="ja-JP" altLang="en-US" sz="3500" b="1" dirty="0">
                <a:solidFill>
                  <a:srgbClr val="FFC000"/>
                </a:solidFill>
              </a:rPr>
              <a:t>インストール後，</a:t>
            </a:r>
            <a:r>
              <a:rPr lang="en-US" altLang="ja-JP" sz="3500" b="1" dirty="0">
                <a:solidFill>
                  <a:srgbClr val="FFC000"/>
                </a:solidFill>
              </a:rPr>
              <a:t>apt-get</a:t>
            </a:r>
            <a:r>
              <a:rPr lang="ja-JP" altLang="en-US" sz="3500" b="1" dirty="0">
                <a:solidFill>
                  <a:srgbClr val="FFC000"/>
                </a:solidFill>
              </a:rPr>
              <a:t>コマンド</a:t>
            </a:r>
            <a:r>
              <a:rPr lang="en-US" altLang="ja-JP" sz="3500" b="1" dirty="0">
                <a:solidFill>
                  <a:srgbClr val="FFC000"/>
                </a:solidFill>
              </a:rPr>
              <a:t>(</a:t>
            </a:r>
            <a:r>
              <a:rPr lang="ja-JP" altLang="en-US" sz="3500" b="1" dirty="0">
                <a:solidFill>
                  <a:srgbClr val="FFC000"/>
                </a:solidFill>
              </a:rPr>
              <a:t>パッケージ操作の為の</a:t>
            </a:r>
            <a:r>
              <a:rPr lang="en-US" altLang="ja-JP" sz="3500" b="1" dirty="0">
                <a:solidFill>
                  <a:srgbClr val="FFC000"/>
                </a:solidFill>
              </a:rPr>
              <a:t>Linux</a:t>
            </a:r>
            <a:r>
              <a:rPr lang="ja-JP" altLang="en-US" sz="3500" b="1" dirty="0">
                <a:solidFill>
                  <a:srgbClr val="FFC000"/>
                </a:solidFill>
              </a:rPr>
              <a:t>コマンド</a:t>
            </a:r>
            <a:r>
              <a:rPr lang="en-US" altLang="ja-JP" sz="3500" b="1" dirty="0">
                <a:solidFill>
                  <a:srgbClr val="FFC000"/>
                </a:solidFill>
              </a:rPr>
              <a:t>)</a:t>
            </a:r>
            <a:r>
              <a:rPr lang="ja-JP" altLang="en-US" sz="3500" b="1" dirty="0">
                <a:solidFill>
                  <a:srgbClr val="FFC000"/>
                </a:solidFill>
              </a:rPr>
              <a:t>を使用しインストール。</a:t>
            </a:r>
            <a:endParaRPr lang="en-US" altLang="ja-JP" sz="3500" b="1" dirty="0">
              <a:solidFill>
                <a:srgbClr val="FFC000"/>
              </a:solidFill>
            </a:endParaRPr>
          </a:p>
          <a:p>
            <a:pPr marL="0" indent="0">
              <a:buNone/>
            </a:pPr>
            <a:endParaRPr lang="en-US" altLang="ja-JP" sz="3500" b="1" dirty="0">
              <a:solidFill>
                <a:srgbClr val="FFC000"/>
              </a:solidFill>
            </a:endParaRPr>
          </a:p>
          <a:p>
            <a:pPr marL="0" indent="0">
              <a:buNone/>
            </a:pPr>
            <a:r>
              <a:rPr lang="ja-JP" altLang="en-US" sz="3500" b="1" dirty="0">
                <a:solidFill>
                  <a:srgbClr val="FFC000"/>
                </a:solidFill>
              </a:rPr>
              <a:t>バージョン</a:t>
            </a:r>
            <a:r>
              <a:rPr lang="en-US" altLang="ja-JP" sz="3500" b="1" dirty="0">
                <a:solidFill>
                  <a:srgbClr val="FFC000"/>
                </a:solidFill>
              </a:rPr>
              <a:t>:Apache2.4.34(Ubuntu)</a:t>
            </a:r>
          </a:p>
          <a:p>
            <a:pPr marL="0" indent="0">
              <a:buNone/>
            </a:pPr>
            <a:r>
              <a:rPr lang="ja-JP" altLang="en-US" sz="3500" b="1" dirty="0">
                <a:solidFill>
                  <a:srgbClr val="FFC000"/>
                </a:solidFill>
              </a:rPr>
              <a:t>        </a:t>
            </a:r>
            <a:endParaRPr lang="en-US" altLang="ja-JP" sz="3500" b="1" dirty="0">
              <a:solidFill>
                <a:srgbClr val="FFC000"/>
              </a:solidFill>
            </a:endParaRPr>
          </a:p>
          <a:p>
            <a:pPr marL="0" indent="0">
              <a:buNone/>
            </a:pPr>
            <a:r>
              <a:rPr lang="ja-JP" altLang="en-US" sz="3500" b="1" dirty="0">
                <a:solidFill>
                  <a:srgbClr val="FFC000"/>
                </a:solidFill>
              </a:rPr>
              <a:t> インストール後に</a:t>
            </a:r>
            <a:r>
              <a:rPr lang="en-US" altLang="ja-JP" sz="3500" b="1" dirty="0" err="1">
                <a:solidFill>
                  <a:srgbClr val="FFC000"/>
                </a:solidFill>
              </a:rPr>
              <a:t>localcast</a:t>
            </a:r>
            <a:r>
              <a:rPr lang="ja-JP" altLang="en-US" sz="3500" b="1" dirty="0">
                <a:solidFill>
                  <a:srgbClr val="FFC000"/>
                </a:solidFill>
              </a:rPr>
              <a:t>とブラウザの</a:t>
            </a:r>
            <a:endParaRPr lang="en-US" altLang="ja-JP" sz="3500" b="1" dirty="0">
              <a:solidFill>
                <a:srgbClr val="FFC000"/>
              </a:solidFill>
            </a:endParaRPr>
          </a:p>
          <a:p>
            <a:pPr marL="0" indent="0">
              <a:buNone/>
            </a:pPr>
            <a:r>
              <a:rPr lang="ja-JP" altLang="en-US" sz="3500" b="1" dirty="0">
                <a:solidFill>
                  <a:srgbClr val="FFC000"/>
                </a:solidFill>
              </a:rPr>
              <a:t>アドレスバーに入力すると右のような</a:t>
            </a:r>
            <a:r>
              <a:rPr lang="ja-JP" altLang="en-US" sz="3500" b="1" dirty="0" err="1">
                <a:solidFill>
                  <a:srgbClr val="FFC000"/>
                </a:solidFill>
              </a:rPr>
              <a:t>ペ</a:t>
            </a:r>
            <a:endParaRPr lang="en-US" altLang="ja-JP" sz="3500" b="1" dirty="0">
              <a:solidFill>
                <a:srgbClr val="FFC000"/>
              </a:solidFill>
            </a:endParaRPr>
          </a:p>
          <a:p>
            <a:pPr marL="0" indent="0">
              <a:buNone/>
            </a:pPr>
            <a:r>
              <a:rPr lang="ja-JP" altLang="en-US" sz="3500" b="1" dirty="0" err="1">
                <a:solidFill>
                  <a:srgbClr val="FFC000"/>
                </a:solidFill>
              </a:rPr>
              <a:t>ー</a:t>
            </a:r>
            <a:r>
              <a:rPr lang="ja-JP" altLang="en-US" sz="3500" b="1" dirty="0">
                <a:solidFill>
                  <a:srgbClr val="FFC000"/>
                </a:solidFill>
              </a:rPr>
              <a:t>ジが表示される。</a:t>
            </a:r>
            <a:endParaRPr lang="en-US" altLang="ja-JP" sz="3500" b="1" dirty="0">
              <a:solidFill>
                <a:srgbClr val="FFC000"/>
              </a:solidFill>
            </a:endParaRPr>
          </a:p>
          <a:p>
            <a:pPr marL="0" indent="0">
              <a:buNone/>
            </a:pPr>
            <a:r>
              <a:rPr lang="en-US" altLang="ja-JP" b="1" dirty="0">
                <a:solidFill>
                  <a:srgbClr val="FFC000"/>
                </a:solidFill>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020" y="2512380"/>
            <a:ext cx="4236979" cy="4345619"/>
          </a:xfrm>
          <a:prstGeom prst="rect">
            <a:avLst/>
          </a:prstGeom>
        </p:spPr>
      </p:pic>
    </p:spTree>
    <p:extLst>
      <p:ext uri="{BB962C8B-B14F-4D97-AF65-F5344CB8AC3E}">
        <p14:creationId xmlns:p14="http://schemas.microsoft.com/office/powerpoint/2010/main" val="172826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6000" b="1" dirty="0">
                <a:solidFill>
                  <a:srgbClr val="FFFF00"/>
                </a:solidFill>
              </a:rPr>
              <a:t>IP</a:t>
            </a:r>
            <a:r>
              <a:rPr lang="ja-JP" altLang="en-US" sz="6000" b="1" dirty="0">
                <a:solidFill>
                  <a:srgbClr val="FFFF00"/>
                </a:solidFill>
              </a:rPr>
              <a:t>アドレスの固定</a:t>
            </a:r>
            <a:endParaRPr kumimoji="1" lang="ja-JP" altLang="en-US" sz="6000" b="1" dirty="0">
              <a:solidFill>
                <a:srgbClr val="FFFF00"/>
              </a:solidFill>
            </a:endParaRPr>
          </a:p>
        </p:txBody>
      </p:sp>
      <p:sp>
        <p:nvSpPr>
          <p:cNvPr id="3" name="コンテンツ プレースホルダー 2"/>
          <p:cNvSpPr>
            <a:spLocks noGrp="1"/>
          </p:cNvSpPr>
          <p:nvPr>
            <p:ph idx="1"/>
          </p:nvPr>
        </p:nvSpPr>
        <p:spPr>
          <a:xfrm>
            <a:off x="326572" y="1531710"/>
            <a:ext cx="11625942" cy="5114019"/>
          </a:xfrm>
        </p:spPr>
        <p:txBody>
          <a:bodyPr>
            <a:normAutofit/>
          </a:bodyPr>
          <a:lstStyle/>
          <a:p>
            <a:pPr marL="0" indent="0">
              <a:buNone/>
            </a:pPr>
            <a:r>
              <a:rPr kumimoji="1" lang="ja-JP" altLang="en-US" sz="3600" b="1" dirty="0">
                <a:solidFill>
                  <a:schemeClr val="accent2"/>
                </a:solidFill>
              </a:rPr>
              <a:t>　</a:t>
            </a:r>
            <a:r>
              <a:rPr kumimoji="1" lang="en-US" altLang="ja-JP" sz="3600" b="1" dirty="0">
                <a:solidFill>
                  <a:srgbClr val="FFC000"/>
                </a:solidFill>
              </a:rPr>
              <a:t>IP</a:t>
            </a:r>
            <a:r>
              <a:rPr kumimoji="1" lang="ja-JP" altLang="en-US" sz="3600" b="1" dirty="0">
                <a:solidFill>
                  <a:srgbClr val="FFC000"/>
                </a:solidFill>
              </a:rPr>
              <a:t>アドレスは標準の状態だと変動してしまうため固定する必要がある。</a:t>
            </a:r>
            <a:endParaRPr kumimoji="1" lang="en-US" altLang="ja-JP" sz="3600" b="1" dirty="0">
              <a:solidFill>
                <a:srgbClr val="FFC000"/>
              </a:solidFill>
            </a:endParaRPr>
          </a:p>
          <a:p>
            <a:pPr marL="0" indent="0">
              <a:buNone/>
            </a:pPr>
            <a:r>
              <a:rPr lang="ja-JP" altLang="en-US" sz="3600" b="1" dirty="0">
                <a:solidFill>
                  <a:srgbClr val="FFC000"/>
                </a:solidFill>
              </a:rPr>
              <a:t> デスクトップの設定から</a:t>
            </a:r>
            <a:endParaRPr lang="en-US" altLang="ja-JP" sz="3600" b="1" dirty="0">
              <a:solidFill>
                <a:srgbClr val="FFC000"/>
              </a:solidFill>
            </a:endParaRPr>
          </a:p>
          <a:p>
            <a:pPr marL="0" indent="0">
              <a:buNone/>
            </a:pPr>
            <a:r>
              <a:rPr lang="ja-JP" altLang="en-US" sz="3600" b="1" dirty="0">
                <a:solidFill>
                  <a:srgbClr val="FFC000"/>
                </a:solidFill>
              </a:rPr>
              <a:t>アドレスを設定した。</a:t>
            </a:r>
            <a:endParaRPr lang="en-US" altLang="ja-JP" sz="3600" b="1" dirty="0">
              <a:solidFill>
                <a:srgbClr val="FFC000"/>
              </a:solidFill>
            </a:endParaRPr>
          </a:p>
          <a:p>
            <a:pPr marL="0" indent="0">
              <a:buNone/>
            </a:pPr>
            <a:endParaRPr lang="en-US" altLang="ja-JP" sz="3600" b="1" dirty="0">
              <a:solidFill>
                <a:srgbClr val="FFC000"/>
              </a:solidFill>
            </a:endParaRPr>
          </a:p>
          <a:p>
            <a:pPr marL="0" indent="0">
              <a:buNone/>
            </a:pPr>
            <a:r>
              <a:rPr kumimoji="1" lang="en-US" altLang="ja-JP" sz="3600" b="1" dirty="0">
                <a:solidFill>
                  <a:srgbClr val="FFC000"/>
                </a:solidFill>
              </a:rPr>
              <a:t>IP:172.16.14.210</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199934"/>
            <a:ext cx="5638800" cy="4658066"/>
          </a:xfrm>
          <a:prstGeom prst="rect">
            <a:avLst/>
          </a:prstGeom>
        </p:spPr>
      </p:pic>
    </p:spTree>
    <p:extLst>
      <p:ext uri="{BB962C8B-B14F-4D97-AF65-F5344CB8AC3E}">
        <p14:creationId xmlns:p14="http://schemas.microsoft.com/office/powerpoint/2010/main" val="89516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C05DB-7474-48FF-8046-2A242CA27664}"/>
              </a:ext>
            </a:extLst>
          </p:cNvPr>
          <p:cNvSpPr>
            <a:spLocks noGrp="1"/>
          </p:cNvSpPr>
          <p:nvPr>
            <p:ph type="ctrTitle"/>
          </p:nvPr>
        </p:nvSpPr>
        <p:spPr/>
        <p:txBody>
          <a:bodyPr>
            <a:normAutofit/>
          </a:bodyPr>
          <a:lstStyle/>
          <a:p>
            <a:r>
              <a:rPr kumimoji="1" lang="en-US" altLang="ja-JP" dirty="0"/>
              <a:t>Unity</a:t>
            </a:r>
            <a:r>
              <a:rPr kumimoji="1" lang="ja-JP" altLang="en-US" dirty="0"/>
              <a:t>を用いた</a:t>
            </a:r>
            <a:br>
              <a:rPr kumimoji="1" lang="en-US" altLang="ja-JP" dirty="0"/>
            </a:br>
            <a:r>
              <a:rPr lang="en-US" altLang="ja-JP" dirty="0"/>
              <a:t>W</a:t>
            </a:r>
            <a:r>
              <a:rPr kumimoji="1" lang="en-US" altLang="ja-JP" dirty="0"/>
              <a:t>ebGL</a:t>
            </a:r>
            <a:r>
              <a:rPr kumimoji="1" lang="ja-JP" altLang="en-US" dirty="0"/>
              <a:t>アプリケーションの開発</a:t>
            </a:r>
          </a:p>
        </p:txBody>
      </p:sp>
      <p:sp>
        <p:nvSpPr>
          <p:cNvPr id="3" name="字幕 2">
            <a:extLst>
              <a:ext uri="{FF2B5EF4-FFF2-40B4-BE49-F238E27FC236}">
                <a16:creationId xmlns:a16="http://schemas.microsoft.com/office/drawing/2014/main" id="{0C56D0E9-8B9F-497B-B7BE-5C2224730579}"/>
              </a:ext>
            </a:extLst>
          </p:cNvPr>
          <p:cNvSpPr>
            <a:spLocks noGrp="1"/>
          </p:cNvSpPr>
          <p:nvPr>
            <p:ph type="subTitle" idx="1"/>
          </p:nvPr>
        </p:nvSpPr>
        <p:spPr/>
        <p:txBody>
          <a:bodyPr/>
          <a:lstStyle/>
          <a:p>
            <a:r>
              <a:rPr kumimoji="1" lang="en-US" altLang="ja-JP" sz="3600" dirty="0"/>
              <a:t>-</a:t>
            </a:r>
            <a:r>
              <a:rPr kumimoji="1" lang="ja-JP" altLang="en-US" sz="3600" dirty="0"/>
              <a:t>クライアントサイド</a:t>
            </a:r>
            <a:r>
              <a:rPr kumimoji="1" lang="en-US" altLang="ja-JP" sz="3600" dirty="0"/>
              <a:t>-</a:t>
            </a:r>
          </a:p>
          <a:p>
            <a:endParaRPr kumimoji="1" lang="ja-JP" altLang="en-US" dirty="0"/>
          </a:p>
        </p:txBody>
      </p:sp>
    </p:spTree>
    <p:extLst>
      <p:ext uri="{BB962C8B-B14F-4D97-AF65-F5344CB8AC3E}">
        <p14:creationId xmlns:p14="http://schemas.microsoft.com/office/powerpoint/2010/main" val="196226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6000" b="1" dirty="0">
                <a:solidFill>
                  <a:srgbClr val="FFFF00"/>
                </a:solidFill>
              </a:rPr>
              <a:t>ファイルのアップロード</a:t>
            </a:r>
            <a:endParaRPr kumimoji="1" lang="ja-JP" altLang="en-US" sz="6000" b="1" dirty="0">
              <a:solidFill>
                <a:srgbClr val="FFFF00"/>
              </a:solidFill>
            </a:endParaRPr>
          </a:p>
        </p:txBody>
      </p:sp>
      <p:sp>
        <p:nvSpPr>
          <p:cNvPr id="3" name="コンテンツ プレースホルダー 2"/>
          <p:cNvSpPr>
            <a:spLocks noGrp="1"/>
          </p:cNvSpPr>
          <p:nvPr>
            <p:ph idx="1"/>
          </p:nvPr>
        </p:nvSpPr>
        <p:spPr>
          <a:xfrm>
            <a:off x="0" y="1690688"/>
            <a:ext cx="11625942" cy="5114019"/>
          </a:xfrm>
        </p:spPr>
        <p:txBody>
          <a:bodyPr>
            <a:normAutofit fontScale="92500" lnSpcReduction="10000"/>
          </a:bodyPr>
          <a:lstStyle/>
          <a:p>
            <a:pPr marL="742950" indent="-742950">
              <a:buAutoNum type="arabicPeriod"/>
            </a:pPr>
            <a:r>
              <a:rPr kumimoji="1" lang="ja-JP" altLang="en-US" sz="4000" b="1" dirty="0">
                <a:solidFill>
                  <a:srgbClr val="FFC000"/>
                </a:solidFill>
              </a:rPr>
              <a:t>ドキュメントルートの確認</a:t>
            </a:r>
            <a:endParaRPr lang="en-US" altLang="ja-JP" sz="4000" b="1" dirty="0">
              <a:solidFill>
                <a:srgbClr val="FFC000"/>
              </a:solidFill>
            </a:endParaRPr>
          </a:p>
          <a:p>
            <a:pPr marL="0" indent="0">
              <a:buNone/>
            </a:pPr>
            <a:r>
              <a:rPr kumimoji="1" lang="ja-JP" altLang="en-US" sz="4000" b="1" dirty="0">
                <a:solidFill>
                  <a:srgbClr val="FFC000"/>
                </a:solidFill>
              </a:rPr>
              <a:t>　設定ファイルからドキュメントルートを確認。</a:t>
            </a:r>
            <a:endParaRPr lang="en-US" altLang="ja-JP" sz="4000" b="1" dirty="0">
              <a:solidFill>
                <a:srgbClr val="FFC000"/>
              </a:solidFill>
            </a:endParaRPr>
          </a:p>
          <a:p>
            <a:pPr marL="0" indent="0">
              <a:buNone/>
            </a:pPr>
            <a:r>
              <a:rPr lang="ja-JP" altLang="en-US" sz="4000" b="1" dirty="0">
                <a:solidFill>
                  <a:srgbClr val="FFC000"/>
                </a:solidFill>
              </a:rPr>
              <a:t>　これはネット</a:t>
            </a:r>
            <a:r>
              <a:rPr kumimoji="1" lang="ja-JP" altLang="en-US" sz="4000" b="1" dirty="0">
                <a:solidFill>
                  <a:srgbClr val="FFC000"/>
                </a:solidFill>
              </a:rPr>
              <a:t>にアップロー</a:t>
            </a:r>
            <a:endParaRPr kumimoji="1" lang="en-US" altLang="ja-JP" sz="4000" b="1" dirty="0">
              <a:solidFill>
                <a:srgbClr val="FFC000"/>
              </a:solidFill>
            </a:endParaRPr>
          </a:p>
          <a:p>
            <a:pPr marL="0" indent="0">
              <a:buNone/>
            </a:pPr>
            <a:r>
              <a:rPr kumimoji="1" lang="ja-JP" altLang="en-US" sz="4000" b="1" dirty="0">
                <a:solidFill>
                  <a:srgbClr val="FFC000"/>
                </a:solidFill>
              </a:rPr>
              <a:t>ドするファイルの場所を示す。</a:t>
            </a:r>
            <a:endParaRPr kumimoji="1" lang="en-US" altLang="ja-JP" sz="4000" b="1" dirty="0">
              <a:solidFill>
                <a:srgbClr val="FFC000"/>
              </a:solidFill>
            </a:endParaRPr>
          </a:p>
          <a:p>
            <a:pPr marL="0" indent="0">
              <a:buNone/>
            </a:pPr>
            <a:endParaRPr lang="en-US" altLang="ja-JP" sz="4000" b="1" dirty="0">
              <a:solidFill>
                <a:srgbClr val="FFC000"/>
              </a:solidFill>
            </a:endParaRPr>
          </a:p>
          <a:p>
            <a:pPr marL="0" indent="0">
              <a:buNone/>
            </a:pPr>
            <a:r>
              <a:rPr lang="ja-JP" altLang="en-US" sz="4000" b="1" dirty="0">
                <a:solidFill>
                  <a:srgbClr val="FFC000"/>
                </a:solidFill>
              </a:rPr>
              <a:t>ここでは</a:t>
            </a:r>
            <a:endParaRPr lang="en-US" altLang="ja-JP" sz="4000" b="1" dirty="0">
              <a:solidFill>
                <a:srgbClr val="FFC000"/>
              </a:solidFill>
            </a:endParaRPr>
          </a:p>
          <a:p>
            <a:pPr marL="0" indent="0">
              <a:buNone/>
            </a:pPr>
            <a:r>
              <a:rPr kumimoji="1" lang="en-US" altLang="ja-JP" sz="4000" b="1" dirty="0">
                <a:solidFill>
                  <a:srgbClr val="FFC000"/>
                </a:solidFill>
              </a:rPr>
              <a:t>/</a:t>
            </a:r>
            <a:r>
              <a:rPr kumimoji="1" lang="en-US" altLang="ja-JP" sz="4000" b="1" dirty="0" err="1">
                <a:solidFill>
                  <a:srgbClr val="FFC000"/>
                </a:solidFill>
              </a:rPr>
              <a:t>var</a:t>
            </a:r>
            <a:r>
              <a:rPr kumimoji="1" lang="en-US" altLang="ja-JP" sz="4000" b="1" dirty="0">
                <a:solidFill>
                  <a:srgbClr val="FFC000"/>
                </a:solidFill>
              </a:rPr>
              <a:t>/www/html </a:t>
            </a:r>
            <a:r>
              <a:rPr kumimoji="1" lang="ja-JP" altLang="en-US" sz="4000" b="1" dirty="0">
                <a:solidFill>
                  <a:srgbClr val="FFC000"/>
                </a:solidFill>
              </a:rPr>
              <a:t>となる。</a:t>
            </a:r>
            <a:endParaRPr kumimoji="1" lang="en-US" altLang="ja-JP" sz="4000" b="1" dirty="0">
              <a:solidFill>
                <a:srgbClr val="FFC000"/>
              </a:solidFill>
            </a:endParaRPr>
          </a:p>
          <a:p>
            <a:pPr marL="0" indent="0">
              <a:buNone/>
            </a:pPr>
            <a:endParaRPr kumimoji="1" lang="en-US" altLang="ja-JP" sz="4000" b="1" dirty="0">
              <a:solidFill>
                <a:srgbClr val="FFC000"/>
              </a:solidFill>
            </a:endParaRPr>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46" t="3553"/>
          <a:stretch/>
        </p:blipFill>
        <p:spPr>
          <a:xfrm>
            <a:off x="6890084" y="2991853"/>
            <a:ext cx="5301916" cy="3653876"/>
          </a:xfrm>
          <a:prstGeom prst="rect">
            <a:avLst/>
          </a:prstGeom>
        </p:spPr>
      </p:pic>
    </p:spTree>
    <p:extLst>
      <p:ext uri="{BB962C8B-B14F-4D97-AF65-F5344CB8AC3E}">
        <p14:creationId xmlns:p14="http://schemas.microsoft.com/office/powerpoint/2010/main" val="278039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6000" b="1" dirty="0">
                <a:solidFill>
                  <a:srgbClr val="FFFF00"/>
                </a:solidFill>
              </a:rPr>
              <a:t>ファイルのアップロード</a:t>
            </a:r>
            <a:endParaRPr kumimoji="1" lang="ja-JP" altLang="en-US" sz="6000" b="1" dirty="0">
              <a:solidFill>
                <a:srgbClr val="FFFF00"/>
              </a:solidFill>
            </a:endParaRPr>
          </a:p>
        </p:txBody>
      </p:sp>
      <p:sp>
        <p:nvSpPr>
          <p:cNvPr id="3" name="コンテンツ プレースホルダー 2"/>
          <p:cNvSpPr>
            <a:spLocks noGrp="1"/>
          </p:cNvSpPr>
          <p:nvPr>
            <p:ph idx="1"/>
          </p:nvPr>
        </p:nvSpPr>
        <p:spPr>
          <a:xfrm>
            <a:off x="0" y="1690688"/>
            <a:ext cx="11625942" cy="5114019"/>
          </a:xfrm>
        </p:spPr>
        <p:txBody>
          <a:bodyPr>
            <a:normAutofit lnSpcReduction="10000"/>
          </a:bodyPr>
          <a:lstStyle/>
          <a:p>
            <a:pPr marL="0" indent="0">
              <a:buNone/>
            </a:pPr>
            <a:r>
              <a:rPr kumimoji="1" lang="en-US" altLang="ja-JP" sz="4000" b="1" dirty="0">
                <a:solidFill>
                  <a:srgbClr val="FFC000"/>
                </a:solidFill>
              </a:rPr>
              <a:t>2.</a:t>
            </a:r>
            <a:r>
              <a:rPr lang="ja-JP" altLang="en-US" sz="4000" b="1" dirty="0">
                <a:solidFill>
                  <a:srgbClr val="FFC000"/>
                </a:solidFill>
              </a:rPr>
              <a:t> アップロード方法</a:t>
            </a:r>
            <a:endParaRPr lang="en-US" altLang="ja-JP" sz="4000" b="1" dirty="0">
              <a:solidFill>
                <a:srgbClr val="FFC000"/>
              </a:solidFill>
            </a:endParaRPr>
          </a:p>
          <a:p>
            <a:pPr marL="0" indent="0">
              <a:buNone/>
            </a:pPr>
            <a:r>
              <a:rPr kumimoji="1" lang="ja-JP" altLang="en-US" sz="4000" b="1" dirty="0">
                <a:solidFill>
                  <a:srgbClr val="FFC000"/>
                </a:solidFill>
              </a:rPr>
              <a:t>　ドキュメントルートに表示された場所</a:t>
            </a:r>
            <a:r>
              <a:rPr kumimoji="1" lang="en-US" altLang="ja-JP" sz="4000" b="1" dirty="0">
                <a:solidFill>
                  <a:srgbClr val="FFC000"/>
                </a:solidFill>
              </a:rPr>
              <a:t>(</a:t>
            </a:r>
            <a:r>
              <a:rPr lang="ja-JP" altLang="en-US" sz="4000" b="1" dirty="0">
                <a:solidFill>
                  <a:srgbClr val="FFC000"/>
                </a:solidFill>
              </a:rPr>
              <a:t>赤</a:t>
            </a:r>
            <a:r>
              <a:rPr kumimoji="1" lang="ja-JP" altLang="en-US" sz="4000" b="1" dirty="0">
                <a:solidFill>
                  <a:srgbClr val="FFC000"/>
                </a:solidFill>
              </a:rPr>
              <a:t>枠</a:t>
            </a:r>
            <a:r>
              <a:rPr kumimoji="1" lang="en-US" altLang="ja-JP" sz="4000" b="1" dirty="0">
                <a:solidFill>
                  <a:srgbClr val="FFC000"/>
                </a:solidFill>
              </a:rPr>
              <a:t>)</a:t>
            </a:r>
            <a:r>
              <a:rPr kumimoji="1" lang="ja-JP" altLang="en-US" sz="4000" b="1" dirty="0">
                <a:solidFill>
                  <a:srgbClr val="FFC000"/>
                </a:solidFill>
              </a:rPr>
              <a:t>にページに表示したいファイル</a:t>
            </a:r>
            <a:endParaRPr kumimoji="1" lang="en-US" altLang="ja-JP" sz="4000" b="1" dirty="0">
              <a:solidFill>
                <a:srgbClr val="FFC000"/>
              </a:solidFill>
            </a:endParaRPr>
          </a:p>
          <a:p>
            <a:pPr marL="0" indent="0">
              <a:buNone/>
            </a:pPr>
            <a:r>
              <a:rPr kumimoji="1" lang="ja-JP" altLang="en-US" sz="4000" b="1" dirty="0">
                <a:solidFill>
                  <a:srgbClr val="FFC000"/>
                </a:solidFill>
              </a:rPr>
              <a:t>や表示するのに必要なフォル</a:t>
            </a:r>
            <a:endParaRPr kumimoji="1" lang="en-US" altLang="ja-JP" sz="4000" b="1" dirty="0">
              <a:solidFill>
                <a:srgbClr val="FFC000"/>
              </a:solidFill>
            </a:endParaRPr>
          </a:p>
          <a:p>
            <a:pPr marL="0" indent="0">
              <a:buNone/>
            </a:pPr>
            <a:r>
              <a:rPr kumimoji="1" lang="ja-JP" altLang="en-US" sz="4000" b="1" dirty="0">
                <a:solidFill>
                  <a:srgbClr val="FFC000"/>
                </a:solidFill>
              </a:rPr>
              <a:t>ダを移動させる</a:t>
            </a:r>
            <a:r>
              <a:rPr kumimoji="1" lang="en-US" altLang="ja-JP" sz="4000" b="1" dirty="0">
                <a:solidFill>
                  <a:srgbClr val="FFC000"/>
                </a:solidFill>
              </a:rPr>
              <a:t>(</a:t>
            </a:r>
            <a:r>
              <a:rPr kumimoji="1" lang="ja-JP" altLang="en-US" sz="4000" b="1" dirty="0">
                <a:solidFill>
                  <a:srgbClr val="FFC000"/>
                </a:solidFill>
              </a:rPr>
              <a:t>青枠</a:t>
            </a:r>
            <a:r>
              <a:rPr kumimoji="1" lang="en-US" altLang="ja-JP" sz="4000" b="1" dirty="0">
                <a:solidFill>
                  <a:srgbClr val="FFC000"/>
                </a:solidFill>
              </a:rPr>
              <a:t>)</a:t>
            </a:r>
            <a:r>
              <a:rPr kumimoji="1" lang="ja-JP" altLang="en-US" sz="4000" b="1" dirty="0" err="1">
                <a:solidFill>
                  <a:srgbClr val="FFC000"/>
                </a:solidFill>
              </a:rPr>
              <a:t>。</a:t>
            </a:r>
            <a:endParaRPr kumimoji="1" lang="en-US" altLang="ja-JP" sz="4000" b="1" dirty="0">
              <a:solidFill>
                <a:srgbClr val="FFC000"/>
              </a:solidFill>
            </a:endParaRPr>
          </a:p>
          <a:p>
            <a:pPr marL="0" indent="0">
              <a:buNone/>
            </a:pPr>
            <a:r>
              <a:rPr lang="ja-JP" altLang="en-US" sz="4000" b="1" dirty="0">
                <a:solidFill>
                  <a:srgbClr val="FFC000"/>
                </a:solidFill>
              </a:rPr>
              <a:t>　画像のファイルは回転する立</a:t>
            </a:r>
            <a:endParaRPr lang="en-US" altLang="ja-JP" sz="4000" b="1" dirty="0">
              <a:solidFill>
                <a:srgbClr val="FFC000"/>
              </a:solidFill>
            </a:endParaRPr>
          </a:p>
          <a:p>
            <a:pPr marL="0" indent="0">
              <a:buNone/>
            </a:pPr>
            <a:r>
              <a:rPr lang="ja-JP" altLang="en-US" sz="4000" b="1" dirty="0">
                <a:solidFill>
                  <a:srgbClr val="FFC000"/>
                </a:solidFill>
              </a:rPr>
              <a:t>方体を表示するためのもの。</a:t>
            </a:r>
            <a:endParaRPr kumimoji="1" lang="en-US" altLang="ja-JP" sz="4000" b="1" dirty="0">
              <a:solidFill>
                <a:srgbClr val="FFC000"/>
              </a:solidFill>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5884" t="4573" r="4131"/>
          <a:stretch/>
        </p:blipFill>
        <p:spPr>
          <a:xfrm>
            <a:off x="6800294" y="3941685"/>
            <a:ext cx="5391705" cy="2916315"/>
          </a:xfrm>
          <a:prstGeom prst="rect">
            <a:avLst/>
          </a:prstGeom>
        </p:spPr>
      </p:pic>
    </p:spTree>
    <p:extLst>
      <p:ext uri="{BB962C8B-B14F-4D97-AF65-F5344CB8AC3E}">
        <p14:creationId xmlns:p14="http://schemas.microsoft.com/office/powerpoint/2010/main" val="190587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b="1" dirty="0">
                <a:solidFill>
                  <a:srgbClr val="FFFF00"/>
                </a:solidFill>
              </a:rPr>
              <a:t>ページの表示</a:t>
            </a:r>
          </a:p>
        </p:txBody>
      </p:sp>
      <p:sp>
        <p:nvSpPr>
          <p:cNvPr id="3" name="コンテンツ プレースホルダー 2"/>
          <p:cNvSpPr>
            <a:spLocks noGrp="1"/>
          </p:cNvSpPr>
          <p:nvPr>
            <p:ph idx="1"/>
          </p:nvPr>
        </p:nvSpPr>
        <p:spPr>
          <a:xfrm>
            <a:off x="0" y="1690688"/>
            <a:ext cx="11625942" cy="5114019"/>
          </a:xfrm>
        </p:spPr>
        <p:txBody>
          <a:bodyPr>
            <a:normAutofit/>
          </a:bodyPr>
          <a:lstStyle/>
          <a:p>
            <a:pPr marL="0" indent="0">
              <a:buNone/>
            </a:pPr>
            <a:r>
              <a:rPr kumimoji="1" lang="ja-JP" altLang="en-US" sz="4000" b="1" dirty="0">
                <a:solidFill>
                  <a:srgbClr val="FFC000"/>
                </a:solidFill>
              </a:rPr>
              <a:t>　ブラウザのアドレスバーに</a:t>
            </a:r>
            <a:r>
              <a:rPr kumimoji="1" lang="en-US" altLang="ja-JP" sz="4000" b="1" dirty="0">
                <a:solidFill>
                  <a:srgbClr val="FFC000"/>
                </a:solidFill>
              </a:rPr>
              <a:t>IP</a:t>
            </a:r>
            <a:r>
              <a:rPr kumimoji="1" lang="ja-JP" altLang="en-US" sz="4000" b="1" dirty="0">
                <a:solidFill>
                  <a:srgbClr val="FFC000"/>
                </a:solidFill>
              </a:rPr>
              <a:t>アドレスを入力するとページ上でアップロードされたファイルが実行される。</a:t>
            </a:r>
            <a:endParaRPr kumimoji="1" lang="en-US" altLang="ja-JP" sz="4000" b="1" dirty="0">
              <a:solidFill>
                <a:srgbClr val="FFC000"/>
              </a:solidFill>
            </a:endParaRPr>
          </a:p>
          <a:p>
            <a:pPr marL="0" indent="0">
              <a:buNone/>
            </a:pPr>
            <a:r>
              <a:rPr lang="ja-JP" altLang="en-US" sz="4000" b="1" dirty="0">
                <a:solidFill>
                  <a:srgbClr val="FFC000"/>
                </a:solidFill>
              </a:rPr>
              <a:t>　画像は一例</a:t>
            </a:r>
            <a:endParaRPr kumimoji="1" lang="en-US" altLang="ja-JP" sz="4000" b="1" dirty="0">
              <a:solidFill>
                <a:srgbClr val="FFC00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212" y="3214032"/>
            <a:ext cx="5214927" cy="3470102"/>
          </a:xfrm>
          <a:prstGeom prst="rect">
            <a:avLst/>
          </a:prstGeom>
        </p:spPr>
      </p:pic>
    </p:spTree>
    <p:extLst>
      <p:ext uri="{BB962C8B-B14F-4D97-AF65-F5344CB8AC3E}">
        <p14:creationId xmlns:p14="http://schemas.microsoft.com/office/powerpoint/2010/main" val="79387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6000" b="1" dirty="0">
                <a:solidFill>
                  <a:srgbClr val="FFFF00"/>
                </a:solidFill>
              </a:rPr>
              <a:t>感想</a:t>
            </a:r>
            <a:endParaRPr kumimoji="1" lang="ja-JP" altLang="en-US" sz="6000" b="1" dirty="0">
              <a:solidFill>
                <a:srgbClr val="FFFF00"/>
              </a:solidFill>
            </a:endParaRPr>
          </a:p>
        </p:txBody>
      </p:sp>
      <p:sp>
        <p:nvSpPr>
          <p:cNvPr id="3" name="コンテンツ プレースホルダー 2"/>
          <p:cNvSpPr>
            <a:spLocks noGrp="1"/>
          </p:cNvSpPr>
          <p:nvPr>
            <p:ph idx="1"/>
          </p:nvPr>
        </p:nvSpPr>
        <p:spPr>
          <a:xfrm>
            <a:off x="1003771" y="1743981"/>
            <a:ext cx="10173810" cy="5114019"/>
          </a:xfrm>
        </p:spPr>
        <p:txBody>
          <a:bodyPr>
            <a:normAutofit/>
          </a:bodyPr>
          <a:lstStyle/>
          <a:p>
            <a:pPr marL="571500" indent="-571500"/>
            <a:r>
              <a:rPr lang="en-US" altLang="ja-JP" sz="4000" b="1" dirty="0">
                <a:solidFill>
                  <a:srgbClr val="FFC000"/>
                </a:solidFill>
              </a:rPr>
              <a:t>IP</a:t>
            </a:r>
            <a:r>
              <a:rPr lang="ja-JP" altLang="en-US" sz="4000" b="1" dirty="0">
                <a:solidFill>
                  <a:srgbClr val="FFC000"/>
                </a:solidFill>
              </a:rPr>
              <a:t>アドレスの固定化を端末（コマンド）から操作するのが難しかった。</a:t>
            </a:r>
            <a:endParaRPr lang="en-US" altLang="ja-JP" sz="4000" b="1" dirty="0">
              <a:solidFill>
                <a:srgbClr val="FFC000"/>
              </a:solidFill>
            </a:endParaRPr>
          </a:p>
          <a:p>
            <a:pPr marL="571500" indent="-571500"/>
            <a:endParaRPr kumimoji="1" lang="en-US" altLang="ja-JP" sz="4000" b="1" dirty="0">
              <a:solidFill>
                <a:srgbClr val="FFC000"/>
              </a:solidFill>
            </a:endParaRPr>
          </a:p>
          <a:p>
            <a:pPr marL="571500" indent="-571500"/>
            <a:r>
              <a:rPr lang="ja-JP" altLang="en-US" sz="4000" b="1" dirty="0">
                <a:solidFill>
                  <a:srgbClr val="FFC000"/>
                </a:solidFill>
              </a:rPr>
              <a:t>はじめて</a:t>
            </a:r>
            <a:r>
              <a:rPr lang="en-US" altLang="ja-JP" sz="4000" b="1" dirty="0">
                <a:solidFill>
                  <a:srgbClr val="FFC000"/>
                </a:solidFill>
              </a:rPr>
              <a:t>Linux</a:t>
            </a:r>
            <a:r>
              <a:rPr lang="ja-JP" altLang="en-US" sz="4000" b="1" dirty="0">
                <a:solidFill>
                  <a:srgbClr val="FFC000"/>
                </a:solidFill>
              </a:rPr>
              <a:t>を操作したので理解するのが大変だった。</a:t>
            </a:r>
            <a:endParaRPr kumimoji="1" lang="en-US" altLang="ja-JP" sz="4000" b="1" dirty="0">
              <a:solidFill>
                <a:srgbClr val="FFC000"/>
              </a:solidFill>
            </a:endParaRPr>
          </a:p>
        </p:txBody>
      </p:sp>
    </p:spTree>
    <p:extLst>
      <p:ext uri="{BB962C8B-B14F-4D97-AF65-F5344CB8AC3E}">
        <p14:creationId xmlns:p14="http://schemas.microsoft.com/office/powerpoint/2010/main" val="588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834A8-6377-4022-B89A-0B14E9FD0F53}"/>
              </a:ext>
            </a:extLst>
          </p:cNvPr>
          <p:cNvSpPr>
            <a:spLocks noGrp="1"/>
          </p:cNvSpPr>
          <p:nvPr>
            <p:ph type="title"/>
          </p:nvPr>
        </p:nvSpPr>
        <p:spPr>
          <a:xfrm>
            <a:off x="913795" y="609600"/>
            <a:ext cx="10353762" cy="970450"/>
          </a:xfrm>
        </p:spPr>
        <p:txBody>
          <a:bodyPr/>
          <a:lstStyle/>
          <a:p>
            <a:r>
              <a:rPr kumimoji="1" lang="ja-JP" altLang="en-US" dirty="0"/>
              <a:t>アプリケーション概要</a:t>
            </a:r>
          </a:p>
        </p:txBody>
      </p:sp>
      <p:sp>
        <p:nvSpPr>
          <p:cNvPr id="3" name="コンテンツ プレースホルダー 2">
            <a:extLst>
              <a:ext uri="{FF2B5EF4-FFF2-40B4-BE49-F238E27FC236}">
                <a16:creationId xmlns:a16="http://schemas.microsoft.com/office/drawing/2014/main" id="{44CDA6E6-27A4-4B99-B076-0A4B301736AE}"/>
              </a:ext>
            </a:extLst>
          </p:cNvPr>
          <p:cNvSpPr>
            <a:spLocks noGrp="1"/>
          </p:cNvSpPr>
          <p:nvPr>
            <p:ph idx="1"/>
          </p:nvPr>
        </p:nvSpPr>
        <p:spPr>
          <a:xfrm>
            <a:off x="1409583" y="2117460"/>
            <a:ext cx="9362185" cy="4058751"/>
          </a:xfrm>
        </p:spPr>
        <p:txBody>
          <a:bodyPr>
            <a:normAutofit/>
          </a:bodyPr>
          <a:lstStyle/>
          <a:p>
            <a:pPr marL="0" indent="0">
              <a:buNone/>
            </a:pPr>
            <a:r>
              <a:rPr kumimoji="1" lang="en-US" altLang="ja-JP" sz="3600" dirty="0"/>
              <a:t>【</a:t>
            </a:r>
            <a:r>
              <a:rPr kumimoji="1" lang="ja-JP" altLang="en-US" sz="3600" dirty="0"/>
              <a:t>内容</a:t>
            </a:r>
            <a:r>
              <a:rPr kumimoji="1" lang="en-US" altLang="ja-JP" sz="3600" dirty="0"/>
              <a:t>】</a:t>
            </a:r>
            <a:endParaRPr lang="en-US" altLang="ja-JP" sz="3600" dirty="0"/>
          </a:p>
          <a:p>
            <a:pPr marL="0" indent="0">
              <a:buNone/>
            </a:pPr>
            <a:r>
              <a:rPr kumimoji="1" lang="ja-JP" altLang="en-US" sz="3600" dirty="0"/>
              <a:t>初心者向けタイピング練習ソフト</a:t>
            </a:r>
            <a:endParaRPr lang="en-US" altLang="ja-JP" sz="3600" dirty="0"/>
          </a:p>
          <a:p>
            <a:pPr marL="0" indent="0">
              <a:buNone/>
            </a:pPr>
            <a:endParaRPr kumimoji="1" lang="en-US" altLang="ja-JP" sz="3600" dirty="0"/>
          </a:p>
          <a:p>
            <a:pPr marL="0" indent="0">
              <a:buNone/>
            </a:pPr>
            <a:r>
              <a:rPr kumimoji="1" lang="en-US" altLang="ja-JP" sz="3600" dirty="0"/>
              <a:t>【</a:t>
            </a:r>
            <a:r>
              <a:rPr kumimoji="1" lang="ja-JP" altLang="en-US" sz="3600" dirty="0"/>
              <a:t>対象</a:t>
            </a:r>
            <a:r>
              <a:rPr kumimoji="1" lang="en-US" altLang="ja-JP" sz="3600" dirty="0"/>
              <a:t>】</a:t>
            </a:r>
          </a:p>
          <a:p>
            <a:pPr marL="0" indent="0">
              <a:buNone/>
            </a:pPr>
            <a:r>
              <a:rPr kumimoji="1" lang="ja-JP" altLang="en-US" sz="3600" dirty="0"/>
              <a:t>キーボードで</a:t>
            </a:r>
            <a:r>
              <a:rPr kumimoji="1" lang="ja-JP" altLang="en-US" sz="3600" dirty="0" err="1"/>
              <a:t>そこそこ</a:t>
            </a:r>
            <a:r>
              <a:rPr kumimoji="1" lang="ja-JP" altLang="en-US" sz="3600" dirty="0"/>
              <a:t>打てるようになった人向け</a:t>
            </a:r>
          </a:p>
          <a:p>
            <a:pPr marL="0" indent="0" algn="ctr">
              <a:buNone/>
            </a:pPr>
            <a:endParaRPr lang="en-US" altLang="ja-JP" sz="3600" dirty="0"/>
          </a:p>
        </p:txBody>
      </p:sp>
    </p:spTree>
    <p:extLst>
      <p:ext uri="{BB962C8B-B14F-4D97-AF65-F5344CB8AC3E}">
        <p14:creationId xmlns:p14="http://schemas.microsoft.com/office/powerpoint/2010/main" val="148583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8DAE6-A8B7-4456-9F18-FCA21589A2A6}"/>
              </a:ext>
            </a:extLst>
          </p:cNvPr>
          <p:cNvSpPr>
            <a:spLocks noGrp="1"/>
          </p:cNvSpPr>
          <p:nvPr>
            <p:ph type="title"/>
          </p:nvPr>
        </p:nvSpPr>
        <p:spPr/>
        <p:txBody>
          <a:bodyPr/>
          <a:lstStyle/>
          <a:p>
            <a:r>
              <a:rPr kumimoji="1" lang="ja-JP" altLang="en-US" dirty="0"/>
              <a:t>タイピング練習ソフトにした理由</a:t>
            </a:r>
          </a:p>
        </p:txBody>
      </p:sp>
      <p:sp>
        <p:nvSpPr>
          <p:cNvPr id="3" name="コンテンツ プレースホルダー 2">
            <a:extLst>
              <a:ext uri="{FF2B5EF4-FFF2-40B4-BE49-F238E27FC236}">
                <a16:creationId xmlns:a16="http://schemas.microsoft.com/office/drawing/2014/main" id="{36E504B0-AF25-4648-B022-BE723E51C5AF}"/>
              </a:ext>
            </a:extLst>
          </p:cNvPr>
          <p:cNvSpPr>
            <a:spLocks noGrp="1"/>
          </p:cNvSpPr>
          <p:nvPr>
            <p:ph idx="1"/>
          </p:nvPr>
        </p:nvSpPr>
        <p:spPr>
          <a:xfrm>
            <a:off x="913795" y="1732448"/>
            <a:ext cx="10353762" cy="4515951"/>
          </a:xfrm>
        </p:spPr>
        <p:txBody>
          <a:bodyPr>
            <a:normAutofit fontScale="92500" lnSpcReduction="20000"/>
          </a:bodyPr>
          <a:lstStyle/>
          <a:p>
            <a:pPr marL="36900" indent="0" algn="ctr">
              <a:buNone/>
            </a:pPr>
            <a:r>
              <a:rPr kumimoji="1" lang="ja-JP" altLang="en-US" sz="3200" dirty="0"/>
              <a:t>小学生のころ、美佳タイプでタイピング練習</a:t>
            </a:r>
            <a:endParaRPr kumimoji="1" lang="en-US" altLang="ja-JP" sz="3200" dirty="0"/>
          </a:p>
          <a:p>
            <a:pPr marL="36900" indent="0" algn="ctr">
              <a:buNone/>
            </a:pPr>
            <a:r>
              <a:rPr kumimoji="1" lang="ja-JP" altLang="en-US" sz="3200" dirty="0"/>
              <a:t>（単純だけど結構はまった）</a:t>
            </a:r>
            <a:endParaRPr kumimoji="1" lang="en-US" altLang="ja-JP" sz="3200" dirty="0"/>
          </a:p>
          <a:p>
            <a:pPr marL="36900" indent="0" algn="ctr">
              <a:buNone/>
            </a:pPr>
            <a:r>
              <a:rPr lang="ja-JP" altLang="en-US" sz="3200" dirty="0"/>
              <a:t>↓</a:t>
            </a:r>
            <a:endParaRPr lang="en-US" altLang="ja-JP" sz="3200" dirty="0"/>
          </a:p>
          <a:p>
            <a:pPr marL="36900" indent="0" algn="ctr">
              <a:buNone/>
            </a:pPr>
            <a:r>
              <a:rPr lang="ja-JP" altLang="en-US" sz="3200" dirty="0"/>
              <a:t>最近、小学生向け</a:t>
            </a:r>
            <a:r>
              <a:rPr lang="en-US" altLang="ja-JP" sz="3200" dirty="0"/>
              <a:t>ICT</a:t>
            </a:r>
            <a:r>
              <a:rPr lang="ja-JP" altLang="en-US" sz="3200" dirty="0"/>
              <a:t>教育が始まってる</a:t>
            </a:r>
            <a:endParaRPr lang="en-US" altLang="ja-JP" sz="3200" dirty="0"/>
          </a:p>
          <a:p>
            <a:pPr marL="36900" indent="0" algn="ctr">
              <a:buNone/>
            </a:pPr>
            <a:r>
              <a:rPr lang="ja-JP" altLang="en-US" sz="3200" dirty="0"/>
              <a:t>↓</a:t>
            </a:r>
            <a:endParaRPr lang="en-US" altLang="ja-JP" sz="3200" dirty="0"/>
          </a:p>
          <a:p>
            <a:pPr marL="36900" indent="0" algn="ctr">
              <a:buNone/>
            </a:pPr>
            <a:r>
              <a:rPr lang="ja-JP" altLang="en-US" sz="3200" dirty="0"/>
              <a:t>タイピングはできたほうがいい</a:t>
            </a:r>
            <a:endParaRPr lang="en-US" altLang="ja-JP" sz="3200" dirty="0"/>
          </a:p>
          <a:p>
            <a:pPr marL="36900" indent="0" algn="ctr">
              <a:buNone/>
            </a:pPr>
            <a:r>
              <a:rPr lang="ja-JP" altLang="en-US" sz="3200" dirty="0"/>
              <a:t>↓</a:t>
            </a:r>
            <a:endParaRPr lang="en-US" altLang="ja-JP" sz="3200" dirty="0"/>
          </a:p>
          <a:p>
            <a:pPr marL="36900" indent="0" algn="ctr">
              <a:buNone/>
            </a:pPr>
            <a:r>
              <a:rPr lang="ja-JP" altLang="en-US" sz="3200" dirty="0"/>
              <a:t>練習ソフト、作るか</a:t>
            </a:r>
            <a:endParaRPr lang="en-US" altLang="ja-JP" sz="2400" dirty="0"/>
          </a:p>
        </p:txBody>
      </p:sp>
      <p:pic>
        <p:nvPicPr>
          <p:cNvPr id="5" name="図 4">
            <a:extLst>
              <a:ext uri="{FF2B5EF4-FFF2-40B4-BE49-F238E27FC236}">
                <a16:creationId xmlns:a16="http://schemas.microsoft.com/office/drawing/2014/main" id="{9E383457-AEAB-44B6-9B4F-0575C1A41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964" y="2094954"/>
            <a:ext cx="2650752" cy="1227027"/>
          </a:xfrm>
          <a:prstGeom prst="rect">
            <a:avLst/>
          </a:prstGeom>
        </p:spPr>
      </p:pic>
    </p:spTree>
    <p:extLst>
      <p:ext uri="{BB962C8B-B14F-4D97-AF65-F5344CB8AC3E}">
        <p14:creationId xmlns:p14="http://schemas.microsoft.com/office/powerpoint/2010/main" val="12500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8DAE6-A8B7-4456-9F18-FCA21589A2A6}"/>
              </a:ext>
            </a:extLst>
          </p:cNvPr>
          <p:cNvSpPr>
            <a:spLocks noGrp="1"/>
          </p:cNvSpPr>
          <p:nvPr>
            <p:ph type="title"/>
          </p:nvPr>
        </p:nvSpPr>
        <p:spPr/>
        <p:txBody>
          <a:bodyPr/>
          <a:lstStyle/>
          <a:p>
            <a:r>
              <a:rPr kumimoji="1" lang="ja-JP" altLang="en-US" dirty="0"/>
              <a:t>タイピング練習ソフトにした理由</a:t>
            </a:r>
          </a:p>
        </p:txBody>
      </p:sp>
      <p:sp>
        <p:nvSpPr>
          <p:cNvPr id="3" name="コンテンツ プレースホルダー 2">
            <a:extLst>
              <a:ext uri="{FF2B5EF4-FFF2-40B4-BE49-F238E27FC236}">
                <a16:creationId xmlns:a16="http://schemas.microsoft.com/office/drawing/2014/main" id="{36E504B0-AF25-4648-B022-BE723E51C5AF}"/>
              </a:ext>
            </a:extLst>
          </p:cNvPr>
          <p:cNvSpPr>
            <a:spLocks noGrp="1"/>
          </p:cNvSpPr>
          <p:nvPr>
            <p:ph idx="1"/>
          </p:nvPr>
        </p:nvSpPr>
        <p:spPr>
          <a:xfrm>
            <a:off x="1828148" y="2430280"/>
            <a:ext cx="8525055" cy="4058751"/>
          </a:xfrm>
        </p:spPr>
        <p:txBody>
          <a:bodyPr>
            <a:normAutofit/>
          </a:bodyPr>
          <a:lstStyle/>
          <a:p>
            <a:pPr marL="36900" indent="0">
              <a:buNone/>
            </a:pPr>
            <a:r>
              <a:rPr lang="en-US" altLang="ja-JP" sz="3600" dirty="0"/>
              <a:t>【</a:t>
            </a:r>
            <a:r>
              <a:rPr lang="ja-JP" altLang="en-US" sz="3600" dirty="0"/>
              <a:t>タイピングゲームは</a:t>
            </a:r>
            <a:r>
              <a:rPr lang="en-US" altLang="ja-JP" sz="3600" dirty="0"/>
              <a:t>Web</a:t>
            </a:r>
            <a:r>
              <a:rPr lang="ja-JP" altLang="en-US" sz="3600" dirty="0"/>
              <a:t>と相性がいい</a:t>
            </a:r>
            <a:r>
              <a:rPr lang="en-US" altLang="ja-JP" sz="3600" dirty="0"/>
              <a:t>】</a:t>
            </a:r>
          </a:p>
          <a:p>
            <a:endParaRPr kumimoji="1" lang="en-US" altLang="ja-JP" sz="3600" dirty="0"/>
          </a:p>
          <a:p>
            <a:r>
              <a:rPr lang="ja-JP" altLang="en-US" sz="3600" dirty="0"/>
              <a:t>比較的動作が軽い→</a:t>
            </a:r>
            <a:r>
              <a:rPr lang="en-US" altLang="ja-JP" sz="3600" dirty="0"/>
              <a:t>Web</a:t>
            </a:r>
            <a:r>
              <a:rPr lang="ja-JP" altLang="en-US" sz="3600" dirty="0"/>
              <a:t>でも余裕で動く</a:t>
            </a:r>
            <a:endParaRPr lang="en-US" altLang="ja-JP" sz="3600" dirty="0"/>
          </a:p>
          <a:p>
            <a:r>
              <a:rPr kumimoji="1" lang="en-US" altLang="ja-JP" sz="3600" dirty="0"/>
              <a:t>Web</a:t>
            </a:r>
            <a:r>
              <a:rPr kumimoji="1" lang="ja-JP" altLang="en-US" sz="3600" dirty="0"/>
              <a:t>アプリならインストール不要</a:t>
            </a:r>
            <a:endParaRPr kumimoji="1" lang="en-US" altLang="ja-JP" sz="3600" dirty="0"/>
          </a:p>
          <a:p>
            <a:pPr marL="36900" indent="0">
              <a:buNone/>
            </a:pPr>
            <a:endParaRPr lang="en-US" altLang="ja-JP" sz="3600" dirty="0"/>
          </a:p>
          <a:p>
            <a:pPr marL="36900" indent="0">
              <a:buNone/>
            </a:pPr>
            <a:endParaRPr kumimoji="1" lang="en-US" altLang="ja-JP" sz="3600" dirty="0"/>
          </a:p>
          <a:p>
            <a:pPr marL="36900" indent="0">
              <a:buNone/>
            </a:pPr>
            <a:endParaRPr kumimoji="1" lang="en-US" altLang="ja-JP" sz="3200" dirty="0"/>
          </a:p>
          <a:p>
            <a:pPr marL="36900" indent="0">
              <a:buNone/>
            </a:pPr>
            <a:endParaRPr kumimoji="1" lang="en-US" altLang="ja-JP" sz="3200" dirty="0"/>
          </a:p>
        </p:txBody>
      </p:sp>
    </p:spTree>
    <p:extLst>
      <p:ext uri="{BB962C8B-B14F-4D97-AF65-F5344CB8AC3E}">
        <p14:creationId xmlns:p14="http://schemas.microsoft.com/office/powerpoint/2010/main" val="198722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56470-9BD8-43B4-A4BC-1D05DED65289}"/>
              </a:ext>
            </a:extLst>
          </p:cNvPr>
          <p:cNvSpPr>
            <a:spLocks noGrp="1"/>
          </p:cNvSpPr>
          <p:nvPr>
            <p:ph type="title"/>
          </p:nvPr>
        </p:nvSpPr>
        <p:spPr/>
        <p:txBody>
          <a:bodyPr/>
          <a:lstStyle/>
          <a:p>
            <a:r>
              <a:rPr lang="ja-JP" altLang="en-US" dirty="0"/>
              <a:t>スクリーンショット</a:t>
            </a:r>
            <a:endParaRPr kumimoji="1" lang="ja-JP" altLang="en-US" dirty="0"/>
          </a:p>
        </p:txBody>
      </p:sp>
      <p:pic>
        <p:nvPicPr>
          <p:cNvPr id="9" name="コンテンツ プレースホルダー 8">
            <a:extLst>
              <a:ext uri="{FF2B5EF4-FFF2-40B4-BE49-F238E27FC236}">
                <a16:creationId xmlns:a16="http://schemas.microsoft.com/office/drawing/2014/main" id="{77467C8E-2ED1-4C08-88FF-DF2D3032F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572" y="1731963"/>
            <a:ext cx="6723330" cy="4059237"/>
          </a:xfrm>
        </p:spPr>
      </p:pic>
    </p:spTree>
    <p:extLst>
      <p:ext uri="{BB962C8B-B14F-4D97-AF65-F5344CB8AC3E}">
        <p14:creationId xmlns:p14="http://schemas.microsoft.com/office/powerpoint/2010/main" val="42213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56470-9BD8-43B4-A4BC-1D05DED65289}"/>
              </a:ext>
            </a:extLst>
          </p:cNvPr>
          <p:cNvSpPr>
            <a:spLocks noGrp="1"/>
          </p:cNvSpPr>
          <p:nvPr>
            <p:ph type="title"/>
          </p:nvPr>
        </p:nvSpPr>
        <p:spPr/>
        <p:txBody>
          <a:bodyPr/>
          <a:lstStyle/>
          <a:p>
            <a:r>
              <a:rPr lang="ja-JP" altLang="en-US" dirty="0"/>
              <a:t>スクリーンショット</a:t>
            </a:r>
            <a:endParaRPr kumimoji="1" lang="ja-JP" altLang="en-US" dirty="0"/>
          </a:p>
        </p:txBody>
      </p:sp>
      <p:pic>
        <p:nvPicPr>
          <p:cNvPr id="7" name="コンテンツ プレースホルダー 6">
            <a:extLst>
              <a:ext uri="{FF2B5EF4-FFF2-40B4-BE49-F238E27FC236}">
                <a16:creationId xmlns:a16="http://schemas.microsoft.com/office/drawing/2014/main" id="{807E830B-9959-4606-BCA0-9C9E08B99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905" y="1731963"/>
            <a:ext cx="6470664" cy="4059237"/>
          </a:xfrm>
        </p:spPr>
      </p:pic>
    </p:spTree>
    <p:extLst>
      <p:ext uri="{BB962C8B-B14F-4D97-AF65-F5344CB8AC3E}">
        <p14:creationId xmlns:p14="http://schemas.microsoft.com/office/powerpoint/2010/main" val="368507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56470-9BD8-43B4-A4BC-1D05DED65289}"/>
              </a:ext>
            </a:extLst>
          </p:cNvPr>
          <p:cNvSpPr>
            <a:spLocks noGrp="1"/>
          </p:cNvSpPr>
          <p:nvPr>
            <p:ph type="title"/>
          </p:nvPr>
        </p:nvSpPr>
        <p:spPr/>
        <p:txBody>
          <a:bodyPr/>
          <a:lstStyle/>
          <a:p>
            <a:r>
              <a:rPr lang="ja-JP" altLang="en-US" dirty="0"/>
              <a:t>スクリーンショット</a:t>
            </a:r>
            <a:endParaRPr kumimoji="1" lang="ja-JP" altLang="en-US" dirty="0"/>
          </a:p>
        </p:txBody>
      </p:sp>
      <p:pic>
        <p:nvPicPr>
          <p:cNvPr id="7" name="コンテンツ プレースホルダー 6">
            <a:extLst>
              <a:ext uri="{FF2B5EF4-FFF2-40B4-BE49-F238E27FC236}">
                <a16:creationId xmlns:a16="http://schemas.microsoft.com/office/drawing/2014/main" id="{90E215AE-83AD-46D1-87EA-635F36A74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078" y="1731963"/>
            <a:ext cx="6716319" cy="4059237"/>
          </a:xfrm>
        </p:spPr>
      </p:pic>
    </p:spTree>
    <p:extLst>
      <p:ext uri="{BB962C8B-B14F-4D97-AF65-F5344CB8AC3E}">
        <p14:creationId xmlns:p14="http://schemas.microsoft.com/office/powerpoint/2010/main" val="312614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DD3B9F-A06C-4818-A7B1-45285C59B22F}"/>
              </a:ext>
            </a:extLst>
          </p:cNvPr>
          <p:cNvSpPr>
            <a:spLocks noGrp="1"/>
          </p:cNvSpPr>
          <p:nvPr>
            <p:ph type="title"/>
          </p:nvPr>
        </p:nvSpPr>
        <p:spPr>
          <a:xfrm>
            <a:off x="913795" y="609600"/>
            <a:ext cx="10353762" cy="970450"/>
          </a:xfrm>
        </p:spPr>
        <p:txBody>
          <a:bodyPr/>
          <a:lstStyle/>
          <a:p>
            <a:r>
              <a:rPr lang="ja-JP" altLang="en-US" dirty="0"/>
              <a:t>流れ</a:t>
            </a:r>
            <a:endParaRPr kumimoji="1" lang="ja-JP" altLang="en-US" dirty="0"/>
          </a:p>
        </p:txBody>
      </p:sp>
      <p:sp>
        <p:nvSpPr>
          <p:cNvPr id="3" name="コンテンツ プレースホルダー 2">
            <a:extLst>
              <a:ext uri="{FF2B5EF4-FFF2-40B4-BE49-F238E27FC236}">
                <a16:creationId xmlns:a16="http://schemas.microsoft.com/office/drawing/2014/main" id="{7C11BF8B-533F-46FE-8494-A6FA87B076D4}"/>
              </a:ext>
            </a:extLst>
          </p:cNvPr>
          <p:cNvSpPr>
            <a:spLocks noGrp="1"/>
          </p:cNvSpPr>
          <p:nvPr>
            <p:ph idx="1"/>
          </p:nvPr>
        </p:nvSpPr>
        <p:spPr>
          <a:xfrm>
            <a:off x="1715192" y="1515882"/>
            <a:ext cx="8750968" cy="5069402"/>
          </a:xfrm>
        </p:spPr>
        <p:txBody>
          <a:bodyPr>
            <a:normAutofit fontScale="92500" lnSpcReduction="20000"/>
          </a:bodyPr>
          <a:lstStyle/>
          <a:p>
            <a:pPr marL="457200" indent="-457200">
              <a:buFont typeface="+mj-lt"/>
              <a:buAutoNum type="arabicPeriod"/>
            </a:pPr>
            <a:r>
              <a:rPr lang="ja-JP" altLang="en-US" sz="2800" dirty="0"/>
              <a:t>スタートボタンを押す</a:t>
            </a:r>
            <a:endParaRPr lang="en-US" altLang="ja-JP" sz="2800" dirty="0"/>
          </a:p>
          <a:p>
            <a:pPr marL="457200" indent="-457200">
              <a:buFont typeface="+mj-lt"/>
              <a:buAutoNum type="arabicPeriod"/>
            </a:pPr>
            <a:endParaRPr lang="en-US" altLang="ja-JP" sz="2800" dirty="0"/>
          </a:p>
          <a:p>
            <a:pPr marL="457200" indent="-457200">
              <a:buFont typeface="+mj-lt"/>
              <a:buAutoNum type="arabicPeriod"/>
            </a:pPr>
            <a:r>
              <a:rPr lang="ja-JP" altLang="en-US" sz="2800" dirty="0"/>
              <a:t>ランダムで単語を表示</a:t>
            </a:r>
            <a:endParaRPr lang="en-US" altLang="ja-JP" sz="2800" dirty="0"/>
          </a:p>
          <a:p>
            <a:pPr marL="457200" indent="-457200">
              <a:buFont typeface="+mj-lt"/>
              <a:buAutoNum type="arabicPeriod"/>
            </a:pPr>
            <a:endParaRPr lang="en-US" altLang="ja-JP" sz="2800" dirty="0"/>
          </a:p>
          <a:p>
            <a:pPr marL="457200" indent="-457200">
              <a:buFont typeface="+mj-lt"/>
              <a:buAutoNum type="arabicPeriod"/>
            </a:pPr>
            <a:r>
              <a:rPr kumimoji="1" lang="ja-JP" altLang="en-US" sz="2800" dirty="0"/>
              <a:t>エンターを押すと提出</a:t>
            </a:r>
            <a:endParaRPr kumimoji="1" lang="en-US" altLang="ja-JP" sz="2800" dirty="0"/>
          </a:p>
          <a:p>
            <a:pPr marL="457200" indent="-457200">
              <a:buFont typeface="+mj-lt"/>
              <a:buAutoNum type="arabicPeriod"/>
            </a:pPr>
            <a:endParaRPr kumimoji="1" lang="en-US" altLang="ja-JP" sz="2800" dirty="0"/>
          </a:p>
          <a:p>
            <a:pPr marL="457200" indent="-457200">
              <a:buFont typeface="+mj-lt"/>
              <a:buAutoNum type="arabicPeriod"/>
            </a:pPr>
            <a:r>
              <a:rPr lang="ja-JP" altLang="en-US" sz="2800" dirty="0"/>
              <a:t>入力されたキーが正しければスコアを</a:t>
            </a:r>
            <a:r>
              <a:rPr lang="en-US" altLang="ja-JP" sz="2800" dirty="0"/>
              <a:t>10</a:t>
            </a:r>
            <a:r>
              <a:rPr lang="ja-JP" altLang="en-US" sz="2800" dirty="0"/>
              <a:t>増やし次のアルファベットを表示同時にアシストを更新、間違っていればミスカウントを</a:t>
            </a:r>
            <a:r>
              <a:rPr lang="en-US" altLang="ja-JP" sz="2800" dirty="0"/>
              <a:t>1</a:t>
            </a:r>
            <a:r>
              <a:rPr lang="ja-JP" altLang="en-US" sz="2800" dirty="0"/>
              <a:t>増やしアルファベットはそのまま</a:t>
            </a:r>
            <a:endParaRPr lang="en-US" altLang="ja-JP" sz="2800" dirty="0"/>
          </a:p>
          <a:p>
            <a:pPr marL="457200" indent="-457200">
              <a:buFont typeface="+mj-lt"/>
              <a:buAutoNum type="arabicPeriod"/>
            </a:pPr>
            <a:endParaRPr lang="en-US" altLang="ja-JP" sz="2800" dirty="0"/>
          </a:p>
          <a:p>
            <a:pPr marL="457200" indent="-457200">
              <a:buFont typeface="+mj-lt"/>
              <a:buAutoNum type="arabicPeriod"/>
            </a:pPr>
            <a:r>
              <a:rPr kumimoji="1" lang="ja-JP" altLang="en-US" sz="2800" dirty="0"/>
              <a:t>制限時間が経ったら終了し、スコアを表示する</a:t>
            </a:r>
            <a:endParaRPr kumimoji="1" lang="en-US" altLang="ja-JP" sz="2800" dirty="0"/>
          </a:p>
        </p:txBody>
      </p:sp>
    </p:spTree>
    <p:extLst>
      <p:ext uri="{BB962C8B-B14F-4D97-AF65-F5344CB8AC3E}">
        <p14:creationId xmlns:p14="http://schemas.microsoft.com/office/powerpoint/2010/main" val="1625321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版">
  <a:themeElements>
    <a:clrScheme name="石版">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版">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TM04033929[[fn=石版]]</Template>
  <TotalTime>252</TotalTime>
  <Words>379</Words>
  <Application>Microsoft Office PowerPoint</Application>
  <PresentationFormat>ワイド画面</PresentationFormat>
  <Paragraphs>119</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Arial</vt:lpstr>
      <vt:lpstr>Trebuchet MS</vt:lpstr>
      <vt:lpstr>Wingdings 2</vt:lpstr>
      <vt:lpstr>石版</vt:lpstr>
      <vt:lpstr>Webアプリケーション作成</vt:lpstr>
      <vt:lpstr>Unityを用いた WebGLアプリケーションの開発</vt:lpstr>
      <vt:lpstr>アプリケーション概要</vt:lpstr>
      <vt:lpstr>タイピング練習ソフトにした理由</vt:lpstr>
      <vt:lpstr>タイピング練習ソフトにした理由</vt:lpstr>
      <vt:lpstr>スクリーンショット</vt:lpstr>
      <vt:lpstr>スクリーンショット</vt:lpstr>
      <vt:lpstr>スクリーンショット</vt:lpstr>
      <vt:lpstr>流れ</vt:lpstr>
      <vt:lpstr>開発時の工夫点</vt:lpstr>
      <vt:lpstr>デバッグ時に出た改善点</vt:lpstr>
      <vt:lpstr>その他改善点</vt:lpstr>
      <vt:lpstr>感想</vt:lpstr>
      <vt:lpstr> Webサーバについて</vt:lpstr>
      <vt:lpstr>サーバ構築の目的</vt:lpstr>
      <vt:lpstr>使用したソフトウェア</vt:lpstr>
      <vt:lpstr>ソフトウェアのインストール</vt:lpstr>
      <vt:lpstr>PowerPoint プレゼンテーション</vt:lpstr>
      <vt:lpstr>IPアドレスの固定</vt:lpstr>
      <vt:lpstr>ファイルのアップロード</vt:lpstr>
      <vt:lpstr>ファイルのアップロード</vt:lpstr>
      <vt:lpstr>ページの表示</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木村 成孝</dc:creator>
  <cp:lastModifiedBy>木村 成孝</cp:lastModifiedBy>
  <cp:revision>21</cp:revision>
  <dcterms:created xsi:type="dcterms:W3CDTF">2019-07-04T06:15:19Z</dcterms:created>
  <dcterms:modified xsi:type="dcterms:W3CDTF">2019-07-18T06:20:04Z</dcterms:modified>
</cp:coreProperties>
</file>