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47" r:id="rId3"/>
    <p:sldId id="352" r:id="rId4"/>
    <p:sldId id="353" r:id="rId5"/>
    <p:sldId id="354" r:id="rId6"/>
    <p:sldId id="355" r:id="rId7"/>
    <p:sldId id="348" r:id="rId8"/>
    <p:sldId id="351" r:id="rId9"/>
    <p:sldId id="349" r:id="rId10"/>
    <p:sldId id="350" r:id="rId11"/>
    <p:sldId id="356" r:id="rId12"/>
    <p:sldId id="361" r:id="rId13"/>
    <p:sldId id="359" r:id="rId14"/>
    <p:sldId id="360" r:id="rId15"/>
    <p:sldId id="357" r:id="rId16"/>
    <p:sldId id="358" r:id="rId17"/>
    <p:sldId id="366" r:id="rId18"/>
    <p:sldId id="362" r:id="rId19"/>
    <p:sldId id="363" r:id="rId20"/>
    <p:sldId id="364" r:id="rId21"/>
    <p:sldId id="374" r:id="rId22"/>
    <p:sldId id="365" r:id="rId23"/>
    <p:sldId id="367" r:id="rId24"/>
    <p:sldId id="368" r:id="rId25"/>
    <p:sldId id="369" r:id="rId26"/>
    <p:sldId id="370" r:id="rId27"/>
    <p:sldId id="371" r:id="rId28"/>
    <p:sldId id="372" r:id="rId29"/>
    <p:sldId id="373" r:id="rId30"/>
    <p:sldId id="34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2"/>
    <p:restoredTop sz="94866"/>
  </p:normalViewPr>
  <p:slideViewPr>
    <p:cSldViewPr snapToGrid="0" snapToObjects="1">
      <p:cViewPr>
        <p:scale>
          <a:sx n="75" d="100"/>
          <a:sy n="75" d="100"/>
        </p:scale>
        <p:origin x="14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ADAFC-323A-2743-916F-AC77FC9E6769}" type="datetimeFigureOut">
              <a:rPr lang="en-US" smtClean="0"/>
              <a:t>12/5/17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22D7B-AB41-7549-A176-924FFF4437EB}" type="slidenum">
              <a:rPr lang="en-US" smtClean="0"/>
              <a:t>‹#›</a:t>
            </a:fld>
            <a:endParaRPr lang="en-US"/>
          </a:p>
        </p:txBody>
      </p:sp>
    </p:spTree>
    <p:extLst>
      <p:ext uri="{BB962C8B-B14F-4D97-AF65-F5344CB8AC3E}">
        <p14:creationId xmlns:p14="http://schemas.microsoft.com/office/powerpoint/2010/main" val="16152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22D7B-AB41-7549-A176-924FFF4437EB}" type="slidenum">
              <a:rPr lang="en-US" smtClean="0"/>
              <a:t>1</a:t>
            </a:fld>
            <a:endParaRPr lang="en-US"/>
          </a:p>
        </p:txBody>
      </p:sp>
    </p:spTree>
    <p:extLst>
      <p:ext uri="{BB962C8B-B14F-4D97-AF65-F5344CB8AC3E}">
        <p14:creationId xmlns:p14="http://schemas.microsoft.com/office/powerpoint/2010/main" val="99163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662321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22009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80215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C93D5D-2745-A04F-AF4B-012EF6F99D82}"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5755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C93D5D-2745-A04F-AF4B-012EF6F99D82}" type="datetimeFigureOut">
              <a:rPr lang="en-US" smtClean="0"/>
              <a:t>12/5/17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0398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C93D5D-2745-A04F-AF4B-012EF6F99D82}"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99157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C93D5D-2745-A04F-AF4B-012EF6F99D82}" type="datetimeFigureOut">
              <a:rPr lang="en-US" smtClean="0"/>
              <a:t>12/5/17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178070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C93D5D-2745-A04F-AF4B-012EF6F99D82}" type="datetimeFigureOut">
              <a:rPr lang="en-US" smtClean="0"/>
              <a:t>12/5/17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2916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93D5D-2745-A04F-AF4B-012EF6F99D82}" type="datetimeFigureOut">
              <a:rPr lang="en-US" smtClean="0"/>
              <a:t>12/5/17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213526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77870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93D5D-2745-A04F-AF4B-012EF6F99D82}" type="datetimeFigureOut">
              <a:rPr lang="en-US" smtClean="0"/>
              <a:t>12/5/17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FA82A-C916-AE4B-862F-019CA176E13A}" type="slidenum">
              <a:rPr lang="en-US" smtClean="0"/>
              <a:t>‹#›</a:t>
            </a:fld>
            <a:endParaRPr lang="en-US"/>
          </a:p>
        </p:txBody>
      </p:sp>
    </p:spTree>
    <p:extLst>
      <p:ext uri="{BB962C8B-B14F-4D97-AF65-F5344CB8AC3E}">
        <p14:creationId xmlns:p14="http://schemas.microsoft.com/office/powerpoint/2010/main" val="9340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93D5D-2745-A04F-AF4B-012EF6F99D82}" type="datetimeFigureOut">
              <a:rPr lang="en-US" smtClean="0"/>
              <a:t>12/5/17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FA82A-C916-AE4B-862F-019CA176E13A}" type="slidenum">
              <a:rPr lang="en-US" smtClean="0"/>
              <a:t>‹#›</a:t>
            </a:fld>
            <a:endParaRPr lang="en-US"/>
          </a:p>
        </p:txBody>
      </p:sp>
    </p:spTree>
    <p:extLst>
      <p:ext uri="{BB962C8B-B14F-4D97-AF65-F5344CB8AC3E}">
        <p14:creationId xmlns:p14="http://schemas.microsoft.com/office/powerpoint/2010/main" val="6880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044266"/>
          </a:xfrm>
          <a:prstGeom prst="rect">
            <a:avLst/>
          </a:prstGeom>
        </p:spPr>
      </p:pic>
    </p:spTree>
    <p:extLst>
      <p:ext uri="{BB962C8B-B14F-4D97-AF65-F5344CB8AC3E}">
        <p14:creationId xmlns:p14="http://schemas.microsoft.com/office/powerpoint/2010/main" val="2025728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557866"/>
            <a:ext cx="10261600" cy="732367"/>
          </a:xfrm>
          <a:prstGeom prst="rect">
            <a:avLst/>
          </a:prstGeom>
        </p:spPr>
      </p:pic>
      <p:pic>
        <p:nvPicPr>
          <p:cNvPr id="6" name="Picture 5"/>
          <p:cNvPicPr>
            <a:picLocks noChangeAspect="1"/>
          </p:cNvPicPr>
          <p:nvPr/>
        </p:nvPicPr>
        <p:blipFill>
          <a:blip r:embed="rId3"/>
          <a:stretch>
            <a:fillRect/>
          </a:stretch>
        </p:blipFill>
        <p:spPr>
          <a:xfrm>
            <a:off x="838200" y="2256367"/>
            <a:ext cx="10261600" cy="2717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866687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Learning</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Let do you decide which movie to watch?</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745599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Learning</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a:t>A</a:t>
            </a:r>
            <a:r>
              <a:rPr lang="en-US" dirty="0" smtClean="0"/>
              <a:t>ggregate </a:t>
            </a:r>
            <a:r>
              <a:rPr lang="en-US" dirty="0"/>
              <a:t>the predictions of a group of predictors (such as classifiers or </a:t>
            </a:r>
            <a:r>
              <a:rPr lang="en-US" dirty="0" err="1"/>
              <a:t>regressors</a:t>
            </a:r>
            <a:r>
              <a:rPr lang="en-US" dirty="0"/>
              <a:t>), you will often get better predictions than with the best individual predictor. A group of predictors is called an </a:t>
            </a:r>
            <a:r>
              <a:rPr lang="en-US" i="1" dirty="0"/>
              <a:t>ensemble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412100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10833" y="912159"/>
            <a:ext cx="7391400" cy="40715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220154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00150" y="128061"/>
            <a:ext cx="8572500" cy="5854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895667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Voting</a:t>
            </a:r>
            <a:endParaRPr lang="en-US" dirty="0"/>
          </a:p>
        </p:txBody>
      </p:sp>
      <p:sp>
        <p:nvSpPr>
          <p:cNvPr id="3" name="Content Placeholder 2"/>
          <p:cNvSpPr>
            <a:spLocks noGrp="1"/>
          </p:cNvSpPr>
          <p:nvPr>
            <p:ph idx="1"/>
          </p:nvPr>
        </p:nvSpPr>
        <p:spPr/>
        <p:txBody>
          <a:bodyPr/>
          <a:lstStyle/>
          <a:p>
            <a:r>
              <a:rPr lang="en-US" dirty="0" smtClean="0"/>
              <a:t>Hard </a:t>
            </a:r>
            <a:r>
              <a:rPr lang="mr-IN" dirty="0" smtClean="0"/>
              <a:t>–</a:t>
            </a:r>
            <a:r>
              <a:rPr lang="en-US" dirty="0" smtClean="0"/>
              <a:t> Majority vote</a:t>
            </a:r>
          </a:p>
          <a:p>
            <a:r>
              <a:rPr lang="en-US" dirty="0" smtClean="0"/>
              <a:t>Soft - Average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588638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(Weak predictor)s</a:t>
            </a:r>
            <a:endParaRPr lang="en-US" dirty="0"/>
          </a:p>
        </p:txBody>
      </p:sp>
      <p:sp>
        <p:nvSpPr>
          <p:cNvPr id="3" name="Content Placeholder 2"/>
          <p:cNvSpPr>
            <a:spLocks noGrp="1"/>
          </p:cNvSpPr>
          <p:nvPr>
            <p:ph idx="1"/>
          </p:nvPr>
        </p:nvSpPr>
        <p:spPr/>
        <p:txBody>
          <a:bodyPr/>
          <a:lstStyle/>
          <a:p>
            <a:endParaRPr lang="en-US" dirty="0" smtClean="0"/>
          </a:p>
          <a:p>
            <a:r>
              <a:rPr lang="en-US" dirty="0" smtClean="0"/>
              <a:t>Ensemble </a:t>
            </a:r>
            <a:r>
              <a:rPr lang="en-US" dirty="0"/>
              <a:t>methods work best when the predictors are as independent from one another as possible. One way to get diverse classifiers is to train them using very different algorithms. This increases the chance that they will make very different types of errors, improving the ensemble’s accuracy.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818428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Bagging</a:t>
            </a:r>
          </a:p>
          <a:p>
            <a:r>
              <a:rPr lang="en-US" dirty="0" smtClean="0"/>
              <a:t>Boosting</a:t>
            </a:r>
          </a:p>
          <a:p>
            <a:r>
              <a:rPr lang="en-US" dirty="0" smtClean="0"/>
              <a:t>Stack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140538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idx="1"/>
          </p:nvPr>
        </p:nvSpPr>
        <p:spPr/>
        <p:txBody>
          <a:bodyPr/>
          <a:lstStyle/>
          <a:p>
            <a:r>
              <a:rPr lang="en-US" dirty="0"/>
              <a:t>use the same training algorithm for every predictor, but to train them on different random subsets of the training 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141359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8500" y="241303"/>
            <a:ext cx="10795000" cy="576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471303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r>
              <a:rPr lang="en-US" i="1" dirty="0"/>
              <a:t>Decision Trees</a:t>
            </a:r>
            <a:r>
              <a:rPr lang="en-US" dirty="0"/>
              <a:t> are versatile Machine Learning algorithms that can perform both classification and regression </a:t>
            </a:r>
            <a:r>
              <a:rPr lang="en-US" dirty="0" smtClean="0"/>
              <a:t>tasks.</a:t>
            </a:r>
          </a:p>
          <a:p>
            <a:endParaRPr lang="en-US" dirty="0"/>
          </a:p>
          <a:p>
            <a:r>
              <a:rPr lang="en-US" dirty="0" smtClean="0"/>
              <a:t>Let us see how does it look like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2045847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2150" y="652991"/>
            <a:ext cx="10807700" cy="4000500"/>
          </a:xfrm>
          <a:prstGeom prst="rect">
            <a:avLst/>
          </a:prstGeom>
        </p:spPr>
      </p:pic>
      <p:pic>
        <p:nvPicPr>
          <p:cNvPr id="5" name="Picture 4"/>
          <p:cNvPicPr>
            <a:picLocks noChangeAspect="1"/>
          </p:cNvPicPr>
          <p:nvPr/>
        </p:nvPicPr>
        <p:blipFill>
          <a:blip r:embed="rId3"/>
          <a:stretch>
            <a:fillRect/>
          </a:stretch>
        </p:blipFill>
        <p:spPr>
          <a:xfrm>
            <a:off x="3235325" y="4928394"/>
            <a:ext cx="5461000" cy="3429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305971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70399" y="1391664"/>
            <a:ext cx="3672417" cy="5201752"/>
          </a:xfrm>
          <a:prstGeom prst="rect">
            <a:avLst/>
          </a:prstGeom>
        </p:spPr>
      </p:pic>
    </p:spTree>
    <p:extLst>
      <p:ext uri="{BB962C8B-B14F-4D97-AF65-F5344CB8AC3E}">
        <p14:creationId xmlns:p14="http://schemas.microsoft.com/office/powerpoint/2010/main" val="1454609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p:txBody>
          <a:bodyPr/>
          <a:lstStyle/>
          <a:p>
            <a:r>
              <a:rPr lang="en-US" dirty="0"/>
              <a:t>E</a:t>
            </a:r>
            <a:r>
              <a:rPr lang="en-US" dirty="0" smtClean="0"/>
              <a:t>nsemble </a:t>
            </a:r>
            <a:r>
              <a:rPr lang="en-US" dirty="0"/>
              <a:t>of Decision </a:t>
            </a:r>
            <a:r>
              <a:rPr lang="en-US" dirty="0" smtClean="0"/>
              <a:t>Trees</a:t>
            </a:r>
          </a:p>
          <a:p>
            <a:r>
              <a:rPr lang="en-US" dirty="0" err="1"/>
              <a:t>max_samples</a:t>
            </a:r>
            <a:r>
              <a:rPr lang="en-US" dirty="0"/>
              <a:t> set to the size of the training </a:t>
            </a:r>
            <a:r>
              <a:rPr lang="en-US" dirty="0" smtClean="0"/>
              <a:t>set</a:t>
            </a:r>
          </a:p>
          <a:p>
            <a:r>
              <a:rPr lang="en-US" dirty="0" smtClean="0"/>
              <a:t>searches </a:t>
            </a:r>
            <a:r>
              <a:rPr lang="en-US" dirty="0"/>
              <a:t>for the best feature among a random subset of </a:t>
            </a:r>
            <a:r>
              <a:rPr lang="en-US" dirty="0" smtClean="0"/>
              <a:t>features - results in better diversity</a:t>
            </a:r>
          </a:p>
          <a:p>
            <a:r>
              <a:rPr lang="en-US" dirty="0" smtClean="0"/>
              <a:t>Can compute in parallel on multiple CPUs or distributed servers</a:t>
            </a:r>
          </a:p>
          <a:p>
            <a:r>
              <a:rPr lang="en-US" dirty="0" smtClean="0"/>
              <a:t>feature </a:t>
            </a:r>
            <a:r>
              <a:rPr lang="en-US" dirty="0"/>
              <a:t>importance</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34526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3015" y="0"/>
            <a:ext cx="10025969" cy="6858000"/>
          </a:xfrm>
          <a:prstGeom prst="rect">
            <a:avLst/>
          </a:prstGeom>
        </p:spPr>
      </p:pic>
    </p:spTree>
    <p:extLst>
      <p:ext uri="{BB962C8B-B14F-4D97-AF65-F5344CB8AC3E}">
        <p14:creationId xmlns:p14="http://schemas.microsoft.com/office/powerpoint/2010/main" val="1907982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Boosting</a:t>
            </a:r>
            <a:endParaRPr lang="en-US" dirty="0"/>
          </a:p>
        </p:txBody>
      </p:sp>
      <p:sp>
        <p:nvSpPr>
          <p:cNvPr id="3" name="Content Placeholder 2"/>
          <p:cNvSpPr>
            <a:spLocks noGrp="1"/>
          </p:cNvSpPr>
          <p:nvPr>
            <p:ph idx="1"/>
          </p:nvPr>
        </p:nvSpPr>
        <p:spPr/>
        <p:txBody>
          <a:bodyPr/>
          <a:lstStyle/>
          <a:p>
            <a:r>
              <a:rPr lang="en-US" dirty="0"/>
              <a:t>train predictors sequentially, each trying to correct its predecessor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230278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8800" y="88900"/>
            <a:ext cx="11074400" cy="6680200"/>
          </a:xfrm>
          <a:prstGeom prst="rect">
            <a:avLst/>
          </a:prstGeom>
        </p:spPr>
      </p:pic>
    </p:spTree>
    <p:extLst>
      <p:ext uri="{BB962C8B-B14F-4D97-AF65-F5344CB8AC3E}">
        <p14:creationId xmlns:p14="http://schemas.microsoft.com/office/powerpoint/2010/main" val="944708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Stacking</a:t>
            </a:r>
            <a:endParaRPr lang="en-US" dirty="0"/>
          </a:p>
        </p:txBody>
      </p:sp>
      <p:sp>
        <p:nvSpPr>
          <p:cNvPr id="3" name="Content Placeholder 2"/>
          <p:cNvSpPr>
            <a:spLocks noGrp="1"/>
          </p:cNvSpPr>
          <p:nvPr>
            <p:ph idx="1"/>
          </p:nvPr>
        </p:nvSpPr>
        <p:spPr/>
        <p:txBody>
          <a:bodyPr/>
          <a:lstStyle/>
          <a:p>
            <a:r>
              <a:rPr lang="en-US" dirty="0" smtClean="0"/>
              <a:t>Ensemble over ensemble</a:t>
            </a:r>
          </a:p>
          <a:p>
            <a:r>
              <a:rPr lang="en-US" dirty="0"/>
              <a:t>why don’t we train a model to perform this aggregation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36742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Instead </a:t>
            </a:r>
            <a:r>
              <a:rPr lang="en-US" dirty="0"/>
              <a:t>of using trivial functions (such as hard voting) to aggregate the predictions of all predictors in an ensemble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575098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97680" y="0"/>
            <a:ext cx="7756373" cy="6858000"/>
          </a:xfrm>
          <a:prstGeom prst="rect">
            <a:avLst/>
          </a:prstGeom>
        </p:spPr>
      </p:pic>
    </p:spTree>
    <p:extLst>
      <p:ext uri="{BB962C8B-B14F-4D97-AF65-F5344CB8AC3E}">
        <p14:creationId xmlns:p14="http://schemas.microsoft.com/office/powerpoint/2010/main" val="531230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53227" y="0"/>
            <a:ext cx="7885545" cy="6858000"/>
          </a:xfrm>
          <a:prstGeom prst="rect">
            <a:avLst/>
          </a:prstGeom>
        </p:spPr>
      </p:pic>
    </p:spTree>
    <p:extLst>
      <p:ext uri="{BB962C8B-B14F-4D97-AF65-F5344CB8AC3E}">
        <p14:creationId xmlns:p14="http://schemas.microsoft.com/office/powerpoint/2010/main" val="130537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586583"/>
            <a:ext cx="12192000" cy="5684833"/>
          </a:xfrm>
          <a:prstGeom prst="rect">
            <a:avLst/>
          </a:prstGeom>
        </p:spPr>
      </p:pic>
    </p:spTree>
    <p:extLst>
      <p:ext uri="{BB962C8B-B14F-4D97-AF65-F5344CB8AC3E}">
        <p14:creationId xmlns:p14="http://schemas.microsoft.com/office/powerpoint/2010/main" val="1587182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33" y="2583392"/>
            <a:ext cx="10515600" cy="1325563"/>
          </a:xfrm>
        </p:spPr>
        <p:txBody>
          <a:bodyPr/>
          <a:lstStyle/>
          <a:p>
            <a:pPr algn="ctr"/>
            <a:r>
              <a:rPr lang="en-US" sz="5400" b="1" dirty="0" smtClean="0"/>
              <a:t>Practice time</a:t>
            </a:r>
            <a:endParaRPr lang="en-US" sz="5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4743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a:t>
            </a:r>
            <a:endParaRPr lang="en-US" dirty="0"/>
          </a:p>
        </p:txBody>
      </p:sp>
      <p:sp>
        <p:nvSpPr>
          <p:cNvPr id="3" name="Content Placeholder 2"/>
          <p:cNvSpPr>
            <a:spLocks noGrp="1"/>
          </p:cNvSpPr>
          <p:nvPr>
            <p:ph idx="1"/>
          </p:nvPr>
        </p:nvSpPr>
        <p:spPr/>
        <p:txBody>
          <a:bodyPr/>
          <a:lstStyle/>
          <a:p>
            <a:r>
              <a:rPr lang="en-US" dirty="0" smtClean="0"/>
              <a:t>White </a:t>
            </a:r>
            <a:r>
              <a:rPr lang="en-US" dirty="0"/>
              <a:t>box models: Decision Trees are fairly intuitive and their decisions are easy to interpret</a:t>
            </a:r>
            <a:endParaRPr lang="en-US" dirty="0" smtClean="0"/>
          </a:p>
          <a:p>
            <a:r>
              <a:rPr lang="en-US" dirty="0"/>
              <a:t>R</a:t>
            </a:r>
            <a:r>
              <a:rPr lang="en-US" dirty="0" smtClean="0"/>
              <a:t>equire </a:t>
            </a:r>
            <a:r>
              <a:rPr lang="en-US" dirty="0"/>
              <a:t>very little data preparation. D</a:t>
            </a:r>
            <a:r>
              <a:rPr lang="en-US" dirty="0" smtClean="0"/>
              <a:t>on’t </a:t>
            </a:r>
            <a:r>
              <a:rPr lang="en-US" dirty="0"/>
              <a:t>require feature scaling </a:t>
            </a:r>
            <a:r>
              <a:rPr lang="en-US" dirty="0" smtClean="0"/>
              <a:t>at </a:t>
            </a:r>
            <a:r>
              <a:rPr lang="en-US" dirty="0"/>
              <a:t>all.</a:t>
            </a:r>
          </a:p>
          <a:p>
            <a:r>
              <a:rPr lang="en-US" dirty="0" smtClean="0"/>
              <a:t>Make very </a:t>
            </a:r>
            <a:r>
              <a:rPr lang="en-US" dirty="0"/>
              <a:t>few assumptions about the training data (as opposed to linear models, which obviously assume that the data is linear, for example). If left unconstrained</a:t>
            </a:r>
            <a:r>
              <a:rPr lang="en-US" dirty="0" smtClean="0"/>
              <a:t>, it will most </a:t>
            </a:r>
            <a:r>
              <a:rPr lang="en-US" dirty="0"/>
              <a:t>likely </a:t>
            </a:r>
            <a:r>
              <a:rPr lang="en-US" dirty="0" smtClean="0"/>
              <a:t>over fit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481447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a:t>
            </a:r>
            <a:r>
              <a:rPr lang="en-US" dirty="0" err="1" smtClean="0"/>
              <a:t>Hyperparameters</a:t>
            </a:r>
            <a:endParaRPr lang="en-US" dirty="0"/>
          </a:p>
        </p:txBody>
      </p:sp>
      <p:sp>
        <p:nvSpPr>
          <p:cNvPr id="3" name="Content Placeholder 2"/>
          <p:cNvSpPr>
            <a:spLocks noGrp="1"/>
          </p:cNvSpPr>
          <p:nvPr>
            <p:ph idx="1"/>
          </p:nvPr>
        </p:nvSpPr>
        <p:spPr/>
        <p:txBody>
          <a:bodyPr/>
          <a:lstStyle/>
          <a:p>
            <a:r>
              <a:rPr lang="en-US" dirty="0" smtClean="0"/>
              <a:t>Total number of nodes</a:t>
            </a:r>
          </a:p>
          <a:p>
            <a:r>
              <a:rPr lang="en-US" dirty="0" smtClean="0"/>
              <a:t>Total depth</a:t>
            </a:r>
          </a:p>
          <a:p>
            <a:r>
              <a:rPr lang="en-US" dirty="0" smtClean="0"/>
              <a:t>Minimum </a:t>
            </a:r>
            <a:r>
              <a:rPr lang="en-US" dirty="0"/>
              <a:t>number of items </a:t>
            </a:r>
            <a:r>
              <a:rPr lang="en-US" dirty="0" smtClean="0"/>
              <a:t>nodes must have to split</a:t>
            </a:r>
          </a:p>
          <a:p>
            <a:r>
              <a:rPr lang="en-US" dirty="0" smtClean="0"/>
              <a:t>Minimum number of items leaf must have</a:t>
            </a:r>
          </a:p>
          <a:p>
            <a:r>
              <a:rPr lang="en-US" dirty="0" smtClean="0"/>
              <a:t>Max leaf nodes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488151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sz="4800" dirty="0" smtClean="0"/>
          </a:p>
          <a:p>
            <a:pPr marL="0" indent="0">
              <a:buNone/>
            </a:pPr>
            <a:r>
              <a:rPr lang="en-US" sz="4800" dirty="0" smtClean="0"/>
              <a:t>Dataset </a:t>
            </a:r>
            <a:r>
              <a:rPr lang="en-US" sz="4800" dirty="0"/>
              <a:t>can have multiple trees how to decide which one to pick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874473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2991" y="365125"/>
            <a:ext cx="11666017" cy="59405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1930572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5434" y="1825625"/>
            <a:ext cx="4813300" cy="3111500"/>
          </a:xfrm>
          <a:prstGeom prst="rect">
            <a:avLst/>
          </a:prstGeom>
        </p:spPr>
      </p:pic>
      <p:pic>
        <p:nvPicPr>
          <p:cNvPr id="5" name="Picture 4"/>
          <p:cNvPicPr>
            <a:picLocks noChangeAspect="1"/>
          </p:cNvPicPr>
          <p:nvPr/>
        </p:nvPicPr>
        <p:blipFill>
          <a:blip r:embed="rId3"/>
          <a:stretch>
            <a:fillRect/>
          </a:stretch>
        </p:blipFill>
        <p:spPr>
          <a:xfrm>
            <a:off x="6675966" y="1730375"/>
            <a:ext cx="4800600" cy="3302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33571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Impurity or Entropy, Gain</a:t>
            </a:r>
            <a:endParaRPr lang="en-US" dirty="0"/>
          </a:p>
        </p:txBody>
      </p:sp>
      <p:pic>
        <p:nvPicPr>
          <p:cNvPr id="4" name="Content Placeholder 3"/>
          <p:cNvPicPr>
            <a:picLocks noGrp="1" noChangeAspect="1"/>
          </p:cNvPicPr>
          <p:nvPr>
            <p:ph idx="1"/>
          </p:nvPr>
        </p:nvPicPr>
        <p:blipFill>
          <a:blip r:embed="rId2"/>
          <a:stretch>
            <a:fillRect/>
          </a:stretch>
        </p:blipFill>
        <p:spPr>
          <a:xfrm>
            <a:off x="1485900" y="1935429"/>
            <a:ext cx="6172200" cy="1930400"/>
          </a:xfrm>
          <a:prstGeom prst="rect">
            <a:avLst/>
          </a:prstGeom>
        </p:spPr>
      </p:pic>
      <p:pic>
        <p:nvPicPr>
          <p:cNvPr id="5" name="Picture 4"/>
          <p:cNvPicPr>
            <a:picLocks noChangeAspect="1"/>
          </p:cNvPicPr>
          <p:nvPr/>
        </p:nvPicPr>
        <p:blipFill>
          <a:blip r:embed="rId3"/>
          <a:stretch>
            <a:fillRect/>
          </a:stretch>
        </p:blipFill>
        <p:spPr>
          <a:xfrm>
            <a:off x="838200" y="4601635"/>
            <a:ext cx="8282214" cy="1054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2810"/>
            <a:ext cx="12192000" cy="1005190"/>
          </a:xfrm>
          <a:prstGeom prst="rect">
            <a:avLst/>
          </a:prstGeom>
        </p:spPr>
      </p:pic>
    </p:spTree>
    <p:extLst>
      <p:ext uri="{BB962C8B-B14F-4D97-AF65-F5344CB8AC3E}">
        <p14:creationId xmlns:p14="http://schemas.microsoft.com/office/powerpoint/2010/main" val="808727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10434</TotalTime>
  <Words>369</Words>
  <Application>Microsoft Macintosh PowerPoint</Application>
  <PresentationFormat>Widescreen</PresentationFormat>
  <Paragraphs>49</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Calibri Light</vt:lpstr>
      <vt:lpstr>Mangal</vt:lpstr>
      <vt:lpstr>Arial</vt:lpstr>
      <vt:lpstr>Office Theme</vt:lpstr>
      <vt:lpstr>PowerPoint Presentation</vt:lpstr>
      <vt:lpstr>Decision Tree</vt:lpstr>
      <vt:lpstr>PowerPoint Presentation</vt:lpstr>
      <vt:lpstr>Traits</vt:lpstr>
      <vt:lpstr>Tree Hyperparameters</vt:lpstr>
      <vt:lpstr>PowerPoint Presentation</vt:lpstr>
      <vt:lpstr>PowerPoint Presentation</vt:lpstr>
      <vt:lpstr>PowerPoint Presentation</vt:lpstr>
      <vt:lpstr>Gini Impurity or Entropy, Gain</vt:lpstr>
      <vt:lpstr>PowerPoint Presentation</vt:lpstr>
      <vt:lpstr>Ensemble Learning</vt:lpstr>
      <vt:lpstr>Ensemble Learning</vt:lpstr>
      <vt:lpstr>PowerPoint Presentation</vt:lpstr>
      <vt:lpstr>PowerPoint Presentation</vt:lpstr>
      <vt:lpstr>Voting</vt:lpstr>
      <vt:lpstr>Strong (Weak predictor)s</vt:lpstr>
      <vt:lpstr>Types</vt:lpstr>
      <vt:lpstr>Bagging</vt:lpstr>
      <vt:lpstr>PowerPoint Presentation</vt:lpstr>
      <vt:lpstr>PowerPoint Presentation</vt:lpstr>
      <vt:lpstr>Random forest</vt:lpstr>
      <vt:lpstr>Random forest</vt:lpstr>
      <vt:lpstr>PowerPoint Presentation</vt:lpstr>
      <vt:lpstr>Boosting</vt:lpstr>
      <vt:lpstr>PowerPoint Presentation</vt:lpstr>
      <vt:lpstr>Stacking</vt:lpstr>
      <vt:lpstr>PowerPoint Presentation</vt:lpstr>
      <vt:lpstr>PowerPoint Presentation</vt:lpstr>
      <vt:lpstr>PowerPoint Presentation</vt:lpstr>
      <vt:lpstr>Practice time</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Ayush Singhal</cp:lastModifiedBy>
  <cp:revision>255</cp:revision>
  <dcterms:created xsi:type="dcterms:W3CDTF">2016-09-19T12:17:07Z</dcterms:created>
  <dcterms:modified xsi:type="dcterms:W3CDTF">2017-12-05T17:19:21Z</dcterms:modified>
</cp:coreProperties>
</file>