
<file path=[Content_Types].xml><?xml version="1.0" encoding="utf-8"?>
<Types xmlns="http://schemas.openxmlformats.org/package/2006/content-types">
  <Default Extension="xml" ContentType="application/xml"/>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92" r:id="rId3"/>
    <p:sldId id="257" r:id="rId4"/>
    <p:sldId id="293" r:id="rId5"/>
    <p:sldId id="294" r:id="rId6"/>
    <p:sldId id="295" r:id="rId7"/>
    <p:sldId id="296" r:id="rId8"/>
    <p:sldId id="297" r:id="rId9"/>
    <p:sldId id="298" r:id="rId10"/>
    <p:sldId id="300" r:id="rId11"/>
    <p:sldId id="301" r:id="rId12"/>
    <p:sldId id="302" r:id="rId13"/>
    <p:sldId id="303" r:id="rId14"/>
    <p:sldId id="304" r:id="rId15"/>
    <p:sldId id="305" r:id="rId16"/>
    <p:sldId id="306" r:id="rId17"/>
    <p:sldId id="307" r:id="rId18"/>
    <p:sldId id="308" r:id="rId19"/>
    <p:sldId id="259" r:id="rId20"/>
    <p:sldId id="309" r:id="rId21"/>
    <p:sldId id="288" r:id="rId22"/>
    <p:sldId id="289" r:id="rId23"/>
    <p:sldId id="273" r:id="rId24"/>
    <p:sldId id="290" r:id="rId25"/>
    <p:sldId id="3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89"/>
    <p:restoredTop sz="71892"/>
  </p:normalViewPr>
  <p:slideViewPr>
    <p:cSldViewPr snapToGrid="0" snapToObjects="1">
      <p:cViewPr>
        <p:scale>
          <a:sx n="75" d="100"/>
          <a:sy n="75" d="100"/>
        </p:scale>
        <p:origin x="117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ADAFC-323A-2743-916F-AC77FC9E6769}" type="datetimeFigureOut">
              <a:rPr lang="en-US" smtClean="0"/>
              <a:t>12/7/17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22D7B-AB41-7549-A176-924FFF4437EB}" type="slidenum">
              <a:rPr lang="en-US" smtClean="0"/>
              <a:t>‹#›</a:t>
            </a:fld>
            <a:endParaRPr lang="en-US"/>
          </a:p>
        </p:txBody>
      </p:sp>
    </p:spTree>
    <p:extLst>
      <p:ext uri="{BB962C8B-B14F-4D97-AF65-F5344CB8AC3E}">
        <p14:creationId xmlns:p14="http://schemas.microsoft.com/office/powerpoint/2010/main" val="16152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safaribooksonline.com/library/view/hands-on-machine-learning/9781491962282/ch10.html#idm140583002121120"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safaribooksonline.com/library/view/hands-on-machine-learning/9781491962282/ch10.html#idm14058300212112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safaribooksonline.com/library/view/hands-on-machine-learning/9781491962282/ch10.html#idm14058300212112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safaribooksonline.com/library/view/hands-on-machine-learning/9781491962282/ch10.html#idm140583002121120"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safaribooksonline.com/library/view/hands-on-machine-learning/9781491962282/ch10.html#idm140583002121120"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www.safaribooksonline.com/library/view/hands-on-machine-learning/9781491962282/ch10.html#idm140583002121120"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www.safaribooksonline.com/library/view/hands-on-machine-learning/9781491962282/ch10.html#idm140583002121120"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www.safaribooksonline.com/library/view/hands-on-machine-learning/9781491962282/ch10.html#idm140583002121120"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a:t>
            </a:fld>
            <a:endParaRPr lang="en-US"/>
          </a:p>
        </p:txBody>
      </p:sp>
    </p:spTree>
    <p:extLst>
      <p:ext uri="{BB962C8B-B14F-4D97-AF65-F5344CB8AC3E}">
        <p14:creationId xmlns:p14="http://schemas.microsoft.com/office/powerpoint/2010/main" val="991632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sz="1200" b="0" i="0" kern="1200" dirty="0" smtClean="0">
                <a:solidFill>
                  <a:schemeClr val="tx1"/>
                </a:solidFill>
                <a:effectLst/>
                <a:latin typeface="+mn-lt"/>
                <a:ea typeface="+mn-ea"/>
                <a:cs typeface="+mn-cs"/>
              </a:rPr>
              <a:t>The decision boundary of each output neuron is linear, so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are incapable of learning complex patterns (just like Logistic Regression classifiers). However, if the training instances are linearly separable, Rosenblatt demonstrated that this algorithm would converge to a solution.</a:t>
            </a:r>
            <a:r>
              <a:rPr lang="en-US" sz="1200" b="0" i="0" u="none" strike="noStrike" kern="1200" baseline="30000" dirty="0" smtClean="0">
                <a:solidFill>
                  <a:schemeClr val="tx1"/>
                </a:solidFill>
                <a:effectLst/>
                <a:latin typeface="+mn-lt"/>
                <a:ea typeface="+mn-ea"/>
                <a:cs typeface="+mn-cs"/>
                <a:hlinkClick r:id="rId3"/>
              </a:rPr>
              <a:t>7</a:t>
            </a:r>
            <a:r>
              <a:rPr lang="en-US" sz="1200" b="0" i="0" kern="1200" dirty="0" smtClean="0">
                <a:solidFill>
                  <a:schemeClr val="tx1"/>
                </a:solidFill>
                <a:effectLst/>
                <a:latin typeface="+mn-lt"/>
                <a:ea typeface="+mn-ea"/>
                <a:cs typeface="+mn-cs"/>
              </a:rPr>
              <a:t> This is called the </a:t>
            </a:r>
            <a:r>
              <a:rPr lang="en-US" sz="1200" b="0" i="1" kern="1200" dirty="0" smtClean="0">
                <a:solidFill>
                  <a:schemeClr val="tx1"/>
                </a:solidFill>
                <a:effectLst/>
                <a:latin typeface="+mn-lt"/>
                <a:ea typeface="+mn-ea"/>
                <a:cs typeface="+mn-cs"/>
              </a:rPr>
              <a:t>Perceptron convergence theorem</a:t>
            </a:r>
            <a:r>
              <a:rPr lang="en-US" sz="1200" b="0" i="0" kern="1200" dirty="0" smtClean="0">
                <a:solidFill>
                  <a:schemeClr val="tx1"/>
                </a:solidFill>
                <a:effectLst/>
                <a:latin typeface="+mn-lt"/>
                <a:ea typeface="+mn-ea"/>
                <a:cs typeface="+mn-cs"/>
              </a:rPr>
              <a:t>.</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10</a:t>
            </a:fld>
            <a:endParaRPr lang="en-US"/>
          </a:p>
        </p:txBody>
      </p:sp>
    </p:spTree>
    <p:extLst>
      <p:ext uri="{BB962C8B-B14F-4D97-AF65-F5344CB8AC3E}">
        <p14:creationId xmlns:p14="http://schemas.microsoft.com/office/powerpoint/2010/main" val="1607913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sz="1200" b="0" i="0" kern="1200" dirty="0" smtClean="0">
                <a:solidFill>
                  <a:schemeClr val="tx1"/>
                </a:solidFill>
                <a:effectLst/>
                <a:latin typeface="+mn-lt"/>
                <a:ea typeface="+mn-ea"/>
                <a:cs typeface="+mn-cs"/>
              </a:rPr>
              <a:t>The decision boundary of each output neuron is linear, so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are incapable of learning complex patterns (just like Logistic Regression classifiers). </a:t>
            </a:r>
            <a:r>
              <a:rPr lang="en-US" sz="1200" b="0" i="0" kern="1200" smtClean="0">
                <a:solidFill>
                  <a:schemeClr val="tx1"/>
                </a:solidFill>
                <a:effectLst/>
                <a:latin typeface="+mn-lt"/>
                <a:ea typeface="+mn-ea"/>
                <a:cs typeface="+mn-cs"/>
              </a:rPr>
              <a:t>However, if the training instances are linearly separable, Rosenblatt demonstrated that this algorithm would converge to a solution.</a:t>
            </a:r>
            <a:r>
              <a:rPr lang="en-US" sz="1200" b="0" i="0" u="none" strike="noStrike" kern="1200" baseline="30000" smtClean="0">
                <a:solidFill>
                  <a:schemeClr val="tx1"/>
                </a:solidFill>
                <a:effectLst/>
                <a:latin typeface="+mn-lt"/>
                <a:ea typeface="+mn-ea"/>
                <a:cs typeface="+mn-cs"/>
                <a:hlinkClick r:id="rId3"/>
              </a:rPr>
              <a:t>7</a:t>
            </a:r>
            <a:r>
              <a:rPr lang="en-US" sz="1200" b="0" i="0" kern="1200" smtClean="0">
                <a:solidFill>
                  <a:schemeClr val="tx1"/>
                </a:solidFill>
                <a:effectLst/>
                <a:latin typeface="+mn-lt"/>
                <a:ea typeface="+mn-ea"/>
                <a:cs typeface="+mn-cs"/>
              </a:rPr>
              <a:t> This is called the </a:t>
            </a:r>
            <a:r>
              <a:rPr lang="en-US" sz="1200" b="0" i="1" kern="1200" smtClean="0">
                <a:solidFill>
                  <a:schemeClr val="tx1"/>
                </a:solidFill>
                <a:effectLst/>
                <a:latin typeface="+mn-lt"/>
                <a:ea typeface="+mn-ea"/>
                <a:cs typeface="+mn-cs"/>
              </a:rPr>
              <a:t>Perceptron convergence theorem</a:t>
            </a:r>
            <a:r>
              <a:rPr lang="en-US" sz="1200" b="0" i="0" kern="1200" smtClean="0">
                <a:solidFill>
                  <a:schemeClr val="tx1"/>
                </a:solidFill>
                <a:effectLst/>
                <a:latin typeface="+mn-lt"/>
                <a:ea typeface="+mn-ea"/>
                <a:cs typeface="+mn-cs"/>
              </a:rPr>
              <a:t>.</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11</a:t>
            </a:fld>
            <a:endParaRPr lang="en-US"/>
          </a:p>
        </p:txBody>
      </p:sp>
    </p:spTree>
    <p:extLst>
      <p:ext uri="{BB962C8B-B14F-4D97-AF65-F5344CB8AC3E}">
        <p14:creationId xmlns:p14="http://schemas.microsoft.com/office/powerpoint/2010/main" val="555652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sz="1200" b="0" i="0" kern="1200" dirty="0" smtClean="0">
                <a:solidFill>
                  <a:schemeClr val="tx1"/>
                </a:solidFill>
                <a:effectLst/>
                <a:latin typeface="+mn-lt"/>
                <a:ea typeface="+mn-ea"/>
                <a:cs typeface="+mn-cs"/>
              </a:rPr>
              <a:t>The decision boundary of each output neuron is linear, so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are incapable of learning complex patterns (just like Logistic Regression classifiers). </a:t>
            </a:r>
            <a:r>
              <a:rPr lang="en-US" sz="1200" b="0" i="0" kern="1200" smtClean="0">
                <a:solidFill>
                  <a:schemeClr val="tx1"/>
                </a:solidFill>
                <a:effectLst/>
                <a:latin typeface="+mn-lt"/>
                <a:ea typeface="+mn-ea"/>
                <a:cs typeface="+mn-cs"/>
              </a:rPr>
              <a:t>However, if the training instances are linearly separable, Rosenblatt demonstrated that this algorithm would converge to a solution.</a:t>
            </a:r>
            <a:r>
              <a:rPr lang="en-US" sz="1200" b="0" i="0" u="none" strike="noStrike" kern="1200" baseline="30000" smtClean="0">
                <a:solidFill>
                  <a:schemeClr val="tx1"/>
                </a:solidFill>
                <a:effectLst/>
                <a:latin typeface="+mn-lt"/>
                <a:ea typeface="+mn-ea"/>
                <a:cs typeface="+mn-cs"/>
                <a:hlinkClick r:id="rId3"/>
              </a:rPr>
              <a:t>7</a:t>
            </a:r>
            <a:r>
              <a:rPr lang="en-US" sz="1200" b="0" i="0" kern="1200" smtClean="0">
                <a:solidFill>
                  <a:schemeClr val="tx1"/>
                </a:solidFill>
                <a:effectLst/>
                <a:latin typeface="+mn-lt"/>
                <a:ea typeface="+mn-ea"/>
                <a:cs typeface="+mn-cs"/>
              </a:rPr>
              <a:t> This is called the </a:t>
            </a:r>
            <a:r>
              <a:rPr lang="en-US" sz="1200" b="0" i="1" kern="1200" smtClean="0">
                <a:solidFill>
                  <a:schemeClr val="tx1"/>
                </a:solidFill>
                <a:effectLst/>
                <a:latin typeface="+mn-lt"/>
                <a:ea typeface="+mn-ea"/>
                <a:cs typeface="+mn-cs"/>
              </a:rPr>
              <a:t>Perceptron convergence theorem</a:t>
            </a:r>
            <a:r>
              <a:rPr lang="en-US" sz="1200" b="0" i="0" kern="1200" smtClean="0">
                <a:solidFill>
                  <a:schemeClr val="tx1"/>
                </a:solidFill>
                <a:effectLst/>
                <a:latin typeface="+mn-lt"/>
                <a:ea typeface="+mn-ea"/>
                <a:cs typeface="+mn-cs"/>
              </a:rPr>
              <a:t>.</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12</a:t>
            </a:fld>
            <a:endParaRPr lang="en-US"/>
          </a:p>
        </p:txBody>
      </p:sp>
    </p:spTree>
    <p:extLst>
      <p:ext uri="{BB962C8B-B14F-4D97-AF65-F5344CB8AC3E}">
        <p14:creationId xmlns:p14="http://schemas.microsoft.com/office/powerpoint/2010/main" val="62560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sz="1200" b="0" i="0" kern="1200" dirty="0" smtClean="0">
                <a:solidFill>
                  <a:schemeClr val="tx1"/>
                </a:solidFill>
                <a:effectLst/>
                <a:latin typeface="+mn-lt"/>
                <a:ea typeface="+mn-ea"/>
                <a:cs typeface="+mn-cs"/>
              </a:rPr>
              <a:t>The decision boundary of each output neuron is linear, so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are incapable of learning complex patterns (just like Logistic Regression classifiers). </a:t>
            </a:r>
            <a:r>
              <a:rPr lang="en-US" sz="1200" b="0" i="0" kern="1200" smtClean="0">
                <a:solidFill>
                  <a:schemeClr val="tx1"/>
                </a:solidFill>
                <a:effectLst/>
                <a:latin typeface="+mn-lt"/>
                <a:ea typeface="+mn-ea"/>
                <a:cs typeface="+mn-cs"/>
              </a:rPr>
              <a:t>However, if the training instances are linearly separable, Rosenblatt demonstrated that this algorithm would converge to a solution.</a:t>
            </a:r>
            <a:r>
              <a:rPr lang="en-US" sz="1200" b="0" i="0" u="none" strike="noStrike" kern="1200" baseline="30000" smtClean="0">
                <a:solidFill>
                  <a:schemeClr val="tx1"/>
                </a:solidFill>
                <a:effectLst/>
                <a:latin typeface="+mn-lt"/>
                <a:ea typeface="+mn-ea"/>
                <a:cs typeface="+mn-cs"/>
                <a:hlinkClick r:id="rId3"/>
              </a:rPr>
              <a:t>7</a:t>
            </a:r>
            <a:r>
              <a:rPr lang="en-US" sz="1200" b="0" i="0" kern="1200" smtClean="0">
                <a:solidFill>
                  <a:schemeClr val="tx1"/>
                </a:solidFill>
                <a:effectLst/>
                <a:latin typeface="+mn-lt"/>
                <a:ea typeface="+mn-ea"/>
                <a:cs typeface="+mn-cs"/>
              </a:rPr>
              <a:t> This is called the </a:t>
            </a:r>
            <a:r>
              <a:rPr lang="en-US" sz="1200" b="0" i="1" kern="1200" smtClean="0">
                <a:solidFill>
                  <a:schemeClr val="tx1"/>
                </a:solidFill>
                <a:effectLst/>
                <a:latin typeface="+mn-lt"/>
                <a:ea typeface="+mn-ea"/>
                <a:cs typeface="+mn-cs"/>
              </a:rPr>
              <a:t>Perceptron convergence theorem</a:t>
            </a:r>
            <a:r>
              <a:rPr lang="en-US" sz="1200" b="0" i="0" kern="1200" smtClean="0">
                <a:solidFill>
                  <a:schemeClr val="tx1"/>
                </a:solidFill>
                <a:effectLst/>
                <a:latin typeface="+mn-lt"/>
                <a:ea typeface="+mn-ea"/>
                <a:cs typeface="+mn-cs"/>
              </a:rPr>
              <a:t>.</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13</a:t>
            </a:fld>
            <a:endParaRPr lang="en-US"/>
          </a:p>
        </p:txBody>
      </p:sp>
    </p:spTree>
    <p:extLst>
      <p:ext uri="{BB962C8B-B14F-4D97-AF65-F5344CB8AC3E}">
        <p14:creationId xmlns:p14="http://schemas.microsoft.com/office/powerpoint/2010/main" val="94365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sz="1200" b="0" i="0" kern="1200" dirty="0" smtClean="0">
                <a:solidFill>
                  <a:schemeClr val="tx1"/>
                </a:solidFill>
                <a:effectLst/>
                <a:latin typeface="+mn-lt"/>
                <a:ea typeface="+mn-ea"/>
                <a:cs typeface="+mn-cs"/>
              </a:rPr>
              <a:t>The decision boundary of each output neuron is linear, so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are incapable of learning complex patterns (just like Logistic Regression classifiers). </a:t>
            </a:r>
            <a:r>
              <a:rPr lang="en-US" sz="1200" b="0" i="0" kern="1200" smtClean="0">
                <a:solidFill>
                  <a:schemeClr val="tx1"/>
                </a:solidFill>
                <a:effectLst/>
                <a:latin typeface="+mn-lt"/>
                <a:ea typeface="+mn-ea"/>
                <a:cs typeface="+mn-cs"/>
              </a:rPr>
              <a:t>However, if the training instances are linearly separable, Rosenblatt demonstrated that this algorithm would converge to a solution.</a:t>
            </a:r>
            <a:r>
              <a:rPr lang="en-US" sz="1200" b="0" i="0" u="none" strike="noStrike" kern="1200" baseline="30000" smtClean="0">
                <a:solidFill>
                  <a:schemeClr val="tx1"/>
                </a:solidFill>
                <a:effectLst/>
                <a:latin typeface="+mn-lt"/>
                <a:ea typeface="+mn-ea"/>
                <a:cs typeface="+mn-cs"/>
                <a:hlinkClick r:id="rId3"/>
              </a:rPr>
              <a:t>7</a:t>
            </a:r>
            <a:r>
              <a:rPr lang="en-US" sz="1200" b="0" i="0" kern="1200" smtClean="0">
                <a:solidFill>
                  <a:schemeClr val="tx1"/>
                </a:solidFill>
                <a:effectLst/>
                <a:latin typeface="+mn-lt"/>
                <a:ea typeface="+mn-ea"/>
                <a:cs typeface="+mn-cs"/>
              </a:rPr>
              <a:t> This is called the </a:t>
            </a:r>
            <a:r>
              <a:rPr lang="en-US" sz="1200" b="0" i="1" kern="1200" smtClean="0">
                <a:solidFill>
                  <a:schemeClr val="tx1"/>
                </a:solidFill>
                <a:effectLst/>
                <a:latin typeface="+mn-lt"/>
                <a:ea typeface="+mn-ea"/>
                <a:cs typeface="+mn-cs"/>
              </a:rPr>
              <a:t>Perceptron convergence theorem</a:t>
            </a:r>
            <a:r>
              <a:rPr lang="en-US" sz="1200" b="0" i="0" kern="1200" smtClean="0">
                <a:solidFill>
                  <a:schemeClr val="tx1"/>
                </a:solidFill>
                <a:effectLst/>
                <a:latin typeface="+mn-lt"/>
                <a:ea typeface="+mn-ea"/>
                <a:cs typeface="+mn-cs"/>
              </a:rPr>
              <a:t>.</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14</a:t>
            </a:fld>
            <a:endParaRPr lang="en-US"/>
          </a:p>
        </p:txBody>
      </p:sp>
    </p:spTree>
    <p:extLst>
      <p:ext uri="{BB962C8B-B14F-4D97-AF65-F5344CB8AC3E}">
        <p14:creationId xmlns:p14="http://schemas.microsoft.com/office/powerpoint/2010/main" val="1094898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sz="1200" b="0" i="0" kern="1200" dirty="0" smtClean="0">
                <a:solidFill>
                  <a:schemeClr val="tx1"/>
                </a:solidFill>
                <a:effectLst/>
                <a:latin typeface="+mn-lt"/>
                <a:ea typeface="+mn-ea"/>
                <a:cs typeface="+mn-cs"/>
              </a:rPr>
              <a:t>The decision boundary of each output neuron is linear, so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are incapable of learning complex patterns (just like Logistic Regression classifiers). </a:t>
            </a:r>
            <a:r>
              <a:rPr lang="en-US" sz="1200" b="0" i="0" kern="1200" smtClean="0">
                <a:solidFill>
                  <a:schemeClr val="tx1"/>
                </a:solidFill>
                <a:effectLst/>
                <a:latin typeface="+mn-lt"/>
                <a:ea typeface="+mn-ea"/>
                <a:cs typeface="+mn-cs"/>
              </a:rPr>
              <a:t>However, if the training instances are linearly separable, Rosenblatt demonstrated that this algorithm would converge to a solution.</a:t>
            </a:r>
            <a:r>
              <a:rPr lang="en-US" sz="1200" b="0" i="0" u="none" strike="noStrike" kern="1200" baseline="30000" smtClean="0">
                <a:solidFill>
                  <a:schemeClr val="tx1"/>
                </a:solidFill>
                <a:effectLst/>
                <a:latin typeface="+mn-lt"/>
                <a:ea typeface="+mn-ea"/>
                <a:cs typeface="+mn-cs"/>
                <a:hlinkClick r:id="rId3"/>
              </a:rPr>
              <a:t>7</a:t>
            </a:r>
            <a:r>
              <a:rPr lang="en-US" sz="1200" b="0" i="0" kern="1200" smtClean="0">
                <a:solidFill>
                  <a:schemeClr val="tx1"/>
                </a:solidFill>
                <a:effectLst/>
                <a:latin typeface="+mn-lt"/>
                <a:ea typeface="+mn-ea"/>
                <a:cs typeface="+mn-cs"/>
              </a:rPr>
              <a:t> This is called the </a:t>
            </a:r>
            <a:r>
              <a:rPr lang="en-US" sz="1200" b="0" i="1" kern="1200" smtClean="0">
                <a:solidFill>
                  <a:schemeClr val="tx1"/>
                </a:solidFill>
                <a:effectLst/>
                <a:latin typeface="+mn-lt"/>
                <a:ea typeface="+mn-ea"/>
                <a:cs typeface="+mn-cs"/>
              </a:rPr>
              <a:t>Perceptron convergence theorem</a:t>
            </a:r>
            <a:r>
              <a:rPr lang="en-US" sz="1200" b="0" i="0" kern="1200" smtClean="0">
                <a:solidFill>
                  <a:schemeClr val="tx1"/>
                </a:solidFill>
                <a:effectLst/>
                <a:latin typeface="+mn-lt"/>
                <a:ea typeface="+mn-ea"/>
                <a:cs typeface="+mn-cs"/>
              </a:rPr>
              <a:t>.</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15</a:t>
            </a:fld>
            <a:endParaRPr lang="en-US"/>
          </a:p>
        </p:txBody>
      </p:sp>
    </p:spTree>
    <p:extLst>
      <p:ext uri="{BB962C8B-B14F-4D97-AF65-F5344CB8AC3E}">
        <p14:creationId xmlns:p14="http://schemas.microsoft.com/office/powerpoint/2010/main" val="1295456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sz="1200" b="0" i="0" kern="1200" dirty="0" smtClean="0">
                <a:solidFill>
                  <a:schemeClr val="tx1"/>
                </a:solidFill>
                <a:effectLst/>
                <a:latin typeface="+mn-lt"/>
                <a:ea typeface="+mn-ea"/>
                <a:cs typeface="+mn-cs"/>
              </a:rPr>
              <a:t>The decision boundary of each output neuron is linear, so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are incapable of learning complex patterns (just like Logistic Regression classifiers). </a:t>
            </a:r>
            <a:r>
              <a:rPr lang="en-US" sz="1200" b="0" i="0" kern="1200" smtClean="0">
                <a:solidFill>
                  <a:schemeClr val="tx1"/>
                </a:solidFill>
                <a:effectLst/>
                <a:latin typeface="+mn-lt"/>
                <a:ea typeface="+mn-ea"/>
                <a:cs typeface="+mn-cs"/>
              </a:rPr>
              <a:t>However, if the training instances are linearly separable, Rosenblatt demonstrated that this algorithm would converge to a solution.</a:t>
            </a:r>
            <a:r>
              <a:rPr lang="en-US" sz="1200" b="0" i="0" u="none" strike="noStrike" kern="1200" baseline="30000" smtClean="0">
                <a:solidFill>
                  <a:schemeClr val="tx1"/>
                </a:solidFill>
                <a:effectLst/>
                <a:latin typeface="+mn-lt"/>
                <a:ea typeface="+mn-ea"/>
                <a:cs typeface="+mn-cs"/>
                <a:hlinkClick r:id="rId3"/>
              </a:rPr>
              <a:t>7</a:t>
            </a:r>
            <a:r>
              <a:rPr lang="en-US" sz="1200" b="0" i="0" kern="1200" smtClean="0">
                <a:solidFill>
                  <a:schemeClr val="tx1"/>
                </a:solidFill>
                <a:effectLst/>
                <a:latin typeface="+mn-lt"/>
                <a:ea typeface="+mn-ea"/>
                <a:cs typeface="+mn-cs"/>
              </a:rPr>
              <a:t> This is called the </a:t>
            </a:r>
            <a:r>
              <a:rPr lang="en-US" sz="1200" b="0" i="1" kern="1200" smtClean="0">
                <a:solidFill>
                  <a:schemeClr val="tx1"/>
                </a:solidFill>
                <a:effectLst/>
                <a:latin typeface="+mn-lt"/>
                <a:ea typeface="+mn-ea"/>
                <a:cs typeface="+mn-cs"/>
              </a:rPr>
              <a:t>Perceptron convergence theorem</a:t>
            </a:r>
            <a:r>
              <a:rPr lang="en-US" sz="1200" b="0" i="0" kern="1200" smtClean="0">
                <a:solidFill>
                  <a:schemeClr val="tx1"/>
                </a:solidFill>
                <a:effectLst/>
                <a:latin typeface="+mn-lt"/>
                <a:ea typeface="+mn-ea"/>
                <a:cs typeface="+mn-cs"/>
              </a:rPr>
              <a:t>.</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16</a:t>
            </a:fld>
            <a:endParaRPr lang="en-US"/>
          </a:p>
        </p:txBody>
      </p:sp>
    </p:spTree>
    <p:extLst>
      <p:ext uri="{BB962C8B-B14F-4D97-AF65-F5344CB8AC3E}">
        <p14:creationId xmlns:p14="http://schemas.microsoft.com/office/powerpoint/2010/main" val="1228919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sz="1200" b="0" i="0" kern="1200" dirty="0" smtClean="0">
                <a:solidFill>
                  <a:schemeClr val="tx1"/>
                </a:solidFill>
                <a:effectLst/>
                <a:latin typeface="+mn-lt"/>
                <a:ea typeface="+mn-ea"/>
                <a:cs typeface="+mn-cs"/>
              </a:rPr>
              <a:t>The decision boundary of each output neuron is linear, so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are incapable of learning complex patterns (just like Logistic Regression classifiers). </a:t>
            </a:r>
            <a:r>
              <a:rPr lang="en-US" sz="1200" b="0" i="0" kern="1200" smtClean="0">
                <a:solidFill>
                  <a:schemeClr val="tx1"/>
                </a:solidFill>
                <a:effectLst/>
                <a:latin typeface="+mn-lt"/>
                <a:ea typeface="+mn-ea"/>
                <a:cs typeface="+mn-cs"/>
              </a:rPr>
              <a:t>However, if the training instances are linearly separable, Rosenblatt demonstrated that this algorithm would converge to a solution.</a:t>
            </a:r>
            <a:r>
              <a:rPr lang="en-US" sz="1200" b="0" i="0" u="none" strike="noStrike" kern="1200" baseline="30000" smtClean="0">
                <a:solidFill>
                  <a:schemeClr val="tx1"/>
                </a:solidFill>
                <a:effectLst/>
                <a:latin typeface="+mn-lt"/>
                <a:ea typeface="+mn-ea"/>
                <a:cs typeface="+mn-cs"/>
                <a:hlinkClick r:id="rId3"/>
              </a:rPr>
              <a:t>7</a:t>
            </a:r>
            <a:r>
              <a:rPr lang="en-US" sz="1200" b="0" i="0" kern="1200" smtClean="0">
                <a:solidFill>
                  <a:schemeClr val="tx1"/>
                </a:solidFill>
                <a:effectLst/>
                <a:latin typeface="+mn-lt"/>
                <a:ea typeface="+mn-ea"/>
                <a:cs typeface="+mn-cs"/>
              </a:rPr>
              <a:t> This is called the </a:t>
            </a:r>
            <a:r>
              <a:rPr lang="en-US" sz="1200" b="0" i="1" kern="1200" smtClean="0">
                <a:solidFill>
                  <a:schemeClr val="tx1"/>
                </a:solidFill>
                <a:effectLst/>
                <a:latin typeface="+mn-lt"/>
                <a:ea typeface="+mn-ea"/>
                <a:cs typeface="+mn-cs"/>
              </a:rPr>
              <a:t>Perceptron convergence theorem</a:t>
            </a:r>
            <a:r>
              <a:rPr lang="en-US" sz="1200" b="0" i="0" kern="1200" smtClean="0">
                <a:solidFill>
                  <a:schemeClr val="tx1"/>
                </a:solidFill>
                <a:effectLst/>
                <a:latin typeface="+mn-lt"/>
                <a:ea typeface="+mn-ea"/>
                <a:cs typeface="+mn-cs"/>
              </a:rPr>
              <a:t>.</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17</a:t>
            </a:fld>
            <a:endParaRPr lang="en-US"/>
          </a:p>
        </p:txBody>
      </p:sp>
    </p:spTree>
    <p:extLst>
      <p:ext uri="{BB962C8B-B14F-4D97-AF65-F5344CB8AC3E}">
        <p14:creationId xmlns:p14="http://schemas.microsoft.com/office/powerpoint/2010/main" val="1405595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dirty="0" smtClean="0">
                <a:solidFill>
                  <a:srgbClr val="333333"/>
                </a:solidFill>
                <a:latin typeface="inherit" charset="0"/>
              </a:rPr>
              <a:t>For</a:t>
            </a:r>
            <a:r>
              <a:rPr lang="en-US" baseline="0" dirty="0" smtClean="0">
                <a:solidFill>
                  <a:srgbClr val="333333"/>
                </a:solidFill>
                <a:latin typeface="inherit" charset="0"/>
              </a:rPr>
              <a:t> multi class classification ,you would want to apply a </a:t>
            </a:r>
            <a:r>
              <a:rPr lang="en-US" baseline="0" dirty="0" err="1" smtClean="0">
                <a:solidFill>
                  <a:srgbClr val="333333"/>
                </a:solidFill>
                <a:latin typeface="inherit" charset="0"/>
              </a:rPr>
              <a:t>softmaz</a:t>
            </a:r>
            <a:r>
              <a:rPr lang="en-US" baseline="0" dirty="0" smtClean="0">
                <a:solidFill>
                  <a:srgbClr val="333333"/>
                </a:solidFill>
                <a:latin typeface="inherit" charset="0"/>
              </a:rPr>
              <a:t> function which is e(x)/1+e(-x)</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18</a:t>
            </a:fld>
            <a:endParaRPr lang="en-US"/>
          </a:p>
        </p:txBody>
      </p:sp>
    </p:spTree>
    <p:extLst>
      <p:ext uri="{BB962C8B-B14F-4D97-AF65-F5344CB8AC3E}">
        <p14:creationId xmlns:p14="http://schemas.microsoft.com/office/powerpoint/2010/main" val="86434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19</a:t>
            </a:fld>
            <a:endParaRPr lang="en-US"/>
          </a:p>
        </p:txBody>
      </p:sp>
    </p:spTree>
    <p:extLst>
      <p:ext uri="{BB962C8B-B14F-4D97-AF65-F5344CB8AC3E}">
        <p14:creationId xmlns:p14="http://schemas.microsoft.com/office/powerpoint/2010/main" val="46328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a:t>
            </a:fld>
            <a:endParaRPr lang="en-US"/>
          </a:p>
        </p:txBody>
      </p:sp>
    </p:spTree>
    <p:extLst>
      <p:ext uri="{BB962C8B-B14F-4D97-AF65-F5344CB8AC3E}">
        <p14:creationId xmlns:p14="http://schemas.microsoft.com/office/powerpoint/2010/main" val="809377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20</a:t>
            </a:fld>
            <a:endParaRPr lang="en-US"/>
          </a:p>
        </p:txBody>
      </p:sp>
    </p:spTree>
    <p:extLst>
      <p:ext uri="{BB962C8B-B14F-4D97-AF65-F5344CB8AC3E}">
        <p14:creationId xmlns:p14="http://schemas.microsoft.com/office/powerpoint/2010/main" val="336105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21</a:t>
            </a:fld>
            <a:endParaRPr lang="en-US"/>
          </a:p>
        </p:txBody>
      </p:sp>
    </p:spTree>
    <p:extLst>
      <p:ext uri="{BB962C8B-B14F-4D97-AF65-F5344CB8AC3E}">
        <p14:creationId xmlns:p14="http://schemas.microsoft.com/office/powerpoint/2010/main" val="1075912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22</a:t>
            </a:fld>
            <a:endParaRPr lang="en-US"/>
          </a:p>
        </p:txBody>
      </p:sp>
    </p:spTree>
    <p:extLst>
      <p:ext uri="{BB962C8B-B14F-4D97-AF65-F5344CB8AC3E}">
        <p14:creationId xmlns:p14="http://schemas.microsoft.com/office/powerpoint/2010/main" val="256556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23</a:t>
            </a:fld>
            <a:endParaRPr lang="en-US"/>
          </a:p>
        </p:txBody>
      </p:sp>
    </p:spTree>
    <p:extLst>
      <p:ext uri="{BB962C8B-B14F-4D97-AF65-F5344CB8AC3E}">
        <p14:creationId xmlns:p14="http://schemas.microsoft.com/office/powerpoint/2010/main" val="21525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24</a:t>
            </a:fld>
            <a:endParaRPr lang="en-US"/>
          </a:p>
        </p:txBody>
      </p:sp>
    </p:spTree>
    <p:extLst>
      <p:ext uri="{BB962C8B-B14F-4D97-AF65-F5344CB8AC3E}">
        <p14:creationId xmlns:p14="http://schemas.microsoft.com/office/powerpoint/2010/main" val="770962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Flexibility of neural</a:t>
            </a:r>
            <a:r>
              <a:rPr lang="en-US" baseline="0" dirty="0" smtClean="0"/>
              <a:t> network is also their </a:t>
            </a:r>
            <a:r>
              <a:rPr lang="en-US" baseline="0" dirty="0" err="1" smtClean="0"/>
              <a:t>drawback,there</a:t>
            </a:r>
            <a:r>
              <a:rPr lang="en-US" baseline="0" dirty="0" smtClean="0"/>
              <a:t> are lot of </a:t>
            </a:r>
            <a:r>
              <a:rPr lang="en-US" baseline="0" dirty="0" err="1" smtClean="0"/>
              <a:t>hyperparameter</a:t>
            </a:r>
            <a:r>
              <a:rPr lang="en-US" baseline="0" dirty="0" smtClean="0"/>
              <a:t> to tweak</a:t>
            </a:r>
          </a:p>
          <a:p>
            <a:endParaRPr lang="en-US" baseline="0" dirty="0" smtClean="0"/>
          </a:p>
          <a:p>
            <a:r>
              <a:rPr lang="en-US" sz="1200" b="0" i="0" kern="1200" dirty="0" smtClean="0">
                <a:solidFill>
                  <a:schemeClr val="tx1"/>
                </a:solidFill>
                <a:effectLst/>
                <a:latin typeface="+mn-lt"/>
                <a:ea typeface="+mn-ea"/>
                <a:cs typeface="+mn-cs"/>
              </a:rPr>
              <a:t>lower hidden layers model low-level structures (e.g., line segments of various shapes and orientations), intermediate hidden layers combine these low-level structures to model intermediate-level structures (e.g., squares, circles), and the highest hidden layers and the output layer combine these intermediate structures to model high-level structures (e.g., faces).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25</a:t>
            </a:fld>
            <a:endParaRPr lang="en-US"/>
          </a:p>
        </p:txBody>
      </p:sp>
    </p:spTree>
    <p:extLst>
      <p:ext uri="{BB962C8B-B14F-4D97-AF65-F5344CB8AC3E}">
        <p14:creationId xmlns:p14="http://schemas.microsoft.com/office/powerpoint/2010/main" val="42608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London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3</a:t>
            </a:fld>
            <a:endParaRPr lang="en-US"/>
          </a:p>
        </p:txBody>
      </p:sp>
    </p:spTree>
    <p:extLst>
      <p:ext uri="{BB962C8B-B14F-4D97-AF65-F5344CB8AC3E}">
        <p14:creationId xmlns:p14="http://schemas.microsoft.com/office/powerpoint/2010/main" val="32176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uFont typeface="Arial" charset="0"/>
              <a:buChar char="•"/>
            </a:pPr>
            <a:r>
              <a:rPr lang="en-US" dirty="0" smtClean="0">
                <a:solidFill>
                  <a:srgbClr val="333333"/>
                </a:solidFill>
                <a:latin typeface="inherit" charset="0"/>
              </a:rPr>
              <a:t>Some theoretical limitations of ANNs have turned out to be benign in practice. For example, many people thought that ANN training algorithms were doomed because they were likely to get stuck in local optima, but it turns out that this is rather rare in practice (or when it is the case, they are usually fairly close to the global optimum).</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4</a:t>
            </a:fld>
            <a:endParaRPr lang="en-US"/>
          </a:p>
        </p:txBody>
      </p:sp>
    </p:spTree>
    <p:extLst>
      <p:ext uri="{BB962C8B-B14F-4D97-AF65-F5344CB8AC3E}">
        <p14:creationId xmlns:p14="http://schemas.microsoft.com/office/powerpoint/2010/main" val="125298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uFont typeface="Arial" charset="0"/>
              <a:buChar char="•"/>
            </a:pPr>
            <a:r>
              <a:rPr lang="en-US" dirty="0" smtClean="0">
                <a:solidFill>
                  <a:srgbClr val="333333"/>
                </a:solidFill>
                <a:latin typeface="inherit" charset="0"/>
              </a:rPr>
              <a:t>Some theoretical limitations of ANNs have turned out to be benign in practice. For example, many people thought that ANN training algorithms were doomed because they were likely to get stuck in local optima, but it turns out that this is rather rare in practice (or when it is the case, they are usually fairly close to the global optimum).</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5</a:t>
            </a:fld>
            <a:endParaRPr lang="en-US"/>
          </a:p>
        </p:txBody>
      </p:sp>
    </p:spTree>
    <p:extLst>
      <p:ext uri="{BB962C8B-B14F-4D97-AF65-F5344CB8AC3E}">
        <p14:creationId xmlns:p14="http://schemas.microsoft.com/office/powerpoint/2010/main" val="143992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uFont typeface="Arial" charset="0"/>
              <a:buChar char="•"/>
            </a:pPr>
            <a:r>
              <a:rPr lang="en-US" dirty="0" smtClean="0">
                <a:solidFill>
                  <a:srgbClr val="333333"/>
                </a:solidFill>
                <a:latin typeface="inherit" charset="0"/>
              </a:rPr>
              <a:t>Some theoretical limitations of ANNs have turned out to be benign in practice. For example, many people thought that ANN training algorithms were doomed because they were likely to get stuck in local optima, but it turns out that this is rather rare in practice (or when it is the case, they are usually fairly close to the global optimum).</a:t>
            </a: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6</a:t>
            </a:fld>
            <a:endParaRPr lang="en-US"/>
          </a:p>
        </p:txBody>
      </p:sp>
    </p:spTree>
    <p:extLst>
      <p:ext uri="{BB962C8B-B14F-4D97-AF65-F5344CB8AC3E}">
        <p14:creationId xmlns:p14="http://schemas.microsoft.com/office/powerpoint/2010/main" val="171270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first network on the left is simply the identity function: if neuron A is activated, then neuron C gets activated as well (since it receives two input signals from neuron A), but if neuron A is off, then neuron C is off as well.</a:t>
            </a:r>
          </a:p>
          <a:p>
            <a:pPr fontAlgn="base"/>
            <a:r>
              <a:rPr lang="en-US" sz="1200" b="0" i="0" kern="1200" dirty="0" smtClean="0">
                <a:solidFill>
                  <a:schemeClr val="tx1"/>
                </a:solidFill>
                <a:effectLst/>
                <a:latin typeface="+mn-lt"/>
                <a:ea typeface="+mn-ea"/>
                <a:cs typeface="+mn-cs"/>
              </a:rPr>
              <a:t>The second network performs a logical AND: neuron C is activated only when both neurons A and B are activated (a single input signal is not enough to activate neuron C).</a:t>
            </a:r>
          </a:p>
          <a:p>
            <a:pPr fontAlgn="base"/>
            <a:r>
              <a:rPr lang="en-US" sz="1200" b="0" i="0" kern="1200" dirty="0" smtClean="0">
                <a:solidFill>
                  <a:schemeClr val="tx1"/>
                </a:solidFill>
                <a:effectLst/>
                <a:latin typeface="+mn-lt"/>
                <a:ea typeface="+mn-ea"/>
                <a:cs typeface="+mn-cs"/>
              </a:rPr>
              <a:t>The third network performs a logical OR: neuron C gets activated if either neuron A or neuron B is activated (or both).</a:t>
            </a:r>
          </a:p>
          <a:p>
            <a:pPr fontAlgn="base"/>
            <a:r>
              <a:rPr lang="en-US" sz="1200" b="0" i="0" kern="1200" dirty="0" smtClean="0">
                <a:solidFill>
                  <a:schemeClr val="tx1"/>
                </a:solidFill>
                <a:effectLst/>
                <a:latin typeface="+mn-lt"/>
                <a:ea typeface="+mn-ea"/>
                <a:cs typeface="+mn-cs"/>
              </a:rPr>
              <a:t>Finally, if we suppose that an input connection can inhibit the neuron’s activity (which is the case with biological neurons), then the fourth network computes a slightly more complex logical proposition: neuron C is activated only if neuron A is active and if neuron B is off. If neuron A is active all the time, then you get a logical NOT: neuron C is active when neuron B is off, and vice versa.</a:t>
            </a:r>
          </a:p>
          <a:p>
            <a:pPr fontAlgn="base">
              <a:buFont typeface="Arial" charset="0"/>
              <a:buChar char="•"/>
            </a:pP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7</a:t>
            </a:fld>
            <a:endParaRPr lang="en-US"/>
          </a:p>
        </p:txBody>
      </p:sp>
    </p:spTree>
    <p:extLst>
      <p:ext uri="{BB962C8B-B14F-4D97-AF65-F5344CB8AC3E}">
        <p14:creationId xmlns:p14="http://schemas.microsoft.com/office/powerpoint/2010/main" val="1493934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dirty="0" smtClean="0">
                <a:solidFill>
                  <a:srgbClr val="333333"/>
                </a:solidFill>
                <a:latin typeface="inherit" charset="0"/>
              </a:rPr>
              <a:t>Step</a:t>
            </a:r>
            <a:r>
              <a:rPr lang="en-US" baseline="0" dirty="0" smtClean="0">
                <a:solidFill>
                  <a:srgbClr val="333333"/>
                </a:solidFill>
                <a:latin typeface="inherit" charset="0"/>
              </a:rPr>
              <a:t> function is the heavy side function :-</a:t>
            </a:r>
          </a:p>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baseline="0" dirty="0" smtClean="0">
                <a:solidFill>
                  <a:srgbClr val="333333"/>
                </a:solidFill>
                <a:latin typeface="inherit" charset="0"/>
              </a:rPr>
              <a:t>Heaviside(z) </a:t>
            </a:r>
            <a:r>
              <a:rPr lang="mr-IN" baseline="0" dirty="0" smtClean="0">
                <a:solidFill>
                  <a:srgbClr val="333333"/>
                </a:solidFill>
                <a:latin typeface="inherit" charset="0"/>
              </a:rPr>
              <a:t>–</a:t>
            </a:r>
            <a:r>
              <a:rPr lang="en-US" baseline="0" dirty="0" smtClean="0">
                <a:solidFill>
                  <a:srgbClr val="333333"/>
                </a:solidFill>
                <a:latin typeface="inherit" charset="0"/>
              </a:rPr>
              <a:t> 0 or 1 depending on whether Z &lt; 0 or Z&gt;=0</a:t>
            </a:r>
          </a:p>
          <a:p>
            <a:pPr marL="0" marR="0" lvl="0" indent="0" algn="l" defTabSz="914400" rtl="0" eaLnBrk="1" fontAlgn="base" latinLnBrk="0" hangingPunct="1">
              <a:lnSpc>
                <a:spcPct val="100000"/>
              </a:lnSpc>
              <a:spcBef>
                <a:spcPts val="0"/>
              </a:spcBef>
              <a:spcAft>
                <a:spcPts val="0"/>
              </a:spcAft>
              <a:buClrTx/>
              <a:buSzTx/>
              <a:buFont typeface="Arial" charset="0"/>
              <a:buNone/>
              <a:tabLst/>
              <a:defRPr/>
            </a:pP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8</a:t>
            </a:fld>
            <a:endParaRPr lang="en-US"/>
          </a:p>
        </p:txBody>
      </p:sp>
    </p:spTree>
    <p:extLst>
      <p:ext uri="{BB962C8B-B14F-4D97-AF65-F5344CB8AC3E}">
        <p14:creationId xmlns:p14="http://schemas.microsoft.com/office/powerpoint/2010/main" val="34694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dirty="0" smtClean="0">
                <a:solidFill>
                  <a:srgbClr val="333333"/>
                </a:solidFill>
                <a:latin typeface="inherit" charset="0"/>
              </a:rPr>
              <a:t>Step</a:t>
            </a:r>
            <a:r>
              <a:rPr lang="en-US" baseline="0" dirty="0" smtClean="0">
                <a:solidFill>
                  <a:srgbClr val="333333"/>
                </a:solidFill>
                <a:latin typeface="inherit" charset="0"/>
              </a:rPr>
              <a:t> function is the heavy side function :-</a:t>
            </a:r>
          </a:p>
          <a:p>
            <a:pPr marL="0" marR="0" lvl="0" indent="0" algn="l" defTabSz="914400" rtl="0" eaLnBrk="1" fontAlgn="base" latinLnBrk="0" hangingPunct="1">
              <a:lnSpc>
                <a:spcPct val="100000"/>
              </a:lnSpc>
              <a:spcBef>
                <a:spcPts val="0"/>
              </a:spcBef>
              <a:spcAft>
                <a:spcPts val="0"/>
              </a:spcAft>
              <a:buClrTx/>
              <a:buSzTx/>
              <a:buFont typeface="Arial" charset="0"/>
              <a:buNone/>
              <a:tabLst/>
              <a:defRPr/>
            </a:pPr>
            <a:r>
              <a:rPr lang="en-US" baseline="0" dirty="0" smtClean="0">
                <a:solidFill>
                  <a:srgbClr val="333333"/>
                </a:solidFill>
                <a:latin typeface="inherit" charset="0"/>
              </a:rPr>
              <a:t>Heaviside(z) </a:t>
            </a:r>
            <a:r>
              <a:rPr lang="mr-IN" baseline="0" dirty="0" smtClean="0">
                <a:solidFill>
                  <a:srgbClr val="333333"/>
                </a:solidFill>
                <a:latin typeface="inherit" charset="0"/>
              </a:rPr>
              <a:t>–</a:t>
            </a:r>
            <a:r>
              <a:rPr lang="en-US" baseline="0" dirty="0" smtClean="0">
                <a:solidFill>
                  <a:srgbClr val="333333"/>
                </a:solidFill>
                <a:latin typeface="inherit" charset="0"/>
              </a:rPr>
              <a:t> 0 or 1 depending </a:t>
            </a:r>
            <a:r>
              <a:rPr lang="en-US" baseline="0" smtClean="0">
                <a:solidFill>
                  <a:srgbClr val="333333"/>
                </a:solidFill>
                <a:latin typeface="inherit" charset="0"/>
              </a:rPr>
              <a:t>on whether Z &lt; 0 or Z&gt;=0</a:t>
            </a:r>
          </a:p>
          <a:p>
            <a:pPr marL="0" marR="0" lvl="0" indent="0" algn="l" defTabSz="914400" rtl="0" eaLnBrk="1" fontAlgn="base" latinLnBrk="0" hangingPunct="1">
              <a:lnSpc>
                <a:spcPct val="100000"/>
              </a:lnSpc>
              <a:spcBef>
                <a:spcPts val="0"/>
              </a:spcBef>
              <a:spcAft>
                <a:spcPts val="0"/>
              </a:spcAft>
              <a:buClrTx/>
              <a:buSzTx/>
              <a:buFont typeface="Arial" charset="0"/>
              <a:buNone/>
              <a:tabLst/>
              <a:defRPr/>
            </a:pPr>
            <a:endParaRPr lang="en-US" dirty="0" smtClean="0">
              <a:solidFill>
                <a:srgbClr val="333333"/>
              </a:solidFill>
              <a:latin typeface="inherit" charset="0"/>
            </a:endParaRPr>
          </a:p>
        </p:txBody>
      </p:sp>
      <p:sp>
        <p:nvSpPr>
          <p:cNvPr id="4" name="Slide Number Placeholder 3"/>
          <p:cNvSpPr>
            <a:spLocks noGrp="1"/>
          </p:cNvSpPr>
          <p:nvPr>
            <p:ph type="sldNum" sz="quarter" idx="10"/>
          </p:nvPr>
        </p:nvSpPr>
        <p:spPr/>
        <p:txBody>
          <a:bodyPr/>
          <a:lstStyle/>
          <a:p>
            <a:fld id="{76022D7B-AB41-7549-A176-924FFF4437EB}" type="slidenum">
              <a:rPr lang="en-US" smtClean="0"/>
              <a:t>9</a:t>
            </a:fld>
            <a:endParaRPr lang="en-US"/>
          </a:p>
        </p:txBody>
      </p:sp>
    </p:spTree>
    <p:extLst>
      <p:ext uri="{BB962C8B-B14F-4D97-AF65-F5344CB8AC3E}">
        <p14:creationId xmlns:p14="http://schemas.microsoft.com/office/powerpoint/2010/main" val="76819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66232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22009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802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5755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93D5D-2745-A04F-AF4B-012EF6F99D82}"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0398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93D5D-2745-A04F-AF4B-012EF6F99D82}"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9157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C93D5D-2745-A04F-AF4B-012EF6F99D82}"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78070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93D5D-2745-A04F-AF4B-012EF6F99D82}"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2916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93D5D-2745-A04F-AF4B-012EF6F99D82}"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13526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77870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340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93D5D-2745-A04F-AF4B-012EF6F99D82}" type="datetimeFigureOut">
              <a:rPr lang="en-US" smtClean="0"/>
              <a:t>12/7/17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FA82A-C916-AE4B-862F-019CA176E13A}" type="slidenum">
              <a:rPr lang="en-US" smtClean="0"/>
              <a:t>‹#›</a:t>
            </a:fld>
            <a:endParaRPr lang="en-US"/>
          </a:p>
        </p:txBody>
      </p:sp>
    </p:spTree>
    <p:extLst>
      <p:ext uri="{BB962C8B-B14F-4D97-AF65-F5344CB8AC3E}">
        <p14:creationId xmlns:p14="http://schemas.microsoft.com/office/powerpoint/2010/main" val="68802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gi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44266"/>
          </a:xfrm>
          <a:prstGeom prst="rect">
            <a:avLst/>
          </a:prstGeom>
        </p:spPr>
      </p:pic>
    </p:spTree>
    <p:extLst>
      <p:ext uri="{BB962C8B-B14F-4D97-AF65-F5344CB8AC3E}">
        <p14:creationId xmlns:p14="http://schemas.microsoft.com/office/powerpoint/2010/main" val="2025728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Hebb’s rule - Cells that fire together wire together</a:t>
            </a:r>
            <a:endParaRPr lang="en-US" sz="24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533" y="1173843"/>
            <a:ext cx="10058400" cy="4440922"/>
          </a:xfrm>
          <a:prstGeom prst="rect">
            <a:avLst/>
          </a:prstGeom>
        </p:spPr>
      </p:pic>
    </p:spTree>
    <p:extLst>
      <p:ext uri="{BB962C8B-B14F-4D97-AF65-F5344CB8AC3E}">
        <p14:creationId xmlns:p14="http://schemas.microsoft.com/office/powerpoint/2010/main" val="173921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XOR Problem and Multi-Layer Perceptron</a:t>
            </a:r>
            <a:endParaRPr lang="en-US" sz="2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8933" y="997977"/>
            <a:ext cx="8839200" cy="4792654"/>
          </a:xfrm>
          <a:prstGeom prst="rect">
            <a:avLst/>
          </a:prstGeom>
        </p:spPr>
      </p:pic>
    </p:spTree>
    <p:extLst>
      <p:ext uri="{BB962C8B-B14F-4D97-AF65-F5344CB8AC3E}">
        <p14:creationId xmlns:p14="http://schemas.microsoft.com/office/powerpoint/2010/main" val="22904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MLP/ANN</a:t>
            </a:r>
            <a:endParaRPr lang="en-US" sz="24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400" y="456668"/>
            <a:ext cx="7281334" cy="5396142"/>
          </a:xfrm>
          <a:prstGeom prst="rect">
            <a:avLst/>
          </a:prstGeom>
        </p:spPr>
      </p:pic>
    </p:spTree>
    <p:extLst>
      <p:ext uri="{BB962C8B-B14F-4D97-AF65-F5344CB8AC3E}">
        <p14:creationId xmlns:p14="http://schemas.microsoft.com/office/powerpoint/2010/main" val="387828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How does it work?</a:t>
            </a:r>
            <a:endParaRPr lang="en-US" sz="2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292" y="1106187"/>
            <a:ext cx="7703874" cy="4576233"/>
          </a:xfrm>
          <a:prstGeom prst="rect">
            <a:avLst/>
          </a:prstGeom>
        </p:spPr>
      </p:pic>
    </p:spTree>
    <p:extLst>
      <p:ext uri="{BB962C8B-B14F-4D97-AF65-F5344CB8AC3E}">
        <p14:creationId xmlns:p14="http://schemas.microsoft.com/office/powerpoint/2010/main" val="495509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Better activation function?</a:t>
            </a:r>
            <a:endParaRPr lang="en-US" sz="24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33804"/>
            <a:ext cx="4749800" cy="2921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4333" y="2082800"/>
            <a:ext cx="5571151" cy="2416403"/>
          </a:xfrm>
          <a:prstGeom prst="rect">
            <a:avLst/>
          </a:prstGeom>
        </p:spPr>
      </p:pic>
    </p:spTree>
    <p:extLst>
      <p:ext uri="{BB962C8B-B14F-4D97-AF65-F5344CB8AC3E}">
        <p14:creationId xmlns:p14="http://schemas.microsoft.com/office/powerpoint/2010/main" val="625259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Different type of activation functions</a:t>
            </a:r>
            <a:endParaRPr lang="en-US" sz="2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3866" y="1039909"/>
            <a:ext cx="7518400" cy="4708790"/>
          </a:xfrm>
          <a:prstGeom prst="rect">
            <a:avLst/>
          </a:prstGeom>
        </p:spPr>
      </p:pic>
    </p:spTree>
    <p:extLst>
      <p:ext uri="{BB962C8B-B14F-4D97-AF65-F5344CB8AC3E}">
        <p14:creationId xmlns:p14="http://schemas.microsoft.com/office/powerpoint/2010/main" val="573778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Different type of activation functions</a:t>
            </a:r>
            <a:endParaRPr lang="en-US" sz="2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3866" y="1039909"/>
            <a:ext cx="7518400" cy="4708790"/>
          </a:xfrm>
          <a:prstGeom prst="rect">
            <a:avLst/>
          </a:prstGeom>
        </p:spPr>
      </p:pic>
    </p:spTree>
    <p:extLst>
      <p:ext uri="{BB962C8B-B14F-4D97-AF65-F5344CB8AC3E}">
        <p14:creationId xmlns:p14="http://schemas.microsoft.com/office/powerpoint/2010/main" val="2044954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643467" y="474133"/>
            <a:ext cx="7264400" cy="474134"/>
          </a:xfrm>
          <a:prstGeom prst="rect">
            <a:avLst/>
          </a:prstGeom>
          <a:noFill/>
        </p:spPr>
        <p:txBody>
          <a:bodyPr wrap="square" rtlCol="0">
            <a:spAutoFit/>
          </a:bodyPr>
          <a:lstStyle/>
          <a:p>
            <a:r>
              <a:rPr lang="en-US" sz="2400" b="1" dirty="0" smtClean="0"/>
              <a:t>Shared </a:t>
            </a:r>
            <a:r>
              <a:rPr lang="en-US" sz="2400" b="1" dirty="0" err="1" smtClean="0"/>
              <a:t>Softmax</a:t>
            </a:r>
            <a:endParaRPr lang="en-US" sz="2400" b="1"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766" y="350943"/>
            <a:ext cx="7954433" cy="5360038"/>
          </a:xfrm>
          <a:prstGeom prst="rect">
            <a:avLst/>
          </a:prstGeom>
        </p:spPr>
      </p:pic>
    </p:spTree>
    <p:extLst>
      <p:ext uri="{BB962C8B-B14F-4D97-AF65-F5344CB8AC3E}">
        <p14:creationId xmlns:p14="http://schemas.microsoft.com/office/powerpoint/2010/main" val="532769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133" y="812800"/>
            <a:ext cx="10139166" cy="3738572"/>
          </a:xfrm>
          <a:prstGeom prst="rect">
            <a:avLst/>
          </a:prstGeom>
        </p:spPr>
      </p:pic>
    </p:spTree>
    <p:extLst>
      <p:ext uri="{BB962C8B-B14F-4D97-AF65-F5344CB8AC3E}">
        <p14:creationId xmlns:p14="http://schemas.microsoft.com/office/powerpoint/2010/main" val="1372288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689692" y="1456267"/>
            <a:ext cx="10689508" cy="2246769"/>
          </a:xfrm>
          <a:prstGeom prst="rect">
            <a:avLst/>
          </a:prstGeom>
          <a:noFill/>
        </p:spPr>
        <p:txBody>
          <a:bodyPr wrap="square" rtlCol="0">
            <a:spAutoFit/>
          </a:bodyPr>
          <a:lstStyle/>
          <a:p>
            <a:pPr marL="285750" indent="-285750">
              <a:buFont typeface="Arial" charset="0"/>
              <a:buChar char="•"/>
            </a:pPr>
            <a:r>
              <a:rPr lang="en-US" sz="2000" dirty="0" smtClean="0"/>
              <a:t>As the number of quadratic, cubic or high order independent variables  increase the regression model becomes more computationally expensive. </a:t>
            </a:r>
            <a:r>
              <a:rPr lang="is-IS" sz="2000" dirty="0" smtClean="0"/>
              <a:t>For Ex if we have say 100 features and we want to include the combination of features such as (x1^2,x1.x2,x1.x3..x1.x100,x2^2,...........,x100^x100) then 100 features are now appx. 5000 . Regression is not good with so much quadratic or higher order features.</a:t>
            </a:r>
          </a:p>
          <a:p>
            <a:pPr marL="285750" indent="-285750">
              <a:buFont typeface="Arial" charset="0"/>
              <a:buChar char="•"/>
            </a:pPr>
            <a:endParaRPr lang="is-IS" sz="2000" dirty="0"/>
          </a:p>
          <a:p>
            <a:pPr marL="285750" indent="-285750">
              <a:buFont typeface="Arial" charset="0"/>
              <a:buChar char="•"/>
            </a:pPr>
            <a:endParaRPr lang="is-IS" sz="2000" dirty="0" smtClean="0"/>
          </a:p>
        </p:txBody>
      </p:sp>
      <p:sp>
        <p:nvSpPr>
          <p:cNvPr id="5" name="TextBox 4"/>
          <p:cNvSpPr txBox="1"/>
          <p:nvPr/>
        </p:nvSpPr>
        <p:spPr>
          <a:xfrm>
            <a:off x="520359" y="355600"/>
            <a:ext cx="7264400" cy="474134"/>
          </a:xfrm>
          <a:prstGeom prst="rect">
            <a:avLst/>
          </a:prstGeom>
          <a:noFill/>
        </p:spPr>
        <p:txBody>
          <a:bodyPr wrap="square" rtlCol="0">
            <a:spAutoFit/>
          </a:bodyPr>
          <a:lstStyle/>
          <a:p>
            <a:r>
              <a:rPr lang="en-US" sz="2400" b="1" dirty="0" smtClean="0"/>
              <a:t>Why neural networks?</a:t>
            </a:r>
            <a:endParaRPr lang="en-US" sz="2400" b="1" dirty="0"/>
          </a:p>
        </p:txBody>
      </p:sp>
    </p:spTree>
    <p:extLst>
      <p:ext uri="{BB962C8B-B14F-4D97-AF65-F5344CB8AC3E}">
        <p14:creationId xmlns:p14="http://schemas.microsoft.com/office/powerpoint/2010/main" val="2109690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Rectangle 1"/>
          <p:cNvSpPr/>
          <p:nvPr/>
        </p:nvSpPr>
        <p:spPr>
          <a:xfrm>
            <a:off x="3578771" y="2188402"/>
            <a:ext cx="5395895" cy="923330"/>
          </a:xfrm>
          <a:prstGeom prst="rect">
            <a:avLst/>
          </a:prstGeom>
          <a:noFill/>
        </p:spPr>
        <p:txBody>
          <a:bodyPr wrap="square" lIns="91440" tIns="45720" rIns="91440" bIns="45720">
            <a:spAutoFit/>
          </a:bodyPr>
          <a:lstStyle/>
          <a:p>
            <a:pPr algn="ctr"/>
            <a:r>
              <a:rPr 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Neural Networks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049449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5" name="TextBox 4"/>
          <p:cNvSpPr txBox="1"/>
          <p:nvPr/>
        </p:nvSpPr>
        <p:spPr>
          <a:xfrm>
            <a:off x="520359" y="355600"/>
            <a:ext cx="7264400" cy="474134"/>
          </a:xfrm>
          <a:prstGeom prst="rect">
            <a:avLst/>
          </a:prstGeom>
          <a:noFill/>
        </p:spPr>
        <p:txBody>
          <a:bodyPr wrap="square" rtlCol="0">
            <a:spAutoFit/>
          </a:bodyPr>
          <a:lstStyle/>
          <a:p>
            <a:r>
              <a:rPr lang="en-US" sz="2400" b="1" dirty="0" smtClean="0"/>
              <a:t>Gradient Descent</a:t>
            </a:r>
            <a:endParaRPr lang="en-US" sz="24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012" y="1557867"/>
            <a:ext cx="6927815" cy="3606800"/>
          </a:xfrm>
          <a:prstGeom prst="rect">
            <a:avLst/>
          </a:prstGeom>
        </p:spPr>
      </p:pic>
    </p:spTree>
    <p:extLst>
      <p:ext uri="{BB962C8B-B14F-4D97-AF65-F5344CB8AC3E}">
        <p14:creationId xmlns:p14="http://schemas.microsoft.com/office/powerpoint/2010/main" val="178008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3" name="Rectangle 2"/>
          <p:cNvSpPr/>
          <p:nvPr/>
        </p:nvSpPr>
        <p:spPr>
          <a:xfrm>
            <a:off x="835571" y="1359378"/>
            <a:ext cx="4938696" cy="400110"/>
          </a:xfrm>
          <a:prstGeom prst="rect">
            <a:avLst/>
          </a:prstGeom>
        </p:spPr>
        <p:txBody>
          <a:bodyPr wrap="square">
            <a:spAutoFit/>
          </a:bodyPr>
          <a:lstStyle/>
          <a:p>
            <a:pPr>
              <a:buFont typeface="+mj-lt"/>
              <a:buAutoNum type="arabicPeriod"/>
            </a:pPr>
            <a:r>
              <a:rPr lang="en-US" sz="2000" b="1" dirty="0" smtClean="0">
                <a:solidFill>
                  <a:srgbClr val="46535E"/>
                </a:solidFill>
              </a:rPr>
              <a:t>Batch </a:t>
            </a:r>
            <a:r>
              <a:rPr lang="en-US" sz="2000" b="1" dirty="0">
                <a:solidFill>
                  <a:srgbClr val="46535E"/>
                </a:solidFill>
              </a:rPr>
              <a:t>Gradient </a:t>
            </a:r>
            <a:r>
              <a:rPr lang="en-US" sz="2000" b="1" dirty="0" smtClean="0">
                <a:solidFill>
                  <a:srgbClr val="46535E"/>
                </a:solidFill>
              </a:rPr>
              <a:t>Descent</a:t>
            </a:r>
            <a:endParaRPr lang="en-US" sz="2000" b="1" i="0" dirty="0">
              <a:solidFill>
                <a:srgbClr val="46535E"/>
              </a:solidFill>
              <a:effectLst/>
            </a:endParaRPr>
          </a:p>
        </p:txBody>
      </p:sp>
      <p:sp>
        <p:nvSpPr>
          <p:cNvPr id="4" name="TextBox 3"/>
          <p:cNvSpPr txBox="1"/>
          <p:nvPr/>
        </p:nvSpPr>
        <p:spPr>
          <a:xfrm>
            <a:off x="917319" y="2009844"/>
            <a:ext cx="9022548" cy="2062103"/>
          </a:xfrm>
          <a:prstGeom prst="rect">
            <a:avLst/>
          </a:prstGeom>
          <a:noFill/>
        </p:spPr>
        <p:txBody>
          <a:bodyPr wrap="square" rtlCol="0">
            <a:spAutoFit/>
          </a:bodyPr>
          <a:lstStyle/>
          <a:p>
            <a:pPr marL="342900" indent="-342900">
              <a:buFont typeface="Arial" charset="0"/>
              <a:buChar char="•"/>
            </a:pPr>
            <a:r>
              <a:rPr lang="en-US" sz="2000" dirty="0"/>
              <a:t>we use the complete dataset available to compute the gradient of cost function</a:t>
            </a:r>
            <a:r>
              <a:rPr lang="en-US" sz="2000" dirty="0" smtClean="0"/>
              <a:t>.</a:t>
            </a:r>
          </a:p>
          <a:p>
            <a:pPr marL="342900" indent="-342900">
              <a:buFont typeface="Arial" charset="0"/>
              <a:buChar char="•"/>
            </a:pPr>
            <a:endParaRPr lang="en-US" sz="2000" dirty="0"/>
          </a:p>
          <a:p>
            <a:pPr marL="342900" indent="-342900">
              <a:buFont typeface="Arial" charset="0"/>
              <a:buChar char="•"/>
            </a:pPr>
            <a:r>
              <a:rPr lang="en-US" sz="2000" dirty="0"/>
              <a:t>batch gradient descent can be very slow and is intractable for datasets that don't fit in </a:t>
            </a:r>
            <a:r>
              <a:rPr lang="en-US" sz="2000" dirty="0" smtClean="0"/>
              <a:t>memory</a:t>
            </a:r>
          </a:p>
          <a:p>
            <a:pPr marL="342900" indent="-342900">
              <a:buFont typeface="Wingdings" charset="2"/>
              <a:buChar char="v"/>
            </a:pPr>
            <a:endParaRPr lang="en-US" sz="2400" dirty="0" smtClean="0"/>
          </a:p>
          <a:p>
            <a:pPr marL="342900" indent="-342900">
              <a:buFont typeface="Wingdings" charset="2"/>
              <a:buChar char="v"/>
            </a:pPr>
            <a:endParaRPr lang="en-US" sz="2400" dirty="0" smtClean="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467" y="3783656"/>
            <a:ext cx="4047066" cy="2031468"/>
          </a:xfrm>
          <a:prstGeom prst="rect">
            <a:avLst/>
          </a:prstGeom>
        </p:spPr>
      </p:pic>
      <p:sp>
        <p:nvSpPr>
          <p:cNvPr id="5" name="TextBox 4"/>
          <p:cNvSpPr txBox="1"/>
          <p:nvPr/>
        </p:nvSpPr>
        <p:spPr>
          <a:xfrm>
            <a:off x="835571" y="372533"/>
            <a:ext cx="4803229" cy="461665"/>
          </a:xfrm>
          <a:prstGeom prst="rect">
            <a:avLst/>
          </a:prstGeom>
          <a:noFill/>
        </p:spPr>
        <p:txBody>
          <a:bodyPr wrap="square" rtlCol="0">
            <a:spAutoFit/>
          </a:bodyPr>
          <a:lstStyle/>
          <a:p>
            <a:r>
              <a:rPr lang="en-US" sz="2400" b="1" dirty="0" smtClean="0"/>
              <a:t>Types of Gradient Descent</a:t>
            </a:r>
            <a:endParaRPr lang="en-US" sz="2400" b="1" dirty="0"/>
          </a:p>
        </p:txBody>
      </p:sp>
    </p:spTree>
    <p:extLst>
      <p:ext uri="{BB962C8B-B14F-4D97-AF65-F5344CB8AC3E}">
        <p14:creationId xmlns:p14="http://schemas.microsoft.com/office/powerpoint/2010/main" val="478830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5" name="TextBox 4"/>
          <p:cNvSpPr txBox="1"/>
          <p:nvPr/>
        </p:nvSpPr>
        <p:spPr>
          <a:xfrm>
            <a:off x="832652" y="1112378"/>
            <a:ext cx="9022548" cy="1938992"/>
          </a:xfrm>
          <a:prstGeom prst="rect">
            <a:avLst/>
          </a:prstGeom>
          <a:noFill/>
        </p:spPr>
        <p:txBody>
          <a:bodyPr wrap="square" rtlCol="0">
            <a:spAutoFit/>
          </a:bodyPr>
          <a:lstStyle/>
          <a:p>
            <a:pPr marL="342900" indent="-342900">
              <a:buFont typeface="Arial" charset="0"/>
              <a:buChar char="•"/>
            </a:pPr>
            <a:r>
              <a:rPr lang="en-US" sz="2400" dirty="0"/>
              <a:t>we use the </a:t>
            </a:r>
            <a:r>
              <a:rPr lang="en-US" sz="2400" dirty="0" smtClean="0"/>
              <a:t>1 training Example to </a:t>
            </a:r>
            <a:r>
              <a:rPr lang="en-US" sz="2400" dirty="0"/>
              <a:t>compute the gradient of cost function</a:t>
            </a:r>
            <a:r>
              <a:rPr lang="en-US" sz="2400" dirty="0" smtClean="0"/>
              <a:t>.</a:t>
            </a:r>
          </a:p>
          <a:p>
            <a:pPr marL="342900" indent="-342900">
              <a:buFont typeface="Arial" charset="0"/>
              <a:buChar char="•"/>
            </a:pPr>
            <a:endParaRPr lang="en-US" sz="2400" dirty="0"/>
          </a:p>
          <a:p>
            <a:pPr marL="342900" indent="-342900">
              <a:buFont typeface="Arial" charset="0"/>
              <a:buChar char="•"/>
            </a:pPr>
            <a:r>
              <a:rPr lang="en-US" sz="2400" dirty="0" smtClean="0"/>
              <a:t>Stochastic gradient </a:t>
            </a:r>
            <a:r>
              <a:rPr lang="en-US" sz="2400" dirty="0"/>
              <a:t>descent </a:t>
            </a:r>
            <a:r>
              <a:rPr lang="en-US" sz="2400" dirty="0" smtClean="0"/>
              <a:t>is very fast but accuracy is low</a:t>
            </a:r>
          </a:p>
          <a:p>
            <a:pPr marL="342900" indent="-342900">
              <a:buFont typeface="Wingdings" charset="2"/>
              <a:buChar char="v"/>
            </a:pPr>
            <a:endParaRPr lang="en-US" sz="2400" dirty="0" smtClea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150" y="2642496"/>
            <a:ext cx="3695700" cy="3162884"/>
          </a:xfrm>
          <a:prstGeom prst="rect">
            <a:avLst/>
          </a:prstGeom>
        </p:spPr>
      </p:pic>
      <p:sp>
        <p:nvSpPr>
          <p:cNvPr id="8" name="TextBox 7"/>
          <p:cNvSpPr txBox="1"/>
          <p:nvPr/>
        </p:nvSpPr>
        <p:spPr>
          <a:xfrm>
            <a:off x="878416" y="303833"/>
            <a:ext cx="6739467" cy="523220"/>
          </a:xfrm>
          <a:prstGeom prst="rect">
            <a:avLst/>
          </a:prstGeom>
          <a:noFill/>
        </p:spPr>
        <p:txBody>
          <a:bodyPr wrap="square" rtlCol="0">
            <a:spAutoFit/>
          </a:bodyPr>
          <a:lstStyle/>
          <a:p>
            <a:r>
              <a:rPr lang="en-US" sz="2800" b="1" dirty="0" smtClean="0">
                <a:solidFill>
                  <a:schemeClr val="tx1">
                    <a:lumMod val="65000"/>
                    <a:lumOff val="35000"/>
                  </a:schemeClr>
                </a:solidFill>
              </a:rPr>
              <a:t>2. Stochastic Gradient Descent</a:t>
            </a:r>
            <a:endParaRPr lang="en-US" sz="2800" b="1" dirty="0">
              <a:solidFill>
                <a:schemeClr val="tx1">
                  <a:lumMod val="65000"/>
                  <a:lumOff val="35000"/>
                </a:schemeClr>
              </a:solidFill>
            </a:endParaRPr>
          </a:p>
        </p:txBody>
      </p:sp>
    </p:spTree>
    <p:extLst>
      <p:ext uri="{BB962C8B-B14F-4D97-AF65-F5344CB8AC3E}">
        <p14:creationId xmlns:p14="http://schemas.microsoft.com/office/powerpoint/2010/main" val="1048138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832652" y="1112378"/>
            <a:ext cx="9022548" cy="2308324"/>
          </a:xfrm>
          <a:prstGeom prst="rect">
            <a:avLst/>
          </a:prstGeom>
          <a:noFill/>
        </p:spPr>
        <p:txBody>
          <a:bodyPr wrap="square" rtlCol="0">
            <a:spAutoFit/>
          </a:bodyPr>
          <a:lstStyle/>
          <a:p>
            <a:pPr marL="342900" indent="-342900">
              <a:buFont typeface="Arial" charset="0"/>
              <a:buChar char="•"/>
            </a:pPr>
            <a:r>
              <a:rPr lang="en-US" sz="2400" dirty="0"/>
              <a:t>we use the </a:t>
            </a:r>
            <a:r>
              <a:rPr lang="en-US" sz="2400" dirty="0" smtClean="0"/>
              <a:t>a batch of m training Example to </a:t>
            </a:r>
            <a:r>
              <a:rPr lang="en-US" sz="2400" dirty="0"/>
              <a:t>compute the gradient of cost function</a:t>
            </a:r>
            <a:r>
              <a:rPr lang="en-US" sz="2400" dirty="0" smtClean="0"/>
              <a:t>.</a:t>
            </a:r>
          </a:p>
          <a:p>
            <a:pPr marL="342900" indent="-342900">
              <a:buFont typeface="Arial" charset="0"/>
              <a:buChar char="•"/>
            </a:pPr>
            <a:endParaRPr lang="en-US" sz="2400" dirty="0"/>
          </a:p>
          <a:p>
            <a:pPr marL="342900" indent="-342900">
              <a:buFont typeface="Arial" charset="0"/>
              <a:buChar char="•"/>
            </a:pPr>
            <a:r>
              <a:rPr lang="en-US" sz="2400" dirty="0" smtClean="0"/>
              <a:t>Mini Batch gradient </a:t>
            </a:r>
            <a:r>
              <a:rPr lang="en-US" sz="2400" dirty="0"/>
              <a:t>descent </a:t>
            </a:r>
            <a:r>
              <a:rPr lang="en-US" sz="2400" dirty="0" smtClean="0"/>
              <a:t>is faster then batch and accuracy is higher than Stochastic</a:t>
            </a:r>
          </a:p>
          <a:p>
            <a:pPr marL="342900" indent="-342900">
              <a:buFont typeface="Wingdings" charset="2"/>
              <a:buChar char="v"/>
            </a:pPr>
            <a:endParaRPr lang="en-US" sz="2400" dirty="0" smtClean="0"/>
          </a:p>
        </p:txBody>
      </p:sp>
      <p:sp>
        <p:nvSpPr>
          <p:cNvPr id="5" name="TextBox 4"/>
          <p:cNvSpPr txBox="1"/>
          <p:nvPr/>
        </p:nvSpPr>
        <p:spPr>
          <a:xfrm>
            <a:off x="878416" y="303833"/>
            <a:ext cx="6739467" cy="523220"/>
          </a:xfrm>
          <a:prstGeom prst="rect">
            <a:avLst/>
          </a:prstGeom>
          <a:noFill/>
        </p:spPr>
        <p:txBody>
          <a:bodyPr wrap="square" rtlCol="0">
            <a:spAutoFit/>
          </a:bodyPr>
          <a:lstStyle/>
          <a:p>
            <a:r>
              <a:rPr lang="en-US" sz="2800" b="1" dirty="0">
                <a:solidFill>
                  <a:schemeClr val="tx1">
                    <a:lumMod val="65000"/>
                    <a:lumOff val="35000"/>
                  </a:schemeClr>
                </a:solidFill>
              </a:rPr>
              <a:t>3</a:t>
            </a:r>
            <a:r>
              <a:rPr lang="en-US" sz="2800" b="1" dirty="0" smtClean="0">
                <a:solidFill>
                  <a:schemeClr val="tx1">
                    <a:lumMod val="65000"/>
                    <a:lumOff val="35000"/>
                  </a:schemeClr>
                </a:solidFill>
              </a:rPr>
              <a:t>. Mini Batch Gradient Descent</a:t>
            </a:r>
            <a:endParaRPr lang="en-US" sz="2800" b="1" dirty="0">
              <a:solidFill>
                <a:schemeClr val="tx1">
                  <a:lumMod val="65000"/>
                  <a:lumOff val="35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9134" y="3259161"/>
            <a:ext cx="4203700" cy="2171700"/>
          </a:xfrm>
          <a:prstGeom prst="rect">
            <a:avLst/>
          </a:prstGeom>
        </p:spPr>
      </p:pic>
    </p:spTree>
    <p:extLst>
      <p:ext uri="{BB962C8B-B14F-4D97-AF65-F5344CB8AC3E}">
        <p14:creationId xmlns:p14="http://schemas.microsoft.com/office/powerpoint/2010/main" val="1329864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400" y="677333"/>
            <a:ext cx="9486900" cy="2882900"/>
          </a:xfrm>
          <a:prstGeom prst="rect">
            <a:avLst/>
          </a:prstGeom>
        </p:spPr>
      </p:pic>
    </p:spTree>
    <p:extLst>
      <p:ext uri="{BB962C8B-B14F-4D97-AF65-F5344CB8AC3E}">
        <p14:creationId xmlns:p14="http://schemas.microsoft.com/office/powerpoint/2010/main" val="2094120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2" name="TextBox 1"/>
          <p:cNvSpPr txBox="1"/>
          <p:nvPr/>
        </p:nvSpPr>
        <p:spPr>
          <a:xfrm>
            <a:off x="829734" y="423332"/>
            <a:ext cx="4995334" cy="461665"/>
          </a:xfrm>
          <a:prstGeom prst="rect">
            <a:avLst/>
          </a:prstGeom>
          <a:noFill/>
        </p:spPr>
        <p:txBody>
          <a:bodyPr wrap="square" rtlCol="0">
            <a:spAutoFit/>
          </a:bodyPr>
          <a:lstStyle/>
          <a:p>
            <a:r>
              <a:rPr lang="en-US" sz="2400" b="1" dirty="0" smtClean="0"/>
              <a:t>Tuning neural network</a:t>
            </a:r>
            <a:endParaRPr lang="en-US" sz="2400" b="1" dirty="0"/>
          </a:p>
        </p:txBody>
      </p:sp>
      <p:sp>
        <p:nvSpPr>
          <p:cNvPr id="5" name="TextBox 4"/>
          <p:cNvSpPr txBox="1"/>
          <p:nvPr/>
        </p:nvSpPr>
        <p:spPr>
          <a:xfrm>
            <a:off x="1134533" y="1354665"/>
            <a:ext cx="9211734" cy="1754326"/>
          </a:xfrm>
          <a:prstGeom prst="rect">
            <a:avLst/>
          </a:prstGeom>
          <a:noFill/>
        </p:spPr>
        <p:txBody>
          <a:bodyPr wrap="square" rtlCol="0">
            <a:spAutoFit/>
          </a:bodyPr>
          <a:lstStyle/>
          <a:p>
            <a:pPr marL="285750" indent="-285750">
              <a:buFont typeface="Arial" charset="0"/>
              <a:buChar char="•"/>
            </a:pPr>
            <a:r>
              <a:rPr lang="en-US" dirty="0" smtClean="0"/>
              <a:t>Random Search/Grid Search/Use Oscar tool</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r>
              <a:rPr lang="en-US" dirty="0" smtClean="0"/>
              <a:t>Number of Hidden layer </a:t>
            </a:r>
            <a:r>
              <a:rPr lang="mr-IN" dirty="0" smtClean="0"/>
              <a:t>–</a:t>
            </a:r>
            <a:r>
              <a:rPr lang="en-US" dirty="0" smtClean="0"/>
              <a:t> Most cases 1 or 2 hidden layers suffice</a:t>
            </a:r>
          </a:p>
          <a:p>
            <a:pPr marL="285750" indent="-285750">
              <a:buFont typeface="Arial" charset="0"/>
              <a:buChar char="•"/>
            </a:pPr>
            <a:r>
              <a:rPr lang="en-US" dirty="0" smtClean="0"/>
              <a:t>Number of neurons per hidden layer </a:t>
            </a:r>
            <a:r>
              <a:rPr lang="mr-IN" dirty="0" smtClean="0"/>
              <a:t>–</a:t>
            </a:r>
            <a:r>
              <a:rPr lang="en-US" dirty="0" smtClean="0"/>
              <a:t> Common practice to form a tunnel</a:t>
            </a:r>
          </a:p>
          <a:p>
            <a:pPr marL="285750" indent="-285750">
              <a:buFont typeface="Arial" charset="0"/>
              <a:buChar char="•"/>
            </a:pPr>
            <a:r>
              <a:rPr lang="en-US" dirty="0" smtClean="0"/>
              <a:t>Choice of activation function </a:t>
            </a:r>
            <a:r>
              <a:rPr lang="mr-IN" dirty="0" smtClean="0"/>
              <a:t>–</a:t>
            </a:r>
            <a:r>
              <a:rPr lang="en-US" dirty="0" smtClean="0"/>
              <a:t> </a:t>
            </a:r>
            <a:r>
              <a:rPr lang="en-US" dirty="0" err="1" smtClean="0"/>
              <a:t>ReLu</a:t>
            </a:r>
            <a:r>
              <a:rPr lang="en-US" dirty="0" smtClean="0"/>
              <a:t> works most of the time</a:t>
            </a:r>
            <a:endParaRPr lang="en-US" dirty="0"/>
          </a:p>
        </p:txBody>
      </p:sp>
    </p:spTree>
    <p:extLst>
      <p:ext uri="{BB962C8B-B14F-4D97-AF65-F5344CB8AC3E}">
        <p14:creationId xmlns:p14="http://schemas.microsoft.com/office/powerpoint/2010/main" val="1306866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5401734" cy="461665"/>
          </a:xfrm>
          <a:prstGeom prst="rect">
            <a:avLst/>
          </a:prstGeom>
          <a:noFill/>
        </p:spPr>
        <p:txBody>
          <a:bodyPr wrap="square" rtlCol="0">
            <a:spAutoFit/>
          </a:bodyPr>
          <a:lstStyle/>
          <a:p>
            <a:r>
              <a:rPr lang="en-US" sz="2400" b="1" dirty="0" smtClean="0"/>
              <a:t>History of Neural Networks</a:t>
            </a:r>
            <a:endParaRPr lang="en-US" sz="2400" b="1"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533" y="1153810"/>
            <a:ext cx="8686800" cy="4699000"/>
          </a:xfrm>
          <a:prstGeom prst="rect">
            <a:avLst/>
          </a:prstGeom>
        </p:spPr>
      </p:pic>
    </p:spTree>
    <p:extLst>
      <p:ext uri="{BB962C8B-B14F-4D97-AF65-F5344CB8AC3E}">
        <p14:creationId xmlns:p14="http://schemas.microsoft.com/office/powerpoint/2010/main" val="1621186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5401734" cy="461665"/>
          </a:xfrm>
          <a:prstGeom prst="rect">
            <a:avLst/>
          </a:prstGeom>
          <a:noFill/>
        </p:spPr>
        <p:txBody>
          <a:bodyPr wrap="square" rtlCol="0">
            <a:spAutoFit/>
          </a:bodyPr>
          <a:lstStyle/>
          <a:p>
            <a:r>
              <a:rPr lang="en-US" sz="2400" b="1" dirty="0" smtClean="0"/>
              <a:t>Why popular today?</a:t>
            </a:r>
            <a:endParaRPr lang="en-US" sz="2400" b="1" dirty="0"/>
          </a:p>
        </p:txBody>
      </p:sp>
      <p:sp>
        <p:nvSpPr>
          <p:cNvPr id="2" name="Rectangle 1"/>
          <p:cNvSpPr/>
          <p:nvPr/>
        </p:nvSpPr>
        <p:spPr>
          <a:xfrm>
            <a:off x="1134533" y="1916976"/>
            <a:ext cx="9482667" cy="2677656"/>
          </a:xfrm>
          <a:prstGeom prst="rect">
            <a:avLst/>
          </a:prstGeom>
        </p:spPr>
        <p:txBody>
          <a:bodyPr wrap="square">
            <a:spAutoFit/>
          </a:bodyPr>
          <a:lstStyle/>
          <a:p>
            <a:pPr fontAlgn="base">
              <a:buFont typeface="Arial" charset="0"/>
              <a:buChar char="•"/>
            </a:pPr>
            <a:r>
              <a:rPr lang="en-US" sz="2400" dirty="0" smtClean="0">
                <a:solidFill>
                  <a:srgbClr val="333333"/>
                </a:solidFill>
                <a:latin typeface="Calibri" charset="0"/>
              </a:rPr>
              <a:t>Lot of data around to train</a:t>
            </a:r>
            <a:endParaRPr lang="en-US" sz="2400" dirty="0">
              <a:solidFill>
                <a:srgbClr val="333333"/>
              </a:solidFill>
              <a:latin typeface="Calibri" charset="0"/>
            </a:endParaRPr>
          </a:p>
          <a:p>
            <a:pPr fontAlgn="base">
              <a:buFont typeface="Arial" charset="0"/>
              <a:buChar char="•"/>
            </a:pPr>
            <a:r>
              <a:rPr lang="en-US" sz="2400" dirty="0" smtClean="0">
                <a:solidFill>
                  <a:srgbClr val="333333"/>
                </a:solidFill>
                <a:latin typeface="Calibri" charset="0"/>
              </a:rPr>
              <a:t>Computing power </a:t>
            </a:r>
            <a:r>
              <a:rPr lang="mr-IN" sz="2400" dirty="0" smtClean="0">
                <a:solidFill>
                  <a:srgbClr val="333333"/>
                </a:solidFill>
                <a:latin typeface="Calibri" charset="0"/>
              </a:rPr>
              <a:t>–</a:t>
            </a:r>
            <a:r>
              <a:rPr lang="en-US" sz="2400" dirty="0" smtClean="0">
                <a:solidFill>
                  <a:srgbClr val="333333"/>
                </a:solidFill>
                <a:latin typeface="Calibri" charset="0"/>
              </a:rPr>
              <a:t> Gaming industry producing GPU’s and Moore’s law</a:t>
            </a:r>
            <a:endParaRPr lang="en-US" sz="2400" dirty="0">
              <a:solidFill>
                <a:srgbClr val="333333"/>
              </a:solidFill>
              <a:latin typeface="Calibri" charset="0"/>
            </a:endParaRPr>
          </a:p>
          <a:p>
            <a:pPr fontAlgn="base">
              <a:buFont typeface="Arial" charset="0"/>
              <a:buChar char="•"/>
            </a:pPr>
            <a:r>
              <a:rPr lang="en-US" sz="2400" dirty="0" smtClean="0">
                <a:solidFill>
                  <a:srgbClr val="333333"/>
                </a:solidFill>
                <a:latin typeface="Calibri" charset="0"/>
              </a:rPr>
              <a:t>Small tweaks </a:t>
            </a:r>
            <a:r>
              <a:rPr lang="mr-IN" sz="2400" dirty="0" smtClean="0">
                <a:solidFill>
                  <a:srgbClr val="333333"/>
                </a:solidFill>
                <a:latin typeface="Calibri" charset="0"/>
              </a:rPr>
              <a:t>–</a:t>
            </a:r>
            <a:r>
              <a:rPr lang="en-US" sz="2400" dirty="0" smtClean="0">
                <a:solidFill>
                  <a:srgbClr val="333333"/>
                </a:solidFill>
                <a:latin typeface="Calibri" charset="0"/>
              </a:rPr>
              <a:t> Huge impact as compared to what was there</a:t>
            </a:r>
          </a:p>
          <a:p>
            <a:pPr fontAlgn="base">
              <a:buFont typeface="Arial" charset="0"/>
              <a:buChar char="•"/>
            </a:pPr>
            <a:r>
              <a:rPr lang="en-US" sz="2400" dirty="0" smtClean="0">
                <a:solidFill>
                  <a:srgbClr val="333333"/>
                </a:solidFill>
                <a:latin typeface="Calibri" charset="0"/>
              </a:rPr>
              <a:t>Assumptions against proved benign </a:t>
            </a:r>
            <a:r>
              <a:rPr lang="mr-IN" sz="2400" dirty="0" smtClean="0">
                <a:solidFill>
                  <a:srgbClr val="333333"/>
                </a:solidFill>
                <a:latin typeface="Calibri" charset="0"/>
              </a:rPr>
              <a:t>–</a:t>
            </a:r>
            <a:r>
              <a:rPr lang="en-US" sz="2400" dirty="0" smtClean="0">
                <a:solidFill>
                  <a:srgbClr val="333333"/>
                </a:solidFill>
                <a:latin typeface="Calibri" charset="0"/>
              </a:rPr>
              <a:t> ANN might get stuck in local minimum</a:t>
            </a:r>
          </a:p>
          <a:p>
            <a:pPr fontAlgn="base">
              <a:buFont typeface="Arial" charset="0"/>
              <a:buChar char="•"/>
            </a:pPr>
            <a:r>
              <a:rPr lang="en-US" sz="2400" dirty="0" smtClean="0">
                <a:solidFill>
                  <a:srgbClr val="333333"/>
                </a:solidFill>
                <a:latin typeface="Calibri" charset="0"/>
              </a:rPr>
              <a:t>Popularity - ANNs seem to have entered a virtuous circle of funding and progress</a:t>
            </a:r>
            <a:endParaRPr lang="en-US" sz="2400" b="0" i="0" dirty="0">
              <a:solidFill>
                <a:srgbClr val="333333"/>
              </a:solidFill>
              <a:effectLst/>
              <a:latin typeface="Calibri" charset="0"/>
            </a:endParaRPr>
          </a:p>
        </p:txBody>
      </p:sp>
    </p:spTree>
    <p:extLst>
      <p:ext uri="{BB962C8B-B14F-4D97-AF65-F5344CB8AC3E}">
        <p14:creationId xmlns:p14="http://schemas.microsoft.com/office/powerpoint/2010/main" val="2021701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5401734" cy="461665"/>
          </a:xfrm>
          <a:prstGeom prst="rect">
            <a:avLst/>
          </a:prstGeom>
          <a:noFill/>
        </p:spPr>
        <p:txBody>
          <a:bodyPr wrap="square" rtlCol="0">
            <a:spAutoFit/>
          </a:bodyPr>
          <a:lstStyle/>
          <a:p>
            <a:r>
              <a:rPr lang="en-US" sz="2400" b="1" dirty="0" smtClean="0"/>
              <a:t>Biological Neurons</a:t>
            </a:r>
            <a:endParaRPr lang="en-US" sz="2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0" y="1329214"/>
            <a:ext cx="7061200" cy="4130179"/>
          </a:xfrm>
          <a:prstGeom prst="rect">
            <a:avLst/>
          </a:prstGeom>
        </p:spPr>
      </p:pic>
    </p:spTree>
    <p:extLst>
      <p:ext uri="{BB962C8B-B14F-4D97-AF65-F5344CB8AC3E}">
        <p14:creationId xmlns:p14="http://schemas.microsoft.com/office/powerpoint/2010/main" val="1404057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5401734" cy="461665"/>
          </a:xfrm>
          <a:prstGeom prst="rect">
            <a:avLst/>
          </a:prstGeom>
          <a:noFill/>
        </p:spPr>
        <p:txBody>
          <a:bodyPr wrap="square" rtlCol="0">
            <a:spAutoFit/>
          </a:bodyPr>
          <a:lstStyle/>
          <a:p>
            <a:r>
              <a:rPr lang="en-US" sz="2400" b="1" dirty="0" smtClean="0"/>
              <a:t>Biological Neurons</a:t>
            </a:r>
            <a:endParaRPr lang="en-US" sz="24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334" y="1972733"/>
            <a:ext cx="9277511" cy="2971799"/>
          </a:xfrm>
          <a:prstGeom prst="rect">
            <a:avLst/>
          </a:prstGeom>
        </p:spPr>
      </p:pic>
    </p:spTree>
    <p:extLst>
      <p:ext uri="{BB962C8B-B14F-4D97-AF65-F5344CB8AC3E}">
        <p14:creationId xmlns:p14="http://schemas.microsoft.com/office/powerpoint/2010/main" val="982166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5401734" cy="461665"/>
          </a:xfrm>
          <a:prstGeom prst="rect">
            <a:avLst/>
          </a:prstGeom>
          <a:noFill/>
        </p:spPr>
        <p:txBody>
          <a:bodyPr wrap="square" rtlCol="0">
            <a:spAutoFit/>
          </a:bodyPr>
          <a:lstStyle/>
          <a:p>
            <a:r>
              <a:rPr lang="en-US" sz="2400" b="1" dirty="0" smtClean="0"/>
              <a:t>Basic form of ANN</a:t>
            </a:r>
            <a:endParaRPr lang="en-US" sz="2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034" y="1341966"/>
            <a:ext cx="10058400" cy="3639332"/>
          </a:xfrm>
          <a:prstGeom prst="rect">
            <a:avLst/>
          </a:prstGeom>
        </p:spPr>
      </p:pic>
    </p:spTree>
    <p:extLst>
      <p:ext uri="{BB962C8B-B14F-4D97-AF65-F5344CB8AC3E}">
        <p14:creationId xmlns:p14="http://schemas.microsoft.com/office/powerpoint/2010/main" val="352487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Linear Threshold Unit</a:t>
            </a:r>
            <a:endParaRPr lang="en-US" sz="2400"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866" y="1077110"/>
            <a:ext cx="8263467" cy="4775700"/>
          </a:xfrm>
          <a:prstGeom prst="rect">
            <a:avLst/>
          </a:prstGeom>
        </p:spPr>
      </p:pic>
    </p:spTree>
    <p:extLst>
      <p:ext uri="{BB962C8B-B14F-4D97-AF65-F5344CB8AC3E}">
        <p14:creationId xmlns:p14="http://schemas.microsoft.com/office/powerpoint/2010/main" val="115470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
        <p:nvSpPr>
          <p:cNvPr id="4" name="TextBox 3"/>
          <p:cNvSpPr txBox="1"/>
          <p:nvPr/>
        </p:nvSpPr>
        <p:spPr>
          <a:xfrm>
            <a:off x="1134533" y="474133"/>
            <a:ext cx="6773334" cy="461665"/>
          </a:xfrm>
          <a:prstGeom prst="rect">
            <a:avLst/>
          </a:prstGeom>
          <a:noFill/>
        </p:spPr>
        <p:txBody>
          <a:bodyPr wrap="square" rtlCol="0">
            <a:spAutoFit/>
          </a:bodyPr>
          <a:lstStyle/>
          <a:p>
            <a:r>
              <a:rPr lang="en-US" sz="2400" b="1" dirty="0" smtClean="0"/>
              <a:t>Perceptron</a:t>
            </a:r>
            <a:endParaRPr lang="en-US" sz="2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833" y="1089284"/>
            <a:ext cx="8192648" cy="4610039"/>
          </a:xfrm>
          <a:prstGeom prst="rect">
            <a:avLst/>
          </a:prstGeom>
        </p:spPr>
      </p:pic>
    </p:spTree>
    <p:extLst>
      <p:ext uri="{BB962C8B-B14F-4D97-AF65-F5344CB8AC3E}">
        <p14:creationId xmlns:p14="http://schemas.microsoft.com/office/powerpoint/2010/main" val="252142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40555</TotalTime>
  <Words>1188</Words>
  <Application>Microsoft Macintosh PowerPoint</Application>
  <PresentationFormat>Widescreen</PresentationFormat>
  <Paragraphs>100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Calibri Light</vt:lpstr>
      <vt:lpstr>inherit</vt:lpstr>
      <vt:lpstr>Mangal</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Anupama Bhati</cp:lastModifiedBy>
  <cp:revision>133</cp:revision>
  <dcterms:created xsi:type="dcterms:W3CDTF">2016-09-19T12:17:07Z</dcterms:created>
  <dcterms:modified xsi:type="dcterms:W3CDTF">2017-12-07T03:29:54Z</dcterms:modified>
</cp:coreProperties>
</file>