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1" r:id="rId14"/>
    <p:sldId id="292" r:id="rId15"/>
    <p:sldId id="293" r:id="rId16"/>
    <p:sldId id="294"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3"/>
    <p:restoredTop sz="84047" autoAdjust="0"/>
  </p:normalViewPr>
  <p:slideViewPr>
    <p:cSldViewPr snapToGrid="0" snapToObjects="1">
      <p:cViewPr>
        <p:scale>
          <a:sx n="90" d="100"/>
          <a:sy n="90" d="100"/>
        </p:scale>
        <p:origin x="1672" y="5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ADAFC-323A-2743-916F-AC77FC9E6769}"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22D7B-AB41-7549-A176-924FFF4437EB}" type="slidenum">
              <a:rPr lang="en-US" smtClean="0"/>
              <a:t>‹#›</a:t>
            </a:fld>
            <a:endParaRPr lang="en-US"/>
          </a:p>
        </p:txBody>
      </p:sp>
    </p:spTree>
    <p:extLst>
      <p:ext uri="{BB962C8B-B14F-4D97-AF65-F5344CB8AC3E}">
        <p14:creationId xmlns:p14="http://schemas.microsoft.com/office/powerpoint/2010/main" val="16152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a:t>
            </a:fld>
            <a:endParaRPr lang="en-US"/>
          </a:p>
        </p:txBody>
      </p:sp>
    </p:spTree>
    <p:extLst>
      <p:ext uri="{BB962C8B-B14F-4D97-AF65-F5344CB8AC3E}">
        <p14:creationId xmlns:p14="http://schemas.microsoft.com/office/powerpoint/2010/main" val="991632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10</a:t>
            </a:fld>
            <a:endParaRPr lang="en-US"/>
          </a:p>
        </p:txBody>
      </p:sp>
    </p:spTree>
    <p:extLst>
      <p:ext uri="{BB962C8B-B14F-4D97-AF65-F5344CB8AC3E}">
        <p14:creationId xmlns:p14="http://schemas.microsoft.com/office/powerpoint/2010/main" val="1294169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11</a:t>
            </a:fld>
            <a:endParaRPr lang="en-US"/>
          </a:p>
        </p:txBody>
      </p:sp>
    </p:spTree>
    <p:extLst>
      <p:ext uri="{BB962C8B-B14F-4D97-AF65-F5344CB8AC3E}">
        <p14:creationId xmlns:p14="http://schemas.microsoft.com/office/powerpoint/2010/main" val="138098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12</a:t>
            </a:fld>
            <a:endParaRPr lang="en-US"/>
          </a:p>
        </p:txBody>
      </p:sp>
    </p:spTree>
    <p:extLst>
      <p:ext uri="{BB962C8B-B14F-4D97-AF65-F5344CB8AC3E}">
        <p14:creationId xmlns:p14="http://schemas.microsoft.com/office/powerpoint/2010/main" val="1886090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13</a:t>
            </a:fld>
            <a:endParaRPr lang="en-US"/>
          </a:p>
        </p:txBody>
      </p:sp>
    </p:spTree>
    <p:extLst>
      <p:ext uri="{BB962C8B-B14F-4D97-AF65-F5344CB8AC3E}">
        <p14:creationId xmlns:p14="http://schemas.microsoft.com/office/powerpoint/2010/main" val="585766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14</a:t>
            </a:fld>
            <a:endParaRPr lang="en-US"/>
          </a:p>
        </p:txBody>
      </p:sp>
    </p:spTree>
    <p:extLst>
      <p:ext uri="{BB962C8B-B14F-4D97-AF65-F5344CB8AC3E}">
        <p14:creationId xmlns:p14="http://schemas.microsoft.com/office/powerpoint/2010/main" val="1139213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15</a:t>
            </a:fld>
            <a:endParaRPr lang="en-US"/>
          </a:p>
        </p:txBody>
      </p:sp>
    </p:spTree>
    <p:extLst>
      <p:ext uri="{BB962C8B-B14F-4D97-AF65-F5344CB8AC3E}">
        <p14:creationId xmlns:p14="http://schemas.microsoft.com/office/powerpoint/2010/main" val="120290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Imagenet</a:t>
            </a:r>
            <a:r>
              <a:rPr lang="en-US" dirty="0" smtClean="0"/>
              <a:t> is a world cup of computer vision</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16</a:t>
            </a:fld>
            <a:endParaRPr lang="en-US"/>
          </a:p>
        </p:txBody>
      </p:sp>
    </p:spTree>
    <p:extLst>
      <p:ext uri="{BB962C8B-B14F-4D97-AF65-F5344CB8AC3E}">
        <p14:creationId xmlns:p14="http://schemas.microsoft.com/office/powerpoint/2010/main" val="491374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17</a:t>
            </a:fld>
            <a:endParaRPr lang="en-US"/>
          </a:p>
        </p:txBody>
      </p:sp>
    </p:spTree>
    <p:extLst>
      <p:ext uri="{BB962C8B-B14F-4D97-AF65-F5344CB8AC3E}">
        <p14:creationId xmlns:p14="http://schemas.microsoft.com/office/powerpoint/2010/main" val="204492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Neurons have a small</a:t>
            </a:r>
            <a:r>
              <a:rPr lang="en-US" baseline="0" dirty="0" smtClean="0"/>
              <a:t> local receptive field, </a:t>
            </a:r>
            <a:r>
              <a:rPr lang="en-US" sz="1200" b="0" i="0" kern="1200" dirty="0" smtClean="0">
                <a:solidFill>
                  <a:schemeClr val="tx1"/>
                </a:solidFill>
                <a:effectLst/>
                <a:latin typeface="+mn-lt"/>
                <a:ea typeface="+mn-ea"/>
                <a:cs typeface="+mn-cs"/>
              </a:rPr>
              <a:t>. Moreover, the authors showed that some neurons react only to images of horizontal lines, while others react only to lines with different orientations (two neurons may have the same receptive field but react to different line orientations). They also noticed that some neurons have larger receptive fields, and they react to more complex patterns that are combinations of the lower-level patterns.	</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2</a:t>
            </a:fld>
            <a:endParaRPr lang="en-US"/>
          </a:p>
        </p:txBody>
      </p:sp>
    </p:spTree>
    <p:extLst>
      <p:ext uri="{BB962C8B-B14F-4D97-AF65-F5344CB8AC3E}">
        <p14:creationId xmlns:p14="http://schemas.microsoft.com/office/powerpoint/2010/main" val="84525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3</a:t>
            </a:fld>
            <a:endParaRPr lang="en-US"/>
          </a:p>
        </p:txBody>
      </p:sp>
    </p:spTree>
    <p:extLst>
      <p:ext uri="{BB962C8B-B14F-4D97-AF65-F5344CB8AC3E}">
        <p14:creationId xmlns:p14="http://schemas.microsoft.com/office/powerpoint/2010/main" val="20549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4</a:t>
            </a:fld>
            <a:endParaRPr lang="en-US"/>
          </a:p>
        </p:txBody>
      </p:sp>
    </p:spTree>
    <p:extLst>
      <p:ext uri="{BB962C8B-B14F-4D97-AF65-F5344CB8AC3E}">
        <p14:creationId xmlns:p14="http://schemas.microsoft.com/office/powerpoint/2010/main" val="723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5</a:t>
            </a:fld>
            <a:endParaRPr lang="en-US"/>
          </a:p>
        </p:txBody>
      </p:sp>
    </p:spTree>
    <p:extLst>
      <p:ext uri="{BB962C8B-B14F-4D97-AF65-F5344CB8AC3E}">
        <p14:creationId xmlns:p14="http://schemas.microsoft.com/office/powerpoint/2010/main" val="39907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6</a:t>
            </a:fld>
            <a:endParaRPr lang="en-US"/>
          </a:p>
        </p:txBody>
      </p:sp>
    </p:spTree>
    <p:extLst>
      <p:ext uri="{BB962C8B-B14F-4D97-AF65-F5344CB8AC3E}">
        <p14:creationId xmlns:p14="http://schemas.microsoft.com/office/powerpoint/2010/main" val="101799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7</a:t>
            </a:fld>
            <a:endParaRPr lang="en-US"/>
          </a:p>
        </p:txBody>
      </p:sp>
    </p:spTree>
    <p:extLst>
      <p:ext uri="{BB962C8B-B14F-4D97-AF65-F5344CB8AC3E}">
        <p14:creationId xmlns:p14="http://schemas.microsoft.com/office/powerpoint/2010/main" val="374804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8</a:t>
            </a:fld>
            <a:endParaRPr lang="en-US"/>
          </a:p>
        </p:txBody>
      </p:sp>
    </p:spTree>
    <p:extLst>
      <p:ext uri="{BB962C8B-B14F-4D97-AF65-F5344CB8AC3E}">
        <p14:creationId xmlns:p14="http://schemas.microsoft.com/office/powerpoint/2010/main" val="32330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Thus, a layer full of neurons using the same filter gives you a </a:t>
            </a:r>
            <a:r>
              <a:rPr lang="en-US" sz="1200" b="0" i="1" kern="1200" dirty="0" smtClean="0">
                <a:solidFill>
                  <a:schemeClr val="tx1"/>
                </a:solidFill>
                <a:effectLst/>
                <a:latin typeface="+mn-lt"/>
                <a:ea typeface="+mn-ea"/>
                <a:cs typeface="+mn-cs"/>
              </a:rPr>
              <a:t>feature map</a:t>
            </a:r>
            <a:r>
              <a:rPr lang="en-US" sz="1200" b="0" i="0" kern="1200" dirty="0" smtClean="0">
                <a:solidFill>
                  <a:schemeClr val="tx1"/>
                </a:solidFill>
                <a:effectLst/>
                <a:latin typeface="+mn-lt"/>
                <a:ea typeface="+mn-ea"/>
                <a:cs typeface="+mn-cs"/>
              </a:rPr>
              <a:t>, which highlights the areas in an image that are most similar to the filter. During training, a CNN finds the most useful filters for its task, and it learns to combine them into more complex patterns (e.g., a cross is an area in an image where both the vertical filter and the horizontal filter are active).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layer in a CNN is always a </a:t>
            </a:r>
            <a:r>
              <a:rPr lang="en-US" sz="1200" b="1" i="0" kern="1200" dirty="0" smtClean="0">
                <a:solidFill>
                  <a:schemeClr val="tx1"/>
                </a:solidFill>
                <a:effectLst/>
                <a:latin typeface="+mn-lt"/>
                <a:ea typeface="+mn-ea"/>
                <a:cs typeface="+mn-cs"/>
              </a:rPr>
              <a:t>Convolutional Layer</a:t>
            </a:r>
            <a:r>
              <a:rPr lang="en-US" sz="1200" b="0" i="0" kern="1200" dirty="0" smtClean="0">
                <a:solidFill>
                  <a:schemeClr val="tx1"/>
                </a:solidFill>
                <a:effectLst/>
                <a:latin typeface="+mn-lt"/>
                <a:ea typeface="+mn-ea"/>
                <a:cs typeface="+mn-cs"/>
              </a:rPr>
              <a:t>. First thing to make sure you remember is what the input to this conv (I’ll be using that abbreviation a lot) layer is. Like we mentioned before, the input is a 32 x 32 x 3 array of pixel values. Now, the best way to explain a conv layer is to imagine a flashlight that is shining over the top left of the image. Let’s say that the light this flashlight shines covers a 5 x 5 area. And now, let’s imagine this flashlight sliding across all the areas of the input image. In machine learning terms, this flashlight is called a </a:t>
            </a:r>
            <a:r>
              <a:rPr lang="en-US" sz="1200" b="1" i="0" kern="1200" dirty="0" smtClean="0">
                <a:solidFill>
                  <a:schemeClr val="tx1"/>
                </a:solidFill>
                <a:effectLst/>
                <a:latin typeface="+mn-lt"/>
                <a:ea typeface="+mn-ea"/>
                <a:cs typeface="+mn-cs"/>
              </a:rPr>
              <a:t>filter</a:t>
            </a:r>
            <a:r>
              <a:rPr lang="en-US" sz="1200" b="0" i="0" kern="1200" dirty="0" smtClean="0">
                <a:solidFill>
                  <a:schemeClr val="tx1"/>
                </a:solidFill>
                <a:effectLst/>
                <a:latin typeface="+mn-lt"/>
                <a:ea typeface="+mn-ea"/>
                <a:cs typeface="+mn-cs"/>
              </a:rPr>
              <a:t>(or sometimes referred to as a </a:t>
            </a:r>
            <a:r>
              <a:rPr lang="en-US" sz="1200" b="1" i="0" kern="1200" dirty="0" smtClean="0">
                <a:solidFill>
                  <a:schemeClr val="tx1"/>
                </a:solidFill>
                <a:effectLst/>
                <a:latin typeface="+mn-lt"/>
                <a:ea typeface="+mn-ea"/>
                <a:cs typeface="+mn-cs"/>
              </a:rPr>
              <a:t>neuron </a:t>
            </a:r>
            <a:r>
              <a:rPr lang="en-US" sz="1200" b="0" i="0" kern="1200" dirty="0" smtClean="0">
                <a:solidFill>
                  <a:schemeClr val="tx1"/>
                </a:solidFill>
                <a:effectLst/>
                <a:latin typeface="+mn-lt"/>
                <a:ea typeface="+mn-ea"/>
                <a:cs typeface="+mn-cs"/>
              </a:rPr>
              <a:t>or a </a:t>
            </a:r>
            <a:r>
              <a:rPr lang="en-US" sz="1200" b="1" i="0" kern="1200" dirty="0" smtClean="0">
                <a:solidFill>
                  <a:schemeClr val="tx1"/>
                </a:solidFill>
                <a:effectLst/>
                <a:latin typeface="+mn-lt"/>
                <a:ea typeface="+mn-ea"/>
                <a:cs typeface="+mn-cs"/>
              </a:rPr>
              <a:t>kernel</a:t>
            </a:r>
            <a:r>
              <a:rPr lang="en-US" sz="1200" b="0" i="0" kern="1200" dirty="0" smtClean="0">
                <a:solidFill>
                  <a:schemeClr val="tx1"/>
                </a:solidFill>
                <a:effectLst/>
                <a:latin typeface="+mn-lt"/>
                <a:ea typeface="+mn-ea"/>
                <a:cs typeface="+mn-cs"/>
              </a:rPr>
              <a:t>) and the region that it is shining over is called the </a:t>
            </a:r>
            <a:r>
              <a:rPr lang="en-US" sz="1200" b="1" i="0" kern="1200" dirty="0" smtClean="0">
                <a:solidFill>
                  <a:schemeClr val="tx1"/>
                </a:solidFill>
                <a:effectLst/>
                <a:latin typeface="+mn-lt"/>
                <a:ea typeface="+mn-ea"/>
                <a:cs typeface="+mn-cs"/>
              </a:rPr>
              <a:t>receptive field</a:t>
            </a:r>
            <a:r>
              <a:rPr lang="en-US" sz="1200" b="0" i="0" kern="1200" dirty="0" smtClean="0">
                <a:solidFill>
                  <a:schemeClr val="tx1"/>
                </a:solidFill>
                <a:effectLst/>
                <a:latin typeface="+mn-lt"/>
                <a:ea typeface="+mn-ea"/>
                <a:cs typeface="+mn-cs"/>
              </a:rPr>
              <a:t>. Now this filter is also an array of numbers (the numbers are called </a:t>
            </a:r>
            <a:r>
              <a:rPr lang="en-US" sz="1200" b="1" i="0" kern="1200" dirty="0" smtClean="0">
                <a:solidFill>
                  <a:schemeClr val="tx1"/>
                </a:solidFill>
                <a:effectLst/>
                <a:latin typeface="+mn-lt"/>
                <a:ea typeface="+mn-ea"/>
                <a:cs typeface="+mn-cs"/>
              </a:rPr>
              <a:t>weights</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A very important note is that the depth of this filter has to be the same as the depth of the input (this makes sure that the math works out), so the dimensions of this filter is 5 x 5 x 3. Now, let’s take the first position the filter is in for example.  It would be the top left corner. As the filter is sliding, or </a:t>
            </a:r>
            <a:r>
              <a:rPr lang="en-US" sz="1200" b="1" i="0" kern="1200" dirty="0" smtClean="0">
                <a:solidFill>
                  <a:schemeClr val="tx1"/>
                </a:solidFill>
                <a:effectLst/>
                <a:latin typeface="+mn-lt"/>
                <a:ea typeface="+mn-ea"/>
                <a:cs typeface="+mn-cs"/>
              </a:rPr>
              <a:t>convolving</a:t>
            </a:r>
            <a:r>
              <a:rPr lang="en-US" sz="1200" b="0" i="0" kern="1200" dirty="0" smtClean="0">
                <a:solidFill>
                  <a:schemeClr val="tx1"/>
                </a:solidFill>
                <a:effectLst/>
                <a:latin typeface="+mn-lt"/>
                <a:ea typeface="+mn-ea"/>
                <a:cs typeface="+mn-cs"/>
              </a:rPr>
              <a:t>, around the input image, it is multiplying the values in the filter with the original pixel values of the image (aka computing </a:t>
            </a:r>
            <a:r>
              <a:rPr lang="en-US" sz="1200" b="1" i="0" kern="1200" dirty="0" smtClean="0">
                <a:solidFill>
                  <a:schemeClr val="tx1"/>
                </a:solidFill>
                <a:effectLst/>
                <a:latin typeface="+mn-lt"/>
                <a:ea typeface="+mn-ea"/>
                <a:cs typeface="+mn-cs"/>
              </a:rPr>
              <a:t>element wise multiplications</a:t>
            </a:r>
            <a:r>
              <a:rPr lang="en-US" sz="1200" b="0" i="0" kern="1200" dirty="0" smtClean="0">
                <a:solidFill>
                  <a:schemeClr val="tx1"/>
                </a:solidFill>
                <a:effectLst/>
                <a:latin typeface="+mn-lt"/>
                <a:ea typeface="+mn-ea"/>
                <a:cs typeface="+mn-cs"/>
              </a:rPr>
              <a:t>). These multiplications are all summed up (mathematically speaking, this would be 75 multiplications in total). So now you have a single number. Remember, this number is just representative of when the filter is at the top left of the image. Now, we repeat this process for every location on the input volume. (Next step would be moving the filter to the right by 1 unit, then right again by 1, and so on). Every unique location on the input volume produces a number. After sliding the filter over all the locations, you will find out that what you’re left with is a 28 x 28 x 1 array of numbers, which we call an </a:t>
            </a:r>
            <a:r>
              <a:rPr lang="en-US" sz="1200" b="1" i="0" kern="1200" dirty="0" smtClean="0">
                <a:solidFill>
                  <a:schemeClr val="tx1"/>
                </a:solidFill>
                <a:effectLst/>
                <a:latin typeface="+mn-lt"/>
                <a:ea typeface="+mn-ea"/>
                <a:cs typeface="+mn-cs"/>
              </a:rPr>
              <a:t>activation map</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feature map</a:t>
            </a:r>
            <a:r>
              <a:rPr lang="en-US" sz="1200" b="0" i="0" kern="1200" dirty="0" smtClean="0">
                <a:solidFill>
                  <a:schemeClr val="tx1"/>
                </a:solidFill>
                <a:effectLst/>
                <a:latin typeface="+mn-lt"/>
                <a:ea typeface="+mn-ea"/>
                <a:cs typeface="+mn-cs"/>
              </a:rPr>
              <a:t>. The reason you get a 28 x 28 array is that there are 784 different locations that a 5 x 5 filter can fit on a 32 x 32 input image. These 784 numbers are mapped to a 28 x 28 array.</a:t>
            </a:r>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9</a:t>
            </a:fld>
            <a:endParaRPr lang="en-US"/>
          </a:p>
        </p:txBody>
      </p:sp>
    </p:spTree>
    <p:extLst>
      <p:ext uri="{BB962C8B-B14F-4D97-AF65-F5344CB8AC3E}">
        <p14:creationId xmlns:p14="http://schemas.microsoft.com/office/powerpoint/2010/main" val="55286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66232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22009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802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5755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93D5D-2745-A04F-AF4B-012EF6F99D8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0398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93D5D-2745-A04F-AF4B-012EF6F99D82}"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9157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C93D5D-2745-A04F-AF4B-012EF6F99D82}"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78070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93D5D-2745-A04F-AF4B-012EF6F99D82}"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2916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93D5D-2745-A04F-AF4B-012EF6F99D82}"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13526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77870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340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3D5D-2745-A04F-AF4B-012EF6F99D82}" type="datetimeFigureOut">
              <a:rPr lang="en-US" smtClean="0"/>
              <a:t>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FA82A-C916-AE4B-862F-019CA176E13A}" type="slidenum">
              <a:rPr lang="en-US" smtClean="0"/>
              <a:t>‹#›</a:t>
            </a:fld>
            <a:endParaRPr lang="en-US"/>
          </a:p>
        </p:txBody>
      </p:sp>
    </p:spTree>
    <p:extLst>
      <p:ext uri="{BB962C8B-B14F-4D97-AF65-F5344CB8AC3E}">
        <p14:creationId xmlns:p14="http://schemas.microsoft.com/office/powerpoint/2010/main" val="6880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gi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gi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adeshpande3.github.io/adeshpande3.github.io/The-9-Deep-Learning-Papers-You-Need-To-Know-About.html"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11/relationships/webextension" Target="../webextensions/webextension1.xml"/><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44266"/>
          </a:xfrm>
          <a:prstGeom prst="rect">
            <a:avLst/>
          </a:prstGeom>
        </p:spPr>
      </p:pic>
    </p:spTree>
    <p:extLst>
      <p:ext uri="{BB962C8B-B14F-4D97-AF65-F5344CB8AC3E}">
        <p14:creationId xmlns:p14="http://schemas.microsoft.com/office/powerpoint/2010/main" val="2025728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Visual Representation </a:t>
            </a:r>
            <a:r>
              <a:rPr lang="mr-IN" sz="2400" b="1" dirty="0" smtClean="0">
                <a:latin typeface="+mn-lt"/>
              </a:rPr>
              <a:t>–</a:t>
            </a:r>
            <a:r>
              <a:rPr lang="en-US" sz="2400" b="1" dirty="0" smtClean="0">
                <a:latin typeface="+mn-lt"/>
              </a:rPr>
              <a:t> Building feature map</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1337" y="1193139"/>
            <a:ext cx="8405813" cy="4903391"/>
          </a:xfrm>
          <a:prstGeom prst="rect">
            <a:avLst/>
          </a:prstGeom>
        </p:spPr>
      </p:pic>
    </p:spTree>
    <p:extLst>
      <p:ext uri="{BB962C8B-B14F-4D97-AF65-F5344CB8AC3E}">
        <p14:creationId xmlns:p14="http://schemas.microsoft.com/office/powerpoint/2010/main" val="680980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Multiple feature maps and channels</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528" y="890060"/>
            <a:ext cx="5642709" cy="5039253"/>
          </a:xfrm>
          <a:prstGeom prst="rect">
            <a:avLst/>
          </a:prstGeom>
        </p:spPr>
      </p:pic>
    </p:spTree>
    <p:extLst>
      <p:ext uri="{BB962C8B-B14F-4D97-AF65-F5344CB8AC3E}">
        <p14:creationId xmlns:p14="http://schemas.microsoft.com/office/powerpoint/2010/main" val="1832221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Visual Representation</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385" y="1100668"/>
            <a:ext cx="7994837" cy="4686628"/>
          </a:xfrm>
          <a:prstGeom prst="rect">
            <a:avLst/>
          </a:prstGeom>
        </p:spPr>
      </p:pic>
    </p:spTree>
    <p:extLst>
      <p:ext uri="{BB962C8B-B14F-4D97-AF65-F5344CB8AC3E}">
        <p14:creationId xmlns:p14="http://schemas.microsoft.com/office/powerpoint/2010/main" val="1169620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Max Pooling</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663" y="1250950"/>
            <a:ext cx="10058400" cy="4556657"/>
          </a:xfrm>
          <a:prstGeom prst="rect">
            <a:avLst/>
          </a:prstGeom>
        </p:spPr>
      </p:pic>
    </p:spTree>
    <p:extLst>
      <p:ext uri="{BB962C8B-B14F-4D97-AF65-F5344CB8AC3E}">
        <p14:creationId xmlns:p14="http://schemas.microsoft.com/office/powerpoint/2010/main" val="77804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Max Pooling with a stride of 2</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512" y="1730375"/>
            <a:ext cx="8102600" cy="3213100"/>
          </a:xfrm>
          <a:prstGeom prst="rect">
            <a:avLst/>
          </a:prstGeom>
        </p:spPr>
      </p:pic>
    </p:spTree>
    <p:extLst>
      <p:ext uri="{BB962C8B-B14F-4D97-AF65-F5344CB8AC3E}">
        <p14:creationId xmlns:p14="http://schemas.microsoft.com/office/powerpoint/2010/main" val="6817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Full Architecture</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 y="1714500"/>
            <a:ext cx="11538531" cy="2700337"/>
          </a:xfrm>
          <a:prstGeom prst="rect">
            <a:avLst/>
          </a:prstGeom>
        </p:spPr>
      </p:pic>
    </p:spTree>
    <p:extLst>
      <p:ext uri="{BB962C8B-B14F-4D97-AF65-F5344CB8AC3E}">
        <p14:creationId xmlns:p14="http://schemas.microsoft.com/office/powerpoint/2010/main" val="1357150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Recent architectures that won by a significant margin in </a:t>
            </a:r>
            <a:r>
              <a:rPr lang="en-US" sz="2400" b="1" dirty="0" err="1" smtClean="0">
                <a:latin typeface="+mn-lt"/>
              </a:rPr>
              <a:t>Imagenet</a:t>
            </a:r>
            <a:r>
              <a:rPr lang="en-US" sz="2400" b="1" dirty="0" smtClean="0">
                <a:latin typeface="+mn-lt"/>
              </a:rPr>
              <a:t> Challenge</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sp>
        <p:nvSpPr>
          <p:cNvPr id="5" name="Rectangle 4"/>
          <p:cNvSpPr/>
          <p:nvPr/>
        </p:nvSpPr>
        <p:spPr>
          <a:xfrm>
            <a:off x="1533523" y="1734236"/>
            <a:ext cx="8710613" cy="646331"/>
          </a:xfrm>
          <a:prstGeom prst="rect">
            <a:avLst/>
          </a:prstGeom>
        </p:spPr>
        <p:txBody>
          <a:bodyPr wrap="square">
            <a:spAutoFit/>
          </a:bodyPr>
          <a:lstStyle/>
          <a:p>
            <a:r>
              <a:rPr lang="en-US" dirty="0">
                <a:hlinkClick r:id="rId4"/>
              </a:rPr>
              <a:t>https://adeshpande3.github.io/adeshpande3.github.io/The-9-Deep-Learning-Papers-You-Need-To-Know-About.html</a:t>
            </a:r>
            <a:endParaRPr lang="en-US" dirty="0"/>
          </a:p>
        </p:txBody>
      </p:sp>
    </p:spTree>
    <p:extLst>
      <p:ext uri="{BB962C8B-B14F-4D97-AF65-F5344CB8AC3E}">
        <p14:creationId xmlns:p14="http://schemas.microsoft.com/office/powerpoint/2010/main" val="2098831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Video</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deo Player"/>
              <p:cNvGraphicFramePr>
                <a:graphicFrameLocks noGrp="1"/>
              </p:cNvGraphicFramePr>
              <p:nvPr/>
            </p:nvGraphicFramePr>
            <p:xfrm>
              <a:off x="-80962" y="-485775"/>
              <a:ext cx="12353925" cy="78295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Web Video Player"/>
              <p:cNvPicPr>
                <a:picLocks noGrp="1" noRot="1" noChangeAspect="1" noMove="1" noResize="1" noEditPoints="1" noAdjustHandles="1" noChangeArrowheads="1" noChangeShapeType="1"/>
              </p:cNvPicPr>
              <p:nvPr/>
            </p:nvPicPr>
            <p:blipFill>
              <a:blip r:embed="rId5"/>
              <a:stretch>
                <a:fillRect/>
              </a:stretch>
            </p:blipFill>
            <p:spPr>
              <a:xfrm>
                <a:off x="-80962" y="-485775"/>
                <a:ext cx="12353925" cy="7829550"/>
              </a:xfrm>
              <a:prstGeom prst="rect">
                <a:avLst/>
              </a:prstGeom>
            </p:spPr>
          </p:pic>
        </mc:Fallback>
      </mc:AlternateContent>
    </p:spTree>
    <p:extLst>
      <p:ext uri="{BB962C8B-B14F-4D97-AF65-F5344CB8AC3E}">
        <p14:creationId xmlns:p14="http://schemas.microsoft.com/office/powerpoint/2010/main" val="1545538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Architecture of </a:t>
            </a:r>
            <a:r>
              <a:rPr lang="en-US" sz="2400" b="1" dirty="0" smtClean="0">
                <a:latin typeface="+mn-lt"/>
              </a:rPr>
              <a:t>visual cortex</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408113"/>
            <a:ext cx="10058400" cy="3799035"/>
          </a:xfrm>
          <a:prstGeom prst="rect">
            <a:avLst/>
          </a:prstGeom>
        </p:spPr>
      </p:pic>
    </p:spTree>
    <p:extLst>
      <p:ext uri="{BB962C8B-B14F-4D97-AF65-F5344CB8AC3E}">
        <p14:creationId xmlns:p14="http://schemas.microsoft.com/office/powerpoint/2010/main" val="396899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Why not regular DNN/ANN?</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sp>
        <p:nvSpPr>
          <p:cNvPr id="3" name="TextBox 2"/>
          <p:cNvSpPr txBox="1"/>
          <p:nvPr/>
        </p:nvSpPr>
        <p:spPr>
          <a:xfrm>
            <a:off x="1357313" y="1400175"/>
            <a:ext cx="9315450" cy="923330"/>
          </a:xfrm>
          <a:prstGeom prst="rect">
            <a:avLst/>
          </a:prstGeom>
          <a:noFill/>
        </p:spPr>
        <p:txBody>
          <a:bodyPr wrap="square" rtlCol="0">
            <a:spAutoFit/>
          </a:bodyPr>
          <a:lstStyle/>
          <a:p>
            <a:pPr marL="285750" indent="-285750">
              <a:buFont typeface="Arial" charset="0"/>
              <a:buChar char="•"/>
            </a:pPr>
            <a:r>
              <a:rPr lang="en-US" dirty="0" smtClean="0"/>
              <a:t>Works fine for small images</a:t>
            </a:r>
          </a:p>
          <a:p>
            <a:pPr marL="285750" indent="-285750">
              <a:buFont typeface="Arial" charset="0"/>
              <a:buChar char="•"/>
            </a:pPr>
            <a:r>
              <a:rPr lang="en-US" dirty="0" smtClean="0"/>
              <a:t>Not so for large </a:t>
            </a:r>
            <a:r>
              <a:rPr lang="mr-IN" dirty="0" smtClean="0"/>
              <a:t>–</a:t>
            </a:r>
            <a:r>
              <a:rPr lang="en-US" dirty="0" smtClean="0"/>
              <a:t> For ex 100 X 100 ,with 10000 </a:t>
            </a:r>
            <a:r>
              <a:rPr lang="en-US" dirty="0" err="1" smtClean="0"/>
              <a:t>features.Hidden</a:t>
            </a:r>
            <a:r>
              <a:rPr lang="en-US" dirty="0" smtClean="0"/>
              <a:t> layer with 1000 layers for </a:t>
            </a:r>
            <a:r>
              <a:rPr lang="en-US" dirty="0" err="1" smtClean="0"/>
              <a:t>ex.What</a:t>
            </a:r>
            <a:r>
              <a:rPr lang="en-US" dirty="0" smtClean="0"/>
              <a:t> is the number of combinations we are looking at?</a:t>
            </a:r>
            <a:endParaRPr lang="en-US" dirty="0"/>
          </a:p>
        </p:txBody>
      </p:sp>
    </p:spTree>
    <p:extLst>
      <p:ext uri="{BB962C8B-B14F-4D97-AF65-F5344CB8AC3E}">
        <p14:creationId xmlns:p14="http://schemas.microsoft.com/office/powerpoint/2010/main" val="66813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Convolutional Neural Network</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8875" y="1100668"/>
            <a:ext cx="8086725" cy="4729641"/>
          </a:xfrm>
          <a:prstGeom prst="rect">
            <a:avLst/>
          </a:prstGeom>
        </p:spPr>
      </p:pic>
    </p:spTree>
    <p:extLst>
      <p:ext uri="{BB962C8B-B14F-4D97-AF65-F5344CB8AC3E}">
        <p14:creationId xmlns:p14="http://schemas.microsoft.com/office/powerpoint/2010/main" val="223986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Receptive field and padding</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238" y="1396780"/>
            <a:ext cx="7161213" cy="4208851"/>
          </a:xfrm>
          <a:prstGeom prst="rect">
            <a:avLst/>
          </a:prstGeom>
        </p:spPr>
      </p:pic>
    </p:spTree>
    <p:extLst>
      <p:ext uri="{BB962C8B-B14F-4D97-AF65-F5344CB8AC3E}">
        <p14:creationId xmlns:p14="http://schemas.microsoft.com/office/powerpoint/2010/main" val="647705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How does padding help?</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sp>
        <p:nvSpPr>
          <p:cNvPr id="5" name="TextBox 4"/>
          <p:cNvSpPr txBox="1"/>
          <p:nvPr/>
        </p:nvSpPr>
        <p:spPr>
          <a:xfrm>
            <a:off x="985838" y="1257300"/>
            <a:ext cx="9486900" cy="2031325"/>
          </a:xfrm>
          <a:prstGeom prst="rect">
            <a:avLst/>
          </a:prstGeom>
          <a:noFill/>
        </p:spPr>
        <p:txBody>
          <a:bodyPr wrap="square" rtlCol="0">
            <a:spAutoFit/>
          </a:bodyPr>
          <a:lstStyle/>
          <a:p>
            <a:pPr marL="285750" indent="-285750" fontAlgn="base">
              <a:buFont typeface="Arial" charset="0"/>
              <a:buChar char="•"/>
            </a:pPr>
            <a:r>
              <a:rPr lang="en-US" dirty="0"/>
              <a:t>It's easier to design networks if you preserve height and width and don't have to worry too much about tensor dimensions when going from one layer to another because dimensions </a:t>
            </a:r>
            <a:r>
              <a:rPr lang="en-US" b="1" dirty="0"/>
              <a:t>will just "work"</a:t>
            </a:r>
            <a:r>
              <a:rPr lang="en-US" dirty="0"/>
              <a:t>.</a:t>
            </a:r>
          </a:p>
          <a:p>
            <a:pPr marL="285750" indent="-285750" fontAlgn="base">
              <a:buFont typeface="Arial" charset="0"/>
              <a:buChar char="•"/>
            </a:pPr>
            <a:r>
              <a:rPr lang="en-US" dirty="0"/>
              <a:t>It allows us to design </a:t>
            </a:r>
            <a:r>
              <a:rPr lang="en-US" b="1" dirty="0"/>
              <a:t>deeper networks</a:t>
            </a:r>
            <a:r>
              <a:rPr lang="en-US" dirty="0"/>
              <a:t>. Without padding, reduction in volume size would reduce to quickly.</a:t>
            </a:r>
          </a:p>
          <a:p>
            <a:pPr marL="285750" indent="-285750" fontAlgn="base">
              <a:buFont typeface="Arial" charset="0"/>
              <a:buChar char="•"/>
            </a:pPr>
            <a:r>
              <a:rPr lang="en-US" dirty="0"/>
              <a:t>Padding actually </a:t>
            </a:r>
            <a:r>
              <a:rPr lang="en-US" b="1" dirty="0"/>
              <a:t>improves performance by keeping information at the borders</a:t>
            </a:r>
            <a:r>
              <a:rPr lang="en-US" dirty="0"/>
              <a:t>.</a:t>
            </a:r>
          </a:p>
          <a:p>
            <a:endParaRPr lang="en-US" dirty="0"/>
          </a:p>
        </p:txBody>
      </p:sp>
    </p:spTree>
    <p:extLst>
      <p:ext uri="{BB962C8B-B14F-4D97-AF65-F5344CB8AC3E}">
        <p14:creationId xmlns:p14="http://schemas.microsoft.com/office/powerpoint/2010/main" val="1037067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Striding</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9263" y="577867"/>
            <a:ext cx="7969250" cy="5147381"/>
          </a:xfrm>
          <a:prstGeom prst="rect">
            <a:avLst/>
          </a:prstGeom>
        </p:spPr>
      </p:pic>
    </p:spTree>
    <p:extLst>
      <p:ext uri="{BB962C8B-B14F-4D97-AF65-F5344CB8AC3E}">
        <p14:creationId xmlns:p14="http://schemas.microsoft.com/office/powerpoint/2010/main" val="154116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Striding</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8149" y="1100668"/>
            <a:ext cx="7480300" cy="3848100"/>
          </a:xfrm>
          <a:prstGeom prst="rect">
            <a:avLst/>
          </a:prstGeom>
        </p:spPr>
      </p:pic>
    </p:spTree>
    <p:extLst>
      <p:ext uri="{BB962C8B-B14F-4D97-AF65-F5344CB8AC3E}">
        <p14:creationId xmlns:p14="http://schemas.microsoft.com/office/powerpoint/2010/main" val="82798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9022" cy="735542"/>
          </a:xfrm>
        </p:spPr>
        <p:txBody>
          <a:bodyPr>
            <a:normAutofit/>
          </a:bodyPr>
          <a:lstStyle/>
          <a:p>
            <a:r>
              <a:rPr lang="en-US" sz="2400" b="1" dirty="0" smtClean="0">
                <a:latin typeface="+mn-lt"/>
              </a:rPr>
              <a:t>Filters</a:t>
            </a:r>
            <a:endParaRPr lang="en-US" sz="2400" b="1" dirty="0">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63733"/>
            <a:ext cx="12192000" cy="6942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0300" y="732897"/>
            <a:ext cx="8015287" cy="5031819"/>
          </a:xfrm>
          <a:prstGeom prst="rect">
            <a:avLst/>
          </a:prstGeom>
        </p:spPr>
      </p:pic>
    </p:spTree>
    <p:extLst>
      <p:ext uri="{BB962C8B-B14F-4D97-AF65-F5344CB8AC3E}">
        <p14:creationId xmlns:p14="http://schemas.microsoft.com/office/powerpoint/2010/main" val="1611635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3AD113F7-03F2-C947-AACE-9D0B1952EC39}">
  <we:reference id="wa104221182" version="2.0.0.0" store="en-US" storeType="OMEX"/>
  <we:alternateReferences>
    <we:reference id="wa104221182" version="2.0.0.0" store="wa104221182" storeType="OMEX"/>
  </we:alternateReferences>
  <we:properties>
    <we:property name="slideId" value="290"/>
    <we:property name="vid" value="&quot;https://www.youtube.com/watch?v=AgkfIQ4IGaM&quot;"/>
    <we:property name="autoplay" value="0"/>
    <we:property name="starttime" value="0"/>
    <we:property name="endtime" value="0"/>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19055</TotalTime>
  <Words>241</Words>
  <Application>Microsoft Macintosh PowerPoint</Application>
  <PresentationFormat>Widescreen</PresentationFormat>
  <Paragraphs>47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Mangal</vt:lpstr>
      <vt:lpstr>Arial</vt:lpstr>
      <vt:lpstr>Office Theme</vt:lpstr>
      <vt:lpstr>PowerPoint Presentation</vt:lpstr>
      <vt:lpstr>Architecture of visual cortex</vt:lpstr>
      <vt:lpstr>Why not regular DNN/ANN?</vt:lpstr>
      <vt:lpstr>Convolutional Neural Network</vt:lpstr>
      <vt:lpstr>Receptive field and padding</vt:lpstr>
      <vt:lpstr>How does padding help?</vt:lpstr>
      <vt:lpstr>Striding</vt:lpstr>
      <vt:lpstr>Striding</vt:lpstr>
      <vt:lpstr>Filters</vt:lpstr>
      <vt:lpstr>Visual Representation – Building feature map</vt:lpstr>
      <vt:lpstr>Multiple feature maps and channels</vt:lpstr>
      <vt:lpstr>Visual Representation</vt:lpstr>
      <vt:lpstr>Max Pooling</vt:lpstr>
      <vt:lpstr>Max Pooling with a stride of 2</vt:lpstr>
      <vt:lpstr>Full Architecture</vt:lpstr>
      <vt:lpstr>Recent architectures that won by a significant margin in Imagenet Challenge</vt:lpstr>
      <vt:lpstr>Video</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Anupama Bhati</cp:lastModifiedBy>
  <cp:revision>96</cp:revision>
  <dcterms:created xsi:type="dcterms:W3CDTF">2016-09-19T12:17:07Z</dcterms:created>
  <dcterms:modified xsi:type="dcterms:W3CDTF">2017-12-08T00:14:54Z</dcterms:modified>
</cp:coreProperties>
</file>