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357" r:id="rId3"/>
    <p:sldId id="355" r:id="rId4"/>
    <p:sldId id="356" r:id="rId5"/>
    <p:sldId id="352" r:id="rId6"/>
    <p:sldId id="347" r:id="rId7"/>
    <p:sldId id="349" r:id="rId8"/>
    <p:sldId id="350" r:id="rId9"/>
    <p:sldId id="351" r:id="rId10"/>
    <p:sldId id="353" r:id="rId11"/>
    <p:sldId id="354" r:id="rId12"/>
    <p:sldId id="364" r:id="rId13"/>
    <p:sldId id="348" r:id="rId14"/>
    <p:sldId id="358" r:id="rId15"/>
    <p:sldId id="360" r:id="rId16"/>
    <p:sldId id="361" r:id="rId17"/>
    <p:sldId id="366" r:id="rId18"/>
    <p:sldId id="367" r:id="rId19"/>
    <p:sldId id="362" r:id="rId20"/>
    <p:sldId id="369" r:id="rId21"/>
    <p:sldId id="368" r:id="rId22"/>
    <p:sldId id="365" r:id="rId23"/>
    <p:sldId id="363" r:id="rId24"/>
    <p:sldId id="370" r:id="rId25"/>
    <p:sldId id="371" r:id="rId26"/>
    <p:sldId id="359" r:id="rId27"/>
    <p:sldId id="34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0"/>
    <p:restoredTop sz="76190"/>
  </p:normalViewPr>
  <p:slideViewPr>
    <p:cSldViewPr snapToGrid="0" snapToObjects="1">
      <p:cViewPr>
        <p:scale>
          <a:sx n="75" d="100"/>
          <a:sy n="75" d="100"/>
        </p:scale>
        <p:origin x="14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ADAFC-323A-2743-916F-AC77FC9E6769}" type="datetimeFigureOut">
              <a:rPr lang="en-US" smtClean="0"/>
              <a:t>12/7/17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22D7B-AB41-7549-A176-924FFF4437EB}" type="slidenum">
              <a:rPr lang="en-US" smtClean="0"/>
              <a:t>‹#›</a:t>
            </a:fld>
            <a:endParaRPr lang="en-US"/>
          </a:p>
        </p:txBody>
      </p:sp>
    </p:spTree>
    <p:extLst>
      <p:ext uri="{BB962C8B-B14F-4D97-AF65-F5344CB8AC3E}">
        <p14:creationId xmlns:p14="http://schemas.microsoft.com/office/powerpoint/2010/main" val="16152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a:t>
            </a:fld>
            <a:endParaRPr lang="en-US"/>
          </a:p>
        </p:txBody>
      </p:sp>
    </p:spTree>
    <p:extLst>
      <p:ext uri="{BB962C8B-B14F-4D97-AF65-F5344CB8AC3E}">
        <p14:creationId xmlns:p14="http://schemas.microsoft.com/office/powerpoint/2010/main" val="991632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7</a:t>
            </a:fld>
            <a:endParaRPr lang="en-US"/>
          </a:p>
        </p:txBody>
      </p:sp>
    </p:spTree>
    <p:extLst>
      <p:ext uri="{BB962C8B-B14F-4D97-AF65-F5344CB8AC3E}">
        <p14:creationId xmlns:p14="http://schemas.microsoft.com/office/powerpoint/2010/main" val="643930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need to assign type but use it when want to change defaults, or optimize memory</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8</a:t>
            </a:fld>
            <a:endParaRPr lang="en-US"/>
          </a:p>
        </p:txBody>
      </p:sp>
    </p:spTree>
    <p:extLst>
      <p:ext uri="{BB962C8B-B14F-4D97-AF65-F5344CB8AC3E}">
        <p14:creationId xmlns:p14="http://schemas.microsoft.com/office/powerpoint/2010/main" val="1382312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Only tensors move across the</a:t>
            </a:r>
            <a:r>
              <a:rPr lang="en-US" baseline="0" dirty="0" smtClean="0"/>
              <a:t> </a:t>
            </a:r>
            <a:r>
              <a:rPr lang="en-US" baseline="0" dirty="0" err="1" smtClean="0"/>
              <a:t>gragh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9</a:t>
            </a:fld>
            <a:endParaRPr lang="en-US"/>
          </a:p>
        </p:txBody>
      </p:sp>
    </p:spTree>
    <p:extLst>
      <p:ext uri="{BB962C8B-B14F-4D97-AF65-F5344CB8AC3E}">
        <p14:creationId xmlns:p14="http://schemas.microsoft.com/office/powerpoint/2010/main" val="1429483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Talk about session</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10</a:t>
            </a:fld>
            <a:endParaRPr lang="en-US"/>
          </a:p>
        </p:txBody>
      </p:sp>
    </p:spTree>
    <p:extLst>
      <p:ext uri="{BB962C8B-B14F-4D97-AF65-F5344CB8AC3E}">
        <p14:creationId xmlns:p14="http://schemas.microsoft.com/office/powerpoint/2010/main" val="73839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 dependency:</a:t>
            </a:r>
            <a:r>
              <a:rPr lang="en-US" baseline="0" dirty="0" smtClean="0"/>
              <a:t> We can control dependency to run sequentially. We need it in case we need to think about I/O or memory.</a:t>
            </a:r>
            <a:endParaRPr lang="en-US" dirty="0" smtClean="0"/>
          </a:p>
        </p:txBody>
      </p:sp>
      <p:sp>
        <p:nvSpPr>
          <p:cNvPr id="4" name="Slide Number Placeholder 3"/>
          <p:cNvSpPr>
            <a:spLocks noGrp="1"/>
          </p:cNvSpPr>
          <p:nvPr>
            <p:ph type="sldNum" sz="quarter" idx="10"/>
          </p:nvPr>
        </p:nvSpPr>
        <p:spPr/>
        <p:txBody>
          <a:bodyPr/>
          <a:lstStyle/>
          <a:p>
            <a:fld id="{76022D7B-AB41-7549-A176-924FFF4437EB}" type="slidenum">
              <a:rPr lang="en-US" smtClean="0"/>
              <a:t>18</a:t>
            </a:fld>
            <a:endParaRPr lang="en-US"/>
          </a:p>
        </p:txBody>
      </p:sp>
    </p:spTree>
    <p:extLst>
      <p:ext uri="{BB962C8B-B14F-4D97-AF65-F5344CB8AC3E}">
        <p14:creationId xmlns:p14="http://schemas.microsoft.com/office/powerpoint/2010/main" val="164365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66232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22009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98021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25755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C93D5D-2745-A04F-AF4B-012EF6F99D82}"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0398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C93D5D-2745-A04F-AF4B-012EF6F99D82}"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99157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C93D5D-2745-A04F-AF4B-012EF6F99D82}"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78070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C93D5D-2745-A04F-AF4B-012EF6F99D82}"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92916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93D5D-2745-A04F-AF4B-012EF6F99D82}"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213526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93D5D-2745-A04F-AF4B-012EF6F99D82}"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77870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93D5D-2745-A04F-AF4B-012EF6F99D82}"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9340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93D5D-2745-A04F-AF4B-012EF6F99D82}" type="datetimeFigureOut">
              <a:rPr lang="en-US" smtClean="0"/>
              <a:t>12/7/17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FA82A-C916-AE4B-862F-019CA176E13A}" type="slidenum">
              <a:rPr lang="en-US" smtClean="0"/>
              <a:t>‹#›</a:t>
            </a:fld>
            <a:endParaRPr lang="en-US"/>
          </a:p>
        </p:txBody>
      </p:sp>
    </p:spTree>
    <p:extLst>
      <p:ext uri="{BB962C8B-B14F-4D97-AF65-F5344CB8AC3E}">
        <p14:creationId xmlns:p14="http://schemas.microsoft.com/office/powerpoint/2010/main" val="68802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P28LKWTzr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rray_data_structure#Multidimensional_arrays" TargetMode="Externa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044266"/>
          </a:xfrm>
          <a:prstGeom prst="rect">
            <a:avLst/>
          </a:prstGeom>
        </p:spPr>
      </p:pic>
    </p:spTree>
    <p:extLst>
      <p:ext uri="{BB962C8B-B14F-4D97-AF65-F5344CB8AC3E}">
        <p14:creationId xmlns:p14="http://schemas.microsoft.com/office/powerpoint/2010/main" val="2025728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flow basic code</a:t>
            </a:r>
            <a:endParaRPr lang="en-US" dirty="0"/>
          </a:p>
        </p:txBody>
      </p:sp>
      <p:sp>
        <p:nvSpPr>
          <p:cNvPr id="3" name="Content Placeholder 2"/>
          <p:cNvSpPr>
            <a:spLocks noGrp="1"/>
          </p:cNvSpPr>
          <p:nvPr>
            <p:ph idx="1"/>
          </p:nvPr>
        </p:nvSpPr>
        <p:spPr/>
        <p:txBody>
          <a:bodyPr/>
          <a:lstStyle/>
          <a:p>
            <a:r>
              <a:rPr lang="en-US" dirty="0" smtClean="0"/>
              <a:t>Program consist of two sections</a:t>
            </a:r>
          </a:p>
          <a:p>
            <a:pPr lvl="1"/>
            <a:r>
              <a:rPr lang="en-US" dirty="0" smtClean="0"/>
              <a:t>Build a computational graph: series of </a:t>
            </a:r>
            <a:r>
              <a:rPr lang="en-US" dirty="0" err="1" smtClean="0"/>
              <a:t>tensorflow</a:t>
            </a:r>
            <a:r>
              <a:rPr lang="en-US" dirty="0" smtClean="0"/>
              <a:t> operations arranged into a graph of nodes</a:t>
            </a:r>
          </a:p>
          <a:p>
            <a:pPr lvl="1"/>
            <a:r>
              <a:rPr lang="en-US" dirty="0" smtClean="0"/>
              <a:t>Run a computational graph</a:t>
            </a:r>
            <a:endParaRPr lang="en-US" dirty="0"/>
          </a:p>
        </p:txBody>
      </p:sp>
    </p:spTree>
    <p:extLst>
      <p:ext uri="{BB962C8B-B14F-4D97-AF65-F5344CB8AC3E}">
        <p14:creationId xmlns:p14="http://schemas.microsoft.com/office/powerpoint/2010/main" val="190103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endParaRPr lang="en-US" sz="4800" dirty="0" smtClean="0"/>
          </a:p>
          <a:p>
            <a:pPr marL="0" indent="0">
              <a:buNone/>
            </a:pPr>
            <a:endParaRPr lang="en-US" sz="4800" dirty="0"/>
          </a:p>
          <a:p>
            <a:pPr marL="0" indent="0">
              <a:buNone/>
            </a:pPr>
            <a:r>
              <a:rPr lang="en-US" sz="4800" dirty="0" smtClean="0"/>
              <a:t>Basic </a:t>
            </a:r>
            <a:r>
              <a:rPr lang="en-US" sz="4800" dirty="0"/>
              <a:t>code demo</a:t>
            </a:r>
          </a:p>
        </p:txBody>
      </p:sp>
    </p:spTree>
    <p:extLst>
      <p:ext uri="{BB962C8B-B14F-4D97-AF65-F5344CB8AC3E}">
        <p14:creationId xmlns:p14="http://schemas.microsoft.com/office/powerpoint/2010/main" val="210792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endParaRPr lang="en-US" sz="4800" dirty="0" smtClean="0"/>
          </a:p>
          <a:p>
            <a:pPr marL="0" indent="0">
              <a:buNone/>
            </a:pPr>
            <a:endParaRPr lang="en-US" sz="4800" dirty="0"/>
          </a:p>
          <a:p>
            <a:pPr marL="0" indent="0">
              <a:buNone/>
            </a:pPr>
            <a:r>
              <a:rPr lang="en-US" sz="4800" dirty="0" smtClean="0"/>
              <a:t>Environment setup and practice time</a:t>
            </a:r>
            <a:endParaRPr lang="en-US" sz="4800" dirty="0"/>
          </a:p>
        </p:txBody>
      </p:sp>
    </p:spTree>
    <p:extLst>
      <p:ext uri="{BB962C8B-B14F-4D97-AF65-F5344CB8AC3E}">
        <p14:creationId xmlns:p14="http://schemas.microsoft.com/office/powerpoint/2010/main" val="57741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tensor flow</a:t>
            </a:r>
            <a:endParaRPr lang="en-US" dirty="0"/>
          </a:p>
        </p:txBody>
      </p:sp>
      <p:sp>
        <p:nvSpPr>
          <p:cNvPr id="3" name="Content Placeholder 2"/>
          <p:cNvSpPr>
            <a:spLocks noGrp="1"/>
          </p:cNvSpPr>
          <p:nvPr>
            <p:ph idx="1"/>
          </p:nvPr>
        </p:nvSpPr>
        <p:spPr/>
        <p:txBody>
          <a:bodyPr/>
          <a:lstStyle/>
          <a:p>
            <a:r>
              <a:rPr lang="en-US" dirty="0"/>
              <a:t>Support for providing deep level hyper parameters for machine learning algorithms</a:t>
            </a:r>
          </a:p>
          <a:p>
            <a:r>
              <a:rPr lang="en-US" dirty="0" smtClean="0"/>
              <a:t>Designed for deep learning neural networks</a:t>
            </a:r>
          </a:p>
          <a:p>
            <a:r>
              <a:rPr lang="en-US" dirty="0" smtClean="0"/>
              <a:t>Support GPU computing: </a:t>
            </a:r>
            <a:r>
              <a:rPr lang="en-US" dirty="0" smtClean="0">
                <a:hlinkClick r:id="rId2"/>
              </a:rPr>
              <a:t>https</a:t>
            </a:r>
            <a:r>
              <a:rPr lang="en-US" dirty="0">
                <a:hlinkClick r:id="rId2"/>
              </a:rPr>
              <a:t>://youtu.be/-</a:t>
            </a:r>
            <a:r>
              <a:rPr lang="en-US" dirty="0" smtClean="0">
                <a:hlinkClick r:id="rId2"/>
              </a:rPr>
              <a:t>P28LKWTzrI</a:t>
            </a:r>
            <a:endParaRPr lang="en-US" dirty="0" smtClean="0"/>
          </a:p>
          <a:p>
            <a:r>
              <a:rPr lang="en-US" dirty="0" smtClean="0"/>
              <a:t>Support distributed computing</a:t>
            </a:r>
            <a:endParaRPr lang="en-US" dirty="0"/>
          </a:p>
        </p:txBody>
      </p:sp>
    </p:spTree>
    <p:extLst>
      <p:ext uri="{BB962C8B-B14F-4D97-AF65-F5344CB8AC3E}">
        <p14:creationId xmlns:p14="http://schemas.microsoft.com/office/powerpoint/2010/main" val="1960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endParaRPr lang="en-US" sz="4800" dirty="0" smtClean="0"/>
          </a:p>
          <a:p>
            <a:pPr marL="0" indent="0">
              <a:buNone/>
            </a:pPr>
            <a:endParaRPr lang="en-US" sz="4800" dirty="0"/>
          </a:p>
          <a:p>
            <a:pPr marL="0" indent="0">
              <a:buNone/>
            </a:pPr>
            <a:r>
              <a:rPr lang="en-US" sz="4800" dirty="0" smtClean="0"/>
              <a:t>Linear regression </a:t>
            </a:r>
            <a:r>
              <a:rPr lang="en-US" sz="4800" dirty="0"/>
              <a:t>code demo</a:t>
            </a:r>
          </a:p>
        </p:txBody>
      </p:sp>
    </p:spTree>
    <p:extLst>
      <p:ext uri="{BB962C8B-B14F-4D97-AF65-F5344CB8AC3E}">
        <p14:creationId xmlns:p14="http://schemas.microsoft.com/office/powerpoint/2010/main" val="227271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a:t>
            </a:r>
            <a:r>
              <a:rPr lang="en-US" b="1" dirty="0" err="1"/>
              <a:t>TensorFlow</a:t>
            </a:r>
            <a:endParaRPr lang="en-US" dirty="0"/>
          </a:p>
        </p:txBody>
      </p:sp>
      <p:sp>
        <p:nvSpPr>
          <p:cNvPr id="3" name="Content Placeholder 2"/>
          <p:cNvSpPr>
            <a:spLocks noGrp="1"/>
          </p:cNvSpPr>
          <p:nvPr>
            <p:ph idx="1"/>
          </p:nvPr>
        </p:nvSpPr>
        <p:spPr/>
        <p:txBody>
          <a:bodyPr/>
          <a:lstStyle/>
          <a:p>
            <a:r>
              <a:rPr lang="en-US" dirty="0"/>
              <a:t>T</a:t>
            </a:r>
            <a:r>
              <a:rPr lang="en-US" dirty="0" smtClean="0"/>
              <a:t>raining </a:t>
            </a:r>
            <a:r>
              <a:rPr lang="en-US" dirty="0"/>
              <a:t>a large neural network on a single machine with a single CPU can take days or even weeks</a:t>
            </a:r>
          </a:p>
        </p:txBody>
      </p:sp>
    </p:spTree>
    <p:extLst>
      <p:ext uri="{BB962C8B-B14F-4D97-AF65-F5344CB8AC3E}">
        <p14:creationId xmlns:p14="http://schemas.microsoft.com/office/powerpoint/2010/main" val="49864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Devices on a Single </a:t>
            </a:r>
            <a:r>
              <a:rPr lang="en-US" b="1" dirty="0" smtClean="0"/>
              <a:t>Machine</a:t>
            </a:r>
            <a:endParaRPr lang="en-US" dirty="0"/>
          </a:p>
        </p:txBody>
      </p:sp>
      <p:sp>
        <p:nvSpPr>
          <p:cNvPr id="3" name="Content Placeholder 2"/>
          <p:cNvSpPr>
            <a:spLocks noGrp="1"/>
          </p:cNvSpPr>
          <p:nvPr>
            <p:ph idx="1"/>
          </p:nvPr>
        </p:nvSpPr>
        <p:spPr/>
        <p:txBody>
          <a:bodyPr/>
          <a:lstStyle/>
          <a:p>
            <a:r>
              <a:rPr lang="en-US" dirty="0"/>
              <a:t>major performance boost simply by adding GPU </a:t>
            </a:r>
            <a:r>
              <a:rPr lang="en-US" dirty="0" smtClean="0"/>
              <a:t>cards</a:t>
            </a:r>
          </a:p>
          <a:p>
            <a:r>
              <a:rPr lang="en-US" dirty="0"/>
              <a:t>train a neural network just as fast using 8 GPUs on a single machine rather than 16 GPUs across multiple </a:t>
            </a:r>
            <a:r>
              <a:rPr lang="en-US" dirty="0" smtClean="0"/>
              <a:t>machines</a:t>
            </a:r>
          </a:p>
          <a:p>
            <a:r>
              <a:rPr lang="en-US" dirty="0" smtClean="0"/>
              <a:t>Placement</a:t>
            </a:r>
          </a:p>
        </p:txBody>
      </p:sp>
      <p:pic>
        <p:nvPicPr>
          <p:cNvPr id="4" name="Picture 3"/>
          <p:cNvPicPr>
            <a:picLocks noChangeAspect="1"/>
          </p:cNvPicPr>
          <p:nvPr/>
        </p:nvPicPr>
        <p:blipFill>
          <a:blip r:embed="rId2"/>
          <a:stretch>
            <a:fillRect/>
          </a:stretch>
        </p:blipFill>
        <p:spPr>
          <a:xfrm>
            <a:off x="990601" y="3649927"/>
            <a:ext cx="4127500" cy="2971800"/>
          </a:xfrm>
          <a:prstGeom prst="rect">
            <a:avLst/>
          </a:prstGeom>
        </p:spPr>
      </p:pic>
    </p:spTree>
    <p:extLst>
      <p:ext uri="{BB962C8B-B14F-4D97-AF65-F5344CB8AC3E}">
        <p14:creationId xmlns:p14="http://schemas.microsoft.com/office/powerpoint/2010/main" val="654509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Devices on a Single </a:t>
            </a:r>
            <a:r>
              <a:rPr lang="en-US" b="1" dirty="0" smtClean="0"/>
              <a:t>Machine</a:t>
            </a:r>
            <a:endParaRPr lang="en-US" dirty="0"/>
          </a:p>
        </p:txBody>
      </p:sp>
      <p:sp>
        <p:nvSpPr>
          <p:cNvPr id="3" name="Content Placeholder 2"/>
          <p:cNvSpPr>
            <a:spLocks noGrp="1"/>
          </p:cNvSpPr>
          <p:nvPr>
            <p:ph idx="1"/>
          </p:nvPr>
        </p:nvSpPr>
        <p:spPr/>
        <p:txBody>
          <a:bodyPr/>
          <a:lstStyle/>
          <a:p>
            <a:r>
              <a:rPr lang="en-US" dirty="0" err="1" smtClean="0"/>
              <a:t>TensorFlow</a:t>
            </a:r>
            <a:r>
              <a:rPr lang="en-US" dirty="0" smtClean="0"/>
              <a:t> </a:t>
            </a:r>
            <a:r>
              <a:rPr lang="en-US" dirty="0"/>
              <a:t>then starts evaluating the nodes with zero </a:t>
            </a:r>
            <a:r>
              <a:rPr lang="en-US" dirty="0" smtClean="0"/>
              <a:t>dependencies</a:t>
            </a:r>
          </a:p>
          <a:p>
            <a:r>
              <a:rPr lang="en-US" dirty="0"/>
              <a:t>If these nodes are placed on separate devices, they obviously get evaluated in parallel. If they are placed on the same device, they get evaluated in different threads, so they may run in parallel too</a:t>
            </a:r>
          </a:p>
        </p:txBody>
      </p:sp>
    </p:spTree>
    <p:extLst>
      <p:ext uri="{BB962C8B-B14F-4D97-AF65-F5344CB8AC3E}">
        <p14:creationId xmlns:p14="http://schemas.microsoft.com/office/powerpoint/2010/main" val="1672694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598083" y="365125"/>
            <a:ext cx="9436100" cy="5194300"/>
          </a:xfrm>
          <a:prstGeom prst="rect">
            <a:avLst/>
          </a:prstGeom>
        </p:spPr>
      </p:pic>
    </p:spTree>
    <p:extLst>
      <p:ext uri="{BB962C8B-B14F-4D97-AF65-F5344CB8AC3E}">
        <p14:creationId xmlns:p14="http://schemas.microsoft.com/office/powerpoint/2010/main" val="131109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Devices Across Multiple </a:t>
            </a:r>
            <a:r>
              <a:rPr lang="en-US" b="1" dirty="0" smtClean="0"/>
              <a:t>Servers</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845732" y="1521892"/>
            <a:ext cx="7719483" cy="4958804"/>
          </a:xfrm>
          <a:prstGeom prst="rect">
            <a:avLst/>
          </a:prstGeom>
        </p:spPr>
      </p:pic>
    </p:spTree>
    <p:extLst>
      <p:ext uri="{BB962C8B-B14F-4D97-AF65-F5344CB8AC3E}">
        <p14:creationId xmlns:p14="http://schemas.microsoft.com/office/powerpoint/2010/main" val="195525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Small dose of basics</a:t>
            </a:r>
          </a:p>
          <a:p>
            <a:r>
              <a:rPr lang="en-US" dirty="0" smtClean="0"/>
              <a:t>What is Tensor flow</a:t>
            </a:r>
          </a:p>
          <a:p>
            <a:r>
              <a:rPr lang="en-US" dirty="0" smtClean="0"/>
              <a:t>Basic usage</a:t>
            </a:r>
            <a:endParaRPr lang="en-US" dirty="0"/>
          </a:p>
          <a:p>
            <a:r>
              <a:rPr lang="en-US" dirty="0" smtClean="0"/>
              <a:t>Why to use it</a:t>
            </a:r>
          </a:p>
          <a:p>
            <a:r>
              <a:rPr lang="en-US" dirty="0" smtClean="0"/>
              <a:t>Train, test, predict and save</a:t>
            </a:r>
          </a:p>
          <a:p>
            <a:r>
              <a:rPr lang="en-US" dirty="0" smtClean="0"/>
              <a:t>Practice</a:t>
            </a:r>
          </a:p>
        </p:txBody>
      </p:sp>
    </p:spTree>
    <p:extLst>
      <p:ext uri="{BB962C8B-B14F-4D97-AF65-F5344CB8AC3E}">
        <p14:creationId xmlns:p14="http://schemas.microsoft.com/office/powerpoint/2010/main" val="1312416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Devices Across Multiple Servers</a:t>
            </a:r>
            <a:endParaRPr lang="en-US" dirty="0"/>
          </a:p>
        </p:txBody>
      </p:sp>
      <p:sp>
        <p:nvSpPr>
          <p:cNvPr id="3" name="Content Placeholder 2"/>
          <p:cNvSpPr>
            <a:spLocks noGrp="1"/>
          </p:cNvSpPr>
          <p:nvPr>
            <p:ph idx="1"/>
          </p:nvPr>
        </p:nvSpPr>
        <p:spPr/>
        <p:txBody>
          <a:bodyPr/>
          <a:lstStyle/>
          <a:p>
            <a:r>
              <a:rPr lang="en-US" dirty="0"/>
              <a:t>Every </a:t>
            </a:r>
            <a:r>
              <a:rPr lang="en-US" dirty="0" err="1"/>
              <a:t>TensorFlow</a:t>
            </a:r>
            <a:r>
              <a:rPr lang="en-US" dirty="0"/>
              <a:t> server provides two services: </a:t>
            </a:r>
            <a:endParaRPr lang="en-US" dirty="0" smtClean="0"/>
          </a:p>
          <a:p>
            <a:pPr lvl="1"/>
            <a:r>
              <a:rPr lang="en-US" dirty="0" smtClean="0"/>
              <a:t>the </a:t>
            </a:r>
            <a:r>
              <a:rPr lang="en-US" i="1" dirty="0"/>
              <a:t>master service</a:t>
            </a:r>
            <a:r>
              <a:rPr lang="en-US" dirty="0"/>
              <a:t> and </a:t>
            </a:r>
            <a:endParaRPr lang="en-US" dirty="0" smtClean="0"/>
          </a:p>
          <a:p>
            <a:pPr lvl="1"/>
            <a:r>
              <a:rPr lang="en-US" dirty="0" smtClean="0"/>
              <a:t>the </a:t>
            </a:r>
            <a:r>
              <a:rPr lang="en-US" i="1" dirty="0"/>
              <a:t>worker service</a:t>
            </a:r>
            <a:r>
              <a:rPr lang="en-US" dirty="0"/>
              <a:t>. </a:t>
            </a:r>
            <a:endParaRPr lang="en-US" dirty="0" smtClean="0"/>
          </a:p>
          <a:p>
            <a:r>
              <a:rPr lang="en-US" dirty="0" smtClean="0"/>
              <a:t>The </a:t>
            </a:r>
            <a:r>
              <a:rPr lang="en-US" dirty="0"/>
              <a:t>master service allows clients to open sessions and use them to run graphs. It coordinates the computations across tasks, relying on the worker service to actually execute computations on other tasks and get their results.</a:t>
            </a:r>
          </a:p>
          <a:p>
            <a:endParaRPr lang="en-US" dirty="0"/>
          </a:p>
        </p:txBody>
      </p:sp>
    </p:spTree>
    <p:extLst>
      <p:ext uri="{BB962C8B-B14F-4D97-AF65-F5344CB8AC3E}">
        <p14:creationId xmlns:p14="http://schemas.microsoft.com/office/powerpoint/2010/main" val="1991497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Devices Across Multiple Servers</a:t>
            </a:r>
            <a:endParaRPr lang="en-US" dirty="0"/>
          </a:p>
        </p:txBody>
      </p:sp>
      <p:sp>
        <p:nvSpPr>
          <p:cNvPr id="3" name="Content Placeholder 2"/>
          <p:cNvSpPr>
            <a:spLocks noGrp="1"/>
          </p:cNvSpPr>
          <p:nvPr>
            <p:ph idx="1"/>
          </p:nvPr>
        </p:nvSpPr>
        <p:spPr/>
        <p:txBody>
          <a:bodyPr/>
          <a:lstStyle/>
          <a:p>
            <a:r>
              <a:rPr lang="en-US" dirty="0" smtClean="0"/>
              <a:t>Code snippet</a:t>
            </a:r>
            <a:endParaRPr lang="en-US" dirty="0"/>
          </a:p>
        </p:txBody>
      </p:sp>
      <p:pic>
        <p:nvPicPr>
          <p:cNvPr id="4" name="Picture 3"/>
          <p:cNvPicPr>
            <a:picLocks noChangeAspect="1"/>
          </p:cNvPicPr>
          <p:nvPr/>
        </p:nvPicPr>
        <p:blipFill>
          <a:blip r:embed="rId2"/>
          <a:stretch>
            <a:fillRect/>
          </a:stretch>
        </p:blipFill>
        <p:spPr>
          <a:xfrm>
            <a:off x="1085850" y="2813844"/>
            <a:ext cx="6870700" cy="2374900"/>
          </a:xfrm>
          <a:prstGeom prst="rect">
            <a:avLst/>
          </a:prstGeom>
        </p:spPr>
      </p:pic>
    </p:spTree>
    <p:extLst>
      <p:ext uri="{BB962C8B-B14F-4D97-AF65-F5344CB8AC3E}">
        <p14:creationId xmlns:p14="http://schemas.microsoft.com/office/powerpoint/2010/main" val="1898897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Devices Across Multiple </a:t>
            </a:r>
            <a:r>
              <a:rPr lang="en-US" b="1" dirty="0" smtClean="0"/>
              <a:t>Servers</a:t>
            </a:r>
            <a:endParaRPr lang="en-US" dirty="0"/>
          </a:p>
        </p:txBody>
      </p:sp>
      <p:sp>
        <p:nvSpPr>
          <p:cNvPr id="3" name="Content Placeholder 2"/>
          <p:cNvSpPr>
            <a:spLocks noGrp="1"/>
          </p:cNvSpPr>
          <p:nvPr>
            <p:ph idx="1"/>
          </p:nvPr>
        </p:nvSpPr>
        <p:spPr/>
        <p:txBody>
          <a:bodyPr/>
          <a:lstStyle/>
          <a:p>
            <a:r>
              <a:rPr lang="en-US" dirty="0"/>
              <a:t>The client uses the </a:t>
            </a:r>
            <a:r>
              <a:rPr lang="en-US" i="1" dirty="0" err="1"/>
              <a:t>gRPC</a:t>
            </a:r>
            <a:r>
              <a:rPr lang="en-US" dirty="0"/>
              <a:t> protocol (</a:t>
            </a:r>
            <a:r>
              <a:rPr lang="en-US" i="1" dirty="0"/>
              <a:t>Google Remote Procedure Call</a:t>
            </a:r>
            <a:r>
              <a:rPr lang="en-US" dirty="0"/>
              <a:t>) to communicate with the server. </a:t>
            </a:r>
            <a:endParaRPr lang="en-US" dirty="0" smtClean="0"/>
          </a:p>
          <a:p>
            <a:r>
              <a:rPr lang="en-US" dirty="0" smtClean="0"/>
              <a:t>It </a:t>
            </a:r>
            <a:r>
              <a:rPr lang="en-US" dirty="0"/>
              <a:t>is based on HTTP2, which opens a connection and leaves it open during the whole session, allowing efficient bidirectional communication once the connection is established. </a:t>
            </a:r>
            <a:endParaRPr lang="en-US" dirty="0" smtClean="0"/>
          </a:p>
          <a:p>
            <a:r>
              <a:rPr lang="en-US" dirty="0" smtClean="0"/>
              <a:t>Data </a:t>
            </a:r>
            <a:r>
              <a:rPr lang="en-US" dirty="0"/>
              <a:t>is transmitted in the form of </a:t>
            </a:r>
            <a:r>
              <a:rPr lang="en-US" i="1" dirty="0"/>
              <a:t>protocol </a:t>
            </a:r>
            <a:r>
              <a:rPr lang="en-US" i="1" dirty="0" smtClean="0"/>
              <a:t>buffers</a:t>
            </a:r>
          </a:p>
          <a:p>
            <a:r>
              <a:rPr lang="en-US" dirty="0" err="1"/>
              <a:t>Sharding</a:t>
            </a:r>
            <a:r>
              <a:rPr lang="en-US" dirty="0"/>
              <a:t> Variables Across Multiple Parameter Servers</a:t>
            </a:r>
          </a:p>
          <a:p>
            <a:endParaRPr lang="en-US" dirty="0"/>
          </a:p>
        </p:txBody>
      </p:sp>
    </p:spTree>
    <p:extLst>
      <p:ext uri="{BB962C8B-B14F-4D97-AF65-F5344CB8AC3E}">
        <p14:creationId xmlns:p14="http://schemas.microsoft.com/office/powerpoint/2010/main" val="1360369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Asynchronous Communication Using </a:t>
            </a:r>
            <a:r>
              <a:rPr lang="en-US" b="1" dirty="0" smtClean="0"/>
              <a:t>Queues</a:t>
            </a:r>
            <a:endParaRPr lang="en-US" dirty="0"/>
          </a:p>
        </p:txBody>
      </p:sp>
      <p:sp>
        <p:nvSpPr>
          <p:cNvPr id="3" name="Content Placeholder 2"/>
          <p:cNvSpPr>
            <a:spLocks noGrp="1"/>
          </p:cNvSpPr>
          <p:nvPr>
            <p:ph idx="1"/>
          </p:nvPr>
        </p:nvSpPr>
        <p:spPr/>
        <p:txBody>
          <a:bodyPr/>
          <a:lstStyle/>
          <a:p>
            <a:r>
              <a:rPr lang="en-US" dirty="0"/>
              <a:t>Queues are another great way to exchange data </a:t>
            </a:r>
            <a:endParaRPr lang="en-US" dirty="0" smtClean="0"/>
          </a:p>
          <a:p>
            <a:r>
              <a:rPr lang="en-US" dirty="0" smtClean="0"/>
              <a:t>one </a:t>
            </a:r>
            <a:r>
              <a:rPr lang="en-US" dirty="0"/>
              <a:t>common use case is to have a client create a graph that loads the training data and pushes it into a queue, </a:t>
            </a:r>
            <a:endParaRPr lang="en-US" dirty="0" smtClean="0"/>
          </a:p>
          <a:p>
            <a:r>
              <a:rPr lang="en-US" dirty="0" smtClean="0"/>
              <a:t>while </a:t>
            </a:r>
            <a:r>
              <a:rPr lang="en-US" dirty="0"/>
              <a:t>another client creates a graph that pulls the data from the queue and trains a model </a:t>
            </a:r>
            <a:endParaRPr lang="en-US" dirty="0" smtClean="0"/>
          </a:p>
          <a:p>
            <a:r>
              <a:rPr lang="en-US" dirty="0" smtClean="0"/>
              <a:t>This </a:t>
            </a:r>
            <a:r>
              <a:rPr lang="en-US" dirty="0"/>
              <a:t>can speed up training considerably because the training operations don’t have to wait for the next mini-batch at every </a:t>
            </a:r>
            <a:r>
              <a:rPr lang="en-US" dirty="0" smtClean="0"/>
              <a:t>step</a:t>
            </a:r>
            <a:endParaRPr lang="en-US" dirty="0"/>
          </a:p>
        </p:txBody>
      </p:sp>
    </p:spTree>
    <p:extLst>
      <p:ext uri="{BB962C8B-B14F-4D97-AF65-F5344CB8AC3E}">
        <p14:creationId xmlns:p14="http://schemas.microsoft.com/office/powerpoint/2010/main" val="1708758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Asynchronous Communication Using </a:t>
            </a:r>
            <a:r>
              <a:rPr lang="en-US" b="1" dirty="0" smtClean="0"/>
              <a:t>Queues</a:t>
            </a:r>
            <a:endParaRPr lang="en-US" dirty="0"/>
          </a:p>
        </p:txBody>
      </p:sp>
      <p:sp>
        <p:nvSpPr>
          <p:cNvPr id="3" name="Content Placeholder 2"/>
          <p:cNvSpPr>
            <a:spLocks noGrp="1"/>
          </p:cNvSpPr>
          <p:nvPr>
            <p:ph idx="1"/>
          </p:nvPr>
        </p:nvSpPr>
        <p:spPr/>
        <p:txBody>
          <a:bodyPr/>
          <a:lstStyle/>
          <a:p>
            <a:r>
              <a:rPr lang="en-US" dirty="0"/>
              <a:t>simplest kind is the </a:t>
            </a:r>
            <a:r>
              <a:rPr lang="en-US" i="1" dirty="0"/>
              <a:t>first-in first-out</a:t>
            </a:r>
            <a:r>
              <a:rPr lang="en-US" dirty="0"/>
              <a:t> (</a:t>
            </a:r>
            <a:r>
              <a:rPr lang="en-US" i="1" dirty="0"/>
              <a:t>FIFO</a:t>
            </a:r>
            <a:r>
              <a:rPr lang="en-US" dirty="0"/>
              <a:t>) </a:t>
            </a:r>
            <a:r>
              <a:rPr lang="en-US" dirty="0" smtClean="0"/>
              <a:t>queue</a:t>
            </a:r>
          </a:p>
          <a:p>
            <a:r>
              <a:rPr lang="en-US" dirty="0" smtClean="0"/>
              <a:t>Can </a:t>
            </a:r>
            <a:r>
              <a:rPr lang="en-US" dirty="0" err="1" smtClean="0"/>
              <a:t>enqueue</a:t>
            </a:r>
            <a:r>
              <a:rPr lang="en-US" dirty="0" smtClean="0"/>
              <a:t> one item or many items</a:t>
            </a:r>
          </a:p>
          <a:p>
            <a:r>
              <a:rPr lang="en-US" dirty="0" smtClean="0"/>
              <a:t>Can </a:t>
            </a:r>
            <a:r>
              <a:rPr lang="en-US" dirty="0" err="1" smtClean="0"/>
              <a:t>dequeue</a:t>
            </a:r>
            <a:r>
              <a:rPr lang="en-US" dirty="0" smtClean="0"/>
              <a:t> one item or many items</a:t>
            </a:r>
          </a:p>
        </p:txBody>
      </p:sp>
      <p:pic>
        <p:nvPicPr>
          <p:cNvPr id="4" name="Picture 3"/>
          <p:cNvPicPr>
            <a:picLocks noChangeAspect="1"/>
          </p:cNvPicPr>
          <p:nvPr/>
        </p:nvPicPr>
        <p:blipFill>
          <a:blip r:embed="rId2"/>
          <a:stretch>
            <a:fillRect/>
          </a:stretch>
        </p:blipFill>
        <p:spPr>
          <a:xfrm>
            <a:off x="1644650" y="3445933"/>
            <a:ext cx="6972300" cy="2336800"/>
          </a:xfrm>
          <a:prstGeom prst="rect">
            <a:avLst/>
          </a:prstGeom>
        </p:spPr>
      </p:pic>
    </p:spTree>
    <p:extLst>
      <p:ext uri="{BB962C8B-B14F-4D97-AF65-F5344CB8AC3E}">
        <p14:creationId xmlns:p14="http://schemas.microsoft.com/office/powerpoint/2010/main" val="121260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Asynchronous Communication Using </a:t>
            </a:r>
            <a:r>
              <a:rPr lang="en-US" b="1" dirty="0" smtClean="0"/>
              <a:t>Queues</a:t>
            </a:r>
            <a:endParaRPr lang="en-US" dirty="0"/>
          </a:p>
        </p:txBody>
      </p:sp>
      <p:sp>
        <p:nvSpPr>
          <p:cNvPr id="3" name="Content Placeholder 2"/>
          <p:cNvSpPr>
            <a:spLocks noGrp="1"/>
          </p:cNvSpPr>
          <p:nvPr>
            <p:ph idx="1"/>
          </p:nvPr>
        </p:nvSpPr>
        <p:spPr/>
        <p:txBody>
          <a:bodyPr/>
          <a:lstStyle/>
          <a:p>
            <a:endParaRPr lang="en-US" dirty="0" smtClean="0"/>
          </a:p>
        </p:txBody>
      </p:sp>
      <p:pic>
        <p:nvPicPr>
          <p:cNvPr id="5" name="Picture 4"/>
          <p:cNvPicPr>
            <a:picLocks noChangeAspect="1"/>
          </p:cNvPicPr>
          <p:nvPr/>
        </p:nvPicPr>
        <p:blipFill>
          <a:blip r:embed="rId2"/>
          <a:stretch>
            <a:fillRect/>
          </a:stretch>
        </p:blipFill>
        <p:spPr>
          <a:xfrm>
            <a:off x="1098550" y="2142066"/>
            <a:ext cx="7454900" cy="3048000"/>
          </a:xfrm>
          <a:prstGeom prst="rect">
            <a:avLst/>
          </a:prstGeom>
        </p:spPr>
      </p:pic>
    </p:spTree>
    <p:extLst>
      <p:ext uri="{BB962C8B-B14F-4D97-AF65-F5344CB8AC3E}">
        <p14:creationId xmlns:p14="http://schemas.microsoft.com/office/powerpoint/2010/main" val="1793462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endParaRPr lang="en-US" sz="4800" dirty="0" smtClean="0"/>
          </a:p>
          <a:p>
            <a:pPr marL="0" indent="0">
              <a:buNone/>
            </a:pPr>
            <a:endParaRPr lang="en-US" sz="4800" dirty="0"/>
          </a:p>
          <a:p>
            <a:pPr marL="0" indent="0">
              <a:buNone/>
            </a:pPr>
            <a:r>
              <a:rPr lang="en-US" sz="4800" dirty="0" smtClean="0"/>
              <a:t>Distributed system code demo</a:t>
            </a:r>
            <a:endParaRPr lang="en-US" sz="4800" dirty="0"/>
          </a:p>
        </p:txBody>
      </p:sp>
    </p:spTree>
    <p:extLst>
      <p:ext uri="{BB962C8B-B14F-4D97-AF65-F5344CB8AC3E}">
        <p14:creationId xmlns:p14="http://schemas.microsoft.com/office/powerpoint/2010/main" val="1296181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33" y="2583392"/>
            <a:ext cx="10515600" cy="1325563"/>
          </a:xfrm>
        </p:spPr>
        <p:txBody>
          <a:bodyPr/>
          <a:lstStyle/>
          <a:p>
            <a:pPr algn="ctr"/>
            <a:r>
              <a:rPr lang="en-US" sz="5400" b="1" dirty="0"/>
              <a:t>P</a:t>
            </a:r>
            <a:r>
              <a:rPr lang="en-US" sz="5400" b="1" dirty="0" smtClean="0"/>
              <a:t>ractice time</a:t>
            </a:r>
            <a:endParaRPr lang="en-US" sz="5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47435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Small dose of machine learning basics</a:t>
            </a:r>
            <a:endParaRPr lang="en-US" dirty="0"/>
          </a:p>
        </p:txBody>
      </p:sp>
    </p:spTree>
    <p:extLst>
      <p:ext uri="{BB962C8B-B14F-4D97-AF65-F5344CB8AC3E}">
        <p14:creationId xmlns:p14="http://schemas.microsoft.com/office/powerpoint/2010/main" val="304850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and Libraries</a:t>
            </a:r>
            <a:endParaRPr lang="en-US" dirty="0"/>
          </a:p>
        </p:txBody>
      </p:sp>
      <p:sp>
        <p:nvSpPr>
          <p:cNvPr id="3" name="Content Placeholder 2"/>
          <p:cNvSpPr>
            <a:spLocks noGrp="1"/>
          </p:cNvSpPr>
          <p:nvPr>
            <p:ph idx="1"/>
          </p:nvPr>
        </p:nvSpPr>
        <p:spPr/>
        <p:txBody>
          <a:bodyPr/>
          <a:lstStyle/>
          <a:p>
            <a:r>
              <a:rPr lang="en-US" dirty="0" smtClean="0"/>
              <a:t>Few frameworks</a:t>
            </a:r>
          </a:p>
          <a:p>
            <a:pPr lvl="1"/>
            <a:r>
              <a:rPr lang="en-US" dirty="0" err="1" smtClean="0"/>
              <a:t>Scikit</a:t>
            </a:r>
            <a:r>
              <a:rPr lang="en-US" dirty="0" smtClean="0"/>
              <a:t> learn</a:t>
            </a:r>
          </a:p>
          <a:p>
            <a:pPr lvl="1"/>
            <a:r>
              <a:rPr lang="en-US" dirty="0" err="1" smtClean="0"/>
              <a:t>TensorFlow</a:t>
            </a:r>
            <a:endParaRPr lang="en-US" dirty="0" smtClean="0"/>
          </a:p>
          <a:p>
            <a:pPr lvl="1"/>
            <a:r>
              <a:rPr lang="en-US" dirty="0" err="1" smtClean="0"/>
              <a:t>Caffee</a:t>
            </a:r>
            <a:endParaRPr lang="en-US" dirty="0" smtClean="0"/>
          </a:p>
          <a:p>
            <a:pPr lvl="1"/>
            <a:r>
              <a:rPr lang="en-US" dirty="0" err="1" smtClean="0"/>
              <a:t>MXNet</a:t>
            </a:r>
            <a:endParaRPr lang="en-US" dirty="0" smtClean="0"/>
          </a:p>
          <a:p>
            <a:pPr marL="457200" lvl="1" indent="0">
              <a:buNone/>
            </a:pPr>
            <a:r>
              <a:rPr lang="mr-IN" dirty="0" smtClean="0"/>
              <a:t>…</a:t>
            </a:r>
            <a:r>
              <a:rPr lang="en-US" dirty="0" smtClean="0"/>
              <a:t>.</a:t>
            </a:r>
            <a:endParaRPr lang="en-US" dirty="0"/>
          </a:p>
        </p:txBody>
      </p:sp>
    </p:spTree>
    <p:extLst>
      <p:ext uri="{BB962C8B-B14F-4D97-AF65-F5344CB8AC3E}">
        <p14:creationId xmlns:p14="http://schemas.microsoft.com/office/powerpoint/2010/main" val="34494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TensorFlow</a:t>
            </a:r>
            <a:endParaRPr lang="en-US" dirty="0"/>
          </a:p>
        </p:txBody>
      </p:sp>
      <p:sp>
        <p:nvSpPr>
          <p:cNvPr id="3" name="Content Placeholder 2"/>
          <p:cNvSpPr>
            <a:spLocks noGrp="1"/>
          </p:cNvSpPr>
          <p:nvPr>
            <p:ph idx="1"/>
          </p:nvPr>
        </p:nvSpPr>
        <p:spPr/>
        <p:txBody>
          <a:bodyPr/>
          <a:lstStyle/>
          <a:p>
            <a:r>
              <a:rPr lang="en-US" dirty="0" smtClean="0"/>
              <a:t>Tensor is a python library used to design and develop, and train deep learning neural networks</a:t>
            </a:r>
          </a:p>
        </p:txBody>
      </p:sp>
    </p:spTree>
    <p:extLst>
      <p:ext uri="{BB962C8B-B14F-4D97-AF65-F5344CB8AC3E}">
        <p14:creationId xmlns:p14="http://schemas.microsoft.com/office/powerpoint/2010/main" val="5570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a:t>
            </a:r>
            <a:endParaRPr lang="en-US" dirty="0"/>
          </a:p>
        </p:txBody>
      </p:sp>
      <p:sp>
        <p:nvSpPr>
          <p:cNvPr id="3" name="Content Placeholder 2"/>
          <p:cNvSpPr>
            <a:spLocks noGrp="1"/>
          </p:cNvSpPr>
          <p:nvPr>
            <p:ph idx="1"/>
          </p:nvPr>
        </p:nvSpPr>
        <p:spPr/>
        <p:txBody>
          <a:bodyPr/>
          <a:lstStyle/>
          <a:p>
            <a:r>
              <a:rPr lang="en-US" dirty="0" smtClean="0"/>
              <a:t>Tensors are the standard way of representing data in tensor flow</a:t>
            </a:r>
          </a:p>
          <a:p>
            <a:r>
              <a:rPr lang="en-US" dirty="0" smtClean="0"/>
              <a:t>A </a:t>
            </a:r>
            <a:r>
              <a:rPr lang="en-US" dirty="0"/>
              <a:t>tensor can be represented as an organized </a:t>
            </a:r>
            <a:r>
              <a:rPr lang="en-US" dirty="0">
                <a:hlinkClick r:id="rId2" tooltip="Array data structure"/>
              </a:rPr>
              <a:t>multidimensional array</a:t>
            </a:r>
            <a:r>
              <a:rPr lang="en-US" dirty="0"/>
              <a:t> of numerical values</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2045847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rank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344312"/>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1600200"/>
                <a:gridCol w="3166533"/>
                <a:gridCol w="3119967"/>
                <a:gridCol w="2628900"/>
              </a:tblGrid>
              <a:tr h="370840">
                <a:tc>
                  <a:txBody>
                    <a:bodyPr/>
                    <a:lstStyle/>
                    <a:p>
                      <a:r>
                        <a:rPr lang="en-US" dirty="0" smtClean="0"/>
                        <a:t>Rank</a:t>
                      </a:r>
                      <a:endParaRPr lang="en-US" dirty="0"/>
                    </a:p>
                  </a:txBody>
                  <a:tcPr/>
                </a:tc>
                <a:tc>
                  <a:txBody>
                    <a:bodyPr/>
                    <a:lstStyle/>
                    <a:p>
                      <a:r>
                        <a:rPr lang="en-US" dirty="0" smtClean="0"/>
                        <a:t>Math</a:t>
                      </a:r>
                      <a:r>
                        <a:rPr lang="en-US" baseline="0" dirty="0" smtClean="0"/>
                        <a:t> Entity</a:t>
                      </a:r>
                      <a:endParaRPr lang="en-US" dirty="0"/>
                    </a:p>
                  </a:txBody>
                  <a:tcPr/>
                </a:tc>
                <a:tc>
                  <a:txBody>
                    <a:bodyPr/>
                    <a:lstStyle/>
                    <a:p>
                      <a:r>
                        <a:rPr lang="en-US" dirty="0" smtClean="0"/>
                        <a:t>Python</a:t>
                      </a:r>
                      <a:r>
                        <a:rPr lang="en-US" baseline="0" dirty="0" smtClean="0"/>
                        <a:t> Example</a:t>
                      </a:r>
                      <a:endParaRPr lang="en-US" dirty="0"/>
                    </a:p>
                  </a:txBody>
                  <a:tcPr/>
                </a:tc>
                <a:tc>
                  <a:txBody>
                    <a:bodyPr/>
                    <a:lstStyle/>
                    <a:p>
                      <a:endParaRPr lang="en-US"/>
                    </a:p>
                  </a:txBody>
                  <a:tcPr/>
                </a:tc>
              </a:tr>
              <a:tr h="370840">
                <a:tc>
                  <a:txBody>
                    <a:bodyPr/>
                    <a:lstStyle/>
                    <a:p>
                      <a:r>
                        <a:rPr lang="en-US" dirty="0" smtClean="0"/>
                        <a:t>0</a:t>
                      </a:r>
                      <a:endParaRPr lang="en-US" dirty="0"/>
                    </a:p>
                  </a:txBody>
                  <a:tcPr/>
                </a:tc>
                <a:tc>
                  <a:txBody>
                    <a:bodyPr/>
                    <a:lstStyle/>
                    <a:p>
                      <a:r>
                        <a:rPr lang="en-US" dirty="0" smtClean="0"/>
                        <a:t>Scalar</a:t>
                      </a:r>
                      <a:r>
                        <a:rPr lang="en-US" baseline="0" dirty="0" smtClean="0"/>
                        <a:t> (Magnitude only)</a:t>
                      </a:r>
                      <a:endParaRPr lang="en-US" dirty="0"/>
                    </a:p>
                  </a:txBody>
                  <a:tcPr/>
                </a:tc>
                <a:tc>
                  <a:txBody>
                    <a:bodyPr/>
                    <a:lstStyle/>
                    <a:p>
                      <a:r>
                        <a:rPr lang="en-US" dirty="0" smtClean="0"/>
                        <a:t>S = 483</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r>
                        <a:rPr lang="en-US" dirty="0" smtClean="0"/>
                        <a:t>Vector (magnitude and direction)</a:t>
                      </a:r>
                      <a:endParaRPr lang="en-US" dirty="0"/>
                    </a:p>
                  </a:txBody>
                  <a:tcPr/>
                </a:tc>
                <a:tc>
                  <a:txBody>
                    <a:bodyPr/>
                    <a:lstStyle/>
                    <a:p>
                      <a:r>
                        <a:rPr lang="en-US" dirty="0" smtClean="0"/>
                        <a:t>V</a:t>
                      </a:r>
                      <a:r>
                        <a:rPr lang="en-US" baseline="0" dirty="0" smtClean="0"/>
                        <a:t> = [1.1, 2.2, 3.3]</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r>
                        <a:rPr lang="en-US" dirty="0" smtClean="0"/>
                        <a:t>Matrix (table of numbers)</a:t>
                      </a:r>
                      <a:endParaRPr lang="en-US" dirty="0"/>
                    </a:p>
                  </a:txBody>
                  <a:tcPr/>
                </a:tc>
                <a:tc>
                  <a:txBody>
                    <a:bodyPr/>
                    <a:lstStyle/>
                    <a:p>
                      <a:r>
                        <a:rPr lang="en-US" dirty="0" smtClean="0"/>
                        <a:t>M</a:t>
                      </a:r>
                      <a:r>
                        <a:rPr lang="en-US" baseline="0" dirty="0" smtClean="0"/>
                        <a:t> = [[1,2,3],[4,5,6],[7,8,9]]</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r>
                        <a:rPr lang="en-US" dirty="0" smtClean="0"/>
                        <a:t>3-Tensor</a:t>
                      </a:r>
                      <a:r>
                        <a:rPr lang="en-US" baseline="0" dirty="0" smtClean="0"/>
                        <a:t> (cube of numbers)</a:t>
                      </a:r>
                      <a:endParaRPr lang="en-US" dirty="0"/>
                    </a:p>
                  </a:txBody>
                  <a:tcPr/>
                </a:tc>
                <a:tc>
                  <a:txBody>
                    <a:bodyPr/>
                    <a:lstStyle/>
                    <a:p>
                      <a:r>
                        <a:rPr lang="en-US" dirty="0" smtClean="0"/>
                        <a:t>T = [[[1],[2],[3]], [4],[5],[6]]]</a:t>
                      </a:r>
                      <a:endParaRPr lang="en-US" dirty="0"/>
                    </a:p>
                  </a:txBody>
                  <a:tcPr/>
                </a:tc>
                <a:tc>
                  <a:txBody>
                    <a:bodyPr/>
                    <a:lstStyle/>
                    <a:p>
                      <a:endParaRPr lang="en-US"/>
                    </a:p>
                  </a:txBody>
                  <a:tcPr/>
                </a:tc>
              </a:tr>
              <a:tr h="370840">
                <a:tc>
                  <a:txBody>
                    <a:bodyPr/>
                    <a:lstStyle/>
                    <a:p>
                      <a:r>
                        <a:rPr lang="en-US" dirty="0" smtClean="0"/>
                        <a:t>n</a:t>
                      </a:r>
                      <a:endParaRPr lang="en-US" dirty="0"/>
                    </a:p>
                  </a:txBody>
                  <a:tcPr/>
                </a:tc>
                <a:tc>
                  <a:txBody>
                    <a:bodyPr/>
                    <a:lstStyle/>
                    <a:p>
                      <a:r>
                        <a:rPr lang="en-US" dirty="0" smtClean="0"/>
                        <a:t>N-Tensor</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73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datatypes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0219185"/>
              </p:ext>
            </p:extLst>
          </p:nvPr>
        </p:nvGraphicFramePr>
        <p:xfrm>
          <a:off x="838200" y="1825625"/>
          <a:ext cx="7010400" cy="3708400"/>
        </p:xfrm>
        <a:graphic>
          <a:graphicData uri="http://schemas.openxmlformats.org/drawingml/2006/table">
            <a:tbl>
              <a:tblPr firstRow="1" bandRow="1">
                <a:tableStyleId>{5C22544A-7EE6-4342-B048-85BDC9FD1C3A}</a:tableStyleId>
              </a:tblPr>
              <a:tblGrid>
                <a:gridCol w="3505200"/>
                <a:gridCol w="3505200"/>
              </a:tblGrid>
              <a:tr h="370840">
                <a:tc>
                  <a:txBody>
                    <a:bodyPr/>
                    <a:lstStyle/>
                    <a:p>
                      <a:r>
                        <a:rPr lang="en-US" dirty="0" smtClean="0"/>
                        <a:t>Data</a:t>
                      </a:r>
                      <a:r>
                        <a:rPr lang="en-US" baseline="0" dirty="0" smtClean="0"/>
                        <a:t> Type</a:t>
                      </a:r>
                      <a:endParaRPr lang="en-US" dirty="0"/>
                    </a:p>
                  </a:txBody>
                  <a:tcPr/>
                </a:tc>
                <a:tc>
                  <a:txBody>
                    <a:bodyPr/>
                    <a:lstStyle/>
                    <a:p>
                      <a:endParaRPr lang="en-US"/>
                    </a:p>
                  </a:txBody>
                  <a:tcPr/>
                </a:tc>
              </a:tr>
              <a:tr h="370840">
                <a:tc>
                  <a:txBody>
                    <a:bodyPr/>
                    <a:lstStyle/>
                    <a:p>
                      <a:r>
                        <a:rPr lang="en-US" dirty="0" smtClean="0"/>
                        <a:t>DT_FLOAT</a:t>
                      </a:r>
                      <a:endParaRPr lang="en-US" dirty="0"/>
                    </a:p>
                  </a:txBody>
                  <a:tcPr/>
                </a:tc>
                <a:tc>
                  <a:txBody>
                    <a:bodyPr/>
                    <a:lstStyle/>
                    <a:p>
                      <a:r>
                        <a:rPr lang="en-US" dirty="0" smtClean="0"/>
                        <a:t>tf.float32</a:t>
                      </a:r>
                      <a:endParaRPr lang="en-US" dirty="0"/>
                    </a:p>
                  </a:txBody>
                  <a:tcPr/>
                </a:tc>
              </a:tr>
              <a:tr h="370840">
                <a:tc>
                  <a:txBody>
                    <a:bodyPr/>
                    <a:lstStyle/>
                    <a:p>
                      <a:r>
                        <a:rPr lang="en-US" dirty="0" smtClean="0"/>
                        <a:t>DT_DOUBLE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tf.float64</a:t>
                      </a:r>
                    </a:p>
                  </a:txBody>
                  <a:tcPr/>
                </a:tc>
              </a:tr>
              <a:tr h="370840">
                <a:tc>
                  <a:txBody>
                    <a:bodyPr/>
                    <a:lstStyle/>
                    <a:p>
                      <a:r>
                        <a:rPr lang="en-US" dirty="0" smtClean="0"/>
                        <a:t>DT_INT8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tf.int8</a:t>
                      </a:r>
                    </a:p>
                  </a:txBody>
                  <a:tcPr/>
                </a:tc>
              </a:tr>
              <a:tr h="370840">
                <a:tc>
                  <a:txBody>
                    <a:bodyPr/>
                    <a:lstStyle/>
                    <a:p>
                      <a:r>
                        <a:rPr lang="en-US" dirty="0" smtClean="0"/>
                        <a:t>DT_INT16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tf.int16</a:t>
                      </a:r>
                    </a:p>
                  </a:txBody>
                  <a:tcPr/>
                </a:tc>
              </a:tr>
              <a:tr h="370840">
                <a:tc>
                  <a:txBody>
                    <a:bodyPr/>
                    <a:lstStyle/>
                    <a:p>
                      <a:r>
                        <a:rPr lang="en-US" dirty="0" smtClean="0"/>
                        <a:t>DT_INT32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tf.int32</a:t>
                      </a:r>
                    </a:p>
                  </a:txBody>
                  <a:tcPr/>
                </a:tc>
              </a:tr>
              <a:tr h="370840">
                <a:tc>
                  <a:txBody>
                    <a:bodyPr/>
                    <a:lstStyle/>
                    <a:p>
                      <a:r>
                        <a:rPr lang="en-US" dirty="0" smtClean="0"/>
                        <a:t>DT_INT64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tf.int64</a:t>
                      </a:r>
                      <a:endParaRPr lang="en-US" dirty="0"/>
                    </a:p>
                  </a:txBody>
                  <a:tcPr/>
                </a:tc>
              </a:tr>
              <a:tr h="370840">
                <a:tc>
                  <a:txBody>
                    <a:bodyPr/>
                    <a:lstStyle/>
                    <a:p>
                      <a:r>
                        <a:rPr lang="en-US" dirty="0" smtClean="0"/>
                        <a:t>DT_UINT8</a:t>
                      </a:r>
                      <a:endParaRPr lang="en-US" dirty="0"/>
                    </a:p>
                  </a:txBody>
                  <a:tcPr/>
                </a:tc>
                <a:tc>
                  <a:txBody>
                    <a:bodyPr/>
                    <a:lstStyle/>
                    <a:p>
                      <a:r>
                        <a:rPr lang="en-US" dirty="0" smtClean="0"/>
                        <a:t>tf.uint8</a:t>
                      </a:r>
                      <a:endParaRPr lang="en-US" dirty="0"/>
                    </a:p>
                  </a:txBody>
                  <a:tcPr/>
                </a:tc>
              </a:tr>
              <a:tr h="370840">
                <a:tc>
                  <a:txBody>
                    <a:bodyPr/>
                    <a:lstStyle/>
                    <a:p>
                      <a:r>
                        <a:rPr lang="en-US" dirty="0" smtClean="0"/>
                        <a:t>DT_STRING</a:t>
                      </a:r>
                      <a:endParaRPr lang="en-US" dirty="0"/>
                    </a:p>
                  </a:txBody>
                  <a:tcPr/>
                </a:tc>
                <a:tc>
                  <a:txBody>
                    <a:bodyPr/>
                    <a:lstStyle/>
                    <a:p>
                      <a:r>
                        <a:rPr lang="en-US" dirty="0" err="1" smtClean="0"/>
                        <a:t>tf.string</a:t>
                      </a:r>
                      <a:endParaRPr lang="en-US" dirty="0"/>
                    </a:p>
                  </a:txBody>
                  <a:tcPr/>
                </a:tc>
              </a:tr>
              <a:tr h="370840">
                <a:tc>
                  <a:txBody>
                    <a:bodyPr/>
                    <a:lstStyle/>
                    <a:p>
                      <a:r>
                        <a:rPr lang="en-US" dirty="0" smtClean="0"/>
                        <a:t>DT_BOOL</a:t>
                      </a:r>
                      <a:endParaRPr lang="en-US" dirty="0"/>
                    </a:p>
                  </a:txBody>
                  <a:tcPr/>
                </a:tc>
                <a:tc>
                  <a:txBody>
                    <a:bodyPr/>
                    <a:lstStyle/>
                    <a:p>
                      <a:r>
                        <a:rPr lang="en-US" dirty="0" err="1" smtClean="0"/>
                        <a:t>tf.bool</a:t>
                      </a:r>
                      <a:endParaRPr lang="en-US" dirty="0"/>
                    </a:p>
                  </a:txBody>
                  <a:tcPr/>
                </a:tc>
              </a:tr>
            </a:tbl>
          </a:graphicData>
        </a:graphic>
      </p:graphicFrame>
    </p:spTree>
    <p:extLst>
      <p:ext uri="{BB962C8B-B14F-4D97-AF65-F5344CB8AC3E}">
        <p14:creationId xmlns:p14="http://schemas.microsoft.com/office/powerpoint/2010/main" val="58850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TensorFlow</a:t>
            </a:r>
            <a:r>
              <a:rPr lang="en-US" dirty="0" smtClean="0"/>
              <a:t> graph</a:t>
            </a:r>
            <a:endParaRPr lang="en-US" dirty="0"/>
          </a:p>
        </p:txBody>
      </p:sp>
      <p:sp>
        <p:nvSpPr>
          <p:cNvPr id="3" name="Content Placeholder 2"/>
          <p:cNvSpPr>
            <a:spLocks noGrp="1"/>
          </p:cNvSpPr>
          <p:nvPr>
            <p:ph idx="1"/>
          </p:nvPr>
        </p:nvSpPr>
        <p:spPr/>
        <p:txBody>
          <a:bodyPr/>
          <a:lstStyle/>
          <a:p>
            <a:r>
              <a:rPr lang="en-US" dirty="0"/>
              <a:t>In </a:t>
            </a:r>
            <a:r>
              <a:rPr lang="en-US" dirty="0" err="1"/>
              <a:t>TensorFlow</a:t>
            </a:r>
            <a:r>
              <a:rPr lang="en-US" dirty="0"/>
              <a:t>, computation is approached as a data graph</a:t>
            </a:r>
          </a:p>
          <a:p>
            <a:endParaRPr lang="en-US" dirty="0"/>
          </a:p>
        </p:txBody>
      </p:sp>
      <p:sp>
        <p:nvSpPr>
          <p:cNvPr id="4" name="Rectangle 3"/>
          <p:cNvSpPr/>
          <p:nvPr/>
        </p:nvSpPr>
        <p:spPr>
          <a:xfrm>
            <a:off x="3640667" y="2726265"/>
            <a:ext cx="3894666" cy="34882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78868" y="3058849"/>
            <a:ext cx="2472266"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a:t>
            </a:r>
            <a:endParaRPr lang="en-US" dirty="0"/>
          </a:p>
        </p:txBody>
      </p:sp>
      <p:sp>
        <p:nvSpPr>
          <p:cNvPr id="6" name="Rectangle 5"/>
          <p:cNvSpPr/>
          <p:nvPr/>
        </p:nvSpPr>
        <p:spPr>
          <a:xfrm>
            <a:off x="4478868" y="4229763"/>
            <a:ext cx="2472266"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Matmul</a:t>
            </a:r>
            <a:endParaRPr lang="en-US" dirty="0"/>
          </a:p>
        </p:txBody>
      </p:sp>
      <p:sp>
        <p:nvSpPr>
          <p:cNvPr id="7" name="Oval 6"/>
          <p:cNvSpPr/>
          <p:nvPr/>
        </p:nvSpPr>
        <p:spPr>
          <a:xfrm>
            <a:off x="4332817" y="5194829"/>
            <a:ext cx="508000"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8" name="Oval 7"/>
          <p:cNvSpPr/>
          <p:nvPr/>
        </p:nvSpPr>
        <p:spPr>
          <a:xfrm>
            <a:off x="6265333" y="5160963"/>
            <a:ext cx="508000"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9" name="Oval 8"/>
          <p:cNvSpPr/>
          <p:nvPr/>
        </p:nvSpPr>
        <p:spPr>
          <a:xfrm>
            <a:off x="3640667" y="3840428"/>
            <a:ext cx="508000" cy="57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0" name="Frame 9"/>
          <p:cNvSpPr/>
          <p:nvPr/>
        </p:nvSpPr>
        <p:spPr>
          <a:xfrm>
            <a:off x="3640668" y="5770562"/>
            <a:ext cx="3894666" cy="44397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Graph</a:t>
            </a:r>
            <a:endParaRPr lang="en-US" dirty="0">
              <a:solidFill>
                <a:schemeClr val="tx1"/>
              </a:solidFill>
            </a:endParaRPr>
          </a:p>
        </p:txBody>
      </p:sp>
      <p:cxnSp>
        <p:nvCxnSpPr>
          <p:cNvPr id="11" name="Straight Arrow Connector 10"/>
          <p:cNvCxnSpPr/>
          <p:nvPr/>
        </p:nvCxnSpPr>
        <p:spPr>
          <a:xfrm flipV="1">
            <a:off x="4586817" y="4771629"/>
            <a:ext cx="254000" cy="42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299200" y="4771629"/>
            <a:ext cx="196850" cy="42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7"/>
          </p:cNvCxnSpPr>
          <p:nvPr/>
        </p:nvCxnSpPr>
        <p:spPr>
          <a:xfrm flipV="1">
            <a:off x="4074272" y="3566849"/>
            <a:ext cx="639545" cy="35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a:endCxn id="6" idx="2"/>
          </p:cNvCxnSpPr>
          <p:nvPr/>
        </p:nvCxnSpPr>
        <p:spPr>
          <a:xfrm flipV="1">
            <a:off x="5715001" y="3566849"/>
            <a:ext cx="0" cy="66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68967" y="4652963"/>
            <a:ext cx="1337733" cy="508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Tensor</a:t>
            </a:r>
            <a:endParaRPr lang="en-US" dirty="0"/>
          </a:p>
        </p:txBody>
      </p:sp>
      <p:sp>
        <p:nvSpPr>
          <p:cNvPr id="16" name="Rectangle 15"/>
          <p:cNvSpPr/>
          <p:nvPr/>
        </p:nvSpPr>
        <p:spPr>
          <a:xfrm>
            <a:off x="8957734" y="3237795"/>
            <a:ext cx="1337733" cy="5080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Function</a:t>
            </a:r>
            <a:endParaRPr lang="en-US" dirty="0"/>
          </a:p>
        </p:txBody>
      </p:sp>
      <p:cxnSp>
        <p:nvCxnSpPr>
          <p:cNvPr id="17" name="Straight Arrow Connector 16"/>
          <p:cNvCxnSpPr>
            <a:endCxn id="11" idx="2"/>
          </p:cNvCxnSpPr>
          <p:nvPr/>
        </p:nvCxnSpPr>
        <p:spPr>
          <a:xfrm flipV="1">
            <a:off x="2878667" y="4128295"/>
            <a:ext cx="762000" cy="643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2"/>
          </p:cNvCxnSpPr>
          <p:nvPr/>
        </p:nvCxnSpPr>
        <p:spPr>
          <a:xfrm>
            <a:off x="2878667" y="5076362"/>
            <a:ext cx="1454150" cy="406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2"/>
          </p:cNvCxnSpPr>
          <p:nvPr/>
        </p:nvCxnSpPr>
        <p:spPr>
          <a:xfrm>
            <a:off x="2806700" y="4906963"/>
            <a:ext cx="3458633" cy="541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976533" y="3721476"/>
            <a:ext cx="1981202" cy="79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976533" y="3286919"/>
            <a:ext cx="1981201" cy="204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25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10781</TotalTime>
  <Words>695</Words>
  <Application>Microsoft Macintosh PowerPoint</Application>
  <PresentationFormat>Widescreen</PresentationFormat>
  <Paragraphs>134</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Mangal</vt:lpstr>
      <vt:lpstr>Office Theme</vt:lpstr>
      <vt:lpstr>PowerPoint Presentation</vt:lpstr>
      <vt:lpstr>Agenda</vt:lpstr>
      <vt:lpstr>Machine Learning</vt:lpstr>
      <vt:lpstr>Frameworks and Libraries</vt:lpstr>
      <vt:lpstr>TensorFlow</vt:lpstr>
      <vt:lpstr>Tensor</vt:lpstr>
      <vt:lpstr>Tensor rank</vt:lpstr>
      <vt:lpstr>Tensor datatypes</vt:lpstr>
      <vt:lpstr>TensorFlow graph</vt:lpstr>
      <vt:lpstr>Tensor flow basic code</vt:lpstr>
      <vt:lpstr>PowerPoint Presentation</vt:lpstr>
      <vt:lpstr>PowerPoint Presentation</vt:lpstr>
      <vt:lpstr>Why tensor flow</vt:lpstr>
      <vt:lpstr>PowerPoint Presentation</vt:lpstr>
      <vt:lpstr>Distributed TensorFlow</vt:lpstr>
      <vt:lpstr>Multiple Devices on a Single Machine</vt:lpstr>
      <vt:lpstr>Multiple Devices on a Single Machine</vt:lpstr>
      <vt:lpstr>PowerPoint Presentation</vt:lpstr>
      <vt:lpstr>Multiple Devices Across Multiple Servers</vt:lpstr>
      <vt:lpstr>Multiple Devices Across Multiple Servers</vt:lpstr>
      <vt:lpstr>Multiple Devices Across Multiple Servers</vt:lpstr>
      <vt:lpstr>Multiple Devices Across Multiple Servers</vt:lpstr>
      <vt:lpstr>Asynchronous Communication Using Queues</vt:lpstr>
      <vt:lpstr>Asynchronous Communication Using Queues</vt:lpstr>
      <vt:lpstr>Asynchronous Communication Using Queues</vt:lpstr>
      <vt:lpstr>PowerPoint Presentation</vt:lpstr>
      <vt:lpstr>Practice time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Ayush Singhal</cp:lastModifiedBy>
  <cp:revision>298</cp:revision>
  <dcterms:created xsi:type="dcterms:W3CDTF">2016-09-19T12:17:07Z</dcterms:created>
  <dcterms:modified xsi:type="dcterms:W3CDTF">2017-12-07T03:43:58Z</dcterms:modified>
</cp:coreProperties>
</file>