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Brand" initials="JB" lastIdx="1" clrIdx="0">
    <p:extLst>
      <p:ext uri="{19B8F6BF-5375-455C-9EA6-DF929625EA0E}">
        <p15:presenceInfo xmlns:p15="http://schemas.microsoft.com/office/powerpoint/2012/main" userId="e766af4b2f048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94646" autoAdjust="0"/>
  </p:normalViewPr>
  <p:slideViewPr>
    <p:cSldViewPr snapToGrid="0">
      <p:cViewPr varScale="1">
        <p:scale>
          <a:sx n="69" d="100"/>
          <a:sy n="69" d="100"/>
        </p:scale>
        <p:origin x="67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87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52BC-EEAE-470B-B741-079E9AD70C4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1F79-E086-4923-8DAC-6F38A4C0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1F79-E086-4923-8DAC-6F38A4C0F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F6AA-098B-4900-B0B0-D8D802D3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BE34-708F-40F4-A78F-5C8F1BCB0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4962-902F-4E70-87E6-AC4F864B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4245-0AB3-4C0C-9812-D13B391C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EFFD-A286-4BB7-8247-DB9FE942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22B-16FA-4567-981C-61B41F2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636E9-2791-407B-A028-52C68F93F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F52C-F8A5-41B9-80EC-2FA445F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3EE0-5606-445D-9527-9EE98BCC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B1C4-F45E-4368-B26D-37A29BC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01A33-8D52-42C9-965C-F4A54C19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484B3-3EF7-436D-AD4B-D2DBC0E7A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69791-E072-4D20-8F20-4F8ECBE9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0AA7-F793-428B-A235-84084A4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916D-96E7-484F-8211-F0BC14D7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315D-22AD-40FF-B57D-3A6A938B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029C-A9A5-4708-9F8E-5CC2E234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489C-2D2F-48DE-9D3F-1F05A34B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5C0C-BA38-47F0-A85F-9AB61C09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FA6F-424D-45C6-886F-1F114671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3F1B-5973-4E5F-A8FC-300C2E0E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A621-40FA-4AD9-A88E-C126FF19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E6B2-20D7-4CAB-9FA2-D5168C9A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A7DE-8DEB-4AA7-A286-6604A91E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A457-2FC5-4E85-BD16-2F6B2C21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090-291E-45CA-9F96-042B0C0D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969-E54D-4402-BE20-4DCFAC7C6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DB31-8CEA-4821-94EA-08F686A4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CCA5-0C76-4A28-83CA-AB8BC874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CC8E-5457-44D2-A10F-C679AE20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A525F-C800-4973-A13B-09A03216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C51A-641E-41EC-8178-3FF66C62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6D3A-75FE-45EB-9994-5E3ECC5C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43E2-FD6E-4434-8E0E-C77ECABB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21AB6-B6C1-4219-A54F-D1FBC3A1F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168CE-9F82-405B-B630-1A3B88497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69768-AA2B-4175-86C7-517B2AAA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D1B0F-F946-4934-BC61-ABB5889E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E669-F5F2-49E3-A92F-84E36D73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548D-9DCE-4555-B870-AD2FAE6F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7F548-3194-4EB9-8736-3BB3820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D6623-77C9-45D9-8D43-4517A7DA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811B0-332F-4FAA-8FAE-1E5F6CEA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C4793-6436-4A22-839C-93A1330B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5B284-AFE8-4E90-AD52-4A069024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4ADB-22F8-4943-B98E-BFA45BC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B9C-A90B-464B-99A5-47247104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2622-8D05-467D-9171-B1F25AFA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8855-EAAA-4F38-BFB0-D13FE991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4BE2D-64D0-4AE2-B502-EA8781FE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B5EF-25CB-4845-9112-AABF690B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ED50-7B6D-418B-AF78-D0702D57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563E-96E7-4951-82C0-749FB6BB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FB959-E93E-4158-A27F-675EAAC8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B431F-322D-4577-B17F-4D2580CC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DCE3B-B436-43D9-A257-6FD3A18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20E7E-409A-4B76-859C-C2F163AD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A8AD7-E73B-4E88-B98D-64D6FF09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205F5-2B0C-4015-9F15-11B1AFDD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F6CC-C0A9-42F6-9739-4E752B54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21B2-7167-493D-96E1-2CBA68D9B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DB67-5B01-455D-8B07-C8352C734CC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4A39-0DF6-479F-BCBF-F85958F56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EB74-1FB4-4751-8E86-0A355F743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6235-4170-449D-B759-9C1050EF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B8D7-FD0A-4059-B152-0560A0F8F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</a:rPr>
              <a:t>Russian Sage</a:t>
            </a:r>
            <a:br>
              <a:rPr lang="en-US" sz="3600" dirty="0">
                <a:latin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</a:rPr>
              <a:t>Perovskia</a:t>
            </a:r>
            <a:r>
              <a:rPr lang="en-US" sz="3600" i="1" dirty="0">
                <a:latin typeface="Arial" panose="020B0604020202020204" pitchFamily="34" charset="0"/>
              </a:rPr>
              <a:t> </a:t>
            </a:r>
            <a:r>
              <a:rPr lang="en-US" sz="3600" i="1" dirty="0" err="1">
                <a:latin typeface="Arial" panose="020B0604020202020204" pitchFamily="34" charset="0"/>
              </a:rPr>
              <a:t>atriplicifolia</a:t>
            </a:r>
            <a:br>
              <a:rPr lang="en-US" sz="3600" dirty="0">
                <a:latin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0F6C9-1410-4426-9F94-63CBA65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Brand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8CF19-F9EC-4558-9373-F0874F6E0118}"/>
              </a:ext>
            </a:extLst>
          </p:cNvPr>
          <p:cNvSpPr/>
          <p:nvPr/>
        </p:nvSpPr>
        <p:spPr>
          <a:xfrm>
            <a:off x="254833" y="6239782"/>
            <a:ext cx="7068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Perennial Plant Association Plant-of-the-year 1995</a:t>
            </a:r>
          </a:p>
        </p:txBody>
      </p:sp>
    </p:spTree>
    <p:extLst>
      <p:ext uri="{BB962C8B-B14F-4D97-AF65-F5344CB8AC3E}">
        <p14:creationId xmlns:p14="http://schemas.microsoft.com/office/powerpoint/2010/main" val="113223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7" y="1625850"/>
            <a:ext cx="7535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No insect problems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No disease problems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Attracts bees, butterflies and other insects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29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Insect and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C8A-ADF5-434E-A930-FAE56DBDA906}"/>
              </a:ext>
            </a:extLst>
          </p:cNvPr>
          <p:cNvSpPr txBox="1"/>
          <p:nvPr/>
        </p:nvSpPr>
        <p:spPr>
          <a:xfrm>
            <a:off x="8838412" y="43407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Healthy foliage</a:t>
            </a:r>
          </a:p>
        </p:txBody>
      </p:sp>
      <p:pic>
        <p:nvPicPr>
          <p:cNvPr id="7" name="Picture 2" descr="Flower-of--Russian-Sage">
            <a:extLst>
              <a:ext uri="{FF2B5EF4-FFF2-40B4-BE49-F238E27FC236}">
                <a16:creationId xmlns:a16="http://schemas.microsoft.com/office/drawing/2014/main" id="{D08895CE-B6E4-4E67-AEFA-5DAB67BE7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15" y="1851137"/>
            <a:ext cx="3508608" cy="234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8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304666" y="711450"/>
            <a:ext cx="87965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Slow germination from seed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Germination may be enhanced by cold treatment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Takes a few years to flower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Propagation through cuttings is slow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May be easier to purchase plants from a nursery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Disadvantages, drawbacks,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C8A-ADF5-434E-A930-FAE56DBDA906}"/>
              </a:ext>
            </a:extLst>
          </p:cNvPr>
          <p:cNvSpPr txBox="1"/>
          <p:nvPr/>
        </p:nvSpPr>
        <p:spPr>
          <a:xfrm>
            <a:off x="8901475" y="4686792"/>
            <a:ext cx="2809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6739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215341" y="1524877"/>
            <a:ext cx="887086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Used as specimen plant in small spaces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Excellent back border plant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Complemented by ornamental grass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Works well with whites, yellow and gray plantings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May be deer resistant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Garden uses</a:t>
            </a:r>
          </a:p>
        </p:txBody>
      </p:sp>
      <p:pic>
        <p:nvPicPr>
          <p:cNvPr id="6" name="Picture 6" descr="Russian-Sage-growing-wild">
            <a:extLst>
              <a:ext uri="{FF2B5EF4-FFF2-40B4-BE49-F238E27FC236}">
                <a16:creationId xmlns:a16="http://schemas.microsoft.com/office/drawing/2014/main" id="{248336BD-2E91-4A9D-AC5E-5C08CCB7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006" y="2237402"/>
            <a:ext cx="2103630" cy="210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4842B-5932-404C-AF1D-AF29160CDC48}"/>
              </a:ext>
            </a:extLst>
          </p:cNvPr>
          <p:cNvSpPr txBox="1"/>
          <p:nvPr/>
        </p:nvSpPr>
        <p:spPr>
          <a:xfrm>
            <a:off x="9407205" y="4748758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Divider hedge</a:t>
            </a:r>
          </a:p>
        </p:txBody>
      </p:sp>
    </p:spTree>
    <p:extLst>
      <p:ext uri="{BB962C8B-B14F-4D97-AF65-F5344CB8AC3E}">
        <p14:creationId xmlns:p14="http://schemas.microsoft.com/office/powerpoint/2010/main" val="206111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215341" y="1524877"/>
            <a:ext cx="88708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Herbal tea can sooth stomach, control diarrhea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Aromatic scent opens blocked airways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Message oil stimulates circulation, warming body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Not a culinary herb, toxic in large doses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Health benefits</a:t>
            </a:r>
          </a:p>
        </p:txBody>
      </p:sp>
      <p:pic>
        <p:nvPicPr>
          <p:cNvPr id="8" name="Picture 2" descr="Plant-Illustration-of-Russian-Sage">
            <a:extLst>
              <a:ext uri="{FF2B5EF4-FFF2-40B4-BE49-F238E27FC236}">
                <a16:creationId xmlns:a16="http://schemas.microsoft.com/office/drawing/2014/main" id="{286FE2E6-CA46-4C67-A33E-F1107908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336" y="2610377"/>
            <a:ext cx="2804648" cy="18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E40CF3-08A9-43AC-85CB-82270A9D2224}"/>
              </a:ext>
            </a:extLst>
          </p:cNvPr>
          <p:cNvSpPr txBox="1"/>
          <p:nvPr/>
        </p:nvSpPr>
        <p:spPr>
          <a:xfrm>
            <a:off x="8583320" y="4984036"/>
            <a:ext cx="3608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Illustrated Russian Sage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2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7" y="-84221"/>
            <a:ext cx="8870865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Marie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Lannotti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How to Grow Russian Sage, 06/24/2018,                                       thespruce.com/how-to-grow-russian-sage-1402795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Missouri Botanical Garden,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atriplicifolia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missouribotanicalgarden.org/PlantFinderDetails.aspx?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kempercode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=e540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Susan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Mahr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Russian Sage, Wisconsin Master Gardener, 08/213/2003,wimastergardener.org/files/2015/12/Perovskia_atriplicifolia.pdf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Steven Hightower,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University of California Master Gardener Program of Sonoma County,  sonomamg.ucanr.edu/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Plant_of_the_Month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/#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562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311262" y="1520504"/>
            <a:ext cx="887086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Wikipedia, The Free Encyclopedia,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atriplicifolia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perovskiaatriplicifolia,wikipedia,thefreeencyclopedia,en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wikipedia.org/wiki/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Perovskia_atriplicifolia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Conrad Richter, Lifespan of Russian Sage, 05/31/2013,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richters.com/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show.cgi?pages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QandA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/Growing/20130531-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1.html,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Richters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Herbs, Goodwood, Ontario Canada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Health Benefits of Russian Sage,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healthbenefitstimes.com/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russian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-sage/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6042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7" y="1412220"/>
            <a:ext cx="887086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Melvin Payne, Melville Grosvenor, Gilbert Grosvenor, William Peele, David Cook, Jules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Billard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1975, National Geographic Atlas of the World, 4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Edition, National Geographic Society, Washington, D.C.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herb garden, Colorado Academy, Denver, Colorado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jfarmsboulder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Littleton, Colorado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7" y="6044819"/>
            <a:ext cx="546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7983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8" y="1497423"/>
            <a:ext cx="65807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Russian Sage is not a ‘sage’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Member of mint family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Lamiaceae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Called ‘sage’ due to aromatic leaves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Taxonomy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D667-6675-479A-97AB-B818DC337634}"/>
              </a:ext>
            </a:extLst>
          </p:cNvPr>
          <p:cNvSpPr txBox="1"/>
          <p:nvPr/>
        </p:nvSpPr>
        <p:spPr>
          <a:xfrm>
            <a:off x="8293404" y="4636744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</a:p>
        </p:txBody>
      </p:sp>
      <p:pic>
        <p:nvPicPr>
          <p:cNvPr id="9" name="Picture 8" descr="Leaves-of-Russian-Sage">
            <a:extLst>
              <a:ext uri="{FF2B5EF4-FFF2-40B4-BE49-F238E27FC236}">
                <a16:creationId xmlns:a16="http://schemas.microsoft.com/office/drawing/2014/main" id="{1CF222CA-E0CF-4A94-A429-50C3F30C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127" y="2321399"/>
            <a:ext cx="3067082" cy="20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9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357156" y="1859339"/>
            <a:ext cx="52774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Blooms from July to October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Lavender-blue foliage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Height – 3’ to 5’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Spread – 2’ to 4’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D667-6675-479A-97AB-B818DC337634}"/>
              </a:ext>
            </a:extLst>
          </p:cNvPr>
          <p:cNvSpPr txBox="1"/>
          <p:nvPr/>
        </p:nvSpPr>
        <p:spPr>
          <a:xfrm>
            <a:off x="6184392" y="4801115"/>
            <a:ext cx="515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Russian Sage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Perovskia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atriplicifolia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Russian-Sage-Plant">
            <a:extLst>
              <a:ext uri="{FF2B5EF4-FFF2-40B4-BE49-F238E27FC236}">
                <a16:creationId xmlns:a16="http://schemas.microsoft.com/office/drawing/2014/main" id="{7B3E759A-2966-4C74-A4CF-C4718BF2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15" y="2237506"/>
            <a:ext cx="3266622" cy="218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47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8" y="1497423"/>
            <a:ext cx="7451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Native to 8,000’ in central Asia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Hardy in USDA zones 5-9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Can grow in zone 4 with winter protection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May persist for 10+ years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D667-6675-479A-97AB-B818DC337634}"/>
              </a:ext>
            </a:extLst>
          </p:cNvPr>
          <p:cNvSpPr txBox="1"/>
          <p:nvPr/>
        </p:nvSpPr>
        <p:spPr>
          <a:xfrm>
            <a:off x="8552418" y="423581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Native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BD62B-7BCF-4DEE-A79A-AB567EF9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19" y="1584327"/>
            <a:ext cx="2806349" cy="21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8" y="1497423"/>
            <a:ext cx="66240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Tolerates poor soils of varying pH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Well drained soil essential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Thrives in full sun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Foliage ‘flops’ if grown in part shade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Cultural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D667-6675-479A-97AB-B818DC337634}"/>
              </a:ext>
            </a:extLst>
          </p:cNvPr>
          <p:cNvSpPr txBox="1"/>
          <p:nvPr/>
        </p:nvSpPr>
        <p:spPr>
          <a:xfrm>
            <a:off x="7055635" y="4821410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Lavender- blue foliage</a:t>
            </a:r>
          </a:p>
        </p:txBody>
      </p:sp>
      <p:pic>
        <p:nvPicPr>
          <p:cNvPr id="9" name="Picture 4" descr="Closer-view-of-flowers-of-Russian-Sage">
            <a:extLst>
              <a:ext uri="{FF2B5EF4-FFF2-40B4-BE49-F238E27FC236}">
                <a16:creationId xmlns:a16="http://schemas.microsoft.com/office/drawing/2014/main" id="{F69C91E8-261D-430E-BC98-A5AA04CE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375" y="1958492"/>
            <a:ext cx="2799369" cy="25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92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673316" y="1628507"/>
            <a:ext cx="617027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Low maintenance perennial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Good drought tolerance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Dry-to-medium water requirement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Cultural needs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FD667-6675-479A-97AB-B818DC337634}"/>
              </a:ext>
            </a:extLst>
          </p:cNvPr>
          <p:cNvSpPr txBox="1"/>
          <p:nvPr/>
        </p:nvSpPr>
        <p:spPr>
          <a:xfrm>
            <a:off x="6843595" y="4526090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Blue Spire – popular cultivar</a:t>
            </a:r>
          </a:p>
        </p:txBody>
      </p:sp>
      <p:pic>
        <p:nvPicPr>
          <p:cNvPr id="7" name="Picture 14" descr="Flowers of the Blue Spire cultivar">
            <a:extLst>
              <a:ext uri="{FF2B5EF4-FFF2-40B4-BE49-F238E27FC236}">
                <a16:creationId xmlns:a16="http://schemas.microsoft.com/office/drawing/2014/main" id="{4A0ECAB1-7659-41C3-B3D1-CA80EB97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97" y="2090172"/>
            <a:ext cx="3105140" cy="206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3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694336" y="1520504"/>
            <a:ext cx="779412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Can be grown from seed year round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Keep seeds moist at 60°-65° F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Germination occurs within 1-4 months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Can be grown from </a:t>
            </a: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cuttings during summer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C8A-ADF5-434E-A930-FAE56DBDA906}"/>
              </a:ext>
            </a:extLst>
          </p:cNvPr>
          <p:cNvSpPr txBox="1"/>
          <p:nvPr/>
        </p:nvSpPr>
        <p:spPr>
          <a:xfrm>
            <a:off x="8421859" y="5243874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Seedlings after 4 months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9F697-1EB0-4643-A8D8-843E7AA5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38" y="2350725"/>
            <a:ext cx="1923810" cy="25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1018458" y="1723101"/>
            <a:ext cx="616867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Small plants hard to establish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Usually grown as container plants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Easy to grow once established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C8A-ADF5-434E-A930-FAE56DBDA906}"/>
              </a:ext>
            </a:extLst>
          </p:cNvPr>
          <p:cNvSpPr txBox="1"/>
          <p:nvPr/>
        </p:nvSpPr>
        <p:spPr>
          <a:xfrm>
            <a:off x="8299037" y="487680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Natural germination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EE20B-063F-4841-BAFB-797F7C47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81" y="1628506"/>
            <a:ext cx="2197535" cy="29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6324-69C2-41B0-A1A8-B870F5A8705C}"/>
              </a:ext>
            </a:extLst>
          </p:cNvPr>
          <p:cNvSpPr txBox="1"/>
          <p:nvPr/>
        </p:nvSpPr>
        <p:spPr>
          <a:xfrm>
            <a:off x="431578" y="1335838"/>
            <a:ext cx="835356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Russian sage spreads by runners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Divide plants every 4-6 years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Prune 6”-8” in spring as lower buds appear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In warm regions, deadheading gives 2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bloom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207D2-B80B-44EE-8EA8-5AEB27414046}"/>
              </a:ext>
            </a:extLst>
          </p:cNvPr>
          <p:cNvSpPr txBox="1"/>
          <p:nvPr/>
        </p:nvSpPr>
        <p:spPr>
          <a:xfrm>
            <a:off x="431578" y="6044819"/>
            <a:ext cx="2680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Routine 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DBC8A-ADF5-434E-A930-FAE56DBDA906}"/>
              </a:ext>
            </a:extLst>
          </p:cNvPr>
          <p:cNvSpPr txBox="1"/>
          <p:nvPr/>
        </p:nvSpPr>
        <p:spPr>
          <a:xfrm>
            <a:off x="9132702" y="4708636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Winter foliage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38CB1-117F-4158-AF88-D4F5DEA4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294" y="1200211"/>
            <a:ext cx="2397513" cy="31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4000"/>
    </mc:Choice>
    <mc:Fallback>
      <p:transition spd="slow" advTm="4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622</Words>
  <Application>Microsoft Office PowerPoint</Application>
  <PresentationFormat>Widescreen</PresentationFormat>
  <Paragraphs>198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Russian Sage Perovskia atriplicifolia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Brand</dc:creator>
  <cp:lastModifiedBy>John Brand</cp:lastModifiedBy>
  <cp:revision>60</cp:revision>
  <dcterms:created xsi:type="dcterms:W3CDTF">2019-11-14T14:25:57Z</dcterms:created>
  <dcterms:modified xsi:type="dcterms:W3CDTF">2024-03-14T18:27:00Z</dcterms:modified>
</cp:coreProperties>
</file>