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4" r:id="rId3"/>
    <p:sldId id="276" r:id="rId4"/>
    <p:sldId id="277" r:id="rId5"/>
    <p:sldId id="287" r:id="rId6"/>
    <p:sldId id="298" r:id="rId7"/>
    <p:sldId id="289" r:id="rId8"/>
    <p:sldId id="285" r:id="rId9"/>
    <p:sldId id="288" r:id="rId10"/>
    <p:sldId id="291" r:id="rId11"/>
    <p:sldId id="301" r:id="rId12"/>
    <p:sldId id="302" r:id="rId13"/>
    <p:sldId id="286" r:id="rId14"/>
    <p:sldId id="290" r:id="rId15"/>
    <p:sldId id="292" r:id="rId16"/>
    <p:sldId id="278" r:id="rId17"/>
    <p:sldId id="294" r:id="rId18"/>
    <p:sldId id="293" r:id="rId19"/>
    <p:sldId id="295" r:id="rId20"/>
    <p:sldId id="296" r:id="rId21"/>
    <p:sldId id="297" r:id="rId22"/>
    <p:sldId id="303" r:id="rId23"/>
    <p:sldId id="304" r:id="rId24"/>
    <p:sldId id="305" r:id="rId25"/>
    <p:sldId id="306" r:id="rId26"/>
    <p:sldId id="309" r:id="rId27"/>
    <p:sldId id="310" r:id="rId28"/>
    <p:sldId id="308" r:id="rId29"/>
    <p:sldId id="311" r:id="rId30"/>
    <p:sldId id="312" r:id="rId31"/>
    <p:sldId id="313" r:id="rId32"/>
    <p:sldId id="314" r:id="rId33"/>
    <p:sldId id="307" r:id="rId34"/>
    <p:sldId id="315" r:id="rId35"/>
    <p:sldId id="28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9" autoAdjust="0"/>
    <p:restoredTop sz="89920" autoAdjust="0"/>
  </p:normalViewPr>
  <p:slideViewPr>
    <p:cSldViewPr>
      <p:cViewPr varScale="1">
        <p:scale>
          <a:sx n="96" d="100"/>
          <a:sy n="96" d="100"/>
        </p:scale>
        <p:origin x="1528" y="17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2022/8/19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a:t>
            </a:fld>
            <a:endParaRPr lang="zh-CN" altLang="en-US"/>
          </a:p>
        </p:txBody>
      </p:sp>
    </p:spTree>
    <p:extLst>
      <p:ext uri="{BB962C8B-B14F-4D97-AF65-F5344CB8AC3E}">
        <p14:creationId xmlns:p14="http://schemas.microsoft.com/office/powerpoint/2010/main" val="1361149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22</a:t>
            </a:fld>
            <a:endParaRPr lang="zh-CN" altLang="en-US"/>
          </a:p>
        </p:txBody>
      </p:sp>
    </p:spTree>
    <p:extLst>
      <p:ext uri="{BB962C8B-B14F-4D97-AF65-F5344CB8AC3E}">
        <p14:creationId xmlns:p14="http://schemas.microsoft.com/office/powerpoint/2010/main" val="2489050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29</a:t>
            </a:fld>
            <a:endParaRPr lang="zh-CN" altLang="en-US"/>
          </a:p>
        </p:txBody>
      </p:sp>
    </p:spTree>
    <p:extLst>
      <p:ext uri="{BB962C8B-B14F-4D97-AF65-F5344CB8AC3E}">
        <p14:creationId xmlns:p14="http://schemas.microsoft.com/office/powerpoint/2010/main" val="80555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基本动态系统模型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卡尔曼滤波模型假设</a:t>
            </a:r>
            <a:r>
              <a:rPr kumimoji="1" lang="en-US" altLang="zh-CN" dirty="0"/>
              <a:t>k</a:t>
            </a:r>
            <a:r>
              <a:rPr kumimoji="1" lang="zh-CN" altLang="en-US" dirty="0"/>
              <a:t>时刻的真实状态是从（</a:t>
            </a:r>
            <a:r>
              <a:rPr kumimoji="1" lang="en-US" altLang="zh-CN" dirty="0"/>
              <a:t>k − 1</a:t>
            </a:r>
            <a:r>
              <a:rPr kumimoji="1" lang="zh-CN" altLang="en-US" dirty="0"/>
              <a:t>）时刻的状态演化而来，符合下式：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xk</a:t>
            </a:r>
            <a:r>
              <a:rPr kumimoji="1" lang="en-US" altLang="zh-CN" dirty="0"/>
              <a:t>=Fkxk−1+Bkuk+wk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其中</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Fk</a:t>
            </a:r>
            <a:r>
              <a:rPr kumimoji="1" lang="zh-CN" altLang="en-US" dirty="0"/>
              <a:t>是作用在</a:t>
            </a:r>
            <a:r>
              <a:rPr kumimoji="1" lang="en-US" altLang="zh-CN" dirty="0"/>
              <a:t>xk−1</a:t>
            </a:r>
            <a:r>
              <a:rPr kumimoji="1" lang="zh-CN" altLang="en-US" dirty="0"/>
              <a:t>上的状态变换模型（</a:t>
            </a:r>
            <a:r>
              <a:rPr kumimoji="1" lang="en-US" altLang="zh-CN" dirty="0"/>
              <a:t>/</a:t>
            </a:r>
            <a:r>
              <a:rPr kumimoji="1" lang="zh-CN" altLang="en-US" dirty="0"/>
              <a:t>矩阵</a:t>
            </a:r>
            <a:r>
              <a:rPr kumimoji="1" lang="en-US" altLang="zh-CN" dirty="0"/>
              <a:t>/</a:t>
            </a:r>
            <a:r>
              <a:rPr kumimoji="1" lang="zh-CN" altLang="en-US" dirty="0"/>
              <a:t>向量）。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Bk</a:t>
            </a:r>
            <a:r>
              <a:rPr kumimoji="1" lang="zh-CN" altLang="en-US" dirty="0"/>
              <a:t>是作用在控制器向量</a:t>
            </a:r>
            <a:r>
              <a:rPr kumimoji="1" lang="en-US" altLang="zh-CN" dirty="0" err="1"/>
              <a:t>uk</a:t>
            </a:r>
            <a:r>
              <a:rPr kumimoji="1" lang="zh-CN" altLang="en-US" dirty="0"/>
              <a:t>上的输入－控制模型。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wk</a:t>
            </a:r>
            <a:r>
              <a:rPr kumimoji="1" lang="zh-CN" altLang="en-US" dirty="0"/>
              <a:t>是过程噪声，并假定其符合均值为零，协方差矩阵为</a:t>
            </a:r>
            <a:r>
              <a:rPr kumimoji="1" lang="en-US" altLang="zh-CN" dirty="0" err="1"/>
              <a:t>Qk</a:t>
            </a:r>
            <a:r>
              <a:rPr kumimoji="1" lang="zh-CN" altLang="en-US" dirty="0"/>
              <a:t>的多元正态分布。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wk∼N</a:t>
            </a:r>
            <a:r>
              <a:rPr kumimoji="1" lang="en-US" altLang="zh-CN" dirty="0"/>
              <a:t>(0,Qk)</a:t>
            </a:r>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5</a:t>
            </a:fld>
            <a:endParaRPr lang="zh-CN" altLang="en-US"/>
          </a:p>
        </p:txBody>
      </p:sp>
    </p:spTree>
    <p:extLst>
      <p:ext uri="{BB962C8B-B14F-4D97-AF65-F5344CB8AC3E}">
        <p14:creationId xmlns:p14="http://schemas.microsoft.com/office/powerpoint/2010/main" val="408052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基本动态系统模型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时刻</a:t>
            </a:r>
            <a:r>
              <a:rPr kumimoji="1" lang="en-US" altLang="zh-CN" dirty="0"/>
              <a:t>k</a:t>
            </a:r>
            <a:r>
              <a:rPr kumimoji="1" lang="zh-CN" altLang="en-US" dirty="0"/>
              <a:t>，对真实状态</a:t>
            </a:r>
            <a:r>
              <a:rPr kumimoji="1" lang="en-US" altLang="zh-CN" dirty="0" err="1"/>
              <a:t>xk</a:t>
            </a:r>
            <a:r>
              <a:rPr kumimoji="1" lang="zh-CN" altLang="en-US" dirty="0"/>
              <a:t>的一个测量</a:t>
            </a:r>
            <a:r>
              <a:rPr kumimoji="1" lang="en-US" altLang="zh-CN" dirty="0" err="1"/>
              <a:t>zk</a:t>
            </a:r>
            <a:r>
              <a:rPr kumimoji="1" lang="zh-CN" altLang="en-US" dirty="0"/>
              <a:t>满足下式：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zk</a:t>
            </a:r>
            <a:r>
              <a:rPr kumimoji="1" lang="en-US" altLang="zh-CN" dirty="0"/>
              <a:t>=</a:t>
            </a:r>
            <a:r>
              <a:rPr kumimoji="1" lang="en-US" altLang="zh-CN" dirty="0" err="1"/>
              <a:t>Hkxk+vk</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其中</a:t>
            </a:r>
            <a:r>
              <a:rPr kumimoji="1" lang="en-US" altLang="zh-CN" dirty="0" err="1"/>
              <a:t>Hk</a:t>
            </a:r>
            <a:r>
              <a:rPr kumimoji="1" lang="zh-CN" altLang="en-US" dirty="0"/>
              <a:t>是观测模型，它把真实状态空间映射成观测空间，</a:t>
            </a:r>
            <a:r>
              <a:rPr kumimoji="1" lang="en-US" altLang="zh-CN" dirty="0" err="1"/>
              <a:t>vk</a:t>
            </a:r>
            <a:r>
              <a:rPr kumimoji="1" lang="zh-CN" altLang="en-US" dirty="0"/>
              <a:t>是观测噪声，其均值为零，协方差矩阵为</a:t>
            </a:r>
            <a:r>
              <a:rPr kumimoji="1" lang="en-US" altLang="zh-CN" dirty="0" err="1"/>
              <a:t>Rk</a:t>
            </a:r>
            <a:r>
              <a:rPr kumimoji="1" lang="en-US" altLang="zh-CN" dirty="0"/>
              <a:t>,</a:t>
            </a:r>
            <a:r>
              <a:rPr kumimoji="1" lang="zh-CN" altLang="en-US" dirty="0"/>
              <a:t>且服从正态分布。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vk∼N</a:t>
            </a:r>
            <a:r>
              <a:rPr kumimoji="1" lang="en-US" altLang="zh-CN" dirty="0"/>
              <a:t>(0,Rk)</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7</a:t>
            </a:fld>
            <a:endParaRPr lang="zh-CN" altLang="en-US"/>
          </a:p>
        </p:txBody>
      </p:sp>
    </p:spTree>
    <p:extLst>
      <p:ext uri="{BB962C8B-B14F-4D97-AF65-F5344CB8AC3E}">
        <p14:creationId xmlns:p14="http://schemas.microsoft.com/office/powerpoint/2010/main" val="322008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基本动态系统模型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卡尔曼滤波模型假设</a:t>
            </a:r>
            <a:r>
              <a:rPr kumimoji="1" lang="en-US" altLang="zh-CN" dirty="0"/>
              <a:t>k</a:t>
            </a:r>
            <a:r>
              <a:rPr kumimoji="1" lang="zh-CN" altLang="en-US" dirty="0"/>
              <a:t>时刻的真实状态是从（</a:t>
            </a:r>
            <a:r>
              <a:rPr kumimoji="1" lang="en-US" altLang="zh-CN" dirty="0"/>
              <a:t>k − 1</a:t>
            </a:r>
            <a:r>
              <a:rPr kumimoji="1" lang="zh-CN" altLang="en-US" dirty="0"/>
              <a:t>）时刻的状态演化而来，符合下式：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xk</a:t>
            </a:r>
            <a:r>
              <a:rPr kumimoji="1" lang="en-US" altLang="zh-CN" dirty="0"/>
              <a:t>=Fkxk−1+Bkuk+wk</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其中</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Fk</a:t>
            </a:r>
            <a:r>
              <a:rPr kumimoji="1" lang="zh-CN" altLang="en-US" dirty="0"/>
              <a:t>是作用在</a:t>
            </a:r>
            <a:r>
              <a:rPr kumimoji="1" lang="en-US" altLang="zh-CN" dirty="0"/>
              <a:t>xk−1</a:t>
            </a:r>
            <a:r>
              <a:rPr kumimoji="1" lang="zh-CN" altLang="en-US" dirty="0"/>
              <a:t>上的状态变换模型（</a:t>
            </a:r>
            <a:r>
              <a:rPr kumimoji="1" lang="en-US" altLang="zh-CN" dirty="0"/>
              <a:t>/</a:t>
            </a:r>
            <a:r>
              <a:rPr kumimoji="1" lang="zh-CN" altLang="en-US" dirty="0"/>
              <a:t>矩阵</a:t>
            </a:r>
            <a:r>
              <a:rPr kumimoji="1" lang="en-US" altLang="zh-CN" dirty="0"/>
              <a:t>/</a:t>
            </a:r>
            <a:r>
              <a:rPr kumimoji="1" lang="zh-CN" altLang="en-US" dirty="0"/>
              <a:t>向量）。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Bk</a:t>
            </a:r>
            <a:r>
              <a:rPr kumimoji="1" lang="zh-CN" altLang="en-US" dirty="0"/>
              <a:t>是作用在控制器向量</a:t>
            </a:r>
            <a:r>
              <a:rPr kumimoji="1" lang="en-US" altLang="zh-CN" dirty="0" err="1"/>
              <a:t>uk</a:t>
            </a:r>
            <a:r>
              <a:rPr kumimoji="1" lang="zh-CN" altLang="en-US" dirty="0"/>
              <a:t>上的输入－控制模型。</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wk</a:t>
            </a:r>
            <a:r>
              <a:rPr kumimoji="1" lang="zh-CN" altLang="en-US" dirty="0"/>
              <a:t>是过程噪声，并假定其符合均值为零，协方差矩阵为</a:t>
            </a:r>
            <a:r>
              <a:rPr kumimoji="1" lang="en-US" altLang="zh-CN" dirty="0" err="1"/>
              <a:t>Qk</a:t>
            </a:r>
            <a:r>
              <a:rPr kumimoji="1" lang="zh-CN" altLang="en-US" dirty="0"/>
              <a:t>的多元正态分布。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wk∼N</a:t>
            </a:r>
            <a:r>
              <a:rPr kumimoji="1" lang="en-US" altLang="zh-CN" dirty="0"/>
              <a:t>(0,Qk)</a:t>
            </a:r>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10</a:t>
            </a:fld>
            <a:endParaRPr lang="zh-CN" altLang="en-US"/>
          </a:p>
        </p:txBody>
      </p:sp>
    </p:spTree>
    <p:extLst>
      <p:ext uri="{BB962C8B-B14F-4D97-AF65-F5344CB8AC3E}">
        <p14:creationId xmlns:p14="http://schemas.microsoft.com/office/powerpoint/2010/main" val="417737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我们可能还有一些传感器来测量系统的状态。目前我们不用太关心所测量的状态变量是什么。也许一个测量位置一个测量速度。每个传感器可以提供一些关于系统状态的数据信息，每个传感器检测一个系统变量并且产生一些读数。</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14</a:t>
            </a:fld>
            <a:endParaRPr lang="zh-CN" altLang="en-US"/>
          </a:p>
        </p:txBody>
      </p:sp>
    </p:spTree>
    <p:extLst>
      <p:ext uri="{BB962C8B-B14F-4D97-AF65-F5344CB8AC3E}">
        <p14:creationId xmlns:p14="http://schemas.microsoft.com/office/powerpoint/2010/main" val="330453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注意传感器测量的范围和单位可能与我们跟踪系统变量所使用的范围和单位不一致。我们需要对传感器做下建模：通过矩阵 </a:t>
            </a:r>
            <a:r>
              <a:rPr kumimoji="1" lang="en-US" altLang="zh-CN" dirty="0" err="1"/>
              <a:t>H_k</a:t>
            </a:r>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15</a:t>
            </a:fld>
            <a:endParaRPr lang="zh-CN" altLang="en-US"/>
          </a:p>
        </p:txBody>
      </p:sp>
    </p:spTree>
    <p:extLst>
      <p:ext uri="{BB962C8B-B14F-4D97-AF65-F5344CB8AC3E}">
        <p14:creationId xmlns:p14="http://schemas.microsoft.com/office/powerpoint/2010/main" val="349021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基本动态系统模型</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时刻</a:t>
            </a:r>
            <a:r>
              <a:rPr kumimoji="1" lang="en-US" altLang="zh-CN" dirty="0"/>
              <a:t>k</a:t>
            </a:r>
            <a:r>
              <a:rPr kumimoji="1" lang="zh-CN" altLang="en-US" dirty="0"/>
              <a:t>，对真实状态</a:t>
            </a:r>
            <a:r>
              <a:rPr kumimoji="1" lang="en-US" altLang="zh-CN" dirty="0" err="1"/>
              <a:t>xk</a:t>
            </a:r>
            <a:r>
              <a:rPr kumimoji="1" lang="zh-CN" altLang="en-US" dirty="0"/>
              <a:t>的一个测量</a:t>
            </a:r>
            <a:r>
              <a:rPr kumimoji="1" lang="en-US" altLang="zh-CN" dirty="0" err="1"/>
              <a:t>zk</a:t>
            </a:r>
            <a:r>
              <a:rPr kumimoji="1" lang="zh-CN" altLang="en-US" dirty="0"/>
              <a:t>满足下式：</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zk</a:t>
            </a:r>
            <a:r>
              <a:rPr kumimoji="1" lang="en-US" altLang="zh-CN" dirty="0"/>
              <a:t>=</a:t>
            </a:r>
            <a:r>
              <a:rPr kumimoji="1" lang="en-US" altLang="zh-CN" dirty="0" err="1"/>
              <a:t>Hkxk+vk</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其中</a:t>
            </a:r>
            <a:r>
              <a:rPr kumimoji="1" lang="en-US" altLang="zh-CN" dirty="0" err="1"/>
              <a:t>Hk</a:t>
            </a:r>
            <a:r>
              <a:rPr kumimoji="1" lang="zh-CN" altLang="en-US" dirty="0"/>
              <a:t>是观测模型，它把真实状态空间映射成观测空间，</a:t>
            </a:r>
            <a:r>
              <a:rPr kumimoji="1" lang="en-US" altLang="zh-CN" dirty="0" err="1"/>
              <a:t>vk</a:t>
            </a:r>
            <a:r>
              <a:rPr kumimoji="1" lang="zh-CN" altLang="en-US" dirty="0"/>
              <a:t>是观测噪声，其均值为零，协方差矩阵为</a:t>
            </a:r>
            <a:r>
              <a:rPr kumimoji="1" lang="en-US" altLang="zh-CN" dirty="0" err="1"/>
              <a:t>Rk</a:t>
            </a:r>
            <a:r>
              <a:rPr kumimoji="1" lang="en-US" altLang="zh-CN" dirty="0"/>
              <a:t>,</a:t>
            </a:r>
            <a:r>
              <a:rPr kumimoji="1" lang="zh-CN" altLang="en-US" dirty="0"/>
              <a:t>且服从正态分布。</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vk∼N</a:t>
            </a:r>
            <a:r>
              <a:rPr kumimoji="1" lang="en-US" altLang="zh-CN" dirty="0"/>
              <a:t>(0,Rk)</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17</a:t>
            </a:fld>
            <a:endParaRPr lang="zh-CN" altLang="en-US"/>
          </a:p>
        </p:txBody>
      </p:sp>
    </p:spTree>
    <p:extLst>
      <p:ext uri="{BB962C8B-B14F-4D97-AF65-F5344CB8AC3E}">
        <p14:creationId xmlns:p14="http://schemas.microsoft.com/office/powerpoint/2010/main" val="348581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卡尔曼滤波也可以处理传感器噪声。换句话说，我们的传感器有自己的精度范围，对于一个真实的位置和速度，传感器的读数受到高斯噪声影响会使读数在某个范围内波动。</a:t>
            </a: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我们观测到的每个数据，可以认为其对应某个真实的状态。但是因为存在不确定性，某些状态的可能性比另外一些可能性更高。</a:t>
            </a:r>
            <a:endParaRPr lang="en-US" altLang="zh-CN"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我们将这种不确定性的方差为描述为 </a:t>
            </a:r>
            <a:r>
              <a:rPr lang="en-US" altLang="zh-CN" b="0" i="0" dirty="0" err="1">
                <a:effectLst/>
              </a:rPr>
              <a:t>Rk</a:t>
            </a:r>
            <a:r>
              <a:rPr lang="en-US" altLang="zh-CN" dirty="0"/>
              <a:t> </a:t>
            </a:r>
            <a:r>
              <a:rPr lang="zh-CN" altLang="en-US" dirty="0"/>
              <a:t>。读数的平均值为 </a:t>
            </a:r>
            <a:r>
              <a:rPr lang="en-US" altLang="zh-CN" b="0" i="0" dirty="0" err="1">
                <a:effectLst/>
              </a:rPr>
              <a:t>z¯k</a:t>
            </a:r>
            <a:r>
              <a:rPr lang="en-US" altLang="zh-CN" dirty="0"/>
              <a:t> </a:t>
            </a:r>
            <a:r>
              <a:rPr lang="zh-CN" altLang="en-US" dirty="0"/>
              <a:t>。</a:t>
            </a:r>
            <a:r>
              <a:rPr lang="zh-CN" altLang="en-US" dirty="0">
                <a:effectLst/>
              </a:rPr>
              <a:t>所以现在我们有了两个高斯斑，一个来自于我们预测值，另一个来自于我们测量值。</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18</a:t>
            </a:fld>
            <a:endParaRPr lang="zh-CN" altLang="en-US"/>
          </a:p>
        </p:txBody>
      </p:sp>
    </p:spTree>
    <p:extLst>
      <p:ext uri="{BB962C8B-B14F-4D97-AF65-F5344CB8AC3E}">
        <p14:creationId xmlns:p14="http://schemas.microsoft.com/office/powerpoint/2010/main" val="302864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我们根据之前的</a:t>
            </a:r>
            <a:r>
              <a:rPr kumimoji="1" lang="en-US" altLang="zh-CN" dirty="0"/>
              <a:t>predict</a:t>
            </a:r>
            <a:r>
              <a:rPr kumimoji="1" lang="zh-CN" altLang="en-US" dirty="0"/>
              <a:t>和根据现在测量数据更新的</a:t>
            </a:r>
            <a:r>
              <a:rPr kumimoji="1" lang="en-US" altLang="zh-CN" dirty="0" err="1"/>
              <a:t>Z_k</a:t>
            </a:r>
            <a:r>
              <a:rPr kumimoji="1" lang="zh-CN" altLang="en-US" dirty="0"/>
              <a:t>，得到一个新的高斯斑，具体做法就是将他们相乘，相乘以后将是是一个新的高斯斑</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19</a:t>
            </a:fld>
            <a:endParaRPr lang="zh-CN" altLang="en-US"/>
          </a:p>
        </p:txBody>
      </p:sp>
    </p:spTree>
    <p:extLst>
      <p:ext uri="{BB962C8B-B14F-4D97-AF65-F5344CB8AC3E}">
        <p14:creationId xmlns:p14="http://schemas.microsoft.com/office/powerpoint/2010/main" val="1747532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svg"/><Relationship Id="rId7" Type="http://schemas.openxmlformats.org/officeDocument/2006/relationships/image" Target="../media/image8.sv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实验汇报</a:t>
            </a:r>
            <a:r>
              <a:rPr lang="en-US" altLang="zh-CN" dirty="0"/>
              <a:t>(8.19)</a:t>
            </a:r>
            <a:endParaRPr lang="zh-CN" altLang="en-US" dirty="0"/>
          </a:p>
        </p:txBody>
      </p:sp>
      <p:sp>
        <p:nvSpPr>
          <p:cNvPr id="5" name="副标题 4"/>
          <p:cNvSpPr>
            <a:spLocks noGrp="1"/>
          </p:cNvSpPr>
          <p:nvPr>
            <p:ph type="subTitle" idx="1"/>
          </p:nvPr>
        </p:nvSpPr>
        <p:spPr/>
        <p:txBody>
          <a:bodyPr/>
          <a:lstStyle/>
          <a:p>
            <a:r>
              <a:rPr lang="zh-CN" altLang="en-US" dirty="0"/>
              <a:t>报告人：孙昊哲</a:t>
            </a:r>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Underlying dynamic system 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Kalman filter model assumes the true state at time </a:t>
                </a:r>
                <a:r>
                  <a:rPr lang="en-US" altLang="zh-CN" i="1" dirty="0"/>
                  <a:t>k</a:t>
                </a:r>
                <a:r>
                  <a:rPr lang="en-US" altLang="zh-CN" dirty="0"/>
                  <a:t> is evolved from the state at (</a:t>
                </a:r>
                <a:r>
                  <a:rPr lang="en-US" altLang="zh-CN" i="1" dirty="0"/>
                  <a:t>k</a:t>
                </a:r>
                <a:r>
                  <a:rPr lang="en-US" altLang="zh-CN" dirty="0"/>
                  <a:t> − 1) according to</a:t>
                </a:r>
              </a:p>
              <a:p>
                <a:endParaRPr lang="en-US" altLang="zh-CN" dirty="0"/>
              </a:p>
              <a:p>
                <a:pPr marL="0" indent="0">
                  <a:buNone/>
                </a:pPr>
                <a:r>
                  <a:rPr lang="en-US" altLang="zh-CN" sz="2000" dirty="0"/>
                  <a:t>Where</a:t>
                </a:r>
              </a:p>
              <a:p>
                <a:r>
                  <a:rPr lang="en-US" altLang="zh-CN" sz="2000" dirty="0" err="1"/>
                  <a:t>F</a:t>
                </a:r>
                <a:r>
                  <a:rPr lang="en-US" altLang="zh-CN" sz="2000" baseline="-25000" dirty="0" err="1"/>
                  <a:t>k</a:t>
                </a:r>
                <a:r>
                  <a:rPr lang="en-US" altLang="zh-CN" sz="2000" dirty="0"/>
                  <a:t> is the state transition model which is applied to the previous state x</a:t>
                </a:r>
                <a:r>
                  <a:rPr lang="en-US" altLang="zh-CN" sz="2000" baseline="-25000" dirty="0"/>
                  <a:t>k−1</a:t>
                </a:r>
                <a:r>
                  <a:rPr lang="en-US" altLang="zh-CN" sz="2000" dirty="0"/>
                  <a:t>;</a:t>
                </a:r>
              </a:p>
              <a:p>
                <a:r>
                  <a:rPr lang="en-US" altLang="zh-CN" sz="2000" dirty="0"/>
                  <a:t>B</a:t>
                </a:r>
                <a:r>
                  <a:rPr lang="en-US" altLang="zh-CN" sz="2000" baseline="-25000" dirty="0"/>
                  <a:t>k</a:t>
                </a:r>
                <a:r>
                  <a:rPr lang="en-US" altLang="zh-CN" sz="2000" dirty="0"/>
                  <a:t> is the control-input model which is applied to the control vector </a:t>
                </a:r>
                <a:r>
                  <a:rPr lang="en-US" altLang="zh-CN" sz="2000" dirty="0" err="1"/>
                  <a:t>u</a:t>
                </a:r>
                <a:r>
                  <a:rPr lang="en-US" altLang="zh-CN" sz="2000" baseline="-25000" dirty="0" err="1"/>
                  <a:t>k</a:t>
                </a:r>
                <a:r>
                  <a:rPr lang="en-US" altLang="zh-CN" sz="2000" dirty="0"/>
                  <a:t>;</a:t>
                </a:r>
              </a:p>
              <a:p>
                <a:r>
                  <a:rPr lang="en-US" altLang="zh-CN" sz="2000" dirty="0" err="1"/>
                  <a:t>w</a:t>
                </a:r>
                <a:r>
                  <a:rPr lang="en-US" altLang="zh-CN" sz="2000" baseline="-25000" dirty="0" err="1"/>
                  <a:t>k</a:t>
                </a:r>
                <a:r>
                  <a:rPr lang="en-US" altLang="zh-CN" sz="2000" dirty="0"/>
                  <a:t> is the process noise, which is assumed to be drawn from a zero mean multivariate normal distribution,</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𝒩</m:t>
                    </m:r>
                  </m:oMath>
                </a14:m>
                <a:r>
                  <a:rPr lang="en-US" altLang="zh-CN" sz="2000" dirty="0"/>
                  <a:t>, with covariance, Q</a:t>
                </a:r>
                <a:r>
                  <a:rPr lang="en-US" altLang="zh-CN" sz="2000" baseline="-25000" dirty="0"/>
                  <a:t>k</a:t>
                </a:r>
                <a:r>
                  <a:rPr lang="en-US" altLang="zh-CN" sz="2000" dirty="0"/>
                  <a:t>: </a:t>
                </a:r>
                <a:br>
                  <a:rPr lang="en-US" altLang="zh-CN" sz="2000" dirty="0"/>
                </a:br>
                <a:endParaRPr lang="en-US" altLang="zh-CN" sz="2000" dirty="0"/>
              </a:p>
              <a:p>
                <a:endParaRPr lang="en-US" altLang="zh-CN" sz="2000" dirty="0"/>
              </a:p>
              <a:p>
                <a:pPr marL="0" indent="0">
                  <a:buNone/>
                </a:pPr>
                <a:r>
                  <a:rPr lang="en-US" altLang="zh-CN" dirty="0"/>
                  <a:t>	</a:t>
                </a:r>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64" t="-21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10</a:t>
            </a:fld>
            <a:endParaRPr lang="zh-CN" altLang="en-US"/>
          </a:p>
        </p:txBody>
      </p:sp>
      <p:pic>
        <p:nvPicPr>
          <p:cNvPr id="7" name="图形 6">
            <a:extLst>
              <a:ext uri="{FF2B5EF4-FFF2-40B4-BE49-F238E27FC236}">
                <a16:creationId xmlns:a16="http://schemas.microsoft.com/office/drawing/2014/main" id="{F9CA4D7D-C0F0-BECA-F14F-FBC2DECDE2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4554" y="2133600"/>
            <a:ext cx="3831244" cy="345440"/>
          </a:xfrm>
          <a:prstGeom prst="rect">
            <a:avLst/>
          </a:prstGeom>
        </p:spPr>
      </p:pic>
      <p:sp>
        <p:nvSpPr>
          <p:cNvPr id="36" name="AutoShape 7" descr="{\mathcal {N}}">
            <a:extLst>
              <a:ext uri="{FF2B5EF4-FFF2-40B4-BE49-F238E27FC236}">
                <a16:creationId xmlns:a16="http://schemas.microsoft.com/office/drawing/2014/main" id="{FF1620E8-EF97-5CD3-B6CD-0E26833B2C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 name="图形 40">
            <a:extLst>
              <a:ext uri="{FF2B5EF4-FFF2-40B4-BE49-F238E27FC236}">
                <a16:creationId xmlns:a16="http://schemas.microsoft.com/office/drawing/2014/main" id="{559385A4-EDF4-68EE-3DB4-630751F394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05083" y="4625527"/>
            <a:ext cx="1886634" cy="345440"/>
          </a:xfrm>
          <a:prstGeom prst="rect">
            <a:avLst/>
          </a:prstGeom>
        </p:spPr>
      </p:pic>
    </p:spTree>
    <p:extLst>
      <p:ext uri="{BB962C8B-B14F-4D97-AF65-F5344CB8AC3E}">
        <p14:creationId xmlns:p14="http://schemas.microsoft.com/office/powerpoint/2010/main" val="191901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9E5E0-5B40-020F-9ADB-DD57555963D5}"/>
              </a:ext>
            </a:extLst>
          </p:cNvPr>
          <p:cNvSpPr>
            <a:spLocks noGrp="1"/>
          </p:cNvSpPr>
          <p:nvPr>
            <p:ph type="title"/>
          </p:nvPr>
        </p:nvSpPr>
        <p:spPr/>
        <p:txBody>
          <a:bodyPr/>
          <a:lstStyle/>
          <a:p>
            <a:r>
              <a:rPr lang="en-US" altLang="zh-CN" dirty="0"/>
              <a:t>Underlying dynamic system model</a:t>
            </a:r>
            <a:endParaRPr kumimoji="1" lang="zh-CN" altLang="en-US" dirty="0"/>
          </a:p>
        </p:txBody>
      </p:sp>
      <p:sp>
        <p:nvSpPr>
          <p:cNvPr id="4" name="灯片编号占位符 3">
            <a:extLst>
              <a:ext uri="{FF2B5EF4-FFF2-40B4-BE49-F238E27FC236}">
                <a16:creationId xmlns:a16="http://schemas.microsoft.com/office/drawing/2014/main" id="{CA6D40B3-7D66-0C4C-DFEE-DBA572DD9C0A}"/>
              </a:ext>
            </a:extLst>
          </p:cNvPr>
          <p:cNvSpPr>
            <a:spLocks noGrp="1"/>
          </p:cNvSpPr>
          <p:nvPr>
            <p:ph type="sldNum" sz="quarter" idx="12"/>
          </p:nvPr>
        </p:nvSpPr>
        <p:spPr/>
        <p:txBody>
          <a:bodyPr/>
          <a:lstStyle/>
          <a:p>
            <a:fld id="{27C45CD9-0508-4D1E-923D-4DFDAA610D19}" type="slidenum">
              <a:rPr lang="zh-CN" altLang="en-US" smtClean="0"/>
              <a:t>11</a:t>
            </a:fld>
            <a:endParaRPr lang="zh-CN" altLang="en-US"/>
          </a:p>
        </p:txBody>
      </p:sp>
      <p:pic>
        <p:nvPicPr>
          <p:cNvPr id="5" name="内容占位符 4">
            <a:extLst>
              <a:ext uri="{FF2B5EF4-FFF2-40B4-BE49-F238E27FC236}">
                <a16:creationId xmlns:a16="http://schemas.microsoft.com/office/drawing/2014/main" id="{3759179B-7C88-28E5-BBAF-C19F5BC0E5B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6845" y="1169987"/>
            <a:ext cx="4118309" cy="371323"/>
          </a:xfrm>
          <a:prstGeom prst="rect">
            <a:avLst/>
          </a:prstGeom>
        </p:spPr>
      </p:pic>
      <p:pic>
        <p:nvPicPr>
          <p:cNvPr id="6" name="图片 5">
            <a:extLst>
              <a:ext uri="{FF2B5EF4-FFF2-40B4-BE49-F238E27FC236}">
                <a16:creationId xmlns:a16="http://schemas.microsoft.com/office/drawing/2014/main" id="{72CFBA5D-CE99-85AD-6E69-8A63693D93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61518" y="2059213"/>
            <a:ext cx="3933314" cy="3628800"/>
          </a:xfrm>
          <a:prstGeom prst="rect">
            <a:avLst/>
          </a:prstGeom>
        </p:spPr>
      </p:pic>
      <p:pic>
        <p:nvPicPr>
          <p:cNvPr id="7" name="图片 6">
            <a:extLst>
              <a:ext uri="{FF2B5EF4-FFF2-40B4-BE49-F238E27FC236}">
                <a16:creationId xmlns:a16="http://schemas.microsoft.com/office/drawing/2014/main" id="{A0849FC1-5130-DEB8-BB09-5BB2174B4ED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93267" y="2055813"/>
            <a:ext cx="3937216" cy="3632400"/>
          </a:xfrm>
          <a:prstGeom prst="rect">
            <a:avLst/>
          </a:prstGeom>
        </p:spPr>
      </p:pic>
    </p:spTree>
    <p:extLst>
      <p:ext uri="{BB962C8B-B14F-4D97-AF65-F5344CB8AC3E}">
        <p14:creationId xmlns:p14="http://schemas.microsoft.com/office/powerpoint/2010/main" val="174793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9E5E0-5B40-020F-9ADB-DD57555963D5}"/>
              </a:ext>
            </a:extLst>
          </p:cNvPr>
          <p:cNvSpPr>
            <a:spLocks noGrp="1"/>
          </p:cNvSpPr>
          <p:nvPr>
            <p:ph type="title"/>
          </p:nvPr>
        </p:nvSpPr>
        <p:spPr/>
        <p:txBody>
          <a:bodyPr/>
          <a:lstStyle/>
          <a:p>
            <a:r>
              <a:rPr lang="en-US" altLang="zh-CN" dirty="0"/>
              <a:t>Underlying dynamic system model</a:t>
            </a:r>
            <a:endParaRPr kumimoji="1" lang="zh-CN" altLang="en-US" dirty="0"/>
          </a:p>
        </p:txBody>
      </p:sp>
      <p:sp>
        <p:nvSpPr>
          <p:cNvPr id="4" name="灯片编号占位符 3">
            <a:extLst>
              <a:ext uri="{FF2B5EF4-FFF2-40B4-BE49-F238E27FC236}">
                <a16:creationId xmlns:a16="http://schemas.microsoft.com/office/drawing/2014/main" id="{CA6D40B3-7D66-0C4C-DFEE-DBA572DD9C0A}"/>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pic>
        <p:nvPicPr>
          <p:cNvPr id="5" name="内容占位符 4">
            <a:extLst>
              <a:ext uri="{FF2B5EF4-FFF2-40B4-BE49-F238E27FC236}">
                <a16:creationId xmlns:a16="http://schemas.microsoft.com/office/drawing/2014/main" id="{3759179B-7C88-28E5-BBAF-C19F5BC0E5B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6845" y="1169987"/>
            <a:ext cx="4118309" cy="371323"/>
          </a:xfrm>
          <a:prstGeom prst="rect">
            <a:avLst/>
          </a:prstGeom>
        </p:spPr>
      </p:pic>
      <p:pic>
        <p:nvPicPr>
          <p:cNvPr id="3" name="图片 2">
            <a:extLst>
              <a:ext uri="{FF2B5EF4-FFF2-40B4-BE49-F238E27FC236}">
                <a16:creationId xmlns:a16="http://schemas.microsoft.com/office/drawing/2014/main" id="{51DEAA8E-CD47-8A6F-67CD-641273289D46}"/>
              </a:ext>
            </a:extLst>
          </p:cNvPr>
          <p:cNvPicPr>
            <a:picLocks noChangeAspect="1"/>
          </p:cNvPicPr>
          <p:nvPr/>
        </p:nvPicPr>
        <p:blipFill>
          <a:blip r:embed="rId4"/>
          <a:stretch>
            <a:fillRect/>
          </a:stretch>
        </p:blipFill>
        <p:spPr>
          <a:xfrm>
            <a:off x="4127499" y="1979788"/>
            <a:ext cx="3937000" cy="3937000"/>
          </a:xfrm>
          <a:prstGeom prst="rect">
            <a:avLst/>
          </a:prstGeom>
        </p:spPr>
      </p:pic>
    </p:spTree>
    <p:extLst>
      <p:ext uri="{BB962C8B-B14F-4D97-AF65-F5344CB8AC3E}">
        <p14:creationId xmlns:p14="http://schemas.microsoft.com/office/powerpoint/2010/main" val="32211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Predict</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13</a:t>
            </a:fld>
            <a:endParaRPr lang="zh-CN" altLang="en-US"/>
          </a:p>
        </p:txBody>
      </p:sp>
      <p:sp>
        <p:nvSpPr>
          <p:cNvPr id="21" name="AutoShape 14" descr="{\hat {x}}_{k\mid k-1}">
            <a:extLst>
              <a:ext uri="{FF2B5EF4-FFF2-40B4-BE49-F238E27FC236}">
                <a16:creationId xmlns:a16="http://schemas.microsoft.com/office/drawing/2014/main" id="{7D9DCD48-20EE-80B5-9947-0A30BCBF08FE}"/>
              </a:ext>
            </a:extLst>
          </p:cNvPr>
          <p:cNvSpPr>
            <a:spLocks noChangeAspect="1" noChangeArrowheads="1"/>
          </p:cNvSpPr>
          <p:nvPr/>
        </p:nvSpPr>
        <p:spPr bwMode="auto">
          <a:xfrm>
            <a:off x="952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5" descr="{\displaystyle P_{k\mid k-1}}">
            <a:extLst>
              <a:ext uri="{FF2B5EF4-FFF2-40B4-BE49-F238E27FC236}">
                <a16:creationId xmlns:a16="http://schemas.microsoft.com/office/drawing/2014/main" id="{3A4D2827-E5DB-7960-07C0-D5D6FE35159A}"/>
              </a:ext>
            </a:extLst>
          </p:cNvPr>
          <p:cNvSpPr>
            <a:spLocks noChangeAspect="1" noChangeArrowheads="1"/>
          </p:cNvSpPr>
          <p:nvPr/>
        </p:nvSpPr>
        <p:spPr bwMode="auto">
          <a:xfrm>
            <a:off x="6502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7" descr="{\hat {x}}_{k\mid k-1}">
            <a:extLst>
              <a:ext uri="{FF2B5EF4-FFF2-40B4-BE49-F238E27FC236}">
                <a16:creationId xmlns:a16="http://schemas.microsoft.com/office/drawing/2014/main" id="{C8D7ABAD-79CB-E003-D8DB-D00F34455B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文本框 24">
            <a:extLst>
              <a:ext uri="{FF2B5EF4-FFF2-40B4-BE49-F238E27FC236}">
                <a16:creationId xmlns:a16="http://schemas.microsoft.com/office/drawing/2014/main" id="{E7FC7070-BDDB-53F1-FA07-0D7FC62308EE}"/>
              </a:ext>
            </a:extLst>
          </p:cNvPr>
          <p:cNvSpPr txBox="1"/>
          <p:nvPr/>
        </p:nvSpPr>
        <p:spPr>
          <a:xfrm>
            <a:off x="4100576" y="4880698"/>
            <a:ext cx="65" cy="553998"/>
          </a:xfrm>
          <a:prstGeom prst="rect">
            <a:avLst/>
          </a:prstGeom>
          <a:noFill/>
        </p:spPr>
        <p:txBody>
          <a:bodyPr wrap="none" lIns="0" tIns="0" rIns="0" bIns="0" rtlCol="0">
            <a:spAutoFit/>
          </a:bodyPr>
          <a:lstStyle/>
          <a:p>
            <a:br>
              <a:rPr lang="en-US" altLang="zh-CN" b="0" dirty="0"/>
            </a:br>
            <a:endParaRPr lang="en-US" altLang="zh-CN" b="0" dirty="0"/>
          </a:p>
        </p:txBody>
      </p:sp>
      <p:sp>
        <p:nvSpPr>
          <p:cNvPr id="5" name="内容占位符 2">
            <a:extLst>
              <a:ext uri="{FF2B5EF4-FFF2-40B4-BE49-F238E27FC236}">
                <a16:creationId xmlns:a16="http://schemas.microsoft.com/office/drawing/2014/main" id="{7832AD67-8609-1995-F376-E83ABDD5E9B6}"/>
              </a:ext>
            </a:extLst>
          </p:cNvPr>
          <p:cNvSpPr>
            <a:spLocks noGrp="1"/>
          </p:cNvSpPr>
          <p:nvPr>
            <p:ph idx="1"/>
          </p:nvPr>
        </p:nvSpPr>
        <p:spPr>
          <a:xfrm>
            <a:off x="609600" y="1227138"/>
            <a:ext cx="10741025" cy="4699000"/>
          </a:xfrm>
        </p:spPr>
        <p:txBody>
          <a:bodyPr/>
          <a:lstStyle/>
          <a:p>
            <a:endParaRPr lang="en-US" altLang="zh-CN" dirty="0"/>
          </a:p>
          <a:p>
            <a:endParaRPr lang="en-US" altLang="zh-CN" dirty="0"/>
          </a:p>
          <a:p>
            <a:r>
              <a:rPr lang="en-US" altLang="zh-CN" dirty="0"/>
              <a:t>Predicted (</a:t>
            </a:r>
            <a:r>
              <a:rPr lang="en-US" altLang="zh-CN" i="1" dirty="0"/>
              <a:t>a priori</a:t>
            </a:r>
            <a:r>
              <a:rPr lang="en-US" altLang="zh-CN" dirty="0"/>
              <a:t>) state estimate</a:t>
            </a:r>
          </a:p>
          <a:p>
            <a:endParaRPr lang="en-US" altLang="zh-CN" dirty="0"/>
          </a:p>
          <a:p>
            <a:r>
              <a:rPr lang="en-US" altLang="zh-CN" dirty="0"/>
              <a:t>Predicted (</a:t>
            </a:r>
            <a:r>
              <a:rPr lang="en-US" altLang="zh-CN" i="1" dirty="0"/>
              <a:t>a priori</a:t>
            </a:r>
            <a:r>
              <a:rPr lang="en-US" altLang="zh-CN" dirty="0"/>
              <a:t>) estimate covariance</a:t>
            </a:r>
          </a:p>
          <a:p>
            <a:endParaRPr lang="zh-CN" altLang="en-US" dirty="0"/>
          </a:p>
        </p:txBody>
      </p:sp>
      <p:pic>
        <p:nvPicPr>
          <p:cNvPr id="7" name="图形 6">
            <a:extLst>
              <a:ext uri="{FF2B5EF4-FFF2-40B4-BE49-F238E27FC236}">
                <a16:creationId xmlns:a16="http://schemas.microsoft.com/office/drawing/2014/main" id="{78104DBB-E83E-AD19-CADE-BCCFD36B7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8075" y="2738753"/>
            <a:ext cx="4315845" cy="479538"/>
          </a:xfrm>
          <a:prstGeom prst="rect">
            <a:avLst/>
          </a:prstGeom>
        </p:spPr>
      </p:pic>
      <p:pic>
        <p:nvPicPr>
          <p:cNvPr id="9" name="图形 8">
            <a:extLst>
              <a:ext uri="{FF2B5EF4-FFF2-40B4-BE49-F238E27FC236}">
                <a16:creationId xmlns:a16="http://schemas.microsoft.com/office/drawing/2014/main" id="{FA13BB44-7820-98A3-280F-A1462C89FD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0077" y="3604663"/>
            <a:ext cx="4851840" cy="547200"/>
          </a:xfrm>
          <a:prstGeom prst="rect">
            <a:avLst/>
          </a:prstGeom>
        </p:spPr>
      </p:pic>
      <p:pic>
        <p:nvPicPr>
          <p:cNvPr id="10" name="图形 9">
            <a:extLst>
              <a:ext uri="{FF2B5EF4-FFF2-40B4-BE49-F238E27FC236}">
                <a16:creationId xmlns:a16="http://schemas.microsoft.com/office/drawing/2014/main" id="{84CABC5E-CB9C-A3C5-AF81-07A220F98F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76433" y="1162457"/>
            <a:ext cx="6039134" cy="544512"/>
          </a:xfrm>
          <a:prstGeom prst="rect">
            <a:avLst/>
          </a:prstGeom>
        </p:spPr>
      </p:pic>
      <p:pic>
        <p:nvPicPr>
          <p:cNvPr id="11" name="图形 10">
            <a:extLst>
              <a:ext uri="{FF2B5EF4-FFF2-40B4-BE49-F238E27FC236}">
                <a16:creationId xmlns:a16="http://schemas.microsoft.com/office/drawing/2014/main" id="{D62DF177-E75C-6E41-C3CC-1BF160AEF0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152681" y="1911229"/>
            <a:ext cx="1886634" cy="345440"/>
          </a:xfrm>
          <a:prstGeom prst="rect">
            <a:avLst/>
          </a:prstGeom>
        </p:spPr>
      </p:pic>
    </p:spTree>
    <p:extLst>
      <p:ext uri="{BB962C8B-B14F-4D97-AF65-F5344CB8AC3E}">
        <p14:creationId xmlns:p14="http://schemas.microsoft.com/office/powerpoint/2010/main" val="302608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85F53-43AF-1B84-46C4-E42D10634E4C}"/>
              </a:ext>
            </a:extLst>
          </p:cNvPr>
          <p:cNvSpPr>
            <a:spLocks noGrp="1"/>
          </p:cNvSpPr>
          <p:nvPr>
            <p:ph type="title"/>
          </p:nvPr>
        </p:nvSpPr>
        <p:spPr/>
        <p:txBody>
          <a:bodyPr/>
          <a:lstStyle/>
          <a:p>
            <a:r>
              <a:rPr kumimoji="1" lang="en-US" altLang="zh-CN" dirty="0"/>
              <a:t>Update</a:t>
            </a:r>
            <a:endParaRPr kumimoji="1" lang="zh-CN" altLang="en-US" dirty="0"/>
          </a:p>
        </p:txBody>
      </p:sp>
      <p:sp>
        <p:nvSpPr>
          <p:cNvPr id="3" name="内容占位符 2">
            <a:extLst>
              <a:ext uri="{FF2B5EF4-FFF2-40B4-BE49-F238E27FC236}">
                <a16:creationId xmlns:a16="http://schemas.microsoft.com/office/drawing/2014/main" id="{FEB318B8-4F6F-3CA0-AB16-E02B24B58CE0}"/>
              </a:ext>
            </a:extLst>
          </p:cNvPr>
          <p:cNvSpPr>
            <a:spLocks noGrp="1"/>
          </p:cNvSpPr>
          <p:nvPr>
            <p:ph idx="1"/>
          </p:nvPr>
        </p:nvSpPr>
        <p:spPr/>
        <p:txBody>
          <a:bodyPr/>
          <a:lstStyle/>
          <a:p>
            <a:r>
              <a:rPr kumimoji="1" lang="en-US" altLang="zh-CN" b="1" dirty="0"/>
              <a:t>Refining the estimate with measurements</a:t>
            </a:r>
          </a:p>
          <a:p>
            <a:endParaRPr kumimoji="1" lang="zh-CN" altLang="en-US" dirty="0"/>
          </a:p>
        </p:txBody>
      </p:sp>
      <p:sp>
        <p:nvSpPr>
          <p:cNvPr id="4" name="灯片编号占位符 3">
            <a:extLst>
              <a:ext uri="{FF2B5EF4-FFF2-40B4-BE49-F238E27FC236}">
                <a16:creationId xmlns:a16="http://schemas.microsoft.com/office/drawing/2014/main" id="{0C40C696-6021-0678-28F2-EFAD7BF5F509}"/>
              </a:ext>
            </a:extLst>
          </p:cNvPr>
          <p:cNvSpPr>
            <a:spLocks noGrp="1"/>
          </p:cNvSpPr>
          <p:nvPr>
            <p:ph type="sldNum" sz="quarter" idx="12"/>
          </p:nvPr>
        </p:nvSpPr>
        <p:spPr/>
        <p:txBody>
          <a:bodyPr/>
          <a:lstStyle/>
          <a:p>
            <a:fld id="{27C45CD9-0508-4D1E-923D-4DFDAA610D19}" type="slidenum">
              <a:rPr lang="zh-CN" altLang="en-US" smtClean="0"/>
              <a:t>14</a:t>
            </a:fld>
            <a:endParaRPr lang="zh-CN" altLang="en-US"/>
          </a:p>
        </p:txBody>
      </p:sp>
      <p:pic>
        <p:nvPicPr>
          <p:cNvPr id="6" name="图片 5">
            <a:extLst>
              <a:ext uri="{FF2B5EF4-FFF2-40B4-BE49-F238E27FC236}">
                <a16:creationId xmlns:a16="http://schemas.microsoft.com/office/drawing/2014/main" id="{99C024AD-C64C-AEEA-BAFB-B29280C00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2132856"/>
            <a:ext cx="7886700" cy="3632200"/>
          </a:xfrm>
          <a:prstGeom prst="rect">
            <a:avLst/>
          </a:prstGeom>
        </p:spPr>
      </p:pic>
    </p:spTree>
    <p:extLst>
      <p:ext uri="{BB962C8B-B14F-4D97-AF65-F5344CB8AC3E}">
        <p14:creationId xmlns:p14="http://schemas.microsoft.com/office/powerpoint/2010/main" val="71665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7448F-A9E5-4460-931A-D78A20380AD8}"/>
              </a:ext>
            </a:extLst>
          </p:cNvPr>
          <p:cNvSpPr>
            <a:spLocks noGrp="1"/>
          </p:cNvSpPr>
          <p:nvPr>
            <p:ph type="title"/>
          </p:nvPr>
        </p:nvSpPr>
        <p:spPr/>
        <p:txBody>
          <a:bodyPr/>
          <a:lstStyle/>
          <a:p>
            <a:r>
              <a:rPr kumimoji="1" lang="en-US" altLang="zh-CN" dirty="0"/>
              <a:t>Update</a:t>
            </a:r>
            <a:endParaRPr kumimoji="1" lang="zh-CN" altLang="en-US" dirty="0"/>
          </a:p>
        </p:txBody>
      </p:sp>
      <p:sp>
        <p:nvSpPr>
          <p:cNvPr id="3" name="内容占位符 2">
            <a:extLst>
              <a:ext uri="{FF2B5EF4-FFF2-40B4-BE49-F238E27FC236}">
                <a16:creationId xmlns:a16="http://schemas.microsoft.com/office/drawing/2014/main" id="{BC08C0C0-B83B-CD4F-D112-4025976AE1B0}"/>
              </a:ext>
            </a:extLst>
          </p:cNvPr>
          <p:cNvSpPr>
            <a:spLocks noGrp="1"/>
          </p:cNvSpPr>
          <p:nvPr>
            <p:ph idx="1"/>
          </p:nvPr>
        </p:nvSpPr>
        <p:spPr/>
        <p:txBody>
          <a:bodyPr/>
          <a:lstStyle/>
          <a:p>
            <a:r>
              <a:rPr kumimoji="1" lang="en-US" altLang="zh-CN" b="1" dirty="0"/>
              <a:t>Refining the estimate with measurements</a:t>
            </a:r>
          </a:p>
          <a:p>
            <a:endParaRPr kumimoji="1" lang="zh-CN" altLang="en-US" dirty="0"/>
          </a:p>
        </p:txBody>
      </p:sp>
      <p:sp>
        <p:nvSpPr>
          <p:cNvPr id="4" name="灯片编号占位符 3">
            <a:extLst>
              <a:ext uri="{FF2B5EF4-FFF2-40B4-BE49-F238E27FC236}">
                <a16:creationId xmlns:a16="http://schemas.microsoft.com/office/drawing/2014/main" id="{B4236EB4-6DA8-37AF-8292-52C65BA1788D}"/>
              </a:ext>
            </a:extLst>
          </p:cNvPr>
          <p:cNvSpPr>
            <a:spLocks noGrp="1"/>
          </p:cNvSpPr>
          <p:nvPr>
            <p:ph type="sldNum" sz="quarter" idx="12"/>
          </p:nvPr>
        </p:nvSpPr>
        <p:spPr/>
        <p:txBody>
          <a:bodyPr/>
          <a:lstStyle/>
          <a:p>
            <a:fld id="{27C45CD9-0508-4D1E-923D-4DFDAA610D19}" type="slidenum">
              <a:rPr lang="zh-CN" altLang="en-US" smtClean="0"/>
              <a:t>15</a:t>
            </a:fld>
            <a:endParaRPr lang="zh-CN" altLang="en-US"/>
          </a:p>
        </p:txBody>
      </p:sp>
      <p:pic>
        <p:nvPicPr>
          <p:cNvPr id="5" name="图片 4">
            <a:extLst>
              <a:ext uri="{FF2B5EF4-FFF2-40B4-BE49-F238E27FC236}">
                <a16:creationId xmlns:a16="http://schemas.microsoft.com/office/drawing/2014/main" id="{10262E73-E1EF-D7EE-8353-7A34E4AD5CDF}"/>
              </a:ext>
            </a:extLst>
          </p:cNvPr>
          <p:cNvPicPr>
            <a:picLocks noChangeAspect="1"/>
          </p:cNvPicPr>
          <p:nvPr/>
        </p:nvPicPr>
        <p:blipFill>
          <a:blip r:embed="rId3"/>
          <a:stretch>
            <a:fillRect/>
          </a:stretch>
        </p:blipFill>
        <p:spPr>
          <a:xfrm>
            <a:off x="2152650" y="2132856"/>
            <a:ext cx="7886700" cy="3632200"/>
          </a:xfrm>
          <a:prstGeom prst="rect">
            <a:avLst/>
          </a:prstGeom>
        </p:spPr>
      </p:pic>
    </p:spTree>
    <p:extLst>
      <p:ext uri="{BB962C8B-B14F-4D97-AF65-F5344CB8AC3E}">
        <p14:creationId xmlns:p14="http://schemas.microsoft.com/office/powerpoint/2010/main" val="284650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Update</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16</a:t>
            </a:fld>
            <a:endParaRPr lang="zh-CN" altLang="en-US"/>
          </a:p>
        </p:txBody>
      </p:sp>
      <p:pic>
        <p:nvPicPr>
          <p:cNvPr id="5" name="内容占位符 4">
            <a:extLst>
              <a:ext uri="{FF2B5EF4-FFF2-40B4-BE49-F238E27FC236}">
                <a16:creationId xmlns:a16="http://schemas.microsoft.com/office/drawing/2014/main" id="{B4C70000-EF73-CCD0-4DA6-60F9574430BA}"/>
              </a:ext>
            </a:extLst>
          </p:cNvPr>
          <p:cNvPicPr>
            <a:picLocks noGrp="1" noChangeAspect="1"/>
          </p:cNvPicPr>
          <p:nvPr>
            <p:ph idx="1"/>
          </p:nvPr>
        </p:nvPicPr>
        <p:blipFill>
          <a:blip r:embed="rId2"/>
          <a:stretch>
            <a:fillRect/>
          </a:stretch>
        </p:blipFill>
        <p:spPr>
          <a:xfrm>
            <a:off x="2152433" y="930275"/>
            <a:ext cx="7887134" cy="36324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22CBE3B-C479-9264-E49E-1EA2AD5A5D95}"/>
                  </a:ext>
                </a:extLst>
              </p:cNvPr>
              <p:cNvSpPr txBox="1"/>
              <p:nvPr/>
            </p:nvSpPr>
            <p:spPr>
              <a:xfrm>
                <a:off x="4545724" y="5056595"/>
                <a:ext cx="3100552" cy="9483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i="1" smtClean="0">
                              <a:latin typeface="Cambria Math" panose="02040503050406030204" pitchFamily="18" charset="0"/>
                            </a:rPr>
                          </m:ctrlPr>
                        </m:sSubPr>
                        <m:e>
                          <m:acc>
                            <m:accPr>
                              <m:chr m:val="⃗"/>
                              <m:ctrlPr>
                                <a:rPr kumimoji="1" lang="en-US" altLang="zh-CN" sz="2800" i="1" smtClean="0">
                                  <a:latin typeface="Cambria Math" panose="02040503050406030204" pitchFamily="18" charset="0"/>
                                </a:rPr>
                              </m:ctrlPr>
                            </m:accPr>
                            <m:e>
                              <m:r>
                                <a:rPr kumimoji="1" lang="en-US" altLang="zh-CN" sz="2800" b="0" i="1" smtClean="0">
                                  <a:latin typeface="Cambria Math" panose="02040503050406030204" pitchFamily="18" charset="0"/>
                                </a:rPr>
                                <m:t>𝜇</m:t>
                              </m:r>
                            </m:e>
                          </m:acc>
                        </m:e>
                        <m:sub>
                          <m:r>
                            <a:rPr kumimoji="1" lang="en-US" altLang="zh-CN" sz="2800" b="0" i="1" smtClean="0">
                              <a:latin typeface="Cambria Math" panose="02040503050406030204" pitchFamily="18" charset="0"/>
                            </a:rPr>
                            <m:t>𝑒𝑥𝑝𝑒𝑐𝑡𝑒𝑑</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𝐻</m:t>
                          </m:r>
                        </m:e>
                        <m:sub>
                          <m:r>
                            <a:rPr kumimoji="1" lang="en-US" altLang="zh-CN" sz="2800" b="0" i="1" smtClean="0">
                              <a:latin typeface="Cambria Math" panose="02040503050406030204" pitchFamily="18" charset="0"/>
                            </a:rPr>
                            <m:t>𝑘</m:t>
                          </m:r>
                        </m:sub>
                      </m:sSub>
                      <m:sSub>
                        <m:sSubPr>
                          <m:ctrlPr>
                            <a:rPr kumimoji="1" lang="en-US" altLang="zh-CN" sz="2800" b="0" i="1" smtClean="0">
                              <a:latin typeface="Cambria Math" panose="02040503050406030204" pitchFamily="18" charset="0"/>
                            </a:rPr>
                          </m:ctrlPr>
                        </m:sSubPr>
                        <m:e>
                          <m:acc>
                            <m:accPr>
                              <m:chr m:val="̂"/>
                              <m:ctrlPr>
                                <a:rPr kumimoji="1" lang="en-US" altLang="zh-CN" sz="2800" b="0" i="1" smtClean="0">
                                  <a:latin typeface="Cambria Math" panose="02040503050406030204" pitchFamily="18" charset="0"/>
                                </a:rPr>
                              </m:ctrlPr>
                            </m:accPr>
                            <m:e>
                              <m:r>
                                <a:rPr kumimoji="1" lang="en-US" altLang="zh-CN" sz="2800" b="0" i="1" smtClean="0">
                                  <a:latin typeface="Cambria Math" panose="02040503050406030204" pitchFamily="18" charset="0"/>
                                </a:rPr>
                                <m:t>𝑥</m:t>
                              </m:r>
                            </m:e>
                          </m:acc>
                        </m:e>
                        <m:sub>
                          <m:r>
                            <a:rPr kumimoji="1" lang="en-US" altLang="zh-CN" sz="2800" b="0" i="1" smtClean="0">
                              <a:latin typeface="Cambria Math" panose="02040503050406030204" pitchFamily="18" charset="0"/>
                            </a:rPr>
                            <m:t>𝑘</m:t>
                          </m:r>
                        </m:sub>
                      </m:sSub>
                    </m:oMath>
                  </m:oMathPara>
                </a14:m>
                <a:endParaRPr kumimoji="1" lang="en-US" altLang="zh-CN" sz="2800" b="0" dirty="0"/>
              </a:p>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ea typeface="Cambria Math" panose="02040503050406030204" pitchFamily="18" charset="0"/>
                            </a:rPr>
                          </m:ctrlPr>
                        </m:sSubPr>
                        <m:e>
                          <m:r>
                            <m:rPr>
                              <m:sty m:val="p"/>
                            </m:rPr>
                            <a:rPr kumimoji="1" lang="el-GR" altLang="zh-CN" sz="2800" i="1" smtClean="0">
                              <a:latin typeface="Cambria Math" panose="02040503050406030204" pitchFamily="18" charset="0"/>
                              <a:ea typeface="Cambria Math" panose="02040503050406030204" pitchFamily="18" charset="0"/>
                            </a:rPr>
                            <m:t>Σ</m:t>
                          </m:r>
                        </m:e>
                        <m:sub>
                          <m:r>
                            <a:rPr kumimoji="1" lang="en-US" altLang="zh-CN" sz="2800" b="0" i="1" smtClean="0">
                              <a:latin typeface="Cambria Math" panose="02040503050406030204" pitchFamily="18" charset="0"/>
                              <a:ea typeface="Cambria Math" panose="02040503050406030204" pitchFamily="18" charset="0"/>
                            </a:rPr>
                            <m:t>𝑒𝑥𝑝𝑒𝑐𝑡𝑒𝑑</m:t>
                          </m:r>
                        </m:sub>
                      </m:sSub>
                      <m:r>
                        <a:rPr kumimoji="1" lang="en-US" altLang="zh-CN" sz="2800" b="0" i="1" smtClean="0">
                          <a:latin typeface="Cambria Math" panose="02040503050406030204" pitchFamily="18" charset="0"/>
                          <a:ea typeface="Cambria Math" panose="02040503050406030204" pitchFamily="18" charset="0"/>
                        </a:rPr>
                        <m:t>=</m:t>
                      </m:r>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𝐻</m:t>
                          </m:r>
                        </m:e>
                        <m:sub>
                          <m:r>
                            <a:rPr kumimoji="1" lang="en-US" altLang="zh-CN" sz="2800" b="0" i="1" smtClean="0">
                              <a:latin typeface="Cambria Math" panose="02040503050406030204" pitchFamily="18" charset="0"/>
                              <a:ea typeface="Cambria Math" panose="02040503050406030204" pitchFamily="18" charset="0"/>
                            </a:rPr>
                            <m:t>𝑘</m:t>
                          </m:r>
                        </m:sub>
                      </m:sSub>
                      <m:sSub>
                        <m:sSubPr>
                          <m:ctrlPr>
                            <a:rPr kumimoji="1" lang="en-US" altLang="zh-CN" sz="2800" b="0" i="1" smtClean="0">
                              <a:latin typeface="Cambria Math" panose="02040503050406030204" pitchFamily="18" charset="0"/>
                              <a:ea typeface="Cambria Math" panose="02040503050406030204" pitchFamily="18" charset="0"/>
                            </a:rPr>
                          </m:ctrlPr>
                        </m:sSubPr>
                        <m:e>
                          <m:r>
                            <a:rPr kumimoji="1" lang="en-US" altLang="zh-CN" sz="2800" b="0" i="1" smtClean="0">
                              <a:latin typeface="Cambria Math" panose="02040503050406030204" pitchFamily="18" charset="0"/>
                              <a:ea typeface="Cambria Math" panose="02040503050406030204" pitchFamily="18" charset="0"/>
                            </a:rPr>
                            <m:t>𝑃</m:t>
                          </m:r>
                        </m:e>
                        <m:sub>
                          <m:r>
                            <a:rPr kumimoji="1" lang="en-US" altLang="zh-CN" sz="2800" b="0" i="1" smtClean="0">
                              <a:latin typeface="Cambria Math" panose="02040503050406030204" pitchFamily="18" charset="0"/>
                              <a:ea typeface="Cambria Math" panose="02040503050406030204" pitchFamily="18" charset="0"/>
                            </a:rPr>
                            <m:t>𝑘</m:t>
                          </m:r>
                        </m:sub>
                      </m:sSub>
                      <m:sSubSup>
                        <m:sSubSupPr>
                          <m:ctrlPr>
                            <a:rPr kumimoji="1" lang="en-US" altLang="zh-CN" sz="2800" b="0" i="1" smtClean="0">
                              <a:latin typeface="Cambria Math" panose="02040503050406030204" pitchFamily="18" charset="0"/>
                              <a:ea typeface="Cambria Math" panose="02040503050406030204" pitchFamily="18" charset="0"/>
                            </a:rPr>
                          </m:ctrlPr>
                        </m:sSubSupPr>
                        <m:e>
                          <m:r>
                            <a:rPr kumimoji="1" lang="en-US" altLang="zh-CN" sz="2800" b="0" i="1" smtClean="0">
                              <a:latin typeface="Cambria Math" panose="02040503050406030204" pitchFamily="18" charset="0"/>
                              <a:ea typeface="Cambria Math" panose="02040503050406030204" pitchFamily="18" charset="0"/>
                            </a:rPr>
                            <m:t>𝐻</m:t>
                          </m:r>
                        </m:e>
                        <m:sub>
                          <m:r>
                            <a:rPr kumimoji="1" lang="en-US" altLang="zh-CN" sz="2800" b="0" i="1" smtClean="0">
                              <a:latin typeface="Cambria Math" panose="02040503050406030204" pitchFamily="18" charset="0"/>
                              <a:ea typeface="Cambria Math" panose="02040503050406030204" pitchFamily="18" charset="0"/>
                            </a:rPr>
                            <m:t>𝑘</m:t>
                          </m:r>
                        </m:sub>
                        <m:sup>
                          <m:r>
                            <a:rPr kumimoji="1" lang="en-US" altLang="zh-CN" sz="2800" b="0" i="1" smtClean="0">
                              <a:latin typeface="Cambria Math" panose="02040503050406030204" pitchFamily="18" charset="0"/>
                              <a:ea typeface="Cambria Math" panose="02040503050406030204" pitchFamily="18" charset="0"/>
                            </a:rPr>
                            <m:t>𝑇</m:t>
                          </m:r>
                        </m:sup>
                      </m:sSubSup>
                    </m:oMath>
                  </m:oMathPara>
                </a14:m>
                <a:endParaRPr kumimoji="1" lang="zh-CN" altLang="en-US" sz="2800" dirty="0"/>
              </a:p>
            </p:txBody>
          </p:sp>
        </mc:Choice>
        <mc:Fallback xmlns="">
          <p:sp>
            <p:nvSpPr>
              <p:cNvPr id="8" name="文本框 7">
                <a:extLst>
                  <a:ext uri="{FF2B5EF4-FFF2-40B4-BE49-F238E27FC236}">
                    <a16:creationId xmlns:a16="http://schemas.microsoft.com/office/drawing/2014/main" id="{F22CBE3B-C479-9264-E49E-1EA2AD5A5D95}"/>
                  </a:ext>
                </a:extLst>
              </p:cNvPr>
              <p:cNvSpPr txBox="1">
                <a:spLocks noRot="1" noChangeAspect="1" noMove="1" noResize="1" noEditPoints="1" noAdjustHandles="1" noChangeArrowheads="1" noChangeShapeType="1" noTextEdit="1"/>
              </p:cNvSpPr>
              <p:nvPr/>
            </p:nvSpPr>
            <p:spPr>
              <a:xfrm>
                <a:off x="4545724" y="5056595"/>
                <a:ext cx="3100552" cy="948337"/>
              </a:xfrm>
              <a:prstGeom prst="rect">
                <a:avLst/>
              </a:prstGeom>
              <a:blipFill>
                <a:blip r:embed="rId3"/>
                <a:stretch>
                  <a:fillRect l="-3689" t="-15789" r="-1639"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224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Underlying dynamic system model</a:t>
            </a:r>
          </a:p>
        </p:txBody>
      </p:sp>
      <p:sp>
        <p:nvSpPr>
          <p:cNvPr id="3" name="内容占位符 2"/>
          <p:cNvSpPr>
            <a:spLocks noGrp="1"/>
          </p:cNvSpPr>
          <p:nvPr>
            <p:ph idx="1"/>
          </p:nvPr>
        </p:nvSpPr>
        <p:spPr/>
        <p:txBody>
          <a:bodyPr>
            <a:normAutofit/>
          </a:bodyPr>
          <a:lstStyle/>
          <a:p>
            <a:r>
              <a:rPr lang="en-US" altLang="zh-CN" dirty="0"/>
              <a:t>At time k an observation (or measurement) </a:t>
            </a:r>
            <a:r>
              <a:rPr lang="en-US" altLang="zh-CN" dirty="0" err="1"/>
              <a:t>z</a:t>
            </a:r>
            <a:r>
              <a:rPr lang="en-US" altLang="zh-CN" baseline="-25000" dirty="0" err="1"/>
              <a:t>k</a:t>
            </a:r>
            <a:r>
              <a:rPr lang="en-US" altLang="zh-CN" dirty="0"/>
              <a:t> of the true state </a:t>
            </a:r>
            <a:r>
              <a:rPr lang="en-US" altLang="zh-CN" dirty="0" err="1"/>
              <a:t>x</a:t>
            </a:r>
            <a:r>
              <a:rPr lang="en-US" altLang="zh-CN" baseline="-25000" dirty="0" err="1"/>
              <a:t>k</a:t>
            </a:r>
            <a:r>
              <a:rPr lang="en-US" altLang="zh-CN" dirty="0"/>
              <a:t> is made according to</a:t>
            </a:r>
          </a:p>
          <a:p>
            <a:endParaRPr lang="en-US" altLang="zh-CN" dirty="0"/>
          </a:p>
          <a:p>
            <a:pPr marL="0" indent="0">
              <a:buNone/>
            </a:pPr>
            <a:r>
              <a:rPr lang="en-US" altLang="zh-CN" sz="2000" dirty="0"/>
              <a:t>Where</a:t>
            </a:r>
          </a:p>
          <a:p>
            <a:r>
              <a:rPr lang="en-US" altLang="zh-CN" sz="2000" dirty="0" err="1"/>
              <a:t>H</a:t>
            </a:r>
            <a:r>
              <a:rPr lang="en-US" altLang="zh-CN" sz="2000" baseline="-25000" dirty="0" err="1"/>
              <a:t>k</a:t>
            </a:r>
            <a:r>
              <a:rPr lang="en-US" altLang="zh-CN" sz="2000" dirty="0"/>
              <a:t> is the observation model, which maps the true state space into the observed space</a:t>
            </a:r>
            <a:r>
              <a:rPr lang="zh-CN" altLang="en-US" sz="2000" dirty="0"/>
              <a:t>；</a:t>
            </a:r>
            <a:endParaRPr lang="en-US" altLang="zh-CN" sz="2000" dirty="0"/>
          </a:p>
          <a:p>
            <a:r>
              <a:rPr lang="en-US" altLang="zh-CN" sz="2000" dirty="0" err="1"/>
              <a:t>v</a:t>
            </a:r>
            <a:r>
              <a:rPr lang="en-US" altLang="zh-CN" sz="2000" baseline="-25000" dirty="0" err="1"/>
              <a:t>k</a:t>
            </a:r>
            <a:r>
              <a:rPr lang="en-US" altLang="zh-CN" sz="2000" dirty="0"/>
              <a:t> is the observation noise, which is assumed to be zero mean Gaussian white noise with covariance </a:t>
            </a:r>
            <a:r>
              <a:rPr lang="en-US" altLang="zh-CN" sz="2000" dirty="0" err="1"/>
              <a:t>R</a:t>
            </a:r>
            <a:r>
              <a:rPr lang="en-US" altLang="zh-CN" sz="2000" baseline="-25000" dirty="0" err="1"/>
              <a:t>k</a:t>
            </a:r>
            <a:r>
              <a:rPr lang="en-US" altLang="zh-CN" sz="2000" dirty="0"/>
              <a:t>:    </a:t>
            </a:r>
          </a:p>
          <a:p>
            <a:pPr marL="0" indent="0">
              <a:buNone/>
            </a:pPr>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17</a:t>
            </a:fld>
            <a:endParaRPr lang="zh-CN" altLang="en-US"/>
          </a:p>
        </p:txBody>
      </p:sp>
      <p:sp>
        <p:nvSpPr>
          <p:cNvPr id="36" name="AutoShape 7" descr="{\mathcal {N}}">
            <a:extLst>
              <a:ext uri="{FF2B5EF4-FFF2-40B4-BE49-F238E27FC236}">
                <a16:creationId xmlns:a16="http://schemas.microsoft.com/office/drawing/2014/main" id="{FF1620E8-EF97-5CD3-B6CD-0E26833B2C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形 5">
            <a:extLst>
              <a:ext uri="{FF2B5EF4-FFF2-40B4-BE49-F238E27FC236}">
                <a16:creationId xmlns:a16="http://schemas.microsoft.com/office/drawing/2014/main" id="{509A002A-BBF4-6B19-1400-254D8F56E6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41131" y="2040803"/>
            <a:ext cx="2804938" cy="422662"/>
          </a:xfrm>
          <a:prstGeom prst="rect">
            <a:avLst/>
          </a:prstGeom>
        </p:spPr>
      </p:pic>
      <p:sp>
        <p:nvSpPr>
          <p:cNvPr id="9" name="AutoShape 3" descr="{\displaystyle \mathbf {v} _{k}\sim {\mathcal {N}}\left(0,\mathbf {R} _{k}\right)}">
            <a:extLst>
              <a:ext uri="{FF2B5EF4-FFF2-40B4-BE49-F238E27FC236}">
                <a16:creationId xmlns:a16="http://schemas.microsoft.com/office/drawing/2014/main" id="{B876AE32-5972-6957-58E4-0CF2CA156D95}"/>
              </a:ext>
            </a:extLst>
          </p:cNvPr>
          <p:cNvSpPr>
            <a:spLocks noChangeAspect="1" noChangeArrowheads="1"/>
          </p:cNvSpPr>
          <p:nvPr/>
        </p:nvSpPr>
        <p:spPr bwMode="auto">
          <a:xfrm>
            <a:off x="6091238"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形 10">
            <a:extLst>
              <a:ext uri="{FF2B5EF4-FFF2-40B4-BE49-F238E27FC236}">
                <a16:creationId xmlns:a16="http://schemas.microsoft.com/office/drawing/2014/main" id="{39C73B45-E5FE-7664-154A-5203BA463F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06305" y="3750487"/>
            <a:ext cx="1551025" cy="292222"/>
          </a:xfrm>
          <a:prstGeom prst="rect">
            <a:avLst/>
          </a:prstGeom>
        </p:spPr>
      </p:pic>
    </p:spTree>
    <p:extLst>
      <p:ext uri="{BB962C8B-B14F-4D97-AF65-F5344CB8AC3E}">
        <p14:creationId xmlns:p14="http://schemas.microsoft.com/office/powerpoint/2010/main" val="66383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72133-25CA-C1E6-EACE-F8581CD95F08}"/>
              </a:ext>
            </a:extLst>
          </p:cNvPr>
          <p:cNvSpPr>
            <a:spLocks noGrp="1"/>
          </p:cNvSpPr>
          <p:nvPr>
            <p:ph type="title"/>
          </p:nvPr>
        </p:nvSpPr>
        <p:spPr/>
        <p:txBody>
          <a:bodyPr/>
          <a:lstStyle/>
          <a:p>
            <a:r>
              <a:rPr kumimoji="1" lang="en-US" altLang="zh-CN" dirty="0"/>
              <a:t>Update</a:t>
            </a:r>
            <a:endParaRPr kumimoji="1" lang="zh-CN" altLang="en-US" dirty="0"/>
          </a:p>
        </p:txBody>
      </p:sp>
      <p:pic>
        <p:nvPicPr>
          <p:cNvPr id="5" name="内容占位符 4">
            <a:extLst>
              <a:ext uri="{FF2B5EF4-FFF2-40B4-BE49-F238E27FC236}">
                <a16:creationId xmlns:a16="http://schemas.microsoft.com/office/drawing/2014/main" id="{53A180DD-A2F6-7F59-4875-67F1624FD248}"/>
              </a:ext>
            </a:extLst>
          </p:cNvPr>
          <p:cNvPicPr>
            <a:picLocks noGrp="1" noChangeAspect="1"/>
          </p:cNvPicPr>
          <p:nvPr>
            <p:ph idx="1"/>
          </p:nvPr>
        </p:nvPicPr>
        <p:blipFill>
          <a:blip r:embed="rId3"/>
          <a:stretch>
            <a:fillRect/>
          </a:stretch>
        </p:blipFill>
        <p:spPr>
          <a:xfrm>
            <a:off x="2038350" y="930275"/>
            <a:ext cx="7886700" cy="3632200"/>
          </a:xfrm>
        </p:spPr>
      </p:pic>
      <p:sp>
        <p:nvSpPr>
          <p:cNvPr id="4" name="灯片编号占位符 3">
            <a:extLst>
              <a:ext uri="{FF2B5EF4-FFF2-40B4-BE49-F238E27FC236}">
                <a16:creationId xmlns:a16="http://schemas.microsoft.com/office/drawing/2014/main" id="{066B73E4-43F9-ADFA-AE90-8FED514DBD20}"/>
              </a:ext>
            </a:extLst>
          </p:cNvPr>
          <p:cNvSpPr>
            <a:spLocks noGrp="1"/>
          </p:cNvSpPr>
          <p:nvPr>
            <p:ph type="sldNum" sz="quarter" idx="12"/>
          </p:nvPr>
        </p:nvSpPr>
        <p:spPr/>
        <p:txBody>
          <a:bodyPr/>
          <a:lstStyle/>
          <a:p>
            <a:fld id="{27C45CD9-0508-4D1E-923D-4DFDAA610D19}" type="slidenum">
              <a:rPr lang="zh-CN" altLang="en-US" smtClean="0"/>
              <a:t>18</a:t>
            </a:fld>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EA0DC21-9173-5041-ECC1-5836C57A3311}"/>
                  </a:ext>
                </a:extLst>
              </p:cNvPr>
              <p:cNvSpPr txBox="1"/>
              <p:nvPr/>
            </p:nvSpPr>
            <p:spPr>
              <a:xfrm>
                <a:off x="1490498" y="4766626"/>
                <a:ext cx="8982403" cy="1384995"/>
              </a:xfrm>
              <a:prstGeom prst="rect">
                <a:avLst/>
              </a:prstGeom>
              <a:noFill/>
            </p:spPr>
            <p:txBody>
              <a:bodyPr wrap="square">
                <a:spAutoFit/>
              </a:bodyPr>
              <a:lstStyle/>
              <a:p>
                <a:pPr algn="ctr"/>
                <a:r>
                  <a:rPr lang="en-US" altLang="zh-CN" sz="2800" dirty="0"/>
                  <a:t>observation noise</a:t>
                </a:r>
              </a:p>
              <a:p>
                <a:pPr algn="ctr"/>
                <a:r>
                  <a:rPr lang="en-US" altLang="zh-CN" sz="2800" dirty="0"/>
                  <a:t>Covariance: </a:t>
                </a:r>
                <a14:m>
                  <m:oMath xmlns:m="http://schemas.openxmlformats.org/officeDocument/2006/math">
                    <m:sSub>
                      <m:sSubPr>
                        <m:ctrlPr>
                          <a:rPr lang="en-US" altLang="zh-CN" sz="2800" b="0" i="1" dirty="0" smtClean="0">
                            <a:latin typeface="Cambria Math" panose="02040503050406030204" pitchFamily="18" charset="0"/>
                          </a:rPr>
                        </m:ctrlPr>
                      </m:sSubPr>
                      <m:e>
                        <m:r>
                          <m:rPr>
                            <m:sty m:val="p"/>
                          </m:rPr>
                          <a:rPr lang="en-US" altLang="zh-CN" sz="2800" i="1" dirty="0">
                            <a:latin typeface="Cambria Math" panose="02040503050406030204" pitchFamily="18" charset="0"/>
                          </a:rPr>
                          <m:t>R</m:t>
                        </m:r>
                      </m:e>
                      <m:sub>
                        <m:r>
                          <a:rPr lang="en-US" altLang="zh-CN" sz="2800" b="0" i="1" dirty="0" smtClean="0">
                            <a:latin typeface="Cambria Math" panose="02040503050406030204" pitchFamily="18" charset="0"/>
                          </a:rPr>
                          <m:t>𝑘</m:t>
                        </m:r>
                      </m:sub>
                    </m:sSub>
                  </m:oMath>
                </a14:m>
                <a:endParaRPr lang="en-US" altLang="zh-CN" sz="2800" dirty="0"/>
              </a:p>
              <a:p>
                <a:pPr algn="ctr"/>
                <a:r>
                  <a:rPr lang="en-US" altLang="zh-CN" sz="2800" dirty="0"/>
                  <a:t>Mean:</a:t>
                </a:r>
                <a14:m>
                  <m:oMath xmlns:m="http://schemas.openxmlformats.org/officeDocument/2006/math">
                    <m:sSub>
                      <m:sSubPr>
                        <m:ctrlPr>
                          <a:rPr lang="en-US" altLang="zh-CN" sz="2800" b="0" i="1" smtClean="0">
                            <a:latin typeface="Cambria Math" panose="02040503050406030204" pitchFamily="18" charset="0"/>
                          </a:rPr>
                        </m:ctrlPr>
                      </m:sSubPr>
                      <m:e>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𝑧</m:t>
                            </m:r>
                          </m:e>
                        </m:acc>
                      </m:e>
                      <m:sub>
                        <m:r>
                          <a:rPr lang="en-US" altLang="zh-CN" sz="2800" b="0" i="1" smtClean="0">
                            <a:latin typeface="Cambria Math" panose="02040503050406030204" pitchFamily="18" charset="0"/>
                          </a:rPr>
                          <m:t>𝑘</m:t>
                        </m:r>
                      </m:sub>
                    </m:sSub>
                  </m:oMath>
                </a14:m>
                <a:endParaRPr lang="zh-CN" altLang="en-US" sz="2800" dirty="0"/>
              </a:p>
            </p:txBody>
          </p:sp>
        </mc:Choice>
        <mc:Fallback xmlns="">
          <p:sp>
            <p:nvSpPr>
              <p:cNvPr id="7" name="文本框 6">
                <a:extLst>
                  <a:ext uri="{FF2B5EF4-FFF2-40B4-BE49-F238E27FC236}">
                    <a16:creationId xmlns:a16="http://schemas.microsoft.com/office/drawing/2014/main" id="{8EA0DC21-9173-5041-ECC1-5836C57A3311}"/>
                  </a:ext>
                </a:extLst>
              </p:cNvPr>
              <p:cNvSpPr txBox="1">
                <a:spLocks noRot="1" noChangeAspect="1" noMove="1" noResize="1" noEditPoints="1" noAdjustHandles="1" noChangeArrowheads="1" noChangeShapeType="1" noTextEdit="1"/>
              </p:cNvSpPr>
              <p:nvPr/>
            </p:nvSpPr>
            <p:spPr>
              <a:xfrm>
                <a:off x="1490498" y="4766626"/>
                <a:ext cx="8982403" cy="1384995"/>
              </a:xfrm>
              <a:prstGeom prst="rect">
                <a:avLst/>
              </a:prstGeom>
              <a:blipFill>
                <a:blip r:embed="rId4"/>
                <a:stretch>
                  <a:fillRect t="-4545" b="-10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52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4F418-7383-5D92-5715-D0EF7F8DCF7F}"/>
              </a:ext>
            </a:extLst>
          </p:cNvPr>
          <p:cNvSpPr>
            <a:spLocks noGrp="1"/>
          </p:cNvSpPr>
          <p:nvPr>
            <p:ph type="title"/>
          </p:nvPr>
        </p:nvSpPr>
        <p:spPr/>
        <p:txBody>
          <a:bodyPr/>
          <a:lstStyle/>
          <a:p>
            <a:r>
              <a:rPr kumimoji="1" lang="en-US" altLang="zh-CN" dirty="0"/>
              <a:t>Update</a:t>
            </a:r>
            <a:endParaRPr kumimoji="1" lang="zh-CN" altLang="en-US" dirty="0"/>
          </a:p>
        </p:txBody>
      </p:sp>
      <p:pic>
        <p:nvPicPr>
          <p:cNvPr id="5" name="内容占位符 4">
            <a:extLst>
              <a:ext uri="{FF2B5EF4-FFF2-40B4-BE49-F238E27FC236}">
                <a16:creationId xmlns:a16="http://schemas.microsoft.com/office/drawing/2014/main" id="{9ED18E40-544A-04F4-B474-32F7A11EDD24}"/>
              </a:ext>
            </a:extLst>
          </p:cNvPr>
          <p:cNvPicPr>
            <a:picLocks noGrp="1" noChangeAspect="1"/>
          </p:cNvPicPr>
          <p:nvPr>
            <p:ph idx="1"/>
          </p:nvPr>
        </p:nvPicPr>
        <p:blipFill>
          <a:blip r:embed="rId3"/>
          <a:stretch>
            <a:fillRect/>
          </a:stretch>
        </p:blipFill>
        <p:spPr>
          <a:xfrm>
            <a:off x="155854" y="1609789"/>
            <a:ext cx="3437749" cy="3171600"/>
          </a:xfrm>
        </p:spPr>
      </p:pic>
      <p:sp>
        <p:nvSpPr>
          <p:cNvPr id="4" name="灯片编号占位符 3">
            <a:extLst>
              <a:ext uri="{FF2B5EF4-FFF2-40B4-BE49-F238E27FC236}">
                <a16:creationId xmlns:a16="http://schemas.microsoft.com/office/drawing/2014/main" id="{D446EE15-50A8-D913-6740-D613171B846D}"/>
              </a:ext>
            </a:extLst>
          </p:cNvPr>
          <p:cNvSpPr>
            <a:spLocks noGrp="1"/>
          </p:cNvSpPr>
          <p:nvPr>
            <p:ph type="sldNum" sz="quarter" idx="12"/>
          </p:nvPr>
        </p:nvSpPr>
        <p:spPr/>
        <p:txBody>
          <a:bodyPr/>
          <a:lstStyle/>
          <a:p>
            <a:fld id="{27C45CD9-0508-4D1E-923D-4DFDAA610D19}" type="slidenum">
              <a:rPr lang="zh-CN" altLang="en-US" smtClean="0"/>
              <a:t>19</a:t>
            </a:fld>
            <a:endParaRPr lang="zh-CN" altLang="en-US"/>
          </a:p>
        </p:txBody>
      </p:sp>
      <p:pic>
        <p:nvPicPr>
          <p:cNvPr id="6" name="图片 5">
            <a:extLst>
              <a:ext uri="{FF2B5EF4-FFF2-40B4-BE49-F238E27FC236}">
                <a16:creationId xmlns:a16="http://schemas.microsoft.com/office/drawing/2014/main" id="{C36C9106-D3B1-73A3-2055-99FC082A0A3D}"/>
              </a:ext>
            </a:extLst>
          </p:cNvPr>
          <p:cNvPicPr>
            <a:picLocks noChangeAspect="1"/>
          </p:cNvPicPr>
          <p:nvPr/>
        </p:nvPicPr>
        <p:blipFill>
          <a:blip r:embed="rId4"/>
          <a:stretch>
            <a:fillRect/>
          </a:stretch>
        </p:blipFill>
        <p:spPr>
          <a:xfrm>
            <a:off x="4262669" y="1609789"/>
            <a:ext cx="3438062" cy="3171889"/>
          </a:xfrm>
          <a:prstGeom prst="rect">
            <a:avLst/>
          </a:prstGeom>
        </p:spPr>
      </p:pic>
      <p:pic>
        <p:nvPicPr>
          <p:cNvPr id="7" name="图片 6">
            <a:extLst>
              <a:ext uri="{FF2B5EF4-FFF2-40B4-BE49-F238E27FC236}">
                <a16:creationId xmlns:a16="http://schemas.microsoft.com/office/drawing/2014/main" id="{155605D3-59E6-4408-2DD7-1EC2E9D27774}"/>
              </a:ext>
            </a:extLst>
          </p:cNvPr>
          <p:cNvPicPr>
            <a:picLocks noChangeAspect="1"/>
          </p:cNvPicPr>
          <p:nvPr/>
        </p:nvPicPr>
        <p:blipFill>
          <a:blip r:embed="rId5"/>
          <a:stretch>
            <a:fillRect/>
          </a:stretch>
        </p:blipFill>
        <p:spPr>
          <a:xfrm>
            <a:off x="8411186" y="1609789"/>
            <a:ext cx="3436219" cy="3170189"/>
          </a:xfrm>
          <a:prstGeom prst="rect">
            <a:avLst/>
          </a:prstGeom>
        </p:spPr>
      </p:pic>
      <p:sp>
        <p:nvSpPr>
          <p:cNvPr id="8" name="右箭头 7">
            <a:extLst>
              <a:ext uri="{FF2B5EF4-FFF2-40B4-BE49-F238E27FC236}">
                <a16:creationId xmlns:a16="http://schemas.microsoft.com/office/drawing/2014/main" id="{2A8FAAE7-7DAC-6881-B588-9923FAF82502}"/>
              </a:ext>
            </a:extLst>
          </p:cNvPr>
          <p:cNvSpPr/>
          <p:nvPr/>
        </p:nvSpPr>
        <p:spPr>
          <a:xfrm>
            <a:off x="3614297" y="3013427"/>
            <a:ext cx="606983" cy="18145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a:extLst>
              <a:ext uri="{FF2B5EF4-FFF2-40B4-BE49-F238E27FC236}">
                <a16:creationId xmlns:a16="http://schemas.microsoft.com/office/drawing/2014/main" id="{74E611CA-F01D-ED21-E8DC-A960FB1ADB1C}"/>
              </a:ext>
            </a:extLst>
          </p:cNvPr>
          <p:cNvSpPr/>
          <p:nvPr/>
        </p:nvSpPr>
        <p:spPr>
          <a:xfrm>
            <a:off x="7742120" y="3013427"/>
            <a:ext cx="627677" cy="18145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301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汇报内容</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en-US" altLang="zh-CN" dirty="0"/>
              <a:t>Kalman filter</a:t>
            </a:r>
          </a:p>
          <a:p>
            <a:r>
              <a:rPr lang="en-US" altLang="zh-CN" dirty="0"/>
              <a:t>Hidden Markov model</a:t>
            </a:r>
          </a:p>
          <a:p>
            <a:r>
              <a:rPr lang="zh-CN" altLang="en-US" dirty="0"/>
              <a:t>论文学习</a:t>
            </a:r>
            <a:endParaRPr lang="en-US" altLang="zh-CN" dirty="0"/>
          </a:p>
          <a:p>
            <a:r>
              <a:rPr lang="en-US" altLang="zh-CN" dirty="0"/>
              <a:t>Question</a:t>
            </a:r>
          </a:p>
        </p:txBody>
      </p:sp>
    </p:spTree>
    <p:extLst>
      <p:ext uri="{BB962C8B-B14F-4D97-AF65-F5344CB8AC3E}">
        <p14:creationId xmlns:p14="http://schemas.microsoft.com/office/powerpoint/2010/main" val="269166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3BFD9-1B0B-D842-F3FC-4B4D82D2AF3A}"/>
              </a:ext>
            </a:extLst>
          </p:cNvPr>
          <p:cNvSpPr>
            <a:spLocks noGrp="1"/>
          </p:cNvSpPr>
          <p:nvPr>
            <p:ph type="title"/>
          </p:nvPr>
        </p:nvSpPr>
        <p:spPr/>
        <p:txBody>
          <a:bodyPr/>
          <a:lstStyle/>
          <a:p>
            <a:r>
              <a:rPr kumimoji="1" lang="en-US" altLang="zh-CN" dirty="0"/>
              <a:t>Update</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14BCC5-438C-32F9-2C2F-7B20B75A1695}"/>
                  </a:ext>
                </a:extLst>
              </p:cNvPr>
              <p:cNvSpPr>
                <a:spLocks noGrp="1"/>
              </p:cNvSpPr>
              <p:nvPr>
                <p:ph idx="1"/>
              </p:nvPr>
            </p:nvSpPr>
            <p:spPr/>
            <p:txBody>
              <a:bodyPr/>
              <a:lstStyle/>
              <a:p>
                <a:pPr marL="0" indent="0">
                  <a:buNone/>
                </a:pPr>
                <a:r>
                  <a:rPr kumimoji="1" lang="en-US" altLang="zh-CN" dirty="0"/>
                  <a:t>In general:</a:t>
                </a:r>
              </a:p>
              <a:p>
                <a:pPr marL="0"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𝒩</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2</m:t>
                              </m:r>
                            </m:sup>
                          </m:sSubSup>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𝒩</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2</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oMath>
                  </m:oMathPara>
                </a14:m>
                <a:endParaRPr kumimoji="1" lang="en-US" altLang="zh-CN" dirty="0"/>
              </a:p>
              <a:p>
                <a:pPr marL="0" indent="0">
                  <a:buNone/>
                </a:pPr>
                <a:endParaRPr kumimoji="1" lang="en-US" altLang="zh-CN" dirty="0"/>
              </a:p>
              <a:p>
                <a:pPr marL="0" indent="0">
                  <a:buNone/>
                </a:pPr>
                <a:r>
                  <a:rPr kumimoji="1" lang="en-US" altLang="zh-CN" dirty="0"/>
                  <a:t>For the new distribution </a:t>
                </a:r>
                <a14:m>
                  <m:oMath xmlns:m="http://schemas.openxmlformats.org/officeDocument/2006/math">
                    <m:r>
                      <a:rPr kumimoji="1" lang="en-US" altLang="zh-CN" b="0" i="1" smtClean="0">
                        <a:latin typeface="Cambria Math" panose="02040503050406030204" pitchFamily="18" charset="0"/>
                      </a:rPr>
                      <m:t>𝑍</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𝑋</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𝑌</m:t>
                    </m:r>
                  </m:oMath>
                </a14:m>
                <a:endParaRPr kumimoji="1" lang="en-US" altLang="zh-CN" b="0" dirty="0"/>
              </a:p>
              <a:p>
                <a:pPr marL="0" indent="0">
                  <a:buNone/>
                </a:pPr>
                <a:endParaRPr kumimoji="1" lang="en-US" altLang="zh-CN" b="0" dirty="0"/>
              </a:p>
              <a:p>
                <a:pPr marL="0" indent="0">
                  <a:lnSpc>
                    <a:spcPts val="5500"/>
                  </a:lnSpc>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2</m:t>
                              </m:r>
                            </m:sup>
                          </m:sSubSup>
                        </m:num>
                        <m:den>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2</m:t>
                              </m:r>
                            </m:sub>
                            <m:sup>
                              <m:r>
                                <a:rPr kumimoji="1" lang="en-US" altLang="zh-CN" b="0" i="1" smtClean="0">
                                  <a:latin typeface="Cambria Math" panose="02040503050406030204" pitchFamily="18" charset="0"/>
                                </a:rPr>
                                <m:t>2</m:t>
                              </m:r>
                            </m:sup>
                          </m:sSubSup>
                        </m:den>
                      </m:f>
                    </m:oMath>
                  </m:oMathPara>
                </a14:m>
                <a:endParaRPr kumimoji="1" lang="en-US" altLang="zh-CN" dirty="0"/>
              </a:p>
              <a:p>
                <a:pPr marL="0" indent="0">
                  <a:lnSpc>
                    <a:spcPts val="5500"/>
                  </a:lnSpc>
                  <a:buNone/>
                </a:pPr>
                <a14:m>
                  <m:oMathPara xmlns:m="http://schemas.openxmlformats.org/officeDocument/2006/math">
                    <m:oMathParaPr>
                      <m:jc m:val="centerGroup"/>
                    </m:oMathParaPr>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𝜇</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𝑘</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1</m:t>
                              </m:r>
                            </m:sub>
                          </m:sSub>
                        </m:e>
                      </m:d>
                    </m:oMath>
                  </m:oMathPara>
                </a14:m>
                <a:endParaRPr kumimoji="1" lang="en-US" altLang="zh-CN" b="0" dirty="0"/>
              </a:p>
              <a:p>
                <a:pPr marL="0" indent="0">
                  <a:lnSpc>
                    <a:spcPts val="5500"/>
                  </a:lnSpc>
                  <a:buNone/>
                </a:pPr>
                <a14:m>
                  <m:oMathPara xmlns:m="http://schemas.openxmlformats.org/officeDocument/2006/math">
                    <m:oMathParaPr>
                      <m:jc m:val="centerGroup"/>
                    </m:oMathParaPr>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𝜎</m:t>
                          </m:r>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𝑘</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𝜎</m:t>
                          </m:r>
                        </m:e>
                        <m:sub>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2</m:t>
                          </m:r>
                        </m:sup>
                      </m:sSubSup>
                    </m:oMath>
                  </m:oMathPara>
                </a14:m>
                <a:endParaRPr kumimoji="1" lang="zh-CN" altLang="en-US" dirty="0"/>
              </a:p>
            </p:txBody>
          </p:sp>
        </mc:Choice>
        <mc:Fallback xmlns="">
          <p:sp>
            <p:nvSpPr>
              <p:cNvPr id="3" name="内容占位符 2">
                <a:extLst>
                  <a:ext uri="{FF2B5EF4-FFF2-40B4-BE49-F238E27FC236}">
                    <a16:creationId xmlns:a16="http://schemas.microsoft.com/office/drawing/2014/main" id="{DD14BCC5-438C-32F9-2C2F-7B20B75A1695}"/>
                  </a:ext>
                </a:extLst>
              </p:cNvPr>
              <p:cNvSpPr>
                <a:spLocks noGrp="1" noRot="1" noChangeAspect="1" noMove="1" noResize="1" noEditPoints="1" noAdjustHandles="1" noChangeArrowheads="1" noChangeShapeType="1" noTextEdit="1"/>
              </p:cNvSpPr>
              <p:nvPr>
                <p:ph idx="1"/>
              </p:nvPr>
            </p:nvSpPr>
            <p:spPr>
              <a:blipFill>
                <a:blip r:embed="rId2"/>
                <a:stretch>
                  <a:fillRect l="-1300" t="-21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1088131-1667-5E6D-0AE7-CCCFCD7CB928}"/>
              </a:ext>
            </a:extLst>
          </p:cNvPr>
          <p:cNvSpPr>
            <a:spLocks noGrp="1"/>
          </p:cNvSpPr>
          <p:nvPr>
            <p:ph type="sldNum" sz="quarter" idx="12"/>
          </p:nvPr>
        </p:nvSpPr>
        <p:spPr/>
        <p:txBody>
          <a:bodyPr/>
          <a:lstStyle/>
          <a:p>
            <a:fld id="{27C45CD9-0508-4D1E-923D-4DFDAA610D19}" type="slidenum">
              <a:rPr lang="zh-CN" altLang="en-US" smtClean="0"/>
              <a:t>20</a:t>
            </a:fld>
            <a:endParaRPr lang="zh-CN" altLang="en-US"/>
          </a:p>
        </p:txBody>
      </p:sp>
    </p:spTree>
    <p:extLst>
      <p:ext uri="{BB962C8B-B14F-4D97-AF65-F5344CB8AC3E}">
        <p14:creationId xmlns:p14="http://schemas.microsoft.com/office/powerpoint/2010/main" val="173242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0702B-E2AE-A9F2-8FC7-499669E0677E}"/>
              </a:ext>
            </a:extLst>
          </p:cNvPr>
          <p:cNvSpPr>
            <a:spLocks noGrp="1"/>
          </p:cNvSpPr>
          <p:nvPr>
            <p:ph type="title"/>
          </p:nvPr>
        </p:nvSpPr>
        <p:spPr/>
        <p:txBody>
          <a:bodyPr/>
          <a:lstStyle/>
          <a:p>
            <a:r>
              <a:rPr kumimoji="1" lang="en-US" altLang="zh-CN" dirty="0"/>
              <a:t>Update</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F57BC4-E2A3-82C8-DDA8-4661C7DC3902}"/>
                  </a:ext>
                </a:extLst>
              </p:cNvPr>
              <p:cNvSpPr>
                <a:spLocks noGrp="1"/>
              </p:cNvSpPr>
              <p:nvPr>
                <p:ph idx="1"/>
              </p:nvPr>
            </p:nvSpPr>
            <p:spPr/>
            <p:txBody>
              <a:bodyPr/>
              <a:lstStyle/>
              <a:p>
                <a:pPr marL="0" indent="0">
                  <a:buNone/>
                </a:pPr>
                <a:r>
                  <a:rPr kumimoji="1" lang="en-US" altLang="zh-CN" dirty="0"/>
                  <a:t>Matrix form:</a:t>
                </a:r>
              </a:p>
              <a:p>
                <a:pPr marL="0"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𝐾</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Σ</m:t>
                          </m:r>
                        </m:e>
                        <m:sub>
                          <m:r>
                            <a:rPr kumimoji="1" lang="en-US" altLang="zh-CN" b="0" i="1" smtClean="0">
                              <a:latin typeface="Cambria Math" panose="02040503050406030204" pitchFamily="18" charset="0"/>
                            </a:rPr>
                            <m:t>0</m:t>
                          </m:r>
                        </m:sub>
                      </m:sSub>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Σ</m:t>
                                  </m:r>
                                </m:e>
                                <m:sub>
                                  <m:r>
                                    <a:rPr kumimoji="1" lang="en-US" altLang="zh-CN" b="0" i="1" smtClean="0">
                                      <a:latin typeface="Cambria Math" panose="02040503050406030204" pitchFamily="18" charset="0"/>
                                    </a:rPr>
                                    <m:t>1</m:t>
                                  </m:r>
                                </m:sub>
                              </m:sSub>
                            </m:e>
                          </m:d>
                        </m:e>
                        <m:sup>
                          <m:r>
                            <a:rPr kumimoji="1" lang="en-US" altLang="zh-CN" b="0" i="1" smtClean="0">
                              <a:latin typeface="Cambria Math" panose="02040503050406030204" pitchFamily="18" charset="0"/>
                            </a:rPr>
                            <m:t>−1</m:t>
                          </m:r>
                        </m:sup>
                      </m:sSup>
                    </m:oMath>
                  </m:oMathPara>
                </a14:m>
                <a:endParaRPr kumimoji="1" lang="en-US" altLang="zh-CN" b="0" dirty="0"/>
              </a:p>
              <a:p>
                <a:pPr marL="0" indent="0">
                  <a:buNone/>
                </a:pPr>
                <a:endParaRPr kumimoji="1" lang="en-US" altLang="zh-CN" b="0" dirty="0"/>
              </a:p>
              <a:p>
                <a:pPr marL="0" indent="0">
                  <a:buNone/>
                </a:pPr>
                <a14:m>
                  <m:oMathPara xmlns:m="http://schemas.openxmlformats.org/officeDocument/2006/math">
                    <m:oMathParaPr>
                      <m:jc m:val="centerGroup"/>
                    </m:oMathParaPr>
                    <m:oMath xmlns:m="http://schemas.openxmlformats.org/officeDocument/2006/math">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𝜇</m:t>
                          </m:r>
                          <m:r>
                            <a:rPr kumimoji="1" lang="en-US" altLang="zh-CN" b="0" i="1" smtClean="0">
                              <a:latin typeface="Cambria Math" panose="02040503050406030204" pitchFamily="18" charset="0"/>
                            </a:rPr>
                            <m:t>′</m:t>
                          </m:r>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0</m:t>
                              </m:r>
                            </m:sub>
                          </m:sSub>
                        </m:e>
                      </m:acc>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𝐾</m:t>
                      </m:r>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1</m:t>
                              </m:r>
                            </m:sub>
                          </m:sSub>
                        </m:e>
                      </m:acc>
                      <m:r>
                        <a:rPr kumimoji="1" lang="en-US" altLang="zh-CN" b="0" i="1" smtClean="0">
                          <a:latin typeface="Cambria Math" panose="02040503050406030204" pitchFamily="18" charset="0"/>
                        </a:rPr>
                        <m:t>−</m:t>
                      </m:r>
                      <m:acc>
                        <m:accPr>
                          <m:chr m:val="⃗"/>
                          <m:ctrlPr>
                            <a:rPr kumimoji="1" lang="en-US" altLang="zh-CN" b="0" i="1" smtClean="0">
                              <a:latin typeface="Cambria Math" panose="02040503050406030204" pitchFamily="18" charset="0"/>
                            </a:rPr>
                          </m:ctrlPr>
                        </m:acc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𝜇</m:t>
                              </m:r>
                            </m:e>
                            <m:sub>
                              <m:r>
                                <a:rPr kumimoji="1" lang="en-US" altLang="zh-CN" b="0" i="1" smtClean="0">
                                  <a:latin typeface="Cambria Math" panose="02040503050406030204" pitchFamily="18" charset="0"/>
                                </a:rPr>
                                <m:t>0</m:t>
                              </m:r>
                            </m:sub>
                          </m:sSub>
                        </m:e>
                      </m:acc>
                      <m:r>
                        <a:rPr kumimoji="1" lang="en-US" altLang="zh-CN" b="0" i="1" smtClean="0">
                          <a:latin typeface="Cambria Math" panose="02040503050406030204" pitchFamily="18" charset="0"/>
                        </a:rPr>
                        <m:t>)</m:t>
                      </m:r>
                    </m:oMath>
                  </m:oMathPara>
                </a14:m>
                <a:endParaRPr kumimoji="1" lang="en-US" altLang="zh-CN" dirty="0"/>
              </a:p>
              <a:p>
                <a:pPr marL="0" indent="0">
                  <a:buNone/>
                </a:pPr>
                <a:endParaRPr kumimoji="1" lang="en-US" altLang="zh-CN"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zh-CN" b="0" i="1" smtClean="0">
                              <a:latin typeface="Cambria Math" panose="02040503050406030204" pitchFamily="18" charset="0"/>
                            </a:rPr>
                          </m:ctrlPr>
                        </m:sSupPr>
                        <m:e>
                          <m:r>
                            <m:rPr>
                              <m:sty m:val="p"/>
                            </m:rPr>
                            <a:rPr kumimoji="1" lang="en-US" altLang="zh-CN" b="0" i="0" smtClean="0">
                              <a:latin typeface="Cambria Math" panose="02040503050406030204" pitchFamily="18" charset="0"/>
                            </a:rPr>
                            <m:t>Σ</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𝐾</m:t>
                      </m:r>
                      <m:sSub>
                        <m:sSubPr>
                          <m:ctrlPr>
                            <a:rPr kumimoji="1" lang="en-US" altLang="zh-CN" b="0" i="1" smtClean="0">
                              <a:latin typeface="Cambria Math" panose="02040503050406030204" pitchFamily="18" charset="0"/>
                            </a:rPr>
                          </m:ctrlPr>
                        </m:sSubPr>
                        <m:e>
                          <m:r>
                            <m:rPr>
                              <m:sty m:val="p"/>
                            </m:rPr>
                            <a:rPr kumimoji="1" lang="en-US" altLang="zh-CN" b="0" i="0" smtClean="0">
                              <a:latin typeface="Cambria Math" panose="02040503050406030204" pitchFamily="18" charset="0"/>
                            </a:rPr>
                            <m:t>Σ</m:t>
                          </m:r>
                        </m:e>
                        <m:sub>
                          <m:r>
                            <a:rPr kumimoji="1" lang="en-US" altLang="zh-CN" b="0" i="1" smtClean="0">
                              <a:latin typeface="Cambria Math" panose="02040503050406030204" pitchFamily="18" charset="0"/>
                            </a:rPr>
                            <m:t>0</m:t>
                          </m:r>
                        </m:sub>
                      </m:sSub>
                    </m:oMath>
                  </m:oMathPara>
                </a14:m>
                <a:endParaRPr kumimoji="1" lang="zh-CN" altLang="en-US" dirty="0"/>
              </a:p>
            </p:txBody>
          </p:sp>
        </mc:Choice>
        <mc:Fallback xmlns="">
          <p:sp>
            <p:nvSpPr>
              <p:cNvPr id="3" name="内容占位符 2">
                <a:extLst>
                  <a:ext uri="{FF2B5EF4-FFF2-40B4-BE49-F238E27FC236}">
                    <a16:creationId xmlns:a16="http://schemas.microsoft.com/office/drawing/2014/main" id="{C9F57BC4-E2A3-82C8-DDA8-4661C7DC3902}"/>
                  </a:ext>
                </a:extLst>
              </p:cNvPr>
              <p:cNvSpPr>
                <a:spLocks noGrp="1" noRot="1" noChangeAspect="1" noMove="1" noResize="1" noEditPoints="1" noAdjustHandles="1" noChangeArrowheads="1" noChangeShapeType="1" noTextEdit="1"/>
              </p:cNvSpPr>
              <p:nvPr>
                <p:ph idx="1"/>
              </p:nvPr>
            </p:nvSpPr>
            <p:spPr>
              <a:blipFill>
                <a:blip r:embed="rId2"/>
                <a:stretch>
                  <a:fillRect l="-1300" t="-21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D039C584-E699-066C-662C-4458E7FD0CAA}"/>
              </a:ext>
            </a:extLst>
          </p:cNvPr>
          <p:cNvSpPr>
            <a:spLocks noGrp="1"/>
          </p:cNvSpPr>
          <p:nvPr>
            <p:ph type="sldNum" sz="quarter" idx="12"/>
          </p:nvPr>
        </p:nvSpPr>
        <p:spPr/>
        <p:txBody>
          <a:bodyPr/>
          <a:lstStyle/>
          <a:p>
            <a:fld id="{27C45CD9-0508-4D1E-923D-4DFDAA610D19}" type="slidenum">
              <a:rPr lang="zh-CN" altLang="en-US" smtClean="0"/>
              <a:t>21</a:t>
            </a:fld>
            <a:endParaRPr lang="zh-CN" altLang="en-US"/>
          </a:p>
        </p:txBody>
      </p:sp>
      <p:sp>
        <p:nvSpPr>
          <p:cNvPr id="5" name="文本框 4">
            <a:extLst>
              <a:ext uri="{FF2B5EF4-FFF2-40B4-BE49-F238E27FC236}">
                <a16:creationId xmlns:a16="http://schemas.microsoft.com/office/drawing/2014/main" id="{6334F066-50D0-2127-B1D4-94C380E379AE}"/>
              </a:ext>
            </a:extLst>
          </p:cNvPr>
          <p:cNvSpPr txBox="1"/>
          <p:nvPr/>
        </p:nvSpPr>
        <p:spPr>
          <a:xfrm>
            <a:off x="2489200" y="4673601"/>
            <a:ext cx="7213600" cy="369332"/>
          </a:xfrm>
          <a:prstGeom prst="rect">
            <a:avLst/>
          </a:prstGeom>
          <a:noFill/>
        </p:spPr>
        <p:txBody>
          <a:bodyPr wrap="square" rtlCol="0">
            <a:spAutoFit/>
          </a:bodyPr>
          <a:lstStyle/>
          <a:p>
            <a:pPr algn="ctr"/>
            <a:r>
              <a:rPr kumimoji="1" lang="en-US" altLang="zh-CN" dirty="0" err="1"/>
              <a:t>Reference:http</a:t>
            </a:r>
            <a:r>
              <a:rPr kumimoji="1" lang="en-US" altLang="zh-CN" dirty="0"/>
              <a:t>://</a:t>
            </a:r>
            <a:r>
              <a:rPr kumimoji="1" lang="en-US" altLang="zh-CN" dirty="0" err="1"/>
              <a:t>www.lucamartino.altervista.org</a:t>
            </a:r>
            <a:r>
              <a:rPr kumimoji="1" lang="en-US" altLang="zh-CN" dirty="0"/>
              <a:t>/2003-003.pdf</a:t>
            </a:r>
            <a:endParaRPr kumimoji="1" lang="zh-CN" altLang="en-US" dirty="0"/>
          </a:p>
        </p:txBody>
      </p:sp>
    </p:spTree>
    <p:extLst>
      <p:ext uri="{BB962C8B-B14F-4D97-AF65-F5344CB8AC3E}">
        <p14:creationId xmlns:p14="http://schemas.microsoft.com/office/powerpoint/2010/main" val="208004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5A00-45E5-2754-752A-D0BFE229E787}"/>
              </a:ext>
            </a:extLst>
          </p:cNvPr>
          <p:cNvSpPr>
            <a:spLocks noGrp="1"/>
          </p:cNvSpPr>
          <p:nvPr>
            <p:ph type="title"/>
          </p:nvPr>
        </p:nvSpPr>
        <p:spPr/>
        <p:txBody>
          <a:bodyPr/>
          <a:lstStyle/>
          <a:p>
            <a:r>
              <a:rPr kumimoji="1" lang="en-US" altLang="zh-CN" dirty="0"/>
              <a:t>Update</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BB9DA7-6DA9-5E25-C8BD-23AF44A79C18}"/>
                  </a:ext>
                </a:extLst>
              </p:cNvPr>
              <p:cNvSpPr>
                <a:spLocks noGrp="1"/>
              </p:cNvSpPr>
              <p:nvPr>
                <p:ph idx="1"/>
              </p:nvPr>
            </p:nvSpPr>
            <p:spPr/>
            <p:txBody>
              <a:bodyPr>
                <a:normAutofit fontScale="92500" lnSpcReduction="20000"/>
              </a:bodyPr>
              <a:lstStyle/>
              <a:p>
                <a:pPr marL="0" indent="0">
                  <a:buNone/>
                </a:pPr>
                <a:r>
                  <a:rPr kumimoji="1" lang="en-US" altLang="zh-CN" dirty="0"/>
                  <a:t>The predicted measurement</a:t>
                </a:r>
                <a:r>
                  <a:rPr kumimoji="1" lang="en-US" altLang="zh-CN" dirty="0">
                    <a:sym typeface="Wingdings" pitchFamily="2" charset="2"/>
                  </a:rPr>
                  <a:t>:</a:t>
                </a:r>
                <a14:m>
                  <m:oMath xmlns:m="http://schemas.openxmlformats.org/officeDocument/2006/math">
                    <m:d>
                      <m:dPr>
                        <m:ctrlPr>
                          <a:rPr kumimoji="1" lang="en-US" altLang="zh-CN" b="0" i="1" smtClean="0">
                            <a:latin typeface="Cambria Math" panose="02040503050406030204" pitchFamily="18" charset="0"/>
                            <a:sym typeface="Wingdings" pitchFamily="2" charset="2"/>
                          </a:rPr>
                        </m:ctrlPr>
                      </m:dPr>
                      <m:e>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𝜇</m:t>
                            </m:r>
                          </m:e>
                          <m:sub>
                            <m:r>
                              <a:rPr kumimoji="1" lang="en-US" altLang="zh-CN" b="0" i="1" smtClean="0">
                                <a:latin typeface="Cambria Math" panose="02040503050406030204" pitchFamily="18" charset="0"/>
                                <a:sym typeface="Wingdings" pitchFamily="2" charset="2"/>
                              </a:rPr>
                              <m:t>0</m:t>
                            </m:r>
                          </m:sub>
                        </m:sSub>
                        <m:r>
                          <a:rPr kumimoji="1" lang="en-US" altLang="zh-CN" b="0" i="1" smtClean="0">
                            <a:latin typeface="Cambria Math" panose="02040503050406030204" pitchFamily="18" charset="0"/>
                            <a:sym typeface="Wingdings" pitchFamily="2" charset="2"/>
                          </a:rPr>
                          <m:t>,</m:t>
                        </m:r>
                        <m:sSub>
                          <m:sSubPr>
                            <m:ctrlPr>
                              <a:rPr kumimoji="1" lang="en-US" altLang="zh-CN" b="0" i="1" smtClean="0">
                                <a:latin typeface="Cambria Math" panose="02040503050406030204" pitchFamily="18" charset="0"/>
                                <a:sym typeface="Wingdings" pitchFamily="2" charset="2"/>
                              </a:rPr>
                            </m:ctrlPr>
                          </m:sSubPr>
                          <m:e>
                            <m:r>
                              <m:rPr>
                                <m:sty m:val="p"/>
                              </m:rPr>
                              <a:rPr kumimoji="1" lang="en-US" altLang="zh-CN" b="0" i="0" smtClean="0">
                                <a:latin typeface="Cambria Math" panose="02040503050406030204" pitchFamily="18" charset="0"/>
                                <a:sym typeface="Wingdings" pitchFamily="2" charset="2"/>
                              </a:rPr>
                              <m:t>Σ</m:t>
                            </m:r>
                          </m:e>
                          <m:sub>
                            <m:r>
                              <a:rPr kumimoji="1" lang="en-US" altLang="zh-CN" b="0" i="1" smtClean="0">
                                <a:latin typeface="Cambria Math" panose="02040503050406030204" pitchFamily="18" charset="0"/>
                                <a:sym typeface="Wingdings" pitchFamily="2" charset="2"/>
                              </a:rPr>
                              <m:t>0</m:t>
                            </m:r>
                          </m:sub>
                        </m:sSub>
                      </m:e>
                    </m:d>
                    <m:r>
                      <a:rPr kumimoji="1" lang="en-US" altLang="zh-CN" b="0" i="1" smtClean="0">
                        <a:latin typeface="Cambria Math" panose="02040503050406030204" pitchFamily="18" charset="0"/>
                        <a:sym typeface="Wingdings" pitchFamily="2" charset="2"/>
                      </a:rPr>
                      <m:t>=</m:t>
                    </m:r>
                    <m:d>
                      <m:dPr>
                        <m:ctrlPr>
                          <a:rPr kumimoji="1" lang="en-US" altLang="zh-CN" b="0" i="1" smtClean="0">
                            <a:latin typeface="Cambria Math" panose="02040503050406030204" pitchFamily="18" charset="0"/>
                            <a:sym typeface="Wingdings" pitchFamily="2" charset="2"/>
                          </a:rPr>
                        </m:ctrlPr>
                      </m:dPr>
                      <m:e>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𝐻</m:t>
                            </m:r>
                          </m:e>
                          <m:sub>
                            <m:r>
                              <a:rPr kumimoji="1" lang="en-US" altLang="zh-CN" b="0" i="1" smtClean="0">
                                <a:latin typeface="Cambria Math" panose="02040503050406030204" pitchFamily="18" charset="0"/>
                                <a:sym typeface="Wingdings" pitchFamily="2" charset="2"/>
                              </a:rPr>
                              <m:t>𝑘</m:t>
                            </m:r>
                          </m:sub>
                        </m:sSub>
                        <m:sSub>
                          <m:sSubPr>
                            <m:ctrlPr>
                              <a:rPr kumimoji="1" lang="en-US" altLang="zh-CN" b="0" i="1" smtClean="0">
                                <a:latin typeface="Cambria Math" panose="02040503050406030204" pitchFamily="18" charset="0"/>
                                <a:sym typeface="Wingdings" pitchFamily="2" charset="2"/>
                              </a:rPr>
                            </m:ctrlPr>
                          </m:sSubPr>
                          <m:e>
                            <m:acc>
                              <m:accPr>
                                <m:chr m:val="̂"/>
                                <m:ctrlPr>
                                  <a:rPr kumimoji="1" lang="en-US" altLang="zh-CN" b="0" i="1" smtClean="0">
                                    <a:latin typeface="Cambria Math" panose="02040503050406030204" pitchFamily="18" charset="0"/>
                                    <a:sym typeface="Wingdings" pitchFamily="2" charset="2"/>
                                  </a:rPr>
                                </m:ctrlPr>
                              </m:accPr>
                              <m:e>
                                <m:r>
                                  <a:rPr kumimoji="1" lang="en-US" altLang="zh-CN" b="0" i="1" smtClean="0">
                                    <a:latin typeface="Cambria Math" panose="02040503050406030204" pitchFamily="18" charset="0"/>
                                    <a:sym typeface="Wingdings" pitchFamily="2" charset="2"/>
                                  </a:rPr>
                                  <m:t>𝑥</m:t>
                                </m:r>
                              </m:e>
                            </m:acc>
                          </m:e>
                          <m:sub>
                            <m:r>
                              <a:rPr kumimoji="1" lang="en-US" altLang="zh-CN" b="0" i="1" smtClean="0">
                                <a:latin typeface="Cambria Math" panose="02040503050406030204" pitchFamily="18" charset="0"/>
                                <a:sym typeface="Wingdings" pitchFamily="2" charset="2"/>
                              </a:rPr>
                              <m:t>𝑘</m:t>
                            </m:r>
                          </m:sub>
                        </m:sSub>
                        <m:r>
                          <a:rPr kumimoji="1" lang="en-US" altLang="zh-CN" b="0" i="1" smtClean="0">
                            <a:latin typeface="Cambria Math" panose="02040503050406030204" pitchFamily="18" charset="0"/>
                            <a:sym typeface="Wingdings" pitchFamily="2" charset="2"/>
                          </a:rPr>
                          <m:t>,</m:t>
                        </m:r>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𝐻</m:t>
                            </m:r>
                          </m:e>
                          <m:sub>
                            <m:r>
                              <a:rPr kumimoji="1" lang="en-US" altLang="zh-CN" b="0" i="1" smtClean="0">
                                <a:latin typeface="Cambria Math" panose="02040503050406030204" pitchFamily="18" charset="0"/>
                                <a:sym typeface="Wingdings" pitchFamily="2" charset="2"/>
                              </a:rPr>
                              <m:t>𝑘</m:t>
                            </m:r>
                          </m:sub>
                        </m:sSub>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𝑃</m:t>
                            </m:r>
                          </m:e>
                          <m:sub>
                            <m:r>
                              <a:rPr kumimoji="1" lang="en-US" altLang="zh-CN" b="0" i="1" smtClean="0">
                                <a:latin typeface="Cambria Math" panose="02040503050406030204" pitchFamily="18" charset="0"/>
                                <a:sym typeface="Wingdings" pitchFamily="2" charset="2"/>
                              </a:rPr>
                              <m:t>𝑘</m:t>
                            </m:r>
                          </m:sub>
                        </m:sSub>
                        <m:sSubSup>
                          <m:sSubSupPr>
                            <m:ctrlPr>
                              <a:rPr kumimoji="1" lang="en-US" altLang="zh-CN" b="0" i="1" smtClean="0">
                                <a:latin typeface="Cambria Math" panose="02040503050406030204" pitchFamily="18" charset="0"/>
                                <a:sym typeface="Wingdings" pitchFamily="2" charset="2"/>
                              </a:rPr>
                            </m:ctrlPr>
                          </m:sSubSupPr>
                          <m:e>
                            <m:r>
                              <a:rPr kumimoji="1" lang="en-US" altLang="zh-CN" b="0" i="1" smtClean="0">
                                <a:latin typeface="Cambria Math" panose="02040503050406030204" pitchFamily="18" charset="0"/>
                                <a:sym typeface="Wingdings" pitchFamily="2" charset="2"/>
                              </a:rPr>
                              <m:t>𝐻</m:t>
                            </m:r>
                          </m:e>
                          <m:sub>
                            <m:r>
                              <a:rPr kumimoji="1" lang="en-US" altLang="zh-CN" b="0" i="1" smtClean="0">
                                <a:latin typeface="Cambria Math" panose="02040503050406030204" pitchFamily="18" charset="0"/>
                                <a:sym typeface="Wingdings" pitchFamily="2" charset="2"/>
                              </a:rPr>
                              <m:t>𝑘</m:t>
                            </m:r>
                          </m:sub>
                          <m:sup>
                            <m:r>
                              <a:rPr kumimoji="1" lang="en-US" altLang="zh-CN" b="0" i="1" smtClean="0">
                                <a:latin typeface="Cambria Math" panose="02040503050406030204" pitchFamily="18" charset="0"/>
                                <a:sym typeface="Wingdings" pitchFamily="2" charset="2"/>
                              </a:rPr>
                              <m:t>𝑇</m:t>
                            </m:r>
                          </m:sup>
                        </m:sSubSup>
                      </m:e>
                    </m:d>
                  </m:oMath>
                </a14:m>
                <a:endParaRPr kumimoji="1" lang="en-US" altLang="zh-CN" b="0" dirty="0">
                  <a:sym typeface="Wingdings" pitchFamily="2" charset="2"/>
                </a:endParaRPr>
              </a:p>
              <a:p>
                <a:pPr marL="0" indent="0">
                  <a:buNone/>
                </a:pPr>
                <a:endParaRPr kumimoji="1" lang="en-US" altLang="zh-CN" b="0" dirty="0">
                  <a:sym typeface="Wingdings" pitchFamily="2" charset="2"/>
                </a:endParaRPr>
              </a:p>
              <a:p>
                <a:pPr marL="0" indent="0">
                  <a:buNone/>
                </a:pPr>
                <a:r>
                  <a:rPr kumimoji="1" lang="en-US" altLang="zh-CN" dirty="0"/>
                  <a:t>The observed measurement</a:t>
                </a:r>
                <a:r>
                  <a:rPr kumimoji="1" lang="en-US" altLang="zh-CN" dirty="0">
                    <a:sym typeface="Wingdings" pitchFamily="2" charset="2"/>
                  </a:rPr>
                  <a:t>:</a:t>
                </a:r>
                <a14:m>
                  <m:oMath xmlns:m="http://schemas.openxmlformats.org/officeDocument/2006/math">
                    <m:d>
                      <m:dPr>
                        <m:ctrlPr>
                          <a:rPr kumimoji="1" lang="en-US" altLang="zh-CN" b="0" i="1" smtClean="0">
                            <a:latin typeface="Cambria Math" panose="02040503050406030204" pitchFamily="18" charset="0"/>
                            <a:sym typeface="Wingdings" pitchFamily="2" charset="2"/>
                          </a:rPr>
                        </m:ctrlPr>
                      </m:dPr>
                      <m:e>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𝜇</m:t>
                            </m:r>
                          </m:e>
                          <m:sub>
                            <m:r>
                              <a:rPr kumimoji="1" lang="en-US" altLang="zh-CN" b="0" i="1" smtClean="0">
                                <a:latin typeface="Cambria Math" panose="02040503050406030204" pitchFamily="18" charset="0"/>
                                <a:sym typeface="Wingdings" pitchFamily="2" charset="2"/>
                              </a:rPr>
                              <m:t>1</m:t>
                            </m:r>
                          </m:sub>
                        </m:sSub>
                        <m:r>
                          <a:rPr kumimoji="1" lang="en-US" altLang="zh-CN" b="0" i="1" smtClean="0">
                            <a:latin typeface="Cambria Math" panose="02040503050406030204" pitchFamily="18" charset="0"/>
                            <a:sym typeface="Wingdings" pitchFamily="2" charset="2"/>
                          </a:rPr>
                          <m:t>,</m:t>
                        </m:r>
                        <m:sSub>
                          <m:sSubPr>
                            <m:ctrlPr>
                              <a:rPr kumimoji="1" lang="en-US" altLang="zh-CN" b="0" i="1" smtClean="0">
                                <a:latin typeface="Cambria Math" panose="02040503050406030204" pitchFamily="18" charset="0"/>
                                <a:sym typeface="Wingdings" pitchFamily="2" charset="2"/>
                              </a:rPr>
                            </m:ctrlPr>
                          </m:sSubPr>
                          <m:e>
                            <m:r>
                              <m:rPr>
                                <m:sty m:val="p"/>
                              </m:rPr>
                              <a:rPr kumimoji="1" lang="en-US" altLang="zh-CN" b="0" i="0" smtClean="0">
                                <a:latin typeface="Cambria Math" panose="02040503050406030204" pitchFamily="18" charset="0"/>
                                <a:sym typeface="Wingdings" pitchFamily="2" charset="2"/>
                              </a:rPr>
                              <m:t>Σ</m:t>
                            </m:r>
                          </m:e>
                          <m:sub>
                            <m:r>
                              <a:rPr kumimoji="1" lang="en-US" altLang="zh-CN" b="0" i="1" smtClean="0">
                                <a:latin typeface="Cambria Math" panose="02040503050406030204" pitchFamily="18" charset="0"/>
                                <a:sym typeface="Wingdings" pitchFamily="2" charset="2"/>
                              </a:rPr>
                              <m:t>1</m:t>
                            </m:r>
                          </m:sub>
                        </m:sSub>
                      </m:e>
                    </m:d>
                    <m:r>
                      <a:rPr kumimoji="1" lang="en-US" altLang="zh-CN" b="0" i="1" smtClean="0">
                        <a:latin typeface="Cambria Math" panose="02040503050406030204" pitchFamily="18" charset="0"/>
                        <a:sym typeface="Wingdings" pitchFamily="2" charset="2"/>
                      </a:rPr>
                      <m:t>=(</m:t>
                    </m:r>
                    <m:sSub>
                      <m:sSubPr>
                        <m:ctrlPr>
                          <a:rPr kumimoji="1" lang="en-US" altLang="zh-CN" b="0" i="1" smtClean="0">
                            <a:latin typeface="Cambria Math" panose="02040503050406030204" pitchFamily="18" charset="0"/>
                            <a:sym typeface="Wingdings" pitchFamily="2" charset="2"/>
                          </a:rPr>
                        </m:ctrlPr>
                      </m:sSubPr>
                      <m:e>
                        <m:acc>
                          <m:accPr>
                            <m:chr m:val="⃗"/>
                            <m:ctrlPr>
                              <a:rPr kumimoji="1" lang="en-US" altLang="zh-CN" b="0" i="1" smtClean="0">
                                <a:latin typeface="Cambria Math" panose="02040503050406030204" pitchFamily="18" charset="0"/>
                                <a:sym typeface="Wingdings" pitchFamily="2" charset="2"/>
                              </a:rPr>
                            </m:ctrlPr>
                          </m:accPr>
                          <m:e>
                            <m:r>
                              <a:rPr kumimoji="1" lang="en-US" altLang="zh-CN" b="0" i="1" smtClean="0">
                                <a:latin typeface="Cambria Math" panose="02040503050406030204" pitchFamily="18" charset="0"/>
                                <a:sym typeface="Wingdings" pitchFamily="2" charset="2"/>
                              </a:rPr>
                              <m:t>𝑧</m:t>
                            </m:r>
                          </m:e>
                        </m:acc>
                      </m:e>
                      <m:sub>
                        <m:r>
                          <a:rPr kumimoji="1" lang="en-US" altLang="zh-CN" b="0" i="1" smtClean="0">
                            <a:latin typeface="Cambria Math" panose="02040503050406030204" pitchFamily="18" charset="0"/>
                            <a:sym typeface="Wingdings" pitchFamily="2" charset="2"/>
                          </a:rPr>
                          <m:t>𝑘</m:t>
                        </m:r>
                      </m:sub>
                    </m:sSub>
                    <m:r>
                      <a:rPr kumimoji="1" lang="en-US" altLang="zh-CN" b="0" i="1" smtClean="0">
                        <a:latin typeface="Cambria Math" panose="02040503050406030204" pitchFamily="18" charset="0"/>
                        <a:sym typeface="Wingdings" pitchFamily="2" charset="2"/>
                      </a:rPr>
                      <m:t>,</m:t>
                    </m:r>
                    <m:sSub>
                      <m:sSubPr>
                        <m:ctrlPr>
                          <a:rPr kumimoji="1" lang="en-US" altLang="zh-CN" b="0" i="1" smtClean="0">
                            <a:latin typeface="Cambria Math" panose="02040503050406030204" pitchFamily="18" charset="0"/>
                            <a:sym typeface="Wingdings" pitchFamily="2" charset="2"/>
                          </a:rPr>
                        </m:ctrlPr>
                      </m:sSubPr>
                      <m:e>
                        <m:r>
                          <a:rPr kumimoji="1" lang="en-US" altLang="zh-CN" b="0" i="1" smtClean="0">
                            <a:latin typeface="Cambria Math" panose="02040503050406030204" pitchFamily="18" charset="0"/>
                            <a:sym typeface="Wingdings" pitchFamily="2" charset="2"/>
                          </a:rPr>
                          <m:t>𝑅</m:t>
                        </m:r>
                      </m:e>
                      <m:sub>
                        <m:r>
                          <a:rPr kumimoji="1" lang="en-US" altLang="zh-CN" b="0" i="1" smtClean="0">
                            <a:latin typeface="Cambria Math" panose="02040503050406030204" pitchFamily="18" charset="0"/>
                            <a:sym typeface="Wingdings" pitchFamily="2" charset="2"/>
                          </a:rPr>
                          <m:t>𝑘</m:t>
                        </m:r>
                      </m:sub>
                    </m:sSub>
                    <m:r>
                      <a:rPr kumimoji="1" lang="en-US" altLang="zh-CN" b="0" i="1" smtClean="0">
                        <a:latin typeface="Cambria Math" panose="02040503050406030204" pitchFamily="18" charset="0"/>
                        <a:sym typeface="Wingdings" pitchFamily="2" charset="2"/>
                      </a:rPr>
                      <m:t>)</m:t>
                    </m:r>
                  </m:oMath>
                </a14:m>
                <a:endParaRPr kumimoji="1" lang="en-US" altLang="zh-CN" dirty="0"/>
              </a:p>
              <a:p>
                <a:pPr marL="0" indent="0">
                  <a:buNone/>
                </a:pPr>
                <a:endParaRPr kumimoji="1" lang="en-US" altLang="zh-CN" dirty="0"/>
              </a:p>
              <a:p>
                <a:pPr marL="0" indent="0">
                  <a:buNone/>
                </a:pPr>
                <a:r>
                  <a:rPr kumimoji="1" lang="en-US" altLang="zh-CN" dirty="0"/>
                  <a:t>plug these into equation to find their overlap:</a:t>
                </a:r>
              </a:p>
              <a:p>
                <a:pPr marL="0" indent="0">
                  <a:buNone/>
                </a:pPr>
                <a:endParaRPr kumimoji="1"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acc>
                            <m:accPr>
                              <m:chr m:val="̂"/>
                              <m:ctrlPr>
                                <a:rPr kumimoji="1" lang="zh-CN" altLang="en-US" i="1" smtClean="0">
                                  <a:latin typeface="Cambria Math" panose="02040503050406030204" pitchFamily="18" charset="0"/>
                                </a:rPr>
                              </m:ctrlPr>
                            </m:accPr>
                            <m:e>
                              <m:r>
                                <a:rPr kumimoji="1" lang="en-US" altLang="zh-CN" b="0" i="1" smtClean="0">
                                  <a:latin typeface="Cambria Math" panose="02040503050406030204" pitchFamily="18" charset="0"/>
                                </a:rPr>
                                <m:t>𝑥</m:t>
                              </m:r>
                            </m:e>
                          </m:acc>
                        </m:e>
                        <m:sub>
                          <m:r>
                            <a:rPr kumimoji="1" lang="en-US" altLang="zh-CN" b="0" i="1" smtClean="0">
                              <a:latin typeface="Cambria Math" panose="02040503050406030204" pitchFamily="18" charset="0"/>
                            </a:rPr>
                            <m:t>𝑘</m:t>
                          </m:r>
                        </m:sub>
                        <m:sup>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𝑥</m:t>
                              </m:r>
                            </m:e>
                          </m:acc>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𝐾</m:t>
                          </m:r>
                        </m:e>
                        <m:sup>
                          <m:r>
                            <a:rPr kumimoji="1" lang="en-US" altLang="zh-CN" b="0" i="1" smtClean="0">
                              <a:latin typeface="Cambria Math" panose="02040503050406030204" pitchFamily="18" charset="0"/>
                            </a:rPr>
                            <m:t>′</m:t>
                          </m:r>
                        </m:sup>
                      </m:sSup>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𝑧</m:t>
                                  </m:r>
                                </m:e>
                              </m:acc>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𝑘</m:t>
                              </m:r>
                            </m:sub>
                          </m:sSub>
                          <m:sSub>
                            <m:sSubPr>
                              <m:ctrlPr>
                                <a:rPr kumimoji="1" lang="en-US" altLang="zh-CN" b="0" i="1" smtClean="0">
                                  <a:latin typeface="Cambria Math" panose="02040503050406030204" pitchFamily="18" charset="0"/>
                                </a:rPr>
                              </m:ctrlPr>
                            </m:sSubPr>
                            <m:e>
                              <m:acc>
                                <m:accPr>
                                  <m:chr m:val="̂"/>
                                  <m:ctrlPr>
                                    <a:rPr kumimoji="1" lang="en-US" altLang="zh-CN" b="0" i="1" smtClean="0">
                                      <a:latin typeface="Cambria Math" panose="02040503050406030204" pitchFamily="18" charset="0"/>
                                    </a:rPr>
                                  </m:ctrlPr>
                                </m:accPr>
                                <m:e>
                                  <m:r>
                                    <a:rPr kumimoji="1" lang="en-US" altLang="zh-CN" b="0" i="1" smtClean="0">
                                      <a:latin typeface="Cambria Math" panose="02040503050406030204" pitchFamily="18" charset="0"/>
                                    </a:rPr>
                                    <m:t>𝑥</m:t>
                                  </m:r>
                                </m:e>
                              </m:acc>
                            </m:e>
                            <m:sub>
                              <m:r>
                                <a:rPr kumimoji="1" lang="en-US" altLang="zh-CN" b="0" i="1" smtClean="0">
                                  <a:latin typeface="Cambria Math" panose="02040503050406030204" pitchFamily="18" charset="0"/>
                                </a:rPr>
                                <m:t>𝑘</m:t>
                              </m:r>
                            </m:sub>
                          </m:sSub>
                        </m:e>
                      </m:d>
                    </m:oMath>
                  </m:oMathPara>
                </a14:m>
                <a:endParaRPr kumimoji="1" lang="en-US" altLang="zh-CN" b="0" dirty="0"/>
              </a:p>
              <a:p>
                <a:pPr marL="0" indent="0">
                  <a:buNone/>
                </a:pPr>
                <a:endParaRPr kumimoji="1" lang="en-US" altLang="zh-CN" b="0" dirty="0"/>
              </a:p>
              <a:p>
                <a:pPr marL="0" indent="0">
                  <a:buNone/>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𝑘</m:t>
                          </m:r>
                        </m:sub>
                        <m:sup>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𝐾</m:t>
                          </m:r>
                        </m:e>
                        <m:sup>
                          <m:r>
                            <a:rPr kumimoji="1" lang="en-US" altLang="zh-CN" b="0" i="1" smtClean="0">
                              <a:latin typeface="Cambria Math" panose="02040503050406030204" pitchFamily="18" charset="0"/>
                            </a:rPr>
                            <m:t>′</m:t>
                          </m:r>
                        </m:sup>
                      </m:s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𝑘</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𝑘</m:t>
                          </m:r>
                        </m:sub>
                      </m:sSub>
                    </m:oMath>
                  </m:oMathPara>
                </a14:m>
                <a:endParaRPr kumimoji="1" lang="en-US" altLang="zh-CN" b="0" dirty="0"/>
              </a:p>
              <a:p>
                <a:pPr marL="0" indent="0">
                  <a:buNone/>
                </a:pPr>
                <a:endParaRPr kumimoji="1" lang="en-US" altLang="zh-CN" b="0" dirty="0"/>
              </a:p>
              <a:p>
                <a:pPr marL="0" indent="0">
                  <a:buNone/>
                </a:pPr>
                <a:r>
                  <a:rPr kumimoji="1" lang="en-US" altLang="zh-CN" b="0" dirty="0"/>
                  <a:t>Kalman gain:			</a:t>
                </a:r>
                <a14:m>
                  <m:oMath xmlns:m="http://schemas.openxmlformats.org/officeDocument/2006/math">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𝐾</m:t>
                        </m:r>
                      </m:e>
                      <m:sup>
                        <m:r>
                          <a:rPr kumimoji="1" lang="en-US" altLang="zh-CN" b="0" i="1" smtClean="0">
                            <a:latin typeface="Cambria Math" panose="02040503050406030204" pitchFamily="18" charset="0"/>
                          </a:rPr>
                          <m:t>′</m:t>
                        </m:r>
                      </m:sup>
                    </m:s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𝑘</m:t>
                        </m:r>
                      </m:sub>
                    </m:sSub>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𝑘</m:t>
                        </m:r>
                      </m:sub>
                      <m:sup>
                        <m:r>
                          <a:rPr kumimoji="1" lang="en-US" altLang="zh-CN" b="0" i="1" smtClean="0">
                            <a:latin typeface="Cambria Math" panose="02040503050406030204" pitchFamily="18" charset="0"/>
                          </a:rPr>
                          <m:t>𝑇</m:t>
                        </m:r>
                      </m:sup>
                    </m:sSubSup>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𝑘</m:t>
                                </m:r>
                              </m:sub>
                            </m:s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𝐾</m:t>
                                </m:r>
                              </m:sub>
                            </m:sSub>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𝐻</m:t>
                                </m:r>
                              </m:e>
                              <m:sub>
                                <m:r>
                                  <a:rPr kumimoji="1" lang="en-US" altLang="zh-CN" b="0" i="1" smtClean="0">
                                    <a:latin typeface="Cambria Math" panose="02040503050406030204" pitchFamily="18" charset="0"/>
                                  </a:rPr>
                                  <m:t>𝐾</m:t>
                                </m:r>
                              </m:sub>
                              <m:sup>
                                <m:r>
                                  <a:rPr kumimoji="1" lang="en-US" altLang="zh-CN" b="0" i="1" smtClean="0">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𝑅</m:t>
                                </m:r>
                              </m:e>
                              <m:sub>
                                <m:r>
                                  <a:rPr kumimoji="1" lang="en-US" altLang="zh-CN" b="0" i="1" smtClean="0">
                                    <a:latin typeface="Cambria Math" panose="02040503050406030204" pitchFamily="18" charset="0"/>
                                  </a:rPr>
                                  <m:t>𝐾</m:t>
                                </m:r>
                              </m:sub>
                            </m:sSub>
                          </m:e>
                        </m:d>
                      </m:e>
                      <m:sup>
                        <m:r>
                          <a:rPr kumimoji="1" lang="en-US" altLang="zh-CN" b="0" i="1" smtClean="0">
                            <a:latin typeface="Cambria Math" panose="02040503050406030204" pitchFamily="18" charset="0"/>
                          </a:rPr>
                          <m:t>−1</m:t>
                        </m:r>
                      </m:sup>
                    </m:sSup>
                  </m:oMath>
                </a14:m>
                <a:endParaRPr kumimoji="1" lang="zh-CN" altLang="en-US" dirty="0"/>
              </a:p>
            </p:txBody>
          </p:sp>
        </mc:Choice>
        <mc:Fallback xmlns="">
          <p:sp>
            <p:nvSpPr>
              <p:cNvPr id="3" name="内容占位符 2">
                <a:extLst>
                  <a:ext uri="{FF2B5EF4-FFF2-40B4-BE49-F238E27FC236}">
                    <a16:creationId xmlns:a16="http://schemas.microsoft.com/office/drawing/2014/main" id="{BDBB9DA7-6DA9-5E25-C8BD-23AF44A79C18}"/>
                  </a:ext>
                </a:extLst>
              </p:cNvPr>
              <p:cNvSpPr>
                <a:spLocks noGrp="1" noRot="1" noChangeAspect="1" noMove="1" noResize="1" noEditPoints="1" noAdjustHandles="1" noChangeArrowheads="1" noChangeShapeType="1" noTextEdit="1"/>
              </p:cNvSpPr>
              <p:nvPr>
                <p:ph idx="1"/>
              </p:nvPr>
            </p:nvSpPr>
            <p:spPr>
              <a:blipFill>
                <a:blip r:embed="rId3"/>
                <a:stretch>
                  <a:fillRect l="-1064" t="-269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AE65EFD-B108-D1BB-4E8A-75D1E4C14318}"/>
              </a:ext>
            </a:extLst>
          </p:cNvPr>
          <p:cNvSpPr>
            <a:spLocks noGrp="1"/>
          </p:cNvSpPr>
          <p:nvPr>
            <p:ph type="sldNum" sz="quarter" idx="12"/>
          </p:nvPr>
        </p:nvSpPr>
        <p:spPr/>
        <p:txBody>
          <a:bodyPr/>
          <a:lstStyle/>
          <a:p>
            <a:fld id="{27C45CD9-0508-4D1E-923D-4DFDAA610D19}" type="slidenum">
              <a:rPr lang="zh-CN" altLang="en-US" smtClean="0"/>
              <a:t>22</a:t>
            </a:fld>
            <a:endParaRPr lang="zh-CN" altLang="en-US"/>
          </a:p>
        </p:txBody>
      </p:sp>
    </p:spTree>
    <p:extLst>
      <p:ext uri="{BB962C8B-B14F-4D97-AF65-F5344CB8AC3E}">
        <p14:creationId xmlns:p14="http://schemas.microsoft.com/office/powerpoint/2010/main" val="37239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D1B043-8357-89DC-B6E6-9B485CA2DEDF}"/>
              </a:ext>
            </a:extLst>
          </p:cNvPr>
          <p:cNvSpPr>
            <a:spLocks noGrp="1"/>
          </p:cNvSpPr>
          <p:nvPr>
            <p:ph type="title"/>
          </p:nvPr>
        </p:nvSpPr>
        <p:spPr/>
        <p:txBody>
          <a:bodyPr>
            <a:normAutofit/>
          </a:bodyPr>
          <a:lstStyle/>
          <a:p>
            <a:r>
              <a:rPr lang="en-US" altLang="zh-CN" dirty="0"/>
              <a:t>Hidden Markov model</a:t>
            </a:r>
            <a:endParaRPr lang="zh-CN" altLang="en-US" dirty="0"/>
          </a:p>
        </p:txBody>
      </p:sp>
      <p:sp>
        <p:nvSpPr>
          <p:cNvPr id="5" name="文本占位符 4">
            <a:extLst>
              <a:ext uri="{FF2B5EF4-FFF2-40B4-BE49-F238E27FC236}">
                <a16:creationId xmlns:a16="http://schemas.microsoft.com/office/drawing/2014/main" id="{FE074912-D263-CC3A-8ADA-194193A4DA23}"/>
              </a:ext>
            </a:extLst>
          </p:cNvPr>
          <p:cNvSpPr>
            <a:spLocks noGrp="1"/>
          </p:cNvSpPr>
          <p:nvPr>
            <p:ph type="body" idx="1"/>
          </p:nvPr>
        </p:nvSpPr>
        <p:spPr/>
        <p:txBody>
          <a:bodyPr/>
          <a:lstStyle/>
          <a:p>
            <a:endParaRPr lang="zh-CN" altLang="en-US"/>
          </a:p>
        </p:txBody>
      </p:sp>
      <p:sp>
        <p:nvSpPr>
          <p:cNvPr id="6" name="文本占位符 5">
            <a:extLst>
              <a:ext uri="{FF2B5EF4-FFF2-40B4-BE49-F238E27FC236}">
                <a16:creationId xmlns:a16="http://schemas.microsoft.com/office/drawing/2014/main" id="{7DCB4F5D-7023-C143-32DF-96AB44BA9E55}"/>
              </a:ext>
            </a:extLst>
          </p:cNvPr>
          <p:cNvSpPr>
            <a:spLocks noGrp="1"/>
          </p:cNvSpPr>
          <p:nvPr>
            <p:ph type="body" sz="quarter" idx="13"/>
          </p:nvPr>
        </p:nvSpPr>
        <p:spPr/>
        <p:txBody>
          <a:bodyPr>
            <a:normAutofit lnSpcReduction="10000"/>
          </a:bodyPr>
          <a:lstStyle/>
          <a:p>
            <a:r>
              <a:rPr lang="en-US" altLang="zh-CN" dirty="0"/>
              <a:t>02</a:t>
            </a:r>
            <a:endParaRPr lang="zh-CN" altLang="en-US" dirty="0"/>
          </a:p>
        </p:txBody>
      </p:sp>
      <p:sp>
        <p:nvSpPr>
          <p:cNvPr id="3" name="灯片编号占位符 2">
            <a:extLst>
              <a:ext uri="{FF2B5EF4-FFF2-40B4-BE49-F238E27FC236}">
                <a16:creationId xmlns:a16="http://schemas.microsoft.com/office/drawing/2014/main" id="{FFF0F9A7-695A-F8D1-2271-1D8EFDF49B1D}"/>
              </a:ext>
            </a:extLst>
          </p:cNvPr>
          <p:cNvSpPr>
            <a:spLocks noGrp="1"/>
          </p:cNvSpPr>
          <p:nvPr>
            <p:ph type="sldNum" sz="quarter" idx="12"/>
          </p:nvPr>
        </p:nvSpPr>
        <p:spPr/>
        <p:txBody>
          <a:bodyPr/>
          <a:lstStyle/>
          <a:p>
            <a:fld id="{27C45CD9-0508-4D1E-923D-4DFDAA610D19}" type="slidenum">
              <a:rPr lang="zh-CN" altLang="en-US" smtClean="0"/>
              <a:t>23</a:t>
            </a:fld>
            <a:endParaRPr lang="zh-CN" altLang="en-US"/>
          </a:p>
        </p:txBody>
      </p:sp>
    </p:spTree>
    <p:extLst>
      <p:ext uri="{BB962C8B-B14F-4D97-AF65-F5344CB8AC3E}">
        <p14:creationId xmlns:p14="http://schemas.microsoft.com/office/powerpoint/2010/main" val="319281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7611B16-EE2F-C9D4-F095-AC95E0064E6A}"/>
              </a:ext>
            </a:extLst>
          </p:cNvPr>
          <p:cNvSpPr>
            <a:spLocks noGrp="1"/>
          </p:cNvSpPr>
          <p:nvPr>
            <p:ph type="title"/>
          </p:nvPr>
        </p:nvSpPr>
        <p:spPr/>
        <p:txBody>
          <a:bodyPr/>
          <a:lstStyle/>
          <a:p>
            <a:r>
              <a:rPr lang="en-US" altLang="zh-CN" dirty="0"/>
              <a:t>Hidden Markov model</a:t>
            </a:r>
            <a:endParaRPr lang="zh-CN" altLang="en-US" dirty="0"/>
          </a:p>
        </p:txBody>
      </p:sp>
      <p:sp>
        <p:nvSpPr>
          <p:cNvPr id="7" name="内容占位符 6">
            <a:extLst>
              <a:ext uri="{FF2B5EF4-FFF2-40B4-BE49-F238E27FC236}">
                <a16:creationId xmlns:a16="http://schemas.microsoft.com/office/drawing/2014/main" id="{79A4E536-D51C-223D-D91E-E800A9154036}"/>
              </a:ext>
            </a:extLst>
          </p:cNvPr>
          <p:cNvSpPr>
            <a:spLocks noGrp="1"/>
          </p:cNvSpPr>
          <p:nvPr>
            <p:ph idx="1"/>
          </p:nvPr>
        </p:nvSpPr>
        <p:spPr/>
        <p:txBody>
          <a:bodyPr/>
          <a:lstStyle/>
          <a:p>
            <a:r>
              <a:rPr lang="en-US" altLang="zh-CN" dirty="0"/>
              <a:t>A hidden Markov model is a statistical Markov model in which the system being modeled is assumed to be a Markov process — call it X — with unobservable states. </a:t>
            </a:r>
            <a:endParaRPr lang="zh-CN" altLang="en-US" dirty="0"/>
          </a:p>
        </p:txBody>
      </p:sp>
      <p:sp>
        <p:nvSpPr>
          <p:cNvPr id="5" name="灯片编号占位符 4">
            <a:extLst>
              <a:ext uri="{FF2B5EF4-FFF2-40B4-BE49-F238E27FC236}">
                <a16:creationId xmlns:a16="http://schemas.microsoft.com/office/drawing/2014/main" id="{90B5B67A-EA18-B054-0EBE-8C2960559DC4}"/>
              </a:ext>
            </a:extLst>
          </p:cNvPr>
          <p:cNvSpPr>
            <a:spLocks noGrp="1"/>
          </p:cNvSpPr>
          <p:nvPr>
            <p:ph type="sldNum" sz="quarter" idx="12"/>
          </p:nvPr>
        </p:nvSpPr>
        <p:spPr/>
        <p:txBody>
          <a:bodyPr/>
          <a:lstStyle/>
          <a:p>
            <a:fld id="{27C45CD9-0508-4D1E-923D-4DFDAA610D19}" type="slidenum">
              <a:rPr lang="zh-CN" altLang="en-US" smtClean="0"/>
              <a:t>24</a:t>
            </a:fld>
            <a:endParaRPr lang="zh-CN" altLang="en-US" dirty="0"/>
          </a:p>
        </p:txBody>
      </p:sp>
      <p:pic>
        <p:nvPicPr>
          <p:cNvPr id="11" name="图片 10">
            <a:extLst>
              <a:ext uri="{FF2B5EF4-FFF2-40B4-BE49-F238E27FC236}">
                <a16:creationId xmlns:a16="http://schemas.microsoft.com/office/drawing/2014/main" id="{5DB4DA43-EFB6-E569-8D76-F4F76D630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316" y="2276872"/>
            <a:ext cx="5217368" cy="4173894"/>
          </a:xfrm>
          <a:prstGeom prst="rect">
            <a:avLst/>
          </a:prstGeom>
        </p:spPr>
      </p:pic>
    </p:spTree>
    <p:extLst>
      <p:ext uri="{BB962C8B-B14F-4D97-AF65-F5344CB8AC3E}">
        <p14:creationId xmlns:p14="http://schemas.microsoft.com/office/powerpoint/2010/main" val="396227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5E0BE-3541-48D7-2F67-D45A6AA4243B}"/>
              </a:ext>
            </a:extLst>
          </p:cNvPr>
          <p:cNvSpPr>
            <a:spLocks noGrp="1"/>
          </p:cNvSpPr>
          <p:nvPr>
            <p:ph type="title"/>
          </p:nvPr>
        </p:nvSpPr>
        <p:spPr/>
        <p:txBody>
          <a:bodyPr/>
          <a:lstStyle/>
          <a:p>
            <a:r>
              <a:rPr lang="en-US" altLang="zh-CN" dirty="0"/>
              <a:t>Hidden Markov model</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52BF2D-D6BD-C459-FBBB-0C38B73DC616}"/>
                  </a:ext>
                </a:extLst>
              </p:cNvPr>
              <p:cNvSpPr>
                <a:spLocks noGrp="1"/>
              </p:cNvSpPr>
              <p:nvPr>
                <p:ph idx="1"/>
              </p:nvPr>
            </p:nvSpPr>
            <p:spPr/>
            <p:txBody>
              <a:bodyPr/>
              <a:lstStyle/>
              <a:p>
                <a:r>
                  <a:rPr kumimoji="1" lang="en-US" altLang="zh-CN" dirty="0"/>
                  <a:t>Let X and Y be discrete-time stochastic processes and </a:t>
                </a:r>
                <a14:m>
                  <m:oMath xmlns:m="http://schemas.openxmlformats.org/officeDocument/2006/math">
                    <m:r>
                      <m:rPr>
                        <m:sty m:val="p"/>
                      </m:rPr>
                      <a:rPr kumimoji="1" lang="en-US" altLang="zh-CN" i="1" dirty="0" smtClean="0">
                        <a:latin typeface="Cambria Math" panose="02040503050406030204" pitchFamily="18" charset="0"/>
                      </a:rPr>
                      <m:t>n</m:t>
                    </m:r>
                    <m:r>
                      <a:rPr kumimoji="1" lang="en-US" altLang="zh-CN" i="1"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1</m:t>
                    </m:r>
                  </m:oMath>
                </a14:m>
                <a:r>
                  <a:rPr kumimoji="1" lang="en-US" altLang="zh-CN" dirty="0"/>
                  <a:t>. The pair ( </a:t>
                </a:r>
                <a:r>
                  <a:rPr kumimoji="1" lang="en-US" altLang="zh-CN" dirty="0" err="1"/>
                  <a:t>X</a:t>
                </a:r>
                <a:r>
                  <a:rPr kumimoji="1" lang="en-US" altLang="zh-CN" baseline="-25000" dirty="0" err="1"/>
                  <a:t>n</a:t>
                </a:r>
                <a:r>
                  <a:rPr kumimoji="1" lang="en-US" altLang="zh-CN" dirty="0"/>
                  <a:t>, </a:t>
                </a:r>
                <a:r>
                  <a:rPr kumimoji="1" lang="en-US" altLang="zh-CN" dirty="0" err="1"/>
                  <a:t>Y</a:t>
                </a:r>
                <a:r>
                  <a:rPr kumimoji="1" lang="en-US" altLang="zh-CN" baseline="-25000" dirty="0" err="1"/>
                  <a:t>n</a:t>
                </a:r>
                <a:r>
                  <a:rPr kumimoji="1" lang="en-US" altLang="zh-CN" dirty="0"/>
                  <a:t> ) is a hidden Markov model if</a:t>
                </a:r>
              </a:p>
              <a:p>
                <a:endParaRPr kumimoji="1" lang="en-US" altLang="zh-CN" dirty="0"/>
              </a:p>
              <a:p>
                <a:r>
                  <a:rPr kumimoji="1" lang="en-US" altLang="zh-CN" dirty="0" err="1"/>
                  <a:t>X</a:t>
                </a:r>
                <a:r>
                  <a:rPr kumimoji="1" lang="en-US" altLang="zh-CN" baseline="-25000" dirty="0" err="1"/>
                  <a:t>n</a:t>
                </a:r>
                <a:r>
                  <a:rPr kumimoji="1" lang="en-US" altLang="zh-CN" baseline="-25000" dirty="0"/>
                  <a:t> </a:t>
                </a:r>
                <a:r>
                  <a:rPr kumimoji="1" lang="en-US" altLang="zh-CN" dirty="0"/>
                  <a:t>is a Markov process whose behavior is not directly observable ("hidden");</a:t>
                </a:r>
              </a:p>
              <a:p>
                <a:endParaRPr kumimoji="1" lang="en-US" altLang="zh-CN" dirty="0"/>
              </a:p>
              <a:p>
                <a:r>
                  <a:rPr kumimoji="1" lang="en-US" altLang="zh-CN" dirty="0"/>
                  <a:t> </a:t>
                </a:r>
                <a14:m>
                  <m:oMath xmlns:m="http://schemas.openxmlformats.org/officeDocument/2006/math">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𝐴</m:t>
                        </m:r>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𝐴</m:t>
                        </m:r>
                      </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e>
                    </m:d>
                    <m:r>
                      <a:rPr kumimoji="1" lang="en-US" altLang="zh-CN" b="0" i="1" smtClean="0">
                        <a:latin typeface="Cambria Math" panose="02040503050406030204" pitchFamily="18" charset="0"/>
                      </a:rPr>
                      <m:t>,</m:t>
                    </m:r>
                  </m:oMath>
                </a14:m>
                <a:endParaRPr kumimoji="1" lang="en-US" altLang="zh-CN" dirty="0"/>
              </a:p>
              <a:p>
                <a:pPr marL="0" indent="0">
                  <a:buNone/>
                </a:pPr>
                <a:r>
                  <a:rPr kumimoji="1" lang="en-US" altLang="zh-CN" dirty="0"/>
                  <a:t>    for every </a:t>
                </a:r>
                <a14:m>
                  <m:oMath xmlns:m="http://schemas.openxmlformats.org/officeDocument/2006/math">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≥1</m:t>
                    </m:r>
                  </m:oMath>
                </a14:m>
                <a:r>
                  <a:rPr kumimoji="1" lang="en-US" altLang="zh-CN"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a14:m>
                <a:r>
                  <a:rPr kumimoji="1" lang="en-US" altLang="zh-CN" dirty="0"/>
                  <a:t>, and every </a:t>
                </a:r>
                <a:r>
                  <a:rPr kumimoji="1" lang="en-US" altLang="zh-CN" dirty="0" err="1"/>
                  <a:t>Borel</a:t>
                </a:r>
                <a:r>
                  <a:rPr kumimoji="1" lang="en-US" altLang="zh-CN" dirty="0"/>
                  <a:t> set A.</a:t>
                </a:r>
              </a:p>
              <a:p>
                <a:endParaRPr kumimoji="1" lang="en-US" altLang="zh-CN" dirty="0"/>
              </a:p>
            </p:txBody>
          </p:sp>
        </mc:Choice>
        <mc:Fallback>
          <p:sp>
            <p:nvSpPr>
              <p:cNvPr id="3" name="内容占位符 2">
                <a:extLst>
                  <a:ext uri="{FF2B5EF4-FFF2-40B4-BE49-F238E27FC236}">
                    <a16:creationId xmlns:a16="http://schemas.microsoft.com/office/drawing/2014/main" id="{7852BF2D-D6BD-C459-FBBB-0C38B73DC616}"/>
                  </a:ext>
                </a:extLst>
              </p:cNvPr>
              <p:cNvSpPr>
                <a:spLocks noGrp="1" noRot="1" noChangeAspect="1" noMove="1" noResize="1" noEditPoints="1" noAdjustHandles="1" noChangeArrowheads="1" noChangeShapeType="1" noTextEdit="1"/>
              </p:cNvSpPr>
              <p:nvPr>
                <p:ph idx="1"/>
              </p:nvPr>
            </p:nvSpPr>
            <p:spPr>
              <a:blipFill>
                <a:blip r:embed="rId2"/>
                <a:stretch>
                  <a:fillRect l="-1064" t="-2156" r="-165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8139FD3-6E05-A007-92B5-A2C843838B78}"/>
              </a:ext>
            </a:extLst>
          </p:cNvPr>
          <p:cNvSpPr>
            <a:spLocks noGrp="1"/>
          </p:cNvSpPr>
          <p:nvPr>
            <p:ph type="sldNum" sz="quarter" idx="12"/>
          </p:nvPr>
        </p:nvSpPr>
        <p:spPr/>
        <p:txBody>
          <a:bodyPr/>
          <a:lstStyle/>
          <a:p>
            <a:fld id="{27C45CD9-0508-4D1E-923D-4DFDAA610D19}" type="slidenum">
              <a:rPr lang="zh-CN" altLang="en-US" smtClean="0"/>
              <a:t>25</a:t>
            </a:fld>
            <a:endParaRPr lang="zh-CN" altLang="en-US"/>
          </a:p>
        </p:txBody>
      </p:sp>
    </p:spTree>
    <p:extLst>
      <p:ext uri="{BB962C8B-B14F-4D97-AF65-F5344CB8AC3E}">
        <p14:creationId xmlns:p14="http://schemas.microsoft.com/office/powerpoint/2010/main" val="3427842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E8C26-233A-9869-592E-DC2E1CEAF799}"/>
              </a:ext>
            </a:extLst>
          </p:cNvPr>
          <p:cNvSpPr>
            <a:spLocks noGrp="1"/>
          </p:cNvSpPr>
          <p:nvPr>
            <p:ph type="title"/>
          </p:nvPr>
        </p:nvSpPr>
        <p:spPr/>
        <p:txBody>
          <a:bodyPr/>
          <a:lstStyle/>
          <a:p>
            <a:r>
              <a:rPr lang="en-US" altLang="zh-CN" dirty="0"/>
              <a:t>Hidden Markov model</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4ABCD35-FDF9-97A1-891D-120873F0D29F}"/>
                  </a:ext>
                </a:extLst>
              </p:cNvPr>
              <p:cNvSpPr>
                <a:spLocks noGrp="1"/>
              </p:cNvSpPr>
              <p:nvPr>
                <p:ph idx="1"/>
              </p:nvPr>
            </p:nvSpPr>
            <p:spPr/>
            <p:txBody>
              <a:bodyPr/>
              <a:lstStyle/>
              <a:p>
                <a:r>
                  <a:rPr kumimoji="1" lang="en-US" altLang="zh-CN" dirty="0"/>
                  <a:t>Let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𝑎𝑛𝑑</m:t>
                    </m:r>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𝑡</m:t>
                        </m:r>
                      </m:sub>
                    </m:sSub>
                  </m:oMath>
                </a14:m>
                <a:r>
                  <a:rPr kumimoji="1" lang="en-US" altLang="zh-CN" dirty="0"/>
                  <a:t> be continuous-time stochastic processes. The pair </a:t>
                </a:r>
                <a14:m>
                  <m:oMath xmlns:m="http://schemas.openxmlformats.org/officeDocument/2006/math">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r>
                          <a:rPr kumimoji="1" lang="en-US" altLang="zh-CN" b="0" i="1" smtClean="0">
                            <a:latin typeface="Cambria Math" panose="02040503050406030204" pitchFamily="18" charset="0"/>
                          </a:rPr>
                          <m:t>𝑡</m:t>
                        </m:r>
                      </m:sub>
                    </m:sSub>
                    <m:r>
                      <a:rPr kumimoji="1" lang="en-US" altLang="zh-CN" b="0" i="1" smtClean="0">
                        <a:latin typeface="Cambria Math" panose="02040503050406030204" pitchFamily="18" charset="0"/>
                      </a:rPr>
                      <m:t>)</m:t>
                    </m:r>
                  </m:oMath>
                </a14:m>
                <a:r>
                  <a:rPr kumimoji="1" lang="en-US" altLang="zh-CN" dirty="0"/>
                  <a:t> is a hidden </a:t>
                </a:r>
                <a:r>
                  <a:rPr kumimoji="1" lang="en-US" altLang="zh-CN" i="1" dirty="0"/>
                  <a:t>Markov model </a:t>
                </a:r>
                <a:r>
                  <a:rPr kumimoji="1" lang="en-US" altLang="zh-CN" dirty="0"/>
                  <a:t>if</a:t>
                </a:r>
              </a:p>
              <a:p>
                <a:endParaRPr kumimoji="1" lang="en-US" altLang="zh-CN" dirty="0"/>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𝑋</m:t>
                        </m:r>
                      </m:e>
                      <m:sub>
                        <m:r>
                          <a:rPr kumimoji="1" lang="en-US" altLang="zh-CN" b="0" i="1" smtClean="0">
                            <a:latin typeface="Cambria Math" panose="02040503050406030204" pitchFamily="18" charset="0"/>
                          </a:rPr>
                          <m:t>𝑡</m:t>
                        </m:r>
                      </m:sub>
                    </m:sSub>
                  </m:oMath>
                </a14:m>
                <a:r>
                  <a:rPr kumimoji="1" lang="en-US" altLang="zh-CN" dirty="0"/>
                  <a:t> is a Markov process whose behavior is not directly observable ("hidden");</a:t>
                </a:r>
              </a:p>
              <a:p>
                <a:endParaRPr kumimoji="1" lang="en-US" altLang="zh-CN" dirty="0"/>
              </a:p>
              <a:p>
                <a14:m>
                  <m:oMath xmlns:m="http://schemas.openxmlformats.org/officeDocument/2006/math">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0</m:t>
                                </m:r>
                              </m:sub>
                            </m:sSub>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e>
                      <m:e>
                        <m:sSub>
                          <m:sSubPr>
                            <m:ctrlPr>
                              <a:rPr kumimoji="1" lang="en-US" altLang="zh-CN" b="0" i="1" smtClean="0">
                                <a:latin typeface="Cambria Math" panose="02040503050406030204" pitchFamily="18" charset="0"/>
                                <a:ea typeface="Cambria Math" panose="02040503050406030204" pitchFamily="18" charset="0"/>
                              </a:rPr>
                            </m:ctrlPr>
                          </m:sSub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𝑋</m:t>
                                    </m:r>
                                  </m:e>
                                  <m:sub>
                                    <m:r>
                                      <a:rPr kumimoji="1" lang="en-US" altLang="zh-CN" b="0" i="1" smtClean="0">
                                        <a:latin typeface="Cambria Math" panose="02040503050406030204" pitchFamily="18" charset="0"/>
                                        <a:ea typeface="Cambria Math" panose="02040503050406030204" pitchFamily="18" charset="0"/>
                                      </a:rPr>
                                      <m:t>𝑡</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𝐵</m:t>
                                    </m:r>
                                  </m:e>
                                  <m:sub>
                                    <m:r>
                                      <a:rPr kumimoji="1" lang="en-US" altLang="zh-CN" b="0" i="1" smtClean="0">
                                        <a:latin typeface="Cambria Math" panose="02040503050406030204" pitchFamily="18" charset="0"/>
                                        <a:ea typeface="Cambria Math" panose="02040503050406030204" pitchFamily="18" charset="0"/>
                                      </a:rPr>
                                      <m:t>𝑡</m:t>
                                    </m:r>
                                  </m:sub>
                                </m:sSub>
                              </m:e>
                            </m:d>
                          </m:e>
                          <m:sub>
                            <m:r>
                              <a:rPr kumimoji="1" lang="en-US" altLang="zh-CN" b="0" i="1" smtClean="0">
                                <a:latin typeface="Cambria Math" panose="02040503050406030204" pitchFamily="18" charset="0"/>
                                <a:ea typeface="Cambria Math" panose="02040503050406030204" pitchFamily="18" charset="0"/>
                              </a:rPr>
                              <m:t>𝑡</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0</m:t>
                                </m:r>
                              </m:sub>
                            </m:sSub>
                          </m:sub>
                        </m:sSub>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𝑌</m:t>
                            </m:r>
                          </m:e>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0</m:t>
                                </m:r>
                              </m:sub>
                            </m:sSub>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e>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𝑋</m:t>
                            </m:r>
                          </m:e>
                          <m:sub>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0</m:t>
                                </m:r>
                              </m:sub>
                            </m:sSub>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𝐵</m:t>
                            </m:r>
                          </m:e>
                          <m:sub>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𝑡</m:t>
                                </m:r>
                              </m:e>
                              <m:sub>
                                <m:r>
                                  <a:rPr kumimoji="1" lang="en-US" altLang="zh-CN" b="0" i="1" smtClean="0">
                                    <a:latin typeface="Cambria Math" panose="02040503050406030204" pitchFamily="18" charset="0"/>
                                    <a:ea typeface="Cambria Math" panose="02040503050406030204" pitchFamily="18" charset="0"/>
                                  </a:rPr>
                                  <m:t>0</m:t>
                                </m:r>
                              </m:sub>
                            </m:sSub>
                          </m:sub>
                        </m:sSub>
                      </m:e>
                    </m:d>
                    <m:r>
                      <a:rPr kumimoji="1" lang="en-US" altLang="zh-CN" b="0" i="1" smtClean="0">
                        <a:latin typeface="Cambria Math" panose="02040503050406030204" pitchFamily="18" charset="0"/>
                      </a:rPr>
                      <m:t>,</m:t>
                    </m:r>
                  </m:oMath>
                </a14:m>
                <a:endParaRPr kumimoji="1" lang="en-US" altLang="zh-CN" b="0" dirty="0"/>
              </a:p>
              <a:p>
                <a:pPr marL="0" indent="0">
                  <a:buNone/>
                </a:pPr>
                <a:r>
                  <a:rPr kumimoji="1" lang="en-US" altLang="zh-CN" dirty="0"/>
                  <a:t>   for every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0</m:t>
                        </m:r>
                      </m:sub>
                    </m:sSub>
                  </m:oMath>
                </a14:m>
                <a:r>
                  <a:rPr kumimoji="1" lang="en-US" altLang="zh-CN" dirty="0"/>
                  <a:t>, every </a:t>
                </a:r>
                <a:r>
                  <a:rPr kumimoji="1" lang="en-US" altLang="zh-CN" dirty="0" err="1"/>
                  <a:t>Borel</a:t>
                </a:r>
                <a:r>
                  <a:rPr kumimoji="1" lang="en-US" altLang="zh-CN" dirty="0"/>
                  <a:t> set A, and every family of </a:t>
                </a:r>
                <a:r>
                  <a:rPr kumimoji="1" lang="en-US" altLang="zh-CN" dirty="0" err="1"/>
                  <a:t>Borel</a:t>
                </a:r>
                <a:r>
                  <a:rPr kumimoji="1" lang="en-US" altLang="zh-CN" dirty="0"/>
                  <a:t> sets</a:t>
                </a:r>
                <a14:m>
                  <m:oMath xmlns:m="http://schemas.openxmlformats.org/officeDocument/2006/math">
                    <m:sSub>
                      <m:sSubPr>
                        <m:ctrlPr>
                          <a:rPr kumimoji="1" lang="en-US" altLang="zh-CN" b="0" i="1" smtClean="0">
                            <a:latin typeface="Cambria Math" panose="02040503050406030204" pitchFamily="18" charset="0"/>
                          </a:rPr>
                        </m:ctrlPr>
                      </m:sSubPr>
                      <m:e>
                        <m:d>
                          <m:dPr>
                            <m:begChr m:val="{"/>
                            <m:endChr m:val="}"/>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𝑡</m:t>
                                </m:r>
                              </m:sub>
                            </m:sSub>
                          </m:e>
                        </m:d>
                      </m:e>
                      <m:sub>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𝑡</m:t>
                            </m:r>
                          </m:e>
                          <m:sub>
                            <m:r>
                              <a:rPr kumimoji="1" lang="en-US" altLang="zh-CN" b="0" i="1" smtClean="0">
                                <a:latin typeface="Cambria Math" panose="02040503050406030204" pitchFamily="18" charset="0"/>
                              </a:rPr>
                              <m:t>0</m:t>
                            </m:r>
                          </m:sub>
                        </m:sSub>
                      </m:sub>
                    </m:sSub>
                  </m:oMath>
                </a14:m>
                <a:br>
                  <a:rPr kumimoji="1" lang="en-US" altLang="zh-CN" dirty="0"/>
                </a:br>
                <a:endParaRPr kumimoji="1" lang="zh-CN" altLang="en-US" dirty="0"/>
              </a:p>
            </p:txBody>
          </p:sp>
        </mc:Choice>
        <mc:Fallback>
          <p:sp>
            <p:nvSpPr>
              <p:cNvPr id="3" name="内容占位符 2">
                <a:extLst>
                  <a:ext uri="{FF2B5EF4-FFF2-40B4-BE49-F238E27FC236}">
                    <a16:creationId xmlns:a16="http://schemas.microsoft.com/office/drawing/2014/main" id="{14ABCD35-FDF9-97A1-891D-120873F0D29F}"/>
                  </a:ext>
                </a:extLst>
              </p:cNvPr>
              <p:cNvSpPr>
                <a:spLocks noGrp="1" noRot="1" noChangeAspect="1" noMove="1" noResize="1" noEditPoints="1" noAdjustHandles="1" noChangeArrowheads="1" noChangeShapeType="1" noTextEdit="1"/>
              </p:cNvSpPr>
              <p:nvPr>
                <p:ph idx="1"/>
              </p:nvPr>
            </p:nvSpPr>
            <p:spPr>
              <a:blipFill>
                <a:blip r:embed="rId2"/>
                <a:stretch>
                  <a:fillRect l="-1064" t="-21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9503C1-B170-6DD6-3990-20FFC1A854FC}"/>
              </a:ext>
            </a:extLst>
          </p:cNvPr>
          <p:cNvSpPr>
            <a:spLocks noGrp="1"/>
          </p:cNvSpPr>
          <p:nvPr>
            <p:ph type="sldNum" sz="quarter" idx="12"/>
          </p:nvPr>
        </p:nvSpPr>
        <p:spPr/>
        <p:txBody>
          <a:bodyPr/>
          <a:lstStyle/>
          <a:p>
            <a:fld id="{27C45CD9-0508-4D1E-923D-4DFDAA610D19}" type="slidenum">
              <a:rPr lang="zh-CN" altLang="en-US" smtClean="0"/>
              <a:t>26</a:t>
            </a:fld>
            <a:endParaRPr lang="zh-CN" altLang="en-US"/>
          </a:p>
        </p:txBody>
      </p:sp>
    </p:spTree>
    <p:extLst>
      <p:ext uri="{BB962C8B-B14F-4D97-AF65-F5344CB8AC3E}">
        <p14:creationId xmlns:p14="http://schemas.microsoft.com/office/powerpoint/2010/main" val="427682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229911C-0E77-7CA7-0F7F-435194B864FD}"/>
              </a:ext>
            </a:extLst>
          </p:cNvPr>
          <p:cNvSpPr>
            <a:spLocks noGrp="1"/>
          </p:cNvSpPr>
          <p:nvPr>
            <p:ph type="title"/>
          </p:nvPr>
        </p:nvSpPr>
        <p:spPr/>
        <p:txBody>
          <a:bodyPr/>
          <a:lstStyle/>
          <a:p>
            <a:r>
              <a:rPr lang="zh-CN" altLang="en-US" dirty="0"/>
              <a:t>论文学习</a:t>
            </a:r>
          </a:p>
        </p:txBody>
      </p:sp>
      <p:sp>
        <p:nvSpPr>
          <p:cNvPr id="7" name="文本占位符 6">
            <a:extLst>
              <a:ext uri="{FF2B5EF4-FFF2-40B4-BE49-F238E27FC236}">
                <a16:creationId xmlns:a16="http://schemas.microsoft.com/office/drawing/2014/main" id="{F392B55B-5B8F-BBCB-093D-11C180CA24C9}"/>
              </a:ext>
            </a:extLst>
          </p:cNvPr>
          <p:cNvSpPr>
            <a:spLocks noGrp="1"/>
          </p:cNvSpPr>
          <p:nvPr>
            <p:ph type="body" idx="1"/>
          </p:nvPr>
        </p:nvSpPr>
        <p:spPr/>
        <p:txBody>
          <a:bodyPr/>
          <a:lstStyle/>
          <a:p>
            <a:endParaRPr lang="zh-CN" altLang="en-US"/>
          </a:p>
        </p:txBody>
      </p:sp>
      <p:sp>
        <p:nvSpPr>
          <p:cNvPr id="8" name="文本占位符 7">
            <a:extLst>
              <a:ext uri="{FF2B5EF4-FFF2-40B4-BE49-F238E27FC236}">
                <a16:creationId xmlns:a16="http://schemas.microsoft.com/office/drawing/2014/main" id="{8BF3634E-C5D4-ACEF-1B72-78481F9572B6}"/>
              </a:ext>
            </a:extLst>
          </p:cNvPr>
          <p:cNvSpPr>
            <a:spLocks noGrp="1"/>
          </p:cNvSpPr>
          <p:nvPr>
            <p:ph type="body" sz="quarter" idx="13"/>
          </p:nvPr>
        </p:nvSpPr>
        <p:spPr/>
        <p:txBody>
          <a:bodyPr/>
          <a:lstStyle/>
          <a:p>
            <a:r>
              <a:rPr lang="en-US" altLang="zh-CN" dirty="0"/>
              <a:t>03</a:t>
            </a:r>
            <a:endParaRPr lang="zh-CN" altLang="en-US" dirty="0"/>
          </a:p>
        </p:txBody>
      </p:sp>
      <p:sp>
        <p:nvSpPr>
          <p:cNvPr id="4" name="灯片编号占位符 3">
            <a:extLst>
              <a:ext uri="{FF2B5EF4-FFF2-40B4-BE49-F238E27FC236}">
                <a16:creationId xmlns:a16="http://schemas.microsoft.com/office/drawing/2014/main" id="{43A144E9-4240-B24C-2BBA-F5FD7A940CA8}"/>
              </a:ext>
            </a:extLst>
          </p:cNvPr>
          <p:cNvSpPr>
            <a:spLocks noGrp="1"/>
          </p:cNvSpPr>
          <p:nvPr>
            <p:ph type="sldNum" sz="quarter" idx="12"/>
          </p:nvPr>
        </p:nvSpPr>
        <p:spPr/>
        <p:txBody>
          <a:bodyPr/>
          <a:lstStyle/>
          <a:p>
            <a:fld id="{27C45CD9-0508-4D1E-923D-4DFDAA610D19}" type="slidenum">
              <a:rPr lang="zh-CN" altLang="en-US" smtClean="0"/>
              <a:t>27</a:t>
            </a:fld>
            <a:endParaRPr lang="zh-CN" altLang="en-US"/>
          </a:p>
        </p:txBody>
      </p:sp>
    </p:spTree>
    <p:extLst>
      <p:ext uri="{BB962C8B-B14F-4D97-AF65-F5344CB8AC3E}">
        <p14:creationId xmlns:p14="http://schemas.microsoft.com/office/powerpoint/2010/main" val="3832126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C841566F-F7F0-EDC9-3987-B8DA2E609329}"/>
              </a:ext>
            </a:extLst>
          </p:cNvPr>
          <p:cNvSpPr>
            <a:spLocks noGrp="1"/>
          </p:cNvSpPr>
          <p:nvPr>
            <p:ph type="title"/>
          </p:nvPr>
        </p:nvSpPr>
        <p:spPr/>
        <p:txBody>
          <a:bodyPr/>
          <a:lstStyle/>
          <a:p>
            <a:r>
              <a:rPr lang="en-US" altLang="zh-CN" dirty="0"/>
              <a:t>HMM Tracking Framework </a:t>
            </a:r>
            <a:endParaRPr lang="zh-CN" altLang="en-US" dirty="0"/>
          </a:p>
        </p:txBody>
      </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3E0A9818-36B9-B0F0-D8CA-FBC778A7A335}"/>
                  </a:ext>
                </a:extLst>
              </p:cNvPr>
              <p:cNvSpPr>
                <a:spLocks noGrp="1"/>
              </p:cNvSpPr>
              <p:nvPr>
                <p:ph idx="1"/>
              </p:nvPr>
            </p:nvSpPr>
            <p:spPr/>
            <p:txBody>
              <a:bodyPr/>
              <a:lstStyle/>
              <a:p>
                <a:r>
                  <a:rPr lang="en-US" altLang="zh-CN" dirty="0"/>
                  <a:t>First, we model the mobility status of each location 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𝑇</m:t>
                        </m:r>
                      </m:sup>
                    </m:sSup>
                  </m:oMath>
                </a14:m>
                <a:r>
                  <a:rPr lang="en-US" altLang="zh-CN" dirty="0"/>
                  <a:t>.</a:t>
                </a:r>
              </a:p>
              <a:p>
                <a:endParaRPr lang="en-US" altLang="zh-CN" dirty="0"/>
              </a:p>
              <a:p>
                <a:r>
                  <a:rPr lang="en-US" altLang="zh-CN" dirty="0"/>
                  <a:t>Second, we extend phase observation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𝑘</m:t>
                        </m:r>
                      </m:sub>
                    </m:sSub>
                  </m:oMath>
                </a14:m>
                <a:r>
                  <a:rPr lang="en-US" altLang="zh-CN" dirty="0"/>
                  <a:t> to separating distance observation(ambiguities)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𝑛</m:t>
                            </m:r>
                          </m:sup>
                        </m:sSubSup>
                      </m:e>
                    </m:d>
                    <m:r>
                      <a:rPr lang="en-US" altLang="zh-CN" b="0" i="1" smtClean="0">
                        <a:latin typeface="Cambria Math" panose="02040503050406030204" pitchFamily="18" charset="0"/>
                      </a:rPr>
                      <m:t>.</m:t>
                    </m:r>
                  </m:oMath>
                </a14:m>
                <a:r>
                  <a:rPr lang="en-US" altLang="zh-CN" dirty="0"/>
                  <a:t> </a:t>
                </a:r>
                <a14:m>
                  <m:oMath xmlns:m="http://schemas.openxmlformats.org/officeDocument/2006/math">
                    <m:r>
                      <m:rPr>
                        <m:nor/>
                      </m:rPr>
                      <a:rPr lang="en-US" altLang="zh-CN"/>
                      <m:t> </m:t>
                    </m:r>
                  </m:oMath>
                </a14:m>
                <a:endParaRPr lang="en-US" altLang="zh-CN" dirty="0"/>
              </a:p>
              <a:p>
                <a:endParaRPr lang="en-US" altLang="zh-CN" dirty="0"/>
              </a:p>
              <a:p>
                <a:endParaRPr lang="zh-CN" altLang="en-US" dirty="0"/>
              </a:p>
            </p:txBody>
          </p:sp>
        </mc:Choice>
        <mc:Fallback>
          <p:sp>
            <p:nvSpPr>
              <p:cNvPr id="7" name="内容占位符 6">
                <a:extLst>
                  <a:ext uri="{FF2B5EF4-FFF2-40B4-BE49-F238E27FC236}">
                    <a16:creationId xmlns:a16="http://schemas.microsoft.com/office/drawing/2014/main" id="{3E0A9818-36B9-B0F0-D8CA-FBC778A7A335}"/>
                  </a:ext>
                </a:extLst>
              </p:cNvPr>
              <p:cNvSpPr>
                <a:spLocks noGrp="1" noRot="1" noChangeAspect="1" noMove="1" noResize="1" noEditPoints="1" noAdjustHandles="1" noChangeArrowheads="1" noChangeShapeType="1" noTextEdit="1"/>
              </p:cNvSpPr>
              <p:nvPr>
                <p:ph idx="1"/>
              </p:nvPr>
            </p:nvSpPr>
            <p:spPr>
              <a:blipFill>
                <a:blip r:embed="rId2"/>
                <a:stretch>
                  <a:fillRect l="-1064" t="-2156"/>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4EA34324-B700-D693-CE40-D1C47BCA18C7}"/>
              </a:ext>
            </a:extLst>
          </p:cNvPr>
          <p:cNvSpPr>
            <a:spLocks noGrp="1"/>
          </p:cNvSpPr>
          <p:nvPr>
            <p:ph type="sldNum" sz="quarter" idx="12"/>
          </p:nvPr>
        </p:nvSpPr>
        <p:spPr/>
        <p:txBody>
          <a:bodyPr/>
          <a:lstStyle/>
          <a:p>
            <a:fld id="{27C45CD9-0508-4D1E-923D-4DFDAA610D19}" type="slidenum">
              <a:rPr lang="zh-CN" altLang="en-US" smtClean="0"/>
              <a:t>28</a:t>
            </a:fld>
            <a:endParaRPr lang="zh-CN" altLang="en-US" dirty="0"/>
          </a:p>
        </p:txBody>
      </p:sp>
    </p:spTree>
    <p:extLst>
      <p:ext uri="{BB962C8B-B14F-4D97-AF65-F5344CB8AC3E}">
        <p14:creationId xmlns:p14="http://schemas.microsoft.com/office/powerpoint/2010/main" val="226790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87F890A-61D9-10B9-414D-00B7681CE5CB}"/>
              </a:ext>
            </a:extLst>
          </p:cNvPr>
          <p:cNvSpPr>
            <a:spLocks noGrp="1"/>
          </p:cNvSpPr>
          <p:nvPr>
            <p:ph type="title"/>
          </p:nvPr>
        </p:nvSpPr>
        <p:spPr/>
        <p:txBody>
          <a:bodyPr/>
          <a:lstStyle/>
          <a:p>
            <a:r>
              <a:rPr lang="en-US" altLang="zh-CN" dirty="0"/>
              <a:t>HMM Tracking Framework </a:t>
            </a:r>
          </a:p>
        </p:txBody>
      </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AE258245-B40F-4A63-B3D3-6EB2A5632139}"/>
                  </a:ext>
                </a:extLst>
              </p:cNvPr>
              <p:cNvSpPr>
                <a:spLocks noGrp="1"/>
              </p:cNvSpPr>
              <p:nvPr>
                <p:ph idx="1"/>
              </p:nvPr>
            </p:nvSpPr>
            <p:spPr/>
            <p:txBody>
              <a:bodyPr>
                <a:normAutofit/>
              </a:bodyPr>
              <a:lstStyle/>
              <a:p>
                <a:r>
                  <a:rPr lang="en-US" altLang="zh-CN" sz="3600" b="1" dirty="0"/>
                  <a:t>Transition equation </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𝐾</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𝒩</m:t>
                    </m:r>
                    <m:r>
                      <a:rPr lang="en-US" altLang="zh-CN" b="0" i="1" dirty="0" smtClean="0">
                        <a:latin typeface="Cambria Math" panose="02040503050406030204" pitchFamily="18" charset="0"/>
                      </a:rPr>
                      <m:t>(0,</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oMath>
                </a14:m>
                <a:endParaRPr lang="zh-CN" altLang="en-US" dirty="0"/>
              </a:p>
            </p:txBody>
          </p:sp>
        </mc:Choice>
        <mc:Fallback>
          <p:sp>
            <p:nvSpPr>
              <p:cNvPr id="7" name="内容占位符 6">
                <a:extLst>
                  <a:ext uri="{FF2B5EF4-FFF2-40B4-BE49-F238E27FC236}">
                    <a16:creationId xmlns:a16="http://schemas.microsoft.com/office/drawing/2014/main" id="{AE258245-B40F-4A63-B3D3-6EB2A5632139}"/>
                  </a:ext>
                </a:extLst>
              </p:cNvPr>
              <p:cNvSpPr>
                <a:spLocks noGrp="1" noRot="1" noChangeAspect="1" noMove="1" noResize="1" noEditPoints="1" noAdjustHandles="1" noChangeArrowheads="1" noChangeShapeType="1" noTextEdit="1"/>
              </p:cNvSpPr>
              <p:nvPr>
                <p:ph idx="1"/>
              </p:nvPr>
            </p:nvSpPr>
            <p:spPr>
              <a:blipFill>
                <a:blip r:embed="rId3"/>
                <a:stretch>
                  <a:fillRect l="-1537" t="-3235"/>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F2CCB9AE-B0BA-ACD1-E0D0-9A757C21C030}"/>
              </a:ext>
            </a:extLst>
          </p:cNvPr>
          <p:cNvSpPr>
            <a:spLocks noGrp="1"/>
          </p:cNvSpPr>
          <p:nvPr>
            <p:ph type="sldNum" sz="quarter" idx="12"/>
          </p:nvPr>
        </p:nvSpPr>
        <p:spPr/>
        <p:txBody>
          <a:bodyPr/>
          <a:lstStyle/>
          <a:p>
            <a:fld id="{27C45CD9-0508-4D1E-923D-4DFDAA610D19}" type="slidenum">
              <a:rPr lang="zh-CN" altLang="en-US" smtClean="0"/>
              <a:t>29</a:t>
            </a:fld>
            <a:endParaRPr lang="zh-CN" altLang="en-US" dirty="0"/>
          </a:p>
        </p:txBody>
      </p:sp>
      <p:pic>
        <p:nvPicPr>
          <p:cNvPr id="9" name="图片 8">
            <a:extLst>
              <a:ext uri="{FF2B5EF4-FFF2-40B4-BE49-F238E27FC236}">
                <a16:creationId xmlns:a16="http://schemas.microsoft.com/office/drawing/2014/main" id="{EB08930A-DEED-B6E4-55AA-D9A4C2958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850" y="2348880"/>
            <a:ext cx="5956300" cy="1473200"/>
          </a:xfrm>
          <a:prstGeom prst="rect">
            <a:avLst/>
          </a:prstGeom>
        </p:spPr>
      </p:pic>
    </p:spTree>
    <p:extLst>
      <p:ext uri="{BB962C8B-B14F-4D97-AF65-F5344CB8AC3E}">
        <p14:creationId xmlns:p14="http://schemas.microsoft.com/office/powerpoint/2010/main" val="185250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Kalman filter</a:t>
            </a:r>
          </a:p>
        </p:txBody>
      </p:sp>
      <p:sp>
        <p:nvSpPr>
          <p:cNvPr id="3" name="文本占位符 2"/>
          <p:cNvSpPr>
            <a:spLocks noGrp="1"/>
          </p:cNvSpPr>
          <p:nvPr>
            <p:ph type="body" idx="1"/>
          </p:nvPr>
        </p:nvSpPr>
        <p:spPr/>
        <p:txBody>
          <a:bodyPr>
            <a:normAutofit/>
          </a:bodyPr>
          <a:lstStyle/>
          <a:p>
            <a:endParaRPr lang="zh-CN" altLang="en-US" dirty="0"/>
          </a:p>
        </p:txBody>
      </p:sp>
      <p:sp>
        <p:nvSpPr>
          <p:cNvPr id="9" name="文本占位符 8"/>
          <p:cNvSpPr>
            <a:spLocks noGrp="1"/>
          </p:cNvSpPr>
          <p:nvPr>
            <p:ph type="body" sz="quarter" idx="13"/>
          </p:nvPr>
        </p:nvSpPr>
        <p:spPr/>
        <p:txBody>
          <a:bodyPr/>
          <a:lstStyle/>
          <a:p>
            <a:r>
              <a:rPr lang="en-US" altLang="zh-CN" dirty="0"/>
              <a:t>01</a:t>
            </a:r>
            <a:endParaRPr lang="zh-CN" altLang="en-US" dirty="0"/>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71A63-83D7-26D2-8A84-076F181B56CC}"/>
              </a:ext>
            </a:extLst>
          </p:cNvPr>
          <p:cNvSpPr>
            <a:spLocks noGrp="1"/>
          </p:cNvSpPr>
          <p:nvPr>
            <p:ph type="title"/>
          </p:nvPr>
        </p:nvSpPr>
        <p:spPr/>
        <p:txBody>
          <a:bodyPr/>
          <a:lstStyle/>
          <a:p>
            <a:r>
              <a:rPr lang="en-US" altLang="zh-CN" dirty="0"/>
              <a:t>HMM Tracking Framework </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0CF909-72D5-148C-8EC4-AA7625FB1B63}"/>
                  </a:ext>
                </a:extLst>
              </p:cNvPr>
              <p:cNvSpPr>
                <a:spLocks noGrp="1"/>
              </p:cNvSpPr>
              <p:nvPr>
                <p:ph idx="1"/>
              </p:nvPr>
            </p:nvSpPr>
            <p:spPr/>
            <p:txBody>
              <a:bodyPr/>
              <a:lstStyle/>
              <a:p>
                <a:r>
                  <a:rPr lang="en-US" altLang="zh-CN" sz="3600" b="1" dirty="0"/>
                  <a:t>Observation equation </a:t>
                </a:r>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𝑧</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rad>
                      <m:radPr>
                        <m:degHide m:val="on"/>
                        <m:ctrlPr>
                          <a:rPr kumimoji="1" lang="en-US" altLang="zh-CN" b="0" i="1" smtClean="0">
                            <a:latin typeface="Cambria Math" panose="02040503050406030204" pitchFamily="18" charset="0"/>
                          </a:rPr>
                        </m:ctrlPr>
                      </m:radPr>
                      <m:deg/>
                      <m:e>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sub>
                                </m:sSub>
                              </m:e>
                            </m:d>
                          </m:e>
                          <m:sup>
                            <m:r>
                              <a:rPr kumimoji="1" lang="en-US" altLang="zh-CN" b="0" i="1" smtClean="0">
                                <a:latin typeface="Cambria Math" panose="02040503050406030204" pitchFamily="18" charset="0"/>
                              </a:rPr>
                              <m:t>2</m:t>
                            </m:r>
                          </m:sup>
                        </m:sSup>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𝑦</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sub>
                                </m:sSub>
                              </m:e>
                            </m:d>
                          </m:e>
                          <m:sup>
                            <m:r>
                              <a:rPr kumimoji="1" lang="en-US" altLang="zh-CN" b="0" i="1" smtClean="0">
                                <a:latin typeface="Cambria Math" panose="02040503050406030204" pitchFamily="18" charset="0"/>
                              </a:rPr>
                              <m:t>2</m:t>
                            </m:r>
                          </m:sup>
                        </m:sSup>
                      </m:e>
                    </m:ra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𝑘</m:t>
                        </m:r>
                      </m:sub>
                    </m:sSub>
                  </m:oMath>
                </a14:m>
                <a:endParaRPr kumimoji="1" lang="en-US" altLang="zh-CN" dirty="0"/>
              </a:p>
              <a:p>
                <a:endParaRPr kumimoji="1" lang="en-US" altLang="zh-CN" dirty="0"/>
              </a:p>
              <a:p>
                <a:endParaRPr kumimoji="1" lang="en-US" altLang="zh-CN" dirty="0"/>
              </a:p>
              <a:p>
                <a:r>
                  <a:rPr kumimoji="1" lang="en-US" altLang="zh-CN" dirty="0"/>
                  <a:t>Where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𝒩</m:t>
                    </m:r>
                    <m:r>
                      <a:rPr kumimoji="1" lang="en-US" altLang="zh-CN" b="0" i="1" smtClean="0">
                        <a:latin typeface="Cambria Math" panose="02040503050406030204" pitchFamily="18" charset="0"/>
                      </a:rPr>
                      <m:t>(0,</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𝑅</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oMath>
                </a14:m>
                <a:endParaRPr kumimoji="1" lang="zh-CN" altLang="en-US" dirty="0"/>
              </a:p>
            </p:txBody>
          </p:sp>
        </mc:Choice>
        <mc:Fallback>
          <p:sp>
            <p:nvSpPr>
              <p:cNvPr id="3" name="内容占位符 2">
                <a:extLst>
                  <a:ext uri="{FF2B5EF4-FFF2-40B4-BE49-F238E27FC236}">
                    <a16:creationId xmlns:a16="http://schemas.microsoft.com/office/drawing/2014/main" id="{1D0CF909-72D5-148C-8EC4-AA7625FB1B63}"/>
                  </a:ext>
                </a:extLst>
              </p:cNvPr>
              <p:cNvSpPr>
                <a:spLocks noGrp="1" noRot="1" noChangeAspect="1" noMove="1" noResize="1" noEditPoints="1" noAdjustHandles="1" noChangeArrowheads="1" noChangeShapeType="1" noTextEdit="1"/>
              </p:cNvSpPr>
              <p:nvPr>
                <p:ph idx="1"/>
              </p:nvPr>
            </p:nvSpPr>
            <p:spPr>
              <a:blipFill>
                <a:blip r:embed="rId2"/>
                <a:stretch>
                  <a:fillRect l="-1537" t="-323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302DE0C-B7F4-8DA4-3FB3-F4A58471F7FE}"/>
              </a:ext>
            </a:extLst>
          </p:cNvPr>
          <p:cNvSpPr>
            <a:spLocks noGrp="1"/>
          </p:cNvSpPr>
          <p:nvPr>
            <p:ph type="sldNum" sz="quarter" idx="12"/>
          </p:nvPr>
        </p:nvSpPr>
        <p:spPr/>
        <p:txBody>
          <a:bodyPr/>
          <a:lstStyle/>
          <a:p>
            <a:fld id="{27C45CD9-0508-4D1E-923D-4DFDAA610D19}" type="slidenum">
              <a:rPr lang="zh-CN" altLang="en-US" smtClean="0"/>
              <a:t>30</a:t>
            </a:fld>
            <a:endParaRPr lang="zh-CN" altLang="en-US"/>
          </a:p>
        </p:txBody>
      </p:sp>
    </p:spTree>
    <p:extLst>
      <p:ext uri="{BB962C8B-B14F-4D97-AF65-F5344CB8AC3E}">
        <p14:creationId xmlns:p14="http://schemas.microsoft.com/office/powerpoint/2010/main" val="1388819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B98C0-D011-B31C-E201-4D03CF2400C0}"/>
              </a:ext>
            </a:extLst>
          </p:cNvPr>
          <p:cNvSpPr>
            <a:spLocks noGrp="1"/>
          </p:cNvSpPr>
          <p:nvPr>
            <p:ph type="title"/>
          </p:nvPr>
        </p:nvSpPr>
        <p:spPr/>
        <p:txBody>
          <a:bodyPr/>
          <a:lstStyle/>
          <a:p>
            <a:r>
              <a:rPr lang="en-US" altLang="zh-CN" dirty="0"/>
              <a:t>HMM Tracking Framework </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7167A9-C660-DF1D-B9B0-475177DBA492}"/>
                  </a:ext>
                </a:extLst>
              </p:cNvPr>
              <p:cNvSpPr>
                <a:spLocks noGrp="1"/>
              </p:cNvSpPr>
              <p:nvPr>
                <p:ph idx="1"/>
              </p:nvPr>
            </p:nvSpPr>
            <p:spPr/>
            <p:txBody>
              <a:bodyPr/>
              <a:lstStyle/>
              <a:p>
                <a:r>
                  <a:rPr lang="en-US" altLang="zh-CN" sz="3600" b="1" dirty="0"/>
                  <a:t>State estimation </a:t>
                </a:r>
              </a:p>
              <a:p>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𝑧</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𝜃</m:t>
                        </m:r>
                      </m:e>
                      <m:sub>
                        <m:r>
                          <a:rPr kumimoji="1" lang="en-US" altLang="zh-CN" b="0" i="1" smtClean="0">
                            <a:latin typeface="Cambria Math" panose="02040503050406030204" pitchFamily="18" charset="0"/>
                          </a:rPr>
                          <m:t>𝑘</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𝑢</m:t>
                        </m:r>
                      </m:e>
                      <m:sub>
                        <m:r>
                          <a:rPr kumimoji="1" lang="en-US" altLang="zh-CN" b="0" i="1" smtClean="0">
                            <a:latin typeface="Cambria Math" panose="02040503050406030204" pitchFamily="18" charset="0"/>
                          </a:rPr>
                          <m:t>𝑘</m:t>
                        </m:r>
                      </m:sub>
                    </m:sSub>
                  </m:oMath>
                </a14:m>
                <a:endParaRPr kumimoji="1" lang="en-US" altLang="zh-CN" dirty="0"/>
              </a:p>
              <a:p>
                <a:endParaRPr kumimoji="1" lang="en-US" altLang="zh-CN" dirty="0"/>
              </a:p>
              <a:p>
                <a:r>
                  <a:rPr kumimoji="1" lang="en-US" altLang="zh-CN" dirty="0"/>
                  <a:t>Where</a:t>
                </a:r>
                <a:endParaRPr kumimoji="1" lang="zh-CN" altLang="en-US" dirty="0"/>
              </a:p>
            </p:txBody>
          </p:sp>
        </mc:Choice>
        <mc:Fallback>
          <p:sp>
            <p:nvSpPr>
              <p:cNvPr id="3" name="内容占位符 2">
                <a:extLst>
                  <a:ext uri="{FF2B5EF4-FFF2-40B4-BE49-F238E27FC236}">
                    <a16:creationId xmlns:a16="http://schemas.microsoft.com/office/drawing/2014/main" id="{567167A9-C660-DF1D-B9B0-475177DBA492}"/>
                  </a:ext>
                </a:extLst>
              </p:cNvPr>
              <p:cNvSpPr>
                <a:spLocks noGrp="1" noRot="1" noChangeAspect="1" noMove="1" noResize="1" noEditPoints="1" noAdjustHandles="1" noChangeArrowheads="1" noChangeShapeType="1" noTextEdit="1"/>
              </p:cNvSpPr>
              <p:nvPr>
                <p:ph idx="1"/>
              </p:nvPr>
            </p:nvSpPr>
            <p:spPr>
              <a:blipFill>
                <a:blip r:embed="rId2"/>
                <a:stretch>
                  <a:fillRect l="-1537" t="-323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05F8A5D-9CBD-EF3C-774E-AFBA20C548E6}"/>
              </a:ext>
            </a:extLst>
          </p:cNvPr>
          <p:cNvSpPr>
            <a:spLocks noGrp="1"/>
          </p:cNvSpPr>
          <p:nvPr>
            <p:ph type="sldNum" sz="quarter" idx="12"/>
          </p:nvPr>
        </p:nvSpPr>
        <p:spPr/>
        <p:txBody>
          <a:bodyPr/>
          <a:lstStyle/>
          <a:p>
            <a:fld id="{27C45CD9-0508-4D1E-923D-4DFDAA610D19}" type="slidenum">
              <a:rPr lang="zh-CN" altLang="en-US" smtClean="0"/>
              <a:t>31</a:t>
            </a:fld>
            <a:endParaRPr lang="zh-CN" altLang="en-US"/>
          </a:p>
        </p:txBody>
      </p:sp>
      <p:pic>
        <p:nvPicPr>
          <p:cNvPr id="6" name="图片 5">
            <a:extLst>
              <a:ext uri="{FF2B5EF4-FFF2-40B4-BE49-F238E27FC236}">
                <a16:creationId xmlns:a16="http://schemas.microsoft.com/office/drawing/2014/main" id="{CA6719EB-23A8-C5F6-07C9-C34AC6AA6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2852936"/>
            <a:ext cx="3403600" cy="495300"/>
          </a:xfrm>
          <a:prstGeom prst="rect">
            <a:avLst/>
          </a:prstGeom>
        </p:spPr>
      </p:pic>
    </p:spTree>
    <p:extLst>
      <p:ext uri="{BB962C8B-B14F-4D97-AF65-F5344CB8AC3E}">
        <p14:creationId xmlns:p14="http://schemas.microsoft.com/office/powerpoint/2010/main" val="1987600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02AEC-134B-A2AF-42A6-25DF28059D84}"/>
              </a:ext>
            </a:extLst>
          </p:cNvPr>
          <p:cNvSpPr>
            <a:spLocks noGrp="1"/>
          </p:cNvSpPr>
          <p:nvPr>
            <p:ph type="title"/>
          </p:nvPr>
        </p:nvSpPr>
        <p:spPr/>
        <p:txBody>
          <a:bodyPr/>
          <a:lstStyle/>
          <a:p>
            <a:r>
              <a:rPr lang="en-US" altLang="zh-CN" dirty="0"/>
              <a:t>HMM Tracking Framework </a:t>
            </a:r>
            <a:endParaRPr kumimoji="1" lang="zh-CN" altLang="en-US" dirty="0"/>
          </a:p>
        </p:txBody>
      </p:sp>
      <p:pic>
        <p:nvPicPr>
          <p:cNvPr id="6" name="内容占位符 5">
            <a:extLst>
              <a:ext uri="{FF2B5EF4-FFF2-40B4-BE49-F238E27FC236}">
                <a16:creationId xmlns:a16="http://schemas.microsoft.com/office/drawing/2014/main" id="{15F0C25C-30AA-2883-1357-941C22DED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014" y="1844824"/>
            <a:ext cx="8409971" cy="3465488"/>
          </a:xfrm>
        </p:spPr>
      </p:pic>
      <p:sp>
        <p:nvSpPr>
          <p:cNvPr id="4" name="灯片编号占位符 3">
            <a:extLst>
              <a:ext uri="{FF2B5EF4-FFF2-40B4-BE49-F238E27FC236}">
                <a16:creationId xmlns:a16="http://schemas.microsoft.com/office/drawing/2014/main" id="{6DB65113-5D94-88DF-8548-ABBDF05F80C7}"/>
              </a:ext>
            </a:extLst>
          </p:cNvPr>
          <p:cNvSpPr>
            <a:spLocks noGrp="1"/>
          </p:cNvSpPr>
          <p:nvPr>
            <p:ph type="sldNum" sz="quarter" idx="12"/>
          </p:nvPr>
        </p:nvSpPr>
        <p:spPr/>
        <p:txBody>
          <a:bodyPr/>
          <a:lstStyle/>
          <a:p>
            <a:fld id="{27C45CD9-0508-4D1E-923D-4DFDAA610D19}" type="slidenum">
              <a:rPr lang="zh-CN" altLang="en-US" smtClean="0"/>
              <a:t>32</a:t>
            </a:fld>
            <a:endParaRPr lang="zh-CN" altLang="en-US"/>
          </a:p>
        </p:txBody>
      </p:sp>
    </p:spTree>
    <p:extLst>
      <p:ext uri="{BB962C8B-B14F-4D97-AF65-F5344CB8AC3E}">
        <p14:creationId xmlns:p14="http://schemas.microsoft.com/office/powerpoint/2010/main" val="3751779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FCAC481-7F75-8C2F-2668-FD137897BF1E}"/>
              </a:ext>
            </a:extLst>
          </p:cNvPr>
          <p:cNvSpPr>
            <a:spLocks noGrp="1"/>
          </p:cNvSpPr>
          <p:nvPr>
            <p:ph type="title"/>
          </p:nvPr>
        </p:nvSpPr>
        <p:spPr/>
        <p:txBody>
          <a:bodyPr/>
          <a:lstStyle/>
          <a:p>
            <a:r>
              <a:rPr lang="en-US" altLang="zh-CN" dirty="0"/>
              <a:t>Question</a:t>
            </a:r>
            <a:endParaRPr lang="zh-CN" altLang="en-US" dirty="0"/>
          </a:p>
        </p:txBody>
      </p:sp>
      <p:sp>
        <p:nvSpPr>
          <p:cNvPr id="8" name="文本占位符 7">
            <a:extLst>
              <a:ext uri="{FF2B5EF4-FFF2-40B4-BE49-F238E27FC236}">
                <a16:creationId xmlns:a16="http://schemas.microsoft.com/office/drawing/2014/main" id="{62B08C94-85A0-656B-4AC5-41E7EBDB023F}"/>
              </a:ext>
            </a:extLst>
          </p:cNvPr>
          <p:cNvSpPr>
            <a:spLocks noGrp="1"/>
          </p:cNvSpPr>
          <p:nvPr>
            <p:ph type="body" idx="1"/>
          </p:nvPr>
        </p:nvSpPr>
        <p:spPr/>
        <p:txBody>
          <a:bodyPr/>
          <a:lstStyle/>
          <a:p>
            <a:endParaRPr lang="zh-CN" altLang="en-US"/>
          </a:p>
        </p:txBody>
      </p:sp>
      <p:sp>
        <p:nvSpPr>
          <p:cNvPr id="9" name="文本占位符 8">
            <a:extLst>
              <a:ext uri="{FF2B5EF4-FFF2-40B4-BE49-F238E27FC236}">
                <a16:creationId xmlns:a16="http://schemas.microsoft.com/office/drawing/2014/main" id="{BE344495-D345-F440-FA42-594246CCB3B1}"/>
              </a:ext>
            </a:extLst>
          </p:cNvPr>
          <p:cNvSpPr>
            <a:spLocks noGrp="1"/>
          </p:cNvSpPr>
          <p:nvPr>
            <p:ph type="body" sz="quarter" idx="13"/>
          </p:nvPr>
        </p:nvSpPr>
        <p:spPr/>
        <p:txBody>
          <a:bodyPr/>
          <a:lstStyle/>
          <a:p>
            <a:r>
              <a:rPr lang="en-US" altLang="zh-CN" dirty="0"/>
              <a:t>04</a:t>
            </a:r>
            <a:endParaRPr lang="zh-CN" altLang="en-US" dirty="0"/>
          </a:p>
        </p:txBody>
      </p:sp>
      <p:sp>
        <p:nvSpPr>
          <p:cNvPr id="4" name="灯片编号占位符 3">
            <a:extLst>
              <a:ext uri="{FF2B5EF4-FFF2-40B4-BE49-F238E27FC236}">
                <a16:creationId xmlns:a16="http://schemas.microsoft.com/office/drawing/2014/main" id="{6BD91ED5-6AA9-D8C1-CFBC-EEC1EEEA9D67}"/>
              </a:ext>
            </a:extLst>
          </p:cNvPr>
          <p:cNvSpPr>
            <a:spLocks noGrp="1"/>
          </p:cNvSpPr>
          <p:nvPr>
            <p:ph type="sldNum" sz="quarter" idx="12"/>
          </p:nvPr>
        </p:nvSpPr>
        <p:spPr/>
        <p:txBody>
          <a:bodyPr/>
          <a:lstStyle/>
          <a:p>
            <a:fld id="{27C45CD9-0508-4D1E-923D-4DFDAA610D19}" type="slidenum">
              <a:rPr lang="zh-CN" altLang="en-US" smtClean="0"/>
              <a:t>33</a:t>
            </a:fld>
            <a:endParaRPr lang="zh-CN" altLang="en-US"/>
          </a:p>
        </p:txBody>
      </p:sp>
    </p:spTree>
    <p:extLst>
      <p:ext uri="{BB962C8B-B14F-4D97-AF65-F5344CB8AC3E}">
        <p14:creationId xmlns:p14="http://schemas.microsoft.com/office/powerpoint/2010/main" val="1994141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81DAD36-B4FF-E017-7E8F-A9E54CA09662}"/>
              </a:ext>
            </a:extLst>
          </p:cNvPr>
          <p:cNvSpPr>
            <a:spLocks noGrp="1"/>
          </p:cNvSpPr>
          <p:nvPr>
            <p:ph type="title"/>
          </p:nvPr>
        </p:nvSpPr>
        <p:spPr/>
        <p:txBody>
          <a:bodyPr/>
          <a:lstStyle/>
          <a:p>
            <a:r>
              <a:rPr lang="en-US" altLang="zh-CN" dirty="0"/>
              <a:t>Question</a:t>
            </a:r>
            <a:endParaRPr lang="zh-CN" altLang="en-US" dirty="0"/>
          </a:p>
        </p:txBody>
      </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9CF384B6-2C2F-89D1-0787-26339E5E8D81}"/>
                  </a:ext>
                </a:extLst>
              </p:cNvPr>
              <p:cNvSpPr>
                <a:spLocks noGrp="1"/>
              </p:cNvSpPr>
              <p:nvPr>
                <p:ph idx="1"/>
              </p:nvPr>
            </p:nvSpPr>
            <p:spPr/>
            <p:txBody>
              <a:bodyPr/>
              <a:lstStyle/>
              <a:p>
                <a:r>
                  <a:rPr lang="en-US" altLang="zh-CN" dirty="0"/>
                  <a:t>Second, we extend phase observation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𝜙</m:t>
                        </m:r>
                      </m:e>
                      <m:sub>
                        <m:r>
                          <a:rPr lang="en-US" altLang="zh-CN" i="1">
                            <a:latin typeface="Cambria Math" panose="02040503050406030204" pitchFamily="18" charset="0"/>
                          </a:rPr>
                          <m:t>𝑘</m:t>
                        </m:r>
                      </m:sub>
                    </m:sSub>
                  </m:oMath>
                </a14:m>
                <a:r>
                  <a:rPr lang="en-US" altLang="zh-CN" dirty="0"/>
                  <a:t> to separating distance observation(ambiguities)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𝐾</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𝑘</m:t>
                            </m:r>
                          </m:sub>
                          <m:sup>
                            <m:r>
                              <a:rPr lang="en-US" altLang="zh-CN" i="1">
                                <a:latin typeface="Cambria Math" panose="02040503050406030204" pitchFamily="18" charset="0"/>
                              </a:rPr>
                              <m:t>0</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𝑘</m:t>
                            </m:r>
                          </m:sub>
                          <m:sup>
                            <m:r>
                              <a:rPr lang="en-US" altLang="zh-CN" i="1">
                                <a:latin typeface="Cambria Math" panose="02040503050406030204" pitchFamily="18" charset="0"/>
                              </a:rPr>
                              <m:t>𝑛</m:t>
                            </m:r>
                          </m:sup>
                        </m:sSubSup>
                      </m:e>
                    </m:d>
                    <m:r>
                      <a:rPr lang="en-US" altLang="zh-CN" i="1">
                        <a:latin typeface="Cambria Math" panose="02040503050406030204" pitchFamily="18" charset="0"/>
                      </a:rPr>
                      <m:t>.</m:t>
                    </m:r>
                  </m:oMath>
                </a14:m>
                <a:r>
                  <a:rPr lang="en-US" altLang="zh-CN" dirty="0"/>
                  <a:t> </a:t>
                </a:r>
                <a14:m>
                  <m:oMath xmlns:m="http://schemas.openxmlformats.org/officeDocument/2006/math">
                    <m:r>
                      <m:rPr>
                        <m:nor/>
                      </m:rPr>
                      <a:rPr lang="en-US" altLang="zh-CN"/>
                      <m:t> </m:t>
                    </m:r>
                  </m:oMath>
                </a14:m>
                <a:endParaRPr lang="en-US" altLang="zh-CN" dirty="0"/>
              </a:p>
            </p:txBody>
          </p:sp>
        </mc:Choice>
        <mc:Fallback>
          <p:sp>
            <p:nvSpPr>
              <p:cNvPr id="7" name="内容占位符 6">
                <a:extLst>
                  <a:ext uri="{FF2B5EF4-FFF2-40B4-BE49-F238E27FC236}">
                    <a16:creationId xmlns:a16="http://schemas.microsoft.com/office/drawing/2014/main" id="{9CF384B6-2C2F-89D1-0787-26339E5E8D81}"/>
                  </a:ext>
                </a:extLst>
              </p:cNvPr>
              <p:cNvSpPr>
                <a:spLocks noGrp="1" noRot="1" noChangeAspect="1" noMove="1" noResize="1" noEditPoints="1" noAdjustHandles="1" noChangeArrowheads="1" noChangeShapeType="1" noTextEdit="1"/>
              </p:cNvSpPr>
              <p:nvPr>
                <p:ph idx="1"/>
              </p:nvPr>
            </p:nvSpPr>
            <p:spPr>
              <a:blipFill>
                <a:blip r:embed="rId2"/>
                <a:stretch>
                  <a:fillRect l="-1064" t="-2156"/>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EA1A357D-9BFF-9142-683A-399BAFB50408}"/>
              </a:ext>
            </a:extLst>
          </p:cNvPr>
          <p:cNvSpPr>
            <a:spLocks noGrp="1"/>
          </p:cNvSpPr>
          <p:nvPr>
            <p:ph type="sldNum" sz="quarter" idx="12"/>
          </p:nvPr>
        </p:nvSpPr>
        <p:spPr/>
        <p:txBody>
          <a:bodyPr/>
          <a:lstStyle/>
          <a:p>
            <a:fld id="{27C45CD9-0508-4D1E-923D-4DFDAA610D19}" type="slidenum">
              <a:rPr lang="zh-CN" altLang="en-US" smtClean="0"/>
              <a:t>34</a:t>
            </a:fld>
            <a:endParaRPr lang="zh-CN" altLang="en-US" dirty="0"/>
          </a:p>
        </p:txBody>
      </p:sp>
    </p:spTree>
    <p:extLst>
      <p:ext uri="{BB962C8B-B14F-4D97-AF65-F5344CB8AC3E}">
        <p14:creationId xmlns:p14="http://schemas.microsoft.com/office/powerpoint/2010/main" val="65661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162420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Kalman filter</a:t>
            </a:r>
            <a:endParaRPr lang="zh-CN" altLang="en-US" dirty="0"/>
          </a:p>
        </p:txBody>
      </p:sp>
      <p:sp>
        <p:nvSpPr>
          <p:cNvPr id="3" name="内容占位符 2"/>
          <p:cNvSpPr>
            <a:spLocks noGrp="1"/>
          </p:cNvSpPr>
          <p:nvPr>
            <p:ph idx="1"/>
          </p:nvPr>
        </p:nvSpPr>
        <p:spPr/>
        <p:txBody>
          <a:bodyPr/>
          <a:lstStyle/>
          <a:p>
            <a:r>
              <a:rPr lang="zh-CN" altLang="en-US" dirty="0"/>
              <a:t>卡尔曼滤波（</a:t>
            </a:r>
            <a:r>
              <a:rPr lang="en-US" altLang="zh-CN" dirty="0"/>
              <a:t>Kalman filter</a:t>
            </a:r>
            <a:r>
              <a:rPr lang="zh-CN" altLang="en-US" dirty="0"/>
              <a:t>）是一种高效率的递归滤波器（自回归滤波器），它能够从一系列的不完全及包含噪声的测量中，估计动态系统的状态。</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pic>
        <p:nvPicPr>
          <p:cNvPr id="6" name="图形 5">
            <a:extLst>
              <a:ext uri="{FF2B5EF4-FFF2-40B4-BE49-F238E27FC236}">
                <a16:creationId xmlns:a16="http://schemas.microsoft.com/office/drawing/2014/main" id="{FD7C5BC0-91EF-0C98-119E-5F80583522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1512" y="2424324"/>
            <a:ext cx="7808975" cy="3950423"/>
          </a:xfrm>
          <a:prstGeom prst="rect">
            <a:avLst/>
          </a:prstGeom>
        </p:spPr>
      </p:pic>
    </p:spTree>
    <p:extLst>
      <p:ext uri="{BB962C8B-B14F-4D97-AF65-F5344CB8AC3E}">
        <p14:creationId xmlns:p14="http://schemas.microsoft.com/office/powerpoint/2010/main" val="2739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Underlying dynamic system 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Kalman filter model assumes the true state at time </a:t>
                </a:r>
                <a:r>
                  <a:rPr lang="en-US" altLang="zh-CN" i="1" dirty="0"/>
                  <a:t>k</a:t>
                </a:r>
                <a:r>
                  <a:rPr lang="en-US" altLang="zh-CN" dirty="0"/>
                  <a:t> is evolved from the state at (</a:t>
                </a:r>
                <a:r>
                  <a:rPr lang="en-US" altLang="zh-CN" i="1" dirty="0"/>
                  <a:t>k</a:t>
                </a:r>
                <a:r>
                  <a:rPr lang="en-US" altLang="zh-CN" dirty="0"/>
                  <a:t> − 1) according to</a:t>
                </a:r>
              </a:p>
              <a:p>
                <a:endParaRPr lang="en-US" altLang="zh-CN" dirty="0"/>
              </a:p>
              <a:p>
                <a:pPr marL="0" indent="0">
                  <a:buNone/>
                </a:pPr>
                <a:r>
                  <a:rPr lang="en-US" altLang="zh-CN" sz="2000" dirty="0"/>
                  <a:t>Where</a:t>
                </a:r>
              </a:p>
              <a:p>
                <a:r>
                  <a:rPr lang="en-US" altLang="zh-CN" sz="2000" dirty="0" err="1"/>
                  <a:t>F</a:t>
                </a:r>
                <a:r>
                  <a:rPr lang="en-US" altLang="zh-CN" sz="2000" baseline="-25000" dirty="0" err="1"/>
                  <a:t>k</a:t>
                </a:r>
                <a:r>
                  <a:rPr lang="en-US" altLang="zh-CN" sz="2000" dirty="0"/>
                  <a:t> is the state transition model which is applied to the previous state x</a:t>
                </a:r>
                <a:r>
                  <a:rPr lang="en-US" altLang="zh-CN" sz="2000" baseline="-25000" dirty="0"/>
                  <a:t>k−1</a:t>
                </a:r>
                <a:r>
                  <a:rPr lang="en-US" altLang="zh-CN" sz="2000" dirty="0"/>
                  <a:t>;</a:t>
                </a:r>
              </a:p>
              <a:p>
                <a:r>
                  <a:rPr lang="en-US" altLang="zh-CN" sz="2000" dirty="0"/>
                  <a:t>B</a:t>
                </a:r>
                <a:r>
                  <a:rPr lang="en-US" altLang="zh-CN" sz="2000" baseline="-25000" dirty="0"/>
                  <a:t>k</a:t>
                </a:r>
                <a:r>
                  <a:rPr lang="en-US" altLang="zh-CN" sz="2000" dirty="0"/>
                  <a:t> is the control-input model which is applied to the control vector </a:t>
                </a:r>
                <a:r>
                  <a:rPr lang="en-US" altLang="zh-CN" sz="2000" dirty="0" err="1"/>
                  <a:t>u</a:t>
                </a:r>
                <a:r>
                  <a:rPr lang="en-US" altLang="zh-CN" sz="2000" baseline="-25000" dirty="0" err="1"/>
                  <a:t>k</a:t>
                </a:r>
                <a:r>
                  <a:rPr lang="en-US" altLang="zh-CN" sz="2000" dirty="0"/>
                  <a:t>;</a:t>
                </a:r>
              </a:p>
              <a:p>
                <a:r>
                  <a:rPr lang="en-US" altLang="zh-CN" sz="2000" dirty="0" err="1"/>
                  <a:t>w</a:t>
                </a:r>
                <a:r>
                  <a:rPr lang="en-US" altLang="zh-CN" sz="2000" baseline="-25000" dirty="0" err="1"/>
                  <a:t>k</a:t>
                </a:r>
                <a:r>
                  <a:rPr lang="en-US" altLang="zh-CN" sz="2000" dirty="0"/>
                  <a:t> is the process noise, which is assumed to be drawn from a zero mean multivariate normal distribution,</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𝒩</m:t>
                    </m:r>
                  </m:oMath>
                </a14:m>
                <a:r>
                  <a:rPr lang="en-US" altLang="zh-CN" sz="2000" dirty="0"/>
                  <a:t>, with covariance, Q</a:t>
                </a:r>
                <a:r>
                  <a:rPr lang="en-US" altLang="zh-CN" sz="2000" baseline="-25000" dirty="0"/>
                  <a:t>k</a:t>
                </a:r>
                <a:r>
                  <a:rPr lang="en-US" altLang="zh-CN" sz="2000" dirty="0"/>
                  <a:t>: </a:t>
                </a:r>
                <a:br>
                  <a:rPr lang="en-US" altLang="zh-CN" sz="2000" dirty="0"/>
                </a:br>
                <a:endParaRPr lang="en-US" altLang="zh-CN" sz="2000" dirty="0"/>
              </a:p>
              <a:p>
                <a:endParaRPr lang="en-US" altLang="zh-CN" sz="2000" dirty="0"/>
              </a:p>
              <a:p>
                <a:pPr marL="0" indent="0">
                  <a:buNone/>
                </a:pPr>
                <a:r>
                  <a:rPr lang="en-US" altLang="zh-CN" dirty="0"/>
                  <a:t>	</a:t>
                </a:r>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64" t="-21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pic>
        <p:nvPicPr>
          <p:cNvPr id="7" name="图形 6">
            <a:extLst>
              <a:ext uri="{FF2B5EF4-FFF2-40B4-BE49-F238E27FC236}">
                <a16:creationId xmlns:a16="http://schemas.microsoft.com/office/drawing/2014/main" id="{F9CA4D7D-C0F0-BECA-F14F-FBC2DECDE2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4554" y="2133600"/>
            <a:ext cx="3831244" cy="345440"/>
          </a:xfrm>
          <a:prstGeom prst="rect">
            <a:avLst/>
          </a:prstGeom>
        </p:spPr>
      </p:pic>
      <p:sp>
        <p:nvSpPr>
          <p:cNvPr id="36" name="AutoShape 7" descr="{\mathcal {N}}">
            <a:extLst>
              <a:ext uri="{FF2B5EF4-FFF2-40B4-BE49-F238E27FC236}">
                <a16:creationId xmlns:a16="http://schemas.microsoft.com/office/drawing/2014/main" id="{FF1620E8-EF97-5CD3-B6CD-0E26833B2C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 name="图形 40">
            <a:extLst>
              <a:ext uri="{FF2B5EF4-FFF2-40B4-BE49-F238E27FC236}">
                <a16:creationId xmlns:a16="http://schemas.microsoft.com/office/drawing/2014/main" id="{559385A4-EDF4-68EE-3DB4-630751F394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05083" y="4625527"/>
            <a:ext cx="1886634" cy="345440"/>
          </a:xfrm>
          <a:prstGeom prst="rect">
            <a:avLst/>
          </a:prstGeom>
        </p:spPr>
      </p:pic>
    </p:spTree>
    <p:extLst>
      <p:ext uri="{BB962C8B-B14F-4D97-AF65-F5344CB8AC3E}">
        <p14:creationId xmlns:p14="http://schemas.microsoft.com/office/powerpoint/2010/main" val="13755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9E5E0-5B40-020F-9ADB-DD57555963D5}"/>
              </a:ext>
            </a:extLst>
          </p:cNvPr>
          <p:cNvSpPr>
            <a:spLocks noGrp="1"/>
          </p:cNvSpPr>
          <p:nvPr>
            <p:ph type="title"/>
          </p:nvPr>
        </p:nvSpPr>
        <p:spPr/>
        <p:txBody>
          <a:bodyPr/>
          <a:lstStyle/>
          <a:p>
            <a:r>
              <a:rPr lang="en-US" altLang="zh-CN" dirty="0"/>
              <a:t>Underlying dynamic system model</a:t>
            </a:r>
            <a:endParaRPr kumimoji="1" lang="zh-CN" altLang="en-US" dirty="0"/>
          </a:p>
        </p:txBody>
      </p:sp>
      <p:sp>
        <p:nvSpPr>
          <p:cNvPr id="4" name="灯片编号占位符 3">
            <a:extLst>
              <a:ext uri="{FF2B5EF4-FFF2-40B4-BE49-F238E27FC236}">
                <a16:creationId xmlns:a16="http://schemas.microsoft.com/office/drawing/2014/main" id="{CA6D40B3-7D66-0C4C-DFEE-DBA572DD9C0A}"/>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pic>
        <p:nvPicPr>
          <p:cNvPr id="5" name="内容占位符 4">
            <a:extLst>
              <a:ext uri="{FF2B5EF4-FFF2-40B4-BE49-F238E27FC236}">
                <a16:creationId xmlns:a16="http://schemas.microsoft.com/office/drawing/2014/main" id="{3759179B-7C88-28E5-BBAF-C19F5BC0E5B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6845" y="1169987"/>
            <a:ext cx="4118309" cy="371323"/>
          </a:xfrm>
          <a:prstGeom prst="rect">
            <a:avLst/>
          </a:prstGeom>
        </p:spPr>
      </p:pic>
      <p:pic>
        <p:nvPicPr>
          <p:cNvPr id="6" name="图片 5">
            <a:extLst>
              <a:ext uri="{FF2B5EF4-FFF2-40B4-BE49-F238E27FC236}">
                <a16:creationId xmlns:a16="http://schemas.microsoft.com/office/drawing/2014/main" id="{72CFBA5D-CE99-85AD-6E69-8A63693D932A}"/>
              </a:ext>
            </a:extLst>
          </p:cNvPr>
          <p:cNvPicPr>
            <a:picLocks noChangeAspect="1"/>
          </p:cNvPicPr>
          <p:nvPr/>
        </p:nvPicPr>
        <p:blipFill>
          <a:blip r:embed="rId4"/>
          <a:stretch>
            <a:fillRect/>
          </a:stretch>
        </p:blipFill>
        <p:spPr>
          <a:xfrm>
            <a:off x="7161518" y="2059213"/>
            <a:ext cx="3933315" cy="3628800"/>
          </a:xfrm>
          <a:prstGeom prst="rect">
            <a:avLst/>
          </a:prstGeom>
        </p:spPr>
      </p:pic>
      <p:pic>
        <p:nvPicPr>
          <p:cNvPr id="7" name="图片 6">
            <a:extLst>
              <a:ext uri="{FF2B5EF4-FFF2-40B4-BE49-F238E27FC236}">
                <a16:creationId xmlns:a16="http://schemas.microsoft.com/office/drawing/2014/main" id="{A0849FC1-5130-DEB8-BB09-5BB2174B4ED1}"/>
              </a:ext>
            </a:extLst>
          </p:cNvPr>
          <p:cNvPicPr>
            <a:picLocks noChangeAspect="1"/>
          </p:cNvPicPr>
          <p:nvPr/>
        </p:nvPicPr>
        <p:blipFill>
          <a:blip r:embed="rId5"/>
          <a:stretch>
            <a:fillRect/>
          </a:stretch>
        </p:blipFill>
        <p:spPr>
          <a:xfrm>
            <a:off x="1093267" y="2055813"/>
            <a:ext cx="3937217" cy="3632400"/>
          </a:xfrm>
          <a:prstGeom prst="rect">
            <a:avLst/>
          </a:prstGeom>
        </p:spPr>
      </p:pic>
    </p:spTree>
    <p:extLst>
      <p:ext uri="{BB962C8B-B14F-4D97-AF65-F5344CB8AC3E}">
        <p14:creationId xmlns:p14="http://schemas.microsoft.com/office/powerpoint/2010/main" val="48842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Underlying dynamic system model</a:t>
            </a:r>
          </a:p>
        </p:txBody>
      </p:sp>
      <p:sp>
        <p:nvSpPr>
          <p:cNvPr id="3" name="内容占位符 2"/>
          <p:cNvSpPr>
            <a:spLocks noGrp="1"/>
          </p:cNvSpPr>
          <p:nvPr>
            <p:ph idx="1"/>
          </p:nvPr>
        </p:nvSpPr>
        <p:spPr/>
        <p:txBody>
          <a:bodyPr>
            <a:normAutofit/>
          </a:bodyPr>
          <a:lstStyle/>
          <a:p>
            <a:r>
              <a:rPr lang="en-US" altLang="zh-CN" dirty="0"/>
              <a:t>At time k an observation (or measurement) </a:t>
            </a:r>
            <a:r>
              <a:rPr lang="en-US" altLang="zh-CN" dirty="0" err="1"/>
              <a:t>z</a:t>
            </a:r>
            <a:r>
              <a:rPr lang="en-US" altLang="zh-CN" baseline="-25000" dirty="0" err="1"/>
              <a:t>k</a:t>
            </a:r>
            <a:r>
              <a:rPr lang="en-US" altLang="zh-CN" dirty="0"/>
              <a:t> of the true state </a:t>
            </a:r>
            <a:r>
              <a:rPr lang="en-US" altLang="zh-CN" dirty="0" err="1"/>
              <a:t>x</a:t>
            </a:r>
            <a:r>
              <a:rPr lang="en-US" altLang="zh-CN" baseline="-25000" dirty="0" err="1"/>
              <a:t>k</a:t>
            </a:r>
            <a:r>
              <a:rPr lang="en-US" altLang="zh-CN" dirty="0"/>
              <a:t> is made according to</a:t>
            </a:r>
          </a:p>
          <a:p>
            <a:endParaRPr lang="en-US" altLang="zh-CN" dirty="0"/>
          </a:p>
          <a:p>
            <a:pPr marL="0" indent="0">
              <a:buNone/>
            </a:pPr>
            <a:r>
              <a:rPr lang="en-US" altLang="zh-CN" sz="2000" dirty="0"/>
              <a:t>Where</a:t>
            </a:r>
          </a:p>
          <a:p>
            <a:r>
              <a:rPr lang="en-US" altLang="zh-CN" sz="2000" dirty="0" err="1"/>
              <a:t>H</a:t>
            </a:r>
            <a:r>
              <a:rPr lang="en-US" altLang="zh-CN" sz="2000" baseline="-25000" dirty="0" err="1"/>
              <a:t>k</a:t>
            </a:r>
            <a:r>
              <a:rPr lang="en-US" altLang="zh-CN" sz="2000" dirty="0"/>
              <a:t> is the observation model, which maps the true state space into the observed space</a:t>
            </a:r>
            <a:r>
              <a:rPr lang="zh-CN" altLang="en-US" sz="2000" dirty="0"/>
              <a:t>；</a:t>
            </a:r>
            <a:endParaRPr lang="en-US" altLang="zh-CN" sz="2000" dirty="0"/>
          </a:p>
          <a:p>
            <a:r>
              <a:rPr lang="en-US" altLang="zh-CN" sz="2000" dirty="0" err="1"/>
              <a:t>v</a:t>
            </a:r>
            <a:r>
              <a:rPr lang="en-US" altLang="zh-CN" sz="2000" baseline="-25000" dirty="0" err="1"/>
              <a:t>k</a:t>
            </a:r>
            <a:r>
              <a:rPr lang="en-US" altLang="zh-CN" sz="2000" dirty="0"/>
              <a:t> is the observation noise, which is assumed to be zero mean Gaussian white noise with covariance </a:t>
            </a:r>
            <a:r>
              <a:rPr lang="en-US" altLang="zh-CN" sz="2000" dirty="0" err="1"/>
              <a:t>Rk</a:t>
            </a:r>
            <a:r>
              <a:rPr lang="en-US" altLang="zh-CN" sz="2000" dirty="0"/>
              <a:t>:    </a:t>
            </a:r>
          </a:p>
          <a:p>
            <a:pPr marL="0" indent="0">
              <a:buNone/>
            </a:pPr>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7</a:t>
            </a:fld>
            <a:endParaRPr lang="zh-CN" altLang="en-US"/>
          </a:p>
        </p:txBody>
      </p:sp>
      <p:sp>
        <p:nvSpPr>
          <p:cNvPr id="36" name="AutoShape 7" descr="{\mathcal {N}}">
            <a:extLst>
              <a:ext uri="{FF2B5EF4-FFF2-40B4-BE49-F238E27FC236}">
                <a16:creationId xmlns:a16="http://schemas.microsoft.com/office/drawing/2014/main" id="{FF1620E8-EF97-5CD3-B6CD-0E26833B2C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形 5">
            <a:extLst>
              <a:ext uri="{FF2B5EF4-FFF2-40B4-BE49-F238E27FC236}">
                <a16:creationId xmlns:a16="http://schemas.microsoft.com/office/drawing/2014/main" id="{509A002A-BBF4-6B19-1400-254D8F56E6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41131" y="2040803"/>
            <a:ext cx="2804938" cy="422662"/>
          </a:xfrm>
          <a:prstGeom prst="rect">
            <a:avLst/>
          </a:prstGeom>
        </p:spPr>
      </p:pic>
      <p:sp>
        <p:nvSpPr>
          <p:cNvPr id="9" name="AutoShape 3" descr="{\displaystyle \mathbf {v} _{k}\sim {\mathcal {N}}\left(0,\mathbf {R} _{k}\right)}">
            <a:extLst>
              <a:ext uri="{FF2B5EF4-FFF2-40B4-BE49-F238E27FC236}">
                <a16:creationId xmlns:a16="http://schemas.microsoft.com/office/drawing/2014/main" id="{B876AE32-5972-6957-58E4-0CF2CA156D95}"/>
              </a:ext>
            </a:extLst>
          </p:cNvPr>
          <p:cNvSpPr>
            <a:spLocks noChangeAspect="1" noChangeArrowheads="1"/>
          </p:cNvSpPr>
          <p:nvPr/>
        </p:nvSpPr>
        <p:spPr bwMode="auto">
          <a:xfrm>
            <a:off x="6091238"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形 10">
            <a:extLst>
              <a:ext uri="{FF2B5EF4-FFF2-40B4-BE49-F238E27FC236}">
                <a16:creationId xmlns:a16="http://schemas.microsoft.com/office/drawing/2014/main" id="{39C73B45-E5FE-7664-154A-5203BA463F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06305" y="3750487"/>
            <a:ext cx="1551025" cy="292222"/>
          </a:xfrm>
          <a:prstGeom prst="rect">
            <a:avLst/>
          </a:prstGeom>
        </p:spPr>
      </p:pic>
    </p:spTree>
    <p:extLst>
      <p:ext uri="{BB962C8B-B14F-4D97-AF65-F5344CB8AC3E}">
        <p14:creationId xmlns:p14="http://schemas.microsoft.com/office/powerpoint/2010/main" val="153325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Kalman filter</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8</a:t>
            </a:fld>
            <a:endParaRPr lang="zh-CN" altLang="en-US"/>
          </a:p>
        </p:txBody>
      </p:sp>
      <p:pic>
        <p:nvPicPr>
          <p:cNvPr id="6" name="图形 5">
            <a:extLst>
              <a:ext uri="{FF2B5EF4-FFF2-40B4-BE49-F238E27FC236}">
                <a16:creationId xmlns:a16="http://schemas.microsoft.com/office/drawing/2014/main" id="{FD7C5BC0-91EF-0C98-119E-5F80583522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77212" y="930275"/>
            <a:ext cx="7808975" cy="3950423"/>
          </a:xfrm>
          <a:prstGeom prst="rect">
            <a:avLst/>
          </a:prstGeom>
        </p:spPr>
      </p:pic>
      <p:sp>
        <p:nvSpPr>
          <p:cNvPr id="21" name="AutoShape 14" descr="{\hat {x}}_{k\mid k-1}">
            <a:extLst>
              <a:ext uri="{FF2B5EF4-FFF2-40B4-BE49-F238E27FC236}">
                <a16:creationId xmlns:a16="http://schemas.microsoft.com/office/drawing/2014/main" id="{7D9DCD48-20EE-80B5-9947-0A30BCBF08FE}"/>
              </a:ext>
            </a:extLst>
          </p:cNvPr>
          <p:cNvSpPr>
            <a:spLocks noChangeAspect="1" noChangeArrowheads="1"/>
          </p:cNvSpPr>
          <p:nvPr/>
        </p:nvSpPr>
        <p:spPr bwMode="auto">
          <a:xfrm>
            <a:off x="952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5" descr="{\displaystyle P_{k\mid k-1}}">
            <a:extLst>
              <a:ext uri="{FF2B5EF4-FFF2-40B4-BE49-F238E27FC236}">
                <a16:creationId xmlns:a16="http://schemas.microsoft.com/office/drawing/2014/main" id="{3A4D2827-E5DB-7960-07C0-D5D6FE35159A}"/>
              </a:ext>
            </a:extLst>
          </p:cNvPr>
          <p:cNvSpPr>
            <a:spLocks noChangeAspect="1" noChangeArrowheads="1"/>
          </p:cNvSpPr>
          <p:nvPr/>
        </p:nvSpPr>
        <p:spPr bwMode="auto">
          <a:xfrm>
            <a:off x="6502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7" descr="{\hat {x}}_{k\mid k-1}">
            <a:extLst>
              <a:ext uri="{FF2B5EF4-FFF2-40B4-BE49-F238E27FC236}">
                <a16:creationId xmlns:a16="http://schemas.microsoft.com/office/drawing/2014/main" id="{C8D7ABAD-79CB-E003-D8DB-D00F34455B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文本框 24">
            <a:extLst>
              <a:ext uri="{FF2B5EF4-FFF2-40B4-BE49-F238E27FC236}">
                <a16:creationId xmlns:a16="http://schemas.microsoft.com/office/drawing/2014/main" id="{E7FC7070-BDDB-53F1-FA07-0D7FC62308EE}"/>
              </a:ext>
            </a:extLst>
          </p:cNvPr>
          <p:cNvSpPr txBox="1"/>
          <p:nvPr/>
        </p:nvSpPr>
        <p:spPr>
          <a:xfrm>
            <a:off x="4100576" y="4880698"/>
            <a:ext cx="65" cy="553998"/>
          </a:xfrm>
          <a:prstGeom prst="rect">
            <a:avLst/>
          </a:prstGeom>
          <a:noFill/>
        </p:spPr>
        <p:txBody>
          <a:bodyPr wrap="none" lIns="0" tIns="0" rIns="0" bIns="0" rtlCol="0">
            <a:spAutoFit/>
          </a:bodyPr>
          <a:lstStyle/>
          <a:p>
            <a:br>
              <a:rPr lang="en-US" altLang="zh-CN" b="0" dirty="0"/>
            </a:br>
            <a:endParaRPr lang="en-US" altLang="zh-CN" b="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A8D5EB5-655D-05EE-91BD-5DE2551F401A}"/>
                  </a:ext>
                </a:extLst>
              </p:cNvPr>
              <p:cNvSpPr txBox="1"/>
              <p:nvPr/>
            </p:nvSpPr>
            <p:spPr>
              <a:xfrm>
                <a:off x="904351" y="4954638"/>
                <a:ext cx="10078497" cy="973087"/>
              </a:xfrm>
              <a:prstGeom prst="rect">
                <a:avLst/>
              </a:prstGeom>
              <a:noFill/>
            </p:spPr>
            <p:txBody>
              <a:bodyPr wrap="square" rtlCol="0">
                <a:spAutoFit/>
              </a:bodyPr>
              <a:lstStyle/>
              <a:p>
                <a14:m>
                  <m:oMath xmlns:m="http://schemas.openxmlformats.org/officeDocument/2006/math">
                    <m:sSub>
                      <m:sSubPr>
                        <m:ctrlPr>
                          <a:rPr kumimoji="1" lang="en-US" altLang="zh-CN" i="1">
                            <a:latin typeface="Cambria Math" panose="02040503050406030204" pitchFamily="18" charset="0"/>
                          </a:rPr>
                        </m:ctrlPr>
                      </m:sSubPr>
                      <m:e>
                        <m:acc>
                          <m:accPr>
                            <m:chr m:val="̂"/>
                            <m:ctrlPr>
                              <a:rPr kumimoji="1" lang="en-US" altLang="zh-CN" i="1">
                                <a:latin typeface="Cambria Math" panose="02040503050406030204" pitchFamily="18" charset="0"/>
                              </a:rPr>
                            </m:ctrlPr>
                          </m:accPr>
                          <m:e>
                            <m:r>
                              <a:rPr kumimoji="1" lang="en-US" altLang="zh-CN" i="1">
                                <a:latin typeface="Cambria Math" panose="02040503050406030204" pitchFamily="18" charset="0"/>
                              </a:rPr>
                              <m:t>𝑥</m:t>
                            </m:r>
                          </m:e>
                        </m:acc>
                      </m:e>
                      <m:sub>
                        <m:r>
                          <a:rPr kumimoji="1" lang="en-US" altLang="zh-CN" i="1">
                            <a:latin typeface="Cambria Math" panose="02040503050406030204" pitchFamily="18" charset="0"/>
                          </a:rPr>
                          <m:t>𝑘</m:t>
                        </m:r>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−1</m:t>
                        </m:r>
                      </m:sub>
                    </m:sSub>
                  </m:oMath>
                </a14:m>
                <a:r>
                  <a:rPr kumimoji="1" lang="en-US" altLang="zh-CN" i="1" dirty="0">
                    <a:latin typeface="Cambria Math" panose="02040503050406030204" pitchFamily="18" charset="0"/>
                  </a:rPr>
                  <a:t> denotes the estimate of the system‘s state at time step k before the k-</a:t>
                </a:r>
                <a:r>
                  <a:rPr kumimoji="1" lang="en-US" altLang="zh-CN" i="1" dirty="0" err="1">
                    <a:latin typeface="Cambria Math" panose="02040503050406030204" pitchFamily="18" charset="0"/>
                  </a:rPr>
                  <a:t>th</a:t>
                </a:r>
                <a:r>
                  <a:rPr kumimoji="1" lang="en-US" altLang="zh-CN" i="1" dirty="0">
                    <a:latin typeface="Cambria Math" panose="02040503050406030204" pitchFamily="18" charset="0"/>
                  </a:rPr>
                  <a:t> measurement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𝑦</m:t>
                        </m:r>
                      </m:e>
                      <m:sub>
                        <m:r>
                          <a:rPr kumimoji="1" lang="en-US" altLang="zh-CN" i="1">
                            <a:latin typeface="Cambria Math" panose="02040503050406030204" pitchFamily="18" charset="0"/>
                          </a:rPr>
                          <m:t>𝑘</m:t>
                        </m:r>
                      </m:sub>
                    </m:sSub>
                  </m:oMath>
                </a14:m>
                <a:br>
                  <a:rPr kumimoji="1" lang="en-US" altLang="zh-CN" i="1" dirty="0">
                    <a:latin typeface="Cambria Math" panose="02040503050406030204" pitchFamily="18" charset="0"/>
                  </a:rPr>
                </a:br>
                <a:r>
                  <a:rPr kumimoji="1" lang="en-US" altLang="zh-CN" i="1" dirty="0">
                    <a:latin typeface="Cambria Math" panose="02040503050406030204" pitchFamily="18" charset="0"/>
                  </a:rPr>
                  <a:t> has been taken into account;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𝑘</m:t>
                        </m:r>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en-US" altLang="zh-CN" i="1">
                            <a:latin typeface="Cambria Math" panose="02040503050406030204" pitchFamily="18" charset="0"/>
                          </a:rPr>
                          <m:t>−1</m:t>
                        </m:r>
                      </m:sub>
                    </m:sSub>
                  </m:oMath>
                </a14:m>
                <a:r>
                  <a:rPr kumimoji="1" lang="en-US" altLang="zh-CN" i="1" dirty="0">
                    <a:latin typeface="Cambria Math" panose="02040503050406030204" pitchFamily="18" charset="0"/>
                  </a:rPr>
                  <a:t> is the corresponding uncertainty.</a:t>
                </a:r>
                <a:br>
                  <a:rPr lang="en-US" altLang="zh-CN" dirty="0"/>
                </a:br>
                <a:endParaRPr kumimoji="1" lang="zh-CN" altLang="en-US" dirty="0"/>
              </a:p>
            </p:txBody>
          </p:sp>
        </mc:Choice>
        <mc:Fallback xmlns="">
          <p:sp>
            <p:nvSpPr>
              <p:cNvPr id="10" name="文本框 9">
                <a:extLst>
                  <a:ext uri="{FF2B5EF4-FFF2-40B4-BE49-F238E27FC236}">
                    <a16:creationId xmlns:a16="http://schemas.microsoft.com/office/drawing/2014/main" id="{FA8D5EB5-655D-05EE-91BD-5DE2551F401A}"/>
                  </a:ext>
                </a:extLst>
              </p:cNvPr>
              <p:cNvSpPr txBox="1">
                <a:spLocks noRot="1" noChangeAspect="1" noMove="1" noResize="1" noEditPoints="1" noAdjustHandles="1" noChangeArrowheads="1" noChangeShapeType="1" noTextEdit="1"/>
              </p:cNvSpPr>
              <p:nvPr/>
            </p:nvSpPr>
            <p:spPr>
              <a:xfrm>
                <a:off x="904351" y="4954638"/>
                <a:ext cx="10078497" cy="973087"/>
              </a:xfrm>
              <a:prstGeom prst="rect">
                <a:avLst/>
              </a:prstGeom>
              <a:blipFill>
                <a:blip r:embed="rId4"/>
                <a:stretch>
                  <a:fillRect t="-38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71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Kalman filter</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9</a:t>
            </a:fld>
            <a:endParaRPr lang="zh-CN" altLang="en-US"/>
          </a:p>
        </p:txBody>
      </p:sp>
      <p:sp>
        <p:nvSpPr>
          <p:cNvPr id="21" name="AutoShape 14" descr="{\hat {x}}_{k\mid k-1}">
            <a:extLst>
              <a:ext uri="{FF2B5EF4-FFF2-40B4-BE49-F238E27FC236}">
                <a16:creationId xmlns:a16="http://schemas.microsoft.com/office/drawing/2014/main" id="{7D9DCD48-20EE-80B5-9947-0A30BCBF08FE}"/>
              </a:ext>
            </a:extLst>
          </p:cNvPr>
          <p:cNvSpPr>
            <a:spLocks noChangeAspect="1" noChangeArrowheads="1"/>
          </p:cNvSpPr>
          <p:nvPr/>
        </p:nvSpPr>
        <p:spPr bwMode="auto">
          <a:xfrm>
            <a:off x="952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5" descr="{\displaystyle P_{k\mid k-1}}">
            <a:extLst>
              <a:ext uri="{FF2B5EF4-FFF2-40B4-BE49-F238E27FC236}">
                <a16:creationId xmlns:a16="http://schemas.microsoft.com/office/drawing/2014/main" id="{3A4D2827-E5DB-7960-07C0-D5D6FE35159A}"/>
              </a:ext>
            </a:extLst>
          </p:cNvPr>
          <p:cNvSpPr>
            <a:spLocks noChangeAspect="1" noChangeArrowheads="1"/>
          </p:cNvSpPr>
          <p:nvPr/>
        </p:nvSpPr>
        <p:spPr bwMode="auto">
          <a:xfrm>
            <a:off x="6502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7" descr="{\hat {x}}_{k\mid k-1}">
            <a:extLst>
              <a:ext uri="{FF2B5EF4-FFF2-40B4-BE49-F238E27FC236}">
                <a16:creationId xmlns:a16="http://schemas.microsoft.com/office/drawing/2014/main" id="{C8D7ABAD-79CB-E003-D8DB-D00F34455B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文本框 24">
            <a:extLst>
              <a:ext uri="{FF2B5EF4-FFF2-40B4-BE49-F238E27FC236}">
                <a16:creationId xmlns:a16="http://schemas.microsoft.com/office/drawing/2014/main" id="{E7FC7070-BDDB-53F1-FA07-0D7FC62308EE}"/>
              </a:ext>
            </a:extLst>
          </p:cNvPr>
          <p:cNvSpPr txBox="1"/>
          <p:nvPr/>
        </p:nvSpPr>
        <p:spPr>
          <a:xfrm>
            <a:off x="4100576" y="4880698"/>
            <a:ext cx="65" cy="553998"/>
          </a:xfrm>
          <a:prstGeom prst="rect">
            <a:avLst/>
          </a:prstGeom>
          <a:noFill/>
        </p:spPr>
        <p:txBody>
          <a:bodyPr wrap="none" lIns="0" tIns="0" rIns="0" bIns="0" rtlCol="0">
            <a:spAutoFit/>
          </a:bodyPr>
          <a:lstStyle/>
          <a:p>
            <a:br>
              <a:rPr lang="en-US" altLang="zh-CN" b="0" dirty="0"/>
            </a:br>
            <a:endParaRPr lang="en-US" altLang="zh-CN" b="0" dirty="0"/>
          </a:p>
        </p:txBody>
      </p:sp>
      <p:sp>
        <p:nvSpPr>
          <p:cNvPr id="3" name="文本框 2">
            <a:extLst>
              <a:ext uri="{FF2B5EF4-FFF2-40B4-BE49-F238E27FC236}">
                <a16:creationId xmlns:a16="http://schemas.microsoft.com/office/drawing/2014/main" id="{37DA4BBD-65A3-5D9D-B1CC-B4DCCC16EB81}"/>
              </a:ext>
            </a:extLst>
          </p:cNvPr>
          <p:cNvSpPr txBox="1"/>
          <p:nvPr/>
        </p:nvSpPr>
        <p:spPr>
          <a:xfrm>
            <a:off x="1133253" y="1039638"/>
            <a:ext cx="9696893" cy="132343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2000" dirty="0">
                <a:latin typeface="+mj-ea"/>
                <a:ea typeface="+mj-ea"/>
              </a:rPr>
              <a:t>卡尔曼滤波器的操作包括两个阶段：预测与更新</a:t>
            </a:r>
            <a:r>
              <a:rPr kumimoji="1" lang="en-US" altLang="zh-CN" sz="2000" dirty="0">
                <a:latin typeface="+mj-ea"/>
                <a:ea typeface="+mj-ea"/>
              </a:rPr>
              <a:t>(predict and update):</a:t>
            </a:r>
          </a:p>
          <a:p>
            <a:pPr marL="285750" indent="-285750">
              <a:buFont typeface="Arial" panose="020B0604020202020204" pitchFamily="34" charset="0"/>
              <a:buChar char="•"/>
            </a:pPr>
            <a:r>
              <a:rPr lang="zh-CN" altLang="en-US" sz="2000" dirty="0">
                <a:latin typeface="+mj-ea"/>
                <a:ea typeface="+mj-ea"/>
              </a:rPr>
              <a:t>在预测</a:t>
            </a:r>
            <a:r>
              <a:rPr lang="en-US" altLang="zh-CN" sz="2000" dirty="0">
                <a:latin typeface="+mj-ea"/>
                <a:ea typeface="+mj-ea"/>
              </a:rPr>
              <a:t>(predict)</a:t>
            </a:r>
            <a:r>
              <a:rPr lang="zh-CN" altLang="en-US" sz="2000" dirty="0">
                <a:latin typeface="+mj-ea"/>
                <a:ea typeface="+mj-ea"/>
              </a:rPr>
              <a:t>阶段，滤波器使用上一状态的估计，做出对当前状态的估计。</a:t>
            </a:r>
            <a:endParaRPr lang="en-US" altLang="zh-CN" sz="2000" dirty="0">
              <a:latin typeface="+mj-ea"/>
              <a:ea typeface="+mj-ea"/>
            </a:endParaRPr>
          </a:p>
          <a:p>
            <a:pPr marL="285750" indent="-285750">
              <a:buFont typeface="Arial" panose="020B0604020202020204" pitchFamily="34" charset="0"/>
              <a:buChar char="•"/>
            </a:pPr>
            <a:r>
              <a:rPr lang="zh-CN" altLang="en-US" sz="2000" dirty="0">
                <a:latin typeface="+mj-ea"/>
                <a:ea typeface="+mj-ea"/>
              </a:rPr>
              <a:t>在更新</a:t>
            </a:r>
            <a:r>
              <a:rPr lang="en-US" altLang="zh-CN" sz="2000" dirty="0">
                <a:latin typeface="+mj-ea"/>
                <a:ea typeface="+mj-ea"/>
              </a:rPr>
              <a:t>(update)</a:t>
            </a:r>
            <a:r>
              <a:rPr lang="zh-CN" altLang="en-US" sz="2000" dirty="0">
                <a:latin typeface="+mj-ea"/>
                <a:ea typeface="+mj-ea"/>
              </a:rPr>
              <a:t>阶段，滤波器利用对当前状态的观测值优化在预测阶段获得的预测值，以获得一个更精确的新估计值。</a:t>
            </a:r>
            <a:endParaRPr kumimoji="1" lang="zh-CN" altLang="en-US" sz="2000" dirty="0">
              <a:latin typeface="+mj-ea"/>
              <a:ea typeface="+mj-ea"/>
            </a:endParaRPr>
          </a:p>
        </p:txBody>
      </p:sp>
      <p:pic>
        <p:nvPicPr>
          <p:cNvPr id="5" name="图形 4">
            <a:extLst>
              <a:ext uri="{FF2B5EF4-FFF2-40B4-BE49-F238E27FC236}">
                <a16:creationId xmlns:a16="http://schemas.microsoft.com/office/drawing/2014/main" id="{A911DB55-AB06-E8D4-B11E-92C526282C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2342" y="2472440"/>
            <a:ext cx="7082516" cy="3582920"/>
          </a:xfrm>
          <a:prstGeom prst="rect">
            <a:avLst/>
          </a:prstGeom>
        </p:spPr>
      </p:pic>
    </p:spTree>
    <p:extLst>
      <p:ext uri="{BB962C8B-B14F-4D97-AF65-F5344CB8AC3E}">
        <p14:creationId xmlns:p14="http://schemas.microsoft.com/office/powerpoint/2010/main" val="880597159"/>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4305</TotalTime>
  <Words>1620</Words>
  <Application>Microsoft Macintosh PowerPoint</Application>
  <PresentationFormat>宽屏</PresentationFormat>
  <Paragraphs>231</Paragraphs>
  <Slides>35</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微软雅黑</vt:lpstr>
      <vt:lpstr>Arial</vt:lpstr>
      <vt:lpstr>Cambria Math</vt:lpstr>
      <vt:lpstr>Candara</vt:lpstr>
      <vt:lpstr>Wingdings</vt:lpstr>
      <vt:lpstr>Office 主题​​</vt:lpstr>
      <vt:lpstr>实验汇报(8.19)</vt:lpstr>
      <vt:lpstr>汇报内容</vt:lpstr>
      <vt:lpstr>Kalman filter</vt:lpstr>
      <vt:lpstr>Kalman filter</vt:lpstr>
      <vt:lpstr>Underlying dynamic system model</vt:lpstr>
      <vt:lpstr>Underlying dynamic system model</vt:lpstr>
      <vt:lpstr>Underlying dynamic system model</vt:lpstr>
      <vt:lpstr>Kalman filter</vt:lpstr>
      <vt:lpstr>Kalman filter</vt:lpstr>
      <vt:lpstr>Underlying dynamic system model</vt:lpstr>
      <vt:lpstr>Underlying dynamic system model</vt:lpstr>
      <vt:lpstr>Underlying dynamic system model</vt:lpstr>
      <vt:lpstr>Predict</vt:lpstr>
      <vt:lpstr>Update</vt:lpstr>
      <vt:lpstr>Update</vt:lpstr>
      <vt:lpstr>Update</vt:lpstr>
      <vt:lpstr>Underlying dynamic system model</vt:lpstr>
      <vt:lpstr>Update</vt:lpstr>
      <vt:lpstr>Update</vt:lpstr>
      <vt:lpstr>Update</vt:lpstr>
      <vt:lpstr>Update</vt:lpstr>
      <vt:lpstr>Update</vt:lpstr>
      <vt:lpstr>Hidden Markov model</vt:lpstr>
      <vt:lpstr>Hidden Markov model</vt:lpstr>
      <vt:lpstr>Hidden Markov model</vt:lpstr>
      <vt:lpstr>Hidden Markov model</vt:lpstr>
      <vt:lpstr>论文学习</vt:lpstr>
      <vt:lpstr>HMM Tracking Framework </vt:lpstr>
      <vt:lpstr>HMM Tracking Framework </vt:lpstr>
      <vt:lpstr>HMM Tracking Framework </vt:lpstr>
      <vt:lpstr>HMM Tracking Framework </vt:lpstr>
      <vt:lpstr>HMM Tracking Framework </vt:lpstr>
      <vt:lpstr>Question</vt:lpstr>
      <vt:lpstr>Question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sunhaozhe</cp:lastModifiedBy>
  <cp:revision>88</cp:revision>
  <dcterms:created xsi:type="dcterms:W3CDTF">2019-08-12T09:30:56Z</dcterms:created>
  <dcterms:modified xsi:type="dcterms:W3CDTF">2022-08-19T13:58:20Z</dcterms:modified>
</cp:coreProperties>
</file>