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4" r:id="rId3"/>
    <p:sldId id="276" r:id="rId4"/>
    <p:sldId id="277" r:id="rId5"/>
    <p:sldId id="287" r:id="rId6"/>
    <p:sldId id="285" r:id="rId7"/>
    <p:sldId id="286" r:id="rId8"/>
    <p:sldId id="288" r:id="rId9"/>
    <p:sldId id="289" r:id="rId10"/>
    <p:sldId id="290" r:id="rId11"/>
    <p:sldId id="291" r:id="rId12"/>
    <p:sldId id="292" r:id="rId13"/>
    <p:sldId id="293"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5" autoAdjust="0"/>
    <p:restoredTop sz="94680" autoAdjust="0"/>
  </p:normalViewPr>
  <p:slideViewPr>
    <p:cSldViewPr snapToGrid="0">
      <p:cViewPr varScale="1">
        <p:scale>
          <a:sx n="161" d="100"/>
          <a:sy n="161"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第八次组会报告</a:t>
            </a:r>
            <a:r>
              <a:rPr lang="en-US" altLang="zh-CN" dirty="0"/>
              <a:t>(12.9)</a:t>
            </a:r>
            <a:endParaRPr lang="zh-CN" altLang="en-US" dirty="0"/>
          </a:p>
        </p:txBody>
      </p:sp>
      <p:sp>
        <p:nvSpPr>
          <p:cNvPr id="5" name="副标题 4"/>
          <p:cNvSpPr>
            <a:spLocks noGrp="1"/>
          </p:cNvSpPr>
          <p:nvPr>
            <p:ph type="subTitle" idx="1"/>
          </p:nvPr>
        </p:nvSpPr>
        <p:spPr/>
        <p:txBody>
          <a:bodyPr/>
          <a:lstStyle/>
          <a:p>
            <a:r>
              <a:rPr lang="zh-CN" altLang="en-US" dirty="0"/>
              <a:t>报告人：孙昊哲</a:t>
            </a:r>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D4F1-E5B1-4465-A409-0F5831F2A398}"/>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657AA142-18D0-4B32-8D27-70407C616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927" y="1132135"/>
            <a:ext cx="7989546" cy="4699000"/>
          </a:xfrm>
        </p:spPr>
      </p:pic>
      <p:sp>
        <p:nvSpPr>
          <p:cNvPr id="4" name="灯片编号占位符 3">
            <a:extLst>
              <a:ext uri="{FF2B5EF4-FFF2-40B4-BE49-F238E27FC236}">
                <a16:creationId xmlns:a16="http://schemas.microsoft.com/office/drawing/2014/main" id="{3402C363-DD57-4E01-8277-DFFBD91F7E74}"/>
              </a:ext>
            </a:extLst>
          </p:cNvPr>
          <p:cNvSpPr>
            <a:spLocks noGrp="1"/>
          </p:cNvSpPr>
          <p:nvPr>
            <p:ph type="sldNum" sz="quarter" idx="12"/>
          </p:nvPr>
        </p:nvSpPr>
        <p:spPr/>
        <p:txBody>
          <a:bodyPr/>
          <a:lstStyle/>
          <a:p>
            <a:fld id="{27C45CD9-0508-4D1E-923D-4DFDAA610D19}" type="slidenum">
              <a:rPr lang="zh-CN" altLang="en-US" smtClean="0"/>
              <a:t>10</a:t>
            </a:fld>
            <a:endParaRPr lang="zh-CN" altLang="en-US"/>
          </a:p>
        </p:txBody>
      </p:sp>
    </p:spTree>
    <p:extLst>
      <p:ext uri="{BB962C8B-B14F-4D97-AF65-F5344CB8AC3E}">
        <p14:creationId xmlns:p14="http://schemas.microsoft.com/office/powerpoint/2010/main" val="381094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54AFD-7EF8-4D1B-B3C6-EB24F063AD85}"/>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4C6A2BC9-636A-4DD2-9EE5-837B4369457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6446" y="1079500"/>
            <a:ext cx="7239108" cy="4699000"/>
          </a:xfrm>
        </p:spPr>
      </p:pic>
      <p:sp>
        <p:nvSpPr>
          <p:cNvPr id="4" name="灯片编号占位符 3">
            <a:extLst>
              <a:ext uri="{FF2B5EF4-FFF2-40B4-BE49-F238E27FC236}">
                <a16:creationId xmlns:a16="http://schemas.microsoft.com/office/drawing/2014/main" id="{E212E8AB-B186-47F2-BD79-2A33E332A4AD}"/>
              </a:ext>
            </a:extLst>
          </p:cNvPr>
          <p:cNvSpPr>
            <a:spLocks noGrp="1"/>
          </p:cNvSpPr>
          <p:nvPr>
            <p:ph type="sldNum" sz="quarter" idx="12"/>
          </p:nvPr>
        </p:nvSpPr>
        <p:spPr/>
        <p:txBody>
          <a:bodyPr/>
          <a:lstStyle/>
          <a:p>
            <a:fld id="{27C45CD9-0508-4D1E-923D-4DFDAA610D19}" type="slidenum">
              <a:rPr lang="zh-CN" altLang="en-US" smtClean="0"/>
              <a:t>11</a:t>
            </a:fld>
            <a:endParaRPr lang="zh-CN" altLang="en-US"/>
          </a:p>
        </p:txBody>
      </p:sp>
    </p:spTree>
    <p:extLst>
      <p:ext uri="{BB962C8B-B14F-4D97-AF65-F5344CB8AC3E}">
        <p14:creationId xmlns:p14="http://schemas.microsoft.com/office/powerpoint/2010/main" val="207621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91495-E505-433C-AEF6-E87F63D86852}"/>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D2A440F7-2C0F-4492-AFDA-DAAD1FC159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1294" y="1079500"/>
            <a:ext cx="7780811" cy="4699000"/>
          </a:xfrm>
        </p:spPr>
      </p:pic>
      <p:sp>
        <p:nvSpPr>
          <p:cNvPr id="4" name="灯片编号占位符 3">
            <a:extLst>
              <a:ext uri="{FF2B5EF4-FFF2-40B4-BE49-F238E27FC236}">
                <a16:creationId xmlns:a16="http://schemas.microsoft.com/office/drawing/2014/main" id="{F71F8F01-0EF2-4A0B-BBB0-8D0E42A1404E}"/>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spTree>
    <p:extLst>
      <p:ext uri="{BB962C8B-B14F-4D97-AF65-F5344CB8AC3E}">
        <p14:creationId xmlns:p14="http://schemas.microsoft.com/office/powerpoint/2010/main" val="144487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4D5AC-BF95-49F3-909E-217A7035D721}"/>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689A62F8-7049-4959-8D2C-B9628349E000}"/>
              </a:ext>
            </a:extLst>
          </p:cNvPr>
          <p:cNvSpPr>
            <a:spLocks noGrp="1"/>
          </p:cNvSpPr>
          <p:nvPr>
            <p:ph idx="1"/>
          </p:nvPr>
        </p:nvSpPr>
        <p:spPr/>
        <p:txBody>
          <a:bodyPr/>
          <a:lstStyle/>
          <a:p>
            <a:r>
              <a:rPr lang="zh-CN" altLang="en-US" dirty="0"/>
              <a:t>所以我们单靠相位一个观测结果是很难判断哪一个是最优的解</a:t>
            </a:r>
            <a:endParaRPr lang="en-US" altLang="zh-CN" dirty="0"/>
          </a:p>
          <a:p>
            <a:endParaRPr lang="en-US" altLang="zh-CN" dirty="0"/>
          </a:p>
          <a:p>
            <a:r>
              <a:rPr lang="zh-CN" altLang="en-US" dirty="0"/>
              <a:t>我们如果引入运动性建模会更好地改进预测过程</a:t>
            </a:r>
            <a:endParaRPr lang="en-US" altLang="zh-CN" dirty="0"/>
          </a:p>
          <a:p>
            <a:endParaRPr lang="en-US" altLang="zh-CN" dirty="0"/>
          </a:p>
        </p:txBody>
      </p:sp>
      <p:sp>
        <p:nvSpPr>
          <p:cNvPr id="4" name="灯片编号占位符 3">
            <a:extLst>
              <a:ext uri="{FF2B5EF4-FFF2-40B4-BE49-F238E27FC236}">
                <a16:creationId xmlns:a16="http://schemas.microsoft.com/office/drawing/2014/main" id="{097AE14B-6A70-45F9-BD28-E473D3B30B56}"/>
              </a:ext>
            </a:extLst>
          </p:cNvPr>
          <p:cNvSpPr>
            <a:spLocks noGrp="1"/>
          </p:cNvSpPr>
          <p:nvPr>
            <p:ph type="sldNum" sz="quarter" idx="12"/>
          </p:nvPr>
        </p:nvSpPr>
        <p:spPr/>
        <p:txBody>
          <a:bodyPr/>
          <a:lstStyle/>
          <a:p>
            <a:fld id="{27C45CD9-0508-4D1E-923D-4DFDAA610D19}" type="slidenum">
              <a:rPr lang="zh-CN" altLang="en-US" smtClean="0"/>
              <a:t>13</a:t>
            </a:fld>
            <a:endParaRPr lang="zh-CN" altLang="en-US"/>
          </a:p>
        </p:txBody>
      </p:sp>
    </p:spTree>
    <p:extLst>
      <p:ext uri="{BB962C8B-B14F-4D97-AF65-F5344CB8AC3E}">
        <p14:creationId xmlns:p14="http://schemas.microsoft.com/office/powerpoint/2010/main" val="31651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r>
              <a:rPr lang="zh-CN" altLang="en-US" dirty="0"/>
              <a:t>结束页</a:t>
            </a:r>
          </a:p>
        </p:txBody>
      </p:sp>
    </p:spTree>
    <p:extLst>
      <p:ext uri="{BB962C8B-B14F-4D97-AF65-F5344CB8AC3E}">
        <p14:creationId xmlns:p14="http://schemas.microsoft.com/office/powerpoint/2010/main" val="16242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zh-CN" altLang="en-US" dirty="0"/>
              <a:t>最优轨迹的选择</a:t>
            </a:r>
            <a:endParaRPr lang="en-US" altLang="zh-CN" dirty="0"/>
          </a:p>
          <a:p>
            <a:r>
              <a:rPr lang="en-US" altLang="zh-CN" dirty="0"/>
              <a:t>Reason of wrong choose</a:t>
            </a:r>
            <a:endParaRPr lang="zh-CN" altLang="en-US" dirty="0"/>
          </a:p>
        </p:txBody>
      </p:sp>
    </p:spTree>
    <p:extLst>
      <p:ext uri="{BB962C8B-B14F-4D97-AF65-F5344CB8AC3E}">
        <p14:creationId xmlns:p14="http://schemas.microsoft.com/office/powerpoint/2010/main" val="269166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我们上次最优轨迹的选择仅仅使用了轨迹当前时刻的位置与最优位置的考虑</a:t>
                </a:r>
                <a:endParaRPr lang="en-US" altLang="zh-CN" dirty="0"/>
              </a:p>
              <a:p>
                <a:r>
                  <a:rPr lang="zh-CN" altLang="en-US" dirty="0"/>
                  <a:t>没有考虑到历史位置以及当前速度，而我们认为这也需要加入到最优轨迹的考量当中</a:t>
                </a:r>
                <a:endParaRPr lang="en-US" altLang="zh-CN" dirty="0"/>
              </a:p>
              <a:p>
                <a:r>
                  <a:rPr lang="zh-CN" altLang="en-US" dirty="0"/>
                  <a:t>我们设置了历史位置的权重</a:t>
                </a:r>
                <a:r>
                  <a:rPr lang="en-US" altLang="zh-CN" dirty="0"/>
                  <a:t>T(</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a14:m>
                <a:r>
                  <a:rPr lang="en-US" altLang="zh-CN" dirty="0"/>
                  <a:t>)</a:t>
                </a:r>
                <a:r>
                  <a:rPr lang="zh-CN" altLang="en-US" dirty="0"/>
                  <a:t>，以及速度的权重</a:t>
                </a:r>
                <a:r>
                  <a:rPr lang="en-US" altLang="zh-CN" dirty="0"/>
                  <a:t>W(</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oMath>
                </a14:m>
                <a:r>
                  <a:rPr lang="en-US" altLang="zh-CN" dirty="0"/>
                  <a:t>)</a:t>
                </a:r>
                <a:r>
                  <a:rPr lang="zh-CN" altLang="en-US" dirty="0"/>
                  <a:t>，我们使用以下的公式计算权重</a:t>
                </a:r>
                <a:br>
                  <a:rPr lang="en-US" altLang="zh-CN" dirty="0"/>
                </a:b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𝑣</m:t>
                        </m:r>
                      </m:sub>
                    </m:sSub>
                  </m:oMath>
                </a14:m>
                <a:endParaRPr lang="en-US" altLang="zh-CN" dirty="0"/>
              </a:p>
              <a:p>
                <a:r>
                  <a:rPr lang="zh-CN" altLang="en-US" dirty="0"/>
                  <a:t>其中，</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m:t>
                        </m:r>
                      </m:sub>
                    </m:sSub>
                  </m:oMath>
                </a14:m>
                <a:r>
                  <a:rPr lang="zh-CN" altLang="en-US" dirty="0"/>
                  <a:t>表示历史轨迹的相对误差，</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𝑣</m:t>
                        </m:r>
                      </m:sub>
                    </m:sSub>
                  </m:oMath>
                </a14:m>
                <a:r>
                  <a:rPr lang="zh-CN" altLang="en-US" dirty="0"/>
                  <a:t>表示速度的相对误差</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22" t="-2205" r="-73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p:sp>
        <p:nvSpPr>
          <p:cNvPr id="3" name="内容占位符 2"/>
          <p:cNvSpPr>
            <a:spLocks noGrp="1"/>
          </p:cNvSpPr>
          <p:nvPr>
            <p:ph idx="1"/>
          </p:nvPr>
        </p:nvSpPr>
        <p:spPr/>
        <p:txBody>
          <a:bodyPr/>
          <a:lstStyle/>
          <a:p>
            <a:r>
              <a:rPr lang="zh-CN" altLang="en-US" dirty="0"/>
              <a:t>我们发现在合适的</a:t>
            </a:r>
            <a:r>
              <a:rPr lang="en-US" altLang="zh-CN" dirty="0"/>
              <a:t>W</a:t>
            </a:r>
            <a:r>
              <a:rPr lang="zh-CN" altLang="en-US" dirty="0"/>
              <a:t>，</a:t>
            </a:r>
            <a:r>
              <a:rPr lang="en-US" altLang="zh-CN" dirty="0"/>
              <a:t>T</a:t>
            </a:r>
            <a:r>
              <a:rPr lang="zh-CN" altLang="en-US" dirty="0"/>
              <a:t>下，正确的选枝的概率有所上升</a:t>
            </a:r>
            <a:endParaRPr lang="en-US" altLang="zh-CN" dirty="0"/>
          </a:p>
          <a:p>
            <a:endParaRPr lang="en-US" altLang="zh-CN" dirty="0"/>
          </a:p>
          <a:p>
            <a:endParaRPr lang="en-US" altLang="zh-CN" dirty="0"/>
          </a:p>
          <a:p>
            <a:r>
              <a:rPr lang="en-US" altLang="zh-CN" dirty="0"/>
              <a:t>(W=0.5,T=0.5,</a:t>
            </a:r>
            <a:r>
              <a:rPr lang="zh-CN" altLang="en-US" dirty="0"/>
              <a:t>仿真次数</a:t>
            </a:r>
            <a:r>
              <a:rPr lang="en-US" altLang="zh-CN" dirty="0"/>
              <a:t>100</a:t>
            </a:r>
            <a:r>
              <a:rPr lang="zh-CN" altLang="en-US" dirty="0"/>
              <a:t>次</a:t>
            </a:r>
            <a:r>
              <a:rPr lang="en-US" altLang="zh-CN" dirty="0"/>
              <a:t>)</a:t>
            </a:r>
            <a:r>
              <a:rPr lang="zh-CN" altLang="en-US" dirty="0"/>
              <a:t>正确的概率为</a:t>
            </a:r>
            <a:r>
              <a:rPr lang="en-US" altLang="zh-CN" dirty="0"/>
              <a:t>60.23%</a:t>
            </a:r>
          </a:p>
          <a:p>
            <a:endParaRPr lang="en-US" altLang="zh-CN" dirty="0"/>
          </a:p>
          <a:p>
            <a:r>
              <a:rPr lang="en-US" altLang="zh-CN" dirty="0"/>
              <a:t>(W=0.7,T=0.6,</a:t>
            </a:r>
            <a:r>
              <a:rPr lang="zh-CN" altLang="en-US" dirty="0"/>
              <a:t>仿真次数</a:t>
            </a:r>
            <a:r>
              <a:rPr lang="en-US" altLang="zh-CN" dirty="0"/>
              <a:t>100</a:t>
            </a:r>
            <a:r>
              <a:rPr lang="zh-CN" altLang="en-US" dirty="0"/>
              <a:t>次</a:t>
            </a:r>
            <a:r>
              <a:rPr lang="en-US" altLang="zh-CN" dirty="0"/>
              <a:t>)</a:t>
            </a:r>
            <a:r>
              <a:rPr lang="zh-CN" altLang="en-US" dirty="0"/>
              <a:t>正确的概率为</a:t>
            </a:r>
            <a:r>
              <a:rPr lang="en-US" altLang="zh-CN" dirty="0"/>
              <a:t>52.32%</a:t>
            </a:r>
          </a:p>
          <a:p>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spTree>
    <p:extLst>
      <p:ext uri="{BB962C8B-B14F-4D97-AF65-F5344CB8AC3E}">
        <p14:creationId xmlns:p14="http://schemas.microsoft.com/office/powerpoint/2010/main" val="231333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42AB5-3BA8-407A-B0D5-A3903077CD72}"/>
              </a:ext>
            </a:extLst>
          </p:cNvPr>
          <p:cNvSpPr>
            <a:spLocks noGrp="1"/>
          </p:cNvSpPr>
          <p:nvPr>
            <p:ph type="title"/>
          </p:nvPr>
        </p:nvSpPr>
        <p:spPr/>
        <p:txBody>
          <a:bodyPr/>
          <a:lstStyle/>
          <a:p>
            <a:r>
              <a:rPr lang="en-US" altLang="zh-CN" dirty="0"/>
              <a:t>Reason</a:t>
            </a:r>
            <a:endParaRPr lang="zh-CN" altLang="en-US" dirty="0"/>
          </a:p>
        </p:txBody>
      </p:sp>
      <p:sp>
        <p:nvSpPr>
          <p:cNvPr id="5" name="文本占位符 4">
            <a:extLst>
              <a:ext uri="{FF2B5EF4-FFF2-40B4-BE49-F238E27FC236}">
                <a16:creationId xmlns:a16="http://schemas.microsoft.com/office/drawing/2014/main" id="{A868E938-4FC4-4CD6-B1C3-3F66034032F4}"/>
              </a:ext>
            </a:extLst>
          </p:cNvPr>
          <p:cNvSpPr>
            <a:spLocks noGrp="1"/>
          </p:cNvSpPr>
          <p:nvPr>
            <p:ph type="body" sz="quarter" idx="13"/>
          </p:nvPr>
        </p:nvSpPr>
        <p:spPr/>
        <p:txBody>
          <a:bodyPr/>
          <a:lstStyle/>
          <a:p>
            <a:r>
              <a:rPr lang="en-US" altLang="zh-CN" dirty="0"/>
              <a:t>02</a:t>
            </a:r>
            <a:endParaRPr lang="zh-CN" altLang="en-US" dirty="0"/>
          </a:p>
        </p:txBody>
      </p:sp>
      <p:sp>
        <p:nvSpPr>
          <p:cNvPr id="4" name="灯片编号占位符 3">
            <a:extLst>
              <a:ext uri="{FF2B5EF4-FFF2-40B4-BE49-F238E27FC236}">
                <a16:creationId xmlns:a16="http://schemas.microsoft.com/office/drawing/2014/main" id="{282E57D5-2757-4F48-85BB-2ACCACDDF41D}"/>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spTree>
    <p:extLst>
      <p:ext uri="{BB962C8B-B14F-4D97-AF65-F5344CB8AC3E}">
        <p14:creationId xmlns:p14="http://schemas.microsoft.com/office/powerpoint/2010/main" val="10022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p:txBody>
          <a:bodyPr/>
          <a:lstStyle/>
          <a:p>
            <a:r>
              <a:rPr lang="zh-CN" altLang="en-US" dirty="0"/>
              <a:t>在匀速直线运动的情况下，其实因为选枝错误造成的误差很小</a:t>
            </a:r>
          </a:p>
        </p:txBody>
      </p:sp>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pic>
        <p:nvPicPr>
          <p:cNvPr id="6" name="图片 5">
            <a:extLst>
              <a:ext uri="{FF2B5EF4-FFF2-40B4-BE49-F238E27FC236}">
                <a16:creationId xmlns:a16="http://schemas.microsoft.com/office/drawing/2014/main" id="{6C41B65E-1F18-40CA-AFE5-60F194E5F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21" y="1889578"/>
            <a:ext cx="6496957" cy="4334480"/>
          </a:xfrm>
          <a:prstGeom prst="rect">
            <a:avLst/>
          </a:prstGeom>
        </p:spPr>
      </p:pic>
    </p:spTree>
    <p:extLst>
      <p:ext uri="{BB962C8B-B14F-4D97-AF65-F5344CB8AC3E}">
        <p14:creationId xmlns:p14="http://schemas.microsoft.com/office/powerpoint/2010/main" val="31089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Reason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a:xfrm>
                <a:off x="493852" y="1356361"/>
                <a:ext cx="10741155" cy="4698999"/>
              </a:xfrm>
            </p:spPr>
            <p:txBody>
              <a:bodyPr>
                <a:normAutofit lnSpcReduction="10000"/>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zh-CN" altLang="en-US" dirty="0"/>
                  <a:t>我们有</a:t>
                </a:r>
                <a:r>
                  <a:rPr lang="en-US" altLang="zh-CN" dirty="0"/>
                  <a:t>90%</a:t>
                </a:r>
                <a:r>
                  <a:rPr lang="zh-CN" altLang="en-US" dirty="0"/>
                  <a:t>的选择它的误差小于</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0.005</m:t>
                        </m:r>
                      </m:num>
                      <m:den>
                        <m:r>
                          <a:rPr lang="en-US" altLang="zh-CN" b="0" i="1" smtClean="0">
                            <a:latin typeface="Cambria Math" panose="02040503050406030204" pitchFamily="18" charset="0"/>
                          </a:rPr>
                          <m:t>30</m:t>
                        </m:r>
                      </m:den>
                    </m:f>
                    <m:r>
                      <a:rPr lang="en-US" altLang="zh-CN" b="0" i="1" smtClean="0">
                        <a:latin typeface="Cambria Math" panose="02040503050406030204" pitchFamily="18" charset="0"/>
                      </a:rPr>
                      <m:t>=0.01%</m:t>
                    </m:r>
                  </m:oMath>
                </a14:m>
                <a:endParaRPr lang="zh-CN" altLang="en-US" dirty="0"/>
              </a:p>
            </p:txBody>
          </p:sp>
        </mc:Choice>
        <mc:Fallback>
          <p:sp>
            <p:nvSpPr>
              <p:cNvPr id="3" name="内容占位符 2">
                <a:extLst>
                  <a:ext uri="{FF2B5EF4-FFF2-40B4-BE49-F238E27FC236}">
                    <a16:creationId xmlns:a16="http://schemas.microsoft.com/office/drawing/2014/main" id="{279DE28C-6799-4544-B26E-56A54E5BE7B2}"/>
                  </a:ext>
                </a:extLst>
              </p:cNvPr>
              <p:cNvSpPr>
                <a:spLocks noGrp="1" noRot="1" noChangeAspect="1" noMove="1" noResize="1" noEditPoints="1" noAdjustHandles="1" noChangeArrowheads="1" noChangeShapeType="1" noTextEdit="1"/>
              </p:cNvSpPr>
              <p:nvPr>
                <p:ph idx="1"/>
              </p:nvPr>
            </p:nvSpPr>
            <p:spPr>
              <a:xfrm>
                <a:off x="493852" y="1356361"/>
                <a:ext cx="10741155" cy="4698999"/>
              </a:xfrm>
              <a:blipFill>
                <a:blip r:embed="rId2"/>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8</a:t>
            </a:fld>
            <a:endParaRPr lang="zh-CN" altLang="en-US"/>
          </a:p>
        </p:txBody>
      </p:sp>
      <p:pic>
        <p:nvPicPr>
          <p:cNvPr id="6" name="图片 5">
            <a:extLst>
              <a:ext uri="{FF2B5EF4-FFF2-40B4-BE49-F238E27FC236}">
                <a16:creationId xmlns:a16="http://schemas.microsoft.com/office/drawing/2014/main" id="{6C41B65E-1F18-40CA-AFE5-60F194E5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2" y="541729"/>
            <a:ext cx="6496957" cy="4334480"/>
          </a:xfrm>
          <a:prstGeom prst="rect">
            <a:avLst/>
          </a:prstGeom>
        </p:spPr>
      </p:pic>
    </p:spTree>
    <p:extLst>
      <p:ext uri="{BB962C8B-B14F-4D97-AF65-F5344CB8AC3E}">
        <p14:creationId xmlns:p14="http://schemas.microsoft.com/office/powerpoint/2010/main" val="366402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2AB16-C958-4BD1-A379-C06310B12741}"/>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36786753-8AE8-47B1-AFA4-2A83DA7FBC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1417" y="977757"/>
            <a:ext cx="7529166" cy="4699000"/>
          </a:xfrm>
        </p:spPr>
      </p:pic>
      <p:sp>
        <p:nvSpPr>
          <p:cNvPr id="4" name="灯片编号占位符 3">
            <a:extLst>
              <a:ext uri="{FF2B5EF4-FFF2-40B4-BE49-F238E27FC236}">
                <a16:creationId xmlns:a16="http://schemas.microsoft.com/office/drawing/2014/main" id="{AA096225-EAA0-4668-A30D-5555681A16B5}"/>
              </a:ext>
            </a:extLst>
          </p:cNvPr>
          <p:cNvSpPr>
            <a:spLocks noGrp="1"/>
          </p:cNvSpPr>
          <p:nvPr>
            <p:ph type="sldNum" sz="quarter" idx="12"/>
          </p:nvPr>
        </p:nvSpPr>
        <p:spPr/>
        <p:txBody>
          <a:bodyPr/>
          <a:lstStyle/>
          <a:p>
            <a:fld id="{27C45CD9-0508-4D1E-923D-4DFDAA610D19}" type="slidenum">
              <a:rPr lang="zh-CN" altLang="en-US" smtClean="0"/>
              <a:t>9</a:t>
            </a:fld>
            <a:endParaRPr lang="zh-CN" altLang="en-US"/>
          </a:p>
        </p:txBody>
      </p:sp>
    </p:spTree>
    <p:extLst>
      <p:ext uri="{BB962C8B-B14F-4D97-AF65-F5344CB8AC3E}">
        <p14:creationId xmlns:p14="http://schemas.microsoft.com/office/powerpoint/2010/main" val="3893830032"/>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279</Words>
  <Application>Microsoft Office PowerPoint</Application>
  <PresentationFormat>宽屏</PresentationFormat>
  <Paragraphs>55</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Arial</vt:lpstr>
      <vt:lpstr>Cambria Math</vt:lpstr>
      <vt:lpstr>Candara</vt:lpstr>
      <vt:lpstr>Wingdings</vt:lpstr>
      <vt:lpstr>Office 主题​​</vt:lpstr>
      <vt:lpstr>第八次组会报告(12.9)</vt:lpstr>
      <vt:lpstr>主要议程</vt:lpstr>
      <vt:lpstr>最优轨迹的选择</vt:lpstr>
      <vt:lpstr>最优轨迹的选择</vt:lpstr>
      <vt:lpstr>最优轨迹的选择</vt:lpstr>
      <vt:lpstr>Reason</vt:lpstr>
      <vt:lpstr>Reason</vt:lpstr>
      <vt:lpstr>Reason</vt:lpstr>
      <vt:lpstr>Reason</vt:lpstr>
      <vt:lpstr>Reason</vt:lpstr>
      <vt:lpstr>Reason</vt:lpstr>
      <vt:lpstr>Reason</vt:lpstr>
      <vt:lpstr>Reason</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86</cp:revision>
  <dcterms:created xsi:type="dcterms:W3CDTF">2019-08-12T09:30:56Z</dcterms:created>
  <dcterms:modified xsi:type="dcterms:W3CDTF">2022-12-09T11:30:23Z</dcterms:modified>
</cp:coreProperties>
</file>