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56" r:id="rId3"/>
    <p:sldId id="630" r:id="rId4"/>
    <p:sldId id="631" r:id="rId5"/>
    <p:sldId id="258" r:id="rId6"/>
    <p:sldId id="259" r:id="rId7"/>
    <p:sldId id="260" r:id="rId8"/>
    <p:sldId id="261" r:id="rId9"/>
    <p:sldId id="263" r:id="rId10"/>
    <p:sldId id="634" r:id="rId11"/>
    <p:sldId id="635" r:id="rId12"/>
    <p:sldId id="636" r:id="rId13"/>
    <p:sldId id="265" r:id="rId14"/>
    <p:sldId id="507" r:id="rId15"/>
    <p:sldId id="509" r:id="rId16"/>
    <p:sldId id="508" r:id="rId17"/>
    <p:sldId id="632" r:id="rId18"/>
    <p:sldId id="307" r:id="rId19"/>
    <p:sldId id="308" r:id="rId20"/>
    <p:sldId id="527" r:id="rId21"/>
    <p:sldId id="512" r:id="rId22"/>
    <p:sldId id="511" r:id="rId23"/>
    <p:sldId id="633" r:id="rId24"/>
    <p:sldId id="627" r:id="rId25"/>
    <p:sldId id="628" r:id="rId26"/>
    <p:sldId id="62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74E77-CE98-4CFE-85BA-C1AD1623860F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F7035-DFC5-498D-928A-D1C016C8E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25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89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1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49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26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73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10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93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25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66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94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2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34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25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2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3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8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3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7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0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7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B144D4-A3EB-4682-9086-43ED2326B49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4B0F4E-F4AC-473B-A913-BF7AC8FC3D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3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DF90F-4688-49D0-B7A0-AABE2581C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编程简介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8095D-B40F-4F88-BC42-ECE049FAF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649" y="4525315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主讲助教：凌海锋</a:t>
            </a:r>
          </a:p>
        </p:txBody>
      </p:sp>
    </p:spTree>
    <p:extLst>
      <p:ext uri="{BB962C8B-B14F-4D97-AF65-F5344CB8AC3E}">
        <p14:creationId xmlns:p14="http://schemas.microsoft.com/office/powerpoint/2010/main" val="403495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91DA-A4C4-4336-93B5-6A29DA0E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FC330-E4FD-492C-8130-353D00A7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6.while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需要注意冒号和缩进。另外，在</a:t>
            </a:r>
            <a:r>
              <a:rPr lang="en-US" altLang="zh-CN" dirty="0"/>
              <a:t>Python</a:t>
            </a:r>
            <a:r>
              <a:rPr lang="zh-CN" altLang="en-US" dirty="0"/>
              <a:t>中没有</a:t>
            </a:r>
            <a:r>
              <a:rPr lang="en-US" altLang="zh-CN" dirty="0"/>
              <a:t>do…while</a:t>
            </a:r>
            <a:r>
              <a:rPr lang="zh-CN" altLang="en-US" dirty="0"/>
              <a:t>循环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DC8694-CF1F-4FB8-BC2D-6BB6E5D1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04" y="2985862"/>
            <a:ext cx="2132914" cy="14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4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DF842-B619-4FD6-A364-D93DB080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8830A-8144-4366-B9B0-389B33A0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7.for</a:t>
            </a:r>
            <a:r>
              <a:rPr lang="zh-CN" altLang="en-US" dirty="0"/>
              <a:t>循环语句</a:t>
            </a:r>
            <a:endParaRPr lang="en-US" altLang="zh-CN" dirty="0"/>
          </a:p>
          <a:p>
            <a:r>
              <a:rPr lang="en-US" altLang="zh-CN" dirty="0"/>
              <a:t>Python for</a:t>
            </a:r>
            <a:r>
              <a:rPr lang="zh-CN" altLang="en-US" dirty="0"/>
              <a:t>循环可以遍历任何</a:t>
            </a:r>
            <a:endParaRPr lang="en-US" altLang="zh-CN" dirty="0"/>
          </a:p>
          <a:p>
            <a:r>
              <a:rPr lang="zh-CN" altLang="en-US" dirty="0"/>
              <a:t>可迭代对象，如一个列表或者</a:t>
            </a:r>
            <a:endParaRPr lang="en-US" altLang="zh-CN" dirty="0"/>
          </a:p>
          <a:p>
            <a:r>
              <a:rPr lang="zh-CN" altLang="en-US" dirty="0"/>
              <a:t>一个字符串。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DCF30A-9C2E-4527-A1E7-0C98CA7F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02" y="4320488"/>
            <a:ext cx="1629002" cy="18195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E76CBF-B40F-43F8-A756-1294381B2C8F}"/>
              </a:ext>
            </a:extLst>
          </p:cNvPr>
          <p:cNvSpPr txBox="1"/>
          <p:nvPr/>
        </p:nvSpPr>
        <p:spPr>
          <a:xfrm>
            <a:off x="4710208" y="2357412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FAAD7C-17F1-447F-BDDB-D875D6177EBE}"/>
              </a:ext>
            </a:extLst>
          </p:cNvPr>
          <p:cNvSpPr txBox="1"/>
          <p:nvPr/>
        </p:nvSpPr>
        <p:spPr>
          <a:xfrm>
            <a:off x="4710208" y="3956068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3FFA55-B6BD-4E98-922C-199C41782937}"/>
              </a:ext>
            </a:extLst>
          </p:cNvPr>
          <p:cNvSpPr txBox="1"/>
          <p:nvPr/>
        </p:nvSpPr>
        <p:spPr>
          <a:xfrm>
            <a:off x="7458851" y="3835140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5A4F8E-C858-4880-9DFE-0BDB457A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040" y="4264972"/>
            <a:ext cx="3915321" cy="1609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C91954-C677-4BB1-A243-B06187C24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827" y="2672918"/>
            <a:ext cx="2598345" cy="11880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6465086-136D-495D-AF48-F04DF3B2EE06}"/>
              </a:ext>
            </a:extLst>
          </p:cNvPr>
          <p:cNvSpPr txBox="1"/>
          <p:nvPr/>
        </p:nvSpPr>
        <p:spPr>
          <a:xfrm>
            <a:off x="5504083" y="4320488"/>
            <a:ext cx="184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等价于</a:t>
            </a:r>
            <a:r>
              <a:rPr lang="en-US" altLang="zh-CN" sz="1200" dirty="0"/>
              <a:t>for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in [0,1,2,3,4]: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655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B652B-BEEE-48D6-A224-D969C14E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538B5-2C65-489D-9D72-019484DC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内置结构：</a:t>
            </a:r>
            <a:r>
              <a:rPr lang="en-US" altLang="zh-CN" dirty="0"/>
              <a:t>string</a:t>
            </a:r>
            <a:r>
              <a:rPr lang="zh-CN" altLang="en-US" dirty="0"/>
              <a:t>字符串，</a:t>
            </a:r>
            <a:r>
              <a:rPr lang="en-US" altLang="zh-CN" dirty="0"/>
              <a:t>list</a:t>
            </a:r>
            <a:r>
              <a:rPr lang="zh-CN" altLang="en-US" dirty="0"/>
              <a:t>列表，</a:t>
            </a:r>
            <a:r>
              <a:rPr lang="en-US" altLang="zh-CN" dirty="0"/>
              <a:t>tuple</a:t>
            </a:r>
            <a:r>
              <a:rPr lang="zh-CN" altLang="en-US" dirty="0"/>
              <a:t>元组，</a:t>
            </a:r>
            <a:r>
              <a:rPr lang="en-US" altLang="zh-CN" dirty="0" err="1"/>
              <a:t>dict</a:t>
            </a:r>
            <a:r>
              <a:rPr lang="zh-CN" altLang="en-US" dirty="0"/>
              <a:t>字典，</a:t>
            </a:r>
            <a:r>
              <a:rPr lang="en-US" altLang="zh-CN" dirty="0"/>
              <a:t>set</a:t>
            </a:r>
            <a:r>
              <a:rPr lang="zh-CN" altLang="en-US" dirty="0"/>
              <a:t>集合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997846-052D-4414-905D-76CFF3DE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87" y="5749794"/>
            <a:ext cx="5326420" cy="2446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96B8D1-6267-42B0-A4E0-0BD29EC4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87" y="5053038"/>
            <a:ext cx="5403598" cy="2461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E00F73-7825-4993-9D23-624335438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87" y="4073725"/>
            <a:ext cx="3017932" cy="2185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9D86BD-FCF1-4795-9979-F5C496120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787" y="3364266"/>
            <a:ext cx="2993985" cy="20957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224E878-23A2-40D6-90DB-55C08E9CDE8B}"/>
              </a:ext>
            </a:extLst>
          </p:cNvPr>
          <p:cNvSpPr txBox="1"/>
          <p:nvPr/>
        </p:nvSpPr>
        <p:spPr>
          <a:xfrm>
            <a:off x="1372934" y="6386731"/>
            <a:ext cx="8049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基础教程：</a:t>
            </a:r>
            <a:r>
              <a:rPr lang="en-US" altLang="zh-CN" b="1" dirty="0"/>
              <a:t>https://www.runoob.com/python3/python3-tutorial.html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A29C59-84AC-4100-947F-19F39A316015}"/>
              </a:ext>
            </a:extLst>
          </p:cNvPr>
          <p:cNvSpPr txBox="1"/>
          <p:nvPr/>
        </p:nvSpPr>
        <p:spPr>
          <a:xfrm>
            <a:off x="1426809" y="2235974"/>
            <a:ext cx="899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8.1</a:t>
            </a:r>
            <a:r>
              <a:rPr lang="zh-CN" altLang="en-US" dirty="0"/>
              <a:t>字符串：用引号</a:t>
            </a:r>
            <a:r>
              <a:rPr lang="en-US" altLang="zh-CN" dirty="0"/>
              <a:t>(‘</a:t>
            </a:r>
            <a:r>
              <a:rPr lang="zh-CN" altLang="en-US" dirty="0"/>
              <a:t>或</a:t>
            </a:r>
            <a:r>
              <a:rPr lang="en-US" altLang="zh-CN" dirty="0"/>
              <a:t>”)</a:t>
            </a:r>
            <a:r>
              <a:rPr lang="zh-CN" altLang="en-US" dirty="0"/>
              <a:t>来创建字符串，单个字符也作为一个字符串使用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458A9F-E03D-4E45-92A0-62109AAB994F}"/>
              </a:ext>
            </a:extLst>
          </p:cNvPr>
          <p:cNvSpPr txBox="1"/>
          <p:nvPr/>
        </p:nvSpPr>
        <p:spPr>
          <a:xfrm>
            <a:off x="1385993" y="2957850"/>
            <a:ext cx="905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8.2</a:t>
            </a:r>
            <a:r>
              <a:rPr lang="zh-CN" altLang="en-US" dirty="0"/>
              <a:t>列表：创建一个列表，只要把逗号分隔的不同的数据项使用方括号括起来即可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BA6828-9FDD-4EF2-991E-197BEAACF613}"/>
              </a:ext>
            </a:extLst>
          </p:cNvPr>
          <p:cNvSpPr txBox="1"/>
          <p:nvPr/>
        </p:nvSpPr>
        <p:spPr>
          <a:xfrm>
            <a:off x="1385993" y="3639119"/>
            <a:ext cx="804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8.3</a:t>
            </a:r>
            <a:r>
              <a:rPr lang="zh-CN" altLang="en-US" dirty="0"/>
              <a:t>元组：</a:t>
            </a:r>
            <a:r>
              <a:rPr lang="en-US" altLang="zh-CN" dirty="0"/>
              <a:t>Python </a:t>
            </a:r>
            <a:r>
              <a:rPr lang="zh-CN" altLang="en-US" dirty="0"/>
              <a:t>的元组与列表类似，不同之处在于元组的元素不能修改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D78677-B68C-443F-B05B-179C32E209E8}"/>
              </a:ext>
            </a:extLst>
          </p:cNvPr>
          <p:cNvSpPr txBox="1"/>
          <p:nvPr/>
        </p:nvSpPr>
        <p:spPr>
          <a:xfrm>
            <a:off x="1372934" y="4400670"/>
            <a:ext cx="906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8.4</a:t>
            </a:r>
            <a:r>
              <a:rPr lang="zh-CN" altLang="en-US" dirty="0"/>
              <a:t>字典是另一种可变容器模型，且可存储任意类型对象。字典的每个键值 </a:t>
            </a:r>
            <a:r>
              <a:rPr lang="en-US" altLang="zh-CN" dirty="0"/>
              <a:t>key=&gt;value </a:t>
            </a:r>
            <a:r>
              <a:rPr lang="zh-CN" altLang="en-US" dirty="0"/>
              <a:t>对用冒号 </a:t>
            </a:r>
            <a:r>
              <a:rPr lang="en-US" altLang="zh-CN" dirty="0"/>
              <a:t>: </a:t>
            </a:r>
            <a:r>
              <a:rPr lang="zh-CN" altLang="en-US" dirty="0"/>
              <a:t>分割，每个对之间用逗号</a:t>
            </a:r>
            <a:r>
              <a:rPr lang="en-US" altLang="zh-CN" dirty="0"/>
              <a:t>(,)</a:t>
            </a:r>
            <a:r>
              <a:rPr lang="zh-CN" altLang="en-US" dirty="0"/>
              <a:t>分割，整个字典包括在花括号 </a:t>
            </a:r>
            <a:r>
              <a:rPr lang="en-US" altLang="zh-CN" dirty="0"/>
              <a:t>{} </a:t>
            </a:r>
            <a:r>
              <a:rPr lang="zh-CN" altLang="en-US" dirty="0"/>
              <a:t>中 </a:t>
            </a:r>
            <a:r>
              <a:rPr lang="en-US" altLang="zh-CN" dirty="0"/>
              <a:t>,</a:t>
            </a:r>
            <a:r>
              <a:rPr lang="zh-CN" altLang="en-US" dirty="0"/>
              <a:t>格式如下所示：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9650DF-E46B-4A73-BEE8-D645CDCF9CF2}"/>
              </a:ext>
            </a:extLst>
          </p:cNvPr>
          <p:cNvSpPr txBox="1"/>
          <p:nvPr/>
        </p:nvSpPr>
        <p:spPr>
          <a:xfrm>
            <a:off x="1426809" y="5348748"/>
            <a:ext cx="65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集合（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）是一个无序的不重复元素序列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FE6065-5A9B-41C0-9F30-57FF046A9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236" y="2625717"/>
            <a:ext cx="150516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3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AE6E9C21-2754-47DF-8E4C-6857AF112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1715" y="487272"/>
            <a:ext cx="7772400" cy="1143000"/>
          </a:xfrm>
        </p:spPr>
        <p:txBody>
          <a:bodyPr/>
          <a:lstStyle/>
          <a:p>
            <a:r>
              <a:rPr lang="en-US" altLang="zh-CN" sz="3600" dirty="0">
                <a:ea typeface="ＭＳ Ｐゴシック" panose="020B0600070205080204" pitchFamily="34" charset="-128"/>
              </a:rPr>
              <a:t>1 </a:t>
            </a:r>
            <a:r>
              <a:rPr lang="en-US" altLang="zh-CN" sz="3600" dirty="0" err="1">
                <a:ea typeface="ＭＳ Ｐゴシック" panose="020B0600070205080204" pitchFamily="34" charset="-128"/>
              </a:rPr>
              <a:t>UDP套接字编程</a:t>
            </a:r>
            <a:r>
              <a:rPr lang="en-US" altLang="zh-CN" sz="3600" dirty="0">
                <a:ea typeface="ＭＳ Ｐゴシック" panose="020B0600070205080204" pitchFamily="34" charset="-128"/>
              </a:rPr>
              <a:t> </a:t>
            </a:r>
            <a:endParaRPr lang="en-US" altLang="zh-CN" dirty="0">
              <a:ea typeface="ＭＳ Ｐゴシック" panose="020B0600070205080204" pitchFamily="34" charset="-128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362A42B0-0A58-4138-8D3B-8DA6AE201B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B549D1-AA8E-4785-9EBF-3D7D23F52BD4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80FEB65-CB87-4596-A7E4-5CC54C3018FE}"/>
              </a:ext>
            </a:extLst>
          </p:cNvPr>
          <p:cNvGrpSpPr>
            <a:grpSpLocks/>
          </p:cNvGrpSpPr>
          <p:nvPr/>
        </p:nvGrpSpPr>
        <p:grpSpPr bwMode="auto">
          <a:xfrm>
            <a:off x="6609519" y="4164168"/>
            <a:ext cx="2316163" cy="2155825"/>
            <a:chOff x="3443" y="2367"/>
            <a:chExt cx="1459" cy="1358"/>
          </a:xfrm>
        </p:grpSpPr>
        <p:grpSp>
          <p:nvGrpSpPr>
            <p:cNvPr id="177178" name="Group 5">
              <a:extLst>
                <a:ext uri="{FF2B5EF4-FFF2-40B4-BE49-F238E27FC236}">
                  <a16:creationId xmlns:a16="http://schemas.microsoft.com/office/drawing/2014/main" id="{7B725934-1DF1-430B-AA07-09D24ADFF2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3" y="2873"/>
              <a:ext cx="1459" cy="852"/>
              <a:chOff x="3443" y="2873"/>
              <a:chExt cx="1459" cy="852"/>
            </a:xfrm>
          </p:grpSpPr>
          <p:sp>
            <p:nvSpPr>
              <p:cNvPr id="177180" name="Text Box 6">
                <a:extLst>
                  <a:ext uri="{FF2B5EF4-FFF2-40B4-BE49-F238E27FC236}">
                    <a16:creationId xmlns:a16="http://schemas.microsoft.com/office/drawing/2014/main" id="{06F9D912-312F-42FE-ABDF-D7DA9D126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8" y="3473"/>
                <a:ext cx="141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关闭</a:t>
                </a:r>
                <a:r>
                  <a:rPr lang="en-US" altLang="zh-CN" sz="2000">
                    <a:solidFill>
                      <a:srgbClr val="CC0000"/>
                    </a:solidFill>
                    <a:ea typeface="宋体" panose="02010600030101010101" pitchFamily="2" charset="-122"/>
                  </a:rPr>
                  <a:t>clientSocke</a:t>
                </a:r>
                <a:r>
                  <a:rPr lang="en-US" altLang="zh-CN" sz="2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t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81" name="Line 7">
                <a:extLst>
                  <a:ext uri="{FF2B5EF4-FFF2-40B4-BE49-F238E27FC236}">
                    <a16:creationId xmlns:a16="http://schemas.microsoft.com/office/drawing/2014/main" id="{6D2AFC3B-933F-45E9-8498-AB15A1E0D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318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7182" name="Text Box 8">
                <a:extLst>
                  <a:ext uri="{FF2B5EF4-FFF2-40B4-BE49-F238E27FC236}">
                    <a16:creationId xmlns:a16="http://schemas.microsoft.com/office/drawing/2014/main" id="{EA492918-F5A0-449C-AEBA-976D7BDDC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3" y="2873"/>
                <a:ext cx="1264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从</a:t>
                </a:r>
                <a:r>
                  <a:rPr lang="en-US" altLang="zh-CN" sz="2000">
                    <a:solidFill>
                      <a:srgbClr val="CC0000"/>
                    </a:solidFill>
                    <a:ea typeface="宋体" panose="02010600030101010101" pitchFamily="2" charset="-122"/>
                  </a:rPr>
                  <a:t>clientSocket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UDP报文</a:t>
                </a:r>
              </a:p>
            </p:txBody>
          </p:sp>
        </p:grpSp>
        <p:sp>
          <p:nvSpPr>
            <p:cNvPr id="177179" name="Line 9">
              <a:extLst>
                <a:ext uri="{FF2B5EF4-FFF2-40B4-BE49-F238E27FC236}">
                  <a16:creationId xmlns:a16="http://schemas.microsoft.com/office/drawing/2014/main" id="{561E10CE-C376-4736-943A-A7614B2FB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67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EE61D192-FDAF-4429-9ACA-CF0A4A8A8D41}"/>
              </a:ext>
            </a:extLst>
          </p:cNvPr>
          <p:cNvGrpSpPr>
            <a:grpSpLocks/>
          </p:cNvGrpSpPr>
          <p:nvPr/>
        </p:nvGrpSpPr>
        <p:grpSpPr bwMode="auto">
          <a:xfrm>
            <a:off x="4671182" y="1649568"/>
            <a:ext cx="6003925" cy="2514601"/>
            <a:chOff x="2103" y="839"/>
            <a:chExt cx="3894" cy="1584"/>
          </a:xfrm>
        </p:grpSpPr>
        <p:grpSp>
          <p:nvGrpSpPr>
            <p:cNvPr id="177171" name="Group 11">
              <a:extLst>
                <a:ext uri="{FF2B5EF4-FFF2-40B4-BE49-F238E27FC236}">
                  <a16:creationId xmlns:a16="http://schemas.microsoft.com/office/drawing/2014/main" id="{D5844B54-652A-4E51-8B63-A77E7B494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335"/>
              <a:ext cx="1224" cy="438"/>
              <a:chOff x="3131" y="1845"/>
              <a:chExt cx="1224" cy="438"/>
            </a:xfrm>
          </p:grpSpPr>
          <p:sp>
            <p:nvSpPr>
              <p:cNvPr id="177176" name="Text Box 12">
                <a:extLst>
                  <a:ext uri="{FF2B5EF4-FFF2-40B4-BE49-F238E27FC236}">
                    <a16:creationId xmlns:a16="http://schemas.microsoft.com/office/drawing/2014/main" id="{9B76738B-EE5D-4254-8701-BB929C31D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" y="1845"/>
                <a:ext cx="122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创建套接字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77" name="Text Box 13">
                <a:extLst>
                  <a:ext uri="{FF2B5EF4-FFF2-40B4-BE49-F238E27FC236}">
                    <a16:creationId xmlns:a16="http://schemas.microsoft.com/office/drawing/2014/main" id="{AED65817-03D7-4BA9-B766-4F782909F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4" y="2063"/>
                <a:ext cx="1151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ts val="2000"/>
                  </a:lnSpc>
                  <a:buNone/>
                </a:pPr>
                <a:r>
                  <a:rPr lang="en-US" altLang="zh-CN" sz="2000">
                    <a:solidFill>
                      <a:srgbClr val="CC0000"/>
                    </a:solidFill>
                    <a:ea typeface="宋体" panose="02010600030101010101" pitchFamily="2" charset="-122"/>
                  </a:rPr>
                  <a:t>clientSocket </a:t>
                </a:r>
              </a:p>
            </p:txBody>
          </p:sp>
        </p:grpSp>
        <p:sp>
          <p:nvSpPr>
            <p:cNvPr id="177172" name="Text Box 14">
              <a:extLst>
                <a:ext uri="{FF2B5EF4-FFF2-40B4-BE49-F238E27FC236}">
                  <a16:creationId xmlns:a16="http://schemas.microsoft.com/office/drawing/2014/main" id="{ADF18947-6FE0-4258-8FCF-D1E336124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8" y="839"/>
              <a:ext cx="1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173" name="Text Box 15">
              <a:extLst>
                <a:ext uri="{FF2B5EF4-FFF2-40B4-BE49-F238E27FC236}">
                  <a16:creationId xmlns:a16="http://schemas.microsoft.com/office/drawing/2014/main" id="{C8E1495B-7DAE-483A-B69D-FE0923667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" y="1953"/>
              <a:ext cx="260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ea typeface="宋体" panose="02010600030101010101" pitchFamily="2" charset="-122"/>
                </a:rPr>
                <a:t>用</a:t>
              </a: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serverIP 和端口x创建UDP报文</a:t>
              </a:r>
              <a:br>
                <a:rPr lang="en-US" altLang="zh-CN" sz="2000">
                  <a:solidFill>
                    <a:srgbClr val="CC0000"/>
                  </a:solidFill>
                  <a:ea typeface="宋体" panose="02010600030101010101" pitchFamily="2" charset="-122"/>
                </a:rPr>
              </a:br>
              <a:r>
                <a:rPr lang="zh-CN" altLang="en-US" sz="2000">
                  <a:ea typeface="宋体" panose="02010600030101010101" pitchFamily="2" charset="-122"/>
                </a:rPr>
                <a:t>交给</a:t>
              </a:r>
              <a:r>
                <a:rPr lang="en-US" altLang="zh-CN" sz="2000">
                  <a:solidFill>
                    <a:srgbClr val="CC0000"/>
                  </a:solidFill>
                  <a:ea typeface="宋体" panose="02010600030101010101" pitchFamily="2" charset="-122"/>
                </a:rPr>
                <a:t>clientSocket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174" name="Line 16">
              <a:extLst>
                <a:ext uri="{FF2B5EF4-FFF2-40B4-BE49-F238E27FC236}">
                  <a16:creationId xmlns:a16="http://schemas.microsoft.com/office/drawing/2014/main" id="{EA3414EB-8F7E-4EE3-9306-A748243C4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75" name="Line 17">
              <a:extLst>
                <a:ext uri="{FF2B5EF4-FFF2-40B4-BE49-F238E27FC236}">
                  <a16:creationId xmlns:a16="http://schemas.microsoft.com/office/drawing/2014/main" id="{D85608B9-1509-45D6-814D-33E9B5B6E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3" y="2208"/>
              <a:ext cx="1305" cy="21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7157" name="Text Box 18">
            <a:extLst>
              <a:ext uri="{FF2B5EF4-FFF2-40B4-BE49-F238E27FC236}">
                <a16:creationId xmlns:a16="http://schemas.microsoft.com/office/drawing/2014/main" id="{62D0B015-094F-4296-92C7-EE73C7F18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9743" y="2633817"/>
            <a:ext cx="2713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000000"/>
                </a:solidFill>
                <a:ea typeface="宋体" panose="02010600030101010101" pitchFamily="2" charset="-122"/>
              </a:rPr>
              <a:t>在端口x上创建套接字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158" name="Text Box 19">
            <a:extLst>
              <a:ext uri="{FF2B5EF4-FFF2-40B4-BE49-F238E27FC236}">
                <a16:creationId xmlns:a16="http://schemas.microsoft.com/office/drawing/2014/main" id="{90FA01B4-52CB-4E1F-A700-F99BA532A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219" y="3044979"/>
            <a:ext cx="18843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zh-CN" sz="2000">
                <a:solidFill>
                  <a:srgbClr val="CC0000"/>
                </a:solidFill>
                <a:ea typeface="宋体" panose="02010600030101010101" pitchFamily="2" charset="-122"/>
              </a:rPr>
              <a:t>serverSocket </a:t>
            </a:r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E4484CF8-319F-4F3A-A26D-A6C8B7BF1AA8}"/>
              </a:ext>
            </a:extLst>
          </p:cNvPr>
          <p:cNvGrpSpPr>
            <a:grpSpLocks/>
          </p:cNvGrpSpPr>
          <p:nvPr/>
        </p:nvGrpSpPr>
        <p:grpSpPr bwMode="auto">
          <a:xfrm>
            <a:off x="2467731" y="3491068"/>
            <a:ext cx="2063750" cy="1184275"/>
            <a:chOff x="839" y="1982"/>
            <a:chExt cx="1300" cy="746"/>
          </a:xfrm>
        </p:grpSpPr>
        <p:sp>
          <p:nvSpPr>
            <p:cNvPr id="177169" name="Line 21">
              <a:extLst>
                <a:ext uri="{FF2B5EF4-FFF2-40B4-BE49-F238E27FC236}">
                  <a16:creationId xmlns:a16="http://schemas.microsoft.com/office/drawing/2014/main" id="{9986890B-7444-40BC-B760-D0B98A008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70" name="Text Box 22">
              <a:extLst>
                <a:ext uri="{FF2B5EF4-FFF2-40B4-BE49-F238E27FC236}">
                  <a16:creationId xmlns:a16="http://schemas.microsoft.com/office/drawing/2014/main" id="{E3FF9FC9-048B-4458-99E0-BD5C81D45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282"/>
              <a:ext cx="130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从</a:t>
              </a:r>
              <a:r>
                <a:rPr lang="en-US" altLang="zh-CN" sz="2000">
                  <a:solidFill>
                    <a:srgbClr val="CC0000"/>
                  </a:solidFill>
                  <a:ea typeface="宋体" panose="02010600030101010101" pitchFamily="2" charset="-122"/>
                </a:rPr>
                <a:t>serverSocke</a:t>
              </a: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读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UDP报文</a:t>
              </a:r>
            </a:p>
          </p:txBody>
        </p:sp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5ACDADDF-3AA6-4216-9355-2944694C2A6F}"/>
              </a:ext>
            </a:extLst>
          </p:cNvPr>
          <p:cNvGrpSpPr>
            <a:grpSpLocks/>
          </p:cNvGrpSpPr>
          <p:nvPr/>
        </p:nvGrpSpPr>
        <p:grpSpPr bwMode="auto">
          <a:xfrm>
            <a:off x="2472493" y="4640417"/>
            <a:ext cx="4064000" cy="977900"/>
            <a:chOff x="842" y="2720"/>
            <a:chExt cx="2560" cy="616"/>
          </a:xfrm>
        </p:grpSpPr>
        <p:sp>
          <p:nvSpPr>
            <p:cNvPr id="177166" name="Text Box 24">
              <a:extLst>
                <a:ext uri="{FF2B5EF4-FFF2-40B4-BE49-F238E27FC236}">
                  <a16:creationId xmlns:a16="http://schemas.microsoft.com/office/drawing/2014/main" id="{5C12C6F7-78C3-4646-967F-DB2714983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2890"/>
              <a:ext cx="145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写UDP</a:t>
              </a:r>
              <a:r>
                <a:rPr lang="zh-CN" altLang="en-US" sz="2000">
                  <a:solidFill>
                    <a:srgbClr val="000000"/>
                  </a:solidFill>
                  <a:ea typeface="宋体" panose="02010600030101010101" pitchFamily="2" charset="-122"/>
                </a:rPr>
                <a:t>响应</a:t>
              </a: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报文到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CC0000"/>
                  </a:solidFill>
                  <a:ea typeface="宋体" panose="02010600030101010101" pitchFamily="2" charset="-122"/>
                </a:rPr>
                <a:t>serverSocket</a:t>
              </a:r>
            </a:p>
          </p:txBody>
        </p:sp>
        <p:sp>
          <p:nvSpPr>
            <p:cNvPr id="177167" name="Line 25">
              <a:extLst>
                <a:ext uri="{FF2B5EF4-FFF2-40B4-BE49-F238E27FC236}">
                  <a16:creationId xmlns:a16="http://schemas.microsoft.com/office/drawing/2014/main" id="{793DB2C0-009E-44D5-941A-9DA754958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2720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68" name="Line 26">
              <a:extLst>
                <a:ext uri="{FF2B5EF4-FFF2-40B4-BE49-F238E27FC236}">
                  <a16:creationId xmlns:a16="http://schemas.microsoft.com/office/drawing/2014/main" id="{C3EB8BF3-BA8F-4198-BA52-B44E7A675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3086"/>
              <a:ext cx="1134" cy="6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7162" name="Text Box 22">
            <a:extLst>
              <a:ext uri="{FF2B5EF4-FFF2-40B4-BE49-F238E27FC236}">
                <a16:creationId xmlns:a16="http://schemas.microsoft.com/office/drawing/2014/main" id="{061D972B-09CE-40C8-AC60-D2D80C254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069" y="1779276"/>
            <a:ext cx="3754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server</a:t>
            </a:r>
            <a:r>
              <a:rPr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 (running on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a typeface="宋体" panose="02010600030101010101" pitchFamily="2" charset="-122"/>
              </a:rPr>
              <a:t>serverIP</a:t>
            </a:r>
            <a:r>
              <a:rPr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77163" name="Text Box 23">
            <a:extLst>
              <a:ext uri="{FF2B5EF4-FFF2-40B4-BE49-F238E27FC236}">
                <a16:creationId xmlns:a16="http://schemas.microsoft.com/office/drawing/2014/main" id="{C2EE2F87-EDCE-4C29-8B7F-9A80A2FE0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2393" y="1854354"/>
            <a:ext cx="1104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177164" name="Line 35">
            <a:extLst>
              <a:ext uri="{FF2B5EF4-FFF2-40B4-BE49-F238E27FC236}">
                <a16:creationId xmlns:a16="http://schemas.microsoft.com/office/drawing/2014/main" id="{9C978BC8-80F9-42B9-9E11-27313D8D1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8318" y="2275042"/>
            <a:ext cx="33416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5" name="Line 36">
            <a:extLst>
              <a:ext uri="{FF2B5EF4-FFF2-40B4-BE49-F238E27FC236}">
                <a16:creationId xmlns:a16="http://schemas.microsoft.com/office/drawing/2014/main" id="{81C0E0D1-969D-4994-8E3B-DD451E132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0194" y="2300442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2">
            <a:extLst>
              <a:ext uri="{FF2B5EF4-FFF2-40B4-BE49-F238E27FC236}">
                <a16:creationId xmlns:a16="http://schemas.microsoft.com/office/drawing/2014/main" id="{3A6A04C2-EB2F-4524-A44E-666E55C64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06" y="702305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000099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Example app: UDP server</a:t>
            </a:r>
            <a:endParaRPr lang="en-US" altLang="zh-CN" sz="4400" dirty="0">
              <a:solidFill>
                <a:srgbClr val="000099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sp>
        <p:nvSpPr>
          <p:cNvPr id="178181" name="TextBox 1">
            <a:extLst>
              <a:ext uri="{FF2B5EF4-FFF2-40B4-BE49-F238E27FC236}">
                <a16:creationId xmlns:a16="http://schemas.microsoft.com/office/drawing/2014/main" id="{AF4623A7-B8DC-40FB-94F7-6B4CFBFB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1" y="2334582"/>
            <a:ext cx="649922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from socket import *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serverPort</a:t>
            </a:r>
            <a:r>
              <a:rPr lang="en-US" altLang="zh-CN" sz="2000" dirty="0">
                <a:ea typeface="宋体" panose="02010600030101010101" pitchFamily="2" charset="-122"/>
              </a:rPr>
              <a:t> = 12000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serverSocket</a:t>
            </a:r>
            <a:r>
              <a:rPr lang="en-US" altLang="zh-CN" sz="2000" dirty="0">
                <a:ea typeface="宋体" panose="02010600030101010101" pitchFamily="2" charset="-122"/>
              </a:rPr>
              <a:t> = socket(AF_INET, SOCK_DGRAM)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serverSocket.bind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((</a:t>
            </a:r>
            <a:r>
              <a:rPr lang="fr-FR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''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serverPort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))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print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i="1" dirty="0">
                <a:ea typeface="ＭＳ Ｐゴシック" panose="020B0600070205080204" pitchFamily="34" charset="-128"/>
              </a:rPr>
              <a:t>The server is ready to receive</a:t>
            </a:r>
            <a:r>
              <a:rPr lang="en-US" altLang="en-US" sz="2000" dirty="0"/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while 1:</a:t>
            </a:r>
          </a:p>
          <a:p>
            <a:pPr>
              <a:lnSpc>
                <a:spcPts val="24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message, </a:t>
            </a:r>
            <a:r>
              <a:rPr lang="en-US" altLang="zh-CN" sz="1800" dirty="0" err="1">
                <a:ea typeface="宋体" panose="02010600030101010101" pitchFamily="2" charset="-122"/>
              </a:rPr>
              <a:t>clientAddress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  <a:ea typeface="宋体" panose="02010600030101010101" pitchFamily="2" charset="-122"/>
              </a:rPr>
              <a:t>serverSocket.recvfrom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(2048)</a:t>
            </a:r>
          </a:p>
          <a:p>
            <a:pPr>
              <a:lnSpc>
                <a:spcPts val="24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</a:t>
            </a:r>
            <a:r>
              <a:rPr lang="en-US" altLang="zh-CN" sz="1800" dirty="0" err="1">
                <a:ea typeface="宋体" panose="02010600030101010101" pitchFamily="2" charset="-122"/>
              </a:rPr>
              <a:t>modifiedMessage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ea typeface="宋体" panose="02010600030101010101" pitchFamily="2" charset="-122"/>
              </a:rPr>
              <a:t>message.upper</a:t>
            </a:r>
            <a:r>
              <a:rPr lang="en-US" altLang="zh-CN" sz="1800" dirty="0">
                <a:ea typeface="宋体" panose="02010600030101010101" pitchFamily="2" charset="-122"/>
              </a:rPr>
              <a:t>()</a:t>
            </a:r>
          </a:p>
          <a:p>
            <a:pPr>
              <a:lnSpc>
                <a:spcPts val="24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  <a:ea typeface="宋体" panose="02010600030101010101" pitchFamily="2" charset="-122"/>
              </a:rPr>
              <a:t>serverSocket.sendto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ea typeface="宋体" panose="02010600030101010101" pitchFamily="2" charset="-122"/>
              </a:rPr>
              <a:t>modifiedMessage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FF0000"/>
                </a:solidFill>
                <a:ea typeface="宋体" panose="02010600030101010101" pitchFamily="2" charset="-122"/>
              </a:rPr>
              <a:t>clientAddress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78182" name="TextBox 2">
            <a:extLst>
              <a:ext uri="{FF2B5EF4-FFF2-40B4-BE49-F238E27FC236}">
                <a16:creationId xmlns:a16="http://schemas.microsoft.com/office/drawing/2014/main" id="{66995D26-0D72-4D05-B610-114C7F34A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6" y="1817778"/>
            <a:ext cx="286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Python </a:t>
            </a:r>
            <a:r>
              <a:rPr lang="en-US" altLang="zh-CN" sz="2400" i="1" dirty="0" err="1">
                <a:solidFill>
                  <a:srgbClr val="CC0000"/>
                </a:solidFill>
                <a:ea typeface="宋体" panose="02010600030101010101" pitchFamily="2" charset="-122"/>
              </a:rPr>
              <a:t>UDPServer</a:t>
            </a:r>
            <a:endParaRPr lang="en-US" altLang="zh-CN" sz="2400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F425FE67-A792-48B4-80BC-080B48E7354E}"/>
              </a:ext>
            </a:extLst>
          </p:cNvPr>
          <p:cNvGrpSpPr>
            <a:grpSpLocks/>
          </p:cNvGrpSpPr>
          <p:nvPr/>
        </p:nvGrpSpPr>
        <p:grpSpPr bwMode="auto">
          <a:xfrm>
            <a:off x="1689101" y="3237870"/>
            <a:ext cx="2587625" cy="307975"/>
            <a:chOff x="164314" y="2554972"/>
            <a:chExt cx="2587958" cy="307777"/>
          </a:xfrm>
        </p:grpSpPr>
        <p:sp>
          <p:nvSpPr>
            <p:cNvPr id="178200" name="TextBox 31">
              <a:extLst>
                <a:ext uri="{FF2B5EF4-FFF2-40B4-BE49-F238E27FC236}">
                  <a16:creationId xmlns:a16="http://schemas.microsoft.com/office/drawing/2014/main" id="{71AE0E12-503A-447C-B4DE-F2950EBE1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14" y="2554972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create UDP socket</a:t>
              </a:r>
            </a:p>
          </p:txBody>
        </p:sp>
        <p:cxnSp>
          <p:nvCxnSpPr>
            <p:cNvPr id="178201" name="Straight Connector 32">
              <a:extLst>
                <a:ext uri="{FF2B5EF4-FFF2-40B4-BE49-F238E27FC236}">
                  <a16:creationId xmlns:a16="http://schemas.microsoft.com/office/drawing/2014/main" id="{E22AEE15-9A7C-4F5F-A92A-46561348F0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2045" y="2748411"/>
              <a:ext cx="930227" cy="1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22EE5494-ECB5-42E3-9DE7-CCC8175A4424}"/>
              </a:ext>
            </a:extLst>
          </p:cNvPr>
          <p:cNvGrpSpPr>
            <a:grpSpLocks/>
          </p:cNvGrpSpPr>
          <p:nvPr/>
        </p:nvGrpSpPr>
        <p:grpSpPr bwMode="auto">
          <a:xfrm>
            <a:off x="1693863" y="3568070"/>
            <a:ext cx="2540000" cy="523875"/>
            <a:chOff x="169076" y="2884812"/>
            <a:chExt cx="2541127" cy="523220"/>
          </a:xfrm>
        </p:grpSpPr>
        <p:sp>
          <p:nvSpPr>
            <p:cNvPr id="178198" name="TextBox 26">
              <a:extLst>
                <a:ext uri="{FF2B5EF4-FFF2-40B4-BE49-F238E27FC236}">
                  <a16:creationId xmlns:a16="http://schemas.microsoft.com/office/drawing/2014/main" id="{BD7F4991-6EC9-4AC5-8084-2E0001569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76" y="2884812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bind socket to local port number 12000</a:t>
              </a:r>
            </a:p>
          </p:txBody>
        </p:sp>
        <p:cxnSp>
          <p:nvCxnSpPr>
            <p:cNvPr id="178199" name="Straight Connector 30">
              <a:extLst>
                <a:ext uri="{FF2B5EF4-FFF2-40B4-BE49-F238E27FC236}">
                  <a16:creationId xmlns:a16="http://schemas.microsoft.com/office/drawing/2014/main" id="{8FFCEE13-91F0-40CD-AA41-CEEE0277DE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82674" y="3169104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8CBA68AA-D146-43EB-B6AF-DC9A9482FD8D}"/>
              </a:ext>
            </a:extLst>
          </p:cNvPr>
          <p:cNvGrpSpPr>
            <a:grpSpLocks/>
          </p:cNvGrpSpPr>
          <p:nvPr/>
        </p:nvGrpSpPr>
        <p:grpSpPr bwMode="auto">
          <a:xfrm>
            <a:off x="1706563" y="4472942"/>
            <a:ext cx="2527300" cy="502702"/>
            <a:chOff x="182564" y="3788573"/>
            <a:chExt cx="2528092" cy="504011"/>
          </a:xfrm>
        </p:grpSpPr>
        <p:sp>
          <p:nvSpPr>
            <p:cNvPr id="178196" name="TextBox 34">
              <a:extLst>
                <a:ext uri="{FF2B5EF4-FFF2-40B4-BE49-F238E27FC236}">
                  <a16:creationId xmlns:a16="http://schemas.microsoft.com/office/drawing/2014/main" id="{1FA953AB-F54F-492C-8DDC-B6A470699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64" y="3788573"/>
              <a:ext cx="1194763" cy="504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600"/>
                </a:lnSpc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loop forever</a:t>
              </a:r>
            </a:p>
          </p:txBody>
        </p:sp>
        <p:cxnSp>
          <p:nvCxnSpPr>
            <p:cNvPr id="178197" name="Straight Connector 35">
              <a:extLst>
                <a:ext uri="{FF2B5EF4-FFF2-40B4-BE49-F238E27FC236}">
                  <a16:creationId xmlns:a16="http://schemas.microsoft.com/office/drawing/2014/main" id="{61590610-A156-49B6-9F6F-5547CB2CA2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66031" y="3964781"/>
              <a:ext cx="1444625" cy="39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94742A14-F163-4528-A1B4-F7BF736B0DB6}"/>
              </a:ext>
            </a:extLst>
          </p:cNvPr>
          <p:cNvGrpSpPr>
            <a:grpSpLocks/>
          </p:cNvGrpSpPr>
          <p:nvPr/>
        </p:nvGrpSpPr>
        <p:grpSpPr bwMode="auto">
          <a:xfrm>
            <a:off x="1700213" y="4834893"/>
            <a:ext cx="2743200" cy="913070"/>
            <a:chOff x="176621" y="4151971"/>
            <a:chExt cx="2743174" cy="912869"/>
          </a:xfrm>
        </p:grpSpPr>
        <p:sp>
          <p:nvSpPr>
            <p:cNvPr id="178194" name="TextBox 36">
              <a:extLst>
                <a:ext uri="{FF2B5EF4-FFF2-40B4-BE49-F238E27FC236}">
                  <a16:creationId xmlns:a16="http://schemas.microsoft.com/office/drawing/2014/main" id="{B015E20A-0E84-4188-9A3C-8177B7FD4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21" y="4151971"/>
              <a:ext cx="2349500" cy="912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600"/>
                </a:lnSpc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Read from UDP socket into message, getting client</a:t>
              </a:r>
              <a:r>
                <a:rPr lang="en-US" altLang="en-US" sz="1400">
                  <a:solidFill>
                    <a:srgbClr val="000099"/>
                  </a:solidFill>
                </a:rPr>
                <a:t>’</a:t>
              </a: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s address (client IP and port)</a:t>
              </a:r>
            </a:p>
          </p:txBody>
        </p:sp>
        <p:cxnSp>
          <p:nvCxnSpPr>
            <p:cNvPr id="178195" name="Straight Connector 39">
              <a:extLst>
                <a:ext uri="{FF2B5EF4-FFF2-40B4-BE49-F238E27FC236}">
                  <a16:creationId xmlns:a16="http://schemas.microsoft.com/office/drawing/2014/main" id="{C69F00D3-7D60-41F6-9509-53C91FC579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81317" y="4399595"/>
              <a:ext cx="938478" cy="126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57FDB4E5-F6BE-4436-B492-6D7B58B62CA9}"/>
              </a:ext>
            </a:extLst>
          </p:cNvPr>
          <p:cNvGrpSpPr>
            <a:grpSpLocks/>
          </p:cNvGrpSpPr>
          <p:nvPr/>
        </p:nvGrpSpPr>
        <p:grpSpPr bwMode="auto">
          <a:xfrm>
            <a:off x="1836739" y="5631820"/>
            <a:ext cx="2695575" cy="523875"/>
            <a:chOff x="212916" y="4997129"/>
            <a:chExt cx="2696483" cy="523220"/>
          </a:xfrm>
        </p:grpSpPr>
        <p:sp>
          <p:nvSpPr>
            <p:cNvPr id="178192" name="TextBox 61">
              <a:extLst>
                <a:ext uri="{FF2B5EF4-FFF2-40B4-BE49-F238E27FC236}">
                  <a16:creationId xmlns:a16="http://schemas.microsoft.com/office/drawing/2014/main" id="{FDB02098-BE4E-4EFC-9FBE-9D24F8B92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16" y="4997129"/>
              <a:ext cx="2349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send upper case string back to this client</a:t>
              </a:r>
            </a:p>
          </p:txBody>
        </p:sp>
        <p:cxnSp>
          <p:nvCxnSpPr>
            <p:cNvPr id="178193" name="Straight Connector 62">
              <a:extLst>
                <a:ext uri="{FF2B5EF4-FFF2-40B4-BE49-F238E27FC236}">
                  <a16:creationId xmlns:a16="http://schemas.microsoft.com/office/drawing/2014/main" id="{B85F1A61-32B6-40C1-9F46-C0D05E5AE9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47293" y="5106673"/>
              <a:ext cx="762106" cy="120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78188" name="Picture 17" descr="underline_base">
            <a:extLst>
              <a:ext uri="{FF2B5EF4-FFF2-40B4-BE49-F238E27FC236}">
                <a16:creationId xmlns:a16="http://schemas.microsoft.com/office/drawing/2014/main" id="{3EA08F53-9420-44AE-BC08-AD95F3FE823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71" y="1491304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8189" name="Group 46">
            <a:extLst>
              <a:ext uri="{FF2B5EF4-FFF2-40B4-BE49-F238E27FC236}">
                <a16:creationId xmlns:a16="http://schemas.microsoft.com/office/drawing/2014/main" id="{4146E643-F02B-438B-846B-FCE5C74B256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290132"/>
            <a:ext cx="2451100" cy="545790"/>
            <a:chOff x="228727" y="1605758"/>
            <a:chExt cx="2450973" cy="547189"/>
          </a:xfrm>
        </p:grpSpPr>
        <p:sp>
          <p:nvSpPr>
            <p:cNvPr id="178190" name="TextBox 3">
              <a:extLst>
                <a:ext uri="{FF2B5EF4-FFF2-40B4-BE49-F238E27FC236}">
                  <a16:creationId xmlns:a16="http://schemas.microsoft.com/office/drawing/2014/main" id="{A8209C75-ED6B-4217-AD60-BC94BAD7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27" y="1605758"/>
              <a:ext cx="2165866" cy="547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600"/>
                </a:lnSpc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include Python</a:t>
              </a:r>
              <a:r>
                <a:rPr lang="en-US" altLang="en-US" sz="1400">
                  <a:solidFill>
                    <a:srgbClr val="000099"/>
                  </a:solidFill>
                </a:rPr>
                <a:t>’</a:t>
              </a: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s socket </a:t>
              </a:r>
            </a:p>
            <a:p>
              <a:pPr>
                <a:lnSpc>
                  <a:spcPts val="1600"/>
                </a:lnSpc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library</a:t>
              </a:r>
            </a:p>
          </p:txBody>
        </p:sp>
        <p:cxnSp>
          <p:nvCxnSpPr>
            <p:cNvPr id="178191" name="Straight Connector 10">
              <a:extLst>
                <a:ext uri="{FF2B5EF4-FFF2-40B4-BE49-F238E27FC236}">
                  <a16:creationId xmlns:a16="http://schemas.microsoft.com/office/drawing/2014/main" id="{A6C0148E-2E4F-41D8-A64D-B7CB2EAF15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52522" y="1930400"/>
              <a:ext cx="1727178" cy="8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Rectangle 8">
            <a:extLst>
              <a:ext uri="{FF2B5EF4-FFF2-40B4-BE49-F238E27FC236}">
                <a16:creationId xmlns:a16="http://schemas.microsoft.com/office/drawing/2014/main" id="{B2DEAFA4-492D-4B88-AA0B-1AB9CFE58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B549D1-AA8E-4785-9EBF-3D7D23F52BD4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2">
            <a:extLst>
              <a:ext uri="{FF2B5EF4-FFF2-40B4-BE49-F238E27FC236}">
                <a16:creationId xmlns:a16="http://schemas.microsoft.com/office/drawing/2014/main" id="{0BE98F65-F689-47BC-9824-3736511D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917" y="96966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000099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Example app: UDP client</a:t>
            </a:r>
            <a:endParaRPr lang="en-US" altLang="zh-CN" sz="4400" dirty="0">
              <a:solidFill>
                <a:srgbClr val="000099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sp>
        <p:nvSpPr>
          <p:cNvPr id="179205" name="TextBox 1">
            <a:extLst>
              <a:ext uri="{FF2B5EF4-FFF2-40B4-BE49-F238E27FC236}">
                <a16:creationId xmlns:a16="http://schemas.microsoft.com/office/drawing/2014/main" id="{3626CE5B-313C-4C84-B30E-3FB48B04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679" y="1695390"/>
            <a:ext cx="8228535" cy="463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from socket import *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serverName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en-US" sz="2000" dirty="0"/>
              <a:t>‘</a:t>
            </a:r>
            <a:r>
              <a:rPr lang="en-US" altLang="zh-CN" sz="2000" dirty="0">
                <a:ea typeface="宋体" panose="02010600030101010101" pitchFamily="2" charset="-122"/>
              </a:rPr>
              <a:t>hostname</a:t>
            </a:r>
            <a:r>
              <a:rPr lang="en-US" altLang="en-US" sz="2000" dirty="0"/>
              <a:t>’    (</a:t>
            </a:r>
            <a:r>
              <a:rPr lang="zh-CN" altLang="en-US" sz="2000" dirty="0"/>
              <a:t>如：</a:t>
            </a:r>
            <a:r>
              <a:rPr lang="en-US" altLang="zh-CN" sz="2000" dirty="0" err="1"/>
              <a:t>serverName</a:t>
            </a:r>
            <a:r>
              <a:rPr lang="en-US" altLang="zh-CN" sz="2000" dirty="0"/>
              <a:t> = ‘localhost’)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serverPort</a:t>
            </a:r>
            <a:r>
              <a:rPr lang="en-US" altLang="zh-CN" sz="2000" dirty="0">
                <a:ea typeface="宋体" panose="02010600030101010101" pitchFamily="2" charset="-122"/>
              </a:rPr>
              <a:t> = 12000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clientSocket</a:t>
            </a:r>
            <a:r>
              <a:rPr lang="en-US" altLang="zh-CN" sz="2000" dirty="0">
                <a:ea typeface="宋体" panose="02010600030101010101" pitchFamily="2" charset="-122"/>
              </a:rPr>
              <a:t> = socket(</a:t>
            </a:r>
            <a:r>
              <a:rPr lang="en-US" altLang="zh-CN" sz="2000" dirty="0" err="1">
                <a:ea typeface="宋体" panose="02010600030101010101" pitchFamily="2" charset="-122"/>
              </a:rPr>
              <a:t>socket.AF_INET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                      </a:t>
            </a:r>
            <a:r>
              <a:rPr lang="en-US" altLang="zh-CN" sz="2000" dirty="0" err="1">
                <a:ea typeface="宋体" panose="02010600030101010101" pitchFamily="2" charset="-122"/>
              </a:rPr>
              <a:t>socket.SOCK_DGRAM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message = input(</a:t>
            </a:r>
            <a:r>
              <a:rPr lang="en-US" altLang="en-US" sz="2000" dirty="0"/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Input lowercase sentence:</a:t>
            </a:r>
            <a:r>
              <a:rPr lang="en-US" altLang="en-US" sz="2000" dirty="0"/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clientSocket.sendto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ea typeface="宋体" panose="02010600030101010101" pitchFamily="2" charset="-122"/>
              </a:rPr>
              <a:t>message.encode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("utf-8"),(</a:t>
            </a:r>
            <a:r>
              <a:rPr lang="en-US" altLang="zh-CN" sz="1800" dirty="0" err="1">
                <a:solidFill>
                  <a:srgbClr val="FF0000"/>
                </a:solidFill>
                <a:ea typeface="宋体" panose="02010600030101010101" pitchFamily="2" charset="-122"/>
              </a:rPr>
              <a:t>serverName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FF0000"/>
                </a:solidFill>
                <a:ea typeface="宋体" panose="02010600030101010101" pitchFamily="2" charset="-122"/>
              </a:rPr>
              <a:t>serverPort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))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modifiedMessage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ea typeface="宋体" panose="02010600030101010101" pitchFamily="2" charset="-122"/>
              </a:rPr>
              <a:t>serverAddress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                     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clientSocket.recvfrom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(2048)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print(</a:t>
            </a:r>
            <a:r>
              <a:rPr lang="en-US" altLang="zh-CN" sz="2000" dirty="0" err="1">
                <a:ea typeface="宋体" panose="02010600030101010101" pitchFamily="2" charset="-122"/>
              </a:rPr>
              <a:t>modifiedMessage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clientSocket.close</a:t>
            </a:r>
            <a:r>
              <a:rPr lang="en-US" altLang="zh-CN" sz="2000" dirty="0"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79206" name="TextBox 2">
            <a:extLst>
              <a:ext uri="{FF2B5EF4-FFF2-40B4-BE49-F238E27FC236}">
                <a16:creationId xmlns:a16="http://schemas.microsoft.com/office/drawing/2014/main" id="{58357A55-206C-4319-B6CE-C87FCE0E2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379" y="121279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2400" i="1">
                <a:solidFill>
                  <a:srgbClr val="CC0000"/>
                </a:solidFill>
                <a:ea typeface="宋体" panose="02010600030101010101" pitchFamily="2" charset="-122"/>
              </a:rPr>
              <a:t>Python UDPClient</a:t>
            </a: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4386DD69-0191-4552-9A07-7175330E07BD}"/>
              </a:ext>
            </a:extLst>
          </p:cNvPr>
          <p:cNvGrpSpPr>
            <a:grpSpLocks/>
          </p:cNvGrpSpPr>
          <p:nvPr/>
        </p:nvGrpSpPr>
        <p:grpSpPr bwMode="auto">
          <a:xfrm>
            <a:off x="1470178" y="1650940"/>
            <a:ext cx="2451100" cy="545790"/>
            <a:chOff x="228727" y="1605758"/>
            <a:chExt cx="2450973" cy="547189"/>
          </a:xfrm>
        </p:grpSpPr>
        <p:sp>
          <p:nvSpPr>
            <p:cNvPr id="179225" name="TextBox 3">
              <a:extLst>
                <a:ext uri="{FF2B5EF4-FFF2-40B4-BE49-F238E27FC236}">
                  <a16:creationId xmlns:a16="http://schemas.microsoft.com/office/drawing/2014/main" id="{9332ACA1-03B1-4755-BB90-F0A5FFD3D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27" y="1605758"/>
              <a:ext cx="2165866" cy="547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600"/>
                </a:lnSpc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include Python</a:t>
              </a:r>
              <a:r>
                <a:rPr lang="en-US" altLang="en-US" sz="1400">
                  <a:solidFill>
                    <a:srgbClr val="000099"/>
                  </a:solidFill>
                </a:rPr>
                <a:t>’</a:t>
              </a: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s socket </a:t>
              </a:r>
            </a:p>
            <a:p>
              <a:pPr>
                <a:lnSpc>
                  <a:spcPts val="1600"/>
                </a:lnSpc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library</a:t>
              </a:r>
            </a:p>
          </p:txBody>
        </p:sp>
        <p:cxnSp>
          <p:nvCxnSpPr>
            <p:cNvPr id="179226" name="Straight Connector 10">
              <a:extLst>
                <a:ext uri="{FF2B5EF4-FFF2-40B4-BE49-F238E27FC236}">
                  <a16:creationId xmlns:a16="http://schemas.microsoft.com/office/drawing/2014/main" id="{93742E23-04F2-4007-A300-385030C015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52522" y="1930400"/>
              <a:ext cx="1727178" cy="8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7">
            <a:extLst>
              <a:ext uri="{FF2B5EF4-FFF2-40B4-BE49-F238E27FC236}">
                <a16:creationId xmlns:a16="http://schemas.microsoft.com/office/drawing/2014/main" id="{AE6B26D4-BE8C-4D9F-9B1B-1B4C12C0285F}"/>
              </a:ext>
            </a:extLst>
          </p:cNvPr>
          <p:cNvGrpSpPr>
            <a:grpSpLocks/>
          </p:cNvGrpSpPr>
          <p:nvPr/>
        </p:nvGrpSpPr>
        <p:grpSpPr bwMode="auto">
          <a:xfrm>
            <a:off x="1432079" y="2962215"/>
            <a:ext cx="2587625" cy="523875"/>
            <a:chOff x="189714" y="2918150"/>
            <a:chExt cx="2587958" cy="523220"/>
          </a:xfrm>
        </p:grpSpPr>
        <p:sp>
          <p:nvSpPr>
            <p:cNvPr id="179223" name="TextBox 31">
              <a:extLst>
                <a:ext uri="{FF2B5EF4-FFF2-40B4-BE49-F238E27FC236}">
                  <a16:creationId xmlns:a16="http://schemas.microsoft.com/office/drawing/2014/main" id="{BFA580EE-BF53-4E76-8075-368B160E3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714" y="2918150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create UDP socket for server</a:t>
              </a:r>
            </a:p>
          </p:txBody>
        </p:sp>
        <p:cxnSp>
          <p:nvCxnSpPr>
            <p:cNvPr id="179224" name="Straight Connector 32">
              <a:extLst>
                <a:ext uri="{FF2B5EF4-FFF2-40B4-BE49-F238E27FC236}">
                  <a16:creationId xmlns:a16="http://schemas.microsoft.com/office/drawing/2014/main" id="{6134E420-AFC3-47C5-8B5E-B60C1AE8A4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48">
            <a:extLst>
              <a:ext uri="{FF2B5EF4-FFF2-40B4-BE49-F238E27FC236}">
                <a16:creationId xmlns:a16="http://schemas.microsoft.com/office/drawing/2014/main" id="{F1C616C1-1811-4745-AF3E-5A9885DFB4A5}"/>
              </a:ext>
            </a:extLst>
          </p:cNvPr>
          <p:cNvGrpSpPr>
            <a:grpSpLocks/>
          </p:cNvGrpSpPr>
          <p:nvPr/>
        </p:nvGrpSpPr>
        <p:grpSpPr bwMode="auto">
          <a:xfrm>
            <a:off x="1457479" y="3574987"/>
            <a:ext cx="2505075" cy="545790"/>
            <a:chOff x="215900" y="3530600"/>
            <a:chExt cx="2505529" cy="545603"/>
          </a:xfrm>
        </p:grpSpPr>
        <p:sp>
          <p:nvSpPr>
            <p:cNvPr id="179221" name="TextBox 34">
              <a:extLst>
                <a:ext uri="{FF2B5EF4-FFF2-40B4-BE49-F238E27FC236}">
                  <a16:creationId xmlns:a16="http://schemas.microsoft.com/office/drawing/2014/main" id="{ABA9EBAB-4020-426D-886B-A60CC657F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" y="3530600"/>
              <a:ext cx="1704622" cy="54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600"/>
                </a:lnSpc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get user keyboard</a:t>
              </a:r>
            </a:p>
            <a:p>
              <a:pPr>
                <a:lnSpc>
                  <a:spcPts val="1600"/>
                </a:lnSpc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input </a:t>
              </a:r>
            </a:p>
          </p:txBody>
        </p:sp>
        <p:cxnSp>
          <p:nvCxnSpPr>
            <p:cNvPr id="179222" name="Straight Connector 35">
              <a:extLst>
                <a:ext uri="{FF2B5EF4-FFF2-40B4-BE49-F238E27FC236}">
                  <a16:creationId xmlns:a16="http://schemas.microsoft.com/office/drawing/2014/main" id="{A1D67D8D-248A-4E63-BD24-2B0A2F7CF9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62000" y="3968752"/>
              <a:ext cx="1959429" cy="4534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49">
            <a:extLst>
              <a:ext uri="{FF2B5EF4-FFF2-40B4-BE49-F238E27FC236}">
                <a16:creationId xmlns:a16="http://schemas.microsoft.com/office/drawing/2014/main" id="{390A3026-520D-411A-B75E-A62708A39058}"/>
              </a:ext>
            </a:extLst>
          </p:cNvPr>
          <p:cNvGrpSpPr>
            <a:grpSpLocks/>
          </p:cNvGrpSpPr>
          <p:nvPr/>
        </p:nvGrpSpPr>
        <p:grpSpPr bwMode="auto">
          <a:xfrm>
            <a:off x="1408267" y="4108391"/>
            <a:ext cx="2568575" cy="738664"/>
            <a:chOff x="166472" y="4064002"/>
            <a:chExt cx="2568858" cy="736818"/>
          </a:xfrm>
        </p:grpSpPr>
        <p:sp>
          <p:nvSpPr>
            <p:cNvPr id="179219" name="TextBox 36">
              <a:extLst>
                <a:ext uri="{FF2B5EF4-FFF2-40B4-BE49-F238E27FC236}">
                  <a16:creationId xmlns:a16="http://schemas.microsoft.com/office/drawing/2014/main" id="{A94FA433-FD7C-42EF-8280-EBAFDBAE0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72" y="4064002"/>
              <a:ext cx="2349500" cy="73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Attach server name, port to message; send into socket</a:t>
              </a:r>
            </a:p>
          </p:txBody>
        </p:sp>
        <p:cxnSp>
          <p:nvCxnSpPr>
            <p:cNvPr id="179220" name="Straight Connector 39">
              <a:extLst>
                <a:ext uri="{FF2B5EF4-FFF2-40B4-BE49-F238E27FC236}">
                  <a16:creationId xmlns:a16="http://schemas.microsoft.com/office/drawing/2014/main" id="{33B86ABC-7CBE-4E6D-9CD7-68CB82965B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9589" y="4443249"/>
              <a:ext cx="66574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5">
            <a:extLst>
              <a:ext uri="{FF2B5EF4-FFF2-40B4-BE49-F238E27FC236}">
                <a16:creationId xmlns:a16="http://schemas.microsoft.com/office/drawing/2014/main" id="{762B0363-C92E-4B91-AC1D-9EB1ACBC7783}"/>
              </a:ext>
            </a:extLst>
          </p:cNvPr>
          <p:cNvGrpSpPr>
            <a:grpSpLocks/>
          </p:cNvGrpSpPr>
          <p:nvPr/>
        </p:nvGrpSpPr>
        <p:grpSpPr bwMode="auto">
          <a:xfrm>
            <a:off x="1455892" y="5516503"/>
            <a:ext cx="2511425" cy="523875"/>
            <a:chOff x="214386" y="5472277"/>
            <a:chExt cx="2511708" cy="523220"/>
          </a:xfrm>
        </p:grpSpPr>
        <p:sp>
          <p:nvSpPr>
            <p:cNvPr id="179217" name="TextBox 61">
              <a:extLst>
                <a:ext uri="{FF2B5EF4-FFF2-40B4-BE49-F238E27FC236}">
                  <a16:creationId xmlns:a16="http://schemas.microsoft.com/office/drawing/2014/main" id="{517D568D-8BC9-4509-AD80-620F11243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86" y="5472277"/>
              <a:ext cx="2349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print out received string and close socket</a:t>
              </a:r>
            </a:p>
          </p:txBody>
        </p:sp>
        <p:cxnSp>
          <p:nvCxnSpPr>
            <p:cNvPr id="179218" name="Straight Connector 62">
              <a:extLst>
                <a:ext uri="{FF2B5EF4-FFF2-40B4-BE49-F238E27FC236}">
                  <a16:creationId xmlns:a16="http://schemas.microsoft.com/office/drawing/2014/main" id="{9A95B0A7-DA74-4D16-9AF2-FC00C2CE1C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30329" y="5657589"/>
              <a:ext cx="495765" cy="24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54">
            <a:extLst>
              <a:ext uri="{FF2B5EF4-FFF2-40B4-BE49-F238E27FC236}">
                <a16:creationId xmlns:a16="http://schemas.microsoft.com/office/drawing/2014/main" id="{AE598C8A-784E-478C-98FD-81192DB1555A}"/>
              </a:ext>
            </a:extLst>
          </p:cNvPr>
          <p:cNvGrpSpPr>
            <a:grpSpLocks/>
          </p:cNvGrpSpPr>
          <p:nvPr/>
        </p:nvGrpSpPr>
        <p:grpSpPr bwMode="auto">
          <a:xfrm>
            <a:off x="1384593" y="4655012"/>
            <a:ext cx="2900363" cy="893685"/>
            <a:chOff x="-157119" y="4530536"/>
            <a:chExt cx="2900123" cy="894284"/>
          </a:xfrm>
        </p:grpSpPr>
        <p:sp>
          <p:nvSpPr>
            <p:cNvPr id="179214" name="TextBox 56">
              <a:extLst>
                <a:ext uri="{FF2B5EF4-FFF2-40B4-BE49-F238E27FC236}">
                  <a16:creationId xmlns:a16="http://schemas.microsoft.com/office/drawing/2014/main" id="{4264DE23-A3A7-4013-8C79-4DF2F7FA4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35" y="4642544"/>
              <a:ext cx="2349500" cy="78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read reply characters from</a:t>
              </a:r>
            </a:p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socket into string</a:t>
              </a:r>
            </a:p>
          </p:txBody>
        </p:sp>
        <p:cxnSp>
          <p:nvCxnSpPr>
            <p:cNvPr id="179215" name="Straight Connector 59">
              <a:extLst>
                <a:ext uri="{FF2B5EF4-FFF2-40B4-BE49-F238E27FC236}">
                  <a16:creationId xmlns:a16="http://schemas.microsoft.com/office/drawing/2014/main" id="{73575471-70CB-4F71-98DC-09FEBA7C40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216" name="TextBox 53">
              <a:extLst>
                <a:ext uri="{FF2B5EF4-FFF2-40B4-BE49-F238E27FC236}">
                  <a16:creationId xmlns:a16="http://schemas.microsoft.com/office/drawing/2014/main" id="{61FDA1C5-CD23-4198-80FB-B7A40D8D2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716" cy="46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pic>
        <p:nvPicPr>
          <p:cNvPr id="179213" name="Picture 17" descr="underline_base">
            <a:extLst>
              <a:ext uri="{FF2B5EF4-FFF2-40B4-BE49-F238E27FC236}">
                <a16:creationId xmlns:a16="http://schemas.microsoft.com/office/drawing/2014/main" id="{358D3586-FABF-4E7D-82C0-DE5CA20A9F8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28" y="89746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8">
            <a:extLst>
              <a:ext uri="{FF2B5EF4-FFF2-40B4-BE49-F238E27FC236}">
                <a16:creationId xmlns:a16="http://schemas.microsoft.com/office/drawing/2014/main" id="{9BE97515-9018-4939-8DD5-B9A6C9D29C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918213" y="6584073"/>
            <a:ext cx="13120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B549D1-AA8E-4785-9EBF-3D7D23F52BD4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C4B57-59CB-40EE-861B-D20F76D3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C4063A-AD6D-40E6-BD28-CC84FBCAA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077" y="1880689"/>
            <a:ext cx="7182852" cy="3829584"/>
          </a:xfrm>
        </p:spPr>
      </p:pic>
    </p:spTree>
    <p:extLst>
      <p:ext uri="{BB962C8B-B14F-4D97-AF65-F5344CB8AC3E}">
        <p14:creationId xmlns:p14="http://schemas.microsoft.com/office/powerpoint/2010/main" val="237684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Rectangle 2">
            <a:extLst>
              <a:ext uri="{FF2B5EF4-FFF2-40B4-BE49-F238E27FC236}">
                <a16:creationId xmlns:a16="http://schemas.microsoft.com/office/drawing/2014/main" id="{CCE065EE-283F-49CD-85CC-5437504A0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021" y="528391"/>
            <a:ext cx="7772400" cy="11430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2 </a:t>
            </a:r>
            <a:r>
              <a:rPr lang="en-US" altLang="zh-CN" sz="3600" dirty="0" err="1">
                <a:ea typeface="宋体" panose="02010600030101010101" pitchFamily="2" charset="-122"/>
              </a:rPr>
              <a:t>TCP套接字编程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09201CFE-A58B-4D19-B15C-6E453B89C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6378" y="1811383"/>
            <a:ext cx="8108950" cy="2136775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可将</a:t>
            </a:r>
            <a:r>
              <a:rPr lang="en-US" altLang="zh-CN" sz="2400" dirty="0"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ea typeface="宋体" panose="02010600030101010101" pitchFamily="2" charset="-122"/>
              </a:rPr>
              <a:t>连接想像成是一对套接字之间的一条封闭管道：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>
                <a:ea typeface="宋体" panose="02010600030101010101" pitchFamily="2" charset="-122"/>
              </a:rPr>
              <a:t>发送端</a:t>
            </a:r>
            <a:r>
              <a:rPr lang="en-US" altLang="zh-CN" sz="2200" dirty="0">
                <a:ea typeface="宋体" panose="02010600030101010101" pitchFamily="2" charset="-122"/>
              </a:rPr>
              <a:t>TCP</a:t>
            </a:r>
            <a:r>
              <a:rPr lang="zh-CN" altLang="en-US" sz="2200" dirty="0">
                <a:ea typeface="宋体" panose="02010600030101010101" pitchFamily="2" charset="-122"/>
              </a:rPr>
              <a:t>将要发送的字节序列从管道的一端（套接字）送入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>
                <a:ea typeface="宋体" panose="02010600030101010101" pitchFamily="2" charset="-122"/>
              </a:rPr>
              <a:t>接收端</a:t>
            </a:r>
            <a:r>
              <a:rPr lang="en-US" altLang="zh-CN" sz="2200" dirty="0">
                <a:ea typeface="宋体" panose="02010600030101010101" pitchFamily="2" charset="-122"/>
              </a:rPr>
              <a:t>TCP</a:t>
            </a:r>
            <a:r>
              <a:rPr lang="zh-CN" altLang="en-US" sz="2200" dirty="0">
                <a:ea typeface="宋体" panose="02010600030101010101" pitchFamily="2" charset="-122"/>
              </a:rPr>
              <a:t>从管道的另一端（套接字）取出字节序列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>
                <a:ea typeface="宋体" panose="02010600030101010101" pitchFamily="2" charset="-122"/>
              </a:rPr>
              <a:t>在管道中传输的字节不丢失，并保持顺序</a:t>
            </a:r>
            <a:endParaRPr lang="en-US" altLang="zh-CN" sz="2200" dirty="0">
              <a:ea typeface="宋体" panose="02010600030101010101" pitchFamily="2" charset="-122"/>
            </a:endParaRPr>
          </a:p>
        </p:txBody>
      </p:sp>
      <p:sp>
        <p:nvSpPr>
          <p:cNvPr id="180227" name="灯片编号占位符 5">
            <a:extLst>
              <a:ext uri="{FF2B5EF4-FFF2-40B4-BE49-F238E27FC236}">
                <a16:creationId xmlns:a16="http://schemas.microsoft.com/office/drawing/2014/main" id="{20289D14-0408-4FE6-8BFF-2BB60693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A0A647-BDC1-4A15-BE33-349E614692CD}" type="slidenum">
              <a:rPr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180230" name="Object 4">
            <a:extLst>
              <a:ext uri="{FF2B5EF4-FFF2-40B4-BE49-F238E27FC236}">
                <a16:creationId xmlns:a16="http://schemas.microsoft.com/office/drawing/2014/main" id="{981364A5-6D6E-4F7A-8AA5-680FB107C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890062"/>
              </p:ext>
            </p:extLst>
          </p:nvPr>
        </p:nvGraphicFramePr>
        <p:xfrm>
          <a:off x="3508576" y="3580383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180230" name="Object 4">
                        <a:extLst>
                          <a:ext uri="{FF2B5EF4-FFF2-40B4-BE49-F238E27FC236}">
                            <a16:creationId xmlns:a16="http://schemas.microsoft.com/office/drawing/2014/main" id="{981364A5-6D6E-4F7A-8AA5-680FB107C9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576" y="3580383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231" name="Group 5">
            <a:extLst>
              <a:ext uri="{FF2B5EF4-FFF2-40B4-BE49-F238E27FC236}">
                <a16:creationId xmlns:a16="http://schemas.microsoft.com/office/drawing/2014/main" id="{392E9653-FFED-4A5D-AF0F-1C203930A6F3}"/>
              </a:ext>
            </a:extLst>
          </p:cNvPr>
          <p:cNvGrpSpPr>
            <a:grpSpLocks/>
          </p:cNvGrpSpPr>
          <p:nvPr/>
        </p:nvGrpSpPr>
        <p:grpSpPr bwMode="auto">
          <a:xfrm>
            <a:off x="3551438" y="3921695"/>
            <a:ext cx="1136650" cy="1584325"/>
            <a:chOff x="649" y="2260"/>
            <a:chExt cx="716" cy="998"/>
          </a:xfrm>
        </p:grpSpPr>
        <p:sp>
          <p:nvSpPr>
            <p:cNvPr id="180255" name="Rectangle 6">
              <a:extLst>
                <a:ext uri="{FF2B5EF4-FFF2-40B4-BE49-F238E27FC236}">
                  <a16:creationId xmlns:a16="http://schemas.microsoft.com/office/drawing/2014/main" id="{4C421B76-965A-4323-915C-075913559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56" name="Text Box 7">
              <a:extLst>
                <a:ext uri="{FF2B5EF4-FFF2-40B4-BE49-F238E27FC236}">
                  <a16:creationId xmlns:a16="http://schemas.microsoft.com/office/drawing/2014/main" id="{F968F605-C379-42C0-A5B7-84541DD30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process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80257" name="Group 8">
              <a:extLst>
                <a:ext uri="{FF2B5EF4-FFF2-40B4-BE49-F238E27FC236}">
                  <a16:creationId xmlns:a16="http://schemas.microsoft.com/office/drawing/2014/main" id="{762540F6-ED7E-4459-903B-08DA30F14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180261" name="Text Box 9">
                <a:extLst>
                  <a:ext uri="{FF2B5EF4-FFF2-40B4-BE49-F238E27FC236}">
                    <a16:creationId xmlns:a16="http://schemas.microsoft.com/office/drawing/2014/main" id="{A70607BF-9358-4E4B-9399-9F8545CE91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TCP with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buffers,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variables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0262" name="Rectangle 10">
                <a:extLst>
                  <a:ext uri="{FF2B5EF4-FFF2-40B4-BE49-F238E27FC236}">
                    <a16:creationId xmlns:a16="http://schemas.microsoft.com/office/drawing/2014/main" id="{CBB6E968-A10A-4FB6-A68B-53E793156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0258" name="Group 11">
              <a:extLst>
                <a:ext uri="{FF2B5EF4-FFF2-40B4-BE49-F238E27FC236}">
                  <a16:creationId xmlns:a16="http://schemas.microsoft.com/office/drawing/2014/main" id="{43184028-5594-42B4-8E71-CDB43D1C2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180259" name="Rectangle 12">
                <a:extLst>
                  <a:ext uri="{FF2B5EF4-FFF2-40B4-BE49-F238E27FC236}">
                    <a16:creationId xmlns:a16="http://schemas.microsoft.com/office/drawing/2014/main" id="{4D8B8102-4819-425C-A840-29924D378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0260" name="Text Box 13">
                <a:extLst>
                  <a:ext uri="{FF2B5EF4-FFF2-40B4-BE49-F238E27FC236}">
                    <a16:creationId xmlns:a16="http://schemas.microsoft.com/office/drawing/2014/main" id="{97F213E3-2970-4022-A7C8-D1C82B7720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bg1"/>
                    </a:solidFill>
                    <a:ea typeface="宋体" panose="02010600030101010101" pitchFamily="2" charset="-122"/>
                  </a:rPr>
                  <a:t>socket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80232" name="Text Box 14">
            <a:extLst>
              <a:ext uri="{FF2B5EF4-FFF2-40B4-BE49-F238E27FC236}">
                <a16:creationId xmlns:a16="http://schemas.microsoft.com/office/drawing/2014/main" id="{6800741B-A962-47DB-9A97-F0B5FFA10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039" y="4010594"/>
            <a:ext cx="1825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由应用开发者控制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0233" name="Text Box 15">
            <a:extLst>
              <a:ext uri="{FF2B5EF4-FFF2-40B4-BE49-F238E27FC236}">
                <a16:creationId xmlns:a16="http://schemas.microsoft.com/office/drawing/2014/main" id="{4B3F2BE8-CD9B-4BD8-8135-ACA290F53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752" y="4818633"/>
            <a:ext cx="16208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由操作系统控制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0234" name="Line 16">
            <a:extLst>
              <a:ext uri="{FF2B5EF4-FFF2-40B4-BE49-F238E27FC236}">
                <a16:creationId xmlns:a16="http://schemas.microsoft.com/office/drawing/2014/main" id="{8E4E7FE2-2137-46C2-A2AD-599D46DE6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8401" y="3962970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5" name="Line 17">
            <a:extLst>
              <a:ext uri="{FF2B5EF4-FFF2-40B4-BE49-F238E27FC236}">
                <a16:creationId xmlns:a16="http://schemas.microsoft.com/office/drawing/2014/main" id="{5A56E0A4-2A8C-412A-918D-4097025C14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8876" y="4543995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6" name="Text Box 18">
            <a:extLst>
              <a:ext uri="{FF2B5EF4-FFF2-40B4-BE49-F238E27FC236}">
                <a16:creationId xmlns:a16="http://schemas.microsoft.com/office/drawing/2014/main" id="{440B184D-8842-491B-AF95-A5DDCA28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714" y="5725095"/>
            <a:ext cx="1038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server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0237" name="Object 19">
            <a:extLst>
              <a:ext uri="{FF2B5EF4-FFF2-40B4-BE49-F238E27FC236}">
                <a16:creationId xmlns:a16="http://schemas.microsoft.com/office/drawing/2014/main" id="{9D5D3134-4BA4-4049-A284-6795D769E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648904"/>
              </p:ext>
            </p:extLst>
          </p:nvPr>
        </p:nvGraphicFramePr>
        <p:xfrm>
          <a:off x="7166176" y="3475608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180237" name="Object 19">
                        <a:extLst>
                          <a:ext uri="{FF2B5EF4-FFF2-40B4-BE49-F238E27FC236}">
                            <a16:creationId xmlns:a16="http://schemas.microsoft.com/office/drawing/2014/main" id="{9D5D3134-4BA4-4049-A284-6795D769E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6176" y="3475608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238" name="Group 20">
            <a:extLst>
              <a:ext uri="{FF2B5EF4-FFF2-40B4-BE49-F238E27FC236}">
                <a16:creationId xmlns:a16="http://schemas.microsoft.com/office/drawing/2014/main" id="{D214F4FC-601C-4DE6-AE9F-F79B559B5824}"/>
              </a:ext>
            </a:extLst>
          </p:cNvPr>
          <p:cNvGrpSpPr>
            <a:grpSpLocks/>
          </p:cNvGrpSpPr>
          <p:nvPr/>
        </p:nvGrpSpPr>
        <p:grpSpPr bwMode="auto">
          <a:xfrm>
            <a:off x="7209038" y="3816920"/>
            <a:ext cx="1136650" cy="1584325"/>
            <a:chOff x="649" y="2260"/>
            <a:chExt cx="716" cy="998"/>
          </a:xfrm>
        </p:grpSpPr>
        <p:sp>
          <p:nvSpPr>
            <p:cNvPr id="180247" name="Rectangle 21">
              <a:extLst>
                <a:ext uri="{FF2B5EF4-FFF2-40B4-BE49-F238E27FC236}">
                  <a16:creationId xmlns:a16="http://schemas.microsoft.com/office/drawing/2014/main" id="{6F4A9992-0C45-43D4-8F7B-0696508B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48" name="Text Box 22">
              <a:extLst>
                <a:ext uri="{FF2B5EF4-FFF2-40B4-BE49-F238E27FC236}">
                  <a16:creationId xmlns:a16="http://schemas.microsoft.com/office/drawing/2014/main" id="{71F1E9D4-B1C5-4D6F-AA3F-8C36823AB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process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80249" name="Group 23">
              <a:extLst>
                <a:ext uri="{FF2B5EF4-FFF2-40B4-BE49-F238E27FC236}">
                  <a16:creationId xmlns:a16="http://schemas.microsoft.com/office/drawing/2014/main" id="{CA9FE321-D814-48FD-B122-26092B76B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180253" name="Text Box 24">
                <a:extLst>
                  <a:ext uri="{FF2B5EF4-FFF2-40B4-BE49-F238E27FC236}">
                    <a16:creationId xmlns:a16="http://schemas.microsoft.com/office/drawing/2014/main" id="{5A867136-9648-4477-AD6D-8E77AD808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TCP with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buffers,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variables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0254" name="Rectangle 25">
                <a:extLst>
                  <a:ext uri="{FF2B5EF4-FFF2-40B4-BE49-F238E27FC236}">
                    <a16:creationId xmlns:a16="http://schemas.microsoft.com/office/drawing/2014/main" id="{27AA6E95-CBBB-4091-BB19-ACCB4C85A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0250" name="Group 26">
              <a:extLst>
                <a:ext uri="{FF2B5EF4-FFF2-40B4-BE49-F238E27FC236}">
                  <a16:creationId xmlns:a16="http://schemas.microsoft.com/office/drawing/2014/main" id="{8367B48D-C3AD-4678-97C5-739394E8F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180251" name="Rectangle 27">
                <a:extLst>
                  <a:ext uri="{FF2B5EF4-FFF2-40B4-BE49-F238E27FC236}">
                    <a16:creationId xmlns:a16="http://schemas.microsoft.com/office/drawing/2014/main" id="{A797D7B6-28C7-4659-B210-4C7EBF323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0252" name="Text Box 28">
                <a:extLst>
                  <a:ext uri="{FF2B5EF4-FFF2-40B4-BE49-F238E27FC236}">
                    <a16:creationId xmlns:a16="http://schemas.microsoft.com/office/drawing/2014/main" id="{22A43762-B443-4D8E-B5D4-B9F5EDEA5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bg1"/>
                    </a:solidFill>
                    <a:ea typeface="宋体" panose="02010600030101010101" pitchFamily="2" charset="-122"/>
                  </a:rPr>
                  <a:t>socket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80239" name="Text Box 29">
            <a:extLst>
              <a:ext uri="{FF2B5EF4-FFF2-40B4-BE49-F238E27FC236}">
                <a16:creationId xmlns:a16="http://schemas.microsoft.com/office/drawing/2014/main" id="{284766DB-F94D-40AC-9E4C-27463B8BF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652" y="3586732"/>
            <a:ext cx="14303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developer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0240" name="Text Box 30">
            <a:extLst>
              <a:ext uri="{FF2B5EF4-FFF2-40B4-BE49-F238E27FC236}">
                <a16:creationId xmlns:a16="http://schemas.microsoft.com/office/drawing/2014/main" id="{D7EB5829-677D-48CE-835E-0C02E637E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413" y="4501132"/>
            <a:ext cx="14303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operating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system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0241" name="Line 31">
            <a:extLst>
              <a:ext uri="{FF2B5EF4-FFF2-40B4-BE49-F238E27FC236}">
                <a16:creationId xmlns:a16="http://schemas.microsoft.com/office/drawing/2014/main" id="{4E76E21F-C389-4B20-B593-B97DCD4607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4751" y="3829620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42" name="Line 32">
            <a:extLst>
              <a:ext uri="{FF2B5EF4-FFF2-40B4-BE49-F238E27FC236}">
                <a16:creationId xmlns:a16="http://schemas.microsoft.com/office/drawing/2014/main" id="{30191E01-67AD-4BEA-80BB-D0C24912AB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5226" y="4410645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43" name="Text Box 33">
            <a:extLst>
              <a:ext uri="{FF2B5EF4-FFF2-40B4-BE49-F238E27FC236}">
                <a16:creationId xmlns:a16="http://schemas.microsoft.com/office/drawing/2014/main" id="{DC58171E-70C0-4FC4-8D47-167CBED49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314" y="5563170"/>
            <a:ext cx="1038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server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0244" name="Freeform 34">
            <a:extLst>
              <a:ext uri="{FF2B5EF4-FFF2-40B4-BE49-F238E27FC236}">
                <a16:creationId xmlns:a16="http://schemas.microsoft.com/office/drawing/2014/main" id="{CFE89890-9511-4EFA-9335-EDD5D5C30B03}"/>
              </a:ext>
            </a:extLst>
          </p:cNvPr>
          <p:cNvSpPr>
            <a:spLocks/>
          </p:cNvSpPr>
          <p:nvPr/>
        </p:nvSpPr>
        <p:spPr bwMode="auto">
          <a:xfrm>
            <a:off x="5032577" y="4296345"/>
            <a:ext cx="1798637" cy="1674813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45" name="Text Box 35">
            <a:extLst>
              <a:ext uri="{FF2B5EF4-FFF2-40B4-BE49-F238E27FC236}">
                <a16:creationId xmlns:a16="http://schemas.microsoft.com/office/drawing/2014/main" id="{0D23C483-9E5D-4948-A690-434552C9F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13" y="4905945"/>
            <a:ext cx="116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internet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0246" name="Line 36">
            <a:extLst>
              <a:ext uri="{FF2B5EF4-FFF2-40B4-BE49-F238E27FC236}">
                <a16:creationId xmlns:a16="http://schemas.microsoft.com/office/drawing/2014/main" id="{E76652FD-A3E8-48AF-96FE-5101BD5C0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276" y="4801170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2">
            <a:extLst>
              <a:ext uri="{FF2B5EF4-FFF2-40B4-BE49-F238E27FC236}">
                <a16:creationId xmlns:a16="http://schemas.microsoft.com/office/drawing/2014/main" id="{60E6D8A1-3E9C-40A4-AA33-729DB80A5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ＭＳ Ｐゴシック" panose="020B0600070205080204" pitchFamily="34" charset="-128"/>
              </a:rPr>
              <a:t>服务器使用多个</a:t>
            </a:r>
            <a:r>
              <a:rPr lang="en-US" altLang="zh-CN" sz="3600">
                <a:ea typeface="ＭＳ Ｐゴシック" panose="020B0600070205080204" pitchFamily="34" charset="-128"/>
              </a:rPr>
              <a:t>套接字服务客户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885" name="Rectangle 3">
            <a:extLst>
              <a:ext uri="{FF2B5EF4-FFF2-40B4-BE49-F238E27FC236}">
                <a16:creationId xmlns:a16="http://schemas.microsoft.com/office/drawing/2014/main" id="{AA8E19AC-9D17-4ABD-975C-D908CCEBB6F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587577" y="1942778"/>
            <a:ext cx="3962400" cy="4491037"/>
          </a:xfrm>
        </p:spPr>
        <p:txBody>
          <a:bodyPr/>
          <a:lstStyle/>
          <a:p>
            <a:r>
              <a:rPr lang="en-US" altLang="zh-CN" sz="2400" dirty="0" err="1">
                <a:ea typeface="宋体" panose="02010600030101010101" pitchFamily="2" charset="-122"/>
              </a:rPr>
              <a:t>服务器进程在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欢迎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套接字</a:t>
            </a:r>
            <a:r>
              <a:rPr lang="zh-CN" altLang="en-US" sz="2400" dirty="0">
                <a:ea typeface="宋体" panose="02010600030101010101" pitchFamily="2" charset="-122"/>
              </a:rPr>
              <a:t>上</a:t>
            </a:r>
            <a:r>
              <a:rPr lang="en-US" altLang="zh-CN" sz="2400" dirty="0" err="1">
                <a:ea typeface="宋体" panose="02010600030101010101" pitchFamily="2" charset="-122"/>
              </a:rPr>
              <a:t>等待客户的连接请求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客户</a:t>
            </a:r>
            <a:r>
              <a:rPr lang="zh-CN" altLang="en-US" sz="2400" dirty="0">
                <a:ea typeface="宋体" panose="02010600030101010101" pitchFamily="2" charset="-122"/>
              </a:rPr>
              <a:t>进程需要通信时，</a:t>
            </a:r>
            <a:r>
              <a:rPr lang="en-US" altLang="zh-CN" sz="2400" dirty="0" err="1">
                <a:ea typeface="宋体" panose="02010600030101010101" pitchFamily="2" charset="-122"/>
              </a:rPr>
              <a:t>创建</a:t>
            </a:r>
            <a:r>
              <a:rPr lang="zh-CN" altLang="en-US" sz="2400" dirty="0">
                <a:ea typeface="宋体" panose="02010600030101010101" pitchFamily="2" charset="-122"/>
              </a:rPr>
              <a:t>一个客户套接字，</a:t>
            </a:r>
            <a:r>
              <a:rPr lang="en-US" altLang="zh-CN" sz="2400" dirty="0" err="1">
                <a:ea typeface="宋体" panose="02010600030101010101" pitchFamily="2" charset="-122"/>
              </a:rPr>
              <a:t>与服务器</a:t>
            </a:r>
            <a:r>
              <a:rPr lang="zh-CN" altLang="en-US" sz="2400" dirty="0">
                <a:ea typeface="宋体" panose="02010600030101010101" pitchFamily="2" charset="-122"/>
              </a:rPr>
              <a:t>欢迎套接字</a:t>
            </a:r>
            <a:r>
              <a:rPr lang="en-US" altLang="zh-CN" sz="2400" dirty="0" err="1">
                <a:ea typeface="宋体" panose="02010600030101010101" pitchFamily="2" charset="-122"/>
              </a:rPr>
              <a:t>通信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在此过程中，客户TCP</a:t>
            </a:r>
            <a:r>
              <a:rPr lang="zh-CN" altLang="en-US" dirty="0">
                <a:ea typeface="宋体" panose="02010600030101010101" pitchFamily="2" charset="-122"/>
              </a:rPr>
              <a:t>向</a:t>
            </a:r>
            <a:r>
              <a:rPr lang="en-US" altLang="zh-CN" dirty="0" err="1">
                <a:ea typeface="宋体" panose="02010600030101010101" pitchFamily="2" charset="-122"/>
              </a:rPr>
              <a:t>服务器TCP</a:t>
            </a:r>
            <a:r>
              <a:rPr lang="zh-CN" altLang="en-US" dirty="0">
                <a:ea typeface="宋体" panose="02010600030101010101" pitchFamily="2" charset="-122"/>
              </a:rPr>
              <a:t>发送</a:t>
            </a:r>
            <a:r>
              <a:rPr lang="en-US" altLang="zh-CN" dirty="0" err="1">
                <a:ea typeface="宋体" panose="02010600030101010101" pitchFamily="2" charset="-122"/>
              </a:rPr>
              <a:t>连接</a:t>
            </a:r>
            <a:r>
              <a:rPr lang="zh-CN" altLang="en-US" dirty="0">
                <a:ea typeface="宋体" panose="02010600030101010101" pitchFamily="2" charset="-122"/>
              </a:rPr>
              <a:t>请求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23910" name="Rectangle 4">
            <a:extLst>
              <a:ext uri="{FF2B5EF4-FFF2-40B4-BE49-F238E27FC236}">
                <a16:creationId xmlns:a16="http://schemas.microsoft.com/office/drawing/2014/main" id="{0D9B0643-E59E-4EDF-9440-DDD3A360D95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241742" y="1942778"/>
            <a:ext cx="4198938" cy="4179887"/>
          </a:xfrm>
        </p:spPr>
        <p:txBody>
          <a:bodyPr/>
          <a:lstStyle/>
          <a:p>
            <a:pPr marL="342900" lvl="1" indent="-342900">
              <a:buSzPct val="85000"/>
              <a:buFont typeface="ZapfDingbats" pitchFamily="82" charset="2"/>
              <a:buChar char="r"/>
              <a:defRPr/>
            </a:pPr>
            <a:r>
              <a:rPr lang="en-US" altLang="zh-CN" dirty="0" err="1">
                <a:ea typeface="宋体" pitchFamily="2" charset="-122"/>
              </a:rPr>
              <a:t>服务器</a:t>
            </a:r>
            <a:r>
              <a:rPr lang="zh-CN" altLang="en-US" dirty="0">
                <a:ea typeface="宋体" pitchFamily="2" charset="-122"/>
              </a:rPr>
              <a:t>进程</a:t>
            </a:r>
            <a:r>
              <a:rPr lang="en-US" altLang="zh-CN" dirty="0" err="1">
                <a:ea typeface="宋体" pitchFamily="2" charset="-122"/>
              </a:rPr>
              <a:t>创建</a:t>
            </a:r>
            <a:r>
              <a:rPr lang="zh-CN" altLang="en-US" dirty="0">
                <a:ea typeface="宋体" pitchFamily="2" charset="-122"/>
              </a:rPr>
              <a:t>一个临时</a:t>
            </a:r>
            <a:r>
              <a:rPr lang="en-US" altLang="zh-CN" dirty="0" err="1">
                <a:ea typeface="宋体" pitchFamily="2" charset="-122"/>
              </a:rPr>
              <a:t>套接字</a:t>
            </a:r>
            <a:r>
              <a:rPr lang="zh-CN" altLang="en-US" dirty="0">
                <a:ea typeface="宋体" pitchFamily="2" charset="-122"/>
              </a:rPr>
              <a:t>（称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连接套接字</a:t>
            </a:r>
            <a:r>
              <a:rPr lang="zh-CN" altLang="en-US" dirty="0">
                <a:ea typeface="宋体" pitchFamily="2" charset="-122"/>
              </a:rPr>
              <a:t>）和一个新的服务器进程</a:t>
            </a:r>
            <a:r>
              <a:rPr lang="en-US" altLang="zh-CN" dirty="0">
                <a:ea typeface="宋体" pitchFamily="2" charset="-122"/>
              </a:rPr>
              <a:t>，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en-US" altLang="zh-CN" dirty="0" err="1">
                <a:ea typeface="宋体" pitchFamily="2" charset="-122"/>
              </a:rPr>
              <a:t>客户</a:t>
            </a:r>
            <a:r>
              <a:rPr lang="zh-CN" altLang="en-US" dirty="0">
                <a:ea typeface="宋体" pitchFamily="2" charset="-122"/>
              </a:rPr>
              <a:t>进程</a:t>
            </a:r>
            <a:r>
              <a:rPr lang="en-US" altLang="zh-CN" dirty="0" err="1">
                <a:ea typeface="宋体" pitchFamily="2" charset="-122"/>
              </a:rPr>
              <a:t>通信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2400" dirty="0">
                <a:ea typeface="宋体" pitchFamily="2" charset="-122"/>
              </a:rPr>
              <a:t>服务器进程回到欢迎套接字上继续等待</a:t>
            </a:r>
            <a:endParaRPr lang="en-US" altLang="zh-CN" sz="2400" dirty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>
                <a:ea typeface="宋体" pitchFamily="2" charset="-122"/>
              </a:rPr>
              <a:t>允许服务器同时服务多个客户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2400" dirty="0">
                <a:ea typeface="宋体" pitchFamily="2" charset="-122"/>
              </a:rPr>
              <a:t>客户服务结束后，服务器销毁进程，关闭连接套接字</a:t>
            </a:r>
            <a:endParaRPr lang="en-US" altLang="zh-CN" sz="2400" dirty="0" err="1">
              <a:ea typeface="宋体" pitchFamily="2" charset="-122"/>
            </a:endParaRPr>
          </a:p>
        </p:txBody>
      </p:sp>
      <p:sp>
        <p:nvSpPr>
          <p:cNvPr id="181251" name="灯片编号占位符 6">
            <a:extLst>
              <a:ext uri="{FF2B5EF4-FFF2-40B4-BE49-F238E27FC236}">
                <a16:creationId xmlns:a16="http://schemas.microsoft.com/office/drawing/2014/main" id="{E1705D3A-9996-480D-875D-1CD2401D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1BAB86-C1C6-48ED-9177-051B48F88F91}" type="slidenum">
              <a:rPr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build="p"/>
      <p:bldP spid="1239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2">
            <a:extLst>
              <a:ext uri="{FF2B5EF4-FFF2-40B4-BE49-F238E27FC236}">
                <a16:creationId xmlns:a16="http://schemas.microsoft.com/office/drawing/2014/main" id="{979386CF-86B6-483B-B6F6-9DD01563A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23521"/>
            <a:ext cx="7772400" cy="925512"/>
          </a:xfrm>
        </p:spPr>
        <p:txBody>
          <a:bodyPr/>
          <a:lstStyle/>
          <a:p>
            <a:r>
              <a:rPr lang="en-US" altLang="zh-CN" sz="3600" dirty="0" err="1">
                <a:ea typeface="宋体" panose="02010600030101010101" pitchFamily="2" charset="-122"/>
              </a:rPr>
              <a:t>客户-服务器交互</a:t>
            </a:r>
            <a:r>
              <a:rPr lang="zh-CN" altLang="en-US" sz="3600" dirty="0">
                <a:ea typeface="宋体" panose="02010600030101010101" pitchFamily="2" charset="-122"/>
              </a:rPr>
              <a:t>：</a:t>
            </a:r>
            <a:r>
              <a:rPr lang="en-US" altLang="zh-CN" sz="3600" dirty="0">
                <a:ea typeface="宋体" panose="02010600030101010101" pitchFamily="2" charset="-122"/>
              </a:rPr>
              <a:t>TCP</a:t>
            </a:r>
          </a:p>
        </p:txBody>
      </p:sp>
      <p:sp>
        <p:nvSpPr>
          <p:cNvPr id="182275" name="灯片编号占位符 4">
            <a:extLst>
              <a:ext uri="{FF2B5EF4-FFF2-40B4-BE49-F238E27FC236}">
                <a16:creationId xmlns:a16="http://schemas.microsoft.com/office/drawing/2014/main" id="{38366737-573B-45C2-BF22-6B0827CB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BE8A52-BC60-49CB-950A-6F662F318E64}" type="slidenum">
              <a:rPr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21" name="Text Box 4">
            <a:extLst>
              <a:ext uri="{FF2B5EF4-FFF2-40B4-BE49-F238E27FC236}">
                <a16:creationId xmlns:a16="http://schemas.microsoft.com/office/drawing/2014/main" id="{5825D123-4D33-4BF4-AC53-793F99734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9" y="3263101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等待连接请求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3C1D0741-D3E8-4175-B98B-07C612177B5A}"/>
              </a:ext>
            </a:extLst>
          </p:cNvPr>
          <p:cNvGrpSpPr>
            <a:grpSpLocks/>
          </p:cNvGrpSpPr>
          <p:nvPr/>
        </p:nvGrpSpPr>
        <p:grpSpPr bwMode="auto">
          <a:xfrm>
            <a:off x="2289175" y="2037552"/>
            <a:ext cx="3397250" cy="1303337"/>
            <a:chOff x="524" y="1255"/>
            <a:chExt cx="2140" cy="821"/>
          </a:xfrm>
        </p:grpSpPr>
        <p:grpSp>
          <p:nvGrpSpPr>
            <p:cNvPr id="182310" name="Group 7">
              <a:extLst>
                <a:ext uri="{FF2B5EF4-FFF2-40B4-BE49-F238E27FC236}">
                  <a16:creationId xmlns:a16="http://schemas.microsoft.com/office/drawing/2014/main" id="{458D4C4F-C31F-4909-98DB-4B90E500E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" y="1255"/>
              <a:ext cx="2140" cy="620"/>
              <a:chOff x="32" y="1279"/>
              <a:chExt cx="2140" cy="620"/>
            </a:xfrm>
          </p:grpSpPr>
          <p:sp>
            <p:nvSpPr>
              <p:cNvPr id="182312" name="Text Box 8">
                <a:extLst>
                  <a:ext uri="{FF2B5EF4-FFF2-40B4-BE49-F238E27FC236}">
                    <a16:creationId xmlns:a16="http://schemas.microsoft.com/office/drawing/2014/main" id="{9D927EC2-D4CD-44B1-88A5-AF61B40AF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" y="1279"/>
                <a:ext cx="21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</a:rPr>
                  <a:t>在端口x上创建欢迎套接字：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2313" name="Text Box 9">
                <a:extLst>
                  <a:ext uri="{FF2B5EF4-FFF2-40B4-BE49-F238E27FC236}">
                    <a16:creationId xmlns:a16="http://schemas.microsoft.com/office/drawing/2014/main" id="{2B3633C7-BCC6-49E2-9641-8DCE631D2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" y="1492"/>
                <a:ext cx="13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welcomeSocket </a:t>
                </a: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= 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ServerSocket()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2311" name="Line 10">
              <a:extLst>
                <a:ext uri="{FF2B5EF4-FFF2-40B4-BE49-F238E27FC236}">
                  <a16:creationId xmlns:a16="http://schemas.microsoft.com/office/drawing/2014/main" id="{A58E1D03-779F-46B9-AB24-63BE9DB9A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1">
            <a:extLst>
              <a:ext uri="{FF2B5EF4-FFF2-40B4-BE49-F238E27FC236}">
                <a16:creationId xmlns:a16="http://schemas.microsoft.com/office/drawing/2014/main" id="{74AD2355-3B6B-415D-96D9-F7D452D810BA}"/>
              </a:ext>
            </a:extLst>
          </p:cNvPr>
          <p:cNvGrpSpPr>
            <a:grpSpLocks/>
          </p:cNvGrpSpPr>
          <p:nvPr/>
        </p:nvGrpSpPr>
        <p:grpSpPr bwMode="auto">
          <a:xfrm>
            <a:off x="6610351" y="2355288"/>
            <a:ext cx="2811463" cy="1037144"/>
            <a:chOff x="3408" y="730"/>
            <a:chExt cx="1771" cy="959"/>
          </a:xfrm>
        </p:grpSpPr>
        <p:sp>
          <p:nvSpPr>
            <p:cNvPr id="182308" name="Text Box 12">
              <a:extLst>
                <a:ext uri="{FF2B5EF4-FFF2-40B4-BE49-F238E27FC236}">
                  <a16:creationId xmlns:a16="http://schemas.microsoft.com/office/drawing/2014/main" id="{CD8DC9A2-4484-49B1-B687-6B56912B4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730"/>
              <a:ext cx="1771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创建</a:t>
              </a:r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</a:rPr>
                <a:t>本地套接字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 typeface="ZapfDingbats" pitchFamily="82" charset="2"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clientSocket </a:t>
              </a: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= Socket()</a:t>
              </a:r>
            </a:p>
          </p:txBody>
        </p:sp>
        <p:sp>
          <p:nvSpPr>
            <p:cNvPr id="182309" name="Text Box 13">
              <a:extLst>
                <a:ext uri="{FF2B5EF4-FFF2-40B4-BE49-F238E27FC236}">
                  <a16:creationId xmlns:a16="http://schemas.microsoft.com/office/drawing/2014/main" id="{94CB0B79-B2A0-45AA-B074-8DE91145D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" y="1347"/>
              <a:ext cx="116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4">
            <a:extLst>
              <a:ext uri="{FF2B5EF4-FFF2-40B4-BE49-F238E27FC236}">
                <a16:creationId xmlns:a16="http://schemas.microsoft.com/office/drawing/2014/main" id="{69891C95-F7E9-40AD-8FE9-78F754B9B417}"/>
              </a:ext>
            </a:extLst>
          </p:cNvPr>
          <p:cNvGrpSpPr>
            <a:grpSpLocks/>
          </p:cNvGrpSpPr>
          <p:nvPr/>
        </p:nvGrpSpPr>
        <p:grpSpPr bwMode="auto">
          <a:xfrm>
            <a:off x="2803526" y="5406226"/>
            <a:ext cx="6348413" cy="1009650"/>
            <a:chOff x="848" y="3377"/>
            <a:chExt cx="3999" cy="636"/>
          </a:xfrm>
        </p:grpSpPr>
        <p:sp>
          <p:nvSpPr>
            <p:cNvPr id="182302" name="Text Box 15">
              <a:extLst>
                <a:ext uri="{FF2B5EF4-FFF2-40B4-BE49-F238E27FC236}">
                  <a16:creationId xmlns:a16="http://schemas.microsoft.com/office/drawing/2014/main" id="{39C4D660-0BA5-44EA-91F6-947EE0AE8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" y="3732"/>
              <a:ext cx="15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关闭</a:t>
              </a:r>
              <a:r>
                <a:rPr lang="en-US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connectionSocket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2303" name="Line 16">
              <a:extLst>
                <a:ext uri="{FF2B5EF4-FFF2-40B4-BE49-F238E27FC236}">
                  <a16:creationId xmlns:a16="http://schemas.microsoft.com/office/drawing/2014/main" id="{2A9BC216-4EC9-4CAB-A117-CA5F1E690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82304" name="Group 18">
              <a:extLst>
                <a:ext uri="{FF2B5EF4-FFF2-40B4-BE49-F238E27FC236}">
                  <a16:creationId xmlns:a16="http://schemas.microsoft.com/office/drawing/2014/main" id="{06C1DBEE-43BF-42E5-A317-2BE00FD69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5" y="3377"/>
              <a:ext cx="1482" cy="636"/>
              <a:chOff x="3365" y="3377"/>
              <a:chExt cx="1482" cy="636"/>
            </a:xfrm>
          </p:grpSpPr>
          <p:sp>
            <p:nvSpPr>
              <p:cNvPr id="182305" name="Text Box 19">
                <a:extLst>
                  <a:ext uri="{FF2B5EF4-FFF2-40B4-BE49-F238E27FC236}">
                    <a16:creationId xmlns:a16="http://schemas.microsoft.com/office/drawing/2014/main" id="{3085EF63-075C-40A8-B8CA-083DDD561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148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从</a:t>
                </a:r>
                <a:r>
                  <a:rPr lang="en-US" altLang="zh-CN" sz="18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clientSocket</a:t>
                </a: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读响应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2306" name="Text Box 20">
                <a:extLst>
                  <a:ext uri="{FF2B5EF4-FFF2-40B4-BE49-F238E27FC236}">
                    <a16:creationId xmlns:a16="http://schemas.microsoft.com/office/drawing/2014/main" id="{89F1D413-D814-4CF5-9335-A07666114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9" y="3780"/>
                <a:ext cx="119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关闭</a:t>
                </a:r>
                <a:r>
                  <a:rPr lang="en-US" altLang="zh-CN" sz="18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clientSocket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2307" name="Line 21">
                <a:extLst>
                  <a:ext uri="{FF2B5EF4-FFF2-40B4-BE49-F238E27FC236}">
                    <a16:creationId xmlns:a16="http://schemas.microsoft.com/office/drawing/2014/main" id="{CA795F4B-7CCC-42A1-895F-73CEAC015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5" y="3589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82281" name="Text Box 22">
            <a:extLst>
              <a:ext uri="{FF2B5EF4-FFF2-40B4-BE49-F238E27FC236}">
                <a16:creationId xmlns:a16="http://schemas.microsoft.com/office/drawing/2014/main" id="{259E0C3C-B546-47EE-9A59-5F5E868B9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04151"/>
            <a:ext cx="339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Server </a:t>
            </a:r>
            <a:r>
              <a:rPr lang="en-US" altLang="zh-CN" sz="1800">
                <a:ea typeface="宋体" panose="02010600030101010101" pitchFamily="2" charset="-122"/>
              </a:rPr>
              <a:t>(running on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hostid</a:t>
            </a:r>
            <a:r>
              <a:rPr lang="en-US" altLang="zh-CN" sz="1800">
                <a:ea typeface="宋体" panose="02010600030101010101" pitchFamily="2" charset="-122"/>
              </a:rPr>
              <a:t>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2282" name="Text Box 23">
            <a:extLst>
              <a:ext uri="{FF2B5EF4-FFF2-40B4-BE49-F238E27FC236}">
                <a16:creationId xmlns:a16="http://schemas.microsoft.com/office/drawing/2014/main" id="{BAD2C059-E224-47FC-996B-C3272EF87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1858163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Client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17AF8CC7-88FB-466E-A6DD-22914B156AF0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4012401"/>
            <a:ext cx="3713162" cy="1414462"/>
            <a:chOff x="2187" y="2499"/>
            <a:chExt cx="2339" cy="891"/>
          </a:xfrm>
        </p:grpSpPr>
        <p:sp>
          <p:nvSpPr>
            <p:cNvPr id="182297" name="Line 25">
              <a:extLst>
                <a:ext uri="{FF2B5EF4-FFF2-40B4-BE49-F238E27FC236}">
                  <a16:creationId xmlns:a16="http://schemas.microsoft.com/office/drawing/2014/main" id="{82FF7FB8-DB1A-43FB-A304-7D1F8CEFF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82298" name="Group 26">
              <a:extLst>
                <a:ext uri="{FF2B5EF4-FFF2-40B4-BE49-F238E27FC236}">
                  <a16:creationId xmlns:a16="http://schemas.microsoft.com/office/drawing/2014/main" id="{B11B5958-99FB-4818-8973-EAA03F14D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7" y="2499"/>
              <a:ext cx="2339" cy="574"/>
              <a:chOff x="2187" y="2499"/>
              <a:chExt cx="2339" cy="574"/>
            </a:xfrm>
          </p:grpSpPr>
          <p:sp>
            <p:nvSpPr>
              <p:cNvPr id="182299" name="Text Box 27">
                <a:extLst>
                  <a:ext uri="{FF2B5EF4-FFF2-40B4-BE49-F238E27FC236}">
                    <a16:creationId xmlns:a16="http://schemas.microsoft.com/office/drawing/2014/main" id="{63062F59-5A35-45FF-AE4E-F576A99AFC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66"/>
                <a:ext cx="1191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使用</a:t>
                </a:r>
                <a:r>
                  <a:rPr lang="en-US" altLang="zh-CN" sz="18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clientSocket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发送</a:t>
                </a:r>
                <a:r>
                  <a:rPr lang="zh-CN" altLang="en-US" sz="1800">
                    <a:latin typeface="Arial" panose="020B0604020202020204" pitchFamily="34" charset="0"/>
                    <a:ea typeface="宋体" panose="02010600030101010101" pitchFamily="2" charset="-122"/>
                  </a:rPr>
                  <a:t>服务</a:t>
                </a: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请求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2300" name="Line 28">
                <a:extLst>
                  <a:ext uri="{FF2B5EF4-FFF2-40B4-BE49-F238E27FC236}">
                    <a16:creationId xmlns:a16="http://schemas.microsoft.com/office/drawing/2014/main" id="{B6EBB769-4A89-49BA-ACA9-0EB5024EC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1" y="2499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2301" name="Line 29">
                <a:extLst>
                  <a:ext uri="{FF2B5EF4-FFF2-40B4-BE49-F238E27FC236}">
                    <a16:creationId xmlns:a16="http://schemas.microsoft.com/office/drawing/2014/main" id="{1B6D7E4F-EDCD-42C6-9FBE-57D916C24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7" y="2790"/>
                <a:ext cx="1179" cy="19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30">
            <a:extLst>
              <a:ext uri="{FF2B5EF4-FFF2-40B4-BE49-F238E27FC236}">
                <a16:creationId xmlns:a16="http://schemas.microsoft.com/office/drawing/2014/main" id="{571E98B3-5D53-4E74-9EC4-6FAF9D824827}"/>
              </a:ext>
            </a:extLst>
          </p:cNvPr>
          <p:cNvGrpSpPr>
            <a:grpSpLocks/>
          </p:cNvGrpSpPr>
          <p:nvPr/>
        </p:nvGrpSpPr>
        <p:grpSpPr bwMode="auto">
          <a:xfrm>
            <a:off x="2760664" y="4150514"/>
            <a:ext cx="4097337" cy="1616075"/>
            <a:chOff x="821" y="2586"/>
            <a:chExt cx="2581" cy="1018"/>
          </a:xfrm>
        </p:grpSpPr>
        <p:sp>
          <p:nvSpPr>
            <p:cNvPr id="182292" name="Text Box 31">
              <a:extLst>
                <a:ext uri="{FF2B5EF4-FFF2-40B4-BE49-F238E27FC236}">
                  <a16:creationId xmlns:a16="http://schemas.microsoft.com/office/drawing/2014/main" id="{0DD01588-1B60-48D3-BCF4-14998182B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43"/>
              <a:ext cx="17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从</a:t>
              </a:r>
              <a:r>
                <a:rPr lang="en-US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connectionSocket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读服务请求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2293" name="Text Box 32">
              <a:extLst>
                <a:ext uri="{FF2B5EF4-FFF2-40B4-BE49-F238E27FC236}">
                  <a16:creationId xmlns:a16="http://schemas.microsoft.com/office/drawing/2014/main" id="{F93A54E2-373E-4121-A3DD-177F34DFD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7"/>
              <a:ext cx="126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写响应到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connectionSocket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2294" name="Line 33">
              <a:extLst>
                <a:ext uri="{FF2B5EF4-FFF2-40B4-BE49-F238E27FC236}">
                  <a16:creationId xmlns:a16="http://schemas.microsoft.com/office/drawing/2014/main" id="{37A93D6B-0572-4BDC-894C-ADB1E7FEA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2295" name="Line 34">
              <a:extLst>
                <a:ext uri="{FF2B5EF4-FFF2-40B4-BE49-F238E27FC236}">
                  <a16:creationId xmlns:a16="http://schemas.microsoft.com/office/drawing/2014/main" id="{D21D26E7-C1B1-4366-A417-88866F732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2296" name="Line 35">
              <a:extLst>
                <a:ext uri="{FF2B5EF4-FFF2-40B4-BE49-F238E27FC236}">
                  <a16:creationId xmlns:a16="http://schemas.microsoft.com/office/drawing/2014/main" id="{81843899-CEBA-4090-A3E4-EC6242043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" y="3355"/>
              <a:ext cx="1260" cy="13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B68248CD-7F57-451D-B17F-55C29B33AC76}"/>
              </a:ext>
            </a:extLst>
          </p:cNvPr>
          <p:cNvGrpSpPr>
            <a:grpSpLocks/>
          </p:cNvGrpSpPr>
          <p:nvPr/>
        </p:nvGrpSpPr>
        <p:grpSpPr bwMode="auto">
          <a:xfrm>
            <a:off x="4381501" y="3086888"/>
            <a:ext cx="2200275" cy="641350"/>
            <a:chOff x="1842" y="1916"/>
            <a:chExt cx="1386" cy="404"/>
          </a:xfrm>
        </p:grpSpPr>
        <p:sp>
          <p:nvSpPr>
            <p:cNvPr id="182290" name="Line 37">
              <a:extLst>
                <a:ext uri="{FF2B5EF4-FFF2-40B4-BE49-F238E27FC236}">
                  <a16:creationId xmlns:a16="http://schemas.microsoft.com/office/drawing/2014/main" id="{63029C01-5904-458F-AB7C-F15528D4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2291" name="Text Box 38">
              <a:extLst>
                <a:ext uri="{FF2B5EF4-FFF2-40B4-BE49-F238E27FC236}">
                  <a16:creationId xmlns:a16="http://schemas.microsoft.com/office/drawing/2014/main" id="{0FBA3007-7E60-481E-B9E2-2EB1C6A94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宋体" panose="02010600030101010101" pitchFamily="2" charset="-122"/>
                </a:rPr>
                <a:t>TCP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宋体" panose="02010600030101010101" pitchFamily="2" charset="-122"/>
                </a:rPr>
                <a:t>connection setup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82286" name="直接箭头连接符 45">
            <a:extLst>
              <a:ext uri="{FF2B5EF4-FFF2-40B4-BE49-F238E27FC236}">
                <a16:creationId xmlns:a16="http://schemas.microsoft.com/office/drawing/2014/main" id="{9AD07CFD-24A5-4E72-814D-97D84E627C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724150" y="4296563"/>
            <a:ext cx="768350" cy="142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82287" name="直接连接符 47">
            <a:extLst>
              <a:ext uri="{FF2B5EF4-FFF2-40B4-BE49-F238E27FC236}">
                <a16:creationId xmlns:a16="http://schemas.microsoft.com/office/drawing/2014/main" id="{E0D82507-3B82-419A-A0D4-61529D9C3A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448801" y="1030289"/>
            <a:ext cx="754063" cy="276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EB803963-6543-4827-B157-59600F525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9" y="3259927"/>
            <a:ext cx="2566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连接到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hostid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port=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80E1AF0-1BD7-4B4C-BB9E-88DC344E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3548851"/>
            <a:ext cx="403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connectionSocket 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welcomeSocket.accept()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1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B388-E477-412B-91C4-5A57AC0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05F40-CB81-450E-870F-1811195B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的官方定义为：</a:t>
            </a:r>
            <a:r>
              <a:rPr lang="en-US" altLang="zh-CN" dirty="0"/>
              <a:t>Python</a:t>
            </a:r>
            <a:r>
              <a:rPr lang="zh-CN" altLang="en-US" dirty="0"/>
              <a:t>是一种解释型的、面向对象的、带有动态语义的高级程序设计语言。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语言具有很强的面向对象特性，而且简化了面向对象的实现，它消除了保护类型、抽象类、接口等面向对象的元素，使得面向对象的概念更容易理解。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696639-691F-4020-921E-353C57EA2E99}"/>
              </a:ext>
            </a:extLst>
          </p:cNvPr>
          <p:cNvSpPr txBox="1"/>
          <p:nvPr/>
        </p:nvSpPr>
        <p:spPr>
          <a:xfrm>
            <a:off x="1097280" y="4868650"/>
            <a:ext cx="8049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基础教程：</a:t>
            </a:r>
            <a:r>
              <a:rPr lang="en-US" altLang="zh-CN" b="1" dirty="0"/>
              <a:t>https://www.runoob.com/python3/python3-tutorial.html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0990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8">
            <a:extLst>
              <a:ext uri="{FF2B5EF4-FFF2-40B4-BE49-F238E27FC236}">
                <a16:creationId xmlns:a16="http://schemas.microsoft.com/office/drawing/2014/main" id="{DFB2A6C2-2D5C-435E-A47A-BEAB8A30B6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B549D1-AA8E-4785-9EBF-3D7D23F52BD4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3300" name="Rectangle 2">
            <a:extLst>
              <a:ext uri="{FF2B5EF4-FFF2-40B4-BE49-F238E27FC236}">
                <a16:creationId xmlns:a16="http://schemas.microsoft.com/office/drawing/2014/main" id="{F356D0C1-3D1B-4ED4-B95C-64892AD3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88900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99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Example app: TCP server</a:t>
            </a:r>
            <a:endParaRPr lang="en-US" altLang="zh-CN" sz="4400">
              <a:solidFill>
                <a:srgbClr val="000099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sp>
        <p:nvSpPr>
          <p:cNvPr id="183301" name="TextBox 1">
            <a:extLst>
              <a:ext uri="{FF2B5EF4-FFF2-40B4-BE49-F238E27FC236}">
                <a16:creationId xmlns:a16="http://schemas.microsoft.com/office/drawing/2014/main" id="{962F22D6-2B7D-4EAB-B804-41E628B16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1" y="1651000"/>
            <a:ext cx="6340475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from socket import *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serverPort</a:t>
            </a:r>
            <a:r>
              <a:rPr lang="en-US" altLang="zh-CN" sz="2000" dirty="0">
                <a:ea typeface="宋体" panose="02010600030101010101" pitchFamily="2" charset="-122"/>
              </a:rPr>
              <a:t> = 12000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serverSocket</a:t>
            </a:r>
            <a:r>
              <a:rPr lang="en-US" altLang="zh-CN" sz="2000" dirty="0">
                <a:ea typeface="宋体" panose="02010600030101010101" pitchFamily="2" charset="-122"/>
              </a:rPr>
              <a:t> = socket(AF_INET,SOCK_STREAM)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serverSocket.bind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((‘’,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serverPort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))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serverSocket.listen</a:t>
            </a:r>
            <a:r>
              <a:rPr lang="en-US" altLang="zh-CN" sz="2000" dirty="0">
                <a:ea typeface="宋体" panose="02010600030101010101" pitchFamily="2" charset="-122"/>
              </a:rPr>
              <a:t>(1)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print(</a:t>
            </a:r>
            <a:r>
              <a:rPr lang="en-US" altLang="en-US" sz="2000" dirty="0"/>
              <a:t>‘</a:t>
            </a:r>
            <a:r>
              <a:rPr lang="en-US" altLang="zh-CN" sz="2000" dirty="0">
                <a:ea typeface="宋体" panose="02010600030101010101" pitchFamily="2" charset="-122"/>
              </a:rPr>
              <a:t>The server is ready to receive</a:t>
            </a:r>
            <a:r>
              <a:rPr lang="en-US" altLang="en-US" sz="2000" dirty="0"/>
              <a:t>’)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while 1: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connectionSocket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serverSocket.accept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()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sentence =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connectionSocket.recv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(1024)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dirty="0" err="1">
                <a:ea typeface="宋体" panose="02010600030101010101" pitchFamily="2" charset="-122"/>
              </a:rPr>
              <a:t>capitalizedSentence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ea typeface="宋体" panose="02010600030101010101" pitchFamily="2" charset="-122"/>
              </a:rPr>
              <a:t>sentence.upper</a:t>
            </a:r>
            <a:r>
              <a:rPr lang="en-US" altLang="zh-CN" sz="2000" dirty="0">
                <a:ea typeface="宋体" panose="02010600030101010101" pitchFamily="2" charset="-122"/>
              </a:rPr>
              <a:t>()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connectionSocket.send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capitalizedSentence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ea typeface="宋体" panose="02010600030101010101" pitchFamily="2" charset="-122"/>
              </a:rPr>
              <a:t>connectionSocket.close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183302" name="TextBox 2">
            <a:extLst>
              <a:ext uri="{FF2B5EF4-FFF2-40B4-BE49-F238E27FC236}">
                <a16:creationId xmlns:a16="http://schemas.microsoft.com/office/drawing/2014/main" id="{DEC46750-06C2-4E8E-852B-1407D4314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1168401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2400" i="1">
                <a:solidFill>
                  <a:srgbClr val="CC0000"/>
                </a:solidFill>
                <a:ea typeface="宋体" panose="02010600030101010101" pitchFamily="2" charset="-122"/>
              </a:rPr>
              <a:t>Python TCPServer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CDF47244-A75E-4536-AD53-C90021F88CF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173289"/>
            <a:ext cx="2559050" cy="566737"/>
            <a:chOff x="151614" y="2173972"/>
            <a:chExt cx="2559082" cy="566309"/>
          </a:xfrm>
        </p:grpSpPr>
        <p:sp>
          <p:nvSpPr>
            <p:cNvPr id="183320" name="TextBox 31">
              <a:extLst>
                <a:ext uri="{FF2B5EF4-FFF2-40B4-BE49-F238E27FC236}">
                  <a16:creationId xmlns:a16="http://schemas.microsoft.com/office/drawing/2014/main" id="{C30B6425-E626-4173-A125-AB57AB6A6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14" y="2173972"/>
              <a:ext cx="2559082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create TCP welcoming</a:t>
              </a:r>
            </a:p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socket</a:t>
              </a:r>
            </a:p>
          </p:txBody>
        </p:sp>
        <p:cxnSp>
          <p:nvCxnSpPr>
            <p:cNvPr id="183321" name="Straight Connector 32">
              <a:extLst>
                <a:ext uri="{FF2B5EF4-FFF2-40B4-BE49-F238E27FC236}">
                  <a16:creationId xmlns:a16="http://schemas.microsoft.com/office/drawing/2014/main" id="{690636CA-C1D9-42A9-A52C-CD5ED25229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95045" y="2596011"/>
              <a:ext cx="930227" cy="1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5F6F0A26-03A1-4AFA-A954-6C60D37B0BBA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3036890"/>
            <a:ext cx="2540000" cy="738664"/>
            <a:chOff x="169076" y="2884812"/>
            <a:chExt cx="2541127" cy="737740"/>
          </a:xfrm>
        </p:grpSpPr>
        <p:sp>
          <p:nvSpPr>
            <p:cNvPr id="183318" name="TextBox 26">
              <a:extLst>
                <a:ext uri="{FF2B5EF4-FFF2-40B4-BE49-F238E27FC236}">
                  <a16:creationId xmlns:a16="http://schemas.microsoft.com/office/drawing/2014/main" id="{EC50A802-2FC1-46DB-97F5-37795D3A0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76" y="2884812"/>
              <a:ext cx="2271818" cy="737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server begins listening for  incoming TCP requests</a:t>
              </a:r>
            </a:p>
          </p:txBody>
        </p:sp>
        <p:cxnSp>
          <p:nvCxnSpPr>
            <p:cNvPr id="183319" name="Straight Connector 30">
              <a:extLst>
                <a:ext uri="{FF2B5EF4-FFF2-40B4-BE49-F238E27FC236}">
                  <a16:creationId xmlns:a16="http://schemas.microsoft.com/office/drawing/2014/main" id="{AB2F8F50-372A-4868-B8D1-8255829FA7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82674" y="3169104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011FCA03-579E-45E0-A356-82724FDAEB56}"/>
              </a:ext>
            </a:extLst>
          </p:cNvPr>
          <p:cNvGrpSpPr>
            <a:grpSpLocks/>
          </p:cNvGrpSpPr>
          <p:nvPr/>
        </p:nvGrpSpPr>
        <p:grpSpPr bwMode="auto">
          <a:xfrm>
            <a:off x="2052639" y="3816348"/>
            <a:ext cx="2155825" cy="502702"/>
            <a:chOff x="553383" y="3714241"/>
            <a:chExt cx="2157273" cy="504011"/>
          </a:xfrm>
        </p:grpSpPr>
        <p:sp>
          <p:nvSpPr>
            <p:cNvPr id="183316" name="TextBox 34">
              <a:extLst>
                <a:ext uri="{FF2B5EF4-FFF2-40B4-BE49-F238E27FC236}">
                  <a16:creationId xmlns:a16="http://schemas.microsoft.com/office/drawing/2014/main" id="{FECEE511-E613-45A4-899F-8BC0900DD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383" y="3714241"/>
              <a:ext cx="1194763" cy="504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600"/>
                </a:lnSpc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loop forever</a:t>
              </a:r>
            </a:p>
          </p:txBody>
        </p:sp>
        <p:cxnSp>
          <p:nvCxnSpPr>
            <p:cNvPr id="183317" name="Straight Connector 35">
              <a:extLst>
                <a:ext uri="{FF2B5EF4-FFF2-40B4-BE49-F238E27FC236}">
                  <a16:creationId xmlns:a16="http://schemas.microsoft.com/office/drawing/2014/main" id="{5D5D6DE3-9F20-45F5-98FB-3D32A84C0F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66031" y="3964781"/>
              <a:ext cx="1444625" cy="39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E5AB8AFC-4333-40D9-BA01-A9189073334B}"/>
              </a:ext>
            </a:extLst>
          </p:cNvPr>
          <p:cNvGrpSpPr>
            <a:grpSpLocks/>
          </p:cNvGrpSpPr>
          <p:nvPr/>
        </p:nvGrpSpPr>
        <p:grpSpPr bwMode="auto">
          <a:xfrm>
            <a:off x="1722438" y="4176714"/>
            <a:ext cx="2813050" cy="752475"/>
            <a:chOff x="380319" y="3965998"/>
            <a:chExt cx="2392469" cy="752685"/>
          </a:xfrm>
        </p:grpSpPr>
        <p:sp>
          <p:nvSpPr>
            <p:cNvPr id="183314" name="TextBox 36">
              <a:extLst>
                <a:ext uri="{FF2B5EF4-FFF2-40B4-BE49-F238E27FC236}">
                  <a16:creationId xmlns:a16="http://schemas.microsoft.com/office/drawing/2014/main" id="{AA3C6FBE-88E0-4ED4-B9B5-A46594880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19" y="3965998"/>
              <a:ext cx="2184910" cy="752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600"/>
                </a:lnSpc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server waits on accept()</a:t>
              </a:r>
            </a:p>
            <a:p>
              <a:pPr>
                <a:lnSpc>
                  <a:spcPts val="1600"/>
                </a:lnSpc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for incoming requests, new socket created on return</a:t>
              </a:r>
            </a:p>
          </p:txBody>
        </p:sp>
        <p:cxnSp>
          <p:nvCxnSpPr>
            <p:cNvPr id="183315" name="Straight Connector 39">
              <a:extLst>
                <a:ext uri="{FF2B5EF4-FFF2-40B4-BE49-F238E27FC236}">
                  <a16:creationId xmlns:a16="http://schemas.microsoft.com/office/drawing/2014/main" id="{9FA05923-FAE5-4BFC-9325-2E133A6C63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31565" y="4229808"/>
              <a:ext cx="541223" cy="58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18BF17C9-C341-4A4C-9E04-3C88C9C4DC17}"/>
              </a:ext>
            </a:extLst>
          </p:cNvPr>
          <p:cNvGrpSpPr>
            <a:grpSpLocks/>
          </p:cNvGrpSpPr>
          <p:nvPr/>
        </p:nvGrpSpPr>
        <p:grpSpPr bwMode="auto">
          <a:xfrm>
            <a:off x="1782764" y="5149850"/>
            <a:ext cx="2860675" cy="738664"/>
            <a:chOff x="316741" y="4661874"/>
            <a:chExt cx="2859521" cy="739056"/>
          </a:xfrm>
        </p:grpSpPr>
        <p:sp>
          <p:nvSpPr>
            <p:cNvPr id="183312" name="TextBox 61">
              <a:extLst>
                <a:ext uri="{FF2B5EF4-FFF2-40B4-BE49-F238E27FC236}">
                  <a16:creationId xmlns:a16="http://schemas.microsoft.com/office/drawing/2014/main" id="{6D6AC8F2-625C-40E3-BF94-004DEB824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41" y="4661874"/>
              <a:ext cx="2349500" cy="739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read bytes from socket (but not address as in UDP)</a:t>
              </a:r>
            </a:p>
          </p:txBody>
        </p:sp>
        <p:cxnSp>
          <p:nvCxnSpPr>
            <p:cNvPr id="183313" name="Straight Connector 62">
              <a:extLst>
                <a:ext uri="{FF2B5EF4-FFF2-40B4-BE49-F238E27FC236}">
                  <a16:creationId xmlns:a16="http://schemas.microsoft.com/office/drawing/2014/main" id="{DB08A067-A33E-4EF7-8718-2124ACB189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75609" y="4682209"/>
              <a:ext cx="1300653" cy="4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28">
            <a:extLst>
              <a:ext uri="{FF2B5EF4-FFF2-40B4-BE49-F238E27FC236}">
                <a16:creationId xmlns:a16="http://schemas.microsoft.com/office/drawing/2014/main" id="{ECA08D5B-C272-4A55-BF1E-67F7560F3316}"/>
              </a:ext>
            </a:extLst>
          </p:cNvPr>
          <p:cNvGrpSpPr>
            <a:grpSpLocks/>
          </p:cNvGrpSpPr>
          <p:nvPr/>
        </p:nvGrpSpPr>
        <p:grpSpPr bwMode="auto">
          <a:xfrm>
            <a:off x="1651000" y="5759450"/>
            <a:ext cx="2878138" cy="738188"/>
            <a:chOff x="162014" y="4686636"/>
            <a:chExt cx="2878315" cy="738664"/>
          </a:xfrm>
        </p:grpSpPr>
        <p:sp>
          <p:nvSpPr>
            <p:cNvPr id="183310" name="TextBox 29">
              <a:extLst>
                <a:ext uri="{FF2B5EF4-FFF2-40B4-BE49-F238E27FC236}">
                  <a16:creationId xmlns:a16="http://schemas.microsoft.com/office/drawing/2014/main" id="{FD6CFC33-716E-41DD-8408-53F0FADD7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14" y="4686636"/>
              <a:ext cx="23495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close connection to this client (but </a:t>
              </a:r>
              <a:r>
                <a:rPr lang="en-US" altLang="zh-CN" sz="1400" i="1">
                  <a:solidFill>
                    <a:srgbClr val="000099"/>
                  </a:solidFill>
                  <a:ea typeface="宋体" panose="02010600030101010101" pitchFamily="2" charset="-122"/>
                </a:rPr>
                <a:t>not</a:t>
              </a: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 welcoming socket)</a:t>
              </a:r>
            </a:p>
          </p:txBody>
        </p:sp>
        <p:cxnSp>
          <p:nvCxnSpPr>
            <p:cNvPr id="183311" name="Straight Connector 33">
              <a:extLst>
                <a:ext uri="{FF2B5EF4-FFF2-40B4-BE49-F238E27FC236}">
                  <a16:creationId xmlns:a16="http://schemas.microsoft.com/office/drawing/2014/main" id="{63A386A4-2452-4A41-BA6C-2997175154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84198" y="4843734"/>
              <a:ext cx="856131" cy="22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83309" name="Picture 17" descr="underline_base">
            <a:extLst>
              <a:ext uri="{FF2B5EF4-FFF2-40B4-BE49-F238E27FC236}">
                <a16:creationId xmlns:a16="http://schemas.microsoft.com/office/drawing/2014/main" id="{99B5E4F4-00EA-4F71-A2FD-5B7BFDDADD0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76993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8">
            <a:extLst>
              <a:ext uri="{FF2B5EF4-FFF2-40B4-BE49-F238E27FC236}">
                <a16:creationId xmlns:a16="http://schemas.microsoft.com/office/drawing/2014/main" id="{FB8B944C-1903-4F30-B6CF-B5152270C8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FFF1B-AB00-4F25-9414-48F09A03565A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24" name="Rectangle 2">
            <a:extLst>
              <a:ext uri="{FF2B5EF4-FFF2-40B4-BE49-F238E27FC236}">
                <a16:creationId xmlns:a16="http://schemas.microsoft.com/office/drawing/2014/main" id="{765CD6D0-0F91-45AB-B9FD-75985C3F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88900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99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Example  app: TCP client</a:t>
            </a:r>
            <a:endParaRPr lang="en-US" altLang="zh-CN" sz="4400">
              <a:solidFill>
                <a:srgbClr val="000099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sp>
        <p:nvSpPr>
          <p:cNvPr id="184325" name="TextBox 1">
            <a:extLst>
              <a:ext uri="{FF2B5EF4-FFF2-40B4-BE49-F238E27FC236}">
                <a16:creationId xmlns:a16="http://schemas.microsoft.com/office/drawing/2014/main" id="{9C9CD72F-DCB6-44B9-B1BA-B759DFDA9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1651000"/>
            <a:ext cx="62357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from socket import *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serverName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en-US" sz="2000" dirty="0"/>
              <a:t>’</a:t>
            </a:r>
            <a:r>
              <a:rPr lang="en-US" altLang="ja-JP" sz="2000" dirty="0" err="1">
                <a:ea typeface="ＭＳ Ｐゴシック" panose="020B0600070205080204" pitchFamily="34" charset="-128"/>
              </a:rPr>
              <a:t>servername</a:t>
            </a:r>
            <a:r>
              <a:rPr lang="en-US" altLang="en-US" sz="2000" dirty="0"/>
              <a:t>’   (</a:t>
            </a:r>
            <a:r>
              <a:rPr lang="zh-CN" altLang="en-US" sz="2000" dirty="0"/>
              <a:t>如</a:t>
            </a:r>
            <a:r>
              <a:rPr lang="en-US" altLang="en-US" sz="2000" dirty="0"/>
              <a:t> ‘localhost’)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serverPort</a:t>
            </a:r>
            <a:r>
              <a:rPr lang="en-US" altLang="zh-CN" sz="2000" dirty="0">
                <a:ea typeface="宋体" panose="02010600030101010101" pitchFamily="2" charset="-122"/>
              </a:rPr>
              <a:t> = 12000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clientSocket</a:t>
            </a:r>
            <a:r>
              <a:rPr lang="en-US" altLang="zh-CN" sz="2000" dirty="0">
                <a:ea typeface="宋体" panose="02010600030101010101" pitchFamily="2" charset="-122"/>
              </a:rPr>
              <a:t> = socket(AF_INET, SOCK_STREAM)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clientSocket.connect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((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serverName,serverPort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))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sentence = input(</a:t>
            </a:r>
            <a:r>
              <a:rPr lang="en-US" altLang="en-US" sz="2000" dirty="0"/>
              <a:t>‘</a:t>
            </a:r>
            <a:r>
              <a:rPr lang="en-US" altLang="zh-CN" sz="2000" dirty="0">
                <a:ea typeface="宋体" panose="02010600030101010101" pitchFamily="2" charset="-122"/>
              </a:rPr>
              <a:t>Input lowercase sentence:</a:t>
            </a:r>
            <a:r>
              <a:rPr lang="en-US" altLang="en-US" sz="2000" dirty="0"/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clientSocket.send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sentence.encode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(“utf-8”))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modifiedSentence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ea typeface="宋体" panose="02010600030101010101" pitchFamily="2" charset="-122"/>
              </a:rPr>
              <a:t>clientSocket.recv</a:t>
            </a:r>
            <a:r>
              <a:rPr lang="en-US" altLang="zh-CN" sz="2000" dirty="0">
                <a:ea typeface="宋体" panose="02010600030101010101" pitchFamily="2" charset="-122"/>
              </a:rPr>
              <a:t>(1024)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print(</a:t>
            </a:r>
            <a:r>
              <a:rPr lang="en-US" altLang="en-US" sz="2000" dirty="0"/>
              <a:t>‘</a:t>
            </a:r>
            <a:r>
              <a:rPr lang="en-US" altLang="zh-CN" sz="2000" dirty="0">
                <a:ea typeface="宋体" panose="02010600030101010101" pitchFamily="2" charset="-122"/>
              </a:rPr>
              <a:t>From Server:</a:t>
            </a:r>
            <a:r>
              <a:rPr lang="en-US" altLang="en-US" sz="2000" dirty="0"/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ea typeface="宋体" panose="02010600030101010101" pitchFamily="2" charset="-122"/>
              </a:rPr>
              <a:t>modifiedSentence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clientSocket.close</a:t>
            </a:r>
            <a:r>
              <a:rPr lang="en-US" altLang="zh-CN" sz="2000" dirty="0"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84326" name="TextBox 2">
            <a:extLst>
              <a:ext uri="{FF2B5EF4-FFF2-40B4-BE49-F238E27FC236}">
                <a16:creationId xmlns:a16="http://schemas.microsoft.com/office/drawing/2014/main" id="{AE648ED4-C673-4D0C-97A6-79AB06551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1168401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2400" i="1">
                <a:solidFill>
                  <a:srgbClr val="CC0000"/>
                </a:solidFill>
                <a:ea typeface="宋体" panose="02010600030101010101" pitchFamily="2" charset="-122"/>
              </a:rPr>
              <a:t>Python TCPClient</a:t>
            </a: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BD3C3AED-D16A-4E73-9435-25E7EB6CAD40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2670177"/>
            <a:ext cx="2778125" cy="738664"/>
            <a:chOff x="-811" y="2671324"/>
            <a:chExt cx="2778483" cy="737740"/>
          </a:xfrm>
        </p:grpSpPr>
        <p:sp>
          <p:nvSpPr>
            <p:cNvPr id="184333" name="TextBox 31">
              <a:extLst>
                <a:ext uri="{FF2B5EF4-FFF2-40B4-BE49-F238E27FC236}">
                  <a16:creationId xmlns:a16="http://schemas.microsoft.com/office/drawing/2014/main" id="{3CDB8268-1118-40FA-997F-F51BA021F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1" y="2671324"/>
              <a:ext cx="2271818" cy="737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create TCP socket for server, remote port 12000</a:t>
              </a:r>
            </a:p>
          </p:txBody>
        </p:sp>
        <p:cxnSp>
          <p:nvCxnSpPr>
            <p:cNvPr id="184334" name="Straight Connector 32">
              <a:extLst>
                <a:ext uri="{FF2B5EF4-FFF2-40B4-BE49-F238E27FC236}">
                  <a16:creationId xmlns:a16="http://schemas.microsoft.com/office/drawing/2014/main" id="{B332C10A-D616-4F33-B3B6-440C4F8BDA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7AA34D94-356E-4348-A4BD-BA332E05D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176" y="2895600"/>
            <a:ext cx="1800225" cy="5080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pic>
        <p:nvPicPr>
          <p:cNvPr id="184329" name="Picture 17" descr="underline_base">
            <a:extLst>
              <a:ext uri="{FF2B5EF4-FFF2-40B4-BE49-F238E27FC236}">
                <a16:creationId xmlns:a16="http://schemas.microsoft.com/office/drawing/2014/main" id="{DF3FA559-A6AD-4E69-88E7-66FD51BA06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795339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7">
            <a:extLst>
              <a:ext uri="{FF2B5EF4-FFF2-40B4-BE49-F238E27FC236}">
                <a16:creationId xmlns:a16="http://schemas.microsoft.com/office/drawing/2014/main" id="{C0E21380-53D9-4979-B2E5-915A07C0A84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129089"/>
            <a:ext cx="2794000" cy="523875"/>
            <a:chOff x="-17288" y="2918148"/>
            <a:chExt cx="2794960" cy="522566"/>
          </a:xfrm>
        </p:grpSpPr>
        <p:sp>
          <p:nvSpPr>
            <p:cNvPr id="184331" name="TextBox 31">
              <a:extLst>
                <a:ext uri="{FF2B5EF4-FFF2-40B4-BE49-F238E27FC236}">
                  <a16:creationId xmlns:a16="http://schemas.microsoft.com/office/drawing/2014/main" id="{BE61736F-F66A-4573-AED8-4005FA6C2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288" y="2918148"/>
              <a:ext cx="2271818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zh-CN" sz="1400">
                  <a:solidFill>
                    <a:srgbClr val="000099"/>
                  </a:solidFill>
                  <a:ea typeface="宋体" panose="02010600030101010101" pitchFamily="2" charset="-122"/>
                </a:rPr>
                <a:t>No need to attach server name, port </a:t>
              </a:r>
            </a:p>
          </p:txBody>
        </p:sp>
        <p:cxnSp>
          <p:nvCxnSpPr>
            <p:cNvPr id="184332" name="Straight Connector 32">
              <a:extLst>
                <a:ext uri="{FF2B5EF4-FFF2-40B4-BE49-F238E27FC236}">
                  <a16:creationId xmlns:a16="http://schemas.microsoft.com/office/drawing/2014/main" id="{01095E19-9092-4156-998D-ED0D9C45B3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1680D-413A-491B-B7BD-36876438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10F014-B66C-4D65-A076-57A70C3B1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332" y="1846263"/>
            <a:ext cx="5950776" cy="4022725"/>
          </a:xfrm>
        </p:spPr>
      </p:pic>
    </p:spTree>
    <p:extLst>
      <p:ext uri="{BB962C8B-B14F-4D97-AF65-F5344CB8AC3E}">
        <p14:creationId xmlns:p14="http://schemas.microsoft.com/office/powerpoint/2010/main" val="204574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9B6E1AB9-DDB0-45BD-9258-BEE914054D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1445" y="311967"/>
            <a:ext cx="7713662" cy="69532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4040B3"/>
                </a:solidFill>
              </a:rPr>
              <a:t>实验要求</a:t>
            </a:r>
            <a:endParaRPr lang="en-US" altLang="zh-CN" sz="3600" b="1" dirty="0">
              <a:solidFill>
                <a:srgbClr val="4040B3"/>
              </a:solidFill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5FEBD9A7-8108-4C4E-82AA-95CF0F8D09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50207" y="1196389"/>
            <a:ext cx="8264525" cy="51927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sz="2400" dirty="0"/>
              <a:t>实验环境</a:t>
            </a:r>
            <a:r>
              <a:rPr lang="en-US" altLang="zh-CN" sz="2400" dirty="0"/>
              <a:t>——Windows/Linux</a:t>
            </a:r>
          </a:p>
          <a:p>
            <a:pPr eaLnBrk="1" hangingPunct="1">
              <a:defRPr/>
            </a:pPr>
            <a:r>
              <a:rPr lang="zh-CN" altLang="en-US" sz="2400" dirty="0"/>
              <a:t>编程环境</a:t>
            </a:r>
            <a:r>
              <a:rPr lang="en-US" altLang="zh-CN" sz="2400" dirty="0"/>
              <a:t>——C/C++/python</a:t>
            </a:r>
          </a:p>
          <a:p>
            <a:pPr eaLnBrk="1" hangingPunct="1">
              <a:defRPr/>
            </a:pPr>
            <a:r>
              <a:rPr lang="zh-CN" altLang="en-US" sz="2400" dirty="0"/>
              <a:t>界面有无</a:t>
            </a:r>
            <a:r>
              <a:rPr lang="en-US" altLang="zh-CN" sz="2400" dirty="0"/>
              <a:t>——</a:t>
            </a:r>
            <a:r>
              <a:rPr lang="zh-CN" altLang="en-US" sz="2400" dirty="0"/>
              <a:t>随意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/>
              <a:t>实验内容（三选一）：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400" dirty="0"/>
              <a:t>1.</a:t>
            </a:r>
            <a:r>
              <a:rPr lang="zh-CN" altLang="en-US" sz="2400" dirty="0"/>
              <a:t>服务器对时程序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en-US" sz="2400" dirty="0"/>
              <a:t>     一个服务器，多个客户端，客户端可以给服务器连接请求并返回服务器时间并对时。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400" dirty="0"/>
              <a:t>2.</a:t>
            </a:r>
            <a:r>
              <a:rPr lang="zh-CN" altLang="en-US" sz="2400" dirty="0"/>
              <a:t>简单聊天程序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en-US" sz="2400" dirty="0"/>
              <a:t>     一个服务器，一个客户端，服务器可以与客户端互相发送聊天内容。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400" dirty="0"/>
              <a:t>3.</a:t>
            </a:r>
            <a:r>
              <a:rPr lang="zh-CN" altLang="en-US" sz="2400" dirty="0"/>
              <a:t>高级聊天程序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en-US" sz="2400" dirty="0"/>
              <a:t>     一个服务器，多个客户端，服务器负责消息中转，客户端之间可以互相聊天。（广播</a:t>
            </a:r>
            <a:r>
              <a:rPr lang="en-US" altLang="zh-CN" sz="2400" dirty="0"/>
              <a:t>/</a:t>
            </a:r>
            <a:r>
              <a:rPr lang="zh-CN" altLang="en-US" sz="2400" dirty="0"/>
              <a:t>单播）</a:t>
            </a:r>
            <a:endParaRPr lang="en-US" altLang="zh-CN" sz="2400" dirty="0"/>
          </a:p>
          <a:p>
            <a:pPr eaLnBrk="1" hangingPunct="1">
              <a:defRPr/>
            </a:pPr>
            <a:endParaRPr lang="zh-CN" altLang="zh-CN" sz="2400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27131BA-B7E7-4918-801D-3C8BC609A00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9409114" y="6429375"/>
            <a:ext cx="1011237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 anchor="b"/>
          <a:lstStyle>
            <a:lvl1pPr defTabSz="9572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7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7263">
              <a:spcBef>
                <a:spcPct val="20000"/>
              </a:spcBef>
              <a:buClr>
                <a:srgbClr val="C000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7263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7263">
              <a:spcBef>
                <a:spcPct val="20000"/>
              </a:spcBef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7263">
              <a:spcBef>
                <a:spcPct val="20000"/>
              </a:spcBef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3C03D8F-F48F-4545-9A1C-6677DA72CCBC}" type="slidenum">
              <a:rPr lang="en-US" altLang="zh-CN" sz="15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87FE7024-21CC-4436-8C25-1D97DD96B2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1243" y="720340"/>
            <a:ext cx="7713662" cy="69532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4040B3"/>
                </a:solidFill>
              </a:rPr>
              <a:t>实验要求</a:t>
            </a:r>
            <a:endParaRPr lang="en-US" altLang="zh-CN" sz="3600" b="1" dirty="0">
              <a:solidFill>
                <a:srgbClr val="4040B3"/>
              </a:solidFill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7AEC828B-E366-4149-B4E4-8EC81DB9EC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50207" y="1613132"/>
            <a:ext cx="8264525" cy="5192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报告要求：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可编译的源程序（</a:t>
            </a:r>
            <a:r>
              <a:rPr lang="en-US" altLang="zh-CN" dirty="0"/>
              <a:t>.c /.cc/.</a:t>
            </a:r>
            <a:r>
              <a:rPr lang="en-US" altLang="zh-CN" dirty="0" err="1"/>
              <a:t>cpp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文件，注意不要有 </a:t>
            </a:r>
            <a:r>
              <a:rPr lang="en-US" altLang="zh-CN" dirty="0"/>
              <a:t>error </a:t>
            </a:r>
            <a:r>
              <a:rPr lang="zh-CN" altLang="en-US" dirty="0"/>
              <a:t>）。 </a:t>
            </a:r>
          </a:p>
          <a:p>
            <a:pPr marL="0" indent="0"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可执行程序（</a:t>
            </a:r>
            <a:r>
              <a:rPr lang="en-US" altLang="zh-CN" dirty="0"/>
              <a:t>.out/.exe</a:t>
            </a:r>
            <a:r>
              <a:rPr lang="zh-CN" altLang="en-US" dirty="0"/>
              <a:t>文件）（</a:t>
            </a:r>
            <a:r>
              <a:rPr lang="en-US" altLang="zh-CN" dirty="0"/>
              <a:t>python</a:t>
            </a:r>
            <a:r>
              <a:rPr lang="zh-CN" altLang="en-US" dirty="0"/>
              <a:t>的不用）。 </a:t>
            </a:r>
          </a:p>
          <a:p>
            <a:pPr marL="0" indent="0">
              <a:buNone/>
              <a:defRPr/>
            </a:pPr>
            <a:r>
              <a:rPr lang="en-US" altLang="zh-CN" dirty="0"/>
              <a:t>3.</a:t>
            </a:r>
            <a:r>
              <a:rPr lang="zh-CN" altLang="en-US" dirty="0"/>
              <a:t>实验报告：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一、实验内容；二、实验平台和语言；三、实验过程：程序流程图、主要变量和函数的说明、程序操作过程等；四、实验结果截图。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注：文件打包命名规则：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PB********-</a:t>
            </a:r>
            <a:r>
              <a:rPr lang="zh-CN" altLang="en-US" dirty="0"/>
              <a:t>张三</a:t>
            </a:r>
            <a:r>
              <a:rPr lang="en-US" altLang="zh-CN" dirty="0"/>
              <a:t>-</a:t>
            </a:r>
            <a:r>
              <a:rPr lang="zh-CN" altLang="en-US" dirty="0"/>
              <a:t>实验二</a:t>
            </a:r>
            <a:r>
              <a:rPr lang="en-US" altLang="zh-CN" dirty="0"/>
              <a:t>.zip (</a:t>
            </a:r>
            <a:r>
              <a:rPr lang="zh-CN" altLang="en-US" dirty="0"/>
              <a:t>或者</a:t>
            </a:r>
            <a:r>
              <a:rPr lang="en-US" altLang="zh-CN" dirty="0" err="1"/>
              <a:t>rar</a:t>
            </a:r>
            <a:r>
              <a:rPr lang="en-US" altLang="zh-CN" dirty="0"/>
              <a:t>)</a:t>
            </a:r>
          </a:p>
          <a:p>
            <a:pPr eaLnBrk="1" hangingPunct="1">
              <a:defRPr/>
            </a:pPr>
            <a:r>
              <a:rPr lang="zh-CN" altLang="en-US" dirty="0"/>
              <a:t>提交地址：请将文件发送到</a:t>
            </a:r>
            <a:r>
              <a:rPr lang="en-US" altLang="zh-CN" dirty="0"/>
              <a:t>ustc_network2022@163.com</a:t>
            </a:r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E48325B-622C-4F47-8D7D-96115A0497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9409114" y="6429375"/>
            <a:ext cx="1011237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 anchor="b"/>
          <a:lstStyle>
            <a:lvl1pPr defTabSz="9572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7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7263">
              <a:spcBef>
                <a:spcPct val="20000"/>
              </a:spcBef>
              <a:buClr>
                <a:srgbClr val="C000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7263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7263">
              <a:spcBef>
                <a:spcPct val="20000"/>
              </a:spcBef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7263">
              <a:spcBef>
                <a:spcPct val="20000"/>
              </a:spcBef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A93D677-258E-4B7E-9410-276DED9908CE}" type="slidenum">
              <a:rPr lang="en-US" altLang="zh-CN" sz="15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87FE7024-21CC-4436-8C25-1D97DD96B2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819" y="533909"/>
            <a:ext cx="7713662" cy="69532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4040B3"/>
                </a:solidFill>
              </a:rPr>
              <a:t>实验要求</a:t>
            </a:r>
            <a:endParaRPr lang="en-US" altLang="zh-CN" sz="3600" b="1" dirty="0">
              <a:solidFill>
                <a:srgbClr val="4040B3"/>
              </a:solidFill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7AEC828B-E366-4149-B4E4-8EC81DB9EC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8171" y="1665288"/>
            <a:ext cx="8264525" cy="51927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提交截止日期：</a:t>
            </a:r>
            <a:r>
              <a:rPr lang="en-US" altLang="zh-CN" dirty="0">
                <a:solidFill>
                  <a:srgbClr val="FF0000"/>
                </a:solidFill>
              </a:rPr>
              <a:t>2022/10/12  23:59:59</a:t>
            </a:r>
          </a:p>
          <a:p>
            <a:pPr>
              <a:defRPr/>
            </a:pPr>
            <a:r>
              <a:rPr lang="en-US" altLang="zh-CN" sz="2000" dirty="0"/>
              <a:t>DDL</a:t>
            </a:r>
            <a:r>
              <a:rPr lang="zh-CN" altLang="en-US" sz="2000" dirty="0"/>
              <a:t>一般为讲完实验课的三周后（如遇节假日顺延至节假日最后一天），除特殊情况（病假、缓修等）过期未交本次实验记</a:t>
            </a:r>
            <a:r>
              <a:rPr lang="en-US" altLang="zh-CN" sz="2000" dirty="0"/>
              <a:t>0</a:t>
            </a:r>
            <a:r>
              <a:rPr lang="zh-CN" altLang="en-US" sz="2000" dirty="0"/>
              <a:t>分。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/>
              <a:t>关于本次实验如有疑问、建议或意见可群内联系助教凌海锋或者给张老师发邮件：</a:t>
            </a:r>
            <a:r>
              <a:rPr lang="en-US" altLang="zh-CN" dirty="0"/>
              <a:t>xinming@ustc.edu.cn</a:t>
            </a:r>
            <a:endParaRPr lang="zh-CN" altLang="en-US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E48325B-622C-4F47-8D7D-96115A0497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9409114" y="6429375"/>
            <a:ext cx="1011237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 anchor="b"/>
          <a:lstStyle>
            <a:lvl1pPr defTabSz="9572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7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7263">
              <a:spcBef>
                <a:spcPct val="20000"/>
              </a:spcBef>
              <a:buClr>
                <a:srgbClr val="C000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7263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7263">
              <a:spcBef>
                <a:spcPct val="20000"/>
              </a:spcBef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7263">
              <a:spcBef>
                <a:spcPct val="20000"/>
              </a:spcBef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A93D677-258E-4B7E-9410-276DED9908CE}" type="slidenum">
              <a:rPr lang="en-US" altLang="zh-CN" sz="15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500"/>
          </a:p>
        </p:txBody>
      </p:sp>
    </p:spTree>
    <p:extLst>
      <p:ext uri="{BB962C8B-B14F-4D97-AF65-F5344CB8AC3E}">
        <p14:creationId xmlns:p14="http://schemas.microsoft.com/office/powerpoint/2010/main" val="176219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BF66B-BE76-47A0-9D21-FA34BF3D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D86A5-9C47-48B1-877D-CF438AC2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简单性：</a:t>
            </a:r>
            <a:endParaRPr lang="en-US" altLang="zh-CN" dirty="0"/>
          </a:p>
          <a:p>
            <a:r>
              <a:rPr lang="en-US" altLang="zh-CN" dirty="0"/>
              <a:t>——Python</a:t>
            </a:r>
            <a:r>
              <a:rPr lang="zh-CN" altLang="en-US" dirty="0"/>
              <a:t>语言的关键字比较少，它没有分号、</a:t>
            </a:r>
            <a:r>
              <a:rPr lang="en-US" altLang="zh-CN" dirty="0"/>
              <a:t>begin</a:t>
            </a:r>
            <a:r>
              <a:rPr lang="zh-CN" altLang="en-US" dirty="0"/>
              <a:t>、</a:t>
            </a:r>
            <a:r>
              <a:rPr lang="en-US" altLang="zh-CN" dirty="0"/>
              <a:t>end</a:t>
            </a:r>
            <a:r>
              <a:rPr lang="zh-CN" altLang="en-US" dirty="0"/>
              <a:t>等标记，代码块使用空格或制表键缩进的方式来分隔。</a:t>
            </a:r>
            <a:endParaRPr lang="en-US" altLang="zh-CN" dirty="0"/>
          </a:p>
          <a:p>
            <a:r>
              <a:rPr lang="en-US" altLang="zh-CN" dirty="0"/>
              <a:t>——Python</a:t>
            </a:r>
            <a:r>
              <a:rPr lang="zh-CN" altLang="en-US" dirty="0"/>
              <a:t>的代码简洁、短小、易于阅读。</a:t>
            </a:r>
            <a:endParaRPr lang="en-US" altLang="zh-CN" dirty="0"/>
          </a:p>
          <a:p>
            <a:r>
              <a:rPr lang="en-US" altLang="zh-CN" dirty="0"/>
              <a:t>——Python</a:t>
            </a:r>
            <a:r>
              <a:rPr lang="zh-CN" altLang="en-US" dirty="0"/>
              <a:t>简化了循环语言，即使程序结构很复杂也能快速读懂。</a:t>
            </a:r>
            <a:endParaRPr lang="en-US" altLang="zh-CN" dirty="0"/>
          </a:p>
          <a:p>
            <a:r>
              <a:rPr lang="zh-CN" altLang="en-US" dirty="0"/>
              <a:t>动态性：</a:t>
            </a:r>
            <a:endParaRPr lang="en-US" altLang="zh-CN" dirty="0"/>
          </a:p>
          <a:p>
            <a:r>
              <a:rPr lang="en-US" altLang="zh-CN" dirty="0"/>
              <a:t>——Python</a:t>
            </a:r>
            <a:r>
              <a:rPr lang="zh-CN" altLang="en-US" dirty="0"/>
              <a:t>与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、</a:t>
            </a:r>
            <a:r>
              <a:rPr lang="en-US" altLang="zh-CN" dirty="0"/>
              <a:t>Perl</a:t>
            </a:r>
            <a:r>
              <a:rPr lang="zh-CN" altLang="en-US" dirty="0"/>
              <a:t>等语言类似，它不需要另外声明变量、直接赋值即可创建一个新的变量，可以随时随地创建变量。</a:t>
            </a:r>
            <a:endParaRPr lang="en-US" altLang="zh-CN" dirty="0"/>
          </a:p>
          <a:p>
            <a:r>
              <a:rPr lang="zh-CN" altLang="en-US" dirty="0"/>
              <a:t>强类型语言：</a:t>
            </a:r>
            <a:endParaRPr lang="en-US" altLang="zh-CN" dirty="0"/>
          </a:p>
          <a:p>
            <a:r>
              <a:rPr lang="en-US" altLang="zh-CN" dirty="0"/>
              <a:t>——Python</a:t>
            </a:r>
            <a:r>
              <a:rPr lang="zh-CN" altLang="en-US" dirty="0"/>
              <a:t>的变量创建后会对应一种类型，它可根据赋值表达式的内容决定变量的类型。</a:t>
            </a:r>
            <a:r>
              <a:rPr lang="en-US" altLang="zh-CN" dirty="0"/>
              <a:t>Python</a:t>
            </a:r>
            <a:r>
              <a:rPr lang="zh-CN" altLang="en-US" dirty="0"/>
              <a:t>在内部建立了管理这些变量的机制，不同类型的变量需要类型转化。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74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2FE3F-50C5-4098-9C09-2FD21EE0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F23C2-4BA8-4F88-B459-902FF4B3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对于</a:t>
            </a:r>
            <a:r>
              <a:rPr lang="en-US" altLang="zh-CN" dirty="0"/>
              <a:t>Python</a:t>
            </a:r>
            <a:r>
              <a:rPr lang="zh-CN" altLang="en-US" dirty="0"/>
              <a:t>而言，代码缩进是一种语法。</a:t>
            </a:r>
            <a:r>
              <a:rPr lang="en-US" altLang="zh-CN" dirty="0"/>
              <a:t>Python</a:t>
            </a:r>
            <a:r>
              <a:rPr lang="zh-CN" altLang="en-US" dirty="0"/>
              <a:t>语言中没有采用花括号或</a:t>
            </a:r>
            <a:r>
              <a:rPr lang="en-US" altLang="zh-CN" dirty="0"/>
              <a:t>begin…end</a:t>
            </a:r>
            <a:r>
              <a:rPr lang="zh-CN" altLang="en-US" dirty="0"/>
              <a:t>分隔代码块，而是使用冒号和代码缩进区分代码之间的层次。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4EA873-D9B6-44C3-8B0D-825A79A3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95" y="2548037"/>
            <a:ext cx="7267205" cy="38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6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23230-58A3-4D6E-A6F5-CB6B2C01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简单介绍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BE5923-C35D-4ACA-8D04-00CB64DDF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模块导入的规范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F5700E-4FCB-482D-B621-7127F871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1271"/>
            <a:ext cx="1019317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8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9F7F-5D89-4B98-B017-A8A6579C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简单介绍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B81C3B-F597-4249-8A34-F2525DC69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191" y="1904320"/>
            <a:ext cx="7817886" cy="4022725"/>
          </a:xfrm>
        </p:spPr>
      </p:pic>
    </p:spTree>
    <p:extLst>
      <p:ext uri="{BB962C8B-B14F-4D97-AF65-F5344CB8AC3E}">
        <p14:creationId xmlns:p14="http://schemas.microsoft.com/office/powerpoint/2010/main" val="384952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A91A1-2ABB-441F-80CF-6811816D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4B70A-35AE-45C0-A413-C740980B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变量：作为一种动态语言，</a:t>
            </a:r>
            <a:r>
              <a:rPr lang="en-US" altLang="zh-CN" dirty="0"/>
              <a:t>python</a:t>
            </a:r>
            <a:r>
              <a:rPr lang="zh-CN" altLang="en-US"/>
              <a:t>能随时随地创建和使用变量。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91D453-31EC-474D-A98C-76A7B7F6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2307445"/>
            <a:ext cx="8862859" cy="38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8A59A-C7D7-4D98-BD4F-2975D1DA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555D0-D4EA-4BAE-83B2-A68157C6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345F7-9795-47D7-9522-137CA162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13" y="2412658"/>
            <a:ext cx="8895630" cy="37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38C96-FAAA-4060-8E49-54D2841A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97985-4BB1-43CA-8373-73CB8B65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条件语句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每个条件后面要使用冒号：，表示接下来是满足条件后要执行的语句块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使用缩进来划分语句块，相同缩进数的语句在一起组成一个语句块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中没有</a:t>
            </a:r>
            <a:r>
              <a:rPr lang="en-US" altLang="zh-CN" dirty="0"/>
              <a:t>switch-case</a:t>
            </a:r>
            <a:r>
              <a:rPr lang="zh-CN" altLang="en-US" dirty="0"/>
              <a:t>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76A38B-B294-4153-A149-C38ABBA1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46" y="3924138"/>
            <a:ext cx="1938017" cy="13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220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1711</Words>
  <Application>Microsoft Office PowerPoint</Application>
  <PresentationFormat>宽屏</PresentationFormat>
  <Paragraphs>239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Helvetica Neue</vt:lpstr>
      <vt:lpstr>ZapfDingbats</vt:lpstr>
      <vt:lpstr>等线</vt:lpstr>
      <vt:lpstr>Arial</vt:lpstr>
      <vt:lpstr>Calibri</vt:lpstr>
      <vt:lpstr>Calibri Light</vt:lpstr>
      <vt:lpstr>Comic Sans MS</vt:lpstr>
      <vt:lpstr>Courier New</vt:lpstr>
      <vt:lpstr>Gill Sans MT</vt:lpstr>
      <vt:lpstr>Tahoma</vt:lpstr>
      <vt:lpstr>Times New Roman</vt:lpstr>
      <vt:lpstr>Wingdings</vt:lpstr>
      <vt:lpstr>回顾</vt:lpstr>
      <vt:lpstr>1_回顾</vt:lpstr>
      <vt:lpstr>Clip</vt:lpstr>
      <vt:lpstr>Socket编程简介2 （python）</vt:lpstr>
      <vt:lpstr>Python简单介绍</vt:lpstr>
      <vt:lpstr>Python简单介绍</vt:lpstr>
      <vt:lpstr>Python简单介绍</vt:lpstr>
      <vt:lpstr>Python简单介绍</vt:lpstr>
      <vt:lpstr>Python简单介绍</vt:lpstr>
      <vt:lpstr>Python简单介绍</vt:lpstr>
      <vt:lpstr>Python简单介绍</vt:lpstr>
      <vt:lpstr>Python简单介绍</vt:lpstr>
      <vt:lpstr>Python简单介绍</vt:lpstr>
      <vt:lpstr>Python简单介绍</vt:lpstr>
      <vt:lpstr>Python简单介绍</vt:lpstr>
      <vt:lpstr>1 UDP套接字编程 </vt:lpstr>
      <vt:lpstr>PowerPoint 演示文稿</vt:lpstr>
      <vt:lpstr>PowerPoint 演示文稿</vt:lpstr>
      <vt:lpstr>运行结果</vt:lpstr>
      <vt:lpstr>2 TCP套接字编程</vt:lpstr>
      <vt:lpstr>服务器使用多个套接字服务客户</vt:lpstr>
      <vt:lpstr>客户-服务器交互：TCP</vt:lpstr>
      <vt:lpstr>PowerPoint 演示文稿</vt:lpstr>
      <vt:lpstr>PowerPoint 演示文稿</vt:lpstr>
      <vt:lpstr>运行结果</vt:lpstr>
      <vt:lpstr>实验要求</vt:lpstr>
      <vt:lpstr>实验要求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Haifeng</dc:creator>
  <cp:lastModifiedBy>Haifeng</cp:lastModifiedBy>
  <cp:revision>28</cp:revision>
  <dcterms:created xsi:type="dcterms:W3CDTF">2022-09-18T08:43:35Z</dcterms:created>
  <dcterms:modified xsi:type="dcterms:W3CDTF">2022-09-20T14:28:00Z</dcterms:modified>
</cp:coreProperties>
</file>