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71" r:id="rId2"/>
    <p:sldId id="291" r:id="rId3"/>
    <p:sldId id="279" r:id="rId4"/>
    <p:sldId id="276" r:id="rId5"/>
    <p:sldId id="289" r:id="rId6"/>
    <p:sldId id="299" r:id="rId7"/>
    <p:sldId id="290" r:id="rId8"/>
    <p:sldId id="300" r:id="rId9"/>
    <p:sldId id="302" r:id="rId10"/>
    <p:sldId id="301" r:id="rId11"/>
    <p:sldId id="284" r:id="rId12"/>
    <p:sldId id="264" r:id="rId13"/>
    <p:sldId id="258" r:id="rId14"/>
    <p:sldId id="262" r:id="rId15"/>
    <p:sldId id="261" r:id="rId16"/>
    <p:sldId id="263" r:id="rId17"/>
    <p:sldId id="260" r:id="rId18"/>
    <p:sldId id="283" r:id="rId19"/>
    <p:sldId id="259" r:id="rId20"/>
    <p:sldId id="287" r:id="rId21"/>
    <p:sldId id="265" r:id="rId22"/>
    <p:sldId id="303" r:id="rId23"/>
    <p:sldId id="267" r:id="rId24"/>
    <p:sldId id="288" r:id="rId25"/>
    <p:sldId id="266" r:id="rId26"/>
    <p:sldId id="269" r:id="rId27"/>
    <p:sldId id="285" r:id="rId28"/>
    <p:sldId id="280" r:id="rId29"/>
    <p:sldId id="282" r:id="rId30"/>
    <p:sldId id="257" r:id="rId31"/>
    <p:sldId id="274" r:id="rId32"/>
    <p:sldId id="275" r:id="rId33"/>
    <p:sldId id="286" r:id="rId34"/>
    <p:sldId id="298" r:id="rId35"/>
    <p:sldId id="296" r:id="rId36"/>
    <p:sldId id="297" r:id="rId37"/>
    <p:sldId id="293" r:id="rId38"/>
    <p:sldId id="278" r:id="rId39"/>
    <p:sldId id="281" r:id="rId40"/>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8A972-EDEF-4C77-87B4-A80841D60586}" v="792" dt="2019-09-18T11:58:25.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74270" autoAdjust="0"/>
  </p:normalViewPr>
  <p:slideViewPr>
    <p:cSldViewPr snapToGrid="0">
      <p:cViewPr varScale="1">
        <p:scale>
          <a:sx n="88" d="100"/>
          <a:sy n="88" d="100"/>
        </p:scale>
        <p:origin x="142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6"/>
          <c:order val="6"/>
          <c:tx>
            <c:strRef>
              <c:f>Sheet1!$H$1</c:f>
              <c:strCache>
                <c:ptCount val="1"/>
                <c:pt idx="0">
                  <c:v>Sample Size</c:v>
                </c:pt>
              </c:strCache>
            </c:strRef>
          </c:tx>
          <c:spPr>
            <a:solidFill>
              <a:schemeClr val="accent2">
                <a:lumMod val="40000"/>
                <a:lumOff val="60000"/>
              </a:schemeClr>
            </a:solidFill>
            <a:ln>
              <a:solidFill>
                <a:schemeClr val="accent2">
                  <a:lumMod val="50000"/>
                </a:schemeClr>
              </a:solidFill>
            </a:ln>
            <a:effectLst/>
          </c:spPr>
          <c:invertIfNegative val="0"/>
          <c:cat>
            <c:strRef>
              <c:f>Sheet1!$A$2:$A$8</c:f>
              <c:strCache>
                <c:ptCount val="7"/>
                <c:pt idx="0">
                  <c:v>Forest Cover Type</c:v>
                </c:pt>
                <c:pt idx="1">
                  <c:v>Letter Recognition</c:v>
                </c:pt>
                <c:pt idx="2">
                  <c:v>NASA Shuttle Failure</c:v>
                </c:pt>
                <c:pt idx="3">
                  <c:v>OTTO Group</c:v>
                </c:pt>
                <c:pt idx="4">
                  <c:v>Sensorless Drive Diagnosis</c:v>
                </c:pt>
                <c:pt idx="5">
                  <c:v>MNIST</c:v>
                </c:pt>
                <c:pt idx="6">
                  <c:v>Fashion MNIST</c:v>
                </c:pt>
              </c:strCache>
            </c:strRef>
          </c:cat>
          <c:val>
            <c:numRef>
              <c:f>Sheet1!$H$2:$H$8</c:f>
              <c:numCache>
                <c:formatCode>General</c:formatCode>
                <c:ptCount val="7"/>
                <c:pt idx="0">
                  <c:v>16000</c:v>
                </c:pt>
                <c:pt idx="1">
                  <c:v>20000</c:v>
                </c:pt>
                <c:pt idx="2">
                  <c:v>34800</c:v>
                </c:pt>
                <c:pt idx="3">
                  <c:v>48000</c:v>
                </c:pt>
                <c:pt idx="4">
                  <c:v>59000</c:v>
                </c:pt>
                <c:pt idx="5">
                  <c:v>60000</c:v>
                </c:pt>
                <c:pt idx="6">
                  <c:v>60000</c:v>
                </c:pt>
              </c:numCache>
            </c:numRef>
          </c:val>
          <c:extLst>
            <c:ext xmlns:c16="http://schemas.microsoft.com/office/drawing/2014/chart" uri="{C3380CC4-5D6E-409C-BE32-E72D297353CC}">
              <c16:uniqueId val="{00000002-8221-43F0-BE1C-F55E38CF2026}"/>
            </c:ext>
          </c:extLst>
        </c:ser>
        <c:dLbls>
          <c:showLegendKey val="0"/>
          <c:showVal val="0"/>
          <c:showCatName val="0"/>
          <c:showSerName val="0"/>
          <c:showPercent val="0"/>
          <c:showBubbleSize val="0"/>
        </c:dLbls>
        <c:gapWidth val="150"/>
        <c:axId val="796648832"/>
        <c:axId val="796652440"/>
      </c:barChart>
      <c:lineChart>
        <c:grouping val="standard"/>
        <c:varyColors val="0"/>
        <c:ser>
          <c:idx val="0"/>
          <c:order val="0"/>
          <c:tx>
            <c:strRef>
              <c:f>Sheet1!$B$1</c:f>
              <c:strCache>
                <c:ptCount val="1"/>
                <c:pt idx="0">
                  <c:v>Baseline Incremental (SW)</c:v>
                </c:pt>
              </c:strCache>
            </c:strRef>
          </c:tx>
          <c:spPr>
            <a:ln w="28575" cap="rnd">
              <a:solidFill>
                <a:schemeClr val="tx1">
                  <a:lumMod val="50000"/>
                  <a:lumOff val="50000"/>
                </a:schemeClr>
              </a:solidFill>
              <a:round/>
            </a:ln>
            <a:effectLst/>
          </c:spPr>
          <c:marker>
            <c:symbol val="circle"/>
            <c:size val="5"/>
            <c:spPr>
              <a:solidFill>
                <a:srgbClr val="FFC000"/>
              </a:solidFill>
              <a:ln w="9525">
                <a:solidFill>
                  <a:schemeClr val="tx1">
                    <a:lumMod val="50000"/>
                    <a:lumOff val="50000"/>
                  </a:schemeClr>
                </a:solidFill>
              </a:ln>
              <a:effectLst/>
            </c:spPr>
          </c:marker>
          <c:cat>
            <c:strRef>
              <c:f>Sheet1!$A$2:$A$8</c:f>
              <c:strCache>
                <c:ptCount val="7"/>
                <c:pt idx="0">
                  <c:v>Forest Cover Type</c:v>
                </c:pt>
                <c:pt idx="1">
                  <c:v>Letter Recognition</c:v>
                </c:pt>
                <c:pt idx="2">
                  <c:v>NASA Shuttle Failure</c:v>
                </c:pt>
                <c:pt idx="3">
                  <c:v>OTTO Group</c:v>
                </c:pt>
                <c:pt idx="4">
                  <c:v>Sensorless Drive Diagnosis</c:v>
                </c:pt>
                <c:pt idx="5">
                  <c:v>MNIST</c:v>
                </c:pt>
                <c:pt idx="6">
                  <c:v>Fashion MNIST</c:v>
                </c:pt>
              </c:strCache>
            </c:strRef>
          </c:cat>
          <c:val>
            <c:numRef>
              <c:f>Sheet1!$B$2:$B$8</c:f>
              <c:numCache>
                <c:formatCode>General</c:formatCode>
                <c:ptCount val="7"/>
                <c:pt idx="0">
                  <c:v>27</c:v>
                </c:pt>
                <c:pt idx="1">
                  <c:v>5.5</c:v>
                </c:pt>
                <c:pt idx="2">
                  <c:v>0.75</c:v>
                </c:pt>
                <c:pt idx="3">
                  <c:v>132</c:v>
                </c:pt>
                <c:pt idx="4">
                  <c:v>317</c:v>
                </c:pt>
                <c:pt idx="5">
                  <c:v>177</c:v>
                </c:pt>
                <c:pt idx="6">
                  <c:v>204</c:v>
                </c:pt>
              </c:numCache>
            </c:numRef>
          </c:val>
          <c:smooth val="0"/>
          <c:extLst>
            <c:ext xmlns:c16="http://schemas.microsoft.com/office/drawing/2014/chart" uri="{C3380CC4-5D6E-409C-BE32-E72D297353CC}">
              <c16:uniqueId val="{00000001-3268-49AB-9785-6CBE78036F41}"/>
            </c:ext>
          </c:extLst>
        </c:ser>
        <c:ser>
          <c:idx val="1"/>
          <c:order val="1"/>
          <c:tx>
            <c:strRef>
              <c:f>Sheet1!$C$1</c:f>
              <c:strCache>
                <c:ptCount val="1"/>
                <c:pt idx="0">
                  <c:v>Misclassified Only (SW)</c:v>
                </c:pt>
              </c:strCache>
            </c:strRef>
          </c:tx>
          <c:spPr>
            <a:ln w="28575" cap="rnd">
              <a:solidFill>
                <a:schemeClr val="accent6"/>
              </a:solidFill>
              <a:round/>
            </a:ln>
            <a:effectLst/>
          </c:spPr>
          <c:marker>
            <c:symbol val="circle"/>
            <c:size val="5"/>
            <c:spPr>
              <a:solidFill>
                <a:srgbClr val="FFC000"/>
              </a:solidFill>
              <a:ln w="9525">
                <a:solidFill>
                  <a:schemeClr val="accent6"/>
                </a:solidFill>
              </a:ln>
              <a:effectLst/>
            </c:spPr>
          </c:marker>
          <c:cat>
            <c:strRef>
              <c:f>Sheet1!$A$2:$A$8</c:f>
              <c:strCache>
                <c:ptCount val="7"/>
                <c:pt idx="0">
                  <c:v>Forest Cover Type</c:v>
                </c:pt>
                <c:pt idx="1">
                  <c:v>Letter Recognition</c:v>
                </c:pt>
                <c:pt idx="2">
                  <c:v>NASA Shuttle Failure</c:v>
                </c:pt>
                <c:pt idx="3">
                  <c:v>OTTO Group</c:v>
                </c:pt>
                <c:pt idx="4">
                  <c:v>Sensorless Drive Diagnosis</c:v>
                </c:pt>
                <c:pt idx="5">
                  <c:v>MNIST</c:v>
                </c:pt>
                <c:pt idx="6">
                  <c:v>Fashion MNIST</c:v>
                </c:pt>
              </c:strCache>
            </c:strRef>
          </c:cat>
          <c:val>
            <c:numRef>
              <c:f>Sheet1!$C$2:$C$8</c:f>
              <c:numCache>
                <c:formatCode>General</c:formatCode>
                <c:ptCount val="7"/>
                <c:pt idx="0">
                  <c:v>32</c:v>
                </c:pt>
                <c:pt idx="1">
                  <c:v>6.5</c:v>
                </c:pt>
                <c:pt idx="2">
                  <c:v>0.5</c:v>
                </c:pt>
                <c:pt idx="3">
                  <c:v>175</c:v>
                </c:pt>
                <c:pt idx="4">
                  <c:v>452</c:v>
                </c:pt>
                <c:pt idx="5">
                  <c:v>226</c:v>
                </c:pt>
                <c:pt idx="6">
                  <c:v>271</c:v>
                </c:pt>
              </c:numCache>
            </c:numRef>
          </c:val>
          <c:smooth val="0"/>
          <c:extLst>
            <c:ext xmlns:c16="http://schemas.microsoft.com/office/drawing/2014/chart" uri="{C3380CC4-5D6E-409C-BE32-E72D297353CC}">
              <c16:uniqueId val="{00000002-3268-49AB-9785-6CBE78036F41}"/>
            </c:ext>
          </c:extLst>
        </c:ser>
        <c:ser>
          <c:idx val="2"/>
          <c:order val="2"/>
          <c:tx>
            <c:strRef>
              <c:f>Sheet1!$D$1</c:f>
              <c:strCache>
                <c:ptCount val="1"/>
                <c:pt idx="0">
                  <c:v>Misclassified + Marginal (SW)</c:v>
                </c:pt>
              </c:strCache>
            </c:strRef>
          </c:tx>
          <c:spPr>
            <a:ln w="28575" cap="rnd">
              <a:solidFill>
                <a:schemeClr val="accent1"/>
              </a:solidFill>
              <a:round/>
            </a:ln>
            <a:effectLst/>
          </c:spPr>
          <c:marker>
            <c:symbol val="circle"/>
            <c:size val="5"/>
            <c:spPr>
              <a:solidFill>
                <a:srgbClr val="FFC000"/>
              </a:solidFill>
              <a:ln w="9525">
                <a:solidFill>
                  <a:schemeClr val="accent1"/>
                </a:solidFill>
              </a:ln>
              <a:effectLst/>
            </c:spPr>
          </c:marker>
          <c:cat>
            <c:strRef>
              <c:f>Sheet1!$A$2:$A$8</c:f>
              <c:strCache>
                <c:ptCount val="7"/>
                <c:pt idx="0">
                  <c:v>Forest Cover Type</c:v>
                </c:pt>
                <c:pt idx="1">
                  <c:v>Letter Recognition</c:v>
                </c:pt>
                <c:pt idx="2">
                  <c:v>NASA Shuttle Failure</c:v>
                </c:pt>
                <c:pt idx="3">
                  <c:v>OTTO Group</c:v>
                </c:pt>
                <c:pt idx="4">
                  <c:v>Sensorless Drive Diagnosis</c:v>
                </c:pt>
                <c:pt idx="5">
                  <c:v>MNIST</c:v>
                </c:pt>
                <c:pt idx="6">
                  <c:v>Fashion MNIST</c:v>
                </c:pt>
              </c:strCache>
            </c:strRef>
          </c:cat>
          <c:val>
            <c:numRef>
              <c:f>Sheet1!$D$2:$D$8</c:f>
              <c:numCache>
                <c:formatCode>General</c:formatCode>
                <c:ptCount val="7"/>
                <c:pt idx="0">
                  <c:v>141</c:v>
                </c:pt>
                <c:pt idx="1">
                  <c:v>10</c:v>
                </c:pt>
                <c:pt idx="2">
                  <c:v>25</c:v>
                </c:pt>
                <c:pt idx="3">
                  <c:v>647</c:v>
                </c:pt>
                <c:pt idx="4">
                  <c:v>865</c:v>
                </c:pt>
                <c:pt idx="5">
                  <c:v>501</c:v>
                </c:pt>
                <c:pt idx="6">
                  <c:v>592</c:v>
                </c:pt>
              </c:numCache>
            </c:numRef>
          </c:val>
          <c:smooth val="0"/>
          <c:extLst>
            <c:ext xmlns:c16="http://schemas.microsoft.com/office/drawing/2014/chart" uri="{C3380CC4-5D6E-409C-BE32-E72D297353CC}">
              <c16:uniqueId val="{00000003-3268-49AB-9785-6CBE78036F41}"/>
            </c:ext>
          </c:extLst>
        </c:ser>
        <c:ser>
          <c:idx val="3"/>
          <c:order val="3"/>
          <c:tx>
            <c:strRef>
              <c:f>Sheet1!$E$1</c:f>
              <c:strCache>
                <c:ptCount val="1"/>
                <c:pt idx="0">
                  <c:v>Baseline Incremental (HW+SW)</c:v>
                </c:pt>
              </c:strCache>
            </c:strRef>
          </c:tx>
          <c:spPr>
            <a:ln w="28575" cap="rnd">
              <a:solidFill>
                <a:schemeClr val="tx1">
                  <a:lumMod val="50000"/>
                  <a:lumOff val="50000"/>
                </a:schemeClr>
              </a:solidFill>
              <a:round/>
            </a:ln>
            <a:effectLst/>
          </c:spPr>
          <c:marker>
            <c:symbol val="circle"/>
            <c:size val="5"/>
            <c:spPr>
              <a:solidFill>
                <a:srgbClr val="C00000"/>
              </a:solidFill>
              <a:ln w="9525">
                <a:solidFill>
                  <a:schemeClr val="accent1"/>
                </a:solidFill>
              </a:ln>
              <a:effectLst/>
            </c:spPr>
          </c:marker>
          <c:cat>
            <c:strRef>
              <c:f>Sheet1!$A$2:$A$8</c:f>
              <c:strCache>
                <c:ptCount val="7"/>
                <c:pt idx="0">
                  <c:v>Forest Cover Type</c:v>
                </c:pt>
                <c:pt idx="1">
                  <c:v>Letter Recognition</c:v>
                </c:pt>
                <c:pt idx="2">
                  <c:v>NASA Shuttle Failure</c:v>
                </c:pt>
                <c:pt idx="3">
                  <c:v>OTTO Group</c:v>
                </c:pt>
                <c:pt idx="4">
                  <c:v>Sensorless Drive Diagnosis</c:v>
                </c:pt>
                <c:pt idx="5">
                  <c:v>MNIST</c:v>
                </c:pt>
                <c:pt idx="6">
                  <c:v>Fashion MNIST</c:v>
                </c:pt>
              </c:strCache>
            </c:strRef>
          </c:cat>
          <c:val>
            <c:numRef>
              <c:f>Sheet1!$E$2:$E$8</c:f>
              <c:numCache>
                <c:formatCode>General</c:formatCode>
                <c:ptCount val="7"/>
                <c:pt idx="0">
                  <c:v>133</c:v>
                </c:pt>
                <c:pt idx="1">
                  <c:v>65</c:v>
                </c:pt>
                <c:pt idx="2">
                  <c:v>36</c:v>
                </c:pt>
                <c:pt idx="3">
                  <c:v>1125</c:v>
                </c:pt>
                <c:pt idx="4">
                  <c:v>1352</c:v>
                </c:pt>
                <c:pt idx="5">
                  <c:v>1045</c:v>
                </c:pt>
                <c:pt idx="6">
                  <c:v>1222</c:v>
                </c:pt>
              </c:numCache>
            </c:numRef>
          </c:val>
          <c:smooth val="0"/>
          <c:extLst>
            <c:ext xmlns:c16="http://schemas.microsoft.com/office/drawing/2014/chart" uri="{C3380CC4-5D6E-409C-BE32-E72D297353CC}">
              <c16:uniqueId val="{00000000-3268-49AB-9785-6CBE78036F41}"/>
            </c:ext>
          </c:extLst>
        </c:ser>
        <c:ser>
          <c:idx val="4"/>
          <c:order val="4"/>
          <c:tx>
            <c:strRef>
              <c:f>Sheet1!$F$1</c:f>
              <c:strCache>
                <c:ptCount val="1"/>
                <c:pt idx="0">
                  <c:v>Misclassified Only (HW+SW)</c:v>
                </c:pt>
              </c:strCache>
            </c:strRef>
          </c:tx>
          <c:spPr>
            <a:ln w="28575" cap="rnd">
              <a:solidFill>
                <a:schemeClr val="accent6"/>
              </a:solidFill>
              <a:round/>
            </a:ln>
            <a:effectLst/>
          </c:spPr>
          <c:marker>
            <c:symbol val="circle"/>
            <c:size val="5"/>
            <c:spPr>
              <a:solidFill>
                <a:srgbClr val="C00000"/>
              </a:solidFill>
              <a:ln w="9525">
                <a:solidFill>
                  <a:schemeClr val="accent1"/>
                </a:solidFill>
              </a:ln>
              <a:effectLst/>
            </c:spPr>
          </c:marker>
          <c:cat>
            <c:strRef>
              <c:f>Sheet1!$A$2:$A$8</c:f>
              <c:strCache>
                <c:ptCount val="7"/>
                <c:pt idx="0">
                  <c:v>Forest Cover Type</c:v>
                </c:pt>
                <c:pt idx="1">
                  <c:v>Letter Recognition</c:v>
                </c:pt>
                <c:pt idx="2">
                  <c:v>NASA Shuttle Failure</c:v>
                </c:pt>
                <c:pt idx="3">
                  <c:v>OTTO Group</c:v>
                </c:pt>
                <c:pt idx="4">
                  <c:v>Sensorless Drive Diagnosis</c:v>
                </c:pt>
                <c:pt idx="5">
                  <c:v>MNIST</c:v>
                </c:pt>
                <c:pt idx="6">
                  <c:v>Fashion MNIST</c:v>
                </c:pt>
              </c:strCache>
            </c:strRef>
          </c:cat>
          <c:val>
            <c:numRef>
              <c:f>Sheet1!$F$2:$F$8</c:f>
              <c:numCache>
                <c:formatCode>General</c:formatCode>
                <c:ptCount val="7"/>
                <c:pt idx="0">
                  <c:v>172</c:v>
                </c:pt>
                <c:pt idx="1">
                  <c:v>59</c:v>
                </c:pt>
                <c:pt idx="2">
                  <c:v>40</c:v>
                </c:pt>
                <c:pt idx="3">
                  <c:v>1362</c:v>
                </c:pt>
                <c:pt idx="4">
                  <c:v>1602</c:v>
                </c:pt>
                <c:pt idx="5">
                  <c:v>1254</c:v>
                </c:pt>
                <c:pt idx="6">
                  <c:v>1348</c:v>
                </c:pt>
              </c:numCache>
            </c:numRef>
          </c:val>
          <c:smooth val="0"/>
          <c:extLst>
            <c:ext xmlns:c16="http://schemas.microsoft.com/office/drawing/2014/chart" uri="{C3380CC4-5D6E-409C-BE32-E72D297353CC}">
              <c16:uniqueId val="{00000000-8221-43F0-BE1C-F55E38CF2026}"/>
            </c:ext>
          </c:extLst>
        </c:ser>
        <c:ser>
          <c:idx val="5"/>
          <c:order val="5"/>
          <c:tx>
            <c:strRef>
              <c:f>Sheet1!$G$1</c:f>
              <c:strCache>
                <c:ptCount val="1"/>
                <c:pt idx="0">
                  <c:v>Misclassified + Marginal (HW+SW)</c:v>
                </c:pt>
              </c:strCache>
            </c:strRef>
          </c:tx>
          <c:spPr>
            <a:ln w="28575" cap="rnd">
              <a:solidFill>
                <a:schemeClr val="accent1"/>
              </a:solidFill>
              <a:round/>
            </a:ln>
            <a:effectLst/>
          </c:spPr>
          <c:marker>
            <c:symbol val="circle"/>
            <c:size val="5"/>
            <c:spPr>
              <a:solidFill>
                <a:srgbClr val="C00000"/>
              </a:solidFill>
              <a:ln w="9525">
                <a:solidFill>
                  <a:schemeClr val="accent1"/>
                </a:solidFill>
              </a:ln>
              <a:effectLst/>
            </c:spPr>
          </c:marker>
          <c:cat>
            <c:strRef>
              <c:f>Sheet1!$A$2:$A$8</c:f>
              <c:strCache>
                <c:ptCount val="7"/>
                <c:pt idx="0">
                  <c:v>Forest Cover Type</c:v>
                </c:pt>
                <c:pt idx="1">
                  <c:v>Letter Recognition</c:v>
                </c:pt>
                <c:pt idx="2">
                  <c:v>NASA Shuttle Failure</c:v>
                </c:pt>
                <c:pt idx="3">
                  <c:v>OTTO Group</c:v>
                </c:pt>
                <c:pt idx="4">
                  <c:v>Sensorless Drive Diagnosis</c:v>
                </c:pt>
                <c:pt idx="5">
                  <c:v>MNIST</c:v>
                </c:pt>
                <c:pt idx="6">
                  <c:v>Fashion MNIST</c:v>
                </c:pt>
              </c:strCache>
            </c:strRef>
          </c:cat>
          <c:val>
            <c:numRef>
              <c:f>Sheet1!$G$2:$G$8</c:f>
              <c:numCache>
                <c:formatCode>General</c:formatCode>
                <c:ptCount val="7"/>
                <c:pt idx="0">
                  <c:v>774</c:v>
                </c:pt>
                <c:pt idx="1">
                  <c:v>193</c:v>
                </c:pt>
                <c:pt idx="2">
                  <c:v>105</c:v>
                </c:pt>
                <c:pt idx="3">
                  <c:v>1875</c:v>
                </c:pt>
                <c:pt idx="4">
                  <c:v>2151</c:v>
                </c:pt>
                <c:pt idx="5">
                  <c:v>1704</c:v>
                </c:pt>
                <c:pt idx="6">
                  <c:v>1964</c:v>
                </c:pt>
              </c:numCache>
            </c:numRef>
          </c:val>
          <c:smooth val="0"/>
          <c:extLst>
            <c:ext xmlns:c16="http://schemas.microsoft.com/office/drawing/2014/chart" uri="{C3380CC4-5D6E-409C-BE32-E72D297353CC}">
              <c16:uniqueId val="{00000001-8221-43F0-BE1C-F55E38CF2026}"/>
            </c:ext>
          </c:extLst>
        </c:ser>
        <c:dLbls>
          <c:showLegendKey val="0"/>
          <c:showVal val="0"/>
          <c:showCatName val="0"/>
          <c:showSerName val="0"/>
          <c:showPercent val="0"/>
          <c:showBubbleSize val="0"/>
        </c:dLbls>
        <c:marker val="1"/>
        <c:smooth val="0"/>
        <c:axId val="366437936"/>
        <c:axId val="366442856"/>
      </c:lineChart>
      <c:catAx>
        <c:axId val="36643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366442856"/>
        <c:crosses val="autoZero"/>
        <c:auto val="1"/>
        <c:lblAlgn val="ctr"/>
        <c:lblOffset val="100"/>
        <c:noMultiLvlLbl val="0"/>
      </c:catAx>
      <c:valAx>
        <c:axId val="3664428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366437936"/>
        <c:crosses val="autoZero"/>
        <c:crossBetween val="between"/>
      </c:valAx>
      <c:valAx>
        <c:axId val="79665244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796648832"/>
        <c:crosses val="max"/>
        <c:crossBetween val="between"/>
      </c:valAx>
      <c:catAx>
        <c:axId val="796648832"/>
        <c:scaling>
          <c:orientation val="minMax"/>
        </c:scaling>
        <c:delete val="1"/>
        <c:axPos val="b"/>
        <c:numFmt formatCode="General" sourceLinked="1"/>
        <c:majorTickMark val="out"/>
        <c:minorTickMark val="none"/>
        <c:tickLblPos val="nextTo"/>
        <c:crossAx val="79665244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3"/>
          <c:order val="3"/>
          <c:tx>
            <c:strRef>
              <c:f>Sheet1!$E$1</c:f>
              <c:strCache>
                <c:ptCount val="1"/>
                <c:pt idx="0">
                  <c:v>Feature Size</c:v>
                </c:pt>
              </c:strCache>
            </c:strRef>
          </c:tx>
          <c:spPr>
            <a:solidFill>
              <a:schemeClr val="accent2">
                <a:lumMod val="40000"/>
                <a:lumOff val="60000"/>
              </a:schemeClr>
            </a:solidFill>
            <a:ln>
              <a:solidFill>
                <a:schemeClr val="accent2">
                  <a:lumMod val="50000"/>
                </a:schemeClr>
              </a:solidFill>
            </a:ln>
            <a:effectLst/>
          </c:spPr>
          <c:invertIfNegative val="0"/>
          <c:cat>
            <c:strRef>
              <c:f>Sheet1!$A$2:$A$8</c:f>
              <c:strCache>
                <c:ptCount val="7"/>
                <c:pt idx="0">
                  <c:v>NASA Shuttle Failure</c:v>
                </c:pt>
                <c:pt idx="1">
                  <c:v>Letter Recognition</c:v>
                </c:pt>
                <c:pt idx="2">
                  <c:v>Sensorless Drive Diagnosis</c:v>
                </c:pt>
                <c:pt idx="3">
                  <c:v>Forest Cover Type</c:v>
                </c:pt>
                <c:pt idx="4">
                  <c:v>OTTO Group</c:v>
                </c:pt>
                <c:pt idx="5">
                  <c:v>MNIST</c:v>
                </c:pt>
                <c:pt idx="6">
                  <c:v>Fashion MNIST</c:v>
                </c:pt>
              </c:strCache>
            </c:strRef>
          </c:cat>
          <c:val>
            <c:numRef>
              <c:f>Sheet1!$E$2:$E$8</c:f>
              <c:numCache>
                <c:formatCode>General</c:formatCode>
                <c:ptCount val="7"/>
                <c:pt idx="0">
                  <c:v>6</c:v>
                </c:pt>
                <c:pt idx="1">
                  <c:v>16</c:v>
                </c:pt>
                <c:pt idx="2">
                  <c:v>48</c:v>
                </c:pt>
                <c:pt idx="3">
                  <c:v>54</c:v>
                </c:pt>
                <c:pt idx="4">
                  <c:v>93</c:v>
                </c:pt>
                <c:pt idx="5">
                  <c:v>784</c:v>
                </c:pt>
                <c:pt idx="6">
                  <c:v>784</c:v>
                </c:pt>
              </c:numCache>
            </c:numRef>
          </c:val>
          <c:extLst>
            <c:ext xmlns:c16="http://schemas.microsoft.com/office/drawing/2014/chart" uri="{C3380CC4-5D6E-409C-BE32-E72D297353CC}">
              <c16:uniqueId val="{00000006-F365-412D-A1F9-40F05653F63A}"/>
            </c:ext>
          </c:extLst>
        </c:ser>
        <c:dLbls>
          <c:showLegendKey val="0"/>
          <c:showVal val="0"/>
          <c:showCatName val="0"/>
          <c:showSerName val="0"/>
          <c:showPercent val="0"/>
          <c:showBubbleSize val="0"/>
        </c:dLbls>
        <c:gapWidth val="150"/>
        <c:axId val="445167216"/>
        <c:axId val="445166888"/>
      </c:barChart>
      <c:lineChart>
        <c:grouping val="standard"/>
        <c:varyColors val="0"/>
        <c:ser>
          <c:idx val="0"/>
          <c:order val="0"/>
          <c:tx>
            <c:strRef>
              <c:f>Sheet1!$B$1</c:f>
              <c:strCache>
                <c:ptCount val="1"/>
                <c:pt idx="0">
                  <c:v>Baseline Incremental</c:v>
                </c:pt>
              </c:strCache>
            </c:strRef>
          </c:tx>
          <c:spPr>
            <a:ln w="28575" cap="rnd">
              <a:solidFill>
                <a:schemeClr val="tx1">
                  <a:lumMod val="50000"/>
                  <a:lumOff val="50000"/>
                </a:schemeClr>
              </a:solidFill>
              <a:round/>
            </a:ln>
            <a:effectLst/>
          </c:spPr>
          <c:marker>
            <c:symbol val="circle"/>
            <c:size val="5"/>
            <c:spPr>
              <a:solidFill>
                <a:schemeClr val="tx1">
                  <a:lumMod val="50000"/>
                  <a:lumOff val="50000"/>
                </a:schemeClr>
              </a:solidFill>
              <a:ln w="9525">
                <a:solidFill>
                  <a:schemeClr val="tx1">
                    <a:lumMod val="50000"/>
                    <a:lumOff val="50000"/>
                  </a:schemeClr>
                </a:solidFill>
              </a:ln>
              <a:effectLst/>
            </c:spPr>
          </c:marker>
          <c:cat>
            <c:strRef>
              <c:f>Sheet1!$A$2:$A$8</c:f>
              <c:strCache>
                <c:ptCount val="7"/>
                <c:pt idx="0">
                  <c:v>NASA Shuttle Failure</c:v>
                </c:pt>
                <c:pt idx="1">
                  <c:v>Letter Recognition</c:v>
                </c:pt>
                <c:pt idx="2">
                  <c:v>Sensorless Drive Diagnosis</c:v>
                </c:pt>
                <c:pt idx="3">
                  <c:v>Forest Cover Type</c:v>
                </c:pt>
                <c:pt idx="4">
                  <c:v>OTTO Group</c:v>
                </c:pt>
                <c:pt idx="5">
                  <c:v>MNIST</c:v>
                </c:pt>
                <c:pt idx="6">
                  <c:v>Fashion MNIST</c:v>
                </c:pt>
              </c:strCache>
            </c:strRef>
          </c:cat>
          <c:val>
            <c:numRef>
              <c:f>Sheet1!$B$2:$B$8</c:f>
              <c:numCache>
                <c:formatCode>General</c:formatCode>
                <c:ptCount val="7"/>
                <c:pt idx="0">
                  <c:v>45.1</c:v>
                </c:pt>
                <c:pt idx="1">
                  <c:v>11.7</c:v>
                </c:pt>
                <c:pt idx="2">
                  <c:v>4.4000000000000004</c:v>
                </c:pt>
                <c:pt idx="3">
                  <c:v>4.9000000000000004</c:v>
                </c:pt>
                <c:pt idx="4">
                  <c:v>8.6</c:v>
                </c:pt>
                <c:pt idx="5">
                  <c:v>2.1</c:v>
                </c:pt>
                <c:pt idx="6">
                  <c:v>5.9</c:v>
                </c:pt>
              </c:numCache>
            </c:numRef>
          </c:val>
          <c:smooth val="0"/>
          <c:extLst>
            <c:ext xmlns:c16="http://schemas.microsoft.com/office/drawing/2014/chart" uri="{C3380CC4-5D6E-409C-BE32-E72D297353CC}">
              <c16:uniqueId val="{00000000-F365-412D-A1F9-40F05653F63A}"/>
            </c:ext>
          </c:extLst>
        </c:ser>
        <c:ser>
          <c:idx val="1"/>
          <c:order val="1"/>
          <c:tx>
            <c:strRef>
              <c:f>Sheet1!$C$1</c:f>
              <c:strCache>
                <c:ptCount val="1"/>
                <c:pt idx="0">
                  <c:v>Misclassified Only</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Sheet1!$A$2:$A$8</c:f>
              <c:strCache>
                <c:ptCount val="7"/>
                <c:pt idx="0">
                  <c:v>NASA Shuttle Failure</c:v>
                </c:pt>
                <c:pt idx="1">
                  <c:v>Letter Recognition</c:v>
                </c:pt>
                <c:pt idx="2">
                  <c:v>Sensorless Drive Diagnosis</c:v>
                </c:pt>
                <c:pt idx="3">
                  <c:v>Forest Cover Type</c:v>
                </c:pt>
                <c:pt idx="4">
                  <c:v>OTTO Group</c:v>
                </c:pt>
                <c:pt idx="5">
                  <c:v>MNIST</c:v>
                </c:pt>
                <c:pt idx="6">
                  <c:v>Fashion MNIST</c:v>
                </c:pt>
              </c:strCache>
            </c:strRef>
          </c:cat>
          <c:val>
            <c:numRef>
              <c:f>Sheet1!$C$2:$C$8</c:f>
              <c:numCache>
                <c:formatCode>General</c:formatCode>
                <c:ptCount val="7"/>
                <c:pt idx="0">
                  <c:v>75.099999999999994</c:v>
                </c:pt>
                <c:pt idx="1">
                  <c:v>9.1999999999999993</c:v>
                </c:pt>
                <c:pt idx="2">
                  <c:v>3.7</c:v>
                </c:pt>
                <c:pt idx="3">
                  <c:v>5.4</c:v>
                </c:pt>
                <c:pt idx="4">
                  <c:v>7.5</c:v>
                </c:pt>
                <c:pt idx="5">
                  <c:v>6.6</c:v>
                </c:pt>
                <c:pt idx="6">
                  <c:v>5.0999999999999996</c:v>
                </c:pt>
              </c:numCache>
            </c:numRef>
          </c:val>
          <c:smooth val="0"/>
          <c:extLst>
            <c:ext xmlns:c16="http://schemas.microsoft.com/office/drawing/2014/chart" uri="{C3380CC4-5D6E-409C-BE32-E72D297353CC}">
              <c16:uniqueId val="{00000001-F365-412D-A1F9-40F05653F63A}"/>
            </c:ext>
          </c:extLst>
        </c:ser>
        <c:ser>
          <c:idx val="2"/>
          <c:order val="2"/>
          <c:tx>
            <c:strRef>
              <c:f>Sheet1!$D$1</c:f>
              <c:strCache>
                <c:ptCount val="1"/>
                <c:pt idx="0">
                  <c:v>Misclassified + Marginal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Sheet1!$A$2:$A$8</c:f>
              <c:strCache>
                <c:ptCount val="7"/>
                <c:pt idx="0">
                  <c:v>NASA Shuttle Failure</c:v>
                </c:pt>
                <c:pt idx="1">
                  <c:v>Letter Recognition</c:v>
                </c:pt>
                <c:pt idx="2">
                  <c:v>Sensorless Drive Diagnosis</c:v>
                </c:pt>
                <c:pt idx="3">
                  <c:v>Forest Cover Type</c:v>
                </c:pt>
                <c:pt idx="4">
                  <c:v>OTTO Group</c:v>
                </c:pt>
                <c:pt idx="5">
                  <c:v>MNIST</c:v>
                </c:pt>
                <c:pt idx="6">
                  <c:v>Fashion MNIST</c:v>
                </c:pt>
              </c:strCache>
            </c:strRef>
          </c:cat>
          <c:val>
            <c:numRef>
              <c:f>Sheet1!$D$2:$D$8</c:f>
              <c:numCache>
                <c:formatCode>General</c:formatCode>
                <c:ptCount val="7"/>
                <c:pt idx="0">
                  <c:v>4.0999999999999996</c:v>
                </c:pt>
                <c:pt idx="1">
                  <c:v>19.2</c:v>
                </c:pt>
                <c:pt idx="2">
                  <c:v>2.5</c:v>
                </c:pt>
                <c:pt idx="3">
                  <c:v>5.2</c:v>
                </c:pt>
                <c:pt idx="4">
                  <c:v>3.1</c:v>
                </c:pt>
                <c:pt idx="5">
                  <c:v>3.4</c:v>
                </c:pt>
                <c:pt idx="6">
                  <c:v>3.3</c:v>
                </c:pt>
              </c:numCache>
            </c:numRef>
          </c:val>
          <c:smooth val="0"/>
          <c:extLst>
            <c:ext xmlns:c16="http://schemas.microsoft.com/office/drawing/2014/chart" uri="{C3380CC4-5D6E-409C-BE32-E72D297353CC}">
              <c16:uniqueId val="{00000002-F365-412D-A1F9-40F05653F63A}"/>
            </c:ext>
          </c:extLst>
        </c:ser>
        <c:dLbls>
          <c:showLegendKey val="0"/>
          <c:showVal val="0"/>
          <c:showCatName val="0"/>
          <c:showSerName val="0"/>
          <c:showPercent val="0"/>
          <c:showBubbleSize val="0"/>
        </c:dLbls>
        <c:marker val="1"/>
        <c:smooth val="0"/>
        <c:axId val="366437936"/>
        <c:axId val="366442856"/>
      </c:lineChart>
      <c:catAx>
        <c:axId val="36643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366442856"/>
        <c:crosses val="autoZero"/>
        <c:auto val="1"/>
        <c:lblAlgn val="ctr"/>
        <c:lblOffset val="100"/>
        <c:noMultiLvlLbl val="0"/>
      </c:catAx>
      <c:valAx>
        <c:axId val="366442856"/>
        <c:scaling>
          <c:logBase val="10"/>
          <c:orientation val="minMax"/>
          <c:min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366437936"/>
        <c:crosses val="autoZero"/>
        <c:crossBetween val="between"/>
      </c:valAx>
      <c:valAx>
        <c:axId val="445166888"/>
        <c:scaling>
          <c:logBase val="10"/>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445167216"/>
        <c:crosses val="max"/>
        <c:crossBetween val="between"/>
      </c:valAx>
      <c:catAx>
        <c:axId val="445167216"/>
        <c:scaling>
          <c:orientation val="minMax"/>
        </c:scaling>
        <c:delete val="1"/>
        <c:axPos val="b"/>
        <c:numFmt formatCode="General" sourceLinked="1"/>
        <c:majorTickMark val="out"/>
        <c:minorTickMark val="none"/>
        <c:tickLblPos val="nextTo"/>
        <c:crossAx val="4451668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75D1C-DC74-41A4-A1A2-2319B6AEBAD3}" type="datetimeFigureOut">
              <a:rPr lang="en-DE" smtClean="0"/>
              <a:t>29/09/2019</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7C9AE-BBB9-4C0E-9629-2CD7F34E9DB8}" type="slidenum">
              <a:rPr lang="en-DE" smtClean="0"/>
              <a:t>‹#›</a:t>
            </a:fld>
            <a:endParaRPr lang="en-DE"/>
          </a:p>
        </p:txBody>
      </p:sp>
    </p:spTree>
    <p:extLst>
      <p:ext uri="{BB962C8B-B14F-4D97-AF65-F5344CB8AC3E}">
        <p14:creationId xmlns:p14="http://schemas.microsoft.com/office/powerpoint/2010/main" val="223122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very good afternoon to everybody here, I would like to invite you to my final talk as part of my Master’s  thesis, which has been a fun and educational journey, titled Incremental Learning with Support Vector Machines on Embedded Platforms. ..</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a:t>
            </a:fld>
            <a:endParaRPr lang="en-DE"/>
          </a:p>
        </p:txBody>
      </p:sp>
    </p:spTree>
    <p:extLst>
      <p:ext uri="{BB962C8B-B14F-4D97-AF65-F5344CB8AC3E}">
        <p14:creationId xmlns:p14="http://schemas.microsoft.com/office/powerpoint/2010/main" val="3175284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trivial form of Incremental learning widely used is dividing our dataset into a number of batches, and lets say that we train on our first batch, obtain a asset of support vectors from the present batch. We then proceed to forward these support vectors only and append them to the next batch of incoming data and subject this new batch of data to training. This way support vectors from every batch keep getting forwarded through out bathes unless a better set of support vectors replace a previous one. </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12</a:t>
            </a:fld>
            <a:endParaRPr lang="en-DE"/>
          </a:p>
        </p:txBody>
      </p:sp>
    </p:spTree>
    <p:extLst>
      <p:ext uri="{BB962C8B-B14F-4D97-AF65-F5344CB8AC3E}">
        <p14:creationId xmlns:p14="http://schemas.microsoft.com/office/powerpoint/2010/main" val="3803416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this approach can be graphically seen here as an example for the linear case. The first image represents the result of training on the first batch of data and the points marked in red denote the resultant support vectors. On the right the second image depicts the second batch of data being subjected to </a:t>
            </a:r>
            <a:r>
              <a:rPr lang="en-US" dirty="0" err="1"/>
              <a:t>svm</a:t>
            </a:r>
            <a:r>
              <a:rPr lang="en-US" dirty="0"/>
              <a:t> training along with the presence of the support vectors from the previous batch. This continues until we have exhausted our batches. This method was considered as the baseline incremental algorithm against which the rest of the incremental and approximated methods are compared against. This method had the obvious disadvantage that after a certain point the number of support vectors keep increasing and hence the device would eventually run out of memory..</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13</a:t>
            </a:fld>
            <a:endParaRPr lang="en-DE"/>
          </a:p>
        </p:txBody>
      </p:sp>
    </p:spTree>
    <p:extLst>
      <p:ext uri="{BB962C8B-B14F-4D97-AF65-F5344CB8AC3E}">
        <p14:creationId xmlns:p14="http://schemas.microsoft.com/office/powerpoint/2010/main" val="157770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initial attempt to sub sample the number of points we consider for training, we considered what is known as the nearest neighbor approximation technique. This follows from the fact that once the boundary or the margin of the SVM has been established, incoming points from the next batch of data that lies close to this established boundary or the support vectors, have a higher chance of altering the decision boundary rather than points that are further away. So the gist of this method being, we split our data into a number of batches, we train the SVM on an initial batch and obtain the support vectors from this initial batch. When the next batch comes in, we only select those points that might lie in the close vicinity of our previously obtained support vectors and discard the rest of the training samples.  </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14</a:t>
            </a:fld>
            <a:endParaRPr lang="en-DE"/>
          </a:p>
        </p:txBody>
      </p:sp>
    </p:spTree>
    <p:extLst>
      <p:ext uri="{BB962C8B-B14F-4D97-AF65-F5344CB8AC3E}">
        <p14:creationId xmlns:p14="http://schemas.microsoft.com/office/powerpoint/2010/main" val="3639939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can be visualized as an example for the linear case. The figure on the left depicts the support vectors produced from the first batch of data as a result of training, encircled in turquoise. The figure on the right indicates the region bounding the support vectors from which we select only k number of nearest neighbors in the second batch of training data. This method was successful with one major draw back that if in a multi class system, if the labels were not uniformly distributed in the first batch, we would end up with a bias towards one set of points belonging to a label or our training data could consist of a more points from a label that had dense cluster near the support vectors. But this method did give rise to an idea for the final algorithm that will be discussed in the next slides.</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15</a:t>
            </a:fld>
            <a:endParaRPr lang="en-DE"/>
          </a:p>
        </p:txBody>
      </p:sp>
    </p:spTree>
    <p:extLst>
      <p:ext uri="{BB962C8B-B14F-4D97-AF65-F5344CB8AC3E}">
        <p14:creationId xmlns:p14="http://schemas.microsoft.com/office/powerpoint/2010/main" val="4226354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method that we though about was that, once we have split out training data into a said number of batches, as discussed earlier, we train our SVM on the first batch of data, and use the resulting support vector model to predict the values from the next batch of data. The idea is that if our current model is able to classify labels in the second batch of data perfectly, then why spend computation time and resource on unnecessarily training on this batch of data? The idea is pretty simple but ingenious I feel. Obviously we cannot expect a perfect classification score on the second batch of data utilizing the model from the previous </a:t>
            </a:r>
            <a:r>
              <a:rPr lang="en-US" dirty="0" err="1"/>
              <a:t>vbatch</a:t>
            </a:r>
            <a:r>
              <a:rPr lang="en-US" dirty="0"/>
              <a:t> and hence we consider the points that were wrongly classified or misclassified for training. </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16</a:t>
            </a:fld>
            <a:endParaRPr lang="en-DE"/>
          </a:p>
        </p:txBody>
      </p:sp>
    </p:spTree>
    <p:extLst>
      <p:ext uri="{BB962C8B-B14F-4D97-AF65-F5344CB8AC3E}">
        <p14:creationId xmlns:p14="http://schemas.microsoft.com/office/powerpoint/2010/main" val="433824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idea can again be visualized in the following figures. The figure on the left is an example of the result of training on the first batch of data whose support vectors are marked in turquoise. The support vectors are then used to predict the labels of this batch of data and the resultant incorrectly classified points are depicted in orange. The figure on the right denotes the resultant density of the dataset when we eliminated all points except the previous support vectors and the misclassified points. This method actually immensely reduced the number of points considered for training but this came at a cost of drop in accuracy of classification. This left us with a tradeoff between accuracy and computation time and complexity. Following this we thought out a final method that would help boost the classification accuracy while keeping the density of the training dataset to a minimum.</a:t>
            </a:r>
          </a:p>
          <a:p>
            <a:endParaRPr lang="en-US" dirty="0"/>
          </a:p>
          <a:p>
            <a:r>
              <a:rPr lang="en-US" dirty="0"/>
              <a:t>Reducing the number of datapoints results in computational complexity decreases.</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17</a:t>
            </a:fld>
            <a:endParaRPr lang="en-DE"/>
          </a:p>
        </p:txBody>
      </p:sp>
    </p:spTree>
    <p:extLst>
      <p:ext uri="{BB962C8B-B14F-4D97-AF65-F5344CB8AC3E}">
        <p14:creationId xmlns:p14="http://schemas.microsoft.com/office/powerpoint/2010/main" val="2697054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method involved steps similar to the previous algorithm where the initial batch is trained, the model is then used to predict the labels of the consequent batches. In addition to selecting those points that were misclassified, we also define a new margin or boundary which is adjacent to the already existing one, and consider points that lie within this region too for training.</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18</a:t>
            </a:fld>
            <a:endParaRPr lang="en-DE"/>
          </a:p>
        </p:txBody>
      </p:sp>
    </p:spTree>
    <p:extLst>
      <p:ext uri="{BB962C8B-B14F-4D97-AF65-F5344CB8AC3E}">
        <p14:creationId xmlns:p14="http://schemas.microsoft.com/office/powerpoint/2010/main" val="482018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seen as an example in the following figures. The figure on the left indicates the resulting support vectors from the first batch of data, the misclassified samples from the second batch of data and the new boundary defined in red adjacent to the existing boundary. This can be seen as an inspiration from our nearest neighbor </a:t>
            </a:r>
            <a:r>
              <a:rPr lang="en-US"/>
              <a:t>algorithm dThe </a:t>
            </a:r>
            <a:r>
              <a:rPr lang="en-US" dirty="0"/>
              <a:t>second figure then denotes the dataset density after having discarded all samples except the support vectors from the previous batch, misclassified and marginal samples from the current batch. This algorithm came the closest in performance to the Baseline incremental and hence was chosen as our final algorithm.</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19</a:t>
            </a:fld>
            <a:endParaRPr lang="en-DE"/>
          </a:p>
        </p:txBody>
      </p:sp>
    </p:spTree>
    <p:extLst>
      <p:ext uri="{BB962C8B-B14F-4D97-AF65-F5344CB8AC3E}">
        <p14:creationId xmlns:p14="http://schemas.microsoft.com/office/powerpoint/2010/main" val="4281221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now proceed to take a look at how all our algorithms compare in a comparison of the classification accuracy.</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20</a:t>
            </a:fld>
            <a:endParaRPr lang="en-DE"/>
          </a:p>
        </p:txBody>
      </p:sp>
    </p:spTree>
    <p:extLst>
      <p:ext uri="{BB962C8B-B14F-4D97-AF65-F5344CB8AC3E}">
        <p14:creationId xmlns:p14="http://schemas.microsoft.com/office/powerpoint/2010/main" val="2354333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 incremental algorithm had a prediction accuracy of 98% whereas our baseline incremental came close at 97.65%. The Baseline incremental classification accuracy is what we are aiming to reach and it is clear that the final method of misclassified + marginal points comes very close at 97.55%.</a:t>
            </a:r>
          </a:p>
          <a:p>
            <a:endParaRPr lang="en-US" dirty="0"/>
          </a:p>
          <a:p>
            <a:r>
              <a:rPr lang="en-US" dirty="0"/>
              <a:t>It is not possible to run the non incremental since the board immediately runs out of memory</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21</a:t>
            </a:fld>
            <a:endParaRPr lang="en-DE"/>
          </a:p>
        </p:txBody>
      </p:sp>
    </p:spTree>
    <p:extLst>
      <p:ext uri="{BB962C8B-B14F-4D97-AF65-F5344CB8AC3E}">
        <p14:creationId xmlns:p14="http://schemas.microsoft.com/office/powerpoint/2010/main" val="115165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start I would like to state the four major pillars for the motivation of my thesis. </a:t>
            </a:r>
          </a:p>
          <a:p>
            <a:endParaRPr lang="en-US" dirty="0"/>
          </a:p>
          <a:p>
            <a:r>
              <a:rPr lang="en-US" dirty="0"/>
              <a:t>In this period of big data and machine learning, we see that machine learning is applied to nearly every field with a intent of solving day to day problems by machines in an intelligent way. Every industry and company is seeing a shift towards adapting machine learning into its products and with this comes the issue of data security.  Why? When a company would like to involve in Machine Learning to better its products but does not have the necessary and expensive hardware and software resources want to outsource it’s data to 3</a:t>
            </a:r>
            <a:r>
              <a:rPr lang="en-US" baseline="30000" dirty="0"/>
              <a:t>rd</a:t>
            </a:r>
            <a:r>
              <a:rPr lang="en-US" dirty="0"/>
              <a:t> parties to perform this learning for example cloud based services from google and amazon, which can result in data privacy concerns, this is where In house machine learning comes into picture. With this concept, A company is able to locally apply machine learning with its private data, without having to worry about security concerns that arise with outsourcing data.</a:t>
            </a:r>
          </a:p>
          <a:p>
            <a:endParaRPr lang="en-US" dirty="0"/>
          </a:p>
          <a:p>
            <a:r>
              <a:rPr lang="en-US" dirty="0"/>
              <a:t>The second point being, in today’s era of the internet of things, we can see a growing number of devices being connected to the internet and hence exchanging vast amounts of information with each other. With great power comes great responsibility, but this holds true for a data scientist who would say with large amounts of  information comes larger possibilities/opportunities . So when we have such vast amounts of information, this lets us apply machine learning, which is essentially data driven, into the embedded devices themselves. But this comes at a cost and traditionally to enable machine learning on a device, it would require costly, resource hungry hardware. Wouldn’t it be an advantage to find better ways to allow machine learning algorithms to run on resource constrained environments such as smaller embedded systems for this purpose?</a:t>
            </a:r>
          </a:p>
          <a:p>
            <a:endParaRPr lang="en-US" dirty="0"/>
          </a:p>
          <a:p>
            <a:r>
              <a:rPr lang="en-US" dirty="0"/>
              <a:t>Speaking of Resource hungry, Machine learning essentially is a pattern recognition program that sifts through given data and finds a pattern amongst it and stores it as a model for further use. This process can be very resource intensive, usually running hot and hungry for hours to days at a stretch. Wouldn’t it be an advantage to simplify this training process, and also attempt at speeding it up? Reduce days to hours and hours to maybe minutes? With this current acceleration techniques usually focus on only speeding up the inference phase, after a resulting model that has been trained elsewhere on a powerful machine is stored only to be used for inference or prediction of the behavior of a system. Even if we look at the acceleration of the training phase, It is widely known that expensive GPUs are used for this purpose. This is in stark contrast to small scale embedded systems, which are pretty inexpensive when compared to GPUs and server based training systems.</a:t>
            </a:r>
          </a:p>
          <a:p>
            <a:endParaRPr lang="en-US" dirty="0"/>
          </a:p>
          <a:p>
            <a:r>
              <a:rPr lang="en-US" dirty="0"/>
              <a:t>Support vector machines fit out requirement for embedded machine learning being fast and light and hence we focus on them.  </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a:t>
            </a:fld>
            <a:endParaRPr lang="en-DE"/>
          </a:p>
        </p:txBody>
      </p:sp>
    </p:spTree>
    <p:extLst>
      <p:ext uri="{BB962C8B-B14F-4D97-AF65-F5344CB8AC3E}">
        <p14:creationId xmlns:p14="http://schemas.microsoft.com/office/powerpoint/2010/main" val="3090064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initial method to compare the Features of the Training samples versus the features of the support vectors produces, two methods were considered for this purpose, both of which can provide a visual representation of the closeness of the points to each other. But then it was found that the distances between the points are not usually maintained during the transformation for high dimensional representation and hence other concrete methods were researched.</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22</a:t>
            </a:fld>
            <a:endParaRPr lang="en-DE"/>
          </a:p>
        </p:txBody>
      </p:sp>
    </p:spTree>
    <p:extLst>
      <p:ext uri="{BB962C8B-B14F-4D97-AF65-F5344CB8AC3E}">
        <p14:creationId xmlns:p14="http://schemas.microsoft.com/office/powerpoint/2010/main" val="2324221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Classification accuracy, a few other methods were researched in order to quantify the quality of our algorithm. The following figures represent the averages of the features of the training samples vs the average of the features of the support vectors. Remember our initial statement that the support vectors are a sufficient subset of samples from the original training set to completely define a particular label when it comes to prediction. In short, the more the feature average plot of our support vectors resembles that of the feature average plot of the training samples, the better our algorithm is in terms of the quality of support vectors produced. These are two examples from labels 0 and 1 of the famed MNIST dataset.</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23</a:t>
            </a:fld>
            <a:endParaRPr lang="en-DE"/>
          </a:p>
        </p:txBody>
      </p:sp>
    </p:spTree>
    <p:extLst>
      <p:ext uri="{BB962C8B-B14F-4D97-AF65-F5344CB8AC3E}">
        <p14:creationId xmlns:p14="http://schemas.microsoft.com/office/powerpoint/2010/main" val="3801461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quantification, here we consider the parallel coordinate system of representation of multi dimensional vectors, where here each dimension represent the feature of our sample. Here in this particular case there are 784 y axes which correspond to 784 features of each sample of our MNIST dataset. Again our aim is that the parallel coordinate plot of the average of the support vectors comes close to the parallel coordinate plot of the average of the training samples. This is an example for the label 0 and</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24</a:t>
            </a:fld>
            <a:endParaRPr lang="en-DE"/>
          </a:p>
        </p:txBody>
      </p:sp>
    </p:spTree>
    <p:extLst>
      <p:ext uri="{BB962C8B-B14F-4D97-AF65-F5344CB8AC3E}">
        <p14:creationId xmlns:p14="http://schemas.microsoft.com/office/powerpoint/2010/main" val="1211672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previous two so to say visual methods of comparison, we proceed to see a statistical method of comparison of the support vectors produced by the algorithm vs the training samples used. The similarity measure used is known as the cosine similarity which calculated the cosine angle between the support vectors and the training samples. By the cosine table values, a value of 1 indicates complete similarity or an </a:t>
            </a:r>
            <a:r>
              <a:rPr lang="en-US" dirty="0" err="1"/>
              <a:t>ange</a:t>
            </a:r>
            <a:r>
              <a:rPr lang="en-US" dirty="0"/>
              <a:t> of 0 degrees between them and a value of 0 indicated complete dissimilarity between them,.</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25</a:t>
            </a:fld>
            <a:endParaRPr lang="en-DE"/>
          </a:p>
        </p:txBody>
      </p:sp>
    </p:spTree>
    <p:extLst>
      <p:ext uri="{BB962C8B-B14F-4D97-AF65-F5344CB8AC3E}">
        <p14:creationId xmlns:p14="http://schemas.microsoft.com/office/powerpoint/2010/main" val="2552021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graph denoted the number of support vectors produced by our final approximated incremental method vs the original non incremental algorithm. We can see that for a reduced number of support vectors the algorithm performs just as well as the non incremental counter part, which is if importance when it comes to storing a large number of support vectors for inference stage due to memory constraints.</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26</a:t>
            </a:fld>
            <a:endParaRPr lang="en-DE"/>
          </a:p>
        </p:txBody>
      </p:sp>
    </p:spTree>
    <p:extLst>
      <p:ext uri="{BB962C8B-B14F-4D97-AF65-F5344CB8AC3E}">
        <p14:creationId xmlns:p14="http://schemas.microsoft.com/office/powerpoint/2010/main" val="820885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proceed to discus with the aforementioned knowledge, a hardware accelerator design for our incremental approximated algorithm.</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27</a:t>
            </a:fld>
            <a:endParaRPr lang="en-DE"/>
          </a:p>
        </p:txBody>
      </p:sp>
    </p:spTree>
    <p:extLst>
      <p:ext uri="{BB962C8B-B14F-4D97-AF65-F5344CB8AC3E}">
        <p14:creationId xmlns:p14="http://schemas.microsoft.com/office/powerpoint/2010/main" val="3861672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consists of amongst other thing, two important phases now. Within every training phase, we have a regular training phase and also a prediction phase to select the misclassified samples. This structure comes in handy when we look at the profiling results of our algorithm,.</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28</a:t>
            </a:fld>
            <a:endParaRPr lang="en-DE"/>
          </a:p>
        </p:txBody>
      </p:sp>
    </p:spTree>
    <p:extLst>
      <p:ext uri="{BB962C8B-B14F-4D97-AF65-F5344CB8AC3E}">
        <p14:creationId xmlns:p14="http://schemas.microsoft.com/office/powerpoint/2010/main" val="276293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first step, the algorithm was subject to a  profiling where we noticed that the two functions that we called the most often and took the longest CPU </a:t>
            </a:r>
            <a:r>
              <a:rPr lang="en-US" dirty="0" err="1"/>
              <a:t>timeare</a:t>
            </a:r>
            <a:r>
              <a:rPr lang="en-US" dirty="0"/>
              <a:t> the kernel function and the predict function. Hence we proceed to select these two function for an FPGA based implementation for an attempt at accelerating the training process.</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29</a:t>
            </a:fld>
            <a:endParaRPr lang="en-DE"/>
          </a:p>
        </p:txBody>
      </p:sp>
    </p:spTree>
    <p:extLst>
      <p:ext uri="{BB962C8B-B14F-4D97-AF65-F5344CB8AC3E}">
        <p14:creationId xmlns:p14="http://schemas.microsoft.com/office/powerpoint/2010/main" val="2077240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hardware accelerator is design as such. The PYNQ platform encompasses originally the </a:t>
            </a:r>
            <a:r>
              <a:rPr lang="en-US" dirty="0" err="1"/>
              <a:t>Jupyter</a:t>
            </a:r>
            <a:r>
              <a:rPr lang="en-US" dirty="0"/>
              <a:t> notebook that houses our SVM algorithm that is a CPU only implementation. We identified that the Kernel function and the predict function we the two most computationally intensive aspects of the algorithm and hence moved these implementations from the CPU to the FPGA. The communication protocol used was a high speed DMA AXI stream.</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30</a:t>
            </a:fld>
            <a:endParaRPr lang="en-DE"/>
          </a:p>
        </p:txBody>
      </p:sp>
    </p:spTree>
    <p:extLst>
      <p:ext uri="{BB962C8B-B14F-4D97-AF65-F5344CB8AC3E}">
        <p14:creationId xmlns:p14="http://schemas.microsoft.com/office/powerpoint/2010/main" val="1772412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kernel function actually gets called twice in the algorithm for every fun in two different spots. the nature of the computations in the function are basically persistent subtraction and multiplication which are ripe candidates for the parallelization ability of an FPGA. Implemented as a callable library for use in any ML algorithm that uses this kernel, This was the first of two functions that were accelerated using the FPGA. This function could now be directly called from the </a:t>
            </a:r>
            <a:r>
              <a:rPr lang="en-US" dirty="0" err="1"/>
              <a:t>Jupyter</a:t>
            </a:r>
            <a:r>
              <a:rPr lang="en-US" dirty="0"/>
              <a:t> notebook as one would call a standard library and could be used for acceleration.</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31</a:t>
            </a:fld>
            <a:endParaRPr lang="en-DE"/>
          </a:p>
        </p:txBody>
      </p:sp>
    </p:spTree>
    <p:extLst>
      <p:ext uri="{BB962C8B-B14F-4D97-AF65-F5344CB8AC3E}">
        <p14:creationId xmlns:p14="http://schemas.microsoft.com/office/powerpoint/2010/main" val="30288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the motivation into a set of objectives that were set for this thesis, The first stage was to implement the actual SVM algorithm, second being able to modify the algorithm such that it allows for incremental learning rather than feeding all training data at once which is not possible due to resource constraints of an embedded system. The third stage was to approximate the training phase, such a way that instead of blindly computing on all the entire dataset, we intelligently select which subsets of the data are attractive to use for training and which are redundant. The fourth stage was to then dry run this incremental and approximated algorithm on the chosen embedded system to find out or profile which parts of the algorithm were computationally intensive. The final stage was to then pick these computationally intensive parts and implement them to run on an FPGA instead of the CPU and hope that there is some amount of acceleration </a:t>
            </a:r>
            <a:r>
              <a:rPr lang="en-US" dirty="0">
                <a:sym typeface="Wingdings" panose="05000000000000000000" pitchFamily="2" charset="2"/>
              </a:rPr>
              <a:t> in the Training.</a:t>
            </a:r>
            <a:r>
              <a:rPr lang="en-US" dirty="0"/>
              <a:t> </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3</a:t>
            </a:fld>
            <a:endParaRPr lang="en-DE"/>
          </a:p>
        </p:txBody>
      </p:sp>
    </p:spTree>
    <p:extLst>
      <p:ext uri="{BB962C8B-B14F-4D97-AF65-F5344CB8AC3E}">
        <p14:creationId xmlns:p14="http://schemas.microsoft.com/office/powerpoint/2010/main" val="396850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function is the predict function that involved mostly repetitive addition, multiplication or accumulation involving samples that needed to be predicted and the support vectors and dual coefficients that form the prediction model. along with the previous defined kernel function also coming into play. Once again the nature of these computations makes it a prime candidate to utilize the parallel computing capabilities of the FPGA.</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32</a:t>
            </a:fld>
            <a:endParaRPr lang="en-DE"/>
          </a:p>
        </p:txBody>
      </p:sp>
    </p:spTree>
    <p:extLst>
      <p:ext uri="{BB962C8B-B14F-4D97-AF65-F5344CB8AC3E}">
        <p14:creationId xmlns:p14="http://schemas.microsoft.com/office/powerpoint/2010/main" val="2571336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33</a:t>
            </a:fld>
            <a:endParaRPr lang="en-DE"/>
          </a:p>
        </p:txBody>
      </p:sp>
    </p:spTree>
    <p:extLst>
      <p:ext uri="{BB962C8B-B14F-4D97-AF65-F5344CB8AC3E}">
        <p14:creationId xmlns:p14="http://schemas.microsoft.com/office/powerpoint/2010/main" val="3112620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table represents the results of our hardware acceleration for various commonly used datasets in the machine learning community. We represent the number of samples considered and compare results for our three Incremental methods. The run time on the top indicates the CPU only time and the one on the bottom indicated the Hardware accelerated. In all cases we can see that the prediction accuracy values of our final algorithm are very close to the baseline incremental implementation. Some points of interest are that in this particular dataset, we achieved very high acceleration speed up about 45 to 75 times. And along with this the other dataset we can observe that our final algorithm actually surpassed the accuracy of the baseline incremental.</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34</a:t>
            </a:fld>
            <a:endParaRPr lang="en-DE"/>
          </a:p>
        </p:txBody>
      </p:sp>
    </p:spTree>
    <p:extLst>
      <p:ext uri="{BB962C8B-B14F-4D97-AF65-F5344CB8AC3E}">
        <p14:creationId xmlns:p14="http://schemas.microsoft.com/office/powerpoint/2010/main" val="2564005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Sorted by no of samples</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35</a:t>
            </a:fld>
            <a:endParaRPr lang="en-DE"/>
          </a:p>
        </p:txBody>
      </p:sp>
    </p:spTree>
    <p:extLst>
      <p:ext uri="{BB962C8B-B14F-4D97-AF65-F5344CB8AC3E}">
        <p14:creationId xmlns:p14="http://schemas.microsoft.com/office/powerpoint/2010/main" val="4150902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Sorted by number of features</a:t>
            </a:r>
          </a:p>
          <a:p>
            <a:endParaRPr lang="en-US" dirty="0"/>
          </a:p>
          <a:p>
            <a:r>
              <a:rPr lang="en-US" dirty="0"/>
              <a:t>There is an unstated rule saying that if the number of features lie </a:t>
            </a:r>
            <a:r>
              <a:rPr lang="en-US" dirty="0" err="1"/>
              <a:t>withing</a:t>
            </a:r>
            <a:r>
              <a:rPr lang="en-US" dirty="0"/>
              <a:t> the degree of the polynomial that is used in the kernel trick, the SVM performs very fast and its computation time increases non linearly with an increase in the number of features above this limit. This is due to the limitation of the number of samples that the FPGA can process at a time. The accelerator is implemented to tile and batch process the samples as well as the support vectors it needs in order to perform prediction and kernel computation and hence there is a drop in the speed up for datasets with a larger number of features.</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36</a:t>
            </a:fld>
            <a:endParaRPr lang="en-DE"/>
          </a:p>
        </p:txBody>
      </p:sp>
    </p:spTree>
    <p:extLst>
      <p:ext uri="{BB962C8B-B14F-4D97-AF65-F5344CB8AC3E}">
        <p14:creationId xmlns:p14="http://schemas.microsoft.com/office/powerpoint/2010/main" val="937295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37</a:t>
            </a:fld>
            <a:endParaRPr lang="en-DE"/>
          </a:p>
        </p:txBody>
      </p:sp>
    </p:spTree>
    <p:extLst>
      <p:ext uri="{BB962C8B-B14F-4D97-AF65-F5344CB8AC3E}">
        <p14:creationId xmlns:p14="http://schemas.microsoft.com/office/powerpoint/2010/main" val="3898591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endParaRPr lang="en-DE"/>
          </a:p>
        </p:txBody>
      </p:sp>
      <p:sp>
        <p:nvSpPr>
          <p:cNvPr id="4" name="Slide Number Placeholder 3"/>
          <p:cNvSpPr>
            <a:spLocks noGrp="1"/>
          </p:cNvSpPr>
          <p:nvPr>
            <p:ph type="sldNum" sz="quarter" idx="5"/>
          </p:nvPr>
        </p:nvSpPr>
        <p:spPr/>
        <p:txBody>
          <a:bodyPr/>
          <a:lstStyle/>
          <a:p>
            <a:fld id="{1167C9AE-BBB9-4C0E-9629-2CD7F34E9DB8}" type="slidenum">
              <a:rPr lang="en-DE" smtClean="0"/>
              <a:t>39</a:t>
            </a:fld>
            <a:endParaRPr lang="en-DE"/>
          </a:p>
        </p:txBody>
      </p:sp>
    </p:spTree>
    <p:extLst>
      <p:ext uri="{BB962C8B-B14F-4D97-AF65-F5344CB8AC3E}">
        <p14:creationId xmlns:p14="http://schemas.microsoft.com/office/powerpoint/2010/main" val="261385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the rest of the talk is structured this way, I will give you a short introduction to support vector machines which follows from my initial talk nearly 7 months ago, Then we will proceed to look at the different incremental algorithms that we implemented and tested out, each of which will be bettering the disadvantages of its predecessor. We will weigh these against how well of each of the algorithms perform with respect to its classification accuracy. With a final chosen incremental and approximated SVM algorithm, we then look at the design of the FPGA based accelerator architecture suitable after having profiled the algorithm on a dry run. We then look at the results for CPU only vs FPGA accelerated implementation that ran of various commonly used datasets in the Machine Learning world. We will conclude with achievements of the thesis and the possible improvements for the future.</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4</a:t>
            </a:fld>
            <a:endParaRPr lang="en-DE"/>
          </a:p>
        </p:txBody>
      </p:sp>
    </p:spTree>
    <p:extLst>
      <p:ext uri="{BB962C8B-B14F-4D97-AF65-F5344CB8AC3E}">
        <p14:creationId xmlns:p14="http://schemas.microsoft.com/office/powerpoint/2010/main" val="198173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Following my detailed introduction to support vector machines In my initial talk this is a brief recap. Imagine you have a dataset consisting of two labels, depicted in red and black. The idea for classification is to be able to differentiate both the labels by a linear separator efficiently. We could either do it this way or this way or this way. We can see that The third way seems to do an efficient job at separating the two classes with a maximum separation or margin. This is exactly what the SVM does and is also hence known as the maximum margin separating classifier. The points along the margin that are encircled are called the support vectors and hence the name support vector machines. These points are all that are needed to differentiate labels and not the entire dataset, which makes the SVM pretty memory efficient..</a:t>
            </a:r>
            <a:endParaRPr lang="en-DE" dirty="0"/>
          </a:p>
          <a:p>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5</a:t>
            </a:fld>
            <a:endParaRPr lang="en-DE"/>
          </a:p>
        </p:txBody>
      </p:sp>
    </p:spTree>
    <p:extLst>
      <p:ext uri="{BB962C8B-B14F-4D97-AF65-F5344CB8AC3E}">
        <p14:creationId xmlns:p14="http://schemas.microsoft.com/office/powerpoint/2010/main" val="122379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kern="1200" dirty="0">
                <a:solidFill>
                  <a:schemeClr val="tx1"/>
                </a:solidFill>
                <a:effectLst/>
                <a:latin typeface="+mn-lt"/>
                <a:ea typeface="+mn-ea"/>
                <a:cs typeface="+mn-cs"/>
              </a:rPr>
              <a:t>The w and b that solve this problem determine our classifier, sign of the corresponding solution denoted class/label</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6</a:t>
            </a:fld>
            <a:endParaRPr lang="en-DE"/>
          </a:p>
        </p:txBody>
      </p:sp>
    </p:spTree>
    <p:extLst>
      <p:ext uri="{BB962C8B-B14F-4D97-AF65-F5344CB8AC3E}">
        <p14:creationId xmlns:p14="http://schemas.microsoft.com/office/powerpoint/2010/main" val="139140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our data is not so easily linearly separable?, this is where the kernel trick comes into picture, which integrates smoothly into the SVM’s mathematical formulation. The kernel trick basically allows us to convert non linearly separable data in one dimension to hopefully be linearly separable in a higher dimension. The function that maps our data from a non separable lower dimension to a separable higher dimension is called the Kernel function. The Kernel function and the maximized margin are the two essential aspects of Support Vector Machines.</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7</a:t>
            </a:fld>
            <a:endParaRPr lang="en-DE"/>
          </a:p>
        </p:txBody>
      </p:sp>
    </p:spTree>
    <p:extLst>
      <p:ext uri="{BB962C8B-B14F-4D97-AF65-F5344CB8AC3E}">
        <p14:creationId xmlns:p14="http://schemas.microsoft.com/office/powerpoint/2010/main" val="243416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Directly solving this problem is difficult because the constraints are quite complex. The mathematical tool of choice for simplifying this problem is the </a:t>
            </a:r>
            <a:r>
              <a:rPr lang="en-US" sz="1200" b="0" i="0" u="none" strike="noStrike" kern="1200" baseline="0" dirty="0" err="1">
                <a:solidFill>
                  <a:schemeClr val="tx1"/>
                </a:solidFill>
                <a:latin typeface="+mn-lt"/>
                <a:ea typeface="+mn-ea"/>
                <a:cs typeface="+mn-cs"/>
              </a:rPr>
              <a:t>Lagrangian</a:t>
            </a:r>
            <a:r>
              <a:rPr lang="en-US" sz="1200" b="0" i="0" u="none" strike="noStrike" kern="1200" baseline="0" dirty="0">
                <a:solidFill>
                  <a:schemeClr val="tx1"/>
                </a:solidFill>
                <a:latin typeface="+mn-lt"/>
                <a:ea typeface="+mn-ea"/>
                <a:cs typeface="+mn-cs"/>
              </a:rPr>
              <a:t> duality</a:t>
            </a:r>
          </a:p>
          <a:p>
            <a:r>
              <a:rPr lang="en-US" sz="1200" b="0" i="0" kern="1200" dirty="0">
                <a:solidFill>
                  <a:schemeClr val="tx1"/>
                </a:solidFill>
                <a:effectLst/>
                <a:latin typeface="+mn-lt"/>
                <a:ea typeface="+mn-ea"/>
                <a:cs typeface="+mn-cs"/>
              </a:rPr>
              <a:t>Thus solving the </a:t>
            </a:r>
            <a:r>
              <a:rPr lang="en-US" sz="1200" b="1" i="0" kern="1200" dirty="0">
                <a:solidFill>
                  <a:schemeClr val="tx1"/>
                </a:solidFill>
                <a:effectLst/>
                <a:latin typeface="+mn-lt"/>
                <a:ea typeface="+mn-ea"/>
                <a:cs typeface="+mn-cs"/>
              </a:rPr>
              <a:t>SVM</a:t>
            </a:r>
            <a:r>
              <a:rPr lang="en-US" sz="1200" b="0" i="0" kern="1200" dirty="0">
                <a:solidFill>
                  <a:schemeClr val="tx1"/>
                </a:solidFill>
                <a:effectLst/>
                <a:latin typeface="+mn-lt"/>
                <a:ea typeface="+mn-ea"/>
                <a:cs typeface="+mn-cs"/>
              </a:rPr>
              <a:t> problem is equivalent to finding a solution to the </a:t>
            </a:r>
            <a:r>
              <a:rPr lang="en-US" sz="1200" b="1" i="0" kern="1200" dirty="0">
                <a:solidFill>
                  <a:schemeClr val="tx1"/>
                </a:solidFill>
                <a:effectLst/>
                <a:latin typeface="+mn-lt"/>
                <a:ea typeface="+mn-ea"/>
                <a:cs typeface="+mn-cs"/>
              </a:rPr>
              <a:t>KKT conditions</a:t>
            </a:r>
            <a:endParaRPr lang="en-DE" dirty="0"/>
          </a:p>
        </p:txBody>
      </p:sp>
      <p:sp>
        <p:nvSpPr>
          <p:cNvPr id="4" name="Slide Number Placeholder 3"/>
          <p:cNvSpPr>
            <a:spLocks noGrp="1"/>
          </p:cNvSpPr>
          <p:nvPr>
            <p:ph type="sldNum" sz="quarter" idx="5"/>
          </p:nvPr>
        </p:nvSpPr>
        <p:spPr/>
        <p:txBody>
          <a:bodyPr/>
          <a:lstStyle/>
          <a:p>
            <a:fld id="{EE2BDE22-EB74-4C57-8A47-66628A32855B}" type="slidenum">
              <a:rPr lang="en-DE" smtClean="0"/>
              <a:t>8</a:t>
            </a:fld>
            <a:endParaRPr lang="en-DE"/>
          </a:p>
        </p:txBody>
      </p:sp>
    </p:spTree>
    <p:extLst>
      <p:ext uri="{BB962C8B-B14F-4D97-AF65-F5344CB8AC3E}">
        <p14:creationId xmlns:p14="http://schemas.microsoft.com/office/powerpoint/2010/main" val="255789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had a brief introduction to support vector machines, let us look at the 4 different incremental algorithms tested during the algorithm implementation phase of the Thesis.</a:t>
            </a:r>
            <a:endParaRPr lang="en-DE" dirty="0"/>
          </a:p>
        </p:txBody>
      </p:sp>
      <p:sp>
        <p:nvSpPr>
          <p:cNvPr id="4" name="Slide Number Placeholder 3"/>
          <p:cNvSpPr>
            <a:spLocks noGrp="1"/>
          </p:cNvSpPr>
          <p:nvPr>
            <p:ph type="sldNum" sz="quarter" idx="5"/>
          </p:nvPr>
        </p:nvSpPr>
        <p:spPr/>
        <p:txBody>
          <a:bodyPr/>
          <a:lstStyle/>
          <a:p>
            <a:fld id="{1167C9AE-BBB9-4C0E-9629-2CD7F34E9DB8}" type="slidenum">
              <a:rPr lang="en-DE" smtClean="0"/>
              <a:t>11</a:t>
            </a:fld>
            <a:endParaRPr lang="en-DE"/>
          </a:p>
        </p:txBody>
      </p:sp>
    </p:spTree>
    <p:extLst>
      <p:ext uri="{BB962C8B-B14F-4D97-AF65-F5344CB8AC3E}">
        <p14:creationId xmlns:p14="http://schemas.microsoft.com/office/powerpoint/2010/main" val="474925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1CA6-E661-42CC-AA28-A894C8C66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1DD50F66-CA91-439F-BAC9-2CC323BCC5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C6A2E9BC-3753-46C7-B166-C6F3185E7487}"/>
              </a:ext>
            </a:extLst>
          </p:cNvPr>
          <p:cNvSpPr>
            <a:spLocks noGrp="1"/>
          </p:cNvSpPr>
          <p:nvPr>
            <p:ph type="dt" sz="half" idx="10"/>
          </p:nvPr>
        </p:nvSpPr>
        <p:spPr/>
        <p:txBody>
          <a:bodyPr/>
          <a:lstStyle/>
          <a:p>
            <a:fld id="{9F09A6D5-523C-4CFF-9E40-B1730B2E68FF}" type="datetime8">
              <a:rPr lang="en-DE" smtClean="0"/>
              <a:t>29/09/2019 17:57</a:t>
            </a:fld>
            <a:endParaRPr lang="en-DE"/>
          </a:p>
        </p:txBody>
      </p:sp>
      <p:sp>
        <p:nvSpPr>
          <p:cNvPr id="5" name="Footer Placeholder 4">
            <a:extLst>
              <a:ext uri="{FF2B5EF4-FFF2-40B4-BE49-F238E27FC236}">
                <a16:creationId xmlns:a16="http://schemas.microsoft.com/office/drawing/2014/main" id="{B561B06C-EDC2-4593-A318-9B173893BF2E}"/>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DC9DA519-B1C7-4671-B18A-335940807D4B}"/>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3413142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2196-D132-47CF-B6F5-3FE072E52732}"/>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5E618077-5DA8-45F2-8373-BFB0BFEB6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007C7BA-5B42-4684-A3DE-F27D896C0726}"/>
              </a:ext>
            </a:extLst>
          </p:cNvPr>
          <p:cNvSpPr>
            <a:spLocks noGrp="1"/>
          </p:cNvSpPr>
          <p:nvPr>
            <p:ph type="dt" sz="half" idx="10"/>
          </p:nvPr>
        </p:nvSpPr>
        <p:spPr/>
        <p:txBody>
          <a:bodyPr/>
          <a:lstStyle/>
          <a:p>
            <a:fld id="{54DEBEA3-9E2D-427B-A762-1C4D65A2A45F}" type="datetime8">
              <a:rPr lang="en-DE" smtClean="0"/>
              <a:t>29/09/2019 17:57</a:t>
            </a:fld>
            <a:endParaRPr lang="en-DE"/>
          </a:p>
        </p:txBody>
      </p:sp>
      <p:sp>
        <p:nvSpPr>
          <p:cNvPr id="5" name="Footer Placeholder 4">
            <a:extLst>
              <a:ext uri="{FF2B5EF4-FFF2-40B4-BE49-F238E27FC236}">
                <a16:creationId xmlns:a16="http://schemas.microsoft.com/office/drawing/2014/main" id="{7E77E6B7-A3FC-4CF4-BE85-1572E09A2388}"/>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D7B47F42-359D-43C6-B786-8150AA486925}"/>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1847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B30B9A-718E-466C-8B23-E09EFDCD59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48DF0F-27D9-4C9C-8583-1D3EA4F653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8A6ED5A-D782-443F-AFFC-5ADA8F3D02A0}"/>
              </a:ext>
            </a:extLst>
          </p:cNvPr>
          <p:cNvSpPr>
            <a:spLocks noGrp="1"/>
          </p:cNvSpPr>
          <p:nvPr>
            <p:ph type="dt" sz="half" idx="10"/>
          </p:nvPr>
        </p:nvSpPr>
        <p:spPr/>
        <p:txBody>
          <a:bodyPr/>
          <a:lstStyle/>
          <a:p>
            <a:fld id="{E36CBDE1-745A-4A7B-ADE7-802890B93C18}" type="datetime8">
              <a:rPr lang="en-DE" smtClean="0"/>
              <a:t>29/09/2019 17:57</a:t>
            </a:fld>
            <a:endParaRPr lang="en-DE"/>
          </a:p>
        </p:txBody>
      </p:sp>
      <p:sp>
        <p:nvSpPr>
          <p:cNvPr id="5" name="Footer Placeholder 4">
            <a:extLst>
              <a:ext uri="{FF2B5EF4-FFF2-40B4-BE49-F238E27FC236}">
                <a16:creationId xmlns:a16="http://schemas.microsoft.com/office/drawing/2014/main" id="{062AEF1C-AD55-4D44-82B6-0BCBDF9527EF}"/>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3B0CD6DB-01DB-41D8-811E-FE276C82CD9B}"/>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2487257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B2CC-56EF-4A63-A219-F66ED806CFD4}"/>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1069DEE5-D167-424F-B549-13ED952EF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B4AAC5B0-054A-4D24-B7BE-B042731723DB}"/>
              </a:ext>
            </a:extLst>
          </p:cNvPr>
          <p:cNvSpPr>
            <a:spLocks noGrp="1"/>
          </p:cNvSpPr>
          <p:nvPr>
            <p:ph type="dt" sz="half" idx="10"/>
          </p:nvPr>
        </p:nvSpPr>
        <p:spPr/>
        <p:txBody>
          <a:bodyPr/>
          <a:lstStyle/>
          <a:p>
            <a:fld id="{0AC31095-CFEA-43EA-9948-0F5FB9322004}" type="datetime8">
              <a:rPr lang="en-DE" smtClean="0"/>
              <a:t>29/09/2019 17:57</a:t>
            </a:fld>
            <a:endParaRPr lang="en-DE"/>
          </a:p>
        </p:txBody>
      </p:sp>
      <p:sp>
        <p:nvSpPr>
          <p:cNvPr id="5" name="Footer Placeholder 4">
            <a:extLst>
              <a:ext uri="{FF2B5EF4-FFF2-40B4-BE49-F238E27FC236}">
                <a16:creationId xmlns:a16="http://schemas.microsoft.com/office/drawing/2014/main" id="{0EF03399-4440-4894-952F-ECE4783B0E54}"/>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9D804F6C-7667-4575-B3E7-CE31DFE9BABB}"/>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192779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7347-C865-412A-BBD6-AAF57652F3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74E2D6DD-5F5B-4E13-ACFF-78BA905D1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44024F-2470-4DA5-8930-9B76E37869C0}"/>
              </a:ext>
            </a:extLst>
          </p:cNvPr>
          <p:cNvSpPr>
            <a:spLocks noGrp="1"/>
          </p:cNvSpPr>
          <p:nvPr>
            <p:ph type="dt" sz="half" idx="10"/>
          </p:nvPr>
        </p:nvSpPr>
        <p:spPr/>
        <p:txBody>
          <a:bodyPr/>
          <a:lstStyle/>
          <a:p>
            <a:fld id="{089EBCE9-27F3-4103-BC13-AACC422A4CB9}" type="datetime8">
              <a:rPr lang="en-DE" smtClean="0"/>
              <a:t>29/09/2019 17:57</a:t>
            </a:fld>
            <a:endParaRPr lang="en-DE"/>
          </a:p>
        </p:txBody>
      </p:sp>
      <p:sp>
        <p:nvSpPr>
          <p:cNvPr id="5" name="Footer Placeholder 4">
            <a:extLst>
              <a:ext uri="{FF2B5EF4-FFF2-40B4-BE49-F238E27FC236}">
                <a16:creationId xmlns:a16="http://schemas.microsoft.com/office/drawing/2014/main" id="{395E40ED-630C-4414-B9AD-3BDBD1555A16}"/>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0D44ADA7-B733-4044-8A50-ACCC93A3C6DA}"/>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298631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601E-FBE3-4E2A-9970-7F1EBB104A2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179D763-109A-44C1-BA1B-3F6EDE09C3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7F1B0ACA-BA09-44D6-A790-6C2660041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3B2CA4F1-4FFF-4B75-94BA-A92493876127}"/>
              </a:ext>
            </a:extLst>
          </p:cNvPr>
          <p:cNvSpPr>
            <a:spLocks noGrp="1"/>
          </p:cNvSpPr>
          <p:nvPr>
            <p:ph type="dt" sz="half" idx="10"/>
          </p:nvPr>
        </p:nvSpPr>
        <p:spPr/>
        <p:txBody>
          <a:bodyPr/>
          <a:lstStyle/>
          <a:p>
            <a:fld id="{FFEE3D0A-91CE-48EE-95C6-C3994F923FD6}" type="datetime8">
              <a:rPr lang="en-DE" smtClean="0"/>
              <a:t>29/09/2019 17:57</a:t>
            </a:fld>
            <a:endParaRPr lang="en-DE"/>
          </a:p>
        </p:txBody>
      </p:sp>
      <p:sp>
        <p:nvSpPr>
          <p:cNvPr id="6" name="Footer Placeholder 5">
            <a:extLst>
              <a:ext uri="{FF2B5EF4-FFF2-40B4-BE49-F238E27FC236}">
                <a16:creationId xmlns:a16="http://schemas.microsoft.com/office/drawing/2014/main" id="{771351FB-80B9-4EEC-B24E-F5E3DA3DBCC5}"/>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7" name="Slide Number Placeholder 6">
            <a:extLst>
              <a:ext uri="{FF2B5EF4-FFF2-40B4-BE49-F238E27FC236}">
                <a16:creationId xmlns:a16="http://schemas.microsoft.com/office/drawing/2014/main" id="{7E1E8428-409F-4E96-B8E9-8FB6727A0528}"/>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48472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C4A6-8A3E-4BD7-8571-ABCEE03B00B6}"/>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155A6479-7E4A-4220-A696-711C9F3C6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F13CC-B663-4B4F-806E-D9D58EF76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528ED97E-52A8-4CC4-826E-F5355B638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7F0C1-F940-4215-8418-B39C93CC4F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FC433936-6F65-4457-817C-9E7AB59CE21E}"/>
              </a:ext>
            </a:extLst>
          </p:cNvPr>
          <p:cNvSpPr>
            <a:spLocks noGrp="1"/>
          </p:cNvSpPr>
          <p:nvPr>
            <p:ph type="dt" sz="half" idx="10"/>
          </p:nvPr>
        </p:nvSpPr>
        <p:spPr/>
        <p:txBody>
          <a:bodyPr/>
          <a:lstStyle/>
          <a:p>
            <a:fld id="{B4983AC6-4392-439D-ACA6-2BA7E9EC957E}" type="datetime8">
              <a:rPr lang="en-DE" smtClean="0"/>
              <a:t>29/09/2019 17:57</a:t>
            </a:fld>
            <a:endParaRPr lang="en-DE"/>
          </a:p>
        </p:txBody>
      </p:sp>
      <p:sp>
        <p:nvSpPr>
          <p:cNvPr id="8" name="Footer Placeholder 7">
            <a:extLst>
              <a:ext uri="{FF2B5EF4-FFF2-40B4-BE49-F238E27FC236}">
                <a16:creationId xmlns:a16="http://schemas.microsoft.com/office/drawing/2014/main" id="{F2FBCAFC-CDE2-4E11-992E-E258E3B0CD5B}"/>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9" name="Slide Number Placeholder 8">
            <a:extLst>
              <a:ext uri="{FF2B5EF4-FFF2-40B4-BE49-F238E27FC236}">
                <a16:creationId xmlns:a16="http://schemas.microsoft.com/office/drawing/2014/main" id="{38AEA0E3-93BC-42A7-BAF0-4AF729D9D219}"/>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305398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9A3-3A60-4451-BCB0-7A9BA8A76BFA}"/>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313D4C81-BA7B-4B63-8E69-85BA82E5A5EA}"/>
              </a:ext>
            </a:extLst>
          </p:cNvPr>
          <p:cNvSpPr>
            <a:spLocks noGrp="1"/>
          </p:cNvSpPr>
          <p:nvPr>
            <p:ph type="dt" sz="half" idx="10"/>
          </p:nvPr>
        </p:nvSpPr>
        <p:spPr/>
        <p:txBody>
          <a:bodyPr/>
          <a:lstStyle/>
          <a:p>
            <a:fld id="{52403F8D-71C6-4E31-AD62-163BDA8199D9}" type="datetime8">
              <a:rPr lang="en-DE" smtClean="0"/>
              <a:t>29/09/2019 17:57</a:t>
            </a:fld>
            <a:endParaRPr lang="en-DE"/>
          </a:p>
        </p:txBody>
      </p:sp>
      <p:sp>
        <p:nvSpPr>
          <p:cNvPr id="4" name="Footer Placeholder 3">
            <a:extLst>
              <a:ext uri="{FF2B5EF4-FFF2-40B4-BE49-F238E27FC236}">
                <a16:creationId xmlns:a16="http://schemas.microsoft.com/office/drawing/2014/main" id="{C55CFFC1-A156-42A4-BE79-2FC14AC6F5EB}"/>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5" name="Slide Number Placeholder 4">
            <a:extLst>
              <a:ext uri="{FF2B5EF4-FFF2-40B4-BE49-F238E27FC236}">
                <a16:creationId xmlns:a16="http://schemas.microsoft.com/office/drawing/2014/main" id="{4C163734-E600-438A-AEA8-77343ABC2EF8}"/>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225629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4047BE-0213-4B64-8AA5-63A0765D3A6E}"/>
              </a:ext>
            </a:extLst>
          </p:cNvPr>
          <p:cNvSpPr>
            <a:spLocks noGrp="1"/>
          </p:cNvSpPr>
          <p:nvPr>
            <p:ph type="dt" sz="half" idx="10"/>
          </p:nvPr>
        </p:nvSpPr>
        <p:spPr/>
        <p:txBody>
          <a:bodyPr/>
          <a:lstStyle/>
          <a:p>
            <a:fld id="{A3845D08-1BE1-4C72-8AD2-7E13380BD776}" type="datetime8">
              <a:rPr lang="en-DE" smtClean="0"/>
              <a:t>29/09/2019 17:57</a:t>
            </a:fld>
            <a:endParaRPr lang="en-DE"/>
          </a:p>
        </p:txBody>
      </p:sp>
      <p:sp>
        <p:nvSpPr>
          <p:cNvPr id="3" name="Footer Placeholder 2">
            <a:extLst>
              <a:ext uri="{FF2B5EF4-FFF2-40B4-BE49-F238E27FC236}">
                <a16:creationId xmlns:a16="http://schemas.microsoft.com/office/drawing/2014/main" id="{B841541C-A39F-4D6D-9157-8509EDE6A84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4" name="Slide Number Placeholder 3">
            <a:extLst>
              <a:ext uri="{FF2B5EF4-FFF2-40B4-BE49-F238E27FC236}">
                <a16:creationId xmlns:a16="http://schemas.microsoft.com/office/drawing/2014/main" id="{728C8347-88CE-4202-884E-8AFCB5651D01}"/>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89569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FC45-6857-461A-ABA2-796B7D2B0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89F51123-2C3C-44D1-8F74-6537A90EDB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5E73495E-F87A-486D-87FD-13D82F3FB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A15D8-94CC-4203-8CBF-0C142DD2B3A2}"/>
              </a:ext>
            </a:extLst>
          </p:cNvPr>
          <p:cNvSpPr>
            <a:spLocks noGrp="1"/>
          </p:cNvSpPr>
          <p:nvPr>
            <p:ph type="dt" sz="half" idx="10"/>
          </p:nvPr>
        </p:nvSpPr>
        <p:spPr/>
        <p:txBody>
          <a:bodyPr/>
          <a:lstStyle/>
          <a:p>
            <a:fld id="{5B3C2AD1-0A4B-4696-8446-8C78B7F0C5CC}" type="datetime8">
              <a:rPr lang="en-DE" smtClean="0"/>
              <a:t>29/09/2019 17:57</a:t>
            </a:fld>
            <a:endParaRPr lang="en-DE"/>
          </a:p>
        </p:txBody>
      </p:sp>
      <p:sp>
        <p:nvSpPr>
          <p:cNvPr id="6" name="Footer Placeholder 5">
            <a:extLst>
              <a:ext uri="{FF2B5EF4-FFF2-40B4-BE49-F238E27FC236}">
                <a16:creationId xmlns:a16="http://schemas.microsoft.com/office/drawing/2014/main" id="{BE58A951-B8CC-466D-B168-F0AE2C4D56F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7" name="Slide Number Placeholder 6">
            <a:extLst>
              <a:ext uri="{FF2B5EF4-FFF2-40B4-BE49-F238E27FC236}">
                <a16:creationId xmlns:a16="http://schemas.microsoft.com/office/drawing/2014/main" id="{FBB9CF39-C941-4A9B-959E-BBE74CB0DE2A}"/>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409672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1119-91B1-437E-962B-B9BC780F3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E0333263-12CE-4217-9EC7-4226A02C6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80B88E90-B54D-459E-9806-6FAE28E0F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47C8E-121A-40A6-945C-04812F2AFEBB}"/>
              </a:ext>
            </a:extLst>
          </p:cNvPr>
          <p:cNvSpPr>
            <a:spLocks noGrp="1"/>
          </p:cNvSpPr>
          <p:nvPr>
            <p:ph type="dt" sz="half" idx="10"/>
          </p:nvPr>
        </p:nvSpPr>
        <p:spPr/>
        <p:txBody>
          <a:bodyPr/>
          <a:lstStyle/>
          <a:p>
            <a:fld id="{04C3C1F4-1542-4D58-B36A-B83AD0B4FA07}" type="datetime8">
              <a:rPr lang="en-DE" smtClean="0"/>
              <a:t>29/09/2019 17:57</a:t>
            </a:fld>
            <a:endParaRPr lang="en-DE"/>
          </a:p>
        </p:txBody>
      </p:sp>
      <p:sp>
        <p:nvSpPr>
          <p:cNvPr id="6" name="Footer Placeholder 5">
            <a:extLst>
              <a:ext uri="{FF2B5EF4-FFF2-40B4-BE49-F238E27FC236}">
                <a16:creationId xmlns:a16="http://schemas.microsoft.com/office/drawing/2014/main" id="{5749890F-3F61-45AC-93C0-53ED2558F610}"/>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7" name="Slide Number Placeholder 6">
            <a:extLst>
              <a:ext uri="{FF2B5EF4-FFF2-40B4-BE49-F238E27FC236}">
                <a16:creationId xmlns:a16="http://schemas.microsoft.com/office/drawing/2014/main" id="{62497AD3-253F-4628-BD3F-01509F016F8E}"/>
              </a:ext>
            </a:extLst>
          </p:cNvPr>
          <p:cNvSpPr>
            <a:spLocks noGrp="1"/>
          </p:cNvSpPr>
          <p:nvPr>
            <p:ph type="sldNum" sz="quarter" idx="12"/>
          </p:nvPr>
        </p:nvSpPr>
        <p:spPr/>
        <p:txBody>
          <a:bodyPr/>
          <a:lstStyle/>
          <a:p>
            <a:fld id="{10F82124-9730-401F-8741-507C0EA7BA73}" type="slidenum">
              <a:rPr lang="en-DE" smtClean="0"/>
              <a:t>‹#›</a:t>
            </a:fld>
            <a:endParaRPr lang="en-DE"/>
          </a:p>
        </p:txBody>
      </p:sp>
    </p:spTree>
    <p:extLst>
      <p:ext uri="{BB962C8B-B14F-4D97-AF65-F5344CB8AC3E}">
        <p14:creationId xmlns:p14="http://schemas.microsoft.com/office/powerpoint/2010/main" val="396562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1EC73D-6470-42C2-8761-825048BB4E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D181341-67DE-484D-A329-7BCA6F05B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31218FB-BBA1-4E0B-BCAA-6D1A72D6F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229C7-172D-4865-A388-1D181DBFD500}" type="datetime8">
              <a:rPr lang="en-DE" smtClean="0"/>
              <a:t>29/09/2019 17:57</a:t>
            </a:fld>
            <a:endParaRPr lang="en-DE"/>
          </a:p>
        </p:txBody>
      </p:sp>
      <p:sp>
        <p:nvSpPr>
          <p:cNvPr id="5" name="Footer Placeholder 4">
            <a:extLst>
              <a:ext uri="{FF2B5EF4-FFF2-40B4-BE49-F238E27FC236}">
                <a16:creationId xmlns:a16="http://schemas.microsoft.com/office/drawing/2014/main" id="{91D5CC7B-D5FE-4E76-982E-B27036A25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6C06D405-0AB2-43F4-AE29-E84A66E076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82124-9730-401F-8741-507C0EA7BA73}" type="slidenum">
              <a:rPr lang="en-DE" smtClean="0"/>
              <a:t>‹#›</a:t>
            </a:fld>
            <a:endParaRPr lang="en-DE"/>
          </a:p>
        </p:txBody>
      </p:sp>
    </p:spTree>
    <p:extLst>
      <p:ext uri="{BB962C8B-B14F-4D97-AF65-F5344CB8AC3E}">
        <p14:creationId xmlns:p14="http://schemas.microsoft.com/office/powerpoint/2010/main" val="84498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2.jpeg"/><Relationship Id="rId4" Type="http://schemas.openxmlformats.org/officeDocument/2006/relationships/image" Target="../media/image11.png"/><Relationship Id="rId9"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hyperlink" Target="http://www.chioka.in/wp-content/uploads/2013/11/pic2.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EA49BA-8253-4D65-A740-14CEFB006980}"/>
              </a:ext>
            </a:extLst>
          </p:cNvPr>
          <p:cNvSpPr txBox="1">
            <a:spLocks/>
          </p:cNvSpPr>
          <p:nvPr/>
        </p:nvSpPr>
        <p:spPr>
          <a:xfrm>
            <a:off x="3218392" y="1907113"/>
            <a:ext cx="8034867" cy="238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Incremental Learning with Support Vector Machines </a:t>
            </a:r>
            <a:br>
              <a:rPr lang="en-US" sz="4800" b="1" dirty="0"/>
            </a:br>
            <a:r>
              <a:rPr lang="en-US" sz="5400" b="1" dirty="0"/>
              <a:t>on </a:t>
            </a:r>
            <a:r>
              <a:rPr lang="en-US" sz="4800" b="1" dirty="0"/>
              <a:t>Embedded Platforms</a:t>
            </a:r>
            <a:endParaRPr lang="en-DE" sz="4800" b="1" dirty="0"/>
          </a:p>
        </p:txBody>
      </p:sp>
      <p:sp>
        <p:nvSpPr>
          <p:cNvPr id="5" name="Subtitle 2">
            <a:extLst>
              <a:ext uri="{FF2B5EF4-FFF2-40B4-BE49-F238E27FC236}">
                <a16:creationId xmlns:a16="http://schemas.microsoft.com/office/drawing/2014/main" id="{53A178AB-4897-437A-BD06-6E5120F4AF2B}"/>
              </a:ext>
            </a:extLst>
          </p:cNvPr>
          <p:cNvSpPr txBox="1">
            <a:spLocks/>
          </p:cNvSpPr>
          <p:nvPr/>
        </p:nvSpPr>
        <p:spPr>
          <a:xfrm>
            <a:off x="457200" y="5348526"/>
            <a:ext cx="6045201" cy="1206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mj-lt"/>
              </a:rPr>
              <a:t>Shankar Kumar</a:t>
            </a:r>
          </a:p>
          <a:p>
            <a:pPr marL="0" indent="0">
              <a:buNone/>
            </a:pPr>
            <a:r>
              <a:rPr lang="en-US" sz="1600" b="1" dirty="0">
                <a:latin typeface="+mj-lt"/>
              </a:rPr>
              <a:t>Computer Engineering Group, </a:t>
            </a:r>
            <a:r>
              <a:rPr lang="en-US" sz="1600" dirty="0">
                <a:latin typeface="+mj-lt"/>
              </a:rPr>
              <a:t>Paderborn University</a:t>
            </a:r>
          </a:p>
          <a:p>
            <a:pPr marL="0" indent="0">
              <a:buNone/>
            </a:pPr>
            <a:r>
              <a:rPr lang="en-US" sz="1600" dirty="0">
                <a:latin typeface="+mj-lt"/>
              </a:rPr>
              <a:t>shanks@mail.upb.de</a:t>
            </a:r>
            <a:endParaRPr lang="en-DE" sz="1600" dirty="0">
              <a:latin typeface="+mj-lt"/>
            </a:endParaRPr>
          </a:p>
        </p:txBody>
      </p:sp>
      <p:pic>
        <p:nvPicPr>
          <p:cNvPr id="6" name="Picture 2" descr="https://www.uni-paderborn.de/fileadmin/_processed_/1/1/csm_Logo_Web_Eng_10ae9f94e9.png">
            <a:extLst>
              <a:ext uri="{FF2B5EF4-FFF2-40B4-BE49-F238E27FC236}">
                <a16:creationId xmlns:a16="http://schemas.microsoft.com/office/drawing/2014/main" id="{C8DD3512-9F89-49DC-A44C-8F1C9AA20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8779" y="5114238"/>
            <a:ext cx="3453221" cy="16748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F40AB3-4C2D-4519-9308-4894772A4862}"/>
              </a:ext>
            </a:extLst>
          </p:cNvPr>
          <p:cNvSpPr txBox="1"/>
          <p:nvPr/>
        </p:nvSpPr>
        <p:spPr>
          <a:xfrm>
            <a:off x="2248959" y="4294713"/>
            <a:ext cx="4529667" cy="369332"/>
          </a:xfrm>
          <a:prstGeom prst="rect">
            <a:avLst/>
          </a:prstGeom>
          <a:noFill/>
        </p:spPr>
        <p:txBody>
          <a:bodyPr wrap="square" rtlCol="0">
            <a:spAutoFit/>
          </a:bodyPr>
          <a:lstStyle/>
          <a:p>
            <a:pPr algn="ctr"/>
            <a:r>
              <a:rPr lang="en-US" dirty="0">
                <a:latin typeface="+mj-lt"/>
              </a:rPr>
              <a:t>Master Thesis - Final Talk</a:t>
            </a:r>
            <a:endParaRPr lang="en-DE" dirty="0">
              <a:latin typeface="+mj-lt"/>
            </a:endParaRPr>
          </a:p>
        </p:txBody>
      </p:sp>
      <p:pic>
        <p:nvPicPr>
          <p:cNvPr id="8" name="Picture 2" descr="https://ml.berkeley.edu/assets/color-c39ad06887b4ee2814af09998fbf597d73073809bc3ff1cb80041900f06e5735.png">
            <a:extLst>
              <a:ext uri="{FF2B5EF4-FFF2-40B4-BE49-F238E27FC236}">
                <a16:creationId xmlns:a16="http://schemas.microsoft.com/office/drawing/2014/main" id="{E222F64E-5E5E-42BD-8830-5AE97009F4E8}"/>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279525" y="1907113"/>
            <a:ext cx="1938867" cy="193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18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544D-E5F5-4458-827D-D90FA27B454B}"/>
              </a:ext>
            </a:extLst>
          </p:cNvPr>
          <p:cNvSpPr>
            <a:spLocks noGrp="1"/>
          </p:cNvSpPr>
          <p:nvPr>
            <p:ph type="title"/>
          </p:nvPr>
        </p:nvSpPr>
        <p:spPr/>
        <p:txBody>
          <a:bodyPr/>
          <a:lstStyle/>
          <a:p>
            <a:r>
              <a:rPr lang="en-US" b="1" dirty="0"/>
              <a:t>The SMO Algorithm</a:t>
            </a:r>
            <a:endParaRPr lang="en-DE" b="1" dirty="0"/>
          </a:p>
        </p:txBody>
      </p:sp>
      <p:sp>
        <p:nvSpPr>
          <p:cNvPr id="3" name="Content Placeholder 2">
            <a:extLst>
              <a:ext uri="{FF2B5EF4-FFF2-40B4-BE49-F238E27FC236}">
                <a16:creationId xmlns:a16="http://schemas.microsoft.com/office/drawing/2014/main" id="{F73DA4BC-EC9B-408A-89A4-349072F17D90}"/>
              </a:ext>
            </a:extLst>
          </p:cNvPr>
          <p:cNvSpPr>
            <a:spLocks noGrp="1"/>
          </p:cNvSpPr>
          <p:nvPr>
            <p:ph idx="1"/>
          </p:nvPr>
        </p:nvSpPr>
        <p:spPr>
          <a:xfrm>
            <a:off x="838200" y="4028953"/>
            <a:ext cx="5991808" cy="302849"/>
          </a:xfrm>
        </p:spPr>
        <p:txBody>
          <a:bodyPr>
            <a:noAutofit/>
          </a:bodyPr>
          <a:lstStyle/>
          <a:p>
            <a:pPr marL="0" indent="0">
              <a:buNone/>
            </a:pPr>
            <a:r>
              <a:rPr lang="en-US" sz="1800" dirty="0"/>
              <a:t>For any two multipliers </a:t>
            </a:r>
            <a:r>
              <a:rPr lang="el-GR" sz="1800" dirty="0"/>
              <a:t>α</a:t>
            </a:r>
            <a:r>
              <a:rPr lang="en-US" sz="1800" baseline="-25000" dirty="0"/>
              <a:t>1</a:t>
            </a:r>
            <a:r>
              <a:rPr lang="en-US" sz="1800" dirty="0"/>
              <a:t> </a:t>
            </a:r>
            <a:r>
              <a:rPr lang="el-GR" sz="1800" dirty="0"/>
              <a:t>α</a:t>
            </a:r>
            <a:r>
              <a:rPr lang="en-US" sz="1800" baseline="-25000" dirty="0"/>
              <a:t>2, </a:t>
            </a:r>
            <a:r>
              <a:rPr lang="en-US" sz="1800" dirty="0"/>
              <a:t>the constraints are reduced to:</a:t>
            </a:r>
            <a:endParaRPr lang="en-DE" sz="1800" baseline="-25000" dirty="0"/>
          </a:p>
        </p:txBody>
      </p:sp>
      <p:sp>
        <p:nvSpPr>
          <p:cNvPr id="4" name="Date Placeholder 3">
            <a:extLst>
              <a:ext uri="{FF2B5EF4-FFF2-40B4-BE49-F238E27FC236}">
                <a16:creationId xmlns:a16="http://schemas.microsoft.com/office/drawing/2014/main" id="{9CB25FE2-E2C1-4F2C-8DAA-65434F41D834}"/>
              </a:ext>
            </a:extLst>
          </p:cNvPr>
          <p:cNvSpPr>
            <a:spLocks noGrp="1"/>
          </p:cNvSpPr>
          <p:nvPr>
            <p:ph type="dt" sz="half" idx="10"/>
          </p:nvPr>
        </p:nvSpPr>
        <p:spPr/>
        <p:txBody>
          <a:bodyPr/>
          <a:lstStyle/>
          <a:p>
            <a:fld id="{1B452B71-597B-4A57-93F5-83A7E9182853}" type="datetime8">
              <a:rPr lang="en-DE" smtClean="0"/>
              <a:t>29/09/2019 17:57</a:t>
            </a:fld>
            <a:endParaRPr lang="en-DE"/>
          </a:p>
        </p:txBody>
      </p:sp>
      <p:sp>
        <p:nvSpPr>
          <p:cNvPr id="5" name="Footer Placeholder 4">
            <a:extLst>
              <a:ext uri="{FF2B5EF4-FFF2-40B4-BE49-F238E27FC236}">
                <a16:creationId xmlns:a16="http://schemas.microsoft.com/office/drawing/2014/main" id="{22F06050-768D-4CAE-AC6A-9EAFFEF7953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1EA437D6-BF2B-4BA3-A2DD-090B23124C98}"/>
              </a:ext>
            </a:extLst>
          </p:cNvPr>
          <p:cNvSpPr>
            <a:spLocks noGrp="1"/>
          </p:cNvSpPr>
          <p:nvPr>
            <p:ph type="sldNum" sz="quarter" idx="12"/>
          </p:nvPr>
        </p:nvSpPr>
        <p:spPr/>
        <p:txBody>
          <a:bodyPr/>
          <a:lstStyle/>
          <a:p>
            <a:fld id="{7D4919FD-6765-4C56-B921-71EDA625D260}" type="slidenum">
              <a:rPr lang="en-DE" smtClean="0"/>
              <a:t>10</a:t>
            </a:fld>
            <a:endParaRPr lang="en-DE" dirty="0"/>
          </a:p>
        </p:txBody>
      </p:sp>
      <p:sp>
        <p:nvSpPr>
          <p:cNvPr id="22" name="AutoShape 18" descr="0\leq \alpha _{1},\alpha _{2}\leq C,">
            <a:extLst>
              <a:ext uri="{FF2B5EF4-FFF2-40B4-BE49-F238E27FC236}">
                <a16:creationId xmlns:a16="http://schemas.microsoft.com/office/drawing/2014/main" id="{7BBB915A-F2A5-4614-B27F-79FCA14EDE0C}"/>
              </a:ext>
            </a:extLst>
          </p:cNvPr>
          <p:cNvSpPr>
            <a:spLocks noChangeAspect="1" noChangeArrowheads="1"/>
          </p:cNvSpPr>
          <p:nvPr/>
        </p:nvSpPr>
        <p:spPr bwMode="auto">
          <a:xfrm>
            <a:off x="196850" y="-411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23" name="AutoShape 19" descr="y_{1}\alpha _{1}+y_{2}\alpha _{2}=k,">
            <a:extLst>
              <a:ext uri="{FF2B5EF4-FFF2-40B4-BE49-F238E27FC236}">
                <a16:creationId xmlns:a16="http://schemas.microsoft.com/office/drawing/2014/main" id="{A87F33AC-C0ED-445E-A311-8E8E467D2828}"/>
              </a:ext>
            </a:extLst>
          </p:cNvPr>
          <p:cNvSpPr>
            <a:spLocks noChangeAspect="1" noChangeArrowheads="1"/>
          </p:cNvSpPr>
          <p:nvPr/>
        </p:nvSpPr>
        <p:spPr bwMode="auto">
          <a:xfrm>
            <a:off x="196850" y="-1222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24" name="Picture 23">
            <a:extLst>
              <a:ext uri="{FF2B5EF4-FFF2-40B4-BE49-F238E27FC236}">
                <a16:creationId xmlns:a16="http://schemas.microsoft.com/office/drawing/2014/main" id="{6FD83EC7-8DCB-401F-87D3-60A95D340048}"/>
              </a:ext>
            </a:extLst>
          </p:cNvPr>
          <p:cNvPicPr>
            <a:picLocks noChangeAspect="1"/>
          </p:cNvPicPr>
          <p:nvPr/>
        </p:nvPicPr>
        <p:blipFill>
          <a:blip r:embed="rId2"/>
          <a:stretch>
            <a:fillRect/>
          </a:stretch>
        </p:blipFill>
        <p:spPr>
          <a:xfrm>
            <a:off x="838200" y="2318989"/>
            <a:ext cx="3147915" cy="1554841"/>
          </a:xfrm>
          <a:prstGeom prst="rect">
            <a:avLst/>
          </a:prstGeom>
        </p:spPr>
      </p:pic>
      <p:pic>
        <p:nvPicPr>
          <p:cNvPr id="25" name="Picture 24">
            <a:extLst>
              <a:ext uri="{FF2B5EF4-FFF2-40B4-BE49-F238E27FC236}">
                <a16:creationId xmlns:a16="http://schemas.microsoft.com/office/drawing/2014/main" id="{A9D17A33-45E9-4325-B8DC-9CEF5A67F590}"/>
              </a:ext>
            </a:extLst>
          </p:cNvPr>
          <p:cNvPicPr>
            <a:picLocks noChangeAspect="1"/>
          </p:cNvPicPr>
          <p:nvPr/>
        </p:nvPicPr>
        <p:blipFill>
          <a:blip r:embed="rId3"/>
          <a:stretch>
            <a:fillRect/>
          </a:stretch>
        </p:blipFill>
        <p:spPr>
          <a:xfrm>
            <a:off x="838200" y="4389072"/>
            <a:ext cx="1494452" cy="574789"/>
          </a:xfrm>
          <a:prstGeom prst="rect">
            <a:avLst/>
          </a:prstGeom>
        </p:spPr>
      </p:pic>
      <p:sp>
        <p:nvSpPr>
          <p:cNvPr id="31" name="TextBox 30">
            <a:extLst>
              <a:ext uri="{FF2B5EF4-FFF2-40B4-BE49-F238E27FC236}">
                <a16:creationId xmlns:a16="http://schemas.microsoft.com/office/drawing/2014/main" id="{FDC6CD43-EB69-4164-8840-1D4E5C7E4FD4}"/>
              </a:ext>
            </a:extLst>
          </p:cNvPr>
          <p:cNvSpPr txBox="1"/>
          <p:nvPr/>
        </p:nvSpPr>
        <p:spPr>
          <a:xfrm>
            <a:off x="838200" y="1748971"/>
            <a:ext cx="6576236" cy="615553"/>
          </a:xfrm>
          <a:prstGeom prst="rect">
            <a:avLst/>
          </a:prstGeom>
          <a:noFill/>
        </p:spPr>
        <p:txBody>
          <a:bodyPr wrap="square" rtlCol="0">
            <a:spAutoFit/>
          </a:bodyPr>
          <a:lstStyle/>
          <a:p>
            <a:r>
              <a:rPr lang="en-US" altLang="en-DE" dirty="0">
                <a:solidFill>
                  <a:srgbClr val="454545"/>
                </a:solidFill>
              </a:rPr>
              <a:t>T</a:t>
            </a:r>
            <a:r>
              <a:rPr lang="en-DE" altLang="en-DE" dirty="0">
                <a:solidFill>
                  <a:srgbClr val="454545"/>
                </a:solidFill>
              </a:rPr>
              <a:t>he dual version of </a:t>
            </a:r>
            <a:r>
              <a:rPr lang="en-US" altLang="en-DE" dirty="0">
                <a:solidFill>
                  <a:srgbClr val="454545"/>
                </a:solidFill>
              </a:rPr>
              <a:t>SVM </a:t>
            </a:r>
            <a:r>
              <a:rPr lang="en-DE" altLang="en-DE" dirty="0">
                <a:solidFill>
                  <a:srgbClr val="454545"/>
                </a:solidFill>
              </a:rPr>
              <a:t>problem statement:</a:t>
            </a:r>
            <a:endParaRPr lang="en-DE" altLang="en-DE" dirty="0"/>
          </a:p>
          <a:p>
            <a:endParaRPr lang="en-DE" sz="1600" dirty="0"/>
          </a:p>
        </p:txBody>
      </p:sp>
      <p:sp>
        <p:nvSpPr>
          <p:cNvPr id="32" name="Content Placeholder 2">
            <a:extLst>
              <a:ext uri="{FF2B5EF4-FFF2-40B4-BE49-F238E27FC236}">
                <a16:creationId xmlns:a16="http://schemas.microsoft.com/office/drawing/2014/main" id="{79F128F5-08A6-44EE-9F4F-275C92D842D6}"/>
              </a:ext>
            </a:extLst>
          </p:cNvPr>
          <p:cNvSpPr txBox="1">
            <a:spLocks/>
          </p:cNvSpPr>
          <p:nvPr/>
        </p:nvSpPr>
        <p:spPr>
          <a:xfrm>
            <a:off x="838200" y="5021131"/>
            <a:ext cx="5991808" cy="302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Reduces the problem to minimize a </a:t>
            </a:r>
            <a:r>
              <a:rPr lang="en-US" sz="1800" b="1" dirty="0"/>
              <a:t>one-dimensional quadratic function</a:t>
            </a:r>
            <a:r>
              <a:rPr lang="en-US" sz="1800" dirty="0"/>
              <a:t>.</a:t>
            </a:r>
            <a:endParaRPr lang="en-DE" sz="1800" baseline="-25000" dirty="0"/>
          </a:p>
        </p:txBody>
      </p:sp>
    </p:spTree>
    <p:extLst>
      <p:ext uri="{BB962C8B-B14F-4D97-AF65-F5344CB8AC3E}">
        <p14:creationId xmlns:p14="http://schemas.microsoft.com/office/powerpoint/2010/main" val="402567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0D9B-7A21-4C71-876D-386DD9E7AE06}"/>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4C128A23-0279-4C8A-8A19-7858136600BD}"/>
              </a:ext>
            </a:extLst>
          </p:cNvPr>
          <p:cNvSpPr>
            <a:spLocks noGrp="1"/>
          </p:cNvSpPr>
          <p:nvPr>
            <p:ph idx="1"/>
          </p:nvPr>
        </p:nvSpPr>
        <p:spPr/>
        <p:txBody>
          <a:bodyPr>
            <a:normAutofit fontScale="92500" lnSpcReduction="10000"/>
          </a:bodyPr>
          <a:lstStyle/>
          <a:p>
            <a:r>
              <a:rPr lang="en-US" dirty="0">
                <a:solidFill>
                  <a:schemeClr val="bg1">
                    <a:lumMod val="65000"/>
                  </a:schemeClr>
                </a:solidFill>
              </a:rPr>
              <a:t>Introduction</a:t>
            </a:r>
          </a:p>
          <a:p>
            <a:r>
              <a:rPr lang="en-US" dirty="0">
                <a:solidFill>
                  <a:schemeClr val="tx1">
                    <a:lumMod val="95000"/>
                    <a:lumOff val="5000"/>
                  </a:schemeClr>
                </a:solidFill>
              </a:rPr>
              <a:t>Incremental Algorithms</a:t>
            </a:r>
          </a:p>
          <a:p>
            <a:pPr lvl="1"/>
            <a:r>
              <a:rPr lang="en-US" dirty="0">
                <a:solidFill>
                  <a:schemeClr val="tx1">
                    <a:lumMod val="95000"/>
                    <a:lumOff val="5000"/>
                  </a:schemeClr>
                </a:solidFill>
              </a:rPr>
              <a:t>Support Vector Forwarding</a:t>
            </a:r>
          </a:p>
          <a:p>
            <a:pPr lvl="1"/>
            <a:r>
              <a:rPr lang="en-US" dirty="0">
                <a:solidFill>
                  <a:schemeClr val="tx1">
                    <a:lumMod val="95000"/>
                    <a:lumOff val="5000"/>
                  </a:schemeClr>
                </a:solidFill>
              </a:rPr>
              <a:t>Incremental Approximated Algorithms</a:t>
            </a:r>
          </a:p>
          <a:p>
            <a:pPr lvl="2"/>
            <a:r>
              <a:rPr lang="en-US" dirty="0">
                <a:solidFill>
                  <a:schemeClr val="tx1">
                    <a:lumMod val="95000"/>
                    <a:lumOff val="5000"/>
                  </a:schemeClr>
                </a:solidFill>
              </a:rPr>
              <a:t>Nearest Neighbor approximation</a:t>
            </a:r>
          </a:p>
          <a:p>
            <a:pPr lvl="2"/>
            <a:r>
              <a:rPr lang="en-US" dirty="0">
                <a:solidFill>
                  <a:schemeClr val="tx1">
                    <a:lumMod val="95000"/>
                    <a:lumOff val="5000"/>
                  </a:schemeClr>
                </a:solidFill>
              </a:rPr>
              <a:t>Misclassified samples only</a:t>
            </a:r>
          </a:p>
          <a:p>
            <a:pPr lvl="2"/>
            <a:r>
              <a:rPr lang="en-US" dirty="0">
                <a:solidFill>
                  <a:schemeClr val="tx1">
                    <a:lumMod val="95000"/>
                    <a:lumOff val="5000"/>
                  </a:schemeClr>
                </a:solidFill>
              </a:rPr>
              <a:t>Misclassified + marginal samples</a:t>
            </a:r>
          </a:p>
          <a:p>
            <a:r>
              <a:rPr lang="en-US" dirty="0">
                <a:solidFill>
                  <a:schemeClr val="bg1">
                    <a:lumMod val="75000"/>
                  </a:schemeClr>
                </a:solidFill>
              </a:rPr>
              <a:t>Algorithm Evaluation Results</a:t>
            </a:r>
          </a:p>
          <a:p>
            <a:r>
              <a:rPr lang="en-US" dirty="0">
                <a:solidFill>
                  <a:schemeClr val="bg1">
                    <a:lumMod val="75000"/>
                  </a:schemeClr>
                </a:solidFill>
              </a:rPr>
              <a:t>Hardware Accelerator Design</a:t>
            </a:r>
          </a:p>
          <a:p>
            <a:r>
              <a:rPr lang="en-US" dirty="0">
                <a:solidFill>
                  <a:schemeClr val="bg1">
                    <a:lumMod val="75000"/>
                  </a:schemeClr>
                </a:solidFill>
              </a:rPr>
              <a:t>Hardware Acceleration Results</a:t>
            </a:r>
          </a:p>
          <a:p>
            <a:r>
              <a:rPr lang="en-US" dirty="0">
                <a:solidFill>
                  <a:schemeClr val="bg1">
                    <a:lumMod val="75000"/>
                  </a:schemeClr>
                </a:solidFill>
              </a:rPr>
              <a:t>Conclusion and Future work</a:t>
            </a:r>
            <a:endParaRPr lang="en-DE" dirty="0">
              <a:solidFill>
                <a:schemeClr val="bg1">
                  <a:lumMod val="75000"/>
                </a:schemeClr>
              </a:solidFill>
            </a:endParaRPr>
          </a:p>
        </p:txBody>
      </p:sp>
      <p:sp>
        <p:nvSpPr>
          <p:cNvPr id="4" name="Date Placeholder 3">
            <a:extLst>
              <a:ext uri="{FF2B5EF4-FFF2-40B4-BE49-F238E27FC236}">
                <a16:creationId xmlns:a16="http://schemas.microsoft.com/office/drawing/2014/main" id="{0DC3730A-5FE2-4C58-AC66-1BAE7BBB5D8E}"/>
              </a:ext>
            </a:extLst>
          </p:cNvPr>
          <p:cNvSpPr>
            <a:spLocks noGrp="1"/>
          </p:cNvSpPr>
          <p:nvPr>
            <p:ph type="dt" sz="half" idx="10"/>
          </p:nvPr>
        </p:nvSpPr>
        <p:spPr/>
        <p:txBody>
          <a:bodyPr/>
          <a:lstStyle/>
          <a:p>
            <a:fld id="{3D261CB7-5FF0-4CC7-B262-A5B09151D730}" type="datetime8">
              <a:rPr lang="en-DE" smtClean="0"/>
              <a:t>29/09/2019 17:57</a:t>
            </a:fld>
            <a:endParaRPr lang="en-DE"/>
          </a:p>
        </p:txBody>
      </p:sp>
      <p:sp>
        <p:nvSpPr>
          <p:cNvPr id="5" name="Footer Placeholder 4">
            <a:extLst>
              <a:ext uri="{FF2B5EF4-FFF2-40B4-BE49-F238E27FC236}">
                <a16:creationId xmlns:a16="http://schemas.microsoft.com/office/drawing/2014/main" id="{A5D83450-2C94-4401-9B4F-F1363535875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6921C41C-D5DA-4D3D-BCB2-EE13AC740BFE}"/>
              </a:ext>
            </a:extLst>
          </p:cNvPr>
          <p:cNvSpPr>
            <a:spLocks noGrp="1"/>
          </p:cNvSpPr>
          <p:nvPr>
            <p:ph type="sldNum" sz="quarter" idx="12"/>
          </p:nvPr>
        </p:nvSpPr>
        <p:spPr/>
        <p:txBody>
          <a:bodyPr/>
          <a:lstStyle/>
          <a:p>
            <a:fld id="{10F82124-9730-401F-8741-507C0EA7BA73}" type="slidenum">
              <a:rPr lang="en-DE" smtClean="0"/>
              <a:t>11</a:t>
            </a:fld>
            <a:endParaRPr lang="en-DE"/>
          </a:p>
        </p:txBody>
      </p:sp>
    </p:spTree>
    <p:extLst>
      <p:ext uri="{BB962C8B-B14F-4D97-AF65-F5344CB8AC3E}">
        <p14:creationId xmlns:p14="http://schemas.microsoft.com/office/powerpoint/2010/main" val="275764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9A98-D2D7-40FD-8B05-DC4917098C13}"/>
              </a:ext>
            </a:extLst>
          </p:cNvPr>
          <p:cNvSpPr>
            <a:spLocks noGrp="1"/>
          </p:cNvSpPr>
          <p:nvPr>
            <p:ph type="title"/>
          </p:nvPr>
        </p:nvSpPr>
        <p:spPr/>
        <p:txBody>
          <a:bodyPr/>
          <a:lstStyle/>
          <a:p>
            <a:r>
              <a:rPr lang="en-US" b="1" dirty="0"/>
              <a:t>Support Vector Forwarding</a:t>
            </a:r>
            <a:endParaRPr lang="en-DE" dirty="0"/>
          </a:p>
        </p:txBody>
      </p:sp>
      <p:pic>
        <p:nvPicPr>
          <p:cNvPr id="5" name="Picture 4" descr="A picture containing object&#10;&#10;Description automatically generated">
            <a:extLst>
              <a:ext uri="{FF2B5EF4-FFF2-40B4-BE49-F238E27FC236}">
                <a16:creationId xmlns:a16="http://schemas.microsoft.com/office/drawing/2014/main" id="{3C1607DA-82AB-4D36-82EB-FCF4AAD9E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905" y="1962333"/>
            <a:ext cx="8476190" cy="2933333"/>
          </a:xfrm>
          <a:prstGeom prst="rect">
            <a:avLst/>
          </a:prstGeom>
        </p:spPr>
      </p:pic>
      <p:sp>
        <p:nvSpPr>
          <p:cNvPr id="3" name="Date Placeholder 2">
            <a:extLst>
              <a:ext uri="{FF2B5EF4-FFF2-40B4-BE49-F238E27FC236}">
                <a16:creationId xmlns:a16="http://schemas.microsoft.com/office/drawing/2014/main" id="{84471F98-59DF-490D-B910-4BC47F330BD0}"/>
              </a:ext>
            </a:extLst>
          </p:cNvPr>
          <p:cNvSpPr>
            <a:spLocks noGrp="1"/>
          </p:cNvSpPr>
          <p:nvPr>
            <p:ph type="dt" sz="half" idx="10"/>
          </p:nvPr>
        </p:nvSpPr>
        <p:spPr/>
        <p:txBody>
          <a:bodyPr/>
          <a:lstStyle/>
          <a:p>
            <a:fld id="{4549EE05-1FB6-480F-B7EF-256BEAA65C83}" type="datetime8">
              <a:rPr lang="en-DE" smtClean="0"/>
              <a:t>29/09/2019 17:57</a:t>
            </a:fld>
            <a:endParaRPr lang="en-DE"/>
          </a:p>
        </p:txBody>
      </p:sp>
      <p:sp>
        <p:nvSpPr>
          <p:cNvPr id="4" name="Footer Placeholder 3">
            <a:extLst>
              <a:ext uri="{FF2B5EF4-FFF2-40B4-BE49-F238E27FC236}">
                <a16:creationId xmlns:a16="http://schemas.microsoft.com/office/drawing/2014/main" id="{39146BAC-8BB5-442F-85BA-2C9F52348E81}"/>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1EBEB12D-4006-406B-BFFB-86A2384F76F0}"/>
              </a:ext>
            </a:extLst>
          </p:cNvPr>
          <p:cNvSpPr>
            <a:spLocks noGrp="1"/>
          </p:cNvSpPr>
          <p:nvPr>
            <p:ph type="sldNum" sz="quarter" idx="12"/>
          </p:nvPr>
        </p:nvSpPr>
        <p:spPr/>
        <p:txBody>
          <a:bodyPr/>
          <a:lstStyle/>
          <a:p>
            <a:fld id="{10F82124-9730-401F-8741-507C0EA7BA73}" type="slidenum">
              <a:rPr lang="en-DE" smtClean="0"/>
              <a:t>12</a:t>
            </a:fld>
            <a:endParaRPr lang="en-DE"/>
          </a:p>
        </p:txBody>
      </p:sp>
    </p:spTree>
    <p:extLst>
      <p:ext uri="{BB962C8B-B14F-4D97-AF65-F5344CB8AC3E}">
        <p14:creationId xmlns:p14="http://schemas.microsoft.com/office/powerpoint/2010/main" val="89865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9F21-4E30-4E46-9DA8-5B3CD125130A}"/>
              </a:ext>
            </a:extLst>
          </p:cNvPr>
          <p:cNvSpPr>
            <a:spLocks noGrp="1"/>
          </p:cNvSpPr>
          <p:nvPr>
            <p:ph type="title"/>
          </p:nvPr>
        </p:nvSpPr>
        <p:spPr/>
        <p:txBody>
          <a:bodyPr/>
          <a:lstStyle/>
          <a:p>
            <a:r>
              <a:rPr lang="en-US" b="1" dirty="0"/>
              <a:t>Support Vector Forwarding</a:t>
            </a:r>
            <a:endParaRPr lang="en-DE" b="1" dirty="0"/>
          </a:p>
        </p:txBody>
      </p:sp>
      <p:pic>
        <p:nvPicPr>
          <p:cNvPr id="5" name="Picture 4" descr="A close up of a map&#10;&#10;Description automatically generated">
            <a:extLst>
              <a:ext uri="{FF2B5EF4-FFF2-40B4-BE49-F238E27FC236}">
                <a16:creationId xmlns:a16="http://schemas.microsoft.com/office/drawing/2014/main" id="{FE0E2A06-21EA-419D-BBBC-907418C13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762" y="1783993"/>
            <a:ext cx="6095238" cy="4571429"/>
          </a:xfrm>
          <a:prstGeom prst="rect">
            <a:avLst/>
          </a:prstGeom>
        </p:spPr>
      </p:pic>
      <p:pic>
        <p:nvPicPr>
          <p:cNvPr id="7" name="Picture 6" descr="A close up of a map&#10;&#10;Description automatically generated">
            <a:extLst>
              <a:ext uri="{FF2B5EF4-FFF2-40B4-BE49-F238E27FC236}">
                <a16:creationId xmlns:a16="http://schemas.microsoft.com/office/drawing/2014/main" id="{CEC05265-D1EF-443D-A84A-3932B2C7B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61" y="1783994"/>
            <a:ext cx="6095238" cy="4571429"/>
          </a:xfrm>
          <a:prstGeom prst="rect">
            <a:avLst/>
          </a:prstGeom>
        </p:spPr>
      </p:pic>
      <p:sp>
        <p:nvSpPr>
          <p:cNvPr id="3" name="Date Placeholder 2">
            <a:extLst>
              <a:ext uri="{FF2B5EF4-FFF2-40B4-BE49-F238E27FC236}">
                <a16:creationId xmlns:a16="http://schemas.microsoft.com/office/drawing/2014/main" id="{0AF6FBE7-BA5A-4CF6-9473-C51962BB1529}"/>
              </a:ext>
            </a:extLst>
          </p:cNvPr>
          <p:cNvSpPr>
            <a:spLocks noGrp="1"/>
          </p:cNvSpPr>
          <p:nvPr>
            <p:ph type="dt" sz="half" idx="10"/>
          </p:nvPr>
        </p:nvSpPr>
        <p:spPr/>
        <p:txBody>
          <a:bodyPr/>
          <a:lstStyle/>
          <a:p>
            <a:fld id="{A9BB4B31-A0AE-48FD-B24B-0C31E7F344D3}" type="datetime8">
              <a:rPr lang="en-DE" smtClean="0"/>
              <a:t>29/09/2019 17:57</a:t>
            </a:fld>
            <a:endParaRPr lang="en-DE"/>
          </a:p>
        </p:txBody>
      </p:sp>
      <p:sp>
        <p:nvSpPr>
          <p:cNvPr id="4" name="Footer Placeholder 3">
            <a:extLst>
              <a:ext uri="{FF2B5EF4-FFF2-40B4-BE49-F238E27FC236}">
                <a16:creationId xmlns:a16="http://schemas.microsoft.com/office/drawing/2014/main" id="{65A83C69-A598-421D-A9B5-46F089EEEA91}"/>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F60EB341-CB07-4908-99D0-CEEB5FB13267}"/>
              </a:ext>
            </a:extLst>
          </p:cNvPr>
          <p:cNvSpPr>
            <a:spLocks noGrp="1"/>
          </p:cNvSpPr>
          <p:nvPr>
            <p:ph type="sldNum" sz="quarter" idx="12"/>
          </p:nvPr>
        </p:nvSpPr>
        <p:spPr/>
        <p:txBody>
          <a:bodyPr/>
          <a:lstStyle/>
          <a:p>
            <a:fld id="{10F82124-9730-401F-8741-507C0EA7BA73}" type="slidenum">
              <a:rPr lang="en-DE" smtClean="0"/>
              <a:t>13</a:t>
            </a:fld>
            <a:endParaRPr lang="en-DE"/>
          </a:p>
        </p:txBody>
      </p:sp>
    </p:spTree>
    <p:extLst>
      <p:ext uri="{BB962C8B-B14F-4D97-AF65-F5344CB8AC3E}">
        <p14:creationId xmlns:p14="http://schemas.microsoft.com/office/powerpoint/2010/main" val="199772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F5E8-ACB8-4CB0-A54C-0D12318525D9}"/>
              </a:ext>
            </a:extLst>
          </p:cNvPr>
          <p:cNvSpPr>
            <a:spLocks noGrp="1"/>
          </p:cNvSpPr>
          <p:nvPr>
            <p:ph type="title"/>
          </p:nvPr>
        </p:nvSpPr>
        <p:spPr/>
        <p:txBody>
          <a:bodyPr/>
          <a:lstStyle/>
          <a:p>
            <a:r>
              <a:rPr lang="en-US" b="1" dirty="0"/>
              <a:t>Nearest Neighbor Approximation</a:t>
            </a:r>
            <a:endParaRPr lang="en-DE" dirty="0"/>
          </a:p>
        </p:txBody>
      </p:sp>
      <p:pic>
        <p:nvPicPr>
          <p:cNvPr id="5" name="Picture 4" descr="A screenshot of a cell phone&#10;&#10;Description automatically generated">
            <a:extLst>
              <a:ext uri="{FF2B5EF4-FFF2-40B4-BE49-F238E27FC236}">
                <a16:creationId xmlns:a16="http://schemas.microsoft.com/office/drawing/2014/main" id="{3DB9882F-7BD2-40FC-9A7D-767BCD8EE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22" y="2409861"/>
            <a:ext cx="5381755" cy="3016045"/>
          </a:xfrm>
          <a:prstGeom prst="rect">
            <a:avLst/>
          </a:prstGeom>
        </p:spPr>
      </p:pic>
      <p:sp>
        <p:nvSpPr>
          <p:cNvPr id="3" name="Date Placeholder 2">
            <a:extLst>
              <a:ext uri="{FF2B5EF4-FFF2-40B4-BE49-F238E27FC236}">
                <a16:creationId xmlns:a16="http://schemas.microsoft.com/office/drawing/2014/main" id="{EB60193A-1610-4385-8B4F-345EB44B1BA9}"/>
              </a:ext>
            </a:extLst>
          </p:cNvPr>
          <p:cNvSpPr>
            <a:spLocks noGrp="1"/>
          </p:cNvSpPr>
          <p:nvPr>
            <p:ph type="dt" sz="half" idx="10"/>
          </p:nvPr>
        </p:nvSpPr>
        <p:spPr/>
        <p:txBody>
          <a:bodyPr/>
          <a:lstStyle/>
          <a:p>
            <a:fld id="{6A4D524A-1602-40CC-AB4D-6A9472523A3E}" type="datetime8">
              <a:rPr lang="en-DE" smtClean="0"/>
              <a:t>29/09/2019 17:57</a:t>
            </a:fld>
            <a:endParaRPr lang="en-DE"/>
          </a:p>
        </p:txBody>
      </p:sp>
      <p:sp>
        <p:nvSpPr>
          <p:cNvPr id="4" name="Footer Placeholder 3">
            <a:extLst>
              <a:ext uri="{FF2B5EF4-FFF2-40B4-BE49-F238E27FC236}">
                <a16:creationId xmlns:a16="http://schemas.microsoft.com/office/drawing/2014/main" id="{6A6E82FB-8E48-4ACD-8BED-7FACC4BB9F9E}"/>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D9958973-A2CD-4954-91BA-838B579112E8}"/>
              </a:ext>
            </a:extLst>
          </p:cNvPr>
          <p:cNvSpPr>
            <a:spLocks noGrp="1"/>
          </p:cNvSpPr>
          <p:nvPr>
            <p:ph type="sldNum" sz="quarter" idx="12"/>
          </p:nvPr>
        </p:nvSpPr>
        <p:spPr/>
        <p:txBody>
          <a:bodyPr/>
          <a:lstStyle/>
          <a:p>
            <a:fld id="{10F82124-9730-401F-8741-507C0EA7BA73}" type="slidenum">
              <a:rPr lang="en-DE" smtClean="0"/>
              <a:t>14</a:t>
            </a:fld>
            <a:endParaRPr lang="en-DE"/>
          </a:p>
        </p:txBody>
      </p:sp>
    </p:spTree>
    <p:extLst>
      <p:ext uri="{BB962C8B-B14F-4D97-AF65-F5344CB8AC3E}">
        <p14:creationId xmlns:p14="http://schemas.microsoft.com/office/powerpoint/2010/main" val="209177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413-D612-44A2-AAA7-64A2EE043861}"/>
              </a:ext>
            </a:extLst>
          </p:cNvPr>
          <p:cNvSpPr>
            <a:spLocks noGrp="1"/>
          </p:cNvSpPr>
          <p:nvPr>
            <p:ph type="title"/>
          </p:nvPr>
        </p:nvSpPr>
        <p:spPr/>
        <p:txBody>
          <a:bodyPr/>
          <a:lstStyle/>
          <a:p>
            <a:r>
              <a:rPr lang="en-US" b="1" dirty="0"/>
              <a:t>Nearest Neighbor Approximation</a:t>
            </a:r>
            <a:endParaRPr lang="en-DE" b="1" dirty="0"/>
          </a:p>
        </p:txBody>
      </p:sp>
      <p:pic>
        <p:nvPicPr>
          <p:cNvPr id="5" name="Picture 4" descr="A close up of a map&#10;&#10;Description automatically generated">
            <a:extLst>
              <a:ext uri="{FF2B5EF4-FFF2-40B4-BE49-F238E27FC236}">
                <a16:creationId xmlns:a16="http://schemas.microsoft.com/office/drawing/2014/main" id="{EB52D7D4-9C35-4871-87CC-11A4EEF9C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794270"/>
            <a:ext cx="5852172" cy="4389129"/>
          </a:xfrm>
          <a:prstGeom prst="rect">
            <a:avLst/>
          </a:prstGeom>
        </p:spPr>
      </p:pic>
      <p:pic>
        <p:nvPicPr>
          <p:cNvPr id="7" name="Picture 6" descr="A close up of a map&#10;&#10;Description automatically generated">
            <a:extLst>
              <a:ext uri="{FF2B5EF4-FFF2-40B4-BE49-F238E27FC236}">
                <a16:creationId xmlns:a16="http://schemas.microsoft.com/office/drawing/2014/main" id="{FA17EDA2-CC14-48D8-868C-CB0C8EB47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392" y="1794271"/>
            <a:ext cx="5852172" cy="4389129"/>
          </a:xfrm>
          <a:prstGeom prst="rect">
            <a:avLst/>
          </a:prstGeom>
        </p:spPr>
      </p:pic>
      <p:sp>
        <p:nvSpPr>
          <p:cNvPr id="3" name="Date Placeholder 2">
            <a:extLst>
              <a:ext uri="{FF2B5EF4-FFF2-40B4-BE49-F238E27FC236}">
                <a16:creationId xmlns:a16="http://schemas.microsoft.com/office/drawing/2014/main" id="{3B98E432-9E0D-4525-ACDA-A4F47D111DCA}"/>
              </a:ext>
            </a:extLst>
          </p:cNvPr>
          <p:cNvSpPr>
            <a:spLocks noGrp="1"/>
          </p:cNvSpPr>
          <p:nvPr>
            <p:ph type="dt" sz="half" idx="10"/>
          </p:nvPr>
        </p:nvSpPr>
        <p:spPr/>
        <p:txBody>
          <a:bodyPr/>
          <a:lstStyle/>
          <a:p>
            <a:fld id="{DAFA64BC-4B5B-4DBA-96CA-68462632FAD5}" type="datetime8">
              <a:rPr lang="en-DE" smtClean="0"/>
              <a:t>29/09/2019 17:57</a:t>
            </a:fld>
            <a:endParaRPr lang="en-DE"/>
          </a:p>
        </p:txBody>
      </p:sp>
      <p:sp>
        <p:nvSpPr>
          <p:cNvPr id="4" name="Footer Placeholder 3">
            <a:extLst>
              <a:ext uri="{FF2B5EF4-FFF2-40B4-BE49-F238E27FC236}">
                <a16:creationId xmlns:a16="http://schemas.microsoft.com/office/drawing/2014/main" id="{4B72D784-D745-4644-B1A7-284FC8461983}"/>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753F944A-22B8-4160-A5F7-198D6B4CDF6C}"/>
              </a:ext>
            </a:extLst>
          </p:cNvPr>
          <p:cNvSpPr>
            <a:spLocks noGrp="1"/>
          </p:cNvSpPr>
          <p:nvPr>
            <p:ph type="sldNum" sz="quarter" idx="12"/>
          </p:nvPr>
        </p:nvSpPr>
        <p:spPr/>
        <p:txBody>
          <a:bodyPr/>
          <a:lstStyle/>
          <a:p>
            <a:fld id="{10F82124-9730-401F-8741-507C0EA7BA73}" type="slidenum">
              <a:rPr lang="en-DE" smtClean="0"/>
              <a:t>15</a:t>
            </a:fld>
            <a:endParaRPr lang="en-DE"/>
          </a:p>
        </p:txBody>
      </p:sp>
      <p:sp>
        <p:nvSpPr>
          <p:cNvPr id="8" name="Rectangle 7">
            <a:extLst>
              <a:ext uri="{FF2B5EF4-FFF2-40B4-BE49-F238E27FC236}">
                <a16:creationId xmlns:a16="http://schemas.microsoft.com/office/drawing/2014/main" id="{A8B04550-8D5B-4681-8F1A-D88266F5E7E1}"/>
              </a:ext>
            </a:extLst>
          </p:cNvPr>
          <p:cNvSpPr/>
          <p:nvPr/>
        </p:nvSpPr>
        <p:spPr>
          <a:xfrm>
            <a:off x="2326105" y="2550695"/>
            <a:ext cx="152400" cy="184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898AF331-4200-49D8-B4CC-37C1C9DFE48D}"/>
              </a:ext>
            </a:extLst>
          </p:cNvPr>
          <p:cNvSpPr/>
          <p:nvPr/>
        </p:nvSpPr>
        <p:spPr>
          <a:xfrm>
            <a:off x="8254477" y="2550695"/>
            <a:ext cx="152400" cy="184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2752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66D-5D42-4EF4-908E-1716AE19C929}"/>
              </a:ext>
            </a:extLst>
          </p:cNvPr>
          <p:cNvSpPr>
            <a:spLocks noGrp="1"/>
          </p:cNvSpPr>
          <p:nvPr>
            <p:ph type="title"/>
          </p:nvPr>
        </p:nvSpPr>
        <p:spPr/>
        <p:txBody>
          <a:bodyPr/>
          <a:lstStyle/>
          <a:p>
            <a:r>
              <a:rPr lang="en-US" b="1" dirty="0"/>
              <a:t>Misclassified Only</a:t>
            </a:r>
            <a:endParaRPr lang="en-DE" dirty="0"/>
          </a:p>
        </p:txBody>
      </p:sp>
      <p:pic>
        <p:nvPicPr>
          <p:cNvPr id="5" name="Picture 4" descr="A screenshot of a cell phone&#10;&#10;Description automatically generated">
            <a:extLst>
              <a:ext uri="{FF2B5EF4-FFF2-40B4-BE49-F238E27FC236}">
                <a16:creationId xmlns:a16="http://schemas.microsoft.com/office/drawing/2014/main" id="{A7AA898E-6063-41A7-9E85-B3309DB38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19" y="2337800"/>
            <a:ext cx="6304762" cy="2647619"/>
          </a:xfrm>
          <a:prstGeom prst="rect">
            <a:avLst/>
          </a:prstGeom>
        </p:spPr>
      </p:pic>
      <p:sp>
        <p:nvSpPr>
          <p:cNvPr id="3" name="Date Placeholder 2">
            <a:extLst>
              <a:ext uri="{FF2B5EF4-FFF2-40B4-BE49-F238E27FC236}">
                <a16:creationId xmlns:a16="http://schemas.microsoft.com/office/drawing/2014/main" id="{A3662C84-F01C-440B-85C2-33ED0ECB16D0}"/>
              </a:ext>
            </a:extLst>
          </p:cNvPr>
          <p:cNvSpPr>
            <a:spLocks noGrp="1"/>
          </p:cNvSpPr>
          <p:nvPr>
            <p:ph type="dt" sz="half" idx="10"/>
          </p:nvPr>
        </p:nvSpPr>
        <p:spPr/>
        <p:txBody>
          <a:bodyPr/>
          <a:lstStyle/>
          <a:p>
            <a:fld id="{831DD1B1-F9E4-4DA9-9B57-AE8E985C11F3}" type="datetime8">
              <a:rPr lang="en-DE" smtClean="0"/>
              <a:t>29/09/2019 17:57</a:t>
            </a:fld>
            <a:endParaRPr lang="en-DE"/>
          </a:p>
        </p:txBody>
      </p:sp>
      <p:sp>
        <p:nvSpPr>
          <p:cNvPr id="4" name="Footer Placeholder 3">
            <a:extLst>
              <a:ext uri="{FF2B5EF4-FFF2-40B4-BE49-F238E27FC236}">
                <a16:creationId xmlns:a16="http://schemas.microsoft.com/office/drawing/2014/main" id="{DF8E25C1-ACDA-4DDD-B69C-C72417C0AAF5}"/>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728844F6-7EC4-490A-842D-01D87E2787D1}"/>
              </a:ext>
            </a:extLst>
          </p:cNvPr>
          <p:cNvSpPr>
            <a:spLocks noGrp="1"/>
          </p:cNvSpPr>
          <p:nvPr>
            <p:ph type="sldNum" sz="quarter" idx="12"/>
          </p:nvPr>
        </p:nvSpPr>
        <p:spPr/>
        <p:txBody>
          <a:bodyPr/>
          <a:lstStyle/>
          <a:p>
            <a:fld id="{10F82124-9730-401F-8741-507C0EA7BA73}" type="slidenum">
              <a:rPr lang="en-DE" smtClean="0"/>
              <a:t>16</a:t>
            </a:fld>
            <a:endParaRPr lang="en-DE"/>
          </a:p>
        </p:txBody>
      </p:sp>
    </p:spTree>
    <p:extLst>
      <p:ext uri="{BB962C8B-B14F-4D97-AF65-F5344CB8AC3E}">
        <p14:creationId xmlns:p14="http://schemas.microsoft.com/office/powerpoint/2010/main" val="276170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3A4B-223E-47BC-A295-CD7D8FAAE9DE}"/>
              </a:ext>
            </a:extLst>
          </p:cNvPr>
          <p:cNvSpPr>
            <a:spLocks noGrp="1"/>
          </p:cNvSpPr>
          <p:nvPr>
            <p:ph type="title"/>
          </p:nvPr>
        </p:nvSpPr>
        <p:spPr/>
        <p:txBody>
          <a:bodyPr/>
          <a:lstStyle/>
          <a:p>
            <a:r>
              <a:rPr lang="en-US" b="1" dirty="0"/>
              <a:t>Misclassified Only</a:t>
            </a:r>
            <a:endParaRPr lang="en-DE" b="1" dirty="0"/>
          </a:p>
        </p:txBody>
      </p:sp>
      <p:pic>
        <p:nvPicPr>
          <p:cNvPr id="5" name="Picture 4" descr="A close up of a map&#10;&#10;Description automatically generated">
            <a:extLst>
              <a:ext uri="{FF2B5EF4-FFF2-40B4-BE49-F238E27FC236}">
                <a16:creationId xmlns:a16="http://schemas.microsoft.com/office/drawing/2014/main" id="{A3390135-D7E3-4235-9BBD-741BE980F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149" y="1811382"/>
            <a:ext cx="6096851" cy="4572638"/>
          </a:xfrm>
          <a:prstGeom prst="rect">
            <a:avLst/>
          </a:prstGeom>
        </p:spPr>
      </p:pic>
      <p:pic>
        <p:nvPicPr>
          <p:cNvPr id="7" name="Picture 6" descr="A close up of a map&#10;&#10;Description automatically generated">
            <a:extLst>
              <a:ext uri="{FF2B5EF4-FFF2-40B4-BE49-F238E27FC236}">
                <a16:creationId xmlns:a16="http://schemas.microsoft.com/office/drawing/2014/main" id="{2F699BD3-815F-4DB0-A3F2-4E2AC532D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891" y="1806717"/>
            <a:ext cx="6095238" cy="4571429"/>
          </a:xfrm>
          <a:prstGeom prst="rect">
            <a:avLst/>
          </a:prstGeom>
        </p:spPr>
      </p:pic>
      <p:sp>
        <p:nvSpPr>
          <p:cNvPr id="3" name="Date Placeholder 2">
            <a:extLst>
              <a:ext uri="{FF2B5EF4-FFF2-40B4-BE49-F238E27FC236}">
                <a16:creationId xmlns:a16="http://schemas.microsoft.com/office/drawing/2014/main" id="{E6880F18-4F31-48BF-B05E-D0DF5DCC4363}"/>
              </a:ext>
            </a:extLst>
          </p:cNvPr>
          <p:cNvSpPr>
            <a:spLocks noGrp="1"/>
          </p:cNvSpPr>
          <p:nvPr>
            <p:ph type="dt" sz="half" idx="10"/>
          </p:nvPr>
        </p:nvSpPr>
        <p:spPr/>
        <p:txBody>
          <a:bodyPr/>
          <a:lstStyle/>
          <a:p>
            <a:fld id="{A98C4834-1812-4746-8E74-A7A4C6D7C047}" type="datetime8">
              <a:rPr lang="en-DE" smtClean="0"/>
              <a:t>29/09/2019 17:57</a:t>
            </a:fld>
            <a:endParaRPr lang="en-DE"/>
          </a:p>
        </p:txBody>
      </p:sp>
      <p:sp>
        <p:nvSpPr>
          <p:cNvPr id="4" name="Footer Placeholder 3">
            <a:extLst>
              <a:ext uri="{FF2B5EF4-FFF2-40B4-BE49-F238E27FC236}">
                <a16:creationId xmlns:a16="http://schemas.microsoft.com/office/drawing/2014/main" id="{9D663B0D-4548-479C-B01F-6F9FBC6A1BA4}"/>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888D2CC2-7F4C-4112-979B-7979CC9E242C}"/>
              </a:ext>
            </a:extLst>
          </p:cNvPr>
          <p:cNvSpPr>
            <a:spLocks noGrp="1"/>
          </p:cNvSpPr>
          <p:nvPr>
            <p:ph type="sldNum" sz="quarter" idx="12"/>
          </p:nvPr>
        </p:nvSpPr>
        <p:spPr/>
        <p:txBody>
          <a:bodyPr/>
          <a:lstStyle/>
          <a:p>
            <a:fld id="{10F82124-9730-401F-8741-507C0EA7BA73}" type="slidenum">
              <a:rPr lang="en-DE" smtClean="0"/>
              <a:t>17</a:t>
            </a:fld>
            <a:endParaRPr lang="en-DE"/>
          </a:p>
        </p:txBody>
      </p:sp>
    </p:spTree>
    <p:extLst>
      <p:ext uri="{BB962C8B-B14F-4D97-AF65-F5344CB8AC3E}">
        <p14:creationId xmlns:p14="http://schemas.microsoft.com/office/powerpoint/2010/main" val="24133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67D9-518B-40FA-BFCA-989E2B914AE4}"/>
              </a:ext>
            </a:extLst>
          </p:cNvPr>
          <p:cNvSpPr>
            <a:spLocks noGrp="1"/>
          </p:cNvSpPr>
          <p:nvPr>
            <p:ph type="title"/>
          </p:nvPr>
        </p:nvSpPr>
        <p:spPr/>
        <p:txBody>
          <a:bodyPr/>
          <a:lstStyle/>
          <a:p>
            <a:r>
              <a:rPr lang="en-US" b="1" dirty="0"/>
              <a:t>Misclassified + Marginal</a:t>
            </a:r>
            <a:r>
              <a:rPr lang="en-US" dirty="0"/>
              <a:t> </a:t>
            </a:r>
            <a:endParaRPr lang="en-DE" dirty="0"/>
          </a:p>
        </p:txBody>
      </p:sp>
      <p:sp>
        <p:nvSpPr>
          <p:cNvPr id="4" name="Date Placeholder 3">
            <a:extLst>
              <a:ext uri="{FF2B5EF4-FFF2-40B4-BE49-F238E27FC236}">
                <a16:creationId xmlns:a16="http://schemas.microsoft.com/office/drawing/2014/main" id="{3AFE5684-4CA3-4C00-A788-CE0856D9ED33}"/>
              </a:ext>
            </a:extLst>
          </p:cNvPr>
          <p:cNvSpPr>
            <a:spLocks noGrp="1"/>
          </p:cNvSpPr>
          <p:nvPr>
            <p:ph type="dt" sz="half" idx="10"/>
          </p:nvPr>
        </p:nvSpPr>
        <p:spPr/>
        <p:txBody>
          <a:bodyPr/>
          <a:lstStyle/>
          <a:p>
            <a:fld id="{3295B5AC-4E11-410A-8D12-1A15987D5CC9}" type="datetime8">
              <a:rPr lang="en-DE" smtClean="0"/>
              <a:t>29/09/2019 17:57</a:t>
            </a:fld>
            <a:endParaRPr lang="en-DE"/>
          </a:p>
        </p:txBody>
      </p:sp>
      <p:sp>
        <p:nvSpPr>
          <p:cNvPr id="5" name="Footer Placeholder 4">
            <a:extLst>
              <a:ext uri="{FF2B5EF4-FFF2-40B4-BE49-F238E27FC236}">
                <a16:creationId xmlns:a16="http://schemas.microsoft.com/office/drawing/2014/main" id="{D7E48D63-4833-4FF9-A7B5-492BF74A383E}"/>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E5F48E6B-7519-40C0-8901-449C6FC4D6C7}"/>
              </a:ext>
            </a:extLst>
          </p:cNvPr>
          <p:cNvSpPr>
            <a:spLocks noGrp="1"/>
          </p:cNvSpPr>
          <p:nvPr>
            <p:ph type="sldNum" sz="quarter" idx="12"/>
          </p:nvPr>
        </p:nvSpPr>
        <p:spPr/>
        <p:txBody>
          <a:bodyPr/>
          <a:lstStyle/>
          <a:p>
            <a:fld id="{10F82124-9730-401F-8741-507C0EA7BA73}" type="slidenum">
              <a:rPr lang="en-DE" smtClean="0"/>
              <a:t>18</a:t>
            </a:fld>
            <a:endParaRPr lang="en-DE"/>
          </a:p>
        </p:txBody>
      </p:sp>
      <p:pic>
        <p:nvPicPr>
          <p:cNvPr id="7" name="Picture 6" descr="A screenshot of a cell phone&#10;&#10;Description automatically generated">
            <a:extLst>
              <a:ext uri="{FF2B5EF4-FFF2-40B4-BE49-F238E27FC236}">
                <a16:creationId xmlns:a16="http://schemas.microsoft.com/office/drawing/2014/main" id="{4AC2115A-61C0-42C9-B305-CB52B5A4F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19" y="2337800"/>
            <a:ext cx="6304762" cy="2647619"/>
          </a:xfrm>
          <a:prstGeom prst="rect">
            <a:avLst/>
          </a:prstGeom>
        </p:spPr>
      </p:pic>
      <p:sp>
        <p:nvSpPr>
          <p:cNvPr id="9" name="TextBox 8">
            <a:extLst>
              <a:ext uri="{FF2B5EF4-FFF2-40B4-BE49-F238E27FC236}">
                <a16:creationId xmlns:a16="http://schemas.microsoft.com/office/drawing/2014/main" id="{A586E9D6-0894-45F1-97C6-300B96915AED}"/>
              </a:ext>
            </a:extLst>
          </p:cNvPr>
          <p:cNvSpPr txBox="1"/>
          <p:nvPr/>
        </p:nvSpPr>
        <p:spPr>
          <a:xfrm>
            <a:off x="7267074" y="3758076"/>
            <a:ext cx="2063191" cy="307777"/>
          </a:xfrm>
          <a:prstGeom prst="rect">
            <a:avLst/>
          </a:prstGeom>
          <a:noFill/>
          <a:ln>
            <a:solidFill>
              <a:srgbClr val="C00000"/>
            </a:solidFill>
          </a:ln>
        </p:spPr>
        <p:txBody>
          <a:bodyPr wrap="square" rtlCol="0">
            <a:spAutoFit/>
          </a:bodyPr>
          <a:lstStyle/>
          <a:p>
            <a:r>
              <a:rPr lang="en-US" sz="1400" b="1" dirty="0">
                <a:solidFill>
                  <a:srgbClr val="C00000"/>
                </a:solidFill>
                <a:latin typeface="+mj-lt"/>
              </a:rPr>
              <a:t>+ marginal points</a:t>
            </a:r>
            <a:endParaRPr lang="en-DE" sz="1400" b="1" dirty="0">
              <a:solidFill>
                <a:srgbClr val="C00000"/>
              </a:solidFill>
              <a:latin typeface="+mj-lt"/>
            </a:endParaRPr>
          </a:p>
        </p:txBody>
      </p:sp>
    </p:spTree>
    <p:extLst>
      <p:ext uri="{BB962C8B-B14F-4D97-AF65-F5344CB8AC3E}">
        <p14:creationId xmlns:p14="http://schemas.microsoft.com/office/powerpoint/2010/main" val="134065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CACD-82E1-4148-B2F1-D45C6B11621D}"/>
              </a:ext>
            </a:extLst>
          </p:cNvPr>
          <p:cNvSpPr>
            <a:spLocks noGrp="1"/>
          </p:cNvSpPr>
          <p:nvPr>
            <p:ph type="title"/>
          </p:nvPr>
        </p:nvSpPr>
        <p:spPr/>
        <p:txBody>
          <a:bodyPr/>
          <a:lstStyle/>
          <a:p>
            <a:r>
              <a:rPr lang="en-US" b="1" dirty="0"/>
              <a:t>Misclassified + Marginal</a:t>
            </a:r>
            <a:r>
              <a:rPr lang="en-US" dirty="0"/>
              <a:t> </a:t>
            </a:r>
            <a:endParaRPr lang="en-DE" dirty="0"/>
          </a:p>
        </p:txBody>
      </p:sp>
      <p:pic>
        <p:nvPicPr>
          <p:cNvPr id="5" name="Picture 4" descr="A close up of a map&#10;&#10;Description automatically generated">
            <a:extLst>
              <a:ext uri="{FF2B5EF4-FFF2-40B4-BE49-F238E27FC236}">
                <a16:creationId xmlns:a16="http://schemas.microsoft.com/office/drawing/2014/main" id="{A765A30B-5A24-4E2E-A1FE-DBB605A75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04765"/>
            <a:ext cx="6095238" cy="4571429"/>
          </a:xfrm>
          <a:prstGeom prst="rect">
            <a:avLst/>
          </a:prstGeom>
        </p:spPr>
      </p:pic>
      <p:pic>
        <p:nvPicPr>
          <p:cNvPr id="7" name="Picture 6" descr="A close up of a map&#10;&#10;Description automatically generated">
            <a:extLst>
              <a:ext uri="{FF2B5EF4-FFF2-40B4-BE49-F238E27FC236}">
                <a16:creationId xmlns:a16="http://schemas.microsoft.com/office/drawing/2014/main" id="{7BE9C2A2-9795-45C0-9C45-FBFEC5BB0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04" y="1704765"/>
            <a:ext cx="6132778" cy="4599584"/>
          </a:xfrm>
          <a:prstGeom prst="rect">
            <a:avLst/>
          </a:prstGeom>
        </p:spPr>
      </p:pic>
      <p:sp>
        <p:nvSpPr>
          <p:cNvPr id="3" name="Date Placeholder 2">
            <a:extLst>
              <a:ext uri="{FF2B5EF4-FFF2-40B4-BE49-F238E27FC236}">
                <a16:creationId xmlns:a16="http://schemas.microsoft.com/office/drawing/2014/main" id="{309A81AD-FE9A-4FF6-BD50-267F9C7CE33F}"/>
              </a:ext>
            </a:extLst>
          </p:cNvPr>
          <p:cNvSpPr>
            <a:spLocks noGrp="1"/>
          </p:cNvSpPr>
          <p:nvPr>
            <p:ph type="dt" sz="half" idx="10"/>
          </p:nvPr>
        </p:nvSpPr>
        <p:spPr/>
        <p:txBody>
          <a:bodyPr/>
          <a:lstStyle/>
          <a:p>
            <a:fld id="{27BDCCFE-F099-42EF-86B7-633CDDD8AF15}" type="datetime8">
              <a:rPr lang="en-DE" smtClean="0"/>
              <a:t>29/09/2019 17:57</a:t>
            </a:fld>
            <a:endParaRPr lang="en-DE"/>
          </a:p>
        </p:txBody>
      </p:sp>
      <p:sp>
        <p:nvSpPr>
          <p:cNvPr id="4" name="Footer Placeholder 3">
            <a:extLst>
              <a:ext uri="{FF2B5EF4-FFF2-40B4-BE49-F238E27FC236}">
                <a16:creationId xmlns:a16="http://schemas.microsoft.com/office/drawing/2014/main" id="{2053CDEA-8196-44E5-880A-D67F5EE7E251}"/>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F2271DCE-2CFF-4CFD-98F3-07E0BC6295B8}"/>
              </a:ext>
            </a:extLst>
          </p:cNvPr>
          <p:cNvSpPr>
            <a:spLocks noGrp="1"/>
          </p:cNvSpPr>
          <p:nvPr>
            <p:ph type="sldNum" sz="quarter" idx="12"/>
          </p:nvPr>
        </p:nvSpPr>
        <p:spPr/>
        <p:txBody>
          <a:bodyPr/>
          <a:lstStyle/>
          <a:p>
            <a:fld id="{10F82124-9730-401F-8741-507C0EA7BA73}" type="slidenum">
              <a:rPr lang="en-DE" smtClean="0"/>
              <a:t>19</a:t>
            </a:fld>
            <a:endParaRPr lang="en-DE"/>
          </a:p>
        </p:txBody>
      </p:sp>
    </p:spTree>
    <p:extLst>
      <p:ext uri="{BB962C8B-B14F-4D97-AF65-F5344CB8AC3E}">
        <p14:creationId xmlns:p14="http://schemas.microsoft.com/office/powerpoint/2010/main" val="302216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6696-1CD5-4DD9-A1BC-A7EE3D2198B9}"/>
              </a:ext>
            </a:extLst>
          </p:cNvPr>
          <p:cNvSpPr>
            <a:spLocks noGrp="1"/>
          </p:cNvSpPr>
          <p:nvPr>
            <p:ph type="title"/>
          </p:nvPr>
        </p:nvSpPr>
        <p:spPr/>
        <p:txBody>
          <a:bodyPr/>
          <a:lstStyle/>
          <a:p>
            <a:r>
              <a:rPr lang="en-US" b="1" dirty="0"/>
              <a:t>Motivation</a:t>
            </a:r>
            <a:endParaRPr lang="en-DE" b="1" dirty="0"/>
          </a:p>
        </p:txBody>
      </p:sp>
      <p:sp>
        <p:nvSpPr>
          <p:cNvPr id="3" name="Content Placeholder 2">
            <a:extLst>
              <a:ext uri="{FF2B5EF4-FFF2-40B4-BE49-F238E27FC236}">
                <a16:creationId xmlns:a16="http://schemas.microsoft.com/office/drawing/2014/main" id="{8BC2BB58-C85F-497C-A758-0F73C402FEDE}"/>
              </a:ext>
            </a:extLst>
          </p:cNvPr>
          <p:cNvSpPr>
            <a:spLocks noGrp="1"/>
          </p:cNvSpPr>
          <p:nvPr>
            <p:ph idx="1"/>
          </p:nvPr>
        </p:nvSpPr>
        <p:spPr/>
        <p:txBody>
          <a:bodyPr/>
          <a:lstStyle/>
          <a:p>
            <a:r>
              <a:rPr lang="en-US" dirty="0"/>
              <a:t>In house Machine Learning is a necessity</a:t>
            </a:r>
          </a:p>
          <a:p>
            <a:r>
              <a:rPr lang="en-US" dirty="0"/>
              <a:t>Growing number of embedded devices with intelligence in them</a:t>
            </a:r>
          </a:p>
          <a:p>
            <a:r>
              <a:rPr lang="en-US" dirty="0"/>
              <a:t>Training is resource hungry</a:t>
            </a:r>
          </a:p>
          <a:p>
            <a:r>
              <a:rPr lang="en-US" dirty="0"/>
              <a:t>Current focus only on acceleration of inference phase</a:t>
            </a:r>
            <a:endParaRPr lang="en-DE" dirty="0"/>
          </a:p>
        </p:txBody>
      </p:sp>
      <p:sp>
        <p:nvSpPr>
          <p:cNvPr id="4" name="Date Placeholder 3">
            <a:extLst>
              <a:ext uri="{FF2B5EF4-FFF2-40B4-BE49-F238E27FC236}">
                <a16:creationId xmlns:a16="http://schemas.microsoft.com/office/drawing/2014/main" id="{B85F8C48-5BB9-412C-9A77-4A7205A4B4FC}"/>
              </a:ext>
            </a:extLst>
          </p:cNvPr>
          <p:cNvSpPr>
            <a:spLocks noGrp="1"/>
          </p:cNvSpPr>
          <p:nvPr>
            <p:ph type="dt" sz="half" idx="10"/>
          </p:nvPr>
        </p:nvSpPr>
        <p:spPr/>
        <p:txBody>
          <a:bodyPr/>
          <a:lstStyle/>
          <a:p>
            <a:fld id="{8F85012A-B432-4B99-AB76-415D68A36BD2}" type="datetime8">
              <a:rPr lang="en-DE" smtClean="0"/>
              <a:t>29/09/2019 17:57</a:t>
            </a:fld>
            <a:endParaRPr lang="en-DE"/>
          </a:p>
        </p:txBody>
      </p:sp>
      <p:sp>
        <p:nvSpPr>
          <p:cNvPr id="5" name="Footer Placeholder 4">
            <a:extLst>
              <a:ext uri="{FF2B5EF4-FFF2-40B4-BE49-F238E27FC236}">
                <a16:creationId xmlns:a16="http://schemas.microsoft.com/office/drawing/2014/main" id="{E62F95F5-B885-4B90-9649-0AFB3C79F478}"/>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1BB90B92-D960-498A-B854-AFB67573DFF6}"/>
              </a:ext>
            </a:extLst>
          </p:cNvPr>
          <p:cNvSpPr>
            <a:spLocks noGrp="1"/>
          </p:cNvSpPr>
          <p:nvPr>
            <p:ph type="sldNum" sz="quarter" idx="12"/>
          </p:nvPr>
        </p:nvSpPr>
        <p:spPr/>
        <p:txBody>
          <a:bodyPr/>
          <a:lstStyle/>
          <a:p>
            <a:fld id="{10F82124-9730-401F-8741-507C0EA7BA73}" type="slidenum">
              <a:rPr lang="en-DE" smtClean="0"/>
              <a:t>2</a:t>
            </a:fld>
            <a:endParaRPr lang="en-DE"/>
          </a:p>
        </p:txBody>
      </p:sp>
      <p:pic>
        <p:nvPicPr>
          <p:cNvPr id="7" name="Picture 4" descr="Image result for embedded systems">
            <a:extLst>
              <a:ext uri="{FF2B5EF4-FFF2-40B4-BE49-F238E27FC236}">
                <a16:creationId xmlns:a16="http://schemas.microsoft.com/office/drawing/2014/main" id="{480B2DD1-4342-4DF9-AC91-7280F7BF6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317" y="4587782"/>
            <a:ext cx="1299145" cy="10826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ml.berkeley.edu/assets/color-c39ad06887b4ee2814af09998fbf597d73073809bc3ff1cb80041900f06e5735.png">
            <a:extLst>
              <a:ext uri="{FF2B5EF4-FFF2-40B4-BE49-F238E27FC236}">
                <a16:creationId xmlns:a16="http://schemas.microsoft.com/office/drawing/2014/main" id="{5FE5FDD4-EB91-4C84-A6DA-96B42EC895B9}"/>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067873" y="4484098"/>
            <a:ext cx="1289991" cy="12899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lus symbol">
            <a:extLst>
              <a:ext uri="{FF2B5EF4-FFF2-40B4-BE49-F238E27FC236}">
                <a16:creationId xmlns:a16="http://schemas.microsoft.com/office/drawing/2014/main" id="{BD740220-254A-4CA0-9D28-A4D8083C9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864" y="4963368"/>
            <a:ext cx="331453" cy="3314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oogle cloud">
            <a:extLst>
              <a:ext uri="{FF2B5EF4-FFF2-40B4-BE49-F238E27FC236}">
                <a16:creationId xmlns:a16="http://schemas.microsoft.com/office/drawing/2014/main" id="{9BA3FC46-851F-40E4-B335-55A680AFF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5435" y="4699993"/>
            <a:ext cx="970410" cy="97041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4" descr="Image result for aws">
            <a:extLst>
              <a:ext uri="{FF2B5EF4-FFF2-40B4-BE49-F238E27FC236}">
                <a16:creationId xmlns:a16="http://schemas.microsoft.com/office/drawing/2014/main" id="{123627E0-B689-4AA7-B7D1-E1448AA3B6A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1032" name="Picture 8" descr="Image result for aws">
            <a:extLst>
              <a:ext uri="{FF2B5EF4-FFF2-40B4-BE49-F238E27FC236}">
                <a16:creationId xmlns:a16="http://schemas.microsoft.com/office/drawing/2014/main" id="{BB9550AA-4CE6-4ADF-8CF8-C0990A685A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7600" y="4616463"/>
            <a:ext cx="1516627" cy="11374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acman white background">
            <a:extLst>
              <a:ext uri="{FF2B5EF4-FFF2-40B4-BE49-F238E27FC236}">
                <a16:creationId xmlns:a16="http://schemas.microsoft.com/office/drawing/2014/main" id="{CF5416A1-FAB1-434F-8A26-4EA1477BA6E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9414"/>
          <a:stretch/>
        </p:blipFill>
        <p:spPr bwMode="auto">
          <a:xfrm>
            <a:off x="7319915" y="4409288"/>
            <a:ext cx="1495780" cy="14396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cross out png">
            <a:extLst>
              <a:ext uri="{FF2B5EF4-FFF2-40B4-BE49-F238E27FC236}">
                <a16:creationId xmlns:a16="http://schemas.microsoft.com/office/drawing/2014/main" id="{943C2425-E759-4F10-89E6-D0F876C3CA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7966" y="4288060"/>
            <a:ext cx="1307458" cy="169473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GPUs logo">
            <a:extLst>
              <a:ext uri="{FF2B5EF4-FFF2-40B4-BE49-F238E27FC236}">
                <a16:creationId xmlns:a16="http://schemas.microsoft.com/office/drawing/2014/main" id="{DCC8A92D-55A4-4FBE-A935-56AA74F971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06510" y="4425431"/>
            <a:ext cx="1495780" cy="140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6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0D9B-7A21-4C71-876D-386DD9E7AE06}"/>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4C128A23-0279-4C8A-8A19-7858136600BD}"/>
              </a:ext>
            </a:extLst>
          </p:cNvPr>
          <p:cNvSpPr>
            <a:spLocks noGrp="1"/>
          </p:cNvSpPr>
          <p:nvPr>
            <p:ph idx="1"/>
          </p:nvPr>
        </p:nvSpPr>
        <p:spPr/>
        <p:txBody>
          <a:bodyPr/>
          <a:lstStyle/>
          <a:p>
            <a:r>
              <a:rPr lang="en-US" dirty="0">
                <a:solidFill>
                  <a:schemeClr val="bg1">
                    <a:lumMod val="75000"/>
                  </a:schemeClr>
                </a:solidFill>
              </a:rPr>
              <a:t>Introduction</a:t>
            </a:r>
          </a:p>
          <a:p>
            <a:r>
              <a:rPr lang="en-US" dirty="0">
                <a:solidFill>
                  <a:schemeClr val="bg1">
                    <a:lumMod val="75000"/>
                  </a:schemeClr>
                </a:solidFill>
              </a:rPr>
              <a:t>Incremental Algorithms</a:t>
            </a:r>
          </a:p>
          <a:p>
            <a:r>
              <a:rPr lang="en-US" dirty="0">
                <a:solidFill>
                  <a:schemeClr val="tx1">
                    <a:lumMod val="95000"/>
                    <a:lumOff val="5000"/>
                  </a:schemeClr>
                </a:solidFill>
              </a:rPr>
              <a:t>Algorithm Evaluation Results</a:t>
            </a:r>
          </a:p>
          <a:p>
            <a:r>
              <a:rPr lang="en-US" dirty="0">
                <a:solidFill>
                  <a:schemeClr val="bg1">
                    <a:lumMod val="75000"/>
                  </a:schemeClr>
                </a:solidFill>
              </a:rPr>
              <a:t>Hardware Accelerator Design</a:t>
            </a:r>
          </a:p>
          <a:p>
            <a:r>
              <a:rPr lang="en-US" dirty="0">
                <a:solidFill>
                  <a:schemeClr val="bg1">
                    <a:lumMod val="75000"/>
                  </a:schemeClr>
                </a:solidFill>
              </a:rPr>
              <a:t>Hardware Acceleration Results</a:t>
            </a:r>
          </a:p>
          <a:p>
            <a:r>
              <a:rPr lang="en-US" dirty="0">
                <a:solidFill>
                  <a:schemeClr val="bg1">
                    <a:lumMod val="75000"/>
                  </a:schemeClr>
                </a:solidFill>
              </a:rPr>
              <a:t>Conclusion and Future work</a:t>
            </a:r>
            <a:endParaRPr lang="en-DE" dirty="0">
              <a:solidFill>
                <a:schemeClr val="bg1">
                  <a:lumMod val="75000"/>
                </a:schemeClr>
              </a:solidFill>
            </a:endParaRPr>
          </a:p>
        </p:txBody>
      </p:sp>
      <p:sp>
        <p:nvSpPr>
          <p:cNvPr id="4" name="Date Placeholder 3">
            <a:extLst>
              <a:ext uri="{FF2B5EF4-FFF2-40B4-BE49-F238E27FC236}">
                <a16:creationId xmlns:a16="http://schemas.microsoft.com/office/drawing/2014/main" id="{0DC3730A-5FE2-4C58-AC66-1BAE7BBB5D8E}"/>
              </a:ext>
            </a:extLst>
          </p:cNvPr>
          <p:cNvSpPr>
            <a:spLocks noGrp="1"/>
          </p:cNvSpPr>
          <p:nvPr>
            <p:ph type="dt" sz="half" idx="10"/>
          </p:nvPr>
        </p:nvSpPr>
        <p:spPr/>
        <p:txBody>
          <a:bodyPr/>
          <a:lstStyle/>
          <a:p>
            <a:fld id="{975E0CFD-CAFB-4531-9AF7-23485383AFA5}" type="datetime8">
              <a:rPr lang="en-DE" smtClean="0"/>
              <a:t>29/09/2019 17:57</a:t>
            </a:fld>
            <a:endParaRPr lang="en-DE"/>
          </a:p>
        </p:txBody>
      </p:sp>
      <p:sp>
        <p:nvSpPr>
          <p:cNvPr id="5" name="Footer Placeholder 4">
            <a:extLst>
              <a:ext uri="{FF2B5EF4-FFF2-40B4-BE49-F238E27FC236}">
                <a16:creationId xmlns:a16="http://schemas.microsoft.com/office/drawing/2014/main" id="{A5D83450-2C94-4401-9B4F-F1363535875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6921C41C-D5DA-4D3D-BCB2-EE13AC740BFE}"/>
              </a:ext>
            </a:extLst>
          </p:cNvPr>
          <p:cNvSpPr>
            <a:spLocks noGrp="1"/>
          </p:cNvSpPr>
          <p:nvPr>
            <p:ph type="sldNum" sz="quarter" idx="12"/>
          </p:nvPr>
        </p:nvSpPr>
        <p:spPr/>
        <p:txBody>
          <a:bodyPr/>
          <a:lstStyle/>
          <a:p>
            <a:fld id="{10F82124-9730-401F-8741-507C0EA7BA73}" type="slidenum">
              <a:rPr lang="en-DE" smtClean="0"/>
              <a:t>20</a:t>
            </a:fld>
            <a:endParaRPr lang="en-DE"/>
          </a:p>
        </p:txBody>
      </p:sp>
    </p:spTree>
    <p:extLst>
      <p:ext uri="{BB962C8B-B14F-4D97-AF65-F5344CB8AC3E}">
        <p14:creationId xmlns:p14="http://schemas.microsoft.com/office/powerpoint/2010/main" val="147068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B36F-875A-4E9E-9831-B8BAFC7EF7E0}"/>
              </a:ext>
            </a:extLst>
          </p:cNvPr>
          <p:cNvSpPr>
            <a:spLocks noGrp="1"/>
          </p:cNvSpPr>
          <p:nvPr>
            <p:ph type="title"/>
          </p:nvPr>
        </p:nvSpPr>
        <p:spPr/>
        <p:txBody>
          <a:bodyPr/>
          <a:lstStyle/>
          <a:p>
            <a:r>
              <a:rPr lang="en-US" b="1" dirty="0"/>
              <a:t>Prediction Accuracy</a:t>
            </a:r>
            <a:endParaRPr lang="en-DE" b="1" dirty="0"/>
          </a:p>
        </p:txBody>
      </p:sp>
      <p:pic>
        <p:nvPicPr>
          <p:cNvPr id="5" name="Picture 4" descr="A screenshot of a cell phone&#10;&#10;Description automatically generated">
            <a:extLst>
              <a:ext uri="{FF2B5EF4-FFF2-40B4-BE49-F238E27FC236}">
                <a16:creationId xmlns:a16="http://schemas.microsoft.com/office/drawing/2014/main" id="{17A7CACC-1002-421E-AAD0-771FBA608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7"/>
            <a:ext cx="5852172" cy="4389129"/>
          </a:xfrm>
          <a:prstGeom prst="rect">
            <a:avLst/>
          </a:prstGeom>
        </p:spPr>
      </p:pic>
      <p:sp>
        <p:nvSpPr>
          <p:cNvPr id="3" name="Date Placeholder 2">
            <a:extLst>
              <a:ext uri="{FF2B5EF4-FFF2-40B4-BE49-F238E27FC236}">
                <a16:creationId xmlns:a16="http://schemas.microsoft.com/office/drawing/2014/main" id="{A673B500-842B-4864-BC4C-E68C993BA0D4}"/>
              </a:ext>
            </a:extLst>
          </p:cNvPr>
          <p:cNvSpPr>
            <a:spLocks noGrp="1"/>
          </p:cNvSpPr>
          <p:nvPr>
            <p:ph type="dt" sz="half" idx="10"/>
          </p:nvPr>
        </p:nvSpPr>
        <p:spPr/>
        <p:txBody>
          <a:bodyPr/>
          <a:lstStyle/>
          <a:p>
            <a:fld id="{A2651D05-A4B1-4CA3-958E-0511AE6BC336}" type="datetime8">
              <a:rPr lang="en-DE" smtClean="0"/>
              <a:t>29/09/2019 17:57</a:t>
            </a:fld>
            <a:endParaRPr lang="en-DE"/>
          </a:p>
        </p:txBody>
      </p:sp>
      <p:sp>
        <p:nvSpPr>
          <p:cNvPr id="4" name="Footer Placeholder 3">
            <a:extLst>
              <a:ext uri="{FF2B5EF4-FFF2-40B4-BE49-F238E27FC236}">
                <a16:creationId xmlns:a16="http://schemas.microsoft.com/office/drawing/2014/main" id="{0E06F8AD-6394-474C-B2FB-6D6E84453E9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2AF7D432-DBC5-446F-9FF2-926F4C477382}"/>
              </a:ext>
            </a:extLst>
          </p:cNvPr>
          <p:cNvSpPr>
            <a:spLocks noGrp="1"/>
          </p:cNvSpPr>
          <p:nvPr>
            <p:ph type="sldNum" sz="quarter" idx="12"/>
          </p:nvPr>
        </p:nvSpPr>
        <p:spPr/>
        <p:txBody>
          <a:bodyPr/>
          <a:lstStyle/>
          <a:p>
            <a:fld id="{10F82124-9730-401F-8741-507C0EA7BA73}" type="slidenum">
              <a:rPr lang="en-DE" smtClean="0"/>
              <a:t>21</a:t>
            </a:fld>
            <a:endParaRPr lang="en-DE"/>
          </a:p>
        </p:txBody>
      </p:sp>
      <p:sp>
        <p:nvSpPr>
          <p:cNvPr id="7" name="TextBox 6">
            <a:extLst>
              <a:ext uri="{FF2B5EF4-FFF2-40B4-BE49-F238E27FC236}">
                <a16:creationId xmlns:a16="http://schemas.microsoft.com/office/drawing/2014/main" id="{F6C5F920-AE72-4AA4-9C8E-17974F02633A}"/>
              </a:ext>
            </a:extLst>
          </p:cNvPr>
          <p:cNvSpPr txBox="1"/>
          <p:nvPr/>
        </p:nvSpPr>
        <p:spPr>
          <a:xfrm>
            <a:off x="6393927" y="4179143"/>
            <a:ext cx="5521957" cy="1477328"/>
          </a:xfrm>
          <a:prstGeom prst="rect">
            <a:avLst/>
          </a:prstGeom>
          <a:noFill/>
        </p:spPr>
        <p:txBody>
          <a:bodyPr wrap="square" rtlCol="0">
            <a:spAutoFit/>
          </a:bodyPr>
          <a:lstStyle/>
          <a:p>
            <a:r>
              <a:rPr lang="en-US" dirty="0"/>
              <a:t>Method 0 – Non Incremental </a:t>
            </a:r>
            <a:endParaRPr lang="en-DE" dirty="0"/>
          </a:p>
          <a:p>
            <a:r>
              <a:rPr lang="en-US" dirty="0"/>
              <a:t>Method 1 – Baseline Incremental</a:t>
            </a:r>
          </a:p>
          <a:p>
            <a:r>
              <a:rPr lang="en-US" dirty="0"/>
              <a:t>Method 2 – Nearest - Neighbor approximation </a:t>
            </a:r>
          </a:p>
          <a:p>
            <a:r>
              <a:rPr lang="en-US" dirty="0"/>
              <a:t>Method 3 – Misclassified samples only</a:t>
            </a:r>
          </a:p>
          <a:p>
            <a:r>
              <a:rPr lang="en-US" dirty="0"/>
              <a:t>Method 4 – Misclassified + Marginal samples</a:t>
            </a:r>
          </a:p>
        </p:txBody>
      </p:sp>
      <p:sp>
        <p:nvSpPr>
          <p:cNvPr id="8" name="TextBox 7">
            <a:extLst>
              <a:ext uri="{FF2B5EF4-FFF2-40B4-BE49-F238E27FC236}">
                <a16:creationId xmlns:a16="http://schemas.microsoft.com/office/drawing/2014/main" id="{9423F3F8-0F66-473A-B7B2-849A52DFF3EA}"/>
              </a:ext>
            </a:extLst>
          </p:cNvPr>
          <p:cNvSpPr txBox="1"/>
          <p:nvPr/>
        </p:nvSpPr>
        <p:spPr>
          <a:xfrm>
            <a:off x="1807633" y="2455334"/>
            <a:ext cx="804334" cy="338554"/>
          </a:xfrm>
          <a:prstGeom prst="rect">
            <a:avLst/>
          </a:prstGeom>
          <a:noFill/>
        </p:spPr>
        <p:txBody>
          <a:bodyPr wrap="square" rtlCol="0">
            <a:spAutoFit/>
          </a:bodyPr>
          <a:lstStyle/>
          <a:p>
            <a:r>
              <a:rPr lang="en-US" sz="1600" dirty="0"/>
              <a:t>98.13</a:t>
            </a:r>
            <a:endParaRPr lang="en-DE" sz="1600" dirty="0"/>
          </a:p>
        </p:txBody>
      </p:sp>
      <p:sp>
        <p:nvSpPr>
          <p:cNvPr id="9" name="TextBox 8">
            <a:extLst>
              <a:ext uri="{FF2B5EF4-FFF2-40B4-BE49-F238E27FC236}">
                <a16:creationId xmlns:a16="http://schemas.microsoft.com/office/drawing/2014/main" id="{61FCEE51-EFA8-47B5-AEDF-5807E29067F4}"/>
              </a:ext>
            </a:extLst>
          </p:cNvPr>
          <p:cNvSpPr txBox="1"/>
          <p:nvPr/>
        </p:nvSpPr>
        <p:spPr>
          <a:xfrm>
            <a:off x="2679700" y="2624611"/>
            <a:ext cx="804334" cy="338554"/>
          </a:xfrm>
          <a:prstGeom prst="rect">
            <a:avLst/>
          </a:prstGeom>
          <a:noFill/>
        </p:spPr>
        <p:txBody>
          <a:bodyPr wrap="square" rtlCol="0">
            <a:spAutoFit/>
          </a:bodyPr>
          <a:lstStyle/>
          <a:p>
            <a:r>
              <a:rPr lang="en-US" sz="1600" dirty="0"/>
              <a:t>97.65</a:t>
            </a:r>
            <a:endParaRPr lang="en-DE" sz="1600" dirty="0"/>
          </a:p>
        </p:txBody>
      </p:sp>
      <p:sp>
        <p:nvSpPr>
          <p:cNvPr id="10" name="TextBox 9">
            <a:extLst>
              <a:ext uri="{FF2B5EF4-FFF2-40B4-BE49-F238E27FC236}">
                <a16:creationId xmlns:a16="http://schemas.microsoft.com/office/drawing/2014/main" id="{0E48D081-25B3-4FCB-B615-893C5FBFB54A}"/>
              </a:ext>
            </a:extLst>
          </p:cNvPr>
          <p:cNvSpPr txBox="1"/>
          <p:nvPr/>
        </p:nvSpPr>
        <p:spPr>
          <a:xfrm>
            <a:off x="3484034" y="3090446"/>
            <a:ext cx="804334" cy="338554"/>
          </a:xfrm>
          <a:prstGeom prst="rect">
            <a:avLst/>
          </a:prstGeom>
          <a:noFill/>
        </p:spPr>
        <p:txBody>
          <a:bodyPr wrap="square" rtlCol="0">
            <a:spAutoFit/>
          </a:bodyPr>
          <a:lstStyle/>
          <a:p>
            <a:r>
              <a:rPr lang="en-US" sz="1600" dirty="0"/>
              <a:t>96.28</a:t>
            </a:r>
            <a:endParaRPr lang="en-DE" sz="1600" dirty="0"/>
          </a:p>
        </p:txBody>
      </p:sp>
      <p:sp>
        <p:nvSpPr>
          <p:cNvPr id="11" name="TextBox 10">
            <a:extLst>
              <a:ext uri="{FF2B5EF4-FFF2-40B4-BE49-F238E27FC236}">
                <a16:creationId xmlns:a16="http://schemas.microsoft.com/office/drawing/2014/main" id="{2210C740-9930-4487-AF74-41D12953B04F}"/>
              </a:ext>
            </a:extLst>
          </p:cNvPr>
          <p:cNvSpPr txBox="1"/>
          <p:nvPr/>
        </p:nvSpPr>
        <p:spPr>
          <a:xfrm>
            <a:off x="4343403" y="2963165"/>
            <a:ext cx="804334" cy="338554"/>
          </a:xfrm>
          <a:prstGeom prst="rect">
            <a:avLst/>
          </a:prstGeom>
          <a:noFill/>
        </p:spPr>
        <p:txBody>
          <a:bodyPr wrap="square" rtlCol="0">
            <a:spAutoFit/>
          </a:bodyPr>
          <a:lstStyle/>
          <a:p>
            <a:r>
              <a:rPr lang="en-US" sz="1600" dirty="0"/>
              <a:t>96.75</a:t>
            </a:r>
            <a:endParaRPr lang="en-DE" sz="1600" dirty="0"/>
          </a:p>
        </p:txBody>
      </p:sp>
      <p:sp>
        <p:nvSpPr>
          <p:cNvPr id="12" name="TextBox 11">
            <a:extLst>
              <a:ext uri="{FF2B5EF4-FFF2-40B4-BE49-F238E27FC236}">
                <a16:creationId xmlns:a16="http://schemas.microsoft.com/office/drawing/2014/main" id="{C9BD779C-979C-456E-99E8-8B33AFE5C468}"/>
              </a:ext>
            </a:extLst>
          </p:cNvPr>
          <p:cNvSpPr txBox="1"/>
          <p:nvPr/>
        </p:nvSpPr>
        <p:spPr>
          <a:xfrm>
            <a:off x="5201074" y="2677776"/>
            <a:ext cx="804334" cy="338554"/>
          </a:xfrm>
          <a:prstGeom prst="rect">
            <a:avLst/>
          </a:prstGeom>
          <a:noFill/>
        </p:spPr>
        <p:txBody>
          <a:bodyPr wrap="square" rtlCol="0">
            <a:spAutoFit/>
          </a:bodyPr>
          <a:lstStyle/>
          <a:p>
            <a:r>
              <a:rPr lang="en-US" sz="1600" dirty="0"/>
              <a:t>97.55</a:t>
            </a:r>
            <a:endParaRPr lang="en-DE" sz="1600" dirty="0"/>
          </a:p>
        </p:txBody>
      </p:sp>
      <p:pic>
        <p:nvPicPr>
          <p:cNvPr id="13" name="Picture 2" descr="Image result for mnist database">
            <a:extLst>
              <a:ext uri="{FF2B5EF4-FFF2-40B4-BE49-F238E27FC236}">
                <a16:creationId xmlns:a16="http://schemas.microsoft.com/office/drawing/2014/main" id="{AA141F63-7E85-4975-922B-74E734CE0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8144" y="1520068"/>
            <a:ext cx="4375320" cy="265907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5094FFC-3AF1-4A7C-8497-F157F555845B}"/>
              </a:ext>
            </a:extLst>
          </p:cNvPr>
          <p:cNvSpPr txBox="1"/>
          <p:nvPr/>
        </p:nvSpPr>
        <p:spPr>
          <a:xfrm>
            <a:off x="2019522" y="1672206"/>
            <a:ext cx="3733358" cy="369332"/>
          </a:xfrm>
          <a:prstGeom prst="rect">
            <a:avLst/>
          </a:prstGeom>
          <a:noFill/>
        </p:spPr>
        <p:txBody>
          <a:bodyPr wrap="square" rtlCol="0">
            <a:spAutoFit/>
          </a:bodyPr>
          <a:lstStyle/>
          <a:p>
            <a:pPr algn="ctr"/>
            <a:r>
              <a:rPr lang="en-US" dirty="0"/>
              <a:t>MNIST dataset results</a:t>
            </a:r>
            <a:endParaRPr lang="en-DE" dirty="0"/>
          </a:p>
        </p:txBody>
      </p:sp>
    </p:spTree>
    <p:extLst>
      <p:ext uri="{BB962C8B-B14F-4D97-AF65-F5344CB8AC3E}">
        <p14:creationId xmlns:p14="http://schemas.microsoft.com/office/powerpoint/2010/main" val="3878614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3430-E4C0-4FFC-B9BD-5120AF787615}"/>
              </a:ext>
            </a:extLst>
          </p:cNvPr>
          <p:cNvSpPr>
            <a:spLocks noGrp="1"/>
          </p:cNvSpPr>
          <p:nvPr>
            <p:ph type="title"/>
          </p:nvPr>
        </p:nvSpPr>
        <p:spPr/>
        <p:txBody>
          <a:bodyPr/>
          <a:lstStyle/>
          <a:p>
            <a:r>
              <a:rPr lang="en-US" b="1" dirty="0"/>
              <a:t>PCA and t-SNE</a:t>
            </a:r>
            <a:endParaRPr lang="en-DE" b="1" dirty="0"/>
          </a:p>
        </p:txBody>
      </p:sp>
      <p:sp>
        <p:nvSpPr>
          <p:cNvPr id="4" name="Date Placeholder 3">
            <a:extLst>
              <a:ext uri="{FF2B5EF4-FFF2-40B4-BE49-F238E27FC236}">
                <a16:creationId xmlns:a16="http://schemas.microsoft.com/office/drawing/2014/main" id="{FBAF8825-7D3E-43D1-8ACF-1DCF0031D94A}"/>
              </a:ext>
            </a:extLst>
          </p:cNvPr>
          <p:cNvSpPr>
            <a:spLocks noGrp="1"/>
          </p:cNvSpPr>
          <p:nvPr>
            <p:ph type="dt" sz="half" idx="10"/>
          </p:nvPr>
        </p:nvSpPr>
        <p:spPr/>
        <p:txBody>
          <a:bodyPr/>
          <a:lstStyle/>
          <a:p>
            <a:fld id="{0AC31095-CFEA-43EA-9948-0F5FB9322004}" type="datetime8">
              <a:rPr lang="en-DE" smtClean="0"/>
              <a:t>29/09/2019 17:57</a:t>
            </a:fld>
            <a:endParaRPr lang="en-DE"/>
          </a:p>
        </p:txBody>
      </p:sp>
      <p:sp>
        <p:nvSpPr>
          <p:cNvPr id="5" name="Footer Placeholder 4">
            <a:extLst>
              <a:ext uri="{FF2B5EF4-FFF2-40B4-BE49-F238E27FC236}">
                <a16:creationId xmlns:a16="http://schemas.microsoft.com/office/drawing/2014/main" id="{74FD0D24-AB4F-4573-B28F-C04453BD7AF0}"/>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ED89F9C3-4C79-4D30-9007-A4C4222D3B60}"/>
              </a:ext>
            </a:extLst>
          </p:cNvPr>
          <p:cNvSpPr>
            <a:spLocks noGrp="1"/>
          </p:cNvSpPr>
          <p:nvPr>
            <p:ph type="sldNum" sz="quarter" idx="12"/>
          </p:nvPr>
        </p:nvSpPr>
        <p:spPr/>
        <p:txBody>
          <a:bodyPr/>
          <a:lstStyle/>
          <a:p>
            <a:fld id="{10F82124-9730-401F-8741-507C0EA7BA73}" type="slidenum">
              <a:rPr lang="en-DE" smtClean="0"/>
              <a:t>22</a:t>
            </a:fld>
            <a:endParaRPr lang="en-DE"/>
          </a:p>
        </p:txBody>
      </p:sp>
      <p:pic>
        <p:nvPicPr>
          <p:cNvPr id="8" name="Picture 7">
            <a:extLst>
              <a:ext uri="{FF2B5EF4-FFF2-40B4-BE49-F238E27FC236}">
                <a16:creationId xmlns:a16="http://schemas.microsoft.com/office/drawing/2014/main" id="{D862D251-FDE8-40A6-A655-3C4202785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6"/>
            <a:ext cx="5442857" cy="4082143"/>
          </a:xfrm>
          <a:prstGeom prst="rect">
            <a:avLst/>
          </a:prstGeom>
        </p:spPr>
      </p:pic>
      <p:pic>
        <p:nvPicPr>
          <p:cNvPr id="10" name="Picture 9">
            <a:extLst>
              <a:ext uri="{FF2B5EF4-FFF2-40B4-BE49-F238E27FC236}">
                <a16:creationId xmlns:a16="http://schemas.microsoft.com/office/drawing/2014/main" id="{88D18A7C-BD64-4E96-B3CF-FE7B65A7B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3" y="1690687"/>
            <a:ext cx="5442857" cy="4082143"/>
          </a:xfrm>
          <a:prstGeom prst="rect">
            <a:avLst/>
          </a:prstGeom>
        </p:spPr>
      </p:pic>
      <p:sp>
        <p:nvSpPr>
          <p:cNvPr id="11" name="TextBox 10">
            <a:extLst>
              <a:ext uri="{FF2B5EF4-FFF2-40B4-BE49-F238E27FC236}">
                <a16:creationId xmlns:a16="http://schemas.microsoft.com/office/drawing/2014/main" id="{7E046E96-4D20-4AAF-B091-F39EEB7BD715}"/>
              </a:ext>
            </a:extLst>
          </p:cNvPr>
          <p:cNvSpPr txBox="1"/>
          <p:nvPr/>
        </p:nvSpPr>
        <p:spPr>
          <a:xfrm>
            <a:off x="2356757" y="1613116"/>
            <a:ext cx="2449286" cy="369332"/>
          </a:xfrm>
          <a:prstGeom prst="rect">
            <a:avLst/>
          </a:prstGeom>
          <a:noFill/>
        </p:spPr>
        <p:txBody>
          <a:bodyPr wrap="square" rtlCol="0">
            <a:spAutoFit/>
          </a:bodyPr>
          <a:lstStyle/>
          <a:p>
            <a:r>
              <a:rPr lang="en-US" dirty="0"/>
              <a:t>PCA plot for Label 0</a:t>
            </a:r>
            <a:endParaRPr lang="en-DE" dirty="0"/>
          </a:p>
        </p:txBody>
      </p:sp>
      <p:sp>
        <p:nvSpPr>
          <p:cNvPr id="12" name="TextBox 11">
            <a:extLst>
              <a:ext uri="{FF2B5EF4-FFF2-40B4-BE49-F238E27FC236}">
                <a16:creationId xmlns:a16="http://schemas.microsoft.com/office/drawing/2014/main" id="{26CBF60F-CEEF-4695-8117-DDBAD159AF79}"/>
              </a:ext>
            </a:extLst>
          </p:cNvPr>
          <p:cNvSpPr txBox="1"/>
          <p:nvPr/>
        </p:nvSpPr>
        <p:spPr>
          <a:xfrm>
            <a:off x="7772400" y="1613116"/>
            <a:ext cx="2449286" cy="369332"/>
          </a:xfrm>
          <a:prstGeom prst="rect">
            <a:avLst/>
          </a:prstGeom>
          <a:noFill/>
        </p:spPr>
        <p:txBody>
          <a:bodyPr wrap="square" rtlCol="0">
            <a:spAutoFit/>
          </a:bodyPr>
          <a:lstStyle/>
          <a:p>
            <a:r>
              <a:rPr lang="en-US" dirty="0"/>
              <a:t>t-SNE plot for Label 0</a:t>
            </a:r>
            <a:endParaRPr lang="en-DE" dirty="0"/>
          </a:p>
        </p:txBody>
      </p:sp>
      <p:sp>
        <p:nvSpPr>
          <p:cNvPr id="13" name="TextBox 12">
            <a:extLst>
              <a:ext uri="{FF2B5EF4-FFF2-40B4-BE49-F238E27FC236}">
                <a16:creationId xmlns:a16="http://schemas.microsoft.com/office/drawing/2014/main" id="{F4C0FD4E-0A37-4323-8BF4-BAC28D710546}"/>
              </a:ext>
            </a:extLst>
          </p:cNvPr>
          <p:cNvSpPr txBox="1"/>
          <p:nvPr/>
        </p:nvSpPr>
        <p:spPr>
          <a:xfrm>
            <a:off x="4351566" y="2239862"/>
            <a:ext cx="1099456" cy="400110"/>
          </a:xfrm>
          <a:prstGeom prst="rect">
            <a:avLst/>
          </a:prstGeom>
          <a:solidFill>
            <a:schemeClr val="bg1"/>
          </a:solidFill>
        </p:spPr>
        <p:txBody>
          <a:bodyPr wrap="square" rtlCol="0">
            <a:spAutoFit/>
          </a:bodyPr>
          <a:lstStyle/>
          <a:p>
            <a:r>
              <a:rPr lang="en-US" sz="1000" dirty="0"/>
              <a:t>Training Samples</a:t>
            </a:r>
          </a:p>
          <a:p>
            <a:r>
              <a:rPr lang="en-US" sz="1000" dirty="0"/>
              <a:t>Support vectors</a:t>
            </a:r>
            <a:endParaRPr lang="en-DE" sz="1000" dirty="0"/>
          </a:p>
        </p:txBody>
      </p:sp>
      <p:sp>
        <p:nvSpPr>
          <p:cNvPr id="14" name="TextBox 13">
            <a:extLst>
              <a:ext uri="{FF2B5EF4-FFF2-40B4-BE49-F238E27FC236}">
                <a16:creationId xmlns:a16="http://schemas.microsoft.com/office/drawing/2014/main" id="{919A6910-0BD0-4057-A241-DC4963131476}"/>
              </a:ext>
            </a:extLst>
          </p:cNvPr>
          <p:cNvSpPr txBox="1"/>
          <p:nvPr/>
        </p:nvSpPr>
        <p:spPr>
          <a:xfrm>
            <a:off x="9794423" y="2239862"/>
            <a:ext cx="1099456" cy="400110"/>
          </a:xfrm>
          <a:prstGeom prst="rect">
            <a:avLst/>
          </a:prstGeom>
          <a:solidFill>
            <a:schemeClr val="bg1"/>
          </a:solidFill>
        </p:spPr>
        <p:txBody>
          <a:bodyPr wrap="square" rtlCol="0">
            <a:spAutoFit/>
          </a:bodyPr>
          <a:lstStyle/>
          <a:p>
            <a:r>
              <a:rPr lang="en-US" sz="1000" dirty="0"/>
              <a:t>Training Samples</a:t>
            </a:r>
          </a:p>
          <a:p>
            <a:r>
              <a:rPr lang="en-US" sz="1000" dirty="0"/>
              <a:t>Support vectors</a:t>
            </a:r>
            <a:endParaRPr lang="en-DE" sz="1000" dirty="0"/>
          </a:p>
        </p:txBody>
      </p:sp>
    </p:spTree>
    <p:extLst>
      <p:ext uri="{BB962C8B-B14F-4D97-AF65-F5344CB8AC3E}">
        <p14:creationId xmlns:p14="http://schemas.microsoft.com/office/powerpoint/2010/main" val="385082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950B-42FB-467A-93BD-6CF2D66032D9}"/>
              </a:ext>
            </a:extLst>
          </p:cNvPr>
          <p:cNvSpPr>
            <a:spLocks noGrp="1"/>
          </p:cNvSpPr>
          <p:nvPr>
            <p:ph type="title"/>
          </p:nvPr>
        </p:nvSpPr>
        <p:spPr/>
        <p:txBody>
          <a:bodyPr/>
          <a:lstStyle/>
          <a:p>
            <a:r>
              <a:rPr lang="en-US" b="1" dirty="0"/>
              <a:t>Feature Average Plot</a:t>
            </a:r>
            <a:endParaRPr lang="en-DE" dirty="0"/>
          </a:p>
        </p:txBody>
      </p:sp>
      <p:pic>
        <p:nvPicPr>
          <p:cNvPr id="5" name="Picture 4">
            <a:extLst>
              <a:ext uri="{FF2B5EF4-FFF2-40B4-BE49-F238E27FC236}">
                <a16:creationId xmlns:a16="http://schemas.microsoft.com/office/drawing/2014/main" id="{0EDB8BC8-FDBA-4E67-83CF-F7A0ADFCF763}"/>
              </a:ext>
            </a:extLst>
          </p:cNvPr>
          <p:cNvPicPr>
            <a:picLocks noChangeAspect="1"/>
          </p:cNvPicPr>
          <p:nvPr/>
        </p:nvPicPr>
        <p:blipFill rotWithShape="1">
          <a:blip r:embed="rId3">
            <a:extLst>
              <a:ext uri="{28A0092B-C50C-407E-A947-70E740481C1C}">
                <a14:useLocalDpi xmlns:a14="http://schemas.microsoft.com/office/drawing/2010/main" val="0"/>
              </a:ext>
            </a:extLst>
          </a:blip>
          <a:srcRect l="13659" r="12648"/>
          <a:stretch/>
        </p:blipFill>
        <p:spPr>
          <a:xfrm>
            <a:off x="330200" y="2370667"/>
            <a:ext cx="2658533" cy="2705682"/>
          </a:xfrm>
          <a:prstGeom prst="rect">
            <a:avLst/>
          </a:prstGeom>
        </p:spPr>
      </p:pic>
      <p:pic>
        <p:nvPicPr>
          <p:cNvPr id="7" name="Picture 6">
            <a:extLst>
              <a:ext uri="{FF2B5EF4-FFF2-40B4-BE49-F238E27FC236}">
                <a16:creationId xmlns:a16="http://schemas.microsoft.com/office/drawing/2014/main" id="{E2DE955C-6AEC-46D8-88A6-F9F8002E50A2}"/>
              </a:ext>
            </a:extLst>
          </p:cNvPr>
          <p:cNvPicPr>
            <a:picLocks noChangeAspect="1"/>
          </p:cNvPicPr>
          <p:nvPr/>
        </p:nvPicPr>
        <p:blipFill rotWithShape="1">
          <a:blip r:embed="rId4">
            <a:extLst>
              <a:ext uri="{28A0092B-C50C-407E-A947-70E740481C1C}">
                <a14:useLocalDpi xmlns:a14="http://schemas.microsoft.com/office/drawing/2010/main" val="0"/>
              </a:ext>
            </a:extLst>
          </a:blip>
          <a:srcRect l="15699" r="13869"/>
          <a:stretch/>
        </p:blipFill>
        <p:spPr>
          <a:xfrm>
            <a:off x="3180204" y="2370668"/>
            <a:ext cx="2540929" cy="2705681"/>
          </a:xfrm>
          <a:prstGeom prst="rect">
            <a:avLst/>
          </a:prstGeom>
        </p:spPr>
      </p:pic>
      <p:sp>
        <p:nvSpPr>
          <p:cNvPr id="3" name="Date Placeholder 2">
            <a:extLst>
              <a:ext uri="{FF2B5EF4-FFF2-40B4-BE49-F238E27FC236}">
                <a16:creationId xmlns:a16="http://schemas.microsoft.com/office/drawing/2014/main" id="{027CFE8C-FAB9-4EA8-A40E-962D8CFFC8A4}"/>
              </a:ext>
            </a:extLst>
          </p:cNvPr>
          <p:cNvSpPr>
            <a:spLocks noGrp="1"/>
          </p:cNvSpPr>
          <p:nvPr>
            <p:ph type="dt" sz="half" idx="10"/>
          </p:nvPr>
        </p:nvSpPr>
        <p:spPr/>
        <p:txBody>
          <a:bodyPr/>
          <a:lstStyle/>
          <a:p>
            <a:fld id="{CFC5D1BF-CA37-4AFF-9E4E-EF2C602DD835}" type="datetime8">
              <a:rPr lang="en-DE" smtClean="0"/>
              <a:t>29/09/2019 17:57</a:t>
            </a:fld>
            <a:endParaRPr lang="en-DE"/>
          </a:p>
        </p:txBody>
      </p:sp>
      <p:sp>
        <p:nvSpPr>
          <p:cNvPr id="4" name="Footer Placeholder 3">
            <a:extLst>
              <a:ext uri="{FF2B5EF4-FFF2-40B4-BE49-F238E27FC236}">
                <a16:creationId xmlns:a16="http://schemas.microsoft.com/office/drawing/2014/main" id="{678CA215-A855-44B2-A595-0CF1896E50E7}"/>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7CBFCC06-7913-4423-A24F-9A0B6022FF98}"/>
              </a:ext>
            </a:extLst>
          </p:cNvPr>
          <p:cNvSpPr>
            <a:spLocks noGrp="1"/>
          </p:cNvSpPr>
          <p:nvPr>
            <p:ph type="sldNum" sz="quarter" idx="12"/>
          </p:nvPr>
        </p:nvSpPr>
        <p:spPr/>
        <p:txBody>
          <a:bodyPr/>
          <a:lstStyle/>
          <a:p>
            <a:fld id="{10F82124-9730-401F-8741-507C0EA7BA73}" type="slidenum">
              <a:rPr lang="en-DE" smtClean="0"/>
              <a:t>23</a:t>
            </a:fld>
            <a:endParaRPr lang="en-DE"/>
          </a:p>
        </p:txBody>
      </p:sp>
      <p:pic>
        <p:nvPicPr>
          <p:cNvPr id="8" name="Picture 7" descr="A close up of a logo&#10;&#10;Description automatically generated">
            <a:extLst>
              <a:ext uri="{FF2B5EF4-FFF2-40B4-BE49-F238E27FC236}">
                <a16:creationId xmlns:a16="http://schemas.microsoft.com/office/drawing/2014/main" id="{DD7D3DF1-2E05-4A88-B3A3-38163DD2E9E8}"/>
              </a:ext>
            </a:extLst>
          </p:cNvPr>
          <p:cNvPicPr>
            <a:picLocks noChangeAspect="1"/>
          </p:cNvPicPr>
          <p:nvPr/>
        </p:nvPicPr>
        <p:blipFill rotWithShape="1">
          <a:blip r:embed="rId5">
            <a:extLst>
              <a:ext uri="{28A0092B-C50C-407E-A947-70E740481C1C}">
                <a14:useLocalDpi xmlns:a14="http://schemas.microsoft.com/office/drawing/2010/main" val="0"/>
              </a:ext>
            </a:extLst>
          </a:blip>
          <a:srcRect l="19702" r="19233"/>
          <a:stretch/>
        </p:blipFill>
        <p:spPr>
          <a:xfrm>
            <a:off x="5911827" y="1966221"/>
            <a:ext cx="2817845" cy="3460879"/>
          </a:xfrm>
          <a:prstGeom prst="rect">
            <a:avLst/>
          </a:prstGeom>
        </p:spPr>
      </p:pic>
      <p:pic>
        <p:nvPicPr>
          <p:cNvPr id="9" name="Picture 8">
            <a:extLst>
              <a:ext uri="{FF2B5EF4-FFF2-40B4-BE49-F238E27FC236}">
                <a16:creationId xmlns:a16="http://schemas.microsoft.com/office/drawing/2014/main" id="{13309A48-9C19-4F4D-A1DC-20C554E1315C}"/>
              </a:ext>
            </a:extLst>
          </p:cNvPr>
          <p:cNvPicPr>
            <a:picLocks noChangeAspect="1"/>
          </p:cNvPicPr>
          <p:nvPr/>
        </p:nvPicPr>
        <p:blipFill rotWithShape="1">
          <a:blip r:embed="rId6">
            <a:extLst>
              <a:ext uri="{28A0092B-C50C-407E-A947-70E740481C1C}">
                <a14:useLocalDpi xmlns:a14="http://schemas.microsoft.com/office/drawing/2010/main" val="0"/>
              </a:ext>
            </a:extLst>
          </a:blip>
          <a:srcRect l="19351" r="18946"/>
          <a:stretch/>
        </p:blipFill>
        <p:spPr>
          <a:xfrm>
            <a:off x="8920367" y="1966221"/>
            <a:ext cx="2847274" cy="3460879"/>
          </a:xfrm>
          <a:prstGeom prst="rect">
            <a:avLst/>
          </a:prstGeom>
        </p:spPr>
      </p:pic>
      <p:sp>
        <p:nvSpPr>
          <p:cNvPr id="10" name="TextBox 9">
            <a:extLst>
              <a:ext uri="{FF2B5EF4-FFF2-40B4-BE49-F238E27FC236}">
                <a16:creationId xmlns:a16="http://schemas.microsoft.com/office/drawing/2014/main" id="{02C809A1-C0AD-4250-84A2-EA421A6BF3CF}"/>
              </a:ext>
            </a:extLst>
          </p:cNvPr>
          <p:cNvSpPr txBox="1"/>
          <p:nvPr/>
        </p:nvSpPr>
        <p:spPr>
          <a:xfrm>
            <a:off x="1312333" y="5242434"/>
            <a:ext cx="3352800" cy="369332"/>
          </a:xfrm>
          <a:prstGeom prst="rect">
            <a:avLst/>
          </a:prstGeom>
          <a:noFill/>
        </p:spPr>
        <p:txBody>
          <a:bodyPr wrap="square" rtlCol="0">
            <a:spAutoFit/>
          </a:bodyPr>
          <a:lstStyle/>
          <a:p>
            <a:pPr algn="ctr"/>
            <a:r>
              <a:rPr lang="en-US" dirty="0"/>
              <a:t>Label 0</a:t>
            </a:r>
            <a:endParaRPr lang="en-DE" dirty="0"/>
          </a:p>
        </p:txBody>
      </p:sp>
      <p:sp>
        <p:nvSpPr>
          <p:cNvPr id="11" name="TextBox 10">
            <a:extLst>
              <a:ext uri="{FF2B5EF4-FFF2-40B4-BE49-F238E27FC236}">
                <a16:creationId xmlns:a16="http://schemas.microsoft.com/office/drawing/2014/main" id="{67770AD5-E0F6-4FCE-A1F9-877AD885BB05}"/>
              </a:ext>
            </a:extLst>
          </p:cNvPr>
          <p:cNvSpPr txBox="1"/>
          <p:nvPr/>
        </p:nvSpPr>
        <p:spPr>
          <a:xfrm>
            <a:off x="7148620" y="5242434"/>
            <a:ext cx="3352800" cy="369332"/>
          </a:xfrm>
          <a:prstGeom prst="rect">
            <a:avLst/>
          </a:prstGeom>
          <a:noFill/>
        </p:spPr>
        <p:txBody>
          <a:bodyPr wrap="square" rtlCol="0">
            <a:spAutoFit/>
          </a:bodyPr>
          <a:lstStyle/>
          <a:p>
            <a:pPr algn="ctr"/>
            <a:r>
              <a:rPr lang="en-US" dirty="0"/>
              <a:t>Label 1</a:t>
            </a:r>
            <a:endParaRPr lang="en-DE" dirty="0"/>
          </a:p>
        </p:txBody>
      </p:sp>
    </p:spTree>
    <p:extLst>
      <p:ext uri="{BB962C8B-B14F-4D97-AF65-F5344CB8AC3E}">
        <p14:creationId xmlns:p14="http://schemas.microsoft.com/office/powerpoint/2010/main" val="119145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F8D5-03A4-4E34-9119-24C99252C86E}"/>
              </a:ext>
            </a:extLst>
          </p:cNvPr>
          <p:cNvSpPr>
            <a:spLocks noGrp="1"/>
          </p:cNvSpPr>
          <p:nvPr>
            <p:ph type="title"/>
          </p:nvPr>
        </p:nvSpPr>
        <p:spPr/>
        <p:txBody>
          <a:bodyPr/>
          <a:lstStyle/>
          <a:p>
            <a:r>
              <a:rPr lang="en-US" b="1" dirty="0"/>
              <a:t>Parallel Coordinate Plot </a:t>
            </a:r>
            <a:endParaRPr lang="en-DE" b="1" dirty="0"/>
          </a:p>
        </p:txBody>
      </p:sp>
      <p:sp>
        <p:nvSpPr>
          <p:cNvPr id="4" name="Date Placeholder 3">
            <a:extLst>
              <a:ext uri="{FF2B5EF4-FFF2-40B4-BE49-F238E27FC236}">
                <a16:creationId xmlns:a16="http://schemas.microsoft.com/office/drawing/2014/main" id="{B80D0433-11BA-48B5-B304-D5D697E2EB5D}"/>
              </a:ext>
            </a:extLst>
          </p:cNvPr>
          <p:cNvSpPr>
            <a:spLocks noGrp="1"/>
          </p:cNvSpPr>
          <p:nvPr>
            <p:ph type="dt" sz="half" idx="10"/>
          </p:nvPr>
        </p:nvSpPr>
        <p:spPr/>
        <p:txBody>
          <a:bodyPr/>
          <a:lstStyle/>
          <a:p>
            <a:fld id="{575CB6FD-6B1B-4142-8978-BBCFECD2B124}" type="datetime8">
              <a:rPr lang="en-DE" smtClean="0"/>
              <a:t>29/09/2019 17:57</a:t>
            </a:fld>
            <a:endParaRPr lang="en-DE"/>
          </a:p>
        </p:txBody>
      </p:sp>
      <p:sp>
        <p:nvSpPr>
          <p:cNvPr id="5" name="Footer Placeholder 4">
            <a:extLst>
              <a:ext uri="{FF2B5EF4-FFF2-40B4-BE49-F238E27FC236}">
                <a16:creationId xmlns:a16="http://schemas.microsoft.com/office/drawing/2014/main" id="{09F46577-3A3C-4D00-BC6D-2DE7FC0316B0}"/>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C075F744-C855-46B9-B0C6-B4B33B4E04DA}"/>
              </a:ext>
            </a:extLst>
          </p:cNvPr>
          <p:cNvSpPr>
            <a:spLocks noGrp="1"/>
          </p:cNvSpPr>
          <p:nvPr>
            <p:ph type="sldNum" sz="quarter" idx="12"/>
          </p:nvPr>
        </p:nvSpPr>
        <p:spPr/>
        <p:txBody>
          <a:bodyPr/>
          <a:lstStyle/>
          <a:p>
            <a:fld id="{10F82124-9730-401F-8741-507C0EA7BA73}" type="slidenum">
              <a:rPr lang="en-DE" smtClean="0"/>
              <a:t>24</a:t>
            </a:fld>
            <a:endParaRPr lang="en-DE"/>
          </a:p>
        </p:txBody>
      </p:sp>
      <p:pic>
        <p:nvPicPr>
          <p:cNvPr id="11" name="Picture 10" descr="A screenshot of a cell phone&#10;&#10;Description automatically generated">
            <a:extLst>
              <a:ext uri="{FF2B5EF4-FFF2-40B4-BE49-F238E27FC236}">
                <a16:creationId xmlns:a16="http://schemas.microsoft.com/office/drawing/2014/main" id="{64112649-5A53-4646-B6DB-F7B8BED2E9FD}"/>
              </a:ext>
            </a:extLst>
          </p:cNvPr>
          <p:cNvPicPr>
            <a:picLocks noChangeAspect="1"/>
          </p:cNvPicPr>
          <p:nvPr/>
        </p:nvPicPr>
        <p:blipFill rotWithShape="1">
          <a:blip r:embed="rId3">
            <a:extLst>
              <a:ext uri="{28A0092B-C50C-407E-A947-70E740481C1C}">
                <a14:useLocalDpi xmlns:a14="http://schemas.microsoft.com/office/drawing/2010/main" val="0"/>
              </a:ext>
            </a:extLst>
          </a:blip>
          <a:srcRect l="8651" t="8129" r="8210" b="6922"/>
          <a:stretch/>
        </p:blipFill>
        <p:spPr>
          <a:xfrm>
            <a:off x="195215" y="2156766"/>
            <a:ext cx="5756406" cy="3133843"/>
          </a:xfrm>
          <a:prstGeom prst="rect">
            <a:avLst/>
          </a:prstGeom>
        </p:spPr>
      </p:pic>
      <p:pic>
        <p:nvPicPr>
          <p:cNvPr id="7" name="Picture 6" descr="A close up of a mans face&#10;&#10;Description automatically generated">
            <a:extLst>
              <a:ext uri="{FF2B5EF4-FFF2-40B4-BE49-F238E27FC236}">
                <a16:creationId xmlns:a16="http://schemas.microsoft.com/office/drawing/2014/main" id="{7D20AD20-1C75-4BE3-AE3A-116FCB66883B}"/>
              </a:ext>
            </a:extLst>
          </p:cNvPr>
          <p:cNvPicPr>
            <a:picLocks noChangeAspect="1"/>
          </p:cNvPicPr>
          <p:nvPr/>
        </p:nvPicPr>
        <p:blipFill rotWithShape="1">
          <a:blip r:embed="rId4">
            <a:extLst>
              <a:ext uri="{28A0092B-C50C-407E-A947-70E740481C1C}">
                <a14:useLocalDpi xmlns:a14="http://schemas.microsoft.com/office/drawing/2010/main" val="0"/>
              </a:ext>
            </a:extLst>
          </a:blip>
          <a:srcRect l="8168" t="7079" r="7386" b="6264"/>
          <a:stretch/>
        </p:blipFill>
        <p:spPr>
          <a:xfrm>
            <a:off x="5951621" y="2104629"/>
            <a:ext cx="5826990" cy="3185980"/>
          </a:xfrm>
          <a:prstGeom prst="rect">
            <a:avLst/>
          </a:prstGeom>
        </p:spPr>
      </p:pic>
      <p:sp>
        <p:nvSpPr>
          <p:cNvPr id="8" name="TextBox 7">
            <a:extLst>
              <a:ext uri="{FF2B5EF4-FFF2-40B4-BE49-F238E27FC236}">
                <a16:creationId xmlns:a16="http://schemas.microsoft.com/office/drawing/2014/main" id="{C324284F-F8EC-4A25-8770-43CACA92ACC0}"/>
              </a:ext>
            </a:extLst>
          </p:cNvPr>
          <p:cNvSpPr txBox="1"/>
          <p:nvPr/>
        </p:nvSpPr>
        <p:spPr>
          <a:xfrm>
            <a:off x="1472754" y="5342746"/>
            <a:ext cx="3352800" cy="369332"/>
          </a:xfrm>
          <a:prstGeom prst="rect">
            <a:avLst/>
          </a:prstGeom>
          <a:noFill/>
        </p:spPr>
        <p:txBody>
          <a:bodyPr wrap="square" rtlCol="0">
            <a:spAutoFit/>
          </a:bodyPr>
          <a:lstStyle/>
          <a:p>
            <a:pPr algn="ctr"/>
            <a:r>
              <a:rPr lang="en-US" dirty="0"/>
              <a:t>Label 0</a:t>
            </a:r>
            <a:endParaRPr lang="en-DE" dirty="0"/>
          </a:p>
        </p:txBody>
      </p:sp>
      <p:sp>
        <p:nvSpPr>
          <p:cNvPr id="9" name="TextBox 8">
            <a:extLst>
              <a:ext uri="{FF2B5EF4-FFF2-40B4-BE49-F238E27FC236}">
                <a16:creationId xmlns:a16="http://schemas.microsoft.com/office/drawing/2014/main" id="{58EF4672-59BA-40ED-8DBD-9010FD5D5814}"/>
              </a:ext>
            </a:extLst>
          </p:cNvPr>
          <p:cNvSpPr txBox="1"/>
          <p:nvPr/>
        </p:nvSpPr>
        <p:spPr>
          <a:xfrm>
            <a:off x="7366446" y="5342746"/>
            <a:ext cx="3352800" cy="369332"/>
          </a:xfrm>
          <a:prstGeom prst="rect">
            <a:avLst/>
          </a:prstGeom>
          <a:noFill/>
        </p:spPr>
        <p:txBody>
          <a:bodyPr wrap="square" rtlCol="0">
            <a:spAutoFit/>
          </a:bodyPr>
          <a:lstStyle/>
          <a:p>
            <a:pPr algn="ctr"/>
            <a:r>
              <a:rPr lang="en-US" dirty="0"/>
              <a:t>Label 1</a:t>
            </a:r>
            <a:endParaRPr lang="en-DE" dirty="0"/>
          </a:p>
        </p:txBody>
      </p:sp>
    </p:spTree>
    <p:extLst>
      <p:ext uri="{BB962C8B-B14F-4D97-AF65-F5344CB8AC3E}">
        <p14:creationId xmlns:p14="http://schemas.microsoft.com/office/powerpoint/2010/main" val="375007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D0A3-2F0D-472F-9116-27C742ADEF91}"/>
              </a:ext>
            </a:extLst>
          </p:cNvPr>
          <p:cNvSpPr>
            <a:spLocks noGrp="1"/>
          </p:cNvSpPr>
          <p:nvPr>
            <p:ph type="title"/>
          </p:nvPr>
        </p:nvSpPr>
        <p:spPr/>
        <p:txBody>
          <a:bodyPr/>
          <a:lstStyle/>
          <a:p>
            <a:r>
              <a:rPr lang="en-US" b="1" dirty="0"/>
              <a:t>Cosine Similarity</a:t>
            </a:r>
            <a:endParaRPr lang="en-DE" b="1" dirty="0"/>
          </a:p>
        </p:txBody>
      </p:sp>
      <p:pic>
        <p:nvPicPr>
          <p:cNvPr id="5" name="Picture 4" descr="A close up of a map&#10;&#10;Description automatically generated">
            <a:extLst>
              <a:ext uri="{FF2B5EF4-FFF2-40B4-BE49-F238E27FC236}">
                <a16:creationId xmlns:a16="http://schemas.microsoft.com/office/drawing/2014/main" id="{0C2EEB11-58A5-4EF2-9127-9A61E3ECA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690688"/>
            <a:ext cx="5852172" cy="4389129"/>
          </a:xfrm>
          <a:prstGeom prst="rect">
            <a:avLst/>
          </a:prstGeom>
        </p:spPr>
      </p:pic>
      <p:sp>
        <p:nvSpPr>
          <p:cNvPr id="3" name="Date Placeholder 2">
            <a:extLst>
              <a:ext uri="{FF2B5EF4-FFF2-40B4-BE49-F238E27FC236}">
                <a16:creationId xmlns:a16="http://schemas.microsoft.com/office/drawing/2014/main" id="{CD2A3362-223A-4C13-A6CE-4C5917C99F63}"/>
              </a:ext>
            </a:extLst>
          </p:cNvPr>
          <p:cNvSpPr>
            <a:spLocks noGrp="1"/>
          </p:cNvSpPr>
          <p:nvPr>
            <p:ph type="dt" sz="half" idx="10"/>
          </p:nvPr>
        </p:nvSpPr>
        <p:spPr/>
        <p:txBody>
          <a:bodyPr/>
          <a:lstStyle/>
          <a:p>
            <a:fld id="{EE10C49D-0495-4264-B9FF-2AE7DBEE8EF9}" type="datetime8">
              <a:rPr lang="en-DE" smtClean="0"/>
              <a:t>29/09/2019 17:57</a:t>
            </a:fld>
            <a:endParaRPr lang="en-DE"/>
          </a:p>
        </p:txBody>
      </p:sp>
      <p:sp>
        <p:nvSpPr>
          <p:cNvPr id="4" name="Footer Placeholder 3">
            <a:extLst>
              <a:ext uri="{FF2B5EF4-FFF2-40B4-BE49-F238E27FC236}">
                <a16:creationId xmlns:a16="http://schemas.microsoft.com/office/drawing/2014/main" id="{9392EE42-3D26-4A44-96C7-4E03BF925A17}"/>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8E15C717-9404-482D-AEC8-6738B39AB4E4}"/>
              </a:ext>
            </a:extLst>
          </p:cNvPr>
          <p:cNvSpPr>
            <a:spLocks noGrp="1"/>
          </p:cNvSpPr>
          <p:nvPr>
            <p:ph type="sldNum" sz="quarter" idx="12"/>
          </p:nvPr>
        </p:nvSpPr>
        <p:spPr/>
        <p:txBody>
          <a:bodyPr/>
          <a:lstStyle/>
          <a:p>
            <a:fld id="{10F82124-9730-401F-8741-507C0EA7BA73}" type="slidenum">
              <a:rPr lang="en-DE" smtClean="0"/>
              <a:t>25</a:t>
            </a:fld>
            <a:endParaRPr lang="en-DE"/>
          </a:p>
        </p:txBody>
      </p:sp>
    </p:spTree>
    <p:extLst>
      <p:ext uri="{BB962C8B-B14F-4D97-AF65-F5344CB8AC3E}">
        <p14:creationId xmlns:p14="http://schemas.microsoft.com/office/powerpoint/2010/main" val="3182388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806B-2558-4E6E-B04C-D287B0FB3415}"/>
              </a:ext>
            </a:extLst>
          </p:cNvPr>
          <p:cNvSpPr>
            <a:spLocks noGrp="1"/>
          </p:cNvSpPr>
          <p:nvPr>
            <p:ph type="title"/>
          </p:nvPr>
        </p:nvSpPr>
        <p:spPr/>
        <p:txBody>
          <a:bodyPr/>
          <a:lstStyle/>
          <a:p>
            <a:r>
              <a:rPr lang="en-US" b="1" dirty="0"/>
              <a:t>Number of Support vectors</a:t>
            </a:r>
            <a:endParaRPr lang="en-DE" b="1" dirty="0"/>
          </a:p>
        </p:txBody>
      </p:sp>
      <p:pic>
        <p:nvPicPr>
          <p:cNvPr id="5" name="Picture 4" descr="A close up of a map&#10;&#10;Description automatically generated">
            <a:extLst>
              <a:ext uri="{FF2B5EF4-FFF2-40B4-BE49-F238E27FC236}">
                <a16:creationId xmlns:a16="http://schemas.microsoft.com/office/drawing/2014/main" id="{975EACA3-1D8B-483A-9D4C-FC16AEE91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488524"/>
            <a:ext cx="5852172" cy="4389129"/>
          </a:xfrm>
          <a:prstGeom prst="rect">
            <a:avLst/>
          </a:prstGeom>
        </p:spPr>
      </p:pic>
      <p:sp>
        <p:nvSpPr>
          <p:cNvPr id="3" name="Date Placeholder 2">
            <a:extLst>
              <a:ext uri="{FF2B5EF4-FFF2-40B4-BE49-F238E27FC236}">
                <a16:creationId xmlns:a16="http://schemas.microsoft.com/office/drawing/2014/main" id="{AC668165-5A9C-456B-9E87-5899B4C9F667}"/>
              </a:ext>
            </a:extLst>
          </p:cNvPr>
          <p:cNvSpPr>
            <a:spLocks noGrp="1"/>
          </p:cNvSpPr>
          <p:nvPr>
            <p:ph type="dt" sz="half" idx="10"/>
          </p:nvPr>
        </p:nvSpPr>
        <p:spPr/>
        <p:txBody>
          <a:bodyPr/>
          <a:lstStyle/>
          <a:p>
            <a:fld id="{820D516F-FBAF-43EB-B5EB-64E75CEDB1B3}" type="datetime8">
              <a:rPr lang="en-DE" smtClean="0"/>
              <a:t>29/09/2019 17:57</a:t>
            </a:fld>
            <a:endParaRPr lang="en-DE"/>
          </a:p>
        </p:txBody>
      </p:sp>
      <p:sp>
        <p:nvSpPr>
          <p:cNvPr id="4" name="Footer Placeholder 3">
            <a:extLst>
              <a:ext uri="{FF2B5EF4-FFF2-40B4-BE49-F238E27FC236}">
                <a16:creationId xmlns:a16="http://schemas.microsoft.com/office/drawing/2014/main" id="{1DD961CB-D43F-4123-8E52-C9F9A1764A42}"/>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DD98224B-4C24-495F-8F06-227D7EBA9F4F}"/>
              </a:ext>
            </a:extLst>
          </p:cNvPr>
          <p:cNvSpPr>
            <a:spLocks noGrp="1"/>
          </p:cNvSpPr>
          <p:nvPr>
            <p:ph type="sldNum" sz="quarter" idx="12"/>
          </p:nvPr>
        </p:nvSpPr>
        <p:spPr/>
        <p:txBody>
          <a:bodyPr/>
          <a:lstStyle/>
          <a:p>
            <a:fld id="{10F82124-9730-401F-8741-507C0EA7BA73}" type="slidenum">
              <a:rPr lang="en-DE" smtClean="0"/>
              <a:t>26</a:t>
            </a:fld>
            <a:endParaRPr lang="en-DE"/>
          </a:p>
        </p:txBody>
      </p:sp>
    </p:spTree>
    <p:extLst>
      <p:ext uri="{BB962C8B-B14F-4D97-AF65-F5344CB8AC3E}">
        <p14:creationId xmlns:p14="http://schemas.microsoft.com/office/powerpoint/2010/main" val="807932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0D9B-7A21-4C71-876D-386DD9E7AE06}"/>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4C128A23-0279-4C8A-8A19-7858136600BD}"/>
              </a:ext>
            </a:extLst>
          </p:cNvPr>
          <p:cNvSpPr>
            <a:spLocks noGrp="1"/>
          </p:cNvSpPr>
          <p:nvPr>
            <p:ph idx="1"/>
          </p:nvPr>
        </p:nvSpPr>
        <p:spPr/>
        <p:txBody>
          <a:bodyPr/>
          <a:lstStyle/>
          <a:p>
            <a:r>
              <a:rPr lang="en-US" dirty="0">
                <a:solidFill>
                  <a:schemeClr val="bg1">
                    <a:lumMod val="75000"/>
                  </a:schemeClr>
                </a:solidFill>
              </a:rPr>
              <a:t>Introduction</a:t>
            </a:r>
          </a:p>
          <a:p>
            <a:r>
              <a:rPr lang="en-US" dirty="0">
                <a:solidFill>
                  <a:schemeClr val="bg1">
                    <a:lumMod val="75000"/>
                  </a:schemeClr>
                </a:solidFill>
              </a:rPr>
              <a:t>Incremental Algorithms</a:t>
            </a:r>
          </a:p>
          <a:p>
            <a:r>
              <a:rPr lang="en-US" dirty="0">
                <a:solidFill>
                  <a:schemeClr val="bg1">
                    <a:lumMod val="75000"/>
                  </a:schemeClr>
                </a:solidFill>
              </a:rPr>
              <a:t>Algorithm Evaluation Results</a:t>
            </a:r>
          </a:p>
          <a:p>
            <a:r>
              <a:rPr lang="en-US" dirty="0"/>
              <a:t>Hardware Accelerator Design</a:t>
            </a:r>
          </a:p>
          <a:p>
            <a:r>
              <a:rPr lang="en-US" dirty="0">
                <a:solidFill>
                  <a:schemeClr val="bg1">
                    <a:lumMod val="75000"/>
                  </a:schemeClr>
                </a:solidFill>
              </a:rPr>
              <a:t>Hardware Acceleration Results</a:t>
            </a:r>
          </a:p>
          <a:p>
            <a:r>
              <a:rPr lang="en-US" dirty="0">
                <a:solidFill>
                  <a:schemeClr val="bg1">
                    <a:lumMod val="75000"/>
                  </a:schemeClr>
                </a:solidFill>
              </a:rPr>
              <a:t>Conclusion and Future work</a:t>
            </a:r>
            <a:endParaRPr lang="en-DE" dirty="0">
              <a:solidFill>
                <a:schemeClr val="bg1">
                  <a:lumMod val="75000"/>
                </a:schemeClr>
              </a:solidFill>
            </a:endParaRPr>
          </a:p>
        </p:txBody>
      </p:sp>
      <p:sp>
        <p:nvSpPr>
          <p:cNvPr id="4" name="Date Placeholder 3">
            <a:extLst>
              <a:ext uri="{FF2B5EF4-FFF2-40B4-BE49-F238E27FC236}">
                <a16:creationId xmlns:a16="http://schemas.microsoft.com/office/drawing/2014/main" id="{0DC3730A-5FE2-4C58-AC66-1BAE7BBB5D8E}"/>
              </a:ext>
            </a:extLst>
          </p:cNvPr>
          <p:cNvSpPr>
            <a:spLocks noGrp="1"/>
          </p:cNvSpPr>
          <p:nvPr>
            <p:ph type="dt" sz="half" idx="10"/>
          </p:nvPr>
        </p:nvSpPr>
        <p:spPr/>
        <p:txBody>
          <a:bodyPr/>
          <a:lstStyle/>
          <a:p>
            <a:fld id="{95732DE7-2204-4793-BBCD-DD59137E91B1}" type="datetime8">
              <a:rPr lang="en-DE" smtClean="0"/>
              <a:t>29/09/2019 17:57</a:t>
            </a:fld>
            <a:endParaRPr lang="en-DE"/>
          </a:p>
        </p:txBody>
      </p:sp>
      <p:sp>
        <p:nvSpPr>
          <p:cNvPr id="5" name="Footer Placeholder 4">
            <a:extLst>
              <a:ext uri="{FF2B5EF4-FFF2-40B4-BE49-F238E27FC236}">
                <a16:creationId xmlns:a16="http://schemas.microsoft.com/office/drawing/2014/main" id="{A5D83450-2C94-4401-9B4F-F1363535875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6921C41C-D5DA-4D3D-BCB2-EE13AC740BFE}"/>
              </a:ext>
            </a:extLst>
          </p:cNvPr>
          <p:cNvSpPr>
            <a:spLocks noGrp="1"/>
          </p:cNvSpPr>
          <p:nvPr>
            <p:ph type="sldNum" sz="quarter" idx="12"/>
          </p:nvPr>
        </p:nvSpPr>
        <p:spPr/>
        <p:txBody>
          <a:bodyPr/>
          <a:lstStyle/>
          <a:p>
            <a:fld id="{10F82124-9730-401F-8741-507C0EA7BA73}" type="slidenum">
              <a:rPr lang="en-DE" smtClean="0"/>
              <a:t>27</a:t>
            </a:fld>
            <a:endParaRPr lang="en-DE"/>
          </a:p>
        </p:txBody>
      </p:sp>
    </p:spTree>
    <p:extLst>
      <p:ext uri="{BB962C8B-B14F-4D97-AF65-F5344CB8AC3E}">
        <p14:creationId xmlns:p14="http://schemas.microsoft.com/office/powerpoint/2010/main" val="3070381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8F01-6CFF-4B34-9852-B7B6C61F6AF4}"/>
              </a:ext>
            </a:extLst>
          </p:cNvPr>
          <p:cNvSpPr>
            <a:spLocks noGrp="1"/>
          </p:cNvSpPr>
          <p:nvPr>
            <p:ph type="title"/>
          </p:nvPr>
        </p:nvSpPr>
        <p:spPr>
          <a:xfrm>
            <a:off x="838200" y="365125"/>
            <a:ext cx="10515600" cy="1325563"/>
          </a:xfrm>
        </p:spPr>
        <p:txBody>
          <a:bodyPr/>
          <a:lstStyle/>
          <a:p>
            <a:r>
              <a:rPr lang="en-US" b="1" dirty="0"/>
              <a:t>Algorithm Overview</a:t>
            </a:r>
            <a:endParaRPr lang="en-DE" b="1" dirty="0"/>
          </a:p>
        </p:txBody>
      </p:sp>
      <p:sp>
        <p:nvSpPr>
          <p:cNvPr id="4" name="Date Placeholder 3">
            <a:extLst>
              <a:ext uri="{FF2B5EF4-FFF2-40B4-BE49-F238E27FC236}">
                <a16:creationId xmlns:a16="http://schemas.microsoft.com/office/drawing/2014/main" id="{019A5BA9-3DBC-411F-BDD0-99D4C7135AF9}"/>
              </a:ext>
            </a:extLst>
          </p:cNvPr>
          <p:cNvSpPr>
            <a:spLocks noGrp="1"/>
          </p:cNvSpPr>
          <p:nvPr>
            <p:ph type="dt" sz="half" idx="10"/>
          </p:nvPr>
        </p:nvSpPr>
        <p:spPr/>
        <p:txBody>
          <a:bodyPr/>
          <a:lstStyle/>
          <a:p>
            <a:fld id="{B3754030-4637-4494-80B3-9936FB735BDA}" type="datetime8">
              <a:rPr lang="en-DE" smtClean="0"/>
              <a:t>29/09/2019 17:57</a:t>
            </a:fld>
            <a:endParaRPr lang="en-DE"/>
          </a:p>
        </p:txBody>
      </p:sp>
      <p:sp>
        <p:nvSpPr>
          <p:cNvPr id="5" name="Footer Placeholder 4">
            <a:extLst>
              <a:ext uri="{FF2B5EF4-FFF2-40B4-BE49-F238E27FC236}">
                <a16:creationId xmlns:a16="http://schemas.microsoft.com/office/drawing/2014/main" id="{F0593A87-70A7-4B6B-9255-36C2ED7BEB05}"/>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6929B8B1-CF54-4DD5-B225-3EE21643B849}"/>
              </a:ext>
            </a:extLst>
          </p:cNvPr>
          <p:cNvSpPr>
            <a:spLocks noGrp="1"/>
          </p:cNvSpPr>
          <p:nvPr>
            <p:ph type="sldNum" sz="quarter" idx="12"/>
          </p:nvPr>
        </p:nvSpPr>
        <p:spPr/>
        <p:txBody>
          <a:bodyPr/>
          <a:lstStyle/>
          <a:p>
            <a:fld id="{10F82124-9730-401F-8741-507C0EA7BA73}" type="slidenum">
              <a:rPr lang="en-DE" smtClean="0"/>
              <a:t>28</a:t>
            </a:fld>
            <a:endParaRPr lang="en-DE"/>
          </a:p>
        </p:txBody>
      </p:sp>
      <p:sp>
        <p:nvSpPr>
          <p:cNvPr id="7" name="Rectangle 6">
            <a:extLst>
              <a:ext uri="{FF2B5EF4-FFF2-40B4-BE49-F238E27FC236}">
                <a16:creationId xmlns:a16="http://schemas.microsoft.com/office/drawing/2014/main" id="{BB80879B-67AE-4B30-A412-631DE0DCF0FF}"/>
              </a:ext>
            </a:extLst>
          </p:cNvPr>
          <p:cNvSpPr/>
          <p:nvPr/>
        </p:nvSpPr>
        <p:spPr>
          <a:xfrm>
            <a:off x="1642534" y="1927986"/>
            <a:ext cx="3200400" cy="3948111"/>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TextBox 2">
            <a:extLst>
              <a:ext uri="{FF2B5EF4-FFF2-40B4-BE49-F238E27FC236}">
                <a16:creationId xmlns:a16="http://schemas.microsoft.com/office/drawing/2014/main" id="{BD16B9D3-0064-463A-9A2E-0923AB211F16}"/>
              </a:ext>
            </a:extLst>
          </p:cNvPr>
          <p:cNvSpPr txBox="1"/>
          <p:nvPr/>
        </p:nvSpPr>
        <p:spPr>
          <a:xfrm>
            <a:off x="4216400" y="1927986"/>
            <a:ext cx="982133" cy="369332"/>
          </a:xfrm>
          <a:prstGeom prst="rect">
            <a:avLst/>
          </a:prstGeom>
          <a:noFill/>
        </p:spPr>
        <p:txBody>
          <a:bodyPr wrap="square" rtlCol="0">
            <a:spAutoFit/>
          </a:bodyPr>
          <a:lstStyle/>
          <a:p>
            <a:r>
              <a:rPr lang="en-US" dirty="0"/>
              <a:t>SMO</a:t>
            </a:r>
            <a:endParaRPr lang="en-DE" dirty="0"/>
          </a:p>
        </p:txBody>
      </p:sp>
      <p:sp>
        <p:nvSpPr>
          <p:cNvPr id="13" name="TextBox 12">
            <a:extLst>
              <a:ext uri="{FF2B5EF4-FFF2-40B4-BE49-F238E27FC236}">
                <a16:creationId xmlns:a16="http://schemas.microsoft.com/office/drawing/2014/main" id="{19D11B8E-55A9-48D1-96D4-71CF42323A08}"/>
              </a:ext>
            </a:extLst>
          </p:cNvPr>
          <p:cNvSpPr txBox="1"/>
          <p:nvPr/>
        </p:nvSpPr>
        <p:spPr>
          <a:xfrm>
            <a:off x="2389383" y="2507676"/>
            <a:ext cx="1706698" cy="369332"/>
          </a:xfrm>
          <a:prstGeom prst="rect">
            <a:avLst/>
          </a:prstGeom>
          <a:noFill/>
          <a:ln>
            <a:solidFill>
              <a:schemeClr val="bg2">
                <a:lumMod val="25000"/>
              </a:schemeClr>
            </a:solidFill>
            <a:prstDash val="dash"/>
          </a:ln>
        </p:spPr>
        <p:txBody>
          <a:bodyPr wrap="square" rtlCol="0">
            <a:spAutoFit/>
          </a:bodyPr>
          <a:lstStyle/>
          <a:p>
            <a:pPr algn="ctr"/>
            <a:r>
              <a:rPr lang="en-US" dirty="0"/>
              <a:t>KKT Conditions</a:t>
            </a:r>
            <a:endParaRPr lang="en-DE" dirty="0"/>
          </a:p>
        </p:txBody>
      </p:sp>
      <p:sp>
        <p:nvSpPr>
          <p:cNvPr id="14" name="TextBox 13">
            <a:extLst>
              <a:ext uri="{FF2B5EF4-FFF2-40B4-BE49-F238E27FC236}">
                <a16:creationId xmlns:a16="http://schemas.microsoft.com/office/drawing/2014/main" id="{D2E7689C-D456-4FDB-8983-142040DDA25E}"/>
              </a:ext>
            </a:extLst>
          </p:cNvPr>
          <p:cNvSpPr txBox="1"/>
          <p:nvPr/>
        </p:nvSpPr>
        <p:spPr>
          <a:xfrm>
            <a:off x="2389383" y="3067597"/>
            <a:ext cx="1706698" cy="646331"/>
          </a:xfrm>
          <a:prstGeom prst="rect">
            <a:avLst/>
          </a:prstGeom>
          <a:noFill/>
          <a:ln>
            <a:solidFill>
              <a:schemeClr val="bg2">
                <a:lumMod val="25000"/>
              </a:schemeClr>
            </a:solidFill>
            <a:prstDash val="dash"/>
          </a:ln>
        </p:spPr>
        <p:txBody>
          <a:bodyPr wrap="square" rtlCol="0">
            <a:spAutoFit/>
          </a:bodyPr>
          <a:lstStyle/>
          <a:p>
            <a:pPr algn="ctr"/>
            <a:r>
              <a:rPr lang="en-US" dirty="0"/>
              <a:t>Compute Kernel Matrix </a:t>
            </a:r>
            <a:endParaRPr lang="en-DE" dirty="0"/>
          </a:p>
        </p:txBody>
      </p:sp>
      <p:sp>
        <p:nvSpPr>
          <p:cNvPr id="15" name="TextBox 14">
            <a:extLst>
              <a:ext uri="{FF2B5EF4-FFF2-40B4-BE49-F238E27FC236}">
                <a16:creationId xmlns:a16="http://schemas.microsoft.com/office/drawing/2014/main" id="{9A801295-0BD7-4355-AFEE-5C61AE19C3F3}"/>
              </a:ext>
            </a:extLst>
          </p:cNvPr>
          <p:cNvSpPr txBox="1"/>
          <p:nvPr/>
        </p:nvSpPr>
        <p:spPr>
          <a:xfrm>
            <a:off x="2270403" y="3899022"/>
            <a:ext cx="1944659" cy="646331"/>
          </a:xfrm>
          <a:prstGeom prst="rect">
            <a:avLst/>
          </a:prstGeom>
          <a:noFill/>
          <a:ln>
            <a:solidFill>
              <a:schemeClr val="bg2">
                <a:lumMod val="25000"/>
              </a:schemeClr>
            </a:solidFill>
            <a:prstDash val="dash"/>
          </a:ln>
        </p:spPr>
        <p:txBody>
          <a:bodyPr wrap="square" rtlCol="0">
            <a:spAutoFit/>
          </a:bodyPr>
          <a:lstStyle/>
          <a:p>
            <a:pPr algn="ctr"/>
            <a:r>
              <a:rPr lang="en-US" dirty="0"/>
              <a:t>Check Optimality Criteria</a:t>
            </a:r>
            <a:endParaRPr lang="en-DE" dirty="0"/>
          </a:p>
        </p:txBody>
      </p:sp>
      <p:sp>
        <p:nvSpPr>
          <p:cNvPr id="16" name="TextBox 15">
            <a:extLst>
              <a:ext uri="{FF2B5EF4-FFF2-40B4-BE49-F238E27FC236}">
                <a16:creationId xmlns:a16="http://schemas.microsoft.com/office/drawing/2014/main" id="{AC61FC5F-74CF-41A1-9918-41BB074851D5}"/>
              </a:ext>
            </a:extLst>
          </p:cNvPr>
          <p:cNvSpPr txBox="1"/>
          <p:nvPr/>
        </p:nvSpPr>
        <p:spPr>
          <a:xfrm>
            <a:off x="2270402" y="4699874"/>
            <a:ext cx="1944659" cy="646331"/>
          </a:xfrm>
          <a:prstGeom prst="rect">
            <a:avLst/>
          </a:prstGeom>
          <a:noFill/>
          <a:ln>
            <a:solidFill>
              <a:schemeClr val="bg2">
                <a:lumMod val="25000"/>
              </a:schemeClr>
            </a:solidFill>
            <a:prstDash val="dash"/>
          </a:ln>
        </p:spPr>
        <p:txBody>
          <a:bodyPr wrap="square" rtlCol="0">
            <a:spAutoFit/>
          </a:bodyPr>
          <a:lstStyle/>
          <a:p>
            <a:pPr algn="ctr"/>
            <a:r>
              <a:rPr lang="en-US" dirty="0"/>
              <a:t>Obtain Support Vectors</a:t>
            </a:r>
            <a:endParaRPr lang="en-DE" dirty="0"/>
          </a:p>
        </p:txBody>
      </p:sp>
      <p:sp>
        <p:nvSpPr>
          <p:cNvPr id="17" name="TextBox 16">
            <a:extLst>
              <a:ext uri="{FF2B5EF4-FFF2-40B4-BE49-F238E27FC236}">
                <a16:creationId xmlns:a16="http://schemas.microsoft.com/office/drawing/2014/main" id="{7AF13A72-988E-4AD9-81F1-56FC3852F2DF}"/>
              </a:ext>
            </a:extLst>
          </p:cNvPr>
          <p:cNvSpPr txBox="1"/>
          <p:nvPr/>
        </p:nvSpPr>
        <p:spPr>
          <a:xfrm>
            <a:off x="6980767" y="3414366"/>
            <a:ext cx="2514600" cy="923330"/>
          </a:xfrm>
          <a:prstGeom prst="rect">
            <a:avLst/>
          </a:prstGeom>
          <a:noFill/>
        </p:spPr>
        <p:txBody>
          <a:bodyPr wrap="square" rtlCol="0">
            <a:spAutoFit/>
          </a:bodyPr>
          <a:lstStyle/>
          <a:p>
            <a:pPr algn="ctr"/>
            <a:r>
              <a:rPr lang="en-US" dirty="0"/>
              <a:t>Predict Incoming Samples with Support Vectors</a:t>
            </a:r>
            <a:endParaRPr lang="en-DE" dirty="0"/>
          </a:p>
        </p:txBody>
      </p:sp>
      <p:sp>
        <p:nvSpPr>
          <p:cNvPr id="18" name="Rectangle 17">
            <a:extLst>
              <a:ext uri="{FF2B5EF4-FFF2-40B4-BE49-F238E27FC236}">
                <a16:creationId xmlns:a16="http://schemas.microsoft.com/office/drawing/2014/main" id="{9D062EE9-BD7F-4611-8767-86AB24910F7C}"/>
              </a:ext>
            </a:extLst>
          </p:cNvPr>
          <p:cNvSpPr/>
          <p:nvPr/>
        </p:nvSpPr>
        <p:spPr>
          <a:xfrm>
            <a:off x="1371600" y="1659698"/>
            <a:ext cx="3750734" cy="44619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4E7547A3-397B-48FD-9DD8-C506F87E6A72}"/>
              </a:ext>
            </a:extLst>
          </p:cNvPr>
          <p:cNvSpPr/>
          <p:nvPr/>
        </p:nvSpPr>
        <p:spPr>
          <a:xfrm>
            <a:off x="6917267" y="2572820"/>
            <a:ext cx="2641600" cy="260642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TextBox 26">
            <a:extLst>
              <a:ext uri="{FF2B5EF4-FFF2-40B4-BE49-F238E27FC236}">
                <a16:creationId xmlns:a16="http://schemas.microsoft.com/office/drawing/2014/main" id="{B0E98CB0-1E4C-4A34-9974-534D7BD3CBCD}"/>
              </a:ext>
            </a:extLst>
          </p:cNvPr>
          <p:cNvSpPr txBox="1"/>
          <p:nvPr/>
        </p:nvSpPr>
        <p:spPr>
          <a:xfrm>
            <a:off x="3154150" y="1605342"/>
            <a:ext cx="635000" cy="923330"/>
          </a:xfrm>
          <a:prstGeom prst="rect">
            <a:avLst/>
          </a:prstGeom>
          <a:noFill/>
        </p:spPr>
        <p:txBody>
          <a:bodyPr wrap="square" rtlCol="0">
            <a:spAutoFit/>
          </a:bodyPr>
          <a:lstStyle/>
          <a:p>
            <a:r>
              <a:rPr lang="en-US" dirty="0"/>
              <a:t>.</a:t>
            </a:r>
          </a:p>
          <a:p>
            <a:r>
              <a:rPr lang="en-US" dirty="0"/>
              <a:t>.</a:t>
            </a:r>
          </a:p>
          <a:p>
            <a:r>
              <a:rPr lang="en-US" dirty="0"/>
              <a:t>.</a:t>
            </a:r>
            <a:endParaRPr lang="en-DE" dirty="0"/>
          </a:p>
        </p:txBody>
      </p:sp>
      <p:sp>
        <p:nvSpPr>
          <p:cNvPr id="28" name="TextBox 27">
            <a:extLst>
              <a:ext uri="{FF2B5EF4-FFF2-40B4-BE49-F238E27FC236}">
                <a16:creationId xmlns:a16="http://schemas.microsoft.com/office/drawing/2014/main" id="{16C9CC8A-F6A9-4FA6-84E1-75183B622BFB}"/>
              </a:ext>
            </a:extLst>
          </p:cNvPr>
          <p:cNvSpPr txBox="1"/>
          <p:nvPr/>
        </p:nvSpPr>
        <p:spPr>
          <a:xfrm>
            <a:off x="3153834" y="5221055"/>
            <a:ext cx="635000" cy="923330"/>
          </a:xfrm>
          <a:prstGeom prst="rect">
            <a:avLst/>
          </a:prstGeom>
          <a:noFill/>
        </p:spPr>
        <p:txBody>
          <a:bodyPr wrap="square" rtlCol="0">
            <a:spAutoFit/>
          </a:bodyPr>
          <a:lstStyle/>
          <a:p>
            <a:r>
              <a:rPr lang="en-US" dirty="0"/>
              <a:t>.</a:t>
            </a:r>
          </a:p>
          <a:p>
            <a:r>
              <a:rPr lang="en-US" dirty="0"/>
              <a:t>.</a:t>
            </a:r>
          </a:p>
          <a:p>
            <a:r>
              <a:rPr lang="en-US" dirty="0"/>
              <a:t>.</a:t>
            </a:r>
            <a:endParaRPr lang="en-DE" dirty="0"/>
          </a:p>
        </p:txBody>
      </p:sp>
      <p:cxnSp>
        <p:nvCxnSpPr>
          <p:cNvPr id="20" name="Straight Connector 19">
            <a:extLst>
              <a:ext uri="{FF2B5EF4-FFF2-40B4-BE49-F238E27FC236}">
                <a16:creationId xmlns:a16="http://schemas.microsoft.com/office/drawing/2014/main" id="{4F668ABE-A61B-4163-8590-302C1847AE1C}"/>
              </a:ext>
            </a:extLst>
          </p:cNvPr>
          <p:cNvCxnSpPr>
            <a:cxnSpLocks/>
            <a:endCxn id="5" idx="0"/>
          </p:cNvCxnSpPr>
          <p:nvPr/>
        </p:nvCxnSpPr>
        <p:spPr>
          <a:xfrm>
            <a:off x="6096000" y="1295400"/>
            <a:ext cx="0" cy="506095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00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3" grpId="0" animBg="1"/>
      <p:bldP spid="14" grpId="0" animBg="1"/>
      <p:bldP spid="15" grpId="0" animBg="1"/>
      <p:bldP spid="16" grpId="0" animBg="1"/>
      <p:bldP spid="17" grpId="0"/>
      <p:bldP spid="18" grpId="0" animBg="1"/>
      <p:bldP spid="19" grpId="0" animBg="1"/>
      <p:bldP spid="27"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A302-F887-4999-B013-EA15C68728CE}"/>
              </a:ext>
            </a:extLst>
          </p:cNvPr>
          <p:cNvSpPr>
            <a:spLocks noGrp="1"/>
          </p:cNvSpPr>
          <p:nvPr>
            <p:ph type="title"/>
          </p:nvPr>
        </p:nvSpPr>
        <p:spPr/>
        <p:txBody>
          <a:bodyPr/>
          <a:lstStyle/>
          <a:p>
            <a:r>
              <a:rPr lang="en-US" b="1" dirty="0"/>
              <a:t>Profiling</a:t>
            </a:r>
            <a:endParaRPr lang="en-DE" b="1" dirty="0"/>
          </a:p>
        </p:txBody>
      </p:sp>
      <p:sp>
        <p:nvSpPr>
          <p:cNvPr id="4" name="Date Placeholder 3">
            <a:extLst>
              <a:ext uri="{FF2B5EF4-FFF2-40B4-BE49-F238E27FC236}">
                <a16:creationId xmlns:a16="http://schemas.microsoft.com/office/drawing/2014/main" id="{1DF2B5B9-77AD-43B7-8C8D-5A6B27B3B9E6}"/>
              </a:ext>
            </a:extLst>
          </p:cNvPr>
          <p:cNvSpPr>
            <a:spLocks noGrp="1"/>
          </p:cNvSpPr>
          <p:nvPr>
            <p:ph type="dt" sz="half" idx="10"/>
          </p:nvPr>
        </p:nvSpPr>
        <p:spPr/>
        <p:txBody>
          <a:bodyPr/>
          <a:lstStyle/>
          <a:p>
            <a:fld id="{F440165F-3079-4EAF-9A15-878889068785}" type="datetime8">
              <a:rPr lang="en-DE" smtClean="0"/>
              <a:t>29/09/2019 17:57</a:t>
            </a:fld>
            <a:endParaRPr lang="en-DE"/>
          </a:p>
        </p:txBody>
      </p:sp>
      <p:sp>
        <p:nvSpPr>
          <p:cNvPr id="5" name="Footer Placeholder 4">
            <a:extLst>
              <a:ext uri="{FF2B5EF4-FFF2-40B4-BE49-F238E27FC236}">
                <a16:creationId xmlns:a16="http://schemas.microsoft.com/office/drawing/2014/main" id="{20C19CCE-A0D9-4568-99D0-6EBB7E39E9BF}"/>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7E83583D-16C3-46DC-89CB-54F470A41966}"/>
              </a:ext>
            </a:extLst>
          </p:cNvPr>
          <p:cNvSpPr>
            <a:spLocks noGrp="1"/>
          </p:cNvSpPr>
          <p:nvPr>
            <p:ph type="sldNum" sz="quarter" idx="12"/>
          </p:nvPr>
        </p:nvSpPr>
        <p:spPr/>
        <p:txBody>
          <a:bodyPr/>
          <a:lstStyle/>
          <a:p>
            <a:fld id="{10F82124-9730-401F-8741-507C0EA7BA73}" type="slidenum">
              <a:rPr lang="en-DE" smtClean="0"/>
              <a:t>29</a:t>
            </a:fld>
            <a:endParaRPr lang="en-DE"/>
          </a:p>
        </p:txBody>
      </p:sp>
      <p:graphicFrame>
        <p:nvGraphicFramePr>
          <p:cNvPr id="8" name="Table 8">
            <a:extLst>
              <a:ext uri="{FF2B5EF4-FFF2-40B4-BE49-F238E27FC236}">
                <a16:creationId xmlns:a16="http://schemas.microsoft.com/office/drawing/2014/main" id="{C04F9B13-5379-4913-B982-D2DE587987B2}"/>
              </a:ext>
            </a:extLst>
          </p:cNvPr>
          <p:cNvGraphicFramePr>
            <a:graphicFrameLocks noGrp="1"/>
          </p:cNvGraphicFramePr>
          <p:nvPr>
            <p:extLst>
              <p:ext uri="{D42A27DB-BD31-4B8C-83A1-F6EECF244321}">
                <p14:modId xmlns:p14="http://schemas.microsoft.com/office/powerpoint/2010/main" val="1648557543"/>
              </p:ext>
            </p:extLst>
          </p:nvPr>
        </p:nvGraphicFramePr>
        <p:xfrm>
          <a:off x="2922241" y="1945640"/>
          <a:ext cx="6347517" cy="1483360"/>
        </p:xfrm>
        <a:graphic>
          <a:graphicData uri="http://schemas.openxmlformats.org/drawingml/2006/table">
            <a:tbl>
              <a:tblPr firstRow="1" bandRow="1">
                <a:tableStyleId>{5C22544A-7EE6-4342-B048-85BDC9FD1C3A}</a:tableStyleId>
              </a:tblPr>
              <a:tblGrid>
                <a:gridCol w="719603">
                  <a:extLst>
                    <a:ext uri="{9D8B030D-6E8A-4147-A177-3AD203B41FA5}">
                      <a16:colId xmlns:a16="http://schemas.microsoft.com/office/drawing/2014/main" val="291212591"/>
                    </a:ext>
                  </a:extLst>
                </a:gridCol>
                <a:gridCol w="980074">
                  <a:extLst>
                    <a:ext uri="{9D8B030D-6E8A-4147-A177-3AD203B41FA5}">
                      <a16:colId xmlns:a16="http://schemas.microsoft.com/office/drawing/2014/main" val="878518982"/>
                    </a:ext>
                  </a:extLst>
                </a:gridCol>
                <a:gridCol w="848726">
                  <a:extLst>
                    <a:ext uri="{9D8B030D-6E8A-4147-A177-3AD203B41FA5}">
                      <a16:colId xmlns:a16="http://schemas.microsoft.com/office/drawing/2014/main" val="3483541023"/>
                    </a:ext>
                  </a:extLst>
                </a:gridCol>
                <a:gridCol w="1125171">
                  <a:extLst>
                    <a:ext uri="{9D8B030D-6E8A-4147-A177-3AD203B41FA5}">
                      <a16:colId xmlns:a16="http://schemas.microsoft.com/office/drawing/2014/main" val="1668091364"/>
                    </a:ext>
                  </a:extLst>
                </a:gridCol>
                <a:gridCol w="1044330">
                  <a:extLst>
                    <a:ext uri="{9D8B030D-6E8A-4147-A177-3AD203B41FA5}">
                      <a16:colId xmlns:a16="http://schemas.microsoft.com/office/drawing/2014/main" val="3689118477"/>
                    </a:ext>
                  </a:extLst>
                </a:gridCol>
                <a:gridCol w="1629613">
                  <a:extLst>
                    <a:ext uri="{9D8B030D-6E8A-4147-A177-3AD203B41FA5}">
                      <a16:colId xmlns:a16="http://schemas.microsoft.com/office/drawing/2014/main" val="3364452253"/>
                    </a:ext>
                  </a:extLst>
                </a:gridCol>
              </a:tblGrid>
              <a:tr h="370840">
                <a:tc>
                  <a:txBody>
                    <a:bodyPr/>
                    <a:lstStyle/>
                    <a:p>
                      <a:r>
                        <a:rPr lang="en-US" dirty="0" err="1"/>
                        <a:t>ncalls</a:t>
                      </a:r>
                      <a:endParaRPr lang="en-DE" dirty="0"/>
                    </a:p>
                  </a:txBody>
                  <a:tcPr/>
                </a:tc>
                <a:tc>
                  <a:txBody>
                    <a:bodyPr/>
                    <a:lstStyle/>
                    <a:p>
                      <a:r>
                        <a:rPr lang="en-US" dirty="0" err="1"/>
                        <a:t>tottime</a:t>
                      </a:r>
                      <a:endParaRPr lang="en-DE" dirty="0"/>
                    </a:p>
                  </a:txBody>
                  <a:tcPr/>
                </a:tc>
                <a:tc>
                  <a:txBody>
                    <a:bodyPr/>
                    <a:lstStyle/>
                    <a:p>
                      <a:r>
                        <a:rPr lang="en-US" dirty="0" err="1"/>
                        <a:t>percall</a:t>
                      </a:r>
                      <a:endParaRPr lang="en-DE" dirty="0"/>
                    </a:p>
                  </a:txBody>
                  <a:tcPr/>
                </a:tc>
                <a:tc>
                  <a:txBody>
                    <a:bodyPr/>
                    <a:lstStyle/>
                    <a:p>
                      <a:r>
                        <a:rPr lang="en-US" dirty="0" err="1"/>
                        <a:t>cumtime</a:t>
                      </a:r>
                      <a:endParaRPr lang="en-DE" dirty="0"/>
                    </a:p>
                  </a:txBody>
                  <a:tcPr/>
                </a:tc>
                <a:tc>
                  <a:txBody>
                    <a:bodyPr/>
                    <a:lstStyle/>
                    <a:p>
                      <a:r>
                        <a:rPr lang="en-US" dirty="0" err="1"/>
                        <a:t>percall</a:t>
                      </a:r>
                      <a:endParaRPr lang="en-DE" dirty="0"/>
                    </a:p>
                  </a:txBody>
                  <a:tcPr/>
                </a:tc>
                <a:tc>
                  <a:txBody>
                    <a:bodyPr/>
                    <a:lstStyle/>
                    <a:p>
                      <a:r>
                        <a:rPr lang="en-US" dirty="0"/>
                        <a:t>function</a:t>
                      </a:r>
                      <a:endParaRPr lang="en-DE" dirty="0"/>
                    </a:p>
                  </a:txBody>
                  <a:tcPr/>
                </a:tc>
                <a:extLst>
                  <a:ext uri="{0D108BD9-81ED-4DB2-BD59-A6C34878D82A}">
                    <a16:rowId xmlns:a16="http://schemas.microsoft.com/office/drawing/2014/main" val="3175611964"/>
                  </a:ext>
                </a:extLst>
              </a:tr>
              <a:tr h="370840">
                <a:tc>
                  <a:txBody>
                    <a:bodyPr/>
                    <a:lstStyle/>
                    <a:p>
                      <a:r>
                        <a:rPr lang="en-DE" dirty="0"/>
                        <a:t>8684</a:t>
                      </a:r>
                    </a:p>
                  </a:txBody>
                  <a:tcPr/>
                </a:tc>
                <a:tc>
                  <a:txBody>
                    <a:bodyPr/>
                    <a:lstStyle/>
                    <a:p>
                      <a:r>
                        <a:rPr lang="en-DE" dirty="0"/>
                        <a:t>150.375</a:t>
                      </a:r>
                    </a:p>
                  </a:txBody>
                  <a:tcPr/>
                </a:tc>
                <a:tc>
                  <a:txBody>
                    <a:bodyPr/>
                    <a:lstStyle/>
                    <a:p>
                      <a:r>
                        <a:rPr lang="en-DE" dirty="0"/>
                        <a:t>0.017</a:t>
                      </a:r>
                    </a:p>
                  </a:txBody>
                  <a:tcPr/>
                </a:tc>
                <a:tc>
                  <a:txBody>
                    <a:bodyPr/>
                    <a:lstStyle/>
                    <a:p>
                      <a:r>
                        <a:rPr lang="en-DE" dirty="0"/>
                        <a:t>3003.453</a:t>
                      </a:r>
                    </a:p>
                  </a:txBody>
                  <a:tcPr/>
                </a:tc>
                <a:tc>
                  <a:txBody>
                    <a:bodyPr/>
                    <a:lstStyle/>
                    <a:p>
                      <a:r>
                        <a:rPr lang="en-DE" dirty="0"/>
                        <a:t>0.346</a:t>
                      </a:r>
                    </a:p>
                  </a:txBody>
                  <a:tcPr/>
                </a:tc>
                <a:tc>
                  <a:txBody>
                    <a:bodyPr/>
                    <a:lstStyle/>
                    <a:p>
                      <a:r>
                        <a:rPr lang="en-DE" dirty="0" err="1"/>
                        <a:t>kernel_matrix</a:t>
                      </a:r>
                      <a:endParaRPr lang="en-DE" dirty="0"/>
                    </a:p>
                  </a:txBody>
                  <a:tcPr/>
                </a:tc>
                <a:extLst>
                  <a:ext uri="{0D108BD9-81ED-4DB2-BD59-A6C34878D82A}">
                    <a16:rowId xmlns:a16="http://schemas.microsoft.com/office/drawing/2014/main" val="3348505474"/>
                  </a:ext>
                </a:extLst>
              </a:tr>
              <a:tr h="370840">
                <a:tc>
                  <a:txBody>
                    <a:bodyPr/>
                    <a:lstStyle/>
                    <a:p>
                      <a:r>
                        <a:rPr lang="en-DE" dirty="0"/>
                        <a:t>52</a:t>
                      </a:r>
                    </a:p>
                  </a:txBody>
                  <a:tcPr/>
                </a:tc>
                <a:tc>
                  <a:txBody>
                    <a:bodyPr/>
                    <a:lstStyle/>
                    <a:p>
                      <a:r>
                        <a:rPr lang="en-DE" dirty="0"/>
                        <a:t>7.938</a:t>
                      </a:r>
                    </a:p>
                  </a:txBody>
                  <a:tcPr/>
                </a:tc>
                <a:tc>
                  <a:txBody>
                    <a:bodyPr/>
                    <a:lstStyle/>
                    <a:p>
                      <a:r>
                        <a:rPr lang="en-DE" dirty="0"/>
                        <a:t>0.153</a:t>
                      </a:r>
                    </a:p>
                  </a:txBody>
                  <a:tcPr/>
                </a:tc>
                <a:tc>
                  <a:txBody>
                    <a:bodyPr/>
                    <a:lstStyle/>
                    <a:p>
                      <a:r>
                        <a:rPr lang="en-DE" dirty="0"/>
                        <a:t>3013.406 </a:t>
                      </a:r>
                    </a:p>
                  </a:txBody>
                  <a:tcPr/>
                </a:tc>
                <a:tc>
                  <a:txBody>
                    <a:bodyPr/>
                    <a:lstStyle/>
                    <a:p>
                      <a:r>
                        <a:rPr lang="en-DE" dirty="0"/>
                        <a:t>57.950</a:t>
                      </a:r>
                    </a:p>
                  </a:txBody>
                  <a:tcPr/>
                </a:tc>
                <a:tc>
                  <a:txBody>
                    <a:bodyPr/>
                    <a:lstStyle/>
                    <a:p>
                      <a:r>
                        <a:rPr lang="en-DE" dirty="0" err="1"/>
                        <a:t>smo</a:t>
                      </a:r>
                      <a:endParaRPr lang="en-DE" dirty="0"/>
                    </a:p>
                  </a:txBody>
                  <a:tcPr/>
                </a:tc>
                <a:extLst>
                  <a:ext uri="{0D108BD9-81ED-4DB2-BD59-A6C34878D82A}">
                    <a16:rowId xmlns:a16="http://schemas.microsoft.com/office/drawing/2014/main" val="922799964"/>
                  </a:ext>
                </a:extLst>
              </a:tr>
              <a:tr h="370840">
                <a:tc>
                  <a:txBody>
                    <a:bodyPr/>
                    <a:lstStyle/>
                    <a:p>
                      <a:r>
                        <a:rPr lang="en-US" dirty="0"/>
                        <a:t>10</a:t>
                      </a:r>
                      <a:endParaRPr lang="en-DE" dirty="0"/>
                    </a:p>
                  </a:txBody>
                  <a:tcPr/>
                </a:tc>
                <a:tc>
                  <a:txBody>
                    <a:bodyPr/>
                    <a:lstStyle/>
                    <a:p>
                      <a:r>
                        <a:rPr lang="en-US" dirty="0"/>
                        <a:t>147.332</a:t>
                      </a:r>
                      <a:endParaRPr lang="en-DE" dirty="0"/>
                    </a:p>
                  </a:txBody>
                  <a:tcPr/>
                </a:tc>
                <a:tc>
                  <a:txBody>
                    <a:bodyPr/>
                    <a:lstStyle/>
                    <a:p>
                      <a:r>
                        <a:rPr lang="en-US" dirty="0"/>
                        <a:t>0.245</a:t>
                      </a:r>
                      <a:endParaRPr lang="en-DE" dirty="0"/>
                    </a:p>
                  </a:txBody>
                  <a:tcPr/>
                </a:tc>
                <a:tc>
                  <a:txBody>
                    <a:bodyPr/>
                    <a:lstStyle/>
                    <a:p>
                      <a:r>
                        <a:rPr lang="en-US" dirty="0"/>
                        <a:t>2214.441</a:t>
                      </a:r>
                      <a:endParaRPr lang="en-DE" dirty="0"/>
                    </a:p>
                  </a:txBody>
                  <a:tcPr/>
                </a:tc>
                <a:tc>
                  <a:txBody>
                    <a:bodyPr/>
                    <a:lstStyle/>
                    <a:p>
                      <a:r>
                        <a:rPr lang="en-US" dirty="0"/>
                        <a:t>59.45</a:t>
                      </a:r>
                      <a:endParaRPr lang="en-DE" dirty="0"/>
                    </a:p>
                  </a:txBody>
                  <a:tcPr/>
                </a:tc>
                <a:tc>
                  <a:txBody>
                    <a:bodyPr/>
                    <a:lstStyle/>
                    <a:p>
                      <a:r>
                        <a:rPr lang="en-US" dirty="0"/>
                        <a:t>predict</a:t>
                      </a:r>
                      <a:endParaRPr lang="en-DE" dirty="0"/>
                    </a:p>
                  </a:txBody>
                  <a:tcPr/>
                </a:tc>
                <a:extLst>
                  <a:ext uri="{0D108BD9-81ED-4DB2-BD59-A6C34878D82A}">
                    <a16:rowId xmlns:a16="http://schemas.microsoft.com/office/drawing/2014/main" val="3097056517"/>
                  </a:ext>
                </a:extLst>
              </a:tr>
            </a:tbl>
          </a:graphicData>
        </a:graphic>
      </p:graphicFrame>
      <p:sp>
        <p:nvSpPr>
          <p:cNvPr id="3" name="TextBox 2">
            <a:extLst>
              <a:ext uri="{FF2B5EF4-FFF2-40B4-BE49-F238E27FC236}">
                <a16:creationId xmlns:a16="http://schemas.microsoft.com/office/drawing/2014/main" id="{9E19D274-CD92-418C-9A92-03644754FC4C}"/>
              </a:ext>
            </a:extLst>
          </p:cNvPr>
          <p:cNvSpPr txBox="1"/>
          <p:nvPr/>
        </p:nvSpPr>
        <p:spPr>
          <a:xfrm>
            <a:off x="3102428" y="3879374"/>
            <a:ext cx="7304313" cy="1477328"/>
          </a:xfrm>
          <a:prstGeom prst="rect">
            <a:avLst/>
          </a:prstGeom>
          <a:noFill/>
        </p:spPr>
        <p:txBody>
          <a:bodyPr wrap="square" rtlCol="0">
            <a:spAutoFit/>
          </a:bodyPr>
          <a:lstStyle/>
          <a:p>
            <a:r>
              <a:rPr lang="en-US" b="1" dirty="0" err="1"/>
              <a:t>ncalls</a:t>
            </a:r>
            <a:r>
              <a:rPr lang="en-US" dirty="0"/>
              <a:t>:          number of calls</a:t>
            </a:r>
          </a:p>
          <a:p>
            <a:r>
              <a:rPr lang="en-US" b="1" dirty="0" err="1"/>
              <a:t>tottime</a:t>
            </a:r>
            <a:r>
              <a:rPr lang="en-US" dirty="0"/>
              <a:t>:       total time spent in the given function</a:t>
            </a:r>
          </a:p>
          <a:p>
            <a:r>
              <a:rPr lang="en-US" b="1" dirty="0" err="1"/>
              <a:t>percall</a:t>
            </a:r>
            <a:r>
              <a:rPr lang="en-US" dirty="0"/>
              <a:t>:        </a:t>
            </a:r>
            <a:r>
              <a:rPr lang="en-US" dirty="0" err="1"/>
              <a:t>tottime</a:t>
            </a:r>
            <a:r>
              <a:rPr lang="en-US" dirty="0"/>
              <a:t>/</a:t>
            </a:r>
            <a:r>
              <a:rPr lang="en-US" dirty="0" err="1"/>
              <a:t>ncalls</a:t>
            </a:r>
            <a:endParaRPr lang="en-US" dirty="0"/>
          </a:p>
          <a:p>
            <a:r>
              <a:rPr lang="en-US" b="1" dirty="0" err="1"/>
              <a:t>cumtime</a:t>
            </a:r>
            <a:r>
              <a:rPr lang="en-US" dirty="0"/>
              <a:t>:    cumulative time spent in this and all subfunctions</a:t>
            </a:r>
          </a:p>
          <a:p>
            <a:r>
              <a:rPr lang="en-US" b="1" dirty="0" err="1"/>
              <a:t>percall</a:t>
            </a:r>
            <a:r>
              <a:rPr lang="en-US" dirty="0"/>
              <a:t>:        </a:t>
            </a:r>
            <a:r>
              <a:rPr lang="en-US" dirty="0" err="1"/>
              <a:t>cumtime</a:t>
            </a:r>
            <a:r>
              <a:rPr lang="en-US" dirty="0"/>
              <a:t>/</a:t>
            </a:r>
            <a:r>
              <a:rPr lang="en-US" dirty="0" err="1"/>
              <a:t>ncalls</a:t>
            </a:r>
            <a:endParaRPr lang="en-US" dirty="0"/>
          </a:p>
        </p:txBody>
      </p:sp>
    </p:spTree>
    <p:extLst>
      <p:ext uri="{BB962C8B-B14F-4D97-AF65-F5344CB8AC3E}">
        <p14:creationId xmlns:p14="http://schemas.microsoft.com/office/powerpoint/2010/main" val="196538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3E18-88EB-42C3-BACC-683E309D0C33}"/>
              </a:ext>
            </a:extLst>
          </p:cNvPr>
          <p:cNvSpPr>
            <a:spLocks noGrp="1"/>
          </p:cNvSpPr>
          <p:nvPr>
            <p:ph type="title"/>
          </p:nvPr>
        </p:nvSpPr>
        <p:spPr/>
        <p:txBody>
          <a:bodyPr/>
          <a:lstStyle/>
          <a:p>
            <a:r>
              <a:rPr lang="en-US" b="1" dirty="0"/>
              <a:t>Objectives</a:t>
            </a:r>
            <a:endParaRPr lang="en-DE" b="1" dirty="0"/>
          </a:p>
        </p:txBody>
      </p:sp>
      <p:sp>
        <p:nvSpPr>
          <p:cNvPr id="4" name="Date Placeholder 3">
            <a:extLst>
              <a:ext uri="{FF2B5EF4-FFF2-40B4-BE49-F238E27FC236}">
                <a16:creationId xmlns:a16="http://schemas.microsoft.com/office/drawing/2014/main" id="{D71FCAD2-3AB7-44D5-A42C-AD5006918604}"/>
              </a:ext>
            </a:extLst>
          </p:cNvPr>
          <p:cNvSpPr>
            <a:spLocks noGrp="1"/>
          </p:cNvSpPr>
          <p:nvPr>
            <p:ph type="dt" sz="half" idx="10"/>
          </p:nvPr>
        </p:nvSpPr>
        <p:spPr/>
        <p:txBody>
          <a:bodyPr/>
          <a:lstStyle/>
          <a:p>
            <a:fld id="{93E81404-78FC-4BD3-80CF-0A660ACFF3DF}" type="datetime8">
              <a:rPr lang="en-DE" smtClean="0"/>
              <a:t>29/09/2019 17:57</a:t>
            </a:fld>
            <a:endParaRPr lang="en-DE"/>
          </a:p>
        </p:txBody>
      </p:sp>
      <p:sp>
        <p:nvSpPr>
          <p:cNvPr id="5" name="Footer Placeholder 4">
            <a:extLst>
              <a:ext uri="{FF2B5EF4-FFF2-40B4-BE49-F238E27FC236}">
                <a16:creationId xmlns:a16="http://schemas.microsoft.com/office/drawing/2014/main" id="{1410A4CF-788A-4593-8312-4FF6D14084E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8260BE44-C87F-4DDA-BA41-135506B55DF8}"/>
              </a:ext>
            </a:extLst>
          </p:cNvPr>
          <p:cNvSpPr>
            <a:spLocks noGrp="1"/>
          </p:cNvSpPr>
          <p:nvPr>
            <p:ph type="sldNum" sz="quarter" idx="12"/>
          </p:nvPr>
        </p:nvSpPr>
        <p:spPr/>
        <p:txBody>
          <a:bodyPr/>
          <a:lstStyle/>
          <a:p>
            <a:fld id="{10F82124-9730-401F-8741-507C0EA7BA73}" type="slidenum">
              <a:rPr lang="en-DE" smtClean="0"/>
              <a:t>3</a:t>
            </a:fld>
            <a:endParaRPr lang="en-DE"/>
          </a:p>
        </p:txBody>
      </p:sp>
      <p:sp>
        <p:nvSpPr>
          <p:cNvPr id="7" name="TextBox 6">
            <a:extLst>
              <a:ext uri="{FF2B5EF4-FFF2-40B4-BE49-F238E27FC236}">
                <a16:creationId xmlns:a16="http://schemas.microsoft.com/office/drawing/2014/main" id="{3734DC8F-16AE-435B-89EC-D01A7EFFB66D}"/>
              </a:ext>
            </a:extLst>
          </p:cNvPr>
          <p:cNvSpPr txBox="1"/>
          <p:nvPr/>
        </p:nvSpPr>
        <p:spPr>
          <a:xfrm>
            <a:off x="1057945" y="1754481"/>
            <a:ext cx="1706035" cy="646331"/>
          </a:xfrm>
          <a:prstGeom prst="rect">
            <a:avLst/>
          </a:prstGeom>
          <a:noFill/>
        </p:spPr>
        <p:txBody>
          <a:bodyPr wrap="square" rtlCol="0">
            <a:spAutoFit/>
          </a:bodyPr>
          <a:lstStyle/>
          <a:p>
            <a:r>
              <a:rPr lang="en-US" dirty="0">
                <a:latin typeface="+mj-lt"/>
              </a:rPr>
              <a:t>SVM Implementation</a:t>
            </a:r>
            <a:endParaRPr lang="en-DE" dirty="0">
              <a:latin typeface="+mj-lt"/>
            </a:endParaRPr>
          </a:p>
        </p:txBody>
      </p:sp>
      <p:sp>
        <p:nvSpPr>
          <p:cNvPr id="8" name="TextBox 7">
            <a:extLst>
              <a:ext uri="{FF2B5EF4-FFF2-40B4-BE49-F238E27FC236}">
                <a16:creationId xmlns:a16="http://schemas.microsoft.com/office/drawing/2014/main" id="{06ECF342-174B-4AC2-A49E-6D870FBD26A5}"/>
              </a:ext>
            </a:extLst>
          </p:cNvPr>
          <p:cNvSpPr txBox="1"/>
          <p:nvPr/>
        </p:nvSpPr>
        <p:spPr>
          <a:xfrm>
            <a:off x="2895545" y="1754482"/>
            <a:ext cx="2108200" cy="646331"/>
          </a:xfrm>
          <a:prstGeom prst="rect">
            <a:avLst/>
          </a:prstGeom>
          <a:noFill/>
        </p:spPr>
        <p:txBody>
          <a:bodyPr wrap="square" rtlCol="0">
            <a:spAutoFit/>
          </a:bodyPr>
          <a:lstStyle/>
          <a:p>
            <a:r>
              <a:rPr lang="en-US" dirty="0">
                <a:latin typeface="+mj-lt"/>
              </a:rPr>
              <a:t>Incremental / Online learning</a:t>
            </a:r>
            <a:endParaRPr lang="en-DE" dirty="0">
              <a:latin typeface="+mj-lt"/>
            </a:endParaRPr>
          </a:p>
        </p:txBody>
      </p:sp>
      <p:sp>
        <p:nvSpPr>
          <p:cNvPr id="9" name="TextBox 8">
            <a:extLst>
              <a:ext uri="{FF2B5EF4-FFF2-40B4-BE49-F238E27FC236}">
                <a16:creationId xmlns:a16="http://schemas.microsoft.com/office/drawing/2014/main" id="{FCB20F5C-0A36-4D91-AED4-8AF9710610C0}"/>
              </a:ext>
            </a:extLst>
          </p:cNvPr>
          <p:cNvSpPr txBox="1"/>
          <p:nvPr/>
        </p:nvSpPr>
        <p:spPr>
          <a:xfrm>
            <a:off x="6866357" y="1754482"/>
            <a:ext cx="1967459" cy="923330"/>
          </a:xfrm>
          <a:prstGeom prst="rect">
            <a:avLst/>
          </a:prstGeom>
          <a:noFill/>
        </p:spPr>
        <p:txBody>
          <a:bodyPr wrap="square" rtlCol="0">
            <a:spAutoFit/>
          </a:bodyPr>
          <a:lstStyle/>
          <a:p>
            <a:r>
              <a:rPr lang="en-US" dirty="0">
                <a:latin typeface="+mj-lt"/>
              </a:rPr>
              <a:t>Implementation on an Embedded Platform </a:t>
            </a:r>
            <a:endParaRPr lang="en-DE" dirty="0">
              <a:latin typeface="+mj-lt"/>
            </a:endParaRPr>
          </a:p>
        </p:txBody>
      </p:sp>
      <p:sp>
        <p:nvSpPr>
          <p:cNvPr id="10" name="TextBox 9">
            <a:extLst>
              <a:ext uri="{FF2B5EF4-FFF2-40B4-BE49-F238E27FC236}">
                <a16:creationId xmlns:a16="http://schemas.microsoft.com/office/drawing/2014/main" id="{2FF1B1A5-87B4-41FC-958C-513977646D2D}"/>
              </a:ext>
            </a:extLst>
          </p:cNvPr>
          <p:cNvSpPr txBox="1"/>
          <p:nvPr/>
        </p:nvSpPr>
        <p:spPr>
          <a:xfrm>
            <a:off x="5143419" y="1754482"/>
            <a:ext cx="1583264" cy="646331"/>
          </a:xfrm>
          <a:prstGeom prst="rect">
            <a:avLst/>
          </a:prstGeom>
          <a:noFill/>
        </p:spPr>
        <p:txBody>
          <a:bodyPr wrap="square" rtlCol="0">
            <a:spAutoFit/>
          </a:bodyPr>
          <a:lstStyle/>
          <a:p>
            <a:r>
              <a:rPr lang="en-US" dirty="0">
                <a:latin typeface="+mj-lt"/>
              </a:rPr>
              <a:t>Approximation Methods</a:t>
            </a:r>
            <a:endParaRPr lang="en-DE" dirty="0">
              <a:latin typeface="+mj-lt"/>
            </a:endParaRPr>
          </a:p>
        </p:txBody>
      </p:sp>
      <p:sp>
        <p:nvSpPr>
          <p:cNvPr id="11" name="TextBox 10">
            <a:extLst>
              <a:ext uri="{FF2B5EF4-FFF2-40B4-BE49-F238E27FC236}">
                <a16:creationId xmlns:a16="http://schemas.microsoft.com/office/drawing/2014/main" id="{926A9DCF-1F02-4970-8876-192473EE2DF7}"/>
              </a:ext>
            </a:extLst>
          </p:cNvPr>
          <p:cNvSpPr txBox="1"/>
          <p:nvPr/>
        </p:nvSpPr>
        <p:spPr>
          <a:xfrm>
            <a:off x="8959763" y="1754481"/>
            <a:ext cx="2209803" cy="646331"/>
          </a:xfrm>
          <a:prstGeom prst="rect">
            <a:avLst/>
          </a:prstGeom>
          <a:noFill/>
        </p:spPr>
        <p:txBody>
          <a:bodyPr wrap="square" rtlCol="0">
            <a:spAutoFit/>
          </a:bodyPr>
          <a:lstStyle/>
          <a:p>
            <a:r>
              <a:rPr lang="en-US" dirty="0">
                <a:latin typeface="+mj-lt"/>
              </a:rPr>
              <a:t>Offload tasks to FPGA for acceleration</a:t>
            </a:r>
            <a:endParaRPr lang="en-DE" dirty="0">
              <a:latin typeface="+mj-lt"/>
            </a:endParaRPr>
          </a:p>
        </p:txBody>
      </p:sp>
      <p:pic>
        <p:nvPicPr>
          <p:cNvPr id="12" name="Picture 11" descr="A circuit board&#10;&#10;Description automatically generated">
            <a:extLst>
              <a:ext uri="{FF2B5EF4-FFF2-40B4-BE49-F238E27FC236}">
                <a16:creationId xmlns:a16="http://schemas.microsoft.com/office/drawing/2014/main" id="{335D9518-4098-4FCD-B8CF-9ADF2781F2BF}"/>
              </a:ext>
            </a:extLst>
          </p:cNvPr>
          <p:cNvPicPr>
            <a:picLocks noChangeAspect="1"/>
          </p:cNvPicPr>
          <p:nvPr/>
        </p:nvPicPr>
        <p:blipFill rotWithShape="1">
          <a:blip r:embed="rId3">
            <a:extLst>
              <a:ext uri="{28A0092B-C50C-407E-A947-70E740481C1C}">
                <a14:useLocalDpi xmlns:a14="http://schemas.microsoft.com/office/drawing/2010/main" val="0"/>
              </a:ext>
            </a:extLst>
          </a:blip>
          <a:srcRect t="12327" b="12830"/>
          <a:stretch/>
        </p:blipFill>
        <p:spPr>
          <a:xfrm>
            <a:off x="6952388" y="3276399"/>
            <a:ext cx="1881428" cy="1408111"/>
          </a:xfrm>
          <a:prstGeom prst="rect">
            <a:avLst/>
          </a:prstGeom>
        </p:spPr>
      </p:pic>
      <p:pic>
        <p:nvPicPr>
          <p:cNvPr id="13" name="Picture 4" descr="Related image">
            <a:extLst>
              <a:ext uri="{FF2B5EF4-FFF2-40B4-BE49-F238E27FC236}">
                <a16:creationId xmlns:a16="http://schemas.microsoft.com/office/drawing/2014/main" id="{17A64351-F5BB-44CA-96BF-EDD2FFFCA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6032" y="2884217"/>
            <a:ext cx="957263" cy="7595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FPGA">
            <a:extLst>
              <a:ext uri="{FF2B5EF4-FFF2-40B4-BE49-F238E27FC236}">
                <a16:creationId xmlns:a16="http://schemas.microsoft.com/office/drawing/2014/main" id="{AA539A9F-F141-4872-B395-2DEC8A8E59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854" b="2732"/>
          <a:stretch/>
        </p:blipFill>
        <p:spPr bwMode="auto">
          <a:xfrm>
            <a:off x="9573657" y="4646615"/>
            <a:ext cx="946801" cy="6463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plus symbol">
            <a:extLst>
              <a:ext uri="{FF2B5EF4-FFF2-40B4-BE49-F238E27FC236}">
                <a16:creationId xmlns:a16="http://schemas.microsoft.com/office/drawing/2014/main" id="{CAD2FB10-23E3-4558-8E9C-391846E7D5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5574" y="3896094"/>
            <a:ext cx="498177" cy="4981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Image result for sparse matrix">
            <a:extLst>
              <a:ext uri="{FF2B5EF4-FFF2-40B4-BE49-F238E27FC236}">
                <a16:creationId xmlns:a16="http://schemas.microsoft.com/office/drawing/2014/main" id="{47CE53F5-A38E-4EC4-9FD5-73E6110540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126" t="17777" r="69583" b="52226"/>
          <a:stretch/>
        </p:blipFill>
        <p:spPr bwMode="auto">
          <a:xfrm>
            <a:off x="5285879" y="3342070"/>
            <a:ext cx="1104900" cy="111511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6977737-7A18-4AFC-91CB-67BC594170CD}"/>
              </a:ext>
            </a:extLst>
          </p:cNvPr>
          <p:cNvSpPr txBox="1"/>
          <p:nvPr/>
        </p:nvSpPr>
        <p:spPr>
          <a:xfrm>
            <a:off x="1468049" y="3718844"/>
            <a:ext cx="885825" cy="523220"/>
          </a:xfrm>
          <a:prstGeom prst="rect">
            <a:avLst/>
          </a:prstGeom>
          <a:solidFill>
            <a:schemeClr val="tx1"/>
          </a:solidFill>
        </p:spPr>
        <p:txBody>
          <a:bodyPr wrap="square" rtlCol="0">
            <a:spAutoFit/>
          </a:bodyPr>
          <a:lstStyle/>
          <a:p>
            <a:r>
              <a:rPr lang="en-US" sz="2800" b="1" dirty="0">
                <a:solidFill>
                  <a:schemeClr val="bg1"/>
                </a:solidFill>
                <a:latin typeface="Abadi" panose="020B0604020202020204" pitchFamily="34" charset="0"/>
              </a:rPr>
              <a:t>SMO</a:t>
            </a:r>
            <a:endParaRPr lang="en-DE" b="1" dirty="0">
              <a:solidFill>
                <a:schemeClr val="bg1"/>
              </a:solidFill>
              <a:latin typeface="Abadi" panose="020B0604020202020204" pitchFamily="34" charset="0"/>
            </a:endParaRPr>
          </a:p>
        </p:txBody>
      </p:sp>
      <p:pic>
        <p:nvPicPr>
          <p:cNvPr id="18" name="Picture 12" descr="Image result for incremental learning logo">
            <a:extLst>
              <a:ext uri="{FF2B5EF4-FFF2-40B4-BE49-F238E27FC236}">
                <a16:creationId xmlns:a16="http://schemas.microsoft.com/office/drawing/2014/main" id="{E0949D0E-1D78-4C3F-92CA-B0B5D9752CF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rot="16200000">
            <a:off x="2520894" y="3711795"/>
            <a:ext cx="285750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64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4986-CFB6-49B3-A3E1-2B94FA255D9E}"/>
              </a:ext>
            </a:extLst>
          </p:cNvPr>
          <p:cNvSpPr>
            <a:spLocks noGrp="1"/>
          </p:cNvSpPr>
          <p:nvPr>
            <p:ph type="title"/>
          </p:nvPr>
        </p:nvSpPr>
        <p:spPr/>
        <p:txBody>
          <a:bodyPr/>
          <a:lstStyle/>
          <a:p>
            <a:r>
              <a:rPr lang="en-US" b="1" dirty="0"/>
              <a:t>Hardware Accelerator Architecture</a:t>
            </a:r>
            <a:endParaRPr lang="en-DE" b="1" dirty="0"/>
          </a:p>
        </p:txBody>
      </p:sp>
      <p:sp>
        <p:nvSpPr>
          <p:cNvPr id="4" name="Rectangle 3">
            <a:extLst>
              <a:ext uri="{FF2B5EF4-FFF2-40B4-BE49-F238E27FC236}">
                <a16:creationId xmlns:a16="http://schemas.microsoft.com/office/drawing/2014/main" id="{FA4D6DDC-B9E5-47CC-A3B9-77112A288B63}"/>
              </a:ext>
            </a:extLst>
          </p:cNvPr>
          <p:cNvSpPr/>
          <p:nvPr/>
        </p:nvSpPr>
        <p:spPr>
          <a:xfrm>
            <a:off x="1852863" y="3651927"/>
            <a:ext cx="2895600" cy="19369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TextBox 4">
            <a:extLst>
              <a:ext uri="{FF2B5EF4-FFF2-40B4-BE49-F238E27FC236}">
                <a16:creationId xmlns:a16="http://schemas.microsoft.com/office/drawing/2014/main" id="{F1BC06A3-2BE7-4D8B-9628-0B0A037B9CDC}"/>
              </a:ext>
            </a:extLst>
          </p:cNvPr>
          <p:cNvSpPr txBox="1"/>
          <p:nvPr/>
        </p:nvSpPr>
        <p:spPr>
          <a:xfrm>
            <a:off x="7825781" y="3651927"/>
            <a:ext cx="1997242" cy="369332"/>
          </a:xfrm>
          <a:prstGeom prst="rect">
            <a:avLst/>
          </a:prstGeom>
          <a:noFill/>
          <a:ln>
            <a:solidFill>
              <a:schemeClr val="tx1"/>
            </a:solidFill>
          </a:ln>
        </p:spPr>
        <p:txBody>
          <a:bodyPr wrap="square" rtlCol="0">
            <a:spAutoFit/>
          </a:bodyPr>
          <a:lstStyle/>
          <a:p>
            <a:pPr algn="ctr"/>
            <a:r>
              <a:rPr lang="en-US" b="1" dirty="0">
                <a:latin typeface="+mj-lt"/>
              </a:rPr>
              <a:t>Kernel Function</a:t>
            </a:r>
            <a:endParaRPr lang="en-DE" b="1" dirty="0">
              <a:latin typeface="+mj-lt"/>
            </a:endParaRPr>
          </a:p>
        </p:txBody>
      </p:sp>
      <p:sp>
        <p:nvSpPr>
          <p:cNvPr id="6" name="TextBox 5">
            <a:extLst>
              <a:ext uri="{FF2B5EF4-FFF2-40B4-BE49-F238E27FC236}">
                <a16:creationId xmlns:a16="http://schemas.microsoft.com/office/drawing/2014/main" id="{0A988572-9281-4388-B4D2-465A0B827E87}"/>
              </a:ext>
            </a:extLst>
          </p:cNvPr>
          <p:cNvSpPr txBox="1"/>
          <p:nvPr/>
        </p:nvSpPr>
        <p:spPr>
          <a:xfrm>
            <a:off x="7825781" y="4698402"/>
            <a:ext cx="1997242" cy="369332"/>
          </a:xfrm>
          <a:prstGeom prst="rect">
            <a:avLst/>
          </a:prstGeom>
          <a:noFill/>
          <a:ln>
            <a:solidFill>
              <a:schemeClr val="tx1"/>
            </a:solidFill>
          </a:ln>
        </p:spPr>
        <p:txBody>
          <a:bodyPr wrap="square" rtlCol="0">
            <a:spAutoFit/>
          </a:bodyPr>
          <a:lstStyle/>
          <a:p>
            <a:pPr algn="ctr"/>
            <a:r>
              <a:rPr lang="en-US" b="1" dirty="0">
                <a:latin typeface="+mj-lt"/>
              </a:rPr>
              <a:t>Predict Function</a:t>
            </a:r>
            <a:endParaRPr lang="en-DE" b="1" dirty="0">
              <a:latin typeface="+mj-lt"/>
            </a:endParaRPr>
          </a:p>
        </p:txBody>
      </p:sp>
      <p:sp>
        <p:nvSpPr>
          <p:cNvPr id="7" name="TextBox 6">
            <a:extLst>
              <a:ext uri="{FF2B5EF4-FFF2-40B4-BE49-F238E27FC236}">
                <a16:creationId xmlns:a16="http://schemas.microsoft.com/office/drawing/2014/main" id="{71FAD8B0-C832-4EDC-8585-C9EFAE952D15}"/>
              </a:ext>
            </a:extLst>
          </p:cNvPr>
          <p:cNvSpPr txBox="1"/>
          <p:nvPr/>
        </p:nvSpPr>
        <p:spPr>
          <a:xfrm>
            <a:off x="3041222" y="3727854"/>
            <a:ext cx="1601721" cy="369332"/>
          </a:xfrm>
          <a:prstGeom prst="rect">
            <a:avLst/>
          </a:prstGeom>
          <a:noFill/>
        </p:spPr>
        <p:txBody>
          <a:bodyPr wrap="none" rtlCol="0">
            <a:spAutoFit/>
          </a:bodyPr>
          <a:lstStyle/>
          <a:p>
            <a:r>
              <a:rPr lang="en-US" b="1" dirty="0">
                <a:latin typeface="+mj-lt"/>
              </a:rPr>
              <a:t>SVM Algorithm</a:t>
            </a:r>
            <a:endParaRPr lang="en-DE" b="1" dirty="0">
              <a:latin typeface="+mj-lt"/>
            </a:endParaRPr>
          </a:p>
        </p:txBody>
      </p:sp>
      <p:sp>
        <p:nvSpPr>
          <p:cNvPr id="8" name="Rectangle 7">
            <a:extLst>
              <a:ext uri="{FF2B5EF4-FFF2-40B4-BE49-F238E27FC236}">
                <a16:creationId xmlns:a16="http://schemas.microsoft.com/office/drawing/2014/main" id="{D9963338-D822-4A08-928C-483F6520B163}"/>
              </a:ext>
            </a:extLst>
          </p:cNvPr>
          <p:cNvSpPr/>
          <p:nvPr/>
        </p:nvSpPr>
        <p:spPr>
          <a:xfrm>
            <a:off x="1732547" y="2821657"/>
            <a:ext cx="3681663" cy="2887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000"/>
          </a:p>
        </p:txBody>
      </p:sp>
      <p:sp>
        <p:nvSpPr>
          <p:cNvPr id="9" name="TextBox 8">
            <a:extLst>
              <a:ext uri="{FF2B5EF4-FFF2-40B4-BE49-F238E27FC236}">
                <a16:creationId xmlns:a16="http://schemas.microsoft.com/office/drawing/2014/main" id="{BE2BA737-1772-41D6-8707-6CAB518DB16C}"/>
              </a:ext>
            </a:extLst>
          </p:cNvPr>
          <p:cNvSpPr txBox="1"/>
          <p:nvPr/>
        </p:nvSpPr>
        <p:spPr>
          <a:xfrm>
            <a:off x="3462329" y="2945438"/>
            <a:ext cx="1859612" cy="369332"/>
          </a:xfrm>
          <a:prstGeom prst="rect">
            <a:avLst/>
          </a:prstGeom>
          <a:noFill/>
        </p:spPr>
        <p:txBody>
          <a:bodyPr wrap="none" rtlCol="0">
            <a:spAutoFit/>
          </a:bodyPr>
          <a:lstStyle/>
          <a:p>
            <a:r>
              <a:rPr lang="en-US" b="1" dirty="0" err="1">
                <a:latin typeface="+mj-lt"/>
              </a:rPr>
              <a:t>Jupyter</a:t>
            </a:r>
            <a:r>
              <a:rPr lang="en-US" b="1" dirty="0">
                <a:latin typeface="+mj-lt"/>
              </a:rPr>
              <a:t> Notebook</a:t>
            </a:r>
            <a:endParaRPr lang="en-DE" b="1" dirty="0">
              <a:latin typeface="+mj-lt"/>
            </a:endParaRPr>
          </a:p>
        </p:txBody>
      </p:sp>
      <p:sp>
        <p:nvSpPr>
          <p:cNvPr id="10" name="Rectangle 9">
            <a:extLst>
              <a:ext uri="{FF2B5EF4-FFF2-40B4-BE49-F238E27FC236}">
                <a16:creationId xmlns:a16="http://schemas.microsoft.com/office/drawing/2014/main" id="{7B27AA99-8CCE-4327-8225-F2E4ABFD6DE9}"/>
              </a:ext>
            </a:extLst>
          </p:cNvPr>
          <p:cNvSpPr/>
          <p:nvPr/>
        </p:nvSpPr>
        <p:spPr>
          <a:xfrm>
            <a:off x="1628273" y="1995488"/>
            <a:ext cx="4427621" cy="3834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C84F78B1-9FA5-4D16-A65D-D7EEF2BA0C0B}"/>
              </a:ext>
            </a:extLst>
          </p:cNvPr>
          <p:cNvSpPr txBox="1"/>
          <p:nvPr/>
        </p:nvSpPr>
        <p:spPr>
          <a:xfrm>
            <a:off x="5414210" y="2108146"/>
            <a:ext cx="574196" cy="369332"/>
          </a:xfrm>
          <a:prstGeom prst="rect">
            <a:avLst/>
          </a:prstGeom>
          <a:noFill/>
        </p:spPr>
        <p:txBody>
          <a:bodyPr wrap="none" rtlCol="0">
            <a:spAutoFit/>
          </a:bodyPr>
          <a:lstStyle/>
          <a:p>
            <a:r>
              <a:rPr lang="en-US" b="1" dirty="0">
                <a:latin typeface="+mj-lt"/>
              </a:rPr>
              <a:t>CPU</a:t>
            </a:r>
            <a:endParaRPr lang="en-DE" b="1" dirty="0">
              <a:latin typeface="+mj-lt"/>
            </a:endParaRPr>
          </a:p>
        </p:txBody>
      </p:sp>
      <p:sp>
        <p:nvSpPr>
          <p:cNvPr id="12" name="Rectangle 11">
            <a:extLst>
              <a:ext uri="{FF2B5EF4-FFF2-40B4-BE49-F238E27FC236}">
                <a16:creationId xmlns:a16="http://schemas.microsoft.com/office/drawing/2014/main" id="{E0E5A7BA-71ED-4D11-9122-C57D242A4FFE}"/>
              </a:ext>
            </a:extLst>
          </p:cNvPr>
          <p:cNvSpPr/>
          <p:nvPr/>
        </p:nvSpPr>
        <p:spPr>
          <a:xfrm>
            <a:off x="6894094" y="2941972"/>
            <a:ext cx="3681663" cy="2887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3" name="Straight Arrow Connector 12">
            <a:extLst>
              <a:ext uri="{FF2B5EF4-FFF2-40B4-BE49-F238E27FC236}">
                <a16:creationId xmlns:a16="http://schemas.microsoft.com/office/drawing/2014/main" id="{5E79F48C-1DA0-4DB9-8DA7-0E29281FE9CE}"/>
              </a:ext>
            </a:extLst>
          </p:cNvPr>
          <p:cNvCxnSpPr/>
          <p:nvPr/>
        </p:nvCxnSpPr>
        <p:spPr>
          <a:xfrm>
            <a:off x="5414210" y="3727854"/>
            <a:ext cx="24115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422D8B-3AAF-4115-9924-2B23ABB6A798}"/>
              </a:ext>
            </a:extLst>
          </p:cNvPr>
          <p:cNvCxnSpPr/>
          <p:nvPr/>
        </p:nvCxnSpPr>
        <p:spPr>
          <a:xfrm>
            <a:off x="5414209" y="4802675"/>
            <a:ext cx="24115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40FFB55-9822-4ACB-90F6-396B6F708CE4}"/>
              </a:ext>
            </a:extLst>
          </p:cNvPr>
          <p:cNvCxnSpPr>
            <a:cxnSpLocks/>
          </p:cNvCxnSpPr>
          <p:nvPr/>
        </p:nvCxnSpPr>
        <p:spPr>
          <a:xfrm flipH="1">
            <a:off x="5414209" y="3944604"/>
            <a:ext cx="24115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A45479-3D17-44DF-A3BE-9AE33C874034}"/>
              </a:ext>
            </a:extLst>
          </p:cNvPr>
          <p:cNvCxnSpPr>
            <a:cxnSpLocks/>
          </p:cNvCxnSpPr>
          <p:nvPr/>
        </p:nvCxnSpPr>
        <p:spPr>
          <a:xfrm flipH="1">
            <a:off x="5414209" y="5003566"/>
            <a:ext cx="241157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335A5A3-4216-4667-8ECE-7D5EB6A54B19}"/>
              </a:ext>
            </a:extLst>
          </p:cNvPr>
          <p:cNvSpPr txBox="1"/>
          <p:nvPr/>
        </p:nvSpPr>
        <p:spPr>
          <a:xfrm>
            <a:off x="6894094" y="4324605"/>
            <a:ext cx="1692899" cy="369332"/>
          </a:xfrm>
          <a:prstGeom prst="rect">
            <a:avLst/>
          </a:prstGeom>
          <a:noFill/>
        </p:spPr>
        <p:txBody>
          <a:bodyPr wrap="none" rtlCol="0">
            <a:spAutoFit/>
          </a:bodyPr>
          <a:lstStyle/>
          <a:p>
            <a:r>
              <a:rPr lang="en-US" b="1" dirty="0">
                <a:latin typeface="+mj-lt"/>
              </a:rPr>
              <a:t>AXI DMA Stream</a:t>
            </a:r>
            <a:endParaRPr lang="en-DE" b="1" dirty="0">
              <a:latin typeface="+mj-lt"/>
            </a:endParaRPr>
          </a:p>
        </p:txBody>
      </p:sp>
      <p:sp>
        <p:nvSpPr>
          <p:cNvPr id="18" name="TextBox 17">
            <a:extLst>
              <a:ext uri="{FF2B5EF4-FFF2-40B4-BE49-F238E27FC236}">
                <a16:creationId xmlns:a16="http://schemas.microsoft.com/office/drawing/2014/main" id="{72168426-02BA-4935-B64C-0F7E07EC42D0}"/>
              </a:ext>
            </a:extLst>
          </p:cNvPr>
          <p:cNvSpPr txBox="1"/>
          <p:nvPr/>
        </p:nvSpPr>
        <p:spPr>
          <a:xfrm>
            <a:off x="6904882" y="3249603"/>
            <a:ext cx="1692899" cy="369332"/>
          </a:xfrm>
          <a:prstGeom prst="rect">
            <a:avLst/>
          </a:prstGeom>
          <a:noFill/>
        </p:spPr>
        <p:txBody>
          <a:bodyPr wrap="none" rtlCol="0">
            <a:spAutoFit/>
          </a:bodyPr>
          <a:lstStyle/>
          <a:p>
            <a:r>
              <a:rPr lang="en-US" b="1" dirty="0">
                <a:latin typeface="+mj-lt"/>
              </a:rPr>
              <a:t>AXI DMA Stream</a:t>
            </a:r>
            <a:endParaRPr lang="en-DE" b="1" dirty="0">
              <a:latin typeface="+mj-lt"/>
            </a:endParaRPr>
          </a:p>
        </p:txBody>
      </p:sp>
      <p:sp>
        <p:nvSpPr>
          <p:cNvPr id="19" name="TextBox 18">
            <a:extLst>
              <a:ext uri="{FF2B5EF4-FFF2-40B4-BE49-F238E27FC236}">
                <a16:creationId xmlns:a16="http://schemas.microsoft.com/office/drawing/2014/main" id="{34AA8BC9-98F9-40F4-BB11-F7C42E2E7822}"/>
              </a:ext>
            </a:extLst>
          </p:cNvPr>
          <p:cNvSpPr txBox="1"/>
          <p:nvPr/>
        </p:nvSpPr>
        <p:spPr>
          <a:xfrm>
            <a:off x="9823023" y="3034033"/>
            <a:ext cx="675185" cy="369332"/>
          </a:xfrm>
          <a:prstGeom prst="rect">
            <a:avLst/>
          </a:prstGeom>
          <a:noFill/>
        </p:spPr>
        <p:txBody>
          <a:bodyPr wrap="none" rtlCol="0">
            <a:spAutoFit/>
          </a:bodyPr>
          <a:lstStyle/>
          <a:p>
            <a:r>
              <a:rPr lang="en-US" b="1" dirty="0">
                <a:latin typeface="+mj-lt"/>
              </a:rPr>
              <a:t>FPGA</a:t>
            </a:r>
            <a:endParaRPr lang="en-DE" b="1" dirty="0">
              <a:latin typeface="+mj-lt"/>
            </a:endParaRPr>
          </a:p>
        </p:txBody>
      </p:sp>
      <p:sp>
        <p:nvSpPr>
          <p:cNvPr id="20" name="Rectangle 19">
            <a:extLst>
              <a:ext uri="{FF2B5EF4-FFF2-40B4-BE49-F238E27FC236}">
                <a16:creationId xmlns:a16="http://schemas.microsoft.com/office/drawing/2014/main" id="{78BB4DA7-9AEB-4431-A424-44258EEA03AB}"/>
              </a:ext>
            </a:extLst>
          </p:cNvPr>
          <p:cNvSpPr/>
          <p:nvPr/>
        </p:nvSpPr>
        <p:spPr>
          <a:xfrm>
            <a:off x="1507958" y="1835067"/>
            <a:ext cx="9176084" cy="41228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TextBox 20">
            <a:extLst>
              <a:ext uri="{FF2B5EF4-FFF2-40B4-BE49-F238E27FC236}">
                <a16:creationId xmlns:a16="http://schemas.microsoft.com/office/drawing/2014/main" id="{816C8E4B-CBEF-4D83-A5ED-80826785A40E}"/>
              </a:ext>
            </a:extLst>
          </p:cNvPr>
          <p:cNvSpPr txBox="1"/>
          <p:nvPr/>
        </p:nvSpPr>
        <p:spPr>
          <a:xfrm>
            <a:off x="9900572" y="1903609"/>
            <a:ext cx="699679" cy="369332"/>
          </a:xfrm>
          <a:prstGeom prst="rect">
            <a:avLst/>
          </a:prstGeom>
          <a:noFill/>
        </p:spPr>
        <p:txBody>
          <a:bodyPr wrap="none" rtlCol="0">
            <a:spAutoFit/>
          </a:bodyPr>
          <a:lstStyle/>
          <a:p>
            <a:r>
              <a:rPr lang="en-US" b="1" dirty="0">
                <a:latin typeface="+mj-lt"/>
              </a:rPr>
              <a:t>PYNQ</a:t>
            </a:r>
            <a:endParaRPr lang="en-DE" b="1" dirty="0">
              <a:latin typeface="+mj-lt"/>
            </a:endParaRPr>
          </a:p>
        </p:txBody>
      </p:sp>
      <p:sp>
        <p:nvSpPr>
          <p:cNvPr id="22" name="TextBox 21">
            <a:extLst>
              <a:ext uri="{FF2B5EF4-FFF2-40B4-BE49-F238E27FC236}">
                <a16:creationId xmlns:a16="http://schemas.microsoft.com/office/drawing/2014/main" id="{3C1CFBD3-F617-49BB-BAD2-3C67000F5D0A}"/>
              </a:ext>
            </a:extLst>
          </p:cNvPr>
          <p:cNvSpPr txBox="1"/>
          <p:nvPr/>
        </p:nvSpPr>
        <p:spPr>
          <a:xfrm>
            <a:off x="2121569" y="4201096"/>
            <a:ext cx="2334126" cy="369332"/>
          </a:xfrm>
          <a:prstGeom prst="rect">
            <a:avLst/>
          </a:prstGeom>
          <a:noFill/>
          <a:ln>
            <a:solidFill>
              <a:schemeClr val="tx1"/>
            </a:solidFill>
            <a:prstDash val="dash"/>
          </a:ln>
        </p:spPr>
        <p:txBody>
          <a:bodyPr wrap="square" rtlCol="0">
            <a:spAutoFit/>
          </a:bodyPr>
          <a:lstStyle/>
          <a:p>
            <a:pPr algn="ctr"/>
            <a:r>
              <a:rPr lang="en-US" dirty="0">
                <a:solidFill>
                  <a:schemeClr val="bg2">
                    <a:lumMod val="75000"/>
                  </a:schemeClr>
                </a:solidFill>
                <a:latin typeface="+mj-lt"/>
              </a:rPr>
              <a:t>Kernel Function</a:t>
            </a:r>
            <a:endParaRPr lang="en-DE" dirty="0">
              <a:solidFill>
                <a:schemeClr val="bg2">
                  <a:lumMod val="75000"/>
                </a:schemeClr>
              </a:solidFill>
              <a:latin typeface="+mj-lt"/>
            </a:endParaRPr>
          </a:p>
        </p:txBody>
      </p:sp>
      <p:sp>
        <p:nvSpPr>
          <p:cNvPr id="23" name="TextBox 22">
            <a:extLst>
              <a:ext uri="{FF2B5EF4-FFF2-40B4-BE49-F238E27FC236}">
                <a16:creationId xmlns:a16="http://schemas.microsoft.com/office/drawing/2014/main" id="{2ACD5215-322A-490F-9392-930BAEF5D1CC}"/>
              </a:ext>
            </a:extLst>
          </p:cNvPr>
          <p:cNvSpPr txBox="1"/>
          <p:nvPr/>
        </p:nvSpPr>
        <p:spPr>
          <a:xfrm>
            <a:off x="2121569" y="4860199"/>
            <a:ext cx="2334126" cy="369332"/>
          </a:xfrm>
          <a:prstGeom prst="rect">
            <a:avLst/>
          </a:prstGeom>
          <a:noFill/>
          <a:ln>
            <a:solidFill>
              <a:schemeClr val="tx1"/>
            </a:solidFill>
            <a:prstDash val="dash"/>
          </a:ln>
        </p:spPr>
        <p:txBody>
          <a:bodyPr wrap="square" rtlCol="0">
            <a:spAutoFit/>
          </a:bodyPr>
          <a:lstStyle/>
          <a:p>
            <a:pPr algn="ctr"/>
            <a:r>
              <a:rPr lang="en-US" dirty="0">
                <a:solidFill>
                  <a:schemeClr val="bg2">
                    <a:lumMod val="75000"/>
                  </a:schemeClr>
                </a:solidFill>
                <a:latin typeface="+mj-lt"/>
              </a:rPr>
              <a:t>Predict Function</a:t>
            </a:r>
            <a:endParaRPr lang="en-DE" dirty="0">
              <a:solidFill>
                <a:schemeClr val="bg2">
                  <a:lumMod val="75000"/>
                </a:schemeClr>
              </a:solidFill>
              <a:latin typeface="+mj-lt"/>
            </a:endParaRPr>
          </a:p>
        </p:txBody>
      </p:sp>
      <p:sp>
        <p:nvSpPr>
          <p:cNvPr id="3" name="Date Placeholder 2">
            <a:extLst>
              <a:ext uri="{FF2B5EF4-FFF2-40B4-BE49-F238E27FC236}">
                <a16:creationId xmlns:a16="http://schemas.microsoft.com/office/drawing/2014/main" id="{8DEFB128-3FC4-4356-B882-A93CA8CCCDD6}"/>
              </a:ext>
            </a:extLst>
          </p:cNvPr>
          <p:cNvSpPr>
            <a:spLocks noGrp="1"/>
          </p:cNvSpPr>
          <p:nvPr>
            <p:ph type="dt" sz="half" idx="10"/>
          </p:nvPr>
        </p:nvSpPr>
        <p:spPr/>
        <p:txBody>
          <a:bodyPr/>
          <a:lstStyle/>
          <a:p>
            <a:fld id="{ABD2E263-D122-4F66-9D44-1E844D04E04F}" type="datetime8">
              <a:rPr lang="en-DE" smtClean="0"/>
              <a:t>29/09/2019 17:57</a:t>
            </a:fld>
            <a:endParaRPr lang="en-DE"/>
          </a:p>
        </p:txBody>
      </p:sp>
      <p:sp>
        <p:nvSpPr>
          <p:cNvPr id="24" name="Footer Placeholder 23">
            <a:extLst>
              <a:ext uri="{FF2B5EF4-FFF2-40B4-BE49-F238E27FC236}">
                <a16:creationId xmlns:a16="http://schemas.microsoft.com/office/drawing/2014/main" id="{9F7E5FD6-62A1-450D-8817-92D97B60A7DF}"/>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25" name="Slide Number Placeholder 24">
            <a:extLst>
              <a:ext uri="{FF2B5EF4-FFF2-40B4-BE49-F238E27FC236}">
                <a16:creationId xmlns:a16="http://schemas.microsoft.com/office/drawing/2014/main" id="{924EDEAD-F64B-4909-B8B5-FC8CB40DAAA0}"/>
              </a:ext>
            </a:extLst>
          </p:cNvPr>
          <p:cNvSpPr>
            <a:spLocks noGrp="1"/>
          </p:cNvSpPr>
          <p:nvPr>
            <p:ph type="sldNum" sz="quarter" idx="12"/>
          </p:nvPr>
        </p:nvSpPr>
        <p:spPr/>
        <p:txBody>
          <a:bodyPr/>
          <a:lstStyle/>
          <a:p>
            <a:fld id="{10F82124-9730-401F-8741-507C0EA7BA73}" type="slidenum">
              <a:rPr lang="en-DE" smtClean="0"/>
              <a:t>30</a:t>
            </a:fld>
            <a:endParaRPr lang="en-DE"/>
          </a:p>
        </p:txBody>
      </p:sp>
    </p:spTree>
    <p:extLst>
      <p:ext uri="{BB962C8B-B14F-4D97-AF65-F5344CB8AC3E}">
        <p14:creationId xmlns:p14="http://schemas.microsoft.com/office/powerpoint/2010/main" val="8971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P spid="10" grpId="0" animBg="1"/>
      <p:bldP spid="11" grpId="0"/>
      <p:bldP spid="12" grpId="0" animBg="1"/>
      <p:bldP spid="17" grpId="0"/>
      <p:bldP spid="18" grpId="0"/>
      <p:bldP spid="19" grpId="0"/>
      <p:bldP spid="20" grpId="0" animBg="1"/>
      <p:bldP spid="21" grpId="0"/>
      <p:bldP spid="22"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F565-6159-49ED-9A82-DA2832EA7C6A}"/>
              </a:ext>
            </a:extLst>
          </p:cNvPr>
          <p:cNvSpPr>
            <a:spLocks noGrp="1"/>
          </p:cNvSpPr>
          <p:nvPr>
            <p:ph type="title"/>
          </p:nvPr>
        </p:nvSpPr>
        <p:spPr/>
        <p:txBody>
          <a:bodyPr/>
          <a:lstStyle/>
          <a:p>
            <a:r>
              <a:rPr lang="en-US" b="1" dirty="0"/>
              <a:t>Kernel Function</a:t>
            </a:r>
            <a:endParaRPr lang="en-DE" b="1" dirty="0"/>
          </a:p>
        </p:txBody>
      </p:sp>
      <p:sp>
        <p:nvSpPr>
          <p:cNvPr id="4" name="Date Placeholder 3">
            <a:extLst>
              <a:ext uri="{FF2B5EF4-FFF2-40B4-BE49-F238E27FC236}">
                <a16:creationId xmlns:a16="http://schemas.microsoft.com/office/drawing/2014/main" id="{DB15C249-0F1F-430E-ABC0-B5FD910385C7}"/>
              </a:ext>
            </a:extLst>
          </p:cNvPr>
          <p:cNvSpPr>
            <a:spLocks noGrp="1"/>
          </p:cNvSpPr>
          <p:nvPr>
            <p:ph type="dt" sz="half" idx="10"/>
          </p:nvPr>
        </p:nvSpPr>
        <p:spPr/>
        <p:txBody>
          <a:bodyPr/>
          <a:lstStyle/>
          <a:p>
            <a:fld id="{28465133-06FE-4322-B4FA-84BD79201CE7}" type="datetime8">
              <a:rPr lang="en-DE" smtClean="0"/>
              <a:t>29/09/2019 17:57</a:t>
            </a:fld>
            <a:endParaRPr lang="en-DE"/>
          </a:p>
        </p:txBody>
      </p:sp>
      <p:sp>
        <p:nvSpPr>
          <p:cNvPr id="5" name="Footer Placeholder 4">
            <a:extLst>
              <a:ext uri="{FF2B5EF4-FFF2-40B4-BE49-F238E27FC236}">
                <a16:creationId xmlns:a16="http://schemas.microsoft.com/office/drawing/2014/main" id="{FE387A9C-5D7F-4446-ADE3-EF9C00F62FF2}"/>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404AAACF-BA13-4B23-9D9C-0BF2EDA6FE69}"/>
              </a:ext>
            </a:extLst>
          </p:cNvPr>
          <p:cNvSpPr>
            <a:spLocks noGrp="1"/>
          </p:cNvSpPr>
          <p:nvPr>
            <p:ph type="sldNum" sz="quarter" idx="12"/>
          </p:nvPr>
        </p:nvSpPr>
        <p:spPr/>
        <p:txBody>
          <a:bodyPr/>
          <a:lstStyle/>
          <a:p>
            <a:fld id="{10F82124-9730-401F-8741-507C0EA7BA73}" type="slidenum">
              <a:rPr lang="en-DE" smtClean="0"/>
              <a:t>31</a:t>
            </a:fld>
            <a:endParaRPr lang="en-DE"/>
          </a:p>
        </p:txBody>
      </p:sp>
      <p:sp>
        <p:nvSpPr>
          <p:cNvPr id="9" name="Rectangle 3">
            <a:extLst>
              <a:ext uri="{FF2B5EF4-FFF2-40B4-BE49-F238E27FC236}">
                <a16:creationId xmlns:a16="http://schemas.microsoft.com/office/drawing/2014/main" id="{7B71C24E-50B6-40E5-8CFF-60C071E9E35B}"/>
              </a:ext>
            </a:extLst>
          </p:cNvPr>
          <p:cNvSpPr>
            <a:spLocks noChangeArrowheads="1"/>
          </p:cNvSpPr>
          <p:nvPr/>
        </p:nvSpPr>
        <p:spPr bwMode="auto">
          <a:xfrm>
            <a:off x="3308238" y="3008166"/>
            <a:ext cx="3639493"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200" b="1" i="0" u="none" strike="noStrike" cap="none" normalizeH="0" baseline="0" dirty="0">
                <a:ln>
                  <a:noFill/>
                </a:ln>
                <a:solidFill>
                  <a:srgbClr val="000080"/>
                </a:solidFill>
                <a:effectLst/>
                <a:latin typeface="Consolas" panose="020B0609020204030204" pitchFamily="49" charset="0"/>
              </a:rPr>
              <a:t>def </a:t>
            </a:r>
            <a:r>
              <a:rPr kumimoji="0" lang="en-DE" altLang="en-DE" sz="1200" b="0" i="0" u="none" strike="noStrike" cap="none" normalizeH="0" baseline="0" dirty="0" err="1">
                <a:ln>
                  <a:noFill/>
                </a:ln>
                <a:solidFill>
                  <a:srgbClr val="000000"/>
                </a:solidFill>
                <a:effectLst/>
                <a:latin typeface="Consolas" panose="020B0609020204030204" pitchFamily="49" charset="0"/>
              </a:rPr>
              <a:t>kernel_matrix</a:t>
            </a:r>
            <a:r>
              <a:rPr kumimoji="0" lang="en-DE" altLang="en-DE" sz="1200" b="0" i="0" u="none" strike="noStrike" cap="none" normalizeH="0" baseline="0" dirty="0">
                <a:ln>
                  <a:noFill/>
                </a:ln>
                <a:solidFill>
                  <a:srgbClr val="000000"/>
                </a:solidFill>
                <a:effectLst/>
                <a:latin typeface="Consolas" panose="020B0609020204030204" pitchFamily="49" charset="0"/>
              </a:rPr>
              <a:t>(</a:t>
            </a:r>
            <a:r>
              <a:rPr kumimoji="0" lang="en-DE" altLang="en-DE" sz="1200" b="0" i="0" u="none" strike="noStrike" cap="none" normalizeH="0" baseline="0" dirty="0">
                <a:ln>
                  <a:noFill/>
                </a:ln>
                <a:solidFill>
                  <a:srgbClr val="94558D"/>
                </a:solidFill>
                <a:effectLst/>
                <a:latin typeface="Consolas" panose="020B0609020204030204" pitchFamily="49" charset="0"/>
              </a:rPr>
              <a:t>self</a:t>
            </a:r>
            <a:r>
              <a:rPr kumimoji="0" lang="en-DE" altLang="en-DE" sz="1200" b="0" i="0" u="none" strike="noStrike" cap="none" normalizeH="0" baseline="0" dirty="0">
                <a:ln>
                  <a:noFill/>
                </a:ln>
                <a:solidFill>
                  <a:srgbClr val="000000"/>
                </a:solidFill>
                <a:effectLst/>
                <a:latin typeface="Consolas" panose="020B0609020204030204" pitchFamily="49" charset="0"/>
              </a:rPr>
              <a:t>, X, index):</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result = </a:t>
            </a:r>
            <a:r>
              <a:rPr kumimoji="0" lang="en-DE" altLang="en-DE" sz="1200" b="0" i="0" u="none" strike="noStrike" cap="none" normalizeH="0" baseline="0" dirty="0" err="1">
                <a:ln>
                  <a:noFill/>
                </a:ln>
                <a:solidFill>
                  <a:srgbClr val="000000"/>
                </a:solidFill>
                <a:effectLst/>
                <a:latin typeface="Consolas" panose="020B0609020204030204" pitchFamily="49" charset="0"/>
              </a:rPr>
              <a:t>np.zeros</a:t>
            </a:r>
            <a:r>
              <a:rPr kumimoji="0" lang="en-DE" altLang="en-DE" sz="1200" b="0" i="0" u="none" strike="noStrike" cap="none" normalizeH="0" baseline="0" dirty="0">
                <a:ln>
                  <a:noFill/>
                </a:ln>
                <a:solidFill>
                  <a:srgbClr val="000000"/>
                </a:solidFill>
                <a:effectLst/>
                <a:latin typeface="Consolas" panose="020B0609020204030204" pitchFamily="49" charset="0"/>
              </a:rPr>
              <a:t>(</a:t>
            </a:r>
            <a:r>
              <a:rPr kumimoji="0" lang="en-DE" altLang="en-DE" sz="1200" b="0" i="0" u="none" strike="noStrike" cap="none" normalizeH="0" baseline="0" dirty="0" err="1">
                <a:ln>
                  <a:noFill/>
                </a:ln>
                <a:solidFill>
                  <a:srgbClr val="000000"/>
                </a:solidFill>
                <a:effectLst/>
                <a:latin typeface="Consolas" panose="020B0609020204030204" pitchFamily="49" charset="0"/>
              </a:rPr>
              <a:t>X.shape</a:t>
            </a:r>
            <a:r>
              <a:rPr kumimoji="0" lang="en-DE" altLang="en-DE" sz="1200" b="0" i="0" u="none" strike="noStrike" cap="none" normalizeH="0" baseline="0" dirty="0">
                <a:ln>
                  <a:noFill/>
                </a:ln>
                <a:solidFill>
                  <a:srgbClr val="000000"/>
                </a:solidFill>
                <a:effectLst/>
                <a:latin typeface="Consolas" panose="020B0609020204030204" pitchFamily="49" charset="0"/>
              </a:rPr>
              <a:t>[</a:t>
            </a:r>
            <a:r>
              <a:rPr kumimoji="0" lang="en-DE" altLang="en-DE" sz="1200" b="0" i="0" u="none" strike="noStrike" cap="none" normalizeH="0" baseline="0" dirty="0">
                <a:ln>
                  <a:noFill/>
                </a:ln>
                <a:solidFill>
                  <a:srgbClr val="0000FF"/>
                </a:solidFill>
                <a:effectLst/>
                <a:latin typeface="Consolas" panose="020B0609020204030204" pitchFamily="49" charset="0"/>
              </a:rPr>
              <a:t>0</a:t>
            </a:r>
            <a:r>
              <a:rPr kumimoji="0" lang="en-DE" altLang="en-DE" sz="1200" b="0" i="0" u="none" strike="noStrike" cap="none" normalizeH="0" baseline="0" dirty="0">
                <a:ln>
                  <a:noFill/>
                </a:ln>
                <a:solidFill>
                  <a:srgbClr val="000000"/>
                </a:solidFill>
                <a:effectLst/>
                <a:latin typeface="Consolas" panose="020B0609020204030204" pitchFamily="49" charset="0"/>
              </a:rPr>
              <a: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0" i="0" u="none" strike="noStrike" cap="none" normalizeH="0" baseline="0" dirty="0" err="1">
                <a:ln>
                  <a:noFill/>
                </a:ln>
                <a:solidFill>
                  <a:srgbClr val="000000"/>
                </a:solidFill>
                <a:effectLst/>
                <a:latin typeface="Consolas" panose="020B0609020204030204" pitchFamily="49" charset="0"/>
              </a:rPr>
              <a:t>x_i</a:t>
            </a:r>
            <a:r>
              <a:rPr kumimoji="0" lang="en-DE" altLang="en-DE" sz="1200" b="0" i="0" u="none" strike="noStrike" cap="none" normalizeH="0" baseline="0" dirty="0">
                <a:ln>
                  <a:noFill/>
                </a:ln>
                <a:solidFill>
                  <a:srgbClr val="000000"/>
                </a:solidFill>
                <a:effectLst/>
                <a:latin typeface="Consolas" panose="020B0609020204030204" pitchFamily="49" charset="0"/>
              </a:rPr>
              <a:t> = X[index, :]</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for </a:t>
            </a:r>
            <a:r>
              <a:rPr kumimoji="0" lang="en-DE" altLang="en-DE" sz="1200" b="0" i="0" u="none" strike="noStrike" cap="none" normalizeH="0" baseline="0" dirty="0">
                <a:ln>
                  <a:noFill/>
                </a:ln>
                <a:solidFill>
                  <a:srgbClr val="000000"/>
                </a:solidFill>
                <a:effectLst/>
                <a:latin typeface="Consolas" panose="020B0609020204030204" pitchFamily="49" charset="0"/>
              </a:rPr>
              <a:t>j, </a:t>
            </a:r>
            <a:r>
              <a:rPr kumimoji="0" lang="en-DE" altLang="en-DE" sz="1200" b="0" i="0" u="none" strike="noStrike" cap="none" normalizeH="0" baseline="0" dirty="0" err="1">
                <a:ln>
                  <a:noFill/>
                </a:ln>
                <a:solidFill>
                  <a:srgbClr val="000000"/>
                </a:solidFill>
                <a:effectLst/>
                <a:latin typeface="Consolas" panose="020B0609020204030204" pitchFamily="49" charset="0"/>
              </a:rPr>
              <a:t>x_j</a:t>
            </a: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in </a:t>
            </a:r>
            <a:r>
              <a:rPr kumimoji="0" lang="en-DE" altLang="en-DE" sz="1200" b="0" i="0" u="none" strike="noStrike" cap="none" normalizeH="0" baseline="0" dirty="0">
                <a:ln>
                  <a:noFill/>
                </a:ln>
                <a:solidFill>
                  <a:srgbClr val="000080"/>
                </a:solidFill>
                <a:effectLst/>
                <a:latin typeface="Consolas" panose="020B0609020204030204" pitchFamily="49" charset="0"/>
              </a:rPr>
              <a:t>enumerate</a:t>
            </a:r>
            <a:r>
              <a:rPr kumimoji="0" lang="en-DE" altLang="en-DE" sz="1200" b="0" i="0" u="none" strike="noStrike" cap="none" normalizeH="0" baseline="0" dirty="0">
                <a:ln>
                  <a:noFill/>
                </a:ln>
                <a:solidFill>
                  <a:srgbClr val="000000"/>
                </a:solidFill>
                <a:effectLst/>
                <a:latin typeface="Consolas" panose="020B0609020204030204" pitchFamily="49" charset="0"/>
              </a:rPr>
              <a:t>(X):</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result[j] = </a:t>
            </a:r>
            <a:r>
              <a:rPr kumimoji="0" lang="en-DE" altLang="en-DE" sz="1200" b="0" i="0" u="none" strike="noStrike" cap="none" normalizeH="0" baseline="0" dirty="0" err="1">
                <a:ln>
                  <a:noFill/>
                </a:ln>
                <a:solidFill>
                  <a:srgbClr val="94558D"/>
                </a:solidFill>
                <a:effectLst/>
                <a:latin typeface="Consolas" panose="020B0609020204030204" pitchFamily="49" charset="0"/>
              </a:rPr>
              <a:t>self</a:t>
            </a:r>
            <a:r>
              <a:rPr kumimoji="0" lang="en-DE" altLang="en-DE" sz="1200" b="0" i="0" u="none" strike="noStrike" cap="none" normalizeH="0" baseline="0" dirty="0" err="1">
                <a:ln>
                  <a:noFill/>
                </a:ln>
                <a:solidFill>
                  <a:srgbClr val="000000"/>
                </a:solidFill>
                <a:effectLst/>
                <a:latin typeface="Consolas" panose="020B0609020204030204" pitchFamily="49" charset="0"/>
              </a:rPr>
              <a:t>.kernel</a:t>
            </a:r>
            <a:r>
              <a:rPr kumimoji="0" lang="en-DE" altLang="en-DE" sz="1200" b="0" i="0" u="none" strike="noStrike" cap="none" normalizeH="0" baseline="0" dirty="0">
                <a:ln>
                  <a:noFill/>
                </a:ln>
                <a:solidFill>
                  <a:srgbClr val="000000"/>
                </a:solidFill>
                <a:effectLst/>
                <a:latin typeface="Consolas" panose="020B0609020204030204" pitchFamily="49" charset="0"/>
              </a:rPr>
              <a:t>(</a:t>
            </a:r>
            <a:r>
              <a:rPr kumimoji="0" lang="en-DE" altLang="en-DE" sz="1200" b="0" i="0" u="none" strike="noStrike" cap="none" normalizeH="0" baseline="0" dirty="0" err="1">
                <a:ln>
                  <a:noFill/>
                </a:ln>
                <a:solidFill>
                  <a:srgbClr val="000000"/>
                </a:solidFill>
                <a:effectLst/>
                <a:latin typeface="Consolas" panose="020B0609020204030204" pitchFamily="49" charset="0"/>
              </a:rPr>
              <a:t>x_i</a:t>
            </a: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0" i="0" u="none" strike="noStrike" cap="none" normalizeH="0" baseline="0" dirty="0" err="1">
                <a:ln>
                  <a:noFill/>
                </a:ln>
                <a:solidFill>
                  <a:srgbClr val="000000"/>
                </a:solidFill>
                <a:effectLst/>
                <a:latin typeface="Consolas" panose="020B0609020204030204" pitchFamily="49" charset="0"/>
              </a:rPr>
              <a:t>x_j</a:t>
            </a:r>
            <a:r>
              <a:rPr kumimoji="0" lang="en-DE" altLang="en-DE" sz="1200" b="0" i="0" u="none" strike="noStrike" cap="none" normalizeH="0" baseline="0" dirty="0">
                <a:ln>
                  <a:noFill/>
                </a:ln>
                <a:solidFill>
                  <a:srgbClr val="000000"/>
                </a:solidFill>
                <a:effectLst/>
                <a:latin typeface="Consolas" panose="020B0609020204030204" pitchFamily="49" charset="0"/>
              </a:rPr>
              <a: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return </a:t>
            </a:r>
            <a:r>
              <a:rPr kumimoji="0" lang="en-DE" altLang="en-DE" sz="1200" b="0" i="0" u="none" strike="noStrike" cap="none" normalizeH="0" baseline="0" dirty="0">
                <a:ln>
                  <a:noFill/>
                </a:ln>
                <a:solidFill>
                  <a:srgbClr val="000000"/>
                </a:solidFill>
                <a:effectLst/>
                <a:latin typeface="Consolas" panose="020B0609020204030204" pitchFamily="49" charset="0"/>
              </a:rPr>
              <a:t>result</a:t>
            </a:r>
            <a:endParaRPr kumimoji="0" lang="en-DE" altLang="en-DE" sz="2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6D56D0CE-9B2B-41A4-83C0-84ED13847904}"/>
              </a:ext>
            </a:extLst>
          </p:cNvPr>
          <p:cNvSpPr>
            <a:spLocks noChangeArrowheads="1"/>
          </p:cNvSpPr>
          <p:nvPr/>
        </p:nvSpPr>
        <p:spPr bwMode="auto">
          <a:xfrm>
            <a:off x="7009351" y="2898960"/>
            <a:ext cx="506411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200" b="1" i="0" u="none" strike="noStrike" cap="none" normalizeH="0" baseline="0" dirty="0">
                <a:ln>
                  <a:noFill/>
                </a:ln>
                <a:solidFill>
                  <a:srgbClr val="000080"/>
                </a:solidFill>
                <a:effectLst/>
                <a:latin typeface="Consolas" panose="020B0609020204030204" pitchFamily="49" charset="0"/>
              </a:rPr>
              <a:t>class </a:t>
            </a:r>
            <a:r>
              <a:rPr kumimoji="0" lang="en-DE" altLang="en-DE" sz="1200" b="0" i="0" u="none" strike="noStrike" cap="none" normalizeH="0" baseline="0" dirty="0">
                <a:ln>
                  <a:noFill/>
                </a:ln>
                <a:solidFill>
                  <a:srgbClr val="000000"/>
                </a:solidFill>
                <a:effectLst/>
                <a:latin typeface="Consolas" panose="020B0609020204030204" pitchFamily="49" charset="0"/>
              </a:rPr>
              <a:t>kernels(</a:t>
            </a:r>
            <a:r>
              <a:rPr kumimoji="0" lang="en-DE" altLang="en-DE" sz="1200" b="0" i="0" u="none" strike="noStrike" cap="none" normalizeH="0" baseline="0" dirty="0">
                <a:ln>
                  <a:noFill/>
                </a:ln>
                <a:solidFill>
                  <a:srgbClr val="000080"/>
                </a:solidFill>
                <a:effectLst/>
                <a:latin typeface="Consolas" panose="020B0609020204030204" pitchFamily="49" charset="0"/>
              </a:rPr>
              <a:t>object</a:t>
            </a:r>
            <a:r>
              <a:rPr kumimoji="0" lang="en-DE" altLang="en-DE" sz="1200" b="0" i="0" u="none" strike="noStrike" cap="none" normalizeH="0" baseline="0" dirty="0">
                <a:ln>
                  <a:noFill/>
                </a:ln>
                <a:solidFill>
                  <a:srgbClr val="000000"/>
                </a:solidFill>
                <a:effectLst/>
                <a:latin typeface="Consolas" panose="020B0609020204030204" pitchFamily="49" charset="0"/>
              </a:rPr>
              <a: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0" i="0" u="none" strike="noStrike" cap="none" normalizeH="0" baseline="0" dirty="0">
                <a:ln>
                  <a:noFill/>
                </a:ln>
                <a:solidFill>
                  <a:srgbClr val="0000B2"/>
                </a:solidFill>
                <a:effectLst/>
                <a:latin typeface="Consolas" panose="020B0609020204030204" pitchFamily="49" charset="0"/>
              </a:rPr>
              <a:t>@</a:t>
            </a:r>
            <a:r>
              <a:rPr kumimoji="0" lang="en-DE" altLang="en-DE" sz="1200" b="0" i="0" u="none" strike="noStrike" cap="none" normalizeH="0" baseline="0" dirty="0" err="1">
                <a:ln>
                  <a:noFill/>
                </a:ln>
                <a:solidFill>
                  <a:srgbClr val="0000B2"/>
                </a:solidFill>
                <a:effectLst/>
                <a:latin typeface="Consolas" panose="020B0609020204030204" pitchFamily="49" charset="0"/>
              </a:rPr>
              <a:t>staticmethod</a:t>
            </a:r>
            <a:br>
              <a:rPr kumimoji="0" lang="en-DE" altLang="en-DE" sz="1200" b="0" i="0" u="none" strike="noStrike" cap="none" normalizeH="0" baseline="0" dirty="0">
                <a:ln>
                  <a:noFill/>
                </a:ln>
                <a:solidFill>
                  <a:srgbClr val="0000B2"/>
                </a:solidFill>
                <a:effectLst/>
                <a:latin typeface="Consolas" panose="020B0609020204030204" pitchFamily="49" charset="0"/>
              </a:rPr>
            </a:br>
            <a:r>
              <a:rPr kumimoji="0" lang="en-DE" altLang="en-DE" sz="1200" b="0" i="0" u="none" strike="noStrike" cap="none" normalizeH="0" baseline="0" dirty="0">
                <a:ln>
                  <a:noFill/>
                </a:ln>
                <a:solidFill>
                  <a:srgbClr val="0000B2"/>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def </a:t>
            </a:r>
            <a:r>
              <a:rPr kumimoji="0" lang="en-DE" altLang="en-DE" sz="1200" b="0" i="0" u="none" strike="noStrike" cap="none" normalizeH="0" baseline="0" dirty="0" err="1">
                <a:ln>
                  <a:noFill/>
                </a:ln>
                <a:solidFill>
                  <a:srgbClr val="000000"/>
                </a:solidFill>
                <a:effectLst/>
                <a:latin typeface="Consolas" panose="020B0609020204030204" pitchFamily="49" charset="0"/>
              </a:rPr>
              <a:t>rbf</a:t>
            </a:r>
            <a:r>
              <a:rPr kumimoji="0" lang="en-DE" altLang="en-DE" sz="1200" b="0" i="0" u="none" strike="noStrike" cap="none" normalizeH="0" baseline="0" dirty="0">
                <a:ln>
                  <a:noFill/>
                </a:ln>
                <a:solidFill>
                  <a:srgbClr val="000000"/>
                </a:solidFill>
                <a:effectLst/>
                <a:latin typeface="Consolas" panose="020B0609020204030204" pitchFamily="49" charset="0"/>
              </a:rPr>
              <a:t>(gamma):</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def </a:t>
            </a:r>
            <a:r>
              <a:rPr kumimoji="0" lang="en-DE" altLang="en-DE" sz="1200" b="0" i="0" u="none" strike="noStrike" cap="none" normalizeH="0" baseline="0" dirty="0">
                <a:ln>
                  <a:noFill/>
                </a:ln>
                <a:solidFill>
                  <a:srgbClr val="000000"/>
                </a:solidFill>
                <a:effectLst/>
                <a:latin typeface="Consolas" panose="020B0609020204030204" pitchFamily="49" charset="0"/>
              </a:rPr>
              <a:t>f(x, y):</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exponent = - gamma * </a:t>
            </a:r>
            <a:r>
              <a:rPr kumimoji="0" lang="en-DE" altLang="en-DE" sz="1200" b="0" i="0" u="none" strike="noStrike" cap="none" normalizeH="0" baseline="0" dirty="0" err="1">
                <a:ln>
                  <a:noFill/>
                </a:ln>
                <a:solidFill>
                  <a:srgbClr val="000000"/>
                </a:solidFill>
                <a:effectLst/>
                <a:latin typeface="Consolas" panose="020B0609020204030204" pitchFamily="49" charset="0"/>
              </a:rPr>
              <a:t>np.linalg.norm</a:t>
            </a:r>
            <a:r>
              <a:rPr kumimoji="0" lang="en-DE" altLang="en-DE" sz="1200" b="0" i="0" u="none" strike="noStrike" cap="none" normalizeH="0" baseline="0" dirty="0">
                <a:ln>
                  <a:noFill/>
                </a:ln>
                <a:solidFill>
                  <a:srgbClr val="000000"/>
                </a:solidFill>
                <a:effectLst/>
                <a:latin typeface="Consolas" panose="020B0609020204030204" pitchFamily="49" charset="0"/>
              </a:rPr>
              <a:t>(x-y) ** </a:t>
            </a:r>
            <a:r>
              <a:rPr kumimoji="0" lang="en-DE" altLang="en-DE" sz="1200" b="0" i="0" u="none" strike="noStrike" cap="none" normalizeH="0" baseline="0" dirty="0">
                <a:ln>
                  <a:noFill/>
                </a:ln>
                <a:solidFill>
                  <a:srgbClr val="0000FF"/>
                </a:solidFill>
                <a:effectLst/>
                <a:latin typeface="Consolas" panose="020B0609020204030204" pitchFamily="49" charset="0"/>
              </a:rPr>
              <a:t>2</a:t>
            </a:r>
            <a:br>
              <a:rPr kumimoji="0" lang="en-DE" altLang="en-DE" sz="1200" b="0" i="0" u="none" strike="noStrike" cap="none" normalizeH="0" baseline="0" dirty="0">
                <a:ln>
                  <a:noFill/>
                </a:ln>
                <a:solidFill>
                  <a:srgbClr val="0000FF"/>
                </a:solidFill>
                <a:effectLst/>
                <a:latin typeface="Consolas" panose="020B0609020204030204" pitchFamily="49" charset="0"/>
              </a:rPr>
            </a:br>
            <a:r>
              <a:rPr kumimoji="0" lang="en-DE" altLang="en-DE" sz="1200" b="0" i="0" u="none" strike="noStrike" cap="none" normalizeH="0" baseline="0" dirty="0">
                <a:ln>
                  <a:noFill/>
                </a:ln>
                <a:solidFill>
                  <a:srgbClr val="0000FF"/>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return </a:t>
            </a:r>
            <a:r>
              <a:rPr kumimoji="0" lang="en-DE" altLang="en-DE" sz="1200" b="0" i="0" u="none" strike="noStrike" cap="none" normalizeH="0" baseline="0" dirty="0" err="1">
                <a:ln>
                  <a:noFill/>
                </a:ln>
                <a:solidFill>
                  <a:srgbClr val="000000"/>
                </a:solidFill>
                <a:effectLst/>
                <a:latin typeface="Consolas" panose="020B0609020204030204" pitchFamily="49" charset="0"/>
              </a:rPr>
              <a:t>np.exp</a:t>
            </a:r>
            <a:r>
              <a:rPr kumimoji="0" lang="en-DE" altLang="en-DE" sz="1200" b="0" i="0" u="none" strike="noStrike" cap="none" normalizeH="0" baseline="0" dirty="0">
                <a:ln>
                  <a:noFill/>
                </a:ln>
                <a:solidFill>
                  <a:srgbClr val="000000"/>
                </a:solidFill>
                <a:effectLst/>
                <a:latin typeface="Consolas" panose="020B0609020204030204" pitchFamily="49" charset="0"/>
              </a:rPr>
              <a:t>(exponent)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return </a:t>
            </a:r>
            <a:r>
              <a:rPr kumimoji="0" lang="en-DE" altLang="en-DE" sz="1200" b="0" i="0" u="none" strike="noStrike" cap="none" normalizeH="0" baseline="0" dirty="0">
                <a:ln>
                  <a:noFill/>
                </a:ln>
                <a:solidFill>
                  <a:srgbClr val="000000"/>
                </a:solidFill>
                <a:effectLst/>
                <a:latin typeface="Consolas" panose="020B0609020204030204" pitchFamily="49" charset="0"/>
              </a:rPr>
              <a:t>f</a:t>
            </a:r>
            <a:endParaRPr kumimoji="0" lang="en-DE" altLang="en-DE" sz="28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9E70C593-5119-4D63-A7DD-5BAF461B7B52}"/>
              </a:ext>
            </a:extLst>
          </p:cNvPr>
          <p:cNvCxnSpPr>
            <a:cxnSpLocks/>
          </p:cNvCxnSpPr>
          <p:nvPr/>
        </p:nvCxnSpPr>
        <p:spPr>
          <a:xfrm>
            <a:off x="3024383" y="3609983"/>
            <a:ext cx="43280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8107FC-5FAC-48D7-9D80-161C91A50557}"/>
              </a:ext>
            </a:extLst>
          </p:cNvPr>
          <p:cNvCxnSpPr>
            <a:cxnSpLocks/>
          </p:cNvCxnSpPr>
          <p:nvPr/>
        </p:nvCxnSpPr>
        <p:spPr>
          <a:xfrm>
            <a:off x="6722168" y="3567650"/>
            <a:ext cx="4511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13FE15F-ABBB-489A-8AA6-2016723182DB}"/>
              </a:ext>
            </a:extLst>
          </p:cNvPr>
          <p:cNvSpPr txBox="1"/>
          <p:nvPr/>
        </p:nvSpPr>
        <p:spPr>
          <a:xfrm>
            <a:off x="471246" y="3275849"/>
            <a:ext cx="2769541" cy="1538883"/>
          </a:xfrm>
          <a:prstGeom prst="rect">
            <a:avLst/>
          </a:prstGeom>
          <a:noFill/>
        </p:spPr>
        <p:txBody>
          <a:bodyPr wrap="square" rtlCol="0">
            <a:spAutoFit/>
          </a:bodyPr>
          <a:lstStyle/>
          <a:p>
            <a:pPr lvl="0" eaLnBrk="0" fontAlgn="base" hangingPunct="0">
              <a:spcBef>
                <a:spcPct val="0"/>
              </a:spcBef>
              <a:spcAft>
                <a:spcPct val="0"/>
              </a:spcAft>
            </a:pPr>
            <a:r>
              <a:rPr lang="en-DE" altLang="en-DE" sz="1200" dirty="0">
                <a:solidFill>
                  <a:srgbClr val="000000"/>
                </a:solidFill>
                <a:latin typeface="Consolas" panose="020B0609020204030204" pitchFamily="49" charset="0"/>
              </a:rPr>
              <a:t>Kik = </a:t>
            </a:r>
            <a:r>
              <a:rPr lang="en-DE" altLang="en-DE" sz="1200" dirty="0" err="1">
                <a:solidFill>
                  <a:srgbClr val="94558D"/>
                </a:solidFill>
                <a:latin typeface="Consolas" panose="020B0609020204030204" pitchFamily="49" charset="0"/>
              </a:rPr>
              <a:t>self</a:t>
            </a:r>
            <a:r>
              <a:rPr lang="en-DE" altLang="en-DE" sz="1200" dirty="0" err="1">
                <a:solidFill>
                  <a:srgbClr val="000000"/>
                </a:solidFill>
                <a:latin typeface="Consolas" panose="020B0609020204030204" pitchFamily="49" charset="0"/>
              </a:rPr>
              <a:t>.kernel_matrix</a:t>
            </a:r>
            <a:r>
              <a:rPr lang="en-DE" altLang="en-DE" sz="1200" dirty="0">
                <a:solidFill>
                  <a:srgbClr val="000000"/>
                </a:solidFill>
                <a:latin typeface="Consolas" panose="020B0609020204030204" pitchFamily="49" charset="0"/>
              </a:rPr>
              <a:t>(X, </a:t>
            </a:r>
            <a:r>
              <a:rPr lang="en-DE" altLang="en-DE" sz="1200" dirty="0" err="1">
                <a:solidFill>
                  <a:srgbClr val="000000"/>
                </a:solidFill>
                <a:latin typeface="Consolas" panose="020B0609020204030204" pitchFamily="49" charset="0"/>
              </a:rPr>
              <a:t>i</a:t>
            </a:r>
            <a:r>
              <a:rPr lang="en-DE" altLang="en-DE" sz="1200" dirty="0">
                <a:solidFill>
                  <a:srgbClr val="000000"/>
                </a:solidFill>
                <a:latin typeface="Consolas" panose="020B0609020204030204" pitchFamily="49" charset="0"/>
              </a:rPr>
              <a:t>)</a:t>
            </a:r>
            <a:endParaRPr lang="en-US" altLang="en-DE"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en-DE" sz="1200" dirty="0">
              <a:solidFill>
                <a:srgbClr val="000000"/>
              </a:solidFill>
              <a:latin typeface="Consolas" panose="020B0609020204030204" pitchFamily="49" charset="0"/>
            </a:endParaRPr>
          </a:p>
          <a:p>
            <a:pPr lvl="0" eaLnBrk="0" fontAlgn="base" hangingPunct="0">
              <a:spcBef>
                <a:spcPct val="0"/>
              </a:spcBef>
              <a:spcAft>
                <a:spcPct val="0"/>
              </a:spcAft>
            </a:pPr>
            <a:r>
              <a:rPr lang="en-DE" altLang="en-DE" sz="1200" dirty="0" err="1">
                <a:solidFill>
                  <a:srgbClr val="000000"/>
                </a:solidFill>
                <a:latin typeface="Consolas" panose="020B0609020204030204" pitchFamily="49" charset="0"/>
              </a:rPr>
              <a:t>Kjk</a:t>
            </a:r>
            <a:r>
              <a:rPr lang="en-DE" altLang="en-DE" sz="1200" dirty="0">
                <a:solidFill>
                  <a:srgbClr val="000000"/>
                </a:solidFill>
                <a:latin typeface="Consolas" panose="020B0609020204030204" pitchFamily="49" charset="0"/>
              </a:rPr>
              <a:t> = </a:t>
            </a:r>
            <a:r>
              <a:rPr lang="en-DE" altLang="en-DE" sz="1200" dirty="0" err="1">
                <a:solidFill>
                  <a:srgbClr val="94558D"/>
                </a:solidFill>
                <a:latin typeface="Consolas" panose="020B0609020204030204" pitchFamily="49" charset="0"/>
              </a:rPr>
              <a:t>self</a:t>
            </a:r>
            <a:r>
              <a:rPr lang="en-DE" altLang="en-DE" sz="1200" dirty="0" err="1">
                <a:solidFill>
                  <a:srgbClr val="000000"/>
                </a:solidFill>
                <a:latin typeface="Consolas" panose="020B0609020204030204" pitchFamily="49" charset="0"/>
              </a:rPr>
              <a:t>.kernel_matrix</a:t>
            </a:r>
            <a:r>
              <a:rPr lang="en-DE" altLang="en-DE" sz="1200" dirty="0">
                <a:solidFill>
                  <a:srgbClr val="000000"/>
                </a:solidFill>
                <a:latin typeface="Consolas" panose="020B0609020204030204" pitchFamily="49" charset="0"/>
              </a:rPr>
              <a:t>(X, j)</a:t>
            </a:r>
            <a:endParaRPr lang="en-DE" altLang="en-DE" sz="2800" dirty="0">
              <a:solidFill>
                <a:prstClr val="black"/>
              </a:solidFill>
              <a:latin typeface="Arial" panose="020B0604020202020204" pitchFamily="34" charset="0"/>
            </a:endParaRPr>
          </a:p>
          <a:p>
            <a:pPr lvl="0" eaLnBrk="0" fontAlgn="base" hangingPunct="0">
              <a:spcBef>
                <a:spcPct val="0"/>
              </a:spcBef>
              <a:spcAft>
                <a:spcPct val="0"/>
              </a:spcAft>
            </a:pPr>
            <a:endParaRPr lang="en-US" altLang="en-DE" sz="1200" dirty="0">
              <a:solidFill>
                <a:srgbClr val="000000"/>
              </a:solidFill>
              <a:latin typeface="Consolas" panose="020B0609020204030204" pitchFamily="49" charset="0"/>
            </a:endParaRPr>
          </a:p>
          <a:p>
            <a:pPr lvl="0" eaLnBrk="0" fontAlgn="base" hangingPunct="0">
              <a:spcBef>
                <a:spcPct val="0"/>
              </a:spcBef>
              <a:spcAft>
                <a:spcPct val="0"/>
              </a:spcAft>
            </a:pPr>
            <a:endParaRPr lang="en-DE" altLang="en-DE" sz="2800" dirty="0">
              <a:solidFill>
                <a:prstClr val="black"/>
              </a:solidFill>
              <a:latin typeface="Arial" panose="020B0604020202020204" pitchFamily="34" charset="0"/>
            </a:endParaRPr>
          </a:p>
          <a:p>
            <a:endParaRPr lang="en-DE" dirty="0"/>
          </a:p>
        </p:txBody>
      </p:sp>
    </p:spTree>
    <p:extLst>
      <p:ext uri="{BB962C8B-B14F-4D97-AF65-F5344CB8AC3E}">
        <p14:creationId xmlns:p14="http://schemas.microsoft.com/office/powerpoint/2010/main" val="193364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889F-D493-4EE4-8F47-8F88AEEF94A9}"/>
              </a:ext>
            </a:extLst>
          </p:cNvPr>
          <p:cNvSpPr>
            <a:spLocks noGrp="1"/>
          </p:cNvSpPr>
          <p:nvPr>
            <p:ph type="title"/>
          </p:nvPr>
        </p:nvSpPr>
        <p:spPr/>
        <p:txBody>
          <a:bodyPr/>
          <a:lstStyle/>
          <a:p>
            <a:r>
              <a:rPr lang="en-US" b="1" dirty="0"/>
              <a:t>Predict Function</a:t>
            </a:r>
            <a:endParaRPr lang="en-DE" b="1" dirty="0"/>
          </a:p>
        </p:txBody>
      </p:sp>
      <p:sp>
        <p:nvSpPr>
          <p:cNvPr id="4" name="Date Placeholder 3">
            <a:extLst>
              <a:ext uri="{FF2B5EF4-FFF2-40B4-BE49-F238E27FC236}">
                <a16:creationId xmlns:a16="http://schemas.microsoft.com/office/drawing/2014/main" id="{FAF341A8-635E-4935-97B5-616D2F793BAF}"/>
              </a:ext>
            </a:extLst>
          </p:cNvPr>
          <p:cNvSpPr>
            <a:spLocks noGrp="1"/>
          </p:cNvSpPr>
          <p:nvPr>
            <p:ph type="dt" sz="half" idx="10"/>
          </p:nvPr>
        </p:nvSpPr>
        <p:spPr/>
        <p:txBody>
          <a:bodyPr/>
          <a:lstStyle/>
          <a:p>
            <a:fld id="{9D9C3E32-BE6E-4EA8-A8E1-A8D083BBF37A}" type="datetime8">
              <a:rPr lang="en-DE" smtClean="0"/>
              <a:t>29/09/2019 17:57</a:t>
            </a:fld>
            <a:endParaRPr lang="en-DE"/>
          </a:p>
        </p:txBody>
      </p:sp>
      <p:sp>
        <p:nvSpPr>
          <p:cNvPr id="5" name="Footer Placeholder 4">
            <a:extLst>
              <a:ext uri="{FF2B5EF4-FFF2-40B4-BE49-F238E27FC236}">
                <a16:creationId xmlns:a16="http://schemas.microsoft.com/office/drawing/2014/main" id="{1536943D-3E07-4742-B3E3-56696728ED7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1012F3D0-960A-4944-B564-B193425879F2}"/>
              </a:ext>
            </a:extLst>
          </p:cNvPr>
          <p:cNvSpPr>
            <a:spLocks noGrp="1"/>
          </p:cNvSpPr>
          <p:nvPr>
            <p:ph type="sldNum" sz="quarter" idx="12"/>
          </p:nvPr>
        </p:nvSpPr>
        <p:spPr/>
        <p:txBody>
          <a:bodyPr/>
          <a:lstStyle/>
          <a:p>
            <a:fld id="{10F82124-9730-401F-8741-507C0EA7BA73}" type="slidenum">
              <a:rPr lang="en-DE" smtClean="0"/>
              <a:t>32</a:t>
            </a:fld>
            <a:endParaRPr lang="en-DE"/>
          </a:p>
        </p:txBody>
      </p:sp>
      <p:sp>
        <p:nvSpPr>
          <p:cNvPr id="7" name="Rectangle 1">
            <a:extLst>
              <a:ext uri="{FF2B5EF4-FFF2-40B4-BE49-F238E27FC236}">
                <a16:creationId xmlns:a16="http://schemas.microsoft.com/office/drawing/2014/main" id="{287008AF-93A5-4527-A38C-2247426971E0}"/>
              </a:ext>
            </a:extLst>
          </p:cNvPr>
          <p:cNvSpPr>
            <a:spLocks noChangeArrowheads="1"/>
          </p:cNvSpPr>
          <p:nvPr/>
        </p:nvSpPr>
        <p:spPr bwMode="auto">
          <a:xfrm>
            <a:off x="287868" y="2993955"/>
            <a:ext cx="609288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200" b="1" i="0" u="none" strike="noStrike" cap="none" normalizeH="0" baseline="0" dirty="0">
                <a:ln>
                  <a:noFill/>
                </a:ln>
                <a:solidFill>
                  <a:srgbClr val="000080"/>
                </a:solidFill>
                <a:effectLst/>
                <a:latin typeface="Consolas" panose="020B0609020204030204" pitchFamily="49" charset="0"/>
              </a:rPr>
              <a:t>def </a:t>
            </a:r>
            <a:r>
              <a:rPr kumimoji="0" lang="en-DE" altLang="en-DE" sz="1200" b="0" i="0" u="none" strike="noStrike" cap="none" normalizeH="0" baseline="0" dirty="0">
                <a:ln>
                  <a:noFill/>
                </a:ln>
                <a:solidFill>
                  <a:srgbClr val="000000"/>
                </a:solidFill>
                <a:effectLst/>
                <a:latin typeface="Consolas" panose="020B0609020204030204" pitchFamily="49" charset="0"/>
              </a:rPr>
              <a:t>predict(</a:t>
            </a:r>
            <a:r>
              <a:rPr kumimoji="0" lang="en-DE" altLang="en-DE" sz="1200" b="0" i="0" u="none" strike="noStrike" cap="none" normalizeH="0" baseline="0" dirty="0">
                <a:ln>
                  <a:noFill/>
                </a:ln>
                <a:solidFill>
                  <a:srgbClr val="94558D"/>
                </a:solidFill>
                <a:effectLst/>
                <a:latin typeface="Consolas" panose="020B0609020204030204" pitchFamily="49" charset="0"/>
              </a:rPr>
              <a:t>self</a:t>
            </a:r>
            <a:r>
              <a:rPr kumimoji="0" lang="en-DE" altLang="en-DE" sz="1200" b="0" i="0" u="none" strike="noStrike" cap="none" normalizeH="0" baseline="0" dirty="0">
                <a:ln>
                  <a:noFill/>
                </a:ln>
                <a:solidFill>
                  <a:srgbClr val="000000"/>
                </a:solidFill>
                <a:effectLst/>
                <a:latin typeface="Consolas" panose="020B0609020204030204" pitchFamily="49" charset="0"/>
              </a:rPr>
              <a:t>, X):</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0" i="0" u="none" strike="noStrike" cap="none" normalizeH="0" baseline="0" dirty="0" err="1">
                <a:ln>
                  <a:noFill/>
                </a:ln>
                <a:solidFill>
                  <a:srgbClr val="000000"/>
                </a:solidFill>
                <a:effectLst/>
                <a:latin typeface="Consolas" panose="020B0609020204030204" pitchFamily="49" charset="0"/>
              </a:rPr>
              <a:t>n_samples</a:t>
            </a:r>
            <a:r>
              <a:rPr kumimoji="0" lang="en-DE" altLang="en-DE" sz="1200" b="0" i="0" u="none" strike="noStrike" cap="none" normalizeH="0" baseline="0" dirty="0">
                <a:ln>
                  <a:noFill/>
                </a:ln>
                <a:solidFill>
                  <a:srgbClr val="000000"/>
                </a:solidFill>
                <a:effectLst/>
                <a:latin typeface="Consolas" panose="020B0609020204030204" pitchFamily="49" charset="0"/>
              </a:rPr>
              <a:t> = </a:t>
            </a:r>
            <a:r>
              <a:rPr kumimoji="0" lang="en-DE" altLang="en-DE" sz="1200" b="0" i="0" u="none" strike="noStrike" cap="none" normalizeH="0" baseline="0" dirty="0" err="1">
                <a:ln>
                  <a:noFill/>
                </a:ln>
                <a:solidFill>
                  <a:srgbClr val="000000"/>
                </a:solidFill>
                <a:effectLst/>
                <a:latin typeface="Consolas" panose="020B0609020204030204" pitchFamily="49" charset="0"/>
              </a:rPr>
              <a:t>X.shape</a:t>
            </a:r>
            <a:r>
              <a:rPr kumimoji="0" lang="en-DE" altLang="en-DE" sz="1200" b="0" i="0" u="none" strike="noStrike" cap="none" normalizeH="0" baseline="0" dirty="0">
                <a:ln>
                  <a:noFill/>
                </a:ln>
                <a:solidFill>
                  <a:srgbClr val="000000"/>
                </a:solidFill>
                <a:effectLst/>
                <a:latin typeface="Consolas" panose="020B0609020204030204" pitchFamily="49" charset="0"/>
              </a:rPr>
              <a:t>[</a:t>
            </a:r>
            <a:r>
              <a:rPr kumimoji="0" lang="en-DE" altLang="en-DE" sz="1200" b="0" i="0" u="none" strike="noStrike" cap="none" normalizeH="0" baseline="0" dirty="0">
                <a:ln>
                  <a:noFill/>
                </a:ln>
                <a:solidFill>
                  <a:srgbClr val="0000FF"/>
                </a:solidFill>
                <a:effectLst/>
                <a:latin typeface="Consolas" panose="020B0609020204030204" pitchFamily="49" charset="0"/>
              </a:rPr>
              <a:t>0</a:t>
            </a:r>
            <a:r>
              <a:rPr kumimoji="0" lang="en-DE" altLang="en-DE" sz="1200" b="0" i="0" u="none" strike="noStrike" cap="none" normalizeH="0" baseline="0" dirty="0">
                <a:ln>
                  <a:noFill/>
                </a:ln>
                <a:solidFill>
                  <a:srgbClr val="000000"/>
                </a:solidFill>
                <a:effectLst/>
                <a:latin typeface="Consolas" panose="020B0609020204030204" pitchFamily="49" charset="0"/>
              </a:rPr>
              <a: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prediction = </a:t>
            </a:r>
            <a:r>
              <a:rPr kumimoji="0" lang="en-DE" altLang="en-DE" sz="1200" b="0" i="0" u="none" strike="noStrike" cap="none" normalizeH="0" baseline="0" dirty="0" err="1">
                <a:ln>
                  <a:noFill/>
                </a:ln>
                <a:solidFill>
                  <a:srgbClr val="000000"/>
                </a:solidFill>
                <a:effectLst/>
                <a:latin typeface="Consolas" panose="020B0609020204030204" pitchFamily="49" charset="0"/>
              </a:rPr>
              <a:t>np.zeros</a:t>
            </a:r>
            <a:r>
              <a:rPr kumimoji="0" lang="en-DE" altLang="en-DE" sz="1200" b="0" i="0" u="none" strike="noStrike" cap="none" normalizeH="0" baseline="0" dirty="0">
                <a:ln>
                  <a:noFill/>
                </a:ln>
                <a:solidFill>
                  <a:srgbClr val="000000"/>
                </a:solidFill>
                <a:effectLst/>
                <a:latin typeface="Consolas" panose="020B0609020204030204" pitchFamily="49" charset="0"/>
              </a:rPr>
              <a:t>(</a:t>
            </a:r>
            <a:r>
              <a:rPr kumimoji="0" lang="en-DE" altLang="en-DE" sz="1200" b="0" i="0" u="none" strike="noStrike" cap="none" normalizeH="0" baseline="0" dirty="0" err="1">
                <a:ln>
                  <a:noFill/>
                </a:ln>
                <a:solidFill>
                  <a:srgbClr val="000000"/>
                </a:solidFill>
                <a:effectLst/>
                <a:latin typeface="Consolas" panose="020B0609020204030204" pitchFamily="49" charset="0"/>
              </a:rPr>
              <a:t>n_samples</a:t>
            </a:r>
            <a:r>
              <a:rPr kumimoji="0" lang="en-DE" altLang="en-DE" sz="1200" b="0" i="0" u="none" strike="noStrike" cap="none" normalizeH="0" baseline="0" dirty="0">
                <a:ln>
                  <a:noFill/>
                </a:ln>
                <a:solidFill>
                  <a:srgbClr val="000000"/>
                </a:solidFill>
                <a:effectLst/>
                <a:latin typeface="Consolas" panose="020B0609020204030204" pitchFamily="49" charset="0"/>
              </a:rPr>
              <a: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for </a:t>
            </a:r>
            <a:r>
              <a:rPr kumimoji="0" lang="en-DE" altLang="en-DE" sz="1200" b="0" i="0" u="none" strike="noStrike" cap="none" normalizeH="0" baseline="0" dirty="0" err="1">
                <a:ln>
                  <a:noFill/>
                </a:ln>
                <a:solidFill>
                  <a:srgbClr val="000000"/>
                </a:solidFill>
                <a:effectLst/>
                <a:latin typeface="Consolas" panose="020B0609020204030204" pitchFamily="49" charset="0"/>
              </a:rPr>
              <a:t>i</a:t>
            </a:r>
            <a:r>
              <a:rPr kumimoji="0" lang="en-DE" altLang="en-DE" sz="1200" b="0" i="0" u="none" strike="noStrike" cap="none" normalizeH="0" baseline="0" dirty="0">
                <a:ln>
                  <a:noFill/>
                </a:ln>
                <a:solidFill>
                  <a:srgbClr val="000000"/>
                </a:solidFill>
                <a:effectLst/>
                <a:latin typeface="Consolas" panose="020B0609020204030204" pitchFamily="49" charset="0"/>
              </a:rPr>
              <a:t>, x </a:t>
            </a:r>
            <a:r>
              <a:rPr kumimoji="0" lang="en-DE" altLang="en-DE" sz="1200" b="1" i="0" u="none" strike="noStrike" cap="none" normalizeH="0" baseline="0" dirty="0">
                <a:ln>
                  <a:noFill/>
                </a:ln>
                <a:solidFill>
                  <a:srgbClr val="000080"/>
                </a:solidFill>
                <a:effectLst/>
                <a:latin typeface="Consolas" panose="020B0609020204030204" pitchFamily="49" charset="0"/>
              </a:rPr>
              <a:t>in </a:t>
            </a:r>
            <a:r>
              <a:rPr kumimoji="0" lang="en-DE" altLang="en-DE" sz="1200" b="0" i="0" u="none" strike="noStrike" cap="none" normalizeH="0" baseline="0" dirty="0">
                <a:ln>
                  <a:noFill/>
                </a:ln>
                <a:solidFill>
                  <a:srgbClr val="000080"/>
                </a:solidFill>
                <a:effectLst/>
                <a:latin typeface="Consolas" panose="020B0609020204030204" pitchFamily="49" charset="0"/>
              </a:rPr>
              <a:t>enumerate</a:t>
            </a:r>
            <a:r>
              <a:rPr kumimoji="0" lang="en-DE" altLang="en-DE" sz="1200" b="0" i="0" u="none" strike="noStrike" cap="none" normalizeH="0" baseline="0" dirty="0">
                <a:ln>
                  <a:noFill/>
                </a:ln>
                <a:solidFill>
                  <a:srgbClr val="000000"/>
                </a:solidFill>
                <a:effectLst/>
                <a:latin typeface="Consolas" panose="020B0609020204030204" pitchFamily="49" charset="0"/>
              </a:rPr>
              <a:t>(X):</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result = </a:t>
            </a:r>
            <a:r>
              <a:rPr kumimoji="0" lang="en-DE" altLang="en-DE" sz="1200" b="0" i="0" u="none" strike="noStrike" cap="none" normalizeH="0" baseline="0" dirty="0">
                <a:ln>
                  <a:noFill/>
                </a:ln>
                <a:solidFill>
                  <a:srgbClr val="0000FF"/>
                </a:solidFill>
                <a:effectLst/>
                <a:latin typeface="Consolas" panose="020B0609020204030204" pitchFamily="49" charset="0"/>
              </a:rPr>
              <a:t>0.0</a:t>
            </a:r>
            <a:br>
              <a:rPr kumimoji="0" lang="en-DE" altLang="en-DE" sz="1200" b="0" i="0" u="none" strike="noStrike" cap="none" normalizeH="0" baseline="0" dirty="0">
                <a:ln>
                  <a:noFill/>
                </a:ln>
                <a:solidFill>
                  <a:srgbClr val="0000FF"/>
                </a:solidFill>
                <a:effectLst/>
                <a:latin typeface="Consolas" panose="020B0609020204030204" pitchFamily="49" charset="0"/>
              </a:rPr>
            </a:br>
            <a:r>
              <a:rPr kumimoji="0" lang="en-DE" altLang="en-DE" sz="1200" b="0" i="0" u="none" strike="noStrike" cap="none" normalizeH="0" baseline="0" dirty="0">
                <a:ln>
                  <a:noFill/>
                </a:ln>
                <a:solidFill>
                  <a:srgbClr val="0000FF"/>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for </a:t>
            </a:r>
            <a:r>
              <a:rPr kumimoji="0" lang="en-DE" altLang="en-DE" sz="1200" b="0" i="0" u="none" strike="noStrike" cap="none" normalizeH="0" baseline="0" dirty="0" err="1">
                <a:ln>
                  <a:noFill/>
                </a:ln>
                <a:solidFill>
                  <a:srgbClr val="000000"/>
                </a:solidFill>
                <a:effectLst/>
                <a:latin typeface="Consolas" panose="020B0609020204030204" pitchFamily="49" charset="0"/>
              </a:rPr>
              <a:t>z_i</a:t>
            </a: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0" i="0" u="none" strike="noStrike" cap="none" normalizeH="0" baseline="0" dirty="0" err="1">
                <a:ln>
                  <a:noFill/>
                </a:ln>
                <a:solidFill>
                  <a:srgbClr val="000000"/>
                </a:solidFill>
                <a:effectLst/>
                <a:latin typeface="Consolas" panose="020B0609020204030204" pitchFamily="49" charset="0"/>
              </a:rPr>
              <a:t>x_i</a:t>
            </a: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in </a:t>
            </a:r>
            <a:r>
              <a:rPr kumimoji="0" lang="en-DE" altLang="en-DE" sz="1200" b="0" i="0" u="none" strike="noStrike" cap="none" normalizeH="0" baseline="0" dirty="0">
                <a:ln>
                  <a:noFill/>
                </a:ln>
                <a:solidFill>
                  <a:srgbClr val="000080"/>
                </a:solidFill>
                <a:effectLst/>
                <a:latin typeface="Consolas" panose="020B0609020204030204" pitchFamily="49" charset="0"/>
              </a:rPr>
              <a:t>zip</a:t>
            </a:r>
            <a:r>
              <a:rPr kumimoji="0" lang="en-DE" altLang="en-DE" sz="1200" b="0" i="0" u="none" strike="noStrike" cap="none" normalizeH="0" baseline="0" dirty="0">
                <a:ln>
                  <a:noFill/>
                </a:ln>
                <a:solidFill>
                  <a:srgbClr val="000000"/>
                </a:solidFill>
                <a:effectLst/>
                <a:latin typeface="Consolas" panose="020B0609020204030204" pitchFamily="49" charset="0"/>
              </a:rPr>
              <a:t>(</a:t>
            </a:r>
            <a:r>
              <a:rPr kumimoji="0" lang="en-DE" altLang="en-DE" sz="1200" b="0" i="0" u="none" strike="noStrike" cap="none" normalizeH="0" baseline="0" dirty="0" err="1">
                <a:ln>
                  <a:noFill/>
                </a:ln>
                <a:solidFill>
                  <a:srgbClr val="94558D"/>
                </a:solidFill>
                <a:effectLst/>
                <a:latin typeface="Consolas" panose="020B0609020204030204" pitchFamily="49" charset="0"/>
              </a:rPr>
              <a:t>self</a:t>
            </a:r>
            <a:r>
              <a:rPr kumimoji="0" lang="en-DE" altLang="en-DE" sz="1200" b="0" i="0" u="none" strike="noStrike" cap="none" normalizeH="0" baseline="0" dirty="0" err="1">
                <a:ln>
                  <a:noFill/>
                </a:ln>
                <a:solidFill>
                  <a:srgbClr val="000000"/>
                </a:solidFill>
                <a:effectLst/>
                <a:latin typeface="Consolas" panose="020B0609020204030204" pitchFamily="49" charset="0"/>
              </a:rPr>
              <a:t>.dual_coef</a:t>
            </a: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0" i="0" u="none" strike="noStrike" cap="none" normalizeH="0" baseline="0" dirty="0" err="1">
                <a:ln>
                  <a:noFill/>
                </a:ln>
                <a:solidFill>
                  <a:srgbClr val="94558D"/>
                </a:solidFill>
                <a:effectLst/>
                <a:latin typeface="Consolas" panose="020B0609020204030204" pitchFamily="49" charset="0"/>
              </a:rPr>
              <a:t>self</a:t>
            </a:r>
            <a:r>
              <a:rPr kumimoji="0" lang="en-DE" altLang="en-DE" sz="1200" b="0" i="0" u="none" strike="noStrike" cap="none" normalizeH="0" baseline="0" dirty="0" err="1">
                <a:ln>
                  <a:noFill/>
                </a:ln>
                <a:solidFill>
                  <a:srgbClr val="000000"/>
                </a:solidFill>
                <a:effectLst/>
                <a:latin typeface="Consolas" panose="020B0609020204030204" pitchFamily="49" charset="0"/>
              </a:rPr>
              <a:t>.support_vectors</a:t>
            </a:r>
            <a:r>
              <a:rPr kumimoji="0" lang="en-DE" altLang="en-DE" sz="1200" b="0" i="0" u="none" strike="noStrike" cap="none" normalizeH="0" baseline="0" dirty="0">
                <a:ln>
                  <a:noFill/>
                </a:ln>
                <a:solidFill>
                  <a:srgbClr val="000000"/>
                </a:solidFill>
                <a:effectLst/>
                <a:latin typeface="Consolas" panose="020B0609020204030204" pitchFamily="49" charset="0"/>
              </a:rPr>
              <a: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result += </a:t>
            </a:r>
            <a:r>
              <a:rPr kumimoji="0" lang="en-DE" altLang="en-DE" sz="1200" b="0" i="0" u="none" strike="noStrike" cap="none" normalizeH="0" baseline="0" dirty="0" err="1">
                <a:ln>
                  <a:noFill/>
                </a:ln>
                <a:solidFill>
                  <a:srgbClr val="000000"/>
                </a:solidFill>
                <a:effectLst/>
                <a:latin typeface="Consolas" panose="020B0609020204030204" pitchFamily="49" charset="0"/>
              </a:rPr>
              <a:t>z_i</a:t>
            </a:r>
            <a:r>
              <a:rPr kumimoji="0" lang="en-DE" altLang="en-DE" sz="1200" b="0" i="0" u="none" strike="noStrike" cap="none" normalizeH="0" baseline="0" dirty="0">
                <a:ln>
                  <a:noFill/>
                </a:ln>
                <a:solidFill>
                  <a:srgbClr val="000000"/>
                </a:solidFill>
                <a:effectLst/>
                <a:latin typeface="Consolas" panose="020B0609020204030204" pitchFamily="49" charset="0"/>
              </a:rPr>
              <a:t> * </a:t>
            </a:r>
            <a:r>
              <a:rPr kumimoji="0" lang="en-DE" altLang="en-DE" sz="1200" b="0" i="0" u="none" strike="noStrike" cap="none" normalizeH="0" baseline="0" dirty="0" err="1">
                <a:ln>
                  <a:noFill/>
                </a:ln>
                <a:solidFill>
                  <a:srgbClr val="94558D"/>
                </a:solidFill>
                <a:effectLst/>
                <a:latin typeface="Consolas" panose="020B0609020204030204" pitchFamily="49" charset="0"/>
              </a:rPr>
              <a:t>self</a:t>
            </a:r>
            <a:r>
              <a:rPr kumimoji="0" lang="en-DE" altLang="en-DE" sz="1200" b="0" i="0" u="none" strike="noStrike" cap="none" normalizeH="0" baseline="0" dirty="0" err="1">
                <a:ln>
                  <a:noFill/>
                </a:ln>
                <a:solidFill>
                  <a:srgbClr val="000000"/>
                </a:solidFill>
                <a:effectLst/>
                <a:latin typeface="Consolas" panose="020B0609020204030204" pitchFamily="49" charset="0"/>
              </a:rPr>
              <a:t>.kernel</a:t>
            </a:r>
            <a:r>
              <a:rPr kumimoji="0" lang="en-DE" altLang="en-DE" sz="1200" b="0" i="0" u="none" strike="noStrike" cap="none" normalizeH="0" baseline="0" dirty="0">
                <a:ln>
                  <a:noFill/>
                </a:ln>
                <a:solidFill>
                  <a:srgbClr val="000000"/>
                </a:solidFill>
                <a:effectLst/>
                <a:latin typeface="Consolas" panose="020B0609020204030204" pitchFamily="49" charset="0"/>
              </a:rPr>
              <a:t>(</a:t>
            </a:r>
            <a:r>
              <a:rPr kumimoji="0" lang="en-DE" altLang="en-DE" sz="1200" b="0" i="0" u="none" strike="noStrike" cap="none" normalizeH="0" baseline="0" dirty="0" err="1">
                <a:ln>
                  <a:noFill/>
                </a:ln>
                <a:solidFill>
                  <a:srgbClr val="000000"/>
                </a:solidFill>
                <a:effectLst/>
                <a:latin typeface="Consolas" panose="020B0609020204030204" pitchFamily="49" charset="0"/>
              </a:rPr>
              <a:t>x_i</a:t>
            </a:r>
            <a:r>
              <a:rPr kumimoji="0" lang="en-DE" altLang="en-DE" sz="1200" b="0" i="0" u="none" strike="noStrike" cap="none" normalizeH="0" baseline="0" dirty="0">
                <a:ln>
                  <a:noFill/>
                </a:ln>
                <a:solidFill>
                  <a:srgbClr val="000000"/>
                </a:solidFill>
                <a:effectLst/>
                <a:latin typeface="Consolas" panose="020B0609020204030204" pitchFamily="49" charset="0"/>
              </a:rPr>
              <a:t>, x)</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prediction[</a:t>
            </a:r>
            <a:r>
              <a:rPr kumimoji="0" lang="en-DE" altLang="en-DE" sz="1200" b="0" i="0" u="none" strike="noStrike" cap="none" normalizeH="0" baseline="0" dirty="0" err="1">
                <a:ln>
                  <a:noFill/>
                </a:ln>
                <a:solidFill>
                  <a:srgbClr val="000000"/>
                </a:solidFill>
                <a:effectLst/>
                <a:latin typeface="Consolas" panose="020B0609020204030204" pitchFamily="49" charset="0"/>
              </a:rPr>
              <a:t>i</a:t>
            </a:r>
            <a:r>
              <a:rPr kumimoji="0" lang="en-DE" altLang="en-DE" sz="1200" b="0" i="0" u="none" strike="noStrike" cap="none" normalizeH="0" baseline="0" dirty="0">
                <a:ln>
                  <a:noFill/>
                </a:ln>
                <a:solidFill>
                  <a:srgbClr val="000000"/>
                </a:solidFill>
                <a:effectLst/>
                <a:latin typeface="Consolas" panose="020B0609020204030204" pitchFamily="49" charset="0"/>
              </a:rPr>
              <a:t>] = result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return </a:t>
            </a:r>
            <a:r>
              <a:rPr kumimoji="0" lang="en-DE" altLang="en-DE" sz="1200" b="0" i="0" u="none" strike="noStrike" cap="none" normalizeH="0" baseline="0" dirty="0">
                <a:ln>
                  <a:noFill/>
                </a:ln>
                <a:solidFill>
                  <a:srgbClr val="000000"/>
                </a:solidFill>
                <a:effectLst/>
                <a:latin typeface="Consolas" panose="020B0609020204030204" pitchFamily="49" charset="0"/>
              </a:rPr>
              <a:t>prediction</a:t>
            </a:r>
            <a:endParaRPr kumimoji="0" lang="en-DE" altLang="en-DE" sz="2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86DE7BF0-AC3B-408A-906D-4ABE4DB52909}"/>
              </a:ext>
            </a:extLst>
          </p:cNvPr>
          <p:cNvSpPr>
            <a:spLocks noChangeArrowheads="1"/>
          </p:cNvSpPr>
          <p:nvPr/>
        </p:nvSpPr>
        <p:spPr bwMode="auto">
          <a:xfrm>
            <a:off x="6689557" y="3178621"/>
            <a:ext cx="506217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200" b="1" i="0" u="none" strike="noStrike" cap="none" normalizeH="0" baseline="0" dirty="0">
                <a:ln>
                  <a:noFill/>
                </a:ln>
                <a:solidFill>
                  <a:srgbClr val="000080"/>
                </a:solidFill>
                <a:effectLst/>
                <a:latin typeface="Consolas" panose="020B0609020204030204" pitchFamily="49" charset="0"/>
              </a:rPr>
              <a:t>class </a:t>
            </a:r>
            <a:r>
              <a:rPr kumimoji="0" lang="en-DE" altLang="en-DE" sz="1200" b="0" i="0" u="none" strike="noStrike" cap="none" normalizeH="0" baseline="0" dirty="0">
                <a:ln>
                  <a:noFill/>
                </a:ln>
                <a:solidFill>
                  <a:srgbClr val="000000"/>
                </a:solidFill>
                <a:effectLst/>
                <a:latin typeface="Consolas" panose="020B0609020204030204" pitchFamily="49" charset="0"/>
              </a:rPr>
              <a:t>kernels(</a:t>
            </a:r>
            <a:r>
              <a:rPr kumimoji="0" lang="en-DE" altLang="en-DE" sz="1200" b="0" i="0" u="none" strike="noStrike" cap="none" normalizeH="0" baseline="0" dirty="0">
                <a:ln>
                  <a:noFill/>
                </a:ln>
                <a:solidFill>
                  <a:srgbClr val="000080"/>
                </a:solidFill>
                <a:effectLst/>
                <a:latin typeface="Consolas" panose="020B0609020204030204" pitchFamily="49" charset="0"/>
              </a:rPr>
              <a:t>object</a:t>
            </a:r>
            <a:r>
              <a:rPr kumimoji="0" lang="en-DE" altLang="en-DE" sz="1200" b="0" i="0" u="none" strike="noStrike" cap="none" normalizeH="0" baseline="0" dirty="0">
                <a:ln>
                  <a:noFill/>
                </a:ln>
                <a:solidFill>
                  <a:srgbClr val="000000"/>
                </a:solidFill>
                <a:effectLst/>
                <a:latin typeface="Consolas" panose="020B0609020204030204" pitchFamily="49" charset="0"/>
              </a:rPr>
              <a: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0" i="0" u="none" strike="noStrike" cap="none" normalizeH="0" baseline="0" dirty="0">
                <a:ln>
                  <a:noFill/>
                </a:ln>
                <a:solidFill>
                  <a:srgbClr val="0000B2"/>
                </a:solidFill>
                <a:effectLst/>
                <a:latin typeface="Consolas" panose="020B0609020204030204" pitchFamily="49" charset="0"/>
              </a:rPr>
              <a:t>@</a:t>
            </a:r>
            <a:r>
              <a:rPr kumimoji="0" lang="en-DE" altLang="en-DE" sz="1200" b="0" i="0" u="none" strike="noStrike" cap="none" normalizeH="0" baseline="0" dirty="0" err="1">
                <a:ln>
                  <a:noFill/>
                </a:ln>
                <a:solidFill>
                  <a:srgbClr val="0000B2"/>
                </a:solidFill>
                <a:effectLst/>
                <a:latin typeface="Consolas" panose="020B0609020204030204" pitchFamily="49" charset="0"/>
              </a:rPr>
              <a:t>staticmethod</a:t>
            </a:r>
            <a:br>
              <a:rPr kumimoji="0" lang="en-DE" altLang="en-DE" sz="1200" b="0" i="0" u="none" strike="noStrike" cap="none" normalizeH="0" baseline="0" dirty="0">
                <a:ln>
                  <a:noFill/>
                </a:ln>
                <a:solidFill>
                  <a:srgbClr val="0000B2"/>
                </a:solidFill>
                <a:effectLst/>
                <a:latin typeface="Consolas" panose="020B0609020204030204" pitchFamily="49" charset="0"/>
              </a:rPr>
            </a:br>
            <a:r>
              <a:rPr kumimoji="0" lang="en-DE" altLang="en-DE" sz="1200" b="0" i="0" u="none" strike="noStrike" cap="none" normalizeH="0" baseline="0" dirty="0">
                <a:ln>
                  <a:noFill/>
                </a:ln>
                <a:solidFill>
                  <a:srgbClr val="0000B2"/>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def </a:t>
            </a:r>
            <a:r>
              <a:rPr kumimoji="0" lang="en-DE" altLang="en-DE" sz="1200" b="0" i="0" u="none" strike="noStrike" cap="none" normalizeH="0" baseline="0" dirty="0" err="1">
                <a:ln>
                  <a:noFill/>
                </a:ln>
                <a:solidFill>
                  <a:srgbClr val="000000"/>
                </a:solidFill>
                <a:effectLst/>
                <a:latin typeface="Consolas" panose="020B0609020204030204" pitchFamily="49" charset="0"/>
              </a:rPr>
              <a:t>rbf</a:t>
            </a:r>
            <a:r>
              <a:rPr kumimoji="0" lang="en-DE" altLang="en-DE" sz="1200" b="0" i="0" u="none" strike="noStrike" cap="none" normalizeH="0" baseline="0" dirty="0">
                <a:ln>
                  <a:noFill/>
                </a:ln>
                <a:solidFill>
                  <a:srgbClr val="000000"/>
                </a:solidFill>
                <a:effectLst/>
                <a:latin typeface="Consolas" panose="020B0609020204030204" pitchFamily="49" charset="0"/>
              </a:rPr>
              <a:t>(gamma):</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def </a:t>
            </a:r>
            <a:r>
              <a:rPr kumimoji="0" lang="en-DE" altLang="en-DE" sz="1200" b="0" i="0" u="none" strike="noStrike" cap="none" normalizeH="0" baseline="0" dirty="0">
                <a:ln>
                  <a:noFill/>
                </a:ln>
                <a:solidFill>
                  <a:srgbClr val="000000"/>
                </a:solidFill>
                <a:effectLst/>
                <a:latin typeface="Consolas" panose="020B0609020204030204" pitchFamily="49" charset="0"/>
              </a:rPr>
              <a:t>f(x, y):</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exponent = - gamma * </a:t>
            </a:r>
            <a:r>
              <a:rPr kumimoji="0" lang="en-DE" altLang="en-DE" sz="1200" b="0" i="0" u="none" strike="noStrike" cap="none" normalizeH="0" baseline="0" dirty="0" err="1">
                <a:ln>
                  <a:noFill/>
                </a:ln>
                <a:solidFill>
                  <a:srgbClr val="000000"/>
                </a:solidFill>
                <a:effectLst/>
                <a:latin typeface="Consolas" panose="020B0609020204030204" pitchFamily="49" charset="0"/>
              </a:rPr>
              <a:t>np.linalg.norm</a:t>
            </a:r>
            <a:r>
              <a:rPr kumimoji="0" lang="en-DE" altLang="en-DE" sz="1200" b="0" i="0" u="none" strike="noStrike" cap="none" normalizeH="0" baseline="0" dirty="0">
                <a:ln>
                  <a:noFill/>
                </a:ln>
                <a:solidFill>
                  <a:srgbClr val="000000"/>
                </a:solidFill>
                <a:effectLst/>
                <a:latin typeface="Consolas" panose="020B0609020204030204" pitchFamily="49" charset="0"/>
              </a:rPr>
              <a:t>(x-y) ** </a:t>
            </a:r>
            <a:r>
              <a:rPr kumimoji="0" lang="en-DE" altLang="en-DE" sz="1200" b="0" i="0" u="none" strike="noStrike" cap="none" normalizeH="0" baseline="0" dirty="0">
                <a:ln>
                  <a:noFill/>
                </a:ln>
                <a:solidFill>
                  <a:srgbClr val="0000FF"/>
                </a:solidFill>
                <a:effectLst/>
                <a:latin typeface="Consolas" panose="020B0609020204030204" pitchFamily="49" charset="0"/>
              </a:rPr>
              <a:t>2</a:t>
            </a:r>
            <a:br>
              <a:rPr kumimoji="0" lang="en-DE" altLang="en-DE" sz="1200" b="0" i="0" u="none" strike="noStrike" cap="none" normalizeH="0" baseline="0" dirty="0">
                <a:ln>
                  <a:noFill/>
                </a:ln>
                <a:solidFill>
                  <a:srgbClr val="0000FF"/>
                </a:solidFill>
                <a:effectLst/>
                <a:latin typeface="Consolas" panose="020B0609020204030204" pitchFamily="49" charset="0"/>
              </a:rPr>
            </a:br>
            <a:r>
              <a:rPr kumimoji="0" lang="en-DE" altLang="en-DE" sz="1200" b="0" i="0" u="none" strike="noStrike" cap="none" normalizeH="0" baseline="0" dirty="0">
                <a:ln>
                  <a:noFill/>
                </a:ln>
                <a:solidFill>
                  <a:srgbClr val="0000FF"/>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return </a:t>
            </a:r>
            <a:r>
              <a:rPr kumimoji="0" lang="en-DE" altLang="en-DE" sz="1200" b="0" i="0" u="none" strike="noStrike" cap="none" normalizeH="0" baseline="0" dirty="0" err="1">
                <a:ln>
                  <a:noFill/>
                </a:ln>
                <a:solidFill>
                  <a:srgbClr val="000000"/>
                </a:solidFill>
                <a:effectLst/>
                <a:latin typeface="Consolas" panose="020B0609020204030204" pitchFamily="49" charset="0"/>
              </a:rPr>
              <a:t>np.exp</a:t>
            </a:r>
            <a:r>
              <a:rPr kumimoji="0" lang="en-DE" altLang="en-DE" sz="1200" b="0" i="0" u="none" strike="noStrike" cap="none" normalizeH="0" baseline="0" dirty="0">
                <a:ln>
                  <a:noFill/>
                </a:ln>
                <a:solidFill>
                  <a:srgbClr val="000000"/>
                </a:solidFill>
                <a:effectLst/>
                <a:latin typeface="Consolas" panose="020B0609020204030204" pitchFamily="49" charset="0"/>
              </a:rPr>
              <a:t>(exponent)</a:t>
            </a:r>
            <a:br>
              <a:rPr kumimoji="0" lang="en-DE" altLang="en-DE" sz="1200" b="0" i="0" u="none" strike="noStrike" cap="none" normalizeH="0" baseline="0" dirty="0">
                <a:ln>
                  <a:noFill/>
                </a:ln>
                <a:solidFill>
                  <a:srgbClr val="000000"/>
                </a:solidFill>
                <a:effectLst/>
                <a:latin typeface="Consolas" panose="020B0609020204030204" pitchFamily="49" charset="0"/>
              </a:rPr>
            </a:br>
            <a:r>
              <a:rPr kumimoji="0" lang="en-DE" altLang="en-DE" sz="1200" b="0" i="0" u="none" strike="noStrike" cap="none" normalizeH="0" baseline="0" dirty="0">
                <a:ln>
                  <a:noFill/>
                </a:ln>
                <a:solidFill>
                  <a:srgbClr val="000000"/>
                </a:solidFill>
                <a:effectLst/>
                <a:latin typeface="Consolas" panose="020B0609020204030204" pitchFamily="49" charset="0"/>
              </a:rPr>
              <a:t>        </a:t>
            </a:r>
            <a:r>
              <a:rPr kumimoji="0" lang="en-DE" altLang="en-DE" sz="1200" b="1" i="0" u="none" strike="noStrike" cap="none" normalizeH="0" baseline="0" dirty="0">
                <a:ln>
                  <a:noFill/>
                </a:ln>
                <a:solidFill>
                  <a:srgbClr val="000080"/>
                </a:solidFill>
                <a:effectLst/>
                <a:latin typeface="Consolas" panose="020B0609020204030204" pitchFamily="49" charset="0"/>
              </a:rPr>
              <a:t>return </a:t>
            </a:r>
            <a:r>
              <a:rPr kumimoji="0" lang="en-DE" altLang="en-DE" sz="1200" b="0" i="0" u="none" strike="noStrike" cap="none" normalizeH="0" baseline="0" dirty="0">
                <a:ln>
                  <a:noFill/>
                </a:ln>
                <a:solidFill>
                  <a:srgbClr val="000000"/>
                </a:solidFill>
                <a:effectLst/>
                <a:latin typeface="Consolas" panose="020B0609020204030204" pitchFamily="49" charset="0"/>
              </a:rPr>
              <a:t>f</a:t>
            </a:r>
            <a:endParaRPr kumimoji="0" lang="en-DE" altLang="en-DE" sz="28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D66D9CD2-2855-4D3E-8E76-647EF69BBDF1}"/>
              </a:ext>
            </a:extLst>
          </p:cNvPr>
          <p:cNvCxnSpPr>
            <a:cxnSpLocks/>
          </p:cNvCxnSpPr>
          <p:nvPr/>
        </p:nvCxnSpPr>
        <p:spPr>
          <a:xfrm>
            <a:off x="6256748" y="3936363"/>
            <a:ext cx="43280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74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0D9B-7A21-4C71-876D-386DD9E7AE06}"/>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4C128A23-0279-4C8A-8A19-7858136600BD}"/>
              </a:ext>
            </a:extLst>
          </p:cNvPr>
          <p:cNvSpPr>
            <a:spLocks noGrp="1"/>
          </p:cNvSpPr>
          <p:nvPr>
            <p:ph idx="1"/>
          </p:nvPr>
        </p:nvSpPr>
        <p:spPr/>
        <p:txBody>
          <a:bodyPr/>
          <a:lstStyle/>
          <a:p>
            <a:r>
              <a:rPr lang="en-US" dirty="0">
                <a:solidFill>
                  <a:schemeClr val="bg1">
                    <a:lumMod val="75000"/>
                  </a:schemeClr>
                </a:solidFill>
              </a:rPr>
              <a:t>Introduction</a:t>
            </a:r>
          </a:p>
          <a:p>
            <a:r>
              <a:rPr lang="en-US" dirty="0">
                <a:solidFill>
                  <a:schemeClr val="bg1">
                    <a:lumMod val="75000"/>
                  </a:schemeClr>
                </a:solidFill>
              </a:rPr>
              <a:t>Incremental Algorithms</a:t>
            </a:r>
          </a:p>
          <a:p>
            <a:r>
              <a:rPr lang="en-US" dirty="0">
                <a:solidFill>
                  <a:schemeClr val="bg1">
                    <a:lumMod val="75000"/>
                  </a:schemeClr>
                </a:solidFill>
              </a:rPr>
              <a:t>Algorithm Evaluation Results</a:t>
            </a:r>
          </a:p>
          <a:p>
            <a:r>
              <a:rPr lang="en-US" dirty="0">
                <a:solidFill>
                  <a:schemeClr val="bg1">
                    <a:lumMod val="75000"/>
                  </a:schemeClr>
                </a:solidFill>
              </a:rPr>
              <a:t>Hardware Accelerator Design</a:t>
            </a:r>
          </a:p>
          <a:p>
            <a:r>
              <a:rPr lang="en-US" dirty="0">
                <a:solidFill>
                  <a:schemeClr val="tx1">
                    <a:lumMod val="95000"/>
                    <a:lumOff val="5000"/>
                  </a:schemeClr>
                </a:solidFill>
              </a:rPr>
              <a:t>Hardware Acceleration Results</a:t>
            </a:r>
          </a:p>
          <a:p>
            <a:r>
              <a:rPr lang="en-US" dirty="0">
                <a:solidFill>
                  <a:schemeClr val="bg1">
                    <a:lumMod val="75000"/>
                  </a:schemeClr>
                </a:solidFill>
              </a:rPr>
              <a:t>Conclusion and Future work</a:t>
            </a:r>
            <a:endParaRPr lang="en-DE" dirty="0">
              <a:solidFill>
                <a:schemeClr val="bg1">
                  <a:lumMod val="75000"/>
                </a:schemeClr>
              </a:solidFill>
            </a:endParaRPr>
          </a:p>
        </p:txBody>
      </p:sp>
      <p:sp>
        <p:nvSpPr>
          <p:cNvPr id="4" name="Date Placeholder 3">
            <a:extLst>
              <a:ext uri="{FF2B5EF4-FFF2-40B4-BE49-F238E27FC236}">
                <a16:creationId xmlns:a16="http://schemas.microsoft.com/office/drawing/2014/main" id="{0DC3730A-5FE2-4C58-AC66-1BAE7BBB5D8E}"/>
              </a:ext>
            </a:extLst>
          </p:cNvPr>
          <p:cNvSpPr>
            <a:spLocks noGrp="1"/>
          </p:cNvSpPr>
          <p:nvPr>
            <p:ph type="dt" sz="half" idx="10"/>
          </p:nvPr>
        </p:nvSpPr>
        <p:spPr/>
        <p:txBody>
          <a:bodyPr/>
          <a:lstStyle/>
          <a:p>
            <a:fld id="{516C8505-B617-4C23-8128-808EA1930D21}" type="datetime8">
              <a:rPr lang="en-DE" smtClean="0"/>
              <a:t>29/09/2019 17:57</a:t>
            </a:fld>
            <a:endParaRPr lang="en-DE"/>
          </a:p>
        </p:txBody>
      </p:sp>
      <p:sp>
        <p:nvSpPr>
          <p:cNvPr id="5" name="Footer Placeholder 4">
            <a:extLst>
              <a:ext uri="{FF2B5EF4-FFF2-40B4-BE49-F238E27FC236}">
                <a16:creationId xmlns:a16="http://schemas.microsoft.com/office/drawing/2014/main" id="{A5D83450-2C94-4401-9B4F-F1363535875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6921C41C-D5DA-4D3D-BCB2-EE13AC740BFE}"/>
              </a:ext>
            </a:extLst>
          </p:cNvPr>
          <p:cNvSpPr>
            <a:spLocks noGrp="1"/>
          </p:cNvSpPr>
          <p:nvPr>
            <p:ph type="sldNum" sz="quarter" idx="12"/>
          </p:nvPr>
        </p:nvSpPr>
        <p:spPr/>
        <p:txBody>
          <a:bodyPr/>
          <a:lstStyle/>
          <a:p>
            <a:fld id="{10F82124-9730-401F-8741-507C0EA7BA73}" type="slidenum">
              <a:rPr lang="en-DE" smtClean="0"/>
              <a:t>33</a:t>
            </a:fld>
            <a:endParaRPr lang="en-DE"/>
          </a:p>
        </p:txBody>
      </p:sp>
    </p:spTree>
    <p:extLst>
      <p:ext uri="{BB962C8B-B14F-4D97-AF65-F5344CB8AC3E}">
        <p14:creationId xmlns:p14="http://schemas.microsoft.com/office/powerpoint/2010/main" val="2628292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4609-8D57-43DA-A7FD-F65CF7515F64}"/>
              </a:ext>
            </a:extLst>
          </p:cNvPr>
          <p:cNvSpPr>
            <a:spLocks noGrp="1"/>
          </p:cNvSpPr>
          <p:nvPr>
            <p:ph type="title"/>
          </p:nvPr>
        </p:nvSpPr>
        <p:spPr/>
        <p:txBody>
          <a:bodyPr/>
          <a:lstStyle/>
          <a:p>
            <a:r>
              <a:rPr lang="en-US" b="1" dirty="0"/>
              <a:t>Hardware Acceleration Results</a:t>
            </a:r>
            <a:endParaRPr lang="en-DE" b="1" dirty="0"/>
          </a:p>
        </p:txBody>
      </p:sp>
      <p:sp>
        <p:nvSpPr>
          <p:cNvPr id="4" name="Date Placeholder 3">
            <a:extLst>
              <a:ext uri="{FF2B5EF4-FFF2-40B4-BE49-F238E27FC236}">
                <a16:creationId xmlns:a16="http://schemas.microsoft.com/office/drawing/2014/main" id="{A6BA3B30-5555-4E3D-B659-066AED5A0961}"/>
              </a:ext>
            </a:extLst>
          </p:cNvPr>
          <p:cNvSpPr>
            <a:spLocks noGrp="1"/>
          </p:cNvSpPr>
          <p:nvPr>
            <p:ph type="dt" sz="half" idx="10"/>
          </p:nvPr>
        </p:nvSpPr>
        <p:spPr/>
        <p:txBody>
          <a:bodyPr/>
          <a:lstStyle/>
          <a:p>
            <a:fld id="{0AC31095-CFEA-43EA-9948-0F5FB9322004}" type="datetime8">
              <a:rPr lang="en-DE" smtClean="0"/>
              <a:t>29/09/2019 17:57</a:t>
            </a:fld>
            <a:endParaRPr lang="en-DE"/>
          </a:p>
        </p:txBody>
      </p:sp>
      <p:sp>
        <p:nvSpPr>
          <p:cNvPr id="5" name="Footer Placeholder 4">
            <a:extLst>
              <a:ext uri="{FF2B5EF4-FFF2-40B4-BE49-F238E27FC236}">
                <a16:creationId xmlns:a16="http://schemas.microsoft.com/office/drawing/2014/main" id="{30FC4991-E207-4C58-9B83-AFEC6723A16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5CC77FFE-5D9C-4617-8341-23320EAB3FC2}"/>
              </a:ext>
            </a:extLst>
          </p:cNvPr>
          <p:cNvSpPr>
            <a:spLocks noGrp="1"/>
          </p:cNvSpPr>
          <p:nvPr>
            <p:ph type="sldNum" sz="quarter" idx="12"/>
          </p:nvPr>
        </p:nvSpPr>
        <p:spPr/>
        <p:txBody>
          <a:bodyPr/>
          <a:lstStyle/>
          <a:p>
            <a:fld id="{10F82124-9730-401F-8741-507C0EA7BA73}" type="slidenum">
              <a:rPr lang="en-DE" smtClean="0"/>
              <a:t>34</a:t>
            </a:fld>
            <a:endParaRPr lang="en-DE"/>
          </a:p>
        </p:txBody>
      </p:sp>
      <p:graphicFrame>
        <p:nvGraphicFramePr>
          <p:cNvPr id="7" name="Table 6">
            <a:extLst>
              <a:ext uri="{FF2B5EF4-FFF2-40B4-BE49-F238E27FC236}">
                <a16:creationId xmlns:a16="http://schemas.microsoft.com/office/drawing/2014/main" id="{88773C1F-D367-47FB-8F2F-54C223C12BA5}"/>
              </a:ext>
            </a:extLst>
          </p:cNvPr>
          <p:cNvGraphicFramePr>
            <a:graphicFrameLocks noGrp="1"/>
          </p:cNvGraphicFramePr>
          <p:nvPr>
            <p:extLst>
              <p:ext uri="{D42A27DB-BD31-4B8C-83A1-F6EECF244321}">
                <p14:modId xmlns:p14="http://schemas.microsoft.com/office/powerpoint/2010/main" val="4247377523"/>
              </p:ext>
            </p:extLst>
          </p:nvPr>
        </p:nvGraphicFramePr>
        <p:xfrm>
          <a:off x="1185110" y="1811612"/>
          <a:ext cx="9821779" cy="4423813"/>
        </p:xfrm>
        <a:graphic>
          <a:graphicData uri="http://schemas.openxmlformats.org/drawingml/2006/table">
            <a:tbl>
              <a:tblPr/>
              <a:tblGrid>
                <a:gridCol w="1233737">
                  <a:extLst>
                    <a:ext uri="{9D8B030D-6E8A-4147-A177-3AD203B41FA5}">
                      <a16:colId xmlns:a16="http://schemas.microsoft.com/office/drawing/2014/main" val="2603177559"/>
                    </a:ext>
                  </a:extLst>
                </a:gridCol>
                <a:gridCol w="1010357">
                  <a:extLst>
                    <a:ext uri="{9D8B030D-6E8A-4147-A177-3AD203B41FA5}">
                      <a16:colId xmlns:a16="http://schemas.microsoft.com/office/drawing/2014/main" val="3545876313"/>
                    </a:ext>
                  </a:extLst>
                </a:gridCol>
                <a:gridCol w="781902">
                  <a:extLst>
                    <a:ext uri="{9D8B030D-6E8A-4147-A177-3AD203B41FA5}">
                      <a16:colId xmlns:a16="http://schemas.microsoft.com/office/drawing/2014/main" val="1404373005"/>
                    </a:ext>
                  </a:extLst>
                </a:gridCol>
                <a:gridCol w="971855">
                  <a:extLst>
                    <a:ext uri="{9D8B030D-6E8A-4147-A177-3AD203B41FA5}">
                      <a16:colId xmlns:a16="http://schemas.microsoft.com/office/drawing/2014/main" val="402244061"/>
                    </a:ext>
                  </a:extLst>
                </a:gridCol>
                <a:gridCol w="783673">
                  <a:extLst>
                    <a:ext uri="{9D8B030D-6E8A-4147-A177-3AD203B41FA5}">
                      <a16:colId xmlns:a16="http://schemas.microsoft.com/office/drawing/2014/main" val="925838455"/>
                    </a:ext>
                  </a:extLst>
                </a:gridCol>
                <a:gridCol w="853957">
                  <a:extLst>
                    <a:ext uri="{9D8B030D-6E8A-4147-A177-3AD203B41FA5}">
                      <a16:colId xmlns:a16="http://schemas.microsoft.com/office/drawing/2014/main" val="3284263331"/>
                    </a:ext>
                  </a:extLst>
                </a:gridCol>
                <a:gridCol w="817503">
                  <a:extLst>
                    <a:ext uri="{9D8B030D-6E8A-4147-A177-3AD203B41FA5}">
                      <a16:colId xmlns:a16="http://schemas.microsoft.com/office/drawing/2014/main" val="4265792140"/>
                    </a:ext>
                  </a:extLst>
                </a:gridCol>
                <a:gridCol w="810692">
                  <a:extLst>
                    <a:ext uri="{9D8B030D-6E8A-4147-A177-3AD203B41FA5}">
                      <a16:colId xmlns:a16="http://schemas.microsoft.com/office/drawing/2014/main" val="3497864578"/>
                    </a:ext>
                  </a:extLst>
                </a:gridCol>
                <a:gridCol w="837940">
                  <a:extLst>
                    <a:ext uri="{9D8B030D-6E8A-4147-A177-3AD203B41FA5}">
                      <a16:colId xmlns:a16="http://schemas.microsoft.com/office/drawing/2014/main" val="3958699981"/>
                    </a:ext>
                  </a:extLst>
                </a:gridCol>
                <a:gridCol w="889038">
                  <a:extLst>
                    <a:ext uri="{9D8B030D-6E8A-4147-A177-3AD203B41FA5}">
                      <a16:colId xmlns:a16="http://schemas.microsoft.com/office/drawing/2014/main" val="4231437783"/>
                    </a:ext>
                  </a:extLst>
                </a:gridCol>
                <a:gridCol w="831125">
                  <a:extLst>
                    <a:ext uri="{9D8B030D-6E8A-4147-A177-3AD203B41FA5}">
                      <a16:colId xmlns:a16="http://schemas.microsoft.com/office/drawing/2014/main" val="934383716"/>
                    </a:ext>
                  </a:extLst>
                </a:gridCol>
              </a:tblGrid>
              <a:tr h="212223">
                <a:tc rowSpan="2">
                  <a:txBody>
                    <a:bodyPr/>
                    <a:lstStyle/>
                    <a:p>
                      <a:pPr marL="0" algn="ctr" rtl="0" fontAlgn="ctr" latinLnBrk="0">
                        <a:spcBef>
                          <a:spcPts val="0"/>
                        </a:spcBef>
                        <a:spcAft>
                          <a:spcPts val="0"/>
                        </a:spcAft>
                      </a:pPr>
                      <a:r>
                        <a:rPr lang="de-DE" sz="1100" b="1" dirty="0">
                          <a:solidFill>
                            <a:srgbClr val="FFFFFF"/>
                          </a:solidFill>
                          <a:effectLst/>
                          <a:latin typeface="+mn-lt"/>
                        </a:rPr>
                        <a:t>Datasets</a:t>
                      </a:r>
                      <a:endParaRPr lang="de-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rowSpan="2">
                  <a:txBody>
                    <a:bodyPr/>
                    <a:lstStyle/>
                    <a:p>
                      <a:pPr marL="0" algn="ctr" rtl="0" fontAlgn="ctr" latinLnBrk="0">
                        <a:spcBef>
                          <a:spcPts val="0"/>
                        </a:spcBef>
                        <a:spcAft>
                          <a:spcPts val="0"/>
                        </a:spcAft>
                      </a:pPr>
                      <a:r>
                        <a:rPr lang="de-DE" sz="1100" b="1" dirty="0">
                          <a:solidFill>
                            <a:schemeClr val="bg1"/>
                          </a:solidFill>
                          <a:effectLst/>
                          <a:latin typeface="+mn-lt"/>
                        </a:rPr>
                        <a:t>Size</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gridSpan="3">
                  <a:txBody>
                    <a:bodyPr/>
                    <a:lstStyle/>
                    <a:p>
                      <a:pPr marL="0" algn="ctr" rtl="0" fontAlgn="ctr" latinLnBrk="0">
                        <a:spcBef>
                          <a:spcPts val="0"/>
                        </a:spcBef>
                        <a:spcAft>
                          <a:spcPts val="0"/>
                        </a:spcAft>
                      </a:pPr>
                      <a:r>
                        <a:rPr lang="de-DE" sz="1100" b="1" dirty="0">
                          <a:solidFill>
                            <a:srgbClr val="FFFFFF"/>
                          </a:solidFill>
                          <a:effectLst/>
                          <a:latin typeface="+mn-lt"/>
                        </a:rPr>
                        <a:t>Baseline Incremental</a:t>
                      </a:r>
                      <a:endParaRPr lang="de-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hMerge="1">
                  <a:txBody>
                    <a:bodyPr/>
                    <a:lstStyle/>
                    <a:p>
                      <a:endParaRPr lang="en-DE"/>
                    </a:p>
                  </a:txBody>
                  <a:tcPr/>
                </a:tc>
                <a:tc hMerge="1">
                  <a:txBody>
                    <a:bodyPr/>
                    <a:lstStyle/>
                    <a:p>
                      <a:pPr marL="0" algn="ctr" rtl="0" fontAlgn="ctr" latinLnBrk="0">
                        <a:spcBef>
                          <a:spcPts val="0"/>
                        </a:spcBef>
                        <a:spcAft>
                          <a:spcPts val="0"/>
                        </a:spcAft>
                      </a:pPr>
                      <a:endParaRPr lang="de-DE" sz="1500" dirty="0">
                        <a:effectLst/>
                        <a:latin typeface="Arial" panose="020B0604020202020204" pitchFamily="34" charset="0"/>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gridSpan="3">
                  <a:txBody>
                    <a:bodyPr/>
                    <a:lstStyle/>
                    <a:p>
                      <a:pPr marL="0" algn="ctr" rtl="0" fontAlgn="ctr" latinLnBrk="0">
                        <a:spcBef>
                          <a:spcPts val="0"/>
                        </a:spcBef>
                        <a:spcAft>
                          <a:spcPts val="0"/>
                        </a:spcAft>
                      </a:pPr>
                      <a:r>
                        <a:rPr lang="de-DE" sz="1100" b="1" dirty="0">
                          <a:solidFill>
                            <a:srgbClr val="FFFFFF"/>
                          </a:solidFill>
                          <a:effectLst/>
                          <a:latin typeface="+mn-lt"/>
                        </a:rPr>
                        <a:t>Misclassified Only</a:t>
                      </a:r>
                      <a:endParaRPr lang="de-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hMerge="1">
                  <a:txBody>
                    <a:bodyPr/>
                    <a:lstStyle/>
                    <a:p>
                      <a:endParaRPr lang="en-DE"/>
                    </a:p>
                  </a:txBody>
                  <a:tcPr/>
                </a:tc>
                <a:tc hMerge="1">
                  <a:txBody>
                    <a:bodyPr/>
                    <a:lstStyle/>
                    <a:p>
                      <a:pPr marL="0" algn="ctr" rtl="0" fontAlgn="ctr" latinLnBrk="0">
                        <a:spcBef>
                          <a:spcPts val="0"/>
                        </a:spcBef>
                        <a:spcAft>
                          <a:spcPts val="0"/>
                        </a:spcAft>
                      </a:pPr>
                      <a:endParaRPr lang="de-DE" sz="1500" dirty="0">
                        <a:effectLst/>
                        <a:latin typeface="Arial" panose="020B0604020202020204" pitchFamily="34" charset="0"/>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gridSpan="3">
                  <a:txBody>
                    <a:bodyPr/>
                    <a:lstStyle/>
                    <a:p>
                      <a:pPr marL="0" algn="ctr" rtl="0" fontAlgn="ctr" latinLnBrk="0">
                        <a:spcBef>
                          <a:spcPts val="0"/>
                        </a:spcBef>
                        <a:spcAft>
                          <a:spcPts val="0"/>
                        </a:spcAft>
                      </a:pPr>
                      <a:r>
                        <a:rPr lang="de-DE" sz="1100" b="1" dirty="0">
                          <a:solidFill>
                            <a:srgbClr val="FFFFFF"/>
                          </a:solidFill>
                          <a:effectLst/>
                          <a:latin typeface="+mn-lt"/>
                        </a:rPr>
                        <a:t>Misclassified + Marginal</a:t>
                      </a:r>
                      <a:endParaRPr lang="de-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hMerge="1">
                  <a:txBody>
                    <a:bodyPr/>
                    <a:lstStyle/>
                    <a:p>
                      <a:endParaRPr lang="en-DE"/>
                    </a:p>
                  </a:txBody>
                  <a:tcPr/>
                </a:tc>
                <a:tc hMerge="1">
                  <a:txBody>
                    <a:bodyPr/>
                    <a:lstStyle/>
                    <a:p>
                      <a:pPr marL="0" algn="ctr" rtl="0" fontAlgn="ctr" latinLnBrk="0">
                        <a:spcBef>
                          <a:spcPts val="0"/>
                        </a:spcBef>
                        <a:spcAft>
                          <a:spcPts val="0"/>
                        </a:spcAft>
                      </a:pPr>
                      <a:endParaRPr lang="de-DE" sz="1500" dirty="0">
                        <a:effectLst/>
                        <a:latin typeface="Arial" panose="020B0604020202020204" pitchFamily="34" charset="0"/>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190447708"/>
                  </a:ext>
                </a:extLst>
              </a:tr>
              <a:tr h="308162">
                <a:tc vMerge="1">
                  <a:txBody>
                    <a:bodyPr/>
                    <a:lstStyle/>
                    <a:p>
                      <a:endParaRPr lang="en-DE"/>
                    </a:p>
                  </a:txBody>
                  <a:tcPr/>
                </a:tc>
                <a:tc vMerge="1">
                  <a:txBody>
                    <a:bodyPr/>
                    <a:lstStyle/>
                    <a:p>
                      <a:endParaRPr lang="en-DE"/>
                    </a:p>
                  </a:txBody>
                  <a:tcPr/>
                </a:tc>
                <a:tc>
                  <a:txBody>
                    <a:bodyPr/>
                    <a:lstStyle/>
                    <a:p>
                      <a:pPr marL="0" algn="ctr" rtl="0" fontAlgn="ctr" latinLnBrk="0">
                        <a:spcBef>
                          <a:spcPts val="0"/>
                        </a:spcBef>
                        <a:spcAft>
                          <a:spcPts val="0"/>
                        </a:spcAft>
                      </a:pPr>
                      <a:r>
                        <a:rPr lang="de-DE" sz="1100" b="1" dirty="0">
                          <a:effectLst/>
                          <a:latin typeface="+mn-lt"/>
                        </a:rPr>
                        <a:t>Accuracy</a:t>
                      </a:r>
                    </a:p>
                  </a:txBody>
                  <a:tcPr marL="77205" marR="77205" marT="38602" marB="38602"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b="1" dirty="0">
                          <a:effectLst/>
                          <a:latin typeface="+mn-lt"/>
                        </a:rPr>
                        <a:t>Run time</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b="1" dirty="0">
                          <a:effectLst/>
                          <a:latin typeface="+mn-lt"/>
                        </a:rPr>
                        <a:t>Speed up</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b="1" dirty="0">
                          <a:effectLst/>
                          <a:latin typeface="+mn-lt"/>
                        </a:rPr>
                        <a:t>Accuracy</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b="1" dirty="0">
                          <a:effectLst/>
                          <a:latin typeface="+mn-lt"/>
                        </a:rPr>
                        <a:t>Run time</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b="1" dirty="0">
                          <a:effectLst/>
                          <a:latin typeface="+mn-lt"/>
                        </a:rPr>
                        <a:t>Speed up</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b="1" dirty="0">
                          <a:effectLst/>
                          <a:latin typeface="+mn-lt"/>
                        </a:rPr>
                        <a:t>Accuracy</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b="1" dirty="0">
                          <a:effectLst/>
                          <a:latin typeface="+mn-lt"/>
                        </a:rPr>
                        <a:t>Run time</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b="1" dirty="0">
                          <a:effectLst/>
                          <a:latin typeface="+mn-lt"/>
                        </a:rPr>
                        <a:t>Speed up</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184010593"/>
                  </a:ext>
                </a:extLst>
              </a:tr>
              <a:tr h="571804">
                <a:tc>
                  <a:txBody>
                    <a:bodyPr/>
                    <a:lstStyle/>
                    <a:p>
                      <a:pPr marL="0" algn="ctr" rtl="0" fontAlgn="ctr" latinLnBrk="0">
                        <a:spcBef>
                          <a:spcPts val="0"/>
                        </a:spcBef>
                        <a:spcAft>
                          <a:spcPts val="0"/>
                        </a:spcAft>
                      </a:pPr>
                      <a:r>
                        <a:rPr lang="de-DE" sz="1100" dirty="0">
                          <a:effectLst/>
                          <a:latin typeface="+mn-lt"/>
                        </a:rPr>
                        <a:t>Forest Cover Type</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de-DE" sz="1100" dirty="0">
                          <a:effectLst/>
                          <a:latin typeface="+mn-lt"/>
                        </a:rPr>
                        <a:t>16,000 x 54</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dirty="0">
                          <a:effectLst/>
                          <a:latin typeface="+mn-lt"/>
                        </a:rPr>
                        <a:t>87</a:t>
                      </a:r>
                      <a:r>
                        <a:rPr lang="en-US" sz="1100" dirty="0">
                          <a:effectLst/>
                          <a:latin typeface="+mn-lt"/>
                        </a:rPr>
                        <a:t>.01</a:t>
                      </a:r>
                      <a:r>
                        <a:rPr lang="en-DE" sz="1100" dirty="0">
                          <a:effectLst/>
                          <a:latin typeface="+mn-lt"/>
                        </a:rPr>
                        <a:t>%</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dirty="0">
                          <a:effectLst/>
                          <a:latin typeface="+mn-lt"/>
                        </a:rPr>
                        <a:t>02:12:54</a:t>
                      </a:r>
                    </a:p>
                    <a:p>
                      <a:pPr marL="0" algn="ctr" rtl="0" fontAlgn="ctr" latinLnBrk="0">
                        <a:spcBef>
                          <a:spcPts val="0"/>
                        </a:spcBef>
                        <a:spcAft>
                          <a:spcPts val="0"/>
                        </a:spcAft>
                      </a:pPr>
                      <a:r>
                        <a:rPr lang="en-DE" sz="1100" dirty="0">
                          <a:effectLst/>
                          <a:latin typeface="+mn-lt"/>
                        </a:rPr>
                        <a:t>00:26:38</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4.9</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dirty="0">
                          <a:effectLst/>
                          <a:latin typeface="+mn-lt"/>
                        </a:rPr>
                        <a:t>84.025%</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dirty="0">
                          <a:effectLst/>
                          <a:latin typeface="+mn-lt"/>
                        </a:rPr>
                        <a:t>02:51:53</a:t>
                      </a:r>
                    </a:p>
                    <a:p>
                      <a:pPr marL="0" algn="ctr" rtl="0" fontAlgn="ctr" latinLnBrk="0">
                        <a:spcBef>
                          <a:spcPts val="0"/>
                        </a:spcBef>
                        <a:spcAft>
                          <a:spcPts val="0"/>
                        </a:spcAft>
                      </a:pPr>
                      <a:r>
                        <a:rPr lang="en-DE" sz="1100" dirty="0">
                          <a:effectLst/>
                          <a:latin typeface="+mn-lt"/>
                        </a:rPr>
                        <a:t>00:31:42</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5.4</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dirty="0">
                          <a:effectLst/>
                          <a:latin typeface="+mn-lt"/>
                        </a:rPr>
                        <a:t>86.87%</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dirty="0">
                          <a:effectLst/>
                          <a:latin typeface="+mn-lt"/>
                        </a:rPr>
                        <a:t>12:26:54</a:t>
                      </a:r>
                    </a:p>
                    <a:p>
                      <a:pPr marL="0" algn="ctr" rtl="0" fontAlgn="ctr" latinLnBrk="0">
                        <a:spcBef>
                          <a:spcPts val="0"/>
                        </a:spcBef>
                        <a:spcAft>
                          <a:spcPts val="0"/>
                        </a:spcAft>
                      </a:pPr>
                      <a:r>
                        <a:rPr lang="en-DE" sz="1100" dirty="0">
                          <a:effectLst/>
                          <a:latin typeface="+mn-lt"/>
                        </a:rPr>
                        <a:t>02:21:20</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5.2</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145803587"/>
                  </a:ext>
                </a:extLst>
              </a:tr>
              <a:tr h="571804">
                <a:tc>
                  <a:txBody>
                    <a:bodyPr/>
                    <a:lstStyle/>
                    <a:p>
                      <a:pPr marL="0" algn="ctr" rtl="0" fontAlgn="ctr" latinLnBrk="0">
                        <a:spcBef>
                          <a:spcPts val="0"/>
                        </a:spcBef>
                        <a:spcAft>
                          <a:spcPts val="0"/>
                        </a:spcAft>
                      </a:pPr>
                      <a:r>
                        <a:rPr lang="de-DE" sz="1100" dirty="0">
                          <a:effectLst/>
                          <a:latin typeface="+mn-lt"/>
                        </a:rPr>
                        <a:t>Letter Recognition</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dirty="0">
                          <a:effectLst/>
                          <a:latin typeface="+mn-lt"/>
                        </a:rPr>
                        <a:t>20,000 x 16</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a:effectLst/>
                          <a:latin typeface="+mn-lt"/>
                        </a:rPr>
                        <a:t>94.36%</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a:effectLst/>
                          <a:latin typeface="+mn-lt"/>
                        </a:rPr>
                        <a:t>01:05:11</a:t>
                      </a:r>
                    </a:p>
                    <a:p>
                      <a:pPr marL="0" algn="ctr" rtl="0" fontAlgn="ctr" latinLnBrk="0">
                        <a:spcBef>
                          <a:spcPts val="0"/>
                        </a:spcBef>
                        <a:spcAft>
                          <a:spcPts val="0"/>
                        </a:spcAft>
                      </a:pPr>
                      <a:r>
                        <a:rPr lang="en-DE" sz="1100">
                          <a:effectLst/>
                          <a:latin typeface="+mn-lt"/>
                        </a:rPr>
                        <a:t>00:05:35</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b="1" dirty="0">
                          <a:effectLst/>
                          <a:latin typeface="+mn-lt"/>
                        </a:rPr>
                        <a:t>11.7</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dirty="0">
                          <a:effectLst/>
                          <a:latin typeface="+mn-lt"/>
                        </a:rPr>
                        <a:t>93.2</a:t>
                      </a:r>
                      <a:r>
                        <a:rPr lang="en-US" sz="1100" dirty="0">
                          <a:effectLst/>
                          <a:latin typeface="+mn-lt"/>
                        </a:rPr>
                        <a:t>0</a:t>
                      </a:r>
                      <a:r>
                        <a:rPr lang="en-DE" sz="1100" dirty="0">
                          <a:effectLst/>
                          <a:latin typeface="+mn-lt"/>
                        </a:rPr>
                        <a:t>%</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a:effectLst/>
                          <a:latin typeface="+mn-lt"/>
                        </a:rPr>
                        <a:t>00:59:21</a:t>
                      </a:r>
                    </a:p>
                    <a:p>
                      <a:pPr marL="0" algn="ctr" rtl="0" fontAlgn="ctr" latinLnBrk="0">
                        <a:spcBef>
                          <a:spcPts val="0"/>
                        </a:spcBef>
                        <a:spcAft>
                          <a:spcPts val="0"/>
                        </a:spcAft>
                      </a:pPr>
                      <a:r>
                        <a:rPr lang="en-DE" sz="1100">
                          <a:effectLst/>
                          <a:latin typeface="+mn-lt"/>
                        </a:rPr>
                        <a:t>00:06:26</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b="1" dirty="0">
                          <a:effectLst/>
                          <a:latin typeface="+mn-lt"/>
                        </a:rPr>
                        <a:t>9.2</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dirty="0">
                          <a:effectLst/>
                          <a:latin typeface="+mn-lt"/>
                        </a:rPr>
                        <a:t>94.39%</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a:effectLst/>
                          <a:latin typeface="+mn-lt"/>
                        </a:rPr>
                        <a:t>03:12:47</a:t>
                      </a:r>
                    </a:p>
                    <a:p>
                      <a:pPr marL="0" algn="ctr" rtl="0" fontAlgn="ctr" latinLnBrk="0">
                        <a:spcBef>
                          <a:spcPts val="0"/>
                        </a:spcBef>
                        <a:spcAft>
                          <a:spcPts val="0"/>
                        </a:spcAft>
                      </a:pPr>
                      <a:r>
                        <a:rPr lang="en-DE" sz="1100">
                          <a:effectLst/>
                          <a:latin typeface="+mn-lt"/>
                        </a:rPr>
                        <a:t>00:10:02</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b="1" dirty="0">
                          <a:effectLst/>
                          <a:latin typeface="+mn-lt"/>
                        </a:rPr>
                        <a:t>19.2</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875839265"/>
                  </a:ext>
                </a:extLst>
              </a:tr>
              <a:tr h="571804">
                <a:tc>
                  <a:txBody>
                    <a:bodyPr/>
                    <a:lstStyle/>
                    <a:p>
                      <a:pPr marL="0" algn="ctr" rtl="0" fontAlgn="ctr" latinLnBrk="0">
                        <a:spcBef>
                          <a:spcPts val="0"/>
                        </a:spcBef>
                        <a:spcAft>
                          <a:spcPts val="0"/>
                        </a:spcAft>
                      </a:pPr>
                      <a:r>
                        <a:rPr lang="de-DE" sz="1100">
                          <a:effectLst/>
                          <a:latin typeface="+mn-lt"/>
                        </a:rPr>
                        <a:t>NASA Shuttle Failure</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de-DE" sz="1100" dirty="0">
                          <a:effectLst/>
                          <a:latin typeface="+mn-lt"/>
                        </a:rPr>
                        <a:t>34,800 x 6</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dirty="0">
                          <a:effectLst/>
                          <a:latin typeface="+mn-lt"/>
                        </a:rPr>
                        <a:t>99.77%</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a:effectLst/>
                          <a:latin typeface="+mn-lt"/>
                        </a:rPr>
                        <a:t>00:36:08</a:t>
                      </a:r>
                    </a:p>
                    <a:p>
                      <a:pPr marL="0" algn="ctr" rtl="0" fontAlgn="ctr" latinLnBrk="0">
                        <a:spcBef>
                          <a:spcPts val="0"/>
                        </a:spcBef>
                        <a:spcAft>
                          <a:spcPts val="0"/>
                        </a:spcAft>
                      </a:pPr>
                      <a:r>
                        <a:rPr lang="en-DE" sz="1100">
                          <a:effectLst/>
                          <a:latin typeface="+mn-lt"/>
                        </a:rPr>
                        <a:t>00:00:48</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45.1</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a:effectLst/>
                          <a:latin typeface="+mn-lt"/>
                        </a:rPr>
                        <a:t>98.89%</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a:effectLst/>
                          <a:latin typeface="+mn-lt"/>
                        </a:rPr>
                        <a:t>00:40:05</a:t>
                      </a:r>
                    </a:p>
                    <a:p>
                      <a:pPr marL="0" algn="ctr" rtl="0" fontAlgn="ctr" latinLnBrk="0">
                        <a:spcBef>
                          <a:spcPts val="0"/>
                        </a:spcBef>
                        <a:spcAft>
                          <a:spcPts val="0"/>
                        </a:spcAft>
                      </a:pPr>
                      <a:r>
                        <a:rPr lang="en-DE" sz="1100">
                          <a:effectLst/>
                          <a:latin typeface="+mn-lt"/>
                        </a:rPr>
                        <a:t>00:00:32</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75.1</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dirty="0">
                          <a:effectLst/>
                          <a:latin typeface="+mn-lt"/>
                        </a:rPr>
                        <a:t>99.79%</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DE" sz="1100">
                          <a:effectLst/>
                          <a:latin typeface="+mn-lt"/>
                        </a:rPr>
                        <a:t>01:45:06</a:t>
                      </a:r>
                    </a:p>
                    <a:p>
                      <a:pPr marL="0" algn="ctr" rtl="0" fontAlgn="ctr" latinLnBrk="0">
                        <a:spcBef>
                          <a:spcPts val="0"/>
                        </a:spcBef>
                        <a:spcAft>
                          <a:spcPts val="0"/>
                        </a:spcAft>
                      </a:pPr>
                      <a:r>
                        <a:rPr lang="en-DE" sz="1100">
                          <a:effectLst/>
                          <a:latin typeface="+mn-lt"/>
                        </a:rPr>
                        <a:t>00:25:12</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4.1</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180114075"/>
                  </a:ext>
                </a:extLst>
              </a:tr>
              <a:tr h="439983">
                <a:tc>
                  <a:txBody>
                    <a:bodyPr/>
                    <a:lstStyle/>
                    <a:p>
                      <a:pPr marL="0" algn="ctr" rtl="0" fontAlgn="ctr" latinLnBrk="0">
                        <a:spcBef>
                          <a:spcPts val="0"/>
                        </a:spcBef>
                        <a:spcAft>
                          <a:spcPts val="0"/>
                        </a:spcAft>
                      </a:pPr>
                      <a:r>
                        <a:rPr lang="de-DE" sz="1100">
                          <a:effectLst/>
                          <a:latin typeface="+mn-lt"/>
                        </a:rPr>
                        <a:t>OTTO Group</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dirty="0">
                          <a:effectLst/>
                          <a:latin typeface="+mn-lt"/>
                        </a:rPr>
                        <a:t>48,000 x 93</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dirty="0">
                          <a:effectLst/>
                          <a:latin typeface="+mn-lt"/>
                        </a:rPr>
                        <a:t>78.02%</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dirty="0">
                          <a:effectLst/>
                          <a:latin typeface="+mn-lt"/>
                        </a:rPr>
                        <a:t>18</a:t>
                      </a:r>
                      <a:r>
                        <a:rPr lang="en-DE" sz="1100" dirty="0">
                          <a:effectLst/>
                          <a:latin typeface="+mn-lt"/>
                        </a:rPr>
                        <a:t>:</a:t>
                      </a:r>
                      <a:r>
                        <a:rPr lang="en-US" sz="1100" dirty="0">
                          <a:effectLst/>
                          <a:latin typeface="+mn-lt"/>
                        </a:rPr>
                        <a:t>45</a:t>
                      </a:r>
                      <a:r>
                        <a:rPr lang="en-DE" sz="1100" dirty="0">
                          <a:effectLst/>
                          <a:latin typeface="+mn-lt"/>
                        </a:rPr>
                        <a:t>:</a:t>
                      </a:r>
                      <a:r>
                        <a:rPr lang="en-US" sz="1100" dirty="0">
                          <a:effectLst/>
                          <a:latin typeface="+mn-lt"/>
                        </a:rPr>
                        <a:t>22</a:t>
                      </a:r>
                      <a:endParaRPr lang="en-DE" sz="1100" dirty="0">
                        <a:effectLst/>
                        <a:latin typeface="+mn-lt"/>
                      </a:endParaRPr>
                    </a:p>
                    <a:p>
                      <a:pPr marL="0" algn="ctr" rtl="0" fontAlgn="ctr" latinLnBrk="0">
                        <a:spcBef>
                          <a:spcPts val="0"/>
                        </a:spcBef>
                        <a:spcAft>
                          <a:spcPts val="0"/>
                        </a:spcAft>
                      </a:pPr>
                      <a:r>
                        <a:rPr lang="en-DE" sz="1100" dirty="0">
                          <a:effectLst/>
                          <a:latin typeface="+mn-lt"/>
                        </a:rPr>
                        <a:t>2:10:45</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b="1" dirty="0">
                          <a:effectLst/>
                          <a:latin typeface="+mn-lt"/>
                        </a:rPr>
                        <a:t>8.6</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dirty="0">
                          <a:effectLst/>
                          <a:latin typeface="+mn-lt"/>
                        </a:rPr>
                        <a:t>70.60%</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dirty="0">
                          <a:effectLst/>
                          <a:latin typeface="+mn-lt"/>
                        </a:rPr>
                        <a:t>22</a:t>
                      </a:r>
                      <a:r>
                        <a:rPr lang="en-DE" sz="1100" dirty="0">
                          <a:effectLst/>
                          <a:latin typeface="+mn-lt"/>
                        </a:rPr>
                        <a:t>:</a:t>
                      </a:r>
                      <a:r>
                        <a:rPr lang="en-US" sz="1100" dirty="0">
                          <a:effectLst/>
                          <a:latin typeface="+mn-lt"/>
                        </a:rPr>
                        <a:t>41</a:t>
                      </a:r>
                      <a:r>
                        <a:rPr lang="en-DE" sz="1100" dirty="0">
                          <a:effectLst/>
                          <a:latin typeface="+mn-lt"/>
                        </a:rPr>
                        <a:t>:</a:t>
                      </a:r>
                      <a:r>
                        <a:rPr lang="en-US" sz="1100" dirty="0">
                          <a:effectLst/>
                          <a:latin typeface="+mn-lt"/>
                        </a:rPr>
                        <a:t>47</a:t>
                      </a:r>
                      <a:endParaRPr lang="en-DE" sz="1100" dirty="0">
                        <a:effectLst/>
                        <a:latin typeface="+mn-lt"/>
                      </a:endParaRPr>
                    </a:p>
                    <a:p>
                      <a:pPr marL="0" algn="ctr" rtl="0" fontAlgn="ctr" latinLnBrk="0">
                        <a:spcBef>
                          <a:spcPts val="0"/>
                        </a:spcBef>
                        <a:spcAft>
                          <a:spcPts val="0"/>
                        </a:spcAft>
                      </a:pPr>
                      <a:r>
                        <a:rPr lang="en-DE" sz="1100" dirty="0">
                          <a:effectLst/>
                          <a:latin typeface="+mn-lt"/>
                        </a:rPr>
                        <a:t>2:</a:t>
                      </a:r>
                      <a:r>
                        <a:rPr lang="en-US" sz="1100" dirty="0">
                          <a:effectLst/>
                          <a:latin typeface="+mn-lt"/>
                        </a:rPr>
                        <a:t>55</a:t>
                      </a:r>
                      <a:r>
                        <a:rPr lang="en-DE" sz="1100" dirty="0">
                          <a:effectLst/>
                          <a:latin typeface="+mn-lt"/>
                        </a:rPr>
                        <a:t>:</a:t>
                      </a:r>
                      <a:r>
                        <a:rPr lang="en-US" sz="1100" dirty="0">
                          <a:effectLst/>
                          <a:latin typeface="+mn-lt"/>
                        </a:rPr>
                        <a:t>22</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b="1" dirty="0">
                          <a:effectLst/>
                          <a:latin typeface="+mn-lt"/>
                        </a:rPr>
                        <a:t>7.5</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dirty="0">
                          <a:effectLst/>
                          <a:latin typeface="+mn-lt"/>
                        </a:rPr>
                        <a:t>77.81%</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dirty="0">
                          <a:effectLst/>
                          <a:latin typeface="+mn-lt"/>
                        </a:rPr>
                        <a:t>31</a:t>
                      </a:r>
                      <a:r>
                        <a:rPr lang="en-DE" sz="1100" dirty="0">
                          <a:effectLst/>
                          <a:latin typeface="+mn-lt"/>
                        </a:rPr>
                        <a:t>:</a:t>
                      </a:r>
                      <a:r>
                        <a:rPr lang="en-US" sz="1100" dirty="0">
                          <a:effectLst/>
                          <a:latin typeface="+mn-lt"/>
                        </a:rPr>
                        <a:t>14</a:t>
                      </a:r>
                      <a:r>
                        <a:rPr lang="en-DE" sz="1100" dirty="0">
                          <a:effectLst/>
                          <a:latin typeface="+mn-lt"/>
                        </a:rPr>
                        <a:t>:</a:t>
                      </a:r>
                      <a:r>
                        <a:rPr lang="en-US" sz="1100" dirty="0">
                          <a:effectLst/>
                          <a:latin typeface="+mn-lt"/>
                        </a:rPr>
                        <a:t>54</a:t>
                      </a:r>
                      <a:endParaRPr lang="en-DE" sz="1100" dirty="0">
                        <a:effectLst/>
                        <a:latin typeface="+mn-lt"/>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100" dirty="0">
                          <a:effectLst/>
                          <a:latin typeface="+mn-lt"/>
                        </a:rPr>
                        <a:t>10</a:t>
                      </a:r>
                      <a:r>
                        <a:rPr lang="en-DE" sz="1100" dirty="0">
                          <a:effectLst/>
                          <a:latin typeface="+mn-lt"/>
                        </a:rPr>
                        <a:t>:</a:t>
                      </a:r>
                      <a:r>
                        <a:rPr lang="en-US" sz="1100" dirty="0">
                          <a:effectLst/>
                          <a:latin typeface="+mn-lt"/>
                        </a:rPr>
                        <a:t>47</a:t>
                      </a:r>
                      <a:r>
                        <a:rPr lang="en-DE" sz="1100" dirty="0">
                          <a:effectLst/>
                          <a:latin typeface="+mn-lt"/>
                        </a:rPr>
                        <a:t>:</a:t>
                      </a:r>
                      <a:r>
                        <a:rPr lang="en-US" sz="1100" dirty="0">
                          <a:effectLst/>
                          <a:latin typeface="+mn-lt"/>
                        </a:rPr>
                        <a:t>32</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b="1" dirty="0">
                          <a:effectLst/>
                          <a:latin typeface="+mn-lt"/>
                        </a:rPr>
                        <a:t>3.1</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65783668"/>
                  </a:ext>
                </a:extLst>
              </a:tr>
              <a:tr h="571804">
                <a:tc>
                  <a:txBody>
                    <a:bodyPr/>
                    <a:lstStyle/>
                    <a:p>
                      <a:pPr marL="0" algn="ctr" rtl="0" fontAlgn="ctr" latinLnBrk="0">
                        <a:spcBef>
                          <a:spcPts val="0"/>
                        </a:spcBef>
                        <a:spcAft>
                          <a:spcPts val="0"/>
                        </a:spcAft>
                      </a:pPr>
                      <a:r>
                        <a:rPr lang="de-DE" sz="1100" dirty="0">
                          <a:effectLst/>
                          <a:latin typeface="+mn-lt"/>
                        </a:rPr>
                        <a:t>Sensorless Drive Diagnosis</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de-DE" sz="1100" dirty="0">
                          <a:effectLst/>
                          <a:latin typeface="+mn-lt"/>
                        </a:rPr>
                        <a:t>59,000 x 48</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dirty="0">
                          <a:effectLst/>
                          <a:latin typeface="+mn-lt"/>
                        </a:rPr>
                        <a:t>97.66%</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dirty="0">
                          <a:effectLst/>
                          <a:latin typeface="+mn-lt"/>
                        </a:rPr>
                        <a:t>22</a:t>
                      </a:r>
                      <a:r>
                        <a:rPr lang="en-DE" sz="1100" dirty="0">
                          <a:effectLst/>
                          <a:latin typeface="+mn-lt"/>
                        </a:rPr>
                        <a:t>:</a:t>
                      </a:r>
                      <a:r>
                        <a:rPr lang="en-US" sz="1100" dirty="0">
                          <a:effectLst/>
                          <a:latin typeface="+mn-lt"/>
                        </a:rPr>
                        <a:t>32</a:t>
                      </a:r>
                      <a:r>
                        <a:rPr lang="en-DE" sz="1100" dirty="0">
                          <a:effectLst/>
                          <a:latin typeface="+mn-lt"/>
                        </a:rPr>
                        <a:t>:</a:t>
                      </a:r>
                      <a:r>
                        <a:rPr lang="en-US" sz="1100" dirty="0">
                          <a:effectLst/>
                          <a:latin typeface="+mn-lt"/>
                        </a:rPr>
                        <a:t>24</a:t>
                      </a:r>
                      <a:endParaRPr lang="en-DE" sz="1100" dirty="0">
                        <a:effectLst/>
                        <a:latin typeface="+mn-lt"/>
                      </a:endParaRPr>
                    </a:p>
                    <a:p>
                      <a:pPr marL="0" algn="ctr" rtl="0" fontAlgn="ctr" latinLnBrk="0">
                        <a:spcBef>
                          <a:spcPts val="0"/>
                        </a:spcBef>
                        <a:spcAft>
                          <a:spcPts val="0"/>
                        </a:spcAft>
                      </a:pPr>
                      <a:r>
                        <a:rPr lang="en-US" sz="1100" dirty="0">
                          <a:effectLst/>
                          <a:latin typeface="+mn-lt"/>
                        </a:rPr>
                        <a:t>05</a:t>
                      </a:r>
                      <a:r>
                        <a:rPr lang="en-DE" sz="1100" dirty="0">
                          <a:effectLst/>
                          <a:latin typeface="+mn-lt"/>
                        </a:rPr>
                        <a:t>:</a:t>
                      </a:r>
                      <a:r>
                        <a:rPr lang="en-US" sz="1100" dirty="0">
                          <a:effectLst/>
                          <a:latin typeface="+mn-lt"/>
                        </a:rPr>
                        <a:t>16</a:t>
                      </a:r>
                      <a:r>
                        <a:rPr lang="en-DE" sz="1100" dirty="0">
                          <a:effectLst/>
                          <a:latin typeface="+mn-lt"/>
                        </a:rPr>
                        <a:t>:</a:t>
                      </a:r>
                      <a:r>
                        <a:rPr lang="en-US" sz="1100" dirty="0">
                          <a:effectLst/>
                          <a:latin typeface="+mn-lt"/>
                        </a:rPr>
                        <a:t>34</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4.4</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dirty="0">
                          <a:effectLst/>
                          <a:latin typeface="+mn-lt"/>
                        </a:rPr>
                        <a:t>94.37%</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dirty="0">
                          <a:effectLst/>
                          <a:latin typeface="+mn-lt"/>
                        </a:rPr>
                        <a:t>26</a:t>
                      </a:r>
                      <a:r>
                        <a:rPr lang="en-DE" sz="1100" dirty="0">
                          <a:effectLst/>
                          <a:latin typeface="+mn-lt"/>
                        </a:rPr>
                        <a:t>:</a:t>
                      </a:r>
                      <a:r>
                        <a:rPr lang="en-US" sz="1100" dirty="0">
                          <a:effectLst/>
                          <a:latin typeface="+mn-lt"/>
                        </a:rPr>
                        <a:t>41</a:t>
                      </a:r>
                      <a:r>
                        <a:rPr lang="en-DE" sz="1100" dirty="0">
                          <a:effectLst/>
                          <a:latin typeface="+mn-lt"/>
                        </a:rPr>
                        <a:t>:</a:t>
                      </a:r>
                      <a:r>
                        <a:rPr lang="en-US" sz="1100" dirty="0">
                          <a:effectLst/>
                          <a:latin typeface="+mn-lt"/>
                        </a:rPr>
                        <a:t>42</a:t>
                      </a:r>
                      <a:endParaRPr lang="en-DE" sz="1100" dirty="0">
                        <a:effectLst/>
                        <a:latin typeface="+mn-lt"/>
                      </a:endParaRPr>
                    </a:p>
                    <a:p>
                      <a:pPr marL="0" algn="ctr" rtl="0" fontAlgn="ctr" latinLnBrk="0">
                        <a:spcBef>
                          <a:spcPts val="0"/>
                        </a:spcBef>
                        <a:spcAft>
                          <a:spcPts val="0"/>
                        </a:spcAft>
                      </a:pPr>
                      <a:r>
                        <a:rPr lang="en-US" sz="1100" dirty="0">
                          <a:effectLst/>
                          <a:latin typeface="+mn-lt"/>
                        </a:rPr>
                        <a:t>07</a:t>
                      </a:r>
                      <a:r>
                        <a:rPr lang="en-DE" sz="1100" dirty="0">
                          <a:effectLst/>
                          <a:latin typeface="+mn-lt"/>
                        </a:rPr>
                        <a:t>:</a:t>
                      </a:r>
                      <a:r>
                        <a:rPr lang="en-US" sz="1100" dirty="0">
                          <a:effectLst/>
                          <a:latin typeface="+mn-lt"/>
                        </a:rPr>
                        <a:t>32</a:t>
                      </a:r>
                      <a:r>
                        <a:rPr lang="en-DE" sz="1100" dirty="0">
                          <a:effectLst/>
                          <a:latin typeface="+mn-lt"/>
                        </a:rPr>
                        <a:t>:</a:t>
                      </a:r>
                      <a:r>
                        <a:rPr lang="en-US" sz="1100" dirty="0">
                          <a:effectLst/>
                          <a:latin typeface="+mn-lt"/>
                        </a:rPr>
                        <a:t>14</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3.7</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dirty="0">
                          <a:effectLst/>
                          <a:latin typeface="+mn-lt"/>
                        </a:rPr>
                        <a:t>95.98%</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dirty="0">
                          <a:effectLst/>
                          <a:latin typeface="+mn-lt"/>
                        </a:rPr>
                        <a:t>35</a:t>
                      </a:r>
                      <a:r>
                        <a:rPr lang="en-DE" sz="1100" dirty="0">
                          <a:effectLst/>
                          <a:latin typeface="+mn-lt"/>
                        </a:rPr>
                        <a:t>:</a:t>
                      </a:r>
                      <a:r>
                        <a:rPr lang="en-US" sz="1100" dirty="0">
                          <a:effectLst/>
                          <a:latin typeface="+mn-lt"/>
                        </a:rPr>
                        <a:t>51</a:t>
                      </a:r>
                      <a:r>
                        <a:rPr lang="en-DE" sz="1100" dirty="0">
                          <a:effectLst/>
                          <a:latin typeface="+mn-lt"/>
                        </a:rPr>
                        <a:t>:</a:t>
                      </a:r>
                      <a:r>
                        <a:rPr lang="en-US" sz="1100" dirty="0">
                          <a:effectLst/>
                          <a:latin typeface="+mn-lt"/>
                        </a:rPr>
                        <a:t>23</a:t>
                      </a:r>
                      <a:endParaRPr lang="en-DE" sz="1100" dirty="0">
                        <a:effectLst/>
                        <a:latin typeface="+mn-lt"/>
                      </a:endParaRPr>
                    </a:p>
                    <a:p>
                      <a:pPr marL="0" algn="ctr" rtl="0" fontAlgn="ctr" latinLnBrk="0">
                        <a:spcBef>
                          <a:spcPts val="0"/>
                        </a:spcBef>
                        <a:spcAft>
                          <a:spcPts val="0"/>
                        </a:spcAft>
                      </a:pPr>
                      <a:r>
                        <a:rPr lang="en-US" sz="1100" dirty="0">
                          <a:effectLst/>
                          <a:latin typeface="+mn-lt"/>
                        </a:rPr>
                        <a:t>14</a:t>
                      </a:r>
                      <a:r>
                        <a:rPr lang="en-DE" sz="1100" dirty="0">
                          <a:effectLst/>
                          <a:latin typeface="+mn-lt"/>
                        </a:rPr>
                        <a:t>:</a:t>
                      </a:r>
                      <a:r>
                        <a:rPr lang="en-US" sz="1100" dirty="0">
                          <a:effectLst/>
                          <a:latin typeface="+mn-lt"/>
                        </a:rPr>
                        <a:t>25</a:t>
                      </a:r>
                      <a:r>
                        <a:rPr lang="en-DE" sz="1100" dirty="0">
                          <a:effectLst/>
                          <a:latin typeface="+mn-lt"/>
                        </a:rPr>
                        <a:t>:</a:t>
                      </a:r>
                      <a:r>
                        <a:rPr lang="en-US" sz="1100" dirty="0">
                          <a:effectLst/>
                          <a:latin typeface="+mn-lt"/>
                        </a:rPr>
                        <a:t>23</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2.5</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573769634"/>
                  </a:ext>
                </a:extLst>
              </a:tr>
              <a:tr h="571804">
                <a:tc>
                  <a:txBody>
                    <a:bodyPr/>
                    <a:lstStyle/>
                    <a:p>
                      <a:pPr marL="0" algn="ctr" rtl="0" fontAlgn="ctr" latinLnBrk="0">
                        <a:spcBef>
                          <a:spcPts val="0"/>
                        </a:spcBef>
                        <a:spcAft>
                          <a:spcPts val="0"/>
                        </a:spcAft>
                      </a:pPr>
                      <a:r>
                        <a:rPr lang="de-DE" sz="1100" dirty="0">
                          <a:effectLst/>
                          <a:latin typeface="+mn-lt"/>
                        </a:rPr>
                        <a:t>MNIST</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de-DE" sz="1100" dirty="0">
                          <a:effectLst/>
                          <a:latin typeface="+mn-lt"/>
                        </a:rPr>
                        <a:t>60,000 x 784</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dirty="0">
                          <a:effectLst/>
                          <a:latin typeface="+mn-lt"/>
                        </a:rPr>
                        <a:t>98.13%</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dirty="0">
                          <a:effectLst/>
                          <a:latin typeface="+mn-lt"/>
                        </a:rPr>
                        <a:t>17</a:t>
                      </a:r>
                      <a:r>
                        <a:rPr lang="en-DE" sz="1100" dirty="0">
                          <a:effectLst/>
                          <a:latin typeface="+mn-lt"/>
                        </a:rPr>
                        <a:t>:</a:t>
                      </a:r>
                      <a:r>
                        <a:rPr lang="en-US" sz="1100" dirty="0">
                          <a:effectLst/>
                          <a:latin typeface="+mn-lt"/>
                        </a:rPr>
                        <a:t>25</a:t>
                      </a:r>
                      <a:r>
                        <a:rPr lang="en-DE" sz="1100" dirty="0">
                          <a:effectLst/>
                          <a:latin typeface="+mn-lt"/>
                        </a:rPr>
                        <a:t>:</a:t>
                      </a:r>
                      <a:r>
                        <a:rPr lang="en-US" sz="1100" dirty="0">
                          <a:effectLst/>
                          <a:latin typeface="+mn-lt"/>
                        </a:rPr>
                        <a:t>13</a:t>
                      </a:r>
                      <a:endParaRPr lang="en-DE" sz="1100" dirty="0">
                        <a:effectLst/>
                        <a:latin typeface="+mn-lt"/>
                      </a:endParaRPr>
                    </a:p>
                    <a:p>
                      <a:pPr marL="0" algn="ctr" rtl="0" fontAlgn="ctr" latinLnBrk="0">
                        <a:spcBef>
                          <a:spcPts val="0"/>
                        </a:spcBef>
                        <a:spcAft>
                          <a:spcPts val="0"/>
                        </a:spcAft>
                      </a:pPr>
                      <a:r>
                        <a:rPr lang="en-US" sz="1100" dirty="0">
                          <a:effectLst/>
                          <a:latin typeface="+mn-lt"/>
                        </a:rPr>
                        <a:t>02</a:t>
                      </a:r>
                      <a:r>
                        <a:rPr lang="en-DE" sz="1100" dirty="0">
                          <a:effectLst/>
                          <a:latin typeface="+mn-lt"/>
                        </a:rPr>
                        <a:t>:</a:t>
                      </a:r>
                      <a:r>
                        <a:rPr lang="en-US" sz="1100" dirty="0">
                          <a:effectLst/>
                          <a:latin typeface="+mn-lt"/>
                        </a:rPr>
                        <a:t>56</a:t>
                      </a:r>
                      <a:r>
                        <a:rPr lang="en-DE" sz="1100" dirty="0">
                          <a:effectLst/>
                          <a:latin typeface="+mn-lt"/>
                        </a:rPr>
                        <a:t>:</a:t>
                      </a:r>
                      <a:r>
                        <a:rPr lang="en-US" sz="1100" dirty="0">
                          <a:effectLst/>
                          <a:latin typeface="+mn-lt"/>
                        </a:rPr>
                        <a:t>27</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b="1" dirty="0">
                          <a:effectLst/>
                          <a:latin typeface="+mn-lt"/>
                        </a:rPr>
                        <a:t>2.1</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dirty="0">
                          <a:effectLst/>
                          <a:latin typeface="+mn-lt"/>
                        </a:rPr>
                        <a:t>96.75%</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dirty="0">
                          <a:effectLst/>
                          <a:latin typeface="+mn-lt"/>
                        </a:rPr>
                        <a:t>2</a:t>
                      </a:r>
                      <a:r>
                        <a:rPr lang="en-US" sz="1100" dirty="0">
                          <a:effectLst/>
                          <a:latin typeface="+mn-lt"/>
                        </a:rPr>
                        <a:t>0</a:t>
                      </a:r>
                      <a:r>
                        <a:rPr lang="en-DE" sz="1100" dirty="0">
                          <a:effectLst/>
                          <a:latin typeface="+mn-lt"/>
                        </a:rPr>
                        <a:t>:</a:t>
                      </a:r>
                      <a:r>
                        <a:rPr lang="en-US" sz="1100" dirty="0">
                          <a:effectLst/>
                          <a:latin typeface="+mn-lt"/>
                        </a:rPr>
                        <a:t>54</a:t>
                      </a:r>
                      <a:r>
                        <a:rPr lang="en-DE" sz="1100" dirty="0">
                          <a:effectLst/>
                          <a:latin typeface="+mn-lt"/>
                        </a:rPr>
                        <a:t>:</a:t>
                      </a:r>
                      <a:r>
                        <a:rPr lang="en-US" sz="1100" dirty="0">
                          <a:effectLst/>
                          <a:latin typeface="+mn-lt"/>
                        </a:rPr>
                        <a:t>24</a:t>
                      </a:r>
                      <a:endParaRPr lang="en-DE" sz="1100" dirty="0">
                        <a:effectLst/>
                        <a:latin typeface="+mn-lt"/>
                      </a:endParaRPr>
                    </a:p>
                    <a:p>
                      <a:pPr marL="0" algn="ctr" rtl="0" fontAlgn="ctr" latinLnBrk="0">
                        <a:spcBef>
                          <a:spcPts val="0"/>
                        </a:spcBef>
                        <a:spcAft>
                          <a:spcPts val="0"/>
                        </a:spcAft>
                      </a:pPr>
                      <a:r>
                        <a:rPr lang="en-DE" sz="1100" dirty="0">
                          <a:effectLst/>
                          <a:latin typeface="+mn-lt"/>
                        </a:rPr>
                        <a:t>0</a:t>
                      </a:r>
                      <a:r>
                        <a:rPr lang="en-US" sz="1100" dirty="0">
                          <a:effectLst/>
                          <a:latin typeface="+mn-lt"/>
                        </a:rPr>
                        <a:t>3</a:t>
                      </a:r>
                      <a:r>
                        <a:rPr lang="en-DE" sz="1100" dirty="0">
                          <a:effectLst/>
                          <a:latin typeface="+mn-lt"/>
                        </a:rPr>
                        <a:t>:</a:t>
                      </a:r>
                      <a:r>
                        <a:rPr lang="en-US" sz="1100" dirty="0">
                          <a:effectLst/>
                          <a:latin typeface="+mn-lt"/>
                        </a:rPr>
                        <a:t>45</a:t>
                      </a:r>
                      <a:r>
                        <a:rPr lang="en-DE" sz="1100" dirty="0">
                          <a:effectLst/>
                          <a:latin typeface="+mn-lt"/>
                        </a:rPr>
                        <a:t>:</a:t>
                      </a:r>
                      <a:r>
                        <a:rPr lang="en-US" sz="1100" dirty="0">
                          <a:effectLst/>
                          <a:latin typeface="+mn-lt"/>
                        </a:rPr>
                        <a:t>3</a:t>
                      </a:r>
                      <a:r>
                        <a:rPr lang="en-DE" sz="1100" dirty="0">
                          <a:effectLst/>
                          <a:latin typeface="+mn-lt"/>
                        </a:rPr>
                        <a:t>5</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b="1" dirty="0">
                          <a:effectLst/>
                          <a:latin typeface="+mn-lt"/>
                        </a:rPr>
                        <a:t>6.6</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dirty="0">
                          <a:effectLst/>
                          <a:latin typeface="+mn-lt"/>
                        </a:rPr>
                        <a:t>97.55%</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DE" sz="1100" dirty="0">
                          <a:effectLst/>
                          <a:latin typeface="+mn-lt"/>
                        </a:rPr>
                        <a:t>2</a:t>
                      </a:r>
                      <a:r>
                        <a:rPr lang="en-US" sz="1100" dirty="0">
                          <a:effectLst/>
                          <a:latin typeface="+mn-lt"/>
                        </a:rPr>
                        <a:t>8</a:t>
                      </a:r>
                      <a:r>
                        <a:rPr lang="en-DE" sz="1100" dirty="0">
                          <a:effectLst/>
                          <a:latin typeface="+mn-lt"/>
                        </a:rPr>
                        <a:t>:</a:t>
                      </a:r>
                      <a:r>
                        <a:rPr lang="en-US" sz="1100" dirty="0">
                          <a:effectLst/>
                          <a:latin typeface="+mn-lt"/>
                        </a:rPr>
                        <a:t>24</a:t>
                      </a:r>
                      <a:r>
                        <a:rPr lang="en-DE" sz="1100" dirty="0">
                          <a:effectLst/>
                          <a:latin typeface="+mn-lt"/>
                        </a:rPr>
                        <a:t>:</a:t>
                      </a:r>
                      <a:r>
                        <a:rPr lang="en-US" sz="1100" dirty="0">
                          <a:effectLst/>
                          <a:latin typeface="+mn-lt"/>
                        </a:rPr>
                        <a:t>12</a:t>
                      </a:r>
                      <a:endParaRPr lang="en-DE" sz="1100" dirty="0">
                        <a:effectLst/>
                        <a:latin typeface="+mn-lt"/>
                      </a:endParaRPr>
                    </a:p>
                    <a:p>
                      <a:pPr marL="0" algn="ctr" rtl="0" fontAlgn="ctr" latinLnBrk="0">
                        <a:spcBef>
                          <a:spcPts val="0"/>
                        </a:spcBef>
                        <a:spcAft>
                          <a:spcPts val="0"/>
                        </a:spcAft>
                      </a:pPr>
                      <a:r>
                        <a:rPr lang="en-DE" sz="1100" dirty="0">
                          <a:effectLst/>
                          <a:latin typeface="+mn-lt"/>
                        </a:rPr>
                        <a:t>0</a:t>
                      </a:r>
                      <a:r>
                        <a:rPr lang="en-US" sz="1100" dirty="0">
                          <a:effectLst/>
                          <a:latin typeface="+mn-lt"/>
                        </a:rPr>
                        <a:t>8</a:t>
                      </a:r>
                      <a:r>
                        <a:rPr lang="en-DE" sz="1100" dirty="0">
                          <a:effectLst/>
                          <a:latin typeface="+mn-lt"/>
                        </a:rPr>
                        <a:t>:</a:t>
                      </a:r>
                      <a:r>
                        <a:rPr lang="en-US" sz="1100" dirty="0">
                          <a:effectLst/>
                          <a:latin typeface="+mn-lt"/>
                        </a:rPr>
                        <a:t>2</a:t>
                      </a:r>
                      <a:r>
                        <a:rPr lang="en-DE" sz="1100" dirty="0">
                          <a:effectLst/>
                          <a:latin typeface="+mn-lt"/>
                        </a:rPr>
                        <a:t>1:</a:t>
                      </a:r>
                      <a:r>
                        <a:rPr lang="en-US" sz="1100" dirty="0">
                          <a:effectLst/>
                          <a:latin typeface="+mn-lt"/>
                        </a:rPr>
                        <a:t>1</a:t>
                      </a:r>
                      <a:r>
                        <a:rPr lang="en-DE" sz="1100" dirty="0">
                          <a:effectLst/>
                          <a:latin typeface="+mn-lt"/>
                        </a:rPr>
                        <a:t>5</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ctr" rtl="0" fontAlgn="ctr" latinLnBrk="0">
                        <a:spcBef>
                          <a:spcPts val="0"/>
                        </a:spcBef>
                        <a:spcAft>
                          <a:spcPts val="0"/>
                        </a:spcAft>
                      </a:pPr>
                      <a:r>
                        <a:rPr lang="en-US" sz="1100" b="1" dirty="0">
                          <a:effectLst/>
                          <a:latin typeface="+mn-lt"/>
                        </a:rPr>
                        <a:t>3.4</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442280788"/>
                  </a:ext>
                </a:extLst>
              </a:tr>
              <a:tr h="571804">
                <a:tc>
                  <a:txBody>
                    <a:bodyPr/>
                    <a:lstStyle/>
                    <a:p>
                      <a:pPr marL="0" algn="ctr" rtl="0" fontAlgn="ctr" latinLnBrk="0">
                        <a:spcBef>
                          <a:spcPts val="0"/>
                        </a:spcBef>
                        <a:spcAft>
                          <a:spcPts val="0"/>
                        </a:spcAft>
                      </a:pPr>
                      <a:r>
                        <a:rPr lang="de-DE" sz="1100" dirty="0">
                          <a:effectLst/>
                          <a:latin typeface="+mn-lt"/>
                        </a:rPr>
                        <a:t>Fashion MNIST</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de-DE" sz="1100" dirty="0">
                          <a:effectLst/>
                          <a:latin typeface="+mn-lt"/>
                        </a:rPr>
                        <a:t>60,000 x 784</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dirty="0">
                          <a:effectLst/>
                          <a:latin typeface="+mn-lt"/>
                        </a:rPr>
                        <a:t>87.42%</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indent="0" algn="ctr" rtl="0" fontAlgn="ctr" latinLnBrk="0">
                        <a:spcBef>
                          <a:spcPts val="0"/>
                        </a:spcBef>
                        <a:spcAft>
                          <a:spcPts val="0"/>
                        </a:spcAft>
                      </a:pPr>
                      <a:r>
                        <a:rPr lang="en-US" sz="1100" dirty="0">
                          <a:effectLst/>
                          <a:latin typeface="+mn-lt"/>
                        </a:rPr>
                        <a:t>20</a:t>
                      </a:r>
                      <a:r>
                        <a:rPr lang="en-DE" sz="1100" dirty="0">
                          <a:effectLst/>
                          <a:latin typeface="+mn-lt"/>
                        </a:rPr>
                        <a:t>:</a:t>
                      </a:r>
                      <a:r>
                        <a:rPr lang="en-US" sz="1100" dirty="0">
                          <a:effectLst/>
                          <a:latin typeface="+mn-lt"/>
                        </a:rPr>
                        <a:t>21</a:t>
                      </a:r>
                      <a:r>
                        <a:rPr lang="en-DE" sz="1100" dirty="0">
                          <a:effectLst/>
                          <a:latin typeface="+mn-lt"/>
                        </a:rPr>
                        <a:t>:</a:t>
                      </a:r>
                      <a:r>
                        <a:rPr lang="en-US" sz="1100" dirty="0">
                          <a:effectLst/>
                          <a:latin typeface="+mn-lt"/>
                        </a:rPr>
                        <a:t>54</a:t>
                      </a:r>
                      <a:endParaRPr lang="en-DE" sz="1100" dirty="0">
                        <a:effectLst/>
                        <a:latin typeface="+mn-lt"/>
                      </a:endParaRPr>
                    </a:p>
                    <a:p>
                      <a:pPr marL="0" algn="ctr" rtl="0" fontAlgn="ctr" latinLnBrk="0">
                        <a:spcBef>
                          <a:spcPts val="0"/>
                        </a:spcBef>
                        <a:spcAft>
                          <a:spcPts val="0"/>
                        </a:spcAft>
                      </a:pPr>
                      <a:r>
                        <a:rPr lang="en-DE" sz="1100" dirty="0">
                          <a:effectLst/>
                          <a:latin typeface="+mn-lt"/>
                        </a:rPr>
                        <a:t>0</a:t>
                      </a:r>
                      <a:r>
                        <a:rPr lang="en-US" sz="1100" dirty="0">
                          <a:effectLst/>
                          <a:latin typeface="+mn-lt"/>
                        </a:rPr>
                        <a:t>3</a:t>
                      </a:r>
                      <a:r>
                        <a:rPr lang="en-DE" sz="1100" dirty="0">
                          <a:effectLst/>
                          <a:latin typeface="+mn-lt"/>
                        </a:rPr>
                        <a:t>:</a:t>
                      </a:r>
                      <a:r>
                        <a:rPr lang="en-US" sz="1100" dirty="0">
                          <a:effectLst/>
                          <a:latin typeface="+mn-lt"/>
                        </a:rPr>
                        <a:t>24</a:t>
                      </a:r>
                      <a:r>
                        <a:rPr lang="en-DE" sz="1100" dirty="0">
                          <a:effectLst/>
                          <a:latin typeface="+mn-lt"/>
                        </a:rPr>
                        <a:t>:</a:t>
                      </a:r>
                      <a:r>
                        <a:rPr lang="en-US" sz="1100" dirty="0">
                          <a:effectLst/>
                          <a:latin typeface="+mn-lt"/>
                        </a:rPr>
                        <a:t>41</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5.9</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dirty="0">
                          <a:effectLst/>
                          <a:latin typeface="+mn-lt"/>
                        </a:rPr>
                        <a:t>84.55%</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indent="0" algn="ctr" rtl="0" fontAlgn="ctr" latinLnBrk="0">
                        <a:spcBef>
                          <a:spcPts val="0"/>
                        </a:spcBef>
                        <a:spcAft>
                          <a:spcPts val="0"/>
                        </a:spcAft>
                      </a:pPr>
                      <a:r>
                        <a:rPr lang="en-US" sz="1100" dirty="0">
                          <a:effectLst/>
                          <a:latin typeface="+mn-lt"/>
                        </a:rPr>
                        <a:t>22</a:t>
                      </a:r>
                      <a:r>
                        <a:rPr lang="en-DE" sz="1100" dirty="0">
                          <a:effectLst/>
                          <a:latin typeface="+mn-lt"/>
                        </a:rPr>
                        <a:t>:</a:t>
                      </a:r>
                      <a:r>
                        <a:rPr lang="en-US" sz="1100" dirty="0">
                          <a:effectLst/>
                          <a:latin typeface="+mn-lt"/>
                        </a:rPr>
                        <a:t>28</a:t>
                      </a:r>
                      <a:r>
                        <a:rPr lang="en-DE" sz="1100" dirty="0">
                          <a:effectLst/>
                          <a:latin typeface="+mn-lt"/>
                        </a:rPr>
                        <a:t>:</a:t>
                      </a:r>
                      <a:r>
                        <a:rPr lang="en-US" sz="1100" dirty="0">
                          <a:effectLst/>
                          <a:latin typeface="+mn-lt"/>
                        </a:rPr>
                        <a:t>56</a:t>
                      </a:r>
                      <a:endParaRPr lang="en-DE" sz="1100" dirty="0">
                        <a:effectLst/>
                        <a:latin typeface="+mn-lt"/>
                      </a:endParaRPr>
                    </a:p>
                    <a:p>
                      <a:pPr marL="0" algn="ctr" rtl="0" fontAlgn="ctr" latinLnBrk="0">
                        <a:spcBef>
                          <a:spcPts val="0"/>
                        </a:spcBef>
                        <a:spcAft>
                          <a:spcPts val="0"/>
                        </a:spcAft>
                      </a:pPr>
                      <a:r>
                        <a:rPr lang="en-DE" sz="1100" dirty="0">
                          <a:effectLst/>
                          <a:latin typeface="+mn-lt"/>
                        </a:rPr>
                        <a:t>0</a:t>
                      </a:r>
                      <a:r>
                        <a:rPr lang="en-US" sz="1100" dirty="0">
                          <a:effectLst/>
                          <a:latin typeface="+mn-lt"/>
                        </a:rPr>
                        <a:t>4</a:t>
                      </a:r>
                      <a:r>
                        <a:rPr lang="en-DE" sz="1100" dirty="0">
                          <a:effectLst/>
                          <a:latin typeface="+mn-lt"/>
                        </a:rPr>
                        <a:t>:</a:t>
                      </a:r>
                      <a:r>
                        <a:rPr lang="en-US" sz="1100" dirty="0">
                          <a:effectLst/>
                          <a:latin typeface="+mn-lt"/>
                        </a:rPr>
                        <a:t>3</a:t>
                      </a:r>
                      <a:r>
                        <a:rPr lang="en-DE" sz="1100" dirty="0">
                          <a:effectLst/>
                          <a:latin typeface="+mn-lt"/>
                        </a:rPr>
                        <a:t>1:</a:t>
                      </a:r>
                      <a:r>
                        <a:rPr lang="en-US" sz="1100" dirty="0">
                          <a:effectLst/>
                          <a:latin typeface="+mn-lt"/>
                        </a:rPr>
                        <a:t>22</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5.1</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a:effectLst/>
                          <a:latin typeface="+mn-lt"/>
                        </a:rPr>
                        <a:t>87.22%</a:t>
                      </a:r>
                      <a:endParaRPr lang="en-DE" sz="1100"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marR="0" indent="0" algn="ctr" rtl="0" fontAlgn="ctr" latinLnBrk="0">
                        <a:spcBef>
                          <a:spcPts val="0"/>
                        </a:spcBef>
                        <a:spcAft>
                          <a:spcPts val="0"/>
                        </a:spcAft>
                      </a:pPr>
                      <a:r>
                        <a:rPr lang="en-US" sz="1100" dirty="0">
                          <a:effectLst/>
                          <a:latin typeface="+mn-lt"/>
                        </a:rPr>
                        <a:t>32</a:t>
                      </a:r>
                      <a:r>
                        <a:rPr lang="en-DE" sz="1100" dirty="0">
                          <a:effectLst/>
                          <a:latin typeface="+mn-lt"/>
                        </a:rPr>
                        <a:t>:43:47</a:t>
                      </a:r>
                    </a:p>
                    <a:p>
                      <a:pPr marL="0" algn="ctr" rtl="0" fontAlgn="ctr" latinLnBrk="0">
                        <a:spcBef>
                          <a:spcPts val="0"/>
                        </a:spcBef>
                        <a:spcAft>
                          <a:spcPts val="0"/>
                        </a:spcAft>
                      </a:pPr>
                      <a:r>
                        <a:rPr lang="en-DE" sz="1100" dirty="0">
                          <a:effectLst/>
                          <a:latin typeface="+mn-lt"/>
                        </a:rPr>
                        <a:t>0</a:t>
                      </a:r>
                      <a:r>
                        <a:rPr lang="en-US" sz="1100" dirty="0">
                          <a:effectLst/>
                          <a:latin typeface="+mn-lt"/>
                        </a:rPr>
                        <a:t>9</a:t>
                      </a:r>
                      <a:r>
                        <a:rPr lang="en-DE" sz="1100" dirty="0">
                          <a:effectLst/>
                          <a:latin typeface="+mn-lt"/>
                        </a:rPr>
                        <a:t>:51:45</a:t>
                      </a: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ctr" rtl="0" fontAlgn="ctr" latinLnBrk="0">
                        <a:spcBef>
                          <a:spcPts val="0"/>
                        </a:spcBef>
                        <a:spcAft>
                          <a:spcPts val="0"/>
                        </a:spcAft>
                      </a:pPr>
                      <a:r>
                        <a:rPr lang="en-US" sz="1100" b="1" dirty="0">
                          <a:effectLst/>
                          <a:latin typeface="+mn-lt"/>
                        </a:rPr>
                        <a:t>3.3</a:t>
                      </a:r>
                      <a:endParaRPr lang="en-DE" sz="1100" b="1" dirty="0">
                        <a:effectLst/>
                        <a:latin typeface="+mn-lt"/>
                      </a:endParaRPr>
                    </a:p>
                  </a:txBody>
                  <a:tcPr marL="77205" marR="77205" marT="38602" marB="386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522147754"/>
                  </a:ext>
                </a:extLst>
              </a:tr>
            </a:tbl>
          </a:graphicData>
        </a:graphic>
      </p:graphicFrame>
      <p:sp>
        <p:nvSpPr>
          <p:cNvPr id="8" name="Rectangle 7">
            <a:extLst>
              <a:ext uri="{FF2B5EF4-FFF2-40B4-BE49-F238E27FC236}">
                <a16:creationId xmlns:a16="http://schemas.microsoft.com/office/drawing/2014/main" id="{5AA82AD1-14CF-432A-8B31-67FD162B2EC3}"/>
              </a:ext>
            </a:extLst>
          </p:cNvPr>
          <p:cNvSpPr/>
          <p:nvPr/>
        </p:nvSpPr>
        <p:spPr>
          <a:xfrm>
            <a:off x="1251284" y="3537284"/>
            <a:ext cx="9689432" cy="505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5693B963-045F-40F3-B1E4-0694A7179D29}"/>
              </a:ext>
            </a:extLst>
          </p:cNvPr>
          <p:cNvSpPr/>
          <p:nvPr/>
        </p:nvSpPr>
        <p:spPr>
          <a:xfrm>
            <a:off x="1251284" y="2971494"/>
            <a:ext cx="9689432" cy="505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00BF8054-5AAA-4F69-9805-62841A78DE56}"/>
              </a:ext>
            </a:extLst>
          </p:cNvPr>
          <p:cNvSpPr/>
          <p:nvPr/>
        </p:nvSpPr>
        <p:spPr>
          <a:xfrm>
            <a:off x="8610600" y="3123895"/>
            <a:ext cx="500743" cy="207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C3E9DE88-5A27-4346-9934-B3C22279656D}"/>
              </a:ext>
            </a:extLst>
          </p:cNvPr>
          <p:cNvSpPr/>
          <p:nvPr/>
        </p:nvSpPr>
        <p:spPr>
          <a:xfrm>
            <a:off x="3581400" y="3113010"/>
            <a:ext cx="500743" cy="207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Rectangle 11">
            <a:extLst>
              <a:ext uri="{FF2B5EF4-FFF2-40B4-BE49-F238E27FC236}">
                <a16:creationId xmlns:a16="http://schemas.microsoft.com/office/drawing/2014/main" id="{28FC1163-D998-4CCA-AD10-77298F91ED29}"/>
              </a:ext>
            </a:extLst>
          </p:cNvPr>
          <p:cNvSpPr/>
          <p:nvPr/>
        </p:nvSpPr>
        <p:spPr>
          <a:xfrm>
            <a:off x="5334000" y="3686380"/>
            <a:ext cx="500743" cy="207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Rectangle 12">
            <a:extLst>
              <a:ext uri="{FF2B5EF4-FFF2-40B4-BE49-F238E27FC236}">
                <a16:creationId xmlns:a16="http://schemas.microsoft.com/office/drawing/2014/main" id="{84E53CE0-2B77-44FD-B91E-530FDAD72D34}"/>
              </a:ext>
            </a:extLst>
          </p:cNvPr>
          <p:cNvSpPr/>
          <p:nvPr/>
        </p:nvSpPr>
        <p:spPr>
          <a:xfrm>
            <a:off x="7805057" y="3707968"/>
            <a:ext cx="500743" cy="207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5C2F7EE5-71B9-4AA7-BA2E-404065BC4B20}"/>
              </a:ext>
            </a:extLst>
          </p:cNvPr>
          <p:cNvSpPr/>
          <p:nvPr/>
        </p:nvSpPr>
        <p:spPr>
          <a:xfrm>
            <a:off x="3581399" y="3686380"/>
            <a:ext cx="500743" cy="207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14">
            <a:extLst>
              <a:ext uri="{FF2B5EF4-FFF2-40B4-BE49-F238E27FC236}">
                <a16:creationId xmlns:a16="http://schemas.microsoft.com/office/drawing/2014/main" id="{38CFB8FC-5F93-4F13-AA77-29CEF0D86C60}"/>
              </a:ext>
            </a:extLst>
          </p:cNvPr>
          <p:cNvSpPr/>
          <p:nvPr/>
        </p:nvSpPr>
        <p:spPr>
          <a:xfrm>
            <a:off x="8610599" y="3707968"/>
            <a:ext cx="500743" cy="207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16530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8295-6034-47E3-8116-E1B4C3F66F4B}"/>
              </a:ext>
            </a:extLst>
          </p:cNvPr>
          <p:cNvSpPr>
            <a:spLocks noGrp="1"/>
          </p:cNvSpPr>
          <p:nvPr>
            <p:ph type="title"/>
          </p:nvPr>
        </p:nvSpPr>
        <p:spPr/>
        <p:txBody>
          <a:bodyPr/>
          <a:lstStyle/>
          <a:p>
            <a:r>
              <a:rPr lang="en-IN" dirty="0"/>
              <a:t>Hardware/Software Runtime</a:t>
            </a:r>
          </a:p>
        </p:txBody>
      </p:sp>
      <p:sp>
        <p:nvSpPr>
          <p:cNvPr id="4" name="Date Placeholder 3">
            <a:extLst>
              <a:ext uri="{FF2B5EF4-FFF2-40B4-BE49-F238E27FC236}">
                <a16:creationId xmlns:a16="http://schemas.microsoft.com/office/drawing/2014/main" id="{B6AE4942-450C-4EAF-828C-35C9F9AC61DF}"/>
              </a:ext>
            </a:extLst>
          </p:cNvPr>
          <p:cNvSpPr>
            <a:spLocks noGrp="1"/>
          </p:cNvSpPr>
          <p:nvPr>
            <p:ph type="dt" sz="half" idx="10"/>
          </p:nvPr>
        </p:nvSpPr>
        <p:spPr/>
        <p:txBody>
          <a:bodyPr/>
          <a:lstStyle/>
          <a:p>
            <a:fld id="{33780EDA-1C55-4D9C-9EA3-314F6A9EFB2F}" type="datetime8">
              <a:rPr lang="en-DE" smtClean="0"/>
              <a:t>29/09/2019 17:57</a:t>
            </a:fld>
            <a:endParaRPr lang="en-DE"/>
          </a:p>
        </p:txBody>
      </p:sp>
      <p:sp>
        <p:nvSpPr>
          <p:cNvPr id="5" name="Footer Placeholder 4">
            <a:extLst>
              <a:ext uri="{FF2B5EF4-FFF2-40B4-BE49-F238E27FC236}">
                <a16:creationId xmlns:a16="http://schemas.microsoft.com/office/drawing/2014/main" id="{85E54CE7-A9EB-4ADE-9AB6-38302D7F283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BBF32C5D-CF6B-4588-8857-47599AE7B02F}"/>
              </a:ext>
            </a:extLst>
          </p:cNvPr>
          <p:cNvSpPr>
            <a:spLocks noGrp="1"/>
          </p:cNvSpPr>
          <p:nvPr>
            <p:ph type="sldNum" sz="quarter" idx="12"/>
          </p:nvPr>
        </p:nvSpPr>
        <p:spPr/>
        <p:txBody>
          <a:bodyPr/>
          <a:lstStyle/>
          <a:p>
            <a:fld id="{10F82124-9730-401F-8741-507C0EA7BA73}" type="slidenum">
              <a:rPr lang="en-DE" smtClean="0"/>
              <a:t>35</a:t>
            </a:fld>
            <a:endParaRPr lang="en-DE"/>
          </a:p>
        </p:txBody>
      </p:sp>
      <p:graphicFrame>
        <p:nvGraphicFramePr>
          <p:cNvPr id="8" name="Content Placeholder 8">
            <a:extLst>
              <a:ext uri="{FF2B5EF4-FFF2-40B4-BE49-F238E27FC236}">
                <a16:creationId xmlns:a16="http://schemas.microsoft.com/office/drawing/2014/main" id="{07629D83-2E22-480F-B3FF-305A8C2C638C}"/>
              </a:ext>
            </a:extLst>
          </p:cNvPr>
          <p:cNvGraphicFramePr>
            <a:graphicFrameLocks/>
          </p:cNvGraphicFramePr>
          <p:nvPr>
            <p:extLst>
              <p:ext uri="{D42A27DB-BD31-4B8C-83A1-F6EECF244321}">
                <p14:modId xmlns:p14="http://schemas.microsoft.com/office/powerpoint/2010/main" val="3391750616"/>
              </p:ext>
            </p:extLst>
          </p:nvPr>
        </p:nvGraphicFramePr>
        <p:xfrm>
          <a:off x="849774" y="1812179"/>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0628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69E2-D34F-4078-BDE5-71C6CFDF04A2}"/>
              </a:ext>
            </a:extLst>
          </p:cNvPr>
          <p:cNvSpPr>
            <a:spLocks noGrp="1"/>
          </p:cNvSpPr>
          <p:nvPr>
            <p:ph type="title"/>
          </p:nvPr>
        </p:nvSpPr>
        <p:spPr/>
        <p:txBody>
          <a:bodyPr/>
          <a:lstStyle/>
          <a:p>
            <a:r>
              <a:rPr lang="en-IN" b="1" dirty="0"/>
              <a:t>FPGA Speedup</a:t>
            </a:r>
          </a:p>
        </p:txBody>
      </p:sp>
      <p:sp>
        <p:nvSpPr>
          <p:cNvPr id="4" name="Date Placeholder 3">
            <a:extLst>
              <a:ext uri="{FF2B5EF4-FFF2-40B4-BE49-F238E27FC236}">
                <a16:creationId xmlns:a16="http://schemas.microsoft.com/office/drawing/2014/main" id="{A240184A-B20F-4A91-A017-5838CDB56208}"/>
              </a:ext>
            </a:extLst>
          </p:cNvPr>
          <p:cNvSpPr>
            <a:spLocks noGrp="1"/>
          </p:cNvSpPr>
          <p:nvPr>
            <p:ph type="dt" sz="half" idx="10"/>
          </p:nvPr>
        </p:nvSpPr>
        <p:spPr/>
        <p:txBody>
          <a:bodyPr/>
          <a:lstStyle/>
          <a:p>
            <a:fld id="{15218ED1-22FC-46D3-819A-D5BD3FD81604}" type="datetime8">
              <a:rPr lang="en-DE" smtClean="0"/>
              <a:t>29/09/2019 17:57</a:t>
            </a:fld>
            <a:endParaRPr lang="en-DE"/>
          </a:p>
        </p:txBody>
      </p:sp>
      <p:sp>
        <p:nvSpPr>
          <p:cNvPr id="5" name="Footer Placeholder 4">
            <a:extLst>
              <a:ext uri="{FF2B5EF4-FFF2-40B4-BE49-F238E27FC236}">
                <a16:creationId xmlns:a16="http://schemas.microsoft.com/office/drawing/2014/main" id="{BAE452FD-09BC-47C4-A5EC-7AF43E9F70C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E638ED6C-43A2-4DAE-9709-9AC9666D5BE4}"/>
              </a:ext>
            </a:extLst>
          </p:cNvPr>
          <p:cNvSpPr>
            <a:spLocks noGrp="1"/>
          </p:cNvSpPr>
          <p:nvPr>
            <p:ph type="sldNum" sz="quarter" idx="12"/>
          </p:nvPr>
        </p:nvSpPr>
        <p:spPr/>
        <p:txBody>
          <a:bodyPr/>
          <a:lstStyle/>
          <a:p>
            <a:fld id="{10F82124-9730-401F-8741-507C0EA7BA73}" type="slidenum">
              <a:rPr lang="en-DE" smtClean="0"/>
              <a:t>36</a:t>
            </a:fld>
            <a:endParaRPr lang="en-DE"/>
          </a:p>
        </p:txBody>
      </p:sp>
      <p:graphicFrame>
        <p:nvGraphicFramePr>
          <p:cNvPr id="7" name="Content Placeholder 8">
            <a:extLst>
              <a:ext uri="{FF2B5EF4-FFF2-40B4-BE49-F238E27FC236}">
                <a16:creationId xmlns:a16="http://schemas.microsoft.com/office/drawing/2014/main" id="{9910F3C8-F058-4F0D-9FB2-90F7400A9883}"/>
              </a:ext>
            </a:extLst>
          </p:cNvPr>
          <p:cNvGraphicFramePr>
            <a:graphicFrameLocks/>
          </p:cNvGraphicFramePr>
          <p:nvPr/>
        </p:nvGraphicFramePr>
        <p:xfrm>
          <a:off x="849774" y="1812179"/>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2361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0D9B-7A21-4C71-876D-386DD9E7AE06}"/>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4C128A23-0279-4C8A-8A19-7858136600BD}"/>
              </a:ext>
            </a:extLst>
          </p:cNvPr>
          <p:cNvSpPr>
            <a:spLocks noGrp="1"/>
          </p:cNvSpPr>
          <p:nvPr>
            <p:ph idx="1"/>
          </p:nvPr>
        </p:nvSpPr>
        <p:spPr/>
        <p:txBody>
          <a:bodyPr/>
          <a:lstStyle/>
          <a:p>
            <a:r>
              <a:rPr lang="en-US" dirty="0">
                <a:solidFill>
                  <a:schemeClr val="bg1">
                    <a:lumMod val="75000"/>
                  </a:schemeClr>
                </a:solidFill>
              </a:rPr>
              <a:t>Introduction</a:t>
            </a:r>
          </a:p>
          <a:p>
            <a:r>
              <a:rPr lang="en-US" dirty="0">
                <a:solidFill>
                  <a:schemeClr val="bg1">
                    <a:lumMod val="75000"/>
                  </a:schemeClr>
                </a:solidFill>
              </a:rPr>
              <a:t>Incremental Algorithms</a:t>
            </a:r>
          </a:p>
          <a:p>
            <a:r>
              <a:rPr lang="en-US" dirty="0">
                <a:solidFill>
                  <a:schemeClr val="bg1">
                    <a:lumMod val="75000"/>
                  </a:schemeClr>
                </a:solidFill>
              </a:rPr>
              <a:t>Algorithm Evaluation Results</a:t>
            </a:r>
          </a:p>
          <a:p>
            <a:r>
              <a:rPr lang="en-US" dirty="0">
                <a:solidFill>
                  <a:schemeClr val="bg1">
                    <a:lumMod val="75000"/>
                  </a:schemeClr>
                </a:solidFill>
              </a:rPr>
              <a:t>Hardware Accelerator Design</a:t>
            </a:r>
          </a:p>
          <a:p>
            <a:r>
              <a:rPr lang="en-US" dirty="0">
                <a:solidFill>
                  <a:schemeClr val="bg1">
                    <a:lumMod val="75000"/>
                  </a:schemeClr>
                </a:solidFill>
              </a:rPr>
              <a:t>Hardware Acceleration Results</a:t>
            </a:r>
          </a:p>
          <a:p>
            <a:r>
              <a:rPr lang="en-US" dirty="0"/>
              <a:t>Conclusion and Future work</a:t>
            </a:r>
            <a:endParaRPr lang="en-DE" dirty="0"/>
          </a:p>
        </p:txBody>
      </p:sp>
      <p:sp>
        <p:nvSpPr>
          <p:cNvPr id="4" name="Date Placeholder 3">
            <a:extLst>
              <a:ext uri="{FF2B5EF4-FFF2-40B4-BE49-F238E27FC236}">
                <a16:creationId xmlns:a16="http://schemas.microsoft.com/office/drawing/2014/main" id="{0DC3730A-5FE2-4C58-AC66-1BAE7BBB5D8E}"/>
              </a:ext>
            </a:extLst>
          </p:cNvPr>
          <p:cNvSpPr>
            <a:spLocks noGrp="1"/>
          </p:cNvSpPr>
          <p:nvPr>
            <p:ph type="dt" sz="half" idx="10"/>
          </p:nvPr>
        </p:nvSpPr>
        <p:spPr/>
        <p:txBody>
          <a:bodyPr/>
          <a:lstStyle/>
          <a:p>
            <a:fld id="{CC5B22B0-5366-43A3-86D4-6779DFB57832}" type="datetime8">
              <a:rPr lang="en-DE" smtClean="0"/>
              <a:t>29/09/2019 17:57</a:t>
            </a:fld>
            <a:endParaRPr lang="en-DE"/>
          </a:p>
        </p:txBody>
      </p:sp>
      <p:sp>
        <p:nvSpPr>
          <p:cNvPr id="5" name="Footer Placeholder 4">
            <a:extLst>
              <a:ext uri="{FF2B5EF4-FFF2-40B4-BE49-F238E27FC236}">
                <a16:creationId xmlns:a16="http://schemas.microsoft.com/office/drawing/2014/main" id="{A5D83450-2C94-4401-9B4F-F1363535875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6921C41C-D5DA-4D3D-BCB2-EE13AC740BFE}"/>
              </a:ext>
            </a:extLst>
          </p:cNvPr>
          <p:cNvSpPr>
            <a:spLocks noGrp="1"/>
          </p:cNvSpPr>
          <p:nvPr>
            <p:ph type="sldNum" sz="quarter" idx="12"/>
          </p:nvPr>
        </p:nvSpPr>
        <p:spPr/>
        <p:txBody>
          <a:bodyPr/>
          <a:lstStyle/>
          <a:p>
            <a:fld id="{10F82124-9730-401F-8741-507C0EA7BA73}" type="slidenum">
              <a:rPr lang="en-DE" smtClean="0"/>
              <a:t>37</a:t>
            </a:fld>
            <a:endParaRPr lang="en-DE"/>
          </a:p>
        </p:txBody>
      </p:sp>
    </p:spTree>
    <p:extLst>
      <p:ext uri="{BB962C8B-B14F-4D97-AF65-F5344CB8AC3E}">
        <p14:creationId xmlns:p14="http://schemas.microsoft.com/office/powerpoint/2010/main" val="4241007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3A51-6F48-405B-BA48-248954C39519}"/>
              </a:ext>
            </a:extLst>
          </p:cNvPr>
          <p:cNvSpPr>
            <a:spLocks noGrp="1"/>
          </p:cNvSpPr>
          <p:nvPr>
            <p:ph type="title"/>
          </p:nvPr>
        </p:nvSpPr>
        <p:spPr/>
        <p:txBody>
          <a:bodyPr/>
          <a:lstStyle/>
          <a:p>
            <a:r>
              <a:rPr lang="en-US" b="1" dirty="0"/>
              <a:t>Conclusion and Future work</a:t>
            </a:r>
            <a:endParaRPr lang="en-DE" b="1" dirty="0"/>
          </a:p>
        </p:txBody>
      </p:sp>
      <p:sp>
        <p:nvSpPr>
          <p:cNvPr id="3" name="Content Placeholder 2">
            <a:extLst>
              <a:ext uri="{FF2B5EF4-FFF2-40B4-BE49-F238E27FC236}">
                <a16:creationId xmlns:a16="http://schemas.microsoft.com/office/drawing/2014/main" id="{BF1E9219-F4E7-4838-A841-5E05F18BDC1B}"/>
              </a:ext>
            </a:extLst>
          </p:cNvPr>
          <p:cNvSpPr>
            <a:spLocks noGrp="1"/>
          </p:cNvSpPr>
          <p:nvPr>
            <p:ph idx="1"/>
          </p:nvPr>
        </p:nvSpPr>
        <p:spPr/>
        <p:txBody>
          <a:bodyPr>
            <a:normAutofit fontScale="85000" lnSpcReduction="20000"/>
          </a:bodyPr>
          <a:lstStyle/>
          <a:p>
            <a:pPr marL="0" indent="0">
              <a:buNone/>
            </a:pPr>
            <a:r>
              <a:rPr lang="en-US" b="1" dirty="0"/>
              <a:t>Achieved Objectives</a:t>
            </a:r>
            <a:r>
              <a:rPr lang="en-US" dirty="0"/>
              <a:t>:</a:t>
            </a:r>
          </a:p>
          <a:p>
            <a:r>
              <a:rPr lang="en-US" dirty="0"/>
              <a:t>Incremental implementation of the SVM algorithm</a:t>
            </a:r>
          </a:p>
          <a:p>
            <a:r>
              <a:rPr lang="en-US" dirty="0"/>
              <a:t>Approximating the computations of the algorithm</a:t>
            </a:r>
          </a:p>
          <a:p>
            <a:r>
              <a:rPr lang="en-US" dirty="0"/>
              <a:t>Accelerating both training and inference stages of the algorithm</a:t>
            </a:r>
          </a:p>
          <a:p>
            <a:endParaRPr lang="en-US" dirty="0"/>
          </a:p>
          <a:p>
            <a:endParaRPr lang="en-US" dirty="0"/>
          </a:p>
          <a:p>
            <a:pPr marL="0" indent="0">
              <a:buNone/>
            </a:pPr>
            <a:r>
              <a:rPr lang="en-US" b="1" dirty="0"/>
              <a:t>Future Work</a:t>
            </a:r>
            <a:r>
              <a:rPr lang="en-US" dirty="0"/>
              <a:t>:</a:t>
            </a:r>
          </a:p>
          <a:p>
            <a:r>
              <a:rPr lang="en-US" dirty="0"/>
              <a:t>Methods to decrease the number of support vectors</a:t>
            </a:r>
          </a:p>
          <a:p>
            <a:r>
              <a:rPr lang="en-US" dirty="0"/>
              <a:t>Perform entire training on the FPGA</a:t>
            </a:r>
          </a:p>
          <a:p>
            <a:r>
              <a:rPr lang="en-US" dirty="0"/>
              <a:t>More BRAM would allow for larger amount of processing at once</a:t>
            </a:r>
          </a:p>
          <a:p>
            <a:r>
              <a:rPr lang="en-US" dirty="0"/>
              <a:t>Better design of accelerator using HDL languages</a:t>
            </a:r>
            <a:endParaRPr lang="en-DE" dirty="0"/>
          </a:p>
        </p:txBody>
      </p:sp>
      <p:sp>
        <p:nvSpPr>
          <p:cNvPr id="4" name="Date Placeholder 3">
            <a:extLst>
              <a:ext uri="{FF2B5EF4-FFF2-40B4-BE49-F238E27FC236}">
                <a16:creationId xmlns:a16="http://schemas.microsoft.com/office/drawing/2014/main" id="{3834FBB5-6F58-407C-8943-B4575130F856}"/>
              </a:ext>
            </a:extLst>
          </p:cNvPr>
          <p:cNvSpPr>
            <a:spLocks noGrp="1"/>
          </p:cNvSpPr>
          <p:nvPr>
            <p:ph type="dt" sz="half" idx="10"/>
          </p:nvPr>
        </p:nvSpPr>
        <p:spPr/>
        <p:txBody>
          <a:bodyPr/>
          <a:lstStyle/>
          <a:p>
            <a:fld id="{21457406-8414-4E2C-B1A4-AF532283BC4D}" type="datetime8">
              <a:rPr lang="en-DE" smtClean="0"/>
              <a:t>29/09/2019 17:57</a:t>
            </a:fld>
            <a:endParaRPr lang="en-DE"/>
          </a:p>
        </p:txBody>
      </p:sp>
      <p:sp>
        <p:nvSpPr>
          <p:cNvPr id="5" name="Footer Placeholder 4">
            <a:extLst>
              <a:ext uri="{FF2B5EF4-FFF2-40B4-BE49-F238E27FC236}">
                <a16:creationId xmlns:a16="http://schemas.microsoft.com/office/drawing/2014/main" id="{2EBA6216-0BED-40E7-BC30-DAB622F7E972}"/>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41BBF411-D170-4FB5-BB27-06B1FD2D8ECF}"/>
              </a:ext>
            </a:extLst>
          </p:cNvPr>
          <p:cNvSpPr>
            <a:spLocks noGrp="1"/>
          </p:cNvSpPr>
          <p:nvPr>
            <p:ph type="sldNum" sz="quarter" idx="12"/>
          </p:nvPr>
        </p:nvSpPr>
        <p:spPr/>
        <p:txBody>
          <a:bodyPr/>
          <a:lstStyle/>
          <a:p>
            <a:fld id="{10F82124-9730-401F-8741-507C0EA7BA73}" type="slidenum">
              <a:rPr lang="en-DE" smtClean="0"/>
              <a:t>38</a:t>
            </a:fld>
            <a:endParaRPr lang="en-DE"/>
          </a:p>
        </p:txBody>
      </p:sp>
    </p:spTree>
    <p:extLst>
      <p:ext uri="{BB962C8B-B14F-4D97-AF65-F5344CB8AC3E}">
        <p14:creationId xmlns:p14="http://schemas.microsoft.com/office/powerpoint/2010/main" val="13023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815F-8379-4F61-AC13-FB1DAE4F0B0F}"/>
              </a:ext>
            </a:extLst>
          </p:cNvPr>
          <p:cNvSpPr>
            <a:spLocks noGrp="1"/>
          </p:cNvSpPr>
          <p:nvPr>
            <p:ph type="title"/>
          </p:nvPr>
        </p:nvSpPr>
        <p:spPr/>
        <p:txBody>
          <a:bodyPr/>
          <a:lstStyle/>
          <a:p>
            <a:r>
              <a:rPr lang="en-US" b="1" dirty="0"/>
              <a:t>Thank you! Questions?</a:t>
            </a:r>
            <a:endParaRPr lang="en-DE" b="1" dirty="0"/>
          </a:p>
        </p:txBody>
      </p:sp>
      <p:sp>
        <p:nvSpPr>
          <p:cNvPr id="4" name="Date Placeholder 3">
            <a:extLst>
              <a:ext uri="{FF2B5EF4-FFF2-40B4-BE49-F238E27FC236}">
                <a16:creationId xmlns:a16="http://schemas.microsoft.com/office/drawing/2014/main" id="{21F546E5-F71D-45F4-B50E-59056FF3DE30}"/>
              </a:ext>
            </a:extLst>
          </p:cNvPr>
          <p:cNvSpPr>
            <a:spLocks noGrp="1"/>
          </p:cNvSpPr>
          <p:nvPr>
            <p:ph type="dt" sz="half" idx="10"/>
          </p:nvPr>
        </p:nvSpPr>
        <p:spPr/>
        <p:txBody>
          <a:bodyPr/>
          <a:lstStyle/>
          <a:p>
            <a:fld id="{2DA39B84-F900-41E5-B6F8-6B086C00CC19}" type="datetime8">
              <a:rPr lang="en-DE" smtClean="0"/>
              <a:t>29/09/2019 17:57</a:t>
            </a:fld>
            <a:endParaRPr lang="en-DE"/>
          </a:p>
        </p:txBody>
      </p:sp>
      <p:sp>
        <p:nvSpPr>
          <p:cNvPr id="5" name="Footer Placeholder 4">
            <a:extLst>
              <a:ext uri="{FF2B5EF4-FFF2-40B4-BE49-F238E27FC236}">
                <a16:creationId xmlns:a16="http://schemas.microsoft.com/office/drawing/2014/main" id="{28F4578B-F4D5-481A-A006-AA0830C036D5}"/>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1DCCA7CC-D0E7-409E-B9F4-15D386392DD9}"/>
              </a:ext>
            </a:extLst>
          </p:cNvPr>
          <p:cNvSpPr>
            <a:spLocks noGrp="1"/>
          </p:cNvSpPr>
          <p:nvPr>
            <p:ph type="sldNum" sz="quarter" idx="12"/>
          </p:nvPr>
        </p:nvSpPr>
        <p:spPr/>
        <p:txBody>
          <a:bodyPr/>
          <a:lstStyle/>
          <a:p>
            <a:fld id="{10F82124-9730-401F-8741-507C0EA7BA73}" type="slidenum">
              <a:rPr lang="en-DE" smtClean="0"/>
              <a:t>39</a:t>
            </a:fld>
            <a:endParaRPr lang="en-DE"/>
          </a:p>
        </p:txBody>
      </p:sp>
      <p:pic>
        <p:nvPicPr>
          <p:cNvPr id="1026" name="Picture 2" descr="Image result for newton's first law of motion cartoon">
            <a:extLst>
              <a:ext uri="{FF2B5EF4-FFF2-40B4-BE49-F238E27FC236}">
                <a16:creationId xmlns:a16="http://schemas.microsoft.com/office/drawing/2014/main" id="{8253B6F0-0B54-440B-8FF4-5842C0ABD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322" y="2018452"/>
            <a:ext cx="9831355" cy="329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99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0D9B-7A21-4C71-876D-386DD9E7AE06}"/>
              </a:ext>
            </a:extLst>
          </p:cNvPr>
          <p:cNvSpPr>
            <a:spLocks noGrp="1"/>
          </p:cNvSpPr>
          <p:nvPr>
            <p:ph type="title"/>
          </p:nvPr>
        </p:nvSpPr>
        <p:spPr/>
        <p:txBody>
          <a:bodyPr/>
          <a:lstStyle/>
          <a:p>
            <a:r>
              <a:rPr lang="en-US" b="1" dirty="0"/>
              <a:t>Outline</a:t>
            </a:r>
            <a:endParaRPr lang="en-DE" b="1" dirty="0"/>
          </a:p>
        </p:txBody>
      </p:sp>
      <p:sp>
        <p:nvSpPr>
          <p:cNvPr id="3" name="Content Placeholder 2">
            <a:extLst>
              <a:ext uri="{FF2B5EF4-FFF2-40B4-BE49-F238E27FC236}">
                <a16:creationId xmlns:a16="http://schemas.microsoft.com/office/drawing/2014/main" id="{4C128A23-0279-4C8A-8A19-7858136600BD}"/>
              </a:ext>
            </a:extLst>
          </p:cNvPr>
          <p:cNvSpPr>
            <a:spLocks noGrp="1"/>
          </p:cNvSpPr>
          <p:nvPr>
            <p:ph idx="1"/>
          </p:nvPr>
        </p:nvSpPr>
        <p:spPr/>
        <p:txBody>
          <a:bodyPr/>
          <a:lstStyle/>
          <a:p>
            <a:r>
              <a:rPr lang="en-US" dirty="0"/>
              <a:t>Introduction</a:t>
            </a:r>
          </a:p>
          <a:p>
            <a:r>
              <a:rPr lang="en-US" dirty="0">
                <a:solidFill>
                  <a:schemeClr val="tx1">
                    <a:lumMod val="95000"/>
                    <a:lumOff val="5000"/>
                  </a:schemeClr>
                </a:solidFill>
              </a:rPr>
              <a:t>Incremental Algorithms </a:t>
            </a:r>
          </a:p>
          <a:p>
            <a:r>
              <a:rPr lang="en-US" dirty="0">
                <a:solidFill>
                  <a:schemeClr val="tx1">
                    <a:lumMod val="95000"/>
                    <a:lumOff val="5000"/>
                  </a:schemeClr>
                </a:solidFill>
              </a:rPr>
              <a:t>Algorithm Evaluation Results</a:t>
            </a:r>
          </a:p>
          <a:p>
            <a:r>
              <a:rPr lang="en-US" dirty="0">
                <a:solidFill>
                  <a:schemeClr val="tx1">
                    <a:lumMod val="95000"/>
                    <a:lumOff val="5000"/>
                  </a:schemeClr>
                </a:solidFill>
              </a:rPr>
              <a:t>Hardware Accelerator Design</a:t>
            </a:r>
          </a:p>
          <a:p>
            <a:r>
              <a:rPr lang="en-US" dirty="0">
                <a:solidFill>
                  <a:schemeClr val="tx1">
                    <a:lumMod val="95000"/>
                    <a:lumOff val="5000"/>
                  </a:schemeClr>
                </a:solidFill>
              </a:rPr>
              <a:t>Hardware Acceleration Results</a:t>
            </a:r>
          </a:p>
          <a:p>
            <a:r>
              <a:rPr lang="en-US" dirty="0">
                <a:solidFill>
                  <a:schemeClr val="tx1">
                    <a:lumMod val="95000"/>
                    <a:lumOff val="5000"/>
                  </a:schemeClr>
                </a:solidFill>
              </a:rPr>
              <a:t>Conclusion and Future work</a:t>
            </a:r>
            <a:endParaRPr lang="en-DE" dirty="0">
              <a:solidFill>
                <a:schemeClr val="tx1">
                  <a:lumMod val="95000"/>
                  <a:lumOff val="5000"/>
                </a:schemeClr>
              </a:solidFill>
            </a:endParaRPr>
          </a:p>
        </p:txBody>
      </p:sp>
      <p:sp>
        <p:nvSpPr>
          <p:cNvPr id="4" name="Date Placeholder 3">
            <a:extLst>
              <a:ext uri="{FF2B5EF4-FFF2-40B4-BE49-F238E27FC236}">
                <a16:creationId xmlns:a16="http://schemas.microsoft.com/office/drawing/2014/main" id="{0DC3730A-5FE2-4C58-AC66-1BAE7BBB5D8E}"/>
              </a:ext>
            </a:extLst>
          </p:cNvPr>
          <p:cNvSpPr>
            <a:spLocks noGrp="1"/>
          </p:cNvSpPr>
          <p:nvPr>
            <p:ph type="dt" sz="half" idx="10"/>
          </p:nvPr>
        </p:nvSpPr>
        <p:spPr/>
        <p:txBody>
          <a:bodyPr/>
          <a:lstStyle/>
          <a:p>
            <a:fld id="{C9AF85F9-0FD2-4A2C-BBA5-B6EA5E1E7AC4}" type="datetime8">
              <a:rPr lang="en-DE" smtClean="0"/>
              <a:t>29/09/2019 17:57</a:t>
            </a:fld>
            <a:endParaRPr lang="en-DE"/>
          </a:p>
        </p:txBody>
      </p:sp>
      <p:sp>
        <p:nvSpPr>
          <p:cNvPr id="5" name="Footer Placeholder 4">
            <a:extLst>
              <a:ext uri="{FF2B5EF4-FFF2-40B4-BE49-F238E27FC236}">
                <a16:creationId xmlns:a16="http://schemas.microsoft.com/office/drawing/2014/main" id="{A5D83450-2C94-4401-9B4F-F1363535875A}"/>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6921C41C-D5DA-4D3D-BCB2-EE13AC740BFE}"/>
              </a:ext>
            </a:extLst>
          </p:cNvPr>
          <p:cNvSpPr>
            <a:spLocks noGrp="1"/>
          </p:cNvSpPr>
          <p:nvPr>
            <p:ph type="sldNum" sz="quarter" idx="12"/>
          </p:nvPr>
        </p:nvSpPr>
        <p:spPr/>
        <p:txBody>
          <a:bodyPr/>
          <a:lstStyle/>
          <a:p>
            <a:fld id="{10F82124-9730-401F-8741-507C0EA7BA73}" type="slidenum">
              <a:rPr lang="en-DE" smtClean="0"/>
              <a:t>4</a:t>
            </a:fld>
            <a:endParaRPr lang="en-DE"/>
          </a:p>
        </p:txBody>
      </p:sp>
    </p:spTree>
    <p:extLst>
      <p:ext uri="{BB962C8B-B14F-4D97-AF65-F5344CB8AC3E}">
        <p14:creationId xmlns:p14="http://schemas.microsoft.com/office/powerpoint/2010/main" val="42321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98D7-2F18-47A7-8458-2E9FC8D1B043}"/>
              </a:ext>
            </a:extLst>
          </p:cNvPr>
          <p:cNvSpPr>
            <a:spLocks noGrp="1"/>
          </p:cNvSpPr>
          <p:nvPr>
            <p:ph type="title"/>
          </p:nvPr>
        </p:nvSpPr>
        <p:spPr>
          <a:xfrm>
            <a:off x="838200" y="365125"/>
            <a:ext cx="10515600" cy="1325563"/>
          </a:xfrm>
        </p:spPr>
        <p:txBody>
          <a:bodyPr/>
          <a:lstStyle/>
          <a:p>
            <a:r>
              <a:rPr lang="en-US" b="1" dirty="0"/>
              <a:t>Support Vector Machines</a:t>
            </a:r>
            <a:endParaRPr lang="en-DE" b="1" dirty="0"/>
          </a:p>
        </p:txBody>
      </p:sp>
      <p:sp>
        <p:nvSpPr>
          <p:cNvPr id="4" name="Date Placeholder 3">
            <a:extLst>
              <a:ext uri="{FF2B5EF4-FFF2-40B4-BE49-F238E27FC236}">
                <a16:creationId xmlns:a16="http://schemas.microsoft.com/office/drawing/2014/main" id="{3E374B4B-954F-48B5-8872-5A548A4EF245}"/>
              </a:ext>
            </a:extLst>
          </p:cNvPr>
          <p:cNvSpPr>
            <a:spLocks noGrp="1"/>
          </p:cNvSpPr>
          <p:nvPr>
            <p:ph type="dt" sz="half" idx="10"/>
          </p:nvPr>
        </p:nvSpPr>
        <p:spPr/>
        <p:txBody>
          <a:bodyPr/>
          <a:lstStyle/>
          <a:p>
            <a:fld id="{4742B110-7CD3-427D-888E-4F5AE5EFA1B0}" type="datetime8">
              <a:rPr lang="en-DE" smtClean="0"/>
              <a:t>29/09/2019 17:57</a:t>
            </a:fld>
            <a:endParaRPr lang="en-DE"/>
          </a:p>
        </p:txBody>
      </p:sp>
      <p:sp>
        <p:nvSpPr>
          <p:cNvPr id="5" name="Footer Placeholder 4">
            <a:extLst>
              <a:ext uri="{FF2B5EF4-FFF2-40B4-BE49-F238E27FC236}">
                <a16:creationId xmlns:a16="http://schemas.microsoft.com/office/drawing/2014/main" id="{E7E228EC-F009-4309-B2B5-816E77F0EAC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FE2D763F-0B03-40B5-B4A0-55EF6C165647}"/>
              </a:ext>
            </a:extLst>
          </p:cNvPr>
          <p:cNvSpPr>
            <a:spLocks noGrp="1"/>
          </p:cNvSpPr>
          <p:nvPr>
            <p:ph type="sldNum" sz="quarter" idx="12"/>
          </p:nvPr>
        </p:nvSpPr>
        <p:spPr/>
        <p:txBody>
          <a:bodyPr/>
          <a:lstStyle/>
          <a:p>
            <a:fld id="{7D4919FD-6765-4C56-B921-71EDA625D260}" type="slidenum">
              <a:rPr lang="en-DE" smtClean="0"/>
              <a:t>5</a:t>
            </a:fld>
            <a:endParaRPr lang="en-DE"/>
          </a:p>
        </p:txBody>
      </p:sp>
      <p:cxnSp>
        <p:nvCxnSpPr>
          <p:cNvPr id="7" name="Straight Arrow Connector 6">
            <a:extLst>
              <a:ext uri="{FF2B5EF4-FFF2-40B4-BE49-F238E27FC236}">
                <a16:creationId xmlns:a16="http://schemas.microsoft.com/office/drawing/2014/main" id="{FB132C24-8EE4-449A-B6CB-1114E929F46D}"/>
              </a:ext>
            </a:extLst>
          </p:cNvPr>
          <p:cNvCxnSpPr/>
          <p:nvPr/>
        </p:nvCxnSpPr>
        <p:spPr>
          <a:xfrm flipV="1">
            <a:off x="909639" y="2651145"/>
            <a:ext cx="0" cy="200977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2AAC43A-3840-4304-9D3E-167FECE31970}"/>
              </a:ext>
            </a:extLst>
          </p:cNvPr>
          <p:cNvCxnSpPr/>
          <p:nvPr/>
        </p:nvCxnSpPr>
        <p:spPr>
          <a:xfrm>
            <a:off x="909639" y="4660920"/>
            <a:ext cx="217170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F4DABE5-7BFB-430B-9D62-45FB7C1B78E6}"/>
              </a:ext>
            </a:extLst>
          </p:cNvPr>
          <p:cNvSpPr/>
          <p:nvPr/>
        </p:nvSpPr>
        <p:spPr>
          <a:xfrm>
            <a:off x="1309689" y="3176706"/>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C76DD8B1-1829-4757-8EF7-0577364584F3}"/>
              </a:ext>
            </a:extLst>
          </p:cNvPr>
          <p:cNvSpPr/>
          <p:nvPr/>
        </p:nvSpPr>
        <p:spPr>
          <a:xfrm>
            <a:off x="1450658" y="3452173"/>
            <a:ext cx="45719" cy="45719"/>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tx1"/>
                </a:solidFill>
              </a:ln>
              <a:solidFill>
                <a:schemeClr val="tx1"/>
              </a:solidFill>
            </a:endParaRPr>
          </a:p>
        </p:txBody>
      </p:sp>
      <p:sp>
        <p:nvSpPr>
          <p:cNvPr id="11" name="Oval 10">
            <a:extLst>
              <a:ext uri="{FF2B5EF4-FFF2-40B4-BE49-F238E27FC236}">
                <a16:creationId xmlns:a16="http://schemas.microsoft.com/office/drawing/2014/main" id="{BE3D807F-54D9-43BF-892B-56DE24D279F1}"/>
              </a:ext>
            </a:extLst>
          </p:cNvPr>
          <p:cNvSpPr/>
          <p:nvPr/>
        </p:nvSpPr>
        <p:spPr>
          <a:xfrm>
            <a:off x="1776414" y="331795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Oval 11">
            <a:extLst>
              <a:ext uri="{FF2B5EF4-FFF2-40B4-BE49-F238E27FC236}">
                <a16:creationId xmlns:a16="http://schemas.microsoft.com/office/drawing/2014/main" id="{C7029279-246F-496D-8B61-3944395B1BAB}"/>
              </a:ext>
            </a:extLst>
          </p:cNvPr>
          <p:cNvSpPr/>
          <p:nvPr/>
        </p:nvSpPr>
        <p:spPr>
          <a:xfrm>
            <a:off x="1587815" y="400587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Oval 12">
            <a:extLst>
              <a:ext uri="{FF2B5EF4-FFF2-40B4-BE49-F238E27FC236}">
                <a16:creationId xmlns:a16="http://schemas.microsoft.com/office/drawing/2014/main" id="{CA52CB51-06FD-4DB9-A8AD-E2F59969F41D}"/>
              </a:ext>
            </a:extLst>
          </p:cNvPr>
          <p:cNvSpPr/>
          <p:nvPr/>
        </p:nvSpPr>
        <p:spPr>
          <a:xfrm>
            <a:off x="1101207" y="38624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Oval 13">
            <a:extLst>
              <a:ext uri="{FF2B5EF4-FFF2-40B4-BE49-F238E27FC236}">
                <a16:creationId xmlns:a16="http://schemas.microsoft.com/office/drawing/2014/main" id="{DD2C0F95-79E1-4577-96ED-2A3922606E68}"/>
              </a:ext>
            </a:extLst>
          </p:cNvPr>
          <p:cNvSpPr/>
          <p:nvPr/>
        </p:nvSpPr>
        <p:spPr>
          <a:xfrm>
            <a:off x="1158352" y="424257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AF59883F-C958-4306-904D-FC2828B56679}"/>
              </a:ext>
            </a:extLst>
          </p:cNvPr>
          <p:cNvSpPr/>
          <p:nvPr/>
        </p:nvSpPr>
        <p:spPr>
          <a:xfrm>
            <a:off x="1519236" y="43715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Oval 15">
            <a:extLst>
              <a:ext uri="{FF2B5EF4-FFF2-40B4-BE49-F238E27FC236}">
                <a16:creationId xmlns:a16="http://schemas.microsoft.com/office/drawing/2014/main" id="{F2688876-30B0-473A-93CA-5BF614E39C43}"/>
              </a:ext>
            </a:extLst>
          </p:cNvPr>
          <p:cNvSpPr/>
          <p:nvPr/>
        </p:nvSpPr>
        <p:spPr>
          <a:xfrm>
            <a:off x="1822133" y="431489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7" name="Straight Connector 16">
            <a:extLst>
              <a:ext uri="{FF2B5EF4-FFF2-40B4-BE49-F238E27FC236}">
                <a16:creationId xmlns:a16="http://schemas.microsoft.com/office/drawing/2014/main" id="{CECAD45F-F2A4-436F-A72D-590D84A2A280}"/>
              </a:ext>
            </a:extLst>
          </p:cNvPr>
          <p:cNvCxnSpPr>
            <a:cxnSpLocks/>
          </p:cNvCxnSpPr>
          <p:nvPr/>
        </p:nvCxnSpPr>
        <p:spPr>
          <a:xfrm flipH="1">
            <a:off x="1284875" y="2758466"/>
            <a:ext cx="560118" cy="1808890"/>
          </a:xfrm>
          <a:prstGeom prst="line">
            <a:avLst/>
          </a:prstGeom>
          <a:ln w="31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7FDD118-4935-422E-85C7-1BE3B176BF8E}"/>
              </a:ext>
            </a:extLst>
          </p:cNvPr>
          <p:cNvSpPr txBox="1"/>
          <p:nvPr/>
        </p:nvSpPr>
        <p:spPr>
          <a:xfrm>
            <a:off x="3126327" y="4466729"/>
            <a:ext cx="93124" cy="369332"/>
          </a:xfrm>
          <a:prstGeom prst="rect">
            <a:avLst/>
          </a:prstGeom>
          <a:noFill/>
        </p:spPr>
        <p:txBody>
          <a:bodyPr wrap="square" rtlCol="0">
            <a:spAutoFit/>
          </a:bodyPr>
          <a:lstStyle/>
          <a:p>
            <a:r>
              <a:rPr lang="en-US" dirty="0"/>
              <a:t>x</a:t>
            </a:r>
            <a:endParaRPr lang="en-DE" dirty="0"/>
          </a:p>
        </p:txBody>
      </p:sp>
      <p:sp>
        <p:nvSpPr>
          <p:cNvPr id="19" name="TextBox 18">
            <a:extLst>
              <a:ext uri="{FF2B5EF4-FFF2-40B4-BE49-F238E27FC236}">
                <a16:creationId xmlns:a16="http://schemas.microsoft.com/office/drawing/2014/main" id="{20E3E39A-F98D-47AD-97C8-E6D1431B8F09}"/>
              </a:ext>
            </a:extLst>
          </p:cNvPr>
          <p:cNvSpPr txBox="1"/>
          <p:nvPr/>
        </p:nvSpPr>
        <p:spPr>
          <a:xfrm flipH="1">
            <a:off x="771690" y="2281813"/>
            <a:ext cx="225317" cy="369332"/>
          </a:xfrm>
          <a:prstGeom prst="rect">
            <a:avLst/>
          </a:prstGeom>
          <a:noFill/>
        </p:spPr>
        <p:txBody>
          <a:bodyPr wrap="square" rtlCol="0">
            <a:spAutoFit/>
          </a:bodyPr>
          <a:lstStyle/>
          <a:p>
            <a:r>
              <a:rPr lang="en-US" dirty="0"/>
              <a:t>y</a:t>
            </a:r>
            <a:endParaRPr lang="en-DE" dirty="0"/>
          </a:p>
        </p:txBody>
      </p:sp>
      <p:sp>
        <p:nvSpPr>
          <p:cNvPr id="20" name="Oval 19">
            <a:extLst>
              <a:ext uri="{FF2B5EF4-FFF2-40B4-BE49-F238E27FC236}">
                <a16:creationId xmlns:a16="http://schemas.microsoft.com/office/drawing/2014/main" id="{AD3821C0-4973-4674-9599-9FB11237F68B}"/>
              </a:ext>
            </a:extLst>
          </p:cNvPr>
          <p:cNvSpPr/>
          <p:nvPr/>
        </p:nvSpPr>
        <p:spPr>
          <a:xfrm>
            <a:off x="1349692" y="403657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Oval 20">
            <a:extLst>
              <a:ext uri="{FF2B5EF4-FFF2-40B4-BE49-F238E27FC236}">
                <a16:creationId xmlns:a16="http://schemas.microsoft.com/office/drawing/2014/main" id="{14DD66D0-8F4A-46C1-BF51-5EC667B46794}"/>
              </a:ext>
            </a:extLst>
          </p:cNvPr>
          <p:cNvSpPr/>
          <p:nvPr/>
        </p:nvSpPr>
        <p:spPr>
          <a:xfrm>
            <a:off x="1819179" y="3691425"/>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Oval 21">
            <a:extLst>
              <a:ext uri="{FF2B5EF4-FFF2-40B4-BE49-F238E27FC236}">
                <a16:creationId xmlns:a16="http://schemas.microsoft.com/office/drawing/2014/main" id="{4DB214E5-5D43-4FB2-A2A8-EAD83957BF49}"/>
              </a:ext>
            </a:extLst>
          </p:cNvPr>
          <p:cNvSpPr/>
          <p:nvPr/>
        </p:nvSpPr>
        <p:spPr>
          <a:xfrm>
            <a:off x="2214564" y="359654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Oval 22">
            <a:extLst>
              <a:ext uri="{FF2B5EF4-FFF2-40B4-BE49-F238E27FC236}">
                <a16:creationId xmlns:a16="http://schemas.microsoft.com/office/drawing/2014/main" id="{4ACC483C-7E8C-4E97-BBF0-9C612048579D}"/>
              </a:ext>
            </a:extLst>
          </p:cNvPr>
          <p:cNvSpPr/>
          <p:nvPr/>
        </p:nvSpPr>
        <p:spPr>
          <a:xfrm>
            <a:off x="2088833" y="4005878"/>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4" name="Straight Arrow Connector 23">
            <a:extLst>
              <a:ext uri="{FF2B5EF4-FFF2-40B4-BE49-F238E27FC236}">
                <a16:creationId xmlns:a16="http://schemas.microsoft.com/office/drawing/2014/main" id="{EC6BB23F-76ED-44E0-ABFD-B7A988F091A8}"/>
              </a:ext>
            </a:extLst>
          </p:cNvPr>
          <p:cNvCxnSpPr/>
          <p:nvPr/>
        </p:nvCxnSpPr>
        <p:spPr>
          <a:xfrm flipV="1">
            <a:off x="3612098" y="2651145"/>
            <a:ext cx="0" cy="200977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9C584F-5AB5-44D3-8855-4D185CF1E096}"/>
              </a:ext>
            </a:extLst>
          </p:cNvPr>
          <p:cNvCxnSpPr/>
          <p:nvPr/>
        </p:nvCxnSpPr>
        <p:spPr>
          <a:xfrm>
            <a:off x="3612098" y="4660920"/>
            <a:ext cx="217170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6EF5B7A-C7B5-4EA8-BFA4-4178B9004791}"/>
              </a:ext>
            </a:extLst>
          </p:cNvPr>
          <p:cNvSpPr/>
          <p:nvPr/>
        </p:nvSpPr>
        <p:spPr>
          <a:xfrm>
            <a:off x="4012148" y="3176706"/>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Oval 26">
            <a:extLst>
              <a:ext uri="{FF2B5EF4-FFF2-40B4-BE49-F238E27FC236}">
                <a16:creationId xmlns:a16="http://schemas.microsoft.com/office/drawing/2014/main" id="{4FEF31D3-EBBB-426D-A9ED-C41CAA11EDB8}"/>
              </a:ext>
            </a:extLst>
          </p:cNvPr>
          <p:cNvSpPr/>
          <p:nvPr/>
        </p:nvSpPr>
        <p:spPr>
          <a:xfrm>
            <a:off x="4153117" y="3452173"/>
            <a:ext cx="45719" cy="45719"/>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tx1"/>
                </a:solidFill>
              </a:ln>
              <a:solidFill>
                <a:schemeClr val="tx1"/>
              </a:solidFill>
            </a:endParaRPr>
          </a:p>
        </p:txBody>
      </p:sp>
      <p:sp>
        <p:nvSpPr>
          <p:cNvPr id="28" name="Oval 27">
            <a:extLst>
              <a:ext uri="{FF2B5EF4-FFF2-40B4-BE49-F238E27FC236}">
                <a16:creationId xmlns:a16="http://schemas.microsoft.com/office/drawing/2014/main" id="{BE352BFF-C6BC-4321-AAD1-7D2F9CDCA524}"/>
              </a:ext>
            </a:extLst>
          </p:cNvPr>
          <p:cNvSpPr/>
          <p:nvPr/>
        </p:nvSpPr>
        <p:spPr>
          <a:xfrm>
            <a:off x="4478873" y="331795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Oval 28">
            <a:extLst>
              <a:ext uri="{FF2B5EF4-FFF2-40B4-BE49-F238E27FC236}">
                <a16:creationId xmlns:a16="http://schemas.microsoft.com/office/drawing/2014/main" id="{EB557E79-8D27-40FE-9F03-5C13D619987D}"/>
              </a:ext>
            </a:extLst>
          </p:cNvPr>
          <p:cNvSpPr/>
          <p:nvPr/>
        </p:nvSpPr>
        <p:spPr>
          <a:xfrm>
            <a:off x="4290274" y="400587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Oval 29">
            <a:extLst>
              <a:ext uri="{FF2B5EF4-FFF2-40B4-BE49-F238E27FC236}">
                <a16:creationId xmlns:a16="http://schemas.microsoft.com/office/drawing/2014/main" id="{160074A4-2B27-405E-BCE8-61C31002B0A2}"/>
              </a:ext>
            </a:extLst>
          </p:cNvPr>
          <p:cNvSpPr/>
          <p:nvPr/>
        </p:nvSpPr>
        <p:spPr>
          <a:xfrm>
            <a:off x="3803666" y="38624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Oval 30">
            <a:extLst>
              <a:ext uri="{FF2B5EF4-FFF2-40B4-BE49-F238E27FC236}">
                <a16:creationId xmlns:a16="http://schemas.microsoft.com/office/drawing/2014/main" id="{79E6904E-04CE-4D9D-8F45-C28BB5B016CD}"/>
              </a:ext>
            </a:extLst>
          </p:cNvPr>
          <p:cNvSpPr/>
          <p:nvPr/>
        </p:nvSpPr>
        <p:spPr>
          <a:xfrm>
            <a:off x="3860811" y="424257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Oval 31">
            <a:extLst>
              <a:ext uri="{FF2B5EF4-FFF2-40B4-BE49-F238E27FC236}">
                <a16:creationId xmlns:a16="http://schemas.microsoft.com/office/drawing/2014/main" id="{A619F3B5-1B64-4729-9592-B85F89C6EADE}"/>
              </a:ext>
            </a:extLst>
          </p:cNvPr>
          <p:cNvSpPr/>
          <p:nvPr/>
        </p:nvSpPr>
        <p:spPr>
          <a:xfrm>
            <a:off x="4221695" y="43715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Oval 32">
            <a:extLst>
              <a:ext uri="{FF2B5EF4-FFF2-40B4-BE49-F238E27FC236}">
                <a16:creationId xmlns:a16="http://schemas.microsoft.com/office/drawing/2014/main" id="{8BC88584-E099-47D8-80BC-46FEBD074D7B}"/>
              </a:ext>
            </a:extLst>
          </p:cNvPr>
          <p:cNvSpPr/>
          <p:nvPr/>
        </p:nvSpPr>
        <p:spPr>
          <a:xfrm>
            <a:off x="4524592" y="431489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4" name="Straight Connector 33">
            <a:extLst>
              <a:ext uri="{FF2B5EF4-FFF2-40B4-BE49-F238E27FC236}">
                <a16:creationId xmlns:a16="http://schemas.microsoft.com/office/drawing/2014/main" id="{0EC2B952-A3BE-4220-A883-1CD2089E72CD}"/>
              </a:ext>
            </a:extLst>
          </p:cNvPr>
          <p:cNvCxnSpPr>
            <a:cxnSpLocks/>
          </p:cNvCxnSpPr>
          <p:nvPr/>
        </p:nvCxnSpPr>
        <p:spPr>
          <a:xfrm>
            <a:off x="3694595" y="3814207"/>
            <a:ext cx="1715188" cy="71101"/>
          </a:xfrm>
          <a:prstGeom prst="line">
            <a:avLst/>
          </a:prstGeom>
          <a:ln w="31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8DAC8D6-E8E6-4E15-A549-FDCCAAAEF84A}"/>
              </a:ext>
            </a:extLst>
          </p:cNvPr>
          <p:cNvSpPr txBox="1"/>
          <p:nvPr/>
        </p:nvSpPr>
        <p:spPr>
          <a:xfrm>
            <a:off x="5828786" y="4466729"/>
            <a:ext cx="93124" cy="369332"/>
          </a:xfrm>
          <a:prstGeom prst="rect">
            <a:avLst/>
          </a:prstGeom>
          <a:noFill/>
        </p:spPr>
        <p:txBody>
          <a:bodyPr wrap="square" rtlCol="0">
            <a:spAutoFit/>
          </a:bodyPr>
          <a:lstStyle/>
          <a:p>
            <a:r>
              <a:rPr lang="en-US" dirty="0"/>
              <a:t>x</a:t>
            </a:r>
            <a:endParaRPr lang="en-DE" dirty="0"/>
          </a:p>
        </p:txBody>
      </p:sp>
      <p:sp>
        <p:nvSpPr>
          <p:cNvPr id="36" name="TextBox 35">
            <a:extLst>
              <a:ext uri="{FF2B5EF4-FFF2-40B4-BE49-F238E27FC236}">
                <a16:creationId xmlns:a16="http://schemas.microsoft.com/office/drawing/2014/main" id="{5C0A4F80-6B3C-44B5-B165-CB2E008B9BB8}"/>
              </a:ext>
            </a:extLst>
          </p:cNvPr>
          <p:cNvSpPr txBox="1"/>
          <p:nvPr/>
        </p:nvSpPr>
        <p:spPr>
          <a:xfrm flipH="1">
            <a:off x="3474149" y="2281813"/>
            <a:ext cx="225317" cy="369332"/>
          </a:xfrm>
          <a:prstGeom prst="rect">
            <a:avLst/>
          </a:prstGeom>
          <a:noFill/>
        </p:spPr>
        <p:txBody>
          <a:bodyPr wrap="square" rtlCol="0">
            <a:spAutoFit/>
          </a:bodyPr>
          <a:lstStyle/>
          <a:p>
            <a:r>
              <a:rPr lang="en-US" dirty="0"/>
              <a:t>y</a:t>
            </a:r>
            <a:endParaRPr lang="en-DE" dirty="0"/>
          </a:p>
        </p:txBody>
      </p:sp>
      <p:sp>
        <p:nvSpPr>
          <p:cNvPr id="37" name="Oval 36">
            <a:extLst>
              <a:ext uri="{FF2B5EF4-FFF2-40B4-BE49-F238E27FC236}">
                <a16:creationId xmlns:a16="http://schemas.microsoft.com/office/drawing/2014/main" id="{66665F68-2E08-4728-8F96-FF644FC2F249}"/>
              </a:ext>
            </a:extLst>
          </p:cNvPr>
          <p:cNvSpPr/>
          <p:nvPr/>
        </p:nvSpPr>
        <p:spPr>
          <a:xfrm>
            <a:off x="4052151" y="403657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Oval 37">
            <a:extLst>
              <a:ext uri="{FF2B5EF4-FFF2-40B4-BE49-F238E27FC236}">
                <a16:creationId xmlns:a16="http://schemas.microsoft.com/office/drawing/2014/main" id="{B64F60DB-D224-42C0-996C-6C045A1155DC}"/>
              </a:ext>
            </a:extLst>
          </p:cNvPr>
          <p:cNvSpPr/>
          <p:nvPr/>
        </p:nvSpPr>
        <p:spPr>
          <a:xfrm>
            <a:off x="4521638" y="3691425"/>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Oval 38">
            <a:extLst>
              <a:ext uri="{FF2B5EF4-FFF2-40B4-BE49-F238E27FC236}">
                <a16:creationId xmlns:a16="http://schemas.microsoft.com/office/drawing/2014/main" id="{F19F73B6-71EF-4D23-913A-F9F64D71A710}"/>
              </a:ext>
            </a:extLst>
          </p:cNvPr>
          <p:cNvSpPr/>
          <p:nvPr/>
        </p:nvSpPr>
        <p:spPr>
          <a:xfrm>
            <a:off x="4917023" y="359654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Oval 39">
            <a:extLst>
              <a:ext uri="{FF2B5EF4-FFF2-40B4-BE49-F238E27FC236}">
                <a16:creationId xmlns:a16="http://schemas.microsoft.com/office/drawing/2014/main" id="{8C776B2B-5281-46A1-9682-ECD91753EEB9}"/>
              </a:ext>
            </a:extLst>
          </p:cNvPr>
          <p:cNvSpPr/>
          <p:nvPr/>
        </p:nvSpPr>
        <p:spPr>
          <a:xfrm>
            <a:off x="4791292" y="4005878"/>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51" name="Straight Connector 50">
            <a:extLst>
              <a:ext uri="{FF2B5EF4-FFF2-40B4-BE49-F238E27FC236}">
                <a16:creationId xmlns:a16="http://schemas.microsoft.com/office/drawing/2014/main" id="{F7E691DC-0455-4AEA-A348-5C97B02F7495}"/>
              </a:ext>
            </a:extLst>
          </p:cNvPr>
          <p:cNvCxnSpPr>
            <a:cxnSpLocks/>
          </p:cNvCxnSpPr>
          <p:nvPr/>
        </p:nvCxnSpPr>
        <p:spPr>
          <a:xfrm>
            <a:off x="6406778" y="3317954"/>
            <a:ext cx="1507613" cy="1258927"/>
          </a:xfrm>
          <a:prstGeom prst="line">
            <a:avLst/>
          </a:prstGeom>
          <a:ln w="31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8E1A94A-B4EB-413E-AB15-27B78E2E1731}"/>
              </a:ext>
            </a:extLst>
          </p:cNvPr>
          <p:cNvCxnSpPr>
            <a:cxnSpLocks/>
          </p:cNvCxnSpPr>
          <p:nvPr/>
        </p:nvCxnSpPr>
        <p:spPr>
          <a:xfrm flipV="1">
            <a:off x="9043988" y="2651145"/>
            <a:ext cx="0" cy="200977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FA70361-5B78-43E3-B303-E3E29394036B}"/>
              </a:ext>
            </a:extLst>
          </p:cNvPr>
          <p:cNvCxnSpPr>
            <a:cxnSpLocks/>
          </p:cNvCxnSpPr>
          <p:nvPr/>
        </p:nvCxnSpPr>
        <p:spPr>
          <a:xfrm>
            <a:off x="9043988" y="4660920"/>
            <a:ext cx="217170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910F627E-7A31-4819-8AF3-54278700E007}"/>
              </a:ext>
            </a:extLst>
          </p:cNvPr>
          <p:cNvSpPr/>
          <p:nvPr/>
        </p:nvSpPr>
        <p:spPr>
          <a:xfrm>
            <a:off x="9444038" y="3176706"/>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Oval 71">
            <a:extLst>
              <a:ext uri="{FF2B5EF4-FFF2-40B4-BE49-F238E27FC236}">
                <a16:creationId xmlns:a16="http://schemas.microsoft.com/office/drawing/2014/main" id="{26DED08A-F66D-40F1-83ED-FE41A26BB317}"/>
              </a:ext>
            </a:extLst>
          </p:cNvPr>
          <p:cNvSpPr/>
          <p:nvPr/>
        </p:nvSpPr>
        <p:spPr>
          <a:xfrm>
            <a:off x="9585007" y="3452173"/>
            <a:ext cx="45719" cy="45719"/>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tx1"/>
                </a:solidFill>
              </a:ln>
              <a:solidFill>
                <a:schemeClr val="tx1"/>
              </a:solidFill>
            </a:endParaRPr>
          </a:p>
        </p:txBody>
      </p:sp>
      <p:sp>
        <p:nvSpPr>
          <p:cNvPr id="73" name="Oval 72">
            <a:extLst>
              <a:ext uri="{FF2B5EF4-FFF2-40B4-BE49-F238E27FC236}">
                <a16:creationId xmlns:a16="http://schemas.microsoft.com/office/drawing/2014/main" id="{B553D51D-48FA-491B-B078-E19BFA887E7D}"/>
              </a:ext>
            </a:extLst>
          </p:cNvPr>
          <p:cNvSpPr/>
          <p:nvPr/>
        </p:nvSpPr>
        <p:spPr>
          <a:xfrm>
            <a:off x="9910763" y="331795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Oval 73">
            <a:extLst>
              <a:ext uri="{FF2B5EF4-FFF2-40B4-BE49-F238E27FC236}">
                <a16:creationId xmlns:a16="http://schemas.microsoft.com/office/drawing/2014/main" id="{F428D289-14F1-45F7-9623-B493B4964414}"/>
              </a:ext>
            </a:extLst>
          </p:cNvPr>
          <p:cNvSpPr/>
          <p:nvPr/>
        </p:nvSpPr>
        <p:spPr>
          <a:xfrm>
            <a:off x="9722164" y="400587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Oval 74">
            <a:extLst>
              <a:ext uri="{FF2B5EF4-FFF2-40B4-BE49-F238E27FC236}">
                <a16:creationId xmlns:a16="http://schemas.microsoft.com/office/drawing/2014/main" id="{6574F5A1-A4AD-4C08-8275-41B80A1B859D}"/>
              </a:ext>
            </a:extLst>
          </p:cNvPr>
          <p:cNvSpPr/>
          <p:nvPr/>
        </p:nvSpPr>
        <p:spPr>
          <a:xfrm>
            <a:off x="9235556" y="38624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Oval 75">
            <a:extLst>
              <a:ext uri="{FF2B5EF4-FFF2-40B4-BE49-F238E27FC236}">
                <a16:creationId xmlns:a16="http://schemas.microsoft.com/office/drawing/2014/main" id="{4A83B872-FC55-4E28-BC9A-52FDB911A653}"/>
              </a:ext>
            </a:extLst>
          </p:cNvPr>
          <p:cNvSpPr/>
          <p:nvPr/>
        </p:nvSpPr>
        <p:spPr>
          <a:xfrm>
            <a:off x="9292701" y="424257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Oval 76">
            <a:extLst>
              <a:ext uri="{FF2B5EF4-FFF2-40B4-BE49-F238E27FC236}">
                <a16:creationId xmlns:a16="http://schemas.microsoft.com/office/drawing/2014/main" id="{5CE5B59F-9E97-4BED-80D9-40BB85745710}"/>
              </a:ext>
            </a:extLst>
          </p:cNvPr>
          <p:cNvSpPr/>
          <p:nvPr/>
        </p:nvSpPr>
        <p:spPr>
          <a:xfrm>
            <a:off x="9653585" y="43715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Oval 77">
            <a:extLst>
              <a:ext uri="{FF2B5EF4-FFF2-40B4-BE49-F238E27FC236}">
                <a16:creationId xmlns:a16="http://schemas.microsoft.com/office/drawing/2014/main" id="{91823A70-490E-44D9-9BB2-DCF370154702}"/>
              </a:ext>
            </a:extLst>
          </p:cNvPr>
          <p:cNvSpPr/>
          <p:nvPr/>
        </p:nvSpPr>
        <p:spPr>
          <a:xfrm>
            <a:off x="9956482" y="431489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79" name="Straight Connector 78">
            <a:extLst>
              <a:ext uri="{FF2B5EF4-FFF2-40B4-BE49-F238E27FC236}">
                <a16:creationId xmlns:a16="http://schemas.microsoft.com/office/drawing/2014/main" id="{5E13C957-0BDF-4223-8584-F39A625353DC}"/>
              </a:ext>
            </a:extLst>
          </p:cNvPr>
          <p:cNvCxnSpPr>
            <a:cxnSpLocks/>
          </p:cNvCxnSpPr>
          <p:nvPr/>
        </p:nvCxnSpPr>
        <p:spPr>
          <a:xfrm>
            <a:off x="9116476" y="3288724"/>
            <a:ext cx="1507613" cy="1258927"/>
          </a:xfrm>
          <a:prstGeom prst="line">
            <a:avLst/>
          </a:prstGeom>
          <a:ln w="3175">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62C6EE1-EB0C-4A0A-A974-530E65D2D117}"/>
              </a:ext>
            </a:extLst>
          </p:cNvPr>
          <p:cNvSpPr txBox="1"/>
          <p:nvPr/>
        </p:nvSpPr>
        <p:spPr>
          <a:xfrm>
            <a:off x="11260676" y="4466729"/>
            <a:ext cx="93124" cy="369332"/>
          </a:xfrm>
          <a:prstGeom prst="rect">
            <a:avLst/>
          </a:prstGeom>
          <a:noFill/>
        </p:spPr>
        <p:txBody>
          <a:bodyPr wrap="square" rtlCol="0">
            <a:spAutoFit/>
          </a:bodyPr>
          <a:lstStyle/>
          <a:p>
            <a:r>
              <a:rPr lang="en-US" dirty="0"/>
              <a:t>x</a:t>
            </a:r>
            <a:endParaRPr lang="en-DE" dirty="0"/>
          </a:p>
        </p:txBody>
      </p:sp>
      <p:sp>
        <p:nvSpPr>
          <p:cNvPr id="81" name="TextBox 80">
            <a:extLst>
              <a:ext uri="{FF2B5EF4-FFF2-40B4-BE49-F238E27FC236}">
                <a16:creationId xmlns:a16="http://schemas.microsoft.com/office/drawing/2014/main" id="{D07E902C-BD51-4767-AF6A-838C3BAF1FAD}"/>
              </a:ext>
            </a:extLst>
          </p:cNvPr>
          <p:cNvSpPr txBox="1"/>
          <p:nvPr/>
        </p:nvSpPr>
        <p:spPr>
          <a:xfrm flipH="1">
            <a:off x="8906039" y="2281813"/>
            <a:ext cx="225317" cy="369332"/>
          </a:xfrm>
          <a:prstGeom prst="rect">
            <a:avLst/>
          </a:prstGeom>
          <a:noFill/>
        </p:spPr>
        <p:txBody>
          <a:bodyPr wrap="square" rtlCol="0">
            <a:spAutoFit/>
          </a:bodyPr>
          <a:lstStyle/>
          <a:p>
            <a:r>
              <a:rPr lang="en-US" dirty="0"/>
              <a:t>y</a:t>
            </a:r>
            <a:endParaRPr lang="en-DE" dirty="0"/>
          </a:p>
        </p:txBody>
      </p:sp>
      <p:sp>
        <p:nvSpPr>
          <p:cNvPr id="82" name="Oval 81">
            <a:extLst>
              <a:ext uri="{FF2B5EF4-FFF2-40B4-BE49-F238E27FC236}">
                <a16:creationId xmlns:a16="http://schemas.microsoft.com/office/drawing/2014/main" id="{854975F1-A95B-4932-9ABD-9A4EAB1173A2}"/>
              </a:ext>
            </a:extLst>
          </p:cNvPr>
          <p:cNvSpPr/>
          <p:nvPr/>
        </p:nvSpPr>
        <p:spPr>
          <a:xfrm>
            <a:off x="9484041" y="403657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Oval 82">
            <a:extLst>
              <a:ext uri="{FF2B5EF4-FFF2-40B4-BE49-F238E27FC236}">
                <a16:creationId xmlns:a16="http://schemas.microsoft.com/office/drawing/2014/main" id="{53F881C9-66A3-4491-BB8B-63E91B2248F1}"/>
              </a:ext>
            </a:extLst>
          </p:cNvPr>
          <p:cNvSpPr/>
          <p:nvPr/>
        </p:nvSpPr>
        <p:spPr>
          <a:xfrm>
            <a:off x="9953528" y="3691425"/>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Oval 83">
            <a:extLst>
              <a:ext uri="{FF2B5EF4-FFF2-40B4-BE49-F238E27FC236}">
                <a16:creationId xmlns:a16="http://schemas.microsoft.com/office/drawing/2014/main" id="{B72DAC4C-A56C-483B-B662-3DBABAF0A7D4}"/>
              </a:ext>
            </a:extLst>
          </p:cNvPr>
          <p:cNvSpPr/>
          <p:nvPr/>
        </p:nvSpPr>
        <p:spPr>
          <a:xfrm>
            <a:off x="10348913" y="359654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Oval 84">
            <a:extLst>
              <a:ext uri="{FF2B5EF4-FFF2-40B4-BE49-F238E27FC236}">
                <a16:creationId xmlns:a16="http://schemas.microsoft.com/office/drawing/2014/main" id="{EF641B0D-57B0-488F-B94B-EB9AB03929AD}"/>
              </a:ext>
            </a:extLst>
          </p:cNvPr>
          <p:cNvSpPr/>
          <p:nvPr/>
        </p:nvSpPr>
        <p:spPr>
          <a:xfrm>
            <a:off x="10223182" y="4005878"/>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86" name="Straight Connector 85">
            <a:extLst>
              <a:ext uri="{FF2B5EF4-FFF2-40B4-BE49-F238E27FC236}">
                <a16:creationId xmlns:a16="http://schemas.microsoft.com/office/drawing/2014/main" id="{C3DDE891-F80A-4B5B-9A62-C71F25BDFC8E}"/>
              </a:ext>
            </a:extLst>
          </p:cNvPr>
          <p:cNvCxnSpPr>
            <a:cxnSpLocks/>
          </p:cNvCxnSpPr>
          <p:nvPr/>
        </p:nvCxnSpPr>
        <p:spPr>
          <a:xfrm>
            <a:off x="9156956" y="3173629"/>
            <a:ext cx="1507613" cy="1258927"/>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38CC03E-D047-4CF6-803D-B24E78AFCB60}"/>
              </a:ext>
            </a:extLst>
          </p:cNvPr>
          <p:cNvCxnSpPr>
            <a:cxnSpLocks/>
          </p:cNvCxnSpPr>
          <p:nvPr/>
        </p:nvCxnSpPr>
        <p:spPr>
          <a:xfrm>
            <a:off x="9084469" y="3429972"/>
            <a:ext cx="1507613" cy="1258927"/>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023F2E39-3854-4EE4-A87C-80BF912DA2FF}"/>
              </a:ext>
            </a:extLst>
          </p:cNvPr>
          <p:cNvSpPr/>
          <p:nvPr/>
        </p:nvSpPr>
        <p:spPr>
          <a:xfrm>
            <a:off x="10095133" y="3886178"/>
            <a:ext cx="292261" cy="285117"/>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Oval 88">
            <a:extLst>
              <a:ext uri="{FF2B5EF4-FFF2-40B4-BE49-F238E27FC236}">
                <a16:creationId xmlns:a16="http://schemas.microsoft.com/office/drawing/2014/main" id="{16536340-05AE-43AA-A50C-78E3414C9824}"/>
              </a:ext>
            </a:extLst>
          </p:cNvPr>
          <p:cNvSpPr/>
          <p:nvPr/>
        </p:nvSpPr>
        <p:spPr>
          <a:xfrm>
            <a:off x="9630726" y="3903991"/>
            <a:ext cx="230452" cy="23670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91" name="Straight Arrow Connector 90">
            <a:extLst>
              <a:ext uri="{FF2B5EF4-FFF2-40B4-BE49-F238E27FC236}">
                <a16:creationId xmlns:a16="http://schemas.microsoft.com/office/drawing/2014/main" id="{4A54BAFF-1D45-4475-BC7A-C3FAAD370147}"/>
              </a:ext>
            </a:extLst>
          </p:cNvPr>
          <p:cNvCxnSpPr>
            <a:cxnSpLocks/>
          </p:cNvCxnSpPr>
          <p:nvPr/>
        </p:nvCxnSpPr>
        <p:spPr>
          <a:xfrm flipH="1">
            <a:off x="7598735" y="4160874"/>
            <a:ext cx="116465" cy="152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7445727-0C7C-47CE-886C-210D1EAEABB6}"/>
              </a:ext>
            </a:extLst>
          </p:cNvPr>
          <p:cNvCxnSpPr>
            <a:cxnSpLocks/>
          </p:cNvCxnSpPr>
          <p:nvPr/>
        </p:nvCxnSpPr>
        <p:spPr>
          <a:xfrm flipV="1">
            <a:off x="7169513" y="4028736"/>
            <a:ext cx="109811" cy="140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B70A539-569D-4D20-B251-A2030691C364}"/>
              </a:ext>
            </a:extLst>
          </p:cNvPr>
          <p:cNvCxnSpPr/>
          <p:nvPr/>
        </p:nvCxnSpPr>
        <p:spPr>
          <a:xfrm flipV="1">
            <a:off x="6334290" y="2651145"/>
            <a:ext cx="0" cy="200977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2814BCC-7CAA-4C99-8DD0-8B8EA9C25644}"/>
              </a:ext>
            </a:extLst>
          </p:cNvPr>
          <p:cNvCxnSpPr/>
          <p:nvPr/>
        </p:nvCxnSpPr>
        <p:spPr>
          <a:xfrm>
            <a:off x="6334290" y="4660920"/>
            <a:ext cx="217170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889E337A-DCA8-4A14-AF5A-4DAEAC273902}"/>
              </a:ext>
            </a:extLst>
          </p:cNvPr>
          <p:cNvSpPr/>
          <p:nvPr/>
        </p:nvSpPr>
        <p:spPr>
          <a:xfrm>
            <a:off x="6734340" y="3176706"/>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Oval 99">
            <a:extLst>
              <a:ext uri="{FF2B5EF4-FFF2-40B4-BE49-F238E27FC236}">
                <a16:creationId xmlns:a16="http://schemas.microsoft.com/office/drawing/2014/main" id="{AC9AD117-79CA-4112-8AE7-35D44E953B9F}"/>
              </a:ext>
            </a:extLst>
          </p:cNvPr>
          <p:cNvSpPr/>
          <p:nvPr/>
        </p:nvSpPr>
        <p:spPr>
          <a:xfrm>
            <a:off x="6875309" y="3452173"/>
            <a:ext cx="45719" cy="45719"/>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n>
                <a:solidFill>
                  <a:schemeClr val="tx1"/>
                </a:solidFill>
              </a:ln>
              <a:solidFill>
                <a:schemeClr val="tx1"/>
              </a:solidFill>
            </a:endParaRPr>
          </a:p>
        </p:txBody>
      </p:sp>
      <p:sp>
        <p:nvSpPr>
          <p:cNvPr id="101" name="Oval 100">
            <a:extLst>
              <a:ext uri="{FF2B5EF4-FFF2-40B4-BE49-F238E27FC236}">
                <a16:creationId xmlns:a16="http://schemas.microsoft.com/office/drawing/2014/main" id="{BB98C17F-656F-4EBA-AE6F-22C5F707203F}"/>
              </a:ext>
            </a:extLst>
          </p:cNvPr>
          <p:cNvSpPr/>
          <p:nvPr/>
        </p:nvSpPr>
        <p:spPr>
          <a:xfrm>
            <a:off x="7201065" y="331795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2" name="Oval 101">
            <a:extLst>
              <a:ext uri="{FF2B5EF4-FFF2-40B4-BE49-F238E27FC236}">
                <a16:creationId xmlns:a16="http://schemas.microsoft.com/office/drawing/2014/main" id="{49BB6DB0-02F3-4421-9402-E4CAA07378BC}"/>
              </a:ext>
            </a:extLst>
          </p:cNvPr>
          <p:cNvSpPr/>
          <p:nvPr/>
        </p:nvSpPr>
        <p:spPr>
          <a:xfrm>
            <a:off x="7012466" y="400587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3" name="Oval 102">
            <a:extLst>
              <a:ext uri="{FF2B5EF4-FFF2-40B4-BE49-F238E27FC236}">
                <a16:creationId xmlns:a16="http://schemas.microsoft.com/office/drawing/2014/main" id="{27285B8B-BF8D-4CC3-9BFF-A98CE66436AF}"/>
              </a:ext>
            </a:extLst>
          </p:cNvPr>
          <p:cNvSpPr/>
          <p:nvPr/>
        </p:nvSpPr>
        <p:spPr>
          <a:xfrm>
            <a:off x="6525858" y="386244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Oval 103">
            <a:extLst>
              <a:ext uri="{FF2B5EF4-FFF2-40B4-BE49-F238E27FC236}">
                <a16:creationId xmlns:a16="http://schemas.microsoft.com/office/drawing/2014/main" id="{E2CC803C-0520-4ADC-A321-BE1669AF50FB}"/>
              </a:ext>
            </a:extLst>
          </p:cNvPr>
          <p:cNvSpPr/>
          <p:nvPr/>
        </p:nvSpPr>
        <p:spPr>
          <a:xfrm>
            <a:off x="6583003" y="424257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5" name="Oval 104">
            <a:extLst>
              <a:ext uri="{FF2B5EF4-FFF2-40B4-BE49-F238E27FC236}">
                <a16:creationId xmlns:a16="http://schemas.microsoft.com/office/drawing/2014/main" id="{47BEDD92-345B-4B31-BB01-38740D9AB40D}"/>
              </a:ext>
            </a:extLst>
          </p:cNvPr>
          <p:cNvSpPr/>
          <p:nvPr/>
        </p:nvSpPr>
        <p:spPr>
          <a:xfrm>
            <a:off x="6943887" y="43715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6" name="Oval 105">
            <a:extLst>
              <a:ext uri="{FF2B5EF4-FFF2-40B4-BE49-F238E27FC236}">
                <a16:creationId xmlns:a16="http://schemas.microsoft.com/office/drawing/2014/main" id="{52BD16F9-525B-4859-922B-67010B90E6DE}"/>
              </a:ext>
            </a:extLst>
          </p:cNvPr>
          <p:cNvSpPr/>
          <p:nvPr/>
        </p:nvSpPr>
        <p:spPr>
          <a:xfrm>
            <a:off x="7246784" y="431489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7" name="TextBox 106">
            <a:extLst>
              <a:ext uri="{FF2B5EF4-FFF2-40B4-BE49-F238E27FC236}">
                <a16:creationId xmlns:a16="http://schemas.microsoft.com/office/drawing/2014/main" id="{964E277A-CEA6-4590-9CAC-9D0B6823AEDF}"/>
              </a:ext>
            </a:extLst>
          </p:cNvPr>
          <p:cNvSpPr txBox="1"/>
          <p:nvPr/>
        </p:nvSpPr>
        <p:spPr>
          <a:xfrm>
            <a:off x="8550978" y="4466729"/>
            <a:ext cx="93124" cy="369332"/>
          </a:xfrm>
          <a:prstGeom prst="rect">
            <a:avLst/>
          </a:prstGeom>
          <a:noFill/>
        </p:spPr>
        <p:txBody>
          <a:bodyPr wrap="square" rtlCol="0">
            <a:spAutoFit/>
          </a:bodyPr>
          <a:lstStyle/>
          <a:p>
            <a:r>
              <a:rPr lang="en-US" dirty="0"/>
              <a:t>x</a:t>
            </a:r>
            <a:endParaRPr lang="en-DE" dirty="0"/>
          </a:p>
        </p:txBody>
      </p:sp>
      <p:sp>
        <p:nvSpPr>
          <p:cNvPr id="108" name="TextBox 107">
            <a:extLst>
              <a:ext uri="{FF2B5EF4-FFF2-40B4-BE49-F238E27FC236}">
                <a16:creationId xmlns:a16="http://schemas.microsoft.com/office/drawing/2014/main" id="{DBB20B60-2BD6-4064-B7DC-F24C6D3BFD71}"/>
              </a:ext>
            </a:extLst>
          </p:cNvPr>
          <p:cNvSpPr txBox="1"/>
          <p:nvPr/>
        </p:nvSpPr>
        <p:spPr>
          <a:xfrm flipH="1">
            <a:off x="6196341" y="2281813"/>
            <a:ext cx="225317" cy="369332"/>
          </a:xfrm>
          <a:prstGeom prst="rect">
            <a:avLst/>
          </a:prstGeom>
          <a:noFill/>
        </p:spPr>
        <p:txBody>
          <a:bodyPr wrap="square" rtlCol="0">
            <a:spAutoFit/>
          </a:bodyPr>
          <a:lstStyle/>
          <a:p>
            <a:r>
              <a:rPr lang="en-US" dirty="0"/>
              <a:t>y</a:t>
            </a:r>
            <a:endParaRPr lang="en-DE" dirty="0"/>
          </a:p>
        </p:txBody>
      </p:sp>
      <p:sp>
        <p:nvSpPr>
          <p:cNvPr id="109" name="Oval 108">
            <a:extLst>
              <a:ext uri="{FF2B5EF4-FFF2-40B4-BE49-F238E27FC236}">
                <a16:creationId xmlns:a16="http://schemas.microsoft.com/office/drawing/2014/main" id="{0415F68C-6448-47E2-802C-07EE4B7FCB59}"/>
              </a:ext>
            </a:extLst>
          </p:cNvPr>
          <p:cNvSpPr/>
          <p:nvPr/>
        </p:nvSpPr>
        <p:spPr>
          <a:xfrm>
            <a:off x="6774343" y="403657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0" name="Oval 109">
            <a:extLst>
              <a:ext uri="{FF2B5EF4-FFF2-40B4-BE49-F238E27FC236}">
                <a16:creationId xmlns:a16="http://schemas.microsoft.com/office/drawing/2014/main" id="{16A5E772-0EB3-4690-A366-EB29F5B5540E}"/>
              </a:ext>
            </a:extLst>
          </p:cNvPr>
          <p:cNvSpPr/>
          <p:nvPr/>
        </p:nvSpPr>
        <p:spPr>
          <a:xfrm>
            <a:off x="7639215" y="3596544"/>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1" name="Oval 110">
            <a:extLst>
              <a:ext uri="{FF2B5EF4-FFF2-40B4-BE49-F238E27FC236}">
                <a16:creationId xmlns:a16="http://schemas.microsoft.com/office/drawing/2014/main" id="{EA78D70F-1823-49A1-A7A2-1496770388C5}"/>
              </a:ext>
            </a:extLst>
          </p:cNvPr>
          <p:cNvSpPr/>
          <p:nvPr/>
        </p:nvSpPr>
        <p:spPr>
          <a:xfrm>
            <a:off x="7513484" y="4005878"/>
            <a:ext cx="45719" cy="45719"/>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TextBox 2">
            <a:extLst>
              <a:ext uri="{FF2B5EF4-FFF2-40B4-BE49-F238E27FC236}">
                <a16:creationId xmlns:a16="http://schemas.microsoft.com/office/drawing/2014/main" id="{B451D41E-EFE3-4DB5-8DBC-2A0A4941820E}"/>
              </a:ext>
            </a:extLst>
          </p:cNvPr>
          <p:cNvSpPr txBox="1"/>
          <p:nvPr/>
        </p:nvSpPr>
        <p:spPr>
          <a:xfrm>
            <a:off x="8906039" y="1285875"/>
            <a:ext cx="2354637" cy="369332"/>
          </a:xfrm>
          <a:prstGeom prst="rect">
            <a:avLst/>
          </a:prstGeom>
          <a:noFill/>
          <a:ln>
            <a:solidFill>
              <a:srgbClr val="FF0000"/>
            </a:solidFill>
          </a:ln>
        </p:spPr>
        <p:txBody>
          <a:bodyPr wrap="square" rtlCol="0">
            <a:spAutoFit/>
          </a:bodyPr>
          <a:lstStyle/>
          <a:p>
            <a:r>
              <a:rPr lang="en-US" dirty="0">
                <a:solidFill>
                  <a:srgbClr val="C00000"/>
                </a:solidFill>
                <a:latin typeface="+mj-lt"/>
              </a:rPr>
              <a:t>This is what SVM does!</a:t>
            </a:r>
            <a:endParaRPr lang="en-DE" dirty="0">
              <a:solidFill>
                <a:srgbClr val="C00000"/>
              </a:solidFill>
              <a:latin typeface="+mj-lt"/>
            </a:endParaRPr>
          </a:p>
        </p:txBody>
      </p:sp>
      <p:cxnSp>
        <p:nvCxnSpPr>
          <p:cNvPr id="42" name="Straight Arrow Connector 41">
            <a:extLst>
              <a:ext uri="{FF2B5EF4-FFF2-40B4-BE49-F238E27FC236}">
                <a16:creationId xmlns:a16="http://schemas.microsoft.com/office/drawing/2014/main" id="{BA1C9188-C72A-4E62-BD29-2A20D582DFC1}"/>
              </a:ext>
            </a:extLst>
          </p:cNvPr>
          <p:cNvCxnSpPr/>
          <p:nvPr/>
        </p:nvCxnSpPr>
        <p:spPr>
          <a:xfrm>
            <a:off x="10122341" y="1655207"/>
            <a:ext cx="0" cy="828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4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8"/>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7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8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animBg="1"/>
      <p:bldP spid="21" grpId="0" animBg="1"/>
      <p:bldP spid="22" grpId="0" animBg="1"/>
      <p:bldP spid="23" grpId="0" animBg="1"/>
      <p:bldP spid="26" grpId="0" animBg="1"/>
      <p:bldP spid="27" grpId="0" animBg="1"/>
      <p:bldP spid="28" grpId="0" animBg="1"/>
      <p:bldP spid="29" grpId="0" animBg="1"/>
      <p:bldP spid="30" grpId="0" animBg="1"/>
      <p:bldP spid="31" grpId="0" animBg="1"/>
      <p:bldP spid="32" grpId="0" animBg="1"/>
      <p:bldP spid="33" grpId="0" animBg="1"/>
      <p:bldP spid="35" grpId="0"/>
      <p:bldP spid="36" grpId="0"/>
      <p:bldP spid="37" grpId="0" animBg="1"/>
      <p:bldP spid="38" grpId="0" animBg="1"/>
      <p:bldP spid="39" grpId="0" animBg="1"/>
      <p:bldP spid="40" grpId="0" animBg="1"/>
      <p:bldP spid="71" grpId="0" animBg="1"/>
      <p:bldP spid="72" grpId="0" animBg="1"/>
      <p:bldP spid="73" grpId="0" animBg="1"/>
      <p:bldP spid="74" grpId="0" animBg="1"/>
      <p:bldP spid="75" grpId="0" animBg="1"/>
      <p:bldP spid="76" grpId="0" animBg="1"/>
      <p:bldP spid="77" grpId="0" animBg="1"/>
      <p:bldP spid="78" grpId="0" animBg="1"/>
      <p:bldP spid="80" grpId="0"/>
      <p:bldP spid="81" grpId="0"/>
      <p:bldP spid="82" grpId="0" animBg="1"/>
      <p:bldP spid="83" grpId="0" animBg="1"/>
      <p:bldP spid="84" grpId="0" animBg="1"/>
      <p:bldP spid="85" grpId="0" animBg="1"/>
      <p:bldP spid="88" grpId="0" animBg="1"/>
      <p:bldP spid="89" grpId="0" animBg="1"/>
      <p:bldP spid="99" grpId="0" animBg="1"/>
      <p:bldP spid="100" grpId="0" animBg="1"/>
      <p:bldP spid="101" grpId="0" animBg="1"/>
      <p:bldP spid="102" grpId="0" animBg="1"/>
      <p:bldP spid="103" grpId="0" animBg="1"/>
      <p:bldP spid="104" grpId="0" animBg="1"/>
      <p:bldP spid="105" grpId="0" animBg="1"/>
      <p:bldP spid="106" grpId="0" animBg="1"/>
      <p:bldP spid="107" grpId="0"/>
      <p:bldP spid="108" grpId="0"/>
      <p:bldP spid="109" grpId="0" animBg="1"/>
      <p:bldP spid="110" grpId="0" animBg="1"/>
      <p:bldP spid="111"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6FB9-3FAD-4F82-A702-8429451FF502}"/>
              </a:ext>
            </a:extLst>
          </p:cNvPr>
          <p:cNvSpPr>
            <a:spLocks noGrp="1"/>
          </p:cNvSpPr>
          <p:nvPr>
            <p:ph type="title"/>
          </p:nvPr>
        </p:nvSpPr>
        <p:spPr/>
        <p:txBody>
          <a:bodyPr/>
          <a:lstStyle/>
          <a:p>
            <a:r>
              <a:rPr lang="en-US" b="1" dirty="0"/>
              <a:t>SVM Mathematical Formulation</a:t>
            </a:r>
            <a:endParaRPr lang="en-DE" b="1" dirty="0"/>
          </a:p>
        </p:txBody>
      </p:sp>
      <p:sp>
        <p:nvSpPr>
          <p:cNvPr id="4" name="Date Placeholder 3">
            <a:extLst>
              <a:ext uri="{FF2B5EF4-FFF2-40B4-BE49-F238E27FC236}">
                <a16:creationId xmlns:a16="http://schemas.microsoft.com/office/drawing/2014/main" id="{B467A05B-A328-4B13-8D99-413A095B718C}"/>
              </a:ext>
            </a:extLst>
          </p:cNvPr>
          <p:cNvSpPr>
            <a:spLocks noGrp="1"/>
          </p:cNvSpPr>
          <p:nvPr>
            <p:ph type="dt" sz="half" idx="10"/>
          </p:nvPr>
        </p:nvSpPr>
        <p:spPr/>
        <p:txBody>
          <a:bodyPr/>
          <a:lstStyle/>
          <a:p>
            <a:fld id="{1B452B71-597B-4A57-93F5-83A7E9182853}" type="datetime8">
              <a:rPr lang="en-DE" smtClean="0"/>
              <a:t>29/09/2019 17:57</a:t>
            </a:fld>
            <a:endParaRPr lang="en-DE"/>
          </a:p>
        </p:txBody>
      </p:sp>
      <p:sp>
        <p:nvSpPr>
          <p:cNvPr id="5" name="Footer Placeholder 4">
            <a:extLst>
              <a:ext uri="{FF2B5EF4-FFF2-40B4-BE49-F238E27FC236}">
                <a16:creationId xmlns:a16="http://schemas.microsoft.com/office/drawing/2014/main" id="{5DE48268-66CA-48AF-B063-FF2E2F4B09AC}"/>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C9DE153E-0D06-4E35-BD9B-491BC4F38376}"/>
              </a:ext>
            </a:extLst>
          </p:cNvPr>
          <p:cNvSpPr>
            <a:spLocks noGrp="1"/>
          </p:cNvSpPr>
          <p:nvPr>
            <p:ph type="sldNum" sz="quarter" idx="12"/>
          </p:nvPr>
        </p:nvSpPr>
        <p:spPr/>
        <p:txBody>
          <a:bodyPr/>
          <a:lstStyle/>
          <a:p>
            <a:fld id="{7D4919FD-6765-4C56-B921-71EDA625D260}" type="slidenum">
              <a:rPr lang="en-DE" smtClean="0"/>
              <a:t>6</a:t>
            </a:fld>
            <a:endParaRPr lang="en-DE"/>
          </a:p>
        </p:txBody>
      </p:sp>
      <p:pic>
        <p:nvPicPr>
          <p:cNvPr id="7" name="Picture 2" descr="http://svm.michalhaltuf.cz/wp-content/uploads/2017/10/margin.png">
            <a:extLst>
              <a:ext uri="{FF2B5EF4-FFF2-40B4-BE49-F238E27FC236}">
                <a16:creationId xmlns:a16="http://schemas.microsoft.com/office/drawing/2014/main" id="{5C5E2BBD-B3CB-4D69-B20D-4BFAA9B0C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22776"/>
            <a:ext cx="4770436" cy="4201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9A5BCA-3429-49B2-BCA9-E33AAD3A4549}"/>
              </a:ext>
            </a:extLst>
          </p:cNvPr>
          <p:cNvSpPr txBox="1"/>
          <p:nvPr/>
        </p:nvSpPr>
        <p:spPr>
          <a:xfrm>
            <a:off x="6943725" y="2671763"/>
            <a:ext cx="3048000" cy="646331"/>
          </a:xfrm>
          <a:prstGeom prst="rect">
            <a:avLst/>
          </a:prstGeom>
          <a:noFill/>
        </p:spPr>
        <p:txBody>
          <a:bodyPr wrap="square" rtlCol="0">
            <a:spAutoFit/>
          </a:bodyPr>
          <a:lstStyle/>
          <a:p>
            <a:r>
              <a:rPr lang="en-US" dirty="0"/>
              <a:t>=  normal vector to the plane</a:t>
            </a:r>
          </a:p>
          <a:p>
            <a:endParaRPr lang="en-US" dirty="0"/>
          </a:p>
        </p:txBody>
      </p:sp>
      <p:pic>
        <p:nvPicPr>
          <p:cNvPr id="12" name="Picture 11">
            <a:extLst>
              <a:ext uri="{FF2B5EF4-FFF2-40B4-BE49-F238E27FC236}">
                <a16:creationId xmlns:a16="http://schemas.microsoft.com/office/drawing/2014/main" id="{ED67B73F-8618-4D6D-9332-C4220202FF7A}"/>
              </a:ext>
            </a:extLst>
          </p:cNvPr>
          <p:cNvPicPr>
            <a:picLocks noChangeAspect="1"/>
          </p:cNvPicPr>
          <p:nvPr/>
        </p:nvPicPr>
        <p:blipFill>
          <a:blip r:embed="rId4"/>
          <a:stretch>
            <a:fillRect/>
          </a:stretch>
        </p:blipFill>
        <p:spPr>
          <a:xfrm rot="18803469">
            <a:off x="6545170" y="3130244"/>
            <a:ext cx="504762" cy="514286"/>
          </a:xfrm>
          <a:prstGeom prst="rect">
            <a:avLst/>
          </a:prstGeom>
        </p:spPr>
      </p:pic>
      <p:sp>
        <p:nvSpPr>
          <p:cNvPr id="13" name="TextBox 12">
            <a:extLst>
              <a:ext uri="{FF2B5EF4-FFF2-40B4-BE49-F238E27FC236}">
                <a16:creationId xmlns:a16="http://schemas.microsoft.com/office/drawing/2014/main" id="{50856FA5-C3BE-4C82-A12E-C9C66F2BDF2A}"/>
              </a:ext>
            </a:extLst>
          </p:cNvPr>
          <p:cNvSpPr txBox="1"/>
          <p:nvPr/>
        </p:nvSpPr>
        <p:spPr>
          <a:xfrm>
            <a:off x="6943725" y="3133428"/>
            <a:ext cx="3933825" cy="369332"/>
          </a:xfrm>
          <a:prstGeom prst="rect">
            <a:avLst/>
          </a:prstGeom>
          <a:noFill/>
        </p:spPr>
        <p:txBody>
          <a:bodyPr wrap="square" rtlCol="0">
            <a:spAutoFit/>
          </a:bodyPr>
          <a:lstStyle/>
          <a:p>
            <a:r>
              <a:rPr lang="en-US" dirty="0"/>
              <a:t>=  geometric distance from the origin</a:t>
            </a:r>
            <a:endParaRPr lang="en-DE" dirty="0"/>
          </a:p>
        </p:txBody>
      </p:sp>
      <p:sp>
        <p:nvSpPr>
          <p:cNvPr id="14" name="TextBox 13">
            <a:extLst>
              <a:ext uri="{FF2B5EF4-FFF2-40B4-BE49-F238E27FC236}">
                <a16:creationId xmlns:a16="http://schemas.microsoft.com/office/drawing/2014/main" id="{E3A82A52-9E99-4CF9-A61A-5EA7E624D662}"/>
              </a:ext>
            </a:extLst>
          </p:cNvPr>
          <p:cNvSpPr txBox="1"/>
          <p:nvPr/>
        </p:nvSpPr>
        <p:spPr>
          <a:xfrm>
            <a:off x="6602288" y="2671763"/>
            <a:ext cx="390525" cy="369332"/>
          </a:xfrm>
          <a:prstGeom prst="rect">
            <a:avLst/>
          </a:prstGeom>
          <a:noFill/>
        </p:spPr>
        <p:txBody>
          <a:bodyPr wrap="square" rtlCol="0">
            <a:spAutoFit/>
          </a:bodyPr>
          <a:lstStyle/>
          <a:p>
            <a:r>
              <a:rPr lang="en-US" dirty="0"/>
              <a:t>w</a:t>
            </a:r>
            <a:endParaRPr lang="en-DE" dirty="0"/>
          </a:p>
        </p:txBody>
      </p:sp>
      <p:sp>
        <p:nvSpPr>
          <p:cNvPr id="16" name="AutoShape 2" descr="\|{\vec {w}}\|">
            <a:extLst>
              <a:ext uri="{FF2B5EF4-FFF2-40B4-BE49-F238E27FC236}">
                <a16:creationId xmlns:a16="http://schemas.microsoft.com/office/drawing/2014/main" id="{1A71DBBF-6B5E-4835-B575-BE933BB516D2}"/>
              </a:ext>
            </a:extLst>
          </p:cNvPr>
          <p:cNvSpPr>
            <a:spLocks noChangeAspect="1" noChangeArrowheads="1"/>
          </p:cNvSpPr>
          <p:nvPr/>
        </p:nvSpPr>
        <p:spPr bwMode="auto">
          <a:xfrm>
            <a:off x="10239376" y="370869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17" name="Picture 16">
            <a:extLst>
              <a:ext uri="{FF2B5EF4-FFF2-40B4-BE49-F238E27FC236}">
                <a16:creationId xmlns:a16="http://schemas.microsoft.com/office/drawing/2014/main" id="{E054C5AC-4761-4BD5-BA31-2851C5B3741A}"/>
              </a:ext>
            </a:extLst>
          </p:cNvPr>
          <p:cNvPicPr>
            <a:picLocks noChangeAspect="1"/>
          </p:cNvPicPr>
          <p:nvPr/>
        </p:nvPicPr>
        <p:blipFill>
          <a:blip r:embed="rId5"/>
          <a:stretch>
            <a:fillRect/>
          </a:stretch>
        </p:blipFill>
        <p:spPr>
          <a:xfrm rot="18901157">
            <a:off x="6602313" y="3647925"/>
            <a:ext cx="390476" cy="371429"/>
          </a:xfrm>
          <a:prstGeom prst="rect">
            <a:avLst/>
          </a:prstGeom>
        </p:spPr>
      </p:pic>
      <p:sp>
        <p:nvSpPr>
          <p:cNvPr id="18" name="TextBox 17">
            <a:extLst>
              <a:ext uri="{FF2B5EF4-FFF2-40B4-BE49-F238E27FC236}">
                <a16:creationId xmlns:a16="http://schemas.microsoft.com/office/drawing/2014/main" id="{EF7D5401-E75A-4D8C-863D-121AED55492C}"/>
              </a:ext>
            </a:extLst>
          </p:cNvPr>
          <p:cNvSpPr txBox="1"/>
          <p:nvPr/>
        </p:nvSpPr>
        <p:spPr>
          <a:xfrm>
            <a:off x="6943725" y="3617811"/>
            <a:ext cx="4114800" cy="369332"/>
          </a:xfrm>
          <a:prstGeom prst="rect">
            <a:avLst/>
          </a:prstGeom>
          <a:noFill/>
        </p:spPr>
        <p:txBody>
          <a:bodyPr wrap="square" rtlCol="0">
            <a:spAutoFit/>
          </a:bodyPr>
          <a:lstStyle/>
          <a:p>
            <a:r>
              <a:rPr lang="en-US" dirty="0"/>
              <a:t>=  minimize this to maximize the distance</a:t>
            </a:r>
            <a:endParaRPr lang="en-DE" dirty="0"/>
          </a:p>
        </p:txBody>
      </p:sp>
      <p:cxnSp>
        <p:nvCxnSpPr>
          <p:cNvPr id="20" name="Straight Arrow Connector 19">
            <a:extLst>
              <a:ext uri="{FF2B5EF4-FFF2-40B4-BE49-F238E27FC236}">
                <a16:creationId xmlns:a16="http://schemas.microsoft.com/office/drawing/2014/main" id="{F9F643DB-BAE7-4C25-8C02-647FB72D8916}"/>
              </a:ext>
            </a:extLst>
          </p:cNvPr>
          <p:cNvCxnSpPr>
            <a:cxnSpLocks/>
          </p:cNvCxnSpPr>
          <p:nvPr/>
        </p:nvCxnSpPr>
        <p:spPr>
          <a:xfrm>
            <a:off x="4486275" y="1828800"/>
            <a:ext cx="590550" cy="5810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A934482-8B8E-46BC-A450-952911EB7F04}"/>
              </a:ext>
            </a:extLst>
          </p:cNvPr>
          <p:cNvCxnSpPr>
            <a:cxnSpLocks/>
          </p:cNvCxnSpPr>
          <p:nvPr/>
        </p:nvCxnSpPr>
        <p:spPr>
          <a:xfrm>
            <a:off x="5196806" y="2378017"/>
            <a:ext cx="590550" cy="5810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BB9ACD-CFE4-4B85-BE81-FFD836F4805F}"/>
              </a:ext>
            </a:extLst>
          </p:cNvPr>
          <p:cNvSpPr txBox="1"/>
          <p:nvPr/>
        </p:nvSpPr>
        <p:spPr>
          <a:xfrm>
            <a:off x="4653881" y="1770247"/>
            <a:ext cx="1085850" cy="369332"/>
          </a:xfrm>
          <a:prstGeom prst="rect">
            <a:avLst/>
          </a:prstGeom>
          <a:noFill/>
        </p:spPr>
        <p:txBody>
          <a:bodyPr wrap="square" rtlCol="0">
            <a:spAutoFit/>
          </a:bodyPr>
          <a:lstStyle/>
          <a:p>
            <a:r>
              <a:rPr lang="en-US" dirty="0">
                <a:latin typeface="+mj-lt"/>
              </a:rPr>
              <a:t>margin</a:t>
            </a:r>
            <a:endParaRPr lang="en-DE" dirty="0">
              <a:latin typeface="+mj-lt"/>
            </a:endParaRPr>
          </a:p>
        </p:txBody>
      </p:sp>
      <p:sp>
        <p:nvSpPr>
          <p:cNvPr id="24" name="TextBox 23">
            <a:extLst>
              <a:ext uri="{FF2B5EF4-FFF2-40B4-BE49-F238E27FC236}">
                <a16:creationId xmlns:a16="http://schemas.microsoft.com/office/drawing/2014/main" id="{AD0E39FE-DD9D-472F-ABAB-39EF40997692}"/>
              </a:ext>
            </a:extLst>
          </p:cNvPr>
          <p:cNvSpPr txBox="1"/>
          <p:nvPr/>
        </p:nvSpPr>
        <p:spPr>
          <a:xfrm>
            <a:off x="5331617" y="2279166"/>
            <a:ext cx="1085850" cy="369332"/>
          </a:xfrm>
          <a:prstGeom prst="rect">
            <a:avLst/>
          </a:prstGeom>
          <a:noFill/>
        </p:spPr>
        <p:txBody>
          <a:bodyPr wrap="square" rtlCol="0">
            <a:spAutoFit/>
          </a:bodyPr>
          <a:lstStyle/>
          <a:p>
            <a:r>
              <a:rPr lang="en-US" dirty="0">
                <a:latin typeface="+mj-lt"/>
              </a:rPr>
              <a:t>margin</a:t>
            </a:r>
            <a:endParaRPr lang="en-DE" dirty="0">
              <a:latin typeface="+mj-lt"/>
            </a:endParaRPr>
          </a:p>
        </p:txBody>
      </p:sp>
      <p:pic>
        <p:nvPicPr>
          <p:cNvPr id="26" name="Picture 25">
            <a:extLst>
              <a:ext uri="{FF2B5EF4-FFF2-40B4-BE49-F238E27FC236}">
                <a16:creationId xmlns:a16="http://schemas.microsoft.com/office/drawing/2014/main" id="{144B4D75-A331-4141-A601-9BF29C973EF6}"/>
              </a:ext>
            </a:extLst>
          </p:cNvPr>
          <p:cNvPicPr>
            <a:picLocks noChangeAspect="1"/>
          </p:cNvPicPr>
          <p:nvPr/>
        </p:nvPicPr>
        <p:blipFill rotWithShape="1">
          <a:blip r:embed="rId6"/>
          <a:srcRect l="-1" r="3638" b="17404"/>
          <a:stretch/>
        </p:blipFill>
        <p:spPr>
          <a:xfrm>
            <a:off x="5894385" y="4106076"/>
            <a:ext cx="1085850" cy="279218"/>
          </a:xfrm>
          <a:prstGeom prst="rect">
            <a:avLst/>
          </a:prstGeom>
        </p:spPr>
      </p:pic>
      <p:sp>
        <p:nvSpPr>
          <p:cNvPr id="28" name="TextBox 27">
            <a:extLst>
              <a:ext uri="{FF2B5EF4-FFF2-40B4-BE49-F238E27FC236}">
                <a16:creationId xmlns:a16="http://schemas.microsoft.com/office/drawing/2014/main" id="{65978050-1689-42FD-A0C5-72FA15F07D1A}"/>
              </a:ext>
            </a:extLst>
          </p:cNvPr>
          <p:cNvSpPr txBox="1"/>
          <p:nvPr/>
        </p:nvSpPr>
        <p:spPr>
          <a:xfrm>
            <a:off x="6943725" y="4062261"/>
            <a:ext cx="4114800" cy="369332"/>
          </a:xfrm>
          <a:prstGeom prst="rect">
            <a:avLst/>
          </a:prstGeom>
          <a:noFill/>
        </p:spPr>
        <p:txBody>
          <a:bodyPr wrap="square" rtlCol="0">
            <a:spAutoFit/>
          </a:bodyPr>
          <a:lstStyle/>
          <a:p>
            <a:r>
              <a:rPr lang="en-US" dirty="0"/>
              <a:t>=  positive sample</a:t>
            </a:r>
            <a:endParaRPr lang="en-DE" dirty="0"/>
          </a:p>
        </p:txBody>
      </p:sp>
      <p:sp>
        <p:nvSpPr>
          <p:cNvPr id="29" name="TextBox 28">
            <a:extLst>
              <a:ext uri="{FF2B5EF4-FFF2-40B4-BE49-F238E27FC236}">
                <a16:creationId xmlns:a16="http://schemas.microsoft.com/office/drawing/2014/main" id="{BCDE9B8B-359E-43B0-AC76-C8CDFB7615EE}"/>
              </a:ext>
            </a:extLst>
          </p:cNvPr>
          <p:cNvSpPr txBox="1"/>
          <p:nvPr/>
        </p:nvSpPr>
        <p:spPr>
          <a:xfrm>
            <a:off x="6943725" y="4498673"/>
            <a:ext cx="4114800" cy="369332"/>
          </a:xfrm>
          <a:prstGeom prst="rect">
            <a:avLst/>
          </a:prstGeom>
          <a:noFill/>
        </p:spPr>
        <p:txBody>
          <a:bodyPr wrap="square" rtlCol="0">
            <a:spAutoFit/>
          </a:bodyPr>
          <a:lstStyle/>
          <a:p>
            <a:r>
              <a:rPr lang="en-US" dirty="0"/>
              <a:t>=  negative sample</a:t>
            </a:r>
            <a:endParaRPr lang="en-DE" dirty="0"/>
          </a:p>
        </p:txBody>
      </p:sp>
      <p:pic>
        <p:nvPicPr>
          <p:cNvPr id="31" name="Picture 30">
            <a:extLst>
              <a:ext uri="{FF2B5EF4-FFF2-40B4-BE49-F238E27FC236}">
                <a16:creationId xmlns:a16="http://schemas.microsoft.com/office/drawing/2014/main" id="{94CAAA09-339A-4997-983E-4AC07CDB926E}"/>
              </a:ext>
            </a:extLst>
          </p:cNvPr>
          <p:cNvPicPr>
            <a:picLocks noChangeAspect="1"/>
          </p:cNvPicPr>
          <p:nvPr/>
        </p:nvPicPr>
        <p:blipFill>
          <a:blip r:embed="rId7"/>
          <a:stretch>
            <a:fillRect/>
          </a:stretch>
        </p:blipFill>
        <p:spPr>
          <a:xfrm>
            <a:off x="5818487" y="4584461"/>
            <a:ext cx="1184097" cy="256021"/>
          </a:xfrm>
          <a:prstGeom prst="rect">
            <a:avLst/>
          </a:prstGeom>
        </p:spPr>
      </p:pic>
    </p:spTree>
    <p:extLst>
      <p:ext uri="{BB962C8B-B14F-4D97-AF65-F5344CB8AC3E}">
        <p14:creationId xmlns:p14="http://schemas.microsoft.com/office/powerpoint/2010/main" val="347773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8"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F0D4-A31F-4F1B-8F2E-3C3F04CC24BA}"/>
              </a:ext>
            </a:extLst>
          </p:cNvPr>
          <p:cNvSpPr>
            <a:spLocks noGrp="1"/>
          </p:cNvSpPr>
          <p:nvPr>
            <p:ph type="title"/>
          </p:nvPr>
        </p:nvSpPr>
        <p:spPr/>
        <p:txBody>
          <a:bodyPr/>
          <a:lstStyle/>
          <a:p>
            <a:r>
              <a:rPr lang="en-US" b="1" dirty="0"/>
              <a:t>The Kernel Trick</a:t>
            </a:r>
            <a:endParaRPr lang="en-DE" b="1" dirty="0"/>
          </a:p>
        </p:txBody>
      </p:sp>
      <p:sp>
        <p:nvSpPr>
          <p:cNvPr id="4" name="Date Placeholder 3">
            <a:extLst>
              <a:ext uri="{FF2B5EF4-FFF2-40B4-BE49-F238E27FC236}">
                <a16:creationId xmlns:a16="http://schemas.microsoft.com/office/drawing/2014/main" id="{C49D855D-8704-4446-B7F1-CDCF05A38A3D}"/>
              </a:ext>
            </a:extLst>
          </p:cNvPr>
          <p:cNvSpPr>
            <a:spLocks noGrp="1"/>
          </p:cNvSpPr>
          <p:nvPr>
            <p:ph type="dt" sz="half" idx="10"/>
          </p:nvPr>
        </p:nvSpPr>
        <p:spPr/>
        <p:txBody>
          <a:bodyPr/>
          <a:lstStyle/>
          <a:p>
            <a:fld id="{B257E36E-37D7-40CA-9F9F-D68BD3054075}" type="datetime8">
              <a:rPr lang="en-DE" smtClean="0"/>
              <a:t>29/09/2019 17:57</a:t>
            </a:fld>
            <a:endParaRPr lang="en-DE"/>
          </a:p>
        </p:txBody>
      </p:sp>
      <p:sp>
        <p:nvSpPr>
          <p:cNvPr id="5" name="Footer Placeholder 4">
            <a:extLst>
              <a:ext uri="{FF2B5EF4-FFF2-40B4-BE49-F238E27FC236}">
                <a16:creationId xmlns:a16="http://schemas.microsoft.com/office/drawing/2014/main" id="{4D6E9D9D-CF87-4EC6-81B9-79C9E92FF319}"/>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344D7C2C-88A6-4B37-969C-F017CBCB0BD2}"/>
              </a:ext>
            </a:extLst>
          </p:cNvPr>
          <p:cNvSpPr>
            <a:spLocks noGrp="1"/>
          </p:cNvSpPr>
          <p:nvPr>
            <p:ph type="sldNum" sz="quarter" idx="12"/>
          </p:nvPr>
        </p:nvSpPr>
        <p:spPr/>
        <p:txBody>
          <a:bodyPr/>
          <a:lstStyle/>
          <a:p>
            <a:fld id="{7D4919FD-6765-4C56-B921-71EDA625D260}" type="slidenum">
              <a:rPr lang="en-DE" smtClean="0"/>
              <a:t>7</a:t>
            </a:fld>
            <a:endParaRPr lang="en-DE"/>
          </a:p>
        </p:txBody>
      </p:sp>
      <p:pic>
        <p:nvPicPr>
          <p:cNvPr id="7" name="Picture 2" descr="https://cdn-images-1.medium.com/max/800/0*ngkO1BblQXnOTcmr.png">
            <a:extLst>
              <a:ext uri="{FF2B5EF4-FFF2-40B4-BE49-F238E27FC236}">
                <a16:creationId xmlns:a16="http://schemas.microsoft.com/office/drawing/2014/main" id="{680EF6FA-8A73-40A4-965F-E07FD80E9C7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r="45704"/>
          <a:stretch/>
        </p:blipFill>
        <p:spPr bwMode="auto">
          <a:xfrm>
            <a:off x="987980" y="1879202"/>
            <a:ext cx="3972406" cy="34111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cdn-images-1.medium.com/max/800/0*ngkO1BblQXnOTcmr.png">
            <a:extLst>
              <a:ext uri="{FF2B5EF4-FFF2-40B4-BE49-F238E27FC236}">
                <a16:creationId xmlns:a16="http://schemas.microsoft.com/office/drawing/2014/main" id="{30C40D95-F7B0-49C4-AD42-646F2075495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54547" r="15"/>
          <a:stretch/>
        </p:blipFill>
        <p:spPr bwMode="auto">
          <a:xfrm>
            <a:off x="7231616" y="1911204"/>
            <a:ext cx="3324225" cy="341116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4795F06-AD8D-4C19-934F-6DFDB92FE984}"/>
              </a:ext>
            </a:extLst>
          </p:cNvPr>
          <p:cNvSpPr txBox="1"/>
          <p:nvPr/>
        </p:nvSpPr>
        <p:spPr>
          <a:xfrm>
            <a:off x="1859758" y="5376133"/>
            <a:ext cx="2228850" cy="369332"/>
          </a:xfrm>
          <a:prstGeom prst="rect">
            <a:avLst/>
          </a:prstGeom>
          <a:noFill/>
        </p:spPr>
        <p:txBody>
          <a:bodyPr wrap="square" rtlCol="0">
            <a:spAutoFit/>
          </a:bodyPr>
          <a:lstStyle/>
          <a:p>
            <a:r>
              <a:rPr lang="en-US" dirty="0">
                <a:latin typeface="+mj-lt"/>
              </a:rPr>
              <a:t>Original sample space</a:t>
            </a:r>
            <a:endParaRPr lang="en-DE" dirty="0">
              <a:latin typeface="+mj-lt"/>
            </a:endParaRPr>
          </a:p>
        </p:txBody>
      </p:sp>
      <p:sp>
        <p:nvSpPr>
          <p:cNvPr id="15" name="TextBox 14">
            <a:extLst>
              <a:ext uri="{FF2B5EF4-FFF2-40B4-BE49-F238E27FC236}">
                <a16:creationId xmlns:a16="http://schemas.microsoft.com/office/drawing/2014/main" id="{03B89E14-EB0A-4C50-A9C5-1A56418821A6}"/>
              </a:ext>
            </a:extLst>
          </p:cNvPr>
          <p:cNvSpPr txBox="1"/>
          <p:nvPr/>
        </p:nvSpPr>
        <p:spPr>
          <a:xfrm>
            <a:off x="8153400" y="5376133"/>
            <a:ext cx="2228850" cy="369332"/>
          </a:xfrm>
          <a:prstGeom prst="rect">
            <a:avLst/>
          </a:prstGeom>
          <a:noFill/>
        </p:spPr>
        <p:txBody>
          <a:bodyPr wrap="square" rtlCol="0">
            <a:spAutoFit/>
          </a:bodyPr>
          <a:lstStyle/>
          <a:p>
            <a:r>
              <a:rPr lang="en-US" dirty="0">
                <a:latin typeface="+mj-lt"/>
              </a:rPr>
              <a:t>New feature space</a:t>
            </a:r>
            <a:endParaRPr lang="en-DE" dirty="0">
              <a:latin typeface="+mj-lt"/>
            </a:endParaRPr>
          </a:p>
        </p:txBody>
      </p:sp>
      <p:cxnSp>
        <p:nvCxnSpPr>
          <p:cNvPr id="16" name="Straight Arrow Connector 15">
            <a:extLst>
              <a:ext uri="{FF2B5EF4-FFF2-40B4-BE49-F238E27FC236}">
                <a16:creationId xmlns:a16="http://schemas.microsoft.com/office/drawing/2014/main" id="{0FC9179D-B6A3-4488-8082-65C376F44710}"/>
              </a:ext>
            </a:extLst>
          </p:cNvPr>
          <p:cNvCxnSpPr>
            <a:stCxn id="7" idx="3"/>
          </p:cNvCxnSpPr>
          <p:nvPr/>
        </p:nvCxnSpPr>
        <p:spPr>
          <a:xfrm>
            <a:off x="4960386" y="3584783"/>
            <a:ext cx="2356953" cy="61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4" descr="Image result for phi">
            <a:extLst>
              <a:ext uri="{FF2B5EF4-FFF2-40B4-BE49-F238E27FC236}">
                <a16:creationId xmlns:a16="http://schemas.microsoft.com/office/drawing/2014/main" id="{9AF2E20B-500E-4CB7-8D7D-F424992112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5975" y="2584058"/>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97266E7-2A1F-410E-9ACA-44E1D5E441DA}"/>
              </a:ext>
            </a:extLst>
          </p:cNvPr>
          <p:cNvSpPr txBox="1"/>
          <p:nvPr/>
        </p:nvSpPr>
        <p:spPr>
          <a:xfrm>
            <a:off x="5688564" y="3150189"/>
            <a:ext cx="1628775" cy="369332"/>
          </a:xfrm>
          <a:prstGeom prst="rect">
            <a:avLst/>
          </a:prstGeom>
          <a:noFill/>
        </p:spPr>
        <p:txBody>
          <a:bodyPr wrap="square" rtlCol="0">
            <a:spAutoFit/>
          </a:bodyPr>
          <a:lstStyle/>
          <a:p>
            <a:r>
              <a:rPr lang="en-US" dirty="0">
                <a:latin typeface="+mj-lt"/>
              </a:rPr>
              <a:t>Function</a:t>
            </a:r>
            <a:endParaRPr lang="en-DE" dirty="0">
              <a:latin typeface="+mj-lt"/>
            </a:endParaRPr>
          </a:p>
        </p:txBody>
      </p:sp>
      <p:cxnSp>
        <p:nvCxnSpPr>
          <p:cNvPr id="14" name="Straight Connector 13">
            <a:extLst>
              <a:ext uri="{FF2B5EF4-FFF2-40B4-BE49-F238E27FC236}">
                <a16:creationId xmlns:a16="http://schemas.microsoft.com/office/drawing/2014/main" id="{F578D675-9230-4FBF-B708-F16EDAF6892F}"/>
              </a:ext>
            </a:extLst>
          </p:cNvPr>
          <p:cNvCxnSpPr>
            <a:cxnSpLocks/>
          </p:cNvCxnSpPr>
          <p:nvPr/>
        </p:nvCxnSpPr>
        <p:spPr>
          <a:xfrm flipV="1">
            <a:off x="8153400" y="3767892"/>
            <a:ext cx="561975" cy="451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BB1BB1-0775-40CC-B26D-E516BD36489E}"/>
              </a:ext>
            </a:extLst>
          </p:cNvPr>
          <p:cNvCxnSpPr>
            <a:cxnSpLocks/>
          </p:cNvCxnSpPr>
          <p:nvPr/>
        </p:nvCxnSpPr>
        <p:spPr>
          <a:xfrm>
            <a:off x="8153400" y="4218949"/>
            <a:ext cx="1400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F32FEB-700D-423E-8090-F7FB0B36A1F8}"/>
              </a:ext>
            </a:extLst>
          </p:cNvPr>
          <p:cNvCxnSpPr/>
          <p:nvPr/>
        </p:nvCxnSpPr>
        <p:spPr>
          <a:xfrm>
            <a:off x="8715375" y="3767892"/>
            <a:ext cx="1314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541640-B05D-4EAE-B4C1-61F61DFC3ED7}"/>
              </a:ext>
            </a:extLst>
          </p:cNvPr>
          <p:cNvCxnSpPr>
            <a:cxnSpLocks/>
          </p:cNvCxnSpPr>
          <p:nvPr/>
        </p:nvCxnSpPr>
        <p:spPr>
          <a:xfrm flipH="1">
            <a:off x="9553576" y="3767892"/>
            <a:ext cx="476249" cy="4510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8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3D3C-560F-4888-A8E9-6A572AB02B82}"/>
              </a:ext>
            </a:extLst>
          </p:cNvPr>
          <p:cNvSpPr>
            <a:spLocks noGrp="1"/>
          </p:cNvSpPr>
          <p:nvPr>
            <p:ph type="title"/>
          </p:nvPr>
        </p:nvSpPr>
        <p:spPr/>
        <p:txBody>
          <a:bodyPr/>
          <a:lstStyle/>
          <a:p>
            <a:r>
              <a:rPr lang="en-US" b="1"/>
              <a:t>Constructing the </a:t>
            </a:r>
            <a:r>
              <a:rPr lang="en-US" b="1" dirty="0"/>
              <a:t>SVM Problem</a:t>
            </a:r>
            <a:endParaRPr lang="en-DE" b="1" dirty="0"/>
          </a:p>
        </p:txBody>
      </p:sp>
      <p:sp>
        <p:nvSpPr>
          <p:cNvPr id="4" name="Date Placeholder 3">
            <a:extLst>
              <a:ext uri="{FF2B5EF4-FFF2-40B4-BE49-F238E27FC236}">
                <a16:creationId xmlns:a16="http://schemas.microsoft.com/office/drawing/2014/main" id="{44F22C6E-3B40-444C-A09E-725717A63D89}"/>
              </a:ext>
            </a:extLst>
          </p:cNvPr>
          <p:cNvSpPr>
            <a:spLocks noGrp="1"/>
          </p:cNvSpPr>
          <p:nvPr>
            <p:ph type="dt" sz="half" idx="10"/>
          </p:nvPr>
        </p:nvSpPr>
        <p:spPr/>
        <p:txBody>
          <a:bodyPr/>
          <a:lstStyle/>
          <a:p>
            <a:fld id="{1B452B71-597B-4A57-93F5-83A7E9182853}" type="datetime8">
              <a:rPr lang="en-DE" smtClean="0"/>
              <a:t>29/09/2019 17:57</a:t>
            </a:fld>
            <a:endParaRPr lang="en-DE"/>
          </a:p>
        </p:txBody>
      </p:sp>
      <p:sp>
        <p:nvSpPr>
          <p:cNvPr id="5" name="Footer Placeholder 4">
            <a:extLst>
              <a:ext uri="{FF2B5EF4-FFF2-40B4-BE49-F238E27FC236}">
                <a16:creationId xmlns:a16="http://schemas.microsoft.com/office/drawing/2014/main" id="{FB151768-E4B3-47D8-9832-EDDDC941046D}"/>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12B0BB6E-EE9F-4B95-AA15-5BAB10C9E8B1}"/>
              </a:ext>
            </a:extLst>
          </p:cNvPr>
          <p:cNvSpPr>
            <a:spLocks noGrp="1"/>
          </p:cNvSpPr>
          <p:nvPr>
            <p:ph type="sldNum" sz="quarter" idx="12"/>
          </p:nvPr>
        </p:nvSpPr>
        <p:spPr/>
        <p:txBody>
          <a:bodyPr/>
          <a:lstStyle/>
          <a:p>
            <a:fld id="{7D4919FD-6765-4C56-B921-71EDA625D260}" type="slidenum">
              <a:rPr lang="en-DE" smtClean="0"/>
              <a:t>8</a:t>
            </a:fld>
            <a:endParaRPr lang="en-DE"/>
          </a:p>
        </p:txBody>
      </p:sp>
      <p:pic>
        <p:nvPicPr>
          <p:cNvPr id="7" name="Picture 2" descr="SVM problem statement">
            <a:extLst>
              <a:ext uri="{FF2B5EF4-FFF2-40B4-BE49-F238E27FC236}">
                <a16:creationId xmlns:a16="http://schemas.microsoft.com/office/drawing/2014/main" id="{D3A39B24-9891-44C3-A97F-BE8958473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59" y="2078509"/>
            <a:ext cx="3038475" cy="8191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VM problem statement dual">
            <a:hlinkClick r:id="rId4"/>
            <a:extLst>
              <a:ext uri="{FF2B5EF4-FFF2-40B4-BE49-F238E27FC236}">
                <a16:creationId xmlns:a16="http://schemas.microsoft.com/office/drawing/2014/main" id="{098F38CB-D6FD-49F7-9A71-E474A6CFE0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59" y="3475441"/>
            <a:ext cx="3629025" cy="1381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2CB3E3-D324-4DC0-BB3A-5FDF46EDD1D3}"/>
              </a:ext>
            </a:extLst>
          </p:cNvPr>
          <p:cNvSpPr txBox="1"/>
          <p:nvPr/>
        </p:nvSpPr>
        <p:spPr>
          <a:xfrm>
            <a:off x="809959" y="2997685"/>
            <a:ext cx="8988294" cy="615553"/>
          </a:xfrm>
          <a:prstGeom prst="rect">
            <a:avLst/>
          </a:prstGeom>
          <a:noFill/>
        </p:spPr>
        <p:txBody>
          <a:bodyPr wrap="none" rtlCol="0">
            <a:spAutoFit/>
          </a:bodyPr>
          <a:lstStyle/>
          <a:p>
            <a:r>
              <a:rPr lang="en-DE" altLang="en-DE" sz="1600" dirty="0">
                <a:solidFill>
                  <a:srgbClr val="454545"/>
                </a:solidFill>
              </a:rPr>
              <a:t>Lagrange primal problem statement (above) but solved by the dual version of problem statement</a:t>
            </a:r>
            <a:r>
              <a:rPr lang="en-US" altLang="en-DE" sz="1600" dirty="0">
                <a:solidFill>
                  <a:srgbClr val="454545"/>
                </a:solidFill>
              </a:rPr>
              <a:t> (below)</a:t>
            </a:r>
            <a:r>
              <a:rPr lang="en-DE" altLang="en-DE" sz="1600" dirty="0">
                <a:solidFill>
                  <a:srgbClr val="454545"/>
                </a:solidFill>
              </a:rPr>
              <a:t>:</a:t>
            </a:r>
            <a:endParaRPr lang="en-DE" altLang="en-DE" sz="1000" dirty="0"/>
          </a:p>
          <a:p>
            <a:endParaRPr lang="en-DE" dirty="0"/>
          </a:p>
        </p:txBody>
      </p:sp>
      <p:sp>
        <p:nvSpPr>
          <p:cNvPr id="10" name="TextBox 9">
            <a:extLst>
              <a:ext uri="{FF2B5EF4-FFF2-40B4-BE49-F238E27FC236}">
                <a16:creationId xmlns:a16="http://schemas.microsoft.com/office/drawing/2014/main" id="{A1BD1994-CA55-459C-90A8-4A80ECAB10B8}"/>
              </a:ext>
            </a:extLst>
          </p:cNvPr>
          <p:cNvSpPr txBox="1"/>
          <p:nvPr/>
        </p:nvSpPr>
        <p:spPr>
          <a:xfrm>
            <a:off x="809959" y="1690688"/>
            <a:ext cx="6457281" cy="338554"/>
          </a:xfrm>
          <a:prstGeom prst="rect">
            <a:avLst/>
          </a:prstGeom>
          <a:noFill/>
        </p:spPr>
        <p:txBody>
          <a:bodyPr wrap="none" rtlCol="0">
            <a:spAutoFit/>
          </a:bodyPr>
          <a:lstStyle/>
          <a:p>
            <a:r>
              <a:rPr lang="en-US" sz="1600" dirty="0"/>
              <a:t>The problem state of SVM is a constrained optimization problem as follows:</a:t>
            </a:r>
            <a:endParaRPr lang="en-DE" sz="1600" dirty="0"/>
          </a:p>
        </p:txBody>
      </p:sp>
      <p:sp>
        <p:nvSpPr>
          <p:cNvPr id="11" name="TextBox 10">
            <a:extLst>
              <a:ext uri="{FF2B5EF4-FFF2-40B4-BE49-F238E27FC236}">
                <a16:creationId xmlns:a16="http://schemas.microsoft.com/office/drawing/2014/main" id="{D85C5F6C-1844-4A74-BEB9-012A8B5942BD}"/>
              </a:ext>
            </a:extLst>
          </p:cNvPr>
          <p:cNvSpPr txBox="1"/>
          <p:nvPr/>
        </p:nvSpPr>
        <p:spPr>
          <a:xfrm>
            <a:off x="838200" y="4920235"/>
            <a:ext cx="4802340" cy="615553"/>
          </a:xfrm>
          <a:prstGeom prst="rect">
            <a:avLst/>
          </a:prstGeom>
          <a:noFill/>
        </p:spPr>
        <p:txBody>
          <a:bodyPr wrap="none" rtlCol="0">
            <a:spAutoFit/>
          </a:bodyPr>
          <a:lstStyle/>
          <a:p>
            <a:r>
              <a:rPr lang="en-US" altLang="en-DE" sz="1600" dirty="0">
                <a:solidFill>
                  <a:srgbClr val="454545"/>
                </a:solidFill>
              </a:rPr>
              <a:t>This now reduces to a </a:t>
            </a:r>
            <a:r>
              <a:rPr lang="en-US" altLang="en-DE" sz="1600" b="1" dirty="0">
                <a:solidFill>
                  <a:srgbClr val="454545"/>
                </a:solidFill>
              </a:rPr>
              <a:t>Quadratic Optimization problem</a:t>
            </a:r>
            <a:endParaRPr lang="en-DE" altLang="en-DE" sz="1000" b="1" dirty="0"/>
          </a:p>
          <a:p>
            <a:endParaRPr lang="en-DE" dirty="0"/>
          </a:p>
        </p:txBody>
      </p:sp>
      <p:pic>
        <p:nvPicPr>
          <p:cNvPr id="3076" name="Picture 4" descr="Related image">
            <a:extLst>
              <a:ext uri="{FF2B5EF4-FFF2-40B4-BE49-F238E27FC236}">
                <a16:creationId xmlns:a16="http://schemas.microsoft.com/office/drawing/2014/main" id="{7D5FE877-F8F6-48B3-8B2B-544B2705A7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018" y="3613238"/>
            <a:ext cx="153532" cy="1681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2884621-D60C-4963-B3B7-818BE65550F7}"/>
              </a:ext>
            </a:extLst>
          </p:cNvPr>
          <p:cNvSpPr txBox="1"/>
          <p:nvPr/>
        </p:nvSpPr>
        <p:spPr>
          <a:xfrm>
            <a:off x="7906550" y="3515688"/>
            <a:ext cx="2743200" cy="338554"/>
          </a:xfrm>
          <a:prstGeom prst="rect">
            <a:avLst/>
          </a:prstGeom>
          <a:noFill/>
        </p:spPr>
        <p:txBody>
          <a:bodyPr wrap="square" rtlCol="0">
            <a:spAutoFit/>
          </a:bodyPr>
          <a:lstStyle/>
          <a:p>
            <a:r>
              <a:rPr lang="en-US" sz="1600" dirty="0"/>
              <a:t>= </a:t>
            </a:r>
            <a:r>
              <a:rPr lang="en-US" sz="1600" dirty="0" err="1"/>
              <a:t>Lagrangian</a:t>
            </a:r>
            <a:r>
              <a:rPr lang="en-US" sz="1600" dirty="0"/>
              <a:t> </a:t>
            </a:r>
            <a:r>
              <a:rPr lang="en-US" sz="1600" dirty="0" err="1"/>
              <a:t>Multipler</a:t>
            </a:r>
            <a:endParaRPr lang="en-DE" sz="1600" dirty="0"/>
          </a:p>
        </p:txBody>
      </p:sp>
      <p:pic>
        <p:nvPicPr>
          <p:cNvPr id="15" name="Picture 4" descr="Related image">
            <a:extLst>
              <a:ext uri="{FF2B5EF4-FFF2-40B4-BE49-F238E27FC236}">
                <a16:creationId xmlns:a16="http://schemas.microsoft.com/office/drawing/2014/main" id="{6CA62871-9B35-42E3-90D9-80E318BD4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018" y="4947325"/>
            <a:ext cx="153532" cy="16818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D1C1CCA-1341-4A0C-B849-E9A38A80D8BC}"/>
              </a:ext>
            </a:extLst>
          </p:cNvPr>
          <p:cNvSpPr txBox="1"/>
          <p:nvPr/>
        </p:nvSpPr>
        <p:spPr>
          <a:xfrm>
            <a:off x="7906550" y="4845857"/>
            <a:ext cx="446875" cy="338554"/>
          </a:xfrm>
          <a:prstGeom prst="rect">
            <a:avLst/>
          </a:prstGeom>
          <a:noFill/>
        </p:spPr>
        <p:txBody>
          <a:bodyPr wrap="square" rtlCol="0">
            <a:spAutoFit/>
          </a:bodyPr>
          <a:lstStyle/>
          <a:p>
            <a:r>
              <a:rPr lang="en-US" sz="1600" dirty="0">
                <a:latin typeface="+mj-lt"/>
              </a:rPr>
              <a:t>&lt; </a:t>
            </a:r>
            <a:r>
              <a:rPr lang="en-US" sz="1600" b="1" dirty="0">
                <a:latin typeface="+mj-lt"/>
              </a:rPr>
              <a:t>C</a:t>
            </a:r>
            <a:endParaRPr lang="en-DE" sz="1600" b="1" dirty="0">
              <a:latin typeface="+mj-lt"/>
            </a:endParaRPr>
          </a:p>
        </p:txBody>
      </p:sp>
      <p:sp>
        <p:nvSpPr>
          <p:cNvPr id="17" name="TextBox 16">
            <a:extLst>
              <a:ext uri="{FF2B5EF4-FFF2-40B4-BE49-F238E27FC236}">
                <a16:creationId xmlns:a16="http://schemas.microsoft.com/office/drawing/2014/main" id="{7982B783-1247-4909-BB68-B62F06ADD9EB}"/>
              </a:ext>
            </a:extLst>
          </p:cNvPr>
          <p:cNvSpPr txBox="1"/>
          <p:nvPr/>
        </p:nvSpPr>
        <p:spPr>
          <a:xfrm>
            <a:off x="8314571" y="4845857"/>
            <a:ext cx="2743200" cy="338554"/>
          </a:xfrm>
          <a:prstGeom prst="rect">
            <a:avLst/>
          </a:prstGeom>
          <a:noFill/>
        </p:spPr>
        <p:txBody>
          <a:bodyPr wrap="square" rtlCol="0">
            <a:spAutoFit/>
          </a:bodyPr>
          <a:lstStyle/>
          <a:p>
            <a:r>
              <a:rPr lang="en-US" sz="1600" dirty="0"/>
              <a:t>Sample is a support Vector</a:t>
            </a:r>
            <a:endParaRPr lang="en-DE" sz="1600" dirty="0"/>
          </a:p>
        </p:txBody>
      </p:sp>
      <p:sp>
        <p:nvSpPr>
          <p:cNvPr id="18" name="TextBox 17">
            <a:extLst>
              <a:ext uri="{FF2B5EF4-FFF2-40B4-BE49-F238E27FC236}">
                <a16:creationId xmlns:a16="http://schemas.microsoft.com/office/drawing/2014/main" id="{E018D2AC-98D0-40E8-AD32-DDFACF49A1A6}"/>
              </a:ext>
            </a:extLst>
          </p:cNvPr>
          <p:cNvSpPr txBox="1"/>
          <p:nvPr/>
        </p:nvSpPr>
        <p:spPr>
          <a:xfrm>
            <a:off x="7325570" y="4845857"/>
            <a:ext cx="446875" cy="338554"/>
          </a:xfrm>
          <a:prstGeom prst="rect">
            <a:avLst/>
          </a:prstGeom>
          <a:noFill/>
        </p:spPr>
        <p:txBody>
          <a:bodyPr wrap="square" rtlCol="0">
            <a:spAutoFit/>
          </a:bodyPr>
          <a:lstStyle/>
          <a:p>
            <a:r>
              <a:rPr lang="en-US" sz="1600" dirty="0">
                <a:latin typeface="+mj-lt"/>
              </a:rPr>
              <a:t>0 &lt;</a:t>
            </a:r>
            <a:endParaRPr lang="en-DE" sz="1600" dirty="0">
              <a:latin typeface="+mj-lt"/>
            </a:endParaRPr>
          </a:p>
        </p:txBody>
      </p:sp>
      <p:pic>
        <p:nvPicPr>
          <p:cNvPr id="22" name="Picture 4" descr="Related image">
            <a:extLst>
              <a:ext uri="{FF2B5EF4-FFF2-40B4-BE49-F238E27FC236}">
                <a16:creationId xmlns:a16="http://schemas.microsoft.com/office/drawing/2014/main" id="{9E8830CE-C20D-450D-8F17-284D40D3F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018" y="5277025"/>
            <a:ext cx="153532" cy="16818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688993B-D47D-4734-96E0-8433A561316F}"/>
              </a:ext>
            </a:extLst>
          </p:cNvPr>
          <p:cNvSpPr txBox="1"/>
          <p:nvPr/>
        </p:nvSpPr>
        <p:spPr>
          <a:xfrm>
            <a:off x="7906550" y="5175557"/>
            <a:ext cx="446875" cy="338554"/>
          </a:xfrm>
          <a:prstGeom prst="rect">
            <a:avLst/>
          </a:prstGeom>
          <a:noFill/>
        </p:spPr>
        <p:txBody>
          <a:bodyPr wrap="square" rtlCol="0">
            <a:spAutoFit/>
          </a:bodyPr>
          <a:lstStyle/>
          <a:p>
            <a:r>
              <a:rPr lang="en-US" sz="1600" dirty="0">
                <a:latin typeface="+mj-lt"/>
              </a:rPr>
              <a:t>= 0</a:t>
            </a:r>
            <a:endParaRPr lang="en-DE" sz="1600" dirty="0">
              <a:latin typeface="+mj-lt"/>
            </a:endParaRPr>
          </a:p>
        </p:txBody>
      </p:sp>
      <p:sp>
        <p:nvSpPr>
          <p:cNvPr id="24" name="TextBox 23">
            <a:extLst>
              <a:ext uri="{FF2B5EF4-FFF2-40B4-BE49-F238E27FC236}">
                <a16:creationId xmlns:a16="http://schemas.microsoft.com/office/drawing/2014/main" id="{C83AB9CE-E31F-428B-9BD9-284ADE4DCADE}"/>
              </a:ext>
            </a:extLst>
          </p:cNvPr>
          <p:cNvSpPr txBox="1"/>
          <p:nvPr/>
        </p:nvSpPr>
        <p:spPr>
          <a:xfrm>
            <a:off x="8314571" y="5175557"/>
            <a:ext cx="2743200" cy="338554"/>
          </a:xfrm>
          <a:prstGeom prst="rect">
            <a:avLst/>
          </a:prstGeom>
          <a:noFill/>
        </p:spPr>
        <p:txBody>
          <a:bodyPr wrap="square" rtlCol="0">
            <a:spAutoFit/>
          </a:bodyPr>
          <a:lstStyle/>
          <a:p>
            <a:r>
              <a:rPr lang="en-US" sz="1600" dirty="0"/>
              <a:t>Correctly labeled sample</a:t>
            </a:r>
            <a:endParaRPr lang="en-DE" sz="1600" dirty="0"/>
          </a:p>
        </p:txBody>
      </p:sp>
      <p:pic>
        <p:nvPicPr>
          <p:cNvPr id="25" name="Picture 4" descr="Related image">
            <a:extLst>
              <a:ext uri="{FF2B5EF4-FFF2-40B4-BE49-F238E27FC236}">
                <a16:creationId xmlns:a16="http://schemas.microsoft.com/office/drawing/2014/main" id="{BE678378-24E8-478E-90D1-BB27FEF712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3018" y="5603052"/>
            <a:ext cx="153532" cy="16818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7AAD105-6D74-47EC-9376-D60076B63E14}"/>
              </a:ext>
            </a:extLst>
          </p:cNvPr>
          <p:cNvSpPr txBox="1"/>
          <p:nvPr/>
        </p:nvSpPr>
        <p:spPr>
          <a:xfrm>
            <a:off x="7906550" y="5501584"/>
            <a:ext cx="446875" cy="338554"/>
          </a:xfrm>
          <a:prstGeom prst="rect">
            <a:avLst/>
          </a:prstGeom>
          <a:noFill/>
        </p:spPr>
        <p:txBody>
          <a:bodyPr wrap="square" rtlCol="0">
            <a:spAutoFit/>
          </a:bodyPr>
          <a:lstStyle/>
          <a:p>
            <a:r>
              <a:rPr lang="en-US" sz="1600" dirty="0">
                <a:latin typeface="+mj-lt"/>
              </a:rPr>
              <a:t>= </a:t>
            </a:r>
            <a:r>
              <a:rPr lang="en-US" sz="1600" b="1" dirty="0">
                <a:latin typeface="+mj-lt"/>
              </a:rPr>
              <a:t>C</a:t>
            </a:r>
            <a:endParaRPr lang="en-DE" sz="1600" b="1" dirty="0">
              <a:latin typeface="+mj-lt"/>
            </a:endParaRPr>
          </a:p>
        </p:txBody>
      </p:sp>
      <p:sp>
        <p:nvSpPr>
          <p:cNvPr id="27" name="TextBox 26">
            <a:extLst>
              <a:ext uri="{FF2B5EF4-FFF2-40B4-BE49-F238E27FC236}">
                <a16:creationId xmlns:a16="http://schemas.microsoft.com/office/drawing/2014/main" id="{19F26139-594B-491C-B287-77113679C988}"/>
              </a:ext>
            </a:extLst>
          </p:cNvPr>
          <p:cNvSpPr txBox="1"/>
          <p:nvPr/>
        </p:nvSpPr>
        <p:spPr>
          <a:xfrm>
            <a:off x="8314571" y="5501584"/>
            <a:ext cx="2743200" cy="338554"/>
          </a:xfrm>
          <a:prstGeom prst="rect">
            <a:avLst/>
          </a:prstGeom>
          <a:noFill/>
        </p:spPr>
        <p:txBody>
          <a:bodyPr wrap="square" rtlCol="0">
            <a:spAutoFit/>
          </a:bodyPr>
          <a:lstStyle/>
          <a:p>
            <a:r>
              <a:rPr lang="en-US" sz="1600" dirty="0"/>
              <a:t>Incorrectly labeled sample</a:t>
            </a:r>
            <a:endParaRPr lang="en-DE" sz="1600" dirty="0"/>
          </a:p>
        </p:txBody>
      </p:sp>
      <p:sp>
        <p:nvSpPr>
          <p:cNvPr id="28" name="TextBox 27">
            <a:extLst>
              <a:ext uri="{FF2B5EF4-FFF2-40B4-BE49-F238E27FC236}">
                <a16:creationId xmlns:a16="http://schemas.microsoft.com/office/drawing/2014/main" id="{97FC8B18-F5F6-4711-9493-3F89605D077E}"/>
              </a:ext>
            </a:extLst>
          </p:cNvPr>
          <p:cNvSpPr txBox="1"/>
          <p:nvPr/>
        </p:nvSpPr>
        <p:spPr>
          <a:xfrm>
            <a:off x="7314914" y="4485493"/>
            <a:ext cx="2743200" cy="338554"/>
          </a:xfrm>
          <a:prstGeom prst="rect">
            <a:avLst/>
          </a:prstGeom>
          <a:noFill/>
        </p:spPr>
        <p:txBody>
          <a:bodyPr wrap="square" rtlCol="0">
            <a:spAutoFit/>
          </a:bodyPr>
          <a:lstStyle/>
          <a:p>
            <a:r>
              <a:rPr lang="en-US" sz="1600" b="1" dirty="0">
                <a:latin typeface="+mj-lt"/>
              </a:rPr>
              <a:t>KKT Conditions:</a:t>
            </a:r>
            <a:endParaRPr lang="en-DE" sz="1600" b="1" dirty="0">
              <a:latin typeface="+mj-lt"/>
            </a:endParaRPr>
          </a:p>
        </p:txBody>
      </p:sp>
      <p:sp>
        <p:nvSpPr>
          <p:cNvPr id="29" name="TextBox 28">
            <a:extLst>
              <a:ext uri="{FF2B5EF4-FFF2-40B4-BE49-F238E27FC236}">
                <a16:creationId xmlns:a16="http://schemas.microsoft.com/office/drawing/2014/main" id="{B2F1323E-3678-477C-A254-44FBE6588D34}"/>
              </a:ext>
            </a:extLst>
          </p:cNvPr>
          <p:cNvSpPr txBox="1"/>
          <p:nvPr/>
        </p:nvSpPr>
        <p:spPr>
          <a:xfrm>
            <a:off x="7687143" y="3852201"/>
            <a:ext cx="2743200" cy="338554"/>
          </a:xfrm>
          <a:prstGeom prst="rect">
            <a:avLst/>
          </a:prstGeom>
          <a:noFill/>
        </p:spPr>
        <p:txBody>
          <a:bodyPr wrap="square" rtlCol="0">
            <a:spAutoFit/>
          </a:bodyPr>
          <a:lstStyle/>
          <a:p>
            <a:r>
              <a:rPr lang="en-US" sz="1600" b="1" dirty="0"/>
              <a:t>C</a:t>
            </a:r>
            <a:r>
              <a:rPr lang="en-US" sz="1600" dirty="0"/>
              <a:t>  = Penalty Hyperparameter</a:t>
            </a:r>
            <a:endParaRPr lang="en-DE" sz="1600" dirty="0"/>
          </a:p>
        </p:txBody>
      </p:sp>
    </p:spTree>
    <p:extLst>
      <p:ext uri="{BB962C8B-B14F-4D97-AF65-F5344CB8AC3E}">
        <p14:creationId xmlns:p14="http://schemas.microsoft.com/office/powerpoint/2010/main" val="202844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6" grpId="0"/>
      <p:bldP spid="17" grpId="0"/>
      <p:bldP spid="18" grpId="0"/>
      <p:bldP spid="23" grpId="0"/>
      <p:bldP spid="24"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51DF-0ECF-4F56-BD5F-3222D6B5300C}"/>
              </a:ext>
            </a:extLst>
          </p:cNvPr>
          <p:cNvSpPr>
            <a:spLocks noGrp="1"/>
          </p:cNvSpPr>
          <p:nvPr>
            <p:ph type="title"/>
          </p:nvPr>
        </p:nvSpPr>
        <p:spPr/>
        <p:txBody>
          <a:bodyPr/>
          <a:lstStyle/>
          <a:p>
            <a:r>
              <a:rPr lang="en-US" b="1" dirty="0"/>
              <a:t>The Kernel Trick</a:t>
            </a:r>
            <a:endParaRPr lang="en-DE" b="1" dirty="0"/>
          </a:p>
        </p:txBody>
      </p:sp>
      <p:sp>
        <p:nvSpPr>
          <p:cNvPr id="4" name="Date Placeholder 3">
            <a:extLst>
              <a:ext uri="{FF2B5EF4-FFF2-40B4-BE49-F238E27FC236}">
                <a16:creationId xmlns:a16="http://schemas.microsoft.com/office/drawing/2014/main" id="{D627A042-6F4E-4AC0-A143-7948B1EB6B3E}"/>
              </a:ext>
            </a:extLst>
          </p:cNvPr>
          <p:cNvSpPr>
            <a:spLocks noGrp="1"/>
          </p:cNvSpPr>
          <p:nvPr>
            <p:ph type="dt" sz="half" idx="10"/>
          </p:nvPr>
        </p:nvSpPr>
        <p:spPr/>
        <p:txBody>
          <a:bodyPr/>
          <a:lstStyle/>
          <a:p>
            <a:fld id="{1B452B71-597B-4A57-93F5-83A7E9182853}" type="datetime8">
              <a:rPr lang="en-DE" smtClean="0"/>
              <a:t>29/09/2019 17:57</a:t>
            </a:fld>
            <a:endParaRPr lang="en-DE"/>
          </a:p>
        </p:txBody>
      </p:sp>
      <p:sp>
        <p:nvSpPr>
          <p:cNvPr id="5" name="Footer Placeholder 4">
            <a:extLst>
              <a:ext uri="{FF2B5EF4-FFF2-40B4-BE49-F238E27FC236}">
                <a16:creationId xmlns:a16="http://schemas.microsoft.com/office/drawing/2014/main" id="{97A459A1-D4E9-461A-88D7-15C5049DCDC4}"/>
              </a:ext>
            </a:extLst>
          </p:cNvPr>
          <p:cNvSpPr>
            <a:spLocks noGrp="1"/>
          </p:cNvSpPr>
          <p:nvPr>
            <p:ph type="ftr" sz="quarter" idx="11"/>
          </p:nvPr>
        </p:nvSpPr>
        <p:spPr/>
        <p:txBody>
          <a:bodyPr/>
          <a:lstStyle/>
          <a:p>
            <a:r>
              <a:rPr lang="en-US"/>
              <a:t>Incremental Learning with Support Vector Machines on Embedded Platforms</a:t>
            </a:r>
            <a:endParaRPr lang="en-DE"/>
          </a:p>
        </p:txBody>
      </p:sp>
      <p:sp>
        <p:nvSpPr>
          <p:cNvPr id="6" name="Slide Number Placeholder 5">
            <a:extLst>
              <a:ext uri="{FF2B5EF4-FFF2-40B4-BE49-F238E27FC236}">
                <a16:creationId xmlns:a16="http://schemas.microsoft.com/office/drawing/2014/main" id="{B8B72808-66DD-473C-9023-B11738C4D879}"/>
              </a:ext>
            </a:extLst>
          </p:cNvPr>
          <p:cNvSpPr>
            <a:spLocks noGrp="1"/>
          </p:cNvSpPr>
          <p:nvPr>
            <p:ph type="sldNum" sz="quarter" idx="12"/>
          </p:nvPr>
        </p:nvSpPr>
        <p:spPr/>
        <p:txBody>
          <a:bodyPr/>
          <a:lstStyle/>
          <a:p>
            <a:fld id="{7D4919FD-6765-4C56-B921-71EDA625D260}" type="slidenum">
              <a:rPr lang="en-DE" smtClean="0"/>
              <a:t>9</a:t>
            </a:fld>
            <a:endParaRPr lang="en-DE" dirty="0"/>
          </a:p>
        </p:txBody>
      </p:sp>
      <p:sp>
        <p:nvSpPr>
          <p:cNvPr id="7" name="TextBox 6">
            <a:extLst>
              <a:ext uri="{FF2B5EF4-FFF2-40B4-BE49-F238E27FC236}">
                <a16:creationId xmlns:a16="http://schemas.microsoft.com/office/drawing/2014/main" id="{8329EF7C-F504-45FA-BC92-4A04245E8612}"/>
              </a:ext>
            </a:extLst>
          </p:cNvPr>
          <p:cNvSpPr txBox="1"/>
          <p:nvPr/>
        </p:nvSpPr>
        <p:spPr>
          <a:xfrm>
            <a:off x="1233487" y="1690688"/>
            <a:ext cx="9725025" cy="1200329"/>
          </a:xfrm>
          <a:prstGeom prst="rect">
            <a:avLst/>
          </a:prstGeom>
          <a:noFill/>
        </p:spPr>
        <p:txBody>
          <a:bodyPr wrap="square" rtlCol="0">
            <a:spAutoFit/>
          </a:bodyPr>
          <a:lstStyle/>
          <a:p>
            <a:r>
              <a:rPr lang="en-US" i="1" dirty="0"/>
              <a:t>“If an algorithm is described solely in terms of inner products in input space then it can be lifted into feature space by replacing occurrences of those inner products by </a:t>
            </a:r>
            <a:r>
              <a:rPr lang="en-US" b="1" i="1" dirty="0"/>
              <a:t>K(</a:t>
            </a:r>
            <a:r>
              <a:rPr lang="en-US" b="1" i="1" dirty="0" err="1"/>
              <a:t>x,x</a:t>
            </a:r>
            <a:r>
              <a:rPr lang="en-US" b="1" i="1" dirty="0"/>
              <a:t>’); </a:t>
            </a:r>
            <a:r>
              <a:rPr lang="en-US" i="1" dirty="0"/>
              <a:t>this is sometimes called the kernel trick.”</a:t>
            </a:r>
          </a:p>
          <a:p>
            <a:r>
              <a:rPr lang="en-US" i="1" dirty="0"/>
              <a:t>- </a:t>
            </a:r>
            <a:r>
              <a:rPr lang="en-US" b="1" dirty="0"/>
              <a:t>Rasmussen and Williams, </a:t>
            </a:r>
            <a:r>
              <a:rPr lang="en-US" i="1" dirty="0"/>
              <a:t>“Gaussian Processes for Machine Learning,” </a:t>
            </a:r>
            <a:r>
              <a:rPr lang="en-US" dirty="0"/>
              <a:t>MIT press, 2006.</a:t>
            </a:r>
            <a:endParaRPr lang="en-DE" dirty="0"/>
          </a:p>
        </p:txBody>
      </p:sp>
      <p:sp>
        <p:nvSpPr>
          <p:cNvPr id="8" name="TextBox 7">
            <a:extLst>
              <a:ext uri="{FF2B5EF4-FFF2-40B4-BE49-F238E27FC236}">
                <a16:creationId xmlns:a16="http://schemas.microsoft.com/office/drawing/2014/main" id="{AFDF82C9-2A9A-4528-A0DC-C8938D5E78F3}"/>
              </a:ext>
            </a:extLst>
          </p:cNvPr>
          <p:cNvSpPr txBox="1"/>
          <p:nvPr/>
        </p:nvSpPr>
        <p:spPr>
          <a:xfrm>
            <a:off x="3257549" y="3792686"/>
            <a:ext cx="5676900" cy="461665"/>
          </a:xfrm>
          <a:prstGeom prst="rect">
            <a:avLst/>
          </a:prstGeom>
          <a:noFill/>
        </p:spPr>
        <p:txBody>
          <a:bodyPr wrap="square" rtlCol="0">
            <a:spAutoFit/>
          </a:bodyPr>
          <a:lstStyle/>
          <a:p>
            <a:pPr algn="ctr"/>
            <a:r>
              <a:rPr lang="el-GR" sz="2400" dirty="0"/>
              <a:t>Φ</a:t>
            </a:r>
            <a:r>
              <a:rPr lang="en-US" sz="2400" dirty="0"/>
              <a:t>(X</a:t>
            </a:r>
            <a:r>
              <a:rPr lang="en-US" sz="2400" baseline="-25000" dirty="0"/>
              <a:t>i</a:t>
            </a:r>
            <a:r>
              <a:rPr lang="en-US" sz="2400" dirty="0"/>
              <a:t>)</a:t>
            </a:r>
            <a:r>
              <a:rPr lang="el-GR" sz="2400" dirty="0"/>
              <a:t> </a:t>
            </a:r>
            <a:r>
              <a:rPr lang="en-US" sz="2400" baseline="30000" dirty="0"/>
              <a:t>T</a:t>
            </a:r>
            <a:r>
              <a:rPr lang="en-US" sz="2400" b="1" dirty="0"/>
              <a:t>.</a:t>
            </a:r>
            <a:r>
              <a:rPr lang="en-US" sz="2400" dirty="0"/>
              <a:t> </a:t>
            </a:r>
            <a:r>
              <a:rPr lang="el-GR" sz="2400" dirty="0"/>
              <a:t>Φ</a:t>
            </a:r>
            <a:r>
              <a:rPr lang="en-US" sz="2400" dirty="0"/>
              <a:t>(</a:t>
            </a:r>
            <a:r>
              <a:rPr lang="en-US" sz="2400" dirty="0" err="1"/>
              <a:t>X</a:t>
            </a:r>
            <a:r>
              <a:rPr lang="en-US" sz="2400" baseline="-25000" dirty="0" err="1"/>
              <a:t>j</a:t>
            </a:r>
            <a:r>
              <a:rPr lang="en-US" sz="2400" dirty="0"/>
              <a:t>) = K(</a:t>
            </a:r>
            <a:r>
              <a:rPr lang="en-US" sz="2400" dirty="0" err="1"/>
              <a:t>X</a:t>
            </a:r>
            <a:r>
              <a:rPr lang="en-US" sz="2400" baseline="-25000" dirty="0" err="1"/>
              <a:t>i</a:t>
            </a:r>
            <a:r>
              <a:rPr lang="en-US" sz="2400" baseline="30000" dirty="0" err="1"/>
              <a:t>T</a:t>
            </a:r>
            <a:r>
              <a:rPr lang="en-US" sz="2400" dirty="0" err="1"/>
              <a:t>,X</a:t>
            </a:r>
            <a:r>
              <a:rPr lang="en-US" sz="2400" baseline="-25000" dirty="0" err="1"/>
              <a:t>j</a:t>
            </a:r>
            <a:r>
              <a:rPr lang="en-US" sz="2400" dirty="0"/>
              <a:t>)</a:t>
            </a:r>
            <a:endParaRPr lang="en-DE" sz="2400" dirty="0"/>
          </a:p>
        </p:txBody>
      </p:sp>
    </p:spTree>
    <p:extLst>
      <p:ext uri="{BB962C8B-B14F-4D97-AF65-F5344CB8AC3E}">
        <p14:creationId xmlns:p14="http://schemas.microsoft.com/office/powerpoint/2010/main" val="15625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4809</TotalTime>
  <Words>4937</Words>
  <Application>Microsoft Office PowerPoint</Application>
  <PresentationFormat>Widescreen</PresentationFormat>
  <Paragraphs>537</Paragraphs>
  <Slides>39</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Abadi</vt:lpstr>
      <vt:lpstr>Arial</vt:lpstr>
      <vt:lpstr>Calibri</vt:lpstr>
      <vt:lpstr>Calibri Light</vt:lpstr>
      <vt:lpstr>Consolas</vt:lpstr>
      <vt:lpstr>Office Theme</vt:lpstr>
      <vt:lpstr>PowerPoint Presentation</vt:lpstr>
      <vt:lpstr>Motivation</vt:lpstr>
      <vt:lpstr>Objectives</vt:lpstr>
      <vt:lpstr>Outline</vt:lpstr>
      <vt:lpstr>Support Vector Machines</vt:lpstr>
      <vt:lpstr>SVM Mathematical Formulation</vt:lpstr>
      <vt:lpstr>The Kernel Trick</vt:lpstr>
      <vt:lpstr>Constructing the SVM Problem</vt:lpstr>
      <vt:lpstr>The Kernel Trick</vt:lpstr>
      <vt:lpstr>The SMO Algorithm</vt:lpstr>
      <vt:lpstr>Outline</vt:lpstr>
      <vt:lpstr>Support Vector Forwarding</vt:lpstr>
      <vt:lpstr>Support Vector Forwarding</vt:lpstr>
      <vt:lpstr>Nearest Neighbor Approximation</vt:lpstr>
      <vt:lpstr>Nearest Neighbor Approximation</vt:lpstr>
      <vt:lpstr>Misclassified Only</vt:lpstr>
      <vt:lpstr>Misclassified Only</vt:lpstr>
      <vt:lpstr>Misclassified + Marginal </vt:lpstr>
      <vt:lpstr>Misclassified + Marginal </vt:lpstr>
      <vt:lpstr>Outline</vt:lpstr>
      <vt:lpstr>Prediction Accuracy</vt:lpstr>
      <vt:lpstr>PCA and t-SNE</vt:lpstr>
      <vt:lpstr>Feature Average Plot</vt:lpstr>
      <vt:lpstr>Parallel Coordinate Plot </vt:lpstr>
      <vt:lpstr>Cosine Similarity</vt:lpstr>
      <vt:lpstr>Number of Support vectors</vt:lpstr>
      <vt:lpstr>Outline</vt:lpstr>
      <vt:lpstr>Algorithm Overview</vt:lpstr>
      <vt:lpstr>Profiling</vt:lpstr>
      <vt:lpstr>Hardware Accelerator Architecture</vt:lpstr>
      <vt:lpstr>Kernel Function</vt:lpstr>
      <vt:lpstr>Predict Function</vt:lpstr>
      <vt:lpstr>Outline</vt:lpstr>
      <vt:lpstr>Hardware Acceleration Results</vt:lpstr>
      <vt:lpstr>Hardware/Software Runtime</vt:lpstr>
      <vt:lpstr>FPGA Speedup</vt:lpstr>
      <vt:lpstr>Outline</vt:lpstr>
      <vt:lpstr>Conclusion and Future work</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 Kumar</dc:creator>
  <cp:lastModifiedBy>Shankar Kumar</cp:lastModifiedBy>
  <cp:revision>87</cp:revision>
  <dcterms:created xsi:type="dcterms:W3CDTF">2019-09-03T19:17:02Z</dcterms:created>
  <dcterms:modified xsi:type="dcterms:W3CDTF">2019-09-29T16:00:12Z</dcterms:modified>
</cp:coreProperties>
</file>