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6" r:id="rId2"/>
    <p:sldId id="274" r:id="rId3"/>
    <p:sldId id="262" r:id="rId4"/>
    <p:sldId id="257" r:id="rId5"/>
    <p:sldId id="277" r:id="rId6"/>
    <p:sldId id="278" r:id="rId7"/>
    <p:sldId id="287" r:id="rId8"/>
    <p:sldId id="275" r:id="rId9"/>
    <p:sldId id="288" r:id="rId10"/>
    <p:sldId id="276" r:id="rId11"/>
    <p:sldId id="280" r:id="rId12"/>
    <p:sldId id="284" r:id="rId13"/>
    <p:sldId id="285" r:id="rId14"/>
    <p:sldId id="271" r:id="rId15"/>
    <p:sldId id="289" r:id="rId16"/>
    <p:sldId id="268" r:id="rId17"/>
    <p:sldId id="283" r:id="rId18"/>
    <p:sldId id="286" r:id="rId19"/>
    <p:sldId id="270" r:id="rId20"/>
    <p:sldId id="259" r:id="rId21"/>
    <p:sldId id="290" r:id="rId22"/>
    <p:sldId id="267" r:id="rId23"/>
    <p:sldId id="260" r:id="rId24"/>
    <p:sldId id="281" r:id="rId25"/>
    <p:sldId id="282" r:id="rId26"/>
    <p:sldId id="291" r:id="rId27"/>
    <p:sldId id="269" r:id="rId28"/>
    <p:sldId id="293" r:id="rId29"/>
    <p:sldId id="292" r:id="rId30"/>
    <p:sldId id="261" r:id="rId31"/>
    <p:sldId id="264" r:id="rId32"/>
    <p:sldId id="266" r:id="rId33"/>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nkar Kumar" initials="SK" lastIdx="1" clrIdx="0">
    <p:extLst>
      <p:ext uri="{19B8F6BF-5375-455C-9EA6-DF929625EA0E}">
        <p15:presenceInfo xmlns:p15="http://schemas.microsoft.com/office/powerpoint/2012/main" userId="c6c30078d9d0ab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CECEC"/>
    <a:srgbClr val="D8D6D6"/>
    <a:srgbClr val="C8C6C6"/>
    <a:srgbClr val="C3C1C1"/>
    <a:srgbClr val="A5A5A5"/>
    <a:srgbClr val="757575"/>
    <a:srgbClr val="666666"/>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933" autoAdjust="0"/>
  </p:normalViewPr>
  <p:slideViewPr>
    <p:cSldViewPr snapToGrid="0">
      <p:cViewPr varScale="1">
        <p:scale>
          <a:sx n="100" d="100"/>
          <a:sy n="100" d="100"/>
        </p:scale>
        <p:origin x="95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AB5403-638F-40B0-BCFA-4B38A2E1DFE0}" type="datetimeFigureOut">
              <a:rPr lang="en-DE" smtClean="0"/>
              <a:t>17/02/2019</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2BDE22-EB74-4C57-8A47-66628A32855B}" type="slidenum">
              <a:rPr lang="en-DE" smtClean="0"/>
              <a:t>‹#›</a:t>
            </a:fld>
            <a:endParaRPr lang="en-DE"/>
          </a:p>
        </p:txBody>
      </p:sp>
    </p:spTree>
    <p:extLst>
      <p:ext uri="{BB962C8B-B14F-4D97-AF65-F5344CB8AC3E}">
        <p14:creationId xmlns:p14="http://schemas.microsoft.com/office/powerpoint/2010/main" val="3876453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Data_transformation"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en.wikipedia.org/wiki/Kernel_(integral_operator)" TargetMode="External"/><Relationship Id="rId4" Type="http://schemas.openxmlformats.org/officeDocument/2006/relationships/hyperlink" Target="https://en.wikipedia.org/wiki/Dot_produc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Support Vector Machines?</a:t>
            </a:r>
          </a:p>
          <a:p>
            <a:r>
              <a:rPr lang="en-US" dirty="0"/>
              <a:t>Why Support Vector Machines?</a:t>
            </a:r>
          </a:p>
          <a:p>
            <a:r>
              <a:rPr lang="en-US" dirty="0"/>
              <a:t>Why Support Vector Machines/ Machine Learning on Embedded Systems?</a:t>
            </a:r>
          </a:p>
          <a:p>
            <a:r>
              <a:rPr lang="en-US" dirty="0"/>
              <a:t>Why Incremental Learning?</a:t>
            </a:r>
          </a:p>
          <a:p>
            <a:r>
              <a:rPr lang="en-US" dirty="0"/>
              <a:t>How to get all of this done?</a:t>
            </a:r>
          </a:p>
        </p:txBody>
      </p:sp>
      <p:sp>
        <p:nvSpPr>
          <p:cNvPr id="4" name="Slide Number Placeholder 3"/>
          <p:cNvSpPr>
            <a:spLocks noGrp="1"/>
          </p:cNvSpPr>
          <p:nvPr>
            <p:ph type="sldNum" sz="quarter" idx="5"/>
          </p:nvPr>
        </p:nvSpPr>
        <p:spPr/>
        <p:txBody>
          <a:bodyPr/>
          <a:lstStyle/>
          <a:p>
            <a:fld id="{EE2BDE22-EB74-4C57-8A47-66628A32855B}" type="slidenum">
              <a:rPr lang="en-DE" smtClean="0"/>
              <a:t>1</a:t>
            </a:fld>
            <a:endParaRPr lang="en-DE"/>
          </a:p>
        </p:txBody>
      </p:sp>
    </p:spTree>
    <p:extLst>
      <p:ext uri="{BB962C8B-B14F-4D97-AF65-F5344CB8AC3E}">
        <p14:creationId xmlns:p14="http://schemas.microsoft.com/office/powerpoint/2010/main" val="3023534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Computationally Complex to find the Phi Function, hoping that they can be separable in the feature space</a:t>
            </a:r>
            <a:endParaRPr lang="en-DE" dirty="0"/>
          </a:p>
        </p:txBody>
      </p:sp>
      <p:sp>
        <p:nvSpPr>
          <p:cNvPr id="4" name="Slide Number Placeholder 3"/>
          <p:cNvSpPr>
            <a:spLocks noGrp="1"/>
          </p:cNvSpPr>
          <p:nvPr>
            <p:ph type="sldNum" sz="quarter" idx="5"/>
          </p:nvPr>
        </p:nvSpPr>
        <p:spPr/>
        <p:txBody>
          <a:bodyPr/>
          <a:lstStyle/>
          <a:p>
            <a:fld id="{EE2BDE22-EB74-4C57-8A47-66628A32855B}" type="slidenum">
              <a:rPr lang="en-DE" smtClean="0"/>
              <a:t>17</a:t>
            </a:fld>
            <a:endParaRPr lang="en-DE"/>
          </a:p>
        </p:txBody>
      </p:sp>
    </p:spTree>
    <p:extLst>
      <p:ext uri="{BB962C8B-B14F-4D97-AF65-F5344CB8AC3E}">
        <p14:creationId xmlns:p14="http://schemas.microsoft.com/office/powerpoint/2010/main" val="243416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latin typeface="+mn-lt"/>
                <a:ea typeface="+mn-ea"/>
                <a:cs typeface="+mn-cs"/>
              </a:rPr>
              <a:t>Increasing the dimensionality of the data</a:t>
            </a:r>
            <a:endParaRPr lang="en-DE" sz="1000" kern="1200" dirty="0">
              <a:solidFill>
                <a:schemeClr val="tx1"/>
              </a:solidFill>
              <a:latin typeface="+mn-lt"/>
              <a:ea typeface="+mn-ea"/>
              <a:cs typeface="+mn-cs"/>
            </a:endParaRPr>
          </a:p>
          <a:p>
            <a:endParaRPr lang="en-DE" dirty="0"/>
          </a:p>
        </p:txBody>
      </p:sp>
      <p:sp>
        <p:nvSpPr>
          <p:cNvPr id="4" name="Slide Number Placeholder 3"/>
          <p:cNvSpPr>
            <a:spLocks noGrp="1"/>
          </p:cNvSpPr>
          <p:nvPr>
            <p:ph type="sldNum" sz="quarter" idx="5"/>
          </p:nvPr>
        </p:nvSpPr>
        <p:spPr/>
        <p:txBody>
          <a:bodyPr/>
          <a:lstStyle/>
          <a:p>
            <a:fld id="{EE2BDE22-EB74-4C57-8A47-66628A32855B}" type="slidenum">
              <a:rPr lang="en-DE" smtClean="0"/>
              <a:t>19</a:t>
            </a:fld>
            <a:endParaRPr lang="en-DE"/>
          </a:p>
        </p:txBody>
      </p:sp>
    </p:spTree>
    <p:extLst>
      <p:ext uri="{BB962C8B-B14F-4D97-AF65-F5344CB8AC3E}">
        <p14:creationId xmlns:p14="http://schemas.microsoft.com/office/powerpoint/2010/main" val="4115835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always with Embedded Systems what is the main bottle neck ? Memory</a:t>
            </a:r>
            <a:endParaRPr lang="en-DE" dirty="0"/>
          </a:p>
        </p:txBody>
      </p:sp>
      <p:sp>
        <p:nvSpPr>
          <p:cNvPr id="4" name="Slide Number Placeholder 3"/>
          <p:cNvSpPr>
            <a:spLocks noGrp="1"/>
          </p:cNvSpPr>
          <p:nvPr>
            <p:ph type="sldNum" sz="quarter" idx="5"/>
          </p:nvPr>
        </p:nvSpPr>
        <p:spPr/>
        <p:txBody>
          <a:bodyPr/>
          <a:lstStyle/>
          <a:p>
            <a:fld id="{EE2BDE22-EB74-4C57-8A47-66628A32855B}" type="slidenum">
              <a:rPr lang="en-DE" smtClean="0"/>
              <a:t>22</a:t>
            </a:fld>
            <a:endParaRPr lang="en-DE"/>
          </a:p>
        </p:txBody>
      </p:sp>
    </p:spTree>
    <p:extLst>
      <p:ext uri="{BB962C8B-B14F-4D97-AF65-F5344CB8AC3E}">
        <p14:creationId xmlns:p14="http://schemas.microsoft.com/office/powerpoint/2010/main" val="100264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two different aspects to this — (1) memory-intensive while training, and (2) memory-intensive while prediction.</a:t>
            </a:r>
          </a:p>
          <a:p>
            <a:r>
              <a:rPr lang="en-US" sz="1200" b="0" i="0" kern="1200" dirty="0">
                <a:solidFill>
                  <a:schemeClr val="tx1"/>
                </a:solidFill>
                <a:effectLst/>
                <a:latin typeface="+mn-lt"/>
                <a:ea typeface="+mn-ea"/>
                <a:cs typeface="+mn-cs"/>
              </a:rPr>
              <a:t>SVMs are memory-intensive while training, if you are working in the dual space. This is because you need to store an </a:t>
            </a:r>
            <a:r>
              <a:rPr lang="en-US" sz="1200" b="0" i="0" kern="1200" dirty="0" err="1">
                <a:solidFill>
                  <a:schemeClr val="tx1"/>
                </a:solidFill>
                <a:effectLst/>
                <a:latin typeface="+mn-lt"/>
                <a:ea typeface="+mn-ea"/>
                <a:cs typeface="+mn-cs"/>
              </a:rPr>
              <a:t>NxN</a:t>
            </a:r>
            <a:r>
              <a:rPr lang="en-US" sz="1200" b="0" i="0" kern="1200" dirty="0">
                <a:solidFill>
                  <a:schemeClr val="tx1"/>
                </a:solidFill>
                <a:effectLst/>
                <a:latin typeface="+mn-lt"/>
                <a:ea typeface="+mn-ea"/>
                <a:cs typeface="+mn-cs"/>
              </a:rPr>
              <a:t> kernel matrix, which may be very large if N is large. If you do not store the kernel matrix, then you have to recompute the kernel values repeatedly, making the training much slower. At prediction time, SVM takes a linear combination of all support vectors. So, if there are a lot of support vectors, you need to store all of them. This might be problematic if you want to deploy your model on low-memory devices such as cell phones.</a:t>
            </a:r>
          </a:p>
          <a:p>
            <a:endParaRPr lang="en-US" dirty="0"/>
          </a:p>
          <a:p>
            <a:r>
              <a:rPr lang="en-US" sz="1200" b="0" i="0" kern="1200" dirty="0">
                <a:solidFill>
                  <a:schemeClr val="tx1"/>
                </a:solidFill>
                <a:effectLst/>
                <a:latin typeface="+mn-lt"/>
                <a:ea typeface="+mn-ea"/>
                <a:cs typeface="+mn-cs"/>
              </a:rPr>
              <a:t>ideally, we hope to train all the learning data simultaneously in order to obtain the best estimate of data distribution. But when the size of training samples is large, all the training samples cannot be loaded into the memory of our computer at one go. One of the strategies to overcome this question is to train the classifier using an incremental learning technique, </a:t>
            </a:r>
          </a:p>
          <a:p>
            <a:endParaRPr lang="en-DE" dirty="0"/>
          </a:p>
        </p:txBody>
      </p:sp>
      <p:sp>
        <p:nvSpPr>
          <p:cNvPr id="4" name="Slide Number Placeholder 3"/>
          <p:cNvSpPr>
            <a:spLocks noGrp="1"/>
          </p:cNvSpPr>
          <p:nvPr>
            <p:ph type="sldNum" sz="quarter" idx="5"/>
          </p:nvPr>
        </p:nvSpPr>
        <p:spPr/>
        <p:txBody>
          <a:bodyPr/>
          <a:lstStyle/>
          <a:p>
            <a:fld id="{EE2BDE22-EB74-4C57-8A47-66628A32855B}" type="slidenum">
              <a:rPr lang="en-DE" smtClean="0"/>
              <a:t>23</a:t>
            </a:fld>
            <a:endParaRPr lang="en-DE"/>
          </a:p>
        </p:txBody>
      </p:sp>
    </p:spTree>
    <p:extLst>
      <p:ext uri="{BB962C8B-B14F-4D97-AF65-F5344CB8AC3E}">
        <p14:creationId xmlns:p14="http://schemas.microsoft.com/office/powerpoint/2010/main" val="310380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u="none" strike="noStrike" kern="1200" baseline="0" dirty="0">
                <a:solidFill>
                  <a:schemeClr val="tx1"/>
                </a:solidFill>
                <a:latin typeface="+mn-lt"/>
                <a:ea typeface="+mn-ea"/>
                <a:cs typeface="+mn-cs"/>
              </a:rPr>
              <a:t>sparsity provides the opportunity </a:t>
            </a:r>
            <a:r>
              <a:rPr lang="en-US" sz="1200" b="0" i="0" u="none" strike="noStrike" kern="1200" baseline="0" dirty="0">
                <a:solidFill>
                  <a:schemeClr val="tx1"/>
                </a:solidFill>
                <a:latin typeface="+mn-lt"/>
                <a:ea typeface="+mn-ea"/>
                <a:cs typeface="+mn-cs"/>
              </a:rPr>
              <a:t>to considerably reduce the memory and time requirements of SVM solvers.</a:t>
            </a:r>
            <a:endParaRPr lang="en-DE" dirty="0"/>
          </a:p>
        </p:txBody>
      </p:sp>
      <p:sp>
        <p:nvSpPr>
          <p:cNvPr id="4" name="Slide Number Placeholder 3"/>
          <p:cNvSpPr>
            <a:spLocks noGrp="1"/>
          </p:cNvSpPr>
          <p:nvPr>
            <p:ph type="sldNum" sz="quarter" idx="5"/>
          </p:nvPr>
        </p:nvSpPr>
        <p:spPr/>
        <p:txBody>
          <a:bodyPr/>
          <a:lstStyle/>
          <a:p>
            <a:fld id="{EE2BDE22-EB74-4C57-8A47-66628A32855B}" type="slidenum">
              <a:rPr lang="en-DE" smtClean="0"/>
              <a:t>25</a:t>
            </a:fld>
            <a:endParaRPr lang="en-DE"/>
          </a:p>
        </p:txBody>
      </p:sp>
    </p:spTree>
    <p:extLst>
      <p:ext uri="{BB962C8B-B14F-4D97-AF65-F5344CB8AC3E}">
        <p14:creationId xmlns:p14="http://schemas.microsoft.com/office/powerpoint/2010/main" val="623068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Autonomous driving</a:t>
            </a:r>
          </a:p>
          <a:p>
            <a:r>
              <a:rPr lang="en-US" dirty="0"/>
              <a:t>Image recognition</a:t>
            </a:r>
          </a:p>
          <a:p>
            <a:r>
              <a:rPr lang="en-US" dirty="0"/>
              <a:t>Natural Language Processing</a:t>
            </a:r>
          </a:p>
          <a:p>
            <a:endParaRPr lang="en-US" dirty="0"/>
          </a:p>
          <a:p>
            <a:endParaRPr lang="en-DE" dirty="0"/>
          </a:p>
        </p:txBody>
      </p:sp>
      <p:sp>
        <p:nvSpPr>
          <p:cNvPr id="4" name="Slide Number Placeholder 3"/>
          <p:cNvSpPr>
            <a:spLocks noGrp="1"/>
          </p:cNvSpPr>
          <p:nvPr>
            <p:ph type="sldNum" sz="quarter" idx="5"/>
          </p:nvPr>
        </p:nvSpPr>
        <p:spPr/>
        <p:txBody>
          <a:bodyPr/>
          <a:lstStyle/>
          <a:p>
            <a:fld id="{EE2BDE22-EB74-4C57-8A47-66628A32855B}" type="slidenum">
              <a:rPr lang="en-DE" smtClean="0"/>
              <a:t>3</a:t>
            </a:fld>
            <a:endParaRPr lang="en-DE"/>
          </a:p>
        </p:txBody>
      </p:sp>
    </p:spTree>
    <p:extLst>
      <p:ext uri="{BB962C8B-B14F-4D97-AF65-F5344CB8AC3E}">
        <p14:creationId xmlns:p14="http://schemas.microsoft.com/office/powerpoint/2010/main" val="2090321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EE2BDE22-EB74-4C57-8A47-66628A32855B}" type="slidenum">
              <a:rPr lang="en-DE" smtClean="0"/>
              <a:t>4</a:t>
            </a:fld>
            <a:endParaRPr lang="en-DE"/>
          </a:p>
        </p:txBody>
      </p:sp>
    </p:spTree>
    <p:extLst>
      <p:ext uri="{BB962C8B-B14F-4D97-AF65-F5344CB8AC3E}">
        <p14:creationId xmlns:p14="http://schemas.microsoft.com/office/powerpoint/2010/main" val="1582608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 </a:t>
            </a:r>
            <a:r>
              <a:rPr lang="en-US" dirty="0" err="1"/>
              <a:t>Vectro</a:t>
            </a:r>
            <a:r>
              <a:rPr lang="en-US" dirty="0"/>
              <a:t> Machines versus </a:t>
            </a:r>
            <a:r>
              <a:rPr lang="en-US" dirty="0" err="1"/>
              <a:t>Neral</a:t>
            </a:r>
            <a:r>
              <a:rPr lang="en-US" dirty="0"/>
              <a:t> Networks</a:t>
            </a:r>
          </a:p>
          <a:p>
            <a:r>
              <a:rPr lang="en-US" dirty="0"/>
              <a:t>Support Vector </a:t>
            </a:r>
            <a:r>
              <a:rPr lang="en-US" dirty="0" err="1"/>
              <a:t>Machies</a:t>
            </a:r>
            <a:r>
              <a:rPr lang="en-US" dirty="0"/>
              <a:t> don’t store all the data but only the supporting Vectors for its decision boundary</a:t>
            </a:r>
            <a:endParaRPr lang="en-DE" dirty="0"/>
          </a:p>
        </p:txBody>
      </p:sp>
      <p:sp>
        <p:nvSpPr>
          <p:cNvPr id="4" name="Slide Number Placeholder 3"/>
          <p:cNvSpPr>
            <a:spLocks noGrp="1"/>
          </p:cNvSpPr>
          <p:nvPr>
            <p:ph type="sldNum" sz="quarter" idx="5"/>
          </p:nvPr>
        </p:nvSpPr>
        <p:spPr/>
        <p:txBody>
          <a:bodyPr/>
          <a:lstStyle/>
          <a:p>
            <a:fld id="{EE2BDE22-EB74-4C57-8A47-66628A32855B}" type="slidenum">
              <a:rPr lang="en-DE" smtClean="0"/>
              <a:t>6</a:t>
            </a:fld>
            <a:endParaRPr lang="en-DE"/>
          </a:p>
        </p:txBody>
      </p:sp>
    </p:spTree>
    <p:extLst>
      <p:ext uri="{BB962C8B-B14F-4D97-AF65-F5344CB8AC3E}">
        <p14:creationId xmlns:p14="http://schemas.microsoft.com/office/powerpoint/2010/main" val="1149861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When a training set is linearly separable there usually is an infinity of separating hyperplanes. </a:t>
            </a:r>
            <a:r>
              <a:rPr lang="en-US" sz="1200" b="0" i="0" kern="1200" dirty="0">
                <a:solidFill>
                  <a:schemeClr val="tx1"/>
                </a:solidFill>
                <a:effectLst/>
                <a:latin typeface="+mn-lt"/>
                <a:ea typeface="+mn-ea"/>
                <a:cs typeface="+mn-cs"/>
              </a:rPr>
              <a:t>The advantage of SVM is that once a boundary is established, most of the training data is redundant. All it needs is a </a:t>
            </a:r>
            <a:r>
              <a:rPr lang="en-US" sz="1200" b="0" i="1" u="sng" kern="1200" dirty="0">
                <a:solidFill>
                  <a:schemeClr val="tx1"/>
                </a:solidFill>
                <a:effectLst/>
                <a:latin typeface="+mn-lt"/>
                <a:ea typeface="+mn-ea"/>
                <a:cs typeface="+mn-cs"/>
              </a:rPr>
              <a:t>core set of points</a:t>
            </a:r>
            <a:r>
              <a:rPr lang="en-US" sz="1200" b="0" i="0" kern="1200" dirty="0">
                <a:solidFill>
                  <a:schemeClr val="tx1"/>
                </a:solidFill>
                <a:effectLst/>
                <a:latin typeface="+mn-lt"/>
                <a:ea typeface="+mn-ea"/>
                <a:cs typeface="+mn-cs"/>
              </a:rPr>
              <a:t> which can help identify and set the boundary. These data points are called </a:t>
            </a:r>
            <a:r>
              <a:rPr lang="en-US" sz="1200" b="1" i="0" kern="1200" dirty="0">
                <a:solidFill>
                  <a:schemeClr val="tx1"/>
                </a:solidFill>
                <a:effectLst/>
                <a:latin typeface="+mn-lt"/>
                <a:ea typeface="+mn-ea"/>
                <a:cs typeface="+mn-cs"/>
              </a:rPr>
              <a:t>support vectors</a:t>
            </a:r>
            <a:r>
              <a:rPr lang="en-US" sz="1200" b="0" i="0" kern="1200" dirty="0">
                <a:solidFill>
                  <a:schemeClr val="tx1"/>
                </a:solidFill>
                <a:effectLst/>
                <a:latin typeface="+mn-lt"/>
                <a:ea typeface="+mn-ea"/>
                <a:cs typeface="+mn-cs"/>
              </a:rPr>
              <a:t> because they "support" the boundary.</a:t>
            </a:r>
            <a:endParaRPr lang="en-DE" dirty="0"/>
          </a:p>
          <a:p>
            <a:endParaRPr lang="en-DE" dirty="0"/>
          </a:p>
        </p:txBody>
      </p:sp>
      <p:sp>
        <p:nvSpPr>
          <p:cNvPr id="4" name="Slide Number Placeholder 3"/>
          <p:cNvSpPr>
            <a:spLocks noGrp="1"/>
          </p:cNvSpPr>
          <p:nvPr>
            <p:ph type="sldNum" sz="quarter" idx="5"/>
          </p:nvPr>
        </p:nvSpPr>
        <p:spPr/>
        <p:txBody>
          <a:bodyPr/>
          <a:lstStyle/>
          <a:p>
            <a:fld id="{EE2BDE22-EB74-4C57-8A47-66628A32855B}" type="slidenum">
              <a:rPr lang="en-DE" smtClean="0"/>
              <a:t>8</a:t>
            </a:fld>
            <a:endParaRPr lang="en-DE"/>
          </a:p>
        </p:txBody>
      </p:sp>
    </p:spTree>
    <p:extLst>
      <p:ext uri="{BB962C8B-B14F-4D97-AF65-F5344CB8AC3E}">
        <p14:creationId xmlns:p14="http://schemas.microsoft.com/office/powerpoint/2010/main" val="1223795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kern="1200" dirty="0">
                <a:solidFill>
                  <a:schemeClr val="tx1"/>
                </a:solidFill>
                <a:effectLst/>
                <a:latin typeface="+mn-lt"/>
                <a:ea typeface="+mn-ea"/>
                <a:cs typeface="+mn-cs"/>
              </a:rPr>
              <a:t>The w and b that solve this problem determine our classifier, sign of the corresponding solution denoted class/label</a:t>
            </a:r>
            <a:endParaRPr lang="en-DE" dirty="0"/>
          </a:p>
        </p:txBody>
      </p:sp>
      <p:sp>
        <p:nvSpPr>
          <p:cNvPr id="4" name="Slide Number Placeholder 3"/>
          <p:cNvSpPr>
            <a:spLocks noGrp="1"/>
          </p:cNvSpPr>
          <p:nvPr>
            <p:ph type="sldNum" sz="quarter" idx="5"/>
          </p:nvPr>
        </p:nvSpPr>
        <p:spPr/>
        <p:txBody>
          <a:bodyPr/>
          <a:lstStyle/>
          <a:p>
            <a:fld id="{EE2BDE22-EB74-4C57-8A47-66628A32855B}" type="slidenum">
              <a:rPr lang="en-DE" smtClean="0"/>
              <a:t>10</a:t>
            </a:fld>
            <a:endParaRPr lang="en-DE"/>
          </a:p>
        </p:txBody>
      </p:sp>
    </p:spTree>
    <p:extLst>
      <p:ext uri="{BB962C8B-B14F-4D97-AF65-F5344CB8AC3E}">
        <p14:creationId xmlns:p14="http://schemas.microsoft.com/office/powerpoint/2010/main" val="1391406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Directly solving this problem is difficult because the constraints are quite complex. The mathematical tool of choice for simplifying this problem is the </a:t>
            </a:r>
            <a:r>
              <a:rPr lang="en-US" sz="1200" b="0" i="0" u="none" strike="noStrike" kern="1200" baseline="0" dirty="0" err="1">
                <a:solidFill>
                  <a:schemeClr val="tx1"/>
                </a:solidFill>
                <a:latin typeface="+mn-lt"/>
                <a:ea typeface="+mn-ea"/>
                <a:cs typeface="+mn-cs"/>
              </a:rPr>
              <a:t>Lagrangian</a:t>
            </a:r>
            <a:r>
              <a:rPr lang="en-US" sz="1200" b="0" i="0" u="none" strike="noStrike" kern="1200" baseline="0" dirty="0">
                <a:solidFill>
                  <a:schemeClr val="tx1"/>
                </a:solidFill>
                <a:latin typeface="+mn-lt"/>
                <a:ea typeface="+mn-ea"/>
                <a:cs typeface="+mn-cs"/>
              </a:rPr>
              <a:t> duality</a:t>
            </a:r>
          </a:p>
          <a:p>
            <a:r>
              <a:rPr lang="en-US" sz="1200" b="0" i="0" kern="1200" dirty="0">
                <a:solidFill>
                  <a:schemeClr val="tx1"/>
                </a:solidFill>
                <a:effectLst/>
                <a:latin typeface="+mn-lt"/>
                <a:ea typeface="+mn-ea"/>
                <a:cs typeface="+mn-cs"/>
              </a:rPr>
              <a:t>Thus solving the </a:t>
            </a:r>
            <a:r>
              <a:rPr lang="en-US" sz="1200" b="1" i="0" kern="1200" dirty="0">
                <a:solidFill>
                  <a:schemeClr val="tx1"/>
                </a:solidFill>
                <a:effectLst/>
                <a:latin typeface="+mn-lt"/>
                <a:ea typeface="+mn-ea"/>
                <a:cs typeface="+mn-cs"/>
              </a:rPr>
              <a:t>SVM</a:t>
            </a:r>
            <a:r>
              <a:rPr lang="en-US" sz="1200" b="0" i="0" kern="1200" dirty="0">
                <a:solidFill>
                  <a:schemeClr val="tx1"/>
                </a:solidFill>
                <a:effectLst/>
                <a:latin typeface="+mn-lt"/>
                <a:ea typeface="+mn-ea"/>
                <a:cs typeface="+mn-cs"/>
              </a:rPr>
              <a:t> problem is equivalent to finding a solution to the </a:t>
            </a:r>
            <a:r>
              <a:rPr lang="en-US" sz="1200" b="1" i="0" kern="1200" dirty="0">
                <a:solidFill>
                  <a:schemeClr val="tx1"/>
                </a:solidFill>
                <a:effectLst/>
                <a:latin typeface="+mn-lt"/>
                <a:ea typeface="+mn-ea"/>
                <a:cs typeface="+mn-cs"/>
              </a:rPr>
              <a:t>KKT conditions</a:t>
            </a:r>
            <a:endParaRPr lang="en-DE" dirty="0"/>
          </a:p>
        </p:txBody>
      </p:sp>
      <p:sp>
        <p:nvSpPr>
          <p:cNvPr id="4" name="Slide Number Placeholder 3"/>
          <p:cNvSpPr>
            <a:spLocks noGrp="1"/>
          </p:cNvSpPr>
          <p:nvPr>
            <p:ph type="sldNum" sz="quarter" idx="5"/>
          </p:nvPr>
        </p:nvSpPr>
        <p:spPr/>
        <p:txBody>
          <a:bodyPr/>
          <a:lstStyle/>
          <a:p>
            <a:fld id="{EE2BDE22-EB74-4C57-8A47-66628A32855B}" type="slidenum">
              <a:rPr lang="en-DE" smtClean="0"/>
              <a:t>11</a:t>
            </a:fld>
            <a:endParaRPr lang="en-DE"/>
          </a:p>
        </p:txBody>
      </p:sp>
    </p:spTree>
    <p:extLst>
      <p:ext uri="{BB962C8B-B14F-4D97-AF65-F5344CB8AC3E}">
        <p14:creationId xmlns:p14="http://schemas.microsoft.com/office/powerpoint/2010/main" val="2557896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best learning times were often achieved using working sets containing very few examples as in SMO - 2</a:t>
            </a:r>
            <a:endParaRPr lang="en-DE" dirty="0"/>
          </a:p>
        </p:txBody>
      </p:sp>
      <p:sp>
        <p:nvSpPr>
          <p:cNvPr id="4" name="Slide Number Placeholder 3"/>
          <p:cNvSpPr>
            <a:spLocks noGrp="1"/>
          </p:cNvSpPr>
          <p:nvPr>
            <p:ph type="sldNum" sz="quarter" idx="5"/>
          </p:nvPr>
        </p:nvSpPr>
        <p:spPr/>
        <p:txBody>
          <a:bodyPr/>
          <a:lstStyle/>
          <a:p>
            <a:fld id="{EE2BDE22-EB74-4C57-8A47-66628A32855B}" type="slidenum">
              <a:rPr lang="en-DE" smtClean="0"/>
              <a:t>12</a:t>
            </a:fld>
            <a:endParaRPr lang="en-DE"/>
          </a:p>
        </p:txBody>
      </p:sp>
    </p:spTree>
    <p:extLst>
      <p:ext uri="{BB962C8B-B14F-4D97-AF65-F5344CB8AC3E}">
        <p14:creationId xmlns:p14="http://schemas.microsoft.com/office/powerpoint/2010/main" val="2131734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its simplest form, the kernel trick means </a:t>
            </a:r>
            <a:r>
              <a:rPr lang="en-US" sz="1200" b="0" i="0" u="none" strike="noStrike" kern="1200" dirty="0">
                <a:solidFill>
                  <a:schemeClr val="tx1"/>
                </a:solidFill>
                <a:effectLst/>
                <a:latin typeface="+mn-lt"/>
                <a:ea typeface="+mn-ea"/>
                <a:cs typeface="+mn-cs"/>
                <a:hlinkClick r:id="rId3" tooltip="Data transformation"/>
              </a:rPr>
              <a:t>transforming data</a:t>
            </a:r>
            <a:r>
              <a:rPr lang="en-US" sz="1200" b="0" i="0" kern="1200" dirty="0">
                <a:solidFill>
                  <a:schemeClr val="tx1"/>
                </a:solidFill>
                <a:effectLst/>
                <a:latin typeface="+mn-lt"/>
                <a:ea typeface="+mn-ea"/>
                <a:cs typeface="+mn-cs"/>
              </a:rPr>
              <a:t> into another dimension that has a clear dividing margin between classes of data. The resulting algorithm is formally similar, except that every </a:t>
            </a:r>
            <a:r>
              <a:rPr lang="en-US" sz="1200" b="0" i="0" u="none" strike="noStrike" kern="1200" dirty="0">
                <a:solidFill>
                  <a:schemeClr val="tx1"/>
                </a:solidFill>
                <a:effectLst/>
                <a:latin typeface="+mn-lt"/>
                <a:ea typeface="+mn-ea"/>
                <a:cs typeface="+mn-cs"/>
                <a:hlinkClick r:id="rId4" tooltip="Dot product"/>
              </a:rPr>
              <a:t>dot product</a:t>
            </a:r>
            <a:r>
              <a:rPr lang="en-US" sz="1200" b="0" i="0" kern="1200" dirty="0">
                <a:solidFill>
                  <a:schemeClr val="tx1"/>
                </a:solidFill>
                <a:effectLst/>
                <a:latin typeface="+mn-lt"/>
                <a:ea typeface="+mn-ea"/>
                <a:cs typeface="+mn-cs"/>
              </a:rPr>
              <a:t> is replaced by a nonlinear </a:t>
            </a:r>
            <a:r>
              <a:rPr lang="en-US" sz="1200" b="0" i="0" u="none" strike="noStrike" kern="1200" dirty="0">
                <a:solidFill>
                  <a:schemeClr val="tx1"/>
                </a:solidFill>
                <a:effectLst/>
                <a:latin typeface="+mn-lt"/>
                <a:ea typeface="+mn-ea"/>
                <a:cs typeface="+mn-cs"/>
                <a:hlinkClick r:id="rId5" tooltip="Kernel (integral operator)"/>
              </a:rPr>
              <a:t>kernel</a:t>
            </a:r>
            <a:r>
              <a:rPr lang="en-US" sz="1200" b="0" i="0" u="none" strike="noStrike"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function. </a:t>
            </a:r>
            <a:endParaRPr lang="en-DE" dirty="0"/>
          </a:p>
        </p:txBody>
      </p:sp>
      <p:sp>
        <p:nvSpPr>
          <p:cNvPr id="4" name="Slide Number Placeholder 3"/>
          <p:cNvSpPr>
            <a:spLocks noGrp="1"/>
          </p:cNvSpPr>
          <p:nvPr>
            <p:ph type="sldNum" sz="quarter" idx="5"/>
          </p:nvPr>
        </p:nvSpPr>
        <p:spPr/>
        <p:txBody>
          <a:bodyPr/>
          <a:lstStyle/>
          <a:p>
            <a:fld id="{EE2BDE22-EB74-4C57-8A47-66628A32855B}" type="slidenum">
              <a:rPr lang="en-DE" smtClean="0"/>
              <a:t>16</a:t>
            </a:fld>
            <a:endParaRPr lang="en-DE"/>
          </a:p>
        </p:txBody>
      </p:sp>
    </p:spTree>
    <p:extLst>
      <p:ext uri="{BB962C8B-B14F-4D97-AF65-F5344CB8AC3E}">
        <p14:creationId xmlns:p14="http://schemas.microsoft.com/office/powerpoint/2010/main" val="3382992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ED46-393C-4727-AABC-700DC8E6B6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AB384942-E004-4587-80E7-BA083F5F77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58E426A2-2C08-47C5-ACB5-B17379650213}"/>
              </a:ext>
            </a:extLst>
          </p:cNvPr>
          <p:cNvSpPr>
            <a:spLocks noGrp="1"/>
          </p:cNvSpPr>
          <p:nvPr>
            <p:ph type="dt" sz="half" idx="10"/>
          </p:nvPr>
        </p:nvSpPr>
        <p:spPr/>
        <p:txBody>
          <a:bodyPr/>
          <a:lstStyle/>
          <a:p>
            <a:fld id="{0A873772-7624-44E1-B839-64B66DBB9281}" type="datetime8">
              <a:rPr lang="en-DE" smtClean="0"/>
              <a:t>17/02/2019 16:33</a:t>
            </a:fld>
            <a:endParaRPr lang="en-DE"/>
          </a:p>
        </p:txBody>
      </p:sp>
      <p:sp>
        <p:nvSpPr>
          <p:cNvPr id="5" name="Footer Placeholder 4">
            <a:extLst>
              <a:ext uri="{FF2B5EF4-FFF2-40B4-BE49-F238E27FC236}">
                <a16:creationId xmlns:a16="http://schemas.microsoft.com/office/drawing/2014/main" id="{970A779B-FEDC-47E2-BD53-6EECDBED929C}"/>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AD05F675-80DC-41CF-987B-29F143E226EB}"/>
              </a:ext>
            </a:extLst>
          </p:cNvPr>
          <p:cNvSpPr>
            <a:spLocks noGrp="1"/>
          </p:cNvSpPr>
          <p:nvPr>
            <p:ph type="sldNum" sz="quarter" idx="12"/>
          </p:nvPr>
        </p:nvSpPr>
        <p:spPr/>
        <p:txBody>
          <a:bodyPr/>
          <a:lstStyle/>
          <a:p>
            <a:fld id="{7D4919FD-6765-4C56-B921-71EDA625D260}" type="slidenum">
              <a:rPr lang="en-DE" smtClean="0"/>
              <a:t>‹#›</a:t>
            </a:fld>
            <a:endParaRPr lang="en-DE"/>
          </a:p>
        </p:txBody>
      </p:sp>
    </p:spTree>
    <p:extLst>
      <p:ext uri="{BB962C8B-B14F-4D97-AF65-F5344CB8AC3E}">
        <p14:creationId xmlns:p14="http://schemas.microsoft.com/office/powerpoint/2010/main" val="2142129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01AF2-1401-4A2D-B07F-FC01F8E259DC}"/>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75DF47D4-BCEE-46F5-8C8E-B32B1DD24F8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638E9F6F-4B0F-4FB5-AFE2-3B1342FA1DA3}"/>
              </a:ext>
            </a:extLst>
          </p:cNvPr>
          <p:cNvSpPr>
            <a:spLocks noGrp="1"/>
          </p:cNvSpPr>
          <p:nvPr>
            <p:ph type="dt" sz="half" idx="10"/>
          </p:nvPr>
        </p:nvSpPr>
        <p:spPr/>
        <p:txBody>
          <a:bodyPr/>
          <a:lstStyle/>
          <a:p>
            <a:fld id="{F973987A-4BAB-421D-9A10-5513CE8A8AF2}" type="datetime8">
              <a:rPr lang="en-DE" smtClean="0"/>
              <a:t>17/02/2019 16:33</a:t>
            </a:fld>
            <a:endParaRPr lang="en-DE"/>
          </a:p>
        </p:txBody>
      </p:sp>
      <p:sp>
        <p:nvSpPr>
          <p:cNvPr id="5" name="Footer Placeholder 4">
            <a:extLst>
              <a:ext uri="{FF2B5EF4-FFF2-40B4-BE49-F238E27FC236}">
                <a16:creationId xmlns:a16="http://schemas.microsoft.com/office/drawing/2014/main" id="{A62124D9-98F3-408B-A238-1DCA065C4863}"/>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748FEB1D-B0D1-403D-955C-38B89D4AD6A2}"/>
              </a:ext>
            </a:extLst>
          </p:cNvPr>
          <p:cNvSpPr>
            <a:spLocks noGrp="1"/>
          </p:cNvSpPr>
          <p:nvPr>
            <p:ph type="sldNum" sz="quarter" idx="12"/>
          </p:nvPr>
        </p:nvSpPr>
        <p:spPr/>
        <p:txBody>
          <a:bodyPr/>
          <a:lstStyle/>
          <a:p>
            <a:fld id="{7D4919FD-6765-4C56-B921-71EDA625D260}" type="slidenum">
              <a:rPr lang="en-DE" smtClean="0"/>
              <a:t>‹#›</a:t>
            </a:fld>
            <a:endParaRPr lang="en-DE"/>
          </a:p>
        </p:txBody>
      </p:sp>
    </p:spTree>
    <p:extLst>
      <p:ext uri="{BB962C8B-B14F-4D97-AF65-F5344CB8AC3E}">
        <p14:creationId xmlns:p14="http://schemas.microsoft.com/office/powerpoint/2010/main" val="1868567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29FEAB-BBCC-4FEF-8A91-E09CF3D4D5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E237D7CF-4880-4631-B6D1-85F5156FCA4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2C0108E0-F9A7-4F44-B783-A66DD692BDF2}"/>
              </a:ext>
            </a:extLst>
          </p:cNvPr>
          <p:cNvSpPr>
            <a:spLocks noGrp="1"/>
          </p:cNvSpPr>
          <p:nvPr>
            <p:ph type="dt" sz="half" idx="10"/>
          </p:nvPr>
        </p:nvSpPr>
        <p:spPr/>
        <p:txBody>
          <a:bodyPr/>
          <a:lstStyle/>
          <a:p>
            <a:fld id="{0692618E-B4BF-4CDA-8072-A278606E8C13}" type="datetime8">
              <a:rPr lang="en-DE" smtClean="0"/>
              <a:t>17/02/2019 16:33</a:t>
            </a:fld>
            <a:endParaRPr lang="en-DE"/>
          </a:p>
        </p:txBody>
      </p:sp>
      <p:sp>
        <p:nvSpPr>
          <p:cNvPr id="5" name="Footer Placeholder 4">
            <a:extLst>
              <a:ext uri="{FF2B5EF4-FFF2-40B4-BE49-F238E27FC236}">
                <a16:creationId xmlns:a16="http://schemas.microsoft.com/office/drawing/2014/main" id="{E6A98615-7944-4887-A084-72D35CDE206C}"/>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EBA2E575-7429-4BE6-A010-C273C7A89D13}"/>
              </a:ext>
            </a:extLst>
          </p:cNvPr>
          <p:cNvSpPr>
            <a:spLocks noGrp="1"/>
          </p:cNvSpPr>
          <p:nvPr>
            <p:ph type="sldNum" sz="quarter" idx="12"/>
          </p:nvPr>
        </p:nvSpPr>
        <p:spPr/>
        <p:txBody>
          <a:bodyPr/>
          <a:lstStyle/>
          <a:p>
            <a:fld id="{7D4919FD-6765-4C56-B921-71EDA625D260}" type="slidenum">
              <a:rPr lang="en-DE" smtClean="0"/>
              <a:t>‹#›</a:t>
            </a:fld>
            <a:endParaRPr lang="en-DE"/>
          </a:p>
        </p:txBody>
      </p:sp>
    </p:spTree>
    <p:extLst>
      <p:ext uri="{BB962C8B-B14F-4D97-AF65-F5344CB8AC3E}">
        <p14:creationId xmlns:p14="http://schemas.microsoft.com/office/powerpoint/2010/main" val="881069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39429-2412-43E6-9060-0D13FC07416B}"/>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BF404E52-6742-4F33-9963-E075D0A82F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2E9E2B81-7156-4F0B-8572-40FB97287732}"/>
              </a:ext>
            </a:extLst>
          </p:cNvPr>
          <p:cNvSpPr>
            <a:spLocks noGrp="1"/>
          </p:cNvSpPr>
          <p:nvPr>
            <p:ph type="dt" sz="half" idx="10"/>
          </p:nvPr>
        </p:nvSpPr>
        <p:spPr/>
        <p:txBody>
          <a:bodyPr/>
          <a:lstStyle/>
          <a:p>
            <a:fld id="{1B452B71-597B-4A57-93F5-83A7E9182853}" type="datetime8">
              <a:rPr lang="en-DE" smtClean="0"/>
              <a:t>17/02/2019 16:33</a:t>
            </a:fld>
            <a:endParaRPr lang="en-DE"/>
          </a:p>
        </p:txBody>
      </p:sp>
      <p:sp>
        <p:nvSpPr>
          <p:cNvPr id="5" name="Footer Placeholder 4">
            <a:extLst>
              <a:ext uri="{FF2B5EF4-FFF2-40B4-BE49-F238E27FC236}">
                <a16:creationId xmlns:a16="http://schemas.microsoft.com/office/drawing/2014/main" id="{B2371D9C-23D1-4796-A2F8-B6B5D88A7AB5}"/>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6F59C385-A9D2-40CC-98E1-AC06106D2BEC}"/>
              </a:ext>
            </a:extLst>
          </p:cNvPr>
          <p:cNvSpPr>
            <a:spLocks noGrp="1"/>
          </p:cNvSpPr>
          <p:nvPr>
            <p:ph type="sldNum" sz="quarter" idx="12"/>
          </p:nvPr>
        </p:nvSpPr>
        <p:spPr/>
        <p:txBody>
          <a:bodyPr/>
          <a:lstStyle/>
          <a:p>
            <a:fld id="{7D4919FD-6765-4C56-B921-71EDA625D260}" type="slidenum">
              <a:rPr lang="en-DE" smtClean="0"/>
              <a:t>‹#›</a:t>
            </a:fld>
            <a:endParaRPr lang="en-DE"/>
          </a:p>
        </p:txBody>
      </p:sp>
    </p:spTree>
    <p:extLst>
      <p:ext uri="{BB962C8B-B14F-4D97-AF65-F5344CB8AC3E}">
        <p14:creationId xmlns:p14="http://schemas.microsoft.com/office/powerpoint/2010/main" val="4290024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22D99-4182-42F4-833F-58158F290F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93A3FA83-0BBC-4CA9-82F6-DEAF49B231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D753E5-1E30-45A1-B55F-D36B38DC8F43}"/>
              </a:ext>
            </a:extLst>
          </p:cNvPr>
          <p:cNvSpPr>
            <a:spLocks noGrp="1"/>
          </p:cNvSpPr>
          <p:nvPr>
            <p:ph type="dt" sz="half" idx="10"/>
          </p:nvPr>
        </p:nvSpPr>
        <p:spPr/>
        <p:txBody>
          <a:bodyPr/>
          <a:lstStyle/>
          <a:p>
            <a:fld id="{02D73601-DF89-40AE-B2E2-99DE79679F7D}" type="datetime8">
              <a:rPr lang="en-DE" smtClean="0"/>
              <a:t>17/02/2019 16:33</a:t>
            </a:fld>
            <a:endParaRPr lang="en-DE"/>
          </a:p>
        </p:txBody>
      </p:sp>
      <p:sp>
        <p:nvSpPr>
          <p:cNvPr id="5" name="Footer Placeholder 4">
            <a:extLst>
              <a:ext uri="{FF2B5EF4-FFF2-40B4-BE49-F238E27FC236}">
                <a16:creationId xmlns:a16="http://schemas.microsoft.com/office/drawing/2014/main" id="{AB07ECD7-1440-441F-98A4-FC88399EFFB9}"/>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E6342D3D-87C7-49BB-8A9F-7EE59C787AC8}"/>
              </a:ext>
            </a:extLst>
          </p:cNvPr>
          <p:cNvSpPr>
            <a:spLocks noGrp="1"/>
          </p:cNvSpPr>
          <p:nvPr>
            <p:ph type="sldNum" sz="quarter" idx="12"/>
          </p:nvPr>
        </p:nvSpPr>
        <p:spPr/>
        <p:txBody>
          <a:bodyPr/>
          <a:lstStyle/>
          <a:p>
            <a:fld id="{7D4919FD-6765-4C56-B921-71EDA625D260}" type="slidenum">
              <a:rPr lang="en-DE" smtClean="0"/>
              <a:t>‹#›</a:t>
            </a:fld>
            <a:endParaRPr lang="en-DE"/>
          </a:p>
        </p:txBody>
      </p:sp>
    </p:spTree>
    <p:extLst>
      <p:ext uri="{BB962C8B-B14F-4D97-AF65-F5344CB8AC3E}">
        <p14:creationId xmlns:p14="http://schemas.microsoft.com/office/powerpoint/2010/main" val="2718189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3BDCC-628A-46D6-A102-0D543AA4375C}"/>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409D7304-77D3-4BFE-A013-03AEE56D19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BB23759E-1662-4063-92A6-0BE32B663C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8B3C9989-162F-4F29-9B63-196BFEE64B4D}"/>
              </a:ext>
            </a:extLst>
          </p:cNvPr>
          <p:cNvSpPr>
            <a:spLocks noGrp="1"/>
          </p:cNvSpPr>
          <p:nvPr>
            <p:ph type="dt" sz="half" idx="10"/>
          </p:nvPr>
        </p:nvSpPr>
        <p:spPr/>
        <p:txBody>
          <a:bodyPr/>
          <a:lstStyle/>
          <a:p>
            <a:fld id="{E17A4BFB-C044-41CA-B2E7-B881139F09FB}" type="datetime8">
              <a:rPr lang="en-DE" smtClean="0"/>
              <a:t>17/02/2019 16:33</a:t>
            </a:fld>
            <a:endParaRPr lang="en-DE"/>
          </a:p>
        </p:txBody>
      </p:sp>
      <p:sp>
        <p:nvSpPr>
          <p:cNvPr id="6" name="Footer Placeholder 5">
            <a:extLst>
              <a:ext uri="{FF2B5EF4-FFF2-40B4-BE49-F238E27FC236}">
                <a16:creationId xmlns:a16="http://schemas.microsoft.com/office/drawing/2014/main" id="{B23DEC44-05D2-49F7-8DD1-60479808C5B8}"/>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7" name="Slide Number Placeholder 6">
            <a:extLst>
              <a:ext uri="{FF2B5EF4-FFF2-40B4-BE49-F238E27FC236}">
                <a16:creationId xmlns:a16="http://schemas.microsoft.com/office/drawing/2014/main" id="{E0607DD2-4591-4926-8733-902340D941A9}"/>
              </a:ext>
            </a:extLst>
          </p:cNvPr>
          <p:cNvSpPr>
            <a:spLocks noGrp="1"/>
          </p:cNvSpPr>
          <p:nvPr>
            <p:ph type="sldNum" sz="quarter" idx="12"/>
          </p:nvPr>
        </p:nvSpPr>
        <p:spPr/>
        <p:txBody>
          <a:bodyPr/>
          <a:lstStyle/>
          <a:p>
            <a:fld id="{7D4919FD-6765-4C56-B921-71EDA625D260}" type="slidenum">
              <a:rPr lang="en-DE" smtClean="0"/>
              <a:t>‹#›</a:t>
            </a:fld>
            <a:endParaRPr lang="en-DE"/>
          </a:p>
        </p:txBody>
      </p:sp>
    </p:spTree>
    <p:extLst>
      <p:ext uri="{BB962C8B-B14F-4D97-AF65-F5344CB8AC3E}">
        <p14:creationId xmlns:p14="http://schemas.microsoft.com/office/powerpoint/2010/main" val="4214131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82637-2B83-4045-A71D-3CB30F5D4482}"/>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BFBE8FAB-8CFE-40FA-8B02-AF228DC50D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EFB19E1-FDD8-4A02-904D-B60AE51BAE6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8E236FFC-81CF-4418-B44E-50EC4ADBE0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1EA1B1-0762-45AF-9F40-215E4A33F23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718EBA01-787D-4099-B527-2FC140C2AE04}"/>
              </a:ext>
            </a:extLst>
          </p:cNvPr>
          <p:cNvSpPr>
            <a:spLocks noGrp="1"/>
          </p:cNvSpPr>
          <p:nvPr>
            <p:ph type="dt" sz="half" idx="10"/>
          </p:nvPr>
        </p:nvSpPr>
        <p:spPr/>
        <p:txBody>
          <a:bodyPr/>
          <a:lstStyle/>
          <a:p>
            <a:fld id="{1F104A5C-2C2B-4A93-A3D8-62C18BBBDFA2}" type="datetime8">
              <a:rPr lang="en-DE" smtClean="0"/>
              <a:t>17/02/2019 16:33</a:t>
            </a:fld>
            <a:endParaRPr lang="en-DE"/>
          </a:p>
        </p:txBody>
      </p:sp>
      <p:sp>
        <p:nvSpPr>
          <p:cNvPr id="8" name="Footer Placeholder 7">
            <a:extLst>
              <a:ext uri="{FF2B5EF4-FFF2-40B4-BE49-F238E27FC236}">
                <a16:creationId xmlns:a16="http://schemas.microsoft.com/office/drawing/2014/main" id="{C6F077A9-D0A8-4FE7-91FC-20A80EDCF3C7}"/>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9" name="Slide Number Placeholder 8">
            <a:extLst>
              <a:ext uri="{FF2B5EF4-FFF2-40B4-BE49-F238E27FC236}">
                <a16:creationId xmlns:a16="http://schemas.microsoft.com/office/drawing/2014/main" id="{40873F06-99E5-4330-B67E-1FC935118FCB}"/>
              </a:ext>
            </a:extLst>
          </p:cNvPr>
          <p:cNvSpPr>
            <a:spLocks noGrp="1"/>
          </p:cNvSpPr>
          <p:nvPr>
            <p:ph type="sldNum" sz="quarter" idx="12"/>
          </p:nvPr>
        </p:nvSpPr>
        <p:spPr/>
        <p:txBody>
          <a:bodyPr/>
          <a:lstStyle/>
          <a:p>
            <a:fld id="{7D4919FD-6765-4C56-B921-71EDA625D260}" type="slidenum">
              <a:rPr lang="en-DE" smtClean="0"/>
              <a:t>‹#›</a:t>
            </a:fld>
            <a:endParaRPr lang="en-DE"/>
          </a:p>
        </p:txBody>
      </p:sp>
    </p:spTree>
    <p:extLst>
      <p:ext uri="{BB962C8B-B14F-4D97-AF65-F5344CB8AC3E}">
        <p14:creationId xmlns:p14="http://schemas.microsoft.com/office/powerpoint/2010/main" val="2101453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14AAF-A578-4F2E-9ADF-2C64560F049D}"/>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939A70A2-8282-49CB-9A41-6B810C430AFF}"/>
              </a:ext>
            </a:extLst>
          </p:cNvPr>
          <p:cNvSpPr>
            <a:spLocks noGrp="1"/>
          </p:cNvSpPr>
          <p:nvPr>
            <p:ph type="dt" sz="half" idx="10"/>
          </p:nvPr>
        </p:nvSpPr>
        <p:spPr/>
        <p:txBody>
          <a:bodyPr/>
          <a:lstStyle/>
          <a:p>
            <a:fld id="{67287992-7FE6-4E9F-A3FB-8D72F631D68E}" type="datetime8">
              <a:rPr lang="en-DE" smtClean="0"/>
              <a:t>17/02/2019 16:33</a:t>
            </a:fld>
            <a:endParaRPr lang="en-DE"/>
          </a:p>
        </p:txBody>
      </p:sp>
      <p:sp>
        <p:nvSpPr>
          <p:cNvPr id="4" name="Footer Placeholder 3">
            <a:extLst>
              <a:ext uri="{FF2B5EF4-FFF2-40B4-BE49-F238E27FC236}">
                <a16:creationId xmlns:a16="http://schemas.microsoft.com/office/drawing/2014/main" id="{99C0D56F-B382-4C6D-B5C9-F3D9B95833E6}"/>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5" name="Slide Number Placeholder 4">
            <a:extLst>
              <a:ext uri="{FF2B5EF4-FFF2-40B4-BE49-F238E27FC236}">
                <a16:creationId xmlns:a16="http://schemas.microsoft.com/office/drawing/2014/main" id="{81F805B0-949F-44EF-9C33-4DA4AB400A29}"/>
              </a:ext>
            </a:extLst>
          </p:cNvPr>
          <p:cNvSpPr>
            <a:spLocks noGrp="1"/>
          </p:cNvSpPr>
          <p:nvPr>
            <p:ph type="sldNum" sz="quarter" idx="12"/>
          </p:nvPr>
        </p:nvSpPr>
        <p:spPr/>
        <p:txBody>
          <a:bodyPr/>
          <a:lstStyle/>
          <a:p>
            <a:fld id="{7D4919FD-6765-4C56-B921-71EDA625D260}" type="slidenum">
              <a:rPr lang="en-DE" smtClean="0"/>
              <a:t>‹#›</a:t>
            </a:fld>
            <a:endParaRPr lang="en-DE"/>
          </a:p>
        </p:txBody>
      </p:sp>
    </p:spTree>
    <p:extLst>
      <p:ext uri="{BB962C8B-B14F-4D97-AF65-F5344CB8AC3E}">
        <p14:creationId xmlns:p14="http://schemas.microsoft.com/office/powerpoint/2010/main" val="1071197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BE1DD-8EC2-4F68-93C6-15913B75012B}"/>
              </a:ext>
            </a:extLst>
          </p:cNvPr>
          <p:cNvSpPr>
            <a:spLocks noGrp="1"/>
          </p:cNvSpPr>
          <p:nvPr>
            <p:ph type="dt" sz="half" idx="10"/>
          </p:nvPr>
        </p:nvSpPr>
        <p:spPr/>
        <p:txBody>
          <a:bodyPr/>
          <a:lstStyle/>
          <a:p>
            <a:fld id="{8CF7A3DD-05D7-4E1D-976A-2726CC3469D7}" type="datetime8">
              <a:rPr lang="en-DE" smtClean="0"/>
              <a:t>17/02/2019 16:33</a:t>
            </a:fld>
            <a:endParaRPr lang="en-DE"/>
          </a:p>
        </p:txBody>
      </p:sp>
      <p:sp>
        <p:nvSpPr>
          <p:cNvPr id="3" name="Footer Placeholder 2">
            <a:extLst>
              <a:ext uri="{FF2B5EF4-FFF2-40B4-BE49-F238E27FC236}">
                <a16:creationId xmlns:a16="http://schemas.microsoft.com/office/drawing/2014/main" id="{484C5D7B-98C4-4EAA-8BCC-5A26B4119D9D}"/>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4" name="Slide Number Placeholder 3">
            <a:extLst>
              <a:ext uri="{FF2B5EF4-FFF2-40B4-BE49-F238E27FC236}">
                <a16:creationId xmlns:a16="http://schemas.microsoft.com/office/drawing/2014/main" id="{9AAF122A-7999-46F2-BEAE-015970519EBC}"/>
              </a:ext>
            </a:extLst>
          </p:cNvPr>
          <p:cNvSpPr>
            <a:spLocks noGrp="1"/>
          </p:cNvSpPr>
          <p:nvPr>
            <p:ph type="sldNum" sz="quarter" idx="12"/>
          </p:nvPr>
        </p:nvSpPr>
        <p:spPr/>
        <p:txBody>
          <a:bodyPr/>
          <a:lstStyle/>
          <a:p>
            <a:fld id="{7D4919FD-6765-4C56-B921-71EDA625D260}" type="slidenum">
              <a:rPr lang="en-DE" smtClean="0"/>
              <a:t>‹#›</a:t>
            </a:fld>
            <a:endParaRPr lang="en-DE"/>
          </a:p>
        </p:txBody>
      </p:sp>
    </p:spTree>
    <p:extLst>
      <p:ext uri="{BB962C8B-B14F-4D97-AF65-F5344CB8AC3E}">
        <p14:creationId xmlns:p14="http://schemas.microsoft.com/office/powerpoint/2010/main" val="394959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B514D-D53A-48A3-BDD6-6148FFEEBD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D59C6FDD-80C0-4E73-80AF-9BAB92C05C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032BFDC6-54B0-48A4-B493-17231FA8E9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0360DC-B919-4B46-9382-0467E3F6958C}"/>
              </a:ext>
            </a:extLst>
          </p:cNvPr>
          <p:cNvSpPr>
            <a:spLocks noGrp="1"/>
          </p:cNvSpPr>
          <p:nvPr>
            <p:ph type="dt" sz="half" idx="10"/>
          </p:nvPr>
        </p:nvSpPr>
        <p:spPr/>
        <p:txBody>
          <a:bodyPr/>
          <a:lstStyle/>
          <a:p>
            <a:fld id="{8A5A7EAE-9B4E-4ADF-BA17-8F7ECE5BF516}" type="datetime8">
              <a:rPr lang="en-DE" smtClean="0"/>
              <a:t>17/02/2019 16:33</a:t>
            </a:fld>
            <a:endParaRPr lang="en-DE"/>
          </a:p>
        </p:txBody>
      </p:sp>
      <p:sp>
        <p:nvSpPr>
          <p:cNvPr id="6" name="Footer Placeholder 5">
            <a:extLst>
              <a:ext uri="{FF2B5EF4-FFF2-40B4-BE49-F238E27FC236}">
                <a16:creationId xmlns:a16="http://schemas.microsoft.com/office/drawing/2014/main" id="{7BF08537-3F25-402E-9CFA-DF4C11569DF8}"/>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7" name="Slide Number Placeholder 6">
            <a:extLst>
              <a:ext uri="{FF2B5EF4-FFF2-40B4-BE49-F238E27FC236}">
                <a16:creationId xmlns:a16="http://schemas.microsoft.com/office/drawing/2014/main" id="{9FF30A73-7194-4FDF-92BA-D86188764DA3}"/>
              </a:ext>
            </a:extLst>
          </p:cNvPr>
          <p:cNvSpPr>
            <a:spLocks noGrp="1"/>
          </p:cNvSpPr>
          <p:nvPr>
            <p:ph type="sldNum" sz="quarter" idx="12"/>
          </p:nvPr>
        </p:nvSpPr>
        <p:spPr/>
        <p:txBody>
          <a:bodyPr/>
          <a:lstStyle/>
          <a:p>
            <a:fld id="{7D4919FD-6765-4C56-B921-71EDA625D260}" type="slidenum">
              <a:rPr lang="en-DE" smtClean="0"/>
              <a:t>‹#›</a:t>
            </a:fld>
            <a:endParaRPr lang="en-DE"/>
          </a:p>
        </p:txBody>
      </p:sp>
    </p:spTree>
    <p:extLst>
      <p:ext uri="{BB962C8B-B14F-4D97-AF65-F5344CB8AC3E}">
        <p14:creationId xmlns:p14="http://schemas.microsoft.com/office/powerpoint/2010/main" val="2253133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1AC9B-3D60-4761-8B40-0721ECC951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BC9BBCD1-7FBA-4E57-A86E-0C6C601B1F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16C06616-97E1-42C3-8749-8FAF9A749F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5A194E-F18B-4172-B6B0-54274875A113}"/>
              </a:ext>
            </a:extLst>
          </p:cNvPr>
          <p:cNvSpPr>
            <a:spLocks noGrp="1"/>
          </p:cNvSpPr>
          <p:nvPr>
            <p:ph type="dt" sz="half" idx="10"/>
          </p:nvPr>
        </p:nvSpPr>
        <p:spPr/>
        <p:txBody>
          <a:bodyPr/>
          <a:lstStyle/>
          <a:p>
            <a:fld id="{BB1CA9D7-0A2B-43ED-8A47-5A3526B3C00C}" type="datetime8">
              <a:rPr lang="en-DE" smtClean="0"/>
              <a:t>17/02/2019 16:33</a:t>
            </a:fld>
            <a:endParaRPr lang="en-DE"/>
          </a:p>
        </p:txBody>
      </p:sp>
      <p:sp>
        <p:nvSpPr>
          <p:cNvPr id="6" name="Footer Placeholder 5">
            <a:extLst>
              <a:ext uri="{FF2B5EF4-FFF2-40B4-BE49-F238E27FC236}">
                <a16:creationId xmlns:a16="http://schemas.microsoft.com/office/drawing/2014/main" id="{B896AA08-0928-407D-979A-4F410BA38512}"/>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7" name="Slide Number Placeholder 6">
            <a:extLst>
              <a:ext uri="{FF2B5EF4-FFF2-40B4-BE49-F238E27FC236}">
                <a16:creationId xmlns:a16="http://schemas.microsoft.com/office/drawing/2014/main" id="{1805E7DF-DE3D-46D5-960B-AB0FA75F7E41}"/>
              </a:ext>
            </a:extLst>
          </p:cNvPr>
          <p:cNvSpPr>
            <a:spLocks noGrp="1"/>
          </p:cNvSpPr>
          <p:nvPr>
            <p:ph type="sldNum" sz="quarter" idx="12"/>
          </p:nvPr>
        </p:nvSpPr>
        <p:spPr/>
        <p:txBody>
          <a:bodyPr/>
          <a:lstStyle/>
          <a:p>
            <a:fld id="{7D4919FD-6765-4C56-B921-71EDA625D260}" type="slidenum">
              <a:rPr lang="en-DE" smtClean="0"/>
              <a:t>‹#›</a:t>
            </a:fld>
            <a:endParaRPr lang="en-DE"/>
          </a:p>
        </p:txBody>
      </p:sp>
    </p:spTree>
    <p:extLst>
      <p:ext uri="{BB962C8B-B14F-4D97-AF65-F5344CB8AC3E}">
        <p14:creationId xmlns:p14="http://schemas.microsoft.com/office/powerpoint/2010/main" val="3058354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0EEFD2-B547-4221-9CBB-1C1064FAE9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4D7CF886-9C3F-4C45-A17B-CAFE851150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4175B761-E1C0-48CB-8FDF-B7D320ED2B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B66BDD-50EB-4F22-B7CB-1F737AB8766F}" type="datetime8">
              <a:rPr lang="en-DE" smtClean="0"/>
              <a:t>17/02/2019 16:33</a:t>
            </a:fld>
            <a:endParaRPr lang="en-DE"/>
          </a:p>
        </p:txBody>
      </p:sp>
      <p:sp>
        <p:nvSpPr>
          <p:cNvPr id="5" name="Footer Placeholder 4">
            <a:extLst>
              <a:ext uri="{FF2B5EF4-FFF2-40B4-BE49-F238E27FC236}">
                <a16:creationId xmlns:a16="http://schemas.microsoft.com/office/drawing/2014/main" id="{3835A495-429E-4A0A-BE70-EA83080FEA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7D177E4A-2285-43E8-ABDD-78A62A2BA5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4919FD-6765-4C56-B921-71EDA625D260}" type="slidenum">
              <a:rPr lang="en-DE" smtClean="0"/>
              <a:t>‹#›</a:t>
            </a:fld>
            <a:endParaRPr lang="en-DE"/>
          </a:p>
        </p:txBody>
      </p:sp>
    </p:spTree>
    <p:extLst>
      <p:ext uri="{BB962C8B-B14F-4D97-AF65-F5344CB8AC3E}">
        <p14:creationId xmlns:p14="http://schemas.microsoft.com/office/powerpoint/2010/main" val="1745590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hyperlink" Target="http://www.chioka.in/wp-content/uploads/2013/11/pic2.png"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www.chioka.in/wp-content/uploads/2013/11/pic2.p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24.png"/><Relationship Id="rId4" Type="http://schemas.openxmlformats.org/officeDocument/2006/relationships/image" Target="../media/image32.jpeg"/></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C0B1F-475E-4E03-A157-3A0CD931F4BD}"/>
              </a:ext>
            </a:extLst>
          </p:cNvPr>
          <p:cNvSpPr>
            <a:spLocks noGrp="1"/>
          </p:cNvSpPr>
          <p:nvPr>
            <p:ph type="ctrTitle"/>
          </p:nvPr>
        </p:nvSpPr>
        <p:spPr>
          <a:xfrm>
            <a:off x="3218392" y="1907113"/>
            <a:ext cx="8034867" cy="2387600"/>
          </a:xfrm>
        </p:spPr>
        <p:txBody>
          <a:bodyPr>
            <a:noAutofit/>
          </a:bodyPr>
          <a:lstStyle/>
          <a:p>
            <a:pPr algn="l"/>
            <a:r>
              <a:rPr lang="en-US" sz="4800" b="1" dirty="0"/>
              <a:t>Incremental Learning with Support Vector Machines </a:t>
            </a:r>
            <a:br>
              <a:rPr lang="en-US" sz="4800" b="1" dirty="0"/>
            </a:br>
            <a:r>
              <a:rPr lang="en-US" sz="5400" b="1" dirty="0"/>
              <a:t>on </a:t>
            </a:r>
            <a:r>
              <a:rPr lang="en-US" sz="4800" b="1" dirty="0"/>
              <a:t>Embedded Platforms</a:t>
            </a:r>
            <a:endParaRPr lang="en-DE" sz="4800" b="1" dirty="0"/>
          </a:p>
        </p:txBody>
      </p:sp>
      <p:sp>
        <p:nvSpPr>
          <p:cNvPr id="3" name="Subtitle 2">
            <a:extLst>
              <a:ext uri="{FF2B5EF4-FFF2-40B4-BE49-F238E27FC236}">
                <a16:creationId xmlns:a16="http://schemas.microsoft.com/office/drawing/2014/main" id="{055607CF-E167-4C1A-9176-46E147C0D24C}"/>
              </a:ext>
            </a:extLst>
          </p:cNvPr>
          <p:cNvSpPr>
            <a:spLocks noGrp="1"/>
          </p:cNvSpPr>
          <p:nvPr>
            <p:ph type="subTitle" idx="1"/>
          </p:nvPr>
        </p:nvSpPr>
        <p:spPr>
          <a:xfrm>
            <a:off x="457200" y="5348526"/>
            <a:ext cx="6045201" cy="1206236"/>
          </a:xfrm>
        </p:spPr>
        <p:txBody>
          <a:bodyPr>
            <a:normAutofit/>
          </a:bodyPr>
          <a:lstStyle/>
          <a:p>
            <a:pPr algn="l"/>
            <a:r>
              <a:rPr lang="en-US" b="1" dirty="0">
                <a:latin typeface="+mj-lt"/>
              </a:rPr>
              <a:t>Shankar Kumar</a:t>
            </a:r>
          </a:p>
          <a:p>
            <a:pPr algn="l"/>
            <a:r>
              <a:rPr lang="en-US" sz="1600" b="1" dirty="0">
                <a:latin typeface="+mj-lt"/>
              </a:rPr>
              <a:t>Computer Engineering Group, </a:t>
            </a:r>
            <a:r>
              <a:rPr lang="en-US" sz="1600" dirty="0">
                <a:latin typeface="+mj-lt"/>
              </a:rPr>
              <a:t>Paderborn University</a:t>
            </a:r>
          </a:p>
          <a:p>
            <a:pPr algn="l"/>
            <a:r>
              <a:rPr lang="en-US" sz="1600" dirty="0">
                <a:latin typeface="+mj-lt"/>
              </a:rPr>
              <a:t>shanks@mail.upb.de</a:t>
            </a:r>
            <a:endParaRPr lang="en-DE" sz="1600" dirty="0">
              <a:latin typeface="+mj-lt"/>
            </a:endParaRPr>
          </a:p>
        </p:txBody>
      </p:sp>
      <p:pic>
        <p:nvPicPr>
          <p:cNvPr id="1026" name="Picture 2" descr="https://www.uni-paderborn.de/fileadmin/_processed_/1/1/csm_Logo_Web_Eng_10ae9f94e9.png">
            <a:extLst>
              <a:ext uri="{FF2B5EF4-FFF2-40B4-BE49-F238E27FC236}">
                <a16:creationId xmlns:a16="http://schemas.microsoft.com/office/drawing/2014/main" id="{3C8283BD-2A04-4529-BA7D-7EC2613593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8779" y="5114238"/>
            <a:ext cx="3453221" cy="16748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7F29C-EE83-42C4-8D3F-A953823D5B85}"/>
              </a:ext>
            </a:extLst>
          </p:cNvPr>
          <p:cNvSpPr txBox="1"/>
          <p:nvPr/>
        </p:nvSpPr>
        <p:spPr>
          <a:xfrm>
            <a:off x="2248959" y="4294713"/>
            <a:ext cx="4529667" cy="369332"/>
          </a:xfrm>
          <a:prstGeom prst="rect">
            <a:avLst/>
          </a:prstGeom>
          <a:noFill/>
        </p:spPr>
        <p:txBody>
          <a:bodyPr wrap="square" rtlCol="0">
            <a:spAutoFit/>
          </a:bodyPr>
          <a:lstStyle/>
          <a:p>
            <a:pPr algn="ctr"/>
            <a:r>
              <a:rPr lang="en-US" dirty="0">
                <a:latin typeface="+mj-lt"/>
              </a:rPr>
              <a:t>Master Thesis - Initial Talk</a:t>
            </a:r>
            <a:endParaRPr lang="en-DE" dirty="0">
              <a:latin typeface="+mj-lt"/>
            </a:endParaRPr>
          </a:p>
        </p:txBody>
      </p:sp>
      <p:pic>
        <p:nvPicPr>
          <p:cNvPr id="5" name="Picture 2" descr="https://ml.berkeley.edu/assets/color-c39ad06887b4ee2814af09998fbf597d73073809bc3ff1cb80041900f06e5735.png">
            <a:extLst>
              <a:ext uri="{FF2B5EF4-FFF2-40B4-BE49-F238E27FC236}">
                <a16:creationId xmlns:a16="http://schemas.microsoft.com/office/drawing/2014/main" id="{A6D50854-9DA9-4D84-BE76-652124431475}"/>
              </a:ext>
            </a:extLst>
          </p:cNvPr>
          <p:cNvPicPr>
            <a:picLocks noChangeAspect="1" noChangeArrowheads="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1279525" y="1907113"/>
            <a:ext cx="1938867" cy="1938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015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6FB9-3FAD-4F82-A702-8429451FF502}"/>
              </a:ext>
            </a:extLst>
          </p:cNvPr>
          <p:cNvSpPr>
            <a:spLocks noGrp="1"/>
          </p:cNvSpPr>
          <p:nvPr>
            <p:ph type="title"/>
          </p:nvPr>
        </p:nvSpPr>
        <p:spPr/>
        <p:txBody>
          <a:bodyPr/>
          <a:lstStyle/>
          <a:p>
            <a:r>
              <a:rPr lang="en-US" b="1" dirty="0"/>
              <a:t>SVM Mathematical Formulation</a:t>
            </a:r>
            <a:endParaRPr lang="en-DE" b="1" dirty="0"/>
          </a:p>
        </p:txBody>
      </p:sp>
      <p:sp>
        <p:nvSpPr>
          <p:cNvPr id="4" name="Date Placeholder 3">
            <a:extLst>
              <a:ext uri="{FF2B5EF4-FFF2-40B4-BE49-F238E27FC236}">
                <a16:creationId xmlns:a16="http://schemas.microsoft.com/office/drawing/2014/main" id="{B467A05B-A328-4B13-8D99-413A095B718C}"/>
              </a:ext>
            </a:extLst>
          </p:cNvPr>
          <p:cNvSpPr>
            <a:spLocks noGrp="1"/>
          </p:cNvSpPr>
          <p:nvPr>
            <p:ph type="dt" sz="half" idx="10"/>
          </p:nvPr>
        </p:nvSpPr>
        <p:spPr/>
        <p:txBody>
          <a:bodyPr/>
          <a:lstStyle/>
          <a:p>
            <a:fld id="{1B452B71-597B-4A57-93F5-83A7E9182853}" type="datetime8">
              <a:rPr lang="en-DE" smtClean="0"/>
              <a:t>17/02/2019 16:33</a:t>
            </a:fld>
            <a:endParaRPr lang="en-DE"/>
          </a:p>
        </p:txBody>
      </p:sp>
      <p:sp>
        <p:nvSpPr>
          <p:cNvPr id="5" name="Footer Placeholder 4">
            <a:extLst>
              <a:ext uri="{FF2B5EF4-FFF2-40B4-BE49-F238E27FC236}">
                <a16:creationId xmlns:a16="http://schemas.microsoft.com/office/drawing/2014/main" id="{5DE48268-66CA-48AF-B063-FF2E2F4B09AC}"/>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C9DE153E-0D06-4E35-BD9B-491BC4F38376}"/>
              </a:ext>
            </a:extLst>
          </p:cNvPr>
          <p:cNvSpPr>
            <a:spLocks noGrp="1"/>
          </p:cNvSpPr>
          <p:nvPr>
            <p:ph type="sldNum" sz="quarter" idx="12"/>
          </p:nvPr>
        </p:nvSpPr>
        <p:spPr/>
        <p:txBody>
          <a:bodyPr/>
          <a:lstStyle/>
          <a:p>
            <a:fld id="{7D4919FD-6765-4C56-B921-71EDA625D260}" type="slidenum">
              <a:rPr lang="en-DE" smtClean="0"/>
              <a:t>10</a:t>
            </a:fld>
            <a:endParaRPr lang="en-DE"/>
          </a:p>
        </p:txBody>
      </p:sp>
      <p:pic>
        <p:nvPicPr>
          <p:cNvPr id="7" name="Picture 2" descr="http://svm.michalhaltuf.cz/wp-content/uploads/2017/10/margin.png">
            <a:extLst>
              <a:ext uri="{FF2B5EF4-FFF2-40B4-BE49-F238E27FC236}">
                <a16:creationId xmlns:a16="http://schemas.microsoft.com/office/drawing/2014/main" id="{5C5E2BBD-B3CB-4D69-B20D-4BFAA9B0C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22776"/>
            <a:ext cx="4770436" cy="42014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9A5BCA-3429-49B2-BCA9-E33AAD3A4549}"/>
              </a:ext>
            </a:extLst>
          </p:cNvPr>
          <p:cNvSpPr txBox="1"/>
          <p:nvPr/>
        </p:nvSpPr>
        <p:spPr>
          <a:xfrm>
            <a:off x="6943725" y="2671763"/>
            <a:ext cx="3048000" cy="646331"/>
          </a:xfrm>
          <a:prstGeom prst="rect">
            <a:avLst/>
          </a:prstGeom>
          <a:noFill/>
        </p:spPr>
        <p:txBody>
          <a:bodyPr wrap="square" rtlCol="0">
            <a:spAutoFit/>
          </a:bodyPr>
          <a:lstStyle/>
          <a:p>
            <a:r>
              <a:rPr lang="en-US" dirty="0">
                <a:latin typeface="+mj-lt"/>
              </a:rPr>
              <a:t>=  normal vector to the plane</a:t>
            </a:r>
          </a:p>
          <a:p>
            <a:endParaRPr lang="en-US" dirty="0"/>
          </a:p>
        </p:txBody>
      </p:sp>
      <p:pic>
        <p:nvPicPr>
          <p:cNvPr id="12" name="Picture 11">
            <a:extLst>
              <a:ext uri="{FF2B5EF4-FFF2-40B4-BE49-F238E27FC236}">
                <a16:creationId xmlns:a16="http://schemas.microsoft.com/office/drawing/2014/main" id="{ED67B73F-8618-4D6D-9332-C4220202FF7A}"/>
              </a:ext>
            </a:extLst>
          </p:cNvPr>
          <p:cNvPicPr>
            <a:picLocks noChangeAspect="1"/>
          </p:cNvPicPr>
          <p:nvPr/>
        </p:nvPicPr>
        <p:blipFill>
          <a:blip r:embed="rId4"/>
          <a:stretch>
            <a:fillRect/>
          </a:stretch>
        </p:blipFill>
        <p:spPr>
          <a:xfrm rot="18803469">
            <a:off x="6545170" y="3130244"/>
            <a:ext cx="504762" cy="514286"/>
          </a:xfrm>
          <a:prstGeom prst="rect">
            <a:avLst/>
          </a:prstGeom>
        </p:spPr>
      </p:pic>
      <p:sp>
        <p:nvSpPr>
          <p:cNvPr id="13" name="TextBox 12">
            <a:extLst>
              <a:ext uri="{FF2B5EF4-FFF2-40B4-BE49-F238E27FC236}">
                <a16:creationId xmlns:a16="http://schemas.microsoft.com/office/drawing/2014/main" id="{50856FA5-C3BE-4C82-A12E-C9C66F2BDF2A}"/>
              </a:ext>
            </a:extLst>
          </p:cNvPr>
          <p:cNvSpPr txBox="1"/>
          <p:nvPr/>
        </p:nvSpPr>
        <p:spPr>
          <a:xfrm>
            <a:off x="6943725" y="3133428"/>
            <a:ext cx="3933825" cy="369332"/>
          </a:xfrm>
          <a:prstGeom prst="rect">
            <a:avLst/>
          </a:prstGeom>
          <a:noFill/>
        </p:spPr>
        <p:txBody>
          <a:bodyPr wrap="square" rtlCol="0">
            <a:spAutoFit/>
          </a:bodyPr>
          <a:lstStyle/>
          <a:p>
            <a:r>
              <a:rPr lang="en-US" dirty="0">
                <a:latin typeface="+mj-lt"/>
              </a:rPr>
              <a:t>=  geometric distance from the origin</a:t>
            </a:r>
            <a:endParaRPr lang="en-DE" dirty="0">
              <a:latin typeface="+mj-lt"/>
            </a:endParaRPr>
          </a:p>
        </p:txBody>
      </p:sp>
      <p:sp>
        <p:nvSpPr>
          <p:cNvPr id="14" name="TextBox 13">
            <a:extLst>
              <a:ext uri="{FF2B5EF4-FFF2-40B4-BE49-F238E27FC236}">
                <a16:creationId xmlns:a16="http://schemas.microsoft.com/office/drawing/2014/main" id="{E3A82A52-9E99-4CF9-A61A-5EA7E624D662}"/>
              </a:ext>
            </a:extLst>
          </p:cNvPr>
          <p:cNvSpPr txBox="1"/>
          <p:nvPr/>
        </p:nvSpPr>
        <p:spPr>
          <a:xfrm>
            <a:off x="6602288" y="2671763"/>
            <a:ext cx="390525" cy="369332"/>
          </a:xfrm>
          <a:prstGeom prst="rect">
            <a:avLst/>
          </a:prstGeom>
          <a:noFill/>
        </p:spPr>
        <p:txBody>
          <a:bodyPr wrap="square" rtlCol="0">
            <a:spAutoFit/>
          </a:bodyPr>
          <a:lstStyle/>
          <a:p>
            <a:r>
              <a:rPr lang="en-US" dirty="0"/>
              <a:t>w</a:t>
            </a:r>
            <a:endParaRPr lang="en-DE" dirty="0"/>
          </a:p>
        </p:txBody>
      </p:sp>
      <p:sp>
        <p:nvSpPr>
          <p:cNvPr id="16" name="AutoShape 2" descr="\|{\vec {w}}\|">
            <a:extLst>
              <a:ext uri="{FF2B5EF4-FFF2-40B4-BE49-F238E27FC236}">
                <a16:creationId xmlns:a16="http://schemas.microsoft.com/office/drawing/2014/main" id="{1A71DBBF-6B5E-4835-B575-BE933BB516D2}"/>
              </a:ext>
            </a:extLst>
          </p:cNvPr>
          <p:cNvSpPr>
            <a:spLocks noChangeAspect="1" noChangeArrowheads="1"/>
          </p:cNvSpPr>
          <p:nvPr/>
        </p:nvSpPr>
        <p:spPr bwMode="auto">
          <a:xfrm>
            <a:off x="10239376" y="370869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E"/>
          </a:p>
        </p:txBody>
      </p:sp>
      <p:pic>
        <p:nvPicPr>
          <p:cNvPr id="17" name="Picture 16">
            <a:extLst>
              <a:ext uri="{FF2B5EF4-FFF2-40B4-BE49-F238E27FC236}">
                <a16:creationId xmlns:a16="http://schemas.microsoft.com/office/drawing/2014/main" id="{E054C5AC-4761-4BD5-BA31-2851C5B3741A}"/>
              </a:ext>
            </a:extLst>
          </p:cNvPr>
          <p:cNvPicPr>
            <a:picLocks noChangeAspect="1"/>
          </p:cNvPicPr>
          <p:nvPr/>
        </p:nvPicPr>
        <p:blipFill>
          <a:blip r:embed="rId5"/>
          <a:stretch>
            <a:fillRect/>
          </a:stretch>
        </p:blipFill>
        <p:spPr>
          <a:xfrm rot="18901157">
            <a:off x="6602313" y="3647925"/>
            <a:ext cx="390476" cy="371429"/>
          </a:xfrm>
          <a:prstGeom prst="rect">
            <a:avLst/>
          </a:prstGeom>
        </p:spPr>
      </p:pic>
      <p:sp>
        <p:nvSpPr>
          <p:cNvPr id="18" name="TextBox 17">
            <a:extLst>
              <a:ext uri="{FF2B5EF4-FFF2-40B4-BE49-F238E27FC236}">
                <a16:creationId xmlns:a16="http://schemas.microsoft.com/office/drawing/2014/main" id="{EF7D5401-E75A-4D8C-863D-121AED55492C}"/>
              </a:ext>
            </a:extLst>
          </p:cNvPr>
          <p:cNvSpPr txBox="1"/>
          <p:nvPr/>
        </p:nvSpPr>
        <p:spPr>
          <a:xfrm>
            <a:off x="6943725" y="3617811"/>
            <a:ext cx="4114800" cy="369332"/>
          </a:xfrm>
          <a:prstGeom prst="rect">
            <a:avLst/>
          </a:prstGeom>
          <a:noFill/>
        </p:spPr>
        <p:txBody>
          <a:bodyPr wrap="square" rtlCol="0">
            <a:spAutoFit/>
          </a:bodyPr>
          <a:lstStyle/>
          <a:p>
            <a:r>
              <a:rPr lang="en-US" dirty="0">
                <a:latin typeface="+mj-lt"/>
              </a:rPr>
              <a:t>=  minimize this to maximize the distance</a:t>
            </a:r>
            <a:endParaRPr lang="en-DE" dirty="0">
              <a:latin typeface="+mj-lt"/>
            </a:endParaRPr>
          </a:p>
        </p:txBody>
      </p:sp>
      <p:cxnSp>
        <p:nvCxnSpPr>
          <p:cNvPr id="20" name="Straight Arrow Connector 19">
            <a:extLst>
              <a:ext uri="{FF2B5EF4-FFF2-40B4-BE49-F238E27FC236}">
                <a16:creationId xmlns:a16="http://schemas.microsoft.com/office/drawing/2014/main" id="{F9F643DB-BAE7-4C25-8C02-647FB72D8916}"/>
              </a:ext>
            </a:extLst>
          </p:cNvPr>
          <p:cNvCxnSpPr>
            <a:cxnSpLocks/>
          </p:cNvCxnSpPr>
          <p:nvPr/>
        </p:nvCxnSpPr>
        <p:spPr>
          <a:xfrm>
            <a:off x="4486275" y="1828800"/>
            <a:ext cx="590550" cy="5810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A934482-8B8E-46BC-A450-952911EB7F04}"/>
              </a:ext>
            </a:extLst>
          </p:cNvPr>
          <p:cNvCxnSpPr>
            <a:cxnSpLocks/>
          </p:cNvCxnSpPr>
          <p:nvPr/>
        </p:nvCxnSpPr>
        <p:spPr>
          <a:xfrm>
            <a:off x="5196806" y="2378017"/>
            <a:ext cx="590550" cy="5810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5BB9ACD-CFE4-4B85-BE81-FFD836F4805F}"/>
              </a:ext>
            </a:extLst>
          </p:cNvPr>
          <p:cNvSpPr txBox="1"/>
          <p:nvPr/>
        </p:nvSpPr>
        <p:spPr>
          <a:xfrm>
            <a:off x="4653881" y="1770247"/>
            <a:ext cx="1085850" cy="369332"/>
          </a:xfrm>
          <a:prstGeom prst="rect">
            <a:avLst/>
          </a:prstGeom>
          <a:noFill/>
        </p:spPr>
        <p:txBody>
          <a:bodyPr wrap="square" rtlCol="0">
            <a:spAutoFit/>
          </a:bodyPr>
          <a:lstStyle/>
          <a:p>
            <a:r>
              <a:rPr lang="en-US" dirty="0">
                <a:latin typeface="+mj-lt"/>
              </a:rPr>
              <a:t>margin</a:t>
            </a:r>
            <a:endParaRPr lang="en-DE" dirty="0">
              <a:latin typeface="+mj-lt"/>
            </a:endParaRPr>
          </a:p>
        </p:txBody>
      </p:sp>
      <p:sp>
        <p:nvSpPr>
          <p:cNvPr id="24" name="TextBox 23">
            <a:extLst>
              <a:ext uri="{FF2B5EF4-FFF2-40B4-BE49-F238E27FC236}">
                <a16:creationId xmlns:a16="http://schemas.microsoft.com/office/drawing/2014/main" id="{AD0E39FE-DD9D-472F-ABAB-39EF40997692}"/>
              </a:ext>
            </a:extLst>
          </p:cNvPr>
          <p:cNvSpPr txBox="1"/>
          <p:nvPr/>
        </p:nvSpPr>
        <p:spPr>
          <a:xfrm>
            <a:off x="5331617" y="2279166"/>
            <a:ext cx="1085850" cy="369332"/>
          </a:xfrm>
          <a:prstGeom prst="rect">
            <a:avLst/>
          </a:prstGeom>
          <a:noFill/>
        </p:spPr>
        <p:txBody>
          <a:bodyPr wrap="square" rtlCol="0">
            <a:spAutoFit/>
          </a:bodyPr>
          <a:lstStyle/>
          <a:p>
            <a:r>
              <a:rPr lang="en-US" dirty="0">
                <a:latin typeface="+mj-lt"/>
              </a:rPr>
              <a:t>margin</a:t>
            </a:r>
            <a:endParaRPr lang="en-DE" dirty="0">
              <a:latin typeface="+mj-lt"/>
            </a:endParaRPr>
          </a:p>
        </p:txBody>
      </p:sp>
      <p:pic>
        <p:nvPicPr>
          <p:cNvPr id="26" name="Picture 25">
            <a:extLst>
              <a:ext uri="{FF2B5EF4-FFF2-40B4-BE49-F238E27FC236}">
                <a16:creationId xmlns:a16="http://schemas.microsoft.com/office/drawing/2014/main" id="{144B4D75-A331-4141-A601-9BF29C973EF6}"/>
              </a:ext>
            </a:extLst>
          </p:cNvPr>
          <p:cNvPicPr>
            <a:picLocks noChangeAspect="1"/>
          </p:cNvPicPr>
          <p:nvPr/>
        </p:nvPicPr>
        <p:blipFill rotWithShape="1">
          <a:blip r:embed="rId6"/>
          <a:srcRect l="-1" r="3638" b="17404"/>
          <a:stretch/>
        </p:blipFill>
        <p:spPr>
          <a:xfrm>
            <a:off x="5894385" y="4106076"/>
            <a:ext cx="1085850" cy="279218"/>
          </a:xfrm>
          <a:prstGeom prst="rect">
            <a:avLst/>
          </a:prstGeom>
        </p:spPr>
      </p:pic>
      <p:sp>
        <p:nvSpPr>
          <p:cNvPr id="28" name="TextBox 27">
            <a:extLst>
              <a:ext uri="{FF2B5EF4-FFF2-40B4-BE49-F238E27FC236}">
                <a16:creationId xmlns:a16="http://schemas.microsoft.com/office/drawing/2014/main" id="{65978050-1689-42FD-A0C5-72FA15F07D1A}"/>
              </a:ext>
            </a:extLst>
          </p:cNvPr>
          <p:cNvSpPr txBox="1"/>
          <p:nvPr/>
        </p:nvSpPr>
        <p:spPr>
          <a:xfrm>
            <a:off x="6943725" y="4062261"/>
            <a:ext cx="4114800" cy="369332"/>
          </a:xfrm>
          <a:prstGeom prst="rect">
            <a:avLst/>
          </a:prstGeom>
          <a:noFill/>
        </p:spPr>
        <p:txBody>
          <a:bodyPr wrap="square" rtlCol="0">
            <a:spAutoFit/>
          </a:bodyPr>
          <a:lstStyle/>
          <a:p>
            <a:r>
              <a:rPr lang="en-US" dirty="0">
                <a:latin typeface="+mj-lt"/>
              </a:rPr>
              <a:t>=  positive sample</a:t>
            </a:r>
            <a:endParaRPr lang="en-DE" dirty="0">
              <a:latin typeface="+mj-lt"/>
            </a:endParaRPr>
          </a:p>
        </p:txBody>
      </p:sp>
      <p:sp>
        <p:nvSpPr>
          <p:cNvPr id="29" name="TextBox 28">
            <a:extLst>
              <a:ext uri="{FF2B5EF4-FFF2-40B4-BE49-F238E27FC236}">
                <a16:creationId xmlns:a16="http://schemas.microsoft.com/office/drawing/2014/main" id="{BCDE9B8B-359E-43B0-AC76-C8CDFB7615EE}"/>
              </a:ext>
            </a:extLst>
          </p:cNvPr>
          <p:cNvSpPr txBox="1"/>
          <p:nvPr/>
        </p:nvSpPr>
        <p:spPr>
          <a:xfrm>
            <a:off x="6943725" y="4498673"/>
            <a:ext cx="4114800" cy="369332"/>
          </a:xfrm>
          <a:prstGeom prst="rect">
            <a:avLst/>
          </a:prstGeom>
          <a:noFill/>
        </p:spPr>
        <p:txBody>
          <a:bodyPr wrap="square" rtlCol="0">
            <a:spAutoFit/>
          </a:bodyPr>
          <a:lstStyle/>
          <a:p>
            <a:r>
              <a:rPr lang="en-US" dirty="0">
                <a:latin typeface="+mj-lt"/>
              </a:rPr>
              <a:t>=  negative sample</a:t>
            </a:r>
            <a:endParaRPr lang="en-DE" dirty="0">
              <a:latin typeface="+mj-lt"/>
            </a:endParaRPr>
          </a:p>
        </p:txBody>
      </p:sp>
      <p:pic>
        <p:nvPicPr>
          <p:cNvPr id="31" name="Picture 30">
            <a:extLst>
              <a:ext uri="{FF2B5EF4-FFF2-40B4-BE49-F238E27FC236}">
                <a16:creationId xmlns:a16="http://schemas.microsoft.com/office/drawing/2014/main" id="{94CAAA09-339A-4997-983E-4AC07CDB926E}"/>
              </a:ext>
            </a:extLst>
          </p:cNvPr>
          <p:cNvPicPr>
            <a:picLocks noChangeAspect="1"/>
          </p:cNvPicPr>
          <p:nvPr/>
        </p:nvPicPr>
        <p:blipFill>
          <a:blip r:embed="rId7"/>
          <a:stretch>
            <a:fillRect/>
          </a:stretch>
        </p:blipFill>
        <p:spPr>
          <a:xfrm>
            <a:off x="5818487" y="4584461"/>
            <a:ext cx="1184097" cy="256021"/>
          </a:xfrm>
          <a:prstGeom prst="rect">
            <a:avLst/>
          </a:prstGeom>
        </p:spPr>
      </p:pic>
    </p:spTree>
    <p:extLst>
      <p:ext uri="{BB962C8B-B14F-4D97-AF65-F5344CB8AC3E}">
        <p14:creationId xmlns:p14="http://schemas.microsoft.com/office/powerpoint/2010/main" val="3477734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23D3C-560F-4888-A8E9-6A572AB02B82}"/>
              </a:ext>
            </a:extLst>
          </p:cNvPr>
          <p:cNvSpPr>
            <a:spLocks noGrp="1"/>
          </p:cNvSpPr>
          <p:nvPr>
            <p:ph type="title"/>
          </p:nvPr>
        </p:nvSpPr>
        <p:spPr/>
        <p:txBody>
          <a:bodyPr/>
          <a:lstStyle/>
          <a:p>
            <a:r>
              <a:rPr lang="en-US" b="1" dirty="0"/>
              <a:t>SVM Mathematical Formulation</a:t>
            </a:r>
            <a:endParaRPr lang="en-DE" b="1" dirty="0"/>
          </a:p>
        </p:txBody>
      </p:sp>
      <p:sp>
        <p:nvSpPr>
          <p:cNvPr id="4" name="Date Placeholder 3">
            <a:extLst>
              <a:ext uri="{FF2B5EF4-FFF2-40B4-BE49-F238E27FC236}">
                <a16:creationId xmlns:a16="http://schemas.microsoft.com/office/drawing/2014/main" id="{44F22C6E-3B40-444C-A09E-725717A63D89}"/>
              </a:ext>
            </a:extLst>
          </p:cNvPr>
          <p:cNvSpPr>
            <a:spLocks noGrp="1"/>
          </p:cNvSpPr>
          <p:nvPr>
            <p:ph type="dt" sz="half" idx="10"/>
          </p:nvPr>
        </p:nvSpPr>
        <p:spPr/>
        <p:txBody>
          <a:bodyPr/>
          <a:lstStyle/>
          <a:p>
            <a:fld id="{1B452B71-597B-4A57-93F5-83A7E9182853}" type="datetime8">
              <a:rPr lang="en-DE" smtClean="0"/>
              <a:t>17/02/2019 16:33</a:t>
            </a:fld>
            <a:endParaRPr lang="en-DE"/>
          </a:p>
        </p:txBody>
      </p:sp>
      <p:sp>
        <p:nvSpPr>
          <p:cNvPr id="5" name="Footer Placeholder 4">
            <a:extLst>
              <a:ext uri="{FF2B5EF4-FFF2-40B4-BE49-F238E27FC236}">
                <a16:creationId xmlns:a16="http://schemas.microsoft.com/office/drawing/2014/main" id="{FB151768-E4B3-47D8-9832-EDDDC941046D}"/>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12B0BB6E-EE9F-4B95-AA15-5BAB10C9E8B1}"/>
              </a:ext>
            </a:extLst>
          </p:cNvPr>
          <p:cNvSpPr>
            <a:spLocks noGrp="1"/>
          </p:cNvSpPr>
          <p:nvPr>
            <p:ph type="sldNum" sz="quarter" idx="12"/>
          </p:nvPr>
        </p:nvSpPr>
        <p:spPr/>
        <p:txBody>
          <a:bodyPr/>
          <a:lstStyle/>
          <a:p>
            <a:fld id="{7D4919FD-6765-4C56-B921-71EDA625D260}" type="slidenum">
              <a:rPr lang="en-DE" smtClean="0"/>
              <a:t>11</a:t>
            </a:fld>
            <a:endParaRPr lang="en-DE"/>
          </a:p>
        </p:txBody>
      </p:sp>
      <p:pic>
        <p:nvPicPr>
          <p:cNvPr id="7" name="Picture 2" descr="SVM problem statement">
            <a:extLst>
              <a:ext uri="{FF2B5EF4-FFF2-40B4-BE49-F238E27FC236}">
                <a16:creationId xmlns:a16="http://schemas.microsoft.com/office/drawing/2014/main" id="{D3A39B24-9891-44C3-A97F-BE89584737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959" y="2078509"/>
            <a:ext cx="3038475" cy="8191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SVM problem statement dual">
            <a:hlinkClick r:id="rId4"/>
            <a:extLst>
              <a:ext uri="{FF2B5EF4-FFF2-40B4-BE49-F238E27FC236}">
                <a16:creationId xmlns:a16="http://schemas.microsoft.com/office/drawing/2014/main" id="{098F38CB-D6FD-49F7-9A71-E474A6CFE0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959" y="3475441"/>
            <a:ext cx="3629025" cy="13811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02CB3E3-D324-4DC0-BB3A-5FDF46EDD1D3}"/>
              </a:ext>
            </a:extLst>
          </p:cNvPr>
          <p:cNvSpPr txBox="1"/>
          <p:nvPr/>
        </p:nvSpPr>
        <p:spPr>
          <a:xfrm>
            <a:off x="809959" y="2997685"/>
            <a:ext cx="8876212" cy="615553"/>
          </a:xfrm>
          <a:prstGeom prst="rect">
            <a:avLst/>
          </a:prstGeom>
          <a:noFill/>
        </p:spPr>
        <p:txBody>
          <a:bodyPr wrap="none" rtlCol="0">
            <a:spAutoFit/>
          </a:bodyPr>
          <a:lstStyle/>
          <a:p>
            <a:r>
              <a:rPr lang="en-DE" altLang="en-DE" sz="1600" dirty="0">
                <a:solidFill>
                  <a:srgbClr val="454545"/>
                </a:solidFill>
                <a:latin typeface="+mj-lt"/>
              </a:rPr>
              <a:t>Lagrange primal problem statement (above) but solved by the dual version of problem statement</a:t>
            </a:r>
            <a:r>
              <a:rPr lang="en-US" altLang="en-DE" sz="1600" dirty="0">
                <a:solidFill>
                  <a:srgbClr val="454545"/>
                </a:solidFill>
                <a:latin typeface="+mj-lt"/>
              </a:rPr>
              <a:t> (below)</a:t>
            </a:r>
            <a:r>
              <a:rPr lang="en-DE" altLang="en-DE" sz="1600" dirty="0">
                <a:solidFill>
                  <a:srgbClr val="454545"/>
                </a:solidFill>
                <a:latin typeface="+mj-lt"/>
              </a:rPr>
              <a:t>:</a:t>
            </a:r>
            <a:endParaRPr lang="en-DE" altLang="en-DE" sz="1000" dirty="0">
              <a:latin typeface="+mj-lt"/>
            </a:endParaRPr>
          </a:p>
          <a:p>
            <a:endParaRPr lang="en-DE" dirty="0"/>
          </a:p>
        </p:txBody>
      </p:sp>
      <p:sp>
        <p:nvSpPr>
          <p:cNvPr id="10" name="TextBox 9">
            <a:extLst>
              <a:ext uri="{FF2B5EF4-FFF2-40B4-BE49-F238E27FC236}">
                <a16:creationId xmlns:a16="http://schemas.microsoft.com/office/drawing/2014/main" id="{A1BD1994-CA55-459C-90A8-4A80ECAB10B8}"/>
              </a:ext>
            </a:extLst>
          </p:cNvPr>
          <p:cNvSpPr txBox="1"/>
          <p:nvPr/>
        </p:nvSpPr>
        <p:spPr>
          <a:xfrm>
            <a:off x="809959" y="1690688"/>
            <a:ext cx="6457281" cy="338554"/>
          </a:xfrm>
          <a:prstGeom prst="rect">
            <a:avLst/>
          </a:prstGeom>
          <a:noFill/>
        </p:spPr>
        <p:txBody>
          <a:bodyPr wrap="none" rtlCol="0">
            <a:spAutoFit/>
          </a:bodyPr>
          <a:lstStyle/>
          <a:p>
            <a:r>
              <a:rPr lang="en-US" sz="1600" dirty="0">
                <a:latin typeface="+mj-lt"/>
              </a:rPr>
              <a:t>The problem state of SVM is a constrained optimization problem as follows:</a:t>
            </a:r>
            <a:endParaRPr lang="en-DE" sz="1600" dirty="0">
              <a:latin typeface="+mj-lt"/>
            </a:endParaRPr>
          </a:p>
        </p:txBody>
      </p:sp>
      <p:sp>
        <p:nvSpPr>
          <p:cNvPr id="11" name="TextBox 10">
            <a:extLst>
              <a:ext uri="{FF2B5EF4-FFF2-40B4-BE49-F238E27FC236}">
                <a16:creationId xmlns:a16="http://schemas.microsoft.com/office/drawing/2014/main" id="{D85C5F6C-1844-4A74-BEB9-012A8B5942BD}"/>
              </a:ext>
            </a:extLst>
          </p:cNvPr>
          <p:cNvSpPr txBox="1"/>
          <p:nvPr/>
        </p:nvSpPr>
        <p:spPr>
          <a:xfrm>
            <a:off x="838200" y="4920235"/>
            <a:ext cx="4733283" cy="615553"/>
          </a:xfrm>
          <a:prstGeom prst="rect">
            <a:avLst/>
          </a:prstGeom>
          <a:noFill/>
        </p:spPr>
        <p:txBody>
          <a:bodyPr wrap="none" rtlCol="0">
            <a:spAutoFit/>
          </a:bodyPr>
          <a:lstStyle/>
          <a:p>
            <a:r>
              <a:rPr lang="en-US" altLang="en-DE" sz="1600" dirty="0">
                <a:solidFill>
                  <a:srgbClr val="454545"/>
                </a:solidFill>
                <a:latin typeface="+mj-lt"/>
              </a:rPr>
              <a:t>This now reduces to a </a:t>
            </a:r>
            <a:r>
              <a:rPr lang="en-US" altLang="en-DE" sz="1600" b="1" dirty="0">
                <a:solidFill>
                  <a:srgbClr val="454545"/>
                </a:solidFill>
                <a:latin typeface="+mj-lt"/>
              </a:rPr>
              <a:t>Quadratic Optimization problem</a:t>
            </a:r>
            <a:endParaRPr lang="en-DE" altLang="en-DE" sz="1000" b="1" dirty="0">
              <a:latin typeface="+mj-lt"/>
            </a:endParaRPr>
          </a:p>
          <a:p>
            <a:endParaRPr lang="en-DE" dirty="0"/>
          </a:p>
        </p:txBody>
      </p:sp>
      <p:pic>
        <p:nvPicPr>
          <p:cNvPr id="3076" name="Picture 4" descr="Related image">
            <a:extLst>
              <a:ext uri="{FF2B5EF4-FFF2-40B4-BE49-F238E27FC236}">
                <a16:creationId xmlns:a16="http://schemas.microsoft.com/office/drawing/2014/main" id="{7D5FE877-F8F6-48B3-8B2B-544B2705A7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3018" y="3613238"/>
            <a:ext cx="153532" cy="16818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2884621-D60C-4963-B3B7-818BE65550F7}"/>
              </a:ext>
            </a:extLst>
          </p:cNvPr>
          <p:cNvSpPr txBox="1"/>
          <p:nvPr/>
        </p:nvSpPr>
        <p:spPr>
          <a:xfrm>
            <a:off x="7906550" y="3515688"/>
            <a:ext cx="2743200" cy="338554"/>
          </a:xfrm>
          <a:prstGeom prst="rect">
            <a:avLst/>
          </a:prstGeom>
          <a:noFill/>
        </p:spPr>
        <p:txBody>
          <a:bodyPr wrap="square" rtlCol="0">
            <a:spAutoFit/>
          </a:bodyPr>
          <a:lstStyle/>
          <a:p>
            <a:r>
              <a:rPr lang="en-US" sz="1600" dirty="0">
                <a:latin typeface="+mj-lt"/>
              </a:rPr>
              <a:t>= </a:t>
            </a:r>
            <a:r>
              <a:rPr lang="en-US" sz="1600" dirty="0" err="1">
                <a:latin typeface="+mj-lt"/>
              </a:rPr>
              <a:t>Lagrangian</a:t>
            </a:r>
            <a:r>
              <a:rPr lang="en-US" sz="1600" dirty="0">
                <a:latin typeface="+mj-lt"/>
              </a:rPr>
              <a:t> </a:t>
            </a:r>
            <a:r>
              <a:rPr lang="en-US" sz="1600" dirty="0" err="1">
                <a:latin typeface="+mj-lt"/>
              </a:rPr>
              <a:t>Multipler</a:t>
            </a:r>
            <a:endParaRPr lang="en-DE" sz="1600" dirty="0">
              <a:latin typeface="+mj-lt"/>
            </a:endParaRPr>
          </a:p>
        </p:txBody>
      </p:sp>
      <p:pic>
        <p:nvPicPr>
          <p:cNvPr id="15" name="Picture 4" descr="Related image">
            <a:extLst>
              <a:ext uri="{FF2B5EF4-FFF2-40B4-BE49-F238E27FC236}">
                <a16:creationId xmlns:a16="http://schemas.microsoft.com/office/drawing/2014/main" id="{6CA62871-9B35-42E3-90D9-80E318BD43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3018" y="4947325"/>
            <a:ext cx="153532" cy="16818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3D1C1CCA-1341-4A0C-B849-E9A38A80D8BC}"/>
              </a:ext>
            </a:extLst>
          </p:cNvPr>
          <p:cNvSpPr txBox="1"/>
          <p:nvPr/>
        </p:nvSpPr>
        <p:spPr>
          <a:xfrm>
            <a:off x="7906550" y="4845857"/>
            <a:ext cx="446875" cy="338554"/>
          </a:xfrm>
          <a:prstGeom prst="rect">
            <a:avLst/>
          </a:prstGeom>
          <a:noFill/>
        </p:spPr>
        <p:txBody>
          <a:bodyPr wrap="square" rtlCol="0">
            <a:spAutoFit/>
          </a:bodyPr>
          <a:lstStyle/>
          <a:p>
            <a:r>
              <a:rPr lang="en-US" sz="1600" dirty="0">
                <a:latin typeface="+mj-lt"/>
              </a:rPr>
              <a:t>&lt; </a:t>
            </a:r>
            <a:r>
              <a:rPr lang="en-US" sz="1600" b="1" dirty="0">
                <a:latin typeface="+mj-lt"/>
              </a:rPr>
              <a:t>C</a:t>
            </a:r>
            <a:endParaRPr lang="en-DE" sz="1600" b="1" dirty="0">
              <a:latin typeface="+mj-lt"/>
            </a:endParaRPr>
          </a:p>
        </p:txBody>
      </p:sp>
      <p:sp>
        <p:nvSpPr>
          <p:cNvPr id="17" name="TextBox 16">
            <a:extLst>
              <a:ext uri="{FF2B5EF4-FFF2-40B4-BE49-F238E27FC236}">
                <a16:creationId xmlns:a16="http://schemas.microsoft.com/office/drawing/2014/main" id="{7982B783-1247-4909-BB68-B62F06ADD9EB}"/>
              </a:ext>
            </a:extLst>
          </p:cNvPr>
          <p:cNvSpPr txBox="1"/>
          <p:nvPr/>
        </p:nvSpPr>
        <p:spPr>
          <a:xfrm>
            <a:off x="8314571" y="4845857"/>
            <a:ext cx="2743200" cy="338554"/>
          </a:xfrm>
          <a:prstGeom prst="rect">
            <a:avLst/>
          </a:prstGeom>
          <a:noFill/>
        </p:spPr>
        <p:txBody>
          <a:bodyPr wrap="square" rtlCol="0">
            <a:spAutoFit/>
          </a:bodyPr>
          <a:lstStyle/>
          <a:p>
            <a:r>
              <a:rPr lang="en-US" sz="1600" dirty="0">
                <a:latin typeface="+mj-lt"/>
              </a:rPr>
              <a:t>Sample is a support Vector</a:t>
            </a:r>
            <a:endParaRPr lang="en-DE" sz="1600" dirty="0">
              <a:latin typeface="+mj-lt"/>
            </a:endParaRPr>
          </a:p>
        </p:txBody>
      </p:sp>
      <p:sp>
        <p:nvSpPr>
          <p:cNvPr id="18" name="TextBox 17">
            <a:extLst>
              <a:ext uri="{FF2B5EF4-FFF2-40B4-BE49-F238E27FC236}">
                <a16:creationId xmlns:a16="http://schemas.microsoft.com/office/drawing/2014/main" id="{E018D2AC-98D0-40E8-AD32-DDFACF49A1A6}"/>
              </a:ext>
            </a:extLst>
          </p:cNvPr>
          <p:cNvSpPr txBox="1"/>
          <p:nvPr/>
        </p:nvSpPr>
        <p:spPr>
          <a:xfrm>
            <a:off x="7325570" y="4845857"/>
            <a:ext cx="446875" cy="338554"/>
          </a:xfrm>
          <a:prstGeom prst="rect">
            <a:avLst/>
          </a:prstGeom>
          <a:noFill/>
        </p:spPr>
        <p:txBody>
          <a:bodyPr wrap="square" rtlCol="0">
            <a:spAutoFit/>
          </a:bodyPr>
          <a:lstStyle/>
          <a:p>
            <a:r>
              <a:rPr lang="en-US" sz="1600" dirty="0">
                <a:latin typeface="+mj-lt"/>
              </a:rPr>
              <a:t>0 &lt;</a:t>
            </a:r>
            <a:endParaRPr lang="en-DE" sz="1600" dirty="0">
              <a:latin typeface="+mj-lt"/>
            </a:endParaRPr>
          </a:p>
        </p:txBody>
      </p:sp>
      <p:pic>
        <p:nvPicPr>
          <p:cNvPr id="22" name="Picture 4" descr="Related image">
            <a:extLst>
              <a:ext uri="{FF2B5EF4-FFF2-40B4-BE49-F238E27FC236}">
                <a16:creationId xmlns:a16="http://schemas.microsoft.com/office/drawing/2014/main" id="{9E8830CE-C20D-450D-8F17-284D40D3F6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3018" y="5277025"/>
            <a:ext cx="153532" cy="16818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F688993B-D47D-4734-96E0-8433A561316F}"/>
              </a:ext>
            </a:extLst>
          </p:cNvPr>
          <p:cNvSpPr txBox="1"/>
          <p:nvPr/>
        </p:nvSpPr>
        <p:spPr>
          <a:xfrm>
            <a:off x="7906550" y="5175557"/>
            <a:ext cx="446875" cy="338554"/>
          </a:xfrm>
          <a:prstGeom prst="rect">
            <a:avLst/>
          </a:prstGeom>
          <a:noFill/>
        </p:spPr>
        <p:txBody>
          <a:bodyPr wrap="square" rtlCol="0">
            <a:spAutoFit/>
          </a:bodyPr>
          <a:lstStyle/>
          <a:p>
            <a:r>
              <a:rPr lang="en-US" sz="1600" dirty="0">
                <a:latin typeface="+mj-lt"/>
              </a:rPr>
              <a:t>= 0</a:t>
            </a:r>
            <a:endParaRPr lang="en-DE" sz="1600" dirty="0">
              <a:latin typeface="+mj-lt"/>
            </a:endParaRPr>
          </a:p>
        </p:txBody>
      </p:sp>
      <p:sp>
        <p:nvSpPr>
          <p:cNvPr id="24" name="TextBox 23">
            <a:extLst>
              <a:ext uri="{FF2B5EF4-FFF2-40B4-BE49-F238E27FC236}">
                <a16:creationId xmlns:a16="http://schemas.microsoft.com/office/drawing/2014/main" id="{C83AB9CE-E31F-428B-9BD9-284ADE4DCADE}"/>
              </a:ext>
            </a:extLst>
          </p:cNvPr>
          <p:cNvSpPr txBox="1"/>
          <p:nvPr/>
        </p:nvSpPr>
        <p:spPr>
          <a:xfrm>
            <a:off x="8314571" y="5175557"/>
            <a:ext cx="2743200" cy="338554"/>
          </a:xfrm>
          <a:prstGeom prst="rect">
            <a:avLst/>
          </a:prstGeom>
          <a:noFill/>
        </p:spPr>
        <p:txBody>
          <a:bodyPr wrap="square" rtlCol="0">
            <a:spAutoFit/>
          </a:bodyPr>
          <a:lstStyle/>
          <a:p>
            <a:r>
              <a:rPr lang="en-US" sz="1600" dirty="0">
                <a:latin typeface="+mj-lt"/>
              </a:rPr>
              <a:t>Correctly labeled sample</a:t>
            </a:r>
            <a:endParaRPr lang="en-DE" sz="1600" dirty="0">
              <a:latin typeface="+mj-lt"/>
            </a:endParaRPr>
          </a:p>
        </p:txBody>
      </p:sp>
      <p:pic>
        <p:nvPicPr>
          <p:cNvPr id="25" name="Picture 4" descr="Related image">
            <a:extLst>
              <a:ext uri="{FF2B5EF4-FFF2-40B4-BE49-F238E27FC236}">
                <a16:creationId xmlns:a16="http://schemas.microsoft.com/office/drawing/2014/main" id="{BE678378-24E8-478E-90D1-BB27FEF712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3018" y="5603052"/>
            <a:ext cx="153532" cy="168187"/>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D7AAD105-6D74-47EC-9376-D60076B63E14}"/>
              </a:ext>
            </a:extLst>
          </p:cNvPr>
          <p:cNvSpPr txBox="1"/>
          <p:nvPr/>
        </p:nvSpPr>
        <p:spPr>
          <a:xfrm>
            <a:off x="7906550" y="5501584"/>
            <a:ext cx="446875" cy="338554"/>
          </a:xfrm>
          <a:prstGeom prst="rect">
            <a:avLst/>
          </a:prstGeom>
          <a:noFill/>
        </p:spPr>
        <p:txBody>
          <a:bodyPr wrap="square" rtlCol="0">
            <a:spAutoFit/>
          </a:bodyPr>
          <a:lstStyle/>
          <a:p>
            <a:r>
              <a:rPr lang="en-US" sz="1600" dirty="0">
                <a:latin typeface="+mj-lt"/>
              </a:rPr>
              <a:t>= </a:t>
            </a:r>
            <a:r>
              <a:rPr lang="en-US" sz="1600" b="1" dirty="0">
                <a:latin typeface="+mj-lt"/>
              </a:rPr>
              <a:t>C</a:t>
            </a:r>
            <a:endParaRPr lang="en-DE" sz="1600" b="1" dirty="0">
              <a:latin typeface="+mj-lt"/>
            </a:endParaRPr>
          </a:p>
        </p:txBody>
      </p:sp>
      <p:sp>
        <p:nvSpPr>
          <p:cNvPr id="27" name="TextBox 26">
            <a:extLst>
              <a:ext uri="{FF2B5EF4-FFF2-40B4-BE49-F238E27FC236}">
                <a16:creationId xmlns:a16="http://schemas.microsoft.com/office/drawing/2014/main" id="{19F26139-594B-491C-B287-77113679C988}"/>
              </a:ext>
            </a:extLst>
          </p:cNvPr>
          <p:cNvSpPr txBox="1"/>
          <p:nvPr/>
        </p:nvSpPr>
        <p:spPr>
          <a:xfrm>
            <a:off x="8314571" y="5501584"/>
            <a:ext cx="2743200" cy="338554"/>
          </a:xfrm>
          <a:prstGeom prst="rect">
            <a:avLst/>
          </a:prstGeom>
          <a:noFill/>
        </p:spPr>
        <p:txBody>
          <a:bodyPr wrap="square" rtlCol="0">
            <a:spAutoFit/>
          </a:bodyPr>
          <a:lstStyle/>
          <a:p>
            <a:r>
              <a:rPr lang="en-US" sz="1600" dirty="0">
                <a:latin typeface="+mj-lt"/>
              </a:rPr>
              <a:t>Incorrectly labeled sample</a:t>
            </a:r>
            <a:endParaRPr lang="en-DE" sz="1600" dirty="0">
              <a:latin typeface="+mj-lt"/>
            </a:endParaRPr>
          </a:p>
        </p:txBody>
      </p:sp>
      <p:sp>
        <p:nvSpPr>
          <p:cNvPr id="28" name="TextBox 27">
            <a:extLst>
              <a:ext uri="{FF2B5EF4-FFF2-40B4-BE49-F238E27FC236}">
                <a16:creationId xmlns:a16="http://schemas.microsoft.com/office/drawing/2014/main" id="{97FC8B18-F5F6-4711-9493-3F89605D077E}"/>
              </a:ext>
            </a:extLst>
          </p:cNvPr>
          <p:cNvSpPr txBox="1"/>
          <p:nvPr/>
        </p:nvSpPr>
        <p:spPr>
          <a:xfrm>
            <a:off x="7314914" y="4485493"/>
            <a:ext cx="2743200" cy="338554"/>
          </a:xfrm>
          <a:prstGeom prst="rect">
            <a:avLst/>
          </a:prstGeom>
          <a:noFill/>
        </p:spPr>
        <p:txBody>
          <a:bodyPr wrap="square" rtlCol="0">
            <a:spAutoFit/>
          </a:bodyPr>
          <a:lstStyle/>
          <a:p>
            <a:r>
              <a:rPr lang="en-US" sz="1600" b="1" dirty="0">
                <a:latin typeface="+mj-lt"/>
              </a:rPr>
              <a:t>KKT Conditions:</a:t>
            </a:r>
            <a:endParaRPr lang="en-DE" sz="1600" b="1" dirty="0">
              <a:latin typeface="+mj-lt"/>
            </a:endParaRPr>
          </a:p>
        </p:txBody>
      </p:sp>
      <p:sp>
        <p:nvSpPr>
          <p:cNvPr id="29" name="TextBox 28">
            <a:extLst>
              <a:ext uri="{FF2B5EF4-FFF2-40B4-BE49-F238E27FC236}">
                <a16:creationId xmlns:a16="http://schemas.microsoft.com/office/drawing/2014/main" id="{B2F1323E-3678-477C-A254-44FBE6588D34}"/>
              </a:ext>
            </a:extLst>
          </p:cNvPr>
          <p:cNvSpPr txBox="1"/>
          <p:nvPr/>
        </p:nvSpPr>
        <p:spPr>
          <a:xfrm>
            <a:off x="7687143" y="3852201"/>
            <a:ext cx="2743200" cy="338554"/>
          </a:xfrm>
          <a:prstGeom prst="rect">
            <a:avLst/>
          </a:prstGeom>
          <a:noFill/>
        </p:spPr>
        <p:txBody>
          <a:bodyPr wrap="square" rtlCol="0">
            <a:spAutoFit/>
          </a:bodyPr>
          <a:lstStyle/>
          <a:p>
            <a:r>
              <a:rPr lang="en-US" sz="1600" b="1" dirty="0">
                <a:latin typeface="+mj-lt"/>
              </a:rPr>
              <a:t>C</a:t>
            </a:r>
            <a:r>
              <a:rPr lang="en-US" sz="1600" dirty="0">
                <a:latin typeface="+mj-lt"/>
              </a:rPr>
              <a:t>  = Penalty Hyperparameter</a:t>
            </a:r>
            <a:endParaRPr lang="en-DE" sz="1600" dirty="0">
              <a:latin typeface="+mj-lt"/>
            </a:endParaRPr>
          </a:p>
        </p:txBody>
      </p:sp>
    </p:spTree>
    <p:extLst>
      <p:ext uri="{BB962C8B-B14F-4D97-AF65-F5344CB8AC3E}">
        <p14:creationId xmlns:p14="http://schemas.microsoft.com/office/powerpoint/2010/main" val="202844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P spid="16" grpId="0"/>
      <p:bldP spid="17" grpId="0"/>
      <p:bldP spid="18" grpId="0"/>
      <p:bldP spid="23" grpId="0"/>
      <p:bldP spid="24" grpId="0"/>
      <p:bldP spid="26" grpId="0"/>
      <p:bldP spid="27" grpId="0"/>
      <p:bldP spid="28"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DA3C-53B1-47E9-9588-6FF654BA3F52}"/>
              </a:ext>
            </a:extLst>
          </p:cNvPr>
          <p:cNvSpPr>
            <a:spLocks noGrp="1"/>
          </p:cNvSpPr>
          <p:nvPr>
            <p:ph type="title"/>
          </p:nvPr>
        </p:nvSpPr>
        <p:spPr/>
        <p:txBody>
          <a:bodyPr/>
          <a:lstStyle/>
          <a:p>
            <a:r>
              <a:rPr lang="en-US" b="1" dirty="0"/>
              <a:t>Solving the SVM Problem</a:t>
            </a:r>
            <a:endParaRPr lang="en-DE" b="1" dirty="0"/>
          </a:p>
        </p:txBody>
      </p:sp>
      <p:sp>
        <p:nvSpPr>
          <p:cNvPr id="3" name="Content Placeholder 2">
            <a:extLst>
              <a:ext uri="{FF2B5EF4-FFF2-40B4-BE49-F238E27FC236}">
                <a16:creationId xmlns:a16="http://schemas.microsoft.com/office/drawing/2014/main" id="{372CA6F0-9113-44AC-8459-6C8405A4F896}"/>
              </a:ext>
            </a:extLst>
          </p:cNvPr>
          <p:cNvSpPr>
            <a:spLocks noGrp="1"/>
          </p:cNvSpPr>
          <p:nvPr>
            <p:ph idx="1"/>
          </p:nvPr>
        </p:nvSpPr>
        <p:spPr>
          <a:xfrm>
            <a:off x="838200" y="1690688"/>
            <a:ext cx="10515600" cy="4351338"/>
          </a:xfrm>
        </p:spPr>
        <p:txBody>
          <a:bodyPr/>
          <a:lstStyle/>
          <a:p>
            <a:pPr marL="0" indent="0">
              <a:buNone/>
            </a:pPr>
            <a:r>
              <a:rPr lang="en-US" b="1" dirty="0">
                <a:latin typeface="+mj-lt"/>
              </a:rPr>
              <a:t>Quadratic Optimization Problem</a:t>
            </a:r>
          </a:p>
          <a:p>
            <a:pPr marL="0" indent="0">
              <a:buNone/>
            </a:pPr>
            <a:r>
              <a:rPr lang="en-US" sz="2000" dirty="0">
                <a:latin typeface="+mj-lt"/>
              </a:rPr>
              <a:t>Can be solved by  SGD, simplex, coordinate descent, gradient projection, cutting plane, interior point</a:t>
            </a:r>
            <a:r>
              <a:rPr lang="de-DE" sz="2000" dirty="0">
                <a:latin typeface="+mj-lt"/>
              </a:rPr>
              <a:t>- relatively complex, poor scaling and large setup times.</a:t>
            </a:r>
            <a:endParaRPr lang="en-US" sz="2000" dirty="0">
              <a:latin typeface="+mj-lt"/>
            </a:endParaRPr>
          </a:p>
          <a:p>
            <a:r>
              <a:rPr lang="en-US" sz="2000" dirty="0">
                <a:latin typeface="+mj-lt"/>
              </a:rPr>
              <a:t>SMO - Sequential Minimal Optimization</a:t>
            </a:r>
          </a:p>
          <a:p>
            <a:r>
              <a:rPr lang="en-US" sz="2000" dirty="0">
                <a:latin typeface="+mj-lt"/>
              </a:rPr>
              <a:t>Invented by John Platt in 1998 at Microsoft Research</a:t>
            </a:r>
          </a:p>
          <a:p>
            <a:r>
              <a:rPr lang="en-US" sz="2000" dirty="0" err="1">
                <a:latin typeface="+mj-lt"/>
              </a:rPr>
              <a:t>LibSVM</a:t>
            </a:r>
            <a:r>
              <a:rPr lang="en-US" sz="2000" dirty="0">
                <a:latin typeface="+mj-lt"/>
              </a:rPr>
              <a:t>, based on SMO - backbone of Sci Kit Learn</a:t>
            </a:r>
            <a:endParaRPr lang="en-DE" sz="2000" dirty="0">
              <a:latin typeface="+mj-lt"/>
            </a:endParaRPr>
          </a:p>
        </p:txBody>
      </p:sp>
      <p:sp>
        <p:nvSpPr>
          <p:cNvPr id="4" name="Date Placeholder 3">
            <a:extLst>
              <a:ext uri="{FF2B5EF4-FFF2-40B4-BE49-F238E27FC236}">
                <a16:creationId xmlns:a16="http://schemas.microsoft.com/office/drawing/2014/main" id="{7D79CEE3-3479-4B28-B689-1CEB873F22FE}"/>
              </a:ext>
            </a:extLst>
          </p:cNvPr>
          <p:cNvSpPr>
            <a:spLocks noGrp="1"/>
          </p:cNvSpPr>
          <p:nvPr>
            <p:ph type="dt" sz="half" idx="10"/>
          </p:nvPr>
        </p:nvSpPr>
        <p:spPr/>
        <p:txBody>
          <a:bodyPr/>
          <a:lstStyle/>
          <a:p>
            <a:fld id="{1B452B71-597B-4A57-93F5-83A7E9182853}" type="datetime8">
              <a:rPr lang="en-DE" smtClean="0"/>
              <a:t>17/02/2019 16:33</a:t>
            </a:fld>
            <a:endParaRPr lang="en-DE"/>
          </a:p>
        </p:txBody>
      </p:sp>
      <p:sp>
        <p:nvSpPr>
          <p:cNvPr id="5" name="Footer Placeholder 4">
            <a:extLst>
              <a:ext uri="{FF2B5EF4-FFF2-40B4-BE49-F238E27FC236}">
                <a16:creationId xmlns:a16="http://schemas.microsoft.com/office/drawing/2014/main" id="{29BCD1E3-02E4-45C4-95F5-172A7614FA0A}"/>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3F67568D-2802-4025-905B-E8E01F42F101}"/>
              </a:ext>
            </a:extLst>
          </p:cNvPr>
          <p:cNvSpPr>
            <a:spLocks noGrp="1"/>
          </p:cNvSpPr>
          <p:nvPr>
            <p:ph type="sldNum" sz="quarter" idx="12"/>
          </p:nvPr>
        </p:nvSpPr>
        <p:spPr/>
        <p:txBody>
          <a:bodyPr/>
          <a:lstStyle/>
          <a:p>
            <a:fld id="{7D4919FD-6765-4C56-B921-71EDA625D260}" type="slidenum">
              <a:rPr lang="en-DE" smtClean="0"/>
              <a:t>12</a:t>
            </a:fld>
            <a:endParaRPr lang="en-DE"/>
          </a:p>
        </p:txBody>
      </p:sp>
    </p:spTree>
    <p:extLst>
      <p:ext uri="{BB962C8B-B14F-4D97-AF65-F5344CB8AC3E}">
        <p14:creationId xmlns:p14="http://schemas.microsoft.com/office/powerpoint/2010/main" val="305187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3544D-E5F5-4458-827D-D90FA27B454B}"/>
              </a:ext>
            </a:extLst>
          </p:cNvPr>
          <p:cNvSpPr>
            <a:spLocks noGrp="1"/>
          </p:cNvSpPr>
          <p:nvPr>
            <p:ph type="title"/>
          </p:nvPr>
        </p:nvSpPr>
        <p:spPr/>
        <p:txBody>
          <a:bodyPr/>
          <a:lstStyle/>
          <a:p>
            <a:r>
              <a:rPr lang="en-US" b="1" dirty="0"/>
              <a:t>The SMO Algorithm</a:t>
            </a:r>
            <a:endParaRPr lang="en-DE" b="1" dirty="0"/>
          </a:p>
        </p:txBody>
      </p:sp>
      <p:sp>
        <p:nvSpPr>
          <p:cNvPr id="3" name="Content Placeholder 2">
            <a:extLst>
              <a:ext uri="{FF2B5EF4-FFF2-40B4-BE49-F238E27FC236}">
                <a16:creationId xmlns:a16="http://schemas.microsoft.com/office/drawing/2014/main" id="{F73DA4BC-EC9B-408A-89A4-349072F17D90}"/>
              </a:ext>
            </a:extLst>
          </p:cNvPr>
          <p:cNvSpPr>
            <a:spLocks noGrp="1"/>
          </p:cNvSpPr>
          <p:nvPr>
            <p:ph idx="1"/>
          </p:nvPr>
        </p:nvSpPr>
        <p:spPr>
          <a:xfrm>
            <a:off x="838200" y="4028953"/>
            <a:ext cx="5991808" cy="302849"/>
          </a:xfrm>
        </p:spPr>
        <p:txBody>
          <a:bodyPr>
            <a:noAutofit/>
          </a:bodyPr>
          <a:lstStyle/>
          <a:p>
            <a:pPr marL="0" indent="0">
              <a:buNone/>
            </a:pPr>
            <a:r>
              <a:rPr lang="en-US" sz="1800" dirty="0">
                <a:latin typeface="+mj-lt"/>
              </a:rPr>
              <a:t>For any two multipliers </a:t>
            </a:r>
            <a:r>
              <a:rPr lang="el-GR" sz="1800" dirty="0">
                <a:latin typeface="+mj-lt"/>
              </a:rPr>
              <a:t>α</a:t>
            </a:r>
            <a:r>
              <a:rPr lang="en-US" sz="1800" baseline="-25000" dirty="0">
                <a:latin typeface="+mj-lt"/>
              </a:rPr>
              <a:t>1</a:t>
            </a:r>
            <a:r>
              <a:rPr lang="en-US" sz="1800" dirty="0">
                <a:latin typeface="+mj-lt"/>
              </a:rPr>
              <a:t> </a:t>
            </a:r>
            <a:r>
              <a:rPr lang="el-GR" sz="1800" dirty="0">
                <a:latin typeface="+mj-lt"/>
              </a:rPr>
              <a:t>α</a:t>
            </a:r>
            <a:r>
              <a:rPr lang="en-US" sz="1800" baseline="-25000" dirty="0">
                <a:latin typeface="+mj-lt"/>
              </a:rPr>
              <a:t>2, </a:t>
            </a:r>
            <a:r>
              <a:rPr lang="en-US" sz="1800" dirty="0">
                <a:latin typeface="+mj-lt"/>
              </a:rPr>
              <a:t>the constraints are reduced to:</a:t>
            </a:r>
            <a:endParaRPr lang="en-DE" sz="1800" baseline="-25000" dirty="0">
              <a:latin typeface="+mj-lt"/>
            </a:endParaRPr>
          </a:p>
        </p:txBody>
      </p:sp>
      <p:sp>
        <p:nvSpPr>
          <p:cNvPr id="4" name="Date Placeholder 3">
            <a:extLst>
              <a:ext uri="{FF2B5EF4-FFF2-40B4-BE49-F238E27FC236}">
                <a16:creationId xmlns:a16="http://schemas.microsoft.com/office/drawing/2014/main" id="{9CB25FE2-E2C1-4F2C-8DAA-65434F41D834}"/>
              </a:ext>
            </a:extLst>
          </p:cNvPr>
          <p:cNvSpPr>
            <a:spLocks noGrp="1"/>
          </p:cNvSpPr>
          <p:nvPr>
            <p:ph type="dt" sz="half" idx="10"/>
          </p:nvPr>
        </p:nvSpPr>
        <p:spPr/>
        <p:txBody>
          <a:bodyPr/>
          <a:lstStyle/>
          <a:p>
            <a:fld id="{1B452B71-597B-4A57-93F5-83A7E9182853}" type="datetime8">
              <a:rPr lang="en-DE" smtClean="0"/>
              <a:t>17/02/2019 16:33</a:t>
            </a:fld>
            <a:endParaRPr lang="en-DE"/>
          </a:p>
        </p:txBody>
      </p:sp>
      <p:sp>
        <p:nvSpPr>
          <p:cNvPr id="5" name="Footer Placeholder 4">
            <a:extLst>
              <a:ext uri="{FF2B5EF4-FFF2-40B4-BE49-F238E27FC236}">
                <a16:creationId xmlns:a16="http://schemas.microsoft.com/office/drawing/2014/main" id="{22F06050-768D-4CAE-AC6A-9EAFFEF7953D}"/>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1EA437D6-BF2B-4BA3-A2DD-090B23124C98}"/>
              </a:ext>
            </a:extLst>
          </p:cNvPr>
          <p:cNvSpPr>
            <a:spLocks noGrp="1"/>
          </p:cNvSpPr>
          <p:nvPr>
            <p:ph type="sldNum" sz="quarter" idx="12"/>
          </p:nvPr>
        </p:nvSpPr>
        <p:spPr/>
        <p:txBody>
          <a:bodyPr/>
          <a:lstStyle/>
          <a:p>
            <a:fld id="{7D4919FD-6765-4C56-B921-71EDA625D260}" type="slidenum">
              <a:rPr lang="en-DE" smtClean="0"/>
              <a:t>13</a:t>
            </a:fld>
            <a:endParaRPr lang="en-DE" dirty="0"/>
          </a:p>
        </p:txBody>
      </p:sp>
      <p:sp>
        <p:nvSpPr>
          <p:cNvPr id="22" name="AutoShape 18" descr="0\leq \alpha _{1},\alpha _{2}\leq C,">
            <a:extLst>
              <a:ext uri="{FF2B5EF4-FFF2-40B4-BE49-F238E27FC236}">
                <a16:creationId xmlns:a16="http://schemas.microsoft.com/office/drawing/2014/main" id="{7BBB915A-F2A5-4614-B27F-79FCA14EDE0C}"/>
              </a:ext>
            </a:extLst>
          </p:cNvPr>
          <p:cNvSpPr>
            <a:spLocks noChangeAspect="1" noChangeArrowheads="1"/>
          </p:cNvSpPr>
          <p:nvPr/>
        </p:nvSpPr>
        <p:spPr bwMode="auto">
          <a:xfrm>
            <a:off x="196850" y="-4111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E"/>
          </a:p>
        </p:txBody>
      </p:sp>
      <p:sp>
        <p:nvSpPr>
          <p:cNvPr id="23" name="AutoShape 19" descr="y_{1}\alpha _{1}+y_{2}\alpha _{2}=k,">
            <a:extLst>
              <a:ext uri="{FF2B5EF4-FFF2-40B4-BE49-F238E27FC236}">
                <a16:creationId xmlns:a16="http://schemas.microsoft.com/office/drawing/2014/main" id="{A87F33AC-C0ED-445E-A311-8E8E467D2828}"/>
              </a:ext>
            </a:extLst>
          </p:cNvPr>
          <p:cNvSpPr>
            <a:spLocks noChangeAspect="1" noChangeArrowheads="1"/>
          </p:cNvSpPr>
          <p:nvPr/>
        </p:nvSpPr>
        <p:spPr bwMode="auto">
          <a:xfrm>
            <a:off x="196850" y="-1222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E"/>
          </a:p>
        </p:txBody>
      </p:sp>
      <p:pic>
        <p:nvPicPr>
          <p:cNvPr id="24" name="Picture 23">
            <a:extLst>
              <a:ext uri="{FF2B5EF4-FFF2-40B4-BE49-F238E27FC236}">
                <a16:creationId xmlns:a16="http://schemas.microsoft.com/office/drawing/2014/main" id="{6FD83EC7-8DCB-401F-87D3-60A95D340048}"/>
              </a:ext>
            </a:extLst>
          </p:cNvPr>
          <p:cNvPicPr>
            <a:picLocks noChangeAspect="1"/>
          </p:cNvPicPr>
          <p:nvPr/>
        </p:nvPicPr>
        <p:blipFill>
          <a:blip r:embed="rId2"/>
          <a:stretch>
            <a:fillRect/>
          </a:stretch>
        </p:blipFill>
        <p:spPr>
          <a:xfrm>
            <a:off x="838200" y="2318989"/>
            <a:ext cx="3147915" cy="1554841"/>
          </a:xfrm>
          <a:prstGeom prst="rect">
            <a:avLst/>
          </a:prstGeom>
        </p:spPr>
      </p:pic>
      <p:pic>
        <p:nvPicPr>
          <p:cNvPr id="25" name="Picture 24">
            <a:extLst>
              <a:ext uri="{FF2B5EF4-FFF2-40B4-BE49-F238E27FC236}">
                <a16:creationId xmlns:a16="http://schemas.microsoft.com/office/drawing/2014/main" id="{A9D17A33-45E9-4325-B8DC-9CEF5A67F590}"/>
              </a:ext>
            </a:extLst>
          </p:cNvPr>
          <p:cNvPicPr>
            <a:picLocks noChangeAspect="1"/>
          </p:cNvPicPr>
          <p:nvPr/>
        </p:nvPicPr>
        <p:blipFill>
          <a:blip r:embed="rId3"/>
          <a:stretch>
            <a:fillRect/>
          </a:stretch>
        </p:blipFill>
        <p:spPr>
          <a:xfrm>
            <a:off x="838200" y="4389072"/>
            <a:ext cx="1494452" cy="574789"/>
          </a:xfrm>
          <a:prstGeom prst="rect">
            <a:avLst/>
          </a:prstGeom>
        </p:spPr>
      </p:pic>
      <p:sp>
        <p:nvSpPr>
          <p:cNvPr id="26" name="TextBox 25">
            <a:extLst>
              <a:ext uri="{FF2B5EF4-FFF2-40B4-BE49-F238E27FC236}">
                <a16:creationId xmlns:a16="http://schemas.microsoft.com/office/drawing/2014/main" id="{7D7A4180-4350-4C9F-9812-CB8CECC54DEF}"/>
              </a:ext>
            </a:extLst>
          </p:cNvPr>
          <p:cNvSpPr txBox="1"/>
          <p:nvPr/>
        </p:nvSpPr>
        <p:spPr>
          <a:xfrm>
            <a:off x="7414436" y="1746479"/>
            <a:ext cx="3750907" cy="2585323"/>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mj-lt"/>
              </a:rPr>
              <a:t>Find a Lagrange multiplier </a:t>
            </a:r>
            <a:r>
              <a:rPr lang="el-GR" dirty="0">
                <a:latin typeface="+mj-lt"/>
              </a:rPr>
              <a:t> α</a:t>
            </a:r>
            <a:r>
              <a:rPr lang="en-US" baseline="-25000" dirty="0">
                <a:latin typeface="+mj-lt"/>
              </a:rPr>
              <a:t>1  </a:t>
            </a:r>
            <a:r>
              <a:rPr lang="en-US" dirty="0">
                <a:latin typeface="+mj-lt"/>
              </a:rPr>
              <a:t>that violates the </a:t>
            </a:r>
            <a:r>
              <a:rPr lang="en-US" dirty="0" err="1">
                <a:latin typeface="+mj-lt"/>
              </a:rPr>
              <a:t>Karush</a:t>
            </a:r>
            <a:r>
              <a:rPr lang="en-US" dirty="0">
                <a:latin typeface="+mj-lt"/>
              </a:rPr>
              <a:t>-Kuhn-Tucker Conditions for the optimization problem</a:t>
            </a:r>
          </a:p>
          <a:p>
            <a:pPr marL="285750" indent="-285750">
              <a:buFont typeface="Arial" panose="020B0604020202020204" pitchFamily="34" charset="0"/>
              <a:buChar char="•"/>
            </a:pPr>
            <a:r>
              <a:rPr lang="de-DE" dirty="0">
                <a:latin typeface="+mj-lt"/>
              </a:rPr>
              <a:t>Pick a second multiplier </a:t>
            </a:r>
            <a:r>
              <a:rPr lang="el-GR" dirty="0">
                <a:latin typeface="+mj-lt"/>
              </a:rPr>
              <a:t>α</a:t>
            </a:r>
            <a:r>
              <a:rPr lang="en-US" baseline="-25000" dirty="0">
                <a:latin typeface="+mj-lt"/>
              </a:rPr>
              <a:t>2  </a:t>
            </a:r>
            <a:r>
              <a:rPr lang="de-DE" dirty="0">
                <a:latin typeface="+mj-lt"/>
              </a:rPr>
              <a:t>and optimize the pair (</a:t>
            </a:r>
            <a:r>
              <a:rPr lang="el-GR" dirty="0">
                <a:latin typeface="+mj-lt"/>
              </a:rPr>
              <a:t>α</a:t>
            </a:r>
            <a:r>
              <a:rPr lang="en-US" baseline="-25000" dirty="0">
                <a:latin typeface="+mj-lt"/>
              </a:rPr>
              <a:t>1,</a:t>
            </a:r>
            <a:r>
              <a:rPr lang="el-GR" dirty="0">
                <a:latin typeface="+mj-lt"/>
              </a:rPr>
              <a:t>α</a:t>
            </a:r>
            <a:r>
              <a:rPr lang="en-US" baseline="-25000" dirty="0">
                <a:latin typeface="+mj-lt"/>
              </a:rPr>
              <a:t>2</a:t>
            </a:r>
            <a:r>
              <a:rPr lang="de-DE" dirty="0">
                <a:latin typeface="+mj-lt"/>
              </a:rPr>
              <a:t>)</a:t>
            </a:r>
            <a:endParaRPr lang="en-US" dirty="0">
              <a:latin typeface="+mj-lt"/>
            </a:endParaRPr>
          </a:p>
          <a:p>
            <a:pPr marL="285750" indent="-285750">
              <a:buFont typeface="Arial" panose="020B0604020202020204" pitchFamily="34" charset="0"/>
              <a:buChar char="•"/>
            </a:pPr>
            <a:r>
              <a:rPr lang="en-US" dirty="0">
                <a:latin typeface="+mj-lt"/>
              </a:rPr>
              <a:t>Repeat steps 1 and 2 until convergence.</a:t>
            </a:r>
          </a:p>
          <a:p>
            <a:endParaRPr lang="en-DE" dirty="0"/>
          </a:p>
        </p:txBody>
      </p:sp>
      <p:sp>
        <p:nvSpPr>
          <p:cNvPr id="31" name="TextBox 30">
            <a:extLst>
              <a:ext uri="{FF2B5EF4-FFF2-40B4-BE49-F238E27FC236}">
                <a16:creationId xmlns:a16="http://schemas.microsoft.com/office/drawing/2014/main" id="{FDC6CD43-EB69-4164-8840-1D4E5C7E4FD4}"/>
              </a:ext>
            </a:extLst>
          </p:cNvPr>
          <p:cNvSpPr txBox="1"/>
          <p:nvPr/>
        </p:nvSpPr>
        <p:spPr>
          <a:xfrm>
            <a:off x="838200" y="1748971"/>
            <a:ext cx="6576236" cy="615553"/>
          </a:xfrm>
          <a:prstGeom prst="rect">
            <a:avLst/>
          </a:prstGeom>
          <a:noFill/>
        </p:spPr>
        <p:txBody>
          <a:bodyPr wrap="square" rtlCol="0">
            <a:spAutoFit/>
          </a:bodyPr>
          <a:lstStyle/>
          <a:p>
            <a:r>
              <a:rPr lang="en-US" altLang="en-DE" dirty="0">
                <a:solidFill>
                  <a:srgbClr val="454545"/>
                </a:solidFill>
                <a:latin typeface="+mj-lt"/>
              </a:rPr>
              <a:t>T</a:t>
            </a:r>
            <a:r>
              <a:rPr lang="en-DE" altLang="en-DE" dirty="0">
                <a:solidFill>
                  <a:srgbClr val="454545"/>
                </a:solidFill>
                <a:latin typeface="+mj-lt"/>
              </a:rPr>
              <a:t>he dual version of </a:t>
            </a:r>
            <a:r>
              <a:rPr lang="en-US" altLang="en-DE" dirty="0">
                <a:solidFill>
                  <a:srgbClr val="454545"/>
                </a:solidFill>
                <a:latin typeface="+mj-lt"/>
              </a:rPr>
              <a:t>SVM </a:t>
            </a:r>
            <a:r>
              <a:rPr lang="en-DE" altLang="en-DE" dirty="0">
                <a:solidFill>
                  <a:srgbClr val="454545"/>
                </a:solidFill>
                <a:latin typeface="+mj-lt"/>
              </a:rPr>
              <a:t>problem statement:</a:t>
            </a:r>
            <a:endParaRPr lang="en-DE" altLang="en-DE" dirty="0">
              <a:latin typeface="+mj-lt"/>
            </a:endParaRPr>
          </a:p>
          <a:p>
            <a:endParaRPr lang="en-DE" sz="1600" dirty="0"/>
          </a:p>
        </p:txBody>
      </p:sp>
      <p:sp>
        <p:nvSpPr>
          <p:cNvPr id="32" name="Content Placeholder 2">
            <a:extLst>
              <a:ext uri="{FF2B5EF4-FFF2-40B4-BE49-F238E27FC236}">
                <a16:creationId xmlns:a16="http://schemas.microsoft.com/office/drawing/2014/main" id="{79F128F5-08A6-44EE-9F4F-275C92D842D6}"/>
              </a:ext>
            </a:extLst>
          </p:cNvPr>
          <p:cNvSpPr txBox="1">
            <a:spLocks/>
          </p:cNvSpPr>
          <p:nvPr/>
        </p:nvSpPr>
        <p:spPr>
          <a:xfrm>
            <a:off x="838200" y="5021131"/>
            <a:ext cx="5991808" cy="3028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mj-lt"/>
              </a:rPr>
              <a:t>Reduces the problem to minimize a </a:t>
            </a:r>
            <a:r>
              <a:rPr lang="en-US" sz="1800" b="1" dirty="0">
                <a:latin typeface="+mj-lt"/>
              </a:rPr>
              <a:t>one-dimensional quadratic function</a:t>
            </a:r>
            <a:r>
              <a:rPr lang="en-US" sz="1800" dirty="0">
                <a:latin typeface="+mj-lt"/>
              </a:rPr>
              <a:t>.</a:t>
            </a:r>
            <a:endParaRPr lang="en-DE" sz="1800" baseline="-25000" dirty="0">
              <a:latin typeface="+mj-lt"/>
            </a:endParaRPr>
          </a:p>
        </p:txBody>
      </p:sp>
      <p:cxnSp>
        <p:nvCxnSpPr>
          <p:cNvPr id="34" name="Straight Connector 33">
            <a:extLst>
              <a:ext uri="{FF2B5EF4-FFF2-40B4-BE49-F238E27FC236}">
                <a16:creationId xmlns:a16="http://schemas.microsoft.com/office/drawing/2014/main" id="{34804E19-83AA-40EC-9E37-C26153EEFA0A}"/>
              </a:ext>
            </a:extLst>
          </p:cNvPr>
          <p:cNvCxnSpPr>
            <a:cxnSpLocks/>
          </p:cNvCxnSpPr>
          <p:nvPr/>
        </p:nvCxnSpPr>
        <p:spPr>
          <a:xfrm>
            <a:off x="6962775" y="1828800"/>
            <a:ext cx="0" cy="374332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677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6" grpId="0"/>
      <p:bldP spid="31" grpId="0"/>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55FB9-EDA9-45A6-91D2-CB33496B4406}"/>
              </a:ext>
            </a:extLst>
          </p:cNvPr>
          <p:cNvSpPr>
            <a:spLocks noGrp="1"/>
          </p:cNvSpPr>
          <p:nvPr>
            <p:ph type="title"/>
          </p:nvPr>
        </p:nvSpPr>
        <p:spPr/>
        <p:txBody>
          <a:bodyPr/>
          <a:lstStyle/>
          <a:p>
            <a:r>
              <a:rPr lang="en-US" b="1" dirty="0"/>
              <a:t>Non Linearly Separable Data</a:t>
            </a:r>
            <a:endParaRPr lang="en-DE" b="1" dirty="0"/>
          </a:p>
        </p:txBody>
      </p:sp>
      <p:sp>
        <p:nvSpPr>
          <p:cNvPr id="4" name="Date Placeholder 3">
            <a:extLst>
              <a:ext uri="{FF2B5EF4-FFF2-40B4-BE49-F238E27FC236}">
                <a16:creationId xmlns:a16="http://schemas.microsoft.com/office/drawing/2014/main" id="{AC6172A4-0224-4DB2-97B8-11D7B178D916}"/>
              </a:ext>
            </a:extLst>
          </p:cNvPr>
          <p:cNvSpPr>
            <a:spLocks noGrp="1"/>
          </p:cNvSpPr>
          <p:nvPr>
            <p:ph type="dt" sz="half" idx="10"/>
          </p:nvPr>
        </p:nvSpPr>
        <p:spPr/>
        <p:txBody>
          <a:bodyPr/>
          <a:lstStyle/>
          <a:p>
            <a:fld id="{1B452B71-597B-4A57-93F5-83A7E9182853}" type="datetime8">
              <a:rPr lang="en-DE" smtClean="0"/>
              <a:t>17/02/2019 16:33</a:t>
            </a:fld>
            <a:endParaRPr lang="en-DE"/>
          </a:p>
        </p:txBody>
      </p:sp>
      <p:sp>
        <p:nvSpPr>
          <p:cNvPr id="5" name="Footer Placeholder 4">
            <a:extLst>
              <a:ext uri="{FF2B5EF4-FFF2-40B4-BE49-F238E27FC236}">
                <a16:creationId xmlns:a16="http://schemas.microsoft.com/office/drawing/2014/main" id="{C7DD171B-7E84-44C8-9301-F4448B26EF91}"/>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32542D3F-05F5-44F3-8FE7-ACCAED89A30F}"/>
              </a:ext>
            </a:extLst>
          </p:cNvPr>
          <p:cNvSpPr>
            <a:spLocks noGrp="1"/>
          </p:cNvSpPr>
          <p:nvPr>
            <p:ph type="sldNum" sz="quarter" idx="12"/>
          </p:nvPr>
        </p:nvSpPr>
        <p:spPr/>
        <p:txBody>
          <a:bodyPr/>
          <a:lstStyle/>
          <a:p>
            <a:fld id="{7D4919FD-6765-4C56-B921-71EDA625D260}" type="slidenum">
              <a:rPr lang="en-DE" smtClean="0"/>
              <a:t>14</a:t>
            </a:fld>
            <a:endParaRPr lang="en-DE"/>
          </a:p>
        </p:txBody>
      </p:sp>
      <p:pic>
        <p:nvPicPr>
          <p:cNvPr id="13316" name="Picture 4" descr="Image result for cats">
            <a:extLst>
              <a:ext uri="{FF2B5EF4-FFF2-40B4-BE49-F238E27FC236}">
                <a16:creationId xmlns:a16="http://schemas.microsoft.com/office/drawing/2014/main" id="{63530AAA-3B12-4BA9-ABB0-DE76CC776C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167" r="16667"/>
          <a:stretch/>
        </p:blipFill>
        <p:spPr bwMode="auto">
          <a:xfrm>
            <a:off x="504825" y="1889919"/>
            <a:ext cx="4010025"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Image result for cat with lion's mane">
            <a:extLst>
              <a:ext uri="{FF2B5EF4-FFF2-40B4-BE49-F238E27FC236}">
                <a16:creationId xmlns:a16="http://schemas.microsoft.com/office/drawing/2014/main" id="{B98F7E1C-80BF-4EF3-A94A-8DE23E87CC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0" y="1889919"/>
            <a:ext cx="3810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3322" name="Picture 10" descr="Image result for cat in abercrombie bag">
            <a:extLst>
              <a:ext uri="{FF2B5EF4-FFF2-40B4-BE49-F238E27FC236}">
                <a16:creationId xmlns:a16="http://schemas.microsoft.com/office/drawing/2014/main" id="{30C2B8D1-7152-420A-96F0-4F620D3833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9650" y="1889919"/>
            <a:ext cx="3048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0073B69-AE33-4C68-9A42-EBF74FB39424}"/>
              </a:ext>
            </a:extLst>
          </p:cNvPr>
          <p:cNvSpPr txBox="1"/>
          <p:nvPr/>
        </p:nvSpPr>
        <p:spPr>
          <a:xfrm>
            <a:off x="10153650" y="5699919"/>
            <a:ext cx="1603912" cy="276999"/>
          </a:xfrm>
          <a:prstGeom prst="rect">
            <a:avLst/>
          </a:prstGeom>
          <a:noFill/>
        </p:spPr>
        <p:txBody>
          <a:bodyPr wrap="square" rtlCol="0">
            <a:spAutoFit/>
          </a:bodyPr>
          <a:lstStyle/>
          <a:p>
            <a:r>
              <a:rPr lang="en-US" sz="1200" dirty="0">
                <a:latin typeface="+mj-lt"/>
              </a:rPr>
              <a:t>Source: Google Images</a:t>
            </a:r>
            <a:endParaRPr lang="en-DE" sz="1200" dirty="0">
              <a:latin typeface="+mj-lt"/>
            </a:endParaRPr>
          </a:p>
        </p:txBody>
      </p:sp>
      <p:pic>
        <p:nvPicPr>
          <p:cNvPr id="1026" name="Picture 2" descr="Image result for chat bubble">
            <a:extLst>
              <a:ext uri="{FF2B5EF4-FFF2-40B4-BE49-F238E27FC236}">
                <a16:creationId xmlns:a16="http://schemas.microsoft.com/office/drawing/2014/main" id="{31719EB9-89DD-4942-AC87-F49B48188D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9900" y="4269576"/>
            <a:ext cx="1352551" cy="10199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chat bubble">
            <a:extLst>
              <a:ext uri="{FF2B5EF4-FFF2-40B4-BE49-F238E27FC236}">
                <a16:creationId xmlns:a16="http://schemas.microsoft.com/office/drawing/2014/main" id="{3B4CD9CC-B896-430C-A5C7-C3E212119A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7124" y="1964526"/>
            <a:ext cx="1352551" cy="10199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chat bubble">
            <a:extLst>
              <a:ext uri="{FF2B5EF4-FFF2-40B4-BE49-F238E27FC236}">
                <a16:creationId xmlns:a16="http://schemas.microsoft.com/office/drawing/2014/main" id="{317A8E6B-BB2C-401F-B1C1-A41762305A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10848" y="1452551"/>
            <a:ext cx="1352551" cy="10199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4038137-DD35-40B5-AF2B-5B93B9691FF8}"/>
              </a:ext>
            </a:extLst>
          </p:cNvPr>
          <p:cNvSpPr txBox="1"/>
          <p:nvPr/>
        </p:nvSpPr>
        <p:spPr>
          <a:xfrm>
            <a:off x="3214689" y="4448175"/>
            <a:ext cx="1076322" cy="461665"/>
          </a:xfrm>
          <a:prstGeom prst="rect">
            <a:avLst/>
          </a:prstGeom>
          <a:noFill/>
        </p:spPr>
        <p:txBody>
          <a:bodyPr wrap="square" rtlCol="0">
            <a:spAutoFit/>
          </a:bodyPr>
          <a:lstStyle/>
          <a:p>
            <a:r>
              <a:rPr lang="en-US" sz="2400" b="1" dirty="0">
                <a:latin typeface="+mj-lt"/>
              </a:rPr>
              <a:t>meow</a:t>
            </a:r>
            <a:endParaRPr lang="en-DE" b="1" dirty="0">
              <a:latin typeface="+mj-lt"/>
            </a:endParaRPr>
          </a:p>
        </p:txBody>
      </p:sp>
      <p:sp>
        <p:nvSpPr>
          <p:cNvPr id="14" name="TextBox 13">
            <a:extLst>
              <a:ext uri="{FF2B5EF4-FFF2-40B4-BE49-F238E27FC236}">
                <a16:creationId xmlns:a16="http://schemas.microsoft.com/office/drawing/2014/main" id="{2E3BE459-53E3-42B8-86C2-21217EF0E273}"/>
              </a:ext>
            </a:extLst>
          </p:cNvPr>
          <p:cNvSpPr txBox="1"/>
          <p:nvPr/>
        </p:nvSpPr>
        <p:spPr>
          <a:xfrm>
            <a:off x="7681913" y="2158720"/>
            <a:ext cx="1076322" cy="461665"/>
          </a:xfrm>
          <a:prstGeom prst="rect">
            <a:avLst/>
          </a:prstGeom>
          <a:noFill/>
        </p:spPr>
        <p:txBody>
          <a:bodyPr wrap="square" rtlCol="0">
            <a:spAutoFit/>
          </a:bodyPr>
          <a:lstStyle/>
          <a:p>
            <a:r>
              <a:rPr lang="en-US" sz="2400" b="1" dirty="0">
                <a:latin typeface="+mj-lt"/>
              </a:rPr>
              <a:t>meow</a:t>
            </a:r>
            <a:endParaRPr lang="en-DE" b="1" dirty="0">
              <a:latin typeface="+mj-lt"/>
            </a:endParaRPr>
          </a:p>
        </p:txBody>
      </p:sp>
      <p:sp>
        <p:nvSpPr>
          <p:cNvPr id="15" name="TextBox 14">
            <a:extLst>
              <a:ext uri="{FF2B5EF4-FFF2-40B4-BE49-F238E27FC236}">
                <a16:creationId xmlns:a16="http://schemas.microsoft.com/office/drawing/2014/main" id="{098281DB-90FD-4A55-A189-F7A69CBD4A7C}"/>
              </a:ext>
            </a:extLst>
          </p:cNvPr>
          <p:cNvSpPr txBox="1"/>
          <p:nvPr/>
        </p:nvSpPr>
        <p:spPr>
          <a:xfrm>
            <a:off x="10815639" y="1624534"/>
            <a:ext cx="1076322" cy="461665"/>
          </a:xfrm>
          <a:prstGeom prst="rect">
            <a:avLst/>
          </a:prstGeom>
          <a:noFill/>
        </p:spPr>
        <p:txBody>
          <a:bodyPr wrap="square" rtlCol="0">
            <a:spAutoFit/>
          </a:bodyPr>
          <a:lstStyle/>
          <a:p>
            <a:r>
              <a:rPr lang="en-US" sz="2400" b="1" dirty="0">
                <a:latin typeface="+mj-lt"/>
              </a:rPr>
              <a:t>meow</a:t>
            </a:r>
            <a:endParaRPr lang="en-DE" b="1" dirty="0">
              <a:latin typeface="+mj-lt"/>
            </a:endParaRPr>
          </a:p>
        </p:txBody>
      </p:sp>
    </p:spTree>
    <p:extLst>
      <p:ext uri="{BB962C8B-B14F-4D97-AF65-F5344CB8AC3E}">
        <p14:creationId xmlns:p14="http://schemas.microsoft.com/office/powerpoint/2010/main" val="363934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3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3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C05C-7784-4C2D-A81B-DFF5A6F35859}"/>
              </a:ext>
            </a:extLst>
          </p:cNvPr>
          <p:cNvSpPr>
            <a:spLocks noGrp="1"/>
          </p:cNvSpPr>
          <p:nvPr>
            <p:ph type="title"/>
          </p:nvPr>
        </p:nvSpPr>
        <p:spPr/>
        <p:txBody>
          <a:bodyPr/>
          <a:lstStyle/>
          <a:p>
            <a:r>
              <a:rPr lang="en-US" b="1" dirty="0"/>
              <a:t>Outline</a:t>
            </a:r>
            <a:endParaRPr lang="en-DE" b="1" dirty="0"/>
          </a:p>
        </p:txBody>
      </p:sp>
      <p:sp>
        <p:nvSpPr>
          <p:cNvPr id="3" name="Content Placeholder 2">
            <a:extLst>
              <a:ext uri="{FF2B5EF4-FFF2-40B4-BE49-F238E27FC236}">
                <a16:creationId xmlns:a16="http://schemas.microsoft.com/office/drawing/2014/main" id="{797983C1-9368-4019-8A7C-F96E61C726D9}"/>
              </a:ext>
            </a:extLst>
          </p:cNvPr>
          <p:cNvSpPr>
            <a:spLocks noGrp="1"/>
          </p:cNvSpPr>
          <p:nvPr>
            <p:ph idx="1"/>
          </p:nvPr>
        </p:nvSpPr>
        <p:spPr>
          <a:xfrm>
            <a:off x="838200" y="1762125"/>
            <a:ext cx="10515600" cy="4351338"/>
          </a:xfrm>
        </p:spPr>
        <p:txBody>
          <a:bodyPr>
            <a:normAutofit/>
          </a:bodyPr>
          <a:lstStyle/>
          <a:p>
            <a:pPr marL="0" indent="0">
              <a:buNone/>
            </a:pPr>
            <a:r>
              <a:rPr lang="en-US" sz="2400" dirty="0">
                <a:solidFill>
                  <a:schemeClr val="bg2">
                    <a:lumMod val="90000"/>
                  </a:schemeClr>
                </a:solidFill>
                <a:latin typeface="+mj-lt"/>
              </a:rPr>
              <a:t>Introduction</a:t>
            </a:r>
          </a:p>
          <a:p>
            <a:pPr marL="0" indent="0">
              <a:buNone/>
            </a:pPr>
            <a:r>
              <a:rPr lang="en-US" sz="2400" dirty="0">
                <a:solidFill>
                  <a:schemeClr val="bg2">
                    <a:lumMod val="90000"/>
                  </a:schemeClr>
                </a:solidFill>
                <a:latin typeface="+mj-lt"/>
              </a:rPr>
              <a:t>Support Vector Machines</a:t>
            </a:r>
          </a:p>
          <a:p>
            <a:pPr marL="0" indent="0">
              <a:buNone/>
            </a:pPr>
            <a:r>
              <a:rPr lang="en-US" sz="2400" dirty="0">
                <a:solidFill>
                  <a:schemeClr val="bg2">
                    <a:lumMod val="90000"/>
                  </a:schemeClr>
                </a:solidFill>
                <a:latin typeface="+mj-lt"/>
              </a:rPr>
              <a:t>Solving the SVM Problem</a:t>
            </a:r>
          </a:p>
          <a:p>
            <a:pPr marL="0" indent="0">
              <a:buNone/>
            </a:pPr>
            <a:r>
              <a:rPr lang="en-US" sz="2400" b="1" dirty="0">
                <a:latin typeface="+mj-lt"/>
              </a:rPr>
              <a:t>The Kernel trick</a:t>
            </a:r>
          </a:p>
          <a:p>
            <a:pPr marL="0" indent="0">
              <a:buNone/>
            </a:pPr>
            <a:r>
              <a:rPr lang="en-US" sz="2400" dirty="0">
                <a:solidFill>
                  <a:schemeClr val="bg2">
                    <a:lumMod val="90000"/>
                  </a:schemeClr>
                </a:solidFill>
                <a:latin typeface="+mj-lt"/>
              </a:rPr>
              <a:t>Embedded Systems and Machine Learning</a:t>
            </a:r>
          </a:p>
          <a:p>
            <a:pPr marL="0" indent="0">
              <a:buNone/>
            </a:pPr>
            <a:r>
              <a:rPr lang="en-US" sz="2400" dirty="0">
                <a:solidFill>
                  <a:schemeClr val="bg2">
                    <a:lumMod val="90000"/>
                  </a:schemeClr>
                </a:solidFill>
                <a:latin typeface="+mj-lt"/>
              </a:rPr>
              <a:t>Incremental Learning and Approximations</a:t>
            </a:r>
          </a:p>
          <a:p>
            <a:pPr marL="0" indent="0">
              <a:buNone/>
            </a:pPr>
            <a:r>
              <a:rPr lang="en-US" sz="2400" dirty="0">
                <a:solidFill>
                  <a:schemeClr val="bg2">
                    <a:lumMod val="90000"/>
                  </a:schemeClr>
                </a:solidFill>
                <a:latin typeface="+mj-lt"/>
              </a:rPr>
              <a:t>System Architecture</a:t>
            </a:r>
          </a:p>
          <a:p>
            <a:pPr marL="0" indent="0">
              <a:buNone/>
            </a:pPr>
            <a:r>
              <a:rPr lang="en-US" sz="2400" dirty="0">
                <a:solidFill>
                  <a:schemeClr val="bg2">
                    <a:lumMod val="90000"/>
                  </a:schemeClr>
                </a:solidFill>
                <a:latin typeface="+mj-lt"/>
              </a:rPr>
              <a:t>Objectives and Timeline</a:t>
            </a:r>
          </a:p>
        </p:txBody>
      </p:sp>
      <p:sp>
        <p:nvSpPr>
          <p:cNvPr id="4" name="Date Placeholder 3">
            <a:extLst>
              <a:ext uri="{FF2B5EF4-FFF2-40B4-BE49-F238E27FC236}">
                <a16:creationId xmlns:a16="http://schemas.microsoft.com/office/drawing/2014/main" id="{71012767-BD7F-488B-8CB4-B64901930566}"/>
              </a:ext>
            </a:extLst>
          </p:cNvPr>
          <p:cNvSpPr>
            <a:spLocks noGrp="1"/>
          </p:cNvSpPr>
          <p:nvPr>
            <p:ph type="dt" sz="half" idx="10"/>
          </p:nvPr>
        </p:nvSpPr>
        <p:spPr/>
        <p:txBody>
          <a:bodyPr/>
          <a:lstStyle/>
          <a:p>
            <a:fld id="{1B452B71-597B-4A57-93F5-83A7E9182853}" type="datetime8">
              <a:rPr lang="en-DE" smtClean="0"/>
              <a:t>17/02/2019 16:33</a:t>
            </a:fld>
            <a:endParaRPr lang="en-DE"/>
          </a:p>
        </p:txBody>
      </p:sp>
      <p:sp>
        <p:nvSpPr>
          <p:cNvPr id="5" name="Footer Placeholder 4">
            <a:extLst>
              <a:ext uri="{FF2B5EF4-FFF2-40B4-BE49-F238E27FC236}">
                <a16:creationId xmlns:a16="http://schemas.microsoft.com/office/drawing/2014/main" id="{69C87A7E-A594-4555-9C69-B6A8D0CFAEB9}"/>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045A098C-8513-49E4-8B15-FD269DD2E837}"/>
              </a:ext>
            </a:extLst>
          </p:cNvPr>
          <p:cNvSpPr>
            <a:spLocks noGrp="1"/>
          </p:cNvSpPr>
          <p:nvPr>
            <p:ph type="sldNum" sz="quarter" idx="12"/>
          </p:nvPr>
        </p:nvSpPr>
        <p:spPr/>
        <p:txBody>
          <a:bodyPr/>
          <a:lstStyle/>
          <a:p>
            <a:fld id="{7D4919FD-6765-4C56-B921-71EDA625D260}" type="slidenum">
              <a:rPr lang="en-DE" smtClean="0"/>
              <a:t>15</a:t>
            </a:fld>
            <a:endParaRPr lang="en-DE"/>
          </a:p>
        </p:txBody>
      </p:sp>
    </p:spTree>
    <p:extLst>
      <p:ext uri="{BB962C8B-B14F-4D97-AF65-F5344CB8AC3E}">
        <p14:creationId xmlns:p14="http://schemas.microsoft.com/office/powerpoint/2010/main" val="3727371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6CBC-7F25-4EAE-B6AC-CC2B00F78529}"/>
              </a:ext>
            </a:extLst>
          </p:cNvPr>
          <p:cNvSpPr>
            <a:spLocks noGrp="1"/>
          </p:cNvSpPr>
          <p:nvPr>
            <p:ph type="title"/>
          </p:nvPr>
        </p:nvSpPr>
        <p:spPr/>
        <p:txBody>
          <a:bodyPr/>
          <a:lstStyle/>
          <a:p>
            <a:r>
              <a:rPr lang="en-US" b="1" dirty="0"/>
              <a:t>The Kernel Trick</a:t>
            </a:r>
            <a:endParaRPr lang="en-DE" b="1" dirty="0"/>
          </a:p>
        </p:txBody>
      </p:sp>
      <p:sp>
        <p:nvSpPr>
          <p:cNvPr id="4" name="Footer Placeholder 3">
            <a:extLst>
              <a:ext uri="{FF2B5EF4-FFF2-40B4-BE49-F238E27FC236}">
                <a16:creationId xmlns:a16="http://schemas.microsoft.com/office/drawing/2014/main" id="{FC7BD6B9-D648-42E9-84FD-827B176A6364}"/>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5" name="Slide Number Placeholder 4">
            <a:extLst>
              <a:ext uri="{FF2B5EF4-FFF2-40B4-BE49-F238E27FC236}">
                <a16:creationId xmlns:a16="http://schemas.microsoft.com/office/drawing/2014/main" id="{A6C20DB8-6251-4F32-9ABA-937B998E6DB7}"/>
              </a:ext>
            </a:extLst>
          </p:cNvPr>
          <p:cNvSpPr>
            <a:spLocks noGrp="1"/>
          </p:cNvSpPr>
          <p:nvPr>
            <p:ph type="sldNum" sz="quarter" idx="12"/>
          </p:nvPr>
        </p:nvSpPr>
        <p:spPr/>
        <p:txBody>
          <a:bodyPr/>
          <a:lstStyle/>
          <a:p>
            <a:fld id="{7D4919FD-6765-4C56-B921-71EDA625D260}" type="slidenum">
              <a:rPr lang="en-DE" smtClean="0"/>
              <a:t>16</a:t>
            </a:fld>
            <a:endParaRPr lang="en-DE"/>
          </a:p>
        </p:txBody>
      </p:sp>
      <p:pic>
        <p:nvPicPr>
          <p:cNvPr id="1026" name="Picture 2" descr="https://cdn-images-1.medium.com/max/800/0*ngkO1BblQXnOTcmr.png">
            <a:extLst>
              <a:ext uri="{FF2B5EF4-FFF2-40B4-BE49-F238E27FC236}">
                <a16:creationId xmlns:a16="http://schemas.microsoft.com/office/drawing/2014/main" id="{CA50A414-397C-46B8-A910-D34E9709C5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r="45704"/>
          <a:stretch/>
        </p:blipFill>
        <p:spPr bwMode="auto">
          <a:xfrm>
            <a:off x="559113" y="1888727"/>
            <a:ext cx="3972406" cy="341116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155063-2F48-4989-B53E-1F1AB36A01EF}"/>
              </a:ext>
            </a:extLst>
          </p:cNvPr>
          <p:cNvSpPr txBox="1"/>
          <p:nvPr/>
        </p:nvSpPr>
        <p:spPr>
          <a:xfrm>
            <a:off x="10030306" y="5116841"/>
            <a:ext cx="1333019" cy="276999"/>
          </a:xfrm>
          <a:prstGeom prst="rect">
            <a:avLst/>
          </a:prstGeom>
          <a:noFill/>
        </p:spPr>
        <p:txBody>
          <a:bodyPr wrap="square" rtlCol="0">
            <a:spAutoFit/>
          </a:bodyPr>
          <a:lstStyle/>
          <a:p>
            <a:r>
              <a:rPr lang="en-US" sz="1200" dirty="0">
                <a:latin typeface="+mj-lt"/>
              </a:rPr>
              <a:t>Source: Wikipedia</a:t>
            </a:r>
            <a:endParaRPr lang="en-DE" sz="1200" dirty="0">
              <a:latin typeface="+mj-lt"/>
            </a:endParaRPr>
          </a:p>
        </p:txBody>
      </p:sp>
      <p:pic>
        <p:nvPicPr>
          <p:cNvPr id="7" name="Picture 2" descr="https://cdn-images-1.medium.com/max/800/0*ngkO1BblQXnOTcmr.png">
            <a:extLst>
              <a:ext uri="{FF2B5EF4-FFF2-40B4-BE49-F238E27FC236}">
                <a16:creationId xmlns:a16="http://schemas.microsoft.com/office/drawing/2014/main" id="{E55669D2-6636-4581-B9EB-9132322BBD7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l="54547" r="15"/>
          <a:stretch/>
        </p:blipFill>
        <p:spPr bwMode="auto">
          <a:xfrm>
            <a:off x="4450314" y="1723419"/>
            <a:ext cx="3324225" cy="3411161"/>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id="{34EE39C2-24A5-4A4A-922D-5F5B44FD6326}"/>
              </a:ext>
            </a:extLst>
          </p:cNvPr>
          <p:cNvSpPr>
            <a:spLocks noGrp="1"/>
          </p:cNvSpPr>
          <p:nvPr>
            <p:ph type="dt" sz="half" idx="10"/>
          </p:nvPr>
        </p:nvSpPr>
        <p:spPr/>
        <p:txBody>
          <a:bodyPr/>
          <a:lstStyle/>
          <a:p>
            <a:fld id="{F8491D84-5269-4136-B688-6E02B567C000}" type="datetime8">
              <a:rPr lang="en-DE" smtClean="0"/>
              <a:t>17/02/2019 16:33</a:t>
            </a:fld>
            <a:endParaRPr lang="en-DE"/>
          </a:p>
        </p:txBody>
      </p:sp>
      <p:pic>
        <p:nvPicPr>
          <p:cNvPr id="9" name="Picture 2" descr="https://cdn-images-1.medium.com/max/800/0*ngkO1BblQXnOTcmr.png">
            <a:extLst>
              <a:ext uri="{FF2B5EF4-FFF2-40B4-BE49-F238E27FC236}">
                <a16:creationId xmlns:a16="http://schemas.microsoft.com/office/drawing/2014/main" id="{34B46706-AE38-421F-86A3-B076C69E9D6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l="54547" r="15"/>
          <a:stretch/>
        </p:blipFill>
        <p:spPr bwMode="auto">
          <a:xfrm>
            <a:off x="8010524" y="1698184"/>
            <a:ext cx="3324225" cy="341116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160CEE77-700D-480C-9AB2-7A443E103FE9}"/>
              </a:ext>
            </a:extLst>
          </p:cNvPr>
          <p:cNvCxnSpPr>
            <a:cxnSpLocks/>
          </p:cNvCxnSpPr>
          <p:nvPr/>
        </p:nvCxnSpPr>
        <p:spPr>
          <a:xfrm flipV="1">
            <a:off x="8972550" y="3355432"/>
            <a:ext cx="561975" cy="451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337DABC-FFC1-4310-9889-8DD7539053A1}"/>
              </a:ext>
            </a:extLst>
          </p:cNvPr>
          <p:cNvCxnSpPr>
            <a:cxnSpLocks/>
          </p:cNvCxnSpPr>
          <p:nvPr/>
        </p:nvCxnSpPr>
        <p:spPr>
          <a:xfrm>
            <a:off x="8972550" y="3806489"/>
            <a:ext cx="14001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F5D2567-29F0-497D-8773-D67670D8D41F}"/>
              </a:ext>
            </a:extLst>
          </p:cNvPr>
          <p:cNvCxnSpPr/>
          <p:nvPr/>
        </p:nvCxnSpPr>
        <p:spPr>
          <a:xfrm>
            <a:off x="9534525" y="3355432"/>
            <a:ext cx="13144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261BA1B-0DCC-4108-9822-AFF2AB91CC81}"/>
              </a:ext>
            </a:extLst>
          </p:cNvPr>
          <p:cNvCxnSpPr>
            <a:cxnSpLocks/>
          </p:cNvCxnSpPr>
          <p:nvPr/>
        </p:nvCxnSpPr>
        <p:spPr>
          <a:xfrm flipH="1">
            <a:off x="10372726" y="3355432"/>
            <a:ext cx="476249" cy="45105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331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2F0D4-A31F-4F1B-8F2E-3C3F04CC24BA}"/>
              </a:ext>
            </a:extLst>
          </p:cNvPr>
          <p:cNvSpPr>
            <a:spLocks noGrp="1"/>
          </p:cNvSpPr>
          <p:nvPr>
            <p:ph type="title"/>
          </p:nvPr>
        </p:nvSpPr>
        <p:spPr/>
        <p:txBody>
          <a:bodyPr/>
          <a:lstStyle/>
          <a:p>
            <a:r>
              <a:rPr lang="en-US" b="1" dirty="0"/>
              <a:t>The Kernel Trick</a:t>
            </a:r>
            <a:endParaRPr lang="en-DE" b="1" dirty="0"/>
          </a:p>
        </p:txBody>
      </p:sp>
      <p:sp>
        <p:nvSpPr>
          <p:cNvPr id="4" name="Date Placeholder 3">
            <a:extLst>
              <a:ext uri="{FF2B5EF4-FFF2-40B4-BE49-F238E27FC236}">
                <a16:creationId xmlns:a16="http://schemas.microsoft.com/office/drawing/2014/main" id="{C49D855D-8704-4446-B7F1-CDCF05A38A3D}"/>
              </a:ext>
            </a:extLst>
          </p:cNvPr>
          <p:cNvSpPr>
            <a:spLocks noGrp="1"/>
          </p:cNvSpPr>
          <p:nvPr>
            <p:ph type="dt" sz="half" idx="10"/>
          </p:nvPr>
        </p:nvSpPr>
        <p:spPr/>
        <p:txBody>
          <a:bodyPr/>
          <a:lstStyle/>
          <a:p>
            <a:fld id="{1B452B71-597B-4A57-93F5-83A7E9182853}" type="datetime8">
              <a:rPr lang="en-DE" smtClean="0"/>
              <a:t>17/02/2019 16:33</a:t>
            </a:fld>
            <a:endParaRPr lang="en-DE"/>
          </a:p>
        </p:txBody>
      </p:sp>
      <p:sp>
        <p:nvSpPr>
          <p:cNvPr id="5" name="Footer Placeholder 4">
            <a:extLst>
              <a:ext uri="{FF2B5EF4-FFF2-40B4-BE49-F238E27FC236}">
                <a16:creationId xmlns:a16="http://schemas.microsoft.com/office/drawing/2014/main" id="{4D6E9D9D-CF87-4EC6-81B9-79C9E92FF319}"/>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344D7C2C-88A6-4B37-969C-F017CBCB0BD2}"/>
              </a:ext>
            </a:extLst>
          </p:cNvPr>
          <p:cNvSpPr>
            <a:spLocks noGrp="1"/>
          </p:cNvSpPr>
          <p:nvPr>
            <p:ph type="sldNum" sz="quarter" idx="12"/>
          </p:nvPr>
        </p:nvSpPr>
        <p:spPr/>
        <p:txBody>
          <a:bodyPr/>
          <a:lstStyle/>
          <a:p>
            <a:fld id="{7D4919FD-6765-4C56-B921-71EDA625D260}" type="slidenum">
              <a:rPr lang="en-DE" smtClean="0"/>
              <a:t>17</a:t>
            </a:fld>
            <a:endParaRPr lang="en-DE"/>
          </a:p>
        </p:txBody>
      </p:sp>
      <p:pic>
        <p:nvPicPr>
          <p:cNvPr id="7" name="Picture 2" descr="https://cdn-images-1.medium.com/max/800/0*ngkO1BblQXnOTcmr.png">
            <a:extLst>
              <a:ext uri="{FF2B5EF4-FFF2-40B4-BE49-F238E27FC236}">
                <a16:creationId xmlns:a16="http://schemas.microsoft.com/office/drawing/2014/main" id="{680EF6FA-8A73-40A4-965F-E07FD80E9C7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r="45704"/>
          <a:stretch/>
        </p:blipFill>
        <p:spPr bwMode="auto">
          <a:xfrm>
            <a:off x="987980" y="1879202"/>
            <a:ext cx="3972406" cy="34111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cdn-images-1.medium.com/max/800/0*ngkO1BblQXnOTcmr.png">
            <a:extLst>
              <a:ext uri="{FF2B5EF4-FFF2-40B4-BE49-F238E27FC236}">
                <a16:creationId xmlns:a16="http://schemas.microsoft.com/office/drawing/2014/main" id="{30C40D95-F7B0-49C4-AD42-646F2075495D}"/>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l="54547" r="15"/>
          <a:stretch/>
        </p:blipFill>
        <p:spPr bwMode="auto">
          <a:xfrm>
            <a:off x="7231616" y="1911204"/>
            <a:ext cx="3324225" cy="341116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phi">
            <a:extLst>
              <a:ext uri="{FF2B5EF4-FFF2-40B4-BE49-F238E27FC236}">
                <a16:creationId xmlns:a16="http://schemas.microsoft.com/office/drawing/2014/main" id="{EB8C841D-7AB0-4512-A12F-4B5DF51C48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5975" y="2584058"/>
            <a:ext cx="533400" cy="533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4795F06-AD8D-4C19-934F-6DFDB92FE984}"/>
              </a:ext>
            </a:extLst>
          </p:cNvPr>
          <p:cNvSpPr txBox="1"/>
          <p:nvPr/>
        </p:nvSpPr>
        <p:spPr>
          <a:xfrm>
            <a:off x="1859758" y="5376133"/>
            <a:ext cx="2228850" cy="369332"/>
          </a:xfrm>
          <a:prstGeom prst="rect">
            <a:avLst/>
          </a:prstGeom>
          <a:noFill/>
        </p:spPr>
        <p:txBody>
          <a:bodyPr wrap="square" rtlCol="0">
            <a:spAutoFit/>
          </a:bodyPr>
          <a:lstStyle/>
          <a:p>
            <a:r>
              <a:rPr lang="en-US" dirty="0">
                <a:latin typeface="+mj-lt"/>
              </a:rPr>
              <a:t>Original sample space</a:t>
            </a:r>
            <a:endParaRPr lang="en-DE" dirty="0">
              <a:latin typeface="+mj-lt"/>
            </a:endParaRPr>
          </a:p>
        </p:txBody>
      </p:sp>
      <p:sp>
        <p:nvSpPr>
          <p:cNvPr id="15" name="TextBox 14">
            <a:extLst>
              <a:ext uri="{FF2B5EF4-FFF2-40B4-BE49-F238E27FC236}">
                <a16:creationId xmlns:a16="http://schemas.microsoft.com/office/drawing/2014/main" id="{03B89E14-EB0A-4C50-A9C5-1A56418821A6}"/>
              </a:ext>
            </a:extLst>
          </p:cNvPr>
          <p:cNvSpPr txBox="1"/>
          <p:nvPr/>
        </p:nvSpPr>
        <p:spPr>
          <a:xfrm>
            <a:off x="8153400" y="5376133"/>
            <a:ext cx="2228850" cy="369332"/>
          </a:xfrm>
          <a:prstGeom prst="rect">
            <a:avLst/>
          </a:prstGeom>
          <a:noFill/>
        </p:spPr>
        <p:txBody>
          <a:bodyPr wrap="square" rtlCol="0">
            <a:spAutoFit/>
          </a:bodyPr>
          <a:lstStyle/>
          <a:p>
            <a:r>
              <a:rPr lang="en-US" dirty="0">
                <a:latin typeface="+mj-lt"/>
              </a:rPr>
              <a:t>New feature space</a:t>
            </a:r>
            <a:endParaRPr lang="en-DE" dirty="0">
              <a:latin typeface="+mj-lt"/>
            </a:endParaRPr>
          </a:p>
        </p:txBody>
      </p:sp>
      <p:sp>
        <p:nvSpPr>
          <p:cNvPr id="13" name="TextBox 12">
            <a:extLst>
              <a:ext uri="{FF2B5EF4-FFF2-40B4-BE49-F238E27FC236}">
                <a16:creationId xmlns:a16="http://schemas.microsoft.com/office/drawing/2014/main" id="{9650C832-648B-443C-A88E-41E12F407996}"/>
              </a:ext>
            </a:extLst>
          </p:cNvPr>
          <p:cNvSpPr txBox="1"/>
          <p:nvPr/>
        </p:nvSpPr>
        <p:spPr>
          <a:xfrm>
            <a:off x="5688564" y="3150189"/>
            <a:ext cx="1628775" cy="369332"/>
          </a:xfrm>
          <a:prstGeom prst="rect">
            <a:avLst/>
          </a:prstGeom>
          <a:noFill/>
        </p:spPr>
        <p:txBody>
          <a:bodyPr wrap="square" rtlCol="0">
            <a:spAutoFit/>
          </a:bodyPr>
          <a:lstStyle/>
          <a:p>
            <a:r>
              <a:rPr lang="en-US" dirty="0">
                <a:latin typeface="+mj-lt"/>
              </a:rPr>
              <a:t>Function</a:t>
            </a:r>
            <a:endParaRPr lang="en-DE" dirty="0">
              <a:latin typeface="+mj-lt"/>
            </a:endParaRPr>
          </a:p>
        </p:txBody>
      </p:sp>
      <p:cxnSp>
        <p:nvCxnSpPr>
          <p:cNvPr id="16" name="Straight Arrow Connector 15">
            <a:extLst>
              <a:ext uri="{FF2B5EF4-FFF2-40B4-BE49-F238E27FC236}">
                <a16:creationId xmlns:a16="http://schemas.microsoft.com/office/drawing/2014/main" id="{0FC9179D-B6A3-4488-8082-65C376F44710}"/>
              </a:ext>
            </a:extLst>
          </p:cNvPr>
          <p:cNvCxnSpPr>
            <a:stCxn id="7" idx="3"/>
          </p:cNvCxnSpPr>
          <p:nvPr/>
        </p:nvCxnSpPr>
        <p:spPr>
          <a:xfrm>
            <a:off x="4960386" y="3584783"/>
            <a:ext cx="2356953" cy="61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58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51DF-0ECF-4F56-BD5F-3222D6B5300C}"/>
              </a:ext>
            </a:extLst>
          </p:cNvPr>
          <p:cNvSpPr>
            <a:spLocks noGrp="1"/>
          </p:cNvSpPr>
          <p:nvPr>
            <p:ph type="title"/>
          </p:nvPr>
        </p:nvSpPr>
        <p:spPr/>
        <p:txBody>
          <a:bodyPr/>
          <a:lstStyle/>
          <a:p>
            <a:r>
              <a:rPr lang="en-US" b="1" dirty="0"/>
              <a:t>The Kernel Trick</a:t>
            </a:r>
            <a:endParaRPr lang="en-DE" b="1" dirty="0"/>
          </a:p>
        </p:txBody>
      </p:sp>
      <p:sp>
        <p:nvSpPr>
          <p:cNvPr id="4" name="Date Placeholder 3">
            <a:extLst>
              <a:ext uri="{FF2B5EF4-FFF2-40B4-BE49-F238E27FC236}">
                <a16:creationId xmlns:a16="http://schemas.microsoft.com/office/drawing/2014/main" id="{D627A042-6F4E-4AC0-A143-7948B1EB6B3E}"/>
              </a:ext>
            </a:extLst>
          </p:cNvPr>
          <p:cNvSpPr>
            <a:spLocks noGrp="1"/>
          </p:cNvSpPr>
          <p:nvPr>
            <p:ph type="dt" sz="half" idx="10"/>
          </p:nvPr>
        </p:nvSpPr>
        <p:spPr/>
        <p:txBody>
          <a:bodyPr/>
          <a:lstStyle/>
          <a:p>
            <a:fld id="{1B452B71-597B-4A57-93F5-83A7E9182853}" type="datetime8">
              <a:rPr lang="en-DE" smtClean="0"/>
              <a:t>17/02/2019 16:33</a:t>
            </a:fld>
            <a:endParaRPr lang="en-DE"/>
          </a:p>
        </p:txBody>
      </p:sp>
      <p:sp>
        <p:nvSpPr>
          <p:cNvPr id="5" name="Footer Placeholder 4">
            <a:extLst>
              <a:ext uri="{FF2B5EF4-FFF2-40B4-BE49-F238E27FC236}">
                <a16:creationId xmlns:a16="http://schemas.microsoft.com/office/drawing/2014/main" id="{97A459A1-D4E9-461A-88D7-15C5049DCDC4}"/>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B8B72808-66DD-473C-9023-B11738C4D879}"/>
              </a:ext>
            </a:extLst>
          </p:cNvPr>
          <p:cNvSpPr>
            <a:spLocks noGrp="1"/>
          </p:cNvSpPr>
          <p:nvPr>
            <p:ph type="sldNum" sz="quarter" idx="12"/>
          </p:nvPr>
        </p:nvSpPr>
        <p:spPr/>
        <p:txBody>
          <a:bodyPr/>
          <a:lstStyle/>
          <a:p>
            <a:fld id="{7D4919FD-6765-4C56-B921-71EDA625D260}" type="slidenum">
              <a:rPr lang="en-DE" smtClean="0"/>
              <a:t>18</a:t>
            </a:fld>
            <a:endParaRPr lang="en-DE" dirty="0"/>
          </a:p>
        </p:txBody>
      </p:sp>
      <p:sp>
        <p:nvSpPr>
          <p:cNvPr id="7" name="TextBox 6">
            <a:extLst>
              <a:ext uri="{FF2B5EF4-FFF2-40B4-BE49-F238E27FC236}">
                <a16:creationId xmlns:a16="http://schemas.microsoft.com/office/drawing/2014/main" id="{8329EF7C-F504-45FA-BC92-4A04245E8612}"/>
              </a:ext>
            </a:extLst>
          </p:cNvPr>
          <p:cNvSpPr txBox="1"/>
          <p:nvPr/>
        </p:nvSpPr>
        <p:spPr>
          <a:xfrm>
            <a:off x="1233487" y="1690688"/>
            <a:ext cx="9725025" cy="1200329"/>
          </a:xfrm>
          <a:prstGeom prst="rect">
            <a:avLst/>
          </a:prstGeom>
          <a:noFill/>
        </p:spPr>
        <p:txBody>
          <a:bodyPr wrap="square" rtlCol="0">
            <a:spAutoFit/>
          </a:bodyPr>
          <a:lstStyle/>
          <a:p>
            <a:r>
              <a:rPr lang="en-US" i="1" dirty="0">
                <a:latin typeface="+mj-lt"/>
              </a:rPr>
              <a:t>“If an algorithm is described solely in terms of inner products in input space then it can be lifted into feature space by replacing occurrences of those inner products by </a:t>
            </a:r>
            <a:r>
              <a:rPr lang="en-US" b="1" i="1" dirty="0">
                <a:latin typeface="+mj-lt"/>
              </a:rPr>
              <a:t>k(</a:t>
            </a:r>
            <a:r>
              <a:rPr lang="en-US" b="1" i="1" dirty="0" err="1">
                <a:latin typeface="+mj-lt"/>
              </a:rPr>
              <a:t>x,x</a:t>
            </a:r>
            <a:r>
              <a:rPr lang="en-US" b="1" i="1" dirty="0">
                <a:latin typeface="+mj-lt"/>
              </a:rPr>
              <a:t>’); </a:t>
            </a:r>
            <a:r>
              <a:rPr lang="en-US" i="1" dirty="0">
                <a:latin typeface="+mj-lt"/>
              </a:rPr>
              <a:t>this is sometimes called the kernel trick.”</a:t>
            </a:r>
          </a:p>
          <a:p>
            <a:r>
              <a:rPr lang="en-US" i="1" dirty="0">
                <a:latin typeface="+mj-lt"/>
              </a:rPr>
              <a:t>- </a:t>
            </a:r>
            <a:r>
              <a:rPr lang="en-US" b="1" dirty="0">
                <a:latin typeface="+mj-lt"/>
              </a:rPr>
              <a:t>Rasmussen and Williams, </a:t>
            </a:r>
            <a:r>
              <a:rPr lang="en-US" i="1" dirty="0">
                <a:latin typeface="+mj-lt"/>
              </a:rPr>
              <a:t>“Gaussian Processes for Machine Learning,” </a:t>
            </a:r>
            <a:r>
              <a:rPr lang="en-US" dirty="0">
                <a:latin typeface="+mj-lt"/>
              </a:rPr>
              <a:t>MIT press, 2006.</a:t>
            </a:r>
            <a:endParaRPr lang="en-DE" dirty="0">
              <a:latin typeface="+mj-lt"/>
            </a:endParaRPr>
          </a:p>
        </p:txBody>
      </p:sp>
      <p:sp>
        <p:nvSpPr>
          <p:cNvPr id="8" name="TextBox 7">
            <a:extLst>
              <a:ext uri="{FF2B5EF4-FFF2-40B4-BE49-F238E27FC236}">
                <a16:creationId xmlns:a16="http://schemas.microsoft.com/office/drawing/2014/main" id="{AFDF82C9-2A9A-4528-A0DC-C8938D5E78F3}"/>
              </a:ext>
            </a:extLst>
          </p:cNvPr>
          <p:cNvSpPr txBox="1"/>
          <p:nvPr/>
        </p:nvSpPr>
        <p:spPr>
          <a:xfrm>
            <a:off x="3257549" y="3792686"/>
            <a:ext cx="5676900" cy="461665"/>
          </a:xfrm>
          <a:prstGeom prst="rect">
            <a:avLst/>
          </a:prstGeom>
          <a:noFill/>
        </p:spPr>
        <p:txBody>
          <a:bodyPr wrap="square" rtlCol="0">
            <a:spAutoFit/>
          </a:bodyPr>
          <a:lstStyle/>
          <a:p>
            <a:pPr algn="ctr"/>
            <a:r>
              <a:rPr lang="el-GR" sz="2400" dirty="0"/>
              <a:t>Φ</a:t>
            </a:r>
            <a:r>
              <a:rPr lang="en-US" sz="2400" dirty="0"/>
              <a:t>(X</a:t>
            </a:r>
            <a:r>
              <a:rPr lang="en-US" sz="2400" baseline="-25000" dirty="0"/>
              <a:t>i</a:t>
            </a:r>
            <a:r>
              <a:rPr lang="en-US" sz="2400" dirty="0"/>
              <a:t>)</a:t>
            </a:r>
            <a:r>
              <a:rPr lang="el-GR" sz="2400" dirty="0"/>
              <a:t> </a:t>
            </a:r>
            <a:r>
              <a:rPr lang="en-US" sz="2400" baseline="30000" dirty="0"/>
              <a:t>T</a:t>
            </a:r>
            <a:r>
              <a:rPr lang="en-US" sz="2400" b="1" dirty="0"/>
              <a:t>.</a:t>
            </a:r>
            <a:r>
              <a:rPr lang="en-US" sz="2400" dirty="0"/>
              <a:t> </a:t>
            </a:r>
            <a:r>
              <a:rPr lang="el-GR" sz="2400" dirty="0"/>
              <a:t>Φ</a:t>
            </a:r>
            <a:r>
              <a:rPr lang="en-US" sz="2400" dirty="0"/>
              <a:t>(</a:t>
            </a:r>
            <a:r>
              <a:rPr lang="en-US" sz="2400" dirty="0" err="1"/>
              <a:t>X</a:t>
            </a:r>
            <a:r>
              <a:rPr lang="en-US" sz="2400" baseline="-25000" dirty="0" err="1"/>
              <a:t>j</a:t>
            </a:r>
            <a:r>
              <a:rPr lang="en-US" sz="2400" dirty="0"/>
              <a:t>) = K(</a:t>
            </a:r>
            <a:r>
              <a:rPr lang="en-US" sz="2400" dirty="0" err="1"/>
              <a:t>X</a:t>
            </a:r>
            <a:r>
              <a:rPr lang="en-US" sz="2400" baseline="-25000" dirty="0" err="1"/>
              <a:t>i</a:t>
            </a:r>
            <a:r>
              <a:rPr lang="en-US" sz="2400" baseline="30000" dirty="0" err="1"/>
              <a:t>T</a:t>
            </a:r>
            <a:r>
              <a:rPr lang="en-US" sz="2400" dirty="0" err="1"/>
              <a:t>,X</a:t>
            </a:r>
            <a:r>
              <a:rPr lang="en-US" sz="2400" baseline="-25000" dirty="0" err="1"/>
              <a:t>j</a:t>
            </a:r>
            <a:r>
              <a:rPr lang="en-US" sz="2400" dirty="0"/>
              <a:t>)</a:t>
            </a:r>
            <a:endParaRPr lang="en-DE" sz="2400" dirty="0"/>
          </a:p>
        </p:txBody>
      </p:sp>
    </p:spTree>
    <p:extLst>
      <p:ext uri="{BB962C8B-B14F-4D97-AF65-F5344CB8AC3E}">
        <p14:creationId xmlns:p14="http://schemas.microsoft.com/office/powerpoint/2010/main" val="15625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654BE2C-C541-4192-A132-679FA9B6E71A}"/>
              </a:ext>
            </a:extLst>
          </p:cNvPr>
          <p:cNvPicPr>
            <a:picLocks noChangeAspect="1"/>
          </p:cNvPicPr>
          <p:nvPr/>
        </p:nvPicPr>
        <p:blipFill>
          <a:blip r:embed="rId3"/>
          <a:stretch>
            <a:fillRect/>
          </a:stretch>
        </p:blipFill>
        <p:spPr>
          <a:xfrm>
            <a:off x="6422845" y="2971006"/>
            <a:ext cx="3461109" cy="1663348"/>
          </a:xfrm>
          <a:prstGeom prst="rect">
            <a:avLst/>
          </a:prstGeom>
        </p:spPr>
      </p:pic>
      <p:sp>
        <p:nvSpPr>
          <p:cNvPr id="2" name="Title 1">
            <a:extLst>
              <a:ext uri="{FF2B5EF4-FFF2-40B4-BE49-F238E27FC236}">
                <a16:creationId xmlns:a16="http://schemas.microsoft.com/office/drawing/2014/main" id="{1D90E239-76B8-4D17-B37C-4DF9C3FED8F7}"/>
              </a:ext>
            </a:extLst>
          </p:cNvPr>
          <p:cNvSpPr>
            <a:spLocks noGrp="1"/>
          </p:cNvSpPr>
          <p:nvPr>
            <p:ph type="title"/>
          </p:nvPr>
        </p:nvSpPr>
        <p:spPr>
          <a:xfrm>
            <a:off x="838200" y="365125"/>
            <a:ext cx="10515600" cy="1325563"/>
          </a:xfrm>
        </p:spPr>
        <p:txBody>
          <a:bodyPr/>
          <a:lstStyle/>
          <a:p>
            <a:r>
              <a:rPr lang="en-US" b="1" dirty="0"/>
              <a:t>The Kernel Trick in SVM</a:t>
            </a:r>
            <a:endParaRPr lang="en-DE" b="1" dirty="0"/>
          </a:p>
        </p:txBody>
      </p:sp>
      <p:sp>
        <p:nvSpPr>
          <p:cNvPr id="4" name="Footer Placeholder 3">
            <a:extLst>
              <a:ext uri="{FF2B5EF4-FFF2-40B4-BE49-F238E27FC236}">
                <a16:creationId xmlns:a16="http://schemas.microsoft.com/office/drawing/2014/main" id="{36392CEA-1ACC-40AB-A66F-EBD74E1AC2B1}"/>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5" name="Slide Number Placeholder 4">
            <a:extLst>
              <a:ext uri="{FF2B5EF4-FFF2-40B4-BE49-F238E27FC236}">
                <a16:creationId xmlns:a16="http://schemas.microsoft.com/office/drawing/2014/main" id="{F0947157-FFCC-4C29-BAF9-68A3E3B7FCD5}"/>
              </a:ext>
            </a:extLst>
          </p:cNvPr>
          <p:cNvSpPr>
            <a:spLocks noGrp="1"/>
          </p:cNvSpPr>
          <p:nvPr>
            <p:ph type="sldNum" sz="quarter" idx="12"/>
          </p:nvPr>
        </p:nvSpPr>
        <p:spPr/>
        <p:txBody>
          <a:bodyPr/>
          <a:lstStyle/>
          <a:p>
            <a:fld id="{7D4919FD-6765-4C56-B921-71EDA625D260}" type="slidenum">
              <a:rPr lang="en-DE" smtClean="0"/>
              <a:t>19</a:t>
            </a:fld>
            <a:endParaRPr lang="en-DE"/>
          </a:p>
        </p:txBody>
      </p:sp>
      <p:sp>
        <p:nvSpPr>
          <p:cNvPr id="3" name="Date Placeholder 2">
            <a:extLst>
              <a:ext uri="{FF2B5EF4-FFF2-40B4-BE49-F238E27FC236}">
                <a16:creationId xmlns:a16="http://schemas.microsoft.com/office/drawing/2014/main" id="{F4BAB1BA-93BA-427D-BADA-9EA4FC6EDD7A}"/>
              </a:ext>
            </a:extLst>
          </p:cNvPr>
          <p:cNvSpPr>
            <a:spLocks noGrp="1"/>
          </p:cNvSpPr>
          <p:nvPr>
            <p:ph type="dt" sz="half" idx="10"/>
          </p:nvPr>
        </p:nvSpPr>
        <p:spPr/>
        <p:txBody>
          <a:bodyPr/>
          <a:lstStyle/>
          <a:p>
            <a:fld id="{634EFAC2-232A-4E4D-BDC9-BAC55BA3A40B}" type="datetime8">
              <a:rPr lang="en-DE" smtClean="0"/>
              <a:t>17/02/2019 16:33</a:t>
            </a:fld>
            <a:endParaRPr lang="en-DE"/>
          </a:p>
        </p:txBody>
      </p:sp>
      <p:pic>
        <p:nvPicPr>
          <p:cNvPr id="12" name="Picture 4" descr="SVM problem statement dual">
            <a:hlinkClick r:id="rId4"/>
            <a:extLst>
              <a:ext uri="{FF2B5EF4-FFF2-40B4-BE49-F238E27FC236}">
                <a16:creationId xmlns:a16="http://schemas.microsoft.com/office/drawing/2014/main" id="{EAAA3DBB-5737-4D4B-98EC-7DF57A208D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5006" y="2938599"/>
            <a:ext cx="3629025" cy="138112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39294BA-7C3B-40FC-83CF-24C7D5F32161}"/>
              </a:ext>
            </a:extLst>
          </p:cNvPr>
          <p:cNvSpPr txBox="1"/>
          <p:nvPr/>
        </p:nvSpPr>
        <p:spPr>
          <a:xfrm>
            <a:off x="865006" y="2529329"/>
            <a:ext cx="3462679" cy="646331"/>
          </a:xfrm>
          <a:prstGeom prst="rect">
            <a:avLst/>
          </a:prstGeom>
          <a:noFill/>
        </p:spPr>
        <p:txBody>
          <a:bodyPr wrap="none" rtlCol="0">
            <a:spAutoFit/>
          </a:bodyPr>
          <a:lstStyle/>
          <a:p>
            <a:r>
              <a:rPr lang="en-US" altLang="en-DE" dirty="0">
                <a:solidFill>
                  <a:srgbClr val="454545"/>
                </a:solidFill>
                <a:latin typeface="+mj-lt"/>
              </a:rPr>
              <a:t>D</a:t>
            </a:r>
            <a:r>
              <a:rPr lang="en-DE" altLang="en-DE" dirty="0" err="1">
                <a:solidFill>
                  <a:srgbClr val="454545"/>
                </a:solidFill>
                <a:latin typeface="+mj-lt"/>
              </a:rPr>
              <a:t>ual</a:t>
            </a:r>
            <a:r>
              <a:rPr lang="en-DE" altLang="en-DE" dirty="0">
                <a:solidFill>
                  <a:srgbClr val="454545"/>
                </a:solidFill>
                <a:latin typeface="+mj-lt"/>
              </a:rPr>
              <a:t> version of problem statement:</a:t>
            </a:r>
            <a:endParaRPr lang="en-DE" altLang="en-DE" dirty="0">
              <a:latin typeface="+mj-lt"/>
            </a:endParaRPr>
          </a:p>
          <a:p>
            <a:endParaRPr lang="en-DE" dirty="0"/>
          </a:p>
        </p:txBody>
      </p:sp>
      <p:cxnSp>
        <p:nvCxnSpPr>
          <p:cNvPr id="14" name="Straight Arrow Connector 13">
            <a:extLst>
              <a:ext uri="{FF2B5EF4-FFF2-40B4-BE49-F238E27FC236}">
                <a16:creationId xmlns:a16="http://schemas.microsoft.com/office/drawing/2014/main" id="{9A539554-9810-4C48-8E43-A808A2EFAA07}"/>
              </a:ext>
            </a:extLst>
          </p:cNvPr>
          <p:cNvCxnSpPr>
            <a:cxnSpLocks/>
          </p:cNvCxnSpPr>
          <p:nvPr/>
        </p:nvCxnSpPr>
        <p:spPr>
          <a:xfrm>
            <a:off x="4494031" y="3727543"/>
            <a:ext cx="1690689" cy="2115"/>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B29915F-7026-43ED-A40A-800910FABD5C}"/>
              </a:ext>
            </a:extLst>
          </p:cNvPr>
          <p:cNvSpPr/>
          <p:nvPr/>
        </p:nvSpPr>
        <p:spPr>
          <a:xfrm>
            <a:off x="8610600" y="3067050"/>
            <a:ext cx="695325" cy="390525"/>
          </a:xfrm>
          <a:prstGeom prst="rect">
            <a:avLst/>
          </a:prstGeom>
          <a:noFill/>
          <a:ln>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rgbClr val="C00000"/>
                </a:solidFill>
              </a:ln>
            </a:endParaRPr>
          </a:p>
        </p:txBody>
      </p:sp>
    </p:spTree>
    <p:extLst>
      <p:ext uri="{BB962C8B-B14F-4D97-AF65-F5344CB8AC3E}">
        <p14:creationId xmlns:p14="http://schemas.microsoft.com/office/powerpoint/2010/main" val="108491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C05C-7784-4C2D-A81B-DFF5A6F35859}"/>
              </a:ext>
            </a:extLst>
          </p:cNvPr>
          <p:cNvSpPr>
            <a:spLocks noGrp="1"/>
          </p:cNvSpPr>
          <p:nvPr>
            <p:ph type="title"/>
          </p:nvPr>
        </p:nvSpPr>
        <p:spPr/>
        <p:txBody>
          <a:bodyPr/>
          <a:lstStyle/>
          <a:p>
            <a:r>
              <a:rPr lang="en-US" b="1" dirty="0"/>
              <a:t>Outline</a:t>
            </a:r>
            <a:endParaRPr lang="en-DE" b="1" dirty="0"/>
          </a:p>
        </p:txBody>
      </p:sp>
      <p:sp>
        <p:nvSpPr>
          <p:cNvPr id="3" name="Content Placeholder 2">
            <a:extLst>
              <a:ext uri="{FF2B5EF4-FFF2-40B4-BE49-F238E27FC236}">
                <a16:creationId xmlns:a16="http://schemas.microsoft.com/office/drawing/2014/main" id="{797983C1-9368-4019-8A7C-F96E61C726D9}"/>
              </a:ext>
            </a:extLst>
          </p:cNvPr>
          <p:cNvSpPr>
            <a:spLocks noGrp="1"/>
          </p:cNvSpPr>
          <p:nvPr>
            <p:ph idx="1"/>
          </p:nvPr>
        </p:nvSpPr>
        <p:spPr>
          <a:xfrm>
            <a:off x="838200" y="1762125"/>
            <a:ext cx="10515600" cy="4351338"/>
          </a:xfrm>
        </p:spPr>
        <p:txBody>
          <a:bodyPr>
            <a:normAutofit/>
          </a:bodyPr>
          <a:lstStyle/>
          <a:p>
            <a:pPr marL="0" indent="0">
              <a:buNone/>
            </a:pPr>
            <a:r>
              <a:rPr lang="en-US" sz="2400" dirty="0">
                <a:latin typeface="+mj-lt"/>
              </a:rPr>
              <a:t>Introduction</a:t>
            </a:r>
          </a:p>
          <a:p>
            <a:pPr marL="0" indent="0">
              <a:buNone/>
            </a:pPr>
            <a:r>
              <a:rPr lang="en-US" sz="2400" dirty="0">
                <a:latin typeface="+mj-lt"/>
              </a:rPr>
              <a:t>Support Vector Machines</a:t>
            </a:r>
          </a:p>
          <a:p>
            <a:pPr marL="0" indent="0">
              <a:buNone/>
            </a:pPr>
            <a:r>
              <a:rPr lang="en-US" sz="2400" dirty="0">
                <a:latin typeface="+mj-lt"/>
              </a:rPr>
              <a:t>Solving the SVM Problem</a:t>
            </a:r>
          </a:p>
          <a:p>
            <a:pPr marL="0" indent="0">
              <a:buNone/>
            </a:pPr>
            <a:r>
              <a:rPr lang="en-US" sz="2400" dirty="0">
                <a:latin typeface="+mj-lt"/>
              </a:rPr>
              <a:t>The Kernel trick</a:t>
            </a:r>
          </a:p>
          <a:p>
            <a:pPr marL="0" indent="0">
              <a:buNone/>
            </a:pPr>
            <a:r>
              <a:rPr lang="en-US" sz="2400" dirty="0">
                <a:latin typeface="+mj-lt"/>
              </a:rPr>
              <a:t>Embedded Systems and Machine Learning</a:t>
            </a:r>
          </a:p>
          <a:p>
            <a:pPr marL="0" indent="0">
              <a:buNone/>
            </a:pPr>
            <a:r>
              <a:rPr lang="en-US" sz="2400" dirty="0">
                <a:latin typeface="+mj-lt"/>
              </a:rPr>
              <a:t>Incremental Learning and Approximations</a:t>
            </a:r>
          </a:p>
          <a:p>
            <a:pPr marL="0" indent="0">
              <a:buNone/>
            </a:pPr>
            <a:r>
              <a:rPr lang="en-US" sz="2400" dirty="0">
                <a:latin typeface="+mj-lt"/>
              </a:rPr>
              <a:t>System Architecture</a:t>
            </a:r>
          </a:p>
          <a:p>
            <a:pPr marL="0" indent="0">
              <a:buNone/>
            </a:pPr>
            <a:r>
              <a:rPr lang="en-US" sz="2400" dirty="0">
                <a:latin typeface="+mj-lt"/>
              </a:rPr>
              <a:t>Objectives and Timeline</a:t>
            </a:r>
          </a:p>
        </p:txBody>
      </p:sp>
      <p:sp>
        <p:nvSpPr>
          <p:cNvPr id="4" name="Date Placeholder 3">
            <a:extLst>
              <a:ext uri="{FF2B5EF4-FFF2-40B4-BE49-F238E27FC236}">
                <a16:creationId xmlns:a16="http://schemas.microsoft.com/office/drawing/2014/main" id="{71012767-BD7F-488B-8CB4-B64901930566}"/>
              </a:ext>
            </a:extLst>
          </p:cNvPr>
          <p:cNvSpPr>
            <a:spLocks noGrp="1"/>
          </p:cNvSpPr>
          <p:nvPr>
            <p:ph type="dt" sz="half" idx="10"/>
          </p:nvPr>
        </p:nvSpPr>
        <p:spPr/>
        <p:txBody>
          <a:bodyPr/>
          <a:lstStyle/>
          <a:p>
            <a:fld id="{1B452B71-597B-4A57-93F5-83A7E9182853}" type="datetime8">
              <a:rPr lang="en-DE" smtClean="0"/>
              <a:t>17/02/2019 16:33</a:t>
            </a:fld>
            <a:endParaRPr lang="en-DE"/>
          </a:p>
        </p:txBody>
      </p:sp>
      <p:sp>
        <p:nvSpPr>
          <p:cNvPr id="5" name="Footer Placeholder 4">
            <a:extLst>
              <a:ext uri="{FF2B5EF4-FFF2-40B4-BE49-F238E27FC236}">
                <a16:creationId xmlns:a16="http://schemas.microsoft.com/office/drawing/2014/main" id="{69C87A7E-A594-4555-9C69-B6A8D0CFAEB9}"/>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045A098C-8513-49E4-8B15-FD269DD2E837}"/>
              </a:ext>
            </a:extLst>
          </p:cNvPr>
          <p:cNvSpPr>
            <a:spLocks noGrp="1"/>
          </p:cNvSpPr>
          <p:nvPr>
            <p:ph type="sldNum" sz="quarter" idx="12"/>
          </p:nvPr>
        </p:nvSpPr>
        <p:spPr/>
        <p:txBody>
          <a:bodyPr/>
          <a:lstStyle/>
          <a:p>
            <a:fld id="{7D4919FD-6765-4C56-B921-71EDA625D260}" type="slidenum">
              <a:rPr lang="en-DE" smtClean="0"/>
              <a:t>2</a:t>
            </a:fld>
            <a:endParaRPr lang="en-DE"/>
          </a:p>
        </p:txBody>
      </p:sp>
    </p:spTree>
    <p:extLst>
      <p:ext uri="{BB962C8B-B14F-4D97-AF65-F5344CB8AC3E}">
        <p14:creationId xmlns:p14="http://schemas.microsoft.com/office/powerpoint/2010/main" val="4161280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09828-F28C-42FD-BD56-3E4C5083F6B4}"/>
              </a:ext>
            </a:extLst>
          </p:cNvPr>
          <p:cNvSpPr>
            <a:spLocks noGrp="1"/>
          </p:cNvSpPr>
          <p:nvPr>
            <p:ph type="title"/>
          </p:nvPr>
        </p:nvSpPr>
        <p:spPr>
          <a:xfrm>
            <a:off x="838200" y="382061"/>
            <a:ext cx="10515600" cy="1325563"/>
          </a:xfrm>
        </p:spPr>
        <p:txBody>
          <a:bodyPr/>
          <a:lstStyle/>
          <a:p>
            <a:r>
              <a:rPr lang="en-US" b="1" dirty="0"/>
              <a:t>SVM with Kernel Functions</a:t>
            </a:r>
            <a:endParaRPr lang="en-DE" b="1" dirty="0"/>
          </a:p>
        </p:txBody>
      </p:sp>
      <p:pic>
        <p:nvPicPr>
          <p:cNvPr id="5" name="Picture 4" descr="A close up of a map&#10;&#10;Description automatically generated">
            <a:extLst>
              <a:ext uri="{FF2B5EF4-FFF2-40B4-BE49-F238E27FC236}">
                <a16:creationId xmlns:a16="http://schemas.microsoft.com/office/drawing/2014/main" id="{92B5181D-34B4-4133-9C1D-7B31D29422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25523"/>
            <a:ext cx="5181600" cy="3886200"/>
          </a:xfrm>
          <a:prstGeom prst="rect">
            <a:avLst/>
          </a:prstGeom>
        </p:spPr>
      </p:pic>
      <p:sp>
        <p:nvSpPr>
          <p:cNvPr id="9" name="Footer Placeholder 8">
            <a:extLst>
              <a:ext uri="{FF2B5EF4-FFF2-40B4-BE49-F238E27FC236}">
                <a16:creationId xmlns:a16="http://schemas.microsoft.com/office/drawing/2014/main" id="{62A38138-40AA-4079-8DBD-6E85C229A34B}"/>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10" name="Slide Number Placeholder 9">
            <a:extLst>
              <a:ext uri="{FF2B5EF4-FFF2-40B4-BE49-F238E27FC236}">
                <a16:creationId xmlns:a16="http://schemas.microsoft.com/office/drawing/2014/main" id="{FE445D6A-4DF0-4D25-A750-22357E72A385}"/>
              </a:ext>
            </a:extLst>
          </p:cNvPr>
          <p:cNvSpPr>
            <a:spLocks noGrp="1"/>
          </p:cNvSpPr>
          <p:nvPr>
            <p:ph type="sldNum" sz="quarter" idx="12"/>
          </p:nvPr>
        </p:nvSpPr>
        <p:spPr/>
        <p:txBody>
          <a:bodyPr/>
          <a:lstStyle/>
          <a:p>
            <a:fld id="{7D4919FD-6765-4C56-B921-71EDA625D260}" type="slidenum">
              <a:rPr lang="en-DE" smtClean="0"/>
              <a:t>20</a:t>
            </a:fld>
            <a:endParaRPr lang="en-DE"/>
          </a:p>
        </p:txBody>
      </p:sp>
      <p:pic>
        <p:nvPicPr>
          <p:cNvPr id="11" name="Picture 10" descr="A close up of text on a white background&#10;&#10;Description automatically generated">
            <a:extLst>
              <a:ext uri="{FF2B5EF4-FFF2-40B4-BE49-F238E27FC236}">
                <a16:creationId xmlns:a16="http://schemas.microsoft.com/office/drawing/2014/main" id="{BE0ECDC1-A416-4E53-8BF6-B3E888017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8825" y="1666574"/>
            <a:ext cx="5181600" cy="3886200"/>
          </a:xfrm>
          <a:prstGeom prst="rect">
            <a:avLst/>
          </a:prstGeom>
        </p:spPr>
      </p:pic>
      <p:sp>
        <p:nvSpPr>
          <p:cNvPr id="14" name="TextBox 13">
            <a:extLst>
              <a:ext uri="{FF2B5EF4-FFF2-40B4-BE49-F238E27FC236}">
                <a16:creationId xmlns:a16="http://schemas.microsoft.com/office/drawing/2014/main" id="{3DF5139E-E51D-4CFF-8718-35A58D5EE126}"/>
              </a:ext>
            </a:extLst>
          </p:cNvPr>
          <p:cNvSpPr txBox="1"/>
          <p:nvPr/>
        </p:nvSpPr>
        <p:spPr>
          <a:xfrm>
            <a:off x="2671118" y="5357833"/>
            <a:ext cx="1583062" cy="307777"/>
          </a:xfrm>
          <a:prstGeom prst="rect">
            <a:avLst/>
          </a:prstGeom>
          <a:noFill/>
        </p:spPr>
        <p:txBody>
          <a:bodyPr wrap="square" rtlCol="0">
            <a:spAutoFit/>
          </a:bodyPr>
          <a:lstStyle/>
          <a:p>
            <a:pPr algn="ctr"/>
            <a:r>
              <a:rPr lang="en-US" sz="1400" dirty="0">
                <a:latin typeface="+mj-lt"/>
              </a:rPr>
              <a:t>Polynomial Kernel</a:t>
            </a:r>
            <a:endParaRPr lang="en-DE" sz="1400" dirty="0">
              <a:latin typeface="+mj-lt"/>
            </a:endParaRPr>
          </a:p>
        </p:txBody>
      </p:sp>
      <p:sp>
        <p:nvSpPr>
          <p:cNvPr id="16" name="TextBox 15">
            <a:extLst>
              <a:ext uri="{FF2B5EF4-FFF2-40B4-BE49-F238E27FC236}">
                <a16:creationId xmlns:a16="http://schemas.microsoft.com/office/drawing/2014/main" id="{6C41C38A-222D-40C4-A2F2-FB9C64081D71}"/>
              </a:ext>
            </a:extLst>
          </p:cNvPr>
          <p:cNvSpPr txBox="1"/>
          <p:nvPr/>
        </p:nvSpPr>
        <p:spPr>
          <a:xfrm>
            <a:off x="7425053" y="5357833"/>
            <a:ext cx="2190119" cy="307777"/>
          </a:xfrm>
          <a:prstGeom prst="rect">
            <a:avLst/>
          </a:prstGeom>
          <a:noFill/>
        </p:spPr>
        <p:txBody>
          <a:bodyPr wrap="square" rtlCol="0">
            <a:spAutoFit/>
          </a:bodyPr>
          <a:lstStyle/>
          <a:p>
            <a:pPr algn="ctr"/>
            <a:r>
              <a:rPr lang="en-US" sz="1400" dirty="0">
                <a:latin typeface="+mj-lt"/>
              </a:rPr>
              <a:t>Radial Basis Function Kernel</a:t>
            </a:r>
            <a:endParaRPr lang="en-DE" sz="1400" dirty="0">
              <a:latin typeface="+mj-lt"/>
            </a:endParaRPr>
          </a:p>
        </p:txBody>
      </p:sp>
      <p:sp>
        <p:nvSpPr>
          <p:cNvPr id="4" name="Date Placeholder 3">
            <a:extLst>
              <a:ext uri="{FF2B5EF4-FFF2-40B4-BE49-F238E27FC236}">
                <a16:creationId xmlns:a16="http://schemas.microsoft.com/office/drawing/2014/main" id="{75FF5DAF-7FB6-408A-B7F6-1DC05992E910}"/>
              </a:ext>
            </a:extLst>
          </p:cNvPr>
          <p:cNvSpPr>
            <a:spLocks noGrp="1"/>
          </p:cNvSpPr>
          <p:nvPr>
            <p:ph type="dt" sz="half" idx="10"/>
          </p:nvPr>
        </p:nvSpPr>
        <p:spPr/>
        <p:txBody>
          <a:bodyPr/>
          <a:lstStyle/>
          <a:p>
            <a:fld id="{A2BDCFAC-4727-4C4C-A243-B82A348C8A29}" type="datetime8">
              <a:rPr lang="en-DE" smtClean="0"/>
              <a:t>17/02/2019 16:33</a:t>
            </a:fld>
            <a:endParaRPr lang="en-DE"/>
          </a:p>
        </p:txBody>
      </p:sp>
    </p:spTree>
    <p:extLst>
      <p:ext uri="{BB962C8B-B14F-4D97-AF65-F5344CB8AC3E}">
        <p14:creationId xmlns:p14="http://schemas.microsoft.com/office/powerpoint/2010/main" val="1847686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C05C-7784-4C2D-A81B-DFF5A6F35859}"/>
              </a:ext>
            </a:extLst>
          </p:cNvPr>
          <p:cNvSpPr>
            <a:spLocks noGrp="1"/>
          </p:cNvSpPr>
          <p:nvPr>
            <p:ph type="title"/>
          </p:nvPr>
        </p:nvSpPr>
        <p:spPr/>
        <p:txBody>
          <a:bodyPr/>
          <a:lstStyle/>
          <a:p>
            <a:r>
              <a:rPr lang="en-US" b="1" dirty="0"/>
              <a:t>Outline</a:t>
            </a:r>
            <a:endParaRPr lang="en-DE" b="1" dirty="0"/>
          </a:p>
        </p:txBody>
      </p:sp>
      <p:sp>
        <p:nvSpPr>
          <p:cNvPr id="3" name="Content Placeholder 2">
            <a:extLst>
              <a:ext uri="{FF2B5EF4-FFF2-40B4-BE49-F238E27FC236}">
                <a16:creationId xmlns:a16="http://schemas.microsoft.com/office/drawing/2014/main" id="{797983C1-9368-4019-8A7C-F96E61C726D9}"/>
              </a:ext>
            </a:extLst>
          </p:cNvPr>
          <p:cNvSpPr>
            <a:spLocks noGrp="1"/>
          </p:cNvSpPr>
          <p:nvPr>
            <p:ph idx="1"/>
          </p:nvPr>
        </p:nvSpPr>
        <p:spPr>
          <a:xfrm>
            <a:off x="838200" y="1762125"/>
            <a:ext cx="10515600" cy="4351338"/>
          </a:xfrm>
        </p:spPr>
        <p:txBody>
          <a:bodyPr>
            <a:normAutofit/>
          </a:bodyPr>
          <a:lstStyle/>
          <a:p>
            <a:pPr marL="0" indent="0">
              <a:buNone/>
            </a:pPr>
            <a:r>
              <a:rPr lang="en-US" sz="2400" dirty="0">
                <a:solidFill>
                  <a:schemeClr val="bg2">
                    <a:lumMod val="90000"/>
                  </a:schemeClr>
                </a:solidFill>
                <a:latin typeface="+mj-lt"/>
              </a:rPr>
              <a:t>Introduction</a:t>
            </a:r>
          </a:p>
          <a:p>
            <a:pPr marL="0" indent="0">
              <a:buNone/>
            </a:pPr>
            <a:r>
              <a:rPr lang="en-US" sz="2400" dirty="0">
                <a:solidFill>
                  <a:schemeClr val="bg2">
                    <a:lumMod val="90000"/>
                  </a:schemeClr>
                </a:solidFill>
                <a:latin typeface="+mj-lt"/>
              </a:rPr>
              <a:t>Support Vector Machines</a:t>
            </a:r>
          </a:p>
          <a:p>
            <a:pPr marL="0" indent="0">
              <a:buNone/>
            </a:pPr>
            <a:r>
              <a:rPr lang="en-US" sz="2400" dirty="0">
                <a:solidFill>
                  <a:schemeClr val="bg2">
                    <a:lumMod val="90000"/>
                  </a:schemeClr>
                </a:solidFill>
                <a:latin typeface="+mj-lt"/>
              </a:rPr>
              <a:t>Solving the SVM Problem</a:t>
            </a:r>
          </a:p>
          <a:p>
            <a:pPr marL="0" indent="0">
              <a:buNone/>
            </a:pPr>
            <a:r>
              <a:rPr lang="en-US" sz="2400" dirty="0">
                <a:solidFill>
                  <a:schemeClr val="bg2">
                    <a:lumMod val="90000"/>
                  </a:schemeClr>
                </a:solidFill>
                <a:latin typeface="+mj-lt"/>
              </a:rPr>
              <a:t>The Kernel trick</a:t>
            </a:r>
          </a:p>
          <a:p>
            <a:pPr marL="0" indent="0">
              <a:buNone/>
            </a:pPr>
            <a:r>
              <a:rPr lang="en-US" sz="2400" b="1" dirty="0">
                <a:latin typeface="+mj-lt"/>
              </a:rPr>
              <a:t>Embedded Systems and Machine Learning</a:t>
            </a:r>
          </a:p>
          <a:p>
            <a:pPr marL="0" indent="0">
              <a:buNone/>
            </a:pPr>
            <a:r>
              <a:rPr lang="en-US" sz="2400" dirty="0">
                <a:solidFill>
                  <a:schemeClr val="bg2">
                    <a:lumMod val="90000"/>
                  </a:schemeClr>
                </a:solidFill>
                <a:latin typeface="+mj-lt"/>
              </a:rPr>
              <a:t>Incremental Learning and Approximations</a:t>
            </a:r>
          </a:p>
          <a:p>
            <a:pPr marL="0" indent="0">
              <a:buNone/>
            </a:pPr>
            <a:r>
              <a:rPr lang="en-US" sz="2400" dirty="0">
                <a:solidFill>
                  <a:schemeClr val="bg2">
                    <a:lumMod val="90000"/>
                  </a:schemeClr>
                </a:solidFill>
                <a:latin typeface="+mj-lt"/>
              </a:rPr>
              <a:t>System Architecture</a:t>
            </a:r>
          </a:p>
          <a:p>
            <a:pPr marL="0" indent="0">
              <a:buNone/>
            </a:pPr>
            <a:r>
              <a:rPr lang="en-US" sz="2400" dirty="0">
                <a:solidFill>
                  <a:schemeClr val="bg2">
                    <a:lumMod val="90000"/>
                  </a:schemeClr>
                </a:solidFill>
                <a:latin typeface="+mj-lt"/>
              </a:rPr>
              <a:t>Objectives and Timeline</a:t>
            </a:r>
          </a:p>
        </p:txBody>
      </p:sp>
      <p:sp>
        <p:nvSpPr>
          <p:cNvPr id="4" name="Date Placeholder 3">
            <a:extLst>
              <a:ext uri="{FF2B5EF4-FFF2-40B4-BE49-F238E27FC236}">
                <a16:creationId xmlns:a16="http://schemas.microsoft.com/office/drawing/2014/main" id="{71012767-BD7F-488B-8CB4-B64901930566}"/>
              </a:ext>
            </a:extLst>
          </p:cNvPr>
          <p:cNvSpPr>
            <a:spLocks noGrp="1"/>
          </p:cNvSpPr>
          <p:nvPr>
            <p:ph type="dt" sz="half" idx="10"/>
          </p:nvPr>
        </p:nvSpPr>
        <p:spPr/>
        <p:txBody>
          <a:bodyPr/>
          <a:lstStyle/>
          <a:p>
            <a:fld id="{1B452B71-597B-4A57-93F5-83A7E9182853}" type="datetime8">
              <a:rPr lang="en-DE" smtClean="0"/>
              <a:t>17/02/2019 16:33</a:t>
            </a:fld>
            <a:endParaRPr lang="en-DE"/>
          </a:p>
        </p:txBody>
      </p:sp>
      <p:sp>
        <p:nvSpPr>
          <p:cNvPr id="5" name="Footer Placeholder 4">
            <a:extLst>
              <a:ext uri="{FF2B5EF4-FFF2-40B4-BE49-F238E27FC236}">
                <a16:creationId xmlns:a16="http://schemas.microsoft.com/office/drawing/2014/main" id="{69C87A7E-A594-4555-9C69-B6A8D0CFAEB9}"/>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045A098C-8513-49E4-8B15-FD269DD2E837}"/>
              </a:ext>
            </a:extLst>
          </p:cNvPr>
          <p:cNvSpPr>
            <a:spLocks noGrp="1"/>
          </p:cNvSpPr>
          <p:nvPr>
            <p:ph type="sldNum" sz="quarter" idx="12"/>
          </p:nvPr>
        </p:nvSpPr>
        <p:spPr/>
        <p:txBody>
          <a:bodyPr/>
          <a:lstStyle/>
          <a:p>
            <a:fld id="{7D4919FD-6765-4C56-B921-71EDA625D260}" type="slidenum">
              <a:rPr lang="en-DE" smtClean="0"/>
              <a:t>21</a:t>
            </a:fld>
            <a:endParaRPr lang="en-DE"/>
          </a:p>
        </p:txBody>
      </p:sp>
    </p:spTree>
    <p:extLst>
      <p:ext uri="{BB962C8B-B14F-4D97-AF65-F5344CB8AC3E}">
        <p14:creationId xmlns:p14="http://schemas.microsoft.com/office/powerpoint/2010/main" val="3853505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A7B1-A0D7-4B97-996C-FA51D57B0B32}"/>
              </a:ext>
            </a:extLst>
          </p:cNvPr>
          <p:cNvSpPr>
            <a:spLocks noGrp="1"/>
          </p:cNvSpPr>
          <p:nvPr>
            <p:ph type="title"/>
          </p:nvPr>
        </p:nvSpPr>
        <p:spPr>
          <a:xfrm>
            <a:off x="838200" y="365125"/>
            <a:ext cx="10515600" cy="1325563"/>
          </a:xfrm>
        </p:spPr>
        <p:txBody>
          <a:bodyPr/>
          <a:lstStyle/>
          <a:p>
            <a:r>
              <a:rPr lang="en-US" b="1" dirty="0"/>
              <a:t>Embedded Systems and Machine Learning</a:t>
            </a:r>
            <a:endParaRPr lang="en-DE" b="1" dirty="0"/>
          </a:p>
        </p:txBody>
      </p:sp>
      <p:sp>
        <p:nvSpPr>
          <p:cNvPr id="4" name="Footer Placeholder 3">
            <a:extLst>
              <a:ext uri="{FF2B5EF4-FFF2-40B4-BE49-F238E27FC236}">
                <a16:creationId xmlns:a16="http://schemas.microsoft.com/office/drawing/2014/main" id="{458207CA-530C-42D7-AEB5-422432CD018E}"/>
              </a:ext>
            </a:extLst>
          </p:cNvPr>
          <p:cNvSpPr>
            <a:spLocks noGrp="1"/>
          </p:cNvSpPr>
          <p:nvPr>
            <p:ph type="ftr" sz="quarter" idx="11"/>
          </p:nvPr>
        </p:nvSpPr>
        <p:spPr>
          <a:xfrm>
            <a:off x="4038600" y="6356350"/>
            <a:ext cx="4114800" cy="365125"/>
          </a:xfrm>
        </p:spPr>
        <p:txBody>
          <a:bodyPr/>
          <a:lstStyle/>
          <a:p>
            <a:r>
              <a:rPr lang="en-US" dirty="0"/>
              <a:t>Incremental Learning with Support Vector Machines on Embedded Platforms</a:t>
            </a:r>
            <a:endParaRPr lang="en-DE" dirty="0"/>
          </a:p>
        </p:txBody>
      </p:sp>
      <p:sp>
        <p:nvSpPr>
          <p:cNvPr id="5" name="Slide Number Placeholder 4">
            <a:extLst>
              <a:ext uri="{FF2B5EF4-FFF2-40B4-BE49-F238E27FC236}">
                <a16:creationId xmlns:a16="http://schemas.microsoft.com/office/drawing/2014/main" id="{2CCDB82B-57BB-4FAE-B9E0-42B618474B66}"/>
              </a:ext>
            </a:extLst>
          </p:cNvPr>
          <p:cNvSpPr>
            <a:spLocks noGrp="1"/>
          </p:cNvSpPr>
          <p:nvPr>
            <p:ph type="sldNum" sz="quarter" idx="12"/>
          </p:nvPr>
        </p:nvSpPr>
        <p:spPr>
          <a:xfrm>
            <a:off x="8610600" y="6356350"/>
            <a:ext cx="2743200" cy="365125"/>
          </a:xfrm>
        </p:spPr>
        <p:txBody>
          <a:bodyPr/>
          <a:lstStyle/>
          <a:p>
            <a:fld id="{7D4919FD-6765-4C56-B921-71EDA625D260}" type="slidenum">
              <a:rPr lang="en-DE" smtClean="0"/>
              <a:t>22</a:t>
            </a:fld>
            <a:endParaRPr lang="en-DE"/>
          </a:p>
        </p:txBody>
      </p:sp>
      <p:sp>
        <p:nvSpPr>
          <p:cNvPr id="6" name="Date Placeholder 5">
            <a:extLst>
              <a:ext uri="{FF2B5EF4-FFF2-40B4-BE49-F238E27FC236}">
                <a16:creationId xmlns:a16="http://schemas.microsoft.com/office/drawing/2014/main" id="{43F22EE3-FBFC-46F0-BEB6-D38B2848C5DC}"/>
              </a:ext>
            </a:extLst>
          </p:cNvPr>
          <p:cNvSpPr>
            <a:spLocks noGrp="1"/>
          </p:cNvSpPr>
          <p:nvPr>
            <p:ph type="dt" sz="half" idx="10"/>
          </p:nvPr>
        </p:nvSpPr>
        <p:spPr>
          <a:xfrm>
            <a:off x="838200" y="6356350"/>
            <a:ext cx="2743200" cy="365125"/>
          </a:xfrm>
        </p:spPr>
        <p:txBody>
          <a:bodyPr/>
          <a:lstStyle/>
          <a:p>
            <a:fld id="{3244C6CC-269B-48F6-9D3F-4394D56A3570}" type="datetime8">
              <a:rPr lang="en-DE" smtClean="0"/>
              <a:t>17/02/2019 16:33</a:t>
            </a:fld>
            <a:endParaRPr lang="en-DE"/>
          </a:p>
        </p:txBody>
      </p:sp>
      <p:pic>
        <p:nvPicPr>
          <p:cNvPr id="11268" name="Picture 4" descr="Image result for embedded systems">
            <a:extLst>
              <a:ext uri="{FF2B5EF4-FFF2-40B4-BE49-F238E27FC236}">
                <a16:creationId xmlns:a16="http://schemas.microsoft.com/office/drawing/2014/main" id="{ACE6D64B-D62E-49D8-9E68-D75503E86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6150" y="2740021"/>
            <a:ext cx="1952625" cy="16271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ml.berkeley.edu/assets/color-c39ad06887b4ee2814af09998fbf597d73073809bc3ff1cb80041900f06e5735.png">
            <a:extLst>
              <a:ext uri="{FF2B5EF4-FFF2-40B4-BE49-F238E27FC236}">
                <a16:creationId xmlns:a16="http://schemas.microsoft.com/office/drawing/2014/main" id="{F4854DE1-5113-40F9-9105-DBE185E25D3A}"/>
              </a:ext>
            </a:extLst>
          </p:cNvPr>
          <p:cNvPicPr>
            <a:picLocks noChangeAspect="1" noChangeArrowheads="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838200" y="2584182"/>
            <a:ext cx="1938867" cy="193886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Image result for plus symbol">
            <a:extLst>
              <a:ext uri="{FF2B5EF4-FFF2-40B4-BE49-F238E27FC236}">
                <a16:creationId xmlns:a16="http://schemas.microsoft.com/office/drawing/2014/main" id="{0137F02C-759F-4797-9516-6E9F956775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5315" y="3304528"/>
            <a:ext cx="498177" cy="4981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CE682EB-D928-4E6D-80D6-1968909DE95C}"/>
              </a:ext>
            </a:extLst>
          </p:cNvPr>
          <p:cNvSpPr txBox="1"/>
          <p:nvPr/>
        </p:nvSpPr>
        <p:spPr>
          <a:xfrm>
            <a:off x="6662737" y="3230449"/>
            <a:ext cx="3895725" cy="646331"/>
          </a:xfrm>
          <a:prstGeom prst="rect">
            <a:avLst/>
          </a:prstGeom>
          <a:noFill/>
        </p:spPr>
        <p:txBody>
          <a:bodyPr wrap="square" rtlCol="0">
            <a:spAutoFit/>
          </a:bodyPr>
          <a:lstStyle/>
          <a:p>
            <a:r>
              <a:rPr lang="en-US" dirty="0">
                <a:latin typeface="+mj-lt"/>
              </a:rPr>
              <a:t>Anomaly Detection</a:t>
            </a:r>
          </a:p>
          <a:p>
            <a:r>
              <a:rPr lang="en-US" dirty="0">
                <a:latin typeface="+mj-lt"/>
              </a:rPr>
              <a:t>Quality Assurance</a:t>
            </a:r>
            <a:endParaRPr lang="en-DE" dirty="0">
              <a:latin typeface="+mj-lt"/>
            </a:endParaRPr>
          </a:p>
        </p:txBody>
      </p:sp>
    </p:spTree>
    <p:extLst>
      <p:ext uri="{BB962C8B-B14F-4D97-AF65-F5344CB8AC3E}">
        <p14:creationId xmlns:p14="http://schemas.microsoft.com/office/powerpoint/2010/main" val="189710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53F5-5120-4F68-BD33-F45CB4786D47}"/>
              </a:ext>
            </a:extLst>
          </p:cNvPr>
          <p:cNvSpPr>
            <a:spLocks noGrp="1"/>
          </p:cNvSpPr>
          <p:nvPr>
            <p:ph type="title"/>
          </p:nvPr>
        </p:nvSpPr>
        <p:spPr>
          <a:xfrm>
            <a:off x="838200" y="375046"/>
            <a:ext cx="10515600" cy="1325563"/>
          </a:xfrm>
        </p:spPr>
        <p:txBody>
          <a:bodyPr/>
          <a:lstStyle/>
          <a:p>
            <a:r>
              <a:rPr lang="en-US" b="1" dirty="0"/>
              <a:t>Memory Bottleneck</a:t>
            </a:r>
            <a:endParaRPr lang="en-DE" b="1" dirty="0"/>
          </a:p>
        </p:txBody>
      </p:sp>
      <p:sp>
        <p:nvSpPr>
          <p:cNvPr id="3" name="Content Placeholder 2">
            <a:extLst>
              <a:ext uri="{FF2B5EF4-FFF2-40B4-BE49-F238E27FC236}">
                <a16:creationId xmlns:a16="http://schemas.microsoft.com/office/drawing/2014/main" id="{2C9ACE1D-B363-4A41-ADF3-0237C9BCFA5C}"/>
              </a:ext>
            </a:extLst>
          </p:cNvPr>
          <p:cNvSpPr>
            <a:spLocks noGrp="1"/>
          </p:cNvSpPr>
          <p:nvPr>
            <p:ph idx="1"/>
          </p:nvPr>
        </p:nvSpPr>
        <p:spPr>
          <a:xfrm>
            <a:off x="838200" y="1700609"/>
            <a:ext cx="10515600" cy="4351338"/>
          </a:xfrm>
        </p:spPr>
        <p:txBody>
          <a:bodyPr>
            <a:normAutofit fontScale="55000" lnSpcReduction="20000"/>
          </a:bodyPr>
          <a:lstStyle/>
          <a:p>
            <a:pPr marL="0" indent="0">
              <a:buNone/>
            </a:pPr>
            <a:r>
              <a:rPr lang="x-none" b="1" dirty="0">
                <a:latin typeface="+mj-lt"/>
              </a:rPr>
              <a:t>[ Top 10 ]</a:t>
            </a:r>
            <a:endParaRPr lang="en-DE" b="1" dirty="0">
              <a:latin typeface="+mj-lt"/>
            </a:endParaRPr>
          </a:p>
          <a:p>
            <a:r>
              <a:rPr lang="x-none" dirty="0">
                <a:solidFill>
                  <a:schemeClr val="bg1">
                    <a:lumMod val="75000"/>
                  </a:schemeClr>
                </a:solidFill>
                <a:latin typeface="+mj-lt"/>
              </a:rPr>
              <a:t>C:\Users\Shankar\PycharmProjects\TestProject\venv\lib\site-packages\sklearn\utils\__init__.py:216: </a:t>
            </a:r>
            <a:r>
              <a:rPr lang="x-none" b="1" dirty="0">
                <a:solidFill>
                  <a:schemeClr val="tx1">
                    <a:lumMod val="95000"/>
                    <a:lumOff val="5000"/>
                  </a:schemeClr>
                </a:solidFill>
                <a:latin typeface="+mj-lt"/>
              </a:rPr>
              <a:t>size=356 MiB</a:t>
            </a:r>
            <a:r>
              <a:rPr lang="x-none" dirty="0">
                <a:solidFill>
                  <a:schemeClr val="bg1">
                    <a:lumMod val="75000"/>
                  </a:schemeClr>
                </a:solidFill>
                <a:latin typeface="+mj-lt"/>
              </a:rPr>
              <a:t>, count=4, average=89.1 MiB</a:t>
            </a:r>
            <a:endParaRPr lang="en-DE" dirty="0">
              <a:solidFill>
                <a:schemeClr val="bg1">
                  <a:lumMod val="75000"/>
                </a:schemeClr>
              </a:solidFill>
              <a:latin typeface="+mj-lt"/>
            </a:endParaRPr>
          </a:p>
          <a:p>
            <a:r>
              <a:rPr lang="x-none" dirty="0">
                <a:solidFill>
                  <a:schemeClr val="bg1">
                    <a:lumMod val="75000"/>
                  </a:schemeClr>
                </a:solidFill>
                <a:latin typeface="+mj-lt"/>
              </a:rPr>
              <a:t>C:\Users\Shankar\AppData\Local\Programs\Python\Python37\lib\site-packages\numpy\core\shape_base.py:234: </a:t>
            </a:r>
            <a:r>
              <a:rPr lang="x-none" b="1" dirty="0">
                <a:solidFill>
                  <a:schemeClr val="tx1">
                    <a:lumMod val="95000"/>
                    <a:lumOff val="5000"/>
                  </a:schemeClr>
                </a:solidFill>
                <a:latin typeface="+mj-lt"/>
              </a:rPr>
              <a:t>size=37.4 MiB</a:t>
            </a:r>
            <a:r>
              <a:rPr lang="x-none" dirty="0">
                <a:solidFill>
                  <a:schemeClr val="bg1">
                    <a:lumMod val="75000"/>
                  </a:schemeClr>
                </a:solidFill>
                <a:latin typeface="+mj-lt"/>
              </a:rPr>
              <a:t>, count=19, average=2013 KiB</a:t>
            </a:r>
            <a:endParaRPr lang="en-DE" dirty="0">
              <a:solidFill>
                <a:schemeClr val="bg1">
                  <a:lumMod val="75000"/>
                </a:schemeClr>
              </a:solidFill>
              <a:latin typeface="+mj-lt"/>
            </a:endParaRPr>
          </a:p>
          <a:p>
            <a:r>
              <a:rPr lang="x-none" dirty="0">
                <a:solidFill>
                  <a:schemeClr val="bg1">
                    <a:lumMod val="75000"/>
                  </a:schemeClr>
                </a:solidFill>
                <a:latin typeface="+mj-lt"/>
              </a:rPr>
              <a:t>C:/Users/Shankar/PycharmProjects/TestProject/MultiClassSVM-SMO.py:159: size=37.4 MiB, count=21, average=1821 KiB</a:t>
            </a:r>
            <a:endParaRPr lang="en-DE" dirty="0">
              <a:solidFill>
                <a:schemeClr val="bg1">
                  <a:lumMod val="75000"/>
                </a:schemeClr>
              </a:solidFill>
              <a:latin typeface="+mj-lt"/>
            </a:endParaRPr>
          </a:p>
          <a:p>
            <a:r>
              <a:rPr lang="x-none" dirty="0">
                <a:solidFill>
                  <a:schemeClr val="bg1">
                    <a:lumMod val="75000"/>
                  </a:schemeClr>
                </a:solidFill>
                <a:latin typeface="+mj-lt"/>
              </a:rPr>
              <a:t>C:/Users/Shankar/PycharmProjects/TestProject/MultiClassSVM-SMO.py:157: size=153 KiB, count=20, average=7846 B</a:t>
            </a:r>
            <a:endParaRPr lang="en-DE" dirty="0">
              <a:solidFill>
                <a:schemeClr val="bg1">
                  <a:lumMod val="75000"/>
                </a:schemeClr>
              </a:solidFill>
              <a:latin typeface="+mj-lt"/>
            </a:endParaRPr>
          </a:p>
          <a:p>
            <a:r>
              <a:rPr lang="x-none" dirty="0">
                <a:solidFill>
                  <a:schemeClr val="bg1">
                    <a:lumMod val="75000"/>
                  </a:schemeClr>
                </a:solidFill>
                <a:latin typeface="+mj-lt"/>
              </a:rPr>
              <a:t>C:/Users/Shankar/PycharmProjects/TestProject/MultiClassSVM-SMO.py:158: size=51.0 KiB, count=22, average=2373 B</a:t>
            </a:r>
            <a:endParaRPr lang="en-DE" dirty="0">
              <a:solidFill>
                <a:schemeClr val="bg1">
                  <a:lumMod val="75000"/>
                </a:schemeClr>
              </a:solidFill>
              <a:latin typeface="+mj-lt"/>
            </a:endParaRPr>
          </a:p>
          <a:p>
            <a:r>
              <a:rPr lang="x-none" dirty="0">
                <a:solidFill>
                  <a:schemeClr val="bg1">
                    <a:lumMod val="75000"/>
                  </a:schemeClr>
                </a:solidFill>
                <a:latin typeface="+mj-lt"/>
              </a:rPr>
              <a:t>C:/Users/Shankar/PycharmProjects/TestProject/MultiClassSVM-SMO.py:208: size=48.9 KiB, count=2, average=24.4 KiB</a:t>
            </a:r>
            <a:endParaRPr lang="en-DE" dirty="0">
              <a:solidFill>
                <a:schemeClr val="bg1">
                  <a:lumMod val="75000"/>
                </a:schemeClr>
              </a:solidFill>
              <a:latin typeface="+mj-lt"/>
            </a:endParaRPr>
          </a:p>
          <a:p>
            <a:r>
              <a:rPr lang="x-none" dirty="0">
                <a:solidFill>
                  <a:schemeClr val="bg1">
                    <a:lumMod val="75000"/>
                  </a:schemeClr>
                </a:solidFill>
                <a:latin typeface="+mj-lt"/>
              </a:rPr>
              <a:t>C:\Users\Shankar\AppData\Local\Programs\Python\Python37\lib\linecache.py:137: size=11.4 KiB, count=119, average=98 B</a:t>
            </a:r>
            <a:endParaRPr lang="en-DE" dirty="0">
              <a:solidFill>
                <a:schemeClr val="bg1">
                  <a:lumMod val="75000"/>
                </a:schemeClr>
              </a:solidFill>
              <a:latin typeface="+mj-lt"/>
            </a:endParaRPr>
          </a:p>
          <a:p>
            <a:r>
              <a:rPr lang="x-none" dirty="0">
                <a:solidFill>
                  <a:schemeClr val="bg1">
                    <a:lumMod val="75000"/>
                  </a:schemeClr>
                </a:solidFill>
                <a:latin typeface="+mj-lt"/>
              </a:rPr>
              <a:t>C:/Users/Shankar/PycharmProjects/TestProject/MultiClassSVM-SMO.py:88: size=4032 B, count=28, average=144 B</a:t>
            </a:r>
            <a:endParaRPr lang="en-DE" dirty="0">
              <a:solidFill>
                <a:schemeClr val="bg1">
                  <a:lumMod val="75000"/>
                </a:schemeClr>
              </a:solidFill>
              <a:latin typeface="+mj-lt"/>
            </a:endParaRPr>
          </a:p>
          <a:p>
            <a:r>
              <a:rPr lang="x-none" dirty="0">
                <a:solidFill>
                  <a:schemeClr val="bg1">
                    <a:lumMod val="75000"/>
                  </a:schemeClr>
                </a:solidFill>
                <a:latin typeface="+mj-lt"/>
              </a:rPr>
              <a:t>C:/Users/Shankar/PycharmProjects/TestProject/MultiClassSVM-SMO.py:64: size=2872 B, count=7, average=410 B</a:t>
            </a:r>
            <a:endParaRPr lang="en-DE" dirty="0">
              <a:solidFill>
                <a:schemeClr val="bg1">
                  <a:lumMod val="75000"/>
                </a:schemeClr>
              </a:solidFill>
              <a:latin typeface="+mj-lt"/>
            </a:endParaRPr>
          </a:p>
          <a:p>
            <a:r>
              <a:rPr lang="x-none" dirty="0">
                <a:solidFill>
                  <a:schemeClr val="bg1">
                    <a:lumMod val="75000"/>
                  </a:schemeClr>
                </a:solidFill>
                <a:latin typeface="+mj-lt"/>
              </a:rPr>
              <a:t>C:/Users/Shankar/PycharmProjects/TestProject/MultiClassSVM-SMO.py:66: size=1680 B, count=10, average=168 B</a:t>
            </a:r>
            <a:endParaRPr lang="en-DE" dirty="0">
              <a:solidFill>
                <a:schemeClr val="bg1">
                  <a:lumMod val="75000"/>
                </a:schemeClr>
              </a:solidFill>
              <a:latin typeface="+mj-lt"/>
            </a:endParaRPr>
          </a:p>
          <a:p>
            <a:endParaRPr lang="en-DE" dirty="0">
              <a:latin typeface="+mj-lt"/>
            </a:endParaRPr>
          </a:p>
        </p:txBody>
      </p:sp>
      <p:sp>
        <p:nvSpPr>
          <p:cNvPr id="8" name="Footer Placeholder 7">
            <a:extLst>
              <a:ext uri="{FF2B5EF4-FFF2-40B4-BE49-F238E27FC236}">
                <a16:creationId xmlns:a16="http://schemas.microsoft.com/office/drawing/2014/main" id="{D3D5CA3B-3B3B-4255-A3E5-72C6221E1709}"/>
              </a:ext>
            </a:extLst>
          </p:cNvPr>
          <p:cNvSpPr>
            <a:spLocks noGrp="1"/>
          </p:cNvSpPr>
          <p:nvPr>
            <p:ph type="ftr" sz="quarter" idx="11"/>
          </p:nvPr>
        </p:nvSpPr>
        <p:spPr>
          <a:xfrm>
            <a:off x="4038600" y="6356350"/>
            <a:ext cx="4114800" cy="365125"/>
          </a:xfrm>
        </p:spPr>
        <p:txBody>
          <a:bodyPr/>
          <a:lstStyle/>
          <a:p>
            <a:r>
              <a:rPr lang="en-US"/>
              <a:t>Incremental Learning with Support Vector Machines on Embedded Platforms</a:t>
            </a:r>
            <a:endParaRPr lang="en-DE"/>
          </a:p>
        </p:txBody>
      </p:sp>
      <p:sp>
        <p:nvSpPr>
          <p:cNvPr id="9" name="Slide Number Placeholder 8">
            <a:extLst>
              <a:ext uri="{FF2B5EF4-FFF2-40B4-BE49-F238E27FC236}">
                <a16:creationId xmlns:a16="http://schemas.microsoft.com/office/drawing/2014/main" id="{684E4D62-824F-44DD-ADD9-3C12DEEDFC03}"/>
              </a:ext>
            </a:extLst>
          </p:cNvPr>
          <p:cNvSpPr>
            <a:spLocks noGrp="1"/>
          </p:cNvSpPr>
          <p:nvPr>
            <p:ph type="sldNum" sz="quarter" idx="12"/>
          </p:nvPr>
        </p:nvSpPr>
        <p:spPr>
          <a:xfrm>
            <a:off x="8610600" y="6356350"/>
            <a:ext cx="2743200" cy="365125"/>
          </a:xfrm>
        </p:spPr>
        <p:txBody>
          <a:bodyPr/>
          <a:lstStyle/>
          <a:p>
            <a:fld id="{7D4919FD-6765-4C56-B921-71EDA625D260}" type="slidenum">
              <a:rPr lang="en-DE" smtClean="0"/>
              <a:t>23</a:t>
            </a:fld>
            <a:endParaRPr lang="en-DE"/>
          </a:p>
        </p:txBody>
      </p:sp>
      <p:sp>
        <p:nvSpPr>
          <p:cNvPr id="4" name="Date Placeholder 3">
            <a:extLst>
              <a:ext uri="{FF2B5EF4-FFF2-40B4-BE49-F238E27FC236}">
                <a16:creationId xmlns:a16="http://schemas.microsoft.com/office/drawing/2014/main" id="{7FC387AA-796B-472F-8147-0F2B7FF12E45}"/>
              </a:ext>
            </a:extLst>
          </p:cNvPr>
          <p:cNvSpPr>
            <a:spLocks noGrp="1"/>
          </p:cNvSpPr>
          <p:nvPr>
            <p:ph type="dt" sz="half" idx="10"/>
          </p:nvPr>
        </p:nvSpPr>
        <p:spPr>
          <a:xfrm>
            <a:off x="838200" y="6356350"/>
            <a:ext cx="2743200" cy="365125"/>
          </a:xfrm>
        </p:spPr>
        <p:txBody>
          <a:bodyPr/>
          <a:lstStyle/>
          <a:p>
            <a:fld id="{FB58C027-CB4E-4A03-B980-B4B79DE8536E}" type="datetime8">
              <a:rPr lang="en-DE" smtClean="0"/>
              <a:t>17/02/2019 16:33</a:t>
            </a:fld>
            <a:endParaRPr lang="en-DE"/>
          </a:p>
        </p:txBody>
      </p:sp>
    </p:spTree>
    <p:extLst>
      <p:ext uri="{BB962C8B-B14F-4D97-AF65-F5344CB8AC3E}">
        <p14:creationId xmlns:p14="http://schemas.microsoft.com/office/powerpoint/2010/main" val="216823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FCA4D-BC75-43D0-BDFC-66487DA1216F}"/>
              </a:ext>
            </a:extLst>
          </p:cNvPr>
          <p:cNvSpPr>
            <a:spLocks noGrp="1"/>
          </p:cNvSpPr>
          <p:nvPr>
            <p:ph type="title"/>
          </p:nvPr>
        </p:nvSpPr>
        <p:spPr/>
        <p:txBody>
          <a:bodyPr/>
          <a:lstStyle/>
          <a:p>
            <a:r>
              <a:rPr lang="en-US" b="1" dirty="0"/>
              <a:t>Incremental Learning </a:t>
            </a:r>
            <a:endParaRPr lang="en-DE" b="1" dirty="0"/>
          </a:p>
        </p:txBody>
      </p:sp>
      <p:sp>
        <p:nvSpPr>
          <p:cNvPr id="4" name="Date Placeholder 3">
            <a:extLst>
              <a:ext uri="{FF2B5EF4-FFF2-40B4-BE49-F238E27FC236}">
                <a16:creationId xmlns:a16="http://schemas.microsoft.com/office/drawing/2014/main" id="{3393F4AF-0BC4-49CF-ACD8-51CB71538E61}"/>
              </a:ext>
            </a:extLst>
          </p:cNvPr>
          <p:cNvSpPr>
            <a:spLocks noGrp="1"/>
          </p:cNvSpPr>
          <p:nvPr>
            <p:ph type="dt" sz="half" idx="10"/>
          </p:nvPr>
        </p:nvSpPr>
        <p:spPr/>
        <p:txBody>
          <a:bodyPr/>
          <a:lstStyle/>
          <a:p>
            <a:fld id="{1B452B71-597B-4A57-93F5-83A7E9182853}" type="datetime8">
              <a:rPr lang="en-DE" smtClean="0"/>
              <a:t>17/02/2019 16:33</a:t>
            </a:fld>
            <a:endParaRPr lang="en-DE"/>
          </a:p>
        </p:txBody>
      </p:sp>
      <p:sp>
        <p:nvSpPr>
          <p:cNvPr id="5" name="Footer Placeholder 4">
            <a:extLst>
              <a:ext uri="{FF2B5EF4-FFF2-40B4-BE49-F238E27FC236}">
                <a16:creationId xmlns:a16="http://schemas.microsoft.com/office/drawing/2014/main" id="{D9AC371C-C0AC-4974-88F2-F4D0BE1E558B}"/>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194748A3-45DE-466A-8AA0-61399DAE806E}"/>
              </a:ext>
            </a:extLst>
          </p:cNvPr>
          <p:cNvSpPr>
            <a:spLocks noGrp="1"/>
          </p:cNvSpPr>
          <p:nvPr>
            <p:ph type="sldNum" sz="quarter" idx="12"/>
          </p:nvPr>
        </p:nvSpPr>
        <p:spPr/>
        <p:txBody>
          <a:bodyPr/>
          <a:lstStyle/>
          <a:p>
            <a:fld id="{7D4919FD-6765-4C56-B921-71EDA625D260}" type="slidenum">
              <a:rPr lang="en-DE" smtClean="0"/>
              <a:t>24</a:t>
            </a:fld>
            <a:endParaRPr lang="en-DE"/>
          </a:p>
        </p:txBody>
      </p:sp>
      <p:sp>
        <p:nvSpPr>
          <p:cNvPr id="10" name="Content Placeholder 9">
            <a:extLst>
              <a:ext uri="{FF2B5EF4-FFF2-40B4-BE49-F238E27FC236}">
                <a16:creationId xmlns:a16="http://schemas.microsoft.com/office/drawing/2014/main" id="{CB293768-71CD-4B71-8E2B-8AB96BF58BA5}"/>
              </a:ext>
            </a:extLst>
          </p:cNvPr>
          <p:cNvSpPr>
            <a:spLocks noGrp="1"/>
          </p:cNvSpPr>
          <p:nvPr>
            <p:ph idx="1"/>
          </p:nvPr>
        </p:nvSpPr>
        <p:spPr>
          <a:xfrm>
            <a:off x="838200" y="1690688"/>
            <a:ext cx="10515600" cy="4351338"/>
          </a:xfrm>
        </p:spPr>
        <p:txBody>
          <a:bodyPr>
            <a:normAutofit/>
          </a:bodyPr>
          <a:lstStyle/>
          <a:p>
            <a:r>
              <a:rPr lang="en-US" sz="2400" dirty="0">
                <a:latin typeface="+mj-lt"/>
              </a:rPr>
              <a:t>Divide Input data into mini batches</a:t>
            </a:r>
          </a:p>
          <a:p>
            <a:r>
              <a:rPr lang="en-US" sz="2400" dirty="0">
                <a:latin typeface="+mj-lt"/>
              </a:rPr>
              <a:t>Only Support Vectors are retained</a:t>
            </a:r>
          </a:p>
          <a:p>
            <a:r>
              <a:rPr lang="en-US" sz="2400" dirty="0">
                <a:latin typeface="+mj-lt"/>
              </a:rPr>
              <a:t>Corresponding KKT conditions preserved</a:t>
            </a:r>
            <a:endParaRPr lang="en-DE" sz="2400" dirty="0">
              <a:latin typeface="+mj-lt"/>
            </a:endParaRPr>
          </a:p>
        </p:txBody>
      </p:sp>
      <p:pic>
        <p:nvPicPr>
          <p:cNvPr id="1026" name="Picture 2" descr="Image result for mnist database">
            <a:extLst>
              <a:ext uri="{FF2B5EF4-FFF2-40B4-BE49-F238E27FC236}">
                <a16:creationId xmlns:a16="http://schemas.microsoft.com/office/drawing/2014/main" id="{431D633E-084F-4E7B-8FC7-C8C585C21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2692" y="1690688"/>
            <a:ext cx="4161108" cy="2528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89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AE02A-DB0E-44BB-80D3-0F3A05ECCF4F}"/>
              </a:ext>
            </a:extLst>
          </p:cNvPr>
          <p:cNvSpPr>
            <a:spLocks noGrp="1"/>
          </p:cNvSpPr>
          <p:nvPr>
            <p:ph type="title"/>
          </p:nvPr>
        </p:nvSpPr>
        <p:spPr/>
        <p:txBody>
          <a:bodyPr/>
          <a:lstStyle/>
          <a:p>
            <a:r>
              <a:rPr lang="en-US" b="1" dirty="0"/>
              <a:t>Approximations</a:t>
            </a:r>
            <a:endParaRPr lang="en-DE" b="1" dirty="0"/>
          </a:p>
        </p:txBody>
      </p:sp>
      <p:sp>
        <p:nvSpPr>
          <p:cNvPr id="3" name="Content Placeholder 2">
            <a:extLst>
              <a:ext uri="{FF2B5EF4-FFF2-40B4-BE49-F238E27FC236}">
                <a16:creationId xmlns:a16="http://schemas.microsoft.com/office/drawing/2014/main" id="{3891BDED-1967-49C7-B602-0CEBA022CBF6}"/>
              </a:ext>
            </a:extLst>
          </p:cNvPr>
          <p:cNvSpPr>
            <a:spLocks noGrp="1"/>
          </p:cNvSpPr>
          <p:nvPr>
            <p:ph idx="1"/>
          </p:nvPr>
        </p:nvSpPr>
        <p:spPr>
          <a:xfrm>
            <a:off x="838200" y="1690688"/>
            <a:ext cx="4752975" cy="4351338"/>
          </a:xfrm>
        </p:spPr>
        <p:txBody>
          <a:bodyPr/>
          <a:lstStyle/>
          <a:p>
            <a:r>
              <a:rPr lang="en-US" sz="2400" dirty="0">
                <a:latin typeface="+mj-lt"/>
              </a:rPr>
              <a:t>Sparsity Techniques</a:t>
            </a:r>
          </a:p>
          <a:p>
            <a:pPr lvl="1"/>
            <a:r>
              <a:rPr lang="en-US" sz="2000" dirty="0">
                <a:latin typeface="+mj-lt"/>
              </a:rPr>
              <a:t>Fewer number of parameters </a:t>
            </a:r>
          </a:p>
          <a:p>
            <a:r>
              <a:rPr lang="en-US" sz="2400" dirty="0">
                <a:latin typeface="+mj-lt"/>
              </a:rPr>
              <a:t>Reducing Precision datatypes and operations</a:t>
            </a:r>
          </a:p>
          <a:p>
            <a:pPr marL="0" indent="0">
              <a:buNone/>
            </a:pPr>
            <a:endParaRPr lang="en-US" sz="2400" dirty="0">
              <a:latin typeface="+mj-lt"/>
            </a:endParaRPr>
          </a:p>
          <a:p>
            <a:endParaRPr lang="en-DE" dirty="0">
              <a:latin typeface="+mj-lt"/>
            </a:endParaRPr>
          </a:p>
        </p:txBody>
      </p:sp>
      <p:sp>
        <p:nvSpPr>
          <p:cNvPr id="4" name="Date Placeholder 3">
            <a:extLst>
              <a:ext uri="{FF2B5EF4-FFF2-40B4-BE49-F238E27FC236}">
                <a16:creationId xmlns:a16="http://schemas.microsoft.com/office/drawing/2014/main" id="{27E6E672-3D2D-4076-9E79-49271D6716C3}"/>
              </a:ext>
            </a:extLst>
          </p:cNvPr>
          <p:cNvSpPr>
            <a:spLocks noGrp="1"/>
          </p:cNvSpPr>
          <p:nvPr>
            <p:ph type="dt" sz="half" idx="10"/>
          </p:nvPr>
        </p:nvSpPr>
        <p:spPr/>
        <p:txBody>
          <a:bodyPr/>
          <a:lstStyle/>
          <a:p>
            <a:fld id="{1B452B71-597B-4A57-93F5-83A7E9182853}" type="datetime8">
              <a:rPr lang="en-DE" smtClean="0"/>
              <a:t>17/02/2019 16:33</a:t>
            </a:fld>
            <a:endParaRPr lang="en-DE"/>
          </a:p>
        </p:txBody>
      </p:sp>
      <p:sp>
        <p:nvSpPr>
          <p:cNvPr id="5" name="Footer Placeholder 4">
            <a:extLst>
              <a:ext uri="{FF2B5EF4-FFF2-40B4-BE49-F238E27FC236}">
                <a16:creationId xmlns:a16="http://schemas.microsoft.com/office/drawing/2014/main" id="{1812CC7A-88FD-4F37-AD70-F4DE4DF1A9CB}"/>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F6D2F15B-6527-4536-BC9B-8047DF76BA5F}"/>
              </a:ext>
            </a:extLst>
          </p:cNvPr>
          <p:cNvSpPr>
            <a:spLocks noGrp="1"/>
          </p:cNvSpPr>
          <p:nvPr>
            <p:ph type="sldNum" sz="quarter" idx="12"/>
          </p:nvPr>
        </p:nvSpPr>
        <p:spPr/>
        <p:txBody>
          <a:bodyPr/>
          <a:lstStyle/>
          <a:p>
            <a:fld id="{7D4919FD-6765-4C56-B921-71EDA625D260}" type="slidenum">
              <a:rPr lang="en-DE" smtClean="0"/>
              <a:t>25</a:t>
            </a:fld>
            <a:endParaRPr lang="en-DE"/>
          </a:p>
        </p:txBody>
      </p:sp>
      <p:pic>
        <p:nvPicPr>
          <p:cNvPr id="2050" name="Picture 2" descr="Image result for mnist database">
            <a:extLst>
              <a:ext uri="{FF2B5EF4-FFF2-40B4-BE49-F238E27FC236}">
                <a16:creationId xmlns:a16="http://schemas.microsoft.com/office/drawing/2014/main" id="{F215CFC5-1DB9-4C60-99B8-0C949F169C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6925" y="1690688"/>
            <a:ext cx="5572125" cy="2195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359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C05C-7784-4C2D-A81B-DFF5A6F35859}"/>
              </a:ext>
            </a:extLst>
          </p:cNvPr>
          <p:cNvSpPr>
            <a:spLocks noGrp="1"/>
          </p:cNvSpPr>
          <p:nvPr>
            <p:ph type="title"/>
          </p:nvPr>
        </p:nvSpPr>
        <p:spPr/>
        <p:txBody>
          <a:bodyPr/>
          <a:lstStyle/>
          <a:p>
            <a:r>
              <a:rPr lang="en-US" b="1" dirty="0"/>
              <a:t>Outline</a:t>
            </a:r>
            <a:endParaRPr lang="en-DE" b="1" dirty="0"/>
          </a:p>
        </p:txBody>
      </p:sp>
      <p:sp>
        <p:nvSpPr>
          <p:cNvPr id="3" name="Content Placeholder 2">
            <a:extLst>
              <a:ext uri="{FF2B5EF4-FFF2-40B4-BE49-F238E27FC236}">
                <a16:creationId xmlns:a16="http://schemas.microsoft.com/office/drawing/2014/main" id="{797983C1-9368-4019-8A7C-F96E61C726D9}"/>
              </a:ext>
            </a:extLst>
          </p:cNvPr>
          <p:cNvSpPr>
            <a:spLocks noGrp="1"/>
          </p:cNvSpPr>
          <p:nvPr>
            <p:ph idx="1"/>
          </p:nvPr>
        </p:nvSpPr>
        <p:spPr>
          <a:xfrm>
            <a:off x="838200" y="1762125"/>
            <a:ext cx="10515600" cy="4351338"/>
          </a:xfrm>
        </p:spPr>
        <p:txBody>
          <a:bodyPr>
            <a:normAutofit/>
          </a:bodyPr>
          <a:lstStyle/>
          <a:p>
            <a:pPr marL="0" indent="0">
              <a:buNone/>
            </a:pPr>
            <a:r>
              <a:rPr lang="en-US" sz="2400" dirty="0">
                <a:solidFill>
                  <a:schemeClr val="bg2">
                    <a:lumMod val="90000"/>
                  </a:schemeClr>
                </a:solidFill>
                <a:latin typeface="+mj-lt"/>
              </a:rPr>
              <a:t>Introduction</a:t>
            </a:r>
          </a:p>
          <a:p>
            <a:pPr marL="0" indent="0">
              <a:buNone/>
            </a:pPr>
            <a:r>
              <a:rPr lang="en-US" sz="2400" dirty="0">
                <a:solidFill>
                  <a:schemeClr val="bg2">
                    <a:lumMod val="90000"/>
                  </a:schemeClr>
                </a:solidFill>
                <a:latin typeface="+mj-lt"/>
              </a:rPr>
              <a:t>Support Vector Machines</a:t>
            </a:r>
          </a:p>
          <a:p>
            <a:pPr marL="0" indent="0">
              <a:buNone/>
            </a:pPr>
            <a:r>
              <a:rPr lang="en-US" sz="2400" dirty="0">
                <a:solidFill>
                  <a:schemeClr val="bg2">
                    <a:lumMod val="90000"/>
                  </a:schemeClr>
                </a:solidFill>
                <a:latin typeface="+mj-lt"/>
              </a:rPr>
              <a:t>Solving the SVM Problem</a:t>
            </a:r>
          </a:p>
          <a:p>
            <a:pPr marL="0" indent="0">
              <a:buNone/>
            </a:pPr>
            <a:r>
              <a:rPr lang="en-US" sz="2400" dirty="0">
                <a:solidFill>
                  <a:schemeClr val="bg2">
                    <a:lumMod val="90000"/>
                  </a:schemeClr>
                </a:solidFill>
                <a:latin typeface="+mj-lt"/>
              </a:rPr>
              <a:t>The Kernel trick</a:t>
            </a:r>
          </a:p>
          <a:p>
            <a:pPr marL="0" indent="0">
              <a:buNone/>
            </a:pPr>
            <a:r>
              <a:rPr lang="en-US" sz="2400" dirty="0">
                <a:solidFill>
                  <a:schemeClr val="bg2">
                    <a:lumMod val="90000"/>
                  </a:schemeClr>
                </a:solidFill>
                <a:latin typeface="+mj-lt"/>
              </a:rPr>
              <a:t>Embedded Systems and Machine Learning</a:t>
            </a:r>
          </a:p>
          <a:p>
            <a:pPr marL="0" indent="0">
              <a:buNone/>
            </a:pPr>
            <a:r>
              <a:rPr lang="en-US" sz="2400" dirty="0">
                <a:solidFill>
                  <a:schemeClr val="bg2">
                    <a:lumMod val="90000"/>
                  </a:schemeClr>
                </a:solidFill>
                <a:latin typeface="+mj-lt"/>
              </a:rPr>
              <a:t>Incremental Learning and Approximations</a:t>
            </a:r>
          </a:p>
          <a:p>
            <a:pPr marL="0" indent="0">
              <a:buNone/>
            </a:pPr>
            <a:r>
              <a:rPr lang="en-US" sz="2400" b="1" dirty="0">
                <a:latin typeface="+mj-lt"/>
              </a:rPr>
              <a:t>System Architecture</a:t>
            </a:r>
          </a:p>
          <a:p>
            <a:pPr marL="0" indent="0">
              <a:buNone/>
            </a:pPr>
            <a:r>
              <a:rPr lang="en-US" sz="2400" dirty="0">
                <a:solidFill>
                  <a:schemeClr val="bg2">
                    <a:lumMod val="90000"/>
                  </a:schemeClr>
                </a:solidFill>
                <a:latin typeface="+mj-lt"/>
              </a:rPr>
              <a:t>Objectives and Timeline</a:t>
            </a:r>
          </a:p>
        </p:txBody>
      </p:sp>
      <p:sp>
        <p:nvSpPr>
          <p:cNvPr id="4" name="Date Placeholder 3">
            <a:extLst>
              <a:ext uri="{FF2B5EF4-FFF2-40B4-BE49-F238E27FC236}">
                <a16:creationId xmlns:a16="http://schemas.microsoft.com/office/drawing/2014/main" id="{71012767-BD7F-488B-8CB4-B64901930566}"/>
              </a:ext>
            </a:extLst>
          </p:cNvPr>
          <p:cNvSpPr>
            <a:spLocks noGrp="1"/>
          </p:cNvSpPr>
          <p:nvPr>
            <p:ph type="dt" sz="half" idx="10"/>
          </p:nvPr>
        </p:nvSpPr>
        <p:spPr/>
        <p:txBody>
          <a:bodyPr/>
          <a:lstStyle/>
          <a:p>
            <a:fld id="{1B452B71-597B-4A57-93F5-83A7E9182853}" type="datetime8">
              <a:rPr lang="en-DE" smtClean="0"/>
              <a:t>17/02/2019 16:33</a:t>
            </a:fld>
            <a:endParaRPr lang="en-DE"/>
          </a:p>
        </p:txBody>
      </p:sp>
      <p:sp>
        <p:nvSpPr>
          <p:cNvPr id="5" name="Footer Placeholder 4">
            <a:extLst>
              <a:ext uri="{FF2B5EF4-FFF2-40B4-BE49-F238E27FC236}">
                <a16:creationId xmlns:a16="http://schemas.microsoft.com/office/drawing/2014/main" id="{69C87A7E-A594-4555-9C69-B6A8D0CFAEB9}"/>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045A098C-8513-49E4-8B15-FD269DD2E837}"/>
              </a:ext>
            </a:extLst>
          </p:cNvPr>
          <p:cNvSpPr>
            <a:spLocks noGrp="1"/>
          </p:cNvSpPr>
          <p:nvPr>
            <p:ph type="sldNum" sz="quarter" idx="12"/>
          </p:nvPr>
        </p:nvSpPr>
        <p:spPr/>
        <p:txBody>
          <a:bodyPr/>
          <a:lstStyle/>
          <a:p>
            <a:fld id="{7D4919FD-6765-4C56-B921-71EDA625D260}" type="slidenum">
              <a:rPr lang="en-DE" smtClean="0"/>
              <a:t>26</a:t>
            </a:fld>
            <a:endParaRPr lang="en-DE"/>
          </a:p>
        </p:txBody>
      </p:sp>
    </p:spTree>
    <p:extLst>
      <p:ext uri="{BB962C8B-B14F-4D97-AF65-F5344CB8AC3E}">
        <p14:creationId xmlns:p14="http://schemas.microsoft.com/office/powerpoint/2010/main" val="772367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B8265-F2E3-47D6-9F7C-BF8F420436D0}"/>
              </a:ext>
            </a:extLst>
          </p:cNvPr>
          <p:cNvSpPr>
            <a:spLocks noGrp="1"/>
          </p:cNvSpPr>
          <p:nvPr>
            <p:ph type="title"/>
          </p:nvPr>
        </p:nvSpPr>
        <p:spPr/>
        <p:txBody>
          <a:bodyPr/>
          <a:lstStyle/>
          <a:p>
            <a:r>
              <a:rPr lang="en-US" b="1" dirty="0"/>
              <a:t>System Architecture – State of the art</a:t>
            </a:r>
            <a:endParaRPr lang="en-DE" b="1" dirty="0"/>
          </a:p>
        </p:txBody>
      </p:sp>
      <p:sp>
        <p:nvSpPr>
          <p:cNvPr id="4" name="Footer Placeholder 3">
            <a:extLst>
              <a:ext uri="{FF2B5EF4-FFF2-40B4-BE49-F238E27FC236}">
                <a16:creationId xmlns:a16="http://schemas.microsoft.com/office/drawing/2014/main" id="{FA83A829-5D1A-41F0-8522-68FF42E9DB8D}"/>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5" name="Slide Number Placeholder 4">
            <a:extLst>
              <a:ext uri="{FF2B5EF4-FFF2-40B4-BE49-F238E27FC236}">
                <a16:creationId xmlns:a16="http://schemas.microsoft.com/office/drawing/2014/main" id="{C9845234-B8A7-41FC-A195-04112D600B88}"/>
              </a:ext>
            </a:extLst>
          </p:cNvPr>
          <p:cNvSpPr>
            <a:spLocks noGrp="1"/>
          </p:cNvSpPr>
          <p:nvPr>
            <p:ph type="sldNum" sz="quarter" idx="12"/>
          </p:nvPr>
        </p:nvSpPr>
        <p:spPr/>
        <p:txBody>
          <a:bodyPr/>
          <a:lstStyle/>
          <a:p>
            <a:fld id="{7D4919FD-6765-4C56-B921-71EDA625D260}" type="slidenum">
              <a:rPr lang="en-DE" smtClean="0"/>
              <a:t>27</a:t>
            </a:fld>
            <a:endParaRPr lang="en-DE"/>
          </a:p>
        </p:txBody>
      </p:sp>
      <p:sp>
        <p:nvSpPr>
          <p:cNvPr id="6" name="Date Placeholder 5">
            <a:extLst>
              <a:ext uri="{FF2B5EF4-FFF2-40B4-BE49-F238E27FC236}">
                <a16:creationId xmlns:a16="http://schemas.microsoft.com/office/drawing/2014/main" id="{812A256D-4ABC-419D-8B09-A722C20A9C10}"/>
              </a:ext>
            </a:extLst>
          </p:cNvPr>
          <p:cNvSpPr>
            <a:spLocks noGrp="1"/>
          </p:cNvSpPr>
          <p:nvPr>
            <p:ph type="dt" sz="half" idx="10"/>
          </p:nvPr>
        </p:nvSpPr>
        <p:spPr/>
        <p:txBody>
          <a:bodyPr/>
          <a:lstStyle/>
          <a:p>
            <a:fld id="{EE2651A4-F8DF-455F-B1B7-9D861426F649}" type="datetime8">
              <a:rPr lang="en-DE" smtClean="0"/>
              <a:t>17/02/2019 16:33</a:t>
            </a:fld>
            <a:endParaRPr lang="en-DE"/>
          </a:p>
        </p:txBody>
      </p:sp>
      <p:sp>
        <p:nvSpPr>
          <p:cNvPr id="10" name="TextBox 9">
            <a:extLst>
              <a:ext uri="{FF2B5EF4-FFF2-40B4-BE49-F238E27FC236}">
                <a16:creationId xmlns:a16="http://schemas.microsoft.com/office/drawing/2014/main" id="{865A6D5B-8494-4C5D-9E75-6C76BAC90CD3}"/>
              </a:ext>
            </a:extLst>
          </p:cNvPr>
          <p:cNvSpPr txBox="1"/>
          <p:nvPr/>
        </p:nvSpPr>
        <p:spPr>
          <a:xfrm>
            <a:off x="5757074" y="1690688"/>
            <a:ext cx="5796749" cy="2492990"/>
          </a:xfrm>
          <a:prstGeom prst="rect">
            <a:avLst/>
          </a:prstGeom>
          <a:noFill/>
        </p:spPr>
        <p:txBody>
          <a:bodyPr wrap="square" rtlCol="0">
            <a:spAutoFit/>
          </a:bodyPr>
          <a:lstStyle/>
          <a:p>
            <a:r>
              <a:rPr lang="de-DE" b="1" dirty="0">
                <a:latin typeface="+mj-lt"/>
              </a:rPr>
              <a:t>Previous Work:</a:t>
            </a:r>
          </a:p>
          <a:p>
            <a:pPr marL="285750" indent="-285750">
              <a:buFont typeface="Arial" panose="020B0604020202020204" pitchFamily="34" charset="0"/>
              <a:buChar char="•"/>
            </a:pPr>
            <a:r>
              <a:rPr lang="de-DE" dirty="0">
                <a:latin typeface="+mj-lt"/>
              </a:rPr>
              <a:t>Complete SVM on FPGA in HDL</a:t>
            </a:r>
          </a:p>
          <a:p>
            <a:pPr marL="285750" indent="-285750">
              <a:buFont typeface="Arial" panose="020B0604020202020204" pitchFamily="34" charset="0"/>
              <a:buChar char="•"/>
            </a:pPr>
            <a:r>
              <a:rPr lang="de-DE" dirty="0">
                <a:latin typeface="+mj-lt"/>
              </a:rPr>
              <a:t>Non-Kernalized models like Stochastic Gradient Descent and Logistic Regression</a:t>
            </a:r>
          </a:p>
          <a:p>
            <a:pPr marL="285750" indent="-285750">
              <a:buFont typeface="Arial" panose="020B0604020202020204" pitchFamily="34" charset="0"/>
              <a:buChar char="•"/>
            </a:pPr>
            <a:r>
              <a:rPr lang="de-DE" dirty="0">
                <a:latin typeface="+mj-lt"/>
              </a:rPr>
              <a:t>Mostly binary classification</a:t>
            </a:r>
          </a:p>
          <a:p>
            <a:endParaRPr lang="en-DE" dirty="0">
              <a:latin typeface="+mj-lt"/>
            </a:endParaRPr>
          </a:p>
          <a:p>
            <a:endParaRPr lang="en-DE" sz="1600" dirty="0"/>
          </a:p>
          <a:p>
            <a:endParaRPr lang="en-DE" sz="1600" dirty="0"/>
          </a:p>
          <a:p>
            <a:endParaRPr lang="en-DE" sz="1600" b="1" dirty="0">
              <a:latin typeface="+mj-lt"/>
            </a:endParaRPr>
          </a:p>
        </p:txBody>
      </p:sp>
      <p:pic>
        <p:nvPicPr>
          <p:cNvPr id="1026" name="Picture 2" descr="Image result for python">
            <a:extLst>
              <a:ext uri="{FF2B5EF4-FFF2-40B4-BE49-F238E27FC236}">
                <a16:creationId xmlns:a16="http://schemas.microsoft.com/office/drawing/2014/main" id="{3BF74C5C-798D-4B21-BE5F-C149A8547E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79252"/>
            <a:ext cx="2252661" cy="7608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RM processor">
            <a:extLst>
              <a:ext uri="{FF2B5EF4-FFF2-40B4-BE49-F238E27FC236}">
                <a16:creationId xmlns:a16="http://schemas.microsoft.com/office/drawing/2014/main" id="{8C8A0F10-D930-4031-AA6A-A7F2D070B7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0861" y="1925257"/>
            <a:ext cx="1172765" cy="11450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FPGA">
            <a:extLst>
              <a:ext uri="{FF2B5EF4-FFF2-40B4-BE49-F238E27FC236}">
                <a16:creationId xmlns:a16="http://schemas.microsoft.com/office/drawing/2014/main" id="{BB6F0B26-33E8-4FB8-B0D5-493630C3EA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4995" y="4526372"/>
            <a:ext cx="1145045" cy="114504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2F1E92A1-3F9B-4F55-A240-1BA3040DC79D}"/>
              </a:ext>
            </a:extLst>
          </p:cNvPr>
          <p:cNvCxnSpPr>
            <a:cxnSpLocks/>
          </p:cNvCxnSpPr>
          <p:nvPr/>
        </p:nvCxnSpPr>
        <p:spPr>
          <a:xfrm>
            <a:off x="2336006" y="3181336"/>
            <a:ext cx="0" cy="122410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C19D9C8-99E3-4B2C-BFBF-61ED5C30F9FD}"/>
              </a:ext>
            </a:extLst>
          </p:cNvPr>
          <p:cNvCxnSpPr>
            <a:cxnSpLocks/>
          </p:cNvCxnSpPr>
          <p:nvPr/>
        </p:nvCxnSpPr>
        <p:spPr>
          <a:xfrm flipV="1">
            <a:off x="2936081" y="3181337"/>
            <a:ext cx="0" cy="123307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AB1C261C-1D31-4141-816D-0873CCDE9D11}"/>
              </a:ext>
            </a:extLst>
          </p:cNvPr>
          <p:cNvSpPr/>
          <p:nvPr/>
        </p:nvSpPr>
        <p:spPr>
          <a:xfrm>
            <a:off x="847308" y="1781161"/>
            <a:ext cx="3619471" cy="140017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 name="Rectangle 16">
            <a:extLst>
              <a:ext uri="{FF2B5EF4-FFF2-40B4-BE49-F238E27FC236}">
                <a16:creationId xmlns:a16="http://schemas.microsoft.com/office/drawing/2014/main" id="{2048CA8E-BAAC-4D42-A5F9-997BE975AB0B}"/>
              </a:ext>
            </a:extLst>
          </p:cNvPr>
          <p:cNvSpPr/>
          <p:nvPr/>
        </p:nvSpPr>
        <p:spPr>
          <a:xfrm>
            <a:off x="1590681" y="4405444"/>
            <a:ext cx="1990719" cy="139960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20" name="Straight Connector 19">
            <a:extLst>
              <a:ext uri="{FF2B5EF4-FFF2-40B4-BE49-F238E27FC236}">
                <a16:creationId xmlns:a16="http://schemas.microsoft.com/office/drawing/2014/main" id="{F880E05E-4097-4437-BAB1-AD50D240344E}"/>
              </a:ext>
            </a:extLst>
          </p:cNvPr>
          <p:cNvCxnSpPr>
            <a:cxnSpLocks/>
          </p:cNvCxnSpPr>
          <p:nvPr/>
        </p:nvCxnSpPr>
        <p:spPr>
          <a:xfrm>
            <a:off x="5172075" y="1690688"/>
            <a:ext cx="0" cy="411436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2A62D12-32E5-4ECE-B9BA-FFC7FE0F113A}"/>
              </a:ext>
            </a:extLst>
          </p:cNvPr>
          <p:cNvSpPr txBox="1"/>
          <p:nvPr/>
        </p:nvSpPr>
        <p:spPr>
          <a:xfrm>
            <a:off x="8008144" y="5440584"/>
            <a:ext cx="3638543" cy="461665"/>
          </a:xfrm>
          <a:prstGeom prst="rect">
            <a:avLst/>
          </a:prstGeom>
          <a:noFill/>
        </p:spPr>
        <p:txBody>
          <a:bodyPr wrap="square" rtlCol="0">
            <a:spAutoFit/>
          </a:bodyPr>
          <a:lstStyle/>
          <a:p>
            <a:r>
              <a:rPr lang="en-US" sz="1200" dirty="0">
                <a:latin typeface="+mj-lt"/>
              </a:rPr>
              <a:t>Ref: Shereen </a:t>
            </a:r>
            <a:r>
              <a:rPr lang="en-US" sz="1200" dirty="0" err="1">
                <a:latin typeface="+mj-lt"/>
              </a:rPr>
              <a:t>Moataz</a:t>
            </a:r>
            <a:r>
              <a:rPr lang="en-US" sz="1200" dirty="0">
                <a:latin typeface="+mj-lt"/>
              </a:rPr>
              <a:t> Afifi et. al; </a:t>
            </a:r>
            <a:r>
              <a:rPr lang="en-US" sz="1200" i="1" dirty="0">
                <a:latin typeface="+mj-lt"/>
              </a:rPr>
              <a:t>SVM on FPGA: A State-of-the-Art Review of Current Practice</a:t>
            </a:r>
            <a:endParaRPr lang="en-DE" sz="1200" i="1" dirty="0">
              <a:latin typeface="+mj-lt"/>
            </a:endParaRPr>
          </a:p>
        </p:txBody>
      </p:sp>
    </p:spTree>
    <p:extLst>
      <p:ext uri="{BB962C8B-B14F-4D97-AF65-F5344CB8AC3E}">
        <p14:creationId xmlns:p14="http://schemas.microsoft.com/office/powerpoint/2010/main" val="74510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E1390-3C50-46B4-B3B6-2DAC8A3E4682}"/>
              </a:ext>
            </a:extLst>
          </p:cNvPr>
          <p:cNvSpPr>
            <a:spLocks noGrp="1"/>
          </p:cNvSpPr>
          <p:nvPr>
            <p:ph type="title"/>
          </p:nvPr>
        </p:nvSpPr>
        <p:spPr>
          <a:xfrm>
            <a:off x="838200" y="365125"/>
            <a:ext cx="10515600" cy="1325563"/>
          </a:xfrm>
        </p:spPr>
        <p:txBody>
          <a:bodyPr/>
          <a:lstStyle/>
          <a:p>
            <a:r>
              <a:rPr lang="en-US" b="1" dirty="0"/>
              <a:t>System Architecture</a:t>
            </a:r>
            <a:endParaRPr lang="en-DE" b="1" dirty="0"/>
          </a:p>
        </p:txBody>
      </p:sp>
      <p:sp>
        <p:nvSpPr>
          <p:cNvPr id="4" name="Date Placeholder 3">
            <a:extLst>
              <a:ext uri="{FF2B5EF4-FFF2-40B4-BE49-F238E27FC236}">
                <a16:creationId xmlns:a16="http://schemas.microsoft.com/office/drawing/2014/main" id="{FC185E77-46CD-428E-ABBF-C99DD40365D5}"/>
              </a:ext>
            </a:extLst>
          </p:cNvPr>
          <p:cNvSpPr>
            <a:spLocks noGrp="1"/>
          </p:cNvSpPr>
          <p:nvPr>
            <p:ph type="dt" sz="half" idx="10"/>
          </p:nvPr>
        </p:nvSpPr>
        <p:spPr/>
        <p:txBody>
          <a:bodyPr/>
          <a:lstStyle/>
          <a:p>
            <a:fld id="{1B452B71-597B-4A57-93F5-83A7E9182853}" type="datetime8">
              <a:rPr lang="en-DE" smtClean="0"/>
              <a:t>17/02/2019 16:33</a:t>
            </a:fld>
            <a:endParaRPr lang="en-DE"/>
          </a:p>
        </p:txBody>
      </p:sp>
      <p:sp>
        <p:nvSpPr>
          <p:cNvPr id="5" name="Footer Placeholder 4">
            <a:extLst>
              <a:ext uri="{FF2B5EF4-FFF2-40B4-BE49-F238E27FC236}">
                <a16:creationId xmlns:a16="http://schemas.microsoft.com/office/drawing/2014/main" id="{6DFBF290-8486-43C8-AD4D-46B536F9F632}"/>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31F826F3-974E-4B60-BDEE-78ADD37CCA03}"/>
              </a:ext>
            </a:extLst>
          </p:cNvPr>
          <p:cNvSpPr>
            <a:spLocks noGrp="1"/>
          </p:cNvSpPr>
          <p:nvPr>
            <p:ph type="sldNum" sz="quarter" idx="12"/>
          </p:nvPr>
        </p:nvSpPr>
        <p:spPr/>
        <p:txBody>
          <a:bodyPr/>
          <a:lstStyle/>
          <a:p>
            <a:fld id="{7D4919FD-6765-4C56-B921-71EDA625D260}" type="slidenum">
              <a:rPr lang="en-DE" smtClean="0"/>
              <a:t>28</a:t>
            </a:fld>
            <a:endParaRPr lang="en-DE"/>
          </a:p>
        </p:txBody>
      </p:sp>
      <p:sp>
        <p:nvSpPr>
          <p:cNvPr id="7" name="TextBox 6">
            <a:extLst>
              <a:ext uri="{FF2B5EF4-FFF2-40B4-BE49-F238E27FC236}">
                <a16:creationId xmlns:a16="http://schemas.microsoft.com/office/drawing/2014/main" id="{8BB9006F-6D28-42E8-922D-FF620DD97898}"/>
              </a:ext>
            </a:extLst>
          </p:cNvPr>
          <p:cNvSpPr txBox="1"/>
          <p:nvPr/>
        </p:nvSpPr>
        <p:spPr>
          <a:xfrm>
            <a:off x="1195385" y="2347209"/>
            <a:ext cx="757238" cy="369332"/>
          </a:xfrm>
          <a:prstGeom prst="rect">
            <a:avLst/>
          </a:prstGeom>
          <a:noFill/>
          <a:ln>
            <a:solidFill>
              <a:schemeClr val="tx1"/>
            </a:solidFill>
          </a:ln>
        </p:spPr>
        <p:txBody>
          <a:bodyPr wrap="square" rtlCol="0">
            <a:spAutoFit/>
          </a:bodyPr>
          <a:lstStyle/>
          <a:p>
            <a:r>
              <a:rPr lang="en-US" dirty="0">
                <a:latin typeface="+mj-lt"/>
              </a:rPr>
              <a:t>Adder</a:t>
            </a:r>
            <a:endParaRPr lang="en-DE" dirty="0">
              <a:latin typeface="+mj-lt"/>
            </a:endParaRPr>
          </a:p>
        </p:txBody>
      </p:sp>
      <p:sp>
        <p:nvSpPr>
          <p:cNvPr id="8" name="TextBox 7">
            <a:extLst>
              <a:ext uri="{FF2B5EF4-FFF2-40B4-BE49-F238E27FC236}">
                <a16:creationId xmlns:a16="http://schemas.microsoft.com/office/drawing/2014/main" id="{8472F633-425B-45F9-81C5-CFFC8F9F80D7}"/>
              </a:ext>
            </a:extLst>
          </p:cNvPr>
          <p:cNvSpPr txBox="1"/>
          <p:nvPr/>
        </p:nvSpPr>
        <p:spPr>
          <a:xfrm>
            <a:off x="1195385" y="3203672"/>
            <a:ext cx="1166813" cy="646331"/>
          </a:xfrm>
          <a:prstGeom prst="rect">
            <a:avLst/>
          </a:prstGeom>
          <a:noFill/>
          <a:ln>
            <a:solidFill>
              <a:schemeClr val="tx1"/>
            </a:solidFill>
          </a:ln>
        </p:spPr>
        <p:txBody>
          <a:bodyPr wrap="square" rtlCol="0">
            <a:spAutoFit/>
          </a:bodyPr>
          <a:lstStyle/>
          <a:p>
            <a:r>
              <a:rPr lang="en-US" dirty="0">
                <a:latin typeface="+mj-lt"/>
              </a:rPr>
              <a:t>Matrix Multiplier</a:t>
            </a:r>
            <a:endParaRPr lang="en-DE" dirty="0">
              <a:latin typeface="+mj-lt"/>
            </a:endParaRPr>
          </a:p>
        </p:txBody>
      </p:sp>
      <p:sp>
        <p:nvSpPr>
          <p:cNvPr id="9" name="TextBox 8">
            <a:extLst>
              <a:ext uri="{FF2B5EF4-FFF2-40B4-BE49-F238E27FC236}">
                <a16:creationId xmlns:a16="http://schemas.microsoft.com/office/drawing/2014/main" id="{5AB247CA-884C-4EF7-8B68-3413CB6821CE}"/>
              </a:ext>
            </a:extLst>
          </p:cNvPr>
          <p:cNvSpPr txBox="1"/>
          <p:nvPr/>
        </p:nvSpPr>
        <p:spPr>
          <a:xfrm>
            <a:off x="1195385" y="4235886"/>
            <a:ext cx="1166813" cy="646331"/>
          </a:xfrm>
          <a:prstGeom prst="rect">
            <a:avLst/>
          </a:prstGeom>
          <a:noFill/>
          <a:ln>
            <a:solidFill>
              <a:schemeClr val="tx1"/>
            </a:solidFill>
          </a:ln>
        </p:spPr>
        <p:txBody>
          <a:bodyPr wrap="square" rtlCol="0">
            <a:spAutoFit/>
          </a:bodyPr>
          <a:lstStyle/>
          <a:p>
            <a:r>
              <a:rPr lang="en-US" dirty="0">
                <a:latin typeface="+mj-lt"/>
              </a:rPr>
              <a:t>Kernel Computer</a:t>
            </a:r>
            <a:endParaRPr lang="en-DE" dirty="0">
              <a:latin typeface="+mj-lt"/>
            </a:endParaRPr>
          </a:p>
        </p:txBody>
      </p:sp>
      <p:sp>
        <p:nvSpPr>
          <p:cNvPr id="12" name="Rectangle 11">
            <a:extLst>
              <a:ext uri="{FF2B5EF4-FFF2-40B4-BE49-F238E27FC236}">
                <a16:creationId xmlns:a16="http://schemas.microsoft.com/office/drawing/2014/main" id="{EC8CDD91-0FB1-4458-A5FD-11706E69ABB9}"/>
              </a:ext>
            </a:extLst>
          </p:cNvPr>
          <p:cNvSpPr/>
          <p:nvPr/>
        </p:nvSpPr>
        <p:spPr>
          <a:xfrm>
            <a:off x="838200" y="1962149"/>
            <a:ext cx="3028949" cy="32670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atin typeface="+mj-lt"/>
            </a:endParaRPr>
          </a:p>
        </p:txBody>
      </p:sp>
      <p:sp>
        <p:nvSpPr>
          <p:cNvPr id="13" name="TextBox 12">
            <a:extLst>
              <a:ext uri="{FF2B5EF4-FFF2-40B4-BE49-F238E27FC236}">
                <a16:creationId xmlns:a16="http://schemas.microsoft.com/office/drawing/2014/main" id="{10F1852A-7751-4DE5-B942-77771BB51F48}"/>
              </a:ext>
            </a:extLst>
          </p:cNvPr>
          <p:cNvSpPr txBox="1"/>
          <p:nvPr/>
        </p:nvSpPr>
        <p:spPr>
          <a:xfrm>
            <a:off x="2819399" y="3342171"/>
            <a:ext cx="704850" cy="369332"/>
          </a:xfrm>
          <a:prstGeom prst="rect">
            <a:avLst/>
          </a:prstGeom>
          <a:noFill/>
          <a:ln>
            <a:noFill/>
          </a:ln>
        </p:spPr>
        <p:txBody>
          <a:bodyPr wrap="square" rtlCol="0">
            <a:spAutoFit/>
          </a:bodyPr>
          <a:lstStyle/>
          <a:p>
            <a:r>
              <a:rPr lang="en-US" b="1" dirty="0">
                <a:latin typeface="+mj-lt"/>
              </a:rPr>
              <a:t>FPGA</a:t>
            </a:r>
            <a:endParaRPr lang="en-DE" b="1" dirty="0">
              <a:latin typeface="+mj-lt"/>
            </a:endParaRPr>
          </a:p>
        </p:txBody>
      </p:sp>
      <p:sp>
        <p:nvSpPr>
          <p:cNvPr id="15" name="Rectangle 14">
            <a:extLst>
              <a:ext uri="{FF2B5EF4-FFF2-40B4-BE49-F238E27FC236}">
                <a16:creationId xmlns:a16="http://schemas.microsoft.com/office/drawing/2014/main" id="{569ABACB-1595-4DF5-8994-4A3B88E94592}"/>
              </a:ext>
            </a:extLst>
          </p:cNvPr>
          <p:cNvSpPr/>
          <p:nvPr/>
        </p:nvSpPr>
        <p:spPr>
          <a:xfrm>
            <a:off x="5829297" y="2834711"/>
            <a:ext cx="1609725" cy="13842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atin typeface="+mj-lt"/>
            </a:endParaRPr>
          </a:p>
        </p:txBody>
      </p:sp>
      <p:sp>
        <p:nvSpPr>
          <p:cNvPr id="16" name="TextBox 15">
            <a:extLst>
              <a:ext uri="{FF2B5EF4-FFF2-40B4-BE49-F238E27FC236}">
                <a16:creationId xmlns:a16="http://schemas.microsoft.com/office/drawing/2014/main" id="{E0D53475-8F3B-4978-846F-F4BBC06D1097}"/>
              </a:ext>
            </a:extLst>
          </p:cNvPr>
          <p:cNvSpPr txBox="1"/>
          <p:nvPr/>
        </p:nvSpPr>
        <p:spPr>
          <a:xfrm>
            <a:off x="6034084" y="3331542"/>
            <a:ext cx="1200150" cy="369332"/>
          </a:xfrm>
          <a:prstGeom prst="rect">
            <a:avLst/>
          </a:prstGeom>
          <a:noFill/>
        </p:spPr>
        <p:txBody>
          <a:bodyPr wrap="square" rtlCol="0">
            <a:spAutoFit/>
          </a:bodyPr>
          <a:lstStyle/>
          <a:p>
            <a:r>
              <a:rPr lang="en-US" b="1" dirty="0">
                <a:latin typeface="+mj-lt"/>
              </a:rPr>
              <a:t>ARM Core</a:t>
            </a:r>
            <a:endParaRPr lang="en-DE" b="1" dirty="0">
              <a:latin typeface="+mj-lt"/>
            </a:endParaRPr>
          </a:p>
        </p:txBody>
      </p:sp>
      <p:cxnSp>
        <p:nvCxnSpPr>
          <p:cNvPr id="18" name="Straight Arrow Connector 17">
            <a:extLst>
              <a:ext uri="{FF2B5EF4-FFF2-40B4-BE49-F238E27FC236}">
                <a16:creationId xmlns:a16="http://schemas.microsoft.com/office/drawing/2014/main" id="{25038ACF-F1E2-460E-A854-CA06785D8DE6}"/>
              </a:ext>
            </a:extLst>
          </p:cNvPr>
          <p:cNvCxnSpPr>
            <a:cxnSpLocks/>
          </p:cNvCxnSpPr>
          <p:nvPr/>
        </p:nvCxnSpPr>
        <p:spPr>
          <a:xfrm>
            <a:off x="3867149" y="3124200"/>
            <a:ext cx="19621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8CD0BB8-250F-477D-8E09-FAB2B048249F}"/>
              </a:ext>
            </a:extLst>
          </p:cNvPr>
          <p:cNvCxnSpPr>
            <a:cxnSpLocks/>
          </p:cNvCxnSpPr>
          <p:nvPr/>
        </p:nvCxnSpPr>
        <p:spPr>
          <a:xfrm flipH="1">
            <a:off x="3867150" y="3943350"/>
            <a:ext cx="19621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8A370D2-DC27-4498-88AF-5931FF722A29}"/>
              </a:ext>
            </a:extLst>
          </p:cNvPr>
          <p:cNvSpPr txBox="1"/>
          <p:nvPr/>
        </p:nvSpPr>
        <p:spPr>
          <a:xfrm>
            <a:off x="4129086" y="3077170"/>
            <a:ext cx="1485900" cy="923330"/>
          </a:xfrm>
          <a:prstGeom prst="rect">
            <a:avLst/>
          </a:prstGeom>
          <a:noFill/>
        </p:spPr>
        <p:txBody>
          <a:bodyPr wrap="square" rtlCol="0">
            <a:spAutoFit/>
          </a:bodyPr>
          <a:lstStyle/>
          <a:p>
            <a:r>
              <a:rPr lang="en-US" dirty="0">
                <a:latin typeface="+mj-lt"/>
              </a:rPr>
              <a:t>Streaming Interface over DMA</a:t>
            </a:r>
            <a:endParaRPr lang="en-DE" dirty="0">
              <a:latin typeface="+mj-lt"/>
            </a:endParaRPr>
          </a:p>
        </p:txBody>
      </p:sp>
      <p:sp>
        <p:nvSpPr>
          <p:cNvPr id="24" name="Rectangle 23">
            <a:extLst>
              <a:ext uri="{FF2B5EF4-FFF2-40B4-BE49-F238E27FC236}">
                <a16:creationId xmlns:a16="http://schemas.microsoft.com/office/drawing/2014/main" id="{B4210E19-8DD4-4C44-BD25-10393EA07DCB}"/>
              </a:ext>
            </a:extLst>
          </p:cNvPr>
          <p:cNvSpPr/>
          <p:nvPr/>
        </p:nvSpPr>
        <p:spPr>
          <a:xfrm>
            <a:off x="8058150" y="1765972"/>
            <a:ext cx="3295650" cy="2062103"/>
          </a:xfrm>
          <a:prstGeom prst="rect">
            <a:avLst/>
          </a:prstGeom>
        </p:spPr>
        <p:txBody>
          <a:bodyPr wrap="square">
            <a:spAutoFit/>
          </a:bodyPr>
          <a:lstStyle/>
          <a:p>
            <a:r>
              <a:rPr lang="en-US" sz="2000" b="1" dirty="0">
                <a:latin typeface="+mj-lt"/>
              </a:rPr>
              <a:t>Computations in Hardware:</a:t>
            </a:r>
          </a:p>
          <a:p>
            <a:pPr marL="285750" indent="-285750">
              <a:buFont typeface="Arial" panose="020B0604020202020204" pitchFamily="34" charset="0"/>
              <a:buChar char="•"/>
            </a:pPr>
            <a:r>
              <a:rPr lang="en-US" dirty="0">
                <a:latin typeface="+mj-lt"/>
              </a:rPr>
              <a:t>Kernel computation</a:t>
            </a:r>
          </a:p>
          <a:p>
            <a:pPr marL="285750" indent="-285750">
              <a:buFont typeface="Arial" panose="020B0604020202020204" pitchFamily="34" charset="0"/>
              <a:buChar char="•"/>
            </a:pPr>
            <a:r>
              <a:rPr lang="en-US" dirty="0">
                <a:latin typeface="+mj-lt"/>
              </a:rPr>
              <a:t>Vector Multiplications</a:t>
            </a:r>
          </a:p>
          <a:p>
            <a:pPr marL="285750" indent="-285750">
              <a:buFont typeface="Arial" panose="020B0604020202020204" pitchFamily="34" charset="0"/>
              <a:buChar char="•"/>
            </a:pPr>
            <a:r>
              <a:rPr lang="en-US" dirty="0">
                <a:latin typeface="+mj-lt"/>
              </a:rPr>
              <a:t>Optimizations for streaming samples</a:t>
            </a:r>
          </a:p>
          <a:p>
            <a:pPr marL="285750" indent="-285750">
              <a:buFont typeface="Arial" panose="020B0604020202020204" pitchFamily="34" charset="0"/>
              <a:buChar char="•"/>
            </a:pPr>
            <a:r>
              <a:rPr lang="en-US" dirty="0">
                <a:latin typeface="+mj-lt"/>
              </a:rPr>
              <a:t>Selection of multiple pairs of Alphas</a:t>
            </a:r>
          </a:p>
        </p:txBody>
      </p:sp>
    </p:spTree>
    <p:extLst>
      <p:ext uri="{BB962C8B-B14F-4D97-AF65-F5344CB8AC3E}">
        <p14:creationId xmlns:p14="http://schemas.microsoft.com/office/powerpoint/2010/main" val="281783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C05C-7784-4C2D-A81B-DFF5A6F35859}"/>
              </a:ext>
            </a:extLst>
          </p:cNvPr>
          <p:cNvSpPr>
            <a:spLocks noGrp="1"/>
          </p:cNvSpPr>
          <p:nvPr>
            <p:ph type="title"/>
          </p:nvPr>
        </p:nvSpPr>
        <p:spPr/>
        <p:txBody>
          <a:bodyPr/>
          <a:lstStyle/>
          <a:p>
            <a:r>
              <a:rPr lang="en-US" b="1" dirty="0"/>
              <a:t>Outline</a:t>
            </a:r>
            <a:endParaRPr lang="en-DE" b="1" dirty="0"/>
          </a:p>
        </p:txBody>
      </p:sp>
      <p:sp>
        <p:nvSpPr>
          <p:cNvPr id="3" name="Content Placeholder 2">
            <a:extLst>
              <a:ext uri="{FF2B5EF4-FFF2-40B4-BE49-F238E27FC236}">
                <a16:creationId xmlns:a16="http://schemas.microsoft.com/office/drawing/2014/main" id="{797983C1-9368-4019-8A7C-F96E61C726D9}"/>
              </a:ext>
            </a:extLst>
          </p:cNvPr>
          <p:cNvSpPr>
            <a:spLocks noGrp="1"/>
          </p:cNvSpPr>
          <p:nvPr>
            <p:ph idx="1"/>
          </p:nvPr>
        </p:nvSpPr>
        <p:spPr>
          <a:xfrm>
            <a:off x="838200" y="1762125"/>
            <a:ext cx="10515600" cy="4351338"/>
          </a:xfrm>
        </p:spPr>
        <p:txBody>
          <a:bodyPr>
            <a:normAutofit/>
          </a:bodyPr>
          <a:lstStyle/>
          <a:p>
            <a:pPr marL="0" indent="0">
              <a:buNone/>
            </a:pPr>
            <a:r>
              <a:rPr lang="en-US" sz="2400" dirty="0">
                <a:solidFill>
                  <a:schemeClr val="bg2">
                    <a:lumMod val="90000"/>
                  </a:schemeClr>
                </a:solidFill>
                <a:latin typeface="+mj-lt"/>
              </a:rPr>
              <a:t>Introduction</a:t>
            </a:r>
          </a:p>
          <a:p>
            <a:pPr marL="0" indent="0">
              <a:buNone/>
            </a:pPr>
            <a:r>
              <a:rPr lang="en-US" sz="2400" dirty="0">
                <a:solidFill>
                  <a:schemeClr val="bg2">
                    <a:lumMod val="90000"/>
                  </a:schemeClr>
                </a:solidFill>
                <a:latin typeface="+mj-lt"/>
              </a:rPr>
              <a:t>Support Vector Machines</a:t>
            </a:r>
          </a:p>
          <a:p>
            <a:pPr marL="0" indent="0">
              <a:buNone/>
            </a:pPr>
            <a:r>
              <a:rPr lang="en-US" sz="2400" dirty="0">
                <a:solidFill>
                  <a:schemeClr val="bg2">
                    <a:lumMod val="90000"/>
                  </a:schemeClr>
                </a:solidFill>
                <a:latin typeface="+mj-lt"/>
              </a:rPr>
              <a:t>Solving the SVM Problem</a:t>
            </a:r>
          </a:p>
          <a:p>
            <a:pPr marL="0" indent="0">
              <a:buNone/>
            </a:pPr>
            <a:r>
              <a:rPr lang="en-US" sz="2400" dirty="0">
                <a:solidFill>
                  <a:schemeClr val="bg2">
                    <a:lumMod val="90000"/>
                  </a:schemeClr>
                </a:solidFill>
                <a:latin typeface="+mj-lt"/>
              </a:rPr>
              <a:t>The Kernel trick</a:t>
            </a:r>
          </a:p>
          <a:p>
            <a:pPr marL="0" indent="0">
              <a:buNone/>
            </a:pPr>
            <a:r>
              <a:rPr lang="en-US" sz="2400" dirty="0">
                <a:solidFill>
                  <a:schemeClr val="bg2">
                    <a:lumMod val="90000"/>
                  </a:schemeClr>
                </a:solidFill>
                <a:latin typeface="+mj-lt"/>
              </a:rPr>
              <a:t>Embedded Systems and Machine Learning</a:t>
            </a:r>
          </a:p>
          <a:p>
            <a:pPr marL="0" indent="0">
              <a:buNone/>
            </a:pPr>
            <a:r>
              <a:rPr lang="en-US" sz="2400" dirty="0">
                <a:solidFill>
                  <a:schemeClr val="bg2">
                    <a:lumMod val="90000"/>
                  </a:schemeClr>
                </a:solidFill>
                <a:latin typeface="+mj-lt"/>
              </a:rPr>
              <a:t>Incremental Learning and Approximations</a:t>
            </a:r>
          </a:p>
          <a:p>
            <a:pPr marL="0" indent="0">
              <a:buNone/>
            </a:pPr>
            <a:r>
              <a:rPr lang="en-US" sz="2400" dirty="0">
                <a:solidFill>
                  <a:schemeClr val="bg2">
                    <a:lumMod val="90000"/>
                  </a:schemeClr>
                </a:solidFill>
                <a:latin typeface="+mj-lt"/>
              </a:rPr>
              <a:t>System Architecture</a:t>
            </a:r>
          </a:p>
          <a:p>
            <a:pPr marL="0" indent="0">
              <a:buNone/>
            </a:pPr>
            <a:r>
              <a:rPr lang="en-US" sz="2400" b="1" dirty="0">
                <a:latin typeface="+mj-lt"/>
              </a:rPr>
              <a:t>Objectives and Timeline</a:t>
            </a:r>
          </a:p>
        </p:txBody>
      </p:sp>
      <p:sp>
        <p:nvSpPr>
          <p:cNvPr id="4" name="Date Placeholder 3">
            <a:extLst>
              <a:ext uri="{FF2B5EF4-FFF2-40B4-BE49-F238E27FC236}">
                <a16:creationId xmlns:a16="http://schemas.microsoft.com/office/drawing/2014/main" id="{71012767-BD7F-488B-8CB4-B64901930566}"/>
              </a:ext>
            </a:extLst>
          </p:cNvPr>
          <p:cNvSpPr>
            <a:spLocks noGrp="1"/>
          </p:cNvSpPr>
          <p:nvPr>
            <p:ph type="dt" sz="half" idx="10"/>
          </p:nvPr>
        </p:nvSpPr>
        <p:spPr/>
        <p:txBody>
          <a:bodyPr/>
          <a:lstStyle/>
          <a:p>
            <a:fld id="{1B452B71-597B-4A57-93F5-83A7E9182853}" type="datetime8">
              <a:rPr lang="en-DE" smtClean="0"/>
              <a:t>17/02/2019 16:33</a:t>
            </a:fld>
            <a:endParaRPr lang="en-DE"/>
          </a:p>
        </p:txBody>
      </p:sp>
      <p:sp>
        <p:nvSpPr>
          <p:cNvPr id="5" name="Footer Placeholder 4">
            <a:extLst>
              <a:ext uri="{FF2B5EF4-FFF2-40B4-BE49-F238E27FC236}">
                <a16:creationId xmlns:a16="http://schemas.microsoft.com/office/drawing/2014/main" id="{69C87A7E-A594-4555-9C69-B6A8D0CFAEB9}"/>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045A098C-8513-49E4-8B15-FD269DD2E837}"/>
              </a:ext>
            </a:extLst>
          </p:cNvPr>
          <p:cNvSpPr>
            <a:spLocks noGrp="1"/>
          </p:cNvSpPr>
          <p:nvPr>
            <p:ph type="sldNum" sz="quarter" idx="12"/>
          </p:nvPr>
        </p:nvSpPr>
        <p:spPr/>
        <p:txBody>
          <a:bodyPr/>
          <a:lstStyle/>
          <a:p>
            <a:fld id="{7D4919FD-6765-4C56-B921-71EDA625D260}" type="slidenum">
              <a:rPr lang="en-DE" smtClean="0"/>
              <a:t>29</a:t>
            </a:fld>
            <a:endParaRPr lang="en-DE"/>
          </a:p>
        </p:txBody>
      </p:sp>
    </p:spTree>
    <p:extLst>
      <p:ext uri="{BB962C8B-B14F-4D97-AF65-F5344CB8AC3E}">
        <p14:creationId xmlns:p14="http://schemas.microsoft.com/office/powerpoint/2010/main" val="2046830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958C092-C4CF-4B94-9EBB-7A84B56A5CAD}"/>
              </a:ext>
            </a:extLst>
          </p:cNvPr>
          <p:cNvSpPr>
            <a:spLocks noGrp="1"/>
          </p:cNvSpPr>
          <p:nvPr>
            <p:ph type="ftr" sz="quarter" idx="11"/>
          </p:nvPr>
        </p:nvSpPr>
        <p:spPr/>
        <p:txBody>
          <a:bodyPr/>
          <a:lstStyle/>
          <a:p>
            <a:r>
              <a:rPr lang="en-US"/>
              <a:t>Incremental Learning with Support Vector Machines on Embedded Platforms</a:t>
            </a:r>
            <a:endParaRPr lang="en-DE" dirty="0"/>
          </a:p>
        </p:txBody>
      </p:sp>
      <p:sp>
        <p:nvSpPr>
          <p:cNvPr id="6" name="Slide Number Placeholder 5">
            <a:extLst>
              <a:ext uri="{FF2B5EF4-FFF2-40B4-BE49-F238E27FC236}">
                <a16:creationId xmlns:a16="http://schemas.microsoft.com/office/drawing/2014/main" id="{5674ABF6-5D48-42A4-83F1-9761E5B71AAC}"/>
              </a:ext>
            </a:extLst>
          </p:cNvPr>
          <p:cNvSpPr>
            <a:spLocks noGrp="1"/>
          </p:cNvSpPr>
          <p:nvPr>
            <p:ph type="sldNum" sz="quarter" idx="12"/>
          </p:nvPr>
        </p:nvSpPr>
        <p:spPr/>
        <p:txBody>
          <a:bodyPr/>
          <a:lstStyle/>
          <a:p>
            <a:fld id="{7D4919FD-6765-4C56-B921-71EDA625D260}" type="slidenum">
              <a:rPr lang="en-DE" smtClean="0"/>
              <a:t>3</a:t>
            </a:fld>
            <a:endParaRPr lang="en-DE"/>
          </a:p>
        </p:txBody>
      </p:sp>
      <p:sp>
        <p:nvSpPr>
          <p:cNvPr id="7" name="TextBox 6">
            <a:extLst>
              <a:ext uri="{FF2B5EF4-FFF2-40B4-BE49-F238E27FC236}">
                <a16:creationId xmlns:a16="http://schemas.microsoft.com/office/drawing/2014/main" id="{D7C5773B-1A26-4B9B-A7DB-D6B34F79C78B}"/>
              </a:ext>
            </a:extLst>
          </p:cNvPr>
          <p:cNvSpPr txBox="1"/>
          <p:nvPr/>
        </p:nvSpPr>
        <p:spPr>
          <a:xfrm>
            <a:off x="9674716" y="5361878"/>
            <a:ext cx="1603912" cy="276999"/>
          </a:xfrm>
          <a:prstGeom prst="rect">
            <a:avLst/>
          </a:prstGeom>
          <a:noFill/>
        </p:spPr>
        <p:txBody>
          <a:bodyPr wrap="square" rtlCol="0">
            <a:spAutoFit/>
          </a:bodyPr>
          <a:lstStyle/>
          <a:p>
            <a:r>
              <a:rPr lang="en-US" sz="1200" dirty="0">
                <a:latin typeface="+mj-lt"/>
              </a:rPr>
              <a:t>Source: Google Images</a:t>
            </a:r>
            <a:endParaRPr lang="en-DE" sz="1200" dirty="0">
              <a:latin typeface="+mj-lt"/>
            </a:endParaRPr>
          </a:p>
        </p:txBody>
      </p:sp>
      <p:sp>
        <p:nvSpPr>
          <p:cNvPr id="2" name="Date Placeholder 1">
            <a:extLst>
              <a:ext uri="{FF2B5EF4-FFF2-40B4-BE49-F238E27FC236}">
                <a16:creationId xmlns:a16="http://schemas.microsoft.com/office/drawing/2014/main" id="{49325E55-1073-438E-AF25-99F65F82DC84}"/>
              </a:ext>
            </a:extLst>
          </p:cNvPr>
          <p:cNvSpPr>
            <a:spLocks noGrp="1"/>
          </p:cNvSpPr>
          <p:nvPr>
            <p:ph type="dt" sz="half" idx="10"/>
          </p:nvPr>
        </p:nvSpPr>
        <p:spPr/>
        <p:txBody>
          <a:bodyPr/>
          <a:lstStyle/>
          <a:p>
            <a:fld id="{4F90D647-6AEC-4218-986A-130404BD6C44}" type="datetime8">
              <a:rPr lang="en-DE" smtClean="0"/>
              <a:t>17/02/2019 16:33</a:t>
            </a:fld>
            <a:endParaRPr lang="en-DE"/>
          </a:p>
        </p:txBody>
      </p:sp>
      <p:pic>
        <p:nvPicPr>
          <p:cNvPr id="6146" name="Picture 2" descr="Related image">
            <a:extLst>
              <a:ext uri="{FF2B5EF4-FFF2-40B4-BE49-F238E27FC236}">
                <a16:creationId xmlns:a16="http://schemas.microsoft.com/office/drawing/2014/main" id="{5EC26E37-3AC7-4A6D-8420-007F44F178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1269" y="1208598"/>
            <a:ext cx="4538662" cy="38764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ECD4F94-C066-4267-841E-68C4E3D8B8E8}"/>
              </a:ext>
            </a:extLst>
          </p:cNvPr>
          <p:cNvSpPr txBox="1"/>
          <p:nvPr/>
        </p:nvSpPr>
        <p:spPr>
          <a:xfrm>
            <a:off x="1257300" y="3044279"/>
            <a:ext cx="4648200" cy="769441"/>
          </a:xfrm>
          <a:prstGeom prst="rect">
            <a:avLst/>
          </a:prstGeom>
          <a:noFill/>
        </p:spPr>
        <p:txBody>
          <a:bodyPr wrap="square" rtlCol="0">
            <a:spAutoFit/>
          </a:bodyPr>
          <a:lstStyle/>
          <a:p>
            <a:r>
              <a:rPr lang="en-US" sz="4400" b="1" dirty="0">
                <a:latin typeface="+mj-lt"/>
              </a:rPr>
              <a:t>Machine Learning</a:t>
            </a:r>
            <a:endParaRPr lang="en-DE" sz="4400" b="1" dirty="0">
              <a:latin typeface="+mj-lt"/>
            </a:endParaRPr>
          </a:p>
        </p:txBody>
      </p:sp>
    </p:spTree>
    <p:extLst>
      <p:ext uri="{BB962C8B-B14F-4D97-AF65-F5344CB8AC3E}">
        <p14:creationId xmlns:p14="http://schemas.microsoft.com/office/powerpoint/2010/main" val="1919523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96019-9E39-4302-BDB6-A1C7B2E91E26}"/>
              </a:ext>
            </a:extLst>
          </p:cNvPr>
          <p:cNvSpPr>
            <a:spLocks noGrp="1"/>
          </p:cNvSpPr>
          <p:nvPr>
            <p:ph type="title"/>
          </p:nvPr>
        </p:nvSpPr>
        <p:spPr>
          <a:xfrm>
            <a:off x="838200" y="365123"/>
            <a:ext cx="10515600" cy="1325563"/>
          </a:xfrm>
        </p:spPr>
        <p:txBody>
          <a:bodyPr/>
          <a:lstStyle/>
          <a:p>
            <a:r>
              <a:rPr lang="en-US" b="1" dirty="0"/>
              <a:t>Objectives</a:t>
            </a:r>
            <a:endParaRPr lang="en-DE" b="1" dirty="0"/>
          </a:p>
        </p:txBody>
      </p:sp>
      <p:sp>
        <p:nvSpPr>
          <p:cNvPr id="4" name="TextBox 3">
            <a:extLst>
              <a:ext uri="{FF2B5EF4-FFF2-40B4-BE49-F238E27FC236}">
                <a16:creationId xmlns:a16="http://schemas.microsoft.com/office/drawing/2014/main" id="{462B6D5F-9C93-4E10-B0C5-8FB2C2518B4E}"/>
              </a:ext>
            </a:extLst>
          </p:cNvPr>
          <p:cNvSpPr txBox="1"/>
          <p:nvPr/>
        </p:nvSpPr>
        <p:spPr>
          <a:xfrm>
            <a:off x="1057945" y="1754481"/>
            <a:ext cx="1706035" cy="646331"/>
          </a:xfrm>
          <a:prstGeom prst="rect">
            <a:avLst/>
          </a:prstGeom>
          <a:noFill/>
        </p:spPr>
        <p:txBody>
          <a:bodyPr wrap="square" rtlCol="0">
            <a:spAutoFit/>
          </a:bodyPr>
          <a:lstStyle/>
          <a:p>
            <a:r>
              <a:rPr lang="en-US" dirty="0">
                <a:latin typeface="+mj-lt"/>
              </a:rPr>
              <a:t>SVM Implementation</a:t>
            </a:r>
            <a:endParaRPr lang="en-DE" dirty="0">
              <a:latin typeface="+mj-lt"/>
            </a:endParaRPr>
          </a:p>
        </p:txBody>
      </p:sp>
      <p:sp>
        <p:nvSpPr>
          <p:cNvPr id="5" name="TextBox 4">
            <a:extLst>
              <a:ext uri="{FF2B5EF4-FFF2-40B4-BE49-F238E27FC236}">
                <a16:creationId xmlns:a16="http://schemas.microsoft.com/office/drawing/2014/main" id="{0FFEFB6B-2EC9-4113-A78B-7E81376EB913}"/>
              </a:ext>
            </a:extLst>
          </p:cNvPr>
          <p:cNvSpPr txBox="1"/>
          <p:nvPr/>
        </p:nvSpPr>
        <p:spPr>
          <a:xfrm>
            <a:off x="2895545" y="1754482"/>
            <a:ext cx="2108200" cy="646331"/>
          </a:xfrm>
          <a:prstGeom prst="rect">
            <a:avLst/>
          </a:prstGeom>
          <a:noFill/>
        </p:spPr>
        <p:txBody>
          <a:bodyPr wrap="square" rtlCol="0">
            <a:spAutoFit/>
          </a:bodyPr>
          <a:lstStyle/>
          <a:p>
            <a:r>
              <a:rPr lang="en-US" dirty="0">
                <a:latin typeface="+mj-lt"/>
              </a:rPr>
              <a:t>Incremental / Online learning</a:t>
            </a:r>
            <a:endParaRPr lang="en-DE" dirty="0">
              <a:latin typeface="+mj-lt"/>
            </a:endParaRPr>
          </a:p>
        </p:txBody>
      </p:sp>
      <p:sp>
        <p:nvSpPr>
          <p:cNvPr id="6" name="TextBox 5">
            <a:extLst>
              <a:ext uri="{FF2B5EF4-FFF2-40B4-BE49-F238E27FC236}">
                <a16:creationId xmlns:a16="http://schemas.microsoft.com/office/drawing/2014/main" id="{F5E0FF8A-7E08-46D6-8E42-FE867023B284}"/>
              </a:ext>
            </a:extLst>
          </p:cNvPr>
          <p:cNvSpPr txBox="1"/>
          <p:nvPr/>
        </p:nvSpPr>
        <p:spPr>
          <a:xfrm>
            <a:off x="6866357" y="1754482"/>
            <a:ext cx="1967459" cy="923330"/>
          </a:xfrm>
          <a:prstGeom prst="rect">
            <a:avLst/>
          </a:prstGeom>
          <a:noFill/>
        </p:spPr>
        <p:txBody>
          <a:bodyPr wrap="square" rtlCol="0">
            <a:spAutoFit/>
          </a:bodyPr>
          <a:lstStyle/>
          <a:p>
            <a:r>
              <a:rPr lang="en-US" dirty="0">
                <a:latin typeface="+mj-lt"/>
              </a:rPr>
              <a:t>Implementation on an Embedded Platform </a:t>
            </a:r>
            <a:endParaRPr lang="en-DE" dirty="0">
              <a:latin typeface="+mj-lt"/>
            </a:endParaRPr>
          </a:p>
        </p:txBody>
      </p:sp>
      <p:sp>
        <p:nvSpPr>
          <p:cNvPr id="7" name="TextBox 6">
            <a:extLst>
              <a:ext uri="{FF2B5EF4-FFF2-40B4-BE49-F238E27FC236}">
                <a16:creationId xmlns:a16="http://schemas.microsoft.com/office/drawing/2014/main" id="{684DA680-ECC4-4035-9FE0-0E1BA9B0764C}"/>
              </a:ext>
            </a:extLst>
          </p:cNvPr>
          <p:cNvSpPr txBox="1"/>
          <p:nvPr/>
        </p:nvSpPr>
        <p:spPr>
          <a:xfrm>
            <a:off x="5143419" y="1754482"/>
            <a:ext cx="1583264" cy="646331"/>
          </a:xfrm>
          <a:prstGeom prst="rect">
            <a:avLst/>
          </a:prstGeom>
          <a:noFill/>
        </p:spPr>
        <p:txBody>
          <a:bodyPr wrap="square" rtlCol="0">
            <a:spAutoFit/>
          </a:bodyPr>
          <a:lstStyle/>
          <a:p>
            <a:r>
              <a:rPr lang="en-US" dirty="0">
                <a:latin typeface="+mj-lt"/>
              </a:rPr>
              <a:t>Approximation Methods</a:t>
            </a:r>
            <a:endParaRPr lang="en-DE" dirty="0">
              <a:latin typeface="+mj-lt"/>
            </a:endParaRPr>
          </a:p>
        </p:txBody>
      </p:sp>
      <p:sp>
        <p:nvSpPr>
          <p:cNvPr id="8" name="TextBox 7">
            <a:extLst>
              <a:ext uri="{FF2B5EF4-FFF2-40B4-BE49-F238E27FC236}">
                <a16:creationId xmlns:a16="http://schemas.microsoft.com/office/drawing/2014/main" id="{22D94756-3816-41B3-BCD2-FDC2CAB6413A}"/>
              </a:ext>
            </a:extLst>
          </p:cNvPr>
          <p:cNvSpPr txBox="1"/>
          <p:nvPr/>
        </p:nvSpPr>
        <p:spPr>
          <a:xfrm>
            <a:off x="8959763" y="1754481"/>
            <a:ext cx="2209803" cy="646331"/>
          </a:xfrm>
          <a:prstGeom prst="rect">
            <a:avLst/>
          </a:prstGeom>
          <a:noFill/>
        </p:spPr>
        <p:txBody>
          <a:bodyPr wrap="square" rtlCol="0">
            <a:spAutoFit/>
          </a:bodyPr>
          <a:lstStyle/>
          <a:p>
            <a:r>
              <a:rPr lang="en-US" dirty="0">
                <a:latin typeface="+mj-lt"/>
              </a:rPr>
              <a:t>Offload tasks to FPGA for acceleration</a:t>
            </a:r>
            <a:endParaRPr lang="en-DE" dirty="0">
              <a:latin typeface="+mj-lt"/>
            </a:endParaRPr>
          </a:p>
        </p:txBody>
      </p:sp>
      <p:sp>
        <p:nvSpPr>
          <p:cNvPr id="12" name="Footer Placeholder 11">
            <a:extLst>
              <a:ext uri="{FF2B5EF4-FFF2-40B4-BE49-F238E27FC236}">
                <a16:creationId xmlns:a16="http://schemas.microsoft.com/office/drawing/2014/main" id="{640B71C6-ECCA-4D31-B632-95B4E1C44392}"/>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13" name="Slide Number Placeholder 12">
            <a:extLst>
              <a:ext uri="{FF2B5EF4-FFF2-40B4-BE49-F238E27FC236}">
                <a16:creationId xmlns:a16="http://schemas.microsoft.com/office/drawing/2014/main" id="{FC2A674F-89D8-40F9-97A5-6320FC28679A}"/>
              </a:ext>
            </a:extLst>
          </p:cNvPr>
          <p:cNvSpPr>
            <a:spLocks noGrp="1"/>
          </p:cNvSpPr>
          <p:nvPr>
            <p:ph type="sldNum" sz="quarter" idx="12"/>
          </p:nvPr>
        </p:nvSpPr>
        <p:spPr/>
        <p:txBody>
          <a:bodyPr/>
          <a:lstStyle/>
          <a:p>
            <a:fld id="{7D4919FD-6765-4C56-B921-71EDA625D260}" type="slidenum">
              <a:rPr lang="en-DE" smtClean="0"/>
              <a:t>30</a:t>
            </a:fld>
            <a:endParaRPr lang="en-DE"/>
          </a:p>
        </p:txBody>
      </p:sp>
      <p:pic>
        <p:nvPicPr>
          <p:cNvPr id="10" name="Picture 9" descr="A circuit board&#10;&#10;Description automatically generated">
            <a:extLst>
              <a:ext uri="{FF2B5EF4-FFF2-40B4-BE49-F238E27FC236}">
                <a16:creationId xmlns:a16="http://schemas.microsoft.com/office/drawing/2014/main" id="{3947A5BC-175D-4684-8DB4-6C3CBA854FCF}"/>
              </a:ext>
            </a:extLst>
          </p:cNvPr>
          <p:cNvPicPr>
            <a:picLocks noChangeAspect="1"/>
          </p:cNvPicPr>
          <p:nvPr/>
        </p:nvPicPr>
        <p:blipFill rotWithShape="1">
          <a:blip r:embed="rId2">
            <a:extLst>
              <a:ext uri="{28A0092B-C50C-407E-A947-70E740481C1C}">
                <a14:useLocalDpi xmlns:a14="http://schemas.microsoft.com/office/drawing/2010/main" val="0"/>
              </a:ext>
            </a:extLst>
          </a:blip>
          <a:srcRect t="12327" b="12830"/>
          <a:stretch/>
        </p:blipFill>
        <p:spPr>
          <a:xfrm>
            <a:off x="6952388" y="3276399"/>
            <a:ext cx="1881428" cy="1408111"/>
          </a:xfrm>
          <a:prstGeom prst="rect">
            <a:avLst/>
          </a:prstGeom>
        </p:spPr>
      </p:pic>
      <p:pic>
        <p:nvPicPr>
          <p:cNvPr id="9220" name="Picture 4" descr="Related image">
            <a:extLst>
              <a:ext uri="{FF2B5EF4-FFF2-40B4-BE49-F238E27FC236}">
                <a16:creationId xmlns:a16="http://schemas.microsoft.com/office/drawing/2014/main" id="{20454BBA-66D0-44F2-ABB4-7BDA14C071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6032" y="2884217"/>
            <a:ext cx="957263" cy="759533"/>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Image result for FPGA">
            <a:extLst>
              <a:ext uri="{FF2B5EF4-FFF2-40B4-BE49-F238E27FC236}">
                <a16:creationId xmlns:a16="http://schemas.microsoft.com/office/drawing/2014/main" id="{A81598A0-89D0-4D12-939A-AFF6C69C88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854" b="2732"/>
          <a:stretch/>
        </p:blipFill>
        <p:spPr bwMode="auto">
          <a:xfrm>
            <a:off x="9573657" y="4646615"/>
            <a:ext cx="946801" cy="64633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Image result for plus symbol">
            <a:extLst>
              <a:ext uri="{FF2B5EF4-FFF2-40B4-BE49-F238E27FC236}">
                <a16:creationId xmlns:a16="http://schemas.microsoft.com/office/drawing/2014/main" id="{8C4CAEF3-4422-4633-B22D-60440385A9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15574" y="3896094"/>
            <a:ext cx="498177" cy="498177"/>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Image result for sparse matrix">
            <a:extLst>
              <a:ext uri="{FF2B5EF4-FFF2-40B4-BE49-F238E27FC236}">
                <a16:creationId xmlns:a16="http://schemas.microsoft.com/office/drawing/2014/main" id="{9D164BD1-7816-4CD9-B8A2-02D3C4CFD00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26" t="17777" r="69583" b="52226"/>
          <a:stretch/>
        </p:blipFill>
        <p:spPr bwMode="auto">
          <a:xfrm>
            <a:off x="5285879" y="3342070"/>
            <a:ext cx="1104900" cy="1115118"/>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2D5B2F1C-EFBB-4122-9237-23304811B923}"/>
              </a:ext>
            </a:extLst>
          </p:cNvPr>
          <p:cNvSpPr txBox="1"/>
          <p:nvPr/>
        </p:nvSpPr>
        <p:spPr>
          <a:xfrm>
            <a:off x="1468049" y="3718844"/>
            <a:ext cx="885825" cy="523220"/>
          </a:xfrm>
          <a:prstGeom prst="rect">
            <a:avLst/>
          </a:prstGeom>
          <a:solidFill>
            <a:schemeClr val="tx1"/>
          </a:solidFill>
        </p:spPr>
        <p:txBody>
          <a:bodyPr wrap="square" rtlCol="0">
            <a:spAutoFit/>
          </a:bodyPr>
          <a:lstStyle/>
          <a:p>
            <a:r>
              <a:rPr lang="en-US" sz="2800" b="1" dirty="0">
                <a:solidFill>
                  <a:schemeClr val="bg1"/>
                </a:solidFill>
                <a:latin typeface="Abadi" panose="020B0604020202020204" pitchFamily="34" charset="0"/>
              </a:rPr>
              <a:t>SMO</a:t>
            </a:r>
            <a:endParaRPr lang="en-DE" b="1" dirty="0">
              <a:solidFill>
                <a:schemeClr val="bg1"/>
              </a:solidFill>
              <a:latin typeface="Abadi" panose="020B0604020202020204" pitchFamily="34" charset="0"/>
            </a:endParaRPr>
          </a:p>
        </p:txBody>
      </p:sp>
      <p:pic>
        <p:nvPicPr>
          <p:cNvPr id="9228" name="Picture 12" descr="Image result for incremental learning logo">
            <a:extLst>
              <a:ext uri="{FF2B5EF4-FFF2-40B4-BE49-F238E27FC236}">
                <a16:creationId xmlns:a16="http://schemas.microsoft.com/office/drawing/2014/main" id="{13C2D14F-B369-4A61-BAB6-E43BC1D1777F}"/>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rot="16200000">
            <a:off x="2520894" y="3711795"/>
            <a:ext cx="2857500" cy="866775"/>
          </a:xfrm>
          <a:prstGeom prst="rect">
            <a:avLst/>
          </a:prstGeom>
          <a:noFill/>
          <a:extLst>
            <a:ext uri="{909E8E84-426E-40DD-AFC4-6F175D3DCCD1}">
              <a14:hiddenFill xmlns:a14="http://schemas.microsoft.com/office/drawing/2010/main">
                <a:solidFill>
                  <a:srgbClr val="FFFFFF"/>
                </a:solidFill>
              </a14:hiddenFill>
            </a:ext>
          </a:extLst>
        </p:spPr>
      </p:pic>
      <p:sp>
        <p:nvSpPr>
          <p:cNvPr id="23" name="Date Placeholder 22">
            <a:extLst>
              <a:ext uri="{FF2B5EF4-FFF2-40B4-BE49-F238E27FC236}">
                <a16:creationId xmlns:a16="http://schemas.microsoft.com/office/drawing/2014/main" id="{A13D48ED-19AF-4027-866A-E80BBDA78266}"/>
              </a:ext>
            </a:extLst>
          </p:cNvPr>
          <p:cNvSpPr>
            <a:spLocks noGrp="1"/>
          </p:cNvSpPr>
          <p:nvPr>
            <p:ph type="dt" sz="half" idx="10"/>
          </p:nvPr>
        </p:nvSpPr>
        <p:spPr/>
        <p:txBody>
          <a:bodyPr/>
          <a:lstStyle/>
          <a:p>
            <a:fld id="{4FDF39E3-C451-4360-A216-B04562EE0174}" type="datetime8">
              <a:rPr lang="en-DE" smtClean="0"/>
              <a:t>17/02/2019 16:33</a:t>
            </a:fld>
            <a:endParaRPr lang="en-DE"/>
          </a:p>
        </p:txBody>
      </p:sp>
    </p:spTree>
    <p:extLst>
      <p:ext uri="{BB962C8B-B14F-4D97-AF65-F5344CB8AC3E}">
        <p14:creationId xmlns:p14="http://schemas.microsoft.com/office/powerpoint/2010/main" val="211958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2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2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2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82036-1640-4985-BE22-49B642D5ED1C}"/>
              </a:ext>
            </a:extLst>
          </p:cNvPr>
          <p:cNvSpPr>
            <a:spLocks noGrp="1"/>
          </p:cNvSpPr>
          <p:nvPr>
            <p:ph type="title"/>
          </p:nvPr>
        </p:nvSpPr>
        <p:spPr>
          <a:xfrm>
            <a:off x="838199" y="297390"/>
            <a:ext cx="10515600" cy="1325563"/>
          </a:xfrm>
        </p:spPr>
        <p:txBody>
          <a:bodyPr/>
          <a:lstStyle/>
          <a:p>
            <a:r>
              <a:rPr lang="en-US" b="1" dirty="0"/>
              <a:t>Timeline</a:t>
            </a:r>
            <a:endParaRPr lang="en-DE" b="1" dirty="0"/>
          </a:p>
        </p:txBody>
      </p:sp>
      <p:pic>
        <p:nvPicPr>
          <p:cNvPr id="5" name="Picture 4">
            <a:extLst>
              <a:ext uri="{FF2B5EF4-FFF2-40B4-BE49-F238E27FC236}">
                <a16:creationId xmlns:a16="http://schemas.microsoft.com/office/drawing/2014/main" id="{7346BA20-5341-4D36-8DDC-58031698872C}"/>
              </a:ext>
            </a:extLst>
          </p:cNvPr>
          <p:cNvPicPr>
            <a:picLocks noChangeAspect="1"/>
          </p:cNvPicPr>
          <p:nvPr/>
        </p:nvPicPr>
        <p:blipFill>
          <a:blip r:embed="rId2"/>
          <a:stretch>
            <a:fillRect/>
          </a:stretch>
        </p:blipFill>
        <p:spPr>
          <a:xfrm>
            <a:off x="1106892" y="1622953"/>
            <a:ext cx="9978215" cy="4224414"/>
          </a:xfrm>
          <a:prstGeom prst="rect">
            <a:avLst/>
          </a:prstGeom>
        </p:spPr>
      </p:pic>
      <p:sp>
        <p:nvSpPr>
          <p:cNvPr id="8" name="Footer Placeholder 7">
            <a:extLst>
              <a:ext uri="{FF2B5EF4-FFF2-40B4-BE49-F238E27FC236}">
                <a16:creationId xmlns:a16="http://schemas.microsoft.com/office/drawing/2014/main" id="{9DFB3E5D-8D54-449C-AC76-6A77AC2E71B7}"/>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9" name="Slide Number Placeholder 8">
            <a:extLst>
              <a:ext uri="{FF2B5EF4-FFF2-40B4-BE49-F238E27FC236}">
                <a16:creationId xmlns:a16="http://schemas.microsoft.com/office/drawing/2014/main" id="{B05F7DB3-82CE-42DA-9577-AE0846A99EC1}"/>
              </a:ext>
            </a:extLst>
          </p:cNvPr>
          <p:cNvSpPr>
            <a:spLocks noGrp="1"/>
          </p:cNvSpPr>
          <p:nvPr>
            <p:ph type="sldNum" sz="quarter" idx="12"/>
          </p:nvPr>
        </p:nvSpPr>
        <p:spPr/>
        <p:txBody>
          <a:bodyPr/>
          <a:lstStyle/>
          <a:p>
            <a:fld id="{7D4919FD-6765-4C56-B921-71EDA625D260}" type="slidenum">
              <a:rPr lang="en-DE" smtClean="0"/>
              <a:t>31</a:t>
            </a:fld>
            <a:endParaRPr lang="en-DE"/>
          </a:p>
        </p:txBody>
      </p:sp>
      <p:sp>
        <p:nvSpPr>
          <p:cNvPr id="3" name="Date Placeholder 2">
            <a:extLst>
              <a:ext uri="{FF2B5EF4-FFF2-40B4-BE49-F238E27FC236}">
                <a16:creationId xmlns:a16="http://schemas.microsoft.com/office/drawing/2014/main" id="{55B2C976-CD2A-4922-B1CC-7BCD7CCA18F1}"/>
              </a:ext>
            </a:extLst>
          </p:cNvPr>
          <p:cNvSpPr>
            <a:spLocks noGrp="1"/>
          </p:cNvSpPr>
          <p:nvPr>
            <p:ph type="dt" sz="half" idx="10"/>
          </p:nvPr>
        </p:nvSpPr>
        <p:spPr/>
        <p:txBody>
          <a:bodyPr/>
          <a:lstStyle/>
          <a:p>
            <a:fld id="{44245685-BD7B-4238-861F-D03713939D64}" type="datetime8">
              <a:rPr lang="en-DE" smtClean="0"/>
              <a:t>17/02/2019 16:33</a:t>
            </a:fld>
            <a:endParaRPr lang="en-DE"/>
          </a:p>
        </p:txBody>
      </p:sp>
    </p:spTree>
    <p:extLst>
      <p:ext uri="{BB962C8B-B14F-4D97-AF65-F5344CB8AC3E}">
        <p14:creationId xmlns:p14="http://schemas.microsoft.com/office/powerpoint/2010/main" val="1585531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25267-27C4-4D8E-9C45-32689CBE8345}"/>
              </a:ext>
            </a:extLst>
          </p:cNvPr>
          <p:cNvSpPr>
            <a:spLocks noGrp="1"/>
          </p:cNvSpPr>
          <p:nvPr>
            <p:ph type="title"/>
          </p:nvPr>
        </p:nvSpPr>
        <p:spPr>
          <a:xfrm>
            <a:off x="838200" y="365125"/>
            <a:ext cx="10515600" cy="1325563"/>
          </a:xfrm>
        </p:spPr>
        <p:txBody>
          <a:bodyPr/>
          <a:lstStyle/>
          <a:p>
            <a:r>
              <a:rPr lang="en-US" b="1"/>
              <a:t>Questions?</a:t>
            </a:r>
            <a:endParaRPr lang="en-DE" b="1" dirty="0"/>
          </a:p>
        </p:txBody>
      </p:sp>
      <p:pic>
        <p:nvPicPr>
          <p:cNvPr id="2050" name="Picture 2" descr="https://i.pinimg.com/originals/97/a2/b0/97a2b0e6fc0654290ae368f0b03a57ce.png">
            <a:extLst>
              <a:ext uri="{FF2B5EF4-FFF2-40B4-BE49-F238E27FC236}">
                <a16:creationId xmlns:a16="http://schemas.microsoft.com/office/drawing/2014/main" id="{76C145D5-0CEF-41C6-87A2-63662B12A0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75" y="1881187"/>
            <a:ext cx="2381250" cy="3095625"/>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1D4AE6CD-BE5E-4EBE-A859-D3F8C458BB18}"/>
              </a:ext>
            </a:extLst>
          </p:cNvPr>
          <p:cNvSpPr>
            <a:spLocks noGrp="1"/>
          </p:cNvSpPr>
          <p:nvPr>
            <p:ph type="ftr" sz="quarter" idx="11"/>
          </p:nvPr>
        </p:nvSpPr>
        <p:spPr>
          <a:xfrm>
            <a:off x="4038600" y="6356350"/>
            <a:ext cx="4114800" cy="365125"/>
          </a:xfrm>
        </p:spPr>
        <p:txBody>
          <a:bodyPr/>
          <a:lstStyle/>
          <a:p>
            <a:r>
              <a:rPr lang="en-US"/>
              <a:t>Incremental Learning with Support Vector Machines on Embedded Platforms</a:t>
            </a:r>
            <a:endParaRPr lang="en-DE"/>
          </a:p>
        </p:txBody>
      </p:sp>
      <p:sp>
        <p:nvSpPr>
          <p:cNvPr id="7" name="Slide Number Placeholder 6">
            <a:extLst>
              <a:ext uri="{FF2B5EF4-FFF2-40B4-BE49-F238E27FC236}">
                <a16:creationId xmlns:a16="http://schemas.microsoft.com/office/drawing/2014/main" id="{3586D7C3-819E-4FB3-86E5-6A1575351CA7}"/>
              </a:ext>
            </a:extLst>
          </p:cNvPr>
          <p:cNvSpPr>
            <a:spLocks noGrp="1"/>
          </p:cNvSpPr>
          <p:nvPr>
            <p:ph type="sldNum" sz="quarter" idx="12"/>
          </p:nvPr>
        </p:nvSpPr>
        <p:spPr>
          <a:xfrm>
            <a:off x="8610600" y="6356350"/>
            <a:ext cx="2743200" cy="365125"/>
          </a:xfrm>
        </p:spPr>
        <p:txBody>
          <a:bodyPr/>
          <a:lstStyle/>
          <a:p>
            <a:fld id="{7D4919FD-6765-4C56-B921-71EDA625D260}" type="slidenum">
              <a:rPr lang="en-DE" smtClean="0"/>
              <a:t>32</a:t>
            </a:fld>
            <a:endParaRPr lang="en-DE"/>
          </a:p>
        </p:txBody>
      </p:sp>
      <p:sp>
        <p:nvSpPr>
          <p:cNvPr id="3" name="Date Placeholder 2">
            <a:extLst>
              <a:ext uri="{FF2B5EF4-FFF2-40B4-BE49-F238E27FC236}">
                <a16:creationId xmlns:a16="http://schemas.microsoft.com/office/drawing/2014/main" id="{0B4C10C6-1B2A-418A-B281-BCD45F23758B}"/>
              </a:ext>
            </a:extLst>
          </p:cNvPr>
          <p:cNvSpPr>
            <a:spLocks noGrp="1"/>
          </p:cNvSpPr>
          <p:nvPr>
            <p:ph type="dt" sz="half" idx="10"/>
          </p:nvPr>
        </p:nvSpPr>
        <p:spPr>
          <a:xfrm>
            <a:off x="838200" y="6356350"/>
            <a:ext cx="2743200" cy="365125"/>
          </a:xfrm>
        </p:spPr>
        <p:txBody>
          <a:bodyPr/>
          <a:lstStyle/>
          <a:p>
            <a:fld id="{BAF6CD85-E53B-4D05-A24E-B472BEC68267}" type="datetime8">
              <a:rPr lang="en-DE" smtClean="0"/>
              <a:t>17/02/2019 16:33</a:t>
            </a:fld>
            <a:endParaRPr lang="en-DE"/>
          </a:p>
        </p:txBody>
      </p:sp>
    </p:spTree>
    <p:extLst>
      <p:ext uri="{BB962C8B-B14F-4D97-AF65-F5344CB8AC3E}">
        <p14:creationId xmlns:p14="http://schemas.microsoft.com/office/powerpoint/2010/main" val="1631915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A5DFD-B8EC-45F8-97B5-38BC0354F87C}"/>
              </a:ext>
            </a:extLst>
          </p:cNvPr>
          <p:cNvSpPr>
            <a:spLocks noGrp="1"/>
          </p:cNvSpPr>
          <p:nvPr>
            <p:ph type="title"/>
          </p:nvPr>
        </p:nvSpPr>
        <p:spPr>
          <a:xfrm>
            <a:off x="838200" y="348190"/>
            <a:ext cx="10515600" cy="1325563"/>
          </a:xfrm>
        </p:spPr>
        <p:txBody>
          <a:bodyPr/>
          <a:lstStyle/>
          <a:p>
            <a:r>
              <a:rPr lang="en-US" b="1" dirty="0"/>
              <a:t>Machine Learning Hierarchy</a:t>
            </a:r>
            <a:endParaRPr lang="en-DE" b="1" dirty="0"/>
          </a:p>
        </p:txBody>
      </p:sp>
      <p:sp>
        <p:nvSpPr>
          <p:cNvPr id="7" name="Footer Placeholder 6">
            <a:extLst>
              <a:ext uri="{FF2B5EF4-FFF2-40B4-BE49-F238E27FC236}">
                <a16:creationId xmlns:a16="http://schemas.microsoft.com/office/drawing/2014/main" id="{45D9299B-3A78-4DF2-B0D1-CED7533EBDBA}"/>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8" name="Slide Number Placeholder 7">
            <a:extLst>
              <a:ext uri="{FF2B5EF4-FFF2-40B4-BE49-F238E27FC236}">
                <a16:creationId xmlns:a16="http://schemas.microsoft.com/office/drawing/2014/main" id="{A252DB86-9A9E-49B5-BA12-EF99E65A720C}"/>
              </a:ext>
            </a:extLst>
          </p:cNvPr>
          <p:cNvSpPr>
            <a:spLocks noGrp="1"/>
          </p:cNvSpPr>
          <p:nvPr>
            <p:ph type="sldNum" sz="quarter" idx="12"/>
          </p:nvPr>
        </p:nvSpPr>
        <p:spPr/>
        <p:txBody>
          <a:bodyPr/>
          <a:lstStyle/>
          <a:p>
            <a:fld id="{7D4919FD-6765-4C56-B921-71EDA625D260}" type="slidenum">
              <a:rPr lang="en-DE" smtClean="0"/>
              <a:t>4</a:t>
            </a:fld>
            <a:endParaRPr lang="en-DE"/>
          </a:p>
        </p:txBody>
      </p:sp>
      <p:sp>
        <p:nvSpPr>
          <p:cNvPr id="51" name="Date Placeholder 50">
            <a:extLst>
              <a:ext uri="{FF2B5EF4-FFF2-40B4-BE49-F238E27FC236}">
                <a16:creationId xmlns:a16="http://schemas.microsoft.com/office/drawing/2014/main" id="{D0DD6A68-1AB6-44D2-A085-200E0B87DD18}"/>
              </a:ext>
            </a:extLst>
          </p:cNvPr>
          <p:cNvSpPr>
            <a:spLocks noGrp="1"/>
          </p:cNvSpPr>
          <p:nvPr>
            <p:ph type="dt" sz="half" idx="10"/>
          </p:nvPr>
        </p:nvSpPr>
        <p:spPr/>
        <p:txBody>
          <a:bodyPr/>
          <a:lstStyle/>
          <a:p>
            <a:fld id="{2315A482-8162-474A-99CA-F4B1879B1AFE}" type="datetime8">
              <a:rPr lang="en-DE" smtClean="0"/>
              <a:t>17/02/2019 16:33</a:t>
            </a:fld>
            <a:endParaRPr lang="en-DE"/>
          </a:p>
        </p:txBody>
      </p:sp>
      <p:sp>
        <p:nvSpPr>
          <p:cNvPr id="4" name="TextBox 3">
            <a:extLst>
              <a:ext uri="{FF2B5EF4-FFF2-40B4-BE49-F238E27FC236}">
                <a16:creationId xmlns:a16="http://schemas.microsoft.com/office/drawing/2014/main" id="{D9C3DED2-0EB6-495C-9C17-76218FFAE656}"/>
              </a:ext>
            </a:extLst>
          </p:cNvPr>
          <p:cNvSpPr txBox="1"/>
          <p:nvPr/>
        </p:nvSpPr>
        <p:spPr>
          <a:xfrm>
            <a:off x="5157787" y="1673753"/>
            <a:ext cx="1876425" cy="369332"/>
          </a:xfrm>
          <a:prstGeom prst="rect">
            <a:avLst/>
          </a:prstGeom>
          <a:noFill/>
          <a:ln>
            <a:solidFill>
              <a:schemeClr val="tx1"/>
            </a:solidFill>
          </a:ln>
        </p:spPr>
        <p:txBody>
          <a:bodyPr wrap="square" rtlCol="0">
            <a:spAutoFit/>
          </a:bodyPr>
          <a:lstStyle/>
          <a:p>
            <a:r>
              <a:rPr lang="en-US" dirty="0">
                <a:latin typeface="+mj-lt"/>
              </a:rPr>
              <a:t>Machine Learning</a:t>
            </a:r>
            <a:endParaRPr lang="en-DE" dirty="0">
              <a:latin typeface="+mj-lt"/>
            </a:endParaRPr>
          </a:p>
        </p:txBody>
      </p:sp>
      <p:sp>
        <p:nvSpPr>
          <p:cNvPr id="5" name="TextBox 4">
            <a:extLst>
              <a:ext uri="{FF2B5EF4-FFF2-40B4-BE49-F238E27FC236}">
                <a16:creationId xmlns:a16="http://schemas.microsoft.com/office/drawing/2014/main" id="{2773BE6E-CF31-4C99-B3C5-F5BE6D11D6DE}"/>
              </a:ext>
            </a:extLst>
          </p:cNvPr>
          <p:cNvSpPr txBox="1"/>
          <p:nvPr/>
        </p:nvSpPr>
        <p:spPr>
          <a:xfrm>
            <a:off x="2724150" y="2494404"/>
            <a:ext cx="1219200" cy="646331"/>
          </a:xfrm>
          <a:prstGeom prst="rect">
            <a:avLst/>
          </a:prstGeom>
          <a:noFill/>
          <a:ln>
            <a:solidFill>
              <a:schemeClr val="tx1"/>
            </a:solidFill>
          </a:ln>
        </p:spPr>
        <p:txBody>
          <a:bodyPr wrap="square" rtlCol="0">
            <a:spAutoFit/>
          </a:bodyPr>
          <a:lstStyle/>
          <a:p>
            <a:r>
              <a:rPr lang="en-US" dirty="0">
                <a:latin typeface="+mj-lt"/>
              </a:rPr>
              <a:t>Supervised Learning </a:t>
            </a:r>
            <a:endParaRPr lang="en-DE" dirty="0">
              <a:latin typeface="+mj-lt"/>
            </a:endParaRPr>
          </a:p>
        </p:txBody>
      </p:sp>
      <p:sp>
        <p:nvSpPr>
          <p:cNvPr id="32" name="TextBox 31">
            <a:extLst>
              <a:ext uri="{FF2B5EF4-FFF2-40B4-BE49-F238E27FC236}">
                <a16:creationId xmlns:a16="http://schemas.microsoft.com/office/drawing/2014/main" id="{A9B7CA7F-1D66-4B51-B66A-6BCED421E94F}"/>
              </a:ext>
            </a:extLst>
          </p:cNvPr>
          <p:cNvSpPr txBox="1"/>
          <p:nvPr/>
        </p:nvSpPr>
        <p:spPr>
          <a:xfrm>
            <a:off x="4814887" y="2490242"/>
            <a:ext cx="1466850" cy="646331"/>
          </a:xfrm>
          <a:prstGeom prst="rect">
            <a:avLst/>
          </a:prstGeom>
          <a:noFill/>
          <a:ln>
            <a:solidFill>
              <a:schemeClr val="tx1"/>
            </a:solidFill>
          </a:ln>
        </p:spPr>
        <p:txBody>
          <a:bodyPr wrap="square" rtlCol="0">
            <a:spAutoFit/>
          </a:bodyPr>
          <a:lstStyle/>
          <a:p>
            <a:r>
              <a:rPr lang="en-US" dirty="0">
                <a:latin typeface="+mj-lt"/>
              </a:rPr>
              <a:t>Unsupervised Learning </a:t>
            </a:r>
            <a:endParaRPr lang="en-DE" dirty="0">
              <a:latin typeface="+mj-lt"/>
            </a:endParaRPr>
          </a:p>
        </p:txBody>
      </p:sp>
      <p:sp>
        <p:nvSpPr>
          <p:cNvPr id="6" name="TextBox 5">
            <a:extLst>
              <a:ext uri="{FF2B5EF4-FFF2-40B4-BE49-F238E27FC236}">
                <a16:creationId xmlns:a16="http://schemas.microsoft.com/office/drawing/2014/main" id="{24D83C54-96AA-4E8E-9876-30DA9F35FA11}"/>
              </a:ext>
            </a:extLst>
          </p:cNvPr>
          <p:cNvSpPr txBox="1"/>
          <p:nvPr/>
        </p:nvSpPr>
        <p:spPr>
          <a:xfrm>
            <a:off x="7124700" y="2484959"/>
            <a:ext cx="1600200" cy="646331"/>
          </a:xfrm>
          <a:prstGeom prst="rect">
            <a:avLst/>
          </a:prstGeom>
          <a:noFill/>
          <a:ln>
            <a:solidFill>
              <a:schemeClr val="tx1"/>
            </a:solidFill>
          </a:ln>
        </p:spPr>
        <p:txBody>
          <a:bodyPr wrap="square" rtlCol="0">
            <a:spAutoFit/>
          </a:bodyPr>
          <a:lstStyle/>
          <a:p>
            <a:r>
              <a:rPr lang="en-US" dirty="0">
                <a:latin typeface="+mj-lt"/>
              </a:rPr>
              <a:t>Reinforcement Learning</a:t>
            </a:r>
            <a:endParaRPr lang="en-DE" dirty="0">
              <a:latin typeface="+mj-lt"/>
            </a:endParaRPr>
          </a:p>
        </p:txBody>
      </p:sp>
      <p:sp>
        <p:nvSpPr>
          <p:cNvPr id="9" name="TextBox 8">
            <a:extLst>
              <a:ext uri="{FF2B5EF4-FFF2-40B4-BE49-F238E27FC236}">
                <a16:creationId xmlns:a16="http://schemas.microsoft.com/office/drawing/2014/main" id="{3091B0FC-8C79-4D94-82B9-A468E923D0E8}"/>
              </a:ext>
            </a:extLst>
          </p:cNvPr>
          <p:cNvSpPr txBox="1"/>
          <p:nvPr/>
        </p:nvSpPr>
        <p:spPr>
          <a:xfrm>
            <a:off x="2133600" y="3830390"/>
            <a:ext cx="1190625" cy="646331"/>
          </a:xfrm>
          <a:prstGeom prst="rect">
            <a:avLst/>
          </a:prstGeom>
          <a:noFill/>
          <a:ln>
            <a:solidFill>
              <a:schemeClr val="tx1"/>
            </a:solidFill>
          </a:ln>
        </p:spPr>
        <p:txBody>
          <a:bodyPr wrap="square" rtlCol="0">
            <a:spAutoFit/>
          </a:bodyPr>
          <a:lstStyle/>
          <a:p>
            <a:r>
              <a:rPr lang="en-US" dirty="0">
                <a:latin typeface="+mj-lt"/>
              </a:rPr>
              <a:t>Regression Problem</a:t>
            </a:r>
            <a:endParaRPr lang="en-DE" dirty="0">
              <a:latin typeface="+mj-lt"/>
            </a:endParaRPr>
          </a:p>
        </p:txBody>
      </p:sp>
      <p:sp>
        <p:nvSpPr>
          <p:cNvPr id="10" name="TextBox 9">
            <a:extLst>
              <a:ext uri="{FF2B5EF4-FFF2-40B4-BE49-F238E27FC236}">
                <a16:creationId xmlns:a16="http://schemas.microsoft.com/office/drawing/2014/main" id="{3F4C476C-AF96-4BB1-BCC0-493D91CCD1D1}"/>
              </a:ext>
            </a:extLst>
          </p:cNvPr>
          <p:cNvSpPr txBox="1"/>
          <p:nvPr/>
        </p:nvSpPr>
        <p:spPr>
          <a:xfrm>
            <a:off x="4114800" y="3830390"/>
            <a:ext cx="1409700" cy="646331"/>
          </a:xfrm>
          <a:prstGeom prst="rect">
            <a:avLst/>
          </a:prstGeom>
          <a:noFill/>
          <a:ln>
            <a:solidFill>
              <a:schemeClr val="tx1"/>
            </a:solidFill>
          </a:ln>
        </p:spPr>
        <p:txBody>
          <a:bodyPr wrap="square" rtlCol="0">
            <a:spAutoFit/>
          </a:bodyPr>
          <a:lstStyle/>
          <a:p>
            <a:r>
              <a:rPr lang="en-US" dirty="0">
                <a:latin typeface="+mj-lt"/>
              </a:rPr>
              <a:t>Classification Problem</a:t>
            </a:r>
            <a:endParaRPr lang="en-DE" dirty="0">
              <a:latin typeface="+mj-lt"/>
            </a:endParaRPr>
          </a:p>
        </p:txBody>
      </p:sp>
      <p:sp>
        <p:nvSpPr>
          <p:cNvPr id="11" name="TextBox 10">
            <a:extLst>
              <a:ext uri="{FF2B5EF4-FFF2-40B4-BE49-F238E27FC236}">
                <a16:creationId xmlns:a16="http://schemas.microsoft.com/office/drawing/2014/main" id="{C7F27736-F223-4C44-994C-80D61C0F30F5}"/>
              </a:ext>
            </a:extLst>
          </p:cNvPr>
          <p:cNvSpPr txBox="1"/>
          <p:nvPr/>
        </p:nvSpPr>
        <p:spPr>
          <a:xfrm>
            <a:off x="6410325" y="3841771"/>
            <a:ext cx="1119187" cy="646331"/>
          </a:xfrm>
          <a:prstGeom prst="rect">
            <a:avLst/>
          </a:prstGeom>
          <a:noFill/>
          <a:ln>
            <a:solidFill>
              <a:schemeClr val="tx1"/>
            </a:solidFill>
          </a:ln>
        </p:spPr>
        <p:txBody>
          <a:bodyPr wrap="square" rtlCol="0">
            <a:spAutoFit/>
          </a:bodyPr>
          <a:lstStyle/>
          <a:p>
            <a:r>
              <a:rPr lang="en-US" dirty="0">
                <a:latin typeface="+mj-lt"/>
              </a:rPr>
              <a:t>Clustering Problem</a:t>
            </a:r>
            <a:endParaRPr lang="en-DE" dirty="0">
              <a:latin typeface="+mj-lt"/>
            </a:endParaRPr>
          </a:p>
        </p:txBody>
      </p:sp>
      <p:sp>
        <p:nvSpPr>
          <p:cNvPr id="16" name="TextBox 15">
            <a:extLst>
              <a:ext uri="{FF2B5EF4-FFF2-40B4-BE49-F238E27FC236}">
                <a16:creationId xmlns:a16="http://schemas.microsoft.com/office/drawing/2014/main" id="{702FD752-9C19-4D7C-9D43-511054FA3E83}"/>
              </a:ext>
            </a:extLst>
          </p:cNvPr>
          <p:cNvSpPr txBox="1"/>
          <p:nvPr/>
        </p:nvSpPr>
        <p:spPr>
          <a:xfrm>
            <a:off x="8610600" y="3838257"/>
            <a:ext cx="1190625" cy="646331"/>
          </a:xfrm>
          <a:prstGeom prst="rect">
            <a:avLst/>
          </a:prstGeom>
          <a:noFill/>
          <a:ln>
            <a:solidFill>
              <a:schemeClr val="tx1"/>
            </a:solidFill>
          </a:ln>
        </p:spPr>
        <p:txBody>
          <a:bodyPr wrap="square" rtlCol="0">
            <a:spAutoFit/>
          </a:bodyPr>
          <a:lstStyle/>
          <a:p>
            <a:r>
              <a:rPr lang="en-US" dirty="0">
                <a:latin typeface="+mj-lt"/>
              </a:rPr>
              <a:t>Dimension Reduction</a:t>
            </a:r>
            <a:endParaRPr lang="en-DE" dirty="0">
              <a:latin typeface="+mj-lt"/>
            </a:endParaRPr>
          </a:p>
        </p:txBody>
      </p:sp>
      <p:sp>
        <p:nvSpPr>
          <p:cNvPr id="31" name="TextBox 30">
            <a:extLst>
              <a:ext uri="{FF2B5EF4-FFF2-40B4-BE49-F238E27FC236}">
                <a16:creationId xmlns:a16="http://schemas.microsoft.com/office/drawing/2014/main" id="{13CFCCF7-F43E-4C96-A269-50E874E54E10}"/>
              </a:ext>
            </a:extLst>
          </p:cNvPr>
          <p:cNvSpPr txBox="1"/>
          <p:nvPr/>
        </p:nvSpPr>
        <p:spPr>
          <a:xfrm>
            <a:off x="1621632" y="5017581"/>
            <a:ext cx="1447800" cy="646331"/>
          </a:xfrm>
          <a:prstGeom prst="rect">
            <a:avLst/>
          </a:prstGeom>
          <a:noFill/>
          <a:ln>
            <a:solidFill>
              <a:schemeClr val="tx1"/>
            </a:solidFill>
          </a:ln>
        </p:spPr>
        <p:txBody>
          <a:bodyPr wrap="square" rtlCol="0">
            <a:spAutoFit/>
          </a:bodyPr>
          <a:lstStyle/>
          <a:p>
            <a:r>
              <a:rPr lang="en-US" dirty="0">
                <a:latin typeface="+mj-lt"/>
              </a:rPr>
              <a:t>Linear Regression</a:t>
            </a:r>
            <a:endParaRPr lang="en-DE" dirty="0">
              <a:latin typeface="+mj-lt"/>
            </a:endParaRPr>
          </a:p>
        </p:txBody>
      </p:sp>
      <p:sp>
        <p:nvSpPr>
          <p:cNvPr id="33" name="TextBox 32">
            <a:extLst>
              <a:ext uri="{FF2B5EF4-FFF2-40B4-BE49-F238E27FC236}">
                <a16:creationId xmlns:a16="http://schemas.microsoft.com/office/drawing/2014/main" id="{EAA1BE2C-9832-4E1E-8013-16C8D4DB8891}"/>
              </a:ext>
            </a:extLst>
          </p:cNvPr>
          <p:cNvSpPr txBox="1"/>
          <p:nvPr/>
        </p:nvSpPr>
        <p:spPr>
          <a:xfrm>
            <a:off x="3395663" y="5017581"/>
            <a:ext cx="1238250" cy="646331"/>
          </a:xfrm>
          <a:prstGeom prst="rect">
            <a:avLst/>
          </a:prstGeom>
          <a:noFill/>
          <a:ln>
            <a:solidFill>
              <a:schemeClr val="tx1"/>
            </a:solidFill>
          </a:ln>
        </p:spPr>
        <p:txBody>
          <a:bodyPr wrap="square" rtlCol="0">
            <a:spAutoFit/>
          </a:bodyPr>
          <a:lstStyle/>
          <a:p>
            <a:r>
              <a:rPr lang="en-US" dirty="0">
                <a:latin typeface="+mj-lt"/>
              </a:rPr>
              <a:t>Logistic Regression</a:t>
            </a:r>
            <a:endParaRPr lang="en-DE" dirty="0">
              <a:latin typeface="+mj-lt"/>
            </a:endParaRPr>
          </a:p>
        </p:txBody>
      </p:sp>
      <p:sp>
        <p:nvSpPr>
          <p:cNvPr id="34" name="TextBox 33">
            <a:extLst>
              <a:ext uri="{FF2B5EF4-FFF2-40B4-BE49-F238E27FC236}">
                <a16:creationId xmlns:a16="http://schemas.microsoft.com/office/drawing/2014/main" id="{9DEFE2C3-61D9-447A-A426-2CB60099F448}"/>
              </a:ext>
            </a:extLst>
          </p:cNvPr>
          <p:cNvSpPr txBox="1"/>
          <p:nvPr/>
        </p:nvSpPr>
        <p:spPr>
          <a:xfrm>
            <a:off x="4943475" y="5022585"/>
            <a:ext cx="1609725" cy="646331"/>
          </a:xfrm>
          <a:prstGeom prst="rect">
            <a:avLst/>
          </a:prstGeom>
          <a:noFill/>
          <a:ln>
            <a:solidFill>
              <a:srgbClr val="C00000"/>
            </a:solidFill>
          </a:ln>
        </p:spPr>
        <p:txBody>
          <a:bodyPr wrap="square" rtlCol="0">
            <a:spAutoFit/>
          </a:bodyPr>
          <a:lstStyle/>
          <a:p>
            <a:r>
              <a:rPr lang="en-US" dirty="0">
                <a:solidFill>
                  <a:srgbClr val="C00000"/>
                </a:solidFill>
                <a:latin typeface="+mj-lt"/>
              </a:rPr>
              <a:t>Support Vector Machines</a:t>
            </a:r>
            <a:endParaRPr lang="en-DE" dirty="0">
              <a:solidFill>
                <a:srgbClr val="C00000"/>
              </a:solidFill>
              <a:latin typeface="+mj-lt"/>
            </a:endParaRPr>
          </a:p>
        </p:txBody>
      </p:sp>
      <p:sp>
        <p:nvSpPr>
          <p:cNvPr id="35" name="TextBox 34">
            <a:extLst>
              <a:ext uri="{FF2B5EF4-FFF2-40B4-BE49-F238E27FC236}">
                <a16:creationId xmlns:a16="http://schemas.microsoft.com/office/drawing/2014/main" id="{BA67FD39-A344-445E-8A95-3A504C73C7F4}"/>
              </a:ext>
            </a:extLst>
          </p:cNvPr>
          <p:cNvSpPr txBox="1"/>
          <p:nvPr/>
        </p:nvSpPr>
        <p:spPr>
          <a:xfrm>
            <a:off x="6919913" y="5017581"/>
            <a:ext cx="1104900" cy="369332"/>
          </a:xfrm>
          <a:prstGeom prst="rect">
            <a:avLst/>
          </a:prstGeom>
          <a:noFill/>
          <a:ln>
            <a:solidFill>
              <a:schemeClr val="tx1"/>
            </a:solidFill>
          </a:ln>
        </p:spPr>
        <p:txBody>
          <a:bodyPr wrap="square" rtlCol="0">
            <a:spAutoFit/>
          </a:bodyPr>
          <a:lstStyle/>
          <a:p>
            <a:r>
              <a:rPr lang="en-US" dirty="0">
                <a:latin typeface="+mj-lt"/>
              </a:rPr>
              <a:t>K means</a:t>
            </a:r>
            <a:endParaRPr lang="en-DE" dirty="0">
              <a:latin typeface="+mj-lt"/>
            </a:endParaRPr>
          </a:p>
        </p:txBody>
      </p:sp>
      <p:sp>
        <p:nvSpPr>
          <p:cNvPr id="37" name="TextBox 36">
            <a:extLst>
              <a:ext uri="{FF2B5EF4-FFF2-40B4-BE49-F238E27FC236}">
                <a16:creationId xmlns:a16="http://schemas.microsoft.com/office/drawing/2014/main" id="{3EC1B8FB-D37F-4E2E-B9D2-52417E881593}"/>
              </a:ext>
            </a:extLst>
          </p:cNvPr>
          <p:cNvSpPr txBox="1"/>
          <p:nvPr/>
        </p:nvSpPr>
        <p:spPr>
          <a:xfrm>
            <a:off x="8552259" y="5017581"/>
            <a:ext cx="2134792" cy="646331"/>
          </a:xfrm>
          <a:prstGeom prst="rect">
            <a:avLst/>
          </a:prstGeom>
          <a:noFill/>
          <a:ln>
            <a:solidFill>
              <a:schemeClr val="tx1"/>
            </a:solidFill>
          </a:ln>
        </p:spPr>
        <p:txBody>
          <a:bodyPr wrap="square" rtlCol="0">
            <a:spAutoFit/>
          </a:bodyPr>
          <a:lstStyle/>
          <a:p>
            <a:r>
              <a:rPr lang="en-US" dirty="0">
                <a:latin typeface="+mj-lt"/>
              </a:rPr>
              <a:t>Principal Component Analysis</a:t>
            </a:r>
            <a:endParaRPr lang="en-DE" dirty="0">
              <a:latin typeface="+mj-lt"/>
            </a:endParaRPr>
          </a:p>
        </p:txBody>
      </p:sp>
      <p:cxnSp>
        <p:nvCxnSpPr>
          <p:cNvPr id="40" name="Connector: Elbow 39">
            <a:extLst>
              <a:ext uri="{FF2B5EF4-FFF2-40B4-BE49-F238E27FC236}">
                <a16:creationId xmlns:a16="http://schemas.microsoft.com/office/drawing/2014/main" id="{6E40F8D7-565C-4426-A6B2-D9F57A0B2929}"/>
              </a:ext>
            </a:extLst>
          </p:cNvPr>
          <p:cNvCxnSpPr>
            <a:cxnSpLocks/>
            <a:stCxn id="5" idx="2"/>
            <a:endCxn id="9" idx="0"/>
          </p:cNvCxnSpPr>
          <p:nvPr/>
        </p:nvCxnSpPr>
        <p:spPr>
          <a:xfrm rot="5400000">
            <a:off x="2686505" y="3183144"/>
            <a:ext cx="689655" cy="60483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BE591C10-0DC2-4A19-BFFC-EC160E3C5B9B}"/>
              </a:ext>
            </a:extLst>
          </p:cNvPr>
          <p:cNvCxnSpPr>
            <a:cxnSpLocks/>
            <a:stCxn id="5" idx="2"/>
            <a:endCxn id="10" idx="0"/>
          </p:cNvCxnSpPr>
          <p:nvPr/>
        </p:nvCxnSpPr>
        <p:spPr>
          <a:xfrm rot="16200000" flipH="1">
            <a:off x="3731873" y="2742612"/>
            <a:ext cx="689655" cy="148590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3619EB8B-1A42-461B-AD9C-20996A2BD28E}"/>
              </a:ext>
            </a:extLst>
          </p:cNvPr>
          <p:cNvCxnSpPr>
            <a:cxnSpLocks/>
            <a:stCxn id="9" idx="2"/>
          </p:cNvCxnSpPr>
          <p:nvPr/>
        </p:nvCxnSpPr>
        <p:spPr>
          <a:xfrm rot="5400000">
            <a:off x="2275127" y="4563795"/>
            <a:ext cx="540860" cy="36671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22CC1B5F-5EA2-4FDE-A9E0-8335E6D3B104}"/>
              </a:ext>
            </a:extLst>
          </p:cNvPr>
          <p:cNvCxnSpPr>
            <a:cxnSpLocks/>
            <a:stCxn id="10" idx="2"/>
            <a:endCxn id="33" idx="0"/>
          </p:cNvCxnSpPr>
          <p:nvPr/>
        </p:nvCxnSpPr>
        <p:spPr>
          <a:xfrm rot="5400000">
            <a:off x="4146789" y="4344720"/>
            <a:ext cx="540860" cy="80486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0E2CBE87-3295-4E33-B3DD-BC0278C42F95}"/>
              </a:ext>
            </a:extLst>
          </p:cNvPr>
          <p:cNvCxnSpPr>
            <a:cxnSpLocks/>
            <a:stCxn id="10" idx="2"/>
            <a:endCxn id="34" idx="0"/>
          </p:cNvCxnSpPr>
          <p:nvPr/>
        </p:nvCxnSpPr>
        <p:spPr>
          <a:xfrm rot="16200000" flipH="1">
            <a:off x="5011062" y="4285309"/>
            <a:ext cx="545864" cy="92868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22A17860-20DD-4A84-8346-D72128FEAD4D}"/>
              </a:ext>
            </a:extLst>
          </p:cNvPr>
          <p:cNvCxnSpPr>
            <a:cxnSpLocks/>
            <a:stCxn id="4" idx="2"/>
            <a:endCxn id="5" idx="0"/>
          </p:cNvCxnSpPr>
          <p:nvPr/>
        </p:nvCxnSpPr>
        <p:spPr>
          <a:xfrm rot="5400000">
            <a:off x="4489216" y="887619"/>
            <a:ext cx="451319" cy="276225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8C9482F1-08DE-4834-AA5E-8D93F25B1F78}"/>
              </a:ext>
            </a:extLst>
          </p:cNvPr>
          <p:cNvCxnSpPr>
            <a:cxnSpLocks/>
            <a:stCxn id="4" idx="2"/>
            <a:endCxn id="32" idx="0"/>
          </p:cNvCxnSpPr>
          <p:nvPr/>
        </p:nvCxnSpPr>
        <p:spPr>
          <a:xfrm rot="5400000">
            <a:off x="5598578" y="1992819"/>
            <a:ext cx="447157" cy="54768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896EB9D8-756D-4A17-88D5-753267732FD0}"/>
              </a:ext>
            </a:extLst>
          </p:cNvPr>
          <p:cNvCxnSpPr>
            <a:cxnSpLocks/>
            <a:stCxn id="4" idx="2"/>
            <a:endCxn id="6" idx="0"/>
          </p:cNvCxnSpPr>
          <p:nvPr/>
        </p:nvCxnSpPr>
        <p:spPr>
          <a:xfrm rot="16200000" flipH="1">
            <a:off x="6789463" y="1349622"/>
            <a:ext cx="441874" cy="182880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D7E73031-BF7B-41AC-BD5C-9C49EE0F1D1A}"/>
              </a:ext>
            </a:extLst>
          </p:cNvPr>
          <p:cNvCxnSpPr>
            <a:cxnSpLocks/>
            <a:stCxn id="32" idx="2"/>
            <a:endCxn id="11" idx="0"/>
          </p:cNvCxnSpPr>
          <p:nvPr/>
        </p:nvCxnSpPr>
        <p:spPr>
          <a:xfrm rot="16200000" flipH="1">
            <a:off x="5906516" y="2778368"/>
            <a:ext cx="705198" cy="142160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A15A92E9-30ED-4779-AC6E-F88809026C45}"/>
              </a:ext>
            </a:extLst>
          </p:cNvPr>
          <p:cNvCxnSpPr>
            <a:cxnSpLocks/>
            <a:stCxn id="32" idx="2"/>
            <a:endCxn id="16" idx="0"/>
          </p:cNvCxnSpPr>
          <p:nvPr/>
        </p:nvCxnSpPr>
        <p:spPr>
          <a:xfrm rot="16200000" flipH="1">
            <a:off x="7026270" y="1658614"/>
            <a:ext cx="701684" cy="365760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5A5169CC-14AC-46DC-B2C4-C83E25350535}"/>
              </a:ext>
            </a:extLst>
          </p:cNvPr>
          <p:cNvCxnSpPr>
            <a:stCxn id="11" idx="2"/>
            <a:endCxn id="35" idx="0"/>
          </p:cNvCxnSpPr>
          <p:nvPr/>
        </p:nvCxnSpPr>
        <p:spPr>
          <a:xfrm rot="16200000" flipH="1">
            <a:off x="6956402" y="4501619"/>
            <a:ext cx="529479" cy="50244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8024C605-7B27-4DF1-A667-DBBBB40A53B9}"/>
              </a:ext>
            </a:extLst>
          </p:cNvPr>
          <p:cNvCxnSpPr>
            <a:cxnSpLocks/>
            <a:stCxn id="16" idx="2"/>
            <a:endCxn id="37" idx="0"/>
          </p:cNvCxnSpPr>
          <p:nvPr/>
        </p:nvCxnSpPr>
        <p:spPr>
          <a:xfrm rot="16200000" flipH="1">
            <a:off x="9146288" y="4544213"/>
            <a:ext cx="532993" cy="41374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800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9C2B-A2B9-45AD-85D5-9D32838D145B}"/>
              </a:ext>
            </a:extLst>
          </p:cNvPr>
          <p:cNvSpPr>
            <a:spLocks noGrp="1"/>
          </p:cNvSpPr>
          <p:nvPr>
            <p:ph type="title"/>
          </p:nvPr>
        </p:nvSpPr>
        <p:spPr/>
        <p:txBody>
          <a:bodyPr/>
          <a:lstStyle/>
          <a:p>
            <a:r>
              <a:rPr lang="en-US" b="1" dirty="0"/>
              <a:t>Algorithms for Classification</a:t>
            </a:r>
            <a:endParaRPr lang="en-DE" b="1" dirty="0"/>
          </a:p>
        </p:txBody>
      </p:sp>
      <p:sp>
        <p:nvSpPr>
          <p:cNvPr id="3" name="Content Placeholder 2">
            <a:extLst>
              <a:ext uri="{FF2B5EF4-FFF2-40B4-BE49-F238E27FC236}">
                <a16:creationId xmlns:a16="http://schemas.microsoft.com/office/drawing/2014/main" id="{C375D3BD-B952-447F-88DB-D7BF2B2C5C64}"/>
              </a:ext>
            </a:extLst>
          </p:cNvPr>
          <p:cNvSpPr>
            <a:spLocks noGrp="1"/>
          </p:cNvSpPr>
          <p:nvPr>
            <p:ph idx="1"/>
          </p:nvPr>
        </p:nvSpPr>
        <p:spPr>
          <a:xfrm>
            <a:off x="838200" y="1690688"/>
            <a:ext cx="10515600" cy="4351338"/>
          </a:xfrm>
        </p:spPr>
        <p:txBody>
          <a:bodyPr/>
          <a:lstStyle/>
          <a:p>
            <a:r>
              <a:rPr lang="en-US" dirty="0">
                <a:latin typeface="+mj-lt"/>
              </a:rPr>
              <a:t>Logistic Regression</a:t>
            </a:r>
          </a:p>
          <a:p>
            <a:r>
              <a:rPr lang="de-DE" dirty="0">
                <a:latin typeface="+mj-lt"/>
              </a:rPr>
              <a:t>Naïve Bayes</a:t>
            </a:r>
          </a:p>
          <a:p>
            <a:r>
              <a:rPr lang="de-DE" dirty="0">
                <a:latin typeface="+mj-lt"/>
              </a:rPr>
              <a:t>Stochastic Gradient Descent</a:t>
            </a:r>
          </a:p>
          <a:p>
            <a:r>
              <a:rPr lang="de-DE" dirty="0">
                <a:latin typeface="+mj-lt"/>
              </a:rPr>
              <a:t>K-Nearest Neighbours</a:t>
            </a:r>
          </a:p>
          <a:p>
            <a:r>
              <a:rPr lang="de-DE" dirty="0">
                <a:latin typeface="+mj-lt"/>
              </a:rPr>
              <a:t>Decision Tree</a:t>
            </a:r>
          </a:p>
          <a:p>
            <a:r>
              <a:rPr lang="de-DE" dirty="0">
                <a:latin typeface="+mj-lt"/>
              </a:rPr>
              <a:t>Random Forest</a:t>
            </a:r>
          </a:p>
          <a:p>
            <a:r>
              <a:rPr lang="de-DE" dirty="0">
                <a:solidFill>
                  <a:srgbClr val="C00000"/>
                </a:solidFill>
                <a:latin typeface="+mj-lt"/>
              </a:rPr>
              <a:t>Support Vector Machines</a:t>
            </a:r>
            <a:endParaRPr lang="en-DE" dirty="0">
              <a:solidFill>
                <a:srgbClr val="C00000"/>
              </a:solidFill>
              <a:latin typeface="+mj-lt"/>
            </a:endParaRPr>
          </a:p>
        </p:txBody>
      </p:sp>
      <p:sp>
        <p:nvSpPr>
          <p:cNvPr id="4" name="Date Placeholder 3">
            <a:extLst>
              <a:ext uri="{FF2B5EF4-FFF2-40B4-BE49-F238E27FC236}">
                <a16:creationId xmlns:a16="http://schemas.microsoft.com/office/drawing/2014/main" id="{4B937F7A-CBCC-4CB1-A5B6-1846369A09BF}"/>
              </a:ext>
            </a:extLst>
          </p:cNvPr>
          <p:cNvSpPr>
            <a:spLocks noGrp="1"/>
          </p:cNvSpPr>
          <p:nvPr>
            <p:ph type="dt" sz="half" idx="10"/>
          </p:nvPr>
        </p:nvSpPr>
        <p:spPr/>
        <p:txBody>
          <a:bodyPr/>
          <a:lstStyle/>
          <a:p>
            <a:fld id="{1B452B71-597B-4A57-93F5-83A7E9182853}" type="datetime8">
              <a:rPr lang="en-DE" smtClean="0"/>
              <a:t>17/02/2019 16:33</a:t>
            </a:fld>
            <a:endParaRPr lang="en-DE"/>
          </a:p>
        </p:txBody>
      </p:sp>
      <p:sp>
        <p:nvSpPr>
          <p:cNvPr id="5" name="Footer Placeholder 4">
            <a:extLst>
              <a:ext uri="{FF2B5EF4-FFF2-40B4-BE49-F238E27FC236}">
                <a16:creationId xmlns:a16="http://schemas.microsoft.com/office/drawing/2014/main" id="{2AD06553-03C2-445D-853C-572E418823F5}"/>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B61F0C72-0561-4761-BC64-36A5B8E0417E}"/>
              </a:ext>
            </a:extLst>
          </p:cNvPr>
          <p:cNvSpPr>
            <a:spLocks noGrp="1"/>
          </p:cNvSpPr>
          <p:nvPr>
            <p:ph type="sldNum" sz="quarter" idx="12"/>
          </p:nvPr>
        </p:nvSpPr>
        <p:spPr/>
        <p:txBody>
          <a:bodyPr/>
          <a:lstStyle/>
          <a:p>
            <a:fld id="{7D4919FD-6765-4C56-B921-71EDA625D260}" type="slidenum">
              <a:rPr lang="en-DE" smtClean="0"/>
              <a:t>5</a:t>
            </a:fld>
            <a:endParaRPr lang="en-DE"/>
          </a:p>
        </p:txBody>
      </p:sp>
    </p:spTree>
    <p:extLst>
      <p:ext uri="{BB962C8B-B14F-4D97-AF65-F5344CB8AC3E}">
        <p14:creationId xmlns:p14="http://schemas.microsoft.com/office/powerpoint/2010/main" val="1587792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6F708-A93E-44AB-8B8A-CFA65330E658}"/>
              </a:ext>
            </a:extLst>
          </p:cNvPr>
          <p:cNvSpPr>
            <a:spLocks noGrp="1"/>
          </p:cNvSpPr>
          <p:nvPr>
            <p:ph type="title"/>
          </p:nvPr>
        </p:nvSpPr>
        <p:spPr/>
        <p:txBody>
          <a:bodyPr/>
          <a:lstStyle/>
          <a:p>
            <a:r>
              <a:rPr lang="en-US" b="1" dirty="0"/>
              <a:t>Why Support Vector Machines?</a:t>
            </a:r>
            <a:endParaRPr lang="en-DE" b="1" dirty="0"/>
          </a:p>
        </p:txBody>
      </p:sp>
      <p:sp>
        <p:nvSpPr>
          <p:cNvPr id="3" name="Content Placeholder 2">
            <a:extLst>
              <a:ext uri="{FF2B5EF4-FFF2-40B4-BE49-F238E27FC236}">
                <a16:creationId xmlns:a16="http://schemas.microsoft.com/office/drawing/2014/main" id="{D17A9D3D-5D20-48E9-822B-117B6C6727C9}"/>
              </a:ext>
            </a:extLst>
          </p:cNvPr>
          <p:cNvSpPr>
            <a:spLocks noGrp="1"/>
          </p:cNvSpPr>
          <p:nvPr>
            <p:ph idx="1"/>
          </p:nvPr>
        </p:nvSpPr>
        <p:spPr>
          <a:xfrm>
            <a:off x="838200" y="1690688"/>
            <a:ext cx="10515600" cy="4351338"/>
          </a:xfrm>
        </p:spPr>
        <p:txBody>
          <a:bodyPr/>
          <a:lstStyle/>
          <a:p>
            <a:r>
              <a:rPr lang="en-US" dirty="0">
                <a:latin typeface="+mj-lt"/>
              </a:rPr>
              <a:t>Mathematical formulation is easily understandable</a:t>
            </a:r>
          </a:p>
          <a:p>
            <a:r>
              <a:rPr lang="en-US" dirty="0">
                <a:latin typeface="+mj-lt"/>
              </a:rPr>
              <a:t>Fast, simple algorithm and scalable</a:t>
            </a:r>
          </a:p>
          <a:p>
            <a:r>
              <a:rPr lang="en-US" dirty="0">
                <a:latin typeface="+mj-lt"/>
              </a:rPr>
              <a:t>Most of the training data is redundant after training</a:t>
            </a:r>
          </a:p>
          <a:p>
            <a:endParaRPr lang="en-DE" dirty="0"/>
          </a:p>
        </p:txBody>
      </p:sp>
      <p:sp>
        <p:nvSpPr>
          <p:cNvPr id="4" name="Date Placeholder 3">
            <a:extLst>
              <a:ext uri="{FF2B5EF4-FFF2-40B4-BE49-F238E27FC236}">
                <a16:creationId xmlns:a16="http://schemas.microsoft.com/office/drawing/2014/main" id="{6820B3B8-F246-4979-A992-8CB37CF09895}"/>
              </a:ext>
            </a:extLst>
          </p:cNvPr>
          <p:cNvSpPr>
            <a:spLocks noGrp="1"/>
          </p:cNvSpPr>
          <p:nvPr>
            <p:ph type="dt" sz="half" idx="10"/>
          </p:nvPr>
        </p:nvSpPr>
        <p:spPr/>
        <p:txBody>
          <a:bodyPr/>
          <a:lstStyle/>
          <a:p>
            <a:fld id="{1B452B71-597B-4A57-93F5-83A7E9182853}" type="datetime8">
              <a:rPr lang="en-DE" smtClean="0"/>
              <a:t>17/02/2019 16:33</a:t>
            </a:fld>
            <a:endParaRPr lang="en-DE"/>
          </a:p>
        </p:txBody>
      </p:sp>
      <p:sp>
        <p:nvSpPr>
          <p:cNvPr id="5" name="Footer Placeholder 4">
            <a:extLst>
              <a:ext uri="{FF2B5EF4-FFF2-40B4-BE49-F238E27FC236}">
                <a16:creationId xmlns:a16="http://schemas.microsoft.com/office/drawing/2014/main" id="{38DD8CEA-2D78-4F38-87AB-496DC2C2270D}"/>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442C375A-B27B-4088-A0A2-DC6D9E09310C}"/>
              </a:ext>
            </a:extLst>
          </p:cNvPr>
          <p:cNvSpPr>
            <a:spLocks noGrp="1"/>
          </p:cNvSpPr>
          <p:nvPr>
            <p:ph type="sldNum" sz="quarter" idx="12"/>
          </p:nvPr>
        </p:nvSpPr>
        <p:spPr/>
        <p:txBody>
          <a:bodyPr/>
          <a:lstStyle/>
          <a:p>
            <a:fld id="{7D4919FD-6765-4C56-B921-71EDA625D260}" type="slidenum">
              <a:rPr lang="en-DE" smtClean="0"/>
              <a:t>6</a:t>
            </a:fld>
            <a:endParaRPr lang="en-DE"/>
          </a:p>
        </p:txBody>
      </p:sp>
    </p:spTree>
    <p:extLst>
      <p:ext uri="{BB962C8B-B14F-4D97-AF65-F5344CB8AC3E}">
        <p14:creationId xmlns:p14="http://schemas.microsoft.com/office/powerpoint/2010/main" val="325424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C05C-7784-4C2D-A81B-DFF5A6F35859}"/>
              </a:ext>
            </a:extLst>
          </p:cNvPr>
          <p:cNvSpPr>
            <a:spLocks noGrp="1"/>
          </p:cNvSpPr>
          <p:nvPr>
            <p:ph type="title"/>
          </p:nvPr>
        </p:nvSpPr>
        <p:spPr/>
        <p:txBody>
          <a:bodyPr/>
          <a:lstStyle/>
          <a:p>
            <a:r>
              <a:rPr lang="en-US" b="1" dirty="0"/>
              <a:t>Outline</a:t>
            </a:r>
            <a:endParaRPr lang="en-DE" b="1" dirty="0"/>
          </a:p>
        </p:txBody>
      </p:sp>
      <p:sp>
        <p:nvSpPr>
          <p:cNvPr id="3" name="Content Placeholder 2">
            <a:extLst>
              <a:ext uri="{FF2B5EF4-FFF2-40B4-BE49-F238E27FC236}">
                <a16:creationId xmlns:a16="http://schemas.microsoft.com/office/drawing/2014/main" id="{797983C1-9368-4019-8A7C-F96E61C726D9}"/>
              </a:ext>
            </a:extLst>
          </p:cNvPr>
          <p:cNvSpPr>
            <a:spLocks noGrp="1"/>
          </p:cNvSpPr>
          <p:nvPr>
            <p:ph idx="1"/>
          </p:nvPr>
        </p:nvSpPr>
        <p:spPr>
          <a:xfrm>
            <a:off x="838200" y="1762125"/>
            <a:ext cx="10515600" cy="4351338"/>
          </a:xfrm>
        </p:spPr>
        <p:txBody>
          <a:bodyPr>
            <a:normAutofit/>
          </a:bodyPr>
          <a:lstStyle/>
          <a:p>
            <a:pPr marL="0" indent="0">
              <a:buNone/>
            </a:pPr>
            <a:r>
              <a:rPr lang="en-US" sz="2400" dirty="0">
                <a:solidFill>
                  <a:schemeClr val="bg2">
                    <a:lumMod val="90000"/>
                  </a:schemeClr>
                </a:solidFill>
                <a:latin typeface="+mj-lt"/>
              </a:rPr>
              <a:t>Introduction</a:t>
            </a:r>
          </a:p>
          <a:p>
            <a:pPr marL="0" indent="0">
              <a:buNone/>
            </a:pPr>
            <a:r>
              <a:rPr lang="en-US" sz="2400" b="1" dirty="0">
                <a:latin typeface="+mj-lt"/>
              </a:rPr>
              <a:t>Support Vector Machines</a:t>
            </a:r>
          </a:p>
          <a:p>
            <a:pPr marL="0" indent="0">
              <a:buNone/>
            </a:pPr>
            <a:r>
              <a:rPr lang="en-US" sz="2400" dirty="0">
                <a:solidFill>
                  <a:schemeClr val="bg2">
                    <a:lumMod val="90000"/>
                  </a:schemeClr>
                </a:solidFill>
                <a:latin typeface="+mj-lt"/>
              </a:rPr>
              <a:t>Solving the SVM Problem</a:t>
            </a:r>
          </a:p>
          <a:p>
            <a:pPr marL="0" indent="0">
              <a:buNone/>
            </a:pPr>
            <a:r>
              <a:rPr lang="en-US" sz="2400" dirty="0">
                <a:solidFill>
                  <a:schemeClr val="bg2">
                    <a:lumMod val="90000"/>
                  </a:schemeClr>
                </a:solidFill>
                <a:latin typeface="+mj-lt"/>
              </a:rPr>
              <a:t>The Kernel trick</a:t>
            </a:r>
          </a:p>
          <a:p>
            <a:pPr marL="0" indent="0">
              <a:buNone/>
            </a:pPr>
            <a:r>
              <a:rPr lang="en-US" sz="2400" dirty="0">
                <a:solidFill>
                  <a:schemeClr val="bg2">
                    <a:lumMod val="90000"/>
                  </a:schemeClr>
                </a:solidFill>
                <a:latin typeface="+mj-lt"/>
              </a:rPr>
              <a:t>Embedded Systems and Machine Learning</a:t>
            </a:r>
          </a:p>
          <a:p>
            <a:pPr marL="0" indent="0">
              <a:buNone/>
            </a:pPr>
            <a:r>
              <a:rPr lang="en-US" sz="2400" dirty="0">
                <a:solidFill>
                  <a:schemeClr val="bg2">
                    <a:lumMod val="90000"/>
                  </a:schemeClr>
                </a:solidFill>
                <a:latin typeface="+mj-lt"/>
              </a:rPr>
              <a:t>Incremental Learning and Approximations</a:t>
            </a:r>
          </a:p>
          <a:p>
            <a:pPr marL="0" indent="0">
              <a:buNone/>
            </a:pPr>
            <a:r>
              <a:rPr lang="en-US" sz="2400" dirty="0">
                <a:solidFill>
                  <a:schemeClr val="bg2">
                    <a:lumMod val="90000"/>
                  </a:schemeClr>
                </a:solidFill>
                <a:latin typeface="+mj-lt"/>
              </a:rPr>
              <a:t>System Architecture</a:t>
            </a:r>
          </a:p>
          <a:p>
            <a:pPr marL="0" indent="0">
              <a:buNone/>
            </a:pPr>
            <a:r>
              <a:rPr lang="en-US" sz="2400" dirty="0">
                <a:solidFill>
                  <a:schemeClr val="bg2">
                    <a:lumMod val="90000"/>
                  </a:schemeClr>
                </a:solidFill>
                <a:latin typeface="+mj-lt"/>
              </a:rPr>
              <a:t>Objectives </a:t>
            </a:r>
          </a:p>
          <a:p>
            <a:pPr marL="0" indent="0">
              <a:buNone/>
            </a:pPr>
            <a:r>
              <a:rPr lang="en-US" sz="2400" dirty="0">
                <a:solidFill>
                  <a:schemeClr val="bg2">
                    <a:lumMod val="90000"/>
                  </a:schemeClr>
                </a:solidFill>
                <a:latin typeface="+mj-lt"/>
              </a:rPr>
              <a:t>Timeline</a:t>
            </a:r>
          </a:p>
        </p:txBody>
      </p:sp>
      <p:sp>
        <p:nvSpPr>
          <p:cNvPr id="4" name="Date Placeholder 3">
            <a:extLst>
              <a:ext uri="{FF2B5EF4-FFF2-40B4-BE49-F238E27FC236}">
                <a16:creationId xmlns:a16="http://schemas.microsoft.com/office/drawing/2014/main" id="{71012767-BD7F-488B-8CB4-B64901930566}"/>
              </a:ext>
            </a:extLst>
          </p:cNvPr>
          <p:cNvSpPr>
            <a:spLocks noGrp="1"/>
          </p:cNvSpPr>
          <p:nvPr>
            <p:ph type="dt" sz="half" idx="10"/>
          </p:nvPr>
        </p:nvSpPr>
        <p:spPr/>
        <p:txBody>
          <a:bodyPr/>
          <a:lstStyle/>
          <a:p>
            <a:fld id="{1B452B71-597B-4A57-93F5-83A7E9182853}" type="datetime8">
              <a:rPr lang="en-DE" smtClean="0"/>
              <a:t>17/02/2019 16:33</a:t>
            </a:fld>
            <a:endParaRPr lang="en-DE"/>
          </a:p>
        </p:txBody>
      </p:sp>
      <p:sp>
        <p:nvSpPr>
          <p:cNvPr id="5" name="Footer Placeholder 4">
            <a:extLst>
              <a:ext uri="{FF2B5EF4-FFF2-40B4-BE49-F238E27FC236}">
                <a16:creationId xmlns:a16="http://schemas.microsoft.com/office/drawing/2014/main" id="{69C87A7E-A594-4555-9C69-B6A8D0CFAEB9}"/>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045A098C-8513-49E4-8B15-FD269DD2E837}"/>
              </a:ext>
            </a:extLst>
          </p:cNvPr>
          <p:cNvSpPr>
            <a:spLocks noGrp="1"/>
          </p:cNvSpPr>
          <p:nvPr>
            <p:ph type="sldNum" sz="quarter" idx="12"/>
          </p:nvPr>
        </p:nvSpPr>
        <p:spPr/>
        <p:txBody>
          <a:bodyPr/>
          <a:lstStyle/>
          <a:p>
            <a:fld id="{7D4919FD-6765-4C56-B921-71EDA625D260}" type="slidenum">
              <a:rPr lang="en-DE" smtClean="0"/>
              <a:t>7</a:t>
            </a:fld>
            <a:endParaRPr lang="en-DE"/>
          </a:p>
        </p:txBody>
      </p:sp>
    </p:spTree>
    <p:extLst>
      <p:ext uri="{BB962C8B-B14F-4D97-AF65-F5344CB8AC3E}">
        <p14:creationId xmlns:p14="http://schemas.microsoft.com/office/powerpoint/2010/main" val="4148738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398D7-2F18-47A7-8458-2E9FC8D1B043}"/>
              </a:ext>
            </a:extLst>
          </p:cNvPr>
          <p:cNvSpPr>
            <a:spLocks noGrp="1"/>
          </p:cNvSpPr>
          <p:nvPr>
            <p:ph type="title"/>
          </p:nvPr>
        </p:nvSpPr>
        <p:spPr>
          <a:xfrm>
            <a:off x="838200" y="365125"/>
            <a:ext cx="10515600" cy="1325563"/>
          </a:xfrm>
        </p:spPr>
        <p:txBody>
          <a:bodyPr/>
          <a:lstStyle/>
          <a:p>
            <a:r>
              <a:rPr lang="en-US" b="1" dirty="0"/>
              <a:t>Decision Boundary</a:t>
            </a:r>
            <a:endParaRPr lang="en-DE" b="1" dirty="0"/>
          </a:p>
        </p:txBody>
      </p:sp>
      <p:sp>
        <p:nvSpPr>
          <p:cNvPr id="4" name="Date Placeholder 3">
            <a:extLst>
              <a:ext uri="{FF2B5EF4-FFF2-40B4-BE49-F238E27FC236}">
                <a16:creationId xmlns:a16="http://schemas.microsoft.com/office/drawing/2014/main" id="{3E374B4B-954F-48B5-8872-5A548A4EF245}"/>
              </a:ext>
            </a:extLst>
          </p:cNvPr>
          <p:cNvSpPr>
            <a:spLocks noGrp="1"/>
          </p:cNvSpPr>
          <p:nvPr>
            <p:ph type="dt" sz="half" idx="10"/>
          </p:nvPr>
        </p:nvSpPr>
        <p:spPr/>
        <p:txBody>
          <a:bodyPr/>
          <a:lstStyle/>
          <a:p>
            <a:fld id="{1B452B71-597B-4A57-93F5-83A7E9182853}" type="datetime8">
              <a:rPr lang="en-DE" smtClean="0"/>
              <a:t>17/02/2019 16:33</a:t>
            </a:fld>
            <a:endParaRPr lang="en-DE"/>
          </a:p>
        </p:txBody>
      </p:sp>
      <p:sp>
        <p:nvSpPr>
          <p:cNvPr id="5" name="Footer Placeholder 4">
            <a:extLst>
              <a:ext uri="{FF2B5EF4-FFF2-40B4-BE49-F238E27FC236}">
                <a16:creationId xmlns:a16="http://schemas.microsoft.com/office/drawing/2014/main" id="{E7E228EC-F009-4309-B2B5-816E77F0EAC9}"/>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FE2D763F-0B03-40B5-B4A0-55EF6C165647}"/>
              </a:ext>
            </a:extLst>
          </p:cNvPr>
          <p:cNvSpPr>
            <a:spLocks noGrp="1"/>
          </p:cNvSpPr>
          <p:nvPr>
            <p:ph type="sldNum" sz="quarter" idx="12"/>
          </p:nvPr>
        </p:nvSpPr>
        <p:spPr/>
        <p:txBody>
          <a:bodyPr/>
          <a:lstStyle/>
          <a:p>
            <a:fld id="{7D4919FD-6765-4C56-B921-71EDA625D260}" type="slidenum">
              <a:rPr lang="en-DE" smtClean="0"/>
              <a:t>8</a:t>
            </a:fld>
            <a:endParaRPr lang="en-DE"/>
          </a:p>
        </p:txBody>
      </p:sp>
      <p:cxnSp>
        <p:nvCxnSpPr>
          <p:cNvPr id="7" name="Straight Arrow Connector 6">
            <a:extLst>
              <a:ext uri="{FF2B5EF4-FFF2-40B4-BE49-F238E27FC236}">
                <a16:creationId xmlns:a16="http://schemas.microsoft.com/office/drawing/2014/main" id="{FB132C24-8EE4-449A-B6CB-1114E929F46D}"/>
              </a:ext>
            </a:extLst>
          </p:cNvPr>
          <p:cNvCxnSpPr/>
          <p:nvPr/>
        </p:nvCxnSpPr>
        <p:spPr>
          <a:xfrm flipV="1">
            <a:off x="909639" y="2651145"/>
            <a:ext cx="0" cy="2009775"/>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2AAC43A-3840-4304-9D3E-167FECE31970}"/>
              </a:ext>
            </a:extLst>
          </p:cNvPr>
          <p:cNvCxnSpPr/>
          <p:nvPr/>
        </p:nvCxnSpPr>
        <p:spPr>
          <a:xfrm>
            <a:off x="909639" y="4660920"/>
            <a:ext cx="2171700"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CF4DABE5-7BFB-430B-9D62-45FB7C1B78E6}"/>
              </a:ext>
            </a:extLst>
          </p:cNvPr>
          <p:cNvSpPr/>
          <p:nvPr/>
        </p:nvSpPr>
        <p:spPr>
          <a:xfrm>
            <a:off x="1309689" y="3176706"/>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Oval 9">
            <a:extLst>
              <a:ext uri="{FF2B5EF4-FFF2-40B4-BE49-F238E27FC236}">
                <a16:creationId xmlns:a16="http://schemas.microsoft.com/office/drawing/2014/main" id="{C76DD8B1-1829-4757-8EF7-0577364584F3}"/>
              </a:ext>
            </a:extLst>
          </p:cNvPr>
          <p:cNvSpPr/>
          <p:nvPr/>
        </p:nvSpPr>
        <p:spPr>
          <a:xfrm>
            <a:off x="1450658" y="3452173"/>
            <a:ext cx="45719" cy="45719"/>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tx1"/>
                </a:solidFill>
              </a:ln>
              <a:solidFill>
                <a:schemeClr val="tx1"/>
              </a:solidFill>
            </a:endParaRPr>
          </a:p>
        </p:txBody>
      </p:sp>
      <p:sp>
        <p:nvSpPr>
          <p:cNvPr id="11" name="Oval 10">
            <a:extLst>
              <a:ext uri="{FF2B5EF4-FFF2-40B4-BE49-F238E27FC236}">
                <a16:creationId xmlns:a16="http://schemas.microsoft.com/office/drawing/2014/main" id="{BE3D807F-54D9-43BF-892B-56DE24D279F1}"/>
              </a:ext>
            </a:extLst>
          </p:cNvPr>
          <p:cNvSpPr/>
          <p:nvPr/>
        </p:nvSpPr>
        <p:spPr>
          <a:xfrm>
            <a:off x="1776414" y="3317954"/>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 name="Oval 11">
            <a:extLst>
              <a:ext uri="{FF2B5EF4-FFF2-40B4-BE49-F238E27FC236}">
                <a16:creationId xmlns:a16="http://schemas.microsoft.com/office/drawing/2014/main" id="{C7029279-246F-496D-8B61-3944395B1BAB}"/>
              </a:ext>
            </a:extLst>
          </p:cNvPr>
          <p:cNvSpPr/>
          <p:nvPr/>
        </p:nvSpPr>
        <p:spPr>
          <a:xfrm>
            <a:off x="1587815" y="4005879"/>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 name="Oval 12">
            <a:extLst>
              <a:ext uri="{FF2B5EF4-FFF2-40B4-BE49-F238E27FC236}">
                <a16:creationId xmlns:a16="http://schemas.microsoft.com/office/drawing/2014/main" id="{CA52CB51-06FD-4DB9-A8AD-E2F59969F41D}"/>
              </a:ext>
            </a:extLst>
          </p:cNvPr>
          <p:cNvSpPr/>
          <p:nvPr/>
        </p:nvSpPr>
        <p:spPr>
          <a:xfrm>
            <a:off x="1101207" y="3862449"/>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Oval 13">
            <a:extLst>
              <a:ext uri="{FF2B5EF4-FFF2-40B4-BE49-F238E27FC236}">
                <a16:creationId xmlns:a16="http://schemas.microsoft.com/office/drawing/2014/main" id="{DD2C0F95-79E1-4577-96ED-2A3922606E68}"/>
              </a:ext>
            </a:extLst>
          </p:cNvPr>
          <p:cNvSpPr/>
          <p:nvPr/>
        </p:nvSpPr>
        <p:spPr>
          <a:xfrm>
            <a:off x="1158352" y="4242578"/>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AF59883F-C958-4306-904D-FC2828B56679}"/>
              </a:ext>
            </a:extLst>
          </p:cNvPr>
          <p:cNvSpPr/>
          <p:nvPr/>
        </p:nvSpPr>
        <p:spPr>
          <a:xfrm>
            <a:off x="1519236" y="4371580"/>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 name="Oval 15">
            <a:extLst>
              <a:ext uri="{FF2B5EF4-FFF2-40B4-BE49-F238E27FC236}">
                <a16:creationId xmlns:a16="http://schemas.microsoft.com/office/drawing/2014/main" id="{F2688876-30B0-473A-93CA-5BF614E39C43}"/>
              </a:ext>
            </a:extLst>
          </p:cNvPr>
          <p:cNvSpPr/>
          <p:nvPr/>
        </p:nvSpPr>
        <p:spPr>
          <a:xfrm>
            <a:off x="1822133" y="4314896"/>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17" name="Straight Connector 16">
            <a:extLst>
              <a:ext uri="{FF2B5EF4-FFF2-40B4-BE49-F238E27FC236}">
                <a16:creationId xmlns:a16="http://schemas.microsoft.com/office/drawing/2014/main" id="{CECAD45F-F2A4-436F-A72D-590D84A2A280}"/>
              </a:ext>
            </a:extLst>
          </p:cNvPr>
          <p:cNvCxnSpPr>
            <a:cxnSpLocks/>
          </p:cNvCxnSpPr>
          <p:nvPr/>
        </p:nvCxnSpPr>
        <p:spPr>
          <a:xfrm flipH="1">
            <a:off x="1284875" y="2758466"/>
            <a:ext cx="560118" cy="1808890"/>
          </a:xfrm>
          <a:prstGeom prst="line">
            <a:avLst/>
          </a:prstGeom>
          <a:ln w="3175">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7FDD118-4935-422E-85C7-1BE3B176BF8E}"/>
              </a:ext>
            </a:extLst>
          </p:cNvPr>
          <p:cNvSpPr txBox="1"/>
          <p:nvPr/>
        </p:nvSpPr>
        <p:spPr>
          <a:xfrm>
            <a:off x="3126327" y="4466729"/>
            <a:ext cx="93124" cy="369332"/>
          </a:xfrm>
          <a:prstGeom prst="rect">
            <a:avLst/>
          </a:prstGeom>
          <a:noFill/>
        </p:spPr>
        <p:txBody>
          <a:bodyPr wrap="square" rtlCol="0">
            <a:spAutoFit/>
          </a:bodyPr>
          <a:lstStyle/>
          <a:p>
            <a:r>
              <a:rPr lang="en-US" dirty="0"/>
              <a:t>x</a:t>
            </a:r>
            <a:endParaRPr lang="en-DE" dirty="0"/>
          </a:p>
        </p:txBody>
      </p:sp>
      <p:sp>
        <p:nvSpPr>
          <p:cNvPr id="19" name="TextBox 18">
            <a:extLst>
              <a:ext uri="{FF2B5EF4-FFF2-40B4-BE49-F238E27FC236}">
                <a16:creationId xmlns:a16="http://schemas.microsoft.com/office/drawing/2014/main" id="{20E3E39A-F98D-47AD-97C8-E6D1431B8F09}"/>
              </a:ext>
            </a:extLst>
          </p:cNvPr>
          <p:cNvSpPr txBox="1"/>
          <p:nvPr/>
        </p:nvSpPr>
        <p:spPr>
          <a:xfrm flipH="1">
            <a:off x="771690" y="2281813"/>
            <a:ext cx="225317" cy="369332"/>
          </a:xfrm>
          <a:prstGeom prst="rect">
            <a:avLst/>
          </a:prstGeom>
          <a:noFill/>
        </p:spPr>
        <p:txBody>
          <a:bodyPr wrap="square" rtlCol="0">
            <a:spAutoFit/>
          </a:bodyPr>
          <a:lstStyle/>
          <a:p>
            <a:r>
              <a:rPr lang="en-US" dirty="0"/>
              <a:t>y</a:t>
            </a:r>
            <a:endParaRPr lang="en-DE" dirty="0"/>
          </a:p>
        </p:txBody>
      </p:sp>
      <p:sp>
        <p:nvSpPr>
          <p:cNvPr id="20" name="Oval 19">
            <a:extLst>
              <a:ext uri="{FF2B5EF4-FFF2-40B4-BE49-F238E27FC236}">
                <a16:creationId xmlns:a16="http://schemas.microsoft.com/office/drawing/2014/main" id="{AD3821C0-4973-4674-9599-9FB11237F68B}"/>
              </a:ext>
            </a:extLst>
          </p:cNvPr>
          <p:cNvSpPr/>
          <p:nvPr/>
        </p:nvSpPr>
        <p:spPr>
          <a:xfrm>
            <a:off x="1349692" y="4036577"/>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 name="Oval 20">
            <a:extLst>
              <a:ext uri="{FF2B5EF4-FFF2-40B4-BE49-F238E27FC236}">
                <a16:creationId xmlns:a16="http://schemas.microsoft.com/office/drawing/2014/main" id="{14DD66D0-8F4A-46C1-BF51-5EC667B46794}"/>
              </a:ext>
            </a:extLst>
          </p:cNvPr>
          <p:cNvSpPr/>
          <p:nvPr/>
        </p:nvSpPr>
        <p:spPr>
          <a:xfrm>
            <a:off x="1819179" y="3691425"/>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 name="Oval 21">
            <a:extLst>
              <a:ext uri="{FF2B5EF4-FFF2-40B4-BE49-F238E27FC236}">
                <a16:creationId xmlns:a16="http://schemas.microsoft.com/office/drawing/2014/main" id="{4DB214E5-5D43-4FB2-A2A8-EAD83957BF49}"/>
              </a:ext>
            </a:extLst>
          </p:cNvPr>
          <p:cNvSpPr/>
          <p:nvPr/>
        </p:nvSpPr>
        <p:spPr>
          <a:xfrm>
            <a:off x="2214564" y="3596544"/>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 name="Oval 22">
            <a:extLst>
              <a:ext uri="{FF2B5EF4-FFF2-40B4-BE49-F238E27FC236}">
                <a16:creationId xmlns:a16="http://schemas.microsoft.com/office/drawing/2014/main" id="{4ACC483C-7E8C-4E97-BBF0-9C612048579D}"/>
              </a:ext>
            </a:extLst>
          </p:cNvPr>
          <p:cNvSpPr/>
          <p:nvPr/>
        </p:nvSpPr>
        <p:spPr>
          <a:xfrm>
            <a:off x="2088833" y="4005878"/>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24" name="Straight Arrow Connector 23">
            <a:extLst>
              <a:ext uri="{FF2B5EF4-FFF2-40B4-BE49-F238E27FC236}">
                <a16:creationId xmlns:a16="http://schemas.microsoft.com/office/drawing/2014/main" id="{EC6BB23F-76ED-44E0-ABFD-B7A988F091A8}"/>
              </a:ext>
            </a:extLst>
          </p:cNvPr>
          <p:cNvCxnSpPr/>
          <p:nvPr/>
        </p:nvCxnSpPr>
        <p:spPr>
          <a:xfrm flipV="1">
            <a:off x="3612098" y="2651145"/>
            <a:ext cx="0" cy="2009775"/>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69C584F-5AB5-44D3-8855-4D185CF1E096}"/>
              </a:ext>
            </a:extLst>
          </p:cNvPr>
          <p:cNvCxnSpPr/>
          <p:nvPr/>
        </p:nvCxnSpPr>
        <p:spPr>
          <a:xfrm>
            <a:off x="3612098" y="4660920"/>
            <a:ext cx="2171700"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06EF5B7A-C7B5-4EA8-BFA4-4178B9004791}"/>
              </a:ext>
            </a:extLst>
          </p:cNvPr>
          <p:cNvSpPr/>
          <p:nvPr/>
        </p:nvSpPr>
        <p:spPr>
          <a:xfrm>
            <a:off x="4012148" y="3176706"/>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 name="Oval 26">
            <a:extLst>
              <a:ext uri="{FF2B5EF4-FFF2-40B4-BE49-F238E27FC236}">
                <a16:creationId xmlns:a16="http://schemas.microsoft.com/office/drawing/2014/main" id="{4FEF31D3-EBBB-426D-A9ED-C41CAA11EDB8}"/>
              </a:ext>
            </a:extLst>
          </p:cNvPr>
          <p:cNvSpPr/>
          <p:nvPr/>
        </p:nvSpPr>
        <p:spPr>
          <a:xfrm>
            <a:off x="4153117" y="3452173"/>
            <a:ext cx="45719" cy="45719"/>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tx1"/>
                </a:solidFill>
              </a:ln>
              <a:solidFill>
                <a:schemeClr val="tx1"/>
              </a:solidFill>
            </a:endParaRPr>
          </a:p>
        </p:txBody>
      </p:sp>
      <p:sp>
        <p:nvSpPr>
          <p:cNvPr id="28" name="Oval 27">
            <a:extLst>
              <a:ext uri="{FF2B5EF4-FFF2-40B4-BE49-F238E27FC236}">
                <a16:creationId xmlns:a16="http://schemas.microsoft.com/office/drawing/2014/main" id="{BE352BFF-C6BC-4321-AAD1-7D2F9CDCA524}"/>
              </a:ext>
            </a:extLst>
          </p:cNvPr>
          <p:cNvSpPr/>
          <p:nvPr/>
        </p:nvSpPr>
        <p:spPr>
          <a:xfrm>
            <a:off x="4478873" y="3317954"/>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 name="Oval 28">
            <a:extLst>
              <a:ext uri="{FF2B5EF4-FFF2-40B4-BE49-F238E27FC236}">
                <a16:creationId xmlns:a16="http://schemas.microsoft.com/office/drawing/2014/main" id="{EB557E79-8D27-40FE-9F03-5C13D619987D}"/>
              </a:ext>
            </a:extLst>
          </p:cNvPr>
          <p:cNvSpPr/>
          <p:nvPr/>
        </p:nvSpPr>
        <p:spPr>
          <a:xfrm>
            <a:off x="4290274" y="4005879"/>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 name="Oval 29">
            <a:extLst>
              <a:ext uri="{FF2B5EF4-FFF2-40B4-BE49-F238E27FC236}">
                <a16:creationId xmlns:a16="http://schemas.microsoft.com/office/drawing/2014/main" id="{160074A4-2B27-405E-BCE8-61C31002B0A2}"/>
              </a:ext>
            </a:extLst>
          </p:cNvPr>
          <p:cNvSpPr/>
          <p:nvPr/>
        </p:nvSpPr>
        <p:spPr>
          <a:xfrm>
            <a:off x="3803666" y="3862449"/>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1" name="Oval 30">
            <a:extLst>
              <a:ext uri="{FF2B5EF4-FFF2-40B4-BE49-F238E27FC236}">
                <a16:creationId xmlns:a16="http://schemas.microsoft.com/office/drawing/2014/main" id="{79E6904E-04CE-4D9D-8F45-C28BB5B016CD}"/>
              </a:ext>
            </a:extLst>
          </p:cNvPr>
          <p:cNvSpPr/>
          <p:nvPr/>
        </p:nvSpPr>
        <p:spPr>
          <a:xfrm>
            <a:off x="3860811" y="4242578"/>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2" name="Oval 31">
            <a:extLst>
              <a:ext uri="{FF2B5EF4-FFF2-40B4-BE49-F238E27FC236}">
                <a16:creationId xmlns:a16="http://schemas.microsoft.com/office/drawing/2014/main" id="{A619F3B5-1B64-4729-9592-B85F89C6EADE}"/>
              </a:ext>
            </a:extLst>
          </p:cNvPr>
          <p:cNvSpPr/>
          <p:nvPr/>
        </p:nvSpPr>
        <p:spPr>
          <a:xfrm>
            <a:off x="4221695" y="4371580"/>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3" name="Oval 32">
            <a:extLst>
              <a:ext uri="{FF2B5EF4-FFF2-40B4-BE49-F238E27FC236}">
                <a16:creationId xmlns:a16="http://schemas.microsoft.com/office/drawing/2014/main" id="{8BC88584-E099-47D8-80BC-46FEBD074D7B}"/>
              </a:ext>
            </a:extLst>
          </p:cNvPr>
          <p:cNvSpPr/>
          <p:nvPr/>
        </p:nvSpPr>
        <p:spPr>
          <a:xfrm>
            <a:off x="4524592" y="4314896"/>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34" name="Straight Connector 33">
            <a:extLst>
              <a:ext uri="{FF2B5EF4-FFF2-40B4-BE49-F238E27FC236}">
                <a16:creationId xmlns:a16="http://schemas.microsoft.com/office/drawing/2014/main" id="{0EC2B952-A3BE-4220-A883-1CD2089E72CD}"/>
              </a:ext>
            </a:extLst>
          </p:cNvPr>
          <p:cNvCxnSpPr>
            <a:cxnSpLocks/>
          </p:cNvCxnSpPr>
          <p:nvPr/>
        </p:nvCxnSpPr>
        <p:spPr>
          <a:xfrm>
            <a:off x="3694595" y="3814207"/>
            <a:ext cx="1715188" cy="71101"/>
          </a:xfrm>
          <a:prstGeom prst="line">
            <a:avLst/>
          </a:prstGeom>
          <a:ln w="3175">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8DAC8D6-E8E6-4E15-A549-FDCCAAAEF84A}"/>
              </a:ext>
            </a:extLst>
          </p:cNvPr>
          <p:cNvSpPr txBox="1"/>
          <p:nvPr/>
        </p:nvSpPr>
        <p:spPr>
          <a:xfrm>
            <a:off x="5828786" y="4466729"/>
            <a:ext cx="93124" cy="369332"/>
          </a:xfrm>
          <a:prstGeom prst="rect">
            <a:avLst/>
          </a:prstGeom>
          <a:noFill/>
        </p:spPr>
        <p:txBody>
          <a:bodyPr wrap="square" rtlCol="0">
            <a:spAutoFit/>
          </a:bodyPr>
          <a:lstStyle/>
          <a:p>
            <a:r>
              <a:rPr lang="en-US" dirty="0"/>
              <a:t>x</a:t>
            </a:r>
            <a:endParaRPr lang="en-DE" dirty="0"/>
          </a:p>
        </p:txBody>
      </p:sp>
      <p:sp>
        <p:nvSpPr>
          <p:cNvPr id="36" name="TextBox 35">
            <a:extLst>
              <a:ext uri="{FF2B5EF4-FFF2-40B4-BE49-F238E27FC236}">
                <a16:creationId xmlns:a16="http://schemas.microsoft.com/office/drawing/2014/main" id="{5C0A4F80-6B3C-44B5-B165-CB2E008B9BB8}"/>
              </a:ext>
            </a:extLst>
          </p:cNvPr>
          <p:cNvSpPr txBox="1"/>
          <p:nvPr/>
        </p:nvSpPr>
        <p:spPr>
          <a:xfrm flipH="1">
            <a:off x="3474149" y="2281813"/>
            <a:ext cx="225317" cy="369332"/>
          </a:xfrm>
          <a:prstGeom prst="rect">
            <a:avLst/>
          </a:prstGeom>
          <a:noFill/>
        </p:spPr>
        <p:txBody>
          <a:bodyPr wrap="square" rtlCol="0">
            <a:spAutoFit/>
          </a:bodyPr>
          <a:lstStyle/>
          <a:p>
            <a:r>
              <a:rPr lang="en-US" dirty="0"/>
              <a:t>y</a:t>
            </a:r>
            <a:endParaRPr lang="en-DE" dirty="0"/>
          </a:p>
        </p:txBody>
      </p:sp>
      <p:sp>
        <p:nvSpPr>
          <p:cNvPr id="37" name="Oval 36">
            <a:extLst>
              <a:ext uri="{FF2B5EF4-FFF2-40B4-BE49-F238E27FC236}">
                <a16:creationId xmlns:a16="http://schemas.microsoft.com/office/drawing/2014/main" id="{66665F68-2E08-4728-8F96-FF644FC2F249}"/>
              </a:ext>
            </a:extLst>
          </p:cNvPr>
          <p:cNvSpPr/>
          <p:nvPr/>
        </p:nvSpPr>
        <p:spPr>
          <a:xfrm>
            <a:off x="4052151" y="4036577"/>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8" name="Oval 37">
            <a:extLst>
              <a:ext uri="{FF2B5EF4-FFF2-40B4-BE49-F238E27FC236}">
                <a16:creationId xmlns:a16="http://schemas.microsoft.com/office/drawing/2014/main" id="{B64F60DB-D224-42C0-996C-6C045A1155DC}"/>
              </a:ext>
            </a:extLst>
          </p:cNvPr>
          <p:cNvSpPr/>
          <p:nvPr/>
        </p:nvSpPr>
        <p:spPr>
          <a:xfrm>
            <a:off x="4521638" y="3691425"/>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9" name="Oval 38">
            <a:extLst>
              <a:ext uri="{FF2B5EF4-FFF2-40B4-BE49-F238E27FC236}">
                <a16:creationId xmlns:a16="http://schemas.microsoft.com/office/drawing/2014/main" id="{F19F73B6-71EF-4D23-913A-F9F64D71A710}"/>
              </a:ext>
            </a:extLst>
          </p:cNvPr>
          <p:cNvSpPr/>
          <p:nvPr/>
        </p:nvSpPr>
        <p:spPr>
          <a:xfrm>
            <a:off x="4917023" y="3596544"/>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0" name="Oval 39">
            <a:extLst>
              <a:ext uri="{FF2B5EF4-FFF2-40B4-BE49-F238E27FC236}">
                <a16:creationId xmlns:a16="http://schemas.microsoft.com/office/drawing/2014/main" id="{8C776B2B-5281-46A1-9682-ECD91753EEB9}"/>
              </a:ext>
            </a:extLst>
          </p:cNvPr>
          <p:cNvSpPr/>
          <p:nvPr/>
        </p:nvSpPr>
        <p:spPr>
          <a:xfrm>
            <a:off x="4791292" y="4005878"/>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51" name="Straight Connector 50">
            <a:extLst>
              <a:ext uri="{FF2B5EF4-FFF2-40B4-BE49-F238E27FC236}">
                <a16:creationId xmlns:a16="http://schemas.microsoft.com/office/drawing/2014/main" id="{F7E691DC-0455-4AEA-A348-5C97B02F7495}"/>
              </a:ext>
            </a:extLst>
          </p:cNvPr>
          <p:cNvCxnSpPr>
            <a:cxnSpLocks/>
          </p:cNvCxnSpPr>
          <p:nvPr/>
        </p:nvCxnSpPr>
        <p:spPr>
          <a:xfrm>
            <a:off x="6406778" y="3317954"/>
            <a:ext cx="1507613" cy="1258927"/>
          </a:xfrm>
          <a:prstGeom prst="line">
            <a:avLst/>
          </a:prstGeom>
          <a:ln w="3175">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0336EFD5-A122-4A7C-85FE-69F72805AD39}"/>
              </a:ext>
            </a:extLst>
          </p:cNvPr>
          <p:cNvSpPr/>
          <p:nvPr/>
        </p:nvSpPr>
        <p:spPr>
          <a:xfrm>
            <a:off x="1257325" y="3941086"/>
            <a:ext cx="230452" cy="23670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4" name="Oval 63">
            <a:extLst>
              <a:ext uri="{FF2B5EF4-FFF2-40B4-BE49-F238E27FC236}">
                <a16:creationId xmlns:a16="http://schemas.microsoft.com/office/drawing/2014/main" id="{25F57286-D390-4016-8A3E-5A7CC49592BF}"/>
              </a:ext>
            </a:extLst>
          </p:cNvPr>
          <p:cNvSpPr/>
          <p:nvPr/>
        </p:nvSpPr>
        <p:spPr>
          <a:xfrm>
            <a:off x="1652178" y="3199565"/>
            <a:ext cx="292261" cy="285117"/>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5" name="Oval 64">
            <a:extLst>
              <a:ext uri="{FF2B5EF4-FFF2-40B4-BE49-F238E27FC236}">
                <a16:creationId xmlns:a16="http://schemas.microsoft.com/office/drawing/2014/main" id="{834B1495-1964-4184-86D6-59B3B5F74907}"/>
              </a:ext>
            </a:extLst>
          </p:cNvPr>
          <p:cNvSpPr/>
          <p:nvPr/>
        </p:nvSpPr>
        <p:spPr>
          <a:xfrm>
            <a:off x="4403454" y="3571725"/>
            <a:ext cx="292261" cy="285117"/>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6" name="Oval 65">
            <a:extLst>
              <a:ext uri="{FF2B5EF4-FFF2-40B4-BE49-F238E27FC236}">
                <a16:creationId xmlns:a16="http://schemas.microsoft.com/office/drawing/2014/main" id="{B15E6D79-99F4-4F5C-A12A-1CAC580BE893}"/>
              </a:ext>
            </a:extLst>
          </p:cNvPr>
          <p:cNvSpPr/>
          <p:nvPr/>
        </p:nvSpPr>
        <p:spPr>
          <a:xfrm>
            <a:off x="3711299" y="3761557"/>
            <a:ext cx="230452" cy="23670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7" name="Oval 66">
            <a:extLst>
              <a:ext uri="{FF2B5EF4-FFF2-40B4-BE49-F238E27FC236}">
                <a16:creationId xmlns:a16="http://schemas.microsoft.com/office/drawing/2014/main" id="{6381CE2C-3357-4C14-B258-BAB91CE26A56}"/>
              </a:ext>
            </a:extLst>
          </p:cNvPr>
          <p:cNvSpPr/>
          <p:nvPr/>
        </p:nvSpPr>
        <p:spPr>
          <a:xfrm>
            <a:off x="7390932" y="3884155"/>
            <a:ext cx="292261" cy="285117"/>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8" name="Oval 67">
            <a:extLst>
              <a:ext uri="{FF2B5EF4-FFF2-40B4-BE49-F238E27FC236}">
                <a16:creationId xmlns:a16="http://schemas.microsoft.com/office/drawing/2014/main" id="{F7708F2C-CC5B-408B-A341-9C026FF07266}"/>
              </a:ext>
            </a:extLst>
          </p:cNvPr>
          <p:cNvSpPr/>
          <p:nvPr/>
        </p:nvSpPr>
        <p:spPr>
          <a:xfrm>
            <a:off x="6916018" y="3912740"/>
            <a:ext cx="230452" cy="23670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69" name="Straight Arrow Connector 68">
            <a:extLst>
              <a:ext uri="{FF2B5EF4-FFF2-40B4-BE49-F238E27FC236}">
                <a16:creationId xmlns:a16="http://schemas.microsoft.com/office/drawing/2014/main" id="{48E1A94A-B4EB-413E-AB15-27B78E2E1731}"/>
              </a:ext>
            </a:extLst>
          </p:cNvPr>
          <p:cNvCxnSpPr>
            <a:cxnSpLocks/>
          </p:cNvCxnSpPr>
          <p:nvPr/>
        </p:nvCxnSpPr>
        <p:spPr>
          <a:xfrm flipV="1">
            <a:off x="9043988" y="2651145"/>
            <a:ext cx="0" cy="2009775"/>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FA70361-5B78-43E3-B303-E3E29394036B}"/>
              </a:ext>
            </a:extLst>
          </p:cNvPr>
          <p:cNvCxnSpPr>
            <a:cxnSpLocks/>
          </p:cNvCxnSpPr>
          <p:nvPr/>
        </p:nvCxnSpPr>
        <p:spPr>
          <a:xfrm>
            <a:off x="9043988" y="4660920"/>
            <a:ext cx="2171700"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910F627E-7A31-4819-8AF3-54278700E007}"/>
              </a:ext>
            </a:extLst>
          </p:cNvPr>
          <p:cNvSpPr/>
          <p:nvPr/>
        </p:nvSpPr>
        <p:spPr>
          <a:xfrm>
            <a:off x="9444038" y="3176706"/>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2" name="Oval 71">
            <a:extLst>
              <a:ext uri="{FF2B5EF4-FFF2-40B4-BE49-F238E27FC236}">
                <a16:creationId xmlns:a16="http://schemas.microsoft.com/office/drawing/2014/main" id="{26DED08A-F66D-40F1-83ED-FE41A26BB317}"/>
              </a:ext>
            </a:extLst>
          </p:cNvPr>
          <p:cNvSpPr/>
          <p:nvPr/>
        </p:nvSpPr>
        <p:spPr>
          <a:xfrm>
            <a:off x="9585007" y="3452173"/>
            <a:ext cx="45719" cy="45719"/>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tx1"/>
                </a:solidFill>
              </a:ln>
              <a:solidFill>
                <a:schemeClr val="tx1"/>
              </a:solidFill>
            </a:endParaRPr>
          </a:p>
        </p:txBody>
      </p:sp>
      <p:sp>
        <p:nvSpPr>
          <p:cNvPr id="73" name="Oval 72">
            <a:extLst>
              <a:ext uri="{FF2B5EF4-FFF2-40B4-BE49-F238E27FC236}">
                <a16:creationId xmlns:a16="http://schemas.microsoft.com/office/drawing/2014/main" id="{B553D51D-48FA-491B-B078-E19BFA887E7D}"/>
              </a:ext>
            </a:extLst>
          </p:cNvPr>
          <p:cNvSpPr/>
          <p:nvPr/>
        </p:nvSpPr>
        <p:spPr>
          <a:xfrm>
            <a:off x="9910763" y="3317954"/>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4" name="Oval 73">
            <a:extLst>
              <a:ext uri="{FF2B5EF4-FFF2-40B4-BE49-F238E27FC236}">
                <a16:creationId xmlns:a16="http://schemas.microsoft.com/office/drawing/2014/main" id="{F428D289-14F1-45F7-9623-B493B4964414}"/>
              </a:ext>
            </a:extLst>
          </p:cNvPr>
          <p:cNvSpPr/>
          <p:nvPr/>
        </p:nvSpPr>
        <p:spPr>
          <a:xfrm>
            <a:off x="9722164" y="4005879"/>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5" name="Oval 74">
            <a:extLst>
              <a:ext uri="{FF2B5EF4-FFF2-40B4-BE49-F238E27FC236}">
                <a16:creationId xmlns:a16="http://schemas.microsoft.com/office/drawing/2014/main" id="{6574F5A1-A4AD-4C08-8275-41B80A1B859D}"/>
              </a:ext>
            </a:extLst>
          </p:cNvPr>
          <p:cNvSpPr/>
          <p:nvPr/>
        </p:nvSpPr>
        <p:spPr>
          <a:xfrm>
            <a:off x="9235556" y="3862449"/>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6" name="Oval 75">
            <a:extLst>
              <a:ext uri="{FF2B5EF4-FFF2-40B4-BE49-F238E27FC236}">
                <a16:creationId xmlns:a16="http://schemas.microsoft.com/office/drawing/2014/main" id="{4A83B872-FC55-4E28-BC9A-52FDB911A653}"/>
              </a:ext>
            </a:extLst>
          </p:cNvPr>
          <p:cNvSpPr/>
          <p:nvPr/>
        </p:nvSpPr>
        <p:spPr>
          <a:xfrm>
            <a:off x="9292701" y="4242578"/>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7" name="Oval 76">
            <a:extLst>
              <a:ext uri="{FF2B5EF4-FFF2-40B4-BE49-F238E27FC236}">
                <a16:creationId xmlns:a16="http://schemas.microsoft.com/office/drawing/2014/main" id="{5CE5B59F-9E97-4BED-80D9-40BB85745710}"/>
              </a:ext>
            </a:extLst>
          </p:cNvPr>
          <p:cNvSpPr/>
          <p:nvPr/>
        </p:nvSpPr>
        <p:spPr>
          <a:xfrm>
            <a:off x="9653585" y="4371580"/>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8" name="Oval 77">
            <a:extLst>
              <a:ext uri="{FF2B5EF4-FFF2-40B4-BE49-F238E27FC236}">
                <a16:creationId xmlns:a16="http://schemas.microsoft.com/office/drawing/2014/main" id="{91823A70-490E-44D9-9BB2-DCF370154702}"/>
              </a:ext>
            </a:extLst>
          </p:cNvPr>
          <p:cNvSpPr/>
          <p:nvPr/>
        </p:nvSpPr>
        <p:spPr>
          <a:xfrm>
            <a:off x="9956482" y="4314896"/>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79" name="Straight Connector 78">
            <a:extLst>
              <a:ext uri="{FF2B5EF4-FFF2-40B4-BE49-F238E27FC236}">
                <a16:creationId xmlns:a16="http://schemas.microsoft.com/office/drawing/2014/main" id="{5E13C957-0BDF-4223-8584-F39A625353DC}"/>
              </a:ext>
            </a:extLst>
          </p:cNvPr>
          <p:cNvCxnSpPr>
            <a:cxnSpLocks/>
          </p:cNvCxnSpPr>
          <p:nvPr/>
        </p:nvCxnSpPr>
        <p:spPr>
          <a:xfrm>
            <a:off x="9116476" y="3288724"/>
            <a:ext cx="1507613" cy="1258927"/>
          </a:xfrm>
          <a:prstGeom prst="line">
            <a:avLst/>
          </a:prstGeom>
          <a:ln w="3175">
            <a:solidFill>
              <a:schemeClr val="tx1">
                <a:lumMod val="75000"/>
                <a:lumOff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A62C6EE1-EB0C-4A0A-A974-530E65D2D117}"/>
              </a:ext>
            </a:extLst>
          </p:cNvPr>
          <p:cNvSpPr txBox="1"/>
          <p:nvPr/>
        </p:nvSpPr>
        <p:spPr>
          <a:xfrm>
            <a:off x="11260676" y="4466729"/>
            <a:ext cx="93124" cy="369332"/>
          </a:xfrm>
          <a:prstGeom prst="rect">
            <a:avLst/>
          </a:prstGeom>
          <a:noFill/>
        </p:spPr>
        <p:txBody>
          <a:bodyPr wrap="square" rtlCol="0">
            <a:spAutoFit/>
          </a:bodyPr>
          <a:lstStyle/>
          <a:p>
            <a:r>
              <a:rPr lang="en-US" dirty="0"/>
              <a:t>x</a:t>
            </a:r>
            <a:endParaRPr lang="en-DE" dirty="0"/>
          </a:p>
        </p:txBody>
      </p:sp>
      <p:sp>
        <p:nvSpPr>
          <p:cNvPr id="81" name="TextBox 80">
            <a:extLst>
              <a:ext uri="{FF2B5EF4-FFF2-40B4-BE49-F238E27FC236}">
                <a16:creationId xmlns:a16="http://schemas.microsoft.com/office/drawing/2014/main" id="{D07E902C-BD51-4767-AF6A-838C3BAF1FAD}"/>
              </a:ext>
            </a:extLst>
          </p:cNvPr>
          <p:cNvSpPr txBox="1"/>
          <p:nvPr/>
        </p:nvSpPr>
        <p:spPr>
          <a:xfrm flipH="1">
            <a:off x="8906039" y="2281813"/>
            <a:ext cx="225317" cy="369332"/>
          </a:xfrm>
          <a:prstGeom prst="rect">
            <a:avLst/>
          </a:prstGeom>
          <a:noFill/>
        </p:spPr>
        <p:txBody>
          <a:bodyPr wrap="square" rtlCol="0">
            <a:spAutoFit/>
          </a:bodyPr>
          <a:lstStyle/>
          <a:p>
            <a:r>
              <a:rPr lang="en-US" dirty="0"/>
              <a:t>y</a:t>
            </a:r>
            <a:endParaRPr lang="en-DE" dirty="0"/>
          </a:p>
        </p:txBody>
      </p:sp>
      <p:sp>
        <p:nvSpPr>
          <p:cNvPr id="82" name="Oval 81">
            <a:extLst>
              <a:ext uri="{FF2B5EF4-FFF2-40B4-BE49-F238E27FC236}">
                <a16:creationId xmlns:a16="http://schemas.microsoft.com/office/drawing/2014/main" id="{854975F1-A95B-4932-9ABD-9A4EAB1173A2}"/>
              </a:ext>
            </a:extLst>
          </p:cNvPr>
          <p:cNvSpPr/>
          <p:nvPr/>
        </p:nvSpPr>
        <p:spPr>
          <a:xfrm>
            <a:off x="9484041" y="4036577"/>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3" name="Oval 82">
            <a:extLst>
              <a:ext uri="{FF2B5EF4-FFF2-40B4-BE49-F238E27FC236}">
                <a16:creationId xmlns:a16="http://schemas.microsoft.com/office/drawing/2014/main" id="{53F881C9-66A3-4491-BB8B-63E91B2248F1}"/>
              </a:ext>
            </a:extLst>
          </p:cNvPr>
          <p:cNvSpPr/>
          <p:nvPr/>
        </p:nvSpPr>
        <p:spPr>
          <a:xfrm>
            <a:off x="9953528" y="3691425"/>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4" name="Oval 83">
            <a:extLst>
              <a:ext uri="{FF2B5EF4-FFF2-40B4-BE49-F238E27FC236}">
                <a16:creationId xmlns:a16="http://schemas.microsoft.com/office/drawing/2014/main" id="{B72DAC4C-A56C-483B-B662-3DBABAF0A7D4}"/>
              </a:ext>
            </a:extLst>
          </p:cNvPr>
          <p:cNvSpPr/>
          <p:nvPr/>
        </p:nvSpPr>
        <p:spPr>
          <a:xfrm>
            <a:off x="10348913" y="3596544"/>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5" name="Oval 84">
            <a:extLst>
              <a:ext uri="{FF2B5EF4-FFF2-40B4-BE49-F238E27FC236}">
                <a16:creationId xmlns:a16="http://schemas.microsoft.com/office/drawing/2014/main" id="{EF641B0D-57B0-488F-B94B-EB9AB03929AD}"/>
              </a:ext>
            </a:extLst>
          </p:cNvPr>
          <p:cNvSpPr/>
          <p:nvPr/>
        </p:nvSpPr>
        <p:spPr>
          <a:xfrm>
            <a:off x="10223182" y="4005878"/>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86" name="Straight Connector 85">
            <a:extLst>
              <a:ext uri="{FF2B5EF4-FFF2-40B4-BE49-F238E27FC236}">
                <a16:creationId xmlns:a16="http://schemas.microsoft.com/office/drawing/2014/main" id="{C3DDE891-F80A-4B5B-9A62-C71F25BDFC8E}"/>
              </a:ext>
            </a:extLst>
          </p:cNvPr>
          <p:cNvCxnSpPr>
            <a:cxnSpLocks/>
          </p:cNvCxnSpPr>
          <p:nvPr/>
        </p:nvCxnSpPr>
        <p:spPr>
          <a:xfrm>
            <a:off x="9156956" y="3173629"/>
            <a:ext cx="1507613" cy="1258927"/>
          </a:xfrm>
          <a:prstGeom prst="line">
            <a:avLst/>
          </a:prstGeom>
          <a:ln w="3175">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38CC03E-D047-4CF6-803D-B24E78AFCB60}"/>
              </a:ext>
            </a:extLst>
          </p:cNvPr>
          <p:cNvCxnSpPr>
            <a:cxnSpLocks/>
          </p:cNvCxnSpPr>
          <p:nvPr/>
        </p:nvCxnSpPr>
        <p:spPr>
          <a:xfrm>
            <a:off x="9084469" y="3429972"/>
            <a:ext cx="1507613" cy="1258927"/>
          </a:xfrm>
          <a:prstGeom prst="line">
            <a:avLst/>
          </a:prstGeom>
          <a:ln w="3175">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023F2E39-3854-4EE4-A87C-80BF912DA2FF}"/>
              </a:ext>
            </a:extLst>
          </p:cNvPr>
          <p:cNvSpPr/>
          <p:nvPr/>
        </p:nvSpPr>
        <p:spPr>
          <a:xfrm>
            <a:off x="10095133" y="3886178"/>
            <a:ext cx="292261" cy="285117"/>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9" name="Oval 88">
            <a:extLst>
              <a:ext uri="{FF2B5EF4-FFF2-40B4-BE49-F238E27FC236}">
                <a16:creationId xmlns:a16="http://schemas.microsoft.com/office/drawing/2014/main" id="{16536340-05AE-43AA-A50C-78E3414C9824}"/>
              </a:ext>
            </a:extLst>
          </p:cNvPr>
          <p:cNvSpPr/>
          <p:nvPr/>
        </p:nvSpPr>
        <p:spPr>
          <a:xfrm>
            <a:off x="9630726" y="3903991"/>
            <a:ext cx="230452" cy="23670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91" name="Straight Arrow Connector 90">
            <a:extLst>
              <a:ext uri="{FF2B5EF4-FFF2-40B4-BE49-F238E27FC236}">
                <a16:creationId xmlns:a16="http://schemas.microsoft.com/office/drawing/2014/main" id="{4A54BAFF-1D45-4475-BC7A-C3FAAD370147}"/>
              </a:ext>
            </a:extLst>
          </p:cNvPr>
          <p:cNvCxnSpPr>
            <a:cxnSpLocks/>
          </p:cNvCxnSpPr>
          <p:nvPr/>
        </p:nvCxnSpPr>
        <p:spPr>
          <a:xfrm flipH="1">
            <a:off x="7598735" y="4160874"/>
            <a:ext cx="116465" cy="1521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57445727-0C7C-47CE-886C-210D1EAEABB6}"/>
              </a:ext>
            </a:extLst>
          </p:cNvPr>
          <p:cNvCxnSpPr>
            <a:cxnSpLocks/>
          </p:cNvCxnSpPr>
          <p:nvPr/>
        </p:nvCxnSpPr>
        <p:spPr>
          <a:xfrm flipV="1">
            <a:off x="7169513" y="4028736"/>
            <a:ext cx="109811" cy="1405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7B70A539-569D-4D20-B251-A2030691C364}"/>
              </a:ext>
            </a:extLst>
          </p:cNvPr>
          <p:cNvCxnSpPr/>
          <p:nvPr/>
        </p:nvCxnSpPr>
        <p:spPr>
          <a:xfrm flipV="1">
            <a:off x="6334290" y="2651145"/>
            <a:ext cx="0" cy="2009775"/>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32814BCC-7CAA-4C99-8DD0-8B8EA9C25644}"/>
              </a:ext>
            </a:extLst>
          </p:cNvPr>
          <p:cNvCxnSpPr/>
          <p:nvPr/>
        </p:nvCxnSpPr>
        <p:spPr>
          <a:xfrm>
            <a:off x="6334290" y="4660920"/>
            <a:ext cx="2171700"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Oval 98">
            <a:extLst>
              <a:ext uri="{FF2B5EF4-FFF2-40B4-BE49-F238E27FC236}">
                <a16:creationId xmlns:a16="http://schemas.microsoft.com/office/drawing/2014/main" id="{889E337A-DCA8-4A14-AF5A-4DAEAC273902}"/>
              </a:ext>
            </a:extLst>
          </p:cNvPr>
          <p:cNvSpPr/>
          <p:nvPr/>
        </p:nvSpPr>
        <p:spPr>
          <a:xfrm>
            <a:off x="6734340" y="3176706"/>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0" name="Oval 99">
            <a:extLst>
              <a:ext uri="{FF2B5EF4-FFF2-40B4-BE49-F238E27FC236}">
                <a16:creationId xmlns:a16="http://schemas.microsoft.com/office/drawing/2014/main" id="{AC9AD117-79CA-4112-8AE7-35D44E953B9F}"/>
              </a:ext>
            </a:extLst>
          </p:cNvPr>
          <p:cNvSpPr/>
          <p:nvPr/>
        </p:nvSpPr>
        <p:spPr>
          <a:xfrm>
            <a:off x="6875309" y="3452173"/>
            <a:ext cx="45719" cy="45719"/>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tx1"/>
                </a:solidFill>
              </a:ln>
              <a:solidFill>
                <a:schemeClr val="tx1"/>
              </a:solidFill>
            </a:endParaRPr>
          </a:p>
        </p:txBody>
      </p:sp>
      <p:sp>
        <p:nvSpPr>
          <p:cNvPr id="101" name="Oval 100">
            <a:extLst>
              <a:ext uri="{FF2B5EF4-FFF2-40B4-BE49-F238E27FC236}">
                <a16:creationId xmlns:a16="http://schemas.microsoft.com/office/drawing/2014/main" id="{BB98C17F-656F-4EBA-AE6F-22C5F707203F}"/>
              </a:ext>
            </a:extLst>
          </p:cNvPr>
          <p:cNvSpPr/>
          <p:nvPr/>
        </p:nvSpPr>
        <p:spPr>
          <a:xfrm>
            <a:off x="7201065" y="3317954"/>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2" name="Oval 101">
            <a:extLst>
              <a:ext uri="{FF2B5EF4-FFF2-40B4-BE49-F238E27FC236}">
                <a16:creationId xmlns:a16="http://schemas.microsoft.com/office/drawing/2014/main" id="{49BB6DB0-02F3-4421-9402-E4CAA07378BC}"/>
              </a:ext>
            </a:extLst>
          </p:cNvPr>
          <p:cNvSpPr/>
          <p:nvPr/>
        </p:nvSpPr>
        <p:spPr>
          <a:xfrm>
            <a:off x="7012466" y="4005879"/>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3" name="Oval 102">
            <a:extLst>
              <a:ext uri="{FF2B5EF4-FFF2-40B4-BE49-F238E27FC236}">
                <a16:creationId xmlns:a16="http://schemas.microsoft.com/office/drawing/2014/main" id="{27285B8B-BF8D-4CC3-9BFF-A98CE66436AF}"/>
              </a:ext>
            </a:extLst>
          </p:cNvPr>
          <p:cNvSpPr/>
          <p:nvPr/>
        </p:nvSpPr>
        <p:spPr>
          <a:xfrm>
            <a:off x="6525858" y="3862449"/>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4" name="Oval 103">
            <a:extLst>
              <a:ext uri="{FF2B5EF4-FFF2-40B4-BE49-F238E27FC236}">
                <a16:creationId xmlns:a16="http://schemas.microsoft.com/office/drawing/2014/main" id="{E2CC803C-0520-4ADC-A321-BE1669AF50FB}"/>
              </a:ext>
            </a:extLst>
          </p:cNvPr>
          <p:cNvSpPr/>
          <p:nvPr/>
        </p:nvSpPr>
        <p:spPr>
          <a:xfrm>
            <a:off x="6583003" y="4242578"/>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5" name="Oval 104">
            <a:extLst>
              <a:ext uri="{FF2B5EF4-FFF2-40B4-BE49-F238E27FC236}">
                <a16:creationId xmlns:a16="http://schemas.microsoft.com/office/drawing/2014/main" id="{47BEDD92-345B-4B31-BB01-38740D9AB40D}"/>
              </a:ext>
            </a:extLst>
          </p:cNvPr>
          <p:cNvSpPr/>
          <p:nvPr/>
        </p:nvSpPr>
        <p:spPr>
          <a:xfrm>
            <a:off x="6943887" y="4371580"/>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6" name="Oval 105">
            <a:extLst>
              <a:ext uri="{FF2B5EF4-FFF2-40B4-BE49-F238E27FC236}">
                <a16:creationId xmlns:a16="http://schemas.microsoft.com/office/drawing/2014/main" id="{52BD16F9-525B-4859-922B-67010B90E6DE}"/>
              </a:ext>
            </a:extLst>
          </p:cNvPr>
          <p:cNvSpPr/>
          <p:nvPr/>
        </p:nvSpPr>
        <p:spPr>
          <a:xfrm>
            <a:off x="7246784" y="4314896"/>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7" name="TextBox 106">
            <a:extLst>
              <a:ext uri="{FF2B5EF4-FFF2-40B4-BE49-F238E27FC236}">
                <a16:creationId xmlns:a16="http://schemas.microsoft.com/office/drawing/2014/main" id="{964E277A-CEA6-4590-9CAC-9D0B6823AEDF}"/>
              </a:ext>
            </a:extLst>
          </p:cNvPr>
          <p:cNvSpPr txBox="1"/>
          <p:nvPr/>
        </p:nvSpPr>
        <p:spPr>
          <a:xfrm>
            <a:off x="8550978" y="4466729"/>
            <a:ext cx="93124" cy="369332"/>
          </a:xfrm>
          <a:prstGeom prst="rect">
            <a:avLst/>
          </a:prstGeom>
          <a:noFill/>
        </p:spPr>
        <p:txBody>
          <a:bodyPr wrap="square" rtlCol="0">
            <a:spAutoFit/>
          </a:bodyPr>
          <a:lstStyle/>
          <a:p>
            <a:r>
              <a:rPr lang="en-US" dirty="0"/>
              <a:t>x</a:t>
            </a:r>
            <a:endParaRPr lang="en-DE" dirty="0"/>
          </a:p>
        </p:txBody>
      </p:sp>
      <p:sp>
        <p:nvSpPr>
          <p:cNvPr id="108" name="TextBox 107">
            <a:extLst>
              <a:ext uri="{FF2B5EF4-FFF2-40B4-BE49-F238E27FC236}">
                <a16:creationId xmlns:a16="http://schemas.microsoft.com/office/drawing/2014/main" id="{DBB20B60-2BD6-4064-B7DC-F24C6D3BFD71}"/>
              </a:ext>
            </a:extLst>
          </p:cNvPr>
          <p:cNvSpPr txBox="1"/>
          <p:nvPr/>
        </p:nvSpPr>
        <p:spPr>
          <a:xfrm flipH="1">
            <a:off x="6196341" y="2281813"/>
            <a:ext cx="225317" cy="369332"/>
          </a:xfrm>
          <a:prstGeom prst="rect">
            <a:avLst/>
          </a:prstGeom>
          <a:noFill/>
        </p:spPr>
        <p:txBody>
          <a:bodyPr wrap="square" rtlCol="0">
            <a:spAutoFit/>
          </a:bodyPr>
          <a:lstStyle/>
          <a:p>
            <a:r>
              <a:rPr lang="en-US" dirty="0"/>
              <a:t>y</a:t>
            </a:r>
            <a:endParaRPr lang="en-DE" dirty="0"/>
          </a:p>
        </p:txBody>
      </p:sp>
      <p:sp>
        <p:nvSpPr>
          <p:cNvPr id="109" name="Oval 108">
            <a:extLst>
              <a:ext uri="{FF2B5EF4-FFF2-40B4-BE49-F238E27FC236}">
                <a16:creationId xmlns:a16="http://schemas.microsoft.com/office/drawing/2014/main" id="{0415F68C-6448-47E2-802C-07EE4B7FCB59}"/>
              </a:ext>
            </a:extLst>
          </p:cNvPr>
          <p:cNvSpPr/>
          <p:nvPr/>
        </p:nvSpPr>
        <p:spPr>
          <a:xfrm>
            <a:off x="6774343" y="4036577"/>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0" name="Oval 109">
            <a:extLst>
              <a:ext uri="{FF2B5EF4-FFF2-40B4-BE49-F238E27FC236}">
                <a16:creationId xmlns:a16="http://schemas.microsoft.com/office/drawing/2014/main" id="{16A5E772-0EB3-4690-A366-EB29F5B5540E}"/>
              </a:ext>
            </a:extLst>
          </p:cNvPr>
          <p:cNvSpPr/>
          <p:nvPr/>
        </p:nvSpPr>
        <p:spPr>
          <a:xfrm>
            <a:off x="7639215" y="3596544"/>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1" name="Oval 110">
            <a:extLst>
              <a:ext uri="{FF2B5EF4-FFF2-40B4-BE49-F238E27FC236}">
                <a16:creationId xmlns:a16="http://schemas.microsoft.com/office/drawing/2014/main" id="{EA78D70F-1823-49A1-A7A2-1496770388C5}"/>
              </a:ext>
            </a:extLst>
          </p:cNvPr>
          <p:cNvSpPr/>
          <p:nvPr/>
        </p:nvSpPr>
        <p:spPr>
          <a:xfrm>
            <a:off x="7513484" y="4005878"/>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TextBox 2">
            <a:extLst>
              <a:ext uri="{FF2B5EF4-FFF2-40B4-BE49-F238E27FC236}">
                <a16:creationId xmlns:a16="http://schemas.microsoft.com/office/drawing/2014/main" id="{B451D41E-EFE3-4DB5-8DBC-2A0A4941820E}"/>
              </a:ext>
            </a:extLst>
          </p:cNvPr>
          <p:cNvSpPr txBox="1"/>
          <p:nvPr/>
        </p:nvSpPr>
        <p:spPr>
          <a:xfrm>
            <a:off x="8906039" y="1285875"/>
            <a:ext cx="2354637" cy="369332"/>
          </a:xfrm>
          <a:prstGeom prst="rect">
            <a:avLst/>
          </a:prstGeom>
          <a:noFill/>
          <a:ln>
            <a:solidFill>
              <a:srgbClr val="FF0000"/>
            </a:solidFill>
          </a:ln>
        </p:spPr>
        <p:txBody>
          <a:bodyPr wrap="square" rtlCol="0">
            <a:spAutoFit/>
          </a:bodyPr>
          <a:lstStyle/>
          <a:p>
            <a:r>
              <a:rPr lang="en-US" dirty="0">
                <a:solidFill>
                  <a:srgbClr val="C00000"/>
                </a:solidFill>
                <a:latin typeface="+mj-lt"/>
              </a:rPr>
              <a:t>This is what SVM does!</a:t>
            </a:r>
            <a:endParaRPr lang="en-DE" dirty="0">
              <a:solidFill>
                <a:srgbClr val="C00000"/>
              </a:solidFill>
              <a:latin typeface="+mj-lt"/>
            </a:endParaRPr>
          </a:p>
        </p:txBody>
      </p:sp>
      <p:cxnSp>
        <p:nvCxnSpPr>
          <p:cNvPr id="42" name="Straight Arrow Connector 41">
            <a:extLst>
              <a:ext uri="{FF2B5EF4-FFF2-40B4-BE49-F238E27FC236}">
                <a16:creationId xmlns:a16="http://schemas.microsoft.com/office/drawing/2014/main" id="{BA1C9188-C72A-4E62-BD29-2A20D582DFC1}"/>
              </a:ext>
            </a:extLst>
          </p:cNvPr>
          <p:cNvCxnSpPr/>
          <p:nvPr/>
        </p:nvCxnSpPr>
        <p:spPr>
          <a:xfrm>
            <a:off x="10122341" y="1655207"/>
            <a:ext cx="0" cy="8281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4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97"/>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9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9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0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0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0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0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1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1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0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5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6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9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93"/>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8"/>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6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70"/>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1"/>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2"/>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73"/>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7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75"/>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76"/>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77"/>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78"/>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79"/>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8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81"/>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82"/>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8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84"/>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85"/>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88"/>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9"/>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86"/>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87"/>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3"/>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8" grpId="0"/>
      <p:bldP spid="19" grpId="0"/>
      <p:bldP spid="20" grpId="0" animBg="1"/>
      <p:bldP spid="21" grpId="0" animBg="1"/>
      <p:bldP spid="22" grpId="0" animBg="1"/>
      <p:bldP spid="23" grpId="0" animBg="1"/>
      <p:bldP spid="26" grpId="0" animBg="1"/>
      <p:bldP spid="27" grpId="0" animBg="1"/>
      <p:bldP spid="28" grpId="0" animBg="1"/>
      <p:bldP spid="29" grpId="0" animBg="1"/>
      <p:bldP spid="30" grpId="0" animBg="1"/>
      <p:bldP spid="31" grpId="0" animBg="1"/>
      <p:bldP spid="32" grpId="0" animBg="1"/>
      <p:bldP spid="33" grpId="0" animBg="1"/>
      <p:bldP spid="35" grpId="0"/>
      <p:bldP spid="36" grpId="0"/>
      <p:bldP spid="37" grpId="0" animBg="1"/>
      <p:bldP spid="38" grpId="0" animBg="1"/>
      <p:bldP spid="39" grpId="0" animBg="1"/>
      <p:bldP spid="40" grpId="0" animBg="1"/>
      <p:bldP spid="63" grpId="0" animBg="1"/>
      <p:bldP spid="64" grpId="0" animBg="1"/>
      <p:bldP spid="65" grpId="0" animBg="1"/>
      <p:bldP spid="66" grpId="0" animBg="1"/>
      <p:bldP spid="67" grpId="0" animBg="1"/>
      <p:bldP spid="68" grpId="0" animBg="1"/>
      <p:bldP spid="71" grpId="0" animBg="1"/>
      <p:bldP spid="72" grpId="0" animBg="1"/>
      <p:bldP spid="73" grpId="0" animBg="1"/>
      <p:bldP spid="74" grpId="0" animBg="1"/>
      <p:bldP spid="75" grpId="0" animBg="1"/>
      <p:bldP spid="76" grpId="0" animBg="1"/>
      <p:bldP spid="77" grpId="0" animBg="1"/>
      <p:bldP spid="78" grpId="0" animBg="1"/>
      <p:bldP spid="80" grpId="0"/>
      <p:bldP spid="81" grpId="0"/>
      <p:bldP spid="82" grpId="0" animBg="1"/>
      <p:bldP spid="83" grpId="0" animBg="1"/>
      <p:bldP spid="84" grpId="0" animBg="1"/>
      <p:bldP spid="85" grpId="0" animBg="1"/>
      <p:bldP spid="88" grpId="0" animBg="1"/>
      <p:bldP spid="89" grpId="0" animBg="1"/>
      <p:bldP spid="99" grpId="0" animBg="1"/>
      <p:bldP spid="100" grpId="0" animBg="1"/>
      <p:bldP spid="101" grpId="0" animBg="1"/>
      <p:bldP spid="102" grpId="0" animBg="1"/>
      <p:bldP spid="103" grpId="0" animBg="1"/>
      <p:bldP spid="104" grpId="0" animBg="1"/>
      <p:bldP spid="105" grpId="0" animBg="1"/>
      <p:bldP spid="106" grpId="0" animBg="1"/>
      <p:bldP spid="107" grpId="0"/>
      <p:bldP spid="108" grpId="0"/>
      <p:bldP spid="109" grpId="0" animBg="1"/>
      <p:bldP spid="110" grpId="0" animBg="1"/>
      <p:bldP spid="111"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C05C-7784-4C2D-A81B-DFF5A6F35859}"/>
              </a:ext>
            </a:extLst>
          </p:cNvPr>
          <p:cNvSpPr>
            <a:spLocks noGrp="1"/>
          </p:cNvSpPr>
          <p:nvPr>
            <p:ph type="title"/>
          </p:nvPr>
        </p:nvSpPr>
        <p:spPr/>
        <p:txBody>
          <a:bodyPr/>
          <a:lstStyle/>
          <a:p>
            <a:r>
              <a:rPr lang="en-US" b="1" dirty="0"/>
              <a:t>Outline</a:t>
            </a:r>
            <a:endParaRPr lang="en-DE" b="1" dirty="0"/>
          </a:p>
        </p:txBody>
      </p:sp>
      <p:sp>
        <p:nvSpPr>
          <p:cNvPr id="3" name="Content Placeholder 2">
            <a:extLst>
              <a:ext uri="{FF2B5EF4-FFF2-40B4-BE49-F238E27FC236}">
                <a16:creationId xmlns:a16="http://schemas.microsoft.com/office/drawing/2014/main" id="{797983C1-9368-4019-8A7C-F96E61C726D9}"/>
              </a:ext>
            </a:extLst>
          </p:cNvPr>
          <p:cNvSpPr>
            <a:spLocks noGrp="1"/>
          </p:cNvSpPr>
          <p:nvPr>
            <p:ph idx="1"/>
          </p:nvPr>
        </p:nvSpPr>
        <p:spPr>
          <a:xfrm>
            <a:off x="838200" y="1762125"/>
            <a:ext cx="10515600" cy="4351338"/>
          </a:xfrm>
        </p:spPr>
        <p:txBody>
          <a:bodyPr>
            <a:normAutofit/>
          </a:bodyPr>
          <a:lstStyle/>
          <a:p>
            <a:pPr marL="0" indent="0">
              <a:buNone/>
            </a:pPr>
            <a:r>
              <a:rPr lang="en-US" sz="2400" dirty="0">
                <a:solidFill>
                  <a:schemeClr val="bg2">
                    <a:lumMod val="90000"/>
                  </a:schemeClr>
                </a:solidFill>
                <a:latin typeface="+mj-lt"/>
              </a:rPr>
              <a:t>Introduction</a:t>
            </a:r>
          </a:p>
          <a:p>
            <a:pPr marL="0" indent="0">
              <a:buNone/>
            </a:pPr>
            <a:r>
              <a:rPr lang="en-US" sz="2400" dirty="0">
                <a:solidFill>
                  <a:schemeClr val="bg2">
                    <a:lumMod val="90000"/>
                  </a:schemeClr>
                </a:solidFill>
                <a:latin typeface="+mj-lt"/>
              </a:rPr>
              <a:t>Support Vector Machines</a:t>
            </a:r>
          </a:p>
          <a:p>
            <a:pPr marL="0" indent="0">
              <a:buNone/>
            </a:pPr>
            <a:r>
              <a:rPr lang="en-US" sz="2400" b="1" dirty="0">
                <a:latin typeface="+mj-lt"/>
              </a:rPr>
              <a:t>Solving the SVM Problem</a:t>
            </a:r>
          </a:p>
          <a:p>
            <a:pPr marL="0" indent="0">
              <a:buNone/>
            </a:pPr>
            <a:r>
              <a:rPr lang="en-US" sz="2400" dirty="0">
                <a:solidFill>
                  <a:schemeClr val="bg2">
                    <a:lumMod val="90000"/>
                  </a:schemeClr>
                </a:solidFill>
                <a:latin typeface="+mj-lt"/>
              </a:rPr>
              <a:t>The Kernel trick</a:t>
            </a:r>
          </a:p>
          <a:p>
            <a:pPr marL="0" indent="0">
              <a:buNone/>
            </a:pPr>
            <a:r>
              <a:rPr lang="en-US" sz="2400" dirty="0">
                <a:solidFill>
                  <a:schemeClr val="bg2">
                    <a:lumMod val="90000"/>
                  </a:schemeClr>
                </a:solidFill>
                <a:latin typeface="+mj-lt"/>
              </a:rPr>
              <a:t>Embedded Systems and Machine Learning</a:t>
            </a:r>
          </a:p>
          <a:p>
            <a:pPr marL="0" indent="0">
              <a:buNone/>
            </a:pPr>
            <a:r>
              <a:rPr lang="en-US" sz="2400" dirty="0">
                <a:solidFill>
                  <a:schemeClr val="bg2">
                    <a:lumMod val="90000"/>
                  </a:schemeClr>
                </a:solidFill>
                <a:latin typeface="+mj-lt"/>
              </a:rPr>
              <a:t>Incremental Learning and Approximations</a:t>
            </a:r>
          </a:p>
          <a:p>
            <a:pPr marL="0" indent="0">
              <a:buNone/>
            </a:pPr>
            <a:r>
              <a:rPr lang="en-US" sz="2400" dirty="0">
                <a:solidFill>
                  <a:schemeClr val="bg2">
                    <a:lumMod val="90000"/>
                  </a:schemeClr>
                </a:solidFill>
                <a:latin typeface="+mj-lt"/>
              </a:rPr>
              <a:t>System Architecture</a:t>
            </a:r>
          </a:p>
          <a:p>
            <a:pPr marL="0" indent="0">
              <a:buNone/>
            </a:pPr>
            <a:r>
              <a:rPr lang="en-US" sz="2400" dirty="0">
                <a:solidFill>
                  <a:schemeClr val="bg2">
                    <a:lumMod val="90000"/>
                  </a:schemeClr>
                </a:solidFill>
                <a:latin typeface="+mj-lt"/>
              </a:rPr>
              <a:t>Objectives and Timeline</a:t>
            </a:r>
          </a:p>
        </p:txBody>
      </p:sp>
      <p:sp>
        <p:nvSpPr>
          <p:cNvPr id="4" name="Date Placeholder 3">
            <a:extLst>
              <a:ext uri="{FF2B5EF4-FFF2-40B4-BE49-F238E27FC236}">
                <a16:creationId xmlns:a16="http://schemas.microsoft.com/office/drawing/2014/main" id="{71012767-BD7F-488B-8CB4-B64901930566}"/>
              </a:ext>
            </a:extLst>
          </p:cNvPr>
          <p:cNvSpPr>
            <a:spLocks noGrp="1"/>
          </p:cNvSpPr>
          <p:nvPr>
            <p:ph type="dt" sz="half" idx="10"/>
          </p:nvPr>
        </p:nvSpPr>
        <p:spPr/>
        <p:txBody>
          <a:bodyPr/>
          <a:lstStyle/>
          <a:p>
            <a:fld id="{1B452B71-597B-4A57-93F5-83A7E9182853}" type="datetime8">
              <a:rPr lang="en-DE" smtClean="0"/>
              <a:t>17/02/2019 16:33</a:t>
            </a:fld>
            <a:endParaRPr lang="en-DE"/>
          </a:p>
        </p:txBody>
      </p:sp>
      <p:sp>
        <p:nvSpPr>
          <p:cNvPr id="5" name="Footer Placeholder 4">
            <a:extLst>
              <a:ext uri="{FF2B5EF4-FFF2-40B4-BE49-F238E27FC236}">
                <a16:creationId xmlns:a16="http://schemas.microsoft.com/office/drawing/2014/main" id="{69C87A7E-A594-4555-9C69-B6A8D0CFAEB9}"/>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045A098C-8513-49E4-8B15-FD269DD2E837}"/>
              </a:ext>
            </a:extLst>
          </p:cNvPr>
          <p:cNvSpPr>
            <a:spLocks noGrp="1"/>
          </p:cNvSpPr>
          <p:nvPr>
            <p:ph type="sldNum" sz="quarter" idx="12"/>
          </p:nvPr>
        </p:nvSpPr>
        <p:spPr/>
        <p:txBody>
          <a:bodyPr/>
          <a:lstStyle/>
          <a:p>
            <a:fld id="{7D4919FD-6765-4C56-B921-71EDA625D260}" type="slidenum">
              <a:rPr lang="en-DE" smtClean="0"/>
              <a:t>9</a:t>
            </a:fld>
            <a:endParaRPr lang="en-DE"/>
          </a:p>
        </p:txBody>
      </p:sp>
    </p:spTree>
    <p:extLst>
      <p:ext uri="{BB962C8B-B14F-4D97-AF65-F5344CB8AC3E}">
        <p14:creationId xmlns:p14="http://schemas.microsoft.com/office/powerpoint/2010/main" val="2313071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3257</TotalTime>
  <Words>1873</Words>
  <Application>Microsoft Office PowerPoint</Application>
  <PresentationFormat>Widescreen</PresentationFormat>
  <Paragraphs>346</Paragraphs>
  <Slides>32</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Abadi</vt:lpstr>
      <vt:lpstr>Arial</vt:lpstr>
      <vt:lpstr>Calibri</vt:lpstr>
      <vt:lpstr>Calibri Light</vt:lpstr>
      <vt:lpstr>Office Theme</vt:lpstr>
      <vt:lpstr>Incremental Learning with Support Vector Machines  on Embedded Platforms</vt:lpstr>
      <vt:lpstr>Outline</vt:lpstr>
      <vt:lpstr>PowerPoint Presentation</vt:lpstr>
      <vt:lpstr>Machine Learning Hierarchy</vt:lpstr>
      <vt:lpstr>Algorithms for Classification</vt:lpstr>
      <vt:lpstr>Why Support Vector Machines?</vt:lpstr>
      <vt:lpstr>Outline</vt:lpstr>
      <vt:lpstr>Decision Boundary</vt:lpstr>
      <vt:lpstr>Outline</vt:lpstr>
      <vt:lpstr>SVM Mathematical Formulation</vt:lpstr>
      <vt:lpstr>SVM Mathematical Formulation</vt:lpstr>
      <vt:lpstr>Solving the SVM Problem</vt:lpstr>
      <vt:lpstr>The SMO Algorithm</vt:lpstr>
      <vt:lpstr>Non Linearly Separable Data</vt:lpstr>
      <vt:lpstr>Outline</vt:lpstr>
      <vt:lpstr>The Kernel Trick</vt:lpstr>
      <vt:lpstr>The Kernel Trick</vt:lpstr>
      <vt:lpstr>The Kernel Trick</vt:lpstr>
      <vt:lpstr>The Kernel Trick in SVM</vt:lpstr>
      <vt:lpstr>SVM with Kernel Functions</vt:lpstr>
      <vt:lpstr>Outline</vt:lpstr>
      <vt:lpstr>Embedded Systems and Machine Learning</vt:lpstr>
      <vt:lpstr>Memory Bottleneck</vt:lpstr>
      <vt:lpstr>Incremental Learning </vt:lpstr>
      <vt:lpstr>Approximations</vt:lpstr>
      <vt:lpstr>Outline</vt:lpstr>
      <vt:lpstr>System Architecture – State of the art</vt:lpstr>
      <vt:lpstr>System Architecture</vt:lpstr>
      <vt:lpstr>Outline</vt:lpstr>
      <vt:lpstr>Objectives</vt:lpstr>
      <vt:lpstr>Timeline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Incremental Learning with Support Vector Machines  on Embedded Platforms</dc:title>
  <dc:creator>Shankar Kumar</dc:creator>
  <cp:lastModifiedBy>Shankar Kumar</cp:lastModifiedBy>
  <cp:revision>578</cp:revision>
  <dcterms:created xsi:type="dcterms:W3CDTF">2019-02-07T23:26:35Z</dcterms:created>
  <dcterms:modified xsi:type="dcterms:W3CDTF">2019-02-17T15:34:45Z</dcterms:modified>
</cp:coreProperties>
</file>