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62" r:id="rId4"/>
    <p:sldId id="260" r:id="rId5"/>
    <p:sldId id="259" r:id="rId6"/>
    <p:sldId id="283" r:id="rId7"/>
    <p:sldId id="277" r:id="rId8"/>
    <p:sldId id="261" r:id="rId9"/>
    <p:sldId id="276" r:id="rId10"/>
    <p:sldId id="263" r:id="rId11"/>
    <p:sldId id="257" r:id="rId12"/>
    <p:sldId id="264" r:id="rId13"/>
    <p:sldId id="281" r:id="rId14"/>
    <p:sldId id="265" r:id="rId15"/>
    <p:sldId id="266" r:id="rId16"/>
    <p:sldId id="278" r:id="rId17"/>
    <p:sldId id="267" r:id="rId18"/>
    <p:sldId id="280" r:id="rId19"/>
    <p:sldId id="268" r:id="rId20"/>
    <p:sldId id="273" r:id="rId21"/>
    <p:sldId id="284" r:id="rId22"/>
    <p:sldId id="272" r:id="rId23"/>
    <p:sldId id="282" r:id="rId24"/>
    <p:sldId id="274" r:id="rId25"/>
    <p:sldId id="27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0206-8883-4FB8-AFDE-8C535753C55D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31138-088B-4451-9F9E-24FEA2C18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31138-088B-4451-9F9E-24FEA2C18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7AEE-C603-4E56-B9B0-4AB1DA8185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6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8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8B5F-22EA-47F3-9F4A-60F44C6A53F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B3FE-FE42-4250-A97A-87141623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memory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372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void *</a:t>
            </a:r>
            <a:r>
              <a:rPr lang="en-US" sz="2800" dirty="0" err="1" smtClean="0"/>
              <a:t>shmat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shmid</a:t>
            </a:r>
            <a:r>
              <a:rPr lang="en-US" sz="2800" dirty="0" smtClean="0"/>
              <a:t>, </a:t>
            </a:r>
            <a:r>
              <a:rPr lang="en-US" sz="2800" dirty="0" err="1" smtClean="0"/>
              <a:t>const</a:t>
            </a:r>
            <a:r>
              <a:rPr lang="en-US" sz="2800" dirty="0" smtClean="0"/>
              <a:t> void *</a:t>
            </a:r>
            <a:r>
              <a:rPr lang="en-US" sz="2800" dirty="0" err="1" smtClean="0"/>
              <a:t>shmaddr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shmflg</a:t>
            </a:r>
            <a:r>
              <a:rPr lang="en-US" sz="2800" dirty="0" smtClean="0"/>
              <a:t>); 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6800" y="1981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000" y="21336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3276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of the shared memory segment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48006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shmat</a:t>
            </a:r>
            <a:r>
              <a:rPr lang="en-US" dirty="0" smtClean="0"/>
              <a:t>() attaches the shared memory segment identified by </a:t>
            </a:r>
            <a:r>
              <a:rPr lang="en-US" i="1" dirty="0" err="1" smtClean="0"/>
              <a:t>shmid</a:t>
            </a:r>
            <a:r>
              <a:rPr lang="en-US" dirty="0" smtClean="0"/>
              <a:t> to the address space of the calling process.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91400" y="21336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2819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SHM_RDONLY,</a:t>
            </a:r>
          </a:p>
          <a:p>
            <a:r>
              <a:rPr lang="en-US" b="1" dirty="0" smtClean="0"/>
              <a:t>SHM_RND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299067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 occurs at the address </a:t>
            </a:r>
            <a:r>
              <a:rPr lang="en-US" i="1" dirty="0" err="1" smtClean="0"/>
              <a:t>shmaddr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3673" y="3922931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shmaddr</a:t>
            </a:r>
            <a:r>
              <a:rPr lang="en-US" dirty="0"/>
              <a:t> - (</a:t>
            </a:r>
            <a:r>
              <a:rPr lang="en-US" i="1" dirty="0" err="1"/>
              <a:t>shmaddr</a:t>
            </a:r>
            <a:r>
              <a:rPr lang="en-US" dirty="0"/>
              <a:t> % SHMLBA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ipc.h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shm.h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key = 10</a:t>
            </a:r>
          </a:p>
          <a:p>
            <a:pPr marL="0" indent="0">
              <a:buNone/>
            </a:pPr>
            <a:r>
              <a:rPr lang="en-US" dirty="0" smtClean="0"/>
              <a:t>size = 20</a:t>
            </a:r>
          </a:p>
          <a:p>
            <a:pPr marL="0" indent="0">
              <a:buNone/>
            </a:pPr>
            <a:r>
              <a:rPr lang="en-US" dirty="0" err="1" smtClean="0"/>
              <a:t>shmflg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shmid</a:t>
            </a:r>
            <a:r>
              <a:rPr lang="en-US" dirty="0" smtClean="0"/>
              <a:t> = </a:t>
            </a:r>
            <a:r>
              <a:rPr lang="en-US" dirty="0" err="1" smtClean="0"/>
              <a:t>shmget</a:t>
            </a:r>
            <a:r>
              <a:rPr lang="en-US" dirty="0" smtClean="0"/>
              <a:t> (key, size, </a:t>
            </a:r>
            <a:r>
              <a:rPr lang="en-US" dirty="0" err="1" smtClean="0"/>
              <a:t>shmflg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tr</a:t>
            </a:r>
            <a:r>
              <a:rPr lang="en-US" dirty="0" smtClean="0"/>
              <a:t>=(char*)</a:t>
            </a:r>
            <a:r>
              <a:rPr lang="en-US" dirty="0" err="1" smtClean="0"/>
              <a:t>shmat</a:t>
            </a:r>
            <a:r>
              <a:rPr lang="en-US" dirty="0" smtClean="0"/>
              <a:t>(</a:t>
            </a:r>
            <a:r>
              <a:rPr lang="en-US" dirty="0" err="1" smtClean="0"/>
              <a:t>shmid</a:t>
            </a:r>
            <a:r>
              <a:rPr lang="en-US" dirty="0" smtClean="0"/>
              <a:t>, NULL, 0);</a:t>
            </a:r>
          </a:p>
        </p:txBody>
      </p:sp>
    </p:spTree>
    <p:extLst>
      <p:ext uri="{BB962C8B-B14F-4D97-AF65-F5344CB8AC3E}">
        <p14:creationId xmlns:p14="http://schemas.microsoft.com/office/powerpoint/2010/main" val="2819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816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 err="1" smtClean="0"/>
              <a:t>int</a:t>
            </a:r>
            <a:r>
              <a:rPr lang="en-US" sz="4900" dirty="0" smtClean="0"/>
              <a:t> main()</a:t>
            </a:r>
          </a:p>
          <a:p>
            <a:pPr marL="0" indent="0">
              <a:buNone/>
            </a:pPr>
            <a:r>
              <a:rPr lang="en-US" sz="4900" dirty="0" smtClean="0"/>
              <a:t>{</a:t>
            </a:r>
          </a:p>
          <a:p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        </a:t>
            </a:r>
            <a:r>
              <a:rPr lang="en-US" sz="4900" dirty="0" err="1" smtClean="0"/>
              <a:t>int</a:t>
            </a:r>
            <a:r>
              <a:rPr lang="en-US" sz="4900" dirty="0" smtClean="0"/>
              <a:t> </a:t>
            </a:r>
            <a:r>
              <a:rPr lang="en-US" sz="4900" dirty="0" err="1" smtClean="0"/>
              <a:t>shmid,f,key</a:t>
            </a:r>
            <a:r>
              <a:rPr lang="en-US" sz="4900" dirty="0" smtClean="0"/>
              <a:t>=2,i,pid;</a:t>
            </a:r>
          </a:p>
          <a:p>
            <a:pPr marL="0" indent="0">
              <a:buNone/>
            </a:pPr>
            <a:r>
              <a:rPr lang="en-US" sz="4900" dirty="0" smtClean="0"/>
              <a:t>        char *</a:t>
            </a:r>
            <a:r>
              <a:rPr lang="en-US" sz="4900" dirty="0" err="1" smtClean="0"/>
              <a:t>ptr</a:t>
            </a:r>
            <a:r>
              <a:rPr lang="en-US" sz="4900" dirty="0" smtClean="0"/>
              <a:t>;</a:t>
            </a:r>
          </a:p>
          <a:p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        </a:t>
            </a:r>
            <a:r>
              <a:rPr lang="en-US" sz="4900" dirty="0" err="1" smtClean="0"/>
              <a:t>shmid</a:t>
            </a:r>
            <a:r>
              <a:rPr lang="en-US" sz="4900" dirty="0" smtClean="0"/>
              <a:t>=</a:t>
            </a:r>
            <a:r>
              <a:rPr lang="en-US" sz="4900" dirty="0" err="1" smtClean="0"/>
              <a:t>shmget</a:t>
            </a:r>
            <a:r>
              <a:rPr lang="en-US" sz="4900" dirty="0" smtClean="0"/>
              <a:t>((</a:t>
            </a:r>
            <a:r>
              <a:rPr lang="en-US" sz="4900" dirty="0" err="1" smtClean="0"/>
              <a:t>key_t</a:t>
            </a:r>
            <a:r>
              <a:rPr lang="en-US" sz="4900" dirty="0" smtClean="0"/>
              <a:t>)key,100,IPC_CREAT|0666);</a:t>
            </a:r>
          </a:p>
          <a:p>
            <a:pPr marL="0" indent="0">
              <a:buNone/>
            </a:pPr>
            <a:r>
              <a:rPr lang="en-US" sz="4900" dirty="0" smtClean="0"/>
              <a:t>        </a:t>
            </a:r>
            <a:r>
              <a:rPr lang="en-US" sz="4900" dirty="0" err="1" smtClean="0"/>
              <a:t>ptr</a:t>
            </a:r>
            <a:r>
              <a:rPr lang="en-US" sz="4900" dirty="0" smtClean="0"/>
              <a:t>=(char*)</a:t>
            </a:r>
            <a:r>
              <a:rPr lang="en-US" sz="4900" dirty="0" err="1" smtClean="0"/>
              <a:t>shmat</a:t>
            </a:r>
            <a:r>
              <a:rPr lang="en-US" sz="4900" dirty="0" smtClean="0"/>
              <a:t>(shmid,NULL,0</a:t>
            </a:r>
            <a:r>
              <a:rPr lang="en-US" sz="4900" dirty="0" smtClean="0"/>
              <a:t>);</a:t>
            </a:r>
          </a:p>
          <a:p>
            <a:pPr marL="0" indent="0">
              <a:buNone/>
            </a:pPr>
            <a:r>
              <a:rPr lang="en-US" sz="4900" dirty="0" smtClean="0"/>
              <a:t>        </a:t>
            </a:r>
            <a:r>
              <a:rPr lang="en-US" sz="4900" dirty="0" err="1" smtClean="0"/>
              <a:t>printf</a:t>
            </a:r>
            <a:r>
              <a:rPr lang="en-US" sz="4900" dirty="0" smtClean="0"/>
              <a:t>("</a:t>
            </a:r>
            <a:r>
              <a:rPr lang="en-US" sz="4900" dirty="0" err="1" smtClean="0"/>
              <a:t>shmid</a:t>
            </a:r>
            <a:r>
              <a:rPr lang="en-US" sz="4900" dirty="0" smtClean="0"/>
              <a:t>=%d </a:t>
            </a:r>
            <a:r>
              <a:rPr lang="en-US" sz="4900" dirty="0" err="1" smtClean="0"/>
              <a:t>ptr</a:t>
            </a:r>
            <a:r>
              <a:rPr lang="en-US" sz="4900" dirty="0" smtClean="0"/>
              <a:t>=%u\n",</a:t>
            </a:r>
            <a:r>
              <a:rPr lang="en-US" sz="4900" dirty="0" err="1" smtClean="0"/>
              <a:t>shmid</a:t>
            </a:r>
            <a:r>
              <a:rPr lang="en-US" sz="4900" dirty="0" smtClean="0"/>
              <a:t>, </a:t>
            </a:r>
            <a:r>
              <a:rPr lang="en-US" sz="4900" dirty="0" err="1" smtClean="0"/>
              <a:t>ptr</a:t>
            </a:r>
            <a:r>
              <a:rPr lang="en-US" sz="4900" dirty="0" smtClean="0"/>
              <a:t>);</a:t>
            </a:r>
          </a:p>
          <a:p>
            <a:pPr marL="0" indent="0">
              <a:buNone/>
            </a:pPr>
            <a:r>
              <a:rPr lang="en-US" sz="4900" dirty="0" smtClean="0"/>
              <a:t>        </a:t>
            </a:r>
            <a:r>
              <a:rPr lang="en-US" sz="4900" dirty="0" err="1" smtClean="0"/>
              <a:t>pid</a:t>
            </a:r>
            <a:r>
              <a:rPr lang="en-US" sz="4900" dirty="0" smtClean="0"/>
              <a:t>=fork();</a:t>
            </a:r>
          </a:p>
          <a:p>
            <a:pPr marL="0" indent="0">
              <a:buNone/>
            </a:pPr>
            <a:r>
              <a:rPr lang="en-US" sz="4900" dirty="0" smtClean="0"/>
              <a:t>        if(</a:t>
            </a:r>
            <a:r>
              <a:rPr lang="en-US" sz="4900" dirty="0" err="1" smtClean="0"/>
              <a:t>pid</a:t>
            </a:r>
            <a:r>
              <a:rPr lang="en-US" sz="4900" dirty="0" smtClean="0"/>
              <a:t>==0)</a:t>
            </a:r>
          </a:p>
          <a:p>
            <a:pPr marL="0" indent="0">
              <a:buNone/>
            </a:pPr>
            <a:r>
              <a:rPr lang="en-US" sz="4900" dirty="0" smtClean="0"/>
              <a:t>        {</a:t>
            </a:r>
          </a:p>
          <a:p>
            <a:pPr marL="0" indent="0">
              <a:buNone/>
            </a:pPr>
            <a:r>
              <a:rPr lang="en-US" sz="4900" dirty="0" smtClean="0"/>
              <a:t>                </a:t>
            </a:r>
            <a:r>
              <a:rPr lang="en-US" sz="4900" dirty="0" err="1" smtClean="0"/>
              <a:t>strcpy</a:t>
            </a:r>
            <a:r>
              <a:rPr lang="en-US" sz="4900" dirty="0" smtClean="0"/>
              <a:t>(</a:t>
            </a:r>
            <a:r>
              <a:rPr lang="en-US" sz="4900" dirty="0" err="1" smtClean="0"/>
              <a:t>ptr</a:t>
            </a:r>
            <a:r>
              <a:rPr lang="en-US" sz="4900" dirty="0" smtClean="0"/>
              <a:t>,“hello\n");</a:t>
            </a:r>
          </a:p>
          <a:p>
            <a:pPr marL="0" indent="0">
              <a:buNone/>
            </a:pPr>
            <a:r>
              <a:rPr lang="en-US" sz="4900" dirty="0" smtClean="0"/>
              <a:t>        }</a:t>
            </a:r>
          </a:p>
          <a:p>
            <a:pPr marL="0" indent="0">
              <a:buNone/>
            </a:pPr>
            <a:r>
              <a:rPr lang="en-US" sz="4900" dirty="0" smtClean="0"/>
              <a:t>        else</a:t>
            </a:r>
          </a:p>
          <a:p>
            <a:pPr marL="0" indent="0">
              <a:buNone/>
            </a:pPr>
            <a:r>
              <a:rPr lang="en-US" sz="4900" dirty="0" smtClean="0"/>
              <a:t>        {</a:t>
            </a:r>
          </a:p>
          <a:p>
            <a:pPr marL="0" indent="0">
              <a:buNone/>
            </a:pPr>
            <a:r>
              <a:rPr lang="en-US" sz="4900" dirty="0" smtClean="0"/>
              <a:t>                wait(0);</a:t>
            </a:r>
          </a:p>
          <a:p>
            <a:pPr marL="0" indent="0">
              <a:buNone/>
            </a:pPr>
            <a:r>
              <a:rPr lang="en-US" sz="4900" dirty="0" smtClean="0"/>
              <a:t>                </a:t>
            </a:r>
            <a:r>
              <a:rPr lang="en-US" sz="4900" dirty="0" err="1" smtClean="0"/>
              <a:t>printf</a:t>
            </a:r>
            <a:r>
              <a:rPr lang="en-US" sz="4900" dirty="0" smtClean="0"/>
              <a:t>("%s\n",</a:t>
            </a:r>
            <a:r>
              <a:rPr lang="en-US" sz="4900" dirty="0" err="1" smtClean="0"/>
              <a:t>ptr</a:t>
            </a:r>
            <a:r>
              <a:rPr lang="en-US" sz="4900" dirty="0" smtClean="0"/>
              <a:t>);</a:t>
            </a:r>
          </a:p>
          <a:p>
            <a:pPr marL="0" indent="0">
              <a:buNone/>
            </a:pPr>
            <a:r>
              <a:rPr lang="en-US" sz="4900" dirty="0" smtClean="0"/>
              <a:t>        }</a:t>
            </a:r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r>
              <a:rPr lang="en-US" sz="4900" dirty="0" smtClean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420266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Child writes “Hello” to the shared memory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029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reads “Hello” from the shared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5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05000"/>
            <a:ext cx="3962400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shmid,f,key</a:t>
            </a:r>
            <a:r>
              <a:rPr lang="en-US" sz="1200" dirty="0"/>
              <a:t>=3,i,pid;</a:t>
            </a:r>
          </a:p>
          <a:p>
            <a:r>
              <a:rPr lang="en-US" sz="1200" dirty="0"/>
              <a:t>        char *</a:t>
            </a:r>
            <a:r>
              <a:rPr lang="en-US" sz="1200" dirty="0" err="1"/>
              <a:t>ptr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shmid</a:t>
            </a:r>
            <a:r>
              <a:rPr lang="en-US" sz="1200" dirty="0"/>
              <a:t>=</a:t>
            </a:r>
            <a:r>
              <a:rPr lang="en-US" sz="1200" dirty="0" err="1"/>
              <a:t>shmget</a:t>
            </a:r>
            <a:r>
              <a:rPr lang="en-US" sz="1200" dirty="0"/>
              <a:t>((</a:t>
            </a:r>
            <a:r>
              <a:rPr lang="en-US" sz="1200" dirty="0" err="1"/>
              <a:t>key_t</a:t>
            </a:r>
            <a:r>
              <a:rPr lang="en-US" sz="1200" dirty="0"/>
              <a:t>)key,100,IPC_CREAT|0666);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ptr</a:t>
            </a:r>
            <a:r>
              <a:rPr lang="en-US" sz="1200" dirty="0"/>
              <a:t>=</a:t>
            </a:r>
            <a:r>
              <a:rPr lang="en-US" sz="1200" dirty="0" err="1"/>
              <a:t>shmat</a:t>
            </a:r>
            <a:r>
              <a:rPr lang="en-US" sz="1200" dirty="0"/>
              <a:t>(shmid,NULL,0);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dirty="0" err="1"/>
              <a:t>shmid</a:t>
            </a:r>
            <a:r>
              <a:rPr lang="en-US" sz="1200" dirty="0"/>
              <a:t>=%d </a:t>
            </a:r>
            <a:r>
              <a:rPr lang="en-US" sz="1200" dirty="0" err="1"/>
              <a:t>ptr</a:t>
            </a:r>
            <a:r>
              <a:rPr lang="en-US" sz="1200" dirty="0"/>
              <a:t>=%u\n",</a:t>
            </a:r>
            <a:r>
              <a:rPr lang="en-US" sz="1200" dirty="0" err="1"/>
              <a:t>shmid</a:t>
            </a:r>
            <a:r>
              <a:rPr lang="en-US" sz="1200" dirty="0"/>
              <a:t>, </a:t>
            </a:r>
            <a:r>
              <a:rPr lang="en-US" sz="1200" dirty="0" err="1"/>
              <a:t>ptr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strcpy</a:t>
            </a:r>
            <a:r>
              <a:rPr lang="en-US" sz="1200" dirty="0"/>
              <a:t>(</a:t>
            </a:r>
            <a:r>
              <a:rPr lang="en-US" sz="1200" dirty="0" err="1"/>
              <a:t>ptr</a:t>
            </a:r>
            <a:r>
              <a:rPr lang="en-US" sz="1200" dirty="0"/>
              <a:t>,"hello");</a:t>
            </a:r>
          </a:p>
          <a:p>
            <a:r>
              <a:rPr lang="en-US" sz="1200" dirty="0" smtClean="0"/>
              <a:t>       </a:t>
            </a:r>
            <a:r>
              <a:rPr lang="en-US" sz="1200" dirty="0" err="1"/>
              <a:t>i</a:t>
            </a:r>
            <a:r>
              <a:rPr lang="en-US" sz="1200" dirty="0"/>
              <a:t>=</a:t>
            </a:r>
            <a:r>
              <a:rPr lang="en-US" sz="1200" dirty="0" err="1"/>
              <a:t>shmdt</a:t>
            </a:r>
            <a:r>
              <a:rPr lang="en-US" sz="1200" dirty="0"/>
              <a:t>((char*)</a:t>
            </a:r>
            <a:r>
              <a:rPr lang="en-US" sz="1200" dirty="0" err="1"/>
              <a:t>ptr</a:t>
            </a:r>
            <a:r>
              <a:rPr lang="en-US" sz="1200" dirty="0" smtClean="0"/>
              <a:t>);</a:t>
            </a:r>
          </a:p>
          <a:p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33600"/>
            <a:ext cx="3657600" cy="240065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shmid,f,key</a:t>
            </a:r>
            <a:r>
              <a:rPr lang="en-US" sz="1200" dirty="0"/>
              <a:t>=3,i,pid;</a:t>
            </a:r>
          </a:p>
          <a:p>
            <a:r>
              <a:rPr lang="en-US" sz="1200" dirty="0"/>
              <a:t>        char *</a:t>
            </a:r>
            <a:r>
              <a:rPr lang="en-US" sz="1200" dirty="0" err="1"/>
              <a:t>ptr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shmid</a:t>
            </a:r>
            <a:r>
              <a:rPr lang="en-US" sz="1200" dirty="0"/>
              <a:t>=</a:t>
            </a:r>
            <a:r>
              <a:rPr lang="en-US" sz="1200" dirty="0" err="1"/>
              <a:t>shmget</a:t>
            </a:r>
            <a:r>
              <a:rPr lang="en-US" sz="1200" dirty="0"/>
              <a:t>((</a:t>
            </a:r>
            <a:r>
              <a:rPr lang="en-US" sz="1200" dirty="0" err="1"/>
              <a:t>key_t</a:t>
            </a:r>
            <a:r>
              <a:rPr lang="en-US" sz="1200" dirty="0"/>
              <a:t>)key,100,IPC_CREAT|0666);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ptr</a:t>
            </a:r>
            <a:r>
              <a:rPr lang="en-US" sz="1200" dirty="0"/>
              <a:t>=</a:t>
            </a:r>
            <a:r>
              <a:rPr lang="en-US" sz="1200" dirty="0" err="1"/>
              <a:t>shmat</a:t>
            </a:r>
            <a:r>
              <a:rPr lang="en-US" sz="1200" dirty="0"/>
              <a:t>(shmid,NULL,0);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dirty="0" err="1"/>
              <a:t>shmid</a:t>
            </a:r>
            <a:r>
              <a:rPr lang="en-US" sz="1200" dirty="0"/>
              <a:t>=%d </a:t>
            </a:r>
            <a:r>
              <a:rPr lang="en-US" sz="1200" dirty="0" err="1"/>
              <a:t>ptr</a:t>
            </a:r>
            <a:r>
              <a:rPr lang="en-US" sz="1200" dirty="0"/>
              <a:t>=%u\n",</a:t>
            </a:r>
            <a:r>
              <a:rPr lang="en-US" sz="1200" dirty="0" err="1"/>
              <a:t>shmid</a:t>
            </a:r>
            <a:r>
              <a:rPr lang="en-US" sz="1200" dirty="0"/>
              <a:t>, </a:t>
            </a:r>
            <a:r>
              <a:rPr lang="en-US" sz="1200" dirty="0" err="1"/>
              <a:t>ptr</a:t>
            </a:r>
            <a:r>
              <a:rPr lang="en-US" sz="1200" dirty="0"/>
              <a:t>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printf</a:t>
            </a:r>
            <a:r>
              <a:rPr lang="en-US" sz="1200" dirty="0"/>
              <a:t>("\</a:t>
            </a:r>
            <a:r>
              <a:rPr lang="en-US" sz="1200" dirty="0" err="1"/>
              <a:t>nstr</a:t>
            </a:r>
            <a:r>
              <a:rPr lang="en-US" sz="1200" dirty="0"/>
              <a:t> %s\n",</a:t>
            </a:r>
            <a:r>
              <a:rPr lang="en-US" sz="1200" dirty="0" err="1"/>
              <a:t>ptr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riter.c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1688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reader .c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5105400"/>
            <a:ext cx="2514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ptr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066800" y="3733800"/>
            <a:ext cx="2362200" cy="1784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6200" y="4038600"/>
            <a:ext cx="2286000" cy="148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29000" y="5334000"/>
            <a:ext cx="457200" cy="3693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551866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9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 smtClean="0"/>
              <a:t>databuf</a:t>
            </a:r>
            <a:r>
              <a:rPr lang="en-US" sz="1400" dirty="0" smtClean="0"/>
              <a:t> *</a:t>
            </a:r>
            <a:r>
              <a:rPr lang="en-US" sz="1400" dirty="0" err="1" smtClean="0"/>
              <a:t>ptr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shmid,f,key</a:t>
            </a:r>
            <a:r>
              <a:rPr lang="en-US" sz="1400" dirty="0" smtClean="0"/>
              <a:t>=2,i,pid;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smtClean="0"/>
              <a:t>char </a:t>
            </a:r>
            <a:r>
              <a:rPr lang="en-US" sz="1400" dirty="0" smtClean="0"/>
              <a:t>*</a:t>
            </a:r>
            <a:r>
              <a:rPr lang="en-US" sz="1400" dirty="0" err="1" smtClean="0"/>
              <a:t>ptr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shmid</a:t>
            </a:r>
            <a:r>
              <a:rPr lang="en-US" sz="1400" dirty="0" smtClean="0"/>
              <a:t>=</a:t>
            </a:r>
            <a:r>
              <a:rPr lang="en-US" sz="1400" dirty="0" err="1" smtClean="0"/>
              <a:t>shmget</a:t>
            </a:r>
            <a:r>
              <a:rPr lang="en-US" sz="1400" dirty="0" smtClean="0"/>
              <a:t>((</a:t>
            </a:r>
            <a:r>
              <a:rPr lang="en-US" sz="1400" dirty="0" err="1" smtClean="0"/>
              <a:t>key_t</a:t>
            </a:r>
            <a:r>
              <a:rPr lang="en-US" sz="1400" dirty="0" smtClean="0"/>
              <a:t>)key,100,IPC_CREAT|0666);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ptr</a:t>
            </a:r>
            <a:r>
              <a:rPr lang="en-US" sz="1400" dirty="0" smtClean="0"/>
              <a:t>=(</a:t>
            </a: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en-US" sz="1400" dirty="0" err="1" smtClean="0"/>
              <a:t>databuf</a:t>
            </a:r>
            <a:r>
              <a:rPr lang="en-US" sz="1400" dirty="0" smtClean="0"/>
              <a:t>*)</a:t>
            </a:r>
            <a:r>
              <a:rPr lang="en-US" sz="1400" dirty="0" err="1" smtClean="0"/>
              <a:t>shmat</a:t>
            </a:r>
            <a:r>
              <a:rPr lang="en-US" sz="1400" dirty="0" smtClean="0"/>
              <a:t>(shmid,NULL,0);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</a:t>
            </a:r>
            <a:r>
              <a:rPr lang="en-US" sz="1400" dirty="0" err="1" smtClean="0"/>
              <a:t>shmid</a:t>
            </a:r>
            <a:r>
              <a:rPr lang="en-US" sz="1400" dirty="0" smtClean="0"/>
              <a:t>=%d </a:t>
            </a:r>
            <a:r>
              <a:rPr lang="en-US" sz="1400" dirty="0" err="1" smtClean="0"/>
              <a:t>ptr</a:t>
            </a:r>
            <a:r>
              <a:rPr lang="en-US" sz="1400" dirty="0" smtClean="0"/>
              <a:t>=%u\n",</a:t>
            </a:r>
            <a:r>
              <a:rPr lang="en-US" sz="1400" dirty="0" err="1" smtClean="0"/>
              <a:t>shmid</a:t>
            </a:r>
            <a:r>
              <a:rPr lang="en-US" sz="1400" dirty="0" smtClean="0"/>
              <a:t>, </a:t>
            </a:r>
            <a:r>
              <a:rPr lang="en-US" sz="1400" dirty="0" err="1" smtClean="0"/>
              <a:t>ptr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pid</a:t>
            </a:r>
            <a:r>
              <a:rPr lang="en-US" sz="1400" dirty="0" smtClean="0"/>
              <a:t>=fork();</a:t>
            </a:r>
          </a:p>
          <a:p>
            <a:pPr marL="0" indent="0">
              <a:buNone/>
            </a:pPr>
            <a:r>
              <a:rPr lang="en-US" sz="1400" dirty="0" smtClean="0"/>
              <a:t>        if(</a:t>
            </a:r>
            <a:r>
              <a:rPr lang="en-US" sz="1400" dirty="0" err="1" smtClean="0"/>
              <a:t>pid</a:t>
            </a:r>
            <a:r>
              <a:rPr lang="en-US" sz="1400" dirty="0" smtClean="0"/>
              <a:t>==0)</a:t>
            </a:r>
          </a:p>
          <a:p>
            <a:pPr marL="0" indent="0">
              <a:buNone/>
            </a:pPr>
            <a:r>
              <a:rPr lang="en-US" sz="1400" dirty="0" smtClean="0"/>
              <a:t>        {</a:t>
            </a:r>
          </a:p>
          <a:p>
            <a:pPr marL="0" indent="0"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ptr</a:t>
            </a:r>
            <a:r>
              <a:rPr lang="en-US" sz="1400" dirty="0" smtClean="0"/>
              <a:t>-&gt;</a:t>
            </a:r>
            <a:r>
              <a:rPr lang="en-US" sz="1400" dirty="0" err="1" smtClean="0"/>
              <a:t>nread</a:t>
            </a:r>
            <a:r>
              <a:rPr lang="en-US" sz="1400" dirty="0" smtClean="0"/>
              <a:t>=read(0,ptr-&gt;buf,10000);</a:t>
            </a:r>
          </a:p>
          <a:p>
            <a:pPr marL="0" indent="0">
              <a:buNone/>
            </a:pPr>
            <a:r>
              <a:rPr lang="en-US" sz="1400" dirty="0" smtClean="0"/>
              <a:t>        }</a:t>
            </a:r>
          </a:p>
          <a:p>
            <a:pPr marL="0" indent="0">
              <a:buNone/>
            </a:pPr>
            <a:r>
              <a:rPr lang="en-US" sz="1400" dirty="0" smtClean="0"/>
              <a:t>        else</a:t>
            </a:r>
          </a:p>
          <a:p>
            <a:pPr marL="0" indent="0">
              <a:buNone/>
            </a:pPr>
            <a:r>
              <a:rPr lang="en-US" sz="1400" dirty="0" smtClean="0"/>
              <a:t>        {</a:t>
            </a:r>
          </a:p>
          <a:p>
            <a:pPr marL="0" indent="0">
              <a:buNone/>
            </a:pPr>
            <a:r>
              <a:rPr lang="en-US" sz="1400" dirty="0" smtClean="0"/>
              <a:t>                wait(0);</a:t>
            </a:r>
          </a:p>
          <a:p>
            <a:pPr marL="0" indent="0"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("parent\n");</a:t>
            </a:r>
          </a:p>
          <a:p>
            <a:pPr marL="0" indent="0">
              <a:buNone/>
            </a:pPr>
            <a:r>
              <a:rPr lang="en-US" sz="1400" dirty="0" smtClean="0"/>
              <a:t>                write(1,ptr-&gt;buf,10000);</a:t>
            </a:r>
          </a:p>
          <a:p>
            <a:pPr marL="0" indent="0">
              <a:buNone/>
            </a:pPr>
            <a:r>
              <a:rPr lang="en-US" sz="1400" dirty="0" smtClean="0"/>
              <a:t>        }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9812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databuf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nread</a:t>
            </a:r>
            <a:r>
              <a:rPr lang="en-US" dirty="0"/>
              <a:t>;</a:t>
            </a:r>
          </a:p>
          <a:p>
            <a:r>
              <a:rPr lang="en-US" dirty="0"/>
              <a:t>        char </a:t>
            </a:r>
            <a:r>
              <a:rPr lang="en-US" dirty="0" err="1"/>
              <a:t>buf</a:t>
            </a:r>
            <a:r>
              <a:rPr lang="en-US" dirty="0"/>
              <a:t>[1000];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 table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19193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descriptor (integer)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stderr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3429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open(), read(), write() system calls to access files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798332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Open() creates a file and returns </a:t>
            </a:r>
            <a:r>
              <a:rPr lang="en-US" dirty="0" err="1" smtClean="0"/>
              <a:t>fd</a:t>
            </a:r>
            <a:r>
              <a:rPr lang="en-US" dirty="0" smtClean="0"/>
              <a:t> (minimum value)</a:t>
            </a:r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d</a:t>
            </a:r>
            <a:r>
              <a:rPr lang="en-US" dirty="0" smtClean="0"/>
              <a:t>=open(path, O_WRONLY|O_CREAT|O_TRUNC,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2057400"/>
            <a:ext cx="16764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0480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32004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16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362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4200" y="5257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1100" y="4287982"/>
            <a:ext cx="9906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43434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19800" y="5257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space B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81100" y="4762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5181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72200" y="49149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1100" y="484918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49046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5200" y="5334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Disassociate process from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Disassociate process from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shmdt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void *</a:t>
            </a:r>
            <a:r>
              <a:rPr lang="en-US" dirty="0" err="1" smtClean="0"/>
              <a:t>shmaddr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sz="1500" dirty="0" smtClean="0"/>
              <a:t>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err="1"/>
              <a:t>i</a:t>
            </a:r>
            <a:r>
              <a:rPr lang="en-US" sz="1500" dirty="0" err="1" smtClean="0"/>
              <a:t>nt</a:t>
            </a:r>
            <a:r>
              <a:rPr lang="en-US" sz="1500" dirty="0" smtClean="0"/>
              <a:t> main()</a:t>
            </a:r>
          </a:p>
          <a:p>
            <a:pPr marL="0" indent="0">
              <a:buNone/>
            </a:pPr>
            <a:r>
              <a:rPr lang="en-US" sz="1500" dirty="0"/>
              <a:t>{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</a:t>
            </a:r>
            <a:r>
              <a:rPr lang="en-US" sz="1500" dirty="0" err="1" smtClean="0"/>
              <a:t>shmid</a:t>
            </a:r>
            <a:r>
              <a:rPr lang="en-US" sz="1500" dirty="0" smtClean="0"/>
              <a:t>=</a:t>
            </a:r>
            <a:r>
              <a:rPr lang="en-US" sz="1500" dirty="0" err="1" smtClean="0"/>
              <a:t>shmget</a:t>
            </a:r>
            <a:r>
              <a:rPr lang="en-US" sz="1500" dirty="0" smtClean="0"/>
              <a:t>((</a:t>
            </a:r>
            <a:r>
              <a:rPr lang="en-US" sz="1500" dirty="0" err="1" smtClean="0"/>
              <a:t>key_t</a:t>
            </a:r>
            <a:r>
              <a:rPr lang="en-US" sz="1500" dirty="0" smtClean="0"/>
              <a:t>)key,100,IPC_CREAT|0666);</a:t>
            </a:r>
          </a:p>
          <a:p>
            <a:pPr marL="0" indent="0">
              <a:buNone/>
            </a:pPr>
            <a:r>
              <a:rPr lang="en-US" sz="1500" dirty="0" smtClean="0"/>
              <a:t>        </a:t>
            </a:r>
            <a:r>
              <a:rPr lang="en-US" sz="1500" dirty="0" err="1" smtClean="0"/>
              <a:t>ptr</a:t>
            </a:r>
            <a:r>
              <a:rPr lang="en-US" sz="1500" dirty="0" smtClean="0"/>
              <a:t>=</a:t>
            </a:r>
            <a:r>
              <a:rPr lang="en-US" sz="1500" dirty="0" err="1" smtClean="0"/>
              <a:t>shmat</a:t>
            </a:r>
            <a:r>
              <a:rPr lang="en-US" sz="1500" dirty="0" smtClean="0"/>
              <a:t>(shmid,NULL,0);</a:t>
            </a:r>
          </a:p>
          <a:p>
            <a:pPr marL="0" indent="0">
              <a:buNone/>
            </a:pPr>
            <a:r>
              <a:rPr lang="en-US" sz="1500" dirty="0" smtClean="0"/>
              <a:t>        </a:t>
            </a:r>
            <a:r>
              <a:rPr lang="en-US" sz="1500" dirty="0" err="1" smtClean="0"/>
              <a:t>printf</a:t>
            </a:r>
            <a:r>
              <a:rPr lang="en-US" sz="1500" dirty="0" smtClean="0"/>
              <a:t>("</a:t>
            </a:r>
            <a:r>
              <a:rPr lang="en-US" sz="1500" dirty="0" err="1" smtClean="0"/>
              <a:t>shmid</a:t>
            </a:r>
            <a:r>
              <a:rPr lang="en-US" sz="1500" dirty="0" smtClean="0"/>
              <a:t>=%d </a:t>
            </a:r>
            <a:r>
              <a:rPr lang="en-US" sz="1500" dirty="0" err="1" smtClean="0"/>
              <a:t>ptr</a:t>
            </a:r>
            <a:r>
              <a:rPr lang="en-US" sz="1500" dirty="0" smtClean="0"/>
              <a:t>=%u\n",</a:t>
            </a:r>
            <a:r>
              <a:rPr lang="en-US" sz="1500" dirty="0" err="1" smtClean="0"/>
              <a:t>shmid</a:t>
            </a:r>
            <a:r>
              <a:rPr lang="en-US" sz="1500" dirty="0" smtClean="0"/>
              <a:t>, </a:t>
            </a:r>
            <a:r>
              <a:rPr lang="en-US" sz="1500" dirty="0" err="1" smtClean="0"/>
              <a:t>ptr</a:t>
            </a:r>
            <a:r>
              <a:rPr lang="en-US" sz="1500" dirty="0" smtClean="0"/>
              <a:t>);</a:t>
            </a:r>
          </a:p>
          <a:p>
            <a:pPr marL="0" indent="0">
              <a:buNone/>
            </a:pPr>
            <a:r>
              <a:rPr lang="en-US" sz="1500" dirty="0" smtClean="0"/>
              <a:t>        </a:t>
            </a:r>
            <a:r>
              <a:rPr lang="en-US" sz="1500" dirty="0" err="1" smtClean="0"/>
              <a:t>strcpy</a:t>
            </a:r>
            <a:r>
              <a:rPr lang="en-US" sz="1500" dirty="0" smtClean="0"/>
              <a:t>(</a:t>
            </a:r>
            <a:r>
              <a:rPr lang="en-US" sz="1500" dirty="0" err="1" smtClean="0"/>
              <a:t>ptr</a:t>
            </a:r>
            <a:r>
              <a:rPr lang="en-US" sz="1500" dirty="0" smtClean="0"/>
              <a:t>,"hello");</a:t>
            </a:r>
          </a:p>
          <a:p>
            <a:pPr marL="0" indent="0">
              <a:buNone/>
            </a:pPr>
            <a:r>
              <a:rPr lang="en-US" sz="1500" dirty="0" smtClean="0"/>
              <a:t>        </a:t>
            </a:r>
            <a:r>
              <a:rPr lang="en-US" sz="1500" dirty="0" err="1" smtClean="0"/>
              <a:t>printf</a:t>
            </a:r>
            <a:r>
              <a:rPr lang="en-US" sz="1500" dirty="0" smtClean="0"/>
              <a:t>("\</a:t>
            </a:r>
            <a:r>
              <a:rPr lang="en-US" sz="1500" dirty="0" err="1" smtClean="0"/>
              <a:t>nstr</a:t>
            </a:r>
            <a:r>
              <a:rPr lang="en-US" sz="1500" dirty="0" smtClean="0"/>
              <a:t> is %s",</a:t>
            </a:r>
            <a:r>
              <a:rPr lang="en-US" sz="1500" dirty="0" err="1" smtClean="0"/>
              <a:t>ptr</a:t>
            </a:r>
            <a:r>
              <a:rPr lang="en-US" sz="1500" dirty="0" smtClean="0"/>
              <a:t>);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        </a:t>
            </a:r>
            <a:r>
              <a:rPr lang="en-US" sz="1500" dirty="0" err="1" smtClean="0"/>
              <a:t>i</a:t>
            </a:r>
            <a:r>
              <a:rPr lang="en-US" sz="1500" dirty="0" smtClean="0"/>
              <a:t>=</a:t>
            </a:r>
            <a:r>
              <a:rPr lang="en-US" sz="1500" dirty="0" err="1" smtClean="0"/>
              <a:t>shmdt</a:t>
            </a:r>
            <a:r>
              <a:rPr lang="en-US" sz="1500" dirty="0" smtClean="0"/>
              <a:t>((char*)</a:t>
            </a:r>
            <a:r>
              <a:rPr lang="en-US" sz="1500" dirty="0" err="1" smtClean="0"/>
              <a:t>ptr</a:t>
            </a:r>
            <a:r>
              <a:rPr lang="en-US" sz="1500" dirty="0" smtClean="0"/>
              <a:t>);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24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05000"/>
            <a:ext cx="3962400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shmid,f,key</a:t>
            </a:r>
            <a:r>
              <a:rPr lang="en-US" sz="1200" dirty="0"/>
              <a:t>=3,i,pid;</a:t>
            </a:r>
          </a:p>
          <a:p>
            <a:r>
              <a:rPr lang="en-US" sz="1200" dirty="0"/>
              <a:t>        char *</a:t>
            </a:r>
            <a:r>
              <a:rPr lang="en-US" sz="1200" dirty="0" err="1"/>
              <a:t>ptr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shmid</a:t>
            </a:r>
            <a:r>
              <a:rPr lang="en-US" sz="1200" dirty="0"/>
              <a:t>=</a:t>
            </a:r>
            <a:r>
              <a:rPr lang="en-US" sz="1200" dirty="0" err="1"/>
              <a:t>shmget</a:t>
            </a:r>
            <a:r>
              <a:rPr lang="en-US" sz="1200" dirty="0"/>
              <a:t>((</a:t>
            </a:r>
            <a:r>
              <a:rPr lang="en-US" sz="1200" dirty="0" err="1"/>
              <a:t>key_t</a:t>
            </a:r>
            <a:r>
              <a:rPr lang="en-US" sz="1200" dirty="0"/>
              <a:t>)key,100,IPC_CREAT|0666);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ptr</a:t>
            </a:r>
            <a:r>
              <a:rPr lang="en-US" sz="1200" dirty="0"/>
              <a:t>=</a:t>
            </a:r>
            <a:r>
              <a:rPr lang="en-US" sz="1200" dirty="0" err="1"/>
              <a:t>shmat</a:t>
            </a:r>
            <a:r>
              <a:rPr lang="en-US" sz="1200" dirty="0"/>
              <a:t>(shmid,NULL,0);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dirty="0" err="1"/>
              <a:t>shmid</a:t>
            </a:r>
            <a:r>
              <a:rPr lang="en-US" sz="1200" dirty="0"/>
              <a:t>=%d </a:t>
            </a:r>
            <a:r>
              <a:rPr lang="en-US" sz="1200" dirty="0" err="1"/>
              <a:t>ptr</a:t>
            </a:r>
            <a:r>
              <a:rPr lang="en-US" sz="1200" dirty="0"/>
              <a:t>=%u\n",</a:t>
            </a:r>
            <a:r>
              <a:rPr lang="en-US" sz="1200" dirty="0" err="1"/>
              <a:t>shmid</a:t>
            </a:r>
            <a:r>
              <a:rPr lang="en-US" sz="1200" dirty="0"/>
              <a:t>, </a:t>
            </a:r>
            <a:r>
              <a:rPr lang="en-US" sz="1200" dirty="0" err="1"/>
              <a:t>ptr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strcpy</a:t>
            </a:r>
            <a:r>
              <a:rPr lang="en-US" sz="1200" dirty="0"/>
              <a:t>(</a:t>
            </a:r>
            <a:r>
              <a:rPr lang="en-US" sz="1200" dirty="0" err="1"/>
              <a:t>ptr</a:t>
            </a:r>
            <a:r>
              <a:rPr lang="en-US" sz="1200" dirty="0"/>
              <a:t>,"hello");</a:t>
            </a:r>
          </a:p>
          <a:p>
            <a:r>
              <a:rPr lang="en-US" sz="1200" dirty="0" smtClean="0"/>
              <a:t>       </a:t>
            </a:r>
            <a:r>
              <a:rPr lang="en-US" sz="1200" dirty="0" err="1"/>
              <a:t>i</a:t>
            </a:r>
            <a:r>
              <a:rPr lang="en-US" sz="1200" dirty="0"/>
              <a:t>=</a:t>
            </a:r>
            <a:r>
              <a:rPr lang="en-US" sz="1200" dirty="0" err="1"/>
              <a:t>shmdt</a:t>
            </a:r>
            <a:r>
              <a:rPr lang="en-US" sz="1200" dirty="0"/>
              <a:t>((char*)</a:t>
            </a:r>
            <a:r>
              <a:rPr lang="en-US" sz="1200" dirty="0" err="1"/>
              <a:t>ptr</a:t>
            </a:r>
            <a:r>
              <a:rPr lang="en-US" sz="1200" dirty="0" smtClean="0"/>
              <a:t>);</a:t>
            </a:r>
          </a:p>
          <a:p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133600"/>
            <a:ext cx="3657600" cy="240065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r>
              <a:rPr lang="en-US" sz="1200" dirty="0"/>
              <a:t>{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shmid,f,key</a:t>
            </a:r>
            <a:r>
              <a:rPr lang="en-US" sz="1200" dirty="0"/>
              <a:t>=3,i,pid;</a:t>
            </a:r>
          </a:p>
          <a:p>
            <a:r>
              <a:rPr lang="en-US" sz="1200" dirty="0"/>
              <a:t>        char *</a:t>
            </a:r>
            <a:r>
              <a:rPr lang="en-US" sz="1200" dirty="0" err="1"/>
              <a:t>ptr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shmid</a:t>
            </a:r>
            <a:r>
              <a:rPr lang="en-US" sz="1200" dirty="0"/>
              <a:t>=</a:t>
            </a:r>
            <a:r>
              <a:rPr lang="en-US" sz="1200" dirty="0" err="1"/>
              <a:t>shmget</a:t>
            </a:r>
            <a:r>
              <a:rPr lang="en-US" sz="1200" dirty="0"/>
              <a:t>((</a:t>
            </a:r>
            <a:r>
              <a:rPr lang="en-US" sz="1200" dirty="0" err="1"/>
              <a:t>key_t</a:t>
            </a:r>
            <a:r>
              <a:rPr lang="en-US" sz="1200" dirty="0"/>
              <a:t>)key,100,IPC_CREAT|0666);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ptr</a:t>
            </a:r>
            <a:r>
              <a:rPr lang="en-US" sz="1200" dirty="0"/>
              <a:t>=</a:t>
            </a:r>
            <a:r>
              <a:rPr lang="en-US" sz="1200" dirty="0" err="1"/>
              <a:t>shmat</a:t>
            </a:r>
            <a:r>
              <a:rPr lang="en-US" sz="1200" dirty="0"/>
              <a:t>(shmid,NULL,0);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("</a:t>
            </a:r>
            <a:r>
              <a:rPr lang="en-US" sz="1200" dirty="0" err="1"/>
              <a:t>shmid</a:t>
            </a:r>
            <a:r>
              <a:rPr lang="en-US" sz="1200" dirty="0"/>
              <a:t>=%d </a:t>
            </a:r>
            <a:r>
              <a:rPr lang="en-US" sz="1200" dirty="0" err="1"/>
              <a:t>ptr</a:t>
            </a:r>
            <a:r>
              <a:rPr lang="en-US" sz="1200" dirty="0"/>
              <a:t>=%u\n",</a:t>
            </a:r>
            <a:r>
              <a:rPr lang="en-US" sz="1200" dirty="0" err="1"/>
              <a:t>shmid</a:t>
            </a:r>
            <a:r>
              <a:rPr lang="en-US" sz="1200" dirty="0"/>
              <a:t>, </a:t>
            </a:r>
            <a:r>
              <a:rPr lang="en-US" sz="1200" dirty="0" err="1"/>
              <a:t>ptr</a:t>
            </a:r>
            <a:r>
              <a:rPr lang="en-US" sz="1200" dirty="0"/>
              <a:t>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printf</a:t>
            </a:r>
            <a:r>
              <a:rPr lang="en-US" sz="1200" dirty="0"/>
              <a:t>("\</a:t>
            </a:r>
            <a:r>
              <a:rPr lang="en-US" sz="1200" dirty="0" err="1"/>
              <a:t>nstr</a:t>
            </a:r>
            <a:r>
              <a:rPr lang="en-US" sz="1200" dirty="0"/>
              <a:t> %s\n",</a:t>
            </a:r>
            <a:r>
              <a:rPr lang="en-US" sz="1200" dirty="0" err="1"/>
              <a:t>ptr</a:t>
            </a:r>
            <a:r>
              <a:rPr lang="en-US" sz="1200" dirty="0" smtClean="0"/>
              <a:t>);</a:t>
            </a:r>
          </a:p>
          <a:p>
            <a:r>
              <a:rPr lang="en-US" sz="1200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riter.c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1688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reader .c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5105400"/>
            <a:ext cx="2514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ptr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066800" y="3733800"/>
            <a:ext cx="2362200" cy="1784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6200" y="4038600"/>
            <a:ext cx="2286000" cy="148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429000" y="5334000"/>
            <a:ext cx="457200" cy="3693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551866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Kernal</a:t>
            </a:r>
            <a:r>
              <a:rPr lang="en-US" dirty="0" smtClean="0"/>
              <a:t> data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/* One </a:t>
            </a:r>
            <a:r>
              <a:rPr lang="en-US" dirty="0" err="1" smtClean="0"/>
              <a:t>shmid</a:t>
            </a:r>
            <a:r>
              <a:rPr lang="en-US" dirty="0" smtClean="0"/>
              <a:t> data structure for each shared memory segment in the system.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shmid_ds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ipc_perm</a:t>
            </a:r>
            <a:r>
              <a:rPr lang="en-US" dirty="0" smtClean="0"/>
              <a:t> </a:t>
            </a:r>
            <a:r>
              <a:rPr lang="en-US" dirty="0" err="1" smtClean="0"/>
              <a:t>shm_perm</a:t>
            </a:r>
            <a:r>
              <a:rPr lang="en-US" dirty="0" smtClean="0"/>
              <a:t>;        /* operation perms */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    </a:t>
            </a:r>
            <a:r>
              <a:rPr lang="en-US" dirty="0" err="1" smtClean="0"/>
              <a:t>shm_segsz</a:t>
            </a:r>
            <a:r>
              <a:rPr lang="en-US" dirty="0" smtClean="0"/>
              <a:t>;               /* size of segment (bytes) */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time_t</a:t>
            </a:r>
            <a:r>
              <a:rPr lang="en-US" dirty="0" smtClean="0"/>
              <a:t>  </a:t>
            </a:r>
            <a:r>
              <a:rPr lang="en-US" dirty="0" err="1" smtClean="0"/>
              <a:t>shm_atime</a:t>
            </a:r>
            <a:r>
              <a:rPr lang="en-US" dirty="0" smtClean="0"/>
              <a:t>;               /* last attach time */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time_t</a:t>
            </a:r>
            <a:r>
              <a:rPr lang="en-US" dirty="0" smtClean="0"/>
              <a:t>  </a:t>
            </a:r>
            <a:r>
              <a:rPr lang="en-US" dirty="0" err="1" smtClean="0"/>
              <a:t>shm_dtime</a:t>
            </a:r>
            <a:r>
              <a:rPr lang="en-US" dirty="0" smtClean="0"/>
              <a:t>;               /* last detach time */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time_t</a:t>
            </a:r>
            <a:r>
              <a:rPr lang="en-US" dirty="0" smtClean="0"/>
              <a:t>  </a:t>
            </a:r>
            <a:r>
              <a:rPr lang="en-US" dirty="0" err="1" smtClean="0"/>
              <a:t>shm_ctime</a:t>
            </a:r>
            <a:r>
              <a:rPr lang="en-US" dirty="0" smtClean="0"/>
              <a:t>;               /* last change time */</a:t>
            </a:r>
          </a:p>
          <a:p>
            <a:pPr marL="0" indent="0">
              <a:buNone/>
            </a:pPr>
            <a:r>
              <a:rPr lang="en-US" dirty="0" smtClean="0"/>
              <a:t>                unsigned short  </a:t>
            </a:r>
            <a:r>
              <a:rPr lang="en-US" dirty="0" err="1" smtClean="0"/>
              <a:t>shm_cpid</a:t>
            </a:r>
            <a:r>
              <a:rPr lang="en-US" dirty="0" smtClean="0"/>
              <a:t>;        /* </a:t>
            </a:r>
            <a:r>
              <a:rPr lang="en-US" dirty="0" err="1" smtClean="0"/>
              <a:t>pid</a:t>
            </a:r>
            <a:r>
              <a:rPr lang="en-US" dirty="0" smtClean="0"/>
              <a:t> of creator */</a:t>
            </a:r>
          </a:p>
          <a:p>
            <a:pPr marL="0" indent="0">
              <a:buNone/>
            </a:pPr>
            <a:r>
              <a:rPr lang="en-US" dirty="0" smtClean="0"/>
              <a:t>                unsigned short  </a:t>
            </a:r>
            <a:r>
              <a:rPr lang="en-US" dirty="0" err="1" smtClean="0"/>
              <a:t>shm_lpid</a:t>
            </a:r>
            <a:r>
              <a:rPr lang="en-US" dirty="0" smtClean="0"/>
              <a:t>;        /* </a:t>
            </a:r>
            <a:r>
              <a:rPr lang="en-US" dirty="0" err="1" smtClean="0"/>
              <a:t>pid</a:t>
            </a:r>
            <a:r>
              <a:rPr lang="en-US" dirty="0" smtClean="0"/>
              <a:t> of last operator */</a:t>
            </a:r>
          </a:p>
          <a:p>
            <a:pPr marL="0" indent="0">
              <a:buNone/>
            </a:pPr>
            <a:r>
              <a:rPr lang="en-US" dirty="0" smtClean="0"/>
              <a:t>                short   </a:t>
            </a:r>
            <a:r>
              <a:rPr lang="en-US" dirty="0" err="1" smtClean="0"/>
              <a:t>shm_nattch</a:t>
            </a:r>
            <a:r>
              <a:rPr lang="en-US" dirty="0" smtClean="0"/>
              <a:t>;              /* no. of current attaches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/* the following are private */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unsigned short   </a:t>
            </a:r>
            <a:r>
              <a:rPr lang="en-US" dirty="0" err="1" smtClean="0"/>
              <a:t>shm_npages</a:t>
            </a:r>
            <a:r>
              <a:rPr lang="en-US" dirty="0" smtClean="0"/>
              <a:t>;     /* size of segment (pages) */</a:t>
            </a:r>
          </a:p>
          <a:p>
            <a:pPr marL="0" indent="0">
              <a:buNone/>
            </a:pPr>
            <a:r>
              <a:rPr lang="en-US" dirty="0" smtClean="0"/>
              <a:t>                unsigned long   *</a:t>
            </a:r>
            <a:r>
              <a:rPr lang="en-US" dirty="0" err="1" smtClean="0"/>
              <a:t>shm_pages</a:t>
            </a:r>
            <a:r>
              <a:rPr lang="en-US" dirty="0" smtClean="0"/>
              <a:t>;      /* array of </a:t>
            </a:r>
            <a:r>
              <a:rPr lang="en-US" dirty="0" err="1" smtClean="0"/>
              <a:t>ptrs</a:t>
            </a:r>
            <a:r>
              <a:rPr lang="en-US" dirty="0" smtClean="0"/>
              <a:t> to frames -&gt; SHMMAX */ 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vm_area_struct</a:t>
            </a:r>
            <a:r>
              <a:rPr lang="en-US" dirty="0" smtClean="0"/>
              <a:t> *attaches; /* descriptors for attaches */</a:t>
            </a:r>
          </a:p>
          <a:p>
            <a:pPr marL="0" indent="0">
              <a:buNone/>
            </a:pPr>
            <a:r>
              <a:rPr lang="en-US" dirty="0" smtClean="0"/>
              <a:t>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057400"/>
            <a:ext cx="16764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0480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32004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16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362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24200" y="5257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81100" y="4287982"/>
            <a:ext cx="9906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72200" y="43434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6019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space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5257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space B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81100" y="5143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43000" y="5562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72200" y="49149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81100" y="52548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49046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5257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81100" y="4762500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10300" y="4648200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4419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38400" y="5421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4355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sp>
        <p:nvSpPr>
          <p:cNvPr id="29" name="Right Brace 28"/>
          <p:cNvSpPr/>
          <p:nvPr/>
        </p:nvSpPr>
        <p:spPr>
          <a:xfrm>
            <a:off x="2286000" y="4828401"/>
            <a:ext cx="228600" cy="11151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7239000" y="4724400"/>
            <a:ext cx="304800" cy="401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43800" y="480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ipc_perm</a:t>
            </a:r>
            <a:r>
              <a:rPr lang="en-US" dirty="0" smtClean="0"/>
              <a:t> { </a:t>
            </a:r>
          </a:p>
          <a:p>
            <a:r>
              <a:rPr lang="en-US" dirty="0" err="1" smtClean="0"/>
              <a:t>key_t</a:t>
            </a:r>
            <a:r>
              <a:rPr lang="en-US" dirty="0" smtClean="0"/>
              <a:t> key;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uid</a:t>
            </a:r>
            <a:r>
              <a:rPr lang="en-US" dirty="0" smtClean="0"/>
              <a:t>; /* user </a:t>
            </a:r>
            <a:r>
              <a:rPr lang="en-US" dirty="0" err="1" smtClean="0"/>
              <a:t>euid</a:t>
            </a:r>
            <a:r>
              <a:rPr lang="en-US" dirty="0" smtClean="0"/>
              <a:t> and </a:t>
            </a:r>
            <a:r>
              <a:rPr lang="en-US" dirty="0" err="1" smtClean="0"/>
              <a:t>egid</a:t>
            </a:r>
            <a:r>
              <a:rPr lang="en-US" dirty="0" smtClean="0"/>
              <a:t> */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gid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cuid</a:t>
            </a:r>
            <a:r>
              <a:rPr lang="en-US" dirty="0" smtClean="0"/>
              <a:t>; /* creator </a:t>
            </a:r>
            <a:r>
              <a:rPr lang="en-US" dirty="0" err="1" smtClean="0"/>
              <a:t>euid</a:t>
            </a:r>
            <a:r>
              <a:rPr lang="en-US" dirty="0" smtClean="0"/>
              <a:t> and </a:t>
            </a:r>
            <a:r>
              <a:rPr lang="en-US" dirty="0" err="1" smtClean="0"/>
              <a:t>egid</a:t>
            </a:r>
            <a:r>
              <a:rPr lang="en-US" dirty="0" smtClean="0"/>
              <a:t> */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cgid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ushort</a:t>
            </a:r>
            <a:r>
              <a:rPr lang="en-US" dirty="0" smtClean="0"/>
              <a:t> mode; /* access modes see mode flags below */ </a:t>
            </a:r>
          </a:p>
          <a:p>
            <a:r>
              <a:rPr lang="en-US" dirty="0" smtClean="0"/>
              <a:t> </a:t>
            </a: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shmctl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i="1" dirty="0" err="1"/>
              <a:t>shmid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i="1" dirty="0" err="1"/>
              <a:t>cmd</a:t>
            </a:r>
            <a:r>
              <a:rPr lang="en-US" sz="2400" dirty="0"/>
              <a:t>,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shmid_ds</a:t>
            </a:r>
            <a:r>
              <a:rPr lang="en-US" sz="2400" dirty="0"/>
              <a:t> *</a:t>
            </a:r>
            <a:r>
              <a:rPr lang="en-US" sz="2400" i="1" dirty="0" err="1"/>
              <a:t>buf</a:t>
            </a:r>
            <a:r>
              <a:rPr lang="en-US" sz="2400" dirty="0"/>
              <a:t>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14600" y="20574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IPC_STAT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05200" y="2057400"/>
            <a:ext cx="152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2895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IPC_SET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71900" y="2057400"/>
            <a:ext cx="800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1950" y="290726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IPC_RMID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8100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shmid_ds</a:t>
            </a:r>
            <a:r>
              <a:rPr lang="en-US" dirty="0" smtClean="0"/>
              <a:t> set;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hmctl</a:t>
            </a:r>
            <a:r>
              <a:rPr lang="en-US" dirty="0" smtClean="0"/>
              <a:t>(</a:t>
            </a:r>
            <a:r>
              <a:rPr lang="en-US" dirty="0" err="1" smtClean="0"/>
              <a:t>shmid</a:t>
            </a:r>
            <a:r>
              <a:rPr lang="en-US" dirty="0" smtClean="0"/>
              <a:t>, IPC_STAT, &amp;set);</a:t>
            </a:r>
          </a:p>
          <a:p>
            <a:endParaRPr lang="en-US" dirty="0" smtClean="0"/>
          </a:p>
          <a:p>
            <a:r>
              <a:rPr lang="en-US" dirty="0" err="1" smtClean="0"/>
              <a:t>shmctl</a:t>
            </a:r>
            <a:r>
              <a:rPr lang="en-US" dirty="0" smtClean="0"/>
              <a:t>(</a:t>
            </a:r>
            <a:r>
              <a:rPr lang="en-US" dirty="0" err="1" smtClean="0"/>
              <a:t>shmid</a:t>
            </a:r>
            <a:r>
              <a:rPr lang="en-US" dirty="0"/>
              <a:t>, IPC_SET, &amp;set);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5181600"/>
            <a:ext cx="285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shmctl</a:t>
            </a:r>
            <a:r>
              <a:rPr lang="en-US" dirty="0" smtClean="0"/>
              <a:t>(</a:t>
            </a:r>
            <a:r>
              <a:rPr lang="en-US" dirty="0" err="1" smtClean="0"/>
              <a:t>shmid</a:t>
            </a:r>
            <a:r>
              <a:rPr lang="en-US" dirty="0"/>
              <a:t>, </a:t>
            </a:r>
            <a:r>
              <a:rPr lang="en-US" dirty="0" smtClean="0"/>
              <a:t>IPC_RMID, 0);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Remove shared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69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20982"/>
            <a:ext cx="8628961" cy="500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541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pmap</a:t>
            </a:r>
            <a:r>
              <a:rPr lang="en-US" dirty="0" smtClean="0"/>
              <a:t> –x </a:t>
            </a:r>
            <a:r>
              <a:rPr lang="en-US" dirty="0" err="1" smtClean="0"/>
              <a:t>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57350"/>
            <a:ext cx="65151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Representation in Linux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Represented by the C structure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task_struct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/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err="1" smtClean="0">
                <a:latin typeface="Courier New" charset="0"/>
                <a:cs typeface="Courier New" charset="0"/>
              </a:rPr>
              <a:t>pid</a:t>
            </a:r>
            <a:r>
              <a:rPr lang="en-US" sz="2000" dirty="0" smtClean="0">
                <a:latin typeface="Courier New" charset="0"/>
                <a:cs typeface="Courier New" charset="0"/>
              </a:rPr>
              <a:t> t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pid</a:t>
            </a:r>
            <a:r>
              <a:rPr lang="en-US" sz="2000" dirty="0" smtClean="0">
                <a:latin typeface="Courier New" charset="0"/>
                <a:cs typeface="Courier New" charset="0"/>
              </a:rPr>
              <a:t>; /* process identifier */ </a:t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cs typeface="Courier New" charset="0"/>
              </a:rPr>
              <a:t>long state; /* state of the process */ </a:t>
            </a:r>
            <a:br>
              <a:rPr lang="en-US" sz="2000" dirty="0" smtClean="0">
                <a:latin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cs typeface="Courier New" charset="0"/>
              </a:rPr>
              <a:t>unsigned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int</a:t>
            </a:r>
            <a:r>
              <a:rPr lang="en-US" sz="2000" dirty="0" smtClean="0">
                <a:latin typeface="Courier New" charset="0"/>
                <a:cs typeface="Courier New" charset="0"/>
              </a:rPr>
              <a:t> time slice /* scheduling information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task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*parent; /* this process’s parent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list head children; /* this process’s children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files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*files; /* list of open files */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mm_struct</a:t>
            </a:r>
            <a:r>
              <a:rPr lang="en-US" sz="2000" dirty="0" smtClean="0">
                <a:latin typeface="Courier New" charset="0"/>
                <a:cs typeface="Courier New" charset="0"/>
              </a:rPr>
              <a:t> *mm; /* address space of this pro */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9767" y="4343400"/>
            <a:ext cx="6100233" cy="238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" y="481572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781800" cy="39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8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vm_area_struct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mm_struct</a:t>
            </a:r>
            <a:r>
              <a:rPr lang="en-US" dirty="0"/>
              <a:t>    *</a:t>
            </a:r>
            <a:r>
              <a:rPr lang="en-US" dirty="0" err="1"/>
              <a:t>vm_mm</a:t>
            </a:r>
            <a:r>
              <a:rPr lang="en-US" dirty="0"/>
              <a:t>;     /* associated </a:t>
            </a:r>
            <a:r>
              <a:rPr lang="en-US" dirty="0" err="1"/>
              <a:t>mm_struct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        unsigned long       </a:t>
            </a:r>
            <a:r>
              <a:rPr lang="en-US" dirty="0" err="1"/>
              <a:t>vm_start</a:t>
            </a:r>
            <a:r>
              <a:rPr lang="en-US" dirty="0"/>
              <a:t>;   /* VMA start, inclusive */</a:t>
            </a:r>
          </a:p>
          <a:p>
            <a:pPr marL="0" indent="0">
              <a:buNone/>
            </a:pPr>
            <a:r>
              <a:rPr lang="en-US" dirty="0"/>
              <a:t>        unsigned long       </a:t>
            </a:r>
            <a:r>
              <a:rPr lang="en-US" dirty="0" err="1"/>
              <a:t>vm_end</a:t>
            </a:r>
            <a:r>
              <a:rPr lang="en-US" dirty="0"/>
              <a:t>;     /* VMA end, exclusive */</a:t>
            </a:r>
          </a:p>
          <a:p>
            <a:pPr marL="0" indent="0">
              <a:buNone/>
            </a:pPr>
            <a:r>
              <a:rPr lang="en-US" dirty="0"/>
              <a:t>        unsigned long       </a:t>
            </a:r>
            <a:r>
              <a:rPr lang="en-US" dirty="0" err="1"/>
              <a:t>vm_flags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vm_area_struct</a:t>
            </a:r>
            <a:r>
              <a:rPr lang="en-US" dirty="0"/>
              <a:t> *</a:t>
            </a:r>
            <a:r>
              <a:rPr lang="en-US" dirty="0" err="1"/>
              <a:t>vm_next</a:t>
            </a:r>
            <a:r>
              <a:rPr lang="en-US" dirty="0"/>
              <a:t>; /* points to next VMA */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vm_operations_struct</a:t>
            </a:r>
            <a:r>
              <a:rPr lang="en-US" dirty="0"/>
              <a:t> *</a:t>
            </a:r>
            <a:r>
              <a:rPr lang="en-US" dirty="0" err="1"/>
              <a:t>vm_ops</a:t>
            </a:r>
            <a:r>
              <a:rPr lang="en-US" dirty="0"/>
              <a:t>;  /* associated ops */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shared memory region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shared memory region</a:t>
            </a:r>
          </a:p>
          <a:p>
            <a:endParaRPr lang="en-US" dirty="0"/>
          </a:p>
          <a:p>
            <a:r>
              <a:rPr lang="en-US" dirty="0" smtClean="0"/>
              <a:t>Attach a process with the shared memory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Detach a process from the shared memory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54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shared memory region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767006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shared memory instance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shmget</a:t>
            </a:r>
            <a:r>
              <a:rPr lang="en-US" sz="2400" dirty="0" smtClean="0"/>
              <a:t>(</a:t>
            </a:r>
            <a:r>
              <a:rPr lang="en-US" sz="2400" dirty="0" err="1" smtClean="0"/>
              <a:t>key_t</a:t>
            </a:r>
            <a:r>
              <a:rPr lang="en-US" sz="2400" dirty="0" smtClean="0"/>
              <a:t> key, 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msgflg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38200" y="2274837"/>
            <a:ext cx="381000" cy="40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27826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memory identifier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2478121"/>
            <a:ext cx="381000" cy="489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296733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shared memory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5029200" y="2478121"/>
            <a:ext cx="990600" cy="119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2274837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Flag (IPC_CREAT, IPC_EXCL, read, write permission)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7700" y="2274837"/>
            <a:ext cx="342900" cy="1535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9100" y="4191000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#of bytes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shmid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key_t</a:t>
            </a:r>
            <a:r>
              <a:rPr lang="en-US" sz="1800" dirty="0" smtClean="0"/>
              <a:t> key;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key=131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shmid</a:t>
            </a:r>
            <a:r>
              <a:rPr lang="en-US" sz="1800" dirty="0" smtClean="0"/>
              <a:t>=</a:t>
            </a:r>
            <a:r>
              <a:rPr lang="en-US" sz="1800" dirty="0" err="1" smtClean="0"/>
              <a:t>shmget</a:t>
            </a:r>
            <a:r>
              <a:rPr lang="en-US" sz="1800" dirty="0" smtClean="0"/>
              <a:t>(key,20, IPC_CREAT|0666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printf</a:t>
            </a:r>
            <a:r>
              <a:rPr lang="en-US" sz="1800" dirty="0"/>
              <a:t>("\nq=%d</a:t>
            </a:r>
            <a:r>
              <a:rPr lang="en-US" sz="1800" dirty="0" smtClean="0"/>
              <a:t>",</a:t>
            </a:r>
            <a:r>
              <a:rPr lang="en-US" sz="1800" dirty="0" err="1" smtClean="0"/>
              <a:t>shmid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495800"/>
            <a:ext cx="769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ipcs</a:t>
            </a:r>
            <a:r>
              <a:rPr lang="en-US" sz="2000" b="1" dirty="0" smtClean="0"/>
              <a:t> –m </a:t>
            </a:r>
            <a:r>
              <a:rPr lang="en-US" dirty="0" smtClean="0"/>
              <a:t>displays the </a:t>
            </a:r>
            <a:r>
              <a:rPr lang="en-US" dirty="0" smtClean="0"/>
              <a:t>shared memory</a:t>
            </a:r>
            <a:r>
              <a:rPr lang="en-US" dirty="0" smtClean="0"/>
              <a:t> </a:t>
            </a:r>
            <a:r>
              <a:rPr lang="en-US" dirty="0" smtClean="0"/>
              <a:t>information in the system</a:t>
            </a:r>
          </a:p>
          <a:p>
            <a:endParaRPr lang="en-US" dirty="0"/>
          </a:p>
          <a:p>
            <a:r>
              <a:rPr lang="en-US" sz="2000" b="1" dirty="0" smtClean="0"/>
              <a:t>Keys	</a:t>
            </a:r>
            <a:r>
              <a:rPr lang="en-US" sz="2000" b="1" dirty="0" err="1" smtClean="0"/>
              <a:t>ShmID</a:t>
            </a:r>
            <a:r>
              <a:rPr lang="en-US" sz="2000" b="1" dirty="0" smtClean="0"/>
              <a:t>	owner	permission	bytes</a:t>
            </a:r>
            <a:r>
              <a:rPr lang="en-US" sz="2000" b="1" dirty="0"/>
              <a:t> </a:t>
            </a:r>
            <a:r>
              <a:rPr lang="en-US" sz="2000" b="1" dirty="0" smtClean="0"/>
              <a:t>     </a:t>
            </a:r>
            <a:r>
              <a:rPr lang="en-US" sz="2000" b="1" dirty="0" err="1" smtClean="0"/>
              <a:t>nattach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299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153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Shared Memory Limits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534400" cy="4800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i="1" dirty="0"/>
              <a:t>Shared Memory Segment Defaults                            Value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Maximum segment size                                   1,048,576 bytes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Minimum segment size                                     1  byte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System </a:t>
            </a:r>
            <a:r>
              <a:rPr lang="en-US" altLang="en-US" sz="2400" dirty="0"/>
              <a:t>wide maximum number of segments  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Maximum </a:t>
            </a:r>
            <a:r>
              <a:rPr lang="en-US" altLang="en-US" sz="2400" dirty="0"/>
              <a:t>number of segments per process     6?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 that can be attached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465138" y="1371600"/>
            <a:ext cx="821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465138" y="3124200"/>
            <a:ext cx="821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65138" y="4114800"/>
            <a:ext cx="821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65138" y="5029200"/>
            <a:ext cx="821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65138" y="6019800"/>
            <a:ext cx="821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65138" y="2133600"/>
            <a:ext cx="821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57200" y="1379538"/>
            <a:ext cx="0" cy="463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6248400" y="1379538"/>
            <a:ext cx="0" cy="463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8686800" y="1379538"/>
            <a:ext cx="0" cy="4633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5177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24200" y="2057400"/>
            <a:ext cx="16764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0480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32004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16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362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4200" y="5257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1100" y="4287982"/>
            <a:ext cx="9906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43434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19800" y="5257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space B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81100" y="4762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5181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1100" y="484918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49046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2800" y="53340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3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shared memory region</a:t>
            </a:r>
          </a:p>
          <a:p>
            <a:endParaRPr lang="en-US" dirty="0"/>
          </a:p>
          <a:p>
            <a:r>
              <a:rPr lang="en-US" dirty="0" smtClean="0"/>
              <a:t>Attach a process with the shared memory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Detach a process from the shared memory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18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24200" y="2057400"/>
            <a:ext cx="16764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0480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8800" y="3200400"/>
            <a:ext cx="19812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16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362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24200" y="5257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1100" y="4287982"/>
            <a:ext cx="990600" cy="167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4343400"/>
            <a:ext cx="990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19800" y="5257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address space B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81100" y="47625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3000" y="5181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72200" y="49149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1100" y="484918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490460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5200" y="5334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247900" y="5003071"/>
            <a:ext cx="800100" cy="56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800600" y="5003071"/>
            <a:ext cx="1371600" cy="56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7900" y="457200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14900" y="481226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1131</Words>
  <Application>Microsoft Office PowerPoint</Application>
  <PresentationFormat>On-screen Show (4:3)</PresentationFormat>
  <Paragraphs>286</Paragraphs>
  <Slides>26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Shared memory </vt:lpstr>
      <vt:lpstr>Shared memory</vt:lpstr>
      <vt:lpstr>Create a shared memory region </vt:lpstr>
      <vt:lpstr>Create a shared memory region </vt:lpstr>
      <vt:lpstr>PowerPoint Presentation</vt:lpstr>
      <vt:lpstr>Shared Memory Limits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File descriptor table </vt:lpstr>
      <vt:lpstr>Disassociate process from memory</vt:lpstr>
      <vt:lpstr>Disassociate process from memory</vt:lpstr>
      <vt:lpstr>example</vt:lpstr>
      <vt:lpstr>Kernal data structure </vt:lpstr>
      <vt:lpstr>PowerPoint Presentation</vt:lpstr>
      <vt:lpstr>PowerPoint Presentation</vt:lpstr>
      <vt:lpstr>PowerPoint Presentation</vt:lpstr>
      <vt:lpstr>PowerPoint Presentation</vt:lpstr>
      <vt:lpstr>Process Representation in Linux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</dc:title>
  <dc:creator>Bivas Mitra</dc:creator>
  <cp:lastModifiedBy>Prof.Bivas Mitra</cp:lastModifiedBy>
  <cp:revision>33</cp:revision>
  <dcterms:created xsi:type="dcterms:W3CDTF">2015-03-15T18:01:59Z</dcterms:created>
  <dcterms:modified xsi:type="dcterms:W3CDTF">2016-03-07T07:45:04Z</dcterms:modified>
</cp:coreProperties>
</file>