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73" r:id="rId4"/>
    <p:sldId id="272" r:id="rId5"/>
    <p:sldId id="274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6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1A890-0E3D-4A30-A524-028778A35C9E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FAA37-5BF4-4E58-9B62-FAA425D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0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7E0E-6FAB-49AA-B86A-DA34A21B64D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3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 process communication primitive </a:t>
            </a:r>
          </a:p>
          <a:p>
            <a:r>
              <a:rPr lang="en-US" dirty="0" smtClean="0"/>
              <a:t>Creates a permanent channel for communication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5151120" y="2552700"/>
            <a:ext cx="914400" cy="23622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427220" y="3581401"/>
            <a:ext cx="297180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629400" y="3581401"/>
            <a:ext cx="304800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7244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message queue instance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msgget</a:t>
            </a:r>
            <a:r>
              <a:rPr lang="en-US" sz="2400" dirty="0" smtClean="0"/>
              <a:t>(</a:t>
            </a:r>
            <a:r>
              <a:rPr lang="en-US" sz="2400" dirty="0" err="1" smtClean="0"/>
              <a:t>key_t</a:t>
            </a:r>
            <a:r>
              <a:rPr lang="en-US" sz="2400" dirty="0" smtClean="0"/>
              <a:t> key,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msgflg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200" y="5232231"/>
            <a:ext cx="381000" cy="40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574006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identifies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5435515"/>
            <a:ext cx="381000" cy="489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59247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message queue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9" idx="1"/>
          </p:cNvCxnSpPr>
          <p:nvPr/>
        </p:nvCxnSpPr>
        <p:spPr>
          <a:xfrm>
            <a:off x="5029200" y="5435515"/>
            <a:ext cx="990600" cy="11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523223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 (IPC_CREAT, IPC_EXCL, read, write permission)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err="1"/>
              <a:t>int</a:t>
            </a:r>
            <a:r>
              <a:rPr lang="en-US" sz="5600" dirty="0"/>
              <a:t> main()</a:t>
            </a:r>
          </a:p>
          <a:p>
            <a:pPr marL="0" indent="0">
              <a:buNone/>
            </a:pPr>
            <a:r>
              <a:rPr lang="en-US" sz="5600" dirty="0"/>
              <a:t>{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int</a:t>
            </a:r>
            <a:r>
              <a:rPr lang="en-US" sz="5600" dirty="0"/>
              <a:t> </a:t>
            </a:r>
            <a:r>
              <a:rPr lang="en-US" sz="5600" dirty="0" err="1"/>
              <a:t>qid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struct</a:t>
            </a:r>
            <a:r>
              <a:rPr lang="en-US" sz="5600" dirty="0"/>
              <a:t> </a:t>
            </a:r>
            <a:r>
              <a:rPr lang="en-US" sz="5600" dirty="0" err="1"/>
              <a:t>msqid_ds</a:t>
            </a:r>
            <a:r>
              <a:rPr lang="en-US" sz="5600" dirty="0"/>
              <a:t> </a:t>
            </a:r>
            <a:r>
              <a:rPr lang="en-US" sz="5600" dirty="0" err="1"/>
              <a:t>qstat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qid</a:t>
            </a:r>
            <a:r>
              <a:rPr lang="en-US" sz="5600" dirty="0"/>
              <a:t>=</a:t>
            </a:r>
            <a:r>
              <a:rPr lang="en-US" sz="5600" dirty="0" err="1"/>
              <a:t>msgget</a:t>
            </a:r>
            <a:r>
              <a:rPr lang="en-US" sz="5600" dirty="0"/>
              <a:t>((</a:t>
            </a:r>
            <a:r>
              <a:rPr lang="en-US" sz="5600" dirty="0" err="1"/>
              <a:t>key_t</a:t>
            </a:r>
            <a:r>
              <a:rPr lang="en-US" sz="5600" dirty="0"/>
              <a:t>)131,IPC_CREAT);</a:t>
            </a:r>
          </a:p>
          <a:p>
            <a:pPr marL="0" indent="0">
              <a:buNone/>
            </a:pPr>
            <a:r>
              <a:rPr lang="en-US" sz="5600" dirty="0"/>
              <a:t>	if(</a:t>
            </a:r>
            <a:r>
              <a:rPr lang="en-US" sz="5600" dirty="0" err="1"/>
              <a:t>qid</a:t>
            </a:r>
            <a:r>
              <a:rPr lang="en-US" sz="5600" dirty="0"/>
              <a:t>==-</a:t>
            </a:r>
            <a:r>
              <a:rPr lang="en-US" sz="5600" dirty="0" smtClean="0"/>
              <a:t>1)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{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perror</a:t>
            </a:r>
            <a:r>
              <a:rPr lang="en-US" sz="5600" dirty="0"/>
              <a:t>("</a:t>
            </a:r>
            <a:r>
              <a:rPr lang="en-US" sz="5600" dirty="0" err="1"/>
              <a:t>msg</a:t>
            </a:r>
            <a:r>
              <a:rPr lang="en-US" sz="5600" dirty="0"/>
              <a:t> failed\n");</a:t>
            </a:r>
          </a:p>
          <a:p>
            <a:pPr marL="0" indent="0">
              <a:buNone/>
            </a:pPr>
            <a:r>
              <a:rPr lang="en-US" sz="5600" dirty="0"/>
              <a:t>		exit(1);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}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if(</a:t>
            </a:r>
            <a:r>
              <a:rPr lang="en-US" sz="5600" b="1" dirty="0" err="1"/>
              <a:t>msgctl</a:t>
            </a:r>
            <a:r>
              <a:rPr lang="en-US" sz="5600" b="1" dirty="0"/>
              <a:t>(qid,IPC_STAT,&amp;</a:t>
            </a:r>
            <a:r>
              <a:rPr lang="en-US" sz="5600" b="1" dirty="0" err="1"/>
              <a:t>qstat</a:t>
            </a:r>
            <a:r>
              <a:rPr lang="en-US" sz="5600" b="1" dirty="0"/>
              <a:t>)</a:t>
            </a:r>
            <a:r>
              <a:rPr lang="en-US" sz="5600" dirty="0"/>
              <a:t>&lt;0)</a:t>
            </a:r>
          </a:p>
          <a:p>
            <a:pPr marL="0" indent="0">
              <a:buNone/>
            </a:pPr>
            <a:r>
              <a:rPr lang="en-US" sz="5600" dirty="0"/>
              <a:t>	{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perror</a:t>
            </a:r>
            <a:r>
              <a:rPr lang="en-US" sz="5600" dirty="0"/>
              <a:t>("</a:t>
            </a:r>
            <a:r>
              <a:rPr lang="en-US" sz="5600" dirty="0" err="1"/>
              <a:t>msgctl</a:t>
            </a:r>
            <a:r>
              <a:rPr lang="en-US" sz="5600" dirty="0"/>
              <a:t> failed");</a:t>
            </a:r>
          </a:p>
          <a:p>
            <a:pPr marL="0" indent="0">
              <a:buNone/>
            </a:pPr>
            <a:r>
              <a:rPr lang="en-US" sz="5600" dirty="0"/>
              <a:t>		exit(1);</a:t>
            </a:r>
          </a:p>
          <a:p>
            <a:pPr marL="0" indent="0">
              <a:buNone/>
            </a:pPr>
            <a:r>
              <a:rPr lang="en-US" sz="5600" dirty="0"/>
              <a:t>	}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 smtClean="0"/>
              <a:t>printf</a:t>
            </a:r>
            <a:r>
              <a:rPr lang="en-US" sz="5600" dirty="0"/>
              <a:t>("\</a:t>
            </a:r>
            <a:r>
              <a:rPr lang="en-US" sz="5600" dirty="0" err="1"/>
              <a:t>n%d</a:t>
            </a:r>
            <a:r>
              <a:rPr lang="en-US" sz="5600" dirty="0"/>
              <a:t> </a:t>
            </a:r>
            <a:r>
              <a:rPr lang="en-US" sz="5600" dirty="0" err="1"/>
              <a:t>msg</a:t>
            </a:r>
            <a:r>
              <a:rPr lang="en-US" sz="5600" dirty="0"/>
              <a:t> in q",</a:t>
            </a:r>
            <a:r>
              <a:rPr lang="en-US" sz="5600" dirty="0" err="1"/>
              <a:t>qstat.msg_qnum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("last </a:t>
            </a:r>
            <a:r>
              <a:rPr lang="en-US" sz="5600" dirty="0" err="1"/>
              <a:t>msg</a:t>
            </a:r>
            <a:r>
              <a:rPr lang="en-US" sz="5600" dirty="0"/>
              <a:t> send by process %d",</a:t>
            </a:r>
            <a:r>
              <a:rPr lang="en-US" sz="5600" dirty="0" err="1"/>
              <a:t>qstat.msg_lspid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("last </a:t>
            </a:r>
            <a:r>
              <a:rPr lang="en-US" sz="5600" dirty="0" err="1"/>
              <a:t>msg</a:t>
            </a:r>
            <a:r>
              <a:rPr lang="en-US" sz="5600" dirty="0"/>
              <a:t> </a:t>
            </a:r>
            <a:r>
              <a:rPr lang="en-US" sz="5600" dirty="0" err="1"/>
              <a:t>receved</a:t>
            </a:r>
            <a:r>
              <a:rPr lang="en-US" sz="5600" dirty="0"/>
              <a:t> by process %d",</a:t>
            </a:r>
            <a:r>
              <a:rPr lang="en-US" sz="5600" dirty="0" err="1"/>
              <a:t>qstat.msg_lrpid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("current number of bytes on queue %d",</a:t>
            </a:r>
            <a:r>
              <a:rPr lang="en-US" sz="5600" dirty="0" err="1"/>
              <a:t>qstat.msg_cbytes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("max number of bytes %d",</a:t>
            </a:r>
            <a:r>
              <a:rPr lang="en-US" sz="5600" dirty="0" err="1"/>
              <a:t>qstat.msg_qbytes</a:t>
            </a:r>
            <a:r>
              <a:rPr lang="en-US" sz="5600" dirty="0" smtClean="0"/>
              <a:t>);</a:t>
            </a:r>
          </a:p>
          <a:p>
            <a:pPr marL="0" indent="0">
              <a:buNone/>
            </a:pPr>
            <a:r>
              <a:rPr lang="en-US" sz="56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600200"/>
            <a:ext cx="3429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qstatus.msg_qbytes</a:t>
            </a:r>
            <a:r>
              <a:rPr lang="en-US" dirty="0" smtClean="0"/>
              <a:t>=5120</a:t>
            </a:r>
          </a:p>
          <a:p>
            <a:r>
              <a:rPr lang="en-US" dirty="0" err="1" smtClean="0"/>
              <a:t>qstatus.msg_perm.mode</a:t>
            </a:r>
            <a:r>
              <a:rPr lang="en-US" dirty="0" smtClean="0"/>
              <a:t>=0644</a:t>
            </a:r>
            <a:endParaRPr lang="en-US" dirty="0"/>
          </a:p>
          <a:p>
            <a:r>
              <a:rPr lang="en-US" b="1" dirty="0" err="1" smtClean="0"/>
              <a:t>msgctl</a:t>
            </a:r>
            <a:r>
              <a:rPr lang="en-US" b="1" dirty="0" smtClean="0"/>
              <a:t>(qid,IPC_SET,&amp;</a:t>
            </a:r>
            <a:r>
              <a:rPr lang="en-US" b="1" dirty="0" err="1" smtClean="0"/>
              <a:t>qstatus</a:t>
            </a:r>
            <a:r>
              <a:rPr lang="en-US" b="1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err="1"/>
              <a:t>int</a:t>
            </a:r>
            <a:r>
              <a:rPr lang="en-US" sz="5600" dirty="0"/>
              <a:t> main()</a:t>
            </a:r>
          </a:p>
          <a:p>
            <a:pPr marL="0" indent="0">
              <a:buNone/>
            </a:pPr>
            <a:r>
              <a:rPr lang="en-US" sz="5600" dirty="0"/>
              <a:t>{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int</a:t>
            </a:r>
            <a:r>
              <a:rPr lang="en-US" sz="5600" dirty="0"/>
              <a:t> </a:t>
            </a:r>
            <a:r>
              <a:rPr lang="en-US" sz="5600" dirty="0" err="1"/>
              <a:t>qid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struct</a:t>
            </a:r>
            <a:r>
              <a:rPr lang="en-US" sz="5600" dirty="0"/>
              <a:t> </a:t>
            </a:r>
            <a:r>
              <a:rPr lang="en-US" sz="5600" dirty="0" err="1"/>
              <a:t>msqid_ds</a:t>
            </a:r>
            <a:r>
              <a:rPr lang="en-US" sz="5600" dirty="0"/>
              <a:t> </a:t>
            </a:r>
            <a:r>
              <a:rPr lang="en-US" sz="5600" dirty="0" err="1"/>
              <a:t>qstat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qid</a:t>
            </a:r>
            <a:r>
              <a:rPr lang="en-US" sz="5600" dirty="0"/>
              <a:t>=</a:t>
            </a:r>
            <a:r>
              <a:rPr lang="en-US" sz="5600" dirty="0" err="1"/>
              <a:t>msgget</a:t>
            </a:r>
            <a:r>
              <a:rPr lang="en-US" sz="5600" dirty="0"/>
              <a:t>((</a:t>
            </a:r>
            <a:r>
              <a:rPr lang="en-US" sz="5600" dirty="0" err="1"/>
              <a:t>key_t</a:t>
            </a:r>
            <a:r>
              <a:rPr lang="en-US" sz="5600" dirty="0"/>
              <a:t>)131,IPC_CREAT);</a:t>
            </a:r>
          </a:p>
          <a:p>
            <a:pPr marL="0" indent="0">
              <a:buNone/>
            </a:pPr>
            <a:r>
              <a:rPr lang="en-US" sz="5600" dirty="0"/>
              <a:t>	if(</a:t>
            </a:r>
            <a:r>
              <a:rPr lang="en-US" sz="5600" dirty="0" err="1"/>
              <a:t>qid</a:t>
            </a:r>
            <a:r>
              <a:rPr lang="en-US" sz="5600" dirty="0"/>
              <a:t>==-</a:t>
            </a:r>
            <a:r>
              <a:rPr lang="en-US" sz="5600" dirty="0" smtClean="0"/>
              <a:t>1)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{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perror</a:t>
            </a:r>
            <a:r>
              <a:rPr lang="en-US" sz="5600" dirty="0"/>
              <a:t>("</a:t>
            </a:r>
            <a:r>
              <a:rPr lang="en-US" sz="5600" dirty="0" err="1"/>
              <a:t>msg</a:t>
            </a:r>
            <a:r>
              <a:rPr lang="en-US" sz="5600" dirty="0"/>
              <a:t> failed\n");</a:t>
            </a:r>
          </a:p>
          <a:p>
            <a:pPr marL="0" indent="0">
              <a:buNone/>
            </a:pPr>
            <a:r>
              <a:rPr lang="en-US" sz="5600" dirty="0"/>
              <a:t>		exit(1);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}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if(</a:t>
            </a:r>
            <a:r>
              <a:rPr lang="en-US" sz="5600" b="1" dirty="0" err="1"/>
              <a:t>msgctl</a:t>
            </a:r>
            <a:r>
              <a:rPr lang="en-US" sz="5600" b="1" dirty="0"/>
              <a:t>(qid,IPC_STAT,&amp;</a:t>
            </a:r>
            <a:r>
              <a:rPr lang="en-US" sz="5600" b="1" dirty="0" err="1"/>
              <a:t>qstat</a:t>
            </a:r>
            <a:r>
              <a:rPr lang="en-US" sz="5600" b="1" dirty="0"/>
              <a:t>)</a:t>
            </a:r>
            <a:r>
              <a:rPr lang="en-US" sz="5600" dirty="0"/>
              <a:t>&lt;0)</a:t>
            </a:r>
          </a:p>
          <a:p>
            <a:pPr marL="0" indent="0">
              <a:buNone/>
            </a:pPr>
            <a:r>
              <a:rPr lang="en-US" sz="5600" dirty="0"/>
              <a:t>	{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perror</a:t>
            </a:r>
            <a:r>
              <a:rPr lang="en-US" sz="5600" dirty="0"/>
              <a:t>("</a:t>
            </a:r>
            <a:r>
              <a:rPr lang="en-US" sz="5600" dirty="0" err="1"/>
              <a:t>msgctl</a:t>
            </a:r>
            <a:r>
              <a:rPr lang="en-US" sz="5600" dirty="0"/>
              <a:t> failed");</a:t>
            </a:r>
          </a:p>
          <a:p>
            <a:pPr marL="0" indent="0">
              <a:buNone/>
            </a:pPr>
            <a:r>
              <a:rPr lang="en-US" sz="5600" dirty="0"/>
              <a:t>		exit(1);</a:t>
            </a:r>
          </a:p>
          <a:p>
            <a:pPr marL="0" indent="0">
              <a:buNone/>
            </a:pPr>
            <a:r>
              <a:rPr lang="en-US" sz="5600" dirty="0"/>
              <a:t>	}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 smtClean="0"/>
              <a:t>printf</a:t>
            </a:r>
            <a:r>
              <a:rPr lang="en-US" sz="5600" dirty="0"/>
              <a:t>("\</a:t>
            </a:r>
            <a:r>
              <a:rPr lang="en-US" sz="5600" dirty="0" err="1"/>
              <a:t>n%d</a:t>
            </a:r>
            <a:r>
              <a:rPr lang="en-US" sz="5600" dirty="0"/>
              <a:t> </a:t>
            </a:r>
            <a:r>
              <a:rPr lang="en-US" sz="5600" dirty="0" err="1"/>
              <a:t>msg</a:t>
            </a:r>
            <a:r>
              <a:rPr lang="en-US" sz="5600" dirty="0"/>
              <a:t> in q",</a:t>
            </a:r>
            <a:r>
              <a:rPr lang="en-US" sz="5600" dirty="0" err="1"/>
              <a:t>qstat.msg_qnum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("last </a:t>
            </a:r>
            <a:r>
              <a:rPr lang="en-US" sz="5600" dirty="0" err="1"/>
              <a:t>msg</a:t>
            </a:r>
            <a:r>
              <a:rPr lang="en-US" sz="5600" dirty="0"/>
              <a:t> send by process %d",</a:t>
            </a:r>
            <a:r>
              <a:rPr lang="en-US" sz="5600" dirty="0" err="1"/>
              <a:t>qstat.msg_lspid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("last </a:t>
            </a:r>
            <a:r>
              <a:rPr lang="en-US" sz="5600" dirty="0" err="1"/>
              <a:t>msg</a:t>
            </a:r>
            <a:r>
              <a:rPr lang="en-US" sz="5600" dirty="0"/>
              <a:t> </a:t>
            </a:r>
            <a:r>
              <a:rPr lang="en-US" sz="5600" dirty="0" err="1"/>
              <a:t>receved</a:t>
            </a:r>
            <a:r>
              <a:rPr lang="en-US" sz="5600" dirty="0"/>
              <a:t> by process %d",</a:t>
            </a:r>
            <a:r>
              <a:rPr lang="en-US" sz="5600" dirty="0" err="1"/>
              <a:t>qstat.msg_lrpid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("current number of bytes on queue %d",</a:t>
            </a:r>
            <a:r>
              <a:rPr lang="en-US" sz="5600" dirty="0" err="1"/>
              <a:t>qstat.msg_cbytes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("max number of bytes %d",</a:t>
            </a:r>
            <a:r>
              <a:rPr lang="en-US" sz="5600" dirty="0" err="1"/>
              <a:t>qstat.msg_qbytes</a:t>
            </a:r>
            <a:r>
              <a:rPr lang="en-US" sz="5600" dirty="0" smtClean="0"/>
              <a:t>);</a:t>
            </a:r>
          </a:p>
          <a:p>
            <a:pPr marL="0" indent="0">
              <a:buNone/>
            </a:pPr>
            <a:r>
              <a:rPr lang="en-US" sz="56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2057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msgctl</a:t>
            </a:r>
            <a:r>
              <a:rPr lang="en-US" b="1" dirty="0" smtClean="0"/>
              <a:t>(</a:t>
            </a:r>
            <a:r>
              <a:rPr lang="en-US" b="1" dirty="0" err="1" smtClean="0"/>
              <a:t>qid</a:t>
            </a:r>
            <a:r>
              <a:rPr lang="en-US" b="1" dirty="0" smtClean="0"/>
              <a:t>, IPC_RMID, NULL)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5716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Removes the message queue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4406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ipcrm</a:t>
            </a:r>
            <a:r>
              <a:rPr lang="en-US" dirty="0" smtClean="0"/>
              <a:t> –q &lt;id&gt;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msgsnd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msqid</a:t>
            </a:r>
            <a:r>
              <a:rPr lang="en-US" sz="2400" dirty="0" smtClean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void *</a:t>
            </a:r>
            <a:r>
              <a:rPr lang="en-US" sz="2400" dirty="0" err="1" smtClean="0"/>
              <a:t>msgp</a:t>
            </a:r>
            <a:r>
              <a:rPr lang="en-US" sz="2400" dirty="0" smtClean="0"/>
              <a:t>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</a:t>
            </a:r>
            <a:r>
              <a:rPr lang="en-US" sz="2400" dirty="0" err="1" smtClean="0"/>
              <a:t>msgsz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msgflg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52600" y="19812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 ID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81200"/>
            <a:ext cx="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2438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content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24600" y="1981200"/>
            <a:ext cx="2286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526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size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01000" y="1981200"/>
            <a:ext cx="76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7600" y="34290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 </a:t>
            </a:r>
          </a:p>
          <a:p>
            <a:r>
              <a:rPr lang="en-US" dirty="0" smtClean="0"/>
              <a:t>0, </a:t>
            </a:r>
          </a:p>
          <a:p>
            <a:r>
              <a:rPr lang="en-US" dirty="0" smtClean="0"/>
              <a:t>IPC_NOWAIT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37338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message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long </a:t>
            </a:r>
            <a:r>
              <a:rPr lang="en-US" dirty="0" err="1" smtClean="0"/>
              <a:t>mtype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mtext</a:t>
            </a:r>
            <a:r>
              <a:rPr lang="en-US" dirty="0" smtClean="0"/>
              <a:t>[15];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04800" y="5791200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msgsnd</a:t>
            </a:r>
            <a:r>
              <a:rPr lang="en-US" dirty="0" smtClean="0"/>
              <a:t>() system call appends a copy of the message pointed to by </a:t>
            </a:r>
            <a:r>
              <a:rPr lang="en-US" i="1" dirty="0" err="1" smtClean="0"/>
              <a:t>msgp</a:t>
            </a:r>
            <a:r>
              <a:rPr lang="en-US" dirty="0" smtClean="0"/>
              <a:t> to the message queue whose identifier is specified by </a:t>
            </a:r>
            <a:r>
              <a:rPr lang="en-US" i="1" dirty="0" err="1" smtClean="0"/>
              <a:t>msqid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4114800"/>
            <a:ext cx="3987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checks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Sending process has write permission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Msg</a:t>
            </a:r>
            <a:r>
              <a:rPr lang="en-US" dirty="0" smtClean="0"/>
              <a:t> length does not exceed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Queue has space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is positive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077200" cy="5287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 err="1"/>
              <a:t>struct</a:t>
            </a:r>
            <a:r>
              <a:rPr lang="en-US" sz="6200" dirty="0"/>
              <a:t> message</a:t>
            </a:r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/>
              <a:t>	long </a:t>
            </a:r>
            <a:r>
              <a:rPr lang="en-US" sz="6200" dirty="0" err="1"/>
              <a:t>mtype</a:t>
            </a:r>
            <a:r>
              <a:rPr lang="en-US" sz="6200" dirty="0"/>
              <a:t>;</a:t>
            </a:r>
          </a:p>
          <a:p>
            <a:pPr marL="0" indent="0">
              <a:buNone/>
            </a:pPr>
            <a:r>
              <a:rPr lang="en-US" sz="6200" dirty="0"/>
              <a:t>	char </a:t>
            </a:r>
            <a:r>
              <a:rPr lang="en-US" sz="6200" dirty="0" err="1"/>
              <a:t>mtext</a:t>
            </a:r>
            <a:r>
              <a:rPr lang="en-US" sz="6200" dirty="0"/>
              <a:t>[15];</a:t>
            </a:r>
          </a:p>
          <a:p>
            <a:pPr marL="0" indent="0">
              <a:buNone/>
            </a:pPr>
            <a:r>
              <a:rPr lang="en-US" sz="6200" dirty="0"/>
              <a:t>};</a:t>
            </a:r>
          </a:p>
          <a:p>
            <a:pPr marL="0" indent="0">
              <a:buNone/>
            </a:pPr>
            <a:r>
              <a:rPr lang="en-US" sz="6200" dirty="0" err="1" smtClean="0"/>
              <a:t>int</a:t>
            </a:r>
            <a:r>
              <a:rPr lang="en-US" sz="6200" dirty="0" smtClean="0"/>
              <a:t> </a:t>
            </a:r>
            <a:r>
              <a:rPr lang="en-US" sz="6200" dirty="0"/>
              <a:t>main()</a:t>
            </a:r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 err="1"/>
              <a:t>int</a:t>
            </a:r>
            <a:r>
              <a:rPr lang="en-US" sz="6200" dirty="0"/>
              <a:t> </a:t>
            </a:r>
            <a:r>
              <a:rPr lang="en-US" sz="6200" dirty="0" err="1"/>
              <a:t>msgid,len</a:t>
            </a:r>
            <a:r>
              <a:rPr lang="en-US" sz="6200" dirty="0"/>
              <a:t>;</a:t>
            </a:r>
          </a:p>
          <a:p>
            <a:pPr marL="0" indent="0">
              <a:buNone/>
            </a:pPr>
            <a:r>
              <a:rPr lang="en-US" sz="6200" dirty="0" err="1"/>
              <a:t>key_t</a:t>
            </a:r>
            <a:r>
              <a:rPr lang="en-US" sz="6200" dirty="0"/>
              <a:t> key;</a:t>
            </a:r>
          </a:p>
          <a:p>
            <a:pPr marL="0" indent="0">
              <a:buNone/>
            </a:pPr>
            <a:r>
              <a:rPr lang="en-US" sz="6200" dirty="0" err="1"/>
              <a:t>struct</a:t>
            </a:r>
            <a:r>
              <a:rPr lang="en-US" sz="6200" dirty="0"/>
              <a:t> message </a:t>
            </a:r>
            <a:r>
              <a:rPr lang="en-US" sz="6200" dirty="0" err="1" smtClean="0"/>
              <a:t>msg</a:t>
            </a:r>
            <a:r>
              <a:rPr lang="en-US" sz="6200" dirty="0" smtClean="0"/>
              <a:t>;</a:t>
            </a:r>
            <a:endParaRPr lang="en-US" sz="6200" dirty="0"/>
          </a:p>
          <a:p>
            <a:pPr marL="0" indent="0">
              <a:buNone/>
            </a:pPr>
            <a:r>
              <a:rPr lang="en-US" sz="6200" dirty="0"/>
              <a:t>key=131;</a:t>
            </a:r>
          </a:p>
          <a:p>
            <a:pPr marL="0" indent="0">
              <a:buNone/>
            </a:pPr>
            <a:r>
              <a:rPr lang="en-US" sz="6200" dirty="0" err="1"/>
              <a:t>msgid</a:t>
            </a:r>
            <a:r>
              <a:rPr lang="en-US" sz="6200" dirty="0"/>
              <a:t>=</a:t>
            </a:r>
            <a:r>
              <a:rPr lang="en-US" sz="6200" dirty="0" err="1"/>
              <a:t>msgget</a:t>
            </a:r>
            <a:r>
              <a:rPr lang="en-US" sz="6200" dirty="0"/>
              <a:t>(key,IPC_CREAT|0666);</a:t>
            </a:r>
          </a:p>
          <a:p>
            <a:pPr marL="0" indent="0">
              <a:buNone/>
            </a:pPr>
            <a:r>
              <a:rPr lang="en-US" sz="6200" dirty="0" err="1"/>
              <a:t>printf</a:t>
            </a:r>
            <a:r>
              <a:rPr lang="en-US" sz="6200" dirty="0"/>
              <a:t>("\</a:t>
            </a:r>
            <a:r>
              <a:rPr lang="en-US" sz="6200" dirty="0" err="1"/>
              <a:t>nq</a:t>
            </a:r>
            <a:r>
              <a:rPr lang="en-US" sz="6200" dirty="0"/>
              <a:t>=%d",</a:t>
            </a:r>
            <a:r>
              <a:rPr lang="en-US" sz="6200" dirty="0" err="1"/>
              <a:t>msgid</a:t>
            </a:r>
            <a:r>
              <a:rPr lang="en-US" sz="6200" dirty="0" smtClean="0"/>
              <a:t>);</a:t>
            </a:r>
            <a:endParaRPr lang="en-US" sz="6200" dirty="0"/>
          </a:p>
          <a:p>
            <a:pPr marL="0" indent="0">
              <a:buNone/>
            </a:pPr>
            <a:r>
              <a:rPr lang="en-US" sz="6200" dirty="0" err="1"/>
              <a:t>strcpy</a:t>
            </a:r>
            <a:r>
              <a:rPr lang="en-US" sz="6200" dirty="0"/>
              <a:t>(msg.</a:t>
            </a:r>
            <a:r>
              <a:rPr lang="en-US" sz="6200" dirty="0" err="1"/>
              <a:t>mtext</a:t>
            </a:r>
            <a:r>
              <a:rPr lang="en-US" sz="6200" dirty="0"/>
              <a:t>,"hello world\n</a:t>
            </a:r>
            <a:r>
              <a:rPr lang="en-US" sz="6200" b="1" dirty="0" smtClean="0"/>
              <a:t>");	//User memory space </a:t>
            </a:r>
            <a:endParaRPr lang="en-US" sz="6200" b="1" dirty="0"/>
          </a:p>
          <a:p>
            <a:pPr marL="0" indent="0">
              <a:buNone/>
            </a:pPr>
            <a:r>
              <a:rPr lang="en-US" sz="6200" dirty="0" err="1"/>
              <a:t>msg.mtype</a:t>
            </a:r>
            <a:r>
              <a:rPr lang="en-US" sz="6200" dirty="0"/>
              <a:t>=1</a:t>
            </a:r>
            <a:r>
              <a:rPr lang="en-US" sz="6200" dirty="0" smtClean="0"/>
              <a:t>;			</a:t>
            </a:r>
            <a:r>
              <a:rPr lang="en-US" sz="6200" b="1" dirty="0" smtClean="0"/>
              <a:t>//User memory Space </a:t>
            </a:r>
            <a:endParaRPr lang="en-US" sz="6200" b="1" dirty="0"/>
          </a:p>
          <a:p>
            <a:pPr marL="0" indent="0">
              <a:buNone/>
            </a:pPr>
            <a:r>
              <a:rPr lang="en-US" sz="6200" dirty="0" err="1"/>
              <a:t>len</a:t>
            </a:r>
            <a:r>
              <a:rPr lang="en-US" sz="6200" dirty="0"/>
              <a:t>=</a:t>
            </a:r>
            <a:r>
              <a:rPr lang="en-US" sz="6200" dirty="0" err="1"/>
              <a:t>strlen</a:t>
            </a:r>
            <a:r>
              <a:rPr lang="en-US" sz="6200" dirty="0"/>
              <a:t>(</a:t>
            </a:r>
            <a:r>
              <a:rPr lang="en-US" sz="6200" dirty="0" err="1"/>
              <a:t>msg.mtext</a:t>
            </a:r>
            <a:r>
              <a:rPr lang="en-US" sz="6200" dirty="0"/>
              <a:t>);</a:t>
            </a:r>
          </a:p>
          <a:p>
            <a:pPr marL="0" indent="0">
              <a:buNone/>
            </a:pPr>
            <a:r>
              <a:rPr lang="en-US" sz="6200" dirty="0"/>
              <a:t>if(</a:t>
            </a:r>
            <a:r>
              <a:rPr lang="en-US" sz="6200" dirty="0" err="1"/>
              <a:t>msgsnd</a:t>
            </a:r>
            <a:r>
              <a:rPr lang="en-US" sz="6200" dirty="0"/>
              <a:t>(msgid,&amp;msg,len,0)==-</a:t>
            </a:r>
            <a:r>
              <a:rPr lang="en-US" sz="6200" dirty="0" smtClean="0"/>
              <a:t>1) </a:t>
            </a:r>
            <a:r>
              <a:rPr lang="en-US" sz="6200" b="1" dirty="0" smtClean="0"/>
              <a:t>//User to Kernel memory space</a:t>
            </a:r>
            <a:r>
              <a:rPr lang="en-US" sz="6200" dirty="0" smtClean="0"/>
              <a:t> </a:t>
            </a:r>
            <a:endParaRPr lang="en-US" sz="6200" dirty="0"/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/>
              <a:t>	</a:t>
            </a:r>
            <a:r>
              <a:rPr lang="en-US" sz="6200" dirty="0" err="1"/>
              <a:t>printf</a:t>
            </a:r>
            <a:r>
              <a:rPr lang="en-US" sz="6200" dirty="0"/>
              <a:t>("error\n");</a:t>
            </a:r>
          </a:p>
          <a:p>
            <a:pPr marL="0" indent="0">
              <a:buNone/>
            </a:pPr>
            <a:r>
              <a:rPr lang="en-US" sz="6200" dirty="0"/>
              <a:t>	exit(1);</a:t>
            </a:r>
          </a:p>
          <a:p>
            <a:pPr marL="0" indent="0">
              <a:buNone/>
            </a:pPr>
            <a:r>
              <a:rPr lang="en-US" sz="62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14600" y="19050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43400" y="1676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23622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2362200"/>
            <a:ext cx="362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that you want to send. </a:t>
            </a:r>
            <a:endParaRPr lang="en-US" dirty="0"/>
          </a:p>
          <a:p>
            <a:r>
              <a:rPr lang="en-US" dirty="0" smtClean="0"/>
              <a:t>Choose the size whatever you want.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5867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1604963"/>
            <a:ext cx="33051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3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msgrcv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msqid</a:t>
            </a:r>
            <a:r>
              <a:rPr lang="en-US" sz="2400" b="1" dirty="0" smtClean="0"/>
              <a:t>, void *</a:t>
            </a:r>
            <a:r>
              <a:rPr lang="en-US" sz="2400" i="1" dirty="0" err="1" smtClean="0"/>
              <a:t>msgp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size_t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msgsz</a:t>
            </a:r>
            <a:r>
              <a:rPr lang="en-US" sz="2400" b="1" dirty="0" smtClean="0"/>
              <a:t>, long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msgtyp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msgflg</a:t>
            </a:r>
            <a:r>
              <a:rPr lang="en-US" sz="2400" b="1" dirty="0" smtClean="0"/>
              <a:t>);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20574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754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Queue ID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57600" y="20574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2514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content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38800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2602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2984863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msgrcv</a:t>
            </a:r>
            <a:r>
              <a:rPr lang="en-US" dirty="0" smtClean="0"/>
              <a:t>() system call removes a message from the queue specified by </a:t>
            </a:r>
            <a:r>
              <a:rPr lang="en-US" i="1" dirty="0" err="1" smtClean="0"/>
              <a:t>msqid</a:t>
            </a:r>
            <a:r>
              <a:rPr lang="en-US" dirty="0" smtClean="0"/>
              <a:t> and places it in the buffer pointed to by </a:t>
            </a:r>
            <a:r>
              <a:rPr lang="en-US" i="1" dirty="0" err="1" smtClean="0"/>
              <a:t>msgp</a:t>
            </a:r>
            <a:r>
              <a:rPr lang="en-US" dirty="0" smtClean="0"/>
              <a:t>.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3400" y="2324100"/>
            <a:ext cx="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38100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Flag</a:t>
            </a:r>
          </a:p>
          <a:p>
            <a:r>
              <a:rPr lang="en-US" dirty="0" smtClean="0"/>
              <a:t>MSG_NOERROR =&gt; If actual message length is greater than </a:t>
            </a:r>
            <a:r>
              <a:rPr lang="en-US" dirty="0" err="1" smtClean="0"/>
              <a:t>msgsz</a:t>
            </a:r>
            <a:r>
              <a:rPr lang="en-US" dirty="0" smtClean="0"/>
              <a:t>, receive the message with </a:t>
            </a:r>
            <a:r>
              <a:rPr lang="en-US" b="1" dirty="0" smtClean="0"/>
              <a:t>Truncation</a:t>
            </a:r>
          </a:p>
          <a:p>
            <a:r>
              <a:rPr lang="en-US" dirty="0" smtClean="0"/>
              <a:t>Else, return without receiving-&gt; error</a:t>
            </a:r>
          </a:p>
          <a:p>
            <a:r>
              <a:rPr lang="en-US" dirty="0" smtClean="0"/>
              <a:t>If no message, wait</a:t>
            </a:r>
          </a:p>
          <a:p>
            <a:endParaRPr lang="en-US" dirty="0" smtClean="0"/>
          </a:p>
          <a:p>
            <a:r>
              <a:rPr lang="en-US" dirty="0" smtClean="0"/>
              <a:t>IPC_NOWAIT</a:t>
            </a:r>
          </a:p>
          <a:p>
            <a:endParaRPr lang="en-US" dirty="0" smtClean="0"/>
          </a:p>
          <a:p>
            <a:r>
              <a:rPr lang="en-US" dirty="0" smtClean="0"/>
              <a:t>IPC_EXCEPT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905500" y="2057400"/>
            <a:ext cx="11811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43400" y="51816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Type: </a:t>
            </a:r>
          </a:p>
          <a:p>
            <a:r>
              <a:rPr lang="en-US" dirty="0" smtClean="0"/>
              <a:t>If x=0, first message in the queue is retrieved</a:t>
            </a:r>
          </a:p>
          <a:p>
            <a:r>
              <a:rPr lang="en-US" dirty="0" smtClean="0"/>
              <a:t>x&gt;0, first message with type x will be retrieved </a:t>
            </a:r>
          </a:p>
          <a:p>
            <a:r>
              <a:rPr lang="en-US"/>
              <a:t>x</a:t>
            </a:r>
            <a:r>
              <a:rPr lang="en-US" smtClean="0"/>
              <a:t>&lt;0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 err="1"/>
              <a:t>struct</a:t>
            </a:r>
            <a:r>
              <a:rPr lang="en-US" sz="6200" dirty="0"/>
              <a:t> message</a:t>
            </a:r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/>
              <a:t>        long </a:t>
            </a:r>
            <a:r>
              <a:rPr lang="en-US" sz="6200" dirty="0" err="1"/>
              <a:t>mtype</a:t>
            </a:r>
            <a:r>
              <a:rPr lang="en-US" sz="6200" dirty="0"/>
              <a:t>;</a:t>
            </a:r>
          </a:p>
          <a:p>
            <a:pPr marL="0" indent="0">
              <a:buNone/>
            </a:pPr>
            <a:r>
              <a:rPr lang="en-US" sz="6200" dirty="0"/>
              <a:t>        char </a:t>
            </a:r>
            <a:r>
              <a:rPr lang="en-US" sz="6200" dirty="0" err="1"/>
              <a:t>mtext</a:t>
            </a:r>
            <a:r>
              <a:rPr lang="en-US" sz="6200" dirty="0"/>
              <a:t>[15];</a:t>
            </a:r>
          </a:p>
          <a:p>
            <a:pPr marL="0" indent="0">
              <a:buNone/>
            </a:pPr>
            <a:r>
              <a:rPr lang="en-US" sz="6200" dirty="0"/>
              <a:t>};</a:t>
            </a:r>
          </a:p>
          <a:p>
            <a:pPr marL="0" indent="0">
              <a:buNone/>
            </a:pPr>
            <a:r>
              <a:rPr lang="en-US" sz="6200" dirty="0" err="1" smtClean="0"/>
              <a:t>int</a:t>
            </a:r>
            <a:r>
              <a:rPr lang="en-US" sz="6200" dirty="0" smtClean="0"/>
              <a:t> </a:t>
            </a:r>
            <a:r>
              <a:rPr lang="en-US" sz="6200" dirty="0"/>
              <a:t>main()</a:t>
            </a:r>
          </a:p>
          <a:p>
            <a:pPr marL="0" indent="0">
              <a:buNone/>
            </a:pPr>
            <a:r>
              <a:rPr lang="en-US" sz="6200" dirty="0" smtClean="0"/>
              <a:t>{	</a:t>
            </a:r>
            <a:r>
              <a:rPr lang="en-US" sz="6200" dirty="0" err="1" smtClean="0"/>
              <a:t>int</a:t>
            </a:r>
            <a:r>
              <a:rPr lang="en-US" sz="6200" dirty="0" smtClean="0"/>
              <a:t> </a:t>
            </a:r>
            <a:r>
              <a:rPr lang="en-US" sz="6200" dirty="0" err="1"/>
              <a:t>msgid,len</a:t>
            </a:r>
            <a:r>
              <a:rPr lang="en-US" sz="6200" dirty="0"/>
              <a:t>=20;</a:t>
            </a:r>
          </a:p>
          <a:p>
            <a:pPr marL="0" indent="0">
              <a:buNone/>
            </a:pPr>
            <a:r>
              <a:rPr lang="en-US" sz="6200" dirty="0" smtClean="0"/>
              <a:t>	</a:t>
            </a:r>
            <a:r>
              <a:rPr lang="en-US" sz="6200" dirty="0" err="1" smtClean="0"/>
              <a:t>key_t</a:t>
            </a:r>
            <a:r>
              <a:rPr lang="en-US" sz="6200" dirty="0" smtClean="0"/>
              <a:t> </a:t>
            </a:r>
            <a:r>
              <a:rPr lang="en-US" sz="6200" dirty="0"/>
              <a:t>key;</a:t>
            </a:r>
          </a:p>
          <a:p>
            <a:pPr marL="0" indent="0">
              <a:buNone/>
            </a:pPr>
            <a:r>
              <a:rPr lang="en-US" sz="6200" dirty="0" err="1"/>
              <a:t>struct</a:t>
            </a:r>
            <a:r>
              <a:rPr lang="en-US" sz="6200" dirty="0"/>
              <a:t> message </a:t>
            </a:r>
            <a:r>
              <a:rPr lang="en-US" sz="6200" dirty="0" smtClean="0"/>
              <a:t>buff</a:t>
            </a:r>
            <a:r>
              <a:rPr lang="en-US" sz="6200" dirty="0"/>
              <a:t>;</a:t>
            </a:r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r>
              <a:rPr lang="en-US" sz="6200" dirty="0"/>
              <a:t>key=131;</a:t>
            </a:r>
          </a:p>
          <a:p>
            <a:pPr marL="0" indent="0">
              <a:buNone/>
            </a:pPr>
            <a:r>
              <a:rPr lang="en-US" sz="6200" dirty="0" err="1"/>
              <a:t>msgid</a:t>
            </a:r>
            <a:r>
              <a:rPr lang="en-US" sz="6200" dirty="0"/>
              <a:t>=</a:t>
            </a:r>
            <a:r>
              <a:rPr lang="en-US" sz="6200" dirty="0" err="1"/>
              <a:t>msgget</a:t>
            </a:r>
            <a:r>
              <a:rPr lang="en-US" sz="6200" dirty="0"/>
              <a:t>(key,IPC_CREAT|0666);</a:t>
            </a:r>
          </a:p>
          <a:p>
            <a:pPr marL="0" indent="0">
              <a:buNone/>
            </a:pPr>
            <a:r>
              <a:rPr lang="en-US" sz="6200" dirty="0" err="1"/>
              <a:t>printf</a:t>
            </a:r>
            <a:r>
              <a:rPr lang="en-US" sz="6200" dirty="0"/>
              <a:t>("\</a:t>
            </a:r>
            <a:r>
              <a:rPr lang="en-US" sz="6200" dirty="0" err="1"/>
              <a:t>nq</a:t>
            </a:r>
            <a:r>
              <a:rPr lang="en-US" sz="6200" dirty="0"/>
              <a:t>=%d",</a:t>
            </a:r>
            <a:r>
              <a:rPr lang="en-US" sz="6200" dirty="0" err="1"/>
              <a:t>msgid</a:t>
            </a:r>
            <a:r>
              <a:rPr lang="en-US" sz="6200" dirty="0"/>
              <a:t>);</a:t>
            </a:r>
          </a:p>
          <a:p>
            <a:pPr marL="0" indent="0">
              <a:buNone/>
            </a:pPr>
            <a:endParaRPr lang="en-US" sz="6200" dirty="0"/>
          </a:p>
          <a:p>
            <a:endParaRPr lang="en-US" sz="6200" dirty="0"/>
          </a:p>
          <a:p>
            <a:pPr marL="0" indent="0">
              <a:buNone/>
            </a:pPr>
            <a:r>
              <a:rPr lang="en-US" sz="6200" dirty="0"/>
              <a:t>if(</a:t>
            </a:r>
            <a:r>
              <a:rPr lang="en-US" sz="6200" dirty="0" err="1"/>
              <a:t>msgrcv</a:t>
            </a:r>
            <a:r>
              <a:rPr lang="en-US" sz="6200" dirty="0"/>
              <a:t>(msgid,&amp;buff,len,0,0)==-1) </a:t>
            </a:r>
            <a:r>
              <a:rPr lang="en-US" sz="6200" dirty="0" smtClean="0"/>
              <a:t>	</a:t>
            </a:r>
            <a:r>
              <a:rPr lang="en-US" sz="6200" b="1" dirty="0" smtClean="0"/>
              <a:t>//</a:t>
            </a:r>
            <a:r>
              <a:rPr lang="en-US" sz="6200" b="1" dirty="0"/>
              <a:t>Kernel </a:t>
            </a:r>
            <a:r>
              <a:rPr lang="en-US" sz="6200" b="1" dirty="0" smtClean="0"/>
              <a:t>to user memory </a:t>
            </a:r>
            <a:r>
              <a:rPr lang="en-US" sz="6200" b="1" dirty="0"/>
              <a:t>space</a:t>
            </a:r>
            <a:r>
              <a:rPr lang="en-US" sz="6200" dirty="0"/>
              <a:t> </a:t>
            </a:r>
          </a:p>
          <a:p>
            <a:pPr marL="0" indent="0">
              <a:buNone/>
            </a:pPr>
            <a:r>
              <a:rPr lang="en-US" sz="6200" dirty="0"/>
              <a:t>{   </a:t>
            </a:r>
          </a:p>
          <a:p>
            <a:pPr marL="0" indent="0">
              <a:buNone/>
            </a:pPr>
            <a:r>
              <a:rPr lang="en-US" sz="6200" dirty="0"/>
              <a:t>        </a:t>
            </a:r>
            <a:r>
              <a:rPr lang="en-US" sz="6200" dirty="0" err="1"/>
              <a:t>perror</a:t>
            </a:r>
            <a:r>
              <a:rPr lang="en-US" sz="6200" dirty="0"/>
              <a:t>("</a:t>
            </a:r>
            <a:r>
              <a:rPr lang="en-US" sz="6200" dirty="0" err="1"/>
              <a:t>msgrv</a:t>
            </a:r>
            <a:r>
              <a:rPr lang="en-US" sz="6200" dirty="0"/>
              <a:t> failed\n");</a:t>
            </a:r>
          </a:p>
          <a:p>
            <a:pPr marL="0" indent="0">
              <a:buNone/>
            </a:pPr>
            <a:r>
              <a:rPr lang="en-US" sz="6200" dirty="0"/>
              <a:t>        exit(1);</a:t>
            </a:r>
          </a:p>
          <a:p>
            <a:pPr marL="0" indent="0">
              <a:buNone/>
            </a:pPr>
            <a:r>
              <a:rPr lang="en-US" sz="6200" dirty="0"/>
              <a:t>}   </a:t>
            </a:r>
          </a:p>
          <a:p>
            <a:pPr marL="0" indent="0">
              <a:buNone/>
            </a:pPr>
            <a:r>
              <a:rPr lang="en-US" sz="6200" dirty="0"/>
              <a:t>    </a:t>
            </a:r>
            <a:r>
              <a:rPr lang="en-US" sz="6200" dirty="0" err="1" smtClean="0"/>
              <a:t>printf</a:t>
            </a:r>
            <a:r>
              <a:rPr lang="en-US" sz="6200" dirty="0"/>
              <a:t>("\</a:t>
            </a:r>
            <a:r>
              <a:rPr lang="en-US" sz="6200" dirty="0" err="1"/>
              <a:t>nmsg</a:t>
            </a:r>
            <a:r>
              <a:rPr lang="en-US" sz="6200" dirty="0"/>
              <a:t> received %s",</a:t>
            </a:r>
            <a:r>
              <a:rPr lang="en-US" sz="6200" dirty="0" err="1"/>
              <a:t>buff.mtext</a:t>
            </a:r>
            <a:r>
              <a:rPr lang="en-US" sz="6200" dirty="0" smtClean="0"/>
              <a:t>);</a:t>
            </a:r>
            <a:r>
              <a:rPr lang="en-US" sz="6200" b="1" dirty="0"/>
              <a:t> </a:t>
            </a:r>
            <a:r>
              <a:rPr lang="en-US" sz="6200" b="1" dirty="0" smtClean="0"/>
              <a:t>	//</a:t>
            </a:r>
            <a:r>
              <a:rPr lang="en-US" sz="6200" b="1" dirty="0"/>
              <a:t>User memory space </a:t>
            </a:r>
          </a:p>
          <a:p>
            <a:endParaRPr lang="en-US" sz="6200" dirty="0"/>
          </a:p>
          <a:p>
            <a:pPr marL="0" indent="0">
              <a:buNone/>
            </a:pPr>
            <a:r>
              <a:rPr lang="en-US" sz="6200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msgid,len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key_t</a:t>
            </a:r>
            <a:r>
              <a:rPr lang="en-US" sz="1800" dirty="0" smtClean="0"/>
              <a:t> </a:t>
            </a:r>
            <a:r>
              <a:rPr lang="en-US" sz="1800" dirty="0"/>
              <a:t>key;</a:t>
            </a:r>
          </a:p>
          <a:p>
            <a:pPr marL="0" indent="0">
              <a:buNone/>
            </a:pPr>
            <a:r>
              <a:rPr lang="en-US" sz="1800" dirty="0" smtClean="0"/>
              <a:t>	key=131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msgid</a:t>
            </a:r>
            <a:r>
              <a:rPr lang="en-US" sz="1800" dirty="0" smtClean="0"/>
              <a:t>=</a:t>
            </a:r>
            <a:r>
              <a:rPr lang="en-US" sz="1800" dirty="0" err="1" smtClean="0"/>
              <a:t>msgget</a:t>
            </a:r>
            <a:r>
              <a:rPr lang="en-US" sz="1800" dirty="0" smtClean="0"/>
              <a:t>(key,IPC_CREAT|0666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/>
              <a:t>("\</a:t>
            </a:r>
            <a:r>
              <a:rPr lang="en-US" sz="1800" dirty="0" err="1"/>
              <a:t>nq</a:t>
            </a:r>
            <a:r>
              <a:rPr lang="en-US" sz="1800" dirty="0"/>
              <a:t>=%d",</a:t>
            </a:r>
            <a:r>
              <a:rPr lang="en-US" sz="1800" dirty="0" err="1"/>
              <a:t>msgid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495800"/>
            <a:ext cx="769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ipcs</a:t>
            </a:r>
            <a:r>
              <a:rPr lang="en-US" sz="2000" b="1" dirty="0" smtClean="0"/>
              <a:t> –q </a:t>
            </a:r>
            <a:r>
              <a:rPr lang="en-US" dirty="0" smtClean="0"/>
              <a:t>displays the message queue information in the system</a:t>
            </a:r>
          </a:p>
          <a:p>
            <a:endParaRPr lang="en-US" dirty="0"/>
          </a:p>
          <a:p>
            <a:r>
              <a:rPr lang="en-US" sz="2000" b="1" dirty="0" smtClean="0"/>
              <a:t>Keys	</a:t>
            </a:r>
            <a:r>
              <a:rPr lang="en-US" sz="2000" b="1" dirty="0" err="1" smtClean="0"/>
              <a:t>MsqID</a:t>
            </a:r>
            <a:r>
              <a:rPr lang="en-US" sz="2000" b="1" dirty="0" smtClean="0"/>
              <a:t>	owner	permission	user bytes	messages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35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4869"/>
              </p:ext>
            </p:extLst>
          </p:nvPr>
        </p:nvGraphicFramePr>
        <p:xfrm>
          <a:off x="990600" y="2590800"/>
          <a:ext cx="609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295400" y="25908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2200" y="2362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362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2362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29718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4114800" y="2590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62200" y="3352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1295400" y="31242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75517"/>
              </p:ext>
            </p:extLst>
          </p:nvPr>
        </p:nvGraphicFramePr>
        <p:xfrm>
          <a:off x="6858000" y="2514600"/>
          <a:ext cx="1447800" cy="367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2416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713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8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342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area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2756263" y="2834640"/>
            <a:ext cx="4088674" cy="627017"/>
          </a:xfrm>
          <a:custGeom>
            <a:avLst/>
            <a:gdLst>
              <a:gd name="connsiteX0" fmla="*/ 0 w 4088674"/>
              <a:gd name="connsiteY0" fmla="*/ 0 h 627017"/>
              <a:gd name="connsiteX1" fmla="*/ 195943 w 4088674"/>
              <a:gd name="connsiteY1" fmla="*/ 91440 h 627017"/>
              <a:gd name="connsiteX2" fmla="*/ 274320 w 4088674"/>
              <a:gd name="connsiteY2" fmla="*/ 156754 h 627017"/>
              <a:gd name="connsiteX3" fmla="*/ 391886 w 4088674"/>
              <a:gd name="connsiteY3" fmla="*/ 235131 h 627017"/>
              <a:gd name="connsiteX4" fmla="*/ 483326 w 4088674"/>
              <a:gd name="connsiteY4" fmla="*/ 274320 h 627017"/>
              <a:gd name="connsiteX5" fmla="*/ 692331 w 4088674"/>
              <a:gd name="connsiteY5" fmla="*/ 378823 h 627017"/>
              <a:gd name="connsiteX6" fmla="*/ 809897 w 4088674"/>
              <a:gd name="connsiteY6" fmla="*/ 431074 h 627017"/>
              <a:gd name="connsiteX7" fmla="*/ 953588 w 4088674"/>
              <a:gd name="connsiteY7" fmla="*/ 457200 h 627017"/>
              <a:gd name="connsiteX8" fmla="*/ 1267097 w 4088674"/>
              <a:gd name="connsiteY8" fmla="*/ 509451 h 627017"/>
              <a:gd name="connsiteX9" fmla="*/ 1397726 w 4088674"/>
              <a:gd name="connsiteY9" fmla="*/ 561703 h 627017"/>
              <a:gd name="connsiteX10" fmla="*/ 1789611 w 4088674"/>
              <a:gd name="connsiteY10" fmla="*/ 600891 h 627017"/>
              <a:gd name="connsiteX11" fmla="*/ 2076994 w 4088674"/>
              <a:gd name="connsiteY11" fmla="*/ 627017 h 627017"/>
              <a:gd name="connsiteX12" fmla="*/ 3252651 w 4088674"/>
              <a:gd name="connsiteY12" fmla="*/ 613954 h 627017"/>
              <a:gd name="connsiteX13" fmla="*/ 3304903 w 4088674"/>
              <a:gd name="connsiteY13" fmla="*/ 587829 h 627017"/>
              <a:gd name="connsiteX14" fmla="*/ 3383280 w 4088674"/>
              <a:gd name="connsiteY14" fmla="*/ 574766 h 627017"/>
              <a:gd name="connsiteX15" fmla="*/ 3487783 w 4088674"/>
              <a:gd name="connsiteY15" fmla="*/ 548640 h 627017"/>
              <a:gd name="connsiteX16" fmla="*/ 3827417 w 4088674"/>
              <a:gd name="connsiteY16" fmla="*/ 522514 h 627017"/>
              <a:gd name="connsiteX17" fmla="*/ 3892731 w 4088674"/>
              <a:gd name="connsiteY17" fmla="*/ 496389 h 627017"/>
              <a:gd name="connsiteX18" fmla="*/ 4088674 w 4088674"/>
              <a:gd name="connsiteY18" fmla="*/ 483326 h 62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88674" h="627017">
                <a:moveTo>
                  <a:pt x="0" y="0"/>
                </a:moveTo>
                <a:cubicBezTo>
                  <a:pt x="65314" y="30480"/>
                  <a:pt x="133363" y="55680"/>
                  <a:pt x="195943" y="91440"/>
                </a:cubicBezTo>
                <a:cubicBezTo>
                  <a:pt x="225470" y="108313"/>
                  <a:pt x="246896" y="136643"/>
                  <a:pt x="274320" y="156754"/>
                </a:cubicBezTo>
                <a:cubicBezTo>
                  <a:pt x="312301" y="184606"/>
                  <a:pt x="350836" y="212040"/>
                  <a:pt x="391886" y="235131"/>
                </a:cubicBezTo>
                <a:cubicBezTo>
                  <a:pt x="420789" y="251389"/>
                  <a:pt x="453410" y="260012"/>
                  <a:pt x="483326" y="274320"/>
                </a:cubicBezTo>
                <a:cubicBezTo>
                  <a:pt x="553595" y="307927"/>
                  <a:pt x="621153" y="347188"/>
                  <a:pt x="692331" y="378823"/>
                </a:cubicBezTo>
                <a:cubicBezTo>
                  <a:pt x="731520" y="396240"/>
                  <a:pt x="768821" y="418751"/>
                  <a:pt x="809897" y="431074"/>
                </a:cubicBezTo>
                <a:cubicBezTo>
                  <a:pt x="856526" y="445063"/>
                  <a:pt x="905929" y="447271"/>
                  <a:pt x="953588" y="457200"/>
                </a:cubicBezTo>
                <a:cubicBezTo>
                  <a:pt x="1211666" y="510967"/>
                  <a:pt x="1031279" y="488014"/>
                  <a:pt x="1267097" y="509451"/>
                </a:cubicBezTo>
                <a:cubicBezTo>
                  <a:pt x="1310640" y="526868"/>
                  <a:pt x="1352633" y="548819"/>
                  <a:pt x="1397726" y="561703"/>
                </a:cubicBezTo>
                <a:cubicBezTo>
                  <a:pt x="1529701" y="599411"/>
                  <a:pt x="1651450" y="590782"/>
                  <a:pt x="1789611" y="600891"/>
                </a:cubicBezTo>
                <a:cubicBezTo>
                  <a:pt x="1885544" y="607910"/>
                  <a:pt x="1981200" y="618308"/>
                  <a:pt x="2076994" y="627017"/>
                </a:cubicBezTo>
                <a:cubicBezTo>
                  <a:pt x="2468880" y="622663"/>
                  <a:pt x="2860941" y="626455"/>
                  <a:pt x="3252651" y="613954"/>
                </a:cubicBezTo>
                <a:cubicBezTo>
                  <a:pt x="3272114" y="613333"/>
                  <a:pt x="3286251" y="593424"/>
                  <a:pt x="3304903" y="587829"/>
                </a:cubicBezTo>
                <a:cubicBezTo>
                  <a:pt x="3330272" y="580218"/>
                  <a:pt x="3357382" y="580316"/>
                  <a:pt x="3383280" y="574766"/>
                </a:cubicBezTo>
                <a:cubicBezTo>
                  <a:pt x="3418389" y="567242"/>
                  <a:pt x="3452055" y="552213"/>
                  <a:pt x="3487783" y="548640"/>
                </a:cubicBezTo>
                <a:cubicBezTo>
                  <a:pt x="3687869" y="528631"/>
                  <a:pt x="3574736" y="538307"/>
                  <a:pt x="3827417" y="522514"/>
                </a:cubicBezTo>
                <a:cubicBezTo>
                  <a:pt x="3849188" y="513806"/>
                  <a:pt x="3869570" y="500046"/>
                  <a:pt x="3892731" y="496389"/>
                </a:cubicBezTo>
                <a:cubicBezTo>
                  <a:pt x="3977429" y="483016"/>
                  <a:pt x="4021800" y="483326"/>
                  <a:pt x="4088674" y="483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840480" y="2286000"/>
            <a:ext cx="3124652" cy="447809"/>
          </a:xfrm>
          <a:custGeom>
            <a:avLst/>
            <a:gdLst>
              <a:gd name="connsiteX0" fmla="*/ 0 w 3124652"/>
              <a:gd name="connsiteY0" fmla="*/ 52251 h 447809"/>
              <a:gd name="connsiteX1" fmla="*/ 496389 w 3124652"/>
              <a:gd name="connsiteY1" fmla="*/ 0 h 447809"/>
              <a:gd name="connsiteX2" fmla="*/ 2651760 w 3124652"/>
              <a:gd name="connsiteY2" fmla="*/ 13063 h 447809"/>
              <a:gd name="connsiteX3" fmla="*/ 2704011 w 3124652"/>
              <a:gd name="connsiteY3" fmla="*/ 39189 h 447809"/>
              <a:gd name="connsiteX4" fmla="*/ 2795451 w 3124652"/>
              <a:gd name="connsiteY4" fmla="*/ 65314 h 447809"/>
              <a:gd name="connsiteX5" fmla="*/ 2847703 w 3124652"/>
              <a:gd name="connsiteY5" fmla="*/ 130629 h 447809"/>
              <a:gd name="connsiteX6" fmla="*/ 2899954 w 3124652"/>
              <a:gd name="connsiteY6" fmla="*/ 209006 h 447809"/>
              <a:gd name="connsiteX7" fmla="*/ 2913017 w 3124652"/>
              <a:gd name="connsiteY7" fmla="*/ 248194 h 447809"/>
              <a:gd name="connsiteX8" fmla="*/ 2965269 w 3124652"/>
              <a:gd name="connsiteY8" fmla="*/ 339634 h 447809"/>
              <a:gd name="connsiteX9" fmla="*/ 3082834 w 3124652"/>
              <a:gd name="connsiteY9" fmla="*/ 431074 h 447809"/>
              <a:gd name="connsiteX10" fmla="*/ 3122023 w 3124652"/>
              <a:gd name="connsiteY10" fmla="*/ 444137 h 447809"/>
              <a:gd name="connsiteX11" fmla="*/ 3043646 w 3124652"/>
              <a:gd name="connsiteY11" fmla="*/ 444137 h 44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652" h="447809">
                <a:moveTo>
                  <a:pt x="0" y="52251"/>
                </a:moveTo>
                <a:cubicBezTo>
                  <a:pt x="199828" y="12287"/>
                  <a:pt x="225779" y="1402"/>
                  <a:pt x="496389" y="0"/>
                </a:cubicBezTo>
                <a:lnTo>
                  <a:pt x="2651760" y="13063"/>
                </a:lnTo>
                <a:cubicBezTo>
                  <a:pt x="2669177" y="21772"/>
                  <a:pt x="2686113" y="31518"/>
                  <a:pt x="2704011" y="39189"/>
                </a:cubicBezTo>
                <a:cubicBezTo>
                  <a:pt x="2730239" y="50430"/>
                  <a:pt x="2768947" y="58688"/>
                  <a:pt x="2795451" y="65314"/>
                </a:cubicBezTo>
                <a:cubicBezTo>
                  <a:pt x="2867860" y="113587"/>
                  <a:pt x="2810588" y="63821"/>
                  <a:pt x="2847703" y="130629"/>
                </a:cubicBezTo>
                <a:cubicBezTo>
                  <a:pt x="2862952" y="158077"/>
                  <a:pt x="2890025" y="179218"/>
                  <a:pt x="2899954" y="209006"/>
                </a:cubicBezTo>
                <a:cubicBezTo>
                  <a:pt x="2904308" y="222069"/>
                  <a:pt x="2907593" y="235538"/>
                  <a:pt x="2913017" y="248194"/>
                </a:cubicBezTo>
                <a:cubicBezTo>
                  <a:pt x="2924292" y="274502"/>
                  <a:pt x="2945974" y="316480"/>
                  <a:pt x="2965269" y="339634"/>
                </a:cubicBezTo>
                <a:cubicBezTo>
                  <a:pt x="2991280" y="370847"/>
                  <a:pt x="3049219" y="419869"/>
                  <a:pt x="3082834" y="431074"/>
                </a:cubicBezTo>
                <a:cubicBezTo>
                  <a:pt x="3095897" y="435428"/>
                  <a:pt x="3135086" y="439783"/>
                  <a:pt x="3122023" y="444137"/>
                </a:cubicBezTo>
                <a:cubicBezTo>
                  <a:pt x="3097238" y="452399"/>
                  <a:pt x="3069772" y="444137"/>
                  <a:pt x="3043646" y="4441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911634" y="2847703"/>
            <a:ext cx="2031864" cy="2090132"/>
          </a:xfrm>
          <a:custGeom>
            <a:avLst/>
            <a:gdLst>
              <a:gd name="connsiteX0" fmla="*/ 0 w 2031864"/>
              <a:gd name="connsiteY0" fmla="*/ 0 h 2090132"/>
              <a:gd name="connsiteX1" fmla="*/ 13063 w 2031864"/>
              <a:gd name="connsiteY1" fmla="*/ 65314 h 2090132"/>
              <a:gd name="connsiteX2" fmla="*/ 235132 w 2031864"/>
              <a:gd name="connsiteY2" fmla="*/ 574766 h 2090132"/>
              <a:gd name="connsiteX3" fmla="*/ 378823 w 2031864"/>
              <a:gd name="connsiteY3" fmla="*/ 849086 h 2090132"/>
              <a:gd name="connsiteX4" fmla="*/ 457200 w 2031864"/>
              <a:gd name="connsiteY4" fmla="*/ 927463 h 2090132"/>
              <a:gd name="connsiteX5" fmla="*/ 522515 w 2031864"/>
              <a:gd name="connsiteY5" fmla="*/ 1005840 h 2090132"/>
              <a:gd name="connsiteX6" fmla="*/ 666206 w 2031864"/>
              <a:gd name="connsiteY6" fmla="*/ 1188720 h 2090132"/>
              <a:gd name="connsiteX7" fmla="*/ 953589 w 2031864"/>
              <a:gd name="connsiteY7" fmla="*/ 1397726 h 2090132"/>
              <a:gd name="connsiteX8" fmla="*/ 1071155 w 2031864"/>
              <a:gd name="connsiteY8" fmla="*/ 1463040 h 2090132"/>
              <a:gd name="connsiteX9" fmla="*/ 1227909 w 2031864"/>
              <a:gd name="connsiteY9" fmla="*/ 1554480 h 2090132"/>
              <a:gd name="connsiteX10" fmla="*/ 1319349 w 2031864"/>
              <a:gd name="connsiteY10" fmla="*/ 1606731 h 2090132"/>
              <a:gd name="connsiteX11" fmla="*/ 1358537 w 2031864"/>
              <a:gd name="connsiteY11" fmla="*/ 1645920 h 2090132"/>
              <a:gd name="connsiteX12" fmla="*/ 1397726 w 2031864"/>
              <a:gd name="connsiteY12" fmla="*/ 1658983 h 2090132"/>
              <a:gd name="connsiteX13" fmla="*/ 1463040 w 2031864"/>
              <a:gd name="connsiteY13" fmla="*/ 1685108 h 2090132"/>
              <a:gd name="connsiteX14" fmla="*/ 1502229 w 2031864"/>
              <a:gd name="connsiteY14" fmla="*/ 1698171 h 2090132"/>
              <a:gd name="connsiteX15" fmla="*/ 1567543 w 2031864"/>
              <a:gd name="connsiteY15" fmla="*/ 1737360 h 2090132"/>
              <a:gd name="connsiteX16" fmla="*/ 1632857 w 2031864"/>
              <a:gd name="connsiteY16" fmla="*/ 1763486 h 2090132"/>
              <a:gd name="connsiteX17" fmla="*/ 1698172 w 2031864"/>
              <a:gd name="connsiteY17" fmla="*/ 1815737 h 2090132"/>
              <a:gd name="connsiteX18" fmla="*/ 1776549 w 2031864"/>
              <a:gd name="connsiteY18" fmla="*/ 1854926 h 2090132"/>
              <a:gd name="connsiteX19" fmla="*/ 1841863 w 2031864"/>
              <a:gd name="connsiteY19" fmla="*/ 1894114 h 2090132"/>
              <a:gd name="connsiteX20" fmla="*/ 1894115 w 2031864"/>
              <a:gd name="connsiteY20" fmla="*/ 1933303 h 2090132"/>
              <a:gd name="connsiteX21" fmla="*/ 1946366 w 2031864"/>
              <a:gd name="connsiteY21" fmla="*/ 1946366 h 2090132"/>
              <a:gd name="connsiteX22" fmla="*/ 1985555 w 2031864"/>
              <a:gd name="connsiteY22" fmla="*/ 2050868 h 2090132"/>
              <a:gd name="connsiteX23" fmla="*/ 1946366 w 2031864"/>
              <a:gd name="connsiteY23" fmla="*/ 2090057 h 20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31864" h="2090132">
                <a:moveTo>
                  <a:pt x="0" y="0"/>
                </a:moveTo>
                <a:cubicBezTo>
                  <a:pt x="4354" y="21771"/>
                  <a:pt x="6042" y="44251"/>
                  <a:pt x="13063" y="65314"/>
                </a:cubicBezTo>
                <a:cubicBezTo>
                  <a:pt x="90304" y="297038"/>
                  <a:pt x="119188" y="328385"/>
                  <a:pt x="235132" y="574766"/>
                </a:cubicBezTo>
                <a:cubicBezTo>
                  <a:pt x="283635" y="677835"/>
                  <a:pt x="309882" y="757165"/>
                  <a:pt x="378823" y="849086"/>
                </a:cubicBezTo>
                <a:cubicBezTo>
                  <a:pt x="400991" y="878644"/>
                  <a:pt x="432234" y="900227"/>
                  <a:pt x="457200" y="927463"/>
                </a:cubicBezTo>
                <a:cubicBezTo>
                  <a:pt x="480180" y="952532"/>
                  <a:pt x="501780" y="978884"/>
                  <a:pt x="522515" y="1005840"/>
                </a:cubicBezTo>
                <a:cubicBezTo>
                  <a:pt x="575621" y="1074877"/>
                  <a:pt x="601544" y="1127862"/>
                  <a:pt x="666206" y="1188720"/>
                </a:cubicBezTo>
                <a:cubicBezTo>
                  <a:pt x="860054" y="1371166"/>
                  <a:pt x="751983" y="1246522"/>
                  <a:pt x="953589" y="1397726"/>
                </a:cubicBezTo>
                <a:cubicBezTo>
                  <a:pt x="1024599" y="1450983"/>
                  <a:pt x="985626" y="1428828"/>
                  <a:pt x="1071155" y="1463040"/>
                </a:cubicBezTo>
                <a:cubicBezTo>
                  <a:pt x="1279991" y="1637070"/>
                  <a:pt x="1028758" y="1443840"/>
                  <a:pt x="1227909" y="1554480"/>
                </a:cubicBezTo>
                <a:cubicBezTo>
                  <a:pt x="1355258" y="1625229"/>
                  <a:pt x="1175834" y="1570852"/>
                  <a:pt x="1319349" y="1606731"/>
                </a:cubicBezTo>
                <a:cubicBezTo>
                  <a:pt x="1332412" y="1619794"/>
                  <a:pt x="1343166" y="1635673"/>
                  <a:pt x="1358537" y="1645920"/>
                </a:cubicBezTo>
                <a:cubicBezTo>
                  <a:pt x="1369994" y="1653558"/>
                  <a:pt x="1384833" y="1654148"/>
                  <a:pt x="1397726" y="1658983"/>
                </a:cubicBezTo>
                <a:cubicBezTo>
                  <a:pt x="1419681" y="1667216"/>
                  <a:pt x="1441085" y="1676875"/>
                  <a:pt x="1463040" y="1685108"/>
                </a:cubicBezTo>
                <a:cubicBezTo>
                  <a:pt x="1475933" y="1689943"/>
                  <a:pt x="1489913" y="1692013"/>
                  <a:pt x="1502229" y="1698171"/>
                </a:cubicBezTo>
                <a:cubicBezTo>
                  <a:pt x="1524938" y="1709526"/>
                  <a:pt x="1544834" y="1726005"/>
                  <a:pt x="1567543" y="1737360"/>
                </a:cubicBezTo>
                <a:cubicBezTo>
                  <a:pt x="1588516" y="1747847"/>
                  <a:pt x="1612750" y="1751422"/>
                  <a:pt x="1632857" y="1763486"/>
                </a:cubicBezTo>
                <a:cubicBezTo>
                  <a:pt x="1656765" y="1777831"/>
                  <a:pt x="1674650" y="1800768"/>
                  <a:pt x="1698172" y="1815737"/>
                </a:cubicBezTo>
                <a:cubicBezTo>
                  <a:pt x="1722815" y="1831419"/>
                  <a:pt x="1750906" y="1840939"/>
                  <a:pt x="1776549" y="1854926"/>
                </a:cubicBezTo>
                <a:cubicBezTo>
                  <a:pt x="1798838" y="1867084"/>
                  <a:pt x="1820738" y="1880031"/>
                  <a:pt x="1841863" y="1894114"/>
                </a:cubicBezTo>
                <a:cubicBezTo>
                  <a:pt x="1859978" y="1906191"/>
                  <a:pt x="1874642" y="1923566"/>
                  <a:pt x="1894115" y="1933303"/>
                </a:cubicBezTo>
                <a:cubicBezTo>
                  <a:pt x="1910173" y="1941332"/>
                  <a:pt x="1928949" y="1942012"/>
                  <a:pt x="1946366" y="1946366"/>
                </a:cubicBezTo>
                <a:cubicBezTo>
                  <a:pt x="2063274" y="2063274"/>
                  <a:pt x="2043830" y="1992593"/>
                  <a:pt x="1985555" y="2050868"/>
                </a:cubicBezTo>
                <a:cubicBezTo>
                  <a:pt x="1942743" y="2093680"/>
                  <a:pt x="1979087" y="2090057"/>
                  <a:pt x="1946366" y="2090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978331" y="3657600"/>
            <a:ext cx="3892732" cy="2181497"/>
          </a:xfrm>
          <a:custGeom>
            <a:avLst/>
            <a:gdLst>
              <a:gd name="connsiteX0" fmla="*/ 0 w 3892732"/>
              <a:gd name="connsiteY0" fmla="*/ 0 h 2181497"/>
              <a:gd name="connsiteX1" fmla="*/ 143692 w 3892732"/>
              <a:gd name="connsiteY1" fmla="*/ 104503 h 2181497"/>
              <a:gd name="connsiteX2" fmla="*/ 313509 w 3892732"/>
              <a:gd name="connsiteY2" fmla="*/ 222069 h 2181497"/>
              <a:gd name="connsiteX3" fmla="*/ 444138 w 3892732"/>
              <a:gd name="connsiteY3" fmla="*/ 300446 h 2181497"/>
              <a:gd name="connsiteX4" fmla="*/ 653143 w 3892732"/>
              <a:gd name="connsiteY4" fmla="*/ 444137 h 2181497"/>
              <a:gd name="connsiteX5" fmla="*/ 692332 w 3892732"/>
              <a:gd name="connsiteY5" fmla="*/ 470263 h 2181497"/>
              <a:gd name="connsiteX6" fmla="*/ 849086 w 3892732"/>
              <a:gd name="connsiteY6" fmla="*/ 548640 h 2181497"/>
              <a:gd name="connsiteX7" fmla="*/ 1058092 w 3892732"/>
              <a:gd name="connsiteY7" fmla="*/ 666206 h 2181497"/>
              <a:gd name="connsiteX8" fmla="*/ 1240972 w 3892732"/>
              <a:gd name="connsiteY8" fmla="*/ 731520 h 2181497"/>
              <a:gd name="connsiteX9" fmla="*/ 1319349 w 3892732"/>
              <a:gd name="connsiteY9" fmla="*/ 757646 h 2181497"/>
              <a:gd name="connsiteX10" fmla="*/ 1397726 w 3892732"/>
              <a:gd name="connsiteY10" fmla="*/ 796834 h 2181497"/>
              <a:gd name="connsiteX11" fmla="*/ 1463040 w 3892732"/>
              <a:gd name="connsiteY11" fmla="*/ 822960 h 2181497"/>
              <a:gd name="connsiteX12" fmla="*/ 1606732 w 3892732"/>
              <a:gd name="connsiteY12" fmla="*/ 901337 h 2181497"/>
              <a:gd name="connsiteX13" fmla="*/ 1711235 w 3892732"/>
              <a:gd name="connsiteY13" fmla="*/ 927463 h 2181497"/>
              <a:gd name="connsiteX14" fmla="*/ 1867989 w 3892732"/>
              <a:gd name="connsiteY14" fmla="*/ 1005840 h 2181497"/>
              <a:gd name="connsiteX15" fmla="*/ 2076995 w 3892732"/>
              <a:gd name="connsiteY15" fmla="*/ 1110343 h 2181497"/>
              <a:gd name="connsiteX16" fmla="*/ 2155372 w 3892732"/>
              <a:gd name="connsiteY16" fmla="*/ 1149531 h 2181497"/>
              <a:gd name="connsiteX17" fmla="*/ 2364378 w 3892732"/>
              <a:gd name="connsiteY17" fmla="*/ 1254034 h 2181497"/>
              <a:gd name="connsiteX18" fmla="*/ 2442755 w 3892732"/>
              <a:gd name="connsiteY18" fmla="*/ 1293223 h 2181497"/>
              <a:gd name="connsiteX19" fmla="*/ 2508069 w 3892732"/>
              <a:gd name="connsiteY19" fmla="*/ 1332411 h 2181497"/>
              <a:gd name="connsiteX20" fmla="*/ 2560320 w 3892732"/>
              <a:gd name="connsiteY20" fmla="*/ 1345474 h 2181497"/>
              <a:gd name="connsiteX21" fmla="*/ 2704012 w 3892732"/>
              <a:gd name="connsiteY21" fmla="*/ 1410789 h 2181497"/>
              <a:gd name="connsiteX22" fmla="*/ 2782389 w 3892732"/>
              <a:gd name="connsiteY22" fmla="*/ 1449977 h 2181497"/>
              <a:gd name="connsiteX23" fmla="*/ 2821578 w 3892732"/>
              <a:gd name="connsiteY23" fmla="*/ 1463040 h 2181497"/>
              <a:gd name="connsiteX24" fmla="*/ 2926080 w 3892732"/>
              <a:gd name="connsiteY24" fmla="*/ 1528354 h 2181497"/>
              <a:gd name="connsiteX25" fmla="*/ 2965269 w 3892732"/>
              <a:gd name="connsiteY25" fmla="*/ 1554480 h 2181497"/>
              <a:gd name="connsiteX26" fmla="*/ 3082835 w 3892732"/>
              <a:gd name="connsiteY26" fmla="*/ 1567543 h 2181497"/>
              <a:gd name="connsiteX27" fmla="*/ 3135086 w 3892732"/>
              <a:gd name="connsiteY27" fmla="*/ 1580606 h 2181497"/>
              <a:gd name="connsiteX28" fmla="*/ 3200400 w 3892732"/>
              <a:gd name="connsiteY28" fmla="*/ 1619794 h 2181497"/>
              <a:gd name="connsiteX29" fmla="*/ 3278778 w 3892732"/>
              <a:gd name="connsiteY29" fmla="*/ 1632857 h 2181497"/>
              <a:gd name="connsiteX30" fmla="*/ 3344092 w 3892732"/>
              <a:gd name="connsiteY30" fmla="*/ 1672046 h 2181497"/>
              <a:gd name="connsiteX31" fmla="*/ 3383280 w 3892732"/>
              <a:gd name="connsiteY31" fmla="*/ 1685109 h 2181497"/>
              <a:gd name="connsiteX32" fmla="*/ 3474720 w 3892732"/>
              <a:gd name="connsiteY32" fmla="*/ 1711234 h 2181497"/>
              <a:gd name="connsiteX33" fmla="*/ 3592286 w 3892732"/>
              <a:gd name="connsiteY33" fmla="*/ 1750423 h 2181497"/>
              <a:gd name="connsiteX34" fmla="*/ 3644538 w 3892732"/>
              <a:gd name="connsiteY34" fmla="*/ 1789611 h 2181497"/>
              <a:gd name="connsiteX35" fmla="*/ 3696789 w 3892732"/>
              <a:gd name="connsiteY35" fmla="*/ 1815737 h 2181497"/>
              <a:gd name="connsiteX36" fmla="*/ 3775166 w 3892732"/>
              <a:gd name="connsiteY36" fmla="*/ 1867989 h 2181497"/>
              <a:gd name="connsiteX37" fmla="*/ 3788229 w 3892732"/>
              <a:gd name="connsiteY37" fmla="*/ 1907177 h 2181497"/>
              <a:gd name="connsiteX38" fmla="*/ 3814355 w 3892732"/>
              <a:gd name="connsiteY38" fmla="*/ 1946366 h 2181497"/>
              <a:gd name="connsiteX39" fmla="*/ 3827418 w 3892732"/>
              <a:gd name="connsiteY39" fmla="*/ 2024743 h 2181497"/>
              <a:gd name="connsiteX40" fmla="*/ 3853543 w 3892732"/>
              <a:gd name="connsiteY40" fmla="*/ 2129246 h 2181497"/>
              <a:gd name="connsiteX41" fmla="*/ 3892732 w 3892732"/>
              <a:gd name="connsiteY41" fmla="*/ 2181497 h 218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892732" h="2181497">
                <a:moveTo>
                  <a:pt x="0" y="0"/>
                </a:moveTo>
                <a:cubicBezTo>
                  <a:pt x="148503" y="123750"/>
                  <a:pt x="11425" y="16324"/>
                  <a:pt x="143692" y="104503"/>
                </a:cubicBezTo>
                <a:cubicBezTo>
                  <a:pt x="200976" y="142693"/>
                  <a:pt x="254473" y="186647"/>
                  <a:pt x="313509" y="222069"/>
                </a:cubicBezTo>
                <a:cubicBezTo>
                  <a:pt x="357052" y="248195"/>
                  <a:pt x="405128" y="267938"/>
                  <a:pt x="444138" y="300446"/>
                </a:cubicBezTo>
                <a:cubicBezTo>
                  <a:pt x="604330" y="433939"/>
                  <a:pt x="429438" y="295001"/>
                  <a:pt x="653143" y="444137"/>
                </a:cubicBezTo>
                <a:cubicBezTo>
                  <a:pt x="666206" y="452846"/>
                  <a:pt x="678479" y="462875"/>
                  <a:pt x="692332" y="470263"/>
                </a:cubicBezTo>
                <a:cubicBezTo>
                  <a:pt x="743878" y="497754"/>
                  <a:pt x="800479" y="516235"/>
                  <a:pt x="849086" y="548640"/>
                </a:cubicBezTo>
                <a:cubicBezTo>
                  <a:pt x="916783" y="593771"/>
                  <a:pt x="978740" y="639756"/>
                  <a:pt x="1058092" y="666206"/>
                </a:cubicBezTo>
                <a:cubicBezTo>
                  <a:pt x="1244056" y="728193"/>
                  <a:pt x="1013020" y="650108"/>
                  <a:pt x="1240972" y="731520"/>
                </a:cubicBezTo>
                <a:cubicBezTo>
                  <a:pt x="1266907" y="740782"/>
                  <a:pt x="1293928" y="747054"/>
                  <a:pt x="1319349" y="757646"/>
                </a:cubicBezTo>
                <a:cubicBezTo>
                  <a:pt x="1346311" y="768880"/>
                  <a:pt x="1371135" y="784747"/>
                  <a:pt x="1397726" y="796834"/>
                </a:cubicBezTo>
                <a:cubicBezTo>
                  <a:pt x="1419073" y="806537"/>
                  <a:pt x="1442067" y="812473"/>
                  <a:pt x="1463040" y="822960"/>
                </a:cubicBezTo>
                <a:cubicBezTo>
                  <a:pt x="1528788" y="855834"/>
                  <a:pt x="1533962" y="875348"/>
                  <a:pt x="1606732" y="901337"/>
                </a:cubicBezTo>
                <a:cubicBezTo>
                  <a:pt x="1640547" y="913414"/>
                  <a:pt x="1676401" y="918754"/>
                  <a:pt x="1711235" y="927463"/>
                </a:cubicBezTo>
                <a:cubicBezTo>
                  <a:pt x="1940300" y="1058356"/>
                  <a:pt x="1691753" y="921918"/>
                  <a:pt x="1867989" y="1005840"/>
                </a:cubicBezTo>
                <a:cubicBezTo>
                  <a:pt x="1938315" y="1039328"/>
                  <a:pt x="2007326" y="1075509"/>
                  <a:pt x="2076995" y="1110343"/>
                </a:cubicBezTo>
                <a:cubicBezTo>
                  <a:pt x="2103121" y="1123406"/>
                  <a:pt x="2130603" y="1134050"/>
                  <a:pt x="2155372" y="1149531"/>
                </a:cubicBezTo>
                <a:cubicBezTo>
                  <a:pt x="2334478" y="1261473"/>
                  <a:pt x="2182419" y="1176052"/>
                  <a:pt x="2364378" y="1254034"/>
                </a:cubicBezTo>
                <a:cubicBezTo>
                  <a:pt x="2391226" y="1265540"/>
                  <a:pt x="2417112" y="1279236"/>
                  <a:pt x="2442755" y="1293223"/>
                </a:cubicBezTo>
                <a:cubicBezTo>
                  <a:pt x="2465044" y="1305381"/>
                  <a:pt x="2484868" y="1322099"/>
                  <a:pt x="2508069" y="1332411"/>
                </a:cubicBezTo>
                <a:cubicBezTo>
                  <a:pt x="2524475" y="1339702"/>
                  <a:pt x="2542903" y="1341120"/>
                  <a:pt x="2560320" y="1345474"/>
                </a:cubicBezTo>
                <a:cubicBezTo>
                  <a:pt x="2730562" y="1458969"/>
                  <a:pt x="2556014" y="1356972"/>
                  <a:pt x="2704012" y="1410789"/>
                </a:cubicBezTo>
                <a:cubicBezTo>
                  <a:pt x="2731463" y="1420771"/>
                  <a:pt x="2755697" y="1438114"/>
                  <a:pt x="2782389" y="1449977"/>
                </a:cubicBezTo>
                <a:cubicBezTo>
                  <a:pt x="2794972" y="1455569"/>
                  <a:pt x="2808515" y="1458686"/>
                  <a:pt x="2821578" y="1463040"/>
                </a:cubicBezTo>
                <a:cubicBezTo>
                  <a:pt x="2921482" y="1537970"/>
                  <a:pt x="2825667" y="1470976"/>
                  <a:pt x="2926080" y="1528354"/>
                </a:cubicBezTo>
                <a:cubicBezTo>
                  <a:pt x="2939711" y="1536143"/>
                  <a:pt x="2950038" y="1550672"/>
                  <a:pt x="2965269" y="1554480"/>
                </a:cubicBezTo>
                <a:cubicBezTo>
                  <a:pt x="3003522" y="1564043"/>
                  <a:pt x="3043646" y="1563189"/>
                  <a:pt x="3082835" y="1567543"/>
                </a:cubicBezTo>
                <a:cubicBezTo>
                  <a:pt x="3100252" y="1571897"/>
                  <a:pt x="3118680" y="1573315"/>
                  <a:pt x="3135086" y="1580606"/>
                </a:cubicBezTo>
                <a:cubicBezTo>
                  <a:pt x="3158287" y="1590918"/>
                  <a:pt x="3176539" y="1611117"/>
                  <a:pt x="3200400" y="1619794"/>
                </a:cubicBezTo>
                <a:cubicBezTo>
                  <a:pt x="3225292" y="1628845"/>
                  <a:pt x="3252652" y="1628503"/>
                  <a:pt x="3278778" y="1632857"/>
                </a:cubicBezTo>
                <a:cubicBezTo>
                  <a:pt x="3300549" y="1645920"/>
                  <a:pt x="3321383" y="1660691"/>
                  <a:pt x="3344092" y="1672046"/>
                </a:cubicBezTo>
                <a:cubicBezTo>
                  <a:pt x="3356408" y="1678204"/>
                  <a:pt x="3370091" y="1681152"/>
                  <a:pt x="3383280" y="1685109"/>
                </a:cubicBezTo>
                <a:cubicBezTo>
                  <a:pt x="3413643" y="1694218"/>
                  <a:pt x="3444463" y="1701779"/>
                  <a:pt x="3474720" y="1711234"/>
                </a:cubicBezTo>
                <a:cubicBezTo>
                  <a:pt x="3514148" y="1723555"/>
                  <a:pt x="3592286" y="1750423"/>
                  <a:pt x="3592286" y="1750423"/>
                </a:cubicBezTo>
                <a:cubicBezTo>
                  <a:pt x="3609703" y="1763486"/>
                  <a:pt x="3626076" y="1778072"/>
                  <a:pt x="3644538" y="1789611"/>
                </a:cubicBezTo>
                <a:cubicBezTo>
                  <a:pt x="3661051" y="1799932"/>
                  <a:pt x="3680943" y="1804419"/>
                  <a:pt x="3696789" y="1815737"/>
                </a:cubicBezTo>
                <a:cubicBezTo>
                  <a:pt x="3782407" y="1876894"/>
                  <a:pt x="3691103" y="1839967"/>
                  <a:pt x="3775166" y="1867989"/>
                </a:cubicBezTo>
                <a:cubicBezTo>
                  <a:pt x="3779520" y="1881052"/>
                  <a:pt x="3782071" y="1894861"/>
                  <a:pt x="3788229" y="1907177"/>
                </a:cubicBezTo>
                <a:cubicBezTo>
                  <a:pt x="3795250" y="1921219"/>
                  <a:pt x="3809390" y="1931472"/>
                  <a:pt x="3814355" y="1946366"/>
                </a:cubicBezTo>
                <a:cubicBezTo>
                  <a:pt x="3822731" y="1971493"/>
                  <a:pt x="3822680" y="1998684"/>
                  <a:pt x="3827418" y="2024743"/>
                </a:cubicBezTo>
                <a:cubicBezTo>
                  <a:pt x="3831677" y="2048168"/>
                  <a:pt x="3840593" y="2103347"/>
                  <a:pt x="3853543" y="2129246"/>
                </a:cubicBezTo>
                <a:cubicBezTo>
                  <a:pt x="3868313" y="2158786"/>
                  <a:pt x="3874362" y="2163127"/>
                  <a:pt x="3892732" y="21814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8200" y="1981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 headers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56263" y="1752600"/>
            <a:ext cx="24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headers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26275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2983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3364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08448" cy="505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Kernel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541226" cy="386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5867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586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msqid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/* one </a:t>
            </a:r>
            <a:r>
              <a:rPr lang="en-US" sz="1400" dirty="0" err="1" smtClean="0"/>
              <a:t>msqid</a:t>
            </a:r>
            <a:r>
              <a:rPr lang="en-US" sz="1400" dirty="0" smtClean="0"/>
              <a:t> structure for each queue on the system */</a:t>
            </a:r>
          </a:p>
          <a:p>
            <a:pPr marL="0" indent="0">
              <a:buNone/>
            </a:pPr>
            <a:r>
              <a:rPr lang="en-US" sz="1500" dirty="0" err="1" smtClean="0"/>
              <a:t>struct</a:t>
            </a:r>
            <a:r>
              <a:rPr lang="en-US" sz="1500" dirty="0" smtClean="0"/>
              <a:t> </a:t>
            </a:r>
            <a:r>
              <a:rPr lang="en-US" sz="1500" dirty="0" err="1" smtClean="0"/>
              <a:t>msqid_ds</a:t>
            </a:r>
            <a:r>
              <a:rPr lang="en-US" sz="1500" dirty="0" smtClean="0"/>
              <a:t> {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struct</a:t>
            </a:r>
            <a:r>
              <a:rPr lang="en-US" sz="1500" dirty="0" smtClean="0"/>
              <a:t> </a:t>
            </a:r>
            <a:r>
              <a:rPr lang="en-US" sz="1500" dirty="0" err="1" smtClean="0"/>
              <a:t>ipc_perm</a:t>
            </a:r>
            <a:r>
              <a:rPr lang="en-US" sz="1500" dirty="0" smtClean="0"/>
              <a:t> </a:t>
            </a:r>
            <a:r>
              <a:rPr lang="en-US" sz="1500" dirty="0" err="1" smtClean="0"/>
              <a:t>msg_perm</a:t>
            </a:r>
            <a:r>
              <a:rPr lang="en-US" sz="1500" dirty="0" smtClean="0"/>
              <a:t>;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struct</a:t>
            </a:r>
            <a:r>
              <a:rPr lang="en-US" sz="1500" dirty="0" smtClean="0"/>
              <a:t> </a:t>
            </a:r>
            <a:r>
              <a:rPr lang="en-US" sz="1500" dirty="0" err="1" smtClean="0"/>
              <a:t>msg</a:t>
            </a:r>
            <a:r>
              <a:rPr lang="en-US" sz="1500" dirty="0" smtClean="0"/>
              <a:t> *</a:t>
            </a:r>
            <a:r>
              <a:rPr lang="en-US" sz="1500" dirty="0" err="1" smtClean="0"/>
              <a:t>msg_first</a:t>
            </a:r>
            <a:r>
              <a:rPr lang="en-US" sz="1500" dirty="0" smtClean="0"/>
              <a:t>;  /* first message on queue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struct</a:t>
            </a:r>
            <a:r>
              <a:rPr lang="en-US" sz="1500" dirty="0" smtClean="0"/>
              <a:t> </a:t>
            </a:r>
            <a:r>
              <a:rPr lang="en-US" sz="1500" dirty="0" err="1" smtClean="0"/>
              <a:t>msg</a:t>
            </a:r>
            <a:r>
              <a:rPr lang="en-US" sz="1500" dirty="0" smtClean="0"/>
              <a:t> *</a:t>
            </a:r>
            <a:r>
              <a:rPr lang="en-US" sz="1500" dirty="0" err="1" smtClean="0"/>
              <a:t>msg_last</a:t>
            </a:r>
            <a:r>
              <a:rPr lang="en-US" sz="1500" dirty="0" smtClean="0"/>
              <a:t>;   /* last message in queue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time_t</a:t>
            </a:r>
            <a:r>
              <a:rPr lang="en-US" sz="1500" dirty="0" smtClean="0"/>
              <a:t> </a:t>
            </a:r>
            <a:r>
              <a:rPr lang="en-US" sz="1500" dirty="0" err="1" smtClean="0"/>
              <a:t>msg_stime</a:t>
            </a:r>
            <a:r>
              <a:rPr lang="en-US" sz="1500" dirty="0" smtClean="0"/>
              <a:t>;       /* last </a:t>
            </a:r>
            <a:r>
              <a:rPr lang="en-US" sz="1500" dirty="0" err="1" smtClean="0"/>
              <a:t>msgsnd</a:t>
            </a:r>
            <a:r>
              <a:rPr lang="en-US" sz="1500" dirty="0" smtClean="0"/>
              <a:t> time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time_t</a:t>
            </a:r>
            <a:r>
              <a:rPr lang="en-US" sz="1500" dirty="0" smtClean="0"/>
              <a:t> </a:t>
            </a:r>
            <a:r>
              <a:rPr lang="en-US" sz="1500" dirty="0" err="1" smtClean="0"/>
              <a:t>msg_rtime</a:t>
            </a:r>
            <a:r>
              <a:rPr lang="en-US" sz="1500" dirty="0" smtClean="0"/>
              <a:t>;       /* last </a:t>
            </a:r>
            <a:r>
              <a:rPr lang="en-US" sz="1500" dirty="0" err="1" smtClean="0"/>
              <a:t>msgrcv</a:t>
            </a:r>
            <a:r>
              <a:rPr lang="en-US" sz="1500" dirty="0" smtClean="0"/>
              <a:t> time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time_t</a:t>
            </a:r>
            <a:r>
              <a:rPr lang="en-US" sz="1500" dirty="0" smtClean="0"/>
              <a:t> </a:t>
            </a:r>
            <a:r>
              <a:rPr lang="en-US" sz="1500" dirty="0" err="1" smtClean="0"/>
              <a:t>msg_ctime</a:t>
            </a:r>
            <a:r>
              <a:rPr lang="en-US" sz="1500" dirty="0" smtClean="0"/>
              <a:t>;       /* last change time */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</a:t>
            </a:r>
            <a:r>
              <a:rPr lang="en-US" sz="1500" dirty="0" err="1" smtClean="0"/>
              <a:t>ushort</a:t>
            </a:r>
            <a:r>
              <a:rPr lang="en-US" sz="1500" dirty="0" smtClean="0"/>
              <a:t> </a:t>
            </a:r>
            <a:r>
              <a:rPr lang="en-US" sz="1500" dirty="0" err="1" smtClean="0"/>
              <a:t>msg_cbytes</a:t>
            </a:r>
            <a:r>
              <a:rPr lang="en-US" sz="1500" dirty="0" smtClean="0"/>
              <a:t>;    /*current number of bytes*/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ushort</a:t>
            </a:r>
            <a:r>
              <a:rPr lang="en-US" sz="1500" dirty="0" smtClean="0"/>
              <a:t> </a:t>
            </a:r>
            <a:r>
              <a:rPr lang="en-US" sz="1500" dirty="0" err="1" smtClean="0"/>
              <a:t>msg_qnum</a:t>
            </a:r>
            <a:r>
              <a:rPr lang="en-US" sz="1500" dirty="0" smtClean="0"/>
              <a:t>;     /*current number of messages*/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ushort</a:t>
            </a:r>
            <a:r>
              <a:rPr lang="en-US" sz="1500" dirty="0" smtClean="0"/>
              <a:t> </a:t>
            </a:r>
            <a:r>
              <a:rPr lang="en-US" sz="1500" dirty="0" err="1" smtClean="0"/>
              <a:t>msg_qbytes</a:t>
            </a:r>
            <a:r>
              <a:rPr lang="en-US" sz="1500" dirty="0" smtClean="0"/>
              <a:t>;      /* max number of bytes on queue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ushort</a:t>
            </a:r>
            <a:r>
              <a:rPr lang="en-US" sz="1500" dirty="0" smtClean="0"/>
              <a:t> </a:t>
            </a:r>
            <a:r>
              <a:rPr lang="en-US" sz="1500" dirty="0" err="1" smtClean="0"/>
              <a:t>msg_lspid</a:t>
            </a:r>
            <a:r>
              <a:rPr lang="en-US" sz="1500" dirty="0" smtClean="0"/>
              <a:t>;       /* </a:t>
            </a:r>
            <a:r>
              <a:rPr lang="en-US" sz="1500" dirty="0" err="1" smtClean="0"/>
              <a:t>pid</a:t>
            </a:r>
            <a:r>
              <a:rPr lang="en-US" sz="1500" dirty="0" smtClean="0"/>
              <a:t> of last </a:t>
            </a:r>
            <a:r>
              <a:rPr lang="en-US" sz="1500" dirty="0" err="1" smtClean="0"/>
              <a:t>msgsnd</a:t>
            </a:r>
            <a:r>
              <a:rPr lang="en-US" sz="1500" dirty="0" smtClean="0"/>
              <a:t>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ushort</a:t>
            </a:r>
            <a:r>
              <a:rPr lang="en-US" sz="1500" dirty="0" smtClean="0"/>
              <a:t> </a:t>
            </a:r>
            <a:r>
              <a:rPr lang="en-US" sz="1500" dirty="0" err="1" smtClean="0"/>
              <a:t>msg_lrpid</a:t>
            </a:r>
            <a:r>
              <a:rPr lang="en-US" sz="1500" dirty="0" smtClean="0"/>
              <a:t>;       /* last receive </a:t>
            </a:r>
            <a:r>
              <a:rPr lang="en-US" sz="1500" dirty="0" err="1" smtClean="0"/>
              <a:t>pid</a:t>
            </a:r>
            <a:r>
              <a:rPr lang="en-US" sz="1500" dirty="0" smtClean="0"/>
              <a:t> */</a:t>
            </a:r>
          </a:p>
          <a:p>
            <a:pPr marL="0" indent="0">
              <a:buNone/>
            </a:pPr>
            <a:r>
              <a:rPr lang="en-US" sz="1500" dirty="0" smtClean="0"/>
              <a:t>};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4267200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ipc_perm</a:t>
            </a:r>
            <a:r>
              <a:rPr lang="en-US" dirty="0" smtClean="0"/>
              <a:t> { </a:t>
            </a:r>
          </a:p>
          <a:p>
            <a:r>
              <a:rPr lang="en-US" dirty="0" err="1" smtClean="0"/>
              <a:t>key_t</a:t>
            </a:r>
            <a:r>
              <a:rPr lang="en-US" dirty="0" smtClean="0"/>
              <a:t> key;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; /* user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gid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cuid</a:t>
            </a:r>
            <a:r>
              <a:rPr lang="en-US" dirty="0" smtClean="0"/>
              <a:t>; /* creator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cgid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mode; /* access modes see mode flags below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; /* slot usage sequence number */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*</a:t>
            </a:r>
            <a:r>
              <a:rPr lang="en-US" dirty="0" err="1" smtClean="0"/>
              <a:t>msg_next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long </a:t>
            </a:r>
            <a:r>
              <a:rPr lang="en-US" dirty="0" err="1" smtClean="0"/>
              <a:t>msg_type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short </a:t>
            </a:r>
            <a:r>
              <a:rPr lang="en-US" dirty="0" err="1" smtClean="0"/>
              <a:t>msg_ts</a:t>
            </a:r>
            <a:r>
              <a:rPr lang="en-US" dirty="0" smtClean="0"/>
              <a:t>        //test size</a:t>
            </a:r>
          </a:p>
          <a:p>
            <a:pPr marL="457200" lvl="1" indent="0">
              <a:buNone/>
            </a:pPr>
            <a:r>
              <a:rPr lang="en-US" dirty="0" smtClean="0"/>
              <a:t>     short </a:t>
            </a:r>
            <a:r>
              <a:rPr lang="en-US" dirty="0" err="1" smtClean="0"/>
              <a:t>msg_spot</a:t>
            </a:r>
            <a:r>
              <a:rPr lang="en-US" dirty="0" smtClean="0"/>
              <a:t>	//map address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Display state of a </a:t>
            </a:r>
            <a:r>
              <a:rPr lang="en-US" sz="2000" dirty="0" err="1" smtClean="0"/>
              <a:t>msg</a:t>
            </a:r>
            <a:r>
              <a:rPr lang="en-US" sz="2000" dirty="0" smtClean="0"/>
              <a:t> queue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Set the parameters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Remove the </a:t>
            </a:r>
            <a:r>
              <a:rPr lang="en-US" sz="2000" dirty="0" err="1" smtClean="0"/>
              <a:t>msg</a:t>
            </a:r>
            <a:r>
              <a:rPr lang="en-US" sz="2000" dirty="0" smtClean="0"/>
              <a:t> queue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msgctl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msqid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cmd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msqid_ds</a:t>
            </a:r>
            <a:r>
              <a:rPr lang="en-US" sz="2000" b="1" dirty="0" smtClean="0"/>
              <a:t> *</a:t>
            </a:r>
            <a:r>
              <a:rPr lang="en-US" sz="2000" b="1" dirty="0" err="1" smtClean="0"/>
              <a:t>buf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76400" y="3352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3733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ID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24200" y="3352800"/>
            <a:ext cx="76200" cy="750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0800" y="4267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IPC_STAT: status of the queue</a:t>
            </a:r>
          </a:p>
          <a:p>
            <a:r>
              <a:rPr lang="en-US" dirty="0" smtClean="0"/>
              <a:t>IPC_SET: sets parameters</a:t>
            </a:r>
          </a:p>
          <a:p>
            <a:r>
              <a:rPr lang="en-US" dirty="0" smtClean="0"/>
              <a:t>IPC_RMID: removes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38800" y="3352800"/>
            <a:ext cx="914400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4267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Displays/sets the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715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ipcrm</a:t>
            </a:r>
            <a:r>
              <a:rPr lang="en-US" dirty="0" smtClean="0"/>
              <a:t> –q &lt;id&gt;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qid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msqid_ds</a:t>
            </a:r>
            <a:r>
              <a:rPr lang="en-US" sz="1600" dirty="0"/>
              <a:t> </a:t>
            </a:r>
            <a:r>
              <a:rPr lang="en-US" sz="1600" dirty="0" err="1"/>
              <a:t>qstat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qid</a:t>
            </a:r>
            <a:r>
              <a:rPr lang="en-US" sz="1600" dirty="0"/>
              <a:t>=</a:t>
            </a:r>
            <a:r>
              <a:rPr lang="en-US" sz="1600" dirty="0" err="1"/>
              <a:t>msgget</a:t>
            </a:r>
            <a:r>
              <a:rPr lang="en-US" sz="1600" dirty="0"/>
              <a:t>((</a:t>
            </a:r>
            <a:r>
              <a:rPr lang="en-US" sz="1600" dirty="0" err="1"/>
              <a:t>key_t</a:t>
            </a:r>
            <a:r>
              <a:rPr lang="en-US" sz="1600" dirty="0"/>
              <a:t>)131,IPC_CREAT);</a:t>
            </a:r>
          </a:p>
          <a:p>
            <a:pPr marL="0" indent="0">
              <a:buNone/>
            </a:pPr>
            <a:r>
              <a:rPr lang="en-US" sz="1600" dirty="0"/>
              <a:t>	if(</a:t>
            </a:r>
            <a:r>
              <a:rPr lang="en-US" sz="1600" dirty="0" err="1"/>
              <a:t>qid</a:t>
            </a:r>
            <a:r>
              <a:rPr lang="en-US" sz="1600" dirty="0"/>
              <a:t>==-</a:t>
            </a:r>
            <a:r>
              <a:rPr lang="en-US" sz="1600" dirty="0" smtClean="0"/>
              <a:t>1)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perror</a:t>
            </a:r>
            <a:r>
              <a:rPr lang="en-US" sz="1600" dirty="0"/>
              <a:t>("</a:t>
            </a:r>
            <a:r>
              <a:rPr lang="en-US" sz="1600" dirty="0" err="1"/>
              <a:t>msg</a:t>
            </a:r>
            <a:r>
              <a:rPr lang="en-US" sz="1600" dirty="0"/>
              <a:t> failed\n");</a:t>
            </a:r>
          </a:p>
          <a:p>
            <a:pPr marL="0" indent="0">
              <a:buNone/>
            </a:pPr>
            <a:r>
              <a:rPr lang="en-US" sz="1600" dirty="0"/>
              <a:t>		exit(1);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if(</a:t>
            </a:r>
            <a:r>
              <a:rPr lang="en-US" sz="1600" b="1" dirty="0" err="1"/>
              <a:t>msgctl</a:t>
            </a:r>
            <a:r>
              <a:rPr lang="en-US" sz="1600" b="1" dirty="0"/>
              <a:t>(qid,IPC_STAT,&amp;</a:t>
            </a:r>
            <a:r>
              <a:rPr lang="en-US" sz="1600" b="1" dirty="0" err="1"/>
              <a:t>qstat</a:t>
            </a:r>
            <a:r>
              <a:rPr lang="en-US" sz="1600" b="1" dirty="0"/>
              <a:t>)</a:t>
            </a:r>
            <a:r>
              <a:rPr lang="en-US" sz="1600" dirty="0"/>
              <a:t>&lt;0)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perror</a:t>
            </a:r>
            <a:r>
              <a:rPr lang="en-US" sz="1600" dirty="0"/>
              <a:t>("</a:t>
            </a:r>
            <a:r>
              <a:rPr lang="en-US" sz="1600" dirty="0" err="1"/>
              <a:t>msgctl</a:t>
            </a:r>
            <a:r>
              <a:rPr lang="en-US" sz="1600" dirty="0"/>
              <a:t> failed");</a:t>
            </a:r>
          </a:p>
          <a:p>
            <a:pPr marL="0" indent="0">
              <a:buNone/>
            </a:pPr>
            <a:r>
              <a:rPr lang="en-US" sz="1600" dirty="0"/>
              <a:t>		exit(1);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printf</a:t>
            </a:r>
            <a:r>
              <a:rPr lang="en-US" sz="1600" dirty="0"/>
              <a:t>("\</a:t>
            </a:r>
            <a:r>
              <a:rPr lang="en-US" sz="1600" dirty="0" err="1"/>
              <a:t>n%d</a:t>
            </a:r>
            <a:r>
              <a:rPr lang="en-US" sz="1600" dirty="0"/>
              <a:t> </a:t>
            </a:r>
            <a:r>
              <a:rPr lang="en-US" sz="1600" dirty="0" err="1"/>
              <a:t>msg</a:t>
            </a:r>
            <a:r>
              <a:rPr lang="en-US" sz="1600" dirty="0"/>
              <a:t> in q",</a:t>
            </a:r>
            <a:r>
              <a:rPr lang="en-US" sz="1600" dirty="0" err="1"/>
              <a:t>qstat.msg_qnum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("last </a:t>
            </a:r>
            <a:r>
              <a:rPr lang="en-US" sz="1600" dirty="0" err="1"/>
              <a:t>msg</a:t>
            </a:r>
            <a:r>
              <a:rPr lang="en-US" sz="1600" dirty="0"/>
              <a:t> send by process %d",</a:t>
            </a:r>
            <a:r>
              <a:rPr lang="en-US" sz="1600" dirty="0" err="1"/>
              <a:t>qstat.msg_lspid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("last </a:t>
            </a:r>
            <a:r>
              <a:rPr lang="en-US" sz="1600" dirty="0" err="1"/>
              <a:t>msg</a:t>
            </a:r>
            <a:r>
              <a:rPr lang="en-US" sz="1600" dirty="0"/>
              <a:t> </a:t>
            </a:r>
            <a:r>
              <a:rPr lang="en-US" sz="1600" dirty="0" err="1"/>
              <a:t>receved</a:t>
            </a:r>
            <a:r>
              <a:rPr lang="en-US" sz="1600" dirty="0"/>
              <a:t> by process %d",</a:t>
            </a:r>
            <a:r>
              <a:rPr lang="en-US" sz="1600" dirty="0" err="1"/>
              <a:t>qstat.msg_lrpid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("current number of bytes on queue %d",</a:t>
            </a:r>
            <a:r>
              <a:rPr lang="en-US" sz="1600" dirty="0" err="1"/>
              <a:t>qstat.msg_cbytes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("max number of bytes %d",</a:t>
            </a:r>
            <a:r>
              <a:rPr lang="en-US" sz="1600" dirty="0" err="1"/>
              <a:t>qstat.msg_qbytes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806476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qstat.msg_perm.cuid</a:t>
            </a:r>
            <a:endParaRPr lang="en-US" dirty="0" smtClean="0"/>
          </a:p>
          <a:p>
            <a:r>
              <a:rPr lang="en-US" dirty="0" err="1"/>
              <a:t>qstat.msg_perm.cuid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qstat.msg_perm.mode</a:t>
            </a:r>
            <a:r>
              <a:rPr lang="en-US" dirty="0" smtClean="0"/>
              <a:t>=&gt;</a:t>
            </a:r>
            <a:r>
              <a:rPr lang="en-US" b="1" dirty="0" smtClean="0"/>
              <a:t>octal</a:t>
            </a:r>
          </a:p>
          <a:p>
            <a:endParaRPr lang="en-US" dirty="0" smtClean="0"/>
          </a:p>
          <a:p>
            <a:r>
              <a:rPr lang="en-US" dirty="0" err="1" smtClean="0"/>
              <a:t>qstat.msg_stime</a:t>
            </a:r>
            <a:endParaRPr lang="en-US" dirty="0" smtClean="0"/>
          </a:p>
          <a:p>
            <a:r>
              <a:rPr lang="en-US" dirty="0" err="1"/>
              <a:t>q</a:t>
            </a:r>
            <a:r>
              <a:rPr lang="en-US" dirty="0" err="1" smtClean="0"/>
              <a:t>stat.msg_rtime</a:t>
            </a:r>
            <a:endParaRPr lang="en-US" dirty="0"/>
          </a:p>
          <a:p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477000" y="3810000"/>
            <a:ext cx="228600" cy="306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4191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time_t</a:t>
            </a:r>
            <a:r>
              <a:rPr lang="en-US" dirty="0" smtClean="0"/>
              <a:t>=&gt; use </a:t>
            </a:r>
            <a:r>
              <a:rPr lang="en-US" dirty="0" err="1" smtClean="0"/>
              <a:t>ctime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583</Words>
  <Application>Microsoft Office PowerPoint</Application>
  <PresentationFormat>On-screen Show (4:3)</PresentationFormat>
  <Paragraphs>242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Message queue</vt:lpstr>
      <vt:lpstr>PowerPoint Presentation</vt:lpstr>
      <vt:lpstr>Kernel view</vt:lpstr>
      <vt:lpstr>Kernel view</vt:lpstr>
      <vt:lpstr>Interprocess communication </vt:lpstr>
      <vt:lpstr>msqid structure</vt:lpstr>
      <vt:lpstr>Message header</vt:lpstr>
      <vt:lpstr>Message control</vt:lpstr>
      <vt:lpstr>Display state</vt:lpstr>
      <vt:lpstr>Set state</vt:lpstr>
      <vt:lpstr>Remove </vt:lpstr>
      <vt:lpstr>Sending message</vt:lpstr>
      <vt:lpstr>Sending message</vt:lpstr>
      <vt:lpstr>Interprocess communication </vt:lpstr>
      <vt:lpstr>Receiving message </vt:lpstr>
      <vt:lpstr>Receiving message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Bivas Mitra</cp:lastModifiedBy>
  <cp:revision>34</cp:revision>
  <dcterms:created xsi:type="dcterms:W3CDTF">2014-01-31T05:33:12Z</dcterms:created>
  <dcterms:modified xsi:type="dcterms:W3CDTF">2016-01-25T13:57:01Z</dcterms:modified>
</cp:coreProperties>
</file>