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6" r:id="rId3"/>
    <p:sldId id="279" r:id="rId4"/>
    <p:sldId id="277" r:id="rId5"/>
    <p:sldId id="266" r:id="rId6"/>
    <p:sldId id="267" r:id="rId7"/>
    <p:sldId id="268" r:id="rId8"/>
    <p:sldId id="273" r:id="rId9"/>
    <p:sldId id="274" r:id="rId10"/>
    <p:sldId id="271" r:id="rId11"/>
    <p:sldId id="27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 toun" initials="Kt" lastIdx="1" clrIdx="0">
    <p:extLst>
      <p:ext uri="{19B8F6BF-5375-455C-9EA6-DF929625EA0E}">
        <p15:presenceInfo xmlns:p15="http://schemas.microsoft.com/office/powerpoint/2012/main" userId="70992468de8a8d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80" autoAdjust="0"/>
    <p:restoredTop sz="94660"/>
  </p:normalViewPr>
  <p:slideViewPr>
    <p:cSldViewPr snapToGrid="0">
      <p:cViewPr varScale="1">
        <p:scale>
          <a:sx n="69" d="100"/>
          <a:sy n="69" d="100"/>
        </p:scale>
        <p:origin x="4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95BD8-135C-4937-B24C-980D2E3E5F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9668A55-D7C3-4094-A0F8-1954DB0B99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98ED828-3F9C-4D32-9270-86FCA53006A0}"/>
              </a:ext>
            </a:extLst>
          </p:cNvPr>
          <p:cNvSpPr>
            <a:spLocks noGrp="1"/>
          </p:cNvSpPr>
          <p:nvPr>
            <p:ph type="dt" sz="half" idx="10"/>
          </p:nvPr>
        </p:nvSpPr>
        <p:spPr/>
        <p:txBody>
          <a:bodyPr/>
          <a:lstStyle/>
          <a:p>
            <a:fld id="{36CC92C8-40CD-4956-832B-9FDDAACD3DFA}"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DC5C17CD-B285-4302-A760-25092A3DF2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FEE523-7CB9-4A98-AFD4-2247DD67AE59}"/>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175050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0492A-C5F9-44D8-BE4E-BEAEC3F590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BD02DB-9BE8-4658-9F37-FB752EEACF9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017FD2-9750-485B-B4C3-D07F3D7EECAA}"/>
              </a:ext>
            </a:extLst>
          </p:cNvPr>
          <p:cNvSpPr>
            <a:spLocks noGrp="1"/>
          </p:cNvSpPr>
          <p:nvPr>
            <p:ph type="dt" sz="half" idx="10"/>
          </p:nvPr>
        </p:nvSpPr>
        <p:spPr/>
        <p:txBody>
          <a:bodyPr/>
          <a:lstStyle/>
          <a:p>
            <a:fld id="{36CC92C8-40CD-4956-832B-9FDDAACD3DFA}"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6D2230DA-1844-4DC5-BC29-213E275D59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038C27-9A10-4B8F-ACAE-51EB6DF533B8}"/>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398613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3F10AB-2F52-4AC2-9D70-FAC059D574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11D9369-7116-460E-AB45-16213669D7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5BEA45-C6EA-4856-A756-53A25AA7032D}"/>
              </a:ext>
            </a:extLst>
          </p:cNvPr>
          <p:cNvSpPr>
            <a:spLocks noGrp="1"/>
          </p:cNvSpPr>
          <p:nvPr>
            <p:ph type="dt" sz="half" idx="10"/>
          </p:nvPr>
        </p:nvSpPr>
        <p:spPr/>
        <p:txBody>
          <a:bodyPr/>
          <a:lstStyle/>
          <a:p>
            <a:fld id="{36CC92C8-40CD-4956-832B-9FDDAACD3DFA}"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D7E4FABB-F988-43F0-A110-4A59B66A56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C2380-8D2D-4D4E-A683-5155C60EBFFD}"/>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154914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FEE3B-F2EF-4675-9E4C-5E40AD0750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B6DDD5-BDDE-45ED-A7C2-B50E7AAF74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F9B2F9-258D-4EC1-BD03-A78D3DD7AAF1}"/>
              </a:ext>
            </a:extLst>
          </p:cNvPr>
          <p:cNvSpPr>
            <a:spLocks noGrp="1"/>
          </p:cNvSpPr>
          <p:nvPr>
            <p:ph type="dt" sz="half" idx="10"/>
          </p:nvPr>
        </p:nvSpPr>
        <p:spPr/>
        <p:txBody>
          <a:bodyPr/>
          <a:lstStyle/>
          <a:p>
            <a:fld id="{36CC92C8-40CD-4956-832B-9FDDAACD3DFA}"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FE81CA2D-FE9E-4718-9A70-8374E75046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99E8BE-FCFB-4E97-922F-9CF182B20536}"/>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98690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8A40A-114D-45D2-960F-B8635963BD1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FCC1B2-4D69-484D-9948-5E0EF4BD44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250E78-397C-44CB-B7B3-4AC7C04671B7}"/>
              </a:ext>
            </a:extLst>
          </p:cNvPr>
          <p:cNvSpPr>
            <a:spLocks noGrp="1"/>
          </p:cNvSpPr>
          <p:nvPr>
            <p:ph type="dt" sz="half" idx="10"/>
          </p:nvPr>
        </p:nvSpPr>
        <p:spPr/>
        <p:txBody>
          <a:bodyPr/>
          <a:lstStyle/>
          <a:p>
            <a:fld id="{36CC92C8-40CD-4956-832B-9FDDAACD3DFA}"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36FA1BDC-6F6A-407B-84B2-B3499E3F86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B424D8-78EB-4E57-A4E1-6A50683C29A9}"/>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97361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D75C4-26E5-4233-84A6-8B0426C33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F2B7C7-3F93-4E2F-A7DE-A35CD0C1C64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D0522C8-D95B-4888-B881-FB2F60A9E0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63CBB1-DB33-4C64-B90D-6B08E979EB5B}"/>
              </a:ext>
            </a:extLst>
          </p:cNvPr>
          <p:cNvSpPr>
            <a:spLocks noGrp="1"/>
          </p:cNvSpPr>
          <p:nvPr>
            <p:ph type="dt" sz="half" idx="10"/>
          </p:nvPr>
        </p:nvSpPr>
        <p:spPr/>
        <p:txBody>
          <a:bodyPr/>
          <a:lstStyle/>
          <a:p>
            <a:fld id="{36CC92C8-40CD-4956-832B-9FDDAACD3DFA}"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F752999C-453F-4CDC-99C0-770760F67A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770022-F26F-4EF0-B13A-F892EF25DB78}"/>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111300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7E77B-EB8D-4CF6-B0A4-96CCAC2458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C5843AF-95A8-41A8-B6D0-635B134884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358761-2390-4B27-B269-C12A5B12068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1FA389-F435-4DC5-A868-45ADB1CD5F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B98E685-EBA6-4441-AD5A-D4EBD888763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4B5069-E3FC-4692-964E-73442A446F5D}"/>
              </a:ext>
            </a:extLst>
          </p:cNvPr>
          <p:cNvSpPr>
            <a:spLocks noGrp="1"/>
          </p:cNvSpPr>
          <p:nvPr>
            <p:ph type="dt" sz="half" idx="10"/>
          </p:nvPr>
        </p:nvSpPr>
        <p:spPr/>
        <p:txBody>
          <a:bodyPr/>
          <a:lstStyle/>
          <a:p>
            <a:fld id="{36CC92C8-40CD-4956-832B-9FDDAACD3DFA}" type="datetimeFigureOut">
              <a:rPr lang="zh-CN" altLang="en-US" smtClean="0"/>
              <a:t>2021/11/17</a:t>
            </a:fld>
            <a:endParaRPr lang="zh-CN" altLang="en-US"/>
          </a:p>
        </p:txBody>
      </p:sp>
      <p:sp>
        <p:nvSpPr>
          <p:cNvPr id="8" name="页脚占位符 7">
            <a:extLst>
              <a:ext uri="{FF2B5EF4-FFF2-40B4-BE49-F238E27FC236}">
                <a16:creationId xmlns:a16="http://schemas.microsoft.com/office/drawing/2014/main" id="{BF896896-84E4-4566-A947-200CC3C2A4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45EC26-C297-4E38-BBC4-68BB771D6E41}"/>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308830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B0C9E-ECBF-4993-B7D4-8241583E41D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87923B-CE99-4FB5-A03E-835847B33A0C}"/>
              </a:ext>
            </a:extLst>
          </p:cNvPr>
          <p:cNvSpPr>
            <a:spLocks noGrp="1"/>
          </p:cNvSpPr>
          <p:nvPr>
            <p:ph type="dt" sz="half" idx="10"/>
          </p:nvPr>
        </p:nvSpPr>
        <p:spPr/>
        <p:txBody>
          <a:bodyPr/>
          <a:lstStyle/>
          <a:p>
            <a:fld id="{36CC92C8-40CD-4956-832B-9FDDAACD3DFA}" type="datetimeFigureOut">
              <a:rPr lang="zh-CN" altLang="en-US" smtClean="0"/>
              <a:t>2021/11/17</a:t>
            </a:fld>
            <a:endParaRPr lang="zh-CN" altLang="en-US"/>
          </a:p>
        </p:txBody>
      </p:sp>
      <p:sp>
        <p:nvSpPr>
          <p:cNvPr id="4" name="页脚占位符 3">
            <a:extLst>
              <a:ext uri="{FF2B5EF4-FFF2-40B4-BE49-F238E27FC236}">
                <a16:creationId xmlns:a16="http://schemas.microsoft.com/office/drawing/2014/main" id="{A699E104-468C-40CE-BFFB-E55EAF15374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449554-CF07-4CD6-918C-8294BBC797DA}"/>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240385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7BAA31-6644-464A-BB3F-A8E8C9DF48FA}"/>
              </a:ext>
            </a:extLst>
          </p:cNvPr>
          <p:cNvSpPr>
            <a:spLocks noGrp="1"/>
          </p:cNvSpPr>
          <p:nvPr>
            <p:ph type="dt" sz="half" idx="10"/>
          </p:nvPr>
        </p:nvSpPr>
        <p:spPr/>
        <p:txBody>
          <a:bodyPr/>
          <a:lstStyle/>
          <a:p>
            <a:fld id="{36CC92C8-40CD-4956-832B-9FDDAACD3DFA}" type="datetimeFigureOut">
              <a:rPr lang="zh-CN" altLang="en-US" smtClean="0"/>
              <a:t>2021/11/17</a:t>
            </a:fld>
            <a:endParaRPr lang="zh-CN" altLang="en-US"/>
          </a:p>
        </p:txBody>
      </p:sp>
      <p:sp>
        <p:nvSpPr>
          <p:cNvPr id="3" name="页脚占位符 2">
            <a:extLst>
              <a:ext uri="{FF2B5EF4-FFF2-40B4-BE49-F238E27FC236}">
                <a16:creationId xmlns:a16="http://schemas.microsoft.com/office/drawing/2014/main" id="{ABA28BAB-ADF8-4F09-81A1-1D38A57FDD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70CEF1-0C10-4E92-98A3-23DE7999ABB2}"/>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144889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BAE8A-9714-45BD-9D14-7F98A58A8E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1C9BAE-A621-46FC-8529-EE4339A22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17D5E6C-83F4-4328-A689-706D45FB1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04585B-214B-4852-A8CC-57964DBFF639}"/>
              </a:ext>
            </a:extLst>
          </p:cNvPr>
          <p:cNvSpPr>
            <a:spLocks noGrp="1"/>
          </p:cNvSpPr>
          <p:nvPr>
            <p:ph type="dt" sz="half" idx="10"/>
          </p:nvPr>
        </p:nvSpPr>
        <p:spPr/>
        <p:txBody>
          <a:bodyPr/>
          <a:lstStyle/>
          <a:p>
            <a:fld id="{36CC92C8-40CD-4956-832B-9FDDAACD3DFA}"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10C64037-A6C5-40A0-B98D-EC0FB449DA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6E0C66-ED30-4914-B258-D91422349C1F}"/>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140357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F4ACA-DC55-4156-B41F-6CF1B8C298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9F1230-5808-4A9C-AB63-02F361672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906D060-BBA1-419C-8426-70648413C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875950-1737-4592-BDB8-94C3ACE56BB5}"/>
              </a:ext>
            </a:extLst>
          </p:cNvPr>
          <p:cNvSpPr>
            <a:spLocks noGrp="1"/>
          </p:cNvSpPr>
          <p:nvPr>
            <p:ph type="dt" sz="half" idx="10"/>
          </p:nvPr>
        </p:nvSpPr>
        <p:spPr/>
        <p:txBody>
          <a:bodyPr/>
          <a:lstStyle/>
          <a:p>
            <a:fld id="{36CC92C8-40CD-4956-832B-9FDDAACD3DFA}"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89F5E240-CBB5-4894-A386-0F9EAE3785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ADC8C7-A916-4D22-98A0-354401FA4774}"/>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381284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7983D8-6627-469E-A81D-AF0E18D8B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8A808B-F8EE-4159-9B47-C3EECDD9F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1A57CC-7C2D-472D-943C-644C8F93AE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92C8-40CD-4956-832B-9FDDAACD3DFA}"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0138C5D4-CFCC-40D5-AAC2-87B5F17E7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366BA5-983C-41C2-BB13-957D14AA4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3478286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xpellir-arma/pGlycoQuant/archive/refs/tags/pGlycoQuant_V1.1.zip" TargetMode="External"/><Relationship Id="rId2" Type="http://schemas.openxmlformats.org/officeDocument/2006/relationships/hyperlink" Target="https://github.com/expellir-arma/pGlycoQuant/releases"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B63E4-7C05-4126-997A-7B7920F73A92}"/>
              </a:ext>
            </a:extLst>
          </p:cNvPr>
          <p:cNvSpPr>
            <a:spLocks noGrp="1"/>
          </p:cNvSpPr>
          <p:nvPr>
            <p:ph type="ctrTitle"/>
          </p:nvPr>
        </p:nvSpPr>
        <p:spPr>
          <a:xfrm>
            <a:off x="893928" y="3119020"/>
            <a:ext cx="10404143" cy="619959"/>
          </a:xfrm>
        </p:spPr>
        <p:txBody>
          <a:bodyPr>
            <a:normAutofit fontScale="90000"/>
          </a:bodyPr>
          <a:lstStyle/>
          <a:p>
            <a:pPr>
              <a:lnSpc>
                <a:spcPct val="150000"/>
              </a:lnSpc>
            </a:pPr>
            <a:r>
              <a:rPr lang="en-US" altLang="zh-CN" b="1" dirty="0" err="1">
                <a:solidFill>
                  <a:srgbClr val="C00000"/>
                </a:solidFill>
                <a:latin typeface="Times New Roman" panose="02020603050405020304" pitchFamily="18" charset="0"/>
                <a:cs typeface="Times New Roman" panose="02020603050405020304" pitchFamily="18" charset="0"/>
              </a:rPr>
              <a:t>pGlycoQuant</a:t>
            </a:r>
            <a:r>
              <a:rPr lang="en-US" altLang="zh-CN" b="1" dirty="0">
                <a:solidFill>
                  <a:srgbClr val="C00000"/>
                </a:solidFill>
                <a:latin typeface="Times New Roman" panose="02020603050405020304" pitchFamily="18" charset="0"/>
                <a:cs typeface="Times New Roman" panose="02020603050405020304" pitchFamily="18" charset="0"/>
              </a:rPr>
              <a:t> Manual</a:t>
            </a:r>
            <a:endParaRPr lang="zh-CN" alt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69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63676510-AFC7-46DA-A1B7-EE74A05F672B}"/>
              </a:ext>
            </a:extLst>
          </p:cNvPr>
          <p:cNvSpPr txBox="1"/>
          <p:nvPr/>
        </p:nvSpPr>
        <p:spPr>
          <a:xfrm>
            <a:off x="633536" y="440731"/>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q</a:t>
            </a:r>
            <a:r>
              <a:rPr lang="en-US" altLang="zh-CN" sz="1800" b="1" dirty="0">
                <a:latin typeface="Times New Roman" panose="02020603050405020304" pitchFamily="18" charset="0"/>
                <a:cs typeface="Times New Roman" panose="02020603050405020304" pitchFamily="18" charset="0"/>
              </a:rPr>
              <a:t>uantitation</a:t>
            </a:r>
            <a:r>
              <a:rPr lang="en-US" altLang="zh-CN" b="1" dirty="0">
                <a:latin typeface="Times New Roman" panose="02020603050405020304" pitchFamily="18" charset="0"/>
                <a:cs typeface="Times New Roman" panose="02020603050405020304" pitchFamily="18" charset="0"/>
              </a:rPr>
              <a:t> results</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DD9243A-95B1-460C-BBA0-E2FD33F6DADC}"/>
              </a:ext>
            </a:extLst>
          </p:cNvPr>
          <p:cNvSpPr txBox="1"/>
          <p:nvPr/>
        </p:nvSpPr>
        <p:spPr>
          <a:xfrm>
            <a:off x="6677891" y="1155624"/>
            <a:ext cx="5283200" cy="879472"/>
          </a:xfrm>
          <a:prstGeom prst="rect">
            <a:avLst/>
          </a:prstGeom>
          <a:noFill/>
        </p:spPr>
        <p:txBody>
          <a:bodyPr wrap="square" rtlCol="0">
            <a:spAutoFit/>
          </a:bodyPr>
          <a:lstStyle/>
          <a:p>
            <a:pPr>
              <a:lnSpc>
                <a:spcPct val="150000"/>
              </a:lnSpc>
            </a:pPr>
            <a:r>
              <a:rPr lang="zh-CN" altLang="en-US" b="1" dirty="0">
                <a:solidFill>
                  <a:srgbClr val="C00000"/>
                </a:solidFill>
              </a:rPr>
              <a:t>① </a:t>
            </a:r>
            <a:r>
              <a:rPr lang="en-US" altLang="zh-CN" dirty="0">
                <a:latin typeface="Times New Roman" panose="02020603050405020304" pitchFamily="18" charset="0"/>
                <a:cs typeface="Times New Roman" panose="02020603050405020304" pitchFamily="18" charset="0"/>
              </a:rPr>
              <a:t>The completed information.</a:t>
            </a:r>
          </a:p>
          <a:p>
            <a:pPr>
              <a:lnSpc>
                <a:spcPct val="150000"/>
              </a:lnSpc>
            </a:pPr>
            <a:r>
              <a:rPr lang="zh-CN" altLang="en-US" b="1" dirty="0">
                <a:solidFill>
                  <a:srgbClr val="C00000"/>
                </a:solidFill>
              </a:rPr>
              <a:t>② </a:t>
            </a:r>
            <a:r>
              <a:rPr lang="en-US" altLang="zh-CN" dirty="0">
                <a:latin typeface="Times New Roman" panose="02020603050405020304" pitchFamily="18" charset="0"/>
                <a:cs typeface="Times New Roman" panose="02020603050405020304" pitchFamily="18" charset="0"/>
              </a:rPr>
              <a:t>The quantitation results.</a:t>
            </a:r>
          </a:p>
        </p:txBody>
      </p:sp>
      <p:pic>
        <p:nvPicPr>
          <p:cNvPr id="4" name="图片 3">
            <a:extLst>
              <a:ext uri="{FF2B5EF4-FFF2-40B4-BE49-F238E27FC236}">
                <a16:creationId xmlns:a16="http://schemas.microsoft.com/office/drawing/2014/main" id="{201C2DAC-CA17-48B9-98C8-156E49B63753}"/>
              </a:ext>
            </a:extLst>
          </p:cNvPr>
          <p:cNvPicPr>
            <a:picLocks noChangeAspect="1"/>
          </p:cNvPicPr>
          <p:nvPr/>
        </p:nvPicPr>
        <p:blipFill>
          <a:blip r:embed="rId2"/>
          <a:stretch>
            <a:fillRect/>
          </a:stretch>
        </p:blipFill>
        <p:spPr>
          <a:xfrm>
            <a:off x="1115860" y="1155624"/>
            <a:ext cx="4897173" cy="3753523"/>
          </a:xfrm>
          <a:prstGeom prst="rect">
            <a:avLst/>
          </a:prstGeom>
        </p:spPr>
      </p:pic>
      <p:sp>
        <p:nvSpPr>
          <p:cNvPr id="17" name="文本框 16">
            <a:extLst>
              <a:ext uri="{FF2B5EF4-FFF2-40B4-BE49-F238E27FC236}">
                <a16:creationId xmlns:a16="http://schemas.microsoft.com/office/drawing/2014/main" id="{C682F302-F800-4E52-BAB9-FB366F3BE6F4}"/>
              </a:ext>
            </a:extLst>
          </p:cNvPr>
          <p:cNvSpPr txBox="1"/>
          <p:nvPr/>
        </p:nvSpPr>
        <p:spPr>
          <a:xfrm>
            <a:off x="633536" y="1133782"/>
            <a:ext cx="733778" cy="369332"/>
          </a:xfrm>
          <a:prstGeom prst="rect">
            <a:avLst/>
          </a:prstGeom>
          <a:noFill/>
        </p:spPr>
        <p:txBody>
          <a:bodyPr wrap="square">
            <a:spAutoFit/>
          </a:bodyPr>
          <a:lstStyle/>
          <a:p>
            <a:r>
              <a:rPr lang="zh-CN" altLang="en-US" b="1" dirty="0">
                <a:solidFill>
                  <a:srgbClr val="C00000"/>
                </a:solidFill>
              </a:rPr>
              <a:t>①</a:t>
            </a:r>
            <a:endParaRPr lang="zh-CN" altLang="en-US" dirty="0"/>
          </a:p>
        </p:txBody>
      </p:sp>
      <p:pic>
        <p:nvPicPr>
          <p:cNvPr id="7" name="图片 6">
            <a:extLst>
              <a:ext uri="{FF2B5EF4-FFF2-40B4-BE49-F238E27FC236}">
                <a16:creationId xmlns:a16="http://schemas.microsoft.com/office/drawing/2014/main" id="{5EBECA27-3549-4AE4-A58F-3D46B2117328}"/>
              </a:ext>
            </a:extLst>
          </p:cNvPr>
          <p:cNvPicPr>
            <a:picLocks noChangeAspect="1"/>
          </p:cNvPicPr>
          <p:nvPr/>
        </p:nvPicPr>
        <p:blipFill>
          <a:blip r:embed="rId3"/>
          <a:stretch>
            <a:fillRect/>
          </a:stretch>
        </p:blipFill>
        <p:spPr>
          <a:xfrm>
            <a:off x="1864227" y="5302688"/>
            <a:ext cx="3439005" cy="1114581"/>
          </a:xfrm>
          <a:prstGeom prst="rect">
            <a:avLst/>
          </a:prstGeom>
        </p:spPr>
      </p:pic>
      <p:sp>
        <p:nvSpPr>
          <p:cNvPr id="18" name="文本框 17">
            <a:extLst>
              <a:ext uri="{FF2B5EF4-FFF2-40B4-BE49-F238E27FC236}">
                <a16:creationId xmlns:a16="http://schemas.microsoft.com/office/drawing/2014/main" id="{918745F2-81BC-4523-BAC0-EB8C99E5B2B3}"/>
              </a:ext>
            </a:extLst>
          </p:cNvPr>
          <p:cNvSpPr txBox="1"/>
          <p:nvPr/>
        </p:nvSpPr>
        <p:spPr>
          <a:xfrm>
            <a:off x="1381902" y="5302688"/>
            <a:ext cx="835378" cy="369332"/>
          </a:xfrm>
          <a:prstGeom prst="rect">
            <a:avLst/>
          </a:prstGeom>
          <a:noFill/>
        </p:spPr>
        <p:txBody>
          <a:bodyPr wrap="square">
            <a:spAutoFit/>
          </a:bodyPr>
          <a:lstStyle/>
          <a:p>
            <a:r>
              <a:rPr lang="zh-CN" altLang="en-US" b="1" dirty="0">
                <a:solidFill>
                  <a:srgbClr val="C00000"/>
                </a:solidFill>
              </a:rPr>
              <a:t>②</a:t>
            </a:r>
            <a:endParaRPr lang="zh-CN" altLang="en-US" dirty="0"/>
          </a:p>
        </p:txBody>
      </p:sp>
    </p:spTree>
    <p:extLst>
      <p:ext uri="{BB962C8B-B14F-4D97-AF65-F5344CB8AC3E}">
        <p14:creationId xmlns:p14="http://schemas.microsoft.com/office/powerpoint/2010/main" val="256949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9EE5D1D3-526D-4822-82A0-AF5E772FDED5}"/>
              </a:ext>
            </a:extLst>
          </p:cNvPr>
          <p:cNvSpPr txBox="1"/>
          <p:nvPr/>
        </p:nvSpPr>
        <p:spPr>
          <a:xfrm>
            <a:off x="3676918" y="2316075"/>
            <a:ext cx="4838163" cy="1311449"/>
          </a:xfrm>
          <a:prstGeom prst="rect">
            <a:avLst/>
          </a:prstGeom>
          <a:noFill/>
        </p:spPr>
        <p:txBody>
          <a:bodyPr wrap="square" rtlCol="0">
            <a:spAutoFit/>
          </a:bodyPr>
          <a:lstStyle/>
          <a:p>
            <a:pPr algn="ctr">
              <a:lnSpc>
                <a:spcPct val="150000"/>
              </a:lnSpc>
            </a:pPr>
            <a:r>
              <a:rPr lang="en-US" altLang="zh-CN" sz="6000" b="1" dirty="0">
                <a:solidFill>
                  <a:srgbClr val="C00000"/>
                </a:solidFill>
                <a:latin typeface="Times New Roman" panose="02020603050405020304" pitchFamily="18" charset="0"/>
                <a:cs typeface="Times New Roman" panose="02020603050405020304" pitchFamily="18" charset="0"/>
              </a:rPr>
              <a:t>Thanks!</a:t>
            </a:r>
            <a:endParaRPr lang="zh-CN" altLang="en-US" sz="6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9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CE6162-217D-40CE-B745-C2D185792142}"/>
              </a:ext>
            </a:extLst>
          </p:cNvPr>
          <p:cNvSpPr txBox="1"/>
          <p:nvPr/>
        </p:nvSpPr>
        <p:spPr>
          <a:xfrm>
            <a:off x="1208902" y="1122471"/>
            <a:ext cx="9774195" cy="5028556"/>
          </a:xfrm>
          <a:prstGeom prst="rect">
            <a:avLst/>
          </a:prstGeom>
          <a:noFill/>
        </p:spPr>
        <p:txBody>
          <a:bodyPr wrap="square">
            <a:spAutoFit/>
          </a:bodyPr>
          <a:lstStyle/>
          <a:p>
            <a:pPr algn="just">
              <a:lnSpc>
                <a:spcPct val="150000"/>
              </a:lnSpc>
            </a:pPr>
            <a:r>
              <a:rPr lang="zh-CN" altLang="en-US" b="1" dirty="0">
                <a:latin typeface="Times New Roman" panose="02020603050405020304" pitchFamily="18" charset="0"/>
                <a:cs typeface="Times New Roman" panose="02020603050405020304" pitchFamily="18" charset="0"/>
              </a:rPr>
              <a:t>### Version: pGlycoQuant_V1.1</a:t>
            </a:r>
          </a:p>
          <a:p>
            <a:pPr algn="just">
              <a:lnSpc>
                <a:spcPct val="150000"/>
              </a:lnSpc>
            </a:pPr>
            <a:r>
              <a:rPr lang="zh-CN" altLang="en-US" b="1" dirty="0">
                <a:latin typeface="Times New Roman" panose="02020603050405020304" pitchFamily="18" charset="0"/>
                <a:cs typeface="Times New Roman" panose="02020603050405020304" pitchFamily="18" charset="0"/>
              </a:rPr>
              <a:t>### Release Date: 2021.08.31</a:t>
            </a:r>
            <a:endParaRPr lang="en-US" altLang="zh-CN" b="1" dirty="0">
              <a:latin typeface="Times New Roman" panose="02020603050405020304" pitchFamily="18" charset="0"/>
              <a:cs typeface="Times New Roman" panose="02020603050405020304" pitchFamily="18" charset="0"/>
            </a:endParaRPr>
          </a:p>
          <a:p>
            <a:pPr algn="just">
              <a:lnSpc>
                <a:spcPct val="150000"/>
              </a:lnSpc>
            </a:pPr>
            <a:endParaRPr lang="en-US" altLang="zh-CN" b="1" dirty="0">
              <a:latin typeface="Times New Roman" panose="02020603050405020304" pitchFamily="18" charset="0"/>
              <a:cs typeface="Times New Roman" panose="02020603050405020304" pitchFamily="18" charset="0"/>
            </a:endParaRPr>
          </a:p>
          <a:p>
            <a:pPr algn="just">
              <a:lnSpc>
                <a:spcPct val="150000"/>
              </a:lnSpc>
            </a:pPr>
            <a:r>
              <a:rPr lang="en-US" altLang="zh-CN" b="1" dirty="0">
                <a:latin typeface="Times New Roman" panose="02020603050405020304" pitchFamily="18" charset="0"/>
                <a:cs typeface="Times New Roman" panose="02020603050405020304" pitchFamily="18" charset="0"/>
              </a:rPr>
              <a:t>## Computer configuration</a:t>
            </a:r>
          </a:p>
          <a:p>
            <a:pPr algn="just">
              <a:lnSpc>
                <a:spcPct val="150000"/>
              </a:lnSpc>
            </a:pPr>
            <a:r>
              <a:rPr lang="en-US" altLang="zh-CN" b="1" dirty="0">
                <a:latin typeface="Times New Roman" panose="02020603050405020304" pitchFamily="18" charset="0"/>
                <a:cs typeface="Times New Roman" panose="02020603050405020304" pitchFamily="18" charset="0"/>
              </a:rPr>
              <a:t>RAM:</a:t>
            </a:r>
            <a:r>
              <a:rPr lang="zh-CN" altLang="en-US"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16G or higher is recommended</a:t>
            </a:r>
          </a:p>
          <a:p>
            <a:pPr algn="just">
              <a:lnSpc>
                <a:spcPct val="150000"/>
              </a:lnSpc>
            </a:pPr>
            <a:r>
              <a:rPr lang="en-US" altLang="zh-CN" b="1" dirty="0">
                <a:latin typeface="Times New Roman" panose="02020603050405020304" pitchFamily="18" charset="0"/>
                <a:cs typeface="Times New Roman" panose="02020603050405020304" pitchFamily="18" charset="0"/>
              </a:rPr>
              <a:t>ROM:</a:t>
            </a:r>
            <a:r>
              <a:rPr lang="zh-CN" altLang="en-US"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 one raw data (1G) 5G or higher is recommended</a:t>
            </a:r>
          </a:p>
          <a:p>
            <a:pPr algn="just">
              <a:lnSpc>
                <a:spcPct val="150000"/>
              </a:lnSpc>
            </a:pPr>
            <a:r>
              <a:rPr lang="en-US" altLang="zh-CN" b="1" dirty="0">
                <a:latin typeface="Times New Roman" panose="02020603050405020304" pitchFamily="18" charset="0"/>
                <a:cs typeface="Times New Roman" panose="02020603050405020304" pitchFamily="18" charset="0"/>
              </a:rPr>
              <a:t>OS: </a:t>
            </a:r>
            <a:r>
              <a:rPr lang="en-US" altLang="zh-CN" dirty="0">
                <a:latin typeface="Times New Roman" panose="02020603050405020304" pitchFamily="18" charset="0"/>
                <a:cs typeface="Times New Roman" panose="02020603050405020304" pitchFamily="18" charset="0"/>
              </a:rPr>
              <a:t>Windows10 or higher</a:t>
            </a:r>
          </a:p>
          <a:p>
            <a:pPr algn="just">
              <a:lnSpc>
                <a:spcPct val="150000"/>
              </a:lnSpc>
            </a:pPr>
            <a:r>
              <a:rPr lang="en-US" altLang="zh-CN" b="1" dirty="0">
                <a:latin typeface="Times New Roman" panose="02020603050405020304" pitchFamily="18" charset="0"/>
                <a:cs typeface="Times New Roman" panose="02020603050405020304" pitchFamily="18" charset="0"/>
              </a:rPr>
              <a:t>Other: </a:t>
            </a:r>
            <a:r>
              <a:rPr lang="en-US" altLang="zh-CN" dirty="0">
                <a:latin typeface="Times New Roman" panose="02020603050405020304" pitchFamily="18" charset="0"/>
                <a:cs typeface="Times New Roman" panose="02020603050405020304" pitchFamily="18" charset="0"/>
              </a:rPr>
              <a:t>MSFileReader 3.0 Sp1 </a:t>
            </a:r>
            <a:r>
              <a:rPr lang="en-US" altLang="zh-CN">
                <a:latin typeface="Times New Roman" panose="02020603050405020304" pitchFamily="18" charset="0"/>
                <a:cs typeface="Times New Roman" panose="02020603050405020304" pitchFamily="18" charset="0"/>
              </a:rPr>
              <a:t>or higher </a:t>
            </a:r>
            <a:r>
              <a:rPr lang="en-US" altLang="zh-CN" dirty="0">
                <a:latin typeface="Times New Roman" panose="02020603050405020304" pitchFamily="18" charset="0"/>
                <a:cs typeface="Times New Roman" panose="02020603050405020304" pitchFamily="18" charset="0"/>
              </a:rPr>
              <a:t>is needed</a:t>
            </a:r>
          </a:p>
          <a:p>
            <a:pPr algn="just">
              <a:lnSpc>
                <a:spcPct val="150000"/>
              </a:lnSpc>
            </a:pPr>
            <a:endParaRPr lang="zh-CN" altLang="en-US" dirty="0">
              <a:latin typeface="Times New Roman" panose="02020603050405020304" pitchFamily="18" charset="0"/>
              <a:cs typeface="Times New Roman" panose="02020603050405020304" pitchFamily="18" charset="0"/>
            </a:endParaRPr>
          </a:p>
          <a:p>
            <a:pPr algn="just">
              <a:lnSpc>
                <a:spcPct val="150000"/>
              </a:lnSpc>
            </a:pPr>
            <a:r>
              <a:rPr lang="zh-CN" altLang="en-US" b="1" dirty="0">
                <a:latin typeface="Times New Roman" panose="02020603050405020304" pitchFamily="18" charset="0"/>
                <a:cs typeface="Times New Roman" panose="02020603050405020304" pitchFamily="18" charset="0"/>
              </a:rPr>
              <a:t>## Description</a:t>
            </a:r>
          </a:p>
          <a:p>
            <a:pPr algn="just">
              <a:lnSpc>
                <a:spcPct val="150000"/>
              </a:lnSpc>
            </a:pPr>
            <a:r>
              <a:rPr lang="zh-CN" altLang="en-US" dirty="0">
                <a:latin typeface="Times New Roman" panose="02020603050405020304" pitchFamily="18" charset="0"/>
                <a:cs typeface="Times New Roman" panose="02020603050405020304" pitchFamily="18" charset="0"/>
              </a:rPr>
              <a:t>At present, pFind, pGlyco, Byonic and MSFragger software glycosylation identification results can be used for quantification by pGlycoQuant.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64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CE6162-217D-40CE-B745-C2D185792142}"/>
              </a:ext>
            </a:extLst>
          </p:cNvPr>
          <p:cNvSpPr txBox="1"/>
          <p:nvPr/>
        </p:nvSpPr>
        <p:spPr>
          <a:xfrm>
            <a:off x="712572" y="413915"/>
            <a:ext cx="10766855" cy="5770811"/>
          </a:xfrm>
          <a:prstGeom prst="rect">
            <a:avLst/>
          </a:prstGeom>
          <a:noFill/>
        </p:spPr>
        <p:txBody>
          <a:bodyPr wrap="square">
            <a:spAutoFit/>
          </a:bodyPr>
          <a:lstStyle/>
          <a:p>
            <a:pPr algn="just">
              <a:lnSpc>
                <a:spcPct val="150000"/>
              </a:lnSpc>
            </a:pPr>
            <a:r>
              <a:rPr lang="zh-CN" altLang="en-US" b="1" dirty="0">
                <a:latin typeface="Times New Roman" panose="02020603050405020304" pitchFamily="18" charset="0"/>
                <a:cs typeface="Times New Roman" panose="02020603050405020304" pitchFamily="18" charset="0"/>
              </a:rPr>
              <a:t>### Notes for running Byonic result</a:t>
            </a:r>
          </a:p>
          <a:p>
            <a:pPr algn="just"/>
            <a:r>
              <a:rPr lang="zh-CN" altLang="en-US" dirty="0">
                <a:latin typeface="Times New Roman" panose="02020603050405020304" pitchFamily="18" charset="0"/>
                <a:cs typeface="Times New Roman" panose="02020603050405020304" pitchFamily="18" charset="0"/>
              </a:rPr>
              <a:t>1. It is found that the name of mass spectrum data recorded by Byonic software is inconsistent with the original data, when running pGlycoQuant in Byonic mode, it should be guaranteed that the name of the mass spectrum data recorded in the Byonic result file is the same as that of the entered mass spectrum data.</a:t>
            </a:r>
          </a:p>
          <a:p>
            <a:pPr algn="just"/>
            <a:r>
              <a:rPr lang="zh-CN" altLang="en-US" dirty="0">
                <a:latin typeface="Times New Roman" panose="02020603050405020304" pitchFamily="18" charset="0"/>
                <a:cs typeface="Times New Roman" panose="02020603050405020304" pitchFamily="18" charset="0"/>
              </a:rPr>
              <a:t>2. Byonic glycosylation modification reliable results screening commonly used scores are Score and LogProb, rather than FDR. FDR cannot be modified on the pGlycoQuant interface. To modify B4_THRESHOLD_SCORE_BYONIC and B5_THRESHOLD_PROB_BYONIC in the config file (default: 200 and 2, indicating score≥200 and absolute value of LogProb ≥2)</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3. Byonic ini files are required for quantification, in the ./ini/ini_Byonic directory.</a:t>
            </a:r>
            <a:endParaRPr lang="en-US" altLang="zh-CN" dirty="0">
              <a:latin typeface="Times New Roman" panose="02020603050405020304" pitchFamily="18" charset="0"/>
              <a:cs typeface="Times New Roman" panose="02020603050405020304" pitchFamily="18" charset="0"/>
            </a:endParaRPr>
          </a:p>
          <a:p>
            <a:pPr algn="just">
              <a:lnSpc>
                <a:spcPct val="150000"/>
              </a:lnSpc>
            </a:pPr>
            <a:endParaRPr lang="zh-CN" altLang="en-US" dirty="0">
              <a:latin typeface="Times New Roman" panose="02020603050405020304" pitchFamily="18" charset="0"/>
              <a:cs typeface="Times New Roman" panose="02020603050405020304" pitchFamily="18" charset="0"/>
            </a:endParaRPr>
          </a:p>
          <a:p>
            <a:pPr algn="just">
              <a:lnSpc>
                <a:spcPct val="150000"/>
              </a:lnSpc>
            </a:pPr>
            <a:r>
              <a:rPr lang="zh-CN" altLang="en-US" b="1" dirty="0">
                <a:latin typeface="Times New Roman" panose="02020603050405020304" pitchFamily="18" charset="0"/>
                <a:cs typeface="Times New Roman" panose="02020603050405020304" pitchFamily="18" charset="0"/>
              </a:rPr>
              <a:t>### Notes for running MSFragger result</a:t>
            </a:r>
          </a:p>
          <a:p>
            <a:pPr algn="just"/>
            <a:r>
              <a:rPr lang="zh-CN" altLang="en-US" dirty="0">
                <a:latin typeface="Times New Roman" panose="02020603050405020304" pitchFamily="18" charset="0"/>
                <a:cs typeface="Times New Roman" panose="02020603050405020304" pitchFamily="18" charset="0"/>
              </a:rPr>
              <a:t>MSFragger ini files are required for quantification, in the ./ini/ini_MSFragger directory.</a:t>
            </a:r>
          </a:p>
          <a:p>
            <a:pPr algn="just">
              <a:lnSpc>
                <a:spcPct val="150000"/>
              </a:lnSpc>
            </a:pPr>
            <a:endParaRPr lang="zh-CN" altLang="en-US" dirty="0">
              <a:latin typeface="Times New Roman" panose="02020603050405020304" pitchFamily="18" charset="0"/>
              <a:cs typeface="Times New Roman" panose="02020603050405020304" pitchFamily="18" charset="0"/>
            </a:endParaRPr>
          </a:p>
          <a:p>
            <a:pPr algn="just">
              <a:lnSpc>
                <a:spcPct val="150000"/>
              </a:lnSpc>
            </a:pPr>
            <a:r>
              <a:rPr lang="zh-CN" altLang="en-US" b="1" dirty="0">
                <a:latin typeface="Times New Roman" panose="02020603050405020304" pitchFamily="18" charset="0"/>
                <a:cs typeface="Times New Roman" panose="02020603050405020304" pitchFamily="18" charset="0"/>
              </a:rPr>
              <a:t>## Cite us</a:t>
            </a:r>
          </a:p>
          <a:p>
            <a:r>
              <a:rPr lang="en-US" altLang="zh-CN" dirty="0" err="1">
                <a:latin typeface="Times New Roman" panose="02020603050405020304" pitchFamily="18" charset="0"/>
                <a:cs typeface="Times New Roman" panose="02020603050405020304" pitchFamily="18" charset="0"/>
              </a:rPr>
              <a:t>Weiqian</a:t>
            </a:r>
            <a:r>
              <a:rPr lang="en-US" altLang="zh-CN" dirty="0">
                <a:latin typeface="Times New Roman" panose="02020603050405020304" pitchFamily="18" charset="0"/>
                <a:cs typeface="Times New Roman" panose="02020603050405020304" pitchFamily="18" charset="0"/>
              </a:rPr>
              <a:t> Cao, et. al. </a:t>
            </a:r>
            <a:r>
              <a:rPr lang="en-US" altLang="zh-CN" dirty="0" err="1">
                <a:latin typeface="Times New Roman" panose="02020603050405020304" pitchFamily="18" charset="0"/>
                <a:cs typeface="Times New Roman" panose="02020603050405020304" pitchFamily="18" charset="0"/>
              </a:rPr>
              <a:t>pGlycoQuant</a:t>
            </a:r>
            <a:r>
              <a:rPr lang="en-US" altLang="zh-CN" dirty="0">
                <a:latin typeface="Times New Roman" panose="02020603050405020304" pitchFamily="18" charset="0"/>
                <a:cs typeface="Times New Roman" panose="02020603050405020304" pitchFamily="18" charset="0"/>
              </a:rPr>
              <a:t> with a deep residual network for precise and minuscule-missing-value quantitative </a:t>
            </a:r>
            <a:r>
              <a:rPr lang="en-US" altLang="zh-CN" dirty="0" err="1">
                <a:latin typeface="Times New Roman" panose="02020603050405020304" pitchFamily="18" charset="0"/>
                <a:cs typeface="Times New Roman" panose="02020603050405020304" pitchFamily="18" charset="0"/>
              </a:rPr>
              <a:t>glycoproteomics</a:t>
            </a:r>
            <a:r>
              <a:rPr lang="en-US" altLang="zh-CN" dirty="0">
                <a:latin typeface="Times New Roman" panose="02020603050405020304" pitchFamily="18" charset="0"/>
                <a:cs typeface="Times New Roman" panose="02020603050405020304" pitchFamily="18" charset="0"/>
              </a:rPr>
              <a:t> enabling the functional exploration of site-specific glycosylation. </a:t>
            </a:r>
            <a:r>
              <a:rPr lang="en-US" altLang="zh-CN" dirty="0" err="1">
                <a:latin typeface="Times New Roman" panose="02020603050405020304" pitchFamily="18" charset="0"/>
                <a:cs typeface="Times New Roman" panose="02020603050405020304" pitchFamily="18" charset="0"/>
              </a:rPr>
              <a:t>bioRxiv</a:t>
            </a:r>
            <a:r>
              <a:rPr lang="en-US" altLang="zh-CN" dirty="0">
                <a:latin typeface="Times New Roman" panose="02020603050405020304" pitchFamily="18" charset="0"/>
                <a:cs typeface="Times New Roman" panose="02020603050405020304" pitchFamily="18" charset="0"/>
              </a:rPr>
              <a:t> 2021.11.15.468561.</a:t>
            </a:r>
          </a:p>
          <a:p>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https://doi.org/10.1101/2021.11.15.468561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44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B63E4-7C05-4126-997A-7B7920F73A92}"/>
              </a:ext>
            </a:extLst>
          </p:cNvPr>
          <p:cNvSpPr>
            <a:spLocks noGrp="1"/>
          </p:cNvSpPr>
          <p:nvPr>
            <p:ph type="ctrTitle"/>
          </p:nvPr>
        </p:nvSpPr>
        <p:spPr>
          <a:xfrm>
            <a:off x="2907135" y="2652730"/>
            <a:ext cx="6377729" cy="1552540"/>
          </a:xfrm>
        </p:spPr>
        <p:txBody>
          <a:bodyPr>
            <a:normAutofit fontScale="90000"/>
          </a:bodyPr>
          <a:lstStyle/>
          <a:p>
            <a:pPr>
              <a:lnSpc>
                <a:spcPct val="150000"/>
              </a:lnSpc>
            </a:pPr>
            <a:r>
              <a:rPr lang="en-US" altLang="zh-CN" sz="4000" b="1" dirty="0">
                <a:solidFill>
                  <a:srgbClr val="C00000"/>
                </a:solidFill>
                <a:latin typeface="Times New Roman" panose="02020603050405020304" pitchFamily="18" charset="0"/>
                <a:cs typeface="Times New Roman" panose="02020603050405020304" pitchFamily="18" charset="0"/>
              </a:rPr>
              <a:t>An Example for </a:t>
            </a:r>
            <a:r>
              <a:rPr lang="en-US" altLang="zh-CN" sz="4000" b="1" dirty="0" err="1">
                <a:solidFill>
                  <a:srgbClr val="C00000"/>
                </a:solidFill>
                <a:latin typeface="Times New Roman" panose="02020603050405020304" pitchFamily="18" charset="0"/>
                <a:cs typeface="Times New Roman" panose="02020603050405020304" pitchFamily="18" charset="0"/>
              </a:rPr>
              <a:t>pGlyco</a:t>
            </a:r>
            <a:r>
              <a:rPr lang="en-US" altLang="zh-CN" sz="4000" b="1" dirty="0">
                <a:solidFill>
                  <a:srgbClr val="C00000"/>
                </a:solidFill>
                <a:latin typeface="Times New Roman" panose="02020603050405020304" pitchFamily="18" charset="0"/>
                <a:cs typeface="Times New Roman" panose="02020603050405020304" pitchFamily="18" charset="0"/>
              </a:rPr>
              <a:t> </a:t>
            </a:r>
            <a:br>
              <a:rPr lang="en-US" altLang="zh-CN" sz="4000" b="1" dirty="0">
                <a:solidFill>
                  <a:srgbClr val="C00000"/>
                </a:solidFill>
                <a:latin typeface="Times New Roman" panose="02020603050405020304" pitchFamily="18" charset="0"/>
                <a:cs typeface="Times New Roman" panose="02020603050405020304" pitchFamily="18" charset="0"/>
              </a:rPr>
            </a:br>
            <a:r>
              <a:rPr lang="en-US" altLang="zh-CN" sz="4000" b="1" dirty="0">
                <a:solidFill>
                  <a:srgbClr val="C00000"/>
                </a:solidFill>
                <a:latin typeface="Times New Roman" panose="02020603050405020304" pitchFamily="18" charset="0"/>
                <a:cs typeface="Times New Roman" panose="02020603050405020304" pitchFamily="18" charset="0"/>
              </a:rPr>
              <a:t>Quantitation</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73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63676510-AFC7-46DA-A1B7-EE74A05F672B}"/>
              </a:ext>
            </a:extLst>
          </p:cNvPr>
          <p:cNvSpPr txBox="1"/>
          <p:nvPr/>
        </p:nvSpPr>
        <p:spPr>
          <a:xfrm>
            <a:off x="588457" y="142496"/>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pGlycoQuant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download</a:t>
            </a:r>
            <a:endParaRPr lang="zh-CN" altLang="en-US"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BF6B4DB5-4499-422D-B695-4E4A42FA6D19}"/>
              </a:ext>
            </a:extLst>
          </p:cNvPr>
          <p:cNvSpPr txBox="1"/>
          <p:nvPr/>
        </p:nvSpPr>
        <p:spPr>
          <a:xfrm>
            <a:off x="7466445" y="1303033"/>
            <a:ext cx="4596245" cy="1710468"/>
          </a:xfrm>
          <a:prstGeom prst="rect">
            <a:avLst/>
          </a:prstGeom>
          <a:noFill/>
        </p:spPr>
        <p:txBody>
          <a:bodyPr wrap="square" rtlCol="0">
            <a:spAutoFit/>
          </a:bodyPr>
          <a:lstStyle/>
          <a:p>
            <a:pPr>
              <a:lnSpc>
                <a:spcPct val="150000"/>
              </a:lnSpc>
            </a:pPr>
            <a:r>
              <a:rPr lang="zh-CN" altLang="en-US" b="1" dirty="0">
                <a:solidFill>
                  <a:srgbClr val="C00000"/>
                </a:solidFill>
              </a:rPr>
              <a:t>① </a:t>
            </a:r>
            <a:r>
              <a:rPr lang="en-US" altLang="zh-CN" dirty="0">
                <a:latin typeface="Times New Roman" panose="02020603050405020304" pitchFamily="18" charset="0"/>
                <a:cs typeface="Times New Roman" panose="02020603050405020304" pitchFamily="18" charset="0"/>
              </a:rPr>
              <a:t>Login </a:t>
            </a:r>
            <a:r>
              <a:rPr lang="en-US" altLang="zh-CN" dirty="0">
                <a:latin typeface="Times New Roman" panose="02020603050405020304" pitchFamily="18" charset="0"/>
                <a:cs typeface="Times New Roman" panose="02020603050405020304" pitchFamily="18" charset="0"/>
                <a:hlinkClick r:id="rId2"/>
              </a:rPr>
              <a:t>https://github.com/expellir-arma/pGlycoQuant/releases</a:t>
            </a:r>
            <a:r>
              <a:rPr lang="en-US" altLang="zh-CN" dirty="0">
                <a:latin typeface="Times New Roman" panose="02020603050405020304" pitchFamily="18" charset="0"/>
                <a:cs typeface="Times New Roman" panose="02020603050405020304" pitchFamily="18" charset="0"/>
              </a:rPr>
              <a:t> and download </a:t>
            </a:r>
            <a:r>
              <a:rPr lang="en-US" altLang="zh-CN" dirty="0">
                <a:latin typeface="-apple-system"/>
                <a:hlinkClick r:id="rId3"/>
              </a:rPr>
              <a:t>Source code (zip) </a:t>
            </a:r>
            <a:r>
              <a:rPr lang="en-US" altLang="zh-CN" dirty="0">
                <a:latin typeface="Times New Roman" panose="02020603050405020304" pitchFamily="18" charset="0"/>
                <a:cs typeface="Times New Roman" panose="02020603050405020304" pitchFamily="18" charset="0"/>
              </a:rPr>
              <a:t>at the bottom of this  page.</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②</a:t>
            </a:r>
            <a:r>
              <a:rPr lang="en-US" altLang="zh-CN" dirty="0">
                <a:solidFill>
                  <a:srgbClr val="C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unzipped </a:t>
            </a:r>
            <a:r>
              <a:rPr lang="en-US" altLang="zh-CN" dirty="0" err="1">
                <a:latin typeface="Times New Roman" panose="02020603050405020304" pitchFamily="18" charset="0"/>
                <a:cs typeface="Times New Roman" panose="02020603050405020304" pitchFamily="18" charset="0"/>
              </a:rPr>
              <a:t>pGlycoQuant</a:t>
            </a:r>
            <a:r>
              <a:rPr lang="en-US" altLang="zh-CN" dirty="0">
                <a:latin typeface="Times New Roman" panose="02020603050405020304" pitchFamily="18" charset="0"/>
                <a:cs typeface="Times New Roman" panose="02020603050405020304" pitchFamily="18" charset="0"/>
              </a:rPr>
              <a:t> files.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719A9042-83E4-4AFF-9CCB-0F50F55AC857}"/>
              </a:ext>
            </a:extLst>
          </p:cNvPr>
          <p:cNvSpPr txBox="1"/>
          <p:nvPr/>
        </p:nvSpPr>
        <p:spPr>
          <a:xfrm>
            <a:off x="753465" y="1255462"/>
            <a:ext cx="525613" cy="369332"/>
          </a:xfrm>
          <a:prstGeom prst="rect">
            <a:avLst/>
          </a:prstGeom>
          <a:noFill/>
        </p:spPr>
        <p:txBody>
          <a:bodyPr wrap="square">
            <a:spAutoFit/>
          </a:bodyPr>
          <a:lstStyle/>
          <a:p>
            <a:r>
              <a:rPr lang="zh-CN" altLang="en-US" b="1" dirty="0">
                <a:solidFill>
                  <a:srgbClr val="C00000"/>
                </a:solidFill>
              </a:rPr>
              <a:t>①</a:t>
            </a:r>
            <a:endParaRPr lang="zh-CN" altLang="en-US" dirty="0">
              <a:solidFill>
                <a:srgbClr val="C00000"/>
              </a:solidFill>
            </a:endParaRPr>
          </a:p>
        </p:txBody>
      </p:sp>
      <p:sp>
        <p:nvSpPr>
          <p:cNvPr id="24" name="文本框 23">
            <a:extLst>
              <a:ext uri="{FF2B5EF4-FFF2-40B4-BE49-F238E27FC236}">
                <a16:creationId xmlns:a16="http://schemas.microsoft.com/office/drawing/2014/main" id="{91E8AA89-048F-47D0-81F9-FAF72A893EE4}"/>
              </a:ext>
            </a:extLst>
          </p:cNvPr>
          <p:cNvSpPr txBox="1"/>
          <p:nvPr/>
        </p:nvSpPr>
        <p:spPr>
          <a:xfrm>
            <a:off x="325651" y="5149831"/>
            <a:ext cx="849457" cy="369332"/>
          </a:xfrm>
          <a:prstGeom prst="rect">
            <a:avLst/>
          </a:prstGeom>
          <a:noFill/>
        </p:spPr>
        <p:txBody>
          <a:bodyPr wrap="square">
            <a:spAutoFit/>
          </a:bodyPr>
          <a:lstStyle/>
          <a:p>
            <a:r>
              <a:rPr lang="zh-CN" altLang="en-US" b="1" dirty="0">
                <a:solidFill>
                  <a:srgbClr val="C00000"/>
                </a:solidFill>
              </a:rPr>
              <a:t>②</a:t>
            </a:r>
            <a:endParaRPr lang="zh-CN" altLang="en-US" dirty="0"/>
          </a:p>
        </p:txBody>
      </p:sp>
      <p:pic>
        <p:nvPicPr>
          <p:cNvPr id="9" name="图片 8">
            <a:extLst>
              <a:ext uri="{FF2B5EF4-FFF2-40B4-BE49-F238E27FC236}">
                <a16:creationId xmlns:a16="http://schemas.microsoft.com/office/drawing/2014/main" id="{E6D50836-78D2-4B95-B503-C81059AACA8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79078" y="1255462"/>
            <a:ext cx="3727032" cy="3601347"/>
          </a:xfrm>
          <a:prstGeom prst="rect">
            <a:avLst/>
          </a:prstGeom>
        </p:spPr>
      </p:pic>
      <p:pic>
        <p:nvPicPr>
          <p:cNvPr id="26" name="图片 25">
            <a:extLst>
              <a:ext uri="{FF2B5EF4-FFF2-40B4-BE49-F238E27FC236}">
                <a16:creationId xmlns:a16="http://schemas.microsoft.com/office/drawing/2014/main" id="{32C60152-8189-411A-8B3E-9BA2D4E1B9B9}"/>
              </a:ext>
            </a:extLst>
          </p:cNvPr>
          <p:cNvPicPr>
            <a:picLocks noChangeAspect="1"/>
          </p:cNvPicPr>
          <p:nvPr/>
        </p:nvPicPr>
        <p:blipFill>
          <a:blip r:embed="rId5"/>
          <a:stretch>
            <a:fillRect/>
          </a:stretch>
        </p:blipFill>
        <p:spPr>
          <a:xfrm>
            <a:off x="790381" y="5149831"/>
            <a:ext cx="7097115" cy="1333686"/>
          </a:xfrm>
          <a:prstGeom prst="rect">
            <a:avLst/>
          </a:prstGeom>
        </p:spPr>
      </p:pic>
    </p:spTree>
    <p:extLst>
      <p:ext uri="{BB962C8B-B14F-4D97-AF65-F5344CB8AC3E}">
        <p14:creationId xmlns:p14="http://schemas.microsoft.com/office/powerpoint/2010/main" val="148051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2E2B4B-0623-428F-81DF-304A42085269}"/>
              </a:ext>
            </a:extLst>
          </p:cNvPr>
          <p:cNvSpPr txBox="1"/>
          <p:nvPr/>
        </p:nvSpPr>
        <p:spPr>
          <a:xfrm>
            <a:off x="6666602" y="538532"/>
            <a:ext cx="5052291" cy="2541465"/>
          </a:xfrm>
          <a:prstGeom prst="rect">
            <a:avLst/>
          </a:prstGeom>
          <a:noFill/>
        </p:spPr>
        <p:txBody>
          <a:bodyPr wrap="square" rtlCol="0">
            <a:spAutoFit/>
          </a:bodyPr>
          <a:lstStyle/>
          <a:p>
            <a:pPr>
              <a:lnSpc>
                <a:spcPct val="150000"/>
              </a:lnSpc>
            </a:pPr>
            <a:r>
              <a:rPr lang="zh-CN" altLang="en-US" b="1" dirty="0">
                <a:solidFill>
                  <a:srgbClr val="C00000"/>
                </a:solidFill>
              </a:rPr>
              <a:t>① </a:t>
            </a:r>
            <a:r>
              <a:rPr lang="en-US" altLang="zh-CN" dirty="0">
                <a:latin typeface="Times New Roman" panose="02020603050405020304" pitchFamily="18" charset="0"/>
                <a:cs typeface="Times New Roman" panose="02020603050405020304" pitchFamily="18" charset="0"/>
              </a:rPr>
              <a:t>Double click </a:t>
            </a:r>
            <a:r>
              <a:rPr lang="en-US" altLang="zh-CN" b="1" dirty="0">
                <a:solidFill>
                  <a:srgbClr val="C00000"/>
                </a:solidFill>
                <a:latin typeface="Times New Roman" panose="02020603050405020304" pitchFamily="18" charset="0"/>
                <a:cs typeface="Times New Roman" panose="02020603050405020304" pitchFamily="18" charset="0"/>
              </a:rPr>
              <a:t>pGlycoQuantUI.exe</a:t>
            </a:r>
            <a:r>
              <a:rPr lang="en-US" altLang="zh-CN" dirty="0">
                <a:latin typeface="Times New Roman" panose="02020603050405020304" pitchFamily="18" charset="0"/>
                <a:cs typeface="Times New Roman" panose="02020603050405020304" pitchFamily="18" charset="0"/>
              </a:rPr>
              <a:t>, if software has not been authorized, click </a:t>
            </a:r>
            <a:r>
              <a:rPr lang="en-US" altLang="zh-CN" b="1" dirty="0">
                <a:solidFill>
                  <a:srgbClr val="C00000"/>
                </a:solidFill>
                <a:latin typeface="Times New Roman" panose="02020603050405020304" pitchFamily="18" charset="0"/>
                <a:cs typeface="Times New Roman" panose="02020603050405020304" pitchFamily="18" charset="0"/>
              </a:rPr>
              <a:t>Register</a:t>
            </a:r>
            <a:r>
              <a:rPr lang="en-US" altLang="zh-CN" dirty="0">
                <a:latin typeface="Times New Roman" panose="02020603050405020304" pitchFamily="18" charset="0"/>
                <a:cs typeface="Times New Roman" panose="02020603050405020304" pitchFamily="18" charset="0"/>
              </a:rPr>
              <a:t> button, before that, make sure that your PC is linked to the Internet.</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②</a:t>
            </a:r>
            <a:r>
              <a:rPr lang="zh-CN" altLang="en-US" b="1" dirty="0">
                <a:solidFill>
                  <a:srgbClr val="C00000"/>
                </a:solidFill>
              </a:rPr>
              <a:t> </a:t>
            </a:r>
            <a:r>
              <a:rPr lang="en-US" altLang="zh-CN" dirty="0">
                <a:latin typeface="Times New Roman" panose="02020603050405020304" pitchFamily="18" charset="0"/>
                <a:cs typeface="Times New Roman" panose="02020603050405020304" pitchFamily="18" charset="0"/>
              </a:rPr>
              <a:t>Fill the register information and click </a:t>
            </a:r>
            <a:r>
              <a:rPr lang="en-US" altLang="zh-CN" b="1" dirty="0">
                <a:solidFill>
                  <a:srgbClr val="C00000"/>
                </a:solidFill>
                <a:latin typeface="Times New Roman" panose="02020603050405020304" pitchFamily="18" charset="0"/>
                <a:cs typeface="Times New Roman" panose="02020603050405020304" pitchFamily="18" charset="0"/>
              </a:rPr>
              <a:t>Submit</a:t>
            </a:r>
            <a:r>
              <a:rPr lang="en-US" altLang="zh-CN" dirty="0">
                <a:latin typeface="Times New Roman" panose="02020603050405020304" pitchFamily="18" charset="0"/>
                <a:cs typeface="Times New Roman" panose="02020603050405020304" pitchFamily="18" charset="0"/>
              </a:rPr>
              <a:t>, then </a:t>
            </a:r>
            <a:r>
              <a:rPr lang="en-US" altLang="zh-CN" dirty="0" err="1">
                <a:latin typeface="Times New Roman" panose="02020603050405020304" pitchFamily="18" charset="0"/>
                <a:cs typeface="Times New Roman" panose="02020603050405020304" pitchFamily="18" charset="0"/>
              </a:rPr>
              <a:t>pGlycoQuant</a:t>
            </a:r>
            <a:r>
              <a:rPr lang="en-US" altLang="zh-CN" dirty="0">
                <a:latin typeface="Times New Roman" panose="02020603050405020304" pitchFamily="18" charset="0"/>
                <a:cs typeface="Times New Roman" panose="02020603050405020304" pitchFamily="18" charset="0"/>
              </a:rPr>
              <a:t> will be authorized.</a:t>
            </a:r>
            <a:endParaRPr lang="zh-CN" altLang="en-US" dirty="0"/>
          </a:p>
        </p:txBody>
      </p:sp>
      <p:sp>
        <p:nvSpPr>
          <p:cNvPr id="10" name="文本框 9">
            <a:extLst>
              <a:ext uri="{FF2B5EF4-FFF2-40B4-BE49-F238E27FC236}">
                <a16:creationId xmlns:a16="http://schemas.microsoft.com/office/drawing/2014/main" id="{63676510-AFC7-46DA-A1B7-EE74A05F672B}"/>
              </a:ext>
            </a:extLst>
          </p:cNvPr>
          <p:cNvSpPr txBox="1"/>
          <p:nvPr/>
        </p:nvSpPr>
        <p:spPr>
          <a:xfrm>
            <a:off x="633536" y="440731"/>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pGlycoQuant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register</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AE423EA-79BE-4116-B190-5D9C5A01CBBB}"/>
              </a:ext>
            </a:extLst>
          </p:cNvPr>
          <p:cNvPicPr>
            <a:picLocks noChangeAspect="1"/>
          </p:cNvPicPr>
          <p:nvPr/>
        </p:nvPicPr>
        <p:blipFill>
          <a:blip r:embed="rId2"/>
          <a:stretch>
            <a:fillRect/>
          </a:stretch>
        </p:blipFill>
        <p:spPr>
          <a:xfrm>
            <a:off x="1023509" y="1155624"/>
            <a:ext cx="4058216" cy="1152686"/>
          </a:xfrm>
          <a:prstGeom prst="rect">
            <a:avLst/>
          </a:prstGeom>
        </p:spPr>
      </p:pic>
      <p:sp>
        <p:nvSpPr>
          <p:cNvPr id="12" name="文本框 11">
            <a:extLst>
              <a:ext uri="{FF2B5EF4-FFF2-40B4-BE49-F238E27FC236}">
                <a16:creationId xmlns:a16="http://schemas.microsoft.com/office/drawing/2014/main" id="{B4FC7471-CC18-4D1D-BA7E-DF220AD9E414}"/>
              </a:ext>
            </a:extLst>
          </p:cNvPr>
          <p:cNvSpPr txBox="1"/>
          <p:nvPr/>
        </p:nvSpPr>
        <p:spPr>
          <a:xfrm>
            <a:off x="633536" y="1124389"/>
            <a:ext cx="1016000" cy="369332"/>
          </a:xfrm>
          <a:prstGeom prst="rect">
            <a:avLst/>
          </a:prstGeom>
          <a:noFill/>
        </p:spPr>
        <p:txBody>
          <a:bodyPr wrap="square">
            <a:spAutoFit/>
          </a:bodyPr>
          <a:lstStyle/>
          <a:p>
            <a:r>
              <a:rPr lang="zh-CN" altLang="en-US" b="1" dirty="0">
                <a:solidFill>
                  <a:srgbClr val="C00000"/>
                </a:solidFill>
              </a:rPr>
              <a:t>①</a:t>
            </a:r>
            <a:endParaRPr lang="zh-CN" altLang="en-US" dirty="0"/>
          </a:p>
        </p:txBody>
      </p:sp>
      <p:grpSp>
        <p:nvGrpSpPr>
          <p:cNvPr id="22" name="组合 21">
            <a:extLst>
              <a:ext uri="{FF2B5EF4-FFF2-40B4-BE49-F238E27FC236}">
                <a16:creationId xmlns:a16="http://schemas.microsoft.com/office/drawing/2014/main" id="{31503B78-42A5-4229-83D9-0838D2B7ACEB}"/>
              </a:ext>
            </a:extLst>
          </p:cNvPr>
          <p:cNvGrpSpPr/>
          <p:nvPr/>
        </p:nvGrpSpPr>
        <p:grpSpPr>
          <a:xfrm>
            <a:off x="668477" y="2397160"/>
            <a:ext cx="4856922" cy="3541608"/>
            <a:chOff x="668477" y="2397160"/>
            <a:chExt cx="4856922" cy="3541608"/>
          </a:xfrm>
        </p:grpSpPr>
        <p:pic>
          <p:nvPicPr>
            <p:cNvPr id="7" name="图片 6">
              <a:extLst>
                <a:ext uri="{FF2B5EF4-FFF2-40B4-BE49-F238E27FC236}">
                  <a16:creationId xmlns:a16="http://schemas.microsoft.com/office/drawing/2014/main" id="{47910741-6259-42B3-9936-60A47AB6352A}"/>
                </a:ext>
              </a:extLst>
            </p:cNvPr>
            <p:cNvPicPr>
              <a:picLocks noChangeAspect="1"/>
            </p:cNvPicPr>
            <p:nvPr/>
          </p:nvPicPr>
          <p:blipFill>
            <a:blip r:embed="rId3"/>
            <a:stretch>
              <a:fillRect/>
            </a:stretch>
          </p:blipFill>
          <p:spPr>
            <a:xfrm>
              <a:off x="668477" y="2397160"/>
              <a:ext cx="4856922" cy="3541608"/>
            </a:xfrm>
            <a:prstGeom prst="rect">
              <a:avLst/>
            </a:prstGeom>
          </p:spPr>
        </p:pic>
        <p:sp>
          <p:nvSpPr>
            <p:cNvPr id="9" name="箭头: 右 8">
              <a:extLst>
                <a:ext uri="{FF2B5EF4-FFF2-40B4-BE49-F238E27FC236}">
                  <a16:creationId xmlns:a16="http://schemas.microsoft.com/office/drawing/2014/main" id="{7B1992B7-6910-47DE-99B3-950367C1E67F}"/>
                </a:ext>
              </a:extLst>
            </p:cNvPr>
            <p:cNvSpPr/>
            <p:nvPr/>
          </p:nvSpPr>
          <p:spPr>
            <a:xfrm rot="17408719" flipV="1">
              <a:off x="4322554" y="2761630"/>
              <a:ext cx="374258" cy="23962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9BCFE777-9BE3-43A0-ABA1-5AC1F25862BB}"/>
              </a:ext>
            </a:extLst>
          </p:cNvPr>
          <p:cNvGrpSpPr/>
          <p:nvPr/>
        </p:nvGrpSpPr>
        <p:grpSpPr>
          <a:xfrm>
            <a:off x="6666602" y="3244334"/>
            <a:ext cx="5344643" cy="3405519"/>
            <a:chOff x="6666602" y="3244334"/>
            <a:chExt cx="5344643" cy="3405519"/>
          </a:xfrm>
        </p:grpSpPr>
        <p:sp>
          <p:nvSpPr>
            <p:cNvPr id="17" name="文本框 16">
              <a:extLst>
                <a:ext uri="{FF2B5EF4-FFF2-40B4-BE49-F238E27FC236}">
                  <a16:creationId xmlns:a16="http://schemas.microsoft.com/office/drawing/2014/main" id="{91238B39-AC0A-47AA-8CE9-4BDDCDE9D7A1}"/>
                </a:ext>
              </a:extLst>
            </p:cNvPr>
            <p:cNvSpPr txBox="1"/>
            <p:nvPr/>
          </p:nvSpPr>
          <p:spPr>
            <a:xfrm>
              <a:off x="6666602" y="3244334"/>
              <a:ext cx="1219200"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②</a:t>
              </a:r>
              <a:endParaRPr lang="zh-CN" altLang="en-US" dirty="0"/>
            </a:p>
          </p:txBody>
        </p:sp>
        <p:pic>
          <p:nvPicPr>
            <p:cNvPr id="19" name="图片 18">
              <a:extLst>
                <a:ext uri="{FF2B5EF4-FFF2-40B4-BE49-F238E27FC236}">
                  <a16:creationId xmlns:a16="http://schemas.microsoft.com/office/drawing/2014/main" id="{DF59EF57-2C90-489F-9817-2FD977260445}"/>
                </a:ext>
              </a:extLst>
            </p:cNvPr>
            <p:cNvPicPr>
              <a:picLocks noChangeAspect="1"/>
            </p:cNvPicPr>
            <p:nvPr/>
          </p:nvPicPr>
          <p:blipFill>
            <a:blip r:embed="rId4"/>
            <a:stretch>
              <a:fillRect/>
            </a:stretch>
          </p:blipFill>
          <p:spPr>
            <a:xfrm>
              <a:off x="7168443" y="3299983"/>
              <a:ext cx="2162477" cy="3162741"/>
            </a:xfrm>
            <a:prstGeom prst="rect">
              <a:avLst/>
            </a:prstGeom>
          </p:spPr>
        </p:pic>
        <p:pic>
          <p:nvPicPr>
            <p:cNvPr id="21" name="图片 20">
              <a:extLst>
                <a:ext uri="{FF2B5EF4-FFF2-40B4-BE49-F238E27FC236}">
                  <a16:creationId xmlns:a16="http://schemas.microsoft.com/office/drawing/2014/main" id="{9DA359AC-530B-4DF0-954B-413ADD408513}"/>
                </a:ext>
              </a:extLst>
            </p:cNvPr>
            <p:cNvPicPr>
              <a:picLocks noChangeAspect="1"/>
            </p:cNvPicPr>
            <p:nvPr/>
          </p:nvPicPr>
          <p:blipFill>
            <a:blip r:embed="rId5"/>
            <a:stretch>
              <a:fillRect/>
            </a:stretch>
          </p:blipFill>
          <p:spPr>
            <a:xfrm>
              <a:off x="9515347" y="3299983"/>
              <a:ext cx="2495898" cy="1152686"/>
            </a:xfrm>
            <a:prstGeom prst="rect">
              <a:avLst/>
            </a:prstGeom>
          </p:spPr>
        </p:pic>
        <p:sp>
          <p:nvSpPr>
            <p:cNvPr id="25" name="箭头: 右 24">
              <a:extLst>
                <a:ext uri="{FF2B5EF4-FFF2-40B4-BE49-F238E27FC236}">
                  <a16:creationId xmlns:a16="http://schemas.microsoft.com/office/drawing/2014/main" id="{80B6BDE7-9D2B-4D1F-8A92-275E324FD84E}"/>
                </a:ext>
              </a:extLst>
            </p:cNvPr>
            <p:cNvSpPr/>
            <p:nvPr/>
          </p:nvSpPr>
          <p:spPr>
            <a:xfrm rot="17408719" flipV="1">
              <a:off x="7193841" y="6342909"/>
              <a:ext cx="374258" cy="23962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6821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2E2B4B-0623-428F-81DF-304A42085269}"/>
              </a:ext>
            </a:extLst>
          </p:cNvPr>
          <p:cNvSpPr txBox="1"/>
          <p:nvPr/>
        </p:nvSpPr>
        <p:spPr>
          <a:xfrm>
            <a:off x="6677891" y="1433714"/>
            <a:ext cx="5283200" cy="1294970"/>
          </a:xfrm>
          <a:prstGeom prst="rect">
            <a:avLst/>
          </a:prstGeom>
          <a:noFill/>
        </p:spPr>
        <p:txBody>
          <a:bodyPr wrap="square" rtlCol="0">
            <a:spAutoFit/>
          </a:bodyPr>
          <a:lstStyle/>
          <a:p>
            <a:pPr>
              <a:lnSpc>
                <a:spcPct val="150000"/>
              </a:lnSpc>
            </a:pPr>
            <a:r>
              <a:rPr lang="zh-CN" altLang="en-US" b="1" dirty="0">
                <a:solidFill>
                  <a:srgbClr val="C00000"/>
                </a:solidFill>
              </a:rPr>
              <a:t>① </a:t>
            </a:r>
            <a:r>
              <a:rPr lang="en-US" altLang="zh-CN" dirty="0">
                <a:latin typeface="Times New Roman" panose="02020603050405020304" pitchFamily="18" charset="0"/>
                <a:cs typeface="Times New Roman" panose="02020603050405020304" pitchFamily="18" charset="0"/>
              </a:rPr>
              <a:t>Ensure that the </a:t>
            </a:r>
            <a:r>
              <a:rPr lang="en-US" altLang="zh-CN" dirty="0" err="1">
                <a:latin typeface="Times New Roman" panose="02020603050405020304" pitchFamily="18" charset="0"/>
                <a:cs typeface="Times New Roman" panose="02020603050405020304" pitchFamily="18" charset="0"/>
              </a:rPr>
              <a:t>ini</a:t>
            </a:r>
            <a:r>
              <a:rPr lang="en-US" altLang="zh-CN" dirty="0">
                <a:latin typeface="Times New Roman" panose="02020603050405020304" pitchFamily="18" charset="0"/>
                <a:cs typeface="Times New Roman" panose="02020603050405020304" pitchFamily="18" charset="0"/>
              </a:rPr>
              <a:t> file paths are valid.</a:t>
            </a:r>
          </a:p>
          <a:p>
            <a:pPr>
              <a:lnSpc>
                <a:spcPct val="150000"/>
              </a:lnSpc>
            </a:pPr>
            <a:r>
              <a:rPr lang="zh-CN" altLang="en-US" b="1" dirty="0">
                <a:solidFill>
                  <a:srgbClr val="C00000"/>
                </a:solidFill>
              </a:rPr>
              <a:t>② </a:t>
            </a:r>
            <a:r>
              <a:rPr lang="en-US" altLang="zh-CN" dirty="0">
                <a:latin typeface="Times New Roman" panose="02020603050405020304" pitchFamily="18" charset="0"/>
                <a:cs typeface="Times New Roman" panose="02020603050405020304" pitchFamily="18" charset="0"/>
              </a:rPr>
              <a:t>Set the TYPE_MS1 as .raw and fill the raw files into the PATH_MS1 blank.</a:t>
            </a:r>
            <a:endParaRPr lang="zh-CN" altLang="en-US" dirty="0"/>
          </a:p>
        </p:txBody>
      </p:sp>
      <p:sp>
        <p:nvSpPr>
          <p:cNvPr id="10" name="文本框 9">
            <a:extLst>
              <a:ext uri="{FF2B5EF4-FFF2-40B4-BE49-F238E27FC236}">
                <a16:creationId xmlns:a16="http://schemas.microsoft.com/office/drawing/2014/main" id="{63676510-AFC7-46DA-A1B7-EE74A05F672B}"/>
              </a:ext>
            </a:extLst>
          </p:cNvPr>
          <p:cNvSpPr txBox="1"/>
          <p:nvPr/>
        </p:nvSpPr>
        <p:spPr>
          <a:xfrm>
            <a:off x="633536" y="440731"/>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pGlycoQuant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quantitation</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C031A6CB-69B4-4728-936F-CA98EE524C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536" y="1155624"/>
            <a:ext cx="5774937" cy="4211011"/>
          </a:xfrm>
          <a:prstGeom prst="rect">
            <a:avLst/>
          </a:prstGeom>
        </p:spPr>
      </p:pic>
      <p:sp>
        <p:nvSpPr>
          <p:cNvPr id="17" name="文本框 16">
            <a:extLst>
              <a:ext uri="{FF2B5EF4-FFF2-40B4-BE49-F238E27FC236}">
                <a16:creationId xmlns:a16="http://schemas.microsoft.com/office/drawing/2014/main" id="{D4ABA505-BD68-45F9-A2AE-F0BE6839DC22}"/>
              </a:ext>
            </a:extLst>
          </p:cNvPr>
          <p:cNvSpPr txBox="1"/>
          <p:nvPr/>
        </p:nvSpPr>
        <p:spPr>
          <a:xfrm>
            <a:off x="230909" y="1711867"/>
            <a:ext cx="1038578" cy="369332"/>
          </a:xfrm>
          <a:prstGeom prst="rect">
            <a:avLst/>
          </a:prstGeom>
          <a:noFill/>
        </p:spPr>
        <p:txBody>
          <a:bodyPr wrap="square">
            <a:spAutoFit/>
          </a:bodyPr>
          <a:lstStyle/>
          <a:p>
            <a:r>
              <a:rPr lang="zh-CN" altLang="en-US" b="1" dirty="0">
                <a:solidFill>
                  <a:srgbClr val="C00000"/>
                </a:solidFill>
              </a:rPr>
              <a:t>①</a:t>
            </a:r>
            <a:endParaRPr lang="zh-CN" altLang="en-US" dirty="0"/>
          </a:p>
        </p:txBody>
      </p:sp>
      <p:sp>
        <p:nvSpPr>
          <p:cNvPr id="18" name="文本框 17">
            <a:extLst>
              <a:ext uri="{FF2B5EF4-FFF2-40B4-BE49-F238E27FC236}">
                <a16:creationId xmlns:a16="http://schemas.microsoft.com/office/drawing/2014/main" id="{B949BB9F-B95D-4F48-BBBC-5BDDEAEB689A}"/>
              </a:ext>
            </a:extLst>
          </p:cNvPr>
          <p:cNvSpPr txBox="1"/>
          <p:nvPr/>
        </p:nvSpPr>
        <p:spPr>
          <a:xfrm>
            <a:off x="230909" y="3354586"/>
            <a:ext cx="1196622" cy="369332"/>
          </a:xfrm>
          <a:prstGeom prst="rect">
            <a:avLst/>
          </a:prstGeom>
          <a:noFill/>
        </p:spPr>
        <p:txBody>
          <a:bodyPr wrap="square">
            <a:spAutoFit/>
          </a:bodyPr>
          <a:lstStyle/>
          <a:p>
            <a:r>
              <a:rPr lang="zh-CN" altLang="en-US" b="1" dirty="0">
                <a:solidFill>
                  <a:srgbClr val="C00000"/>
                </a:solidFill>
              </a:rPr>
              <a:t>②</a:t>
            </a:r>
            <a:endParaRPr lang="zh-CN" altLang="en-US" dirty="0"/>
          </a:p>
        </p:txBody>
      </p:sp>
    </p:spTree>
    <p:extLst>
      <p:ext uri="{BB962C8B-B14F-4D97-AF65-F5344CB8AC3E}">
        <p14:creationId xmlns:p14="http://schemas.microsoft.com/office/powerpoint/2010/main" val="290728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2E2B4B-0623-428F-81DF-304A42085269}"/>
              </a:ext>
            </a:extLst>
          </p:cNvPr>
          <p:cNvSpPr txBox="1"/>
          <p:nvPr/>
        </p:nvSpPr>
        <p:spPr>
          <a:xfrm>
            <a:off x="6677890" y="1433714"/>
            <a:ext cx="5514109" cy="3782061"/>
          </a:xfrm>
          <a:prstGeom prst="rect">
            <a:avLst/>
          </a:prstGeom>
          <a:noFill/>
        </p:spPr>
        <p:txBody>
          <a:bodyPr wrap="square" rtlCol="0">
            <a:spAutoFit/>
          </a:bodyPr>
          <a:lstStyle/>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① </a:t>
            </a:r>
            <a:r>
              <a:rPr lang="en-US" altLang="zh-CN" dirty="0">
                <a:latin typeface="Times New Roman" panose="02020603050405020304" pitchFamily="18" charset="0"/>
                <a:cs typeface="Times New Roman" panose="02020603050405020304" pitchFamily="18" charset="0"/>
              </a:rPr>
              <a:t>Set </a:t>
            </a:r>
            <a:r>
              <a:rPr lang="en-US" altLang="zh-CN" b="1" dirty="0">
                <a:solidFill>
                  <a:srgbClr val="C00000"/>
                </a:solidFill>
                <a:latin typeface="Times New Roman" panose="02020603050405020304" pitchFamily="18" charset="0"/>
                <a:cs typeface="Times New Roman" panose="02020603050405020304" pitchFamily="18" charset="0"/>
              </a:rPr>
              <a:t>TYPE_IDENTIFICATION_RESULT </a:t>
            </a:r>
            <a:r>
              <a:rPr lang="en-US" altLang="zh-CN" dirty="0">
                <a:latin typeface="Times New Roman" panose="02020603050405020304" pitchFamily="18" charset="0"/>
                <a:cs typeface="Times New Roman" panose="02020603050405020304" pitchFamily="18" charset="0"/>
              </a:rPr>
              <a:t>as </a:t>
            </a:r>
            <a:r>
              <a:rPr lang="en-US" altLang="zh-CN" b="1" dirty="0">
                <a:solidFill>
                  <a:srgbClr val="C00000"/>
                </a:solidFill>
                <a:latin typeface="Times New Roman" panose="02020603050405020304" pitchFamily="18" charset="0"/>
                <a:cs typeface="Times New Roman" panose="02020603050405020304" pitchFamily="18" charset="0"/>
              </a:rPr>
              <a:t>pGlyco</a:t>
            </a:r>
            <a:r>
              <a:rPr lang="en-US" altLang="zh-CN" dirty="0">
                <a:latin typeface="Times New Roman" panose="02020603050405020304" pitchFamily="18" charset="0"/>
                <a:cs typeface="Times New Roman" panose="02020603050405020304" pitchFamily="18" charset="0"/>
              </a:rPr>
              <a:t> (For other identification software results like </a:t>
            </a:r>
            <a:r>
              <a:rPr lang="en-US" altLang="zh-CN" dirty="0" err="1">
                <a:latin typeface="Times New Roman" panose="02020603050405020304" pitchFamily="18" charset="0"/>
                <a:cs typeface="Times New Roman" panose="02020603050405020304" pitchFamily="18" charset="0"/>
              </a:rPr>
              <a:t>Byonic</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MSFragger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Byonic</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MSFragger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glyco</a:t>
            </a:r>
            <a:r>
              <a:rPr lang="en-US" altLang="zh-CN" dirty="0">
                <a:latin typeface="Times New Roman" panose="02020603050405020304" pitchFamily="18" charset="0"/>
                <a:cs typeface="Times New Roman" panose="02020603050405020304" pitchFamily="18" charset="0"/>
              </a:rPr>
              <a:t>-N options also can be chosen).</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② </a:t>
            </a:r>
            <a:r>
              <a:rPr lang="en-US" altLang="zh-CN" dirty="0">
                <a:latin typeface="Times New Roman" panose="02020603050405020304" pitchFamily="18" charset="0"/>
                <a:cs typeface="Times New Roman" panose="02020603050405020304" pitchFamily="18" charset="0"/>
              </a:rPr>
              <a:t>Put the identification result file </a:t>
            </a:r>
            <a:r>
              <a:rPr lang="en-US" altLang="zh-CN" b="1" dirty="0">
                <a:solidFill>
                  <a:srgbClr val="C00000"/>
                </a:solidFill>
                <a:latin typeface="Times New Roman" panose="02020603050405020304" pitchFamily="18" charset="0"/>
                <a:cs typeface="Times New Roman" panose="02020603050405020304" pitchFamily="18" charset="0"/>
              </a:rPr>
              <a:t>pGlycoDB-GP-FDR-Pro.txt</a:t>
            </a:r>
            <a:r>
              <a:rPr lang="en-US" altLang="zh-CN" dirty="0">
                <a:latin typeface="Times New Roman" panose="02020603050405020304" pitchFamily="18" charset="0"/>
                <a:cs typeface="Times New Roman" panose="02020603050405020304" pitchFamily="18" charset="0"/>
              </a:rPr>
              <a:t> here and set </a:t>
            </a:r>
            <a:r>
              <a:rPr lang="en-US" altLang="zh-CN" b="1" dirty="0">
                <a:solidFill>
                  <a:srgbClr val="C00000"/>
                </a:solidFill>
                <a:latin typeface="Times New Roman" panose="02020603050405020304" pitchFamily="18" charset="0"/>
                <a:cs typeface="Times New Roman" panose="02020603050405020304" pitchFamily="18" charset="0"/>
              </a:rPr>
              <a:t>FDR</a:t>
            </a:r>
            <a:r>
              <a:rPr lang="en-US" altLang="zh-CN" dirty="0">
                <a:latin typeface="Times New Roman" panose="02020603050405020304" pitchFamily="18" charset="0"/>
                <a:cs typeface="Times New Roman" panose="02020603050405020304" pitchFamily="18" charset="0"/>
              </a:rPr>
              <a:t> as </a:t>
            </a:r>
            <a:r>
              <a:rPr lang="en-US" altLang="zh-CN" b="1" dirty="0">
                <a:solidFill>
                  <a:srgbClr val="C00000"/>
                </a:solidFill>
                <a:latin typeface="Times New Roman" panose="02020603050405020304" pitchFamily="18" charset="0"/>
                <a:cs typeface="Times New Roman" panose="02020603050405020304" pitchFamily="18" charset="0"/>
              </a:rPr>
              <a:t>0.01</a:t>
            </a:r>
            <a:r>
              <a:rPr lang="en-US" altLang="zh-CN" dirty="0">
                <a:latin typeface="Times New Roman" panose="02020603050405020304" pitchFamily="18" charset="0"/>
                <a:cs typeface="Times New Roman" panose="02020603050405020304" pitchFamily="18" charset="0"/>
              </a:rPr>
              <a:t>.</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③ </a:t>
            </a:r>
            <a:r>
              <a:rPr lang="en-US" altLang="zh-CN" dirty="0">
                <a:latin typeface="Times New Roman" panose="02020603050405020304" pitchFamily="18" charset="0"/>
                <a:cs typeface="Times New Roman" panose="02020603050405020304" pitchFamily="18" charset="0"/>
              </a:rPr>
              <a:t>Set </a:t>
            </a:r>
            <a:r>
              <a:rPr lang="en-US" altLang="zh-CN" b="1" dirty="0">
                <a:solidFill>
                  <a:srgbClr val="C00000"/>
                </a:solidFill>
                <a:latin typeface="Times New Roman" panose="02020603050405020304" pitchFamily="18" charset="0"/>
                <a:cs typeface="Times New Roman" panose="02020603050405020304" pitchFamily="18" charset="0"/>
              </a:rPr>
              <a:t>TYPE_QUANT </a:t>
            </a:r>
            <a:r>
              <a:rPr lang="en-US" altLang="zh-CN" dirty="0">
                <a:latin typeface="Times New Roman" panose="02020603050405020304" pitchFamily="18" charset="0"/>
                <a:cs typeface="Times New Roman" panose="02020603050405020304" pitchFamily="18" charset="0"/>
              </a:rPr>
              <a:t>as </a:t>
            </a:r>
            <a:r>
              <a:rPr lang="en-US" altLang="zh-CN" b="1" dirty="0">
                <a:solidFill>
                  <a:srgbClr val="C00000"/>
                </a:solidFill>
                <a:latin typeface="Times New Roman" panose="02020603050405020304" pitchFamily="18" charset="0"/>
                <a:cs typeface="Times New Roman" panose="02020603050405020304" pitchFamily="18" charset="0"/>
              </a:rPr>
              <a:t>DDA </a:t>
            </a:r>
            <a:r>
              <a:rPr lang="en-US" altLang="zh-CN" b="1" dirty="0" err="1">
                <a:solidFill>
                  <a:srgbClr val="C00000"/>
                </a:solidFill>
                <a:latin typeface="Times New Roman" panose="02020603050405020304" pitchFamily="18" charset="0"/>
                <a:cs typeface="Times New Roman" panose="02020603050405020304" pitchFamily="18" charset="0"/>
              </a:rPr>
              <a:t>LabelFree</a:t>
            </a:r>
            <a:r>
              <a:rPr lang="en-US" altLang="zh-CN" dirty="0">
                <a:latin typeface="Times New Roman" panose="02020603050405020304" pitchFamily="18" charset="0"/>
                <a:cs typeface="Times New Roman" panose="02020603050405020304" pitchFamily="18" charset="0"/>
              </a:rPr>
              <a:t>.</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④</a:t>
            </a:r>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Set the Output Folder for saving the quantitation results.</a:t>
            </a:r>
          </a:p>
        </p:txBody>
      </p:sp>
      <p:sp>
        <p:nvSpPr>
          <p:cNvPr id="10" name="文本框 9">
            <a:extLst>
              <a:ext uri="{FF2B5EF4-FFF2-40B4-BE49-F238E27FC236}">
                <a16:creationId xmlns:a16="http://schemas.microsoft.com/office/drawing/2014/main" id="{63676510-AFC7-46DA-A1B7-EE74A05F672B}"/>
              </a:ext>
            </a:extLst>
          </p:cNvPr>
          <p:cNvSpPr txBox="1"/>
          <p:nvPr/>
        </p:nvSpPr>
        <p:spPr>
          <a:xfrm>
            <a:off x="633536" y="440731"/>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pGlycoQuant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quantitation</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C031A6CB-69B4-4728-936F-CA98EE524C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536" y="1155624"/>
            <a:ext cx="5774935" cy="4211011"/>
          </a:xfrm>
          <a:prstGeom prst="rect">
            <a:avLst/>
          </a:prstGeom>
        </p:spPr>
      </p:pic>
      <p:sp>
        <p:nvSpPr>
          <p:cNvPr id="17" name="文本框 16">
            <a:extLst>
              <a:ext uri="{FF2B5EF4-FFF2-40B4-BE49-F238E27FC236}">
                <a16:creationId xmlns:a16="http://schemas.microsoft.com/office/drawing/2014/main" id="{D4ABA505-BD68-45F9-A2AE-F0BE6839DC22}"/>
              </a:ext>
            </a:extLst>
          </p:cNvPr>
          <p:cNvSpPr txBox="1"/>
          <p:nvPr/>
        </p:nvSpPr>
        <p:spPr>
          <a:xfrm>
            <a:off x="534161" y="1878943"/>
            <a:ext cx="1038578" cy="369332"/>
          </a:xfrm>
          <a:prstGeom prst="rect">
            <a:avLst/>
          </a:prstGeom>
          <a:noFill/>
        </p:spPr>
        <p:txBody>
          <a:bodyPr wrap="square">
            <a:spAutoFit/>
          </a:bodyPr>
          <a:lstStyle/>
          <a:p>
            <a:r>
              <a:rPr lang="zh-CN" altLang="en-US" b="1" dirty="0">
                <a:solidFill>
                  <a:srgbClr val="C00000"/>
                </a:solidFill>
              </a:rPr>
              <a:t>①</a:t>
            </a:r>
            <a:endParaRPr lang="zh-CN" altLang="en-US" dirty="0"/>
          </a:p>
        </p:txBody>
      </p:sp>
      <p:sp>
        <p:nvSpPr>
          <p:cNvPr id="18" name="文本框 17">
            <a:extLst>
              <a:ext uri="{FF2B5EF4-FFF2-40B4-BE49-F238E27FC236}">
                <a16:creationId xmlns:a16="http://schemas.microsoft.com/office/drawing/2014/main" id="{B949BB9F-B95D-4F48-BBBC-5BDDEAEB689A}"/>
              </a:ext>
            </a:extLst>
          </p:cNvPr>
          <p:cNvSpPr txBox="1"/>
          <p:nvPr/>
        </p:nvSpPr>
        <p:spPr>
          <a:xfrm>
            <a:off x="534161" y="2279218"/>
            <a:ext cx="1196622" cy="369332"/>
          </a:xfrm>
          <a:prstGeom prst="rect">
            <a:avLst/>
          </a:prstGeom>
          <a:noFill/>
        </p:spPr>
        <p:txBody>
          <a:bodyPr wrap="square">
            <a:spAutoFit/>
          </a:bodyPr>
          <a:lstStyle/>
          <a:p>
            <a:r>
              <a:rPr lang="zh-CN" altLang="en-US" b="1" dirty="0">
                <a:solidFill>
                  <a:srgbClr val="C00000"/>
                </a:solidFill>
              </a:rPr>
              <a:t>②</a:t>
            </a:r>
            <a:endParaRPr lang="zh-CN" altLang="en-US" dirty="0"/>
          </a:p>
        </p:txBody>
      </p:sp>
      <p:sp>
        <p:nvSpPr>
          <p:cNvPr id="9" name="文本框 8">
            <a:extLst>
              <a:ext uri="{FF2B5EF4-FFF2-40B4-BE49-F238E27FC236}">
                <a16:creationId xmlns:a16="http://schemas.microsoft.com/office/drawing/2014/main" id="{43AC7220-8229-4801-84E5-E0142BC998E6}"/>
              </a:ext>
            </a:extLst>
          </p:cNvPr>
          <p:cNvSpPr txBox="1"/>
          <p:nvPr/>
        </p:nvSpPr>
        <p:spPr>
          <a:xfrm>
            <a:off x="1921335" y="3076463"/>
            <a:ext cx="872066" cy="369332"/>
          </a:xfrm>
          <a:prstGeom prst="rect">
            <a:avLst/>
          </a:prstGeom>
          <a:noFill/>
        </p:spPr>
        <p:txBody>
          <a:bodyPr wrap="square">
            <a:spAutoFit/>
          </a:bodyPr>
          <a:lstStyle/>
          <a:p>
            <a:r>
              <a:rPr lang="zh-CN" altLang="en-US" b="1" dirty="0">
                <a:solidFill>
                  <a:srgbClr val="C00000"/>
                </a:solidFill>
              </a:rPr>
              <a:t>③</a:t>
            </a:r>
            <a:endParaRPr lang="zh-CN" altLang="en-US" dirty="0"/>
          </a:p>
        </p:txBody>
      </p:sp>
      <p:pic>
        <p:nvPicPr>
          <p:cNvPr id="5" name="图片 4">
            <a:extLst>
              <a:ext uri="{FF2B5EF4-FFF2-40B4-BE49-F238E27FC236}">
                <a16:creationId xmlns:a16="http://schemas.microsoft.com/office/drawing/2014/main" id="{478C1F35-860D-46E3-B2DF-F89952478F78}"/>
              </a:ext>
            </a:extLst>
          </p:cNvPr>
          <p:cNvPicPr>
            <a:picLocks noChangeAspect="1"/>
          </p:cNvPicPr>
          <p:nvPr/>
        </p:nvPicPr>
        <p:blipFill>
          <a:blip r:embed="rId3"/>
          <a:stretch>
            <a:fillRect/>
          </a:stretch>
        </p:blipFill>
        <p:spPr>
          <a:xfrm>
            <a:off x="633536" y="5572991"/>
            <a:ext cx="5774935" cy="758705"/>
          </a:xfrm>
          <a:prstGeom prst="rect">
            <a:avLst/>
          </a:prstGeom>
        </p:spPr>
      </p:pic>
      <p:sp>
        <p:nvSpPr>
          <p:cNvPr id="13" name="文本框 12">
            <a:extLst>
              <a:ext uri="{FF2B5EF4-FFF2-40B4-BE49-F238E27FC236}">
                <a16:creationId xmlns:a16="http://schemas.microsoft.com/office/drawing/2014/main" id="{EED06430-ADF9-4575-9452-477D14D6E5EF}"/>
              </a:ext>
            </a:extLst>
          </p:cNvPr>
          <p:cNvSpPr txBox="1"/>
          <p:nvPr/>
        </p:nvSpPr>
        <p:spPr>
          <a:xfrm>
            <a:off x="1401994" y="5687043"/>
            <a:ext cx="657577"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④</a:t>
            </a:r>
            <a:endParaRPr lang="zh-CN" altLang="en-US" dirty="0"/>
          </a:p>
        </p:txBody>
      </p:sp>
    </p:spTree>
    <p:extLst>
      <p:ext uri="{BB962C8B-B14F-4D97-AF65-F5344CB8AC3E}">
        <p14:creationId xmlns:p14="http://schemas.microsoft.com/office/powerpoint/2010/main" val="52188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2E2B4B-0623-428F-81DF-304A42085269}"/>
              </a:ext>
            </a:extLst>
          </p:cNvPr>
          <p:cNvSpPr txBox="1"/>
          <p:nvPr/>
        </p:nvSpPr>
        <p:spPr>
          <a:xfrm>
            <a:off x="6677890" y="1433714"/>
            <a:ext cx="5514109" cy="2535566"/>
          </a:xfrm>
          <a:prstGeom prst="rect">
            <a:avLst/>
          </a:prstGeom>
          <a:noFill/>
        </p:spPr>
        <p:txBody>
          <a:bodyPr wrap="square" rtlCol="0">
            <a:spAutoFit/>
          </a:bodyPr>
          <a:lstStyle/>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① </a:t>
            </a:r>
            <a:r>
              <a:rPr lang="en-US" altLang="zh-CN" dirty="0">
                <a:latin typeface="Times New Roman" panose="02020603050405020304" pitchFamily="18" charset="0"/>
                <a:cs typeface="Times New Roman" panose="02020603050405020304" pitchFamily="18" charset="0"/>
              </a:rPr>
              <a:t>Click </a:t>
            </a:r>
            <a:r>
              <a:rPr lang="en-US" altLang="zh-CN" b="1" dirty="0">
                <a:solidFill>
                  <a:srgbClr val="C00000"/>
                </a:solidFill>
                <a:latin typeface="Times New Roman" panose="02020603050405020304" pitchFamily="18" charset="0"/>
                <a:cs typeface="Times New Roman" panose="02020603050405020304" pitchFamily="18" charset="0"/>
              </a:rPr>
              <a:t>Summary</a:t>
            </a:r>
            <a:r>
              <a:rPr lang="en-US" altLang="zh-CN" dirty="0">
                <a:latin typeface="Times New Roman" panose="02020603050405020304" pitchFamily="18" charset="0"/>
                <a:cs typeface="Times New Roman" panose="02020603050405020304" pitchFamily="18" charset="0"/>
              </a:rPr>
              <a:t> button and make sure that the </a:t>
            </a:r>
            <a:r>
              <a:rPr lang="en-US" altLang="zh-CN" b="1" dirty="0">
                <a:solidFill>
                  <a:srgbClr val="C00000"/>
                </a:solidFill>
                <a:latin typeface="Times New Roman" panose="02020603050405020304" pitchFamily="18" charset="0"/>
                <a:cs typeface="Times New Roman" panose="02020603050405020304" pitchFamily="18" charset="0"/>
              </a:rPr>
              <a:t>Wrong Option Number</a:t>
            </a:r>
            <a:r>
              <a:rPr lang="en-US" altLang="zh-CN" dirty="0">
                <a:latin typeface="Times New Roman" panose="02020603050405020304" pitchFamily="18" charset="0"/>
                <a:cs typeface="Times New Roman" panose="02020603050405020304" pitchFamily="18" charset="0"/>
              </a:rPr>
              <a:t> is </a:t>
            </a:r>
            <a:r>
              <a:rPr lang="en-US" altLang="zh-CN" b="1" dirty="0">
                <a:solidFill>
                  <a:srgbClr val="C00000"/>
                </a:solidFill>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② </a:t>
            </a:r>
            <a:r>
              <a:rPr lang="en-US" altLang="zh-CN" dirty="0">
                <a:latin typeface="Times New Roman" panose="02020603050405020304" pitchFamily="18" charset="0"/>
                <a:cs typeface="Times New Roman" panose="02020603050405020304" pitchFamily="18" charset="0"/>
              </a:rPr>
              <a:t>Then click </a:t>
            </a:r>
            <a:r>
              <a:rPr lang="en-US" altLang="zh-CN" b="1" dirty="0">
                <a:solidFill>
                  <a:srgbClr val="C00000"/>
                </a:solidFill>
                <a:latin typeface="Times New Roman" panose="02020603050405020304" pitchFamily="18" charset="0"/>
                <a:cs typeface="Times New Roman" panose="02020603050405020304" pitchFamily="18" charset="0"/>
              </a:rPr>
              <a:t>save as </a:t>
            </a:r>
            <a:r>
              <a:rPr lang="en-US" altLang="zh-CN" dirty="0">
                <a:latin typeface="Times New Roman" panose="02020603050405020304" pitchFamily="18" charset="0"/>
                <a:cs typeface="Times New Roman" panose="02020603050405020304" pitchFamily="18" charset="0"/>
              </a:rPr>
              <a:t>button to save the config file.</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③ </a:t>
            </a:r>
            <a:r>
              <a:rPr lang="en-US" altLang="zh-CN" dirty="0">
                <a:latin typeface="Times New Roman" panose="02020603050405020304" pitchFamily="18" charset="0"/>
                <a:cs typeface="Times New Roman" panose="02020603050405020304" pitchFamily="18" charset="0"/>
              </a:rPr>
              <a:t>Click </a:t>
            </a:r>
            <a:r>
              <a:rPr lang="en-US" altLang="zh-CN" b="1" dirty="0">
                <a:solidFill>
                  <a:srgbClr val="C00000"/>
                </a:solidFill>
                <a:latin typeface="Times New Roman" panose="02020603050405020304" pitchFamily="18" charset="0"/>
                <a:cs typeface="Times New Roman" panose="02020603050405020304" pitchFamily="18" charset="0"/>
              </a:rPr>
              <a:t>run</a:t>
            </a:r>
            <a:r>
              <a:rPr lang="en-US" altLang="zh-CN" dirty="0">
                <a:latin typeface="Times New Roman" panose="02020603050405020304" pitchFamily="18" charset="0"/>
                <a:cs typeface="Times New Roman" panose="02020603050405020304" pitchFamily="18" charset="0"/>
              </a:rPr>
              <a:t> button to start the quantitation, the progress information will be shown in the command-line interface.</a:t>
            </a:r>
            <a:endParaRPr lang="en-US" altLang="zh-CN" b="1" dirty="0">
              <a:latin typeface="Times New Roman" panose="02020603050405020304" pitchFamily="18" charset="0"/>
              <a:cs typeface="Times New Roman" panose="02020603050405020304" pitchFamily="18" charset="0"/>
            </a:endParaRPr>
          </a:p>
          <a:p>
            <a:pPr>
              <a:lnSpc>
                <a:spcPct val="150000"/>
              </a:lnSpc>
            </a:pP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63676510-AFC7-46DA-A1B7-EE74A05F672B}"/>
              </a:ext>
            </a:extLst>
          </p:cNvPr>
          <p:cNvSpPr txBox="1"/>
          <p:nvPr/>
        </p:nvSpPr>
        <p:spPr>
          <a:xfrm>
            <a:off x="633536" y="440731"/>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pGlycoQuant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quantitation</a:t>
            </a:r>
            <a:endParaRPr lang="zh-CN" altLang="en-US"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8EB4902F-AA7C-432C-8B07-3F1A61B9A0FB}"/>
              </a:ext>
            </a:extLst>
          </p:cNvPr>
          <p:cNvGrpSpPr/>
          <p:nvPr/>
        </p:nvGrpSpPr>
        <p:grpSpPr>
          <a:xfrm>
            <a:off x="633536" y="1155624"/>
            <a:ext cx="5774935" cy="4211010"/>
            <a:chOff x="633536" y="1155624"/>
            <a:chExt cx="5774935" cy="4211010"/>
          </a:xfrm>
        </p:grpSpPr>
        <p:pic>
          <p:nvPicPr>
            <p:cNvPr id="6" name="图片 5">
              <a:extLst>
                <a:ext uri="{FF2B5EF4-FFF2-40B4-BE49-F238E27FC236}">
                  <a16:creationId xmlns:a16="http://schemas.microsoft.com/office/drawing/2014/main" id="{C031A6CB-69B4-4728-936F-CA98EE524C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536" y="1155624"/>
              <a:ext cx="5774935" cy="4211010"/>
            </a:xfrm>
            <a:prstGeom prst="rect">
              <a:avLst/>
            </a:prstGeom>
          </p:spPr>
        </p:pic>
        <p:sp>
          <p:nvSpPr>
            <p:cNvPr id="12" name="文本框 11">
              <a:extLst>
                <a:ext uri="{FF2B5EF4-FFF2-40B4-BE49-F238E27FC236}">
                  <a16:creationId xmlns:a16="http://schemas.microsoft.com/office/drawing/2014/main" id="{045DFD9E-2BEF-4E4A-9FFA-CCDC3EC95D18}"/>
                </a:ext>
              </a:extLst>
            </p:cNvPr>
            <p:cNvSpPr txBox="1"/>
            <p:nvPr/>
          </p:nvSpPr>
          <p:spPr>
            <a:xfrm>
              <a:off x="4320232" y="1784877"/>
              <a:ext cx="1151467"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①</a:t>
              </a:r>
              <a:endParaRPr lang="zh-CN" altLang="en-US" dirty="0"/>
            </a:p>
          </p:txBody>
        </p:sp>
        <p:sp>
          <p:nvSpPr>
            <p:cNvPr id="14" name="文本框 13">
              <a:extLst>
                <a:ext uri="{FF2B5EF4-FFF2-40B4-BE49-F238E27FC236}">
                  <a16:creationId xmlns:a16="http://schemas.microsoft.com/office/drawing/2014/main" id="{77435E2D-8CAF-4DD4-9224-5881ED19A835}"/>
                </a:ext>
              </a:extLst>
            </p:cNvPr>
            <p:cNvSpPr txBox="1"/>
            <p:nvPr/>
          </p:nvSpPr>
          <p:spPr>
            <a:xfrm>
              <a:off x="947670" y="1838744"/>
              <a:ext cx="801511"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②</a:t>
              </a:r>
              <a:endParaRPr lang="zh-CN" altLang="en-US" dirty="0"/>
            </a:p>
          </p:txBody>
        </p:sp>
        <p:sp>
          <p:nvSpPr>
            <p:cNvPr id="15" name="箭头: 右 14">
              <a:extLst>
                <a:ext uri="{FF2B5EF4-FFF2-40B4-BE49-F238E27FC236}">
                  <a16:creationId xmlns:a16="http://schemas.microsoft.com/office/drawing/2014/main" id="{2B8CFDCD-C700-4D72-957A-99EF68F268D2}"/>
                </a:ext>
              </a:extLst>
            </p:cNvPr>
            <p:cNvSpPr/>
            <p:nvPr/>
          </p:nvSpPr>
          <p:spPr>
            <a:xfrm rot="17408719" flipV="1">
              <a:off x="1070986" y="1588498"/>
              <a:ext cx="374258" cy="23962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43F24D8C-3E0C-4872-AFFD-1D0C0B4A308D}"/>
              </a:ext>
            </a:extLst>
          </p:cNvPr>
          <p:cNvSpPr txBox="1"/>
          <p:nvPr/>
        </p:nvSpPr>
        <p:spPr>
          <a:xfrm>
            <a:off x="5303232" y="1359694"/>
            <a:ext cx="558800"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③</a:t>
            </a:r>
            <a:endParaRPr lang="zh-CN" altLang="en-US" dirty="0"/>
          </a:p>
        </p:txBody>
      </p:sp>
      <p:pic>
        <p:nvPicPr>
          <p:cNvPr id="24" name="图片 23">
            <a:extLst>
              <a:ext uri="{FF2B5EF4-FFF2-40B4-BE49-F238E27FC236}">
                <a16:creationId xmlns:a16="http://schemas.microsoft.com/office/drawing/2014/main" id="{4EFEA5C4-A886-41BE-B850-8E80B04F0EA3}"/>
              </a:ext>
            </a:extLst>
          </p:cNvPr>
          <p:cNvPicPr>
            <a:picLocks noChangeAspect="1"/>
          </p:cNvPicPr>
          <p:nvPr/>
        </p:nvPicPr>
        <p:blipFill>
          <a:blip r:embed="rId3"/>
          <a:stretch>
            <a:fillRect/>
          </a:stretch>
        </p:blipFill>
        <p:spPr>
          <a:xfrm>
            <a:off x="5150272" y="5564949"/>
            <a:ext cx="2516397" cy="966616"/>
          </a:xfrm>
          <a:prstGeom prst="rect">
            <a:avLst/>
          </a:prstGeom>
        </p:spPr>
      </p:pic>
      <p:sp>
        <p:nvSpPr>
          <p:cNvPr id="25" name="文本框 24">
            <a:extLst>
              <a:ext uri="{FF2B5EF4-FFF2-40B4-BE49-F238E27FC236}">
                <a16:creationId xmlns:a16="http://schemas.microsoft.com/office/drawing/2014/main" id="{6AAB961F-D0FB-4A16-A38B-FD4BDE43AA1F}"/>
              </a:ext>
            </a:extLst>
          </p:cNvPr>
          <p:cNvSpPr txBox="1"/>
          <p:nvPr/>
        </p:nvSpPr>
        <p:spPr>
          <a:xfrm>
            <a:off x="4767649" y="5564949"/>
            <a:ext cx="558800"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③</a:t>
            </a:r>
            <a:endParaRPr lang="zh-CN" altLang="en-US" dirty="0"/>
          </a:p>
        </p:txBody>
      </p:sp>
      <p:pic>
        <p:nvPicPr>
          <p:cNvPr id="27" name="图片 26">
            <a:extLst>
              <a:ext uri="{FF2B5EF4-FFF2-40B4-BE49-F238E27FC236}">
                <a16:creationId xmlns:a16="http://schemas.microsoft.com/office/drawing/2014/main" id="{2CEDACA2-10B0-4FD1-BBC4-91AAC2F5DBD7}"/>
              </a:ext>
            </a:extLst>
          </p:cNvPr>
          <p:cNvPicPr>
            <a:picLocks noChangeAspect="1"/>
          </p:cNvPicPr>
          <p:nvPr/>
        </p:nvPicPr>
        <p:blipFill>
          <a:blip r:embed="rId4"/>
          <a:stretch>
            <a:fillRect/>
          </a:stretch>
        </p:blipFill>
        <p:spPr>
          <a:xfrm>
            <a:off x="7761623" y="4406200"/>
            <a:ext cx="4081248" cy="2134422"/>
          </a:xfrm>
          <a:prstGeom prst="rect">
            <a:avLst/>
          </a:prstGeom>
        </p:spPr>
      </p:pic>
    </p:spTree>
    <p:extLst>
      <p:ext uri="{BB962C8B-B14F-4D97-AF65-F5344CB8AC3E}">
        <p14:creationId xmlns:p14="http://schemas.microsoft.com/office/powerpoint/2010/main" val="32063611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583</Words>
  <Application>Microsoft Office PowerPoint</Application>
  <PresentationFormat>宽屏</PresentationFormat>
  <Paragraphs>62</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-apple-system</vt:lpstr>
      <vt:lpstr>等线</vt:lpstr>
      <vt:lpstr>等线 Light</vt:lpstr>
      <vt:lpstr>Arial</vt:lpstr>
      <vt:lpstr>Times New Roman</vt:lpstr>
      <vt:lpstr>Office 主题​​</vt:lpstr>
      <vt:lpstr>pGlycoQuant Manual</vt:lpstr>
      <vt:lpstr>PowerPoint 演示文稿</vt:lpstr>
      <vt:lpstr>PowerPoint 演示文稿</vt:lpstr>
      <vt:lpstr>An Example for pGlyco  Quantitation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pGlyco &amp; pGlycoQuant  Manual</dc:title>
  <dc:creator>Kin toun</dc:creator>
  <cp:lastModifiedBy>Kin toun</cp:lastModifiedBy>
  <cp:revision>50</cp:revision>
  <dcterms:created xsi:type="dcterms:W3CDTF">2021-11-16T13:18:16Z</dcterms:created>
  <dcterms:modified xsi:type="dcterms:W3CDTF">2021-11-17T15:34:29Z</dcterms:modified>
</cp:coreProperties>
</file>