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4" r:id="rId6"/>
    <p:sldId id="266" r:id="rId7"/>
    <p:sldId id="268" r:id="rId8"/>
    <p:sldId id="270" r:id="rId9"/>
    <p:sldId id="271" r:id="rId10"/>
    <p:sldId id="280" r:id="rId11"/>
    <p:sldId id="277" r:id="rId12"/>
    <p:sldId id="281" r:id="rId13"/>
    <p:sldId id="282" r:id="rId14"/>
    <p:sldId id="283" r:id="rId15"/>
    <p:sldId id="284" r:id="rId16"/>
    <p:sldId id="285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36"/>
    <p:restoredTop sz="94643"/>
  </p:normalViewPr>
  <p:slideViewPr>
    <p:cSldViewPr snapToGrid="0" snapToObjects="1">
      <p:cViewPr varScale="1">
        <p:scale>
          <a:sx n="113" d="100"/>
          <a:sy n="113" d="100"/>
        </p:scale>
        <p:origin x="184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7/16/19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7/16/19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7/16/19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7/16/19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7/16/19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7/16/19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7/16/19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7/16/19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7/16/19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7/16/19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7/16/19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7/16/19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7/16/19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7/16/19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7/16/19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7/16/19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7/16/19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7/16/19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46178-2558-8649-99B5-6789DC99C7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Understand Customer Portfolio Using Machine Learning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9A699B-81F8-234F-8F15-F21FD7ACA0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lIYAN Wang | Solutions Engineering</a:t>
            </a:r>
          </a:p>
        </p:txBody>
      </p:sp>
    </p:spTree>
    <p:extLst>
      <p:ext uri="{BB962C8B-B14F-4D97-AF65-F5344CB8AC3E}">
        <p14:creationId xmlns:p14="http://schemas.microsoft.com/office/powerpoint/2010/main" val="25674101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FC45-4E2A-E342-A59F-BD7C0F499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344" y="1295400"/>
            <a:ext cx="3853542" cy="1600200"/>
          </a:xfrm>
        </p:spPr>
        <p:txBody>
          <a:bodyPr/>
          <a:lstStyle/>
          <a:p>
            <a:r>
              <a:rPr lang="en-US" sz="3600" dirty="0"/>
              <a:t>Model Interpretation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BBEDEFC-978C-7F43-9804-83730ED832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6182740"/>
              </p:ext>
            </p:extLst>
          </p:nvPr>
        </p:nvGraphicFramePr>
        <p:xfrm>
          <a:off x="5477167" y="988669"/>
          <a:ext cx="4538814" cy="48169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2255">
                  <a:extLst>
                    <a:ext uri="{9D8B030D-6E8A-4147-A177-3AD203B41FA5}">
                      <a16:colId xmlns:a16="http://schemas.microsoft.com/office/drawing/2014/main" val="2347124247"/>
                    </a:ext>
                  </a:extLst>
                </a:gridCol>
                <a:gridCol w="2002698">
                  <a:extLst>
                    <a:ext uri="{9D8B030D-6E8A-4147-A177-3AD203B41FA5}">
                      <a16:colId xmlns:a16="http://schemas.microsoft.com/office/drawing/2014/main" val="4081647395"/>
                    </a:ext>
                  </a:extLst>
                </a:gridCol>
                <a:gridCol w="923861">
                  <a:extLst>
                    <a:ext uri="{9D8B030D-6E8A-4147-A177-3AD203B41FA5}">
                      <a16:colId xmlns:a16="http://schemas.microsoft.com/office/drawing/2014/main" val="3010822717"/>
                    </a:ext>
                  </a:extLst>
                </a:gridCol>
              </a:tblGrid>
              <a:tr h="294713">
                <a:tc>
                  <a:txBody>
                    <a:bodyPr/>
                    <a:lstStyle/>
                    <a:p>
                      <a:r>
                        <a:rPr lang="en-US" sz="1000" dirty="0"/>
                        <a:t>Predictor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Representation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Estimate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8392867"/>
                  </a:ext>
                </a:extLst>
              </a:tr>
              <a:tr h="294713">
                <a:tc>
                  <a:txBody>
                    <a:bodyPr/>
                    <a:lstStyle/>
                    <a:p>
                      <a:r>
                        <a:rPr lang="en-US" sz="1000" dirty="0"/>
                        <a:t>(intercept)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-0.93978167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8112889"/>
                  </a:ext>
                </a:extLst>
              </a:tr>
              <a:tr h="294713">
                <a:tc>
                  <a:txBody>
                    <a:bodyPr/>
                    <a:lstStyle/>
                    <a:p>
                      <a:r>
                        <a:rPr lang="en-US" sz="1000" dirty="0"/>
                        <a:t>auto_renewal_2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Yes - 30-day notice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0.755138615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0319376"/>
                  </a:ext>
                </a:extLst>
              </a:tr>
              <a:tr h="294713">
                <a:tc>
                  <a:txBody>
                    <a:bodyPr/>
                    <a:lstStyle/>
                    <a:p>
                      <a:r>
                        <a:rPr lang="en-US" sz="1000" dirty="0"/>
                        <a:t>legal_terms_3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Standard (MSA 1Apr18)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-0.40240528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4655277"/>
                  </a:ext>
                </a:extLst>
              </a:tr>
              <a:tr h="294713">
                <a:tc>
                  <a:txBody>
                    <a:bodyPr/>
                    <a:lstStyle/>
                    <a:p>
                      <a:r>
                        <a:rPr lang="en-US" sz="1000" dirty="0"/>
                        <a:t>legal_terms_4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Standard (3Apr17)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-0.41405036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4277262"/>
                  </a:ext>
                </a:extLst>
              </a:tr>
              <a:tr h="294713">
                <a:tc>
                  <a:txBody>
                    <a:bodyPr/>
                    <a:lstStyle/>
                    <a:p>
                      <a:r>
                        <a:rPr lang="en-US" sz="1000" dirty="0"/>
                        <a:t>legal_terms_5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Standard (15Nov16)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1.03924123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5907934"/>
                  </a:ext>
                </a:extLst>
              </a:tr>
              <a:tr h="294713">
                <a:tc>
                  <a:txBody>
                    <a:bodyPr/>
                    <a:lstStyle/>
                    <a:p>
                      <a:r>
                        <a:rPr lang="en-US" sz="1000" dirty="0"/>
                        <a:t>sla_1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SLA -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0.351741017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9852584"/>
                  </a:ext>
                </a:extLst>
              </a:tr>
              <a:tr h="294713">
                <a:tc>
                  <a:txBody>
                    <a:bodyPr/>
                    <a:lstStyle/>
                    <a:p>
                      <a:r>
                        <a:rPr lang="en-US" sz="1000" dirty="0"/>
                        <a:t>prvcy_change_note_1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Privacy Policy Change Notice Requirement - No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0.222757899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8607921"/>
                  </a:ext>
                </a:extLst>
              </a:tr>
              <a:tr h="294713">
                <a:tc>
                  <a:txBody>
                    <a:bodyPr/>
                    <a:lstStyle/>
                    <a:p>
                      <a:r>
                        <a:rPr lang="en-US" sz="1000" dirty="0"/>
                        <a:t>package_1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Enterprise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0.373001838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9036952"/>
                  </a:ext>
                </a:extLst>
              </a:tr>
              <a:tr h="294713">
                <a:tc>
                  <a:txBody>
                    <a:bodyPr/>
                    <a:lstStyle/>
                    <a:p>
                      <a:r>
                        <a:rPr lang="en-US" sz="1000" dirty="0"/>
                        <a:t>package_3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Plus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-0.00644071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7689785"/>
                  </a:ext>
                </a:extLst>
              </a:tr>
              <a:tr h="294713">
                <a:tc>
                  <a:txBody>
                    <a:bodyPr/>
                    <a:lstStyle/>
                    <a:p>
                      <a:r>
                        <a:rPr lang="en-US" sz="1000" dirty="0"/>
                        <a:t>package_4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Professional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0.470317338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621868"/>
                  </a:ext>
                </a:extLst>
              </a:tr>
              <a:tr h="294713">
                <a:tc>
                  <a:txBody>
                    <a:bodyPr/>
                    <a:lstStyle/>
                    <a:p>
                      <a:r>
                        <a:rPr lang="en-US" sz="1000" dirty="0"/>
                        <a:t>package_5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Ultimate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-1.06135595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3897199"/>
                  </a:ext>
                </a:extLst>
              </a:tr>
              <a:tr h="294713">
                <a:tc>
                  <a:txBody>
                    <a:bodyPr/>
                    <a:lstStyle/>
                    <a:p>
                      <a:r>
                        <a:rPr lang="en-US" sz="1000" dirty="0"/>
                        <a:t>segment_0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-0.23848859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6195184"/>
                  </a:ext>
                </a:extLst>
              </a:tr>
              <a:tr h="294713">
                <a:tc>
                  <a:txBody>
                    <a:bodyPr/>
                    <a:lstStyle/>
                    <a:p>
                      <a:r>
                        <a:rPr lang="en-US" sz="1000" dirty="0"/>
                        <a:t>segment_1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0.000865018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2962884"/>
                  </a:ext>
                </a:extLst>
              </a:tr>
              <a:tr h="294713">
                <a:tc>
                  <a:txBody>
                    <a:bodyPr/>
                    <a:lstStyle/>
                    <a:p>
                      <a:r>
                        <a:rPr lang="en-US" sz="1000" dirty="0" err="1"/>
                        <a:t>renewal_ARR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-6.23430728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0028526"/>
                  </a:ext>
                </a:extLst>
              </a:tr>
              <a:tr h="294713">
                <a:tc>
                  <a:txBody>
                    <a:bodyPr/>
                    <a:lstStyle/>
                    <a:p>
                      <a:r>
                        <a:rPr lang="en-US" sz="1000" dirty="0" err="1"/>
                        <a:t>employees_trans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0.521937655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25198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00143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901DEA9-9983-1640-8BAB-4D9FDC1D4AA4}"/>
              </a:ext>
            </a:extLst>
          </p:cNvPr>
          <p:cNvSpPr txBox="1"/>
          <p:nvPr/>
        </p:nvSpPr>
        <p:spPr>
          <a:xfrm>
            <a:off x="4909459" y="757943"/>
            <a:ext cx="550817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Although the table contains 14 rows, the estimates are from a model that contains 8 </a:t>
            </a:r>
            <a:r>
              <a:rPr lang="en-US" sz="2000" i="1" dirty="0"/>
              <a:t>predictor variables</a:t>
            </a:r>
            <a:r>
              <a:rPr lang="en-US" sz="2000" dirty="0"/>
              <a:t>. There are two different reasons why the number of predictors differs from the number of estimates. The estimate of the (Intercept) is unrelated to the number of predictors; The second reason is that sometimes categorical predictors are represented by multiple coefficients.</a:t>
            </a:r>
          </a:p>
          <a:p>
            <a:endParaRPr lang="en-US" sz="2000" dirty="0"/>
          </a:p>
          <a:p>
            <a:r>
              <a:rPr lang="en-US" sz="2000" dirty="0"/>
              <a:t>Now look at the estimate for auto_renewal_2. It is 0.76. As this is a positive number, we say that its sign is positive. The interpretation is that all else being equal, customers choose 30 day notice auto-renewal are more likely to have churned.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4BB7661-9C3E-C646-8263-120B4FD494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7447991"/>
              </p:ext>
            </p:extLst>
          </p:nvPr>
        </p:nvGraphicFramePr>
        <p:xfrm>
          <a:off x="216545" y="1011742"/>
          <a:ext cx="4538814" cy="48169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2255">
                  <a:extLst>
                    <a:ext uri="{9D8B030D-6E8A-4147-A177-3AD203B41FA5}">
                      <a16:colId xmlns:a16="http://schemas.microsoft.com/office/drawing/2014/main" val="2347124247"/>
                    </a:ext>
                  </a:extLst>
                </a:gridCol>
                <a:gridCol w="2002698">
                  <a:extLst>
                    <a:ext uri="{9D8B030D-6E8A-4147-A177-3AD203B41FA5}">
                      <a16:colId xmlns:a16="http://schemas.microsoft.com/office/drawing/2014/main" val="4081647395"/>
                    </a:ext>
                  </a:extLst>
                </a:gridCol>
                <a:gridCol w="923861">
                  <a:extLst>
                    <a:ext uri="{9D8B030D-6E8A-4147-A177-3AD203B41FA5}">
                      <a16:colId xmlns:a16="http://schemas.microsoft.com/office/drawing/2014/main" val="3010822717"/>
                    </a:ext>
                  </a:extLst>
                </a:gridCol>
              </a:tblGrid>
              <a:tr h="294713">
                <a:tc>
                  <a:txBody>
                    <a:bodyPr/>
                    <a:lstStyle/>
                    <a:p>
                      <a:r>
                        <a:rPr lang="en-US" sz="1000" dirty="0"/>
                        <a:t>Predictor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Representation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Estimate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8392867"/>
                  </a:ext>
                </a:extLst>
              </a:tr>
              <a:tr h="294713">
                <a:tc>
                  <a:txBody>
                    <a:bodyPr/>
                    <a:lstStyle/>
                    <a:p>
                      <a:r>
                        <a:rPr lang="en-US" sz="1000" dirty="0"/>
                        <a:t>(intercept)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-0.93978167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8112889"/>
                  </a:ext>
                </a:extLst>
              </a:tr>
              <a:tr h="294713">
                <a:tc>
                  <a:txBody>
                    <a:bodyPr/>
                    <a:lstStyle/>
                    <a:p>
                      <a:r>
                        <a:rPr lang="en-US" sz="1000" dirty="0"/>
                        <a:t>auto_renewal_2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Yes - 30-day notice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0.755138615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0319376"/>
                  </a:ext>
                </a:extLst>
              </a:tr>
              <a:tr h="294713">
                <a:tc>
                  <a:txBody>
                    <a:bodyPr/>
                    <a:lstStyle/>
                    <a:p>
                      <a:r>
                        <a:rPr lang="en-US" sz="1000" dirty="0"/>
                        <a:t>legal_terms_3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Standard (MSA 1Apr18)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-0.40240528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4655277"/>
                  </a:ext>
                </a:extLst>
              </a:tr>
              <a:tr h="294713">
                <a:tc>
                  <a:txBody>
                    <a:bodyPr/>
                    <a:lstStyle/>
                    <a:p>
                      <a:r>
                        <a:rPr lang="en-US" sz="1000" dirty="0"/>
                        <a:t>legal_terms_4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Standard (3Apr17)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-0.41405036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4277262"/>
                  </a:ext>
                </a:extLst>
              </a:tr>
              <a:tr h="294713">
                <a:tc>
                  <a:txBody>
                    <a:bodyPr/>
                    <a:lstStyle/>
                    <a:p>
                      <a:r>
                        <a:rPr lang="en-US" sz="1000" dirty="0"/>
                        <a:t>legal_terms_5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Standard (15Nov16)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1.03924123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5907934"/>
                  </a:ext>
                </a:extLst>
              </a:tr>
              <a:tr h="294713">
                <a:tc>
                  <a:txBody>
                    <a:bodyPr/>
                    <a:lstStyle/>
                    <a:p>
                      <a:r>
                        <a:rPr lang="en-US" sz="1000" dirty="0"/>
                        <a:t>sla_1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SLA -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0.351741017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9852584"/>
                  </a:ext>
                </a:extLst>
              </a:tr>
              <a:tr h="294713">
                <a:tc>
                  <a:txBody>
                    <a:bodyPr/>
                    <a:lstStyle/>
                    <a:p>
                      <a:r>
                        <a:rPr lang="en-US" sz="1000" dirty="0"/>
                        <a:t>prvcy_change_note_1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Privacy Policy Change Notice Requirement - No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0.222757899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8607921"/>
                  </a:ext>
                </a:extLst>
              </a:tr>
              <a:tr h="294713">
                <a:tc>
                  <a:txBody>
                    <a:bodyPr/>
                    <a:lstStyle/>
                    <a:p>
                      <a:r>
                        <a:rPr lang="en-US" sz="1000" dirty="0"/>
                        <a:t>package_1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Enterprise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0.373001838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9036952"/>
                  </a:ext>
                </a:extLst>
              </a:tr>
              <a:tr h="294713">
                <a:tc>
                  <a:txBody>
                    <a:bodyPr/>
                    <a:lstStyle/>
                    <a:p>
                      <a:r>
                        <a:rPr lang="en-US" sz="1000" dirty="0"/>
                        <a:t>package_3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Plus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-0.00644071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7689785"/>
                  </a:ext>
                </a:extLst>
              </a:tr>
              <a:tr h="294713">
                <a:tc>
                  <a:txBody>
                    <a:bodyPr/>
                    <a:lstStyle/>
                    <a:p>
                      <a:r>
                        <a:rPr lang="en-US" sz="1000" dirty="0"/>
                        <a:t>package_4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Professional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0.470317338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621868"/>
                  </a:ext>
                </a:extLst>
              </a:tr>
              <a:tr h="294713">
                <a:tc>
                  <a:txBody>
                    <a:bodyPr/>
                    <a:lstStyle/>
                    <a:p>
                      <a:r>
                        <a:rPr lang="en-US" sz="1000" dirty="0"/>
                        <a:t>package_5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Ultimate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-1.06135595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3897199"/>
                  </a:ext>
                </a:extLst>
              </a:tr>
              <a:tr h="294713">
                <a:tc>
                  <a:txBody>
                    <a:bodyPr/>
                    <a:lstStyle/>
                    <a:p>
                      <a:r>
                        <a:rPr lang="en-US" sz="1000" dirty="0"/>
                        <a:t>segment_0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-0.23848859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6195184"/>
                  </a:ext>
                </a:extLst>
              </a:tr>
              <a:tr h="294713">
                <a:tc>
                  <a:txBody>
                    <a:bodyPr/>
                    <a:lstStyle/>
                    <a:p>
                      <a:r>
                        <a:rPr lang="en-US" sz="1000" dirty="0"/>
                        <a:t>segment_1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0.000865018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2962884"/>
                  </a:ext>
                </a:extLst>
              </a:tr>
              <a:tr h="294713">
                <a:tc>
                  <a:txBody>
                    <a:bodyPr/>
                    <a:lstStyle/>
                    <a:p>
                      <a:r>
                        <a:rPr lang="en-US" sz="1000" dirty="0" err="1"/>
                        <a:t>renewal_ARR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-6.23430728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0028526"/>
                  </a:ext>
                </a:extLst>
              </a:tr>
              <a:tr h="294713">
                <a:tc>
                  <a:txBody>
                    <a:bodyPr/>
                    <a:lstStyle/>
                    <a:p>
                      <a:r>
                        <a:rPr lang="en-US" sz="1000" dirty="0" err="1"/>
                        <a:t>employees_trans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0.521937655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25198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76222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901DEA9-9983-1640-8BAB-4D9FDC1D4AA4}"/>
              </a:ext>
            </a:extLst>
          </p:cNvPr>
          <p:cNvSpPr txBox="1"/>
          <p:nvPr/>
        </p:nvSpPr>
        <p:spPr>
          <a:xfrm>
            <a:off x="4954615" y="1025062"/>
            <a:ext cx="5508171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</a:t>
            </a:r>
            <a:r>
              <a:rPr lang="en-US" sz="2000" dirty="0" err="1"/>
              <a:t>renewal_ARR</a:t>
            </a:r>
            <a:r>
              <a:rPr lang="en-US" sz="2000" dirty="0"/>
              <a:t> coefficients tell us that customers have higher renewal ARR are more likely to have churned.</a:t>
            </a:r>
          </a:p>
          <a:p>
            <a:endParaRPr lang="en-US" sz="2000" dirty="0"/>
          </a:p>
          <a:p>
            <a:r>
              <a:rPr lang="en-US" sz="2000" dirty="0"/>
              <a:t>Customers who subscribe to Enterprise and Professional package are more likely to churn whereas those who subscribe to Plus and Ultimate are less likely to have churned.</a:t>
            </a:r>
          </a:p>
          <a:p>
            <a:endParaRPr lang="en-US" sz="2000" dirty="0"/>
          </a:p>
          <a:p>
            <a:r>
              <a:rPr lang="en-US" sz="2000" dirty="0"/>
              <a:t>The </a:t>
            </a:r>
            <a:r>
              <a:rPr lang="en-US" sz="2000" i="1" dirty="0"/>
              <a:t>effect</a:t>
            </a:r>
            <a:r>
              <a:rPr lang="en-US" sz="2000" dirty="0"/>
              <a:t> of having a customer subscribing to Ultimate versus Plus (1.06 – 0.006 = 1.05) is about twice as big in terms of leading to churn as is the effect of number of employees(0.52).</a:t>
            </a:r>
          </a:p>
          <a:p>
            <a:endParaRPr lang="en-US" sz="20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3F98984-C7F5-D746-B27B-5D89CDA6C9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318245"/>
              </p:ext>
            </p:extLst>
          </p:nvPr>
        </p:nvGraphicFramePr>
        <p:xfrm>
          <a:off x="239123" y="1020531"/>
          <a:ext cx="4538814" cy="48169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2255">
                  <a:extLst>
                    <a:ext uri="{9D8B030D-6E8A-4147-A177-3AD203B41FA5}">
                      <a16:colId xmlns:a16="http://schemas.microsoft.com/office/drawing/2014/main" val="2347124247"/>
                    </a:ext>
                  </a:extLst>
                </a:gridCol>
                <a:gridCol w="2002698">
                  <a:extLst>
                    <a:ext uri="{9D8B030D-6E8A-4147-A177-3AD203B41FA5}">
                      <a16:colId xmlns:a16="http://schemas.microsoft.com/office/drawing/2014/main" val="4081647395"/>
                    </a:ext>
                  </a:extLst>
                </a:gridCol>
                <a:gridCol w="923861">
                  <a:extLst>
                    <a:ext uri="{9D8B030D-6E8A-4147-A177-3AD203B41FA5}">
                      <a16:colId xmlns:a16="http://schemas.microsoft.com/office/drawing/2014/main" val="3010822717"/>
                    </a:ext>
                  </a:extLst>
                </a:gridCol>
              </a:tblGrid>
              <a:tr h="294713">
                <a:tc>
                  <a:txBody>
                    <a:bodyPr/>
                    <a:lstStyle/>
                    <a:p>
                      <a:r>
                        <a:rPr lang="en-US" sz="1000" dirty="0"/>
                        <a:t>Predictor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Representation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Estimate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8392867"/>
                  </a:ext>
                </a:extLst>
              </a:tr>
              <a:tr h="294713">
                <a:tc>
                  <a:txBody>
                    <a:bodyPr/>
                    <a:lstStyle/>
                    <a:p>
                      <a:r>
                        <a:rPr lang="en-US" sz="1000" dirty="0"/>
                        <a:t>(intercept)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-0.93978167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8112889"/>
                  </a:ext>
                </a:extLst>
              </a:tr>
              <a:tr h="294713">
                <a:tc>
                  <a:txBody>
                    <a:bodyPr/>
                    <a:lstStyle/>
                    <a:p>
                      <a:r>
                        <a:rPr lang="en-US" sz="1000" dirty="0"/>
                        <a:t>auto_renewal_2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Yes - 30-day notice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0.755138615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0319376"/>
                  </a:ext>
                </a:extLst>
              </a:tr>
              <a:tr h="294713">
                <a:tc>
                  <a:txBody>
                    <a:bodyPr/>
                    <a:lstStyle/>
                    <a:p>
                      <a:r>
                        <a:rPr lang="en-US" sz="1000" dirty="0"/>
                        <a:t>legal_terms_3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Standard (MSA 1Apr18)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-0.40240528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4655277"/>
                  </a:ext>
                </a:extLst>
              </a:tr>
              <a:tr h="294713">
                <a:tc>
                  <a:txBody>
                    <a:bodyPr/>
                    <a:lstStyle/>
                    <a:p>
                      <a:r>
                        <a:rPr lang="en-US" sz="1000" dirty="0"/>
                        <a:t>legal_terms_4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Standard (3Apr17)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-0.41405036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4277262"/>
                  </a:ext>
                </a:extLst>
              </a:tr>
              <a:tr h="294713">
                <a:tc>
                  <a:txBody>
                    <a:bodyPr/>
                    <a:lstStyle/>
                    <a:p>
                      <a:r>
                        <a:rPr lang="en-US" sz="1000" dirty="0"/>
                        <a:t>legal_terms_5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Standard (15Nov16)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1.03924123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5907934"/>
                  </a:ext>
                </a:extLst>
              </a:tr>
              <a:tr h="294713">
                <a:tc>
                  <a:txBody>
                    <a:bodyPr/>
                    <a:lstStyle/>
                    <a:p>
                      <a:r>
                        <a:rPr lang="en-US" sz="1000" dirty="0"/>
                        <a:t>sla_1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SLA -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0.351741017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9852584"/>
                  </a:ext>
                </a:extLst>
              </a:tr>
              <a:tr h="294713">
                <a:tc>
                  <a:txBody>
                    <a:bodyPr/>
                    <a:lstStyle/>
                    <a:p>
                      <a:r>
                        <a:rPr lang="en-US" sz="1000" dirty="0"/>
                        <a:t>prvcy_change_note_1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Privacy Policy Change Notice Requirement - No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0.222757899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8607921"/>
                  </a:ext>
                </a:extLst>
              </a:tr>
              <a:tr h="294713">
                <a:tc>
                  <a:txBody>
                    <a:bodyPr/>
                    <a:lstStyle/>
                    <a:p>
                      <a:r>
                        <a:rPr lang="en-US" sz="1000" dirty="0"/>
                        <a:t>package_1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Enterprise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0.373001838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9036952"/>
                  </a:ext>
                </a:extLst>
              </a:tr>
              <a:tr h="294713">
                <a:tc>
                  <a:txBody>
                    <a:bodyPr/>
                    <a:lstStyle/>
                    <a:p>
                      <a:r>
                        <a:rPr lang="en-US" sz="1000" dirty="0"/>
                        <a:t>package_3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Plus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-0.00644071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7689785"/>
                  </a:ext>
                </a:extLst>
              </a:tr>
              <a:tr h="294713">
                <a:tc>
                  <a:txBody>
                    <a:bodyPr/>
                    <a:lstStyle/>
                    <a:p>
                      <a:r>
                        <a:rPr lang="en-US" sz="1000" dirty="0"/>
                        <a:t>package_4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Professional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0.470317338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621868"/>
                  </a:ext>
                </a:extLst>
              </a:tr>
              <a:tr h="294713">
                <a:tc>
                  <a:txBody>
                    <a:bodyPr/>
                    <a:lstStyle/>
                    <a:p>
                      <a:r>
                        <a:rPr lang="en-US" sz="1000" dirty="0"/>
                        <a:t>package_5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Ultimate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-1.06135595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3897199"/>
                  </a:ext>
                </a:extLst>
              </a:tr>
              <a:tr h="294713">
                <a:tc>
                  <a:txBody>
                    <a:bodyPr/>
                    <a:lstStyle/>
                    <a:p>
                      <a:r>
                        <a:rPr lang="en-US" sz="1000" dirty="0"/>
                        <a:t>segment_0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-0.23848859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6195184"/>
                  </a:ext>
                </a:extLst>
              </a:tr>
              <a:tr h="294713">
                <a:tc>
                  <a:txBody>
                    <a:bodyPr/>
                    <a:lstStyle/>
                    <a:p>
                      <a:r>
                        <a:rPr lang="en-US" sz="1000" dirty="0"/>
                        <a:t>segment_1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0.000865018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2962884"/>
                  </a:ext>
                </a:extLst>
              </a:tr>
              <a:tr h="294713">
                <a:tc>
                  <a:txBody>
                    <a:bodyPr/>
                    <a:lstStyle/>
                    <a:p>
                      <a:r>
                        <a:rPr lang="en-US" sz="1000" dirty="0" err="1"/>
                        <a:t>renewal_ARR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-6.23430728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0028526"/>
                  </a:ext>
                </a:extLst>
              </a:tr>
              <a:tr h="294713">
                <a:tc>
                  <a:txBody>
                    <a:bodyPr/>
                    <a:lstStyle/>
                    <a:p>
                      <a:r>
                        <a:rPr lang="en-US" sz="1000" dirty="0" err="1"/>
                        <a:t>employees_trans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0.521937655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25198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30091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9F952-617B-824C-8188-88E902D65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Usage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1A06564-BAB7-F343-A83C-223515CA93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sz="2400" dirty="0"/>
                  <a:t>We can make predictions from the estimates. We do this by computing the effects for all of the predictors for a particular scenario, adding them up, and applying a </a:t>
                </a:r>
                <a:r>
                  <a:rPr lang="en-US" sz="2400" i="1" dirty="0"/>
                  <a:t>logistic transformation.</a:t>
                </a:r>
              </a:p>
              <a:p>
                <a:endParaRPr lang="en-US" sz="2400" i="1" dirty="0"/>
              </a:p>
              <a:p>
                <a:r>
                  <a:rPr lang="en-US" sz="2400" b="1" i="1" dirty="0"/>
                  <a:t>X = </a:t>
                </a:r>
                <a:r>
                  <a:rPr lang="en-US" sz="2400" b="1" dirty="0"/>
                  <a:t>-0.94 + 0.76(auto_renewal_2) – 0.40(legal_terms_3) – 0.41 (legal_terms_4) + 1.04(legal_terms_5) + 0.35(sla_1) + 0.22(prvcy_change_note_1) + 0.37(package_1) – 0.01(package_3) + 0.47(package_4) – 0.16(package_5) – 0.24(segment_1) – 6.23(</a:t>
                </a:r>
                <a:r>
                  <a:rPr lang="en-US" sz="2400" b="1" dirty="0" err="1"/>
                  <a:t>renewal_ARR</a:t>
                </a:r>
                <a:r>
                  <a:rPr lang="en-US" sz="2400" b="1" dirty="0"/>
                  <a:t>) + 0.52(</a:t>
                </a:r>
                <a:r>
                  <a:rPr lang="en-US" sz="2400" b="1" dirty="0" err="1"/>
                  <a:t>employees_trans</a:t>
                </a:r>
                <a:r>
                  <a:rPr lang="en-US" sz="2400" b="1" dirty="0"/>
                  <a:t>)</a:t>
                </a:r>
              </a:p>
              <a:p>
                <a:pPr marL="0" indent="0">
                  <a:buNone/>
                </a:pPr>
                <a:endParaRPr lang="en-US" sz="2400" i="1" dirty="0"/>
              </a:p>
              <a:p>
                <a:r>
                  <a:rPr lang="en-US" sz="2400" i="1" dirty="0" err="1"/>
                  <a:t>Probability</a:t>
                </a:r>
                <a:r>
                  <a:rPr lang="en-US" sz="2400" i="1" baseline="-25000" dirty="0" err="1"/>
                  <a:t>churn</a:t>
                </a:r>
                <a:r>
                  <a:rPr lang="en-US" sz="2400" i="1" baseline="-25000" dirty="0"/>
                  <a:t> </a:t>
                </a:r>
                <a:r>
                  <a:rPr lang="en-US" sz="2400" i="1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den>
                    </m:f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1A06564-BAB7-F343-A83C-223515CA93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87" t="-2593" r="-575" b="-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25237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9F952-617B-824C-8188-88E902D65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Usage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06564-BAB7-F343-A83C-223515CA9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468032"/>
            <a:ext cx="9872809" cy="3416300"/>
          </a:xfrm>
        </p:spPr>
        <p:txBody>
          <a:bodyPr>
            <a:noAutofit/>
          </a:bodyPr>
          <a:lstStyle/>
          <a:p>
            <a:r>
              <a:rPr lang="en-US" sz="2200" dirty="0"/>
              <a:t>Now we have computed probability of churn for each customer, we could look at probability distribution and use it to score a customer. </a:t>
            </a:r>
          </a:p>
          <a:p>
            <a:endParaRPr lang="en-US" sz="2400" dirty="0"/>
          </a:p>
          <a:p>
            <a:r>
              <a:rPr lang="en-US" sz="2200" dirty="0"/>
              <a:t>5 categories generated from whole dataset:</a:t>
            </a:r>
          </a:p>
          <a:p>
            <a:pPr marL="0" indent="0">
              <a:buNone/>
            </a:pPr>
            <a:r>
              <a:rPr lang="en-US" sz="2200" dirty="0"/>
              <a:t>1: (-0.01, 0.244] Unlikely to churn</a:t>
            </a:r>
          </a:p>
          <a:p>
            <a:pPr marL="0" indent="0">
              <a:buNone/>
            </a:pPr>
            <a:r>
              <a:rPr lang="en-US" sz="2200" dirty="0"/>
              <a:t>2: (0.244, 0.285] Slightly likely to churn</a:t>
            </a:r>
          </a:p>
          <a:p>
            <a:pPr marL="0" indent="0">
              <a:buNone/>
            </a:pPr>
            <a:r>
              <a:rPr lang="en-US" sz="2200" dirty="0"/>
              <a:t>3: (0.285, 0.302] Moderately likely to churn</a:t>
            </a:r>
          </a:p>
          <a:p>
            <a:pPr marL="0" indent="0">
              <a:buNone/>
            </a:pPr>
            <a:r>
              <a:rPr lang="en-US" sz="2200" dirty="0"/>
              <a:t>4: (0.302, 0.399] Very likely to churn</a:t>
            </a:r>
          </a:p>
          <a:p>
            <a:pPr marL="0" indent="0">
              <a:buNone/>
            </a:pPr>
            <a:r>
              <a:rPr lang="en-US" sz="2200" dirty="0"/>
              <a:t>5: (0.399, 0.793] Extremely likely to churn</a:t>
            </a:r>
          </a:p>
        </p:txBody>
      </p:sp>
    </p:spTree>
    <p:extLst>
      <p:ext uri="{BB962C8B-B14F-4D97-AF65-F5344CB8AC3E}">
        <p14:creationId xmlns:p14="http://schemas.microsoft.com/office/powerpoint/2010/main" val="37575994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45452-8E3B-A94C-A29E-9C228D378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9A5EB-93ED-DC48-9728-DFC27DA552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6948" y="2592615"/>
            <a:ext cx="9698103" cy="3416300"/>
          </a:xfrm>
        </p:spPr>
        <p:txBody>
          <a:bodyPr>
            <a:noAutofit/>
          </a:bodyPr>
          <a:lstStyle/>
          <a:p>
            <a:r>
              <a:rPr lang="en-US" sz="2200" dirty="0"/>
              <a:t>We have historical data(customers active at Feb2018) built for the model. If an updated dataset is provided for test or validation, the model should be more generalized and robust.</a:t>
            </a:r>
          </a:p>
          <a:p>
            <a:r>
              <a:rPr lang="en-US" sz="2200" dirty="0"/>
              <a:t>No record contains governing law in Ireland nor Texas, which was suggested as a separate grouping level. Germany was grouped with ’the rest countries in the EU’ because only 2 rows were found.</a:t>
            </a:r>
          </a:p>
          <a:p>
            <a:r>
              <a:rPr lang="en-US" sz="2200" dirty="0"/>
              <a:t>33 % of employees were missing in the original dataset. If real data was provided, it is possible that employee is a predicting variable.</a:t>
            </a:r>
          </a:p>
        </p:txBody>
      </p:sp>
    </p:spTree>
    <p:extLst>
      <p:ext uri="{BB962C8B-B14F-4D97-AF65-F5344CB8AC3E}">
        <p14:creationId xmlns:p14="http://schemas.microsoft.com/office/powerpoint/2010/main" val="42705797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A822A-8F4F-594B-8B66-13C796022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Questions?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3F68F0-BE0F-0849-A474-31A4B56842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657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93E60-F2B3-9A40-9C04-F0B89F703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8FABEF-9126-5A41-9410-368D1C6604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Project Introduction</a:t>
            </a:r>
          </a:p>
          <a:p>
            <a:r>
              <a:rPr lang="en-US" sz="2400" dirty="0"/>
              <a:t>Dataset Overview</a:t>
            </a:r>
          </a:p>
          <a:p>
            <a:r>
              <a:rPr lang="en-US" sz="2400" dirty="0"/>
              <a:t>Data Pre-processing</a:t>
            </a:r>
          </a:p>
          <a:p>
            <a:r>
              <a:rPr lang="en-US" sz="2400" dirty="0"/>
              <a:t>Model Building</a:t>
            </a:r>
          </a:p>
          <a:p>
            <a:r>
              <a:rPr lang="en-US" sz="2400" dirty="0"/>
              <a:t>Model Interpretation</a:t>
            </a:r>
          </a:p>
          <a:p>
            <a:r>
              <a:rPr lang="en-US" sz="2400" dirty="0"/>
              <a:t>Model Usage</a:t>
            </a:r>
          </a:p>
          <a:p>
            <a:r>
              <a:rPr lang="en-US" sz="2400" dirty="0"/>
              <a:t>Future Work</a:t>
            </a:r>
          </a:p>
        </p:txBody>
      </p:sp>
    </p:spTree>
    <p:extLst>
      <p:ext uri="{BB962C8B-B14F-4D97-AF65-F5344CB8AC3E}">
        <p14:creationId xmlns:p14="http://schemas.microsoft.com/office/powerpoint/2010/main" val="2407031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1BC12-060A-5942-AF07-1B9AA1B78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A36AB-0342-BE46-919D-7E9510AB44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9872930" cy="34163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This project aims to use </a:t>
            </a:r>
            <a:r>
              <a:rPr lang="en-US" sz="2000" dirty="0" err="1"/>
              <a:t>Showpad</a:t>
            </a:r>
            <a:r>
              <a:rPr lang="en-US" sz="2000" dirty="0"/>
              <a:t> customers' profile(historical data) to build statistical models that will help understand:</a:t>
            </a:r>
          </a:p>
          <a:p>
            <a:r>
              <a:rPr lang="en-US" sz="2000" dirty="0"/>
              <a:t>What patterns indicate customer will churn</a:t>
            </a:r>
          </a:p>
          <a:p>
            <a:r>
              <a:rPr lang="en-US" sz="2000" dirty="0"/>
              <a:t>How likely the customer will churn</a:t>
            </a:r>
          </a:p>
          <a:p>
            <a:r>
              <a:rPr lang="en-US" sz="2000" dirty="0"/>
              <a:t>What score the customer should be labeled in terms of risk to churn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Suggested Methods:</a:t>
            </a:r>
          </a:p>
          <a:p>
            <a:r>
              <a:rPr lang="en-US" sz="2000" dirty="0"/>
              <a:t>Logistic regression</a:t>
            </a:r>
          </a:p>
          <a:p>
            <a:r>
              <a:rPr lang="en-US" sz="2000" dirty="0"/>
              <a:t>Decision Tree</a:t>
            </a:r>
          </a:p>
        </p:txBody>
      </p:sp>
    </p:spTree>
    <p:extLst>
      <p:ext uri="{BB962C8B-B14F-4D97-AF65-F5344CB8AC3E}">
        <p14:creationId xmlns:p14="http://schemas.microsoft.com/office/powerpoint/2010/main" val="2000875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1BC12-060A-5942-AF07-1B9AA1B78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Glance at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A36AB-0342-BE46-919D-7E9510AB44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9872930" cy="3416300"/>
          </a:xfrm>
        </p:spPr>
        <p:txBody>
          <a:bodyPr>
            <a:noAutofit/>
          </a:bodyPr>
          <a:lstStyle/>
          <a:p>
            <a:r>
              <a:rPr lang="en-US" sz="2400" dirty="0"/>
              <a:t>In the original csv file, there are </a:t>
            </a:r>
            <a:r>
              <a:rPr lang="en-US" sz="2400" b="1" dirty="0"/>
              <a:t>1,091</a:t>
            </a:r>
            <a:r>
              <a:rPr lang="en-US" sz="2400" dirty="0"/>
              <a:t> rows of records and </a:t>
            </a:r>
            <a:r>
              <a:rPr lang="en-US" sz="2400" b="1" dirty="0"/>
              <a:t>40</a:t>
            </a:r>
            <a:r>
              <a:rPr lang="en-US" sz="2400" dirty="0"/>
              <a:t> columns, where 4 rows are just created for test. So only </a:t>
            </a:r>
            <a:r>
              <a:rPr lang="en-US" sz="2400" b="1" dirty="0"/>
              <a:t>1,087</a:t>
            </a:r>
            <a:r>
              <a:rPr lang="en-US" sz="2400" dirty="0"/>
              <a:t> rows contain real data.</a:t>
            </a:r>
          </a:p>
          <a:p>
            <a:r>
              <a:rPr lang="en-US" sz="2400" dirty="0"/>
              <a:t>51 out of 1,087 rows have irrelevant values </a:t>
            </a:r>
          </a:p>
          <a:p>
            <a:r>
              <a:rPr lang="en-US" sz="2400" dirty="0"/>
              <a:t>40 columns/variables are mixed with categorical(governing law) and numeric(# of licenses used) variables.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56250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240AE-FE3C-EA48-9076-CAD4DD348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B0C565-F831-FE4E-992F-3767D26606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9878917" cy="576262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After meeting with Joy and Shannon on Jun 27</a:t>
            </a:r>
            <a:r>
              <a:rPr lang="en-US" baseline="30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we decided to remove the following 14 highlighted variables from dataset: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A9898D-0551-FF4E-98B1-43F30D888A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54954" y="3245078"/>
            <a:ext cx="4825158" cy="2840039"/>
          </a:xfrm>
        </p:spPr>
        <p:txBody>
          <a:bodyPr numCol="2">
            <a:noAutofit/>
          </a:bodyPr>
          <a:lstStyle/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Customer Name 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accent1"/>
                </a:solidFill>
              </a:rPr>
              <a:t>SFDC Account ID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Okay for Speech API Rollout?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accent1"/>
                </a:solidFill>
              </a:rPr>
              <a:t>Current Location (primary)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accent1"/>
                </a:solidFill>
              </a:rPr>
              <a:t>Current Location (secondary)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accent1"/>
                </a:solidFill>
              </a:rPr>
              <a:t>Filename (primary)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accent1"/>
                </a:solidFill>
              </a:rPr>
              <a:t>Filename (secondary)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Initial Term Start Date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Initial Term Length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Auto-renewal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Termination Rights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Marketing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Non-Solicit Obligations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Legal Terms and Conditions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SLA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DPA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Privacy Policy Change Notice Requirement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Data or Security Breach Notice Requirement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Change of Control provision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Governing Law</a:t>
            </a:r>
          </a:p>
          <a:p>
            <a:pPr marL="0" indent="0">
              <a:buNone/>
            </a:pPr>
            <a:endParaRPr lang="en-US" sz="1200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sz="1000" dirty="0"/>
          </a:p>
          <a:p>
            <a:endParaRPr lang="en-US" sz="10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9802FE-1CA1-0C4A-AC15-B63364FF7F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08712" y="3224440"/>
            <a:ext cx="4825159" cy="2840039"/>
          </a:xfrm>
        </p:spPr>
        <p:txBody>
          <a:bodyPr numCol="2">
            <a:noAutofit/>
          </a:bodyPr>
          <a:lstStyle/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Notable Non-Standard Terms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Outrageous Terms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accent1"/>
                </a:solidFill>
              </a:rPr>
              <a:t>Expected Renewal ARR * (converted) Currency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accent1"/>
                </a:solidFill>
              </a:rPr>
              <a:t>Expected Renewal ARR * (converted)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Account Status 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accent1"/>
                </a:solidFill>
              </a:rPr>
              <a:t>Account Contract End Date 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accent1"/>
                </a:solidFill>
              </a:rPr>
              <a:t>Account Owner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accent1"/>
                </a:solidFill>
              </a:rPr>
              <a:t>Customer Success Coach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Expected Renewal ARR * Currency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Expected Renewal ARR *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Package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N° of Licenses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Used Licenses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Assigned users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Segment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Employees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accent1"/>
                </a:solidFill>
              </a:rPr>
              <a:t>Fortune Rank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accent1"/>
                </a:solidFill>
              </a:rPr>
              <a:t>Billing State/Province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accent1"/>
                </a:solidFill>
              </a:rPr>
              <a:t>Billing Country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accent1"/>
                </a:solidFill>
              </a:rPr>
              <a:t>Hoovers Industry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50296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1BC12-060A-5942-AF07-1B9AA1B78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Transformation(1)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A36AB-0342-BE46-919D-7E9510AB44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9872930" cy="34163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Transformation on the remaining variables:</a:t>
            </a:r>
          </a:p>
          <a:p>
            <a:r>
              <a:rPr lang="en-US" sz="2000" dirty="0"/>
              <a:t>Convert 'Initial term start date’ to 'Duration’, i.e. calculated from initial term start date to “today’s” date(Jul 15</a:t>
            </a:r>
            <a:r>
              <a:rPr lang="en-US" sz="2000" baseline="30000" dirty="0"/>
              <a:t>th</a:t>
            </a:r>
            <a:r>
              <a:rPr lang="en-US" sz="2000" dirty="0"/>
              <a:t>).</a:t>
            </a:r>
          </a:p>
          <a:p>
            <a:r>
              <a:rPr lang="en-US" sz="2000" dirty="0"/>
              <a:t>Group/Bucket variables into standard/uniformed format </a:t>
            </a:r>
          </a:p>
          <a:p>
            <a:r>
              <a:rPr lang="en-US" sz="2000" dirty="0"/>
              <a:t>Convert 'Notable Non-standard Terms' and 'Outrageous Terms' into binary type and combine , i.e. any filled-in contents is considered 'Yes'</a:t>
            </a:r>
          </a:p>
          <a:p>
            <a:r>
              <a:rPr lang="en-US" sz="2000" dirty="0"/>
              <a:t>Convert currency into uniformed format, i.e. use 'Expected Renewal ARR *' of its own currency to generate renewal ARR in EUR </a:t>
            </a:r>
          </a:p>
          <a:p>
            <a:r>
              <a:rPr lang="en-US" sz="2000" dirty="0"/>
              <a:t>Impute ‘Employees’ missing values with most frequent values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94175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240AE-FE3C-EA48-9076-CAD4DD348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Reduction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B0C565-F831-FE4E-992F-3767D26606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54954" y="2842991"/>
            <a:ext cx="9878917" cy="576262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Run decision tree model to screen out variables making no contributions to model building. Kept variables are shown below: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2EC2179B-D919-834F-9BEA-D89E23FDED86}"/>
              </a:ext>
            </a:extLst>
          </p:cNvPr>
          <p:cNvSpPr txBox="1">
            <a:spLocks/>
          </p:cNvSpPr>
          <p:nvPr/>
        </p:nvSpPr>
        <p:spPr>
          <a:xfrm>
            <a:off x="1154954" y="3332160"/>
            <a:ext cx="4825158" cy="2840039"/>
          </a:xfrm>
          <a:prstGeom prst="rect">
            <a:avLst/>
          </a:prstGeom>
        </p:spPr>
        <p:txBody>
          <a:bodyPr vert="horz" lIns="91440" tIns="45720" rIns="91440" bIns="45720" numCol="2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endParaRPr lang="en-US" sz="1400" dirty="0"/>
          </a:p>
          <a:p>
            <a:pPr marL="0" indent="0">
              <a:buFont typeface="Wingdings 3" charset="2"/>
              <a:buNone/>
            </a:pPr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Okay for Speech API Rollout?</a:t>
            </a:r>
          </a:p>
          <a:p>
            <a:r>
              <a:rPr lang="en-US" sz="1400" dirty="0">
                <a:solidFill>
                  <a:schemeClr val="accent1"/>
                </a:solidFill>
              </a:rPr>
              <a:t>Duration</a:t>
            </a:r>
          </a:p>
          <a:p>
            <a:pPr marL="0" indent="0">
              <a:buFont typeface="Wingdings 3" charset="2"/>
              <a:buNone/>
            </a:pPr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Initial Term Length</a:t>
            </a:r>
          </a:p>
          <a:p>
            <a:r>
              <a:rPr lang="en-US" sz="1400" dirty="0">
                <a:solidFill>
                  <a:schemeClr val="accent1"/>
                </a:solidFill>
              </a:rPr>
              <a:t>Auto-renewal</a:t>
            </a:r>
            <a:endParaRPr lang="en-US" sz="14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sz="1400" dirty="0">
                <a:solidFill>
                  <a:schemeClr val="accent1"/>
                </a:solidFill>
              </a:rPr>
              <a:t>Termination Rights</a:t>
            </a:r>
          </a:p>
          <a:p>
            <a:pPr marL="0" indent="0">
              <a:buFont typeface="Wingdings 3" charset="2"/>
              <a:buNone/>
            </a:pPr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Marketing                 </a:t>
            </a:r>
          </a:p>
          <a:p>
            <a:pPr marL="0" indent="0">
              <a:buFont typeface="Wingdings 3" charset="2"/>
              <a:buNone/>
            </a:pPr>
            <a:endParaRPr lang="en-US" sz="1400" dirty="0"/>
          </a:p>
          <a:p>
            <a:r>
              <a:rPr lang="en-US" sz="1400" dirty="0">
                <a:solidFill>
                  <a:schemeClr val="accent1"/>
                </a:solidFill>
              </a:rPr>
              <a:t>Non-Solicit Obligations</a:t>
            </a:r>
          </a:p>
          <a:p>
            <a:r>
              <a:rPr lang="en-US" sz="1400" dirty="0">
                <a:solidFill>
                  <a:schemeClr val="accent1"/>
                </a:solidFill>
              </a:rPr>
              <a:t>Legal Terms and Conditions</a:t>
            </a:r>
          </a:p>
          <a:p>
            <a:r>
              <a:rPr lang="en-US" sz="1400" dirty="0">
                <a:solidFill>
                  <a:schemeClr val="accent1"/>
                </a:solidFill>
              </a:rPr>
              <a:t>SLA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DPA</a:t>
            </a:r>
          </a:p>
          <a:p>
            <a:r>
              <a:rPr lang="en-US" sz="1400" dirty="0">
                <a:solidFill>
                  <a:schemeClr val="accent1"/>
                </a:solidFill>
              </a:rPr>
              <a:t>Privacy Policy Change Notice Requirement</a:t>
            </a: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5F1A22AB-9AAD-BC4E-BCE4-DAE5368AAB07}"/>
              </a:ext>
            </a:extLst>
          </p:cNvPr>
          <p:cNvSpPr txBox="1">
            <a:spLocks/>
          </p:cNvSpPr>
          <p:nvPr/>
        </p:nvSpPr>
        <p:spPr>
          <a:xfrm>
            <a:off x="6245913" y="3332161"/>
            <a:ext cx="4940358" cy="2840039"/>
          </a:xfrm>
          <a:prstGeom prst="rect">
            <a:avLst/>
          </a:prstGeom>
        </p:spPr>
        <p:txBody>
          <a:bodyPr vert="horz" lIns="91440" tIns="45720" rIns="91440" bIns="45720" numCol="2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endParaRPr lang="en-US" sz="1400" dirty="0"/>
          </a:p>
          <a:p>
            <a:pPr marL="0" indent="0">
              <a:buFont typeface="Wingdings 3" charset="2"/>
              <a:buNone/>
            </a:pPr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Data or Security Breach Notice Requirement</a:t>
            </a:r>
          </a:p>
          <a:p>
            <a:pPr marL="0" indent="0">
              <a:buFont typeface="Wingdings 3" charset="2"/>
              <a:buNone/>
            </a:pPr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Change of Control provision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Governing Law</a:t>
            </a:r>
          </a:p>
          <a:p>
            <a:r>
              <a:rPr lang="en-US" sz="1400" dirty="0">
                <a:solidFill>
                  <a:schemeClr val="accent1"/>
                </a:solidFill>
              </a:rPr>
              <a:t>Notable Non-Standard Terms</a:t>
            </a:r>
          </a:p>
          <a:p>
            <a:r>
              <a:rPr lang="en-US" sz="1400" dirty="0">
                <a:solidFill>
                  <a:schemeClr val="accent1"/>
                </a:solidFill>
              </a:rPr>
              <a:t>Outrageous Terms</a:t>
            </a:r>
          </a:p>
          <a:p>
            <a:endParaRPr lang="en-US" sz="1400" dirty="0">
              <a:solidFill>
                <a:schemeClr val="accent1"/>
              </a:solidFill>
            </a:endParaRPr>
          </a:p>
          <a:p>
            <a:endParaRPr lang="en-US" sz="1400" dirty="0">
              <a:solidFill>
                <a:schemeClr val="accent1"/>
              </a:solidFill>
            </a:endParaRPr>
          </a:p>
          <a:p>
            <a:r>
              <a:rPr lang="en-US" sz="1400" dirty="0">
                <a:solidFill>
                  <a:schemeClr val="accent1"/>
                </a:solidFill>
              </a:rPr>
              <a:t>Expected Renewal ARR</a:t>
            </a:r>
          </a:p>
          <a:p>
            <a:r>
              <a:rPr lang="en-US" sz="1400" dirty="0">
                <a:solidFill>
                  <a:schemeClr val="accent1"/>
                </a:solidFill>
              </a:rPr>
              <a:t>Package </a:t>
            </a:r>
          </a:p>
          <a:p>
            <a:r>
              <a:rPr lang="en-US" sz="1400" dirty="0">
                <a:solidFill>
                  <a:schemeClr val="accent1"/>
                </a:solidFill>
              </a:rPr>
              <a:t>N° of Licenses</a:t>
            </a:r>
          </a:p>
          <a:p>
            <a:r>
              <a:rPr lang="en-US" sz="1400" dirty="0">
                <a:solidFill>
                  <a:schemeClr val="accent1"/>
                </a:solidFill>
              </a:rPr>
              <a:t>Used Licenses</a:t>
            </a:r>
          </a:p>
          <a:p>
            <a:r>
              <a:rPr lang="en-US" sz="1400" dirty="0">
                <a:solidFill>
                  <a:schemeClr val="accent1"/>
                </a:solidFill>
              </a:rPr>
              <a:t>Assigned users</a:t>
            </a:r>
          </a:p>
          <a:p>
            <a:r>
              <a:rPr lang="en-US" sz="1400" dirty="0">
                <a:solidFill>
                  <a:schemeClr val="accent1"/>
                </a:solidFill>
              </a:rPr>
              <a:t>Segment </a:t>
            </a:r>
          </a:p>
          <a:p>
            <a:r>
              <a:rPr lang="en-US" sz="1400" dirty="0">
                <a:solidFill>
                  <a:schemeClr val="accent1"/>
                </a:solidFill>
              </a:rPr>
              <a:t>Employees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5508057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1BC12-060A-5942-AF07-1B9AA1B78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Transformation(2)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A36AB-0342-BE46-919D-7E9510AB44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9872930" cy="3416300"/>
          </a:xfrm>
        </p:spPr>
        <p:txBody>
          <a:bodyPr>
            <a:noAutofit/>
          </a:bodyPr>
          <a:lstStyle/>
          <a:p>
            <a:r>
              <a:rPr lang="en-US" sz="2400" dirty="0"/>
              <a:t>Create dummy variables</a:t>
            </a:r>
            <a:r>
              <a:rPr lang="en-US" sz="2400" baseline="30000" dirty="0"/>
              <a:t>*</a:t>
            </a:r>
            <a:r>
              <a:rPr lang="en-US" sz="2400" dirty="0"/>
              <a:t> for remaining categorical variables after feature selection: Auto-renewal, Termination rights, Package and etc.</a:t>
            </a:r>
          </a:p>
          <a:p>
            <a:r>
              <a:rPr lang="en-US" sz="2400" dirty="0"/>
              <a:t>Use min-max normalization</a:t>
            </a:r>
            <a:r>
              <a:rPr lang="en-US" sz="2400" baseline="30000" dirty="0"/>
              <a:t>*</a:t>
            </a:r>
            <a:r>
              <a:rPr lang="en-US" sz="2400" dirty="0"/>
              <a:t> for numeric variable standardization: Duration , Expected Renewal ARR, N° of Licenses, Used Licenses, Assigned users and Employees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1200" dirty="0"/>
              <a:t>* Dummy variables: representation takes the value 0 or 1 to indicate the absence or presence of some categorical effect. For example: Gender has 2 levels, female and male, and can be represented as </a:t>
            </a:r>
            <a:r>
              <a:rPr lang="en-US" sz="1200" dirty="0" err="1"/>
              <a:t>gender_F</a:t>
            </a:r>
            <a:r>
              <a:rPr lang="en-US" sz="1200" dirty="0"/>
              <a:t>  and </a:t>
            </a:r>
            <a:r>
              <a:rPr lang="en-US" sz="1200" dirty="0" err="1"/>
              <a:t>gender_M</a:t>
            </a:r>
            <a:r>
              <a:rPr lang="en-US" sz="1200" dirty="0"/>
              <a:t>. Female is coded as (1,0) and male (0,1).</a:t>
            </a:r>
          </a:p>
          <a:p>
            <a:pPr marL="0" indent="0">
              <a:buNone/>
            </a:pPr>
            <a:r>
              <a:rPr lang="en-US" sz="1200" dirty="0"/>
              <a:t>* Mix-max normalization: </a:t>
            </a:r>
            <a:r>
              <a:rPr lang="en-US" sz="1200" dirty="0" err="1"/>
              <a:t>x_scaled</a:t>
            </a:r>
            <a:r>
              <a:rPr lang="en-US" sz="1200" dirty="0"/>
              <a:t> = (x-min(x)) / (max(x)–min(x)) with default x-scaled range (0,1)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6586357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1BC12-060A-5942-AF07-1B9AA1B78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rmAutofit/>
          </a:bodyPr>
          <a:lstStyle/>
          <a:p>
            <a:r>
              <a:rPr lang="en-US" dirty="0"/>
              <a:t>Model Building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A36AB-0342-BE46-919D-7E9510AB44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5211979" cy="3416300"/>
          </a:xfrm>
        </p:spPr>
        <p:txBody>
          <a:bodyPr anchor="ctr">
            <a:normAutofit fontScale="92500" lnSpcReduction="20000"/>
          </a:bodyPr>
          <a:lstStyle/>
          <a:p>
            <a:r>
              <a:rPr lang="en-US" sz="2400" dirty="0"/>
              <a:t>1,036 rows and 36variables used</a:t>
            </a:r>
          </a:p>
          <a:p>
            <a:r>
              <a:rPr lang="en-US" sz="2400" dirty="0"/>
              <a:t>67/33 split of training and test</a:t>
            </a:r>
          </a:p>
          <a:p>
            <a:r>
              <a:rPr lang="en-US" sz="2400" dirty="0"/>
              <a:t>4 models were built using logistic regression and decision tree. </a:t>
            </a:r>
          </a:p>
          <a:p>
            <a:r>
              <a:rPr lang="en-US" sz="2400" dirty="0"/>
              <a:t>The best model was using logistic regression with L1 penalty, which had an accuracy of 73.98% on test data.</a:t>
            </a:r>
          </a:p>
          <a:p>
            <a:r>
              <a:rPr lang="en-US" sz="2400" dirty="0"/>
              <a:t>10 fold cross validation: Overall Accuracy: 0.71 (+/- 0.02)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102305-6CD6-EC4A-AA5F-2384FE6F7B5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798733" y="2809345"/>
            <a:ext cx="4345024" cy="300037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555040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2158</TotalTime>
  <Words>1255</Words>
  <Application>Microsoft Macintosh PowerPoint</Application>
  <PresentationFormat>Widescreen</PresentationFormat>
  <Paragraphs>283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Cambria Math</vt:lpstr>
      <vt:lpstr>Century Gothic</vt:lpstr>
      <vt:lpstr>Wingdings 3</vt:lpstr>
      <vt:lpstr>Ion Boardroom</vt:lpstr>
      <vt:lpstr>Understand Customer Portfolio Using Machine Learning </vt:lpstr>
      <vt:lpstr>Agenda</vt:lpstr>
      <vt:lpstr>Project Introduction</vt:lpstr>
      <vt:lpstr>Glance at Dataset</vt:lpstr>
      <vt:lpstr>Data Cleaning</vt:lpstr>
      <vt:lpstr>Data Transformation(1)</vt:lpstr>
      <vt:lpstr>Data Reduction</vt:lpstr>
      <vt:lpstr>Data Transformation(2)</vt:lpstr>
      <vt:lpstr>Model Building</vt:lpstr>
      <vt:lpstr>Model Interpretation</vt:lpstr>
      <vt:lpstr>PowerPoint Presentation</vt:lpstr>
      <vt:lpstr>PowerPoint Presentation</vt:lpstr>
      <vt:lpstr>Model Usage</vt:lpstr>
      <vt:lpstr>Model Usage</vt:lpstr>
      <vt:lpstr>Future Work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 Customer Portfolio Using Machine Learning </dc:title>
  <dc:creator>Lavinia</dc:creator>
  <cp:lastModifiedBy>Lavinia</cp:lastModifiedBy>
  <cp:revision>42</cp:revision>
  <dcterms:created xsi:type="dcterms:W3CDTF">2019-07-08T04:45:27Z</dcterms:created>
  <dcterms:modified xsi:type="dcterms:W3CDTF">2019-07-16T18:40:10Z</dcterms:modified>
</cp:coreProperties>
</file>