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6" r:id="rId7"/>
    <p:sldId id="268" r:id="rId8"/>
    <p:sldId id="270" r:id="rId9"/>
    <p:sldId id="271" r:id="rId10"/>
    <p:sldId id="280" r:id="rId11"/>
    <p:sldId id="277" r:id="rId12"/>
    <p:sldId id="281" r:id="rId13"/>
    <p:sldId id="288" r:id="rId14"/>
    <p:sldId id="289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3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6178-2558-8649-99B5-6789DC99C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 Customer Portfolio Using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699B-81F8-234F-8F15-F21FD7ACA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lIYAN Wang | Solutions Engineering</a:t>
            </a:r>
          </a:p>
        </p:txBody>
      </p:sp>
    </p:spTree>
    <p:extLst>
      <p:ext uri="{BB962C8B-B14F-4D97-AF65-F5344CB8AC3E}">
        <p14:creationId xmlns:p14="http://schemas.microsoft.com/office/powerpoint/2010/main" val="256741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FC45-4E2A-E342-A59F-BD7C0F49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4" y="1295400"/>
            <a:ext cx="3853542" cy="1600200"/>
          </a:xfrm>
        </p:spPr>
        <p:txBody>
          <a:bodyPr/>
          <a:lstStyle/>
          <a:p>
            <a:r>
              <a:rPr lang="en-US" sz="3600" dirty="0"/>
              <a:t>Model Interpretation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BEDEFC-978C-7F43-9804-83730ED83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14937"/>
              </p:ext>
            </p:extLst>
          </p:nvPr>
        </p:nvGraphicFramePr>
        <p:xfrm>
          <a:off x="5454588" y="274320"/>
          <a:ext cx="4538814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55">
                  <a:extLst>
                    <a:ext uri="{9D8B030D-6E8A-4147-A177-3AD203B41FA5}">
                      <a16:colId xmlns:a16="http://schemas.microsoft.com/office/drawing/2014/main" val="2347124247"/>
                    </a:ext>
                  </a:extLst>
                </a:gridCol>
                <a:gridCol w="2002698">
                  <a:extLst>
                    <a:ext uri="{9D8B030D-6E8A-4147-A177-3AD203B41FA5}">
                      <a16:colId xmlns:a16="http://schemas.microsoft.com/office/drawing/2014/main" val="4081647395"/>
                    </a:ext>
                  </a:extLst>
                </a:gridCol>
                <a:gridCol w="923861">
                  <a:extLst>
                    <a:ext uri="{9D8B030D-6E8A-4147-A177-3AD203B41FA5}">
                      <a16:colId xmlns:a16="http://schemas.microsoft.com/office/drawing/2014/main" val="301082271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928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-0.22679842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128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termination_rights_2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Yes - less than 90-day notice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0.39039065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193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(MSA 1Apr18)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-0.32973426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52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(3Apr17)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-0.05593888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772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(15Nov16)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1.40385712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079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sla_1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SLA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0.63694925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8525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-0.4317903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6079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- within 24 hours of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-1.73722291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369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- between 24-48 hours after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0.60964524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897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- greater than 48 hours after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1.33329409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18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package_1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0.34575481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971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package_4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0.47580221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951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package_5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Ultimate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-1.25153624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28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segment_0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-0.12035668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285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segment_1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0.10391241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198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renewal_ARR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-5.63414579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1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01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1DEA9-9983-1640-8BAB-4D9FDC1D4AA4}"/>
              </a:ext>
            </a:extLst>
          </p:cNvPr>
          <p:cNvSpPr txBox="1"/>
          <p:nvPr/>
        </p:nvSpPr>
        <p:spPr>
          <a:xfrm>
            <a:off x="5078793" y="612844"/>
            <a:ext cx="55081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Although the table contains 15 rows, the estimates are from a model that contains 7 </a:t>
            </a:r>
            <a:r>
              <a:rPr lang="en-US" sz="2000" i="1" dirty="0"/>
              <a:t>predictor variables</a:t>
            </a:r>
            <a:r>
              <a:rPr lang="en-US" sz="2000" dirty="0"/>
              <a:t>. There are two different reasons why the number of predictors differs from the number of estimates. The estimate of the (Intercept) is unrelated to the number of predictors; The second reason is that sometimes categorical predictors are represented by multiple coefficients.</a:t>
            </a:r>
          </a:p>
          <a:p>
            <a:endParaRPr lang="en-US" sz="2000" dirty="0"/>
          </a:p>
          <a:p>
            <a:r>
              <a:rPr lang="en-US" sz="2000" dirty="0"/>
              <a:t>Now look at the estimate for termination_rights_2. It is 0.76. As this is a positive number, we say that its sign is positive. The interpretation is that all else being equal, customers choose 30 day notice auto-renewal are more likely to have churned.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60163B-9749-B843-8CA8-95659FEF4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06758"/>
              </p:ext>
            </p:extLst>
          </p:nvPr>
        </p:nvGraphicFramePr>
        <p:xfrm>
          <a:off x="250410" y="274320"/>
          <a:ext cx="4538814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55">
                  <a:extLst>
                    <a:ext uri="{9D8B030D-6E8A-4147-A177-3AD203B41FA5}">
                      <a16:colId xmlns:a16="http://schemas.microsoft.com/office/drawing/2014/main" val="2347124247"/>
                    </a:ext>
                  </a:extLst>
                </a:gridCol>
                <a:gridCol w="2002698">
                  <a:extLst>
                    <a:ext uri="{9D8B030D-6E8A-4147-A177-3AD203B41FA5}">
                      <a16:colId xmlns:a16="http://schemas.microsoft.com/office/drawing/2014/main" val="4081647395"/>
                    </a:ext>
                  </a:extLst>
                </a:gridCol>
                <a:gridCol w="923861">
                  <a:extLst>
                    <a:ext uri="{9D8B030D-6E8A-4147-A177-3AD203B41FA5}">
                      <a16:colId xmlns:a16="http://schemas.microsoft.com/office/drawing/2014/main" val="301082271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928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-0.22679842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128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termination_rights_2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Yes - less than 90-day notice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0.39039065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193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(MSA 1Apr18)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-0.32973426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52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(3Apr17)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-0.05593888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772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(15Nov16)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1.40385712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079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sla_1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SLA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0.63694925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8525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-0.4317903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6079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- within 24 hours of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-1.73722291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369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- between 24-48 hours after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0.60964524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897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- greater than 48 hours after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1.33329409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18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package_1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0.34575481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971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package_4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0.47580221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951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package_5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Ultimate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-1.25153624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28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segment_0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-0.12035668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285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segment_1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0.10391241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198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renewal_ARR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-5.63414579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1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2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1DEA9-9983-1640-8BAB-4D9FDC1D4AA4}"/>
              </a:ext>
            </a:extLst>
          </p:cNvPr>
          <p:cNvSpPr txBox="1"/>
          <p:nvPr/>
        </p:nvSpPr>
        <p:spPr>
          <a:xfrm>
            <a:off x="5078792" y="920621"/>
            <a:ext cx="55081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renewal_ARR</a:t>
            </a:r>
            <a:r>
              <a:rPr lang="en-US" sz="2000" dirty="0"/>
              <a:t> coefficients tell us that customers have higher renewal ARR are less likely to have churned.</a:t>
            </a:r>
          </a:p>
          <a:p>
            <a:endParaRPr lang="en-US" sz="2000" dirty="0"/>
          </a:p>
          <a:p>
            <a:r>
              <a:rPr lang="en-US" sz="2000" dirty="0"/>
              <a:t>Customers who subscribe to Enterprise and Professional package are more likely to churn whereas those who subscribe to Ultimate are less likely to have churned.</a:t>
            </a:r>
          </a:p>
          <a:p>
            <a:endParaRPr lang="en-US" sz="2000" dirty="0"/>
          </a:p>
          <a:p>
            <a:r>
              <a:rPr lang="en-US" sz="2000" dirty="0"/>
              <a:t>The </a:t>
            </a:r>
            <a:r>
              <a:rPr lang="en-US" sz="2000" i="1" dirty="0"/>
              <a:t>effect</a:t>
            </a:r>
            <a:r>
              <a:rPr lang="en-US" sz="2000" dirty="0"/>
              <a:t> of having a customer subscribing to Ultimate versus Enterprise (1.25 – 0.34 = 0.91) is about twice as big in terms of leading to churn as is the effect of subscribing to Professional(0.47).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192884-9E42-BC43-AD9A-1E597527D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02976"/>
              </p:ext>
            </p:extLst>
          </p:nvPr>
        </p:nvGraphicFramePr>
        <p:xfrm>
          <a:off x="250410" y="274320"/>
          <a:ext cx="4538814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55">
                  <a:extLst>
                    <a:ext uri="{9D8B030D-6E8A-4147-A177-3AD203B41FA5}">
                      <a16:colId xmlns:a16="http://schemas.microsoft.com/office/drawing/2014/main" val="2347124247"/>
                    </a:ext>
                  </a:extLst>
                </a:gridCol>
                <a:gridCol w="2002698">
                  <a:extLst>
                    <a:ext uri="{9D8B030D-6E8A-4147-A177-3AD203B41FA5}">
                      <a16:colId xmlns:a16="http://schemas.microsoft.com/office/drawing/2014/main" val="4081647395"/>
                    </a:ext>
                  </a:extLst>
                </a:gridCol>
                <a:gridCol w="923861">
                  <a:extLst>
                    <a:ext uri="{9D8B030D-6E8A-4147-A177-3AD203B41FA5}">
                      <a16:colId xmlns:a16="http://schemas.microsoft.com/office/drawing/2014/main" val="301082271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928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-0.22679842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128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termination_rights_2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Yes - less than 90-day notice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0.39039065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193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(MSA 1Apr18)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-0.32973426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552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(3Apr17)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-0.05593888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772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legal_terms_5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(15Nov16)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1.40385712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079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sla_1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SLA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0.63694925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8525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-0.4317903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6079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- within 24 hours of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-1.73722291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369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- between 24-48 hours after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0.60964524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897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sec_breach_note_4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- greater than 48 hours after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1.33329409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18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package_1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0.34575481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971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package_4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0.47580221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951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package_5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Ultimate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-1.25153624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28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segment_0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-0.12035668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285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/>
                        <a:t>segment_1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0.10391241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198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 err="1"/>
                        <a:t>renewal_ARR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-5.63414579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1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00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E65C-5741-664A-B090-3F4A1018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8E72-DE9E-514F-9EFD-61EE0813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Indicators that customer are </a:t>
            </a:r>
            <a:r>
              <a:rPr lang="en-US" sz="2000" b="1" dirty="0"/>
              <a:t>more</a:t>
            </a:r>
            <a:r>
              <a:rPr lang="en-US" sz="2000" dirty="0"/>
              <a:t> likely to churn:</a:t>
            </a:r>
          </a:p>
          <a:p>
            <a:r>
              <a:rPr lang="en-US" sz="2000" b="1" dirty="0"/>
              <a:t>Termination rights</a:t>
            </a:r>
            <a:r>
              <a:rPr lang="en-US" sz="2000" dirty="0"/>
              <a:t>: Yes - less than 90-day notice</a:t>
            </a:r>
          </a:p>
          <a:p>
            <a:r>
              <a:rPr lang="en-US" sz="2000" b="1" dirty="0"/>
              <a:t>Legal terms</a:t>
            </a:r>
            <a:r>
              <a:rPr lang="en-US" sz="2000" dirty="0"/>
              <a:t>: Standard (15Nov16)</a:t>
            </a:r>
          </a:p>
          <a:p>
            <a:r>
              <a:rPr lang="en-US" sz="2000" b="1" dirty="0"/>
              <a:t>SLA</a:t>
            </a:r>
            <a:r>
              <a:rPr lang="en-US" sz="2000" dirty="0"/>
              <a:t>: No</a:t>
            </a:r>
          </a:p>
          <a:p>
            <a:pPr fontAlgn="t"/>
            <a:r>
              <a:rPr lang="en-US" sz="2000" b="1" dirty="0"/>
              <a:t>Data or Security Breach Notice Requirement</a:t>
            </a:r>
            <a:r>
              <a:rPr lang="en-US" sz="2000" dirty="0"/>
              <a:t>: Yes - between 24-48 hours after discovery, Yes - greater than 48 hours after discovery</a:t>
            </a:r>
          </a:p>
          <a:p>
            <a:pPr fontAlgn="t"/>
            <a:r>
              <a:rPr lang="en-US" sz="2000" b="1" dirty="0"/>
              <a:t>Package</a:t>
            </a:r>
            <a:r>
              <a:rPr lang="en-US" sz="2000" dirty="0"/>
              <a:t>: Enterprise, Professional</a:t>
            </a:r>
          </a:p>
          <a:p>
            <a:pPr fontAlgn="t"/>
            <a:r>
              <a:rPr lang="en-US" sz="2000" b="1" dirty="0"/>
              <a:t>Segment</a:t>
            </a:r>
            <a:r>
              <a:rPr lang="en-US" sz="2000" dirty="0"/>
              <a:t>: 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68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E65C-5741-664A-B090-3F4A1018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8E72-DE9E-514F-9EFD-61EE0813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Indicators that customer are </a:t>
            </a:r>
            <a:r>
              <a:rPr lang="en-US" sz="2000" b="1" dirty="0"/>
              <a:t>less</a:t>
            </a:r>
            <a:r>
              <a:rPr lang="en-US" sz="2000" dirty="0"/>
              <a:t> likely to churn:</a:t>
            </a:r>
          </a:p>
          <a:p>
            <a:pPr fontAlgn="t"/>
            <a:r>
              <a:rPr lang="en-US" sz="2000" b="1" dirty="0"/>
              <a:t>Legal terms</a:t>
            </a:r>
            <a:r>
              <a:rPr lang="en-US" sz="2000" dirty="0"/>
              <a:t>: Standard (MSA 1Apr18)</a:t>
            </a:r>
            <a:r>
              <a:rPr lang="en-US" sz="2000" b="1" dirty="0"/>
              <a:t>, </a:t>
            </a:r>
            <a:r>
              <a:rPr lang="en-US" sz="2000" dirty="0"/>
              <a:t>Standard (3Apr17)</a:t>
            </a:r>
          </a:p>
          <a:p>
            <a:pPr fontAlgn="t"/>
            <a:r>
              <a:rPr lang="en-US" sz="2000" b="1" dirty="0"/>
              <a:t>Data or Security Breach Notice Requirement</a:t>
            </a:r>
            <a:r>
              <a:rPr lang="en-US" sz="2000" dirty="0"/>
              <a:t>: No</a:t>
            </a:r>
            <a:r>
              <a:rPr lang="en-US" sz="2000" b="1" dirty="0"/>
              <a:t>, </a:t>
            </a:r>
            <a:r>
              <a:rPr lang="en-US" sz="2000" dirty="0"/>
              <a:t>Yes - within 24 hours of discovery</a:t>
            </a:r>
          </a:p>
          <a:p>
            <a:pPr fontAlgn="t"/>
            <a:r>
              <a:rPr lang="en-US" sz="2000" b="1" dirty="0"/>
              <a:t>Package</a:t>
            </a:r>
            <a:r>
              <a:rPr lang="en-US" sz="2000" dirty="0"/>
              <a:t>: Ultimate</a:t>
            </a:r>
          </a:p>
          <a:p>
            <a:pPr fontAlgn="t"/>
            <a:r>
              <a:rPr lang="en-US" sz="2000" b="1" dirty="0"/>
              <a:t>Segment</a:t>
            </a:r>
            <a:r>
              <a:rPr lang="en-US" sz="2000" dirty="0"/>
              <a:t>: MM</a:t>
            </a:r>
          </a:p>
          <a:p>
            <a:pPr fontAlgn="t"/>
            <a:r>
              <a:rPr lang="en-US" sz="2000" b="1" dirty="0" err="1"/>
              <a:t>Renewal_ARR</a:t>
            </a: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884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F952-617B-824C-8188-88E902D6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A06564-BAB7-F343-A83C-223515CA9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3170" y="2468032"/>
                <a:ext cx="8825659" cy="34163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can make predictions from the estimates. We do this by computing the effects for all of the predictors for a particular scenario, adding them up, and applying a </a:t>
                </a:r>
                <a:r>
                  <a:rPr lang="en-US" i="1" dirty="0"/>
                  <a:t>logistic transformation.</a:t>
                </a:r>
              </a:p>
              <a:p>
                <a:endParaRPr lang="en-US" i="1" dirty="0"/>
              </a:p>
              <a:p>
                <a:r>
                  <a:rPr lang="en-US" b="1" i="1" dirty="0"/>
                  <a:t>X = </a:t>
                </a:r>
                <a:r>
                  <a:rPr lang="en-US" b="1" dirty="0"/>
                  <a:t>-0.23 + 0.39(termination_rights_2) – 0.33(legal_terms_3) – 0.06 (legal_terms_4) + 1.40(legal_terms_5) + 0.64(sla_1) – 0.43 (sec_breach_note_1) – 1.74 (sec_breach_note_2) +  0.61(sec_breach_note_3) + 1.33(sec_breach_note_4) + 0.35(package_1) + 0.48(package_4) –1.25(package_5) – 0.12(segment_0) + 0.10(segment_1) – 5.63(</a:t>
                </a:r>
                <a:r>
                  <a:rPr lang="en-US" b="1" dirty="0" err="1"/>
                  <a:t>renewal_ARR</a:t>
                </a:r>
                <a:r>
                  <a:rPr lang="en-US" b="1" dirty="0"/>
                  <a:t>)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i="1" dirty="0" err="1"/>
                  <a:t>Probability</a:t>
                </a:r>
                <a:r>
                  <a:rPr lang="en-US" i="1" baseline="-25000" dirty="0" err="1"/>
                  <a:t>churn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A06564-BAB7-F343-A83C-223515CA9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3170" y="2468032"/>
                <a:ext cx="8825659" cy="3416300"/>
              </a:xfrm>
              <a:blipFill>
                <a:blip r:embed="rId2"/>
                <a:stretch>
                  <a:fillRect l="-144" t="-370" r="-144" b="-1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2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F952-617B-824C-8188-88E902D6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6564-BAB7-F343-A83C-223515CA9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9872809" cy="3416300"/>
          </a:xfrm>
        </p:spPr>
        <p:txBody>
          <a:bodyPr>
            <a:noAutofit/>
          </a:bodyPr>
          <a:lstStyle/>
          <a:p>
            <a:r>
              <a:rPr lang="en-US" sz="2200" dirty="0"/>
              <a:t>Now we have computed probability of churn for each customer, we could look at probability distribution and use it to score a customer. </a:t>
            </a:r>
          </a:p>
          <a:p>
            <a:endParaRPr lang="en-US" sz="1100" dirty="0"/>
          </a:p>
          <a:p>
            <a:r>
              <a:rPr lang="en-US" sz="2200"/>
              <a:t>5-scale score </a:t>
            </a:r>
            <a:r>
              <a:rPr lang="en-US" sz="2200" dirty="0"/>
              <a:t>generated from whole dataset:</a:t>
            </a:r>
          </a:p>
          <a:p>
            <a:pPr marL="0" indent="0">
              <a:buNone/>
            </a:pPr>
            <a:r>
              <a:rPr lang="en-US" sz="2200" dirty="0"/>
              <a:t>    1: Unlikely to churn</a:t>
            </a:r>
          </a:p>
          <a:p>
            <a:pPr marL="0" indent="0">
              <a:buNone/>
            </a:pPr>
            <a:r>
              <a:rPr lang="en-US" sz="2200" dirty="0"/>
              <a:t>    2: Slightly likely to churn</a:t>
            </a:r>
          </a:p>
          <a:p>
            <a:pPr marL="0" indent="0">
              <a:buNone/>
            </a:pPr>
            <a:r>
              <a:rPr lang="en-US" sz="2200" dirty="0"/>
              <a:t>    3: Moderately likely to churn</a:t>
            </a:r>
          </a:p>
          <a:p>
            <a:pPr marL="0" indent="0">
              <a:buNone/>
            </a:pPr>
            <a:r>
              <a:rPr lang="en-US" sz="2200" dirty="0"/>
              <a:t>    4: Very likely to churn</a:t>
            </a:r>
          </a:p>
          <a:p>
            <a:pPr marL="0" indent="0">
              <a:buNone/>
            </a:pPr>
            <a:r>
              <a:rPr lang="en-US" sz="2200" dirty="0"/>
              <a:t>    5: Extremely likely to churn</a:t>
            </a:r>
          </a:p>
        </p:txBody>
      </p:sp>
    </p:spTree>
    <p:extLst>
      <p:ext uri="{BB962C8B-B14F-4D97-AF65-F5344CB8AC3E}">
        <p14:creationId xmlns:p14="http://schemas.microsoft.com/office/powerpoint/2010/main" val="375759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5452-8E3B-A94C-A29E-9C228D37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A5EB-93ED-DC48-9728-DFC27DA5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48" y="2592615"/>
            <a:ext cx="9698103" cy="3416300"/>
          </a:xfrm>
        </p:spPr>
        <p:txBody>
          <a:bodyPr>
            <a:noAutofit/>
          </a:bodyPr>
          <a:lstStyle/>
          <a:p>
            <a:r>
              <a:rPr lang="en-US" sz="2200" dirty="0"/>
              <a:t>We have historical data(customers active at Feb2018) built for the model. If an updated dataset is provided for test or validation, the model should be more generalized and robust.</a:t>
            </a:r>
          </a:p>
          <a:p>
            <a:r>
              <a:rPr lang="en-US" sz="2200" dirty="0"/>
              <a:t>No record contains governing law in Ireland nor Texas, which was suggested as a separate grouping level. Germany was grouped with ’the rest countries in the EU’ because only 2 rows were found.</a:t>
            </a:r>
          </a:p>
          <a:p>
            <a:r>
              <a:rPr lang="en-US" sz="2200" dirty="0"/>
              <a:t>33 % of employees were missing in the original dataset. If real data was provided, it is possible that employee is a predicting variable.</a:t>
            </a:r>
          </a:p>
        </p:txBody>
      </p:sp>
    </p:spTree>
    <p:extLst>
      <p:ext uri="{BB962C8B-B14F-4D97-AF65-F5344CB8AC3E}">
        <p14:creationId xmlns:p14="http://schemas.microsoft.com/office/powerpoint/2010/main" val="427057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822A-8F4F-594B-8B66-13C79602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F68F0-BE0F-0849-A474-31A4B5684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3E60-F2B3-9A40-9C04-F0B89F70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ABEF-9126-5A41-9410-368D1C66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Introduction</a:t>
            </a:r>
          </a:p>
          <a:p>
            <a:r>
              <a:rPr lang="en-US" sz="2400" dirty="0"/>
              <a:t>Dataset Overview</a:t>
            </a:r>
          </a:p>
          <a:p>
            <a:r>
              <a:rPr lang="en-US" sz="2400" dirty="0"/>
              <a:t>Data Pre-processing</a:t>
            </a:r>
          </a:p>
          <a:p>
            <a:r>
              <a:rPr lang="en-US" sz="2400" dirty="0"/>
              <a:t>Model Building</a:t>
            </a:r>
          </a:p>
          <a:p>
            <a:r>
              <a:rPr lang="en-US" sz="2400" dirty="0"/>
              <a:t>Model Interpretation</a:t>
            </a:r>
          </a:p>
          <a:p>
            <a:r>
              <a:rPr lang="en-US" sz="2400" dirty="0"/>
              <a:t>Model Usage</a:t>
            </a:r>
          </a:p>
          <a:p>
            <a:r>
              <a:rPr lang="en-US" sz="24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40703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12-060A-5942-AF07-1B9AA1B7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6AB-0342-BE46-919D-7E9510AB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2930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This project aims to use </a:t>
            </a:r>
            <a:r>
              <a:rPr lang="en-US" sz="2000" dirty="0" err="1"/>
              <a:t>Showpad</a:t>
            </a:r>
            <a:r>
              <a:rPr lang="en-US" sz="2000" dirty="0"/>
              <a:t> customers' profile(historical data) to build statistical models that will help understand:</a:t>
            </a:r>
          </a:p>
          <a:p>
            <a:r>
              <a:rPr lang="en-US" sz="2000" dirty="0"/>
              <a:t>What patterns indicate customer will churn</a:t>
            </a:r>
          </a:p>
          <a:p>
            <a:r>
              <a:rPr lang="en-US" sz="2000" dirty="0"/>
              <a:t>How likely the customer will churn</a:t>
            </a:r>
          </a:p>
          <a:p>
            <a:r>
              <a:rPr lang="en-US" sz="2000" dirty="0"/>
              <a:t>What score the customer should be labeled in terms of risk to churn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Suggested Methods:</a:t>
            </a:r>
          </a:p>
          <a:p>
            <a:r>
              <a:rPr lang="en-US" sz="2000" dirty="0"/>
              <a:t>Logistic regression, Random forest, K-nearest Neighbor, Linear Discriminant Analysis, Naïve Bayes,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0087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12-060A-5942-AF07-1B9AA1B7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Glance at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6AB-0342-BE46-919D-7E9510AB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2930" cy="3416300"/>
          </a:xfrm>
        </p:spPr>
        <p:txBody>
          <a:bodyPr>
            <a:noAutofit/>
          </a:bodyPr>
          <a:lstStyle/>
          <a:p>
            <a:r>
              <a:rPr lang="en-US" sz="2400" dirty="0"/>
              <a:t>In the original csv file, there are </a:t>
            </a:r>
            <a:r>
              <a:rPr lang="en-US" sz="2400" b="1" dirty="0"/>
              <a:t>1,091</a:t>
            </a:r>
            <a:r>
              <a:rPr lang="en-US" sz="2400" dirty="0"/>
              <a:t> rows of records and </a:t>
            </a:r>
            <a:r>
              <a:rPr lang="en-US" sz="2400" b="1" dirty="0"/>
              <a:t>40</a:t>
            </a:r>
            <a:r>
              <a:rPr lang="en-US" sz="2400" dirty="0"/>
              <a:t> columns, where 4 rows are just created for test. So only </a:t>
            </a:r>
            <a:r>
              <a:rPr lang="en-US" sz="2400" b="1" dirty="0"/>
              <a:t>1,087</a:t>
            </a:r>
            <a:r>
              <a:rPr lang="en-US" sz="2400" dirty="0"/>
              <a:t> rows contain real data.</a:t>
            </a:r>
          </a:p>
          <a:p>
            <a:r>
              <a:rPr lang="en-US" sz="2400" dirty="0"/>
              <a:t>51 out of 1,087 rows have irrelevant values </a:t>
            </a:r>
          </a:p>
          <a:p>
            <a:r>
              <a:rPr lang="en-US" sz="2400" dirty="0"/>
              <a:t>40 columns/variables are mixed with categorical(governing law) and numeric(# of licenses used) variables.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25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40AE-FE3C-EA48-9076-CAD4DD34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0C565-F831-FE4E-992F-3767D266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9878917" cy="5762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meeting with Joy and Shannon on Jun 27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 decided to remove the following 14 highlighted variables from dataset: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898D-0551-FF4E-98B1-43F30D88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245078"/>
            <a:ext cx="4825158" cy="284003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Customer Name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SFDC Account ID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Okay for Speech API Rollout?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Current Location (primary)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Current Location (secondary)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Filename (primary)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Filename (secondary)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Initial Term Start Date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Initial Term Length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Auto-renewal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Termination Rights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Marketing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Non-Solicit Obligations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Legal Terms and Conditions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SLA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DPA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Privacy Policy Change Notice Requirement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Data or Security Breach Notice Requirement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Change of Control provision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Governing Law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802FE-1CA1-0C4A-AC15-B63364FF7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3224440"/>
            <a:ext cx="4825159" cy="284003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Notable Non-Standard Terms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Outrageous Terms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Expected Renewal ARR * (converted) Currency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Expected Renewal ARR * (converted)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Account Status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Account Contract End Date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Account Owner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Customer Success Coach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Expected Renewal ARR * Currency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Expected Renewal ARR *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Package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N° of Licenses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Used Licenses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Assigned users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Segment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Employees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Fortune Rank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Billing State/Province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Billing Country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Hoovers Industry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29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12-060A-5942-AF07-1B9AA1B7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6AB-0342-BE46-919D-7E9510AB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2930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Transformation on the remaining variables:</a:t>
            </a:r>
          </a:p>
          <a:p>
            <a:r>
              <a:rPr lang="en-US" sz="2000" dirty="0"/>
              <a:t>Convert 'Initial term start date’ to 'Duration’, i.e. calculated from initial term start date to “today’s” date(Jul 23</a:t>
            </a:r>
            <a:r>
              <a:rPr lang="en-US" sz="2000" baseline="30000" dirty="0"/>
              <a:t>rd</a:t>
            </a:r>
            <a:r>
              <a:rPr lang="en-US" sz="2000" dirty="0"/>
              <a:t>).</a:t>
            </a:r>
          </a:p>
          <a:p>
            <a:r>
              <a:rPr lang="en-US" sz="2000" dirty="0"/>
              <a:t>Group/Bucket variables into standard/uniformed format </a:t>
            </a:r>
          </a:p>
          <a:p>
            <a:r>
              <a:rPr lang="en-US" sz="2000" dirty="0"/>
              <a:t>Convert 'Notable Non-standard Terms' and 'Outrageous Terms' into binary type and combine , i.e. any filled-in contents is considered 'Yes'</a:t>
            </a:r>
          </a:p>
          <a:p>
            <a:r>
              <a:rPr lang="en-US" sz="2000" dirty="0"/>
              <a:t>Convert currency into uniformed format, i.e. use 'Expected Renewal ARR *' of its own currency to generate renewal ARR in EUR </a:t>
            </a:r>
          </a:p>
          <a:p>
            <a:r>
              <a:rPr lang="en-US" sz="2000" dirty="0"/>
              <a:t>Impute ‘Employees’ missing values with most frequent values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417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40AE-FE3C-EA48-9076-CAD4DD34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0C565-F831-FE4E-992F-3767D266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842991"/>
            <a:ext cx="9878917" cy="5762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random forest model to screen out variables making no contributions to model building. Kept variables are shown below: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EC2179B-D919-834F-9BEA-D89E23FDED86}"/>
              </a:ext>
            </a:extLst>
          </p:cNvPr>
          <p:cNvSpPr txBox="1">
            <a:spLocks/>
          </p:cNvSpPr>
          <p:nvPr/>
        </p:nvSpPr>
        <p:spPr>
          <a:xfrm>
            <a:off x="1154954" y="3332160"/>
            <a:ext cx="4825158" cy="28400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1400" dirty="0"/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Okay for Speech API Rollout?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Duration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Initial Term Length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Auto-renewal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Termination Rights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Marketing                 </a:t>
            </a:r>
          </a:p>
          <a:p>
            <a:pPr marL="0" indent="0">
              <a:buFont typeface="Wingdings 3" charset="2"/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Non-Solicit Obligations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Legal Terms and Conditions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SLA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DPA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Privacy Policy Change Notice Requirement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F1A22AB-9AAD-BC4E-BCE4-DAE5368AAB07}"/>
              </a:ext>
            </a:extLst>
          </p:cNvPr>
          <p:cNvSpPr txBox="1">
            <a:spLocks/>
          </p:cNvSpPr>
          <p:nvPr/>
        </p:nvSpPr>
        <p:spPr>
          <a:xfrm>
            <a:off x="6245913" y="3332161"/>
            <a:ext cx="4940358" cy="284003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1400" dirty="0"/>
          </a:p>
          <a:p>
            <a:r>
              <a:rPr lang="en-US" sz="1400" dirty="0">
                <a:solidFill>
                  <a:schemeClr val="accent1"/>
                </a:solidFill>
              </a:rPr>
              <a:t>Data or Security Breach Notice Requirement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Change of Control provision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Governing Law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Notable Non-Standard Terms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Outrageous Terms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Expected Renewal ARR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Package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N° of Licenses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Used Licenses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Assigned users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Segment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Employees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80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12-060A-5942-AF07-1B9AA1B7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6AB-0342-BE46-919D-7E9510AB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2930" cy="3416300"/>
          </a:xfrm>
        </p:spPr>
        <p:txBody>
          <a:bodyPr>
            <a:noAutofit/>
          </a:bodyPr>
          <a:lstStyle/>
          <a:p>
            <a:r>
              <a:rPr lang="en-US" sz="2400" dirty="0"/>
              <a:t>Create dummy variables</a:t>
            </a:r>
            <a:r>
              <a:rPr lang="en-US" sz="2400" baseline="30000" dirty="0"/>
              <a:t>*</a:t>
            </a:r>
            <a:r>
              <a:rPr lang="en-US" sz="2400" dirty="0"/>
              <a:t> for remaining categorical variables after feature selection: Auto-renewal, Termination rights, Package and etc.</a:t>
            </a:r>
          </a:p>
          <a:p>
            <a:r>
              <a:rPr lang="en-US" sz="2400" dirty="0"/>
              <a:t>Use min-max normalization</a:t>
            </a:r>
            <a:r>
              <a:rPr lang="en-US" sz="2400" baseline="30000" dirty="0"/>
              <a:t>*</a:t>
            </a:r>
            <a:r>
              <a:rPr lang="en-US" sz="2400" dirty="0"/>
              <a:t> for numeric variable standardization: Duration , Expected Renewal ARR, N° of Licenses, Used Licenses, Assigned users and Employees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200" dirty="0"/>
              <a:t>* Dummy variables: representation takes the value 0 or 1 to indicate the absence or presence of some categorical effect. For example: Gender has 2 levels, female and male, and can be represented as </a:t>
            </a:r>
            <a:r>
              <a:rPr lang="en-US" sz="1200" dirty="0" err="1"/>
              <a:t>gender_F</a:t>
            </a:r>
            <a:r>
              <a:rPr lang="en-US" sz="1200" dirty="0"/>
              <a:t>  and </a:t>
            </a:r>
            <a:r>
              <a:rPr lang="en-US" sz="1200" dirty="0" err="1"/>
              <a:t>gender_M</a:t>
            </a:r>
            <a:r>
              <a:rPr lang="en-US" sz="1200" dirty="0"/>
              <a:t>. Female is coded as (1,0) and male (0,1).</a:t>
            </a:r>
          </a:p>
          <a:p>
            <a:pPr marL="0" indent="0">
              <a:buNone/>
            </a:pPr>
            <a:r>
              <a:rPr lang="en-US" sz="1200" dirty="0"/>
              <a:t>* Mix-max normalization: </a:t>
            </a:r>
            <a:r>
              <a:rPr lang="en-US" sz="1200" dirty="0" err="1"/>
              <a:t>x_scaled</a:t>
            </a:r>
            <a:r>
              <a:rPr lang="en-US" sz="1200" dirty="0"/>
              <a:t> = (x-min(x)) / (max(x)–min(x)) with default x-scaled range (0,1)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863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12-060A-5942-AF07-1B9AA1B7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6AB-0342-BE46-919D-7E9510AB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1,036 rows and 36variables used</a:t>
            </a:r>
          </a:p>
          <a:p>
            <a:r>
              <a:rPr lang="en-US" sz="2400" dirty="0"/>
              <a:t>67/33 split of training and test</a:t>
            </a:r>
          </a:p>
          <a:p>
            <a:r>
              <a:rPr lang="en-US" sz="2400" dirty="0"/>
              <a:t>12 models were built using different classification algorithms. </a:t>
            </a:r>
          </a:p>
          <a:p>
            <a:r>
              <a:rPr lang="en-US" sz="2400" dirty="0"/>
              <a:t>The best model was using logistic regression with L1 penalty, which had an accuracy of 74.27% on test data.</a:t>
            </a:r>
          </a:p>
          <a:p>
            <a:r>
              <a:rPr lang="en-US" sz="2400" dirty="0"/>
              <a:t>10 fold cross validation: Overall Accuracy: 0.71 (+/- 0.03)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02305-6CD6-EC4A-AA5F-2384FE6F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98733" y="2828497"/>
            <a:ext cx="4345024" cy="29620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50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1456</Words>
  <Application>Microsoft Macintosh PowerPoint</Application>
  <PresentationFormat>Widescreen</PresentationFormat>
  <Paragraphs>313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 3</vt:lpstr>
      <vt:lpstr>Ion Boardroom</vt:lpstr>
      <vt:lpstr>Understand Customer Portfolio Using Machine Learning </vt:lpstr>
      <vt:lpstr>Agenda</vt:lpstr>
      <vt:lpstr>Project Introduction</vt:lpstr>
      <vt:lpstr>Glance at Dataset</vt:lpstr>
      <vt:lpstr>Data Cleaning</vt:lpstr>
      <vt:lpstr>Data Transformation(1)</vt:lpstr>
      <vt:lpstr>Data Reduction</vt:lpstr>
      <vt:lpstr>Data Transformation(2)</vt:lpstr>
      <vt:lpstr>Model Building</vt:lpstr>
      <vt:lpstr>Model Interpretation</vt:lpstr>
      <vt:lpstr>PowerPoint Presentation</vt:lpstr>
      <vt:lpstr>PowerPoint Presentation</vt:lpstr>
      <vt:lpstr>Model Interpretation</vt:lpstr>
      <vt:lpstr>Model Interpretation</vt:lpstr>
      <vt:lpstr>Model Usage</vt:lpstr>
      <vt:lpstr>Model Usage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Customer Portfolio Using Machine Learning </dc:title>
  <dc:creator>Lavinia</dc:creator>
  <cp:lastModifiedBy>Lavinia</cp:lastModifiedBy>
  <cp:revision>60</cp:revision>
  <dcterms:created xsi:type="dcterms:W3CDTF">2019-07-08T04:45:27Z</dcterms:created>
  <dcterms:modified xsi:type="dcterms:W3CDTF">2019-07-24T17:19:54Z</dcterms:modified>
</cp:coreProperties>
</file>