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9" r:id="rId4"/>
    <p:sldId id="270" r:id="rId5"/>
    <p:sldId id="258" r:id="rId6"/>
    <p:sldId id="261" r:id="rId7"/>
    <p:sldId id="273" r:id="rId8"/>
    <p:sldId id="260" r:id="rId9"/>
    <p:sldId id="274" r:id="rId10"/>
    <p:sldId id="262" r:id="rId11"/>
    <p:sldId id="266" r:id="rId12"/>
    <p:sldId id="275" r:id="rId13"/>
    <p:sldId id="263" r:id="rId14"/>
    <p:sldId id="276" r:id="rId15"/>
    <p:sldId id="268" r:id="rId16"/>
    <p:sldId id="277" r:id="rId17"/>
    <p:sldId id="267" r:id="rId18"/>
    <p:sldId id="264" r:id="rId19"/>
    <p:sldId id="265" r:id="rId20"/>
  </p:sldIdLst>
  <p:sldSz cx="18288000" cy="10287000"/>
  <p:notesSz cx="6858000" cy="9144000"/>
  <p:embeddedFontLst>
    <p:embeddedFont>
      <p:font typeface="League Spartan" panose="020B0604020202020204" charset="0"/>
      <p:regular r:id="rId21"/>
    </p:embeddedFont>
    <p:embeddedFont>
      <p:font typeface="Poppins" panose="00000500000000000000" pitchFamily="2"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p:cNvGrpSpPr/>
        <p:nvPr/>
      </p:nvGrpSpPr>
      <p:grpSpPr>
        <a:xfrm>
          <a:off x="0" y="0"/>
          <a:ext cx="0" cy="0"/>
          <a:chOff x="0" y="0"/>
          <a:chExt cx="0" cy="0"/>
        </a:xfrm>
      </p:grpSpPr>
      <p:grpSp>
        <p:nvGrpSpPr>
          <p:cNvPr id="2" name="Group 2"/>
          <p:cNvGrpSpPr/>
          <p:nvPr/>
        </p:nvGrpSpPr>
        <p:grpSpPr>
          <a:xfrm>
            <a:off x="0" y="925830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FB8500"/>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244" y="2095500"/>
            <a:ext cx="7711444" cy="7162800"/>
          </a:xfrm>
          <a:custGeom>
            <a:avLst/>
            <a:gdLst/>
            <a:ahLst/>
            <a:cxnLst/>
            <a:rect l="l" t="t" r="r" b="b"/>
            <a:pathLst>
              <a:path w="8115300" h="7598872">
                <a:moveTo>
                  <a:pt x="0" y="0"/>
                </a:moveTo>
                <a:lnTo>
                  <a:pt x="8115300" y="0"/>
                </a:lnTo>
                <a:lnTo>
                  <a:pt x="8115300" y="7598872"/>
                </a:lnTo>
                <a:lnTo>
                  <a:pt x="0" y="759887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266902" y="1297113"/>
            <a:ext cx="1765821" cy="1805207"/>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8277912" y="4176992"/>
            <a:ext cx="9667029" cy="456407"/>
          </a:xfrm>
          <a:prstGeom prst="rect">
            <a:avLst/>
          </a:prstGeom>
        </p:spPr>
        <p:txBody>
          <a:bodyPr wrap="square" lIns="0" tIns="0" rIns="0" bIns="0" rtlCol="0" anchor="t">
            <a:spAutoFit/>
          </a:bodyPr>
          <a:lstStyle/>
          <a:p>
            <a:pPr algn="ctr">
              <a:lnSpc>
                <a:spcPts val="3738"/>
              </a:lnSpc>
            </a:pPr>
            <a:r>
              <a:rPr lang="en-US" sz="2800" dirty="0">
                <a:solidFill>
                  <a:srgbClr val="000000"/>
                </a:solidFill>
                <a:latin typeface="Poppins"/>
                <a:ea typeface="Poppins"/>
                <a:cs typeface="Poppins"/>
                <a:sym typeface="Poppins"/>
              </a:rPr>
              <a:t>Empowering women to save for the future</a:t>
            </a:r>
          </a:p>
        </p:txBody>
      </p:sp>
      <p:sp>
        <p:nvSpPr>
          <p:cNvPr id="11" name="TextBox 10">
            <a:extLst>
              <a:ext uri="{FF2B5EF4-FFF2-40B4-BE49-F238E27FC236}">
                <a16:creationId xmlns:a16="http://schemas.microsoft.com/office/drawing/2014/main" id="{9BB04DBB-591F-5179-DE58-EE71A9B65497}"/>
              </a:ext>
            </a:extLst>
          </p:cNvPr>
          <p:cNvSpPr txBox="1"/>
          <p:nvPr/>
        </p:nvSpPr>
        <p:spPr>
          <a:xfrm>
            <a:off x="7172854" y="1612815"/>
            <a:ext cx="11353800" cy="2308324"/>
          </a:xfrm>
          <a:prstGeom prst="rect">
            <a:avLst/>
          </a:prstGeom>
          <a:noFill/>
        </p:spPr>
        <p:txBody>
          <a:bodyPr wrap="square" rtlCol="0">
            <a:spAutoFit/>
          </a:bodyPr>
          <a:lstStyle/>
          <a:p>
            <a:pPr algn="ctr"/>
            <a:endParaRPr lang="en-US" sz="3200" dirty="0">
              <a:latin typeface="League Spartan" panose="020B0604020202020204" charset="0"/>
            </a:endParaRPr>
          </a:p>
          <a:p>
            <a:pPr algn="ctr"/>
            <a:r>
              <a:rPr lang="en-US" sz="3600" dirty="0">
                <a:latin typeface="League Spartan" panose="020B0604020202020204" charset="0"/>
              </a:rPr>
              <a:t>Financial Inclusion for Women — AI Solutions for Economic Empowerment and Financial </a:t>
            </a:r>
            <a:r>
              <a:rPr lang="en-US" sz="4000" dirty="0">
                <a:latin typeface="League Spartan" panose="020B0604020202020204" charset="0"/>
              </a:rPr>
              <a:t>Literacy</a:t>
            </a:r>
            <a:endParaRPr lang="en-IN" sz="3600" dirty="0"/>
          </a:p>
        </p:txBody>
      </p:sp>
      <p:sp>
        <p:nvSpPr>
          <p:cNvPr id="17" name="TextBox 8">
            <a:extLst>
              <a:ext uri="{FF2B5EF4-FFF2-40B4-BE49-F238E27FC236}">
                <a16:creationId xmlns:a16="http://schemas.microsoft.com/office/drawing/2014/main" id="{64D3279F-0F09-FE0C-663C-FEA8E6890596}"/>
              </a:ext>
            </a:extLst>
          </p:cNvPr>
          <p:cNvSpPr txBox="1"/>
          <p:nvPr/>
        </p:nvSpPr>
        <p:spPr>
          <a:xfrm>
            <a:off x="7696200" y="5676900"/>
            <a:ext cx="9667029" cy="2372444"/>
          </a:xfrm>
          <a:prstGeom prst="rect">
            <a:avLst/>
          </a:prstGeom>
        </p:spPr>
        <p:txBody>
          <a:bodyPr wrap="square" lIns="0" tIns="0" rIns="0" bIns="0" rtlCol="0" anchor="t">
            <a:spAutoFit/>
          </a:bodyPr>
          <a:lstStyle/>
          <a:p>
            <a:pPr algn="just">
              <a:lnSpc>
                <a:spcPts val="3738"/>
              </a:lnSpc>
            </a:pPr>
            <a:r>
              <a:rPr lang="en-US" sz="3200" b="1" dirty="0">
                <a:solidFill>
                  <a:srgbClr val="000000"/>
                </a:solidFill>
                <a:latin typeface="League Spartan" panose="020B0604020202020204" charset="0"/>
                <a:ea typeface="Poppins"/>
                <a:cs typeface="Poppins"/>
                <a:sym typeface="Poppins"/>
              </a:rPr>
              <a:t>Team ph590369</a:t>
            </a:r>
          </a:p>
          <a:p>
            <a:pPr algn="just">
              <a:lnSpc>
                <a:spcPts val="3738"/>
              </a:lnSpc>
            </a:pPr>
            <a:endParaRPr lang="en-US" sz="3200" dirty="0">
              <a:solidFill>
                <a:srgbClr val="000000"/>
              </a:solidFill>
              <a:latin typeface="League Spartan" panose="020B0604020202020204" charset="0"/>
              <a:ea typeface="Poppins"/>
              <a:cs typeface="Poppins"/>
              <a:sym typeface="Poppins"/>
            </a:endParaRPr>
          </a:p>
          <a:p>
            <a:pPr marL="457200" indent="-457200" algn="just">
              <a:lnSpc>
                <a:spcPts val="3738"/>
              </a:lnSpc>
              <a:buFont typeface="Wingdings" panose="05000000000000000000" pitchFamily="2" charset="2"/>
              <a:buChar char="q"/>
            </a:pPr>
            <a:r>
              <a:rPr lang="en-US" sz="2800" dirty="0">
                <a:solidFill>
                  <a:srgbClr val="000000"/>
                </a:solidFill>
                <a:latin typeface="League Spartan" panose="020B0604020202020204" charset="0"/>
                <a:ea typeface="Poppins"/>
                <a:cs typeface="Poppins"/>
                <a:sym typeface="Poppins"/>
              </a:rPr>
              <a:t>HARINI.P</a:t>
            </a:r>
          </a:p>
          <a:p>
            <a:pPr marL="457200" indent="-457200" algn="just">
              <a:lnSpc>
                <a:spcPts val="3738"/>
              </a:lnSpc>
              <a:buFont typeface="Wingdings" panose="05000000000000000000" pitchFamily="2" charset="2"/>
              <a:buChar char="q"/>
            </a:pPr>
            <a:r>
              <a:rPr lang="en-US" sz="2800" dirty="0">
                <a:solidFill>
                  <a:srgbClr val="000000"/>
                </a:solidFill>
                <a:latin typeface="League Spartan" panose="020B0604020202020204" charset="0"/>
                <a:ea typeface="Poppins"/>
                <a:cs typeface="Poppins"/>
                <a:sym typeface="Poppins"/>
              </a:rPr>
              <a:t>HEMACHANDRAN.K</a:t>
            </a:r>
          </a:p>
          <a:p>
            <a:pPr marL="457200" indent="-457200" algn="just">
              <a:lnSpc>
                <a:spcPts val="3738"/>
              </a:lnSpc>
              <a:buFont typeface="Wingdings" panose="05000000000000000000" pitchFamily="2" charset="2"/>
              <a:buChar char="q"/>
            </a:pPr>
            <a:r>
              <a:rPr lang="en-US" sz="2800" dirty="0">
                <a:solidFill>
                  <a:srgbClr val="000000"/>
                </a:solidFill>
                <a:latin typeface="League Spartan" panose="020B0604020202020204" charset="0"/>
                <a:ea typeface="Poppins"/>
                <a:cs typeface="Poppins"/>
                <a:sym typeface="Poppins"/>
              </a:rPr>
              <a:t>HARISH.R</a:t>
            </a:r>
          </a:p>
        </p:txBody>
      </p:sp>
      <p:pic>
        <p:nvPicPr>
          <p:cNvPr id="9" name="Picture 8">
            <a:extLst>
              <a:ext uri="{FF2B5EF4-FFF2-40B4-BE49-F238E27FC236}">
                <a16:creationId xmlns:a16="http://schemas.microsoft.com/office/drawing/2014/main" id="{06622920-9FB1-4967-4C96-C677B5F1394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4" y="-98339"/>
            <a:ext cx="3819743" cy="1279440"/>
          </a:xfrm>
          <a:prstGeom prst="rect">
            <a:avLst/>
          </a:prstGeom>
        </p:spPr>
      </p:pic>
      <p:pic>
        <p:nvPicPr>
          <p:cNvPr id="13" name="Picture 12">
            <a:extLst>
              <a:ext uri="{FF2B5EF4-FFF2-40B4-BE49-F238E27FC236}">
                <a16:creationId xmlns:a16="http://schemas.microsoft.com/office/drawing/2014/main" id="{A5A4755C-BF5B-390B-1FA5-573A4626B6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22174" y="1"/>
            <a:ext cx="1765821" cy="16509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p:cNvGrpSpPr/>
        <p:nvPr/>
      </p:nvGrpSpPr>
      <p:grpSpPr>
        <a:xfrm>
          <a:off x="0" y="0"/>
          <a:ext cx="0" cy="0"/>
          <a:chOff x="0" y="0"/>
          <a:chExt cx="0" cy="0"/>
        </a:xfrm>
      </p:grpSpPr>
      <p:grpSp>
        <p:nvGrpSpPr>
          <p:cNvPr id="2" name="Group 2"/>
          <p:cNvGrpSpPr/>
          <p:nvPr/>
        </p:nvGrpSpPr>
        <p:grpSpPr>
          <a:xfrm>
            <a:off x="0" y="9439187"/>
            <a:ext cx="18288000" cy="847813"/>
            <a:chOff x="0" y="0"/>
            <a:chExt cx="4816593" cy="223292"/>
          </a:xfrm>
        </p:grpSpPr>
        <p:sp>
          <p:nvSpPr>
            <p:cNvPr id="3" name="Freeform 3"/>
            <p:cNvSpPr/>
            <p:nvPr/>
          </p:nvSpPr>
          <p:spPr>
            <a:xfrm>
              <a:off x="0" y="0"/>
              <a:ext cx="4816592" cy="223292"/>
            </a:xfrm>
            <a:custGeom>
              <a:avLst/>
              <a:gdLst/>
              <a:ahLst/>
              <a:cxnLst/>
              <a:rect l="l" t="t" r="r" b="b"/>
              <a:pathLst>
                <a:path w="4816592" h="223292">
                  <a:moveTo>
                    <a:pt x="0" y="0"/>
                  </a:moveTo>
                  <a:lnTo>
                    <a:pt x="4816592" y="0"/>
                  </a:lnTo>
                  <a:lnTo>
                    <a:pt x="4816592" y="223292"/>
                  </a:lnTo>
                  <a:lnTo>
                    <a:pt x="0" y="223292"/>
                  </a:lnTo>
                  <a:close/>
                </a:path>
              </a:pathLst>
            </a:custGeom>
            <a:solidFill>
              <a:srgbClr val="4D761E"/>
            </a:solidFill>
          </p:spPr>
        </p:sp>
        <p:sp>
          <p:nvSpPr>
            <p:cNvPr id="4" name="TextBox 4"/>
            <p:cNvSpPr txBox="1"/>
            <p:nvPr/>
          </p:nvSpPr>
          <p:spPr>
            <a:xfrm>
              <a:off x="0" y="-38100"/>
              <a:ext cx="4816593" cy="26139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5575280" y="4229100"/>
            <a:ext cx="7521263" cy="7042637"/>
          </a:xfrm>
          <a:custGeom>
            <a:avLst/>
            <a:gdLst/>
            <a:ahLst/>
            <a:cxnLst/>
            <a:rect l="l" t="t" r="r" b="b"/>
            <a:pathLst>
              <a:path w="7521263" h="7042637">
                <a:moveTo>
                  <a:pt x="0" y="0"/>
                </a:moveTo>
                <a:lnTo>
                  <a:pt x="7521263" y="0"/>
                </a:lnTo>
                <a:lnTo>
                  <a:pt x="7521263" y="7042637"/>
                </a:lnTo>
                <a:lnTo>
                  <a:pt x="0" y="7042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305778" y="241570"/>
            <a:ext cx="12239022" cy="1150892"/>
          </a:xfrm>
          <a:prstGeom prst="rect">
            <a:avLst/>
          </a:prstGeom>
        </p:spPr>
        <p:txBody>
          <a:bodyPr wrap="square" lIns="0" tIns="0" rIns="0" bIns="0" rtlCol="0" anchor="t">
            <a:spAutoFit/>
          </a:bodyPr>
          <a:lstStyle/>
          <a:p>
            <a:pPr marL="0" lvl="0" indent="0" algn="ctr">
              <a:lnSpc>
                <a:spcPts val="8738"/>
              </a:lnSpc>
              <a:spcBef>
                <a:spcPct val="0"/>
              </a:spcBef>
            </a:pPr>
            <a:r>
              <a:rPr lang="en-US" sz="8166" dirty="0">
                <a:solidFill>
                  <a:srgbClr val="000000"/>
                </a:solidFill>
                <a:latin typeface="League Spartan"/>
                <a:ea typeface="League Spartan"/>
                <a:cs typeface="League Spartan"/>
                <a:sym typeface="League Spartan"/>
              </a:rPr>
              <a:t>LITERATURE REVIEW</a:t>
            </a:r>
          </a:p>
        </p:txBody>
      </p:sp>
      <p:sp>
        <p:nvSpPr>
          <p:cNvPr id="8" name="Freeform 8"/>
          <p:cNvSpPr/>
          <p:nvPr/>
        </p:nvSpPr>
        <p:spPr>
          <a:xfrm>
            <a:off x="2590800" y="74183"/>
            <a:ext cx="1195687" cy="1150892"/>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9" name="Table 8">
            <a:extLst>
              <a:ext uri="{FF2B5EF4-FFF2-40B4-BE49-F238E27FC236}">
                <a16:creationId xmlns:a16="http://schemas.microsoft.com/office/drawing/2014/main" id="{1685F153-B0AC-B5D8-DFAC-1D49625C7EDB}"/>
              </a:ext>
            </a:extLst>
          </p:cNvPr>
          <p:cNvGraphicFramePr>
            <a:graphicFrameLocks noGrp="1"/>
          </p:cNvGraphicFramePr>
          <p:nvPr>
            <p:extLst>
              <p:ext uri="{D42A27DB-BD31-4B8C-83A1-F6EECF244321}">
                <p14:modId xmlns:p14="http://schemas.microsoft.com/office/powerpoint/2010/main" val="3239868106"/>
              </p:ext>
            </p:extLst>
          </p:nvPr>
        </p:nvGraphicFramePr>
        <p:xfrm>
          <a:off x="266698" y="1325351"/>
          <a:ext cx="17754600" cy="7781815"/>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996350497"/>
                    </a:ext>
                  </a:extLst>
                </a:gridCol>
                <a:gridCol w="5577840">
                  <a:extLst>
                    <a:ext uri="{9D8B030D-6E8A-4147-A177-3AD203B41FA5}">
                      <a16:colId xmlns:a16="http://schemas.microsoft.com/office/drawing/2014/main" val="1363782674"/>
                    </a:ext>
                  </a:extLst>
                </a:gridCol>
                <a:gridCol w="3108960">
                  <a:extLst>
                    <a:ext uri="{9D8B030D-6E8A-4147-A177-3AD203B41FA5}">
                      <a16:colId xmlns:a16="http://schemas.microsoft.com/office/drawing/2014/main" val="676959279"/>
                    </a:ext>
                  </a:extLst>
                </a:gridCol>
                <a:gridCol w="2362200">
                  <a:extLst>
                    <a:ext uri="{9D8B030D-6E8A-4147-A177-3AD203B41FA5}">
                      <a16:colId xmlns:a16="http://schemas.microsoft.com/office/drawing/2014/main" val="1255672833"/>
                    </a:ext>
                  </a:extLst>
                </a:gridCol>
                <a:gridCol w="5181600">
                  <a:extLst>
                    <a:ext uri="{9D8B030D-6E8A-4147-A177-3AD203B41FA5}">
                      <a16:colId xmlns:a16="http://schemas.microsoft.com/office/drawing/2014/main" val="2057918326"/>
                    </a:ext>
                  </a:extLst>
                </a:gridCol>
              </a:tblGrid>
              <a:tr h="1263755">
                <a:tc>
                  <a:txBody>
                    <a:bodyPr/>
                    <a:lstStyle/>
                    <a:p>
                      <a:pPr algn="ctr"/>
                      <a:r>
                        <a:rPr lang="en-IN" sz="2800" dirty="0">
                          <a:effectLst>
                            <a:outerShdw blurRad="38100" dist="38100" dir="2700000" algn="tl">
                              <a:srgbClr val="000000">
                                <a:alpha val="43137"/>
                              </a:srgbClr>
                            </a:outerShdw>
                          </a:effectLst>
                        </a:rPr>
                        <a:t>S.NO</a:t>
                      </a:r>
                    </a:p>
                  </a:txBody>
                  <a:tcPr/>
                </a:tc>
                <a:tc>
                  <a:txBody>
                    <a:bodyPr/>
                    <a:lstStyle/>
                    <a:p>
                      <a:pPr algn="ctr"/>
                      <a:r>
                        <a:rPr lang="en-IN" sz="2800" dirty="0">
                          <a:effectLst>
                            <a:outerShdw blurRad="38100" dist="38100" dir="2700000" algn="tl">
                              <a:srgbClr val="000000">
                                <a:alpha val="43137"/>
                              </a:srgbClr>
                            </a:outerShdw>
                          </a:effectLst>
                        </a:rPr>
                        <a:t>PAPER NAME</a:t>
                      </a:r>
                    </a:p>
                  </a:txBody>
                  <a:tcPr/>
                </a:tc>
                <a:tc>
                  <a:txBody>
                    <a:bodyPr/>
                    <a:lstStyle/>
                    <a:p>
                      <a:pPr algn="ctr"/>
                      <a:r>
                        <a:rPr lang="en-IN" sz="2800" dirty="0">
                          <a:effectLst>
                            <a:outerShdw blurRad="38100" dist="38100" dir="2700000" algn="tl">
                              <a:srgbClr val="000000">
                                <a:alpha val="43137"/>
                              </a:srgbClr>
                            </a:outerShdw>
                          </a:effectLst>
                        </a:rPr>
                        <a:t>AUTHOR NAME</a:t>
                      </a:r>
                    </a:p>
                  </a:txBody>
                  <a:tcPr/>
                </a:tc>
                <a:tc>
                  <a:txBody>
                    <a:bodyPr/>
                    <a:lstStyle/>
                    <a:p>
                      <a:pPr algn="ctr"/>
                      <a:r>
                        <a:rPr lang="en-IN" sz="2800" dirty="0">
                          <a:effectLst>
                            <a:outerShdw blurRad="38100" dist="38100" dir="2700000" algn="tl">
                              <a:srgbClr val="000000">
                                <a:alpha val="43137"/>
                              </a:srgbClr>
                            </a:outerShdw>
                          </a:effectLst>
                        </a:rPr>
                        <a:t>YEAR OF</a:t>
                      </a:r>
                    </a:p>
                    <a:p>
                      <a:pPr algn="ctr"/>
                      <a:r>
                        <a:rPr lang="en-IN" sz="2800" dirty="0">
                          <a:effectLst>
                            <a:outerShdw blurRad="38100" dist="38100" dir="2700000" algn="tl">
                              <a:srgbClr val="000000">
                                <a:alpha val="43137"/>
                              </a:srgbClr>
                            </a:outerShdw>
                          </a:effectLst>
                        </a:rPr>
                        <a:t> PUBLICATION</a:t>
                      </a:r>
                    </a:p>
                  </a:txBody>
                  <a:tcPr/>
                </a:tc>
                <a:tc>
                  <a:txBody>
                    <a:bodyPr/>
                    <a:lstStyle/>
                    <a:p>
                      <a:pPr algn="ctr"/>
                      <a:r>
                        <a:rPr lang="en-IN" sz="2800" dirty="0">
                          <a:effectLst>
                            <a:outerShdw blurRad="38100" dist="38100" dir="2700000" algn="tl">
                              <a:srgbClr val="000000">
                                <a:alpha val="43137"/>
                              </a:srgbClr>
                            </a:outerShdw>
                          </a:effectLst>
                        </a:rPr>
                        <a:t>GAPS IN RESEARCH WE FOUND</a:t>
                      </a:r>
                    </a:p>
                  </a:txBody>
                  <a:tcPr/>
                </a:tc>
                <a:extLst>
                  <a:ext uri="{0D108BD9-81ED-4DB2-BD59-A6C34878D82A}">
                    <a16:rowId xmlns:a16="http://schemas.microsoft.com/office/drawing/2014/main" val="1774965610"/>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1.</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Digital finance, Bargaining Power and Gender Wage Gap</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Qing Guo, Siyu Chen, </a:t>
                      </a:r>
                      <a:r>
                        <a:rPr lang="en-IN"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Xiangquan</a:t>
                      </a:r>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Zeng</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2024</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Demonstrates digital finance narrowing wage gap in China; lacks exploration of AI-specific interventions and fintech usability insights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512978818"/>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Digital Financial Literacy’s Role in Women’s Financial Inclusion	(Emerald Insight)</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Emerald Chen, James Richard</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2022</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Emerald Insight	Provides regression-based link between digital literacy and formal banking across 144 countries; lacks country-specific case studies or AI-mechanism details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22019489"/>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3.</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Role of Fintech in Financial Inclusion Among Working Women in India</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Pooja Gupta et al</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2024</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Library Progress Int.	Highlights fintech access in India; doesn’t cover AI-driven models, nor long-term impact or scalability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86181174"/>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4.</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Gender-Inclusive Development through Fintech: A Cross‑Country Digital Inclusion Index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Sabyasachi Tripathi &amp; Meenakshi Rajeev	</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2023</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Builds a gender digital finance index across 109 countries; gaps include absence of AI model evaluation and user-experience studies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149178219"/>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5.</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AI for Advancing Women’s Data &amp; Financial Services: Insights from Standard </a:t>
                      </a:r>
                      <a:r>
                        <a:rPr lang="en-U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Chartered’s</a:t>
                      </a:r>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a:t>
                      </a:r>
                      <a:r>
                        <a:rPr lang="en-U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SocialAI</a:t>
                      </a:r>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a:t>
                      </a:r>
                      <a:r>
                        <a:rPr lang="en-U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ModelFlavia</a:t>
                      </a:r>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a:t>
                      </a:r>
                      <a:r>
                        <a:rPr lang="en-US"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Polles</a:t>
                      </a:r>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Ramachandran Trivedi &amp; Shrishti Gupta</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2025</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We‑Fi Case Study	Details AI model to tag client gender; lacks info on outcomes, adoption barriers, and model fairness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03256976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a:extLst>
            <a:ext uri="{FF2B5EF4-FFF2-40B4-BE49-F238E27FC236}">
              <a16:creationId xmlns:a16="http://schemas.microsoft.com/office/drawing/2014/main" id="{4DA23379-D0BB-65C2-1392-38653750F13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EF833E3-C88E-7699-A07C-5816E8C0285F}"/>
              </a:ext>
            </a:extLst>
          </p:cNvPr>
          <p:cNvGrpSpPr/>
          <p:nvPr/>
        </p:nvGrpSpPr>
        <p:grpSpPr>
          <a:xfrm>
            <a:off x="0" y="9439187"/>
            <a:ext cx="18288000" cy="847813"/>
            <a:chOff x="0" y="0"/>
            <a:chExt cx="4816593" cy="223292"/>
          </a:xfrm>
        </p:grpSpPr>
        <p:sp>
          <p:nvSpPr>
            <p:cNvPr id="3" name="Freeform 3">
              <a:extLst>
                <a:ext uri="{FF2B5EF4-FFF2-40B4-BE49-F238E27FC236}">
                  <a16:creationId xmlns:a16="http://schemas.microsoft.com/office/drawing/2014/main" id="{721AEA9F-EF17-4DA9-89EA-1418E714B970}"/>
                </a:ext>
              </a:extLst>
            </p:cNvPr>
            <p:cNvSpPr/>
            <p:nvPr/>
          </p:nvSpPr>
          <p:spPr>
            <a:xfrm>
              <a:off x="0" y="0"/>
              <a:ext cx="4816592" cy="223292"/>
            </a:xfrm>
            <a:custGeom>
              <a:avLst/>
              <a:gdLst/>
              <a:ahLst/>
              <a:cxnLst/>
              <a:rect l="l" t="t" r="r" b="b"/>
              <a:pathLst>
                <a:path w="4816592" h="223292">
                  <a:moveTo>
                    <a:pt x="0" y="0"/>
                  </a:moveTo>
                  <a:lnTo>
                    <a:pt x="4816592" y="0"/>
                  </a:lnTo>
                  <a:lnTo>
                    <a:pt x="4816592" y="223292"/>
                  </a:lnTo>
                  <a:lnTo>
                    <a:pt x="0" y="223292"/>
                  </a:lnTo>
                  <a:close/>
                </a:path>
              </a:pathLst>
            </a:custGeom>
            <a:solidFill>
              <a:srgbClr val="4D761E"/>
            </a:solidFill>
          </p:spPr>
        </p:sp>
        <p:sp>
          <p:nvSpPr>
            <p:cNvPr id="4" name="TextBox 4">
              <a:extLst>
                <a:ext uri="{FF2B5EF4-FFF2-40B4-BE49-F238E27FC236}">
                  <a16:creationId xmlns:a16="http://schemas.microsoft.com/office/drawing/2014/main" id="{C384287C-0B17-9D47-EEB1-909529F651F7}"/>
                </a:ext>
              </a:extLst>
            </p:cNvPr>
            <p:cNvSpPr txBox="1"/>
            <p:nvPr/>
          </p:nvSpPr>
          <p:spPr>
            <a:xfrm>
              <a:off x="0" y="-38100"/>
              <a:ext cx="4816593" cy="26139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B4F26B3D-55A8-5CBB-4222-8C441644389B}"/>
              </a:ext>
            </a:extLst>
          </p:cNvPr>
          <p:cNvSpPr/>
          <p:nvPr/>
        </p:nvSpPr>
        <p:spPr>
          <a:xfrm>
            <a:off x="15575280" y="4000500"/>
            <a:ext cx="7521263" cy="7042637"/>
          </a:xfrm>
          <a:custGeom>
            <a:avLst/>
            <a:gdLst/>
            <a:ahLst/>
            <a:cxnLst/>
            <a:rect l="l" t="t" r="r" b="b"/>
            <a:pathLst>
              <a:path w="7521263" h="7042637">
                <a:moveTo>
                  <a:pt x="0" y="0"/>
                </a:moveTo>
                <a:lnTo>
                  <a:pt x="7521263" y="0"/>
                </a:lnTo>
                <a:lnTo>
                  <a:pt x="7521263" y="7042637"/>
                </a:lnTo>
                <a:lnTo>
                  <a:pt x="0" y="7042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a:extLst>
              <a:ext uri="{FF2B5EF4-FFF2-40B4-BE49-F238E27FC236}">
                <a16:creationId xmlns:a16="http://schemas.microsoft.com/office/drawing/2014/main" id="{EED2C459-AB5C-C0C1-8515-520D5E659968}"/>
              </a:ext>
            </a:extLst>
          </p:cNvPr>
          <p:cNvSpPr txBox="1"/>
          <p:nvPr/>
        </p:nvSpPr>
        <p:spPr>
          <a:xfrm>
            <a:off x="3305778" y="241570"/>
            <a:ext cx="12239022" cy="1150892"/>
          </a:xfrm>
          <a:prstGeom prst="rect">
            <a:avLst/>
          </a:prstGeom>
        </p:spPr>
        <p:txBody>
          <a:bodyPr wrap="square" lIns="0" tIns="0" rIns="0" bIns="0" rtlCol="0" anchor="t">
            <a:spAutoFit/>
          </a:bodyPr>
          <a:lstStyle/>
          <a:p>
            <a:pPr marL="0" lvl="0" indent="0" algn="ctr">
              <a:lnSpc>
                <a:spcPts val="8738"/>
              </a:lnSpc>
              <a:spcBef>
                <a:spcPct val="0"/>
              </a:spcBef>
            </a:pPr>
            <a:r>
              <a:rPr lang="en-US" sz="8166" dirty="0">
                <a:solidFill>
                  <a:srgbClr val="000000"/>
                </a:solidFill>
                <a:latin typeface="League Spartan"/>
                <a:ea typeface="League Spartan"/>
                <a:cs typeface="League Spartan"/>
                <a:sym typeface="League Spartan"/>
              </a:rPr>
              <a:t>LITERATURE REVIEW</a:t>
            </a:r>
          </a:p>
        </p:txBody>
      </p:sp>
      <p:sp>
        <p:nvSpPr>
          <p:cNvPr id="8" name="Freeform 8">
            <a:extLst>
              <a:ext uri="{FF2B5EF4-FFF2-40B4-BE49-F238E27FC236}">
                <a16:creationId xmlns:a16="http://schemas.microsoft.com/office/drawing/2014/main" id="{BB925AA0-235F-30AC-0493-A7B62CB6B324}"/>
              </a:ext>
            </a:extLst>
          </p:cNvPr>
          <p:cNvSpPr/>
          <p:nvPr/>
        </p:nvSpPr>
        <p:spPr>
          <a:xfrm>
            <a:off x="2590800" y="74183"/>
            <a:ext cx="1195687" cy="1150892"/>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aphicFrame>
        <p:nvGraphicFramePr>
          <p:cNvPr id="9" name="Table 8">
            <a:extLst>
              <a:ext uri="{FF2B5EF4-FFF2-40B4-BE49-F238E27FC236}">
                <a16:creationId xmlns:a16="http://schemas.microsoft.com/office/drawing/2014/main" id="{AB6541A3-A978-766F-37BD-7BA1B8FD808C}"/>
              </a:ext>
            </a:extLst>
          </p:cNvPr>
          <p:cNvGraphicFramePr>
            <a:graphicFrameLocks noGrp="1"/>
          </p:cNvGraphicFramePr>
          <p:nvPr>
            <p:extLst>
              <p:ext uri="{D42A27DB-BD31-4B8C-83A1-F6EECF244321}">
                <p14:modId xmlns:p14="http://schemas.microsoft.com/office/powerpoint/2010/main" val="2801573989"/>
              </p:ext>
            </p:extLst>
          </p:nvPr>
        </p:nvGraphicFramePr>
        <p:xfrm>
          <a:off x="266698" y="1325351"/>
          <a:ext cx="17754600" cy="758253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3996350497"/>
                    </a:ext>
                  </a:extLst>
                </a:gridCol>
                <a:gridCol w="5577840">
                  <a:extLst>
                    <a:ext uri="{9D8B030D-6E8A-4147-A177-3AD203B41FA5}">
                      <a16:colId xmlns:a16="http://schemas.microsoft.com/office/drawing/2014/main" val="1363782674"/>
                    </a:ext>
                  </a:extLst>
                </a:gridCol>
                <a:gridCol w="3108960">
                  <a:extLst>
                    <a:ext uri="{9D8B030D-6E8A-4147-A177-3AD203B41FA5}">
                      <a16:colId xmlns:a16="http://schemas.microsoft.com/office/drawing/2014/main" val="676959279"/>
                    </a:ext>
                  </a:extLst>
                </a:gridCol>
                <a:gridCol w="2362200">
                  <a:extLst>
                    <a:ext uri="{9D8B030D-6E8A-4147-A177-3AD203B41FA5}">
                      <a16:colId xmlns:a16="http://schemas.microsoft.com/office/drawing/2014/main" val="1255672833"/>
                    </a:ext>
                  </a:extLst>
                </a:gridCol>
                <a:gridCol w="5181600">
                  <a:extLst>
                    <a:ext uri="{9D8B030D-6E8A-4147-A177-3AD203B41FA5}">
                      <a16:colId xmlns:a16="http://schemas.microsoft.com/office/drawing/2014/main" val="2057918326"/>
                    </a:ext>
                  </a:extLst>
                </a:gridCol>
              </a:tblGrid>
              <a:tr h="1263755">
                <a:tc>
                  <a:txBody>
                    <a:bodyPr/>
                    <a:lstStyle/>
                    <a:p>
                      <a:pPr algn="ctr"/>
                      <a:r>
                        <a:rPr lang="en-IN" sz="2800" dirty="0">
                          <a:effectLst>
                            <a:outerShdw blurRad="38100" dist="38100" dir="2700000" algn="tl">
                              <a:srgbClr val="000000">
                                <a:alpha val="43137"/>
                              </a:srgbClr>
                            </a:outerShdw>
                          </a:effectLst>
                        </a:rPr>
                        <a:t>S.NO</a:t>
                      </a:r>
                    </a:p>
                  </a:txBody>
                  <a:tcPr/>
                </a:tc>
                <a:tc>
                  <a:txBody>
                    <a:bodyPr/>
                    <a:lstStyle/>
                    <a:p>
                      <a:pPr algn="ctr"/>
                      <a:r>
                        <a:rPr lang="en-IN" sz="2800" dirty="0">
                          <a:effectLst>
                            <a:outerShdw blurRad="38100" dist="38100" dir="2700000" algn="tl">
                              <a:srgbClr val="000000">
                                <a:alpha val="43137"/>
                              </a:srgbClr>
                            </a:outerShdw>
                          </a:effectLst>
                        </a:rPr>
                        <a:t>PAPER NAME</a:t>
                      </a:r>
                    </a:p>
                  </a:txBody>
                  <a:tcPr/>
                </a:tc>
                <a:tc>
                  <a:txBody>
                    <a:bodyPr/>
                    <a:lstStyle/>
                    <a:p>
                      <a:pPr algn="ctr"/>
                      <a:r>
                        <a:rPr lang="en-IN" sz="2800" dirty="0">
                          <a:effectLst>
                            <a:outerShdw blurRad="38100" dist="38100" dir="2700000" algn="tl">
                              <a:srgbClr val="000000">
                                <a:alpha val="43137"/>
                              </a:srgbClr>
                            </a:outerShdw>
                          </a:effectLst>
                        </a:rPr>
                        <a:t>AUTHOR NAME</a:t>
                      </a:r>
                    </a:p>
                  </a:txBody>
                  <a:tcPr/>
                </a:tc>
                <a:tc>
                  <a:txBody>
                    <a:bodyPr/>
                    <a:lstStyle/>
                    <a:p>
                      <a:pPr algn="ctr"/>
                      <a:r>
                        <a:rPr lang="en-IN" sz="2800" dirty="0">
                          <a:effectLst>
                            <a:outerShdw blurRad="38100" dist="38100" dir="2700000" algn="tl">
                              <a:srgbClr val="000000">
                                <a:alpha val="43137"/>
                              </a:srgbClr>
                            </a:outerShdw>
                          </a:effectLst>
                        </a:rPr>
                        <a:t>YEAR OF</a:t>
                      </a:r>
                    </a:p>
                    <a:p>
                      <a:pPr algn="ctr"/>
                      <a:r>
                        <a:rPr lang="en-IN" sz="2800" dirty="0">
                          <a:effectLst>
                            <a:outerShdw blurRad="38100" dist="38100" dir="2700000" algn="tl">
                              <a:srgbClr val="000000">
                                <a:alpha val="43137"/>
                              </a:srgbClr>
                            </a:outerShdw>
                          </a:effectLst>
                        </a:rPr>
                        <a:t> PUBLICATION</a:t>
                      </a:r>
                    </a:p>
                  </a:txBody>
                  <a:tcPr/>
                </a:tc>
                <a:tc>
                  <a:txBody>
                    <a:bodyPr/>
                    <a:lstStyle/>
                    <a:p>
                      <a:pPr algn="ctr"/>
                      <a:r>
                        <a:rPr lang="en-IN" sz="2800" dirty="0">
                          <a:effectLst>
                            <a:outerShdw blurRad="38100" dist="38100" dir="2700000" algn="tl">
                              <a:srgbClr val="000000">
                                <a:alpha val="43137"/>
                              </a:srgbClr>
                            </a:outerShdw>
                          </a:effectLst>
                        </a:rPr>
                        <a:t>GAPS IN RESEARCH WE FOUND</a:t>
                      </a:r>
                    </a:p>
                  </a:txBody>
                  <a:tcPr/>
                </a:tc>
                <a:extLst>
                  <a:ext uri="{0D108BD9-81ED-4DB2-BD59-A6C34878D82A}">
                    <a16:rowId xmlns:a16="http://schemas.microsoft.com/office/drawing/2014/main" val="1774965610"/>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6.</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Harnessing AI for Personalized Financial Coaching: A Pathway to Financial Inclusion and Empowerment for Women in the United States</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Adesola O. Adelaja</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2024</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Focused on U.S.; lacks real-world application in low-income or developing nations.</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512978818"/>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7.</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The Gendered Algorithm: Navigating Financial Inclusion &amp; Equity in AI-facilitated Access to Credit</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Genevieve Smith</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2025</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Identifies gender bias in AI models; no concrete mitigation techniques proposed.</a:t>
                      </a:r>
                    </a:p>
                  </a:txBody>
                  <a:tcPr/>
                </a:tc>
                <a:extLst>
                  <a:ext uri="{0D108BD9-81ED-4DB2-BD59-A6C34878D82A}">
                    <a16:rowId xmlns:a16="http://schemas.microsoft.com/office/drawing/2014/main" val="322019489"/>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8.</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Designing Multi-modal Conversational AI Financial Systems: Sensitive Values of Women Entrepreneurs in India</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Harini Srivatsav</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2024</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Good design practices; lacks quantitative validation or deployment results.</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86181174"/>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9.</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Financial Inclusion of Vulnerable Sectors with a Gender Perspective: Risk Analysis Model with Artificial Intelligence Various (Springer)	</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G. Srividhya</a:t>
                      </a: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2021</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Theoretical framework only; lacks datasets, model testing, or scalability evidence.</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149178219"/>
                  </a:ext>
                </a:extLst>
              </a:tr>
              <a:tr h="1263755">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10.</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Leveraging AI to Enhance Financial Inclusion for Women</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Meghana Yadav &amp; </a:t>
                      </a:r>
                      <a:r>
                        <a:rPr lang="en-IN"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Dupesh</a:t>
                      </a:r>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a:t>
                      </a:r>
                      <a:r>
                        <a:rPr lang="en-IN"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Gowrav</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tc>
                  <a:txBody>
                    <a:bodyPr/>
                    <a:lstStyle/>
                    <a:p>
                      <a:r>
                        <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2023</a:t>
                      </a:r>
                    </a:p>
                  </a:txBody>
                  <a:tcPr/>
                </a:tc>
                <a:tc>
                  <a:txBody>
                    <a:bodyPr/>
                    <a:lstStyle/>
                    <a:p>
                      <a:r>
                        <a:rPr lang="en-US"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Focuses on AI risk modeling; lacks real-world testing and ethical safeguards.</a:t>
                      </a:r>
                      <a:endParaRPr lang="en-IN"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032569764"/>
                  </a:ext>
                </a:extLst>
              </a:tr>
            </a:tbl>
          </a:graphicData>
        </a:graphic>
      </p:graphicFrame>
    </p:spTree>
    <p:extLst>
      <p:ext uri="{BB962C8B-B14F-4D97-AF65-F5344CB8AC3E}">
        <p14:creationId xmlns:p14="http://schemas.microsoft.com/office/powerpoint/2010/main" val="1893621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670482"/>
            <a:ext cx="18288000" cy="1616518"/>
            <a:chOff x="0" y="0"/>
            <a:chExt cx="4816593" cy="425749"/>
          </a:xfrm>
        </p:grpSpPr>
        <p:sp>
          <p:nvSpPr>
            <p:cNvPr id="3" name="Freeform 3"/>
            <p:cNvSpPr/>
            <p:nvPr/>
          </p:nvSpPr>
          <p:spPr>
            <a:xfrm>
              <a:off x="0" y="0"/>
              <a:ext cx="4816592" cy="425749"/>
            </a:xfrm>
            <a:custGeom>
              <a:avLst/>
              <a:gdLst/>
              <a:ahLst/>
              <a:cxnLst/>
              <a:rect l="l" t="t" r="r" b="b"/>
              <a:pathLst>
                <a:path w="4816592" h="425749">
                  <a:moveTo>
                    <a:pt x="0" y="0"/>
                  </a:moveTo>
                  <a:lnTo>
                    <a:pt x="4816592" y="0"/>
                  </a:lnTo>
                  <a:lnTo>
                    <a:pt x="4816592" y="425749"/>
                  </a:lnTo>
                  <a:lnTo>
                    <a:pt x="0" y="425749"/>
                  </a:lnTo>
                  <a:close/>
                </a:path>
              </a:pathLst>
            </a:custGeom>
            <a:solidFill>
              <a:srgbClr val="023047"/>
            </a:solidFill>
          </p:spPr>
        </p:sp>
        <p:sp>
          <p:nvSpPr>
            <p:cNvPr id="4" name="TextBox 4"/>
            <p:cNvSpPr txBox="1"/>
            <p:nvPr/>
          </p:nvSpPr>
          <p:spPr>
            <a:xfrm>
              <a:off x="0" y="-38100"/>
              <a:ext cx="4816593" cy="46384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37065" y="3100621"/>
            <a:ext cx="7829704" cy="7174856"/>
          </a:xfrm>
          <a:custGeom>
            <a:avLst/>
            <a:gdLst/>
            <a:ahLst/>
            <a:cxnLst/>
            <a:rect l="l" t="t" r="r" b="b"/>
            <a:pathLst>
              <a:path w="7829704" h="7174856">
                <a:moveTo>
                  <a:pt x="0" y="0"/>
                </a:moveTo>
                <a:lnTo>
                  <a:pt x="7829705" y="0"/>
                </a:lnTo>
                <a:lnTo>
                  <a:pt x="7829705" y="7174856"/>
                </a:lnTo>
                <a:lnTo>
                  <a:pt x="0" y="71748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056587" y="5980655"/>
            <a:ext cx="7380464" cy="1424315"/>
          </a:xfrm>
          <a:prstGeom prst="rect">
            <a:avLst/>
          </a:prstGeom>
        </p:spPr>
        <p:txBody>
          <a:bodyPr lIns="0" tIns="0" rIns="0" bIns="0" rtlCol="0" anchor="t">
            <a:spAutoFit/>
          </a:bodyPr>
          <a:lstStyle/>
          <a:p>
            <a:pPr marL="0" lvl="0" indent="0" algn="ctr">
              <a:lnSpc>
                <a:spcPts val="3738"/>
              </a:lnSpc>
              <a:spcBef>
                <a:spcPct val="0"/>
              </a:spcBef>
            </a:pPr>
            <a:r>
              <a:rPr lang="en-US" sz="3494" u="none" strike="noStrike">
                <a:solidFill>
                  <a:srgbClr val="000000"/>
                </a:solidFill>
                <a:latin typeface="Poppins"/>
                <a:ea typeface="Poppins"/>
                <a:cs typeface="Poppins"/>
                <a:sym typeface="Poppins"/>
              </a:rPr>
              <a:t>This is through staying proactive and staying informed about the financial market.</a:t>
            </a:r>
          </a:p>
        </p:txBody>
      </p:sp>
      <p:sp>
        <p:nvSpPr>
          <p:cNvPr id="7" name="TextBox 7"/>
          <p:cNvSpPr txBox="1"/>
          <p:nvPr/>
        </p:nvSpPr>
        <p:spPr>
          <a:xfrm>
            <a:off x="8689169" y="1813730"/>
            <a:ext cx="8115300" cy="3798779"/>
          </a:xfrm>
          <a:prstGeom prst="rect">
            <a:avLst/>
          </a:prstGeom>
        </p:spPr>
        <p:txBody>
          <a:bodyPr lIns="0" tIns="0" rIns="0" bIns="0" rtlCol="0" anchor="t">
            <a:spAutoFit/>
          </a:bodyPr>
          <a:lstStyle/>
          <a:p>
            <a:pPr marL="0" lvl="0" indent="0" algn="ctr">
              <a:lnSpc>
                <a:spcPts val="7438"/>
              </a:lnSpc>
              <a:spcBef>
                <a:spcPct val="0"/>
              </a:spcBef>
            </a:pPr>
            <a:r>
              <a:rPr lang="en-US" sz="6951" b="1" u="none" strike="noStrike">
                <a:solidFill>
                  <a:srgbClr val="000000"/>
                </a:solidFill>
                <a:latin typeface="League Spartan"/>
                <a:ea typeface="League Spartan"/>
                <a:cs typeface="League Spartan"/>
                <a:sym typeface="League Spartan"/>
              </a:rPr>
              <a:t>I am confident in my ability to achieve my financial dreams.</a:t>
            </a:r>
          </a:p>
        </p:txBody>
      </p:sp>
      <p:sp>
        <p:nvSpPr>
          <p:cNvPr id="8" name="Freeform 8"/>
          <p:cNvSpPr/>
          <p:nvPr/>
        </p:nvSpPr>
        <p:spPr>
          <a:xfrm>
            <a:off x="5578402" y="2198018"/>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0B3A14B4-1483-7DE7-4944-70900185F89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4" y="-98339"/>
            <a:ext cx="3819743" cy="12794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sp>
        <p:nvSpPr>
          <p:cNvPr id="2" name="Freeform 2"/>
          <p:cNvSpPr/>
          <p:nvPr/>
        </p:nvSpPr>
        <p:spPr>
          <a:xfrm>
            <a:off x="-145589" y="2476499"/>
            <a:ext cx="7841789" cy="7818121"/>
          </a:xfrm>
          <a:custGeom>
            <a:avLst/>
            <a:gdLst/>
            <a:ahLst/>
            <a:cxnLst/>
            <a:rect l="l" t="t" r="r" b="b"/>
            <a:pathLst>
              <a:path w="8673178" h="6437677">
                <a:moveTo>
                  <a:pt x="0" y="0"/>
                </a:moveTo>
                <a:lnTo>
                  <a:pt x="8673178" y="0"/>
                </a:lnTo>
                <a:lnTo>
                  <a:pt x="8673178" y="6437677"/>
                </a:lnTo>
                <a:lnTo>
                  <a:pt x="0" y="64376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04800" y="265233"/>
            <a:ext cx="17557086" cy="1540806"/>
          </a:xfrm>
          <a:prstGeom prst="rect">
            <a:avLst/>
          </a:prstGeom>
        </p:spPr>
        <p:txBody>
          <a:bodyPr wrap="square" lIns="0" tIns="0" rIns="0" bIns="0" rtlCol="0" anchor="t">
            <a:spAutoFit/>
          </a:bodyPr>
          <a:lstStyle/>
          <a:p>
            <a:pPr algn="ctr">
              <a:lnSpc>
                <a:spcPts val="12522"/>
              </a:lnSpc>
            </a:pPr>
            <a:r>
              <a:rPr lang="en-US" sz="8000" dirty="0">
                <a:solidFill>
                  <a:srgbClr val="000000"/>
                </a:solidFill>
                <a:latin typeface="League Spartan"/>
                <a:ea typeface="League Spartan"/>
                <a:cs typeface="League Spartan"/>
                <a:sym typeface="League Spartan"/>
              </a:rPr>
              <a:t>TECHSTACKS TO BE USED </a:t>
            </a:r>
          </a:p>
        </p:txBody>
      </p:sp>
      <p:sp>
        <p:nvSpPr>
          <p:cNvPr id="4" name="Freeform 4"/>
          <p:cNvSpPr/>
          <p:nvPr/>
        </p:nvSpPr>
        <p:spPr>
          <a:xfrm>
            <a:off x="175879" y="1220784"/>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5" name="TextBox 7">
            <a:extLst>
              <a:ext uri="{FF2B5EF4-FFF2-40B4-BE49-F238E27FC236}">
                <a16:creationId xmlns:a16="http://schemas.microsoft.com/office/drawing/2014/main" id="{E840F52E-EC07-2711-129B-EDF0B02B5DA1}"/>
              </a:ext>
            </a:extLst>
          </p:cNvPr>
          <p:cNvSpPr txBox="1"/>
          <p:nvPr/>
        </p:nvSpPr>
        <p:spPr>
          <a:xfrm>
            <a:off x="7680960" y="2123387"/>
            <a:ext cx="10644521" cy="7127977"/>
          </a:xfrm>
          <a:prstGeom prst="rect">
            <a:avLst/>
          </a:prstGeom>
        </p:spPr>
        <p:txBody>
          <a:bodyPr wrap="square" lIns="0" tIns="0" rIns="0" bIns="0" rtlCol="0" anchor="t">
            <a:spAutoFit/>
          </a:bodyPr>
          <a:lstStyle/>
          <a:p>
            <a:pPr marL="571500" lvl="0" indent="-571500">
              <a:lnSpc>
                <a:spcPts val="3738"/>
              </a:lnSpc>
              <a:spcBef>
                <a:spcPct val="0"/>
              </a:spcBef>
              <a:buFont typeface="Wingdings" panose="05000000000000000000" pitchFamily="2" charset="2"/>
              <a:buChar char="q"/>
            </a:pPr>
            <a:r>
              <a:rPr lang="en-US" sz="3600" b="1" dirty="0">
                <a:solidFill>
                  <a:srgbClr val="000000"/>
                </a:solidFill>
                <a:effectLst>
                  <a:outerShdw blurRad="38100" dist="38100" dir="2700000" algn="tl">
                    <a:srgbClr val="000000">
                      <a:alpha val="43137"/>
                    </a:srgbClr>
                  </a:outerShdw>
                </a:effectLst>
                <a:latin typeface="Poppins"/>
                <a:ea typeface="Poppins"/>
                <a:cs typeface="Poppins"/>
                <a:sym typeface="Poppins"/>
              </a:rPr>
              <a:t>FRONTEND: </a:t>
            </a:r>
            <a:r>
              <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rPr>
              <a:t>HTML, CSS, Bootstrap, JAVASCRIPT, React and Angular.</a:t>
            </a:r>
          </a:p>
          <a:p>
            <a:pPr marL="571500" lvl="0" indent="-571500">
              <a:lnSpc>
                <a:spcPts val="3738"/>
              </a:lnSpc>
              <a:spcBef>
                <a:spcPct val="0"/>
              </a:spcBef>
              <a:buFont typeface="Wingdings" panose="05000000000000000000" pitchFamily="2" charset="2"/>
              <a:buChar char="q"/>
            </a:pPr>
            <a:endPar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r>
              <a:rPr lang="en-US" sz="3600" b="1"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BACKEND: </a:t>
            </a:r>
            <a:r>
              <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JAVA (</a:t>
            </a:r>
            <a:r>
              <a:rPr lang="en-US" sz="3600" u="none" strike="noStrike" dirty="0" err="1">
                <a:solidFill>
                  <a:srgbClr val="000000"/>
                </a:solidFill>
                <a:effectLst>
                  <a:outerShdw blurRad="38100" dist="38100" dir="2700000" algn="tl">
                    <a:srgbClr val="000000">
                      <a:alpha val="43137"/>
                    </a:srgbClr>
                  </a:outerShdw>
                </a:effectLst>
                <a:latin typeface="Poppins"/>
                <a:ea typeface="Poppins"/>
                <a:cs typeface="Poppins"/>
                <a:sym typeface="Poppins"/>
              </a:rPr>
              <a:t>SpringBoard</a:t>
            </a:r>
            <a:r>
              <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 and node.js</a:t>
            </a:r>
          </a:p>
          <a:p>
            <a:pPr marL="571500" lvl="0" indent="-571500">
              <a:lnSpc>
                <a:spcPts val="3738"/>
              </a:lnSpc>
              <a:spcBef>
                <a:spcPct val="0"/>
              </a:spcBef>
              <a:buFont typeface="Wingdings" panose="05000000000000000000" pitchFamily="2" charset="2"/>
              <a:buChar char="q"/>
            </a:pPr>
            <a:endPar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r>
              <a:rPr lang="en-US" sz="3600" b="1" dirty="0">
                <a:solidFill>
                  <a:srgbClr val="000000"/>
                </a:solidFill>
                <a:effectLst>
                  <a:outerShdw blurRad="38100" dist="38100" dir="2700000" algn="tl">
                    <a:srgbClr val="000000">
                      <a:alpha val="43137"/>
                    </a:srgbClr>
                  </a:outerShdw>
                </a:effectLst>
                <a:latin typeface="Poppins"/>
                <a:ea typeface="Poppins"/>
                <a:cs typeface="Poppins"/>
                <a:sym typeface="Poppins"/>
              </a:rPr>
              <a:t>DATABASE: </a:t>
            </a:r>
            <a:r>
              <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rPr>
              <a:t>MongoDB</a:t>
            </a:r>
          </a:p>
          <a:p>
            <a:pPr marL="571500" lvl="0" indent="-571500">
              <a:lnSpc>
                <a:spcPts val="3738"/>
              </a:lnSpc>
              <a:spcBef>
                <a:spcPct val="0"/>
              </a:spcBef>
              <a:buFont typeface="Wingdings" panose="05000000000000000000" pitchFamily="2" charset="2"/>
              <a:buChar char="q"/>
            </a:pPr>
            <a:endPar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r>
              <a:rPr lang="en-US" sz="3600" b="1"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AI &amp; NLP: </a:t>
            </a:r>
            <a:r>
              <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Python, Transformers, </a:t>
            </a:r>
            <a:r>
              <a:rPr lang="en-US" sz="3600" u="none" strike="noStrike" dirty="0" err="1">
                <a:solidFill>
                  <a:srgbClr val="000000"/>
                </a:solidFill>
                <a:effectLst>
                  <a:outerShdw blurRad="38100" dist="38100" dir="2700000" algn="tl">
                    <a:srgbClr val="000000">
                      <a:alpha val="43137"/>
                    </a:srgbClr>
                  </a:outerShdw>
                </a:effectLst>
                <a:latin typeface="Poppins"/>
                <a:ea typeface="Poppins"/>
                <a:cs typeface="Poppins"/>
                <a:sym typeface="Poppins"/>
              </a:rPr>
              <a:t>SpaCy</a:t>
            </a:r>
            <a:r>
              <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rPr>
              <a:t>, Gemini (OpenAI API),NLP </a:t>
            </a:r>
            <a:r>
              <a:rPr lang="en-US" sz="3600" dirty="0" err="1">
                <a:solidFill>
                  <a:srgbClr val="000000"/>
                </a:solidFill>
                <a:effectLst>
                  <a:outerShdw blurRad="38100" dist="38100" dir="2700000" algn="tl">
                    <a:srgbClr val="000000">
                      <a:alpha val="43137"/>
                    </a:srgbClr>
                  </a:outerShdw>
                </a:effectLst>
                <a:latin typeface="Poppins"/>
                <a:ea typeface="Poppins"/>
                <a:cs typeface="Poppins"/>
                <a:sym typeface="Poppins"/>
              </a:rPr>
              <a:t>ToolKit</a:t>
            </a:r>
            <a:endPar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endPar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r>
              <a:rPr lang="en-US" sz="3600" b="1"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Cloud &amp; Hosting (Future directions): </a:t>
            </a:r>
            <a:r>
              <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rPr>
              <a:t>Microsoft Azure</a:t>
            </a:r>
          </a:p>
          <a:p>
            <a:pPr marL="571500" lvl="0" indent="-571500">
              <a:lnSpc>
                <a:spcPts val="3738"/>
              </a:lnSpc>
              <a:spcBef>
                <a:spcPct val="0"/>
              </a:spcBef>
              <a:buFont typeface="Wingdings" panose="05000000000000000000" pitchFamily="2" charset="2"/>
              <a:buChar char="q"/>
            </a:pPr>
            <a:endPar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571500" lvl="0" indent="-571500">
              <a:lnSpc>
                <a:spcPts val="3738"/>
              </a:lnSpc>
              <a:spcBef>
                <a:spcPct val="0"/>
              </a:spcBef>
              <a:buFont typeface="Wingdings" panose="05000000000000000000" pitchFamily="2" charset="2"/>
              <a:buChar char="q"/>
            </a:pPr>
            <a:r>
              <a:rPr lang="en-US" sz="3600" b="1" dirty="0">
                <a:solidFill>
                  <a:srgbClr val="000000"/>
                </a:solidFill>
                <a:effectLst>
                  <a:outerShdw blurRad="38100" dist="38100" dir="2700000" algn="tl">
                    <a:srgbClr val="000000">
                      <a:alpha val="43137"/>
                    </a:srgbClr>
                  </a:outerShdw>
                </a:effectLst>
                <a:latin typeface="Poppins"/>
                <a:ea typeface="Poppins"/>
                <a:cs typeface="Poppins"/>
                <a:sym typeface="Poppins"/>
              </a:rPr>
              <a:t>Integration: </a:t>
            </a:r>
            <a:r>
              <a:rPr lang="en-US" sz="3600" dirty="0">
                <a:solidFill>
                  <a:srgbClr val="000000"/>
                </a:solidFill>
                <a:effectLst>
                  <a:outerShdw blurRad="38100" dist="38100" dir="2700000" algn="tl">
                    <a:srgbClr val="000000">
                      <a:alpha val="43137"/>
                    </a:srgbClr>
                  </a:outerShdw>
                </a:effectLst>
                <a:latin typeface="Poppins"/>
                <a:ea typeface="Poppins"/>
                <a:cs typeface="Poppins"/>
                <a:sym typeface="Poppins"/>
              </a:rPr>
              <a:t>UPI API’s, Voice Assistance and Chatbot for doubt Clearance</a:t>
            </a:r>
            <a:endParaRPr lang="en-US" sz="3600"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endParaRPr>
          </a:p>
        </p:txBody>
      </p:sp>
      <p:pic>
        <p:nvPicPr>
          <p:cNvPr id="6" name="Picture 5">
            <a:extLst>
              <a:ext uri="{FF2B5EF4-FFF2-40B4-BE49-F238E27FC236}">
                <a16:creationId xmlns:a16="http://schemas.microsoft.com/office/drawing/2014/main" id="{9C18B98C-8381-0234-CCA6-60C86AC6D53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1"/>
            <a:ext cx="1765821" cy="16509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39187"/>
            <a:ext cx="18288000" cy="847813"/>
            <a:chOff x="0" y="0"/>
            <a:chExt cx="4816593" cy="223292"/>
          </a:xfrm>
        </p:grpSpPr>
        <p:sp>
          <p:nvSpPr>
            <p:cNvPr id="3" name="Freeform 3"/>
            <p:cNvSpPr/>
            <p:nvPr/>
          </p:nvSpPr>
          <p:spPr>
            <a:xfrm>
              <a:off x="0" y="0"/>
              <a:ext cx="4816592" cy="223292"/>
            </a:xfrm>
            <a:custGeom>
              <a:avLst/>
              <a:gdLst/>
              <a:ahLst/>
              <a:cxnLst/>
              <a:rect l="l" t="t" r="r" b="b"/>
              <a:pathLst>
                <a:path w="4816592" h="223292">
                  <a:moveTo>
                    <a:pt x="0" y="0"/>
                  </a:moveTo>
                  <a:lnTo>
                    <a:pt x="4816592" y="0"/>
                  </a:lnTo>
                  <a:lnTo>
                    <a:pt x="4816592" y="223292"/>
                  </a:lnTo>
                  <a:lnTo>
                    <a:pt x="0" y="223292"/>
                  </a:lnTo>
                  <a:close/>
                </a:path>
              </a:pathLst>
            </a:custGeom>
            <a:solidFill>
              <a:srgbClr val="4D761E"/>
            </a:solidFill>
          </p:spPr>
        </p:sp>
        <p:sp>
          <p:nvSpPr>
            <p:cNvPr id="4" name="TextBox 4"/>
            <p:cNvSpPr txBox="1"/>
            <p:nvPr/>
          </p:nvSpPr>
          <p:spPr>
            <a:xfrm>
              <a:off x="0" y="-38100"/>
              <a:ext cx="4816593" cy="26139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766737" y="3244363"/>
            <a:ext cx="7521263" cy="7042637"/>
          </a:xfrm>
          <a:custGeom>
            <a:avLst/>
            <a:gdLst/>
            <a:ahLst/>
            <a:cxnLst/>
            <a:rect l="l" t="t" r="r" b="b"/>
            <a:pathLst>
              <a:path w="7521263" h="7042637">
                <a:moveTo>
                  <a:pt x="0" y="0"/>
                </a:moveTo>
                <a:lnTo>
                  <a:pt x="7521263" y="0"/>
                </a:lnTo>
                <a:lnTo>
                  <a:pt x="7521263" y="7042637"/>
                </a:lnTo>
                <a:lnTo>
                  <a:pt x="0" y="7042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873693" y="5630498"/>
            <a:ext cx="7794785" cy="2381786"/>
          </a:xfrm>
          <a:prstGeom prst="rect">
            <a:avLst/>
          </a:prstGeom>
        </p:spPr>
        <p:txBody>
          <a:bodyPr lIns="0" tIns="0" rIns="0" bIns="0" rtlCol="0" anchor="t">
            <a:spAutoFit/>
          </a:bodyPr>
          <a:lstStyle/>
          <a:p>
            <a:pPr marL="0" lvl="0" indent="0" algn="ctr">
              <a:lnSpc>
                <a:spcPts val="3738"/>
              </a:lnSpc>
              <a:spcBef>
                <a:spcPct val="0"/>
              </a:spcBef>
            </a:pPr>
            <a:r>
              <a:rPr lang="en-US" sz="3494" u="none" strike="noStrike">
                <a:solidFill>
                  <a:srgbClr val="000000"/>
                </a:solidFill>
                <a:latin typeface="Poppins"/>
                <a:ea typeface="Poppins"/>
                <a:cs typeface="Poppins"/>
                <a:sym typeface="Poppins"/>
              </a:rPr>
              <a:t>This allows me to make informed decisions about where our money goes, ensuring that we can save for the future and enjoy a more secure financial position.</a:t>
            </a:r>
          </a:p>
        </p:txBody>
      </p:sp>
      <p:sp>
        <p:nvSpPr>
          <p:cNvPr id="7" name="TextBox 7"/>
          <p:cNvSpPr txBox="1"/>
          <p:nvPr/>
        </p:nvSpPr>
        <p:spPr>
          <a:xfrm>
            <a:off x="1553178" y="1985128"/>
            <a:ext cx="8438559" cy="3361133"/>
          </a:xfrm>
          <a:prstGeom prst="rect">
            <a:avLst/>
          </a:prstGeom>
        </p:spPr>
        <p:txBody>
          <a:bodyPr lIns="0" tIns="0" rIns="0" bIns="0" rtlCol="0" anchor="t">
            <a:spAutoFit/>
          </a:bodyPr>
          <a:lstStyle/>
          <a:p>
            <a:pPr marL="0" lvl="0" indent="0" algn="ctr">
              <a:lnSpc>
                <a:spcPts val="8738"/>
              </a:lnSpc>
              <a:spcBef>
                <a:spcPct val="0"/>
              </a:spcBef>
            </a:pPr>
            <a:r>
              <a:rPr lang="en-US" sz="8166" dirty="0">
                <a:solidFill>
                  <a:srgbClr val="000000"/>
                </a:solidFill>
                <a:latin typeface="League Spartan"/>
                <a:ea typeface="League Spartan"/>
                <a:cs typeface="League Spartan"/>
                <a:sym typeface="League Spartan"/>
              </a:rPr>
              <a:t>I am conscious of my own expenses.</a:t>
            </a:r>
          </a:p>
        </p:txBody>
      </p:sp>
      <p:sp>
        <p:nvSpPr>
          <p:cNvPr id="8" name="Freeform 8"/>
          <p:cNvSpPr/>
          <p:nvPr/>
        </p:nvSpPr>
        <p:spPr>
          <a:xfrm>
            <a:off x="13123693" y="1889878"/>
            <a:ext cx="1765821" cy="1805207"/>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8BD3BF9C-EBE1-5960-7797-2B9A1B2393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4" y="-38100"/>
            <a:ext cx="3819743" cy="12794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a:extLst>
            <a:ext uri="{FF2B5EF4-FFF2-40B4-BE49-F238E27FC236}">
              <a16:creationId xmlns:a16="http://schemas.microsoft.com/office/drawing/2014/main" id="{E07481EB-6A65-6445-BD43-ABB158BAFA0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F501991-BC17-1AF2-87B0-92D9E3F9ACB9}"/>
              </a:ext>
            </a:extLst>
          </p:cNvPr>
          <p:cNvGrpSpPr/>
          <p:nvPr/>
        </p:nvGrpSpPr>
        <p:grpSpPr>
          <a:xfrm>
            <a:off x="0" y="9755713"/>
            <a:ext cx="18288000" cy="531287"/>
            <a:chOff x="0" y="0"/>
            <a:chExt cx="4816593" cy="139928"/>
          </a:xfrm>
        </p:grpSpPr>
        <p:sp>
          <p:nvSpPr>
            <p:cNvPr id="3" name="Freeform 3">
              <a:extLst>
                <a:ext uri="{FF2B5EF4-FFF2-40B4-BE49-F238E27FC236}">
                  <a16:creationId xmlns:a16="http://schemas.microsoft.com/office/drawing/2014/main" id="{10D9A617-076B-CF37-0236-D805307678A6}"/>
                </a:ext>
              </a:extLst>
            </p:cNvPr>
            <p:cNvSpPr/>
            <p:nvPr/>
          </p:nvSpPr>
          <p:spPr>
            <a:xfrm>
              <a:off x="0" y="0"/>
              <a:ext cx="4816592" cy="139928"/>
            </a:xfrm>
            <a:custGeom>
              <a:avLst/>
              <a:gdLst/>
              <a:ahLst/>
              <a:cxnLst/>
              <a:rect l="l" t="t" r="r" b="b"/>
              <a:pathLst>
                <a:path w="4816592" h="139928">
                  <a:moveTo>
                    <a:pt x="0" y="0"/>
                  </a:moveTo>
                  <a:lnTo>
                    <a:pt x="4816592" y="0"/>
                  </a:lnTo>
                  <a:lnTo>
                    <a:pt x="4816592" y="139928"/>
                  </a:lnTo>
                  <a:lnTo>
                    <a:pt x="0" y="139928"/>
                  </a:lnTo>
                  <a:close/>
                </a:path>
              </a:pathLst>
            </a:custGeom>
            <a:solidFill>
              <a:srgbClr val="023047"/>
            </a:solidFill>
          </p:spPr>
        </p:sp>
        <p:sp>
          <p:nvSpPr>
            <p:cNvPr id="4" name="TextBox 4">
              <a:extLst>
                <a:ext uri="{FF2B5EF4-FFF2-40B4-BE49-F238E27FC236}">
                  <a16:creationId xmlns:a16="http://schemas.microsoft.com/office/drawing/2014/main" id="{3645853D-1201-04A2-B806-7D9F86C48506}"/>
                </a:ext>
              </a:extLst>
            </p:cNvPr>
            <p:cNvSpPr txBox="1"/>
            <p:nvPr/>
          </p:nvSpPr>
          <p:spPr>
            <a:xfrm>
              <a:off x="0" y="-38100"/>
              <a:ext cx="4816593" cy="17802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a:extLst>
              <a:ext uri="{FF2B5EF4-FFF2-40B4-BE49-F238E27FC236}">
                <a16:creationId xmlns:a16="http://schemas.microsoft.com/office/drawing/2014/main" id="{84AC0315-1609-F6EB-9328-71F5CBFFE0C3}"/>
              </a:ext>
            </a:extLst>
          </p:cNvPr>
          <p:cNvSpPr txBox="1"/>
          <p:nvPr/>
        </p:nvSpPr>
        <p:spPr>
          <a:xfrm>
            <a:off x="-745166" y="4074617"/>
            <a:ext cx="7390390" cy="3240631"/>
          </a:xfrm>
          <a:prstGeom prst="rect">
            <a:avLst/>
          </a:prstGeom>
        </p:spPr>
        <p:txBody>
          <a:bodyPr wrap="square" lIns="0" tIns="0" rIns="0" bIns="0" rtlCol="0" anchor="t">
            <a:spAutoFit/>
          </a:bodyPr>
          <a:lstStyle/>
          <a:p>
            <a:pPr algn="ctr">
              <a:lnSpc>
                <a:spcPts val="8645"/>
              </a:lnSpc>
            </a:pPr>
            <a:r>
              <a:rPr lang="en-US" sz="5400" dirty="0">
                <a:solidFill>
                  <a:srgbClr val="000000"/>
                </a:solidFill>
                <a:latin typeface="League Spartan"/>
                <a:ea typeface="League Spartan"/>
                <a:cs typeface="League Spartan"/>
                <a:sym typeface="League Spartan"/>
              </a:rPr>
              <a:t>OUR TO BE ARCHITECTURE DIAGRAM</a:t>
            </a:r>
          </a:p>
        </p:txBody>
      </p:sp>
      <p:sp>
        <p:nvSpPr>
          <p:cNvPr id="7" name="TextBox 7">
            <a:extLst>
              <a:ext uri="{FF2B5EF4-FFF2-40B4-BE49-F238E27FC236}">
                <a16:creationId xmlns:a16="http://schemas.microsoft.com/office/drawing/2014/main" id="{64052A67-A9CA-C4EA-26B1-B492803FA705}"/>
              </a:ext>
            </a:extLst>
          </p:cNvPr>
          <p:cNvSpPr txBox="1"/>
          <p:nvPr/>
        </p:nvSpPr>
        <p:spPr>
          <a:xfrm>
            <a:off x="6400799" y="1214913"/>
            <a:ext cx="11995077" cy="485133"/>
          </a:xfrm>
          <a:prstGeom prst="rect">
            <a:avLst/>
          </a:prstGeom>
        </p:spPr>
        <p:txBody>
          <a:bodyPr wrap="square" lIns="0" tIns="0" rIns="0" bIns="0" rtlCol="0" anchor="t">
            <a:spAutoFit/>
          </a:bodyPr>
          <a:lstStyle/>
          <a:p>
            <a:pPr lvl="0">
              <a:lnSpc>
                <a:spcPts val="3738"/>
              </a:lnSpc>
              <a:spcBef>
                <a:spcPct val="0"/>
              </a:spcBef>
            </a:pPr>
            <a:r>
              <a:rPr lang="en-US" sz="3600" dirty="0">
                <a:solidFill>
                  <a:srgbClr val="000000"/>
                </a:solidFill>
                <a:latin typeface="Poppins"/>
                <a:ea typeface="Poppins"/>
                <a:cs typeface="Poppins"/>
                <a:sym typeface="Poppins"/>
              </a:rPr>
              <a:t>     </a:t>
            </a:r>
            <a:endParaRPr lang="en-US" sz="36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p:txBody>
      </p:sp>
      <p:sp>
        <p:nvSpPr>
          <p:cNvPr id="8" name="Freeform 8">
            <a:extLst>
              <a:ext uri="{FF2B5EF4-FFF2-40B4-BE49-F238E27FC236}">
                <a16:creationId xmlns:a16="http://schemas.microsoft.com/office/drawing/2014/main" id="{77146424-3839-0947-316A-8A8D734247D2}"/>
              </a:ext>
            </a:extLst>
          </p:cNvPr>
          <p:cNvSpPr/>
          <p:nvPr/>
        </p:nvSpPr>
        <p:spPr>
          <a:xfrm>
            <a:off x="30480" y="0"/>
            <a:ext cx="1765821" cy="1805207"/>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pic>
        <p:nvPicPr>
          <p:cNvPr id="11" name="Picture 10">
            <a:extLst>
              <a:ext uri="{FF2B5EF4-FFF2-40B4-BE49-F238E27FC236}">
                <a16:creationId xmlns:a16="http://schemas.microsoft.com/office/drawing/2014/main" id="{B006920B-3DE0-5925-D86C-2CE22ED072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0057" y="0"/>
            <a:ext cx="10025739" cy="9755713"/>
          </a:xfrm>
          <a:prstGeom prst="rect">
            <a:avLst/>
          </a:prstGeom>
        </p:spPr>
      </p:pic>
    </p:spTree>
    <p:extLst>
      <p:ext uri="{BB962C8B-B14F-4D97-AF65-F5344CB8AC3E}">
        <p14:creationId xmlns:p14="http://schemas.microsoft.com/office/powerpoint/2010/main" val="2240164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807411" y="3849323"/>
            <a:ext cx="8673178" cy="6437677"/>
          </a:xfrm>
          <a:custGeom>
            <a:avLst/>
            <a:gdLst/>
            <a:ahLst/>
            <a:cxnLst/>
            <a:rect l="l" t="t" r="r" b="b"/>
            <a:pathLst>
              <a:path w="8673178" h="6437677">
                <a:moveTo>
                  <a:pt x="0" y="0"/>
                </a:moveTo>
                <a:lnTo>
                  <a:pt x="8673178" y="0"/>
                </a:lnTo>
                <a:lnTo>
                  <a:pt x="8673178" y="6437677"/>
                </a:lnTo>
                <a:lnTo>
                  <a:pt x="0" y="64376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65557" y="1171575"/>
            <a:ext cx="15956886" cy="4382661"/>
          </a:xfrm>
          <a:prstGeom prst="rect">
            <a:avLst/>
          </a:prstGeom>
        </p:spPr>
        <p:txBody>
          <a:bodyPr lIns="0" tIns="0" rIns="0" bIns="0" rtlCol="0" anchor="t">
            <a:spAutoFit/>
          </a:bodyPr>
          <a:lstStyle/>
          <a:p>
            <a:pPr algn="ctr">
              <a:lnSpc>
                <a:spcPts val="12522"/>
              </a:lnSpc>
            </a:pPr>
            <a:r>
              <a:rPr lang="en-US" sz="11702">
                <a:solidFill>
                  <a:srgbClr val="000000"/>
                </a:solidFill>
                <a:latin typeface="League Spartan"/>
                <a:ea typeface="League Spartan"/>
                <a:cs typeface="League Spartan"/>
                <a:sym typeface="League Spartan"/>
              </a:rPr>
              <a:t>I invest on my future.</a:t>
            </a:r>
          </a:p>
        </p:txBody>
      </p:sp>
      <p:sp>
        <p:nvSpPr>
          <p:cNvPr id="4" name="Freeform 4"/>
          <p:cNvSpPr/>
          <p:nvPr/>
        </p:nvSpPr>
        <p:spPr>
          <a:xfrm>
            <a:off x="11714768" y="3749029"/>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5" name="Picture 4">
            <a:extLst>
              <a:ext uri="{FF2B5EF4-FFF2-40B4-BE49-F238E27FC236}">
                <a16:creationId xmlns:a16="http://schemas.microsoft.com/office/drawing/2014/main" id="{A00C6649-CE44-A309-AC27-64E6287257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4" y="-98339"/>
            <a:ext cx="3364753" cy="11270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a:extLst>
            <a:ext uri="{FF2B5EF4-FFF2-40B4-BE49-F238E27FC236}">
              <a16:creationId xmlns:a16="http://schemas.microsoft.com/office/drawing/2014/main" id="{D60834E2-F416-5910-BD6A-E5E2BC31F54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DD8B004-2E17-BF09-0AC1-CA25CA090328}"/>
              </a:ext>
            </a:extLst>
          </p:cNvPr>
          <p:cNvGrpSpPr/>
          <p:nvPr/>
        </p:nvGrpSpPr>
        <p:grpSpPr>
          <a:xfrm>
            <a:off x="0" y="9439187"/>
            <a:ext cx="18288000" cy="847813"/>
            <a:chOff x="0" y="0"/>
            <a:chExt cx="4816593" cy="223292"/>
          </a:xfrm>
        </p:grpSpPr>
        <p:sp>
          <p:nvSpPr>
            <p:cNvPr id="3" name="Freeform 3">
              <a:extLst>
                <a:ext uri="{FF2B5EF4-FFF2-40B4-BE49-F238E27FC236}">
                  <a16:creationId xmlns:a16="http://schemas.microsoft.com/office/drawing/2014/main" id="{CF81E51B-9C75-C725-052F-02DA2C3BF09E}"/>
                </a:ext>
              </a:extLst>
            </p:cNvPr>
            <p:cNvSpPr/>
            <p:nvPr/>
          </p:nvSpPr>
          <p:spPr>
            <a:xfrm>
              <a:off x="0" y="0"/>
              <a:ext cx="4816592" cy="223292"/>
            </a:xfrm>
            <a:custGeom>
              <a:avLst/>
              <a:gdLst/>
              <a:ahLst/>
              <a:cxnLst/>
              <a:rect l="l" t="t" r="r" b="b"/>
              <a:pathLst>
                <a:path w="4816592" h="223292">
                  <a:moveTo>
                    <a:pt x="0" y="0"/>
                  </a:moveTo>
                  <a:lnTo>
                    <a:pt x="4816592" y="0"/>
                  </a:lnTo>
                  <a:lnTo>
                    <a:pt x="4816592" y="223292"/>
                  </a:lnTo>
                  <a:lnTo>
                    <a:pt x="0" y="223292"/>
                  </a:lnTo>
                  <a:close/>
                </a:path>
              </a:pathLst>
            </a:custGeom>
            <a:solidFill>
              <a:srgbClr val="4D761E"/>
            </a:solidFill>
          </p:spPr>
        </p:sp>
        <p:sp>
          <p:nvSpPr>
            <p:cNvPr id="4" name="TextBox 4">
              <a:extLst>
                <a:ext uri="{FF2B5EF4-FFF2-40B4-BE49-F238E27FC236}">
                  <a16:creationId xmlns:a16="http://schemas.microsoft.com/office/drawing/2014/main" id="{080C466B-02D3-85E9-F400-70CEEDD7A3D4}"/>
                </a:ext>
              </a:extLst>
            </p:cNvPr>
            <p:cNvSpPr txBox="1"/>
            <p:nvPr/>
          </p:nvSpPr>
          <p:spPr>
            <a:xfrm>
              <a:off x="0" y="-38100"/>
              <a:ext cx="4816593" cy="26139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9B23D262-A166-0126-0F1C-A80CA5C6C811}"/>
              </a:ext>
            </a:extLst>
          </p:cNvPr>
          <p:cNvSpPr/>
          <p:nvPr/>
        </p:nvSpPr>
        <p:spPr>
          <a:xfrm>
            <a:off x="10766737" y="2710026"/>
            <a:ext cx="7521263" cy="7042637"/>
          </a:xfrm>
          <a:custGeom>
            <a:avLst/>
            <a:gdLst/>
            <a:ahLst/>
            <a:cxnLst/>
            <a:rect l="l" t="t" r="r" b="b"/>
            <a:pathLst>
              <a:path w="7521263" h="7042637">
                <a:moveTo>
                  <a:pt x="0" y="0"/>
                </a:moveTo>
                <a:lnTo>
                  <a:pt x="7521263" y="0"/>
                </a:lnTo>
                <a:lnTo>
                  <a:pt x="7521263" y="7042637"/>
                </a:lnTo>
                <a:lnTo>
                  <a:pt x="0" y="70426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a:extLst>
              <a:ext uri="{FF2B5EF4-FFF2-40B4-BE49-F238E27FC236}">
                <a16:creationId xmlns:a16="http://schemas.microsoft.com/office/drawing/2014/main" id="{0C461947-5293-A456-3BB8-1C9857A97D0B}"/>
              </a:ext>
            </a:extLst>
          </p:cNvPr>
          <p:cNvSpPr txBox="1"/>
          <p:nvPr/>
        </p:nvSpPr>
        <p:spPr>
          <a:xfrm>
            <a:off x="3352800" y="600348"/>
            <a:ext cx="12239022" cy="1150892"/>
          </a:xfrm>
          <a:prstGeom prst="rect">
            <a:avLst/>
          </a:prstGeom>
        </p:spPr>
        <p:txBody>
          <a:bodyPr wrap="square" lIns="0" tIns="0" rIns="0" bIns="0" rtlCol="0" anchor="t">
            <a:spAutoFit/>
          </a:bodyPr>
          <a:lstStyle/>
          <a:p>
            <a:pPr marL="0" lvl="0" indent="0" algn="ctr">
              <a:lnSpc>
                <a:spcPts val="8738"/>
              </a:lnSpc>
              <a:spcBef>
                <a:spcPct val="0"/>
              </a:spcBef>
            </a:pPr>
            <a:r>
              <a:rPr lang="en-US" sz="8166" dirty="0">
                <a:solidFill>
                  <a:srgbClr val="000000"/>
                </a:solidFill>
                <a:latin typeface="League Spartan"/>
                <a:ea typeface="League Spartan"/>
                <a:cs typeface="League Spartan"/>
                <a:sym typeface="League Spartan"/>
              </a:rPr>
              <a:t>CONCLUSION</a:t>
            </a:r>
          </a:p>
        </p:txBody>
      </p:sp>
      <p:sp>
        <p:nvSpPr>
          <p:cNvPr id="8" name="Freeform 8">
            <a:extLst>
              <a:ext uri="{FF2B5EF4-FFF2-40B4-BE49-F238E27FC236}">
                <a16:creationId xmlns:a16="http://schemas.microsoft.com/office/drawing/2014/main" id="{4D7512A9-7943-2DD2-D343-499EAFEE6B3F}"/>
              </a:ext>
            </a:extLst>
          </p:cNvPr>
          <p:cNvSpPr/>
          <p:nvPr/>
        </p:nvSpPr>
        <p:spPr>
          <a:xfrm>
            <a:off x="3505200" y="350325"/>
            <a:ext cx="1195687" cy="1150892"/>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1" name="TextBox 10">
            <a:extLst>
              <a:ext uri="{FF2B5EF4-FFF2-40B4-BE49-F238E27FC236}">
                <a16:creationId xmlns:a16="http://schemas.microsoft.com/office/drawing/2014/main" id="{2AFF3A86-70BE-7AA7-935F-046FC551A724}"/>
              </a:ext>
            </a:extLst>
          </p:cNvPr>
          <p:cNvSpPr txBox="1"/>
          <p:nvPr/>
        </p:nvSpPr>
        <p:spPr>
          <a:xfrm>
            <a:off x="914400" y="3348924"/>
            <a:ext cx="10515600" cy="3416320"/>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Our project depicts a promising picture of how AI and digital technologies are transforming women’s access to financial resources, knowledge, and empowerment opportunities. </a:t>
            </a:r>
          </a:p>
          <a:p>
            <a:endParaRPr lang="en-US" sz="24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p>
            <a:r>
              <a:rPr lang="en-US" sz="24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“BUDGETIQ” </a:t>
            </a:r>
            <a:r>
              <a:rPr lang="en-US" sz="24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aims to bridge the financial gap for women using AI-driven, accessible, and personalized solutions. By combining technology with empathy, we empower women to take control of their finances, make informed decisions, and achieve economic independence.</a:t>
            </a:r>
          </a:p>
        </p:txBody>
      </p:sp>
      <p:pic>
        <p:nvPicPr>
          <p:cNvPr id="9" name="Picture 8">
            <a:extLst>
              <a:ext uri="{FF2B5EF4-FFF2-40B4-BE49-F238E27FC236}">
                <a16:creationId xmlns:a16="http://schemas.microsoft.com/office/drawing/2014/main" id="{A17FA733-9E85-1437-FDC6-CF5EC744A5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1"/>
            <a:ext cx="1765821" cy="1650970"/>
          </a:xfrm>
          <a:prstGeom prst="rect">
            <a:avLst/>
          </a:prstGeom>
        </p:spPr>
      </p:pic>
    </p:spTree>
    <p:extLst>
      <p:ext uri="{BB962C8B-B14F-4D97-AF65-F5344CB8AC3E}">
        <p14:creationId xmlns:p14="http://schemas.microsoft.com/office/powerpoint/2010/main" val="2815195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87008"/>
            <a:ext cx="18288000" cy="1299992"/>
            <a:chOff x="0" y="0"/>
            <a:chExt cx="4816593" cy="342385"/>
          </a:xfrm>
        </p:grpSpPr>
        <p:sp>
          <p:nvSpPr>
            <p:cNvPr id="3" name="Freeform 3"/>
            <p:cNvSpPr/>
            <p:nvPr/>
          </p:nvSpPr>
          <p:spPr>
            <a:xfrm>
              <a:off x="0" y="0"/>
              <a:ext cx="4816592" cy="342385"/>
            </a:xfrm>
            <a:custGeom>
              <a:avLst/>
              <a:gdLst/>
              <a:ahLst/>
              <a:cxnLst/>
              <a:rect l="l" t="t" r="r" b="b"/>
              <a:pathLst>
                <a:path w="4816592" h="342385">
                  <a:moveTo>
                    <a:pt x="0" y="0"/>
                  </a:moveTo>
                  <a:lnTo>
                    <a:pt x="4816592" y="0"/>
                  </a:lnTo>
                  <a:lnTo>
                    <a:pt x="4816592" y="342385"/>
                  </a:lnTo>
                  <a:lnTo>
                    <a:pt x="0" y="342385"/>
                  </a:lnTo>
                  <a:close/>
                </a:path>
              </a:pathLst>
            </a:custGeom>
            <a:solidFill>
              <a:srgbClr val="219EBC"/>
            </a:solidFill>
          </p:spPr>
        </p:sp>
        <p:sp>
          <p:nvSpPr>
            <p:cNvPr id="4" name="TextBox 4"/>
            <p:cNvSpPr txBox="1"/>
            <p:nvPr/>
          </p:nvSpPr>
          <p:spPr>
            <a:xfrm>
              <a:off x="0" y="-38100"/>
              <a:ext cx="4816593" cy="380485"/>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25708" y="4038952"/>
            <a:ext cx="7249845" cy="6248048"/>
          </a:xfrm>
          <a:custGeom>
            <a:avLst/>
            <a:gdLst/>
            <a:ahLst/>
            <a:cxnLst/>
            <a:rect l="l" t="t" r="r" b="b"/>
            <a:pathLst>
              <a:path w="7249845" h="6248048">
                <a:moveTo>
                  <a:pt x="0" y="0"/>
                </a:moveTo>
                <a:lnTo>
                  <a:pt x="7249845" y="0"/>
                </a:lnTo>
                <a:lnTo>
                  <a:pt x="7249845" y="6248048"/>
                </a:lnTo>
                <a:lnTo>
                  <a:pt x="0" y="62480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639699" y="1390290"/>
            <a:ext cx="9415388" cy="4677508"/>
          </a:xfrm>
          <a:prstGeom prst="rect">
            <a:avLst/>
          </a:prstGeom>
        </p:spPr>
        <p:txBody>
          <a:bodyPr lIns="0" tIns="0" rIns="0" bIns="0" rtlCol="0" anchor="t">
            <a:spAutoFit/>
          </a:bodyPr>
          <a:lstStyle/>
          <a:p>
            <a:pPr marL="0" lvl="0" indent="0" algn="ctr">
              <a:lnSpc>
                <a:spcPts val="7354"/>
              </a:lnSpc>
              <a:spcBef>
                <a:spcPct val="0"/>
              </a:spcBef>
            </a:pPr>
            <a:r>
              <a:rPr lang="en-US" sz="6873" b="1" u="none" strike="noStrike">
                <a:solidFill>
                  <a:srgbClr val="000000"/>
                </a:solidFill>
                <a:latin typeface="League Spartan"/>
                <a:ea typeface="League Spartan"/>
                <a:cs typeface="League Spartan"/>
                <a:sym typeface="League Spartan"/>
              </a:rPr>
              <a:t>I believe in the power of investing in oneself and preparing for the future.</a:t>
            </a:r>
          </a:p>
        </p:txBody>
      </p:sp>
      <p:sp>
        <p:nvSpPr>
          <p:cNvPr id="7" name="TextBox 7"/>
          <p:cNvSpPr txBox="1"/>
          <p:nvPr/>
        </p:nvSpPr>
        <p:spPr>
          <a:xfrm>
            <a:off x="8347607" y="6310522"/>
            <a:ext cx="7999572" cy="1915061"/>
          </a:xfrm>
          <a:prstGeom prst="rect">
            <a:avLst/>
          </a:prstGeom>
        </p:spPr>
        <p:txBody>
          <a:bodyPr lIns="0" tIns="0" rIns="0" bIns="0" rtlCol="0" anchor="t">
            <a:spAutoFit/>
          </a:bodyPr>
          <a:lstStyle/>
          <a:p>
            <a:pPr marL="0" lvl="0" indent="0" algn="ctr">
              <a:lnSpc>
                <a:spcPts val="3738"/>
              </a:lnSpc>
              <a:spcBef>
                <a:spcPct val="0"/>
              </a:spcBef>
            </a:pPr>
            <a:r>
              <a:rPr lang="en-US" sz="3494" u="none" strike="noStrike">
                <a:solidFill>
                  <a:srgbClr val="000000"/>
                </a:solidFill>
                <a:latin typeface="Poppins"/>
                <a:ea typeface="Poppins"/>
                <a:cs typeface="Poppins"/>
                <a:sym typeface="Poppins"/>
              </a:rPr>
              <a:t>By dedicating time and effort to learning, self-improvement, and setting goals, we lay the foundation for a bright and prosperous future.</a:t>
            </a:r>
          </a:p>
        </p:txBody>
      </p:sp>
      <p:sp>
        <p:nvSpPr>
          <p:cNvPr id="8" name="Freeform 8"/>
          <p:cNvSpPr/>
          <p:nvPr/>
        </p:nvSpPr>
        <p:spPr>
          <a:xfrm>
            <a:off x="665029" y="2783578"/>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grpSp>
        <p:nvGrpSpPr>
          <p:cNvPr id="2" name="Group 2"/>
          <p:cNvGrpSpPr/>
          <p:nvPr/>
        </p:nvGrpSpPr>
        <p:grpSpPr>
          <a:xfrm>
            <a:off x="0" y="9681956"/>
            <a:ext cx="18288000" cy="605044"/>
            <a:chOff x="0" y="0"/>
            <a:chExt cx="4816593" cy="159353"/>
          </a:xfrm>
        </p:grpSpPr>
        <p:sp>
          <p:nvSpPr>
            <p:cNvPr id="3" name="Freeform 3"/>
            <p:cNvSpPr/>
            <p:nvPr/>
          </p:nvSpPr>
          <p:spPr>
            <a:xfrm>
              <a:off x="0" y="0"/>
              <a:ext cx="4816592" cy="159353"/>
            </a:xfrm>
            <a:custGeom>
              <a:avLst/>
              <a:gdLst/>
              <a:ahLst/>
              <a:cxnLst/>
              <a:rect l="l" t="t" r="r" b="b"/>
              <a:pathLst>
                <a:path w="4816592" h="159353">
                  <a:moveTo>
                    <a:pt x="0" y="0"/>
                  </a:moveTo>
                  <a:lnTo>
                    <a:pt x="4816592" y="0"/>
                  </a:lnTo>
                  <a:lnTo>
                    <a:pt x="4816592" y="159353"/>
                  </a:lnTo>
                  <a:lnTo>
                    <a:pt x="0" y="159353"/>
                  </a:lnTo>
                  <a:close/>
                </a:path>
              </a:pathLst>
            </a:custGeom>
            <a:solidFill>
              <a:srgbClr val="023047"/>
            </a:solidFill>
          </p:spPr>
        </p:sp>
        <p:sp>
          <p:nvSpPr>
            <p:cNvPr id="4" name="TextBox 4"/>
            <p:cNvSpPr txBox="1"/>
            <p:nvPr/>
          </p:nvSpPr>
          <p:spPr>
            <a:xfrm>
              <a:off x="0" y="-38100"/>
              <a:ext cx="4816593" cy="19745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243258" y="1756184"/>
            <a:ext cx="7505585" cy="4695008"/>
          </a:xfrm>
          <a:prstGeom prst="rect">
            <a:avLst/>
          </a:prstGeom>
        </p:spPr>
        <p:txBody>
          <a:bodyPr lIns="0" tIns="0" rIns="0" bIns="0" rtlCol="0" anchor="t">
            <a:spAutoFit/>
          </a:bodyPr>
          <a:lstStyle/>
          <a:p>
            <a:pPr marL="0" lvl="0" indent="0" algn="ctr">
              <a:lnSpc>
                <a:spcPts val="7354"/>
              </a:lnSpc>
              <a:spcBef>
                <a:spcPct val="0"/>
              </a:spcBef>
            </a:pPr>
            <a:r>
              <a:rPr lang="en-US" sz="6873" b="1" u="none" strike="noStrike" dirty="0">
                <a:solidFill>
                  <a:srgbClr val="000000"/>
                </a:solidFill>
                <a:latin typeface="League Spartan"/>
                <a:ea typeface="League Spartan"/>
                <a:cs typeface="League Spartan"/>
                <a:sym typeface="League Spartan"/>
              </a:rPr>
              <a:t>Remember, the greatest investment you can make is in yourself.</a:t>
            </a:r>
          </a:p>
        </p:txBody>
      </p:sp>
      <p:sp>
        <p:nvSpPr>
          <p:cNvPr id="7" name="TextBox 7"/>
          <p:cNvSpPr txBox="1"/>
          <p:nvPr/>
        </p:nvSpPr>
        <p:spPr>
          <a:xfrm>
            <a:off x="1854497" y="7276033"/>
            <a:ext cx="6283108" cy="481350"/>
          </a:xfrm>
          <a:prstGeom prst="rect">
            <a:avLst/>
          </a:prstGeom>
        </p:spPr>
        <p:txBody>
          <a:bodyPr lIns="0" tIns="0" rIns="0" bIns="0" rtlCol="0" anchor="t">
            <a:spAutoFit/>
          </a:bodyPr>
          <a:lstStyle/>
          <a:p>
            <a:pPr marL="0" lvl="0" indent="0" algn="ctr">
              <a:lnSpc>
                <a:spcPts val="3738"/>
              </a:lnSpc>
              <a:spcBef>
                <a:spcPct val="0"/>
              </a:spcBef>
            </a:pPr>
            <a:r>
              <a:rPr lang="en-US" sz="3494" dirty="0">
                <a:solidFill>
                  <a:srgbClr val="000000"/>
                </a:solidFill>
                <a:latin typeface="Poppins"/>
                <a:ea typeface="Poppins"/>
                <a:cs typeface="Poppins"/>
                <a:sym typeface="Poppins"/>
              </a:rPr>
              <a:t>Thank you for your Time!!</a:t>
            </a:r>
          </a:p>
        </p:txBody>
      </p:sp>
      <p:sp>
        <p:nvSpPr>
          <p:cNvPr id="8" name="Freeform 8"/>
          <p:cNvSpPr/>
          <p:nvPr/>
        </p:nvSpPr>
        <p:spPr>
          <a:xfrm>
            <a:off x="298189" y="6490985"/>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5">
            <a:extLst>
              <a:ext uri="{FF2B5EF4-FFF2-40B4-BE49-F238E27FC236}">
                <a16:creationId xmlns:a16="http://schemas.microsoft.com/office/drawing/2014/main" id="{FF4417D1-6DEC-4504-4715-35DE8B3FEEF9}"/>
              </a:ext>
            </a:extLst>
          </p:cNvPr>
          <p:cNvSpPr/>
          <p:nvPr/>
        </p:nvSpPr>
        <p:spPr>
          <a:xfrm>
            <a:off x="9985510" y="2703849"/>
            <a:ext cx="8302486" cy="6978107"/>
          </a:xfrm>
          <a:custGeom>
            <a:avLst/>
            <a:gdLst/>
            <a:ahLst/>
            <a:cxnLst/>
            <a:rect l="l" t="t" r="r" b="b"/>
            <a:pathLst>
              <a:path w="7249845" h="6248048">
                <a:moveTo>
                  <a:pt x="0" y="0"/>
                </a:moveTo>
                <a:lnTo>
                  <a:pt x="7249845" y="0"/>
                </a:lnTo>
                <a:lnTo>
                  <a:pt x="7249845" y="6248048"/>
                </a:lnTo>
                <a:lnTo>
                  <a:pt x="0" y="62480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8">
            <a:extLst>
              <a:ext uri="{FF2B5EF4-FFF2-40B4-BE49-F238E27FC236}">
                <a16:creationId xmlns:a16="http://schemas.microsoft.com/office/drawing/2014/main" id="{5356AF5B-A494-8A05-4F69-22FBCE808504}"/>
              </a:ext>
            </a:extLst>
          </p:cNvPr>
          <p:cNvSpPr/>
          <p:nvPr/>
        </p:nvSpPr>
        <p:spPr>
          <a:xfrm>
            <a:off x="7865932" y="6854779"/>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5" name="Picture 4">
            <a:extLst>
              <a:ext uri="{FF2B5EF4-FFF2-40B4-BE49-F238E27FC236}">
                <a16:creationId xmlns:a16="http://schemas.microsoft.com/office/drawing/2014/main" id="{E4097FF8-C2B7-ECA8-FC77-9CD73BA9F29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1"/>
            <a:ext cx="1765821" cy="1650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grpSp>
        <p:nvGrpSpPr>
          <p:cNvPr id="2" name="Group 2"/>
          <p:cNvGrpSpPr/>
          <p:nvPr/>
        </p:nvGrpSpPr>
        <p:grpSpPr>
          <a:xfrm>
            <a:off x="0" y="9258300"/>
            <a:ext cx="18288000" cy="1028700"/>
            <a:chOff x="0" y="0"/>
            <a:chExt cx="4816593" cy="270933"/>
          </a:xfrm>
        </p:grpSpPr>
        <p:sp>
          <p:nvSpPr>
            <p:cNvPr id="3" name="Freeform 3"/>
            <p:cNvSpPr/>
            <p:nvPr/>
          </p:nvSpPr>
          <p:spPr>
            <a:xfrm>
              <a:off x="0" y="0"/>
              <a:ext cx="4816592" cy="270933"/>
            </a:xfrm>
            <a:custGeom>
              <a:avLst/>
              <a:gdLst/>
              <a:ahLst/>
              <a:cxnLst/>
              <a:rect l="l" t="t" r="r" b="b"/>
              <a:pathLst>
                <a:path w="4816592" h="270933">
                  <a:moveTo>
                    <a:pt x="0" y="0"/>
                  </a:moveTo>
                  <a:lnTo>
                    <a:pt x="4816592" y="0"/>
                  </a:lnTo>
                  <a:lnTo>
                    <a:pt x="4816592" y="270933"/>
                  </a:lnTo>
                  <a:lnTo>
                    <a:pt x="0" y="270933"/>
                  </a:lnTo>
                  <a:close/>
                </a:path>
              </a:pathLst>
            </a:custGeom>
            <a:solidFill>
              <a:srgbClr val="4D761E"/>
            </a:solidFill>
          </p:spPr>
        </p:sp>
        <p:sp>
          <p:nvSpPr>
            <p:cNvPr id="4" name="TextBox 4"/>
            <p:cNvSpPr txBox="1"/>
            <p:nvPr/>
          </p:nvSpPr>
          <p:spPr>
            <a:xfrm>
              <a:off x="0" y="-38100"/>
              <a:ext cx="4816593" cy="309033"/>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 y="2658074"/>
            <a:ext cx="7708600" cy="7049865"/>
          </a:xfrm>
          <a:custGeom>
            <a:avLst/>
            <a:gdLst/>
            <a:ahLst/>
            <a:cxnLst/>
            <a:rect l="l" t="t" r="r" b="b"/>
            <a:pathLst>
              <a:path w="7708600" h="7049865">
                <a:moveTo>
                  <a:pt x="0" y="0"/>
                </a:moveTo>
                <a:lnTo>
                  <a:pt x="7708600" y="0"/>
                </a:lnTo>
                <a:lnTo>
                  <a:pt x="7708600" y="7049865"/>
                </a:lnTo>
                <a:lnTo>
                  <a:pt x="0" y="70498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304800" y="485775"/>
            <a:ext cx="17347900" cy="1137940"/>
          </a:xfrm>
          <a:prstGeom prst="rect">
            <a:avLst/>
          </a:prstGeom>
        </p:spPr>
        <p:txBody>
          <a:bodyPr wrap="square" lIns="0" tIns="0" rIns="0" bIns="0" rtlCol="0" anchor="t">
            <a:spAutoFit/>
          </a:bodyPr>
          <a:lstStyle/>
          <a:p>
            <a:pPr algn="ctr">
              <a:lnSpc>
                <a:spcPts val="8645"/>
              </a:lnSpc>
            </a:pPr>
            <a:r>
              <a:rPr lang="en-US" sz="8079" dirty="0">
                <a:solidFill>
                  <a:srgbClr val="000000"/>
                </a:solidFill>
                <a:latin typeface="League Spartan"/>
                <a:ea typeface="League Spartan"/>
                <a:cs typeface="League Spartan"/>
                <a:sym typeface="League Spartan"/>
              </a:rPr>
              <a:t>PROBLEM STATEMENT</a:t>
            </a:r>
          </a:p>
        </p:txBody>
      </p:sp>
      <p:sp>
        <p:nvSpPr>
          <p:cNvPr id="7" name="TextBox 7"/>
          <p:cNvSpPr txBox="1"/>
          <p:nvPr/>
        </p:nvSpPr>
        <p:spPr>
          <a:xfrm>
            <a:off x="7801456" y="2891141"/>
            <a:ext cx="10363200" cy="5226239"/>
          </a:xfrm>
          <a:prstGeom prst="rect">
            <a:avLst/>
          </a:prstGeom>
        </p:spPr>
        <p:txBody>
          <a:bodyPr wrap="square" lIns="0" tIns="0" rIns="0" bIns="0" rtlCol="0" anchor="t">
            <a:spAutoFit/>
          </a:bodyPr>
          <a:lstStyle/>
          <a:p>
            <a:pPr>
              <a:lnSpc>
                <a:spcPts val="3738"/>
              </a:lnSpc>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Many women lack access to formal banking and finance tools. Financial literacy is low, especially in rural areas. Language, tech skills, and trust gaps create barriers. Existing systems aren’t designed for women users.</a:t>
            </a:r>
          </a:p>
          <a:p>
            <a:pPr>
              <a:lnSpc>
                <a:spcPts val="3738"/>
              </a:lnSpc>
            </a:pPr>
            <a:endPar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a:lnSpc>
                <a:spcPts val="3738"/>
              </a:lnSpc>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Financial tools exist — but they speak a language many women can’t access. It's time to bridge that gap with empathy, AI, and inclusion.</a:t>
            </a:r>
          </a:p>
          <a:p>
            <a:pPr>
              <a:lnSpc>
                <a:spcPts val="3738"/>
              </a:lnSpc>
            </a:pPr>
            <a:endParaRPr lang="en-US" sz="3494" dirty="0">
              <a:solidFill>
                <a:srgbClr val="000000"/>
              </a:solidFill>
              <a:latin typeface="Poppins"/>
              <a:ea typeface="Poppins"/>
              <a:cs typeface="Poppins"/>
              <a:sym typeface="Poppins"/>
            </a:endParaRPr>
          </a:p>
        </p:txBody>
      </p:sp>
      <p:sp>
        <p:nvSpPr>
          <p:cNvPr id="8" name="Freeform 8"/>
          <p:cNvSpPr/>
          <p:nvPr/>
        </p:nvSpPr>
        <p:spPr>
          <a:xfrm>
            <a:off x="1143000" y="273806"/>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pic>
        <p:nvPicPr>
          <p:cNvPr id="9" name="Picture 8">
            <a:extLst>
              <a:ext uri="{FF2B5EF4-FFF2-40B4-BE49-F238E27FC236}">
                <a16:creationId xmlns:a16="http://schemas.microsoft.com/office/drawing/2014/main" id="{D8755044-B3A6-FB9C-CDFF-82672D1A6B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12670"/>
            <a:ext cx="1765821" cy="16509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grpSp>
        <p:nvGrpSpPr>
          <p:cNvPr id="2" name="Group 2"/>
          <p:cNvGrpSpPr/>
          <p:nvPr/>
        </p:nvGrpSpPr>
        <p:grpSpPr>
          <a:xfrm>
            <a:off x="0" y="9529623"/>
            <a:ext cx="18288000" cy="757377"/>
            <a:chOff x="0" y="0"/>
            <a:chExt cx="4816593" cy="199474"/>
          </a:xfrm>
        </p:grpSpPr>
        <p:sp>
          <p:nvSpPr>
            <p:cNvPr id="3" name="Freeform 3"/>
            <p:cNvSpPr/>
            <p:nvPr/>
          </p:nvSpPr>
          <p:spPr>
            <a:xfrm>
              <a:off x="0" y="0"/>
              <a:ext cx="4816592" cy="199474"/>
            </a:xfrm>
            <a:custGeom>
              <a:avLst/>
              <a:gdLst/>
              <a:ahLst/>
              <a:cxnLst/>
              <a:rect l="l" t="t" r="r" b="b"/>
              <a:pathLst>
                <a:path w="4816592" h="199474">
                  <a:moveTo>
                    <a:pt x="0" y="0"/>
                  </a:moveTo>
                  <a:lnTo>
                    <a:pt x="4816592" y="0"/>
                  </a:lnTo>
                  <a:lnTo>
                    <a:pt x="4816592" y="199474"/>
                  </a:lnTo>
                  <a:lnTo>
                    <a:pt x="0" y="199474"/>
                  </a:lnTo>
                  <a:close/>
                </a:path>
              </a:pathLst>
            </a:custGeom>
            <a:solidFill>
              <a:srgbClr val="FB8500"/>
            </a:solidFill>
          </p:spPr>
        </p:sp>
        <p:sp>
          <p:nvSpPr>
            <p:cNvPr id="4" name="TextBox 4"/>
            <p:cNvSpPr txBox="1"/>
            <p:nvPr/>
          </p:nvSpPr>
          <p:spPr>
            <a:xfrm>
              <a:off x="0" y="-38100"/>
              <a:ext cx="4816593" cy="237574"/>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30480" y="2671884"/>
            <a:ext cx="6365631" cy="7555388"/>
          </a:xfrm>
          <a:custGeom>
            <a:avLst/>
            <a:gdLst/>
            <a:ahLst/>
            <a:cxnLst/>
            <a:rect l="l" t="t" r="r" b="b"/>
            <a:pathLst>
              <a:path w="7696812" h="8063327">
                <a:moveTo>
                  <a:pt x="0" y="0"/>
                </a:moveTo>
                <a:lnTo>
                  <a:pt x="7696812" y="0"/>
                </a:lnTo>
                <a:lnTo>
                  <a:pt x="7696812" y="8063327"/>
                </a:lnTo>
                <a:lnTo>
                  <a:pt x="0" y="80633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2590800" y="380764"/>
            <a:ext cx="13773152" cy="1137940"/>
          </a:xfrm>
          <a:prstGeom prst="rect">
            <a:avLst/>
          </a:prstGeom>
        </p:spPr>
        <p:txBody>
          <a:bodyPr wrap="square" lIns="0" tIns="0" rIns="0" bIns="0" rtlCol="0" anchor="t">
            <a:spAutoFit/>
          </a:bodyPr>
          <a:lstStyle/>
          <a:p>
            <a:pPr algn="ctr">
              <a:lnSpc>
                <a:spcPts val="8645"/>
              </a:lnSpc>
            </a:pPr>
            <a:r>
              <a:rPr lang="en-US" sz="8079" dirty="0">
                <a:solidFill>
                  <a:srgbClr val="000000"/>
                </a:solidFill>
                <a:latin typeface="League Spartan"/>
                <a:ea typeface="League Spartan"/>
                <a:cs typeface="League Spartan"/>
                <a:sym typeface="League Spartan"/>
              </a:rPr>
              <a:t>EXISTING SOLUTIONS</a:t>
            </a:r>
          </a:p>
        </p:txBody>
      </p:sp>
      <p:sp>
        <p:nvSpPr>
          <p:cNvPr id="7" name="TextBox 7"/>
          <p:cNvSpPr txBox="1"/>
          <p:nvPr/>
        </p:nvSpPr>
        <p:spPr>
          <a:xfrm>
            <a:off x="-169932" y="1511084"/>
            <a:ext cx="17983200" cy="955839"/>
          </a:xfrm>
          <a:prstGeom prst="rect">
            <a:avLst/>
          </a:prstGeom>
        </p:spPr>
        <p:txBody>
          <a:bodyPr wrap="square" lIns="0" tIns="0" rIns="0" bIns="0" rtlCol="0" anchor="t">
            <a:spAutoFit/>
          </a:bodyPr>
          <a:lstStyle/>
          <a:p>
            <a:pPr marL="0" lvl="0" indent="0" algn="ctr">
              <a:lnSpc>
                <a:spcPts val="3738"/>
              </a:lnSpc>
              <a:spcBef>
                <a:spcPct val="0"/>
              </a:spcBef>
            </a:pPr>
            <a:r>
              <a:rPr lang="en-US" sz="3494" dirty="0">
                <a:solidFill>
                  <a:srgbClr val="000000"/>
                </a:solidFill>
                <a:latin typeface="Poppins"/>
                <a:ea typeface="Poppins"/>
                <a:cs typeface="Poppins"/>
                <a:sym typeface="Poppins"/>
              </a:rPr>
              <a:t>F</a:t>
            </a:r>
            <a:r>
              <a:rPr lang="en-US" sz="3494" u="none" strike="noStrike" dirty="0">
                <a:solidFill>
                  <a:srgbClr val="000000"/>
                </a:solidFill>
                <a:latin typeface="Poppins"/>
                <a:ea typeface="Poppins"/>
                <a:cs typeface="Poppins"/>
                <a:sym typeface="Poppins"/>
              </a:rPr>
              <a:t>inancial independence is empowering, and I am dedicated to growing my wealth through smart investments and strategic saving.</a:t>
            </a:r>
          </a:p>
        </p:txBody>
      </p:sp>
      <p:sp>
        <p:nvSpPr>
          <p:cNvPr id="9" name="TextBox 8">
            <a:extLst>
              <a:ext uri="{FF2B5EF4-FFF2-40B4-BE49-F238E27FC236}">
                <a16:creationId xmlns:a16="http://schemas.microsoft.com/office/drawing/2014/main" id="{8E112286-FD76-7BAC-AC32-E7522AC4A069}"/>
              </a:ext>
            </a:extLst>
          </p:cNvPr>
          <p:cNvSpPr txBox="1"/>
          <p:nvPr/>
        </p:nvSpPr>
        <p:spPr>
          <a:xfrm>
            <a:off x="6324600" y="2739232"/>
            <a:ext cx="11075479" cy="6186309"/>
          </a:xfrm>
          <a:prstGeom prst="rect">
            <a:avLst/>
          </a:prstGeom>
          <a:noFill/>
        </p:spPr>
        <p:txBody>
          <a:bodyPr wrap="square" rtlCol="0">
            <a:spAutoFit/>
          </a:bodyPr>
          <a:lstStyle/>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AI-Powered Financial Advisor for Rural India.</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Grameen Foundation's Digital Connections</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Axiata Group </a:t>
            </a:r>
            <a:r>
              <a:rPr lang="en-US" sz="3600"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Berhad's</a:t>
            </a: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 Digital Banking Services</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BBVA Microfinance Foundation's Financial Education</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Virtual Remittance Gateway's Mobile Wallets</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Banking Reserves and Plans for Homemakers</a:t>
            </a: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NGO’S Funding for </a:t>
            </a:r>
            <a:r>
              <a:rPr lang="en-US" sz="3600" dirty="0" err="1">
                <a:effectLst>
                  <a:outerShdw blurRad="38100" dist="38100" dir="2700000" algn="tl">
                    <a:srgbClr val="000000">
                      <a:alpha val="43137"/>
                    </a:srgbClr>
                  </a:outerShdw>
                </a:effectLst>
                <a:latin typeface="Poppins" panose="00000500000000000000" pitchFamily="2" charset="0"/>
                <a:cs typeface="Poppins" panose="00000500000000000000" pitchFamily="2" charset="0"/>
              </a:rPr>
              <a:t>Narisena</a:t>
            </a:r>
            <a:endPar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p>
            <a:pPr marL="571500" indent="-571500">
              <a:buFont typeface="Wingdings" panose="05000000000000000000" pitchFamily="2" charset="2"/>
              <a:buChar char="q"/>
            </a:pPr>
            <a:r>
              <a:rPr lang="en-US" sz="3600"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Microfinance – Limited reach and no tech integration.</a:t>
            </a:r>
          </a:p>
        </p:txBody>
      </p:sp>
      <p:pic>
        <p:nvPicPr>
          <p:cNvPr id="8" name="Picture 7">
            <a:extLst>
              <a:ext uri="{FF2B5EF4-FFF2-40B4-BE49-F238E27FC236}">
                <a16:creationId xmlns:a16="http://schemas.microsoft.com/office/drawing/2014/main" id="{1AA4B76B-1A9E-C499-5982-51B9B50FA6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522174" y="1"/>
            <a:ext cx="1765821" cy="13614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a:extLst>
            <a:ext uri="{FF2B5EF4-FFF2-40B4-BE49-F238E27FC236}">
              <a16:creationId xmlns:a16="http://schemas.microsoft.com/office/drawing/2014/main" id="{FA59D13A-E99D-5CE1-6C4C-EADCB02E68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F36D2A9-BA66-DD79-0D76-2117F60D34E5}"/>
              </a:ext>
            </a:extLst>
          </p:cNvPr>
          <p:cNvGrpSpPr/>
          <p:nvPr/>
        </p:nvGrpSpPr>
        <p:grpSpPr>
          <a:xfrm>
            <a:off x="0" y="9755713"/>
            <a:ext cx="18288000" cy="531287"/>
            <a:chOff x="0" y="0"/>
            <a:chExt cx="4816593" cy="139928"/>
          </a:xfrm>
        </p:grpSpPr>
        <p:sp>
          <p:nvSpPr>
            <p:cNvPr id="3" name="Freeform 3">
              <a:extLst>
                <a:ext uri="{FF2B5EF4-FFF2-40B4-BE49-F238E27FC236}">
                  <a16:creationId xmlns:a16="http://schemas.microsoft.com/office/drawing/2014/main" id="{AFC90A8F-3F1D-F397-7950-33CDA0D0F2FA}"/>
                </a:ext>
              </a:extLst>
            </p:cNvPr>
            <p:cNvSpPr/>
            <p:nvPr/>
          </p:nvSpPr>
          <p:spPr>
            <a:xfrm>
              <a:off x="0" y="0"/>
              <a:ext cx="4816592" cy="139928"/>
            </a:xfrm>
            <a:custGeom>
              <a:avLst/>
              <a:gdLst/>
              <a:ahLst/>
              <a:cxnLst/>
              <a:rect l="l" t="t" r="r" b="b"/>
              <a:pathLst>
                <a:path w="4816592" h="139928">
                  <a:moveTo>
                    <a:pt x="0" y="0"/>
                  </a:moveTo>
                  <a:lnTo>
                    <a:pt x="4816592" y="0"/>
                  </a:lnTo>
                  <a:lnTo>
                    <a:pt x="4816592" y="139928"/>
                  </a:lnTo>
                  <a:lnTo>
                    <a:pt x="0" y="139928"/>
                  </a:lnTo>
                  <a:close/>
                </a:path>
              </a:pathLst>
            </a:custGeom>
            <a:solidFill>
              <a:srgbClr val="023047"/>
            </a:solidFill>
          </p:spPr>
        </p:sp>
        <p:sp>
          <p:nvSpPr>
            <p:cNvPr id="4" name="TextBox 4">
              <a:extLst>
                <a:ext uri="{FF2B5EF4-FFF2-40B4-BE49-F238E27FC236}">
                  <a16:creationId xmlns:a16="http://schemas.microsoft.com/office/drawing/2014/main" id="{DAE331E6-B4D9-9949-CDFE-BD2763ED5E3C}"/>
                </a:ext>
              </a:extLst>
            </p:cNvPr>
            <p:cNvSpPr txBox="1"/>
            <p:nvPr/>
          </p:nvSpPr>
          <p:spPr>
            <a:xfrm>
              <a:off x="0" y="-38100"/>
              <a:ext cx="4816593" cy="178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35CEDC02-77F3-277F-54BC-2D56F632F258}"/>
              </a:ext>
            </a:extLst>
          </p:cNvPr>
          <p:cNvSpPr/>
          <p:nvPr/>
        </p:nvSpPr>
        <p:spPr>
          <a:xfrm>
            <a:off x="200062" y="3011303"/>
            <a:ext cx="6092861" cy="7161397"/>
          </a:xfrm>
          <a:custGeom>
            <a:avLst/>
            <a:gdLst/>
            <a:ahLst/>
            <a:cxnLst/>
            <a:rect l="l" t="t" r="r" b="b"/>
            <a:pathLst>
              <a:path w="6204186" h="7275697">
                <a:moveTo>
                  <a:pt x="0" y="0"/>
                </a:moveTo>
                <a:lnTo>
                  <a:pt x="6204186" y="0"/>
                </a:lnTo>
                <a:lnTo>
                  <a:pt x="6204186" y="7275697"/>
                </a:lnTo>
                <a:lnTo>
                  <a:pt x="0" y="72756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a:extLst>
              <a:ext uri="{FF2B5EF4-FFF2-40B4-BE49-F238E27FC236}">
                <a16:creationId xmlns:a16="http://schemas.microsoft.com/office/drawing/2014/main" id="{CA6121FF-7B3B-FB0D-032A-24CA74CF6316}"/>
              </a:ext>
            </a:extLst>
          </p:cNvPr>
          <p:cNvSpPr txBox="1"/>
          <p:nvPr/>
        </p:nvSpPr>
        <p:spPr>
          <a:xfrm>
            <a:off x="2955963" y="266700"/>
            <a:ext cx="13198437" cy="1137940"/>
          </a:xfrm>
          <a:prstGeom prst="rect">
            <a:avLst/>
          </a:prstGeom>
        </p:spPr>
        <p:txBody>
          <a:bodyPr wrap="square" lIns="0" tIns="0" rIns="0" bIns="0" rtlCol="0" anchor="t">
            <a:spAutoFit/>
          </a:bodyPr>
          <a:lstStyle/>
          <a:p>
            <a:pPr algn="ctr">
              <a:lnSpc>
                <a:spcPts val="8645"/>
              </a:lnSpc>
            </a:pPr>
            <a:r>
              <a:rPr lang="en-US" sz="8079" dirty="0">
                <a:solidFill>
                  <a:srgbClr val="000000"/>
                </a:solidFill>
                <a:latin typeface="League Spartan"/>
                <a:ea typeface="League Spartan"/>
                <a:cs typeface="League Spartan"/>
                <a:sym typeface="League Spartan"/>
              </a:rPr>
              <a:t>PROPOSED SOLUTION</a:t>
            </a:r>
          </a:p>
        </p:txBody>
      </p:sp>
      <p:sp>
        <p:nvSpPr>
          <p:cNvPr id="7" name="TextBox 7">
            <a:extLst>
              <a:ext uri="{FF2B5EF4-FFF2-40B4-BE49-F238E27FC236}">
                <a16:creationId xmlns:a16="http://schemas.microsoft.com/office/drawing/2014/main" id="{5BF54830-038E-53B8-59F2-66D10A6579F8}"/>
              </a:ext>
            </a:extLst>
          </p:cNvPr>
          <p:cNvSpPr txBox="1"/>
          <p:nvPr/>
        </p:nvSpPr>
        <p:spPr>
          <a:xfrm>
            <a:off x="6400799" y="1214913"/>
            <a:ext cx="11995077" cy="8540800"/>
          </a:xfrm>
          <a:prstGeom prst="rect">
            <a:avLst/>
          </a:prstGeom>
        </p:spPr>
        <p:txBody>
          <a:bodyPr wrap="square" lIns="0" tIns="0" rIns="0" bIns="0" rtlCol="0" anchor="t">
            <a:spAutoFit/>
          </a:bodyPr>
          <a:lstStyle/>
          <a:p>
            <a:pPr lvl="0">
              <a:lnSpc>
                <a:spcPts val="3738"/>
              </a:lnSpc>
              <a:spcBef>
                <a:spcPct val="0"/>
              </a:spcBef>
            </a:pPr>
            <a:r>
              <a:rPr lang="en-US" sz="3600" dirty="0">
                <a:solidFill>
                  <a:srgbClr val="000000"/>
                </a:solidFill>
                <a:latin typeface="Poppins"/>
                <a:ea typeface="Poppins"/>
                <a:cs typeface="Poppins"/>
                <a:sym typeface="Poppins"/>
              </a:rPr>
              <a:t>     👉 </a:t>
            </a:r>
            <a:r>
              <a:rPr lang="en-US" sz="2800" b="1" u="sng"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How our Solution Differs from the existing ones??</a:t>
            </a:r>
          </a:p>
          <a:p>
            <a:pPr lvl="0">
              <a:lnSpc>
                <a:spcPts val="3738"/>
              </a:lnSpc>
              <a:spcBef>
                <a:spcPct val="0"/>
              </a:spcBef>
            </a:pPr>
            <a:endParaRPr lang="en-US" sz="28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AI-based web application for financial literacy and guidance. (Our Project </a:t>
            </a:r>
            <a:r>
              <a:rPr lang="en-US" sz="3200" dirty="0" err="1">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BudgetIQ</a:t>
            </a:r>
            <a:r>
              <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a:t>
            </a:r>
          </a:p>
          <a:p>
            <a:pPr marL="457200" lvl="0" indent="-457200">
              <a:lnSpc>
                <a:spcPts val="3738"/>
              </a:lnSpc>
              <a:spcBef>
                <a:spcPct val="0"/>
              </a:spcBef>
              <a:buFont typeface="Wingdings" panose="05000000000000000000" pitchFamily="2" charset="2"/>
              <a:buChar char="q"/>
            </a:pPr>
            <a:endPar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Chatbot (Alpha AI) to assist with savings, budgeting, and credit.</a:t>
            </a:r>
          </a:p>
          <a:p>
            <a:pPr marL="457200" lvl="0" indent="-457200">
              <a:lnSpc>
                <a:spcPts val="3738"/>
              </a:lnSpc>
              <a:spcBef>
                <a:spcPct val="0"/>
              </a:spcBef>
              <a:buFont typeface="Wingdings" panose="05000000000000000000" pitchFamily="2" charset="2"/>
              <a:buChar char="q"/>
            </a:pPr>
            <a:endPar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Voice and local language support for easy access.</a:t>
            </a:r>
          </a:p>
          <a:p>
            <a:pPr marL="457200" lvl="0" indent="-457200">
              <a:lnSpc>
                <a:spcPts val="3738"/>
              </a:lnSpc>
              <a:spcBef>
                <a:spcPct val="0"/>
              </a:spcBef>
              <a:buFont typeface="Wingdings" panose="05000000000000000000" pitchFamily="2" charset="2"/>
              <a:buChar char="q"/>
            </a:pPr>
            <a:endPar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Connects with UPI, digital wallets, and microfinance options.</a:t>
            </a:r>
          </a:p>
          <a:p>
            <a:pPr marL="457200" lvl="0" indent="-457200">
              <a:lnSpc>
                <a:spcPts val="3738"/>
              </a:lnSpc>
              <a:spcBef>
                <a:spcPct val="0"/>
              </a:spcBef>
              <a:buFont typeface="Wingdings" panose="05000000000000000000" pitchFamily="2" charset="2"/>
              <a:buChar char="q"/>
            </a:pPr>
            <a:endParaRPr lang="en-US" sz="3200"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Analytical Dashboard to enhance your budgets visually.</a:t>
            </a:r>
          </a:p>
          <a:p>
            <a:pPr lvl="0">
              <a:lnSpc>
                <a:spcPts val="3738"/>
              </a:lnSpc>
              <a:spcBef>
                <a:spcPct val="0"/>
              </a:spcBef>
            </a:pPr>
            <a:endParaRPr lang="en-US" sz="32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a:p>
            <a:pPr marL="457200" lvl="0" indent="-457200">
              <a:lnSpc>
                <a:spcPts val="3738"/>
              </a:lnSpc>
              <a:spcBef>
                <a:spcPct val="0"/>
              </a:spcBef>
              <a:buFont typeface="Wingdings" panose="05000000000000000000" pitchFamily="2" charset="2"/>
              <a:buChar char="q"/>
            </a:pPr>
            <a:r>
              <a:rPr lang="en-US" sz="32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Delta(Our AI predictive bot) to Predict and analyze unexpected events that consumes </a:t>
            </a:r>
            <a:r>
              <a:rPr lang="en-US" sz="36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your </a:t>
            </a:r>
            <a:r>
              <a:rPr lang="en-US" sz="3600" u="none" strike="noStrike" dirty="0" err="1">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monthy</a:t>
            </a:r>
            <a:r>
              <a:rPr lang="en-US" sz="36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 </a:t>
            </a:r>
            <a:r>
              <a:rPr lang="en-US" sz="32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budget. (</a:t>
            </a:r>
            <a:r>
              <a:rPr lang="en-US" sz="3200" u="none" strike="noStrike" dirty="0" err="1">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Eg</a:t>
            </a:r>
            <a:r>
              <a:rPr lang="en-US" sz="32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rPr>
              <a:t>: Hospital &amp; Medication) </a:t>
            </a:r>
            <a:endParaRPr lang="en-US" sz="3600" u="none" strike="noStrike" dirty="0">
              <a:solidFill>
                <a:srgbClr val="000000"/>
              </a:solidFill>
              <a:effectLst>
                <a:outerShdw blurRad="38100" dist="38100" dir="2700000" algn="tl">
                  <a:srgbClr val="000000">
                    <a:alpha val="43137"/>
                  </a:srgbClr>
                </a:outerShdw>
              </a:effectLst>
              <a:latin typeface="Poppins" panose="00000500000000000000" pitchFamily="2" charset="0"/>
              <a:ea typeface="Microsoft Sans Serif" panose="020B0604020202020204" pitchFamily="34" charset="0"/>
              <a:cs typeface="Poppins" panose="00000500000000000000" pitchFamily="2" charset="0"/>
              <a:sym typeface="Poppins"/>
            </a:endParaRPr>
          </a:p>
        </p:txBody>
      </p:sp>
      <p:sp>
        <p:nvSpPr>
          <p:cNvPr id="8" name="Freeform 8">
            <a:extLst>
              <a:ext uri="{FF2B5EF4-FFF2-40B4-BE49-F238E27FC236}">
                <a16:creationId xmlns:a16="http://schemas.microsoft.com/office/drawing/2014/main" id="{1C71D59B-9CFB-6999-6224-E4823793FE98}"/>
              </a:ext>
            </a:extLst>
          </p:cNvPr>
          <p:cNvSpPr/>
          <p:nvPr/>
        </p:nvSpPr>
        <p:spPr>
          <a:xfrm>
            <a:off x="2133600" y="1214913"/>
            <a:ext cx="1765821" cy="1805207"/>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pic>
        <p:nvPicPr>
          <p:cNvPr id="9" name="Picture 8">
            <a:extLst>
              <a:ext uri="{FF2B5EF4-FFF2-40B4-BE49-F238E27FC236}">
                <a16:creationId xmlns:a16="http://schemas.microsoft.com/office/drawing/2014/main" id="{0C35AFC9-E324-17E4-2A66-C610177869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0" y="1"/>
            <a:ext cx="1523995" cy="1424873"/>
          </a:xfrm>
          <a:prstGeom prst="rect">
            <a:avLst/>
          </a:prstGeom>
        </p:spPr>
      </p:pic>
    </p:spTree>
    <p:extLst>
      <p:ext uri="{BB962C8B-B14F-4D97-AF65-F5344CB8AC3E}">
        <p14:creationId xmlns:p14="http://schemas.microsoft.com/office/powerpoint/2010/main" val="1341043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755713"/>
            <a:ext cx="18288000" cy="531287"/>
            <a:chOff x="0" y="0"/>
            <a:chExt cx="4816593" cy="139928"/>
          </a:xfrm>
        </p:grpSpPr>
        <p:sp>
          <p:nvSpPr>
            <p:cNvPr id="3" name="Freeform 3"/>
            <p:cNvSpPr/>
            <p:nvPr/>
          </p:nvSpPr>
          <p:spPr>
            <a:xfrm>
              <a:off x="0" y="0"/>
              <a:ext cx="4816592" cy="139928"/>
            </a:xfrm>
            <a:custGeom>
              <a:avLst/>
              <a:gdLst/>
              <a:ahLst/>
              <a:cxnLst/>
              <a:rect l="l" t="t" r="r" b="b"/>
              <a:pathLst>
                <a:path w="4816592" h="139928">
                  <a:moveTo>
                    <a:pt x="0" y="0"/>
                  </a:moveTo>
                  <a:lnTo>
                    <a:pt x="4816592" y="0"/>
                  </a:lnTo>
                  <a:lnTo>
                    <a:pt x="4816592" y="139928"/>
                  </a:lnTo>
                  <a:lnTo>
                    <a:pt x="0" y="139928"/>
                  </a:lnTo>
                  <a:close/>
                </a:path>
              </a:pathLst>
            </a:custGeom>
            <a:solidFill>
              <a:srgbClr val="023047"/>
            </a:solidFill>
          </p:spPr>
        </p:sp>
        <p:sp>
          <p:nvSpPr>
            <p:cNvPr id="4" name="TextBox 4"/>
            <p:cNvSpPr txBox="1"/>
            <p:nvPr/>
          </p:nvSpPr>
          <p:spPr>
            <a:xfrm>
              <a:off x="0" y="-38100"/>
              <a:ext cx="4816593" cy="17802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65224" y="3011303"/>
            <a:ext cx="6204186" cy="7275697"/>
          </a:xfrm>
          <a:custGeom>
            <a:avLst/>
            <a:gdLst/>
            <a:ahLst/>
            <a:cxnLst/>
            <a:rect l="l" t="t" r="r" b="b"/>
            <a:pathLst>
              <a:path w="6204186" h="7275697">
                <a:moveTo>
                  <a:pt x="0" y="0"/>
                </a:moveTo>
                <a:lnTo>
                  <a:pt x="6204186" y="0"/>
                </a:lnTo>
                <a:lnTo>
                  <a:pt x="6204186" y="7275697"/>
                </a:lnTo>
                <a:lnTo>
                  <a:pt x="0" y="72756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7584681" y="2236540"/>
            <a:ext cx="9921837" cy="3343672"/>
          </a:xfrm>
          <a:prstGeom prst="rect">
            <a:avLst/>
          </a:prstGeom>
        </p:spPr>
        <p:txBody>
          <a:bodyPr lIns="0" tIns="0" rIns="0" bIns="0" rtlCol="0" anchor="t">
            <a:spAutoFit/>
          </a:bodyPr>
          <a:lstStyle/>
          <a:p>
            <a:pPr algn="ctr">
              <a:lnSpc>
                <a:spcPts val="8645"/>
              </a:lnSpc>
            </a:pPr>
            <a:r>
              <a:rPr lang="en-US" sz="8079" dirty="0">
                <a:solidFill>
                  <a:srgbClr val="000000"/>
                </a:solidFill>
                <a:latin typeface="League Spartan"/>
                <a:ea typeface="League Spartan"/>
                <a:cs typeface="League Spartan"/>
                <a:sym typeface="League Spartan"/>
              </a:rPr>
              <a:t>A woman needs to be in control of  her own finances.</a:t>
            </a:r>
          </a:p>
        </p:txBody>
      </p:sp>
      <p:sp>
        <p:nvSpPr>
          <p:cNvPr id="7" name="TextBox 7"/>
          <p:cNvSpPr txBox="1"/>
          <p:nvPr/>
        </p:nvSpPr>
        <p:spPr>
          <a:xfrm>
            <a:off x="9144000" y="6258161"/>
            <a:ext cx="7440793" cy="1904817"/>
          </a:xfrm>
          <a:prstGeom prst="rect">
            <a:avLst/>
          </a:prstGeom>
        </p:spPr>
        <p:txBody>
          <a:bodyPr wrap="square" lIns="0" tIns="0" rIns="0" bIns="0" rtlCol="0" anchor="t">
            <a:spAutoFit/>
          </a:bodyPr>
          <a:lstStyle/>
          <a:p>
            <a:pPr marL="0" lvl="0" indent="0" algn="ctr">
              <a:lnSpc>
                <a:spcPts val="3738"/>
              </a:lnSpc>
              <a:spcBef>
                <a:spcPct val="0"/>
              </a:spcBef>
            </a:pPr>
            <a:r>
              <a:rPr lang="en-US" sz="3494" u="none" strike="noStrike" dirty="0">
                <a:solidFill>
                  <a:srgbClr val="000000"/>
                </a:solidFill>
                <a:latin typeface="Poppins"/>
                <a:ea typeface="Poppins"/>
                <a:cs typeface="Poppins"/>
                <a:sym typeface="Poppins"/>
              </a:rPr>
              <a:t>Being in control of my financial well-being empowers me to make informed decisions and plan for a secure future.</a:t>
            </a:r>
          </a:p>
        </p:txBody>
      </p:sp>
      <p:sp>
        <p:nvSpPr>
          <p:cNvPr id="8" name="Freeform 8"/>
          <p:cNvSpPr/>
          <p:nvPr/>
        </p:nvSpPr>
        <p:spPr>
          <a:xfrm>
            <a:off x="1901496" y="1238686"/>
            <a:ext cx="1765821" cy="1805207"/>
          </a:xfrm>
          <a:custGeom>
            <a:avLst/>
            <a:gdLst/>
            <a:ahLst/>
            <a:cxnLst/>
            <a:rect l="l" t="t" r="r" b="b"/>
            <a:pathLst>
              <a:path w="1765821" h="1805207">
                <a:moveTo>
                  <a:pt x="0" y="0"/>
                </a:moveTo>
                <a:lnTo>
                  <a:pt x="1765821" y="0"/>
                </a:lnTo>
                <a:lnTo>
                  <a:pt x="1765821" y="1805208"/>
                </a:lnTo>
                <a:lnTo>
                  <a:pt x="0" y="18052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555829DF-F58C-94C6-102C-9C79E91BA2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476632" y="-13974"/>
            <a:ext cx="3819743" cy="1279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4"/>
        </a:solidFill>
        <a:effectLst/>
      </p:bgPr>
    </p:bg>
    <p:spTree>
      <p:nvGrpSpPr>
        <p:cNvPr id="1" name=""/>
        <p:cNvGrpSpPr/>
        <p:nvPr/>
      </p:nvGrpSpPr>
      <p:grpSpPr>
        <a:xfrm>
          <a:off x="0" y="0"/>
          <a:ext cx="0" cy="0"/>
          <a:chOff x="0" y="0"/>
          <a:chExt cx="0" cy="0"/>
        </a:xfrm>
      </p:grpSpPr>
      <p:grpSp>
        <p:nvGrpSpPr>
          <p:cNvPr id="2" name="Group 2"/>
          <p:cNvGrpSpPr/>
          <p:nvPr/>
        </p:nvGrpSpPr>
        <p:grpSpPr>
          <a:xfrm>
            <a:off x="0" y="8708582"/>
            <a:ext cx="18288000" cy="1616518"/>
            <a:chOff x="0" y="0"/>
            <a:chExt cx="4816593" cy="425749"/>
          </a:xfrm>
        </p:grpSpPr>
        <p:sp>
          <p:nvSpPr>
            <p:cNvPr id="3" name="Freeform 3"/>
            <p:cNvSpPr/>
            <p:nvPr/>
          </p:nvSpPr>
          <p:spPr>
            <a:xfrm>
              <a:off x="0" y="0"/>
              <a:ext cx="4816592" cy="425749"/>
            </a:xfrm>
            <a:custGeom>
              <a:avLst/>
              <a:gdLst/>
              <a:ahLst/>
              <a:cxnLst/>
              <a:rect l="l" t="t" r="r" b="b"/>
              <a:pathLst>
                <a:path w="4816592" h="425749">
                  <a:moveTo>
                    <a:pt x="0" y="0"/>
                  </a:moveTo>
                  <a:lnTo>
                    <a:pt x="4816592" y="0"/>
                  </a:lnTo>
                  <a:lnTo>
                    <a:pt x="4816592" y="425749"/>
                  </a:lnTo>
                  <a:lnTo>
                    <a:pt x="0" y="425749"/>
                  </a:lnTo>
                  <a:close/>
                </a:path>
              </a:pathLst>
            </a:custGeom>
            <a:solidFill>
              <a:srgbClr val="023047"/>
            </a:solidFill>
          </p:spPr>
        </p:sp>
        <p:sp>
          <p:nvSpPr>
            <p:cNvPr id="4" name="TextBox 4"/>
            <p:cNvSpPr txBox="1"/>
            <p:nvPr/>
          </p:nvSpPr>
          <p:spPr>
            <a:xfrm>
              <a:off x="0" y="-38100"/>
              <a:ext cx="4816593" cy="46384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434315" y="1547222"/>
            <a:ext cx="7885977" cy="7570734"/>
          </a:xfrm>
          <a:custGeom>
            <a:avLst/>
            <a:gdLst/>
            <a:ahLst/>
            <a:cxnLst/>
            <a:rect l="l" t="t" r="r" b="b"/>
            <a:pathLst>
              <a:path w="7829704" h="7174856">
                <a:moveTo>
                  <a:pt x="0" y="0"/>
                </a:moveTo>
                <a:lnTo>
                  <a:pt x="7829705" y="0"/>
                </a:lnTo>
                <a:lnTo>
                  <a:pt x="7829705" y="7174856"/>
                </a:lnTo>
                <a:lnTo>
                  <a:pt x="0" y="71748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6" name="TextBox 6"/>
          <p:cNvSpPr txBox="1"/>
          <p:nvPr/>
        </p:nvSpPr>
        <p:spPr>
          <a:xfrm>
            <a:off x="307895" y="1742509"/>
            <a:ext cx="9818525" cy="7124194"/>
          </a:xfrm>
          <a:prstGeom prst="rect">
            <a:avLst/>
          </a:prstGeom>
        </p:spPr>
        <p:txBody>
          <a:bodyPr wrap="square" lIns="0" tIns="0" rIns="0" bIns="0" rtlCol="0" anchor="t">
            <a:spAutoFit/>
          </a:bodyPr>
          <a:lstStyle/>
          <a:p>
            <a:pPr marL="457200" lvl="0" indent="-457200">
              <a:lnSpc>
                <a:spcPts val="3738"/>
              </a:lnSpc>
              <a:spcBef>
                <a:spcPct val="0"/>
              </a:spcBef>
              <a:buFont typeface="Wingdings" panose="05000000000000000000" pitchFamily="2" charset="2"/>
              <a:buChar char="q"/>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Uses existing AI and mobile tech. Can be built using open-source tools.</a:t>
            </a:r>
          </a:p>
          <a:p>
            <a:pPr marL="457200" lvl="0" indent="-457200">
              <a:lnSpc>
                <a:spcPts val="3738"/>
              </a:lnSpc>
              <a:spcBef>
                <a:spcPct val="0"/>
              </a:spcBef>
              <a:buFont typeface="Wingdings" panose="05000000000000000000" pitchFamily="2" charset="2"/>
              <a:buChar char="q"/>
            </a:pPr>
            <a:endPar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457200" lvl="0" indent="-457200">
              <a:lnSpc>
                <a:spcPts val="3738"/>
              </a:lnSpc>
              <a:spcBef>
                <a:spcPct val="0"/>
              </a:spcBef>
              <a:buFont typeface="Wingdings" panose="05000000000000000000" pitchFamily="2" charset="2"/>
              <a:buChar char="q"/>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Low-cost, scalable, and smartphone-friendly. Strong scope for partnerships with banks, NGOs, and govt.</a:t>
            </a:r>
          </a:p>
          <a:p>
            <a:pPr marL="457200" lvl="0" indent="-457200">
              <a:lnSpc>
                <a:spcPts val="3738"/>
              </a:lnSpc>
              <a:spcBef>
                <a:spcPct val="0"/>
              </a:spcBef>
              <a:buFont typeface="Wingdings" panose="05000000000000000000" pitchFamily="2" charset="2"/>
              <a:buChar char="q"/>
            </a:pPr>
            <a:endParaRPr lang="en-US" sz="3494" u="none" strike="noStrike"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457200" lvl="0" indent="-457200">
              <a:lnSpc>
                <a:spcPts val="3738"/>
              </a:lnSpc>
              <a:spcBef>
                <a:spcPct val="0"/>
              </a:spcBef>
              <a:buFont typeface="Wingdings" panose="05000000000000000000" pitchFamily="2" charset="2"/>
              <a:buChar char="q"/>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Built using existing, affordable AI and web technologies. </a:t>
            </a:r>
          </a:p>
          <a:p>
            <a:pPr marL="457200" lvl="0" indent="-457200">
              <a:lnSpc>
                <a:spcPts val="3738"/>
              </a:lnSpc>
              <a:spcBef>
                <a:spcPct val="0"/>
              </a:spcBef>
              <a:buFont typeface="Wingdings" panose="05000000000000000000" pitchFamily="2" charset="2"/>
              <a:buChar char="q"/>
            </a:pPr>
            <a:endPar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457200" lvl="0" indent="-457200">
              <a:lnSpc>
                <a:spcPts val="3738"/>
              </a:lnSpc>
              <a:spcBef>
                <a:spcPct val="0"/>
              </a:spcBef>
              <a:buFont typeface="Wingdings" panose="05000000000000000000" pitchFamily="2" charset="2"/>
              <a:buChar char="q"/>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Works on low-end smartphones with offline support. </a:t>
            </a:r>
          </a:p>
          <a:p>
            <a:pPr lvl="0">
              <a:lnSpc>
                <a:spcPts val="3738"/>
              </a:lnSpc>
              <a:spcBef>
                <a:spcPct val="0"/>
              </a:spcBef>
            </a:pPr>
            <a:endPar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endParaRPr>
          </a:p>
          <a:p>
            <a:pPr marL="457200" lvl="0" indent="-457200">
              <a:lnSpc>
                <a:spcPts val="3738"/>
              </a:lnSpc>
              <a:spcBef>
                <a:spcPct val="0"/>
              </a:spcBef>
              <a:buFont typeface="Wingdings" panose="05000000000000000000" pitchFamily="2" charset="2"/>
              <a:buChar char="q"/>
            </a:pPr>
            <a:r>
              <a:rPr lang="en-US" sz="3494" dirty="0">
                <a:solidFill>
                  <a:srgbClr val="000000"/>
                </a:solidFill>
                <a:effectLst>
                  <a:outerShdw blurRad="38100" dist="38100" dir="2700000" algn="tl">
                    <a:srgbClr val="000000">
                      <a:alpha val="43137"/>
                    </a:srgbClr>
                  </a:outerShdw>
                </a:effectLst>
                <a:latin typeface="Poppins"/>
                <a:ea typeface="Poppins"/>
                <a:cs typeface="Poppins"/>
                <a:sym typeface="Poppins"/>
              </a:rPr>
              <a:t>Easy to scale through cloud platforms.</a:t>
            </a:r>
          </a:p>
          <a:p>
            <a:pPr marL="457200" lvl="0" indent="-457200">
              <a:lnSpc>
                <a:spcPts val="3738"/>
              </a:lnSpc>
              <a:spcBef>
                <a:spcPct val="0"/>
              </a:spcBef>
              <a:buFont typeface="Wingdings" panose="05000000000000000000" pitchFamily="2" charset="2"/>
              <a:buChar char="q"/>
            </a:pPr>
            <a:endParaRPr lang="en-US" sz="3494" dirty="0">
              <a:solidFill>
                <a:srgbClr val="000000"/>
              </a:solidFill>
              <a:latin typeface="Poppins"/>
              <a:ea typeface="Poppins"/>
              <a:cs typeface="Poppins"/>
              <a:sym typeface="Poppins"/>
            </a:endParaRPr>
          </a:p>
        </p:txBody>
      </p:sp>
      <p:sp>
        <p:nvSpPr>
          <p:cNvPr id="8" name="Freeform 8"/>
          <p:cNvSpPr/>
          <p:nvPr/>
        </p:nvSpPr>
        <p:spPr>
          <a:xfrm>
            <a:off x="10434315" y="3440796"/>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9" name="TextBox 7">
            <a:extLst>
              <a:ext uri="{FF2B5EF4-FFF2-40B4-BE49-F238E27FC236}">
                <a16:creationId xmlns:a16="http://schemas.microsoft.com/office/drawing/2014/main" id="{A759620E-C11E-47EF-D5FC-CB90507553B3}"/>
              </a:ext>
            </a:extLst>
          </p:cNvPr>
          <p:cNvSpPr txBox="1"/>
          <p:nvPr/>
        </p:nvSpPr>
        <p:spPr>
          <a:xfrm>
            <a:off x="-152400" y="568107"/>
            <a:ext cx="11811000" cy="979114"/>
          </a:xfrm>
          <a:prstGeom prst="rect">
            <a:avLst/>
          </a:prstGeom>
        </p:spPr>
        <p:txBody>
          <a:bodyPr wrap="square" lIns="0" tIns="0" rIns="0" bIns="0" rtlCol="0" anchor="t">
            <a:spAutoFit/>
          </a:bodyPr>
          <a:lstStyle/>
          <a:p>
            <a:pPr marL="0" lvl="0" indent="0" algn="ctr">
              <a:lnSpc>
                <a:spcPts val="7438"/>
              </a:lnSpc>
              <a:spcBef>
                <a:spcPct val="0"/>
              </a:spcBef>
            </a:pPr>
            <a:r>
              <a:rPr lang="en-US" sz="6951" b="1" dirty="0">
                <a:solidFill>
                  <a:srgbClr val="000000"/>
                </a:solidFill>
                <a:latin typeface="League Spartan"/>
                <a:ea typeface="League Spartan"/>
                <a:cs typeface="League Spartan"/>
                <a:sym typeface="League Spartan"/>
              </a:rPr>
              <a:t>FEASIBILITY OF PROJECT</a:t>
            </a:r>
            <a:endParaRPr lang="en-US" sz="6951" b="1" u="none" strike="noStrike" dirty="0">
              <a:solidFill>
                <a:srgbClr val="000000"/>
              </a:solidFill>
              <a:latin typeface="League Spartan"/>
              <a:ea typeface="League Spartan"/>
              <a:cs typeface="League Spartan"/>
              <a:sym typeface="League Spartan"/>
            </a:endParaRPr>
          </a:p>
        </p:txBody>
      </p:sp>
      <p:pic>
        <p:nvPicPr>
          <p:cNvPr id="7" name="Picture 6">
            <a:extLst>
              <a:ext uri="{FF2B5EF4-FFF2-40B4-BE49-F238E27FC236}">
                <a16:creationId xmlns:a16="http://schemas.microsoft.com/office/drawing/2014/main" id="{64E0A240-B011-6F69-BDAA-4D6D8B76BF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38100"/>
            <a:ext cx="1765821" cy="16509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8964399"/>
            <a:ext cx="18288000" cy="1322601"/>
            <a:chOff x="0" y="0"/>
            <a:chExt cx="4816593" cy="348339"/>
          </a:xfrm>
        </p:grpSpPr>
        <p:sp>
          <p:nvSpPr>
            <p:cNvPr id="3" name="Freeform 3"/>
            <p:cNvSpPr/>
            <p:nvPr/>
          </p:nvSpPr>
          <p:spPr>
            <a:xfrm>
              <a:off x="0" y="0"/>
              <a:ext cx="4816592" cy="348339"/>
            </a:xfrm>
            <a:custGeom>
              <a:avLst/>
              <a:gdLst/>
              <a:ahLst/>
              <a:cxnLst/>
              <a:rect l="l" t="t" r="r" b="b"/>
              <a:pathLst>
                <a:path w="4816592" h="348339">
                  <a:moveTo>
                    <a:pt x="0" y="0"/>
                  </a:moveTo>
                  <a:lnTo>
                    <a:pt x="4816592" y="0"/>
                  </a:lnTo>
                  <a:lnTo>
                    <a:pt x="4816592" y="348339"/>
                  </a:lnTo>
                  <a:lnTo>
                    <a:pt x="0" y="348339"/>
                  </a:lnTo>
                  <a:close/>
                </a:path>
              </a:pathLst>
            </a:custGeom>
            <a:solidFill>
              <a:srgbClr val="4D761E"/>
            </a:solidFill>
          </p:spPr>
        </p:sp>
        <p:sp>
          <p:nvSpPr>
            <p:cNvPr id="4" name="TextBox 4"/>
            <p:cNvSpPr txBox="1"/>
            <p:nvPr/>
          </p:nvSpPr>
          <p:spPr>
            <a:xfrm>
              <a:off x="0" y="-38100"/>
              <a:ext cx="4816593" cy="38643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59177" y="2389557"/>
            <a:ext cx="8028823" cy="7897443"/>
          </a:xfrm>
          <a:custGeom>
            <a:avLst/>
            <a:gdLst/>
            <a:ahLst/>
            <a:cxnLst/>
            <a:rect l="l" t="t" r="r" b="b"/>
            <a:pathLst>
              <a:path w="8028823" h="7897443">
                <a:moveTo>
                  <a:pt x="0" y="0"/>
                </a:moveTo>
                <a:lnTo>
                  <a:pt x="8028823" y="0"/>
                </a:lnTo>
                <a:lnTo>
                  <a:pt x="8028823" y="7897443"/>
                </a:lnTo>
                <a:lnTo>
                  <a:pt x="0" y="7897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2178265"/>
            <a:ext cx="8464952" cy="3314888"/>
          </a:xfrm>
          <a:prstGeom prst="rect">
            <a:avLst/>
          </a:prstGeom>
        </p:spPr>
        <p:txBody>
          <a:bodyPr lIns="0" tIns="0" rIns="0" bIns="0" rtlCol="0" anchor="t">
            <a:spAutoFit/>
          </a:bodyPr>
          <a:lstStyle/>
          <a:p>
            <a:pPr algn="ctr">
              <a:lnSpc>
                <a:spcPts val="8645"/>
              </a:lnSpc>
            </a:pPr>
            <a:r>
              <a:rPr lang="en-US" sz="8079">
                <a:solidFill>
                  <a:srgbClr val="000000"/>
                </a:solidFill>
                <a:latin typeface="League Spartan"/>
                <a:ea typeface="League Spartan"/>
                <a:cs typeface="League Spartan"/>
                <a:sym typeface="League Spartan"/>
              </a:rPr>
              <a:t>I make sure to spend within my means.</a:t>
            </a:r>
          </a:p>
        </p:txBody>
      </p:sp>
      <p:sp>
        <p:nvSpPr>
          <p:cNvPr id="7" name="TextBox 7"/>
          <p:cNvSpPr txBox="1"/>
          <p:nvPr/>
        </p:nvSpPr>
        <p:spPr>
          <a:xfrm>
            <a:off x="1636151" y="5998677"/>
            <a:ext cx="7250050" cy="1448336"/>
          </a:xfrm>
          <a:prstGeom prst="rect">
            <a:avLst/>
          </a:prstGeom>
        </p:spPr>
        <p:txBody>
          <a:bodyPr lIns="0" tIns="0" rIns="0" bIns="0" rtlCol="0" anchor="t">
            <a:spAutoFit/>
          </a:bodyPr>
          <a:lstStyle/>
          <a:p>
            <a:pPr marL="0" lvl="0" indent="0" algn="ctr">
              <a:lnSpc>
                <a:spcPts val="3738"/>
              </a:lnSpc>
              <a:spcBef>
                <a:spcPct val="0"/>
              </a:spcBef>
            </a:pPr>
            <a:r>
              <a:rPr lang="en-US" sz="3494" u="none" strike="noStrike">
                <a:solidFill>
                  <a:srgbClr val="000000"/>
                </a:solidFill>
                <a:latin typeface="Poppins"/>
                <a:ea typeface="Poppins"/>
                <a:cs typeface="Poppins"/>
                <a:sym typeface="Poppins"/>
              </a:rPr>
              <a:t>It's important to be mindful of our finances and to live within our means.</a:t>
            </a:r>
          </a:p>
        </p:txBody>
      </p:sp>
      <p:sp>
        <p:nvSpPr>
          <p:cNvPr id="8" name="Freeform 8"/>
          <p:cNvSpPr/>
          <p:nvPr/>
        </p:nvSpPr>
        <p:spPr>
          <a:xfrm>
            <a:off x="11299950" y="1180411"/>
            <a:ext cx="1765821" cy="1805207"/>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8A880E3C-C3A2-EFF0-C1E8-3DA500E8D0D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4" y="-98339"/>
            <a:ext cx="3819743" cy="12794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FAFF"/>
        </a:solidFill>
        <a:effectLst/>
      </p:bgPr>
    </p:bg>
    <p:spTree>
      <p:nvGrpSpPr>
        <p:cNvPr id="1" name=""/>
        <p:cNvGrpSpPr/>
        <p:nvPr/>
      </p:nvGrpSpPr>
      <p:grpSpPr>
        <a:xfrm>
          <a:off x="0" y="0"/>
          <a:ext cx="0" cy="0"/>
          <a:chOff x="0" y="0"/>
          <a:chExt cx="0" cy="0"/>
        </a:xfrm>
      </p:grpSpPr>
      <p:grpSp>
        <p:nvGrpSpPr>
          <p:cNvPr id="2" name="Group 2"/>
          <p:cNvGrpSpPr/>
          <p:nvPr/>
        </p:nvGrpSpPr>
        <p:grpSpPr>
          <a:xfrm>
            <a:off x="0" y="8964399"/>
            <a:ext cx="18288000" cy="1322601"/>
            <a:chOff x="0" y="0"/>
            <a:chExt cx="4816593" cy="348339"/>
          </a:xfrm>
        </p:grpSpPr>
        <p:sp>
          <p:nvSpPr>
            <p:cNvPr id="3" name="Freeform 3"/>
            <p:cNvSpPr/>
            <p:nvPr/>
          </p:nvSpPr>
          <p:spPr>
            <a:xfrm>
              <a:off x="0" y="0"/>
              <a:ext cx="4816592" cy="348339"/>
            </a:xfrm>
            <a:custGeom>
              <a:avLst/>
              <a:gdLst/>
              <a:ahLst/>
              <a:cxnLst/>
              <a:rect l="l" t="t" r="r" b="b"/>
              <a:pathLst>
                <a:path w="4816592" h="348339">
                  <a:moveTo>
                    <a:pt x="0" y="0"/>
                  </a:moveTo>
                  <a:lnTo>
                    <a:pt x="4816592" y="0"/>
                  </a:lnTo>
                  <a:lnTo>
                    <a:pt x="4816592" y="348339"/>
                  </a:lnTo>
                  <a:lnTo>
                    <a:pt x="0" y="348339"/>
                  </a:lnTo>
                  <a:close/>
                </a:path>
              </a:pathLst>
            </a:custGeom>
            <a:solidFill>
              <a:srgbClr val="4D761E"/>
            </a:solidFill>
          </p:spPr>
        </p:sp>
        <p:sp>
          <p:nvSpPr>
            <p:cNvPr id="4" name="TextBox 4"/>
            <p:cNvSpPr txBox="1"/>
            <p:nvPr/>
          </p:nvSpPr>
          <p:spPr>
            <a:xfrm>
              <a:off x="0" y="-38100"/>
              <a:ext cx="4816593" cy="386439"/>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2649200" y="2230052"/>
            <a:ext cx="5638801" cy="6734347"/>
          </a:xfrm>
          <a:custGeom>
            <a:avLst/>
            <a:gdLst/>
            <a:ahLst/>
            <a:cxnLst/>
            <a:rect l="l" t="t" r="r" b="b"/>
            <a:pathLst>
              <a:path w="8028823" h="7897443">
                <a:moveTo>
                  <a:pt x="0" y="0"/>
                </a:moveTo>
                <a:lnTo>
                  <a:pt x="8028823" y="0"/>
                </a:lnTo>
                <a:lnTo>
                  <a:pt x="8028823" y="7897443"/>
                </a:lnTo>
                <a:lnTo>
                  <a:pt x="0" y="78974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828800" y="475813"/>
            <a:ext cx="16116300" cy="1137940"/>
          </a:xfrm>
          <a:prstGeom prst="rect">
            <a:avLst/>
          </a:prstGeom>
        </p:spPr>
        <p:txBody>
          <a:bodyPr wrap="square" lIns="0" tIns="0" rIns="0" bIns="0" rtlCol="0" anchor="t">
            <a:spAutoFit/>
          </a:bodyPr>
          <a:lstStyle/>
          <a:p>
            <a:pPr algn="ctr">
              <a:lnSpc>
                <a:spcPts val="8645"/>
              </a:lnSpc>
            </a:pPr>
            <a:r>
              <a:rPr lang="en-US" sz="8079" dirty="0">
                <a:solidFill>
                  <a:srgbClr val="000000"/>
                </a:solidFill>
                <a:latin typeface="League Spartan"/>
                <a:ea typeface="League Spartan"/>
                <a:cs typeface="League Spartan"/>
                <a:sym typeface="League Spartan"/>
              </a:rPr>
              <a:t>NOVELTY OF PROJECT</a:t>
            </a:r>
          </a:p>
        </p:txBody>
      </p:sp>
      <p:sp>
        <p:nvSpPr>
          <p:cNvPr id="7" name="TextBox 7"/>
          <p:cNvSpPr txBox="1"/>
          <p:nvPr/>
        </p:nvSpPr>
        <p:spPr>
          <a:xfrm>
            <a:off x="228600" y="1824504"/>
            <a:ext cx="13548360" cy="6649705"/>
          </a:xfrm>
          <a:prstGeom prst="rect">
            <a:avLst/>
          </a:prstGeom>
        </p:spPr>
        <p:txBody>
          <a:bodyPr wrap="square" lIns="0" tIns="0" rIns="0" bIns="0" rtlCol="0" anchor="t">
            <a:spAutoFit/>
          </a:bodyPr>
          <a:lstStyle/>
          <a:p>
            <a:pPr lvl="0">
              <a:lnSpc>
                <a:spcPts val="3738"/>
              </a:lnSpc>
              <a:spcBef>
                <a:spcPct val="0"/>
              </a:spcBef>
            </a:pPr>
            <a:r>
              <a:rPr lang="en-US" sz="3494" b="1" dirty="0">
                <a:solidFill>
                  <a:srgbClr val="000000"/>
                </a:solidFill>
                <a:latin typeface="Poppins"/>
                <a:ea typeface="Poppins"/>
                <a:cs typeface="Poppins"/>
                <a:sym typeface="Poppins"/>
              </a:rPr>
              <a:t>Community-Based Learning Circles:</a:t>
            </a:r>
          </a:p>
          <a:p>
            <a:pPr lvl="0">
              <a:lnSpc>
                <a:spcPts val="3738"/>
              </a:lnSpc>
              <a:spcBef>
                <a:spcPct val="0"/>
              </a:spcBef>
            </a:pPr>
            <a:r>
              <a:rPr lang="en-US" sz="3494" dirty="0">
                <a:solidFill>
                  <a:srgbClr val="000000"/>
                </a:solidFill>
                <a:latin typeface="Poppins"/>
                <a:ea typeface="Poppins"/>
                <a:cs typeface="Poppins"/>
                <a:sym typeface="Poppins"/>
              </a:rPr>
              <a:t>AI groups women with similar financial goals to encourages peer learning, motivation, and local problem solving.</a:t>
            </a:r>
          </a:p>
          <a:p>
            <a:pPr lvl="0">
              <a:lnSpc>
                <a:spcPts val="3738"/>
              </a:lnSpc>
              <a:spcBef>
                <a:spcPct val="0"/>
              </a:spcBef>
            </a:pPr>
            <a:endParaRPr lang="en-US" sz="3494" dirty="0">
              <a:solidFill>
                <a:srgbClr val="000000"/>
              </a:solidFill>
              <a:latin typeface="Poppins"/>
              <a:ea typeface="Poppins"/>
              <a:cs typeface="Poppins"/>
              <a:sym typeface="Poppins"/>
            </a:endParaRPr>
          </a:p>
          <a:p>
            <a:pPr lvl="0">
              <a:lnSpc>
                <a:spcPts val="3738"/>
              </a:lnSpc>
              <a:spcBef>
                <a:spcPct val="0"/>
              </a:spcBef>
            </a:pPr>
            <a:r>
              <a:rPr lang="en-US" sz="3494" b="1" dirty="0">
                <a:solidFill>
                  <a:srgbClr val="000000"/>
                </a:solidFill>
                <a:latin typeface="Poppins"/>
                <a:ea typeface="Poppins"/>
                <a:cs typeface="Poppins"/>
                <a:sym typeface="Poppins"/>
              </a:rPr>
              <a:t>Story-Based Learning:</a:t>
            </a:r>
          </a:p>
          <a:p>
            <a:pPr lvl="0">
              <a:lnSpc>
                <a:spcPts val="3738"/>
              </a:lnSpc>
              <a:spcBef>
                <a:spcPct val="0"/>
              </a:spcBef>
            </a:pPr>
            <a:r>
              <a:rPr lang="en-US" sz="3494" dirty="0">
                <a:solidFill>
                  <a:srgbClr val="000000"/>
                </a:solidFill>
                <a:latin typeface="Poppins"/>
                <a:ea typeface="Poppins"/>
                <a:cs typeface="Poppins"/>
                <a:sym typeface="Poppins"/>
              </a:rPr>
              <a:t>Modules Real-life inspired financial stories or dramas to teach concepts.</a:t>
            </a:r>
          </a:p>
          <a:p>
            <a:pPr lvl="0">
              <a:lnSpc>
                <a:spcPts val="3738"/>
              </a:lnSpc>
              <a:spcBef>
                <a:spcPct val="0"/>
              </a:spcBef>
            </a:pPr>
            <a:endParaRPr lang="en-US" sz="3494" dirty="0">
              <a:solidFill>
                <a:srgbClr val="000000"/>
              </a:solidFill>
              <a:latin typeface="Poppins"/>
              <a:ea typeface="Poppins"/>
              <a:cs typeface="Poppins"/>
              <a:sym typeface="Poppins"/>
            </a:endParaRPr>
          </a:p>
          <a:p>
            <a:pPr lvl="0">
              <a:lnSpc>
                <a:spcPts val="3738"/>
              </a:lnSpc>
              <a:spcBef>
                <a:spcPct val="0"/>
              </a:spcBef>
            </a:pPr>
            <a:r>
              <a:rPr lang="en-US" sz="3494" b="1" dirty="0">
                <a:solidFill>
                  <a:srgbClr val="000000"/>
                </a:solidFill>
                <a:latin typeface="Poppins"/>
                <a:ea typeface="Poppins"/>
                <a:cs typeface="Poppins"/>
                <a:sym typeface="Poppins"/>
              </a:rPr>
              <a:t>Women-Centric Emergency Fund Alert:</a:t>
            </a:r>
          </a:p>
          <a:p>
            <a:pPr lvl="0">
              <a:lnSpc>
                <a:spcPts val="3738"/>
              </a:lnSpc>
              <a:spcBef>
                <a:spcPct val="0"/>
              </a:spcBef>
            </a:pPr>
            <a:r>
              <a:rPr lang="en-US" sz="3494" dirty="0">
                <a:solidFill>
                  <a:srgbClr val="000000"/>
                </a:solidFill>
                <a:latin typeface="Poppins"/>
                <a:ea typeface="Poppins"/>
                <a:cs typeface="Poppins"/>
                <a:sym typeface="Poppins"/>
              </a:rPr>
              <a:t>Based on spending patterns, the AI suggests creating emergency funds for health, family issues likewise.</a:t>
            </a:r>
          </a:p>
          <a:p>
            <a:pPr lvl="0">
              <a:lnSpc>
                <a:spcPts val="3738"/>
              </a:lnSpc>
              <a:spcBef>
                <a:spcPct val="0"/>
              </a:spcBef>
            </a:pPr>
            <a:endParaRPr lang="en-US" sz="3494" dirty="0">
              <a:solidFill>
                <a:srgbClr val="000000"/>
              </a:solidFill>
              <a:latin typeface="Poppins"/>
              <a:ea typeface="Poppins"/>
              <a:cs typeface="Poppins"/>
              <a:sym typeface="Poppins"/>
            </a:endParaRPr>
          </a:p>
          <a:p>
            <a:pPr lvl="0">
              <a:lnSpc>
                <a:spcPts val="3738"/>
              </a:lnSpc>
              <a:spcBef>
                <a:spcPct val="0"/>
              </a:spcBef>
            </a:pPr>
            <a:r>
              <a:rPr lang="en-US" sz="3494" b="1" u="none" strike="noStrike" dirty="0">
                <a:solidFill>
                  <a:srgbClr val="000000"/>
                </a:solidFill>
                <a:latin typeface="Poppins"/>
                <a:ea typeface="Poppins"/>
                <a:cs typeface="Poppins"/>
                <a:sym typeface="Poppins"/>
              </a:rPr>
              <a:t>Multi-Currency Convertor for Investments: </a:t>
            </a:r>
            <a:r>
              <a:rPr lang="en-US" sz="3494" u="none" strike="noStrike" dirty="0">
                <a:solidFill>
                  <a:srgbClr val="000000"/>
                </a:solidFill>
                <a:latin typeface="Poppins"/>
                <a:ea typeface="Poppins"/>
                <a:cs typeface="Poppins"/>
                <a:sym typeface="Poppins"/>
              </a:rPr>
              <a:t>Acts as a Calculator for Domestic and international purpose</a:t>
            </a:r>
          </a:p>
        </p:txBody>
      </p:sp>
      <p:sp>
        <p:nvSpPr>
          <p:cNvPr id="8" name="Freeform 8"/>
          <p:cNvSpPr/>
          <p:nvPr/>
        </p:nvSpPr>
        <p:spPr>
          <a:xfrm>
            <a:off x="12450689" y="160018"/>
            <a:ext cx="2073424" cy="1754239"/>
          </a:xfrm>
          <a:custGeom>
            <a:avLst/>
            <a:gdLst/>
            <a:ahLst/>
            <a:cxnLst/>
            <a:rect l="l" t="t" r="r" b="b"/>
            <a:pathLst>
              <a:path w="1765821" h="1805207">
                <a:moveTo>
                  <a:pt x="0" y="0"/>
                </a:moveTo>
                <a:lnTo>
                  <a:pt x="1765821" y="0"/>
                </a:lnTo>
                <a:lnTo>
                  <a:pt x="1765821" y="1805207"/>
                </a:lnTo>
                <a:lnTo>
                  <a:pt x="0" y="18052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9" name="Picture 8">
            <a:extLst>
              <a:ext uri="{FF2B5EF4-FFF2-40B4-BE49-F238E27FC236}">
                <a16:creationId xmlns:a16="http://schemas.microsoft.com/office/drawing/2014/main" id="{AAA768A3-17B7-5B06-D5D0-0CBADEFB0C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22174" y="1"/>
            <a:ext cx="1765821" cy="1650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529623"/>
            <a:ext cx="18288000" cy="757377"/>
            <a:chOff x="0" y="0"/>
            <a:chExt cx="4816593" cy="199474"/>
          </a:xfrm>
        </p:grpSpPr>
        <p:sp>
          <p:nvSpPr>
            <p:cNvPr id="3" name="Freeform 3"/>
            <p:cNvSpPr/>
            <p:nvPr/>
          </p:nvSpPr>
          <p:spPr>
            <a:xfrm>
              <a:off x="0" y="0"/>
              <a:ext cx="4816592" cy="199474"/>
            </a:xfrm>
            <a:custGeom>
              <a:avLst/>
              <a:gdLst/>
              <a:ahLst/>
              <a:cxnLst/>
              <a:rect l="l" t="t" r="r" b="b"/>
              <a:pathLst>
                <a:path w="4816592" h="199474">
                  <a:moveTo>
                    <a:pt x="0" y="0"/>
                  </a:moveTo>
                  <a:lnTo>
                    <a:pt x="4816592" y="0"/>
                  </a:lnTo>
                  <a:lnTo>
                    <a:pt x="4816592" y="199474"/>
                  </a:lnTo>
                  <a:lnTo>
                    <a:pt x="0" y="199474"/>
                  </a:lnTo>
                  <a:close/>
                </a:path>
              </a:pathLst>
            </a:custGeom>
            <a:solidFill>
              <a:srgbClr val="FB8500"/>
            </a:solidFill>
          </p:spPr>
        </p:sp>
        <p:sp>
          <p:nvSpPr>
            <p:cNvPr id="4" name="TextBox 4"/>
            <p:cNvSpPr txBox="1"/>
            <p:nvPr/>
          </p:nvSpPr>
          <p:spPr>
            <a:xfrm>
              <a:off x="0" y="-38100"/>
              <a:ext cx="4816593" cy="237574"/>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42648" y="2223673"/>
            <a:ext cx="7696812" cy="8063327"/>
          </a:xfrm>
          <a:custGeom>
            <a:avLst/>
            <a:gdLst/>
            <a:ahLst/>
            <a:cxnLst/>
            <a:rect l="l" t="t" r="r" b="b"/>
            <a:pathLst>
              <a:path w="7696812" h="8063327">
                <a:moveTo>
                  <a:pt x="0" y="0"/>
                </a:moveTo>
                <a:lnTo>
                  <a:pt x="7696812" y="0"/>
                </a:lnTo>
                <a:lnTo>
                  <a:pt x="7696812" y="8063327"/>
                </a:lnTo>
                <a:lnTo>
                  <a:pt x="0" y="80633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8823806" y="705932"/>
            <a:ext cx="8319264" cy="5549404"/>
          </a:xfrm>
          <a:prstGeom prst="rect">
            <a:avLst/>
          </a:prstGeom>
        </p:spPr>
        <p:txBody>
          <a:bodyPr lIns="0" tIns="0" rIns="0" bIns="0" rtlCol="0" anchor="t">
            <a:spAutoFit/>
          </a:bodyPr>
          <a:lstStyle/>
          <a:p>
            <a:pPr algn="ctr">
              <a:lnSpc>
                <a:spcPts val="8645"/>
              </a:lnSpc>
            </a:pPr>
            <a:r>
              <a:rPr lang="en-US" sz="7200" dirty="0">
                <a:solidFill>
                  <a:srgbClr val="000000"/>
                </a:solidFill>
                <a:latin typeface="League Spartan"/>
                <a:ea typeface="League Spartan"/>
                <a:cs typeface="League Spartan"/>
                <a:sym typeface="League Spartan"/>
              </a:rPr>
              <a:t>FINANCIAL INDEPENDENCE IS ACHIEVED WITH FINACIAL LITERACY</a:t>
            </a:r>
          </a:p>
        </p:txBody>
      </p:sp>
      <p:sp>
        <p:nvSpPr>
          <p:cNvPr id="7" name="TextBox 7"/>
          <p:cNvSpPr txBox="1"/>
          <p:nvPr/>
        </p:nvSpPr>
        <p:spPr>
          <a:xfrm>
            <a:off x="9056266" y="6323137"/>
            <a:ext cx="8086804" cy="1915061"/>
          </a:xfrm>
          <a:prstGeom prst="rect">
            <a:avLst/>
          </a:prstGeom>
        </p:spPr>
        <p:txBody>
          <a:bodyPr lIns="0" tIns="0" rIns="0" bIns="0" rtlCol="0" anchor="t">
            <a:spAutoFit/>
          </a:bodyPr>
          <a:lstStyle/>
          <a:p>
            <a:pPr marL="0" lvl="0" indent="0" algn="ctr">
              <a:lnSpc>
                <a:spcPts val="3738"/>
              </a:lnSpc>
              <a:spcBef>
                <a:spcPct val="0"/>
              </a:spcBef>
            </a:pPr>
            <a:r>
              <a:rPr lang="en-US" sz="3494" dirty="0">
                <a:solidFill>
                  <a:srgbClr val="000000"/>
                </a:solidFill>
                <a:latin typeface="Poppins"/>
                <a:ea typeface="Poppins"/>
                <a:cs typeface="Poppins"/>
                <a:sym typeface="Poppins"/>
              </a:rPr>
              <a:t>F</a:t>
            </a:r>
            <a:r>
              <a:rPr lang="en-US" sz="3494" u="none" strike="noStrike" dirty="0">
                <a:solidFill>
                  <a:srgbClr val="000000"/>
                </a:solidFill>
                <a:latin typeface="Poppins"/>
                <a:ea typeface="Poppins"/>
                <a:cs typeface="Poppins"/>
                <a:sym typeface="Poppins"/>
              </a:rPr>
              <a:t>inancial independence is empowering, and I am dedicated to growing my wealth through smart investments and strategic saving.</a:t>
            </a:r>
          </a:p>
        </p:txBody>
      </p:sp>
      <p:pic>
        <p:nvPicPr>
          <p:cNvPr id="8" name="Picture 7">
            <a:extLst>
              <a:ext uri="{FF2B5EF4-FFF2-40B4-BE49-F238E27FC236}">
                <a16:creationId xmlns:a16="http://schemas.microsoft.com/office/drawing/2014/main" id="{F39E9106-0A32-D7EB-F2D9-9A05588E9A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44" y="-98339"/>
            <a:ext cx="3819743" cy="12794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TotalTime>
  <Words>1182</Words>
  <Application>Microsoft Office PowerPoint</Application>
  <PresentationFormat>Custom</PresentationFormat>
  <Paragraphs>154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Poppins</vt:lpstr>
      <vt:lpstr>Calibri</vt:lpstr>
      <vt:lpstr>League Spartan</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and Blue Illustrative Modern Women Monday Financial Advice Presentation</dc:title>
  <dc:creator>HARINI P</dc:creator>
  <cp:lastModifiedBy>HARINI P</cp:lastModifiedBy>
  <cp:revision>20</cp:revision>
  <dcterms:created xsi:type="dcterms:W3CDTF">2006-08-16T00:00:00Z</dcterms:created>
  <dcterms:modified xsi:type="dcterms:W3CDTF">2025-06-30T19:38:36Z</dcterms:modified>
  <dc:identifier>DAGrzBmgVAE</dc:identifier>
</cp:coreProperties>
</file>