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1" r:id="rId3"/>
    <p:sldId id="257" r:id="rId4"/>
    <p:sldId id="266" r:id="rId5"/>
    <p:sldId id="267" r:id="rId6"/>
    <p:sldId id="268" r:id="rId7"/>
    <p:sldId id="269" r:id="rId8"/>
    <p:sldId id="271" r:id="rId9"/>
    <p:sldId id="272" r:id="rId10"/>
    <p:sldId id="273" r:id="rId11"/>
    <p:sldId id="274" r:id="rId12"/>
    <p:sldId id="277" r:id="rId13"/>
    <p:sldId id="275" r:id="rId14"/>
    <p:sldId id="276" r:id="rId15"/>
    <p:sldId id="278" r:id="rId16"/>
    <p:sldId id="280" r:id="rId17"/>
    <p:sldId id="281" r:id="rId18"/>
    <p:sldId id="283" r:id="rId19"/>
    <p:sldId id="284" r:id="rId20"/>
    <p:sldId id="287" r:id="rId21"/>
    <p:sldId id="288" r:id="rId22"/>
    <p:sldId id="289" r:id="rId23"/>
    <p:sldId id="290" r:id="rId24"/>
    <p:sldId id="285" r:id="rId25"/>
    <p:sldId id="286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. Введение, роль форума" id="{9A2C4EC1-0B96-4A85-A987-1AD03E60887F}">
          <p14:sldIdLst>
            <p14:sldId id="256"/>
            <p14:sldId id="261"/>
            <p14:sldId id="257"/>
            <p14:sldId id="266"/>
            <p14:sldId id="267"/>
            <p14:sldId id="268"/>
            <p14:sldId id="269"/>
            <p14:sldId id="271"/>
            <p14:sldId id="272"/>
            <p14:sldId id="273"/>
            <p14:sldId id="274"/>
            <p14:sldId id="277"/>
            <p14:sldId id="275"/>
            <p14:sldId id="276"/>
            <p14:sldId id="278"/>
            <p14:sldId id="280"/>
            <p14:sldId id="281"/>
            <p14:sldId id="283"/>
            <p14:sldId id="284"/>
            <p14:sldId id="287"/>
            <p14:sldId id="288"/>
            <p14:sldId id="289"/>
            <p14:sldId id="290"/>
            <p14:sldId id="285"/>
            <p14:sldId id="28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9209" autoAdjust="0"/>
  </p:normalViewPr>
  <p:slideViewPr>
    <p:cSldViewPr>
      <p:cViewPr>
        <p:scale>
          <a:sx n="100" d="100"/>
          <a:sy n="100" d="100"/>
        </p:scale>
        <p:origin x="-1944" y="-4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03.06.2012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03.06.2012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03.06.2012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03.06.2012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03.06.2012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03.06.2012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03.06.2012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03.06.2012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03.06.2012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03.06.2012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03.06.2012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F34D2577-27A9-48D8-B09C-5DF8AFE9C2EC}" type="datetimeFigureOut">
              <a:rPr lang="ru-RU" smtClean="0"/>
              <a:t>03.06.2012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2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1.bin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1905506"/>
            <a:ext cx="8280920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Проектирование и разработка системы управления контентом веб-приложения (</a:t>
            </a:r>
            <a:r>
              <a:rPr lang="en-US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CMS) </a:t>
            </a:r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в виде веб-форума</a:t>
            </a:r>
            <a:endParaRPr lang="ru-RU" sz="48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39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332656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Среды разработки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116" y="5259397"/>
            <a:ext cx="9036496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ru-RU" sz="3200" dirty="0" err="1">
                <a:solidFill>
                  <a:schemeClr val="bg1"/>
                </a:solidFill>
              </a:rPr>
              <a:t>NetBeans</a:t>
            </a:r>
            <a:r>
              <a:rPr lang="ru-RU" sz="3200" dirty="0">
                <a:solidFill>
                  <a:schemeClr val="bg1"/>
                </a:solidFill>
              </a:rPr>
              <a:t> IDE — свободная интегрированная среда разработки приложений (</a:t>
            </a:r>
            <a:r>
              <a:rPr lang="ru-RU" sz="3200" dirty="0" smtClean="0">
                <a:solidFill>
                  <a:schemeClr val="bg1"/>
                </a:solidFill>
              </a:rPr>
              <a:t>IDE)</a:t>
            </a:r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268413"/>
            <a:ext cx="5039841" cy="3495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289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288" y="55657"/>
            <a:ext cx="8280920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Средства отладки. </a:t>
            </a:r>
          </a:p>
          <a:p>
            <a:r>
              <a:rPr lang="ru-RU" sz="3600" dirty="0">
                <a:solidFill>
                  <a:schemeClr val="bg1"/>
                </a:solidFill>
              </a:rPr>
              <a:t>К</a:t>
            </a:r>
            <a:r>
              <a:rPr lang="ru-RU" sz="3600" dirty="0" smtClean="0">
                <a:solidFill>
                  <a:schemeClr val="bg1"/>
                </a:solidFill>
              </a:rPr>
              <a:t>лиентская часть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116" y="5505618"/>
            <a:ext cx="903649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Opera Dragonfly – </a:t>
            </a:r>
            <a:r>
              <a:rPr lang="ru-RU" sz="3200" dirty="0" smtClean="0">
                <a:solidFill>
                  <a:schemeClr val="bg1"/>
                </a:solidFill>
              </a:rPr>
              <a:t>отладчик браузера </a:t>
            </a:r>
            <a:r>
              <a:rPr lang="en-US" sz="3200" dirty="0" smtClean="0">
                <a:solidFill>
                  <a:schemeClr val="bg1"/>
                </a:solidFill>
              </a:rPr>
              <a:t>Opera</a:t>
            </a:r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557338"/>
            <a:ext cx="5943600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538" y="1557338"/>
            <a:ext cx="2510950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444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55657"/>
            <a:ext cx="8280920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Средства отладки. </a:t>
            </a:r>
            <a:endParaRPr lang="ru-RU" sz="4800" dirty="0">
              <a:solidFill>
                <a:schemeClr val="bg1"/>
              </a:solidFill>
            </a:endParaRPr>
          </a:p>
          <a:p>
            <a:r>
              <a:rPr lang="ru-RU" sz="3600" dirty="0">
                <a:solidFill>
                  <a:schemeClr val="bg1"/>
                </a:solidFill>
              </a:rPr>
              <a:t>С</a:t>
            </a:r>
            <a:r>
              <a:rPr lang="ru-RU" sz="3600" dirty="0" smtClean="0">
                <a:solidFill>
                  <a:schemeClr val="bg1"/>
                </a:solidFill>
              </a:rPr>
              <a:t>ерверная часть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116" y="5505618"/>
            <a:ext cx="903649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ru-RU" sz="3200" dirty="0" err="1" smtClean="0">
                <a:solidFill>
                  <a:schemeClr val="bg1"/>
                </a:solidFill>
              </a:rPr>
              <a:t>Xdebug</a:t>
            </a:r>
            <a:r>
              <a:rPr lang="ru-RU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smtClean="0">
                <a:solidFill>
                  <a:schemeClr val="bg1"/>
                </a:solidFill>
              </a:rPr>
              <a:t>– </a:t>
            </a:r>
            <a:r>
              <a:rPr lang="ru-RU" sz="3200" dirty="0" smtClean="0">
                <a:solidFill>
                  <a:schemeClr val="bg1"/>
                </a:solidFill>
              </a:rPr>
              <a:t>отладчик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NetBeans</a:t>
            </a:r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1700213"/>
            <a:ext cx="4680619" cy="360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645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-36675"/>
            <a:ext cx="828092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Система контроля версий программного кода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116" y="5259397"/>
            <a:ext cx="9036496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sz="3200" dirty="0" err="1" smtClean="0">
                <a:solidFill>
                  <a:schemeClr val="bg1"/>
                </a:solidFill>
              </a:rPr>
              <a:t>Git</a:t>
            </a:r>
            <a:r>
              <a:rPr lang="en-US" sz="3200" dirty="0" smtClean="0">
                <a:solidFill>
                  <a:schemeClr val="bg1"/>
                </a:solidFill>
              </a:rPr>
              <a:t> – </a:t>
            </a:r>
            <a:r>
              <a:rPr lang="ru-RU" sz="3200" dirty="0">
                <a:solidFill>
                  <a:schemeClr val="bg1"/>
                </a:solidFill>
              </a:rPr>
              <a:t>распределённая система управления версиями программного кода</a:t>
            </a:r>
            <a:endParaRPr lang="ru-RU" sz="3200" dirty="0" smtClean="0">
              <a:solidFill>
                <a:schemeClr val="bg1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2038350"/>
            <a:ext cx="904875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160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32656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Вспомогательные средства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2636912"/>
            <a:ext cx="9036496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lvl="0" indent="-457200">
              <a:buFontTx/>
              <a:buChar char="-"/>
            </a:pPr>
            <a:r>
              <a:rPr lang="en-US" sz="3200" dirty="0" smtClean="0">
                <a:solidFill>
                  <a:schemeClr val="bg1"/>
                </a:solidFill>
              </a:rPr>
              <a:t>Skype (</a:t>
            </a:r>
            <a:r>
              <a:rPr lang="ru-RU" sz="3200" dirty="0" smtClean="0">
                <a:solidFill>
                  <a:schemeClr val="bg1"/>
                </a:solidFill>
              </a:rPr>
              <a:t>программа </a:t>
            </a:r>
            <a:r>
              <a:rPr lang="ru-RU" sz="3200" dirty="0">
                <a:solidFill>
                  <a:schemeClr val="bg1"/>
                </a:solidFill>
              </a:rPr>
              <a:t>интернет </a:t>
            </a:r>
            <a:r>
              <a:rPr lang="ru-RU" sz="3200" dirty="0" smtClean="0">
                <a:solidFill>
                  <a:schemeClr val="bg1"/>
                </a:solidFill>
              </a:rPr>
              <a:t>телефонии</a:t>
            </a:r>
            <a:r>
              <a:rPr lang="ru-RU" sz="3200" dirty="0" smtClean="0">
                <a:solidFill>
                  <a:schemeClr val="bg1"/>
                </a:solidFill>
              </a:rPr>
              <a:t>)</a:t>
            </a:r>
            <a:r>
              <a:rPr lang="en-US" sz="3200" dirty="0" smtClean="0">
                <a:solidFill>
                  <a:schemeClr val="bg1"/>
                </a:solidFill>
              </a:rPr>
              <a:t>;</a:t>
            </a:r>
            <a:endParaRPr lang="ru-RU" sz="3200" dirty="0" smtClean="0">
              <a:solidFill>
                <a:schemeClr val="bg1"/>
              </a:solidFill>
            </a:endParaRPr>
          </a:p>
          <a:p>
            <a:pPr marL="457200" lvl="0" indent="-457200">
              <a:buFontTx/>
              <a:buChar char="-"/>
            </a:pPr>
            <a:r>
              <a:rPr lang="en-US" sz="3200" dirty="0" smtClean="0">
                <a:solidFill>
                  <a:schemeClr val="bg1"/>
                </a:solidFill>
              </a:rPr>
              <a:t>Microsoft Visio (</a:t>
            </a:r>
            <a:r>
              <a:rPr lang="ru-RU" sz="3200" dirty="0" smtClean="0">
                <a:solidFill>
                  <a:schemeClr val="bg1"/>
                </a:solidFill>
              </a:rPr>
              <a:t>рисование схем</a:t>
            </a:r>
            <a:r>
              <a:rPr lang="ru-RU" sz="3200" dirty="0" smtClean="0">
                <a:solidFill>
                  <a:schemeClr val="bg1"/>
                </a:solidFill>
              </a:rPr>
              <a:t>)</a:t>
            </a:r>
            <a:r>
              <a:rPr lang="en-US" sz="3200" dirty="0" smtClean="0">
                <a:solidFill>
                  <a:schemeClr val="bg1"/>
                </a:solidFill>
              </a:rPr>
              <a:t>;</a:t>
            </a:r>
            <a:endParaRPr lang="ru-RU" sz="3200" dirty="0" smtClean="0">
              <a:solidFill>
                <a:schemeClr val="bg1"/>
              </a:solidFill>
            </a:endParaRPr>
          </a:p>
          <a:p>
            <a:pPr marL="457200" lvl="0" indent="-457200">
              <a:buFontTx/>
              <a:buChar char="-"/>
            </a:pPr>
            <a:r>
              <a:rPr lang="ru-RU" sz="3200" dirty="0" smtClean="0">
                <a:solidFill>
                  <a:schemeClr val="bg1"/>
                </a:solidFill>
              </a:rPr>
              <a:t>Браузеры </a:t>
            </a:r>
            <a:r>
              <a:rPr lang="en-US" sz="3200" dirty="0" smtClean="0">
                <a:solidFill>
                  <a:schemeClr val="bg1"/>
                </a:solidFill>
              </a:rPr>
              <a:t>(Opera, Google Chrome</a:t>
            </a:r>
            <a:r>
              <a:rPr lang="en-US" sz="3200" dirty="0" smtClean="0">
                <a:solidFill>
                  <a:schemeClr val="bg1"/>
                </a:solidFill>
              </a:rPr>
              <a:t>).</a:t>
            </a:r>
            <a:endParaRPr lang="ru-RU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09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-36675"/>
            <a:ext cx="828092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Логическое проектирование базы данных</a:t>
            </a:r>
            <a:endParaRPr lang="ru-RU" sz="4800" dirty="0">
              <a:solidFill>
                <a:schemeClr val="bg1"/>
              </a:solidFill>
            </a:endParaRPr>
          </a:p>
        </p:txBody>
      </p:sp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12" y="2204864"/>
            <a:ext cx="8282656" cy="258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3548" y="5157192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Идентифицирующее отношение между сущностью «тема» и «категория»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74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-36675"/>
            <a:ext cx="828092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Физическое проектирование базы данных</a:t>
            </a:r>
            <a:endParaRPr lang="ru-RU" sz="4800" dirty="0">
              <a:solidFill>
                <a:schemeClr val="bg1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160" y="3140968"/>
            <a:ext cx="1676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140968"/>
            <a:ext cx="19431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068638"/>
            <a:ext cx="1531937" cy="176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423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5657"/>
            <a:ext cx="8280920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Проектирование модулей.</a:t>
            </a:r>
          </a:p>
          <a:p>
            <a:r>
              <a:rPr lang="ru-RU" sz="3600" dirty="0" smtClean="0">
                <a:solidFill>
                  <a:schemeClr val="bg1"/>
                </a:solidFill>
              </a:rPr>
              <a:t>Регистрация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76" y="1532985"/>
            <a:ext cx="4111612" cy="2055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24" y="3717032"/>
            <a:ext cx="4131769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88024" y="2376222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 - Верно введенные данные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55728" y="4684494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 - Неверно введенные данные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28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5657"/>
            <a:ext cx="8280920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Проектирование модулей.</a:t>
            </a:r>
          </a:p>
          <a:p>
            <a:r>
              <a:rPr lang="ru-RU" sz="3600" dirty="0" smtClean="0">
                <a:solidFill>
                  <a:schemeClr val="bg1"/>
                </a:solidFill>
              </a:rPr>
              <a:t>Профиль пользователя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9" y="1628775"/>
            <a:ext cx="3461946" cy="460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628775"/>
            <a:ext cx="4247366" cy="460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656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5657"/>
            <a:ext cx="8280920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Проектирование модулей.</a:t>
            </a:r>
          </a:p>
          <a:p>
            <a:r>
              <a:rPr lang="ru-RU" sz="3600" dirty="0" smtClean="0">
                <a:solidFill>
                  <a:schemeClr val="bg1"/>
                </a:solidFill>
              </a:rPr>
              <a:t>Список категорий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2147888"/>
            <a:ext cx="7829550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656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3817" y="1021956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Виды </a:t>
            </a:r>
            <a:r>
              <a:rPr lang="ru-RU" sz="4800" dirty="0" err="1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форумных</a:t>
            </a:r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CMS:</a:t>
            </a:r>
            <a:endParaRPr lang="ru-RU" sz="48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3589" y="3247481"/>
            <a:ext cx="8280920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самостоятельные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в виде плагинов к самостоятельным </a:t>
            </a:r>
            <a:r>
              <a:rPr lang="en-US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CMS</a:t>
            </a:r>
            <a:endParaRPr lang="ru-RU" sz="3600" dirty="0" smtClean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86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5657"/>
            <a:ext cx="8280920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Проектирование модулей.</a:t>
            </a:r>
          </a:p>
          <a:p>
            <a:r>
              <a:rPr lang="ru-RU" sz="3600" dirty="0" smtClean="0">
                <a:solidFill>
                  <a:schemeClr val="bg1"/>
                </a:solidFill>
              </a:rPr>
              <a:t>Список тем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61" y="1772816"/>
            <a:ext cx="8172450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397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5657"/>
            <a:ext cx="8280920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Проектирование модулей.</a:t>
            </a:r>
          </a:p>
          <a:p>
            <a:r>
              <a:rPr lang="ru-RU" sz="3600" dirty="0" smtClean="0">
                <a:solidFill>
                  <a:schemeClr val="bg1"/>
                </a:solidFill>
              </a:rPr>
              <a:t>Создание темы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771650"/>
            <a:ext cx="7943850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941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5657"/>
            <a:ext cx="8280920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Проектирование модулей.</a:t>
            </a:r>
          </a:p>
          <a:p>
            <a:r>
              <a:rPr lang="ru-RU" sz="3600" dirty="0" smtClean="0">
                <a:solidFill>
                  <a:schemeClr val="bg1"/>
                </a:solidFill>
              </a:rPr>
              <a:t>Список сообщений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13" y="1844824"/>
            <a:ext cx="8191500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973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5657"/>
            <a:ext cx="8280920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Проектирование модулей.</a:t>
            </a:r>
          </a:p>
          <a:p>
            <a:r>
              <a:rPr lang="ru-RU" sz="3600" dirty="0" smtClean="0">
                <a:solidFill>
                  <a:schemeClr val="bg1"/>
                </a:solidFill>
              </a:rPr>
              <a:t>Написание сообщения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905000"/>
            <a:ext cx="7953375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251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32656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Проектирование модулей.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826583"/>
              </p:ext>
            </p:extLst>
          </p:nvPr>
        </p:nvGraphicFramePr>
        <p:xfrm>
          <a:off x="4860032" y="1844824"/>
          <a:ext cx="3905250" cy="393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name="Visio" r:id="rId5" imgW="6322461" imgH="6354180" progId="Visio.Drawing.11">
                  <p:embed/>
                </p:oleObj>
              </mc:Choice>
              <mc:Fallback>
                <p:oleObj name="Visio" r:id="rId5" imgW="6322461" imgH="635418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1844824"/>
                        <a:ext cx="3905250" cy="3933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8767967"/>
              </p:ext>
            </p:extLst>
          </p:nvPr>
        </p:nvGraphicFramePr>
        <p:xfrm>
          <a:off x="371475" y="1988840"/>
          <a:ext cx="4200525" cy="363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name="Visio" r:id="rId7" imgW="5741676" imgH="4985280" progId="Visio.Drawing.11">
                  <p:embed/>
                </p:oleObj>
              </mc:Choice>
              <mc:Fallback>
                <p:oleObj name="Visio" r:id="rId7" imgW="5741676" imgH="498528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" y="1988840"/>
                        <a:ext cx="4200525" cy="3638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3528" y="1196752"/>
            <a:ext cx="5689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Механизм разделения прав</a:t>
            </a:r>
          </a:p>
        </p:txBody>
      </p:sp>
    </p:spTree>
    <p:extLst>
      <p:ext uri="{BB962C8B-B14F-4D97-AF65-F5344CB8AC3E}">
        <p14:creationId xmlns:p14="http://schemas.microsoft.com/office/powerpoint/2010/main" val="58922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22412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Проектирование модулей.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28" y="2492896"/>
            <a:ext cx="3038475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607" y="2748942"/>
            <a:ext cx="5271417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3528" y="1196752"/>
            <a:ext cx="5689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Шифрование </a:t>
            </a:r>
            <a:r>
              <a:rPr lang="en-US" sz="3600" dirty="0" smtClean="0">
                <a:solidFill>
                  <a:schemeClr val="bg1"/>
                </a:solidFill>
              </a:rPr>
              <a:t>MD5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43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131565"/>
            <a:ext cx="828092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ru-RU" sz="4800" dirty="0">
                <a:solidFill>
                  <a:schemeClr val="bg1"/>
                </a:solidFill>
              </a:rPr>
              <a:t>Плагин для </a:t>
            </a:r>
            <a:r>
              <a:rPr lang="ru-RU" sz="4800" dirty="0" err="1">
                <a:solidFill>
                  <a:schemeClr val="bg1"/>
                </a:solidFill>
              </a:rPr>
              <a:t>WordPress</a:t>
            </a:r>
            <a:r>
              <a:rPr lang="ru-RU" sz="4800" dirty="0">
                <a:solidFill>
                  <a:schemeClr val="bg1"/>
                </a:solidFill>
              </a:rPr>
              <a:t> – </a:t>
            </a:r>
            <a:r>
              <a:rPr lang="ru-RU" sz="4800" dirty="0" err="1" smtClean="0">
                <a:solidFill>
                  <a:schemeClr val="bg1"/>
                </a:solidFill>
              </a:rPr>
              <a:t>Simpleforum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752" y="5157192"/>
            <a:ext cx="9036496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+ </a:t>
            </a:r>
            <a:r>
              <a:rPr lang="ru-RU" sz="3200" dirty="0">
                <a:solidFill>
                  <a:srgbClr val="00B050"/>
                </a:solidFill>
              </a:rPr>
              <a:t>неперегруженный внешний вид и понятный интерфейс </a:t>
            </a:r>
            <a:endParaRPr lang="ru-RU" sz="32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r>
              <a:rPr lang="ru-RU" sz="3200" dirty="0" smtClean="0">
                <a:solidFill>
                  <a:srgbClr val="FF0000"/>
                </a:solidFill>
              </a:rPr>
              <a:t>– </a:t>
            </a:r>
            <a:r>
              <a:rPr lang="ru-RU" sz="3200" dirty="0">
                <a:solidFill>
                  <a:srgbClr val="FF0000"/>
                </a:solidFill>
              </a:rPr>
              <a:t>необходима установленная система </a:t>
            </a:r>
            <a:r>
              <a:rPr lang="en-US" sz="3200" dirty="0" err="1">
                <a:solidFill>
                  <a:srgbClr val="FF0000"/>
                </a:solidFill>
              </a:rPr>
              <a:t>Wordpress</a:t>
            </a:r>
            <a:r>
              <a:rPr lang="ru-RU" sz="3200" dirty="0">
                <a:solidFill>
                  <a:srgbClr val="FF0000"/>
                </a:solidFill>
              </a:rPr>
              <a:t>. </a:t>
            </a:r>
            <a:endParaRPr lang="en-US" sz="3200" dirty="0" smtClean="0">
              <a:solidFill>
                <a:srgbClr val="FF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916832"/>
            <a:ext cx="4320778" cy="2769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986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332656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Simple Machine Forum</a:t>
            </a:r>
            <a:r>
              <a:rPr lang="ru-RU" sz="4800" dirty="0">
                <a:solidFill>
                  <a:schemeClr val="bg1"/>
                </a:solidFill>
              </a:rPr>
              <a:t> (</a:t>
            </a:r>
            <a:r>
              <a:rPr lang="en-US" sz="4800" dirty="0">
                <a:solidFill>
                  <a:schemeClr val="bg1"/>
                </a:solidFill>
              </a:rPr>
              <a:t>SMF</a:t>
            </a:r>
            <a:r>
              <a:rPr lang="ru-RU" sz="48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752" y="4664750"/>
            <a:ext cx="9036496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sz="3200" dirty="0">
                <a:solidFill>
                  <a:srgbClr val="00B050"/>
                </a:solidFill>
              </a:rPr>
              <a:t>+ </a:t>
            </a:r>
            <a:r>
              <a:rPr lang="ru-RU" sz="3200" dirty="0">
                <a:solidFill>
                  <a:srgbClr val="00B050"/>
                </a:solidFill>
              </a:rPr>
              <a:t>Богатый функционал</a:t>
            </a:r>
          </a:p>
          <a:p>
            <a:pPr lvl="0"/>
            <a:r>
              <a:rPr lang="en-US" sz="3200" dirty="0" smtClean="0">
                <a:solidFill>
                  <a:srgbClr val="00B050"/>
                </a:solidFill>
              </a:rPr>
              <a:t>+ </a:t>
            </a:r>
            <a:r>
              <a:rPr lang="ru-RU" sz="3200" dirty="0" smtClean="0">
                <a:solidFill>
                  <a:srgbClr val="00B050"/>
                </a:solidFill>
              </a:rPr>
              <a:t>Множество </a:t>
            </a:r>
            <a:r>
              <a:rPr lang="ru-RU" sz="3200" dirty="0">
                <a:solidFill>
                  <a:srgbClr val="00B050"/>
                </a:solidFill>
              </a:rPr>
              <a:t>настроек в панели администратора </a:t>
            </a:r>
          </a:p>
          <a:p>
            <a:pPr lvl="0"/>
            <a:r>
              <a:rPr lang="ru-RU" sz="3200" dirty="0" smtClean="0">
                <a:solidFill>
                  <a:srgbClr val="FF0000"/>
                </a:solidFill>
              </a:rPr>
              <a:t>– </a:t>
            </a:r>
            <a:r>
              <a:rPr lang="ru-RU" sz="3200" dirty="0">
                <a:solidFill>
                  <a:srgbClr val="FF0000"/>
                </a:solidFill>
              </a:rPr>
              <a:t>Перегруженность лишней информацией</a:t>
            </a:r>
          </a:p>
          <a:p>
            <a:pPr lvl="0"/>
            <a:r>
              <a:rPr lang="ru-RU" sz="3200" dirty="0">
                <a:solidFill>
                  <a:srgbClr val="FF0000"/>
                </a:solidFill>
              </a:rPr>
              <a:t>–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ru-RU" sz="3200" dirty="0" smtClean="0">
                <a:solidFill>
                  <a:srgbClr val="FF0000"/>
                </a:solidFill>
              </a:rPr>
              <a:t>Отсутствие </a:t>
            </a:r>
            <a:r>
              <a:rPr lang="ru-RU" sz="3200" dirty="0">
                <a:solidFill>
                  <a:srgbClr val="FF0000"/>
                </a:solidFill>
              </a:rPr>
              <a:t>русского языка</a:t>
            </a:r>
          </a:p>
          <a:p>
            <a:endParaRPr lang="ru-RU" sz="320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341438"/>
            <a:ext cx="5546725" cy="3323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070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332657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dirty="0" err="1">
                <a:solidFill>
                  <a:schemeClr val="bg1"/>
                </a:solidFill>
              </a:rPr>
              <a:t>phpBB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752" y="4149080"/>
            <a:ext cx="9036496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sz="3200" dirty="0">
                <a:solidFill>
                  <a:srgbClr val="00B050"/>
                </a:solidFill>
              </a:rPr>
              <a:t>+ </a:t>
            </a:r>
            <a:r>
              <a:rPr lang="ru-RU" sz="3200" dirty="0">
                <a:solidFill>
                  <a:srgbClr val="00B050"/>
                </a:solidFill>
              </a:rPr>
              <a:t>Несложная в использовании система </a:t>
            </a:r>
            <a:r>
              <a:rPr lang="ru-RU" sz="3200" dirty="0" smtClean="0">
                <a:solidFill>
                  <a:srgbClr val="00B050"/>
                </a:solidFill>
              </a:rPr>
              <a:t>шаблонов</a:t>
            </a:r>
            <a:endParaRPr lang="ru-RU" sz="3200" dirty="0">
              <a:solidFill>
                <a:srgbClr val="00B050"/>
              </a:solidFill>
            </a:endParaRPr>
          </a:p>
          <a:p>
            <a:pPr lvl="0"/>
            <a:r>
              <a:rPr lang="en-US" sz="3200" dirty="0" smtClean="0">
                <a:solidFill>
                  <a:srgbClr val="00B050"/>
                </a:solidFill>
              </a:rPr>
              <a:t>+ </a:t>
            </a:r>
            <a:r>
              <a:rPr lang="ru-RU" sz="3200" dirty="0" smtClean="0">
                <a:solidFill>
                  <a:srgbClr val="00B050"/>
                </a:solidFill>
              </a:rPr>
              <a:t>Многоязычный интерфейс</a:t>
            </a:r>
            <a:endParaRPr lang="ru-RU" sz="3200" dirty="0">
              <a:solidFill>
                <a:srgbClr val="00B050"/>
              </a:solidFill>
            </a:endParaRPr>
          </a:p>
          <a:p>
            <a:r>
              <a:rPr lang="ru-RU" sz="3200" dirty="0" smtClean="0">
                <a:solidFill>
                  <a:srgbClr val="FF0000"/>
                </a:solidFill>
              </a:rPr>
              <a:t>– </a:t>
            </a:r>
            <a:r>
              <a:rPr lang="ru-RU" sz="3200" dirty="0">
                <a:solidFill>
                  <a:srgbClr val="FF0000"/>
                </a:solidFill>
              </a:rPr>
              <a:t>И</a:t>
            </a:r>
            <a:r>
              <a:rPr lang="ru-RU" sz="3200" dirty="0" smtClean="0">
                <a:solidFill>
                  <a:srgbClr val="FF0000"/>
                </a:solidFill>
              </a:rPr>
              <a:t>зобилие </a:t>
            </a:r>
            <a:r>
              <a:rPr lang="ru-RU" sz="3200" dirty="0">
                <a:solidFill>
                  <a:srgbClr val="FF0000"/>
                </a:solidFill>
              </a:rPr>
              <a:t>лишней </a:t>
            </a:r>
            <a:r>
              <a:rPr lang="ru-RU" sz="3200" dirty="0" smtClean="0">
                <a:solidFill>
                  <a:srgbClr val="FF0000"/>
                </a:solidFill>
              </a:rPr>
              <a:t>анимации</a:t>
            </a:r>
          </a:p>
          <a:p>
            <a:r>
              <a:rPr lang="ru-RU" sz="3200" dirty="0" smtClean="0">
                <a:solidFill>
                  <a:srgbClr val="FF0000"/>
                </a:solidFill>
              </a:rPr>
              <a:t>– Очень </a:t>
            </a:r>
            <a:r>
              <a:rPr lang="ru-RU" sz="3200" dirty="0">
                <a:solidFill>
                  <a:srgbClr val="FF0000"/>
                </a:solidFill>
              </a:rPr>
              <a:t>яркие </a:t>
            </a:r>
            <a:r>
              <a:rPr lang="ru-RU" sz="3200" dirty="0" smtClean="0">
                <a:solidFill>
                  <a:srgbClr val="FF0000"/>
                </a:solidFill>
              </a:rPr>
              <a:t>цвета </a:t>
            </a:r>
          </a:p>
          <a:p>
            <a:r>
              <a:rPr lang="ru-RU" sz="3200" dirty="0">
                <a:solidFill>
                  <a:srgbClr val="FF0000"/>
                </a:solidFill>
              </a:rPr>
              <a:t>– </a:t>
            </a:r>
            <a:r>
              <a:rPr lang="ru-RU" sz="3200" dirty="0" smtClean="0">
                <a:solidFill>
                  <a:srgbClr val="FF0000"/>
                </a:solidFill>
              </a:rPr>
              <a:t>Низкая производительность</a:t>
            </a:r>
            <a:endParaRPr lang="ru-RU" sz="3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196975"/>
            <a:ext cx="5950491" cy="2880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724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332656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Общие недостатки: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320" y="2523093"/>
            <a:ext cx="9036496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- перегруженность </a:t>
            </a:r>
            <a:r>
              <a:rPr lang="ru-RU" sz="3200" dirty="0">
                <a:solidFill>
                  <a:schemeClr val="bg1"/>
                </a:solidFill>
              </a:rPr>
              <a:t>интерфейса</a:t>
            </a:r>
          </a:p>
          <a:p>
            <a:pPr lvl="0"/>
            <a:r>
              <a:rPr lang="ru-RU" sz="3200" dirty="0" smtClean="0">
                <a:solidFill>
                  <a:schemeClr val="bg1"/>
                </a:solidFill>
              </a:rPr>
              <a:t>- отсутствие </a:t>
            </a:r>
            <a:r>
              <a:rPr lang="ru-RU" sz="3200" dirty="0">
                <a:solidFill>
                  <a:schemeClr val="bg1"/>
                </a:solidFill>
              </a:rPr>
              <a:t>русского языка в интерфейсе</a:t>
            </a:r>
          </a:p>
          <a:p>
            <a:pPr lvl="0"/>
            <a:r>
              <a:rPr lang="ru-RU" sz="3200" dirty="0" smtClean="0">
                <a:solidFill>
                  <a:schemeClr val="bg1"/>
                </a:solidFill>
              </a:rPr>
              <a:t>- низкая </a:t>
            </a:r>
            <a:r>
              <a:rPr lang="ru-RU" sz="3200" dirty="0">
                <a:solidFill>
                  <a:schemeClr val="bg1"/>
                </a:solidFill>
              </a:rPr>
              <a:t>производительность из-за сложных запросов к базе </a:t>
            </a:r>
            <a:r>
              <a:rPr lang="ru-RU" sz="3200" dirty="0" smtClean="0">
                <a:solidFill>
                  <a:schemeClr val="bg1"/>
                </a:solidFill>
              </a:rPr>
              <a:t>данных</a:t>
            </a:r>
            <a:r>
              <a:rPr lang="en-US" sz="3200" dirty="0" smtClean="0">
                <a:solidFill>
                  <a:schemeClr val="bg1"/>
                </a:solidFill>
              </a:rPr>
              <a:t>.</a:t>
            </a:r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99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332656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Постановка задачи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2049237"/>
            <a:ext cx="9036496" cy="40318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Реализовать </a:t>
            </a:r>
            <a:r>
              <a:rPr lang="ru-RU" sz="3200" dirty="0" err="1" smtClean="0">
                <a:solidFill>
                  <a:schemeClr val="bg1"/>
                </a:solidFill>
              </a:rPr>
              <a:t>форумную</a:t>
            </a:r>
            <a:r>
              <a:rPr lang="ru-RU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smtClean="0">
                <a:solidFill>
                  <a:schemeClr val="bg1"/>
                </a:solidFill>
              </a:rPr>
              <a:t>CMS</a:t>
            </a:r>
            <a:r>
              <a:rPr lang="ru-RU" sz="3200" dirty="0" smtClean="0">
                <a:solidFill>
                  <a:schemeClr val="bg1"/>
                </a:solidFill>
              </a:rPr>
              <a:t>, </a:t>
            </a:r>
            <a:r>
              <a:rPr lang="ru-RU" sz="3200" dirty="0">
                <a:solidFill>
                  <a:schemeClr val="bg1"/>
                </a:solidFill>
              </a:rPr>
              <a:t>удовлетворяющую следующим </a:t>
            </a:r>
            <a:r>
              <a:rPr lang="ru-RU" sz="3200" dirty="0" smtClean="0">
                <a:solidFill>
                  <a:schemeClr val="bg1"/>
                </a:solidFill>
              </a:rPr>
              <a:t>требованиям:</a:t>
            </a:r>
          </a:p>
          <a:p>
            <a:r>
              <a:rPr lang="ru-RU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>
                <a:solidFill>
                  <a:schemeClr val="bg1"/>
                </a:solidFill>
              </a:rPr>
              <a:t>- </a:t>
            </a:r>
            <a:r>
              <a:rPr lang="ru-RU" sz="3200" dirty="0" smtClean="0">
                <a:solidFill>
                  <a:schemeClr val="bg1"/>
                </a:solidFill>
              </a:rPr>
              <a:t>русскоязычный интерфейс</a:t>
            </a:r>
            <a:r>
              <a:rPr lang="en-US" sz="3200" dirty="0" smtClean="0">
                <a:solidFill>
                  <a:schemeClr val="bg1"/>
                </a:solidFill>
              </a:rPr>
              <a:t>;</a:t>
            </a:r>
            <a:endParaRPr lang="ru-RU" sz="3200" dirty="0">
              <a:solidFill>
                <a:schemeClr val="bg1"/>
              </a:solidFill>
            </a:endParaRPr>
          </a:p>
          <a:p>
            <a:r>
              <a:rPr lang="ru-RU" sz="3200" dirty="0" smtClean="0">
                <a:solidFill>
                  <a:schemeClr val="bg1"/>
                </a:solidFill>
              </a:rPr>
              <a:t>- отсутствие перегруженности интерфейса</a:t>
            </a:r>
            <a:r>
              <a:rPr lang="en-US" sz="3200" dirty="0" smtClean="0">
                <a:solidFill>
                  <a:schemeClr val="bg1"/>
                </a:solidFill>
              </a:rPr>
              <a:t>;</a:t>
            </a:r>
            <a:endParaRPr lang="ru-RU" sz="3200" dirty="0">
              <a:solidFill>
                <a:schemeClr val="bg1"/>
              </a:solidFill>
            </a:endParaRPr>
          </a:p>
          <a:p>
            <a:r>
              <a:rPr lang="ru-RU" sz="3200" dirty="0" smtClean="0">
                <a:solidFill>
                  <a:schemeClr val="bg1"/>
                </a:solidFill>
              </a:rPr>
              <a:t>- основн</a:t>
            </a:r>
            <a:r>
              <a:rPr lang="ru-RU" sz="3200" dirty="0">
                <a:solidFill>
                  <a:schemeClr val="bg1"/>
                </a:solidFill>
              </a:rPr>
              <a:t>ы</a:t>
            </a:r>
            <a:r>
              <a:rPr lang="ru-RU" sz="3200" dirty="0" smtClean="0">
                <a:solidFill>
                  <a:schemeClr val="bg1"/>
                </a:solidFill>
              </a:rPr>
              <a:t>е </a:t>
            </a:r>
            <a:r>
              <a:rPr lang="ru-RU" sz="3200" dirty="0">
                <a:solidFill>
                  <a:schemeClr val="bg1"/>
                </a:solidFill>
              </a:rPr>
              <a:t>функции </a:t>
            </a:r>
            <a:r>
              <a:rPr lang="ru-RU" sz="3200" dirty="0" smtClean="0">
                <a:solidFill>
                  <a:schemeClr val="bg1"/>
                </a:solidFill>
              </a:rPr>
              <a:t>форума</a:t>
            </a:r>
            <a:r>
              <a:rPr lang="en-US" sz="3200" dirty="0" smtClean="0">
                <a:solidFill>
                  <a:schemeClr val="bg1"/>
                </a:solidFill>
              </a:rPr>
              <a:t>;</a:t>
            </a:r>
            <a:endParaRPr lang="ru-RU" sz="3200" dirty="0">
              <a:solidFill>
                <a:schemeClr val="bg1"/>
              </a:solidFill>
            </a:endParaRPr>
          </a:p>
          <a:p>
            <a:r>
              <a:rPr lang="ru-RU" sz="3200" dirty="0" smtClean="0">
                <a:solidFill>
                  <a:schemeClr val="bg1"/>
                </a:solidFill>
              </a:rPr>
              <a:t>- идентификация пользователя в системе</a:t>
            </a:r>
            <a:r>
              <a:rPr lang="en-US" sz="3200" dirty="0" smtClean="0">
                <a:solidFill>
                  <a:schemeClr val="bg1"/>
                </a:solidFill>
              </a:rPr>
              <a:t>;</a:t>
            </a:r>
            <a:endParaRPr lang="ru-RU" sz="3200" dirty="0">
              <a:solidFill>
                <a:schemeClr val="bg1"/>
              </a:solidFill>
            </a:endParaRPr>
          </a:p>
          <a:p>
            <a:r>
              <a:rPr lang="ru-RU" sz="3200" dirty="0" smtClean="0">
                <a:solidFill>
                  <a:schemeClr val="bg1"/>
                </a:solidFill>
              </a:rPr>
              <a:t>- разделение </a:t>
            </a:r>
            <a:r>
              <a:rPr lang="ru-RU" sz="3200" dirty="0">
                <a:solidFill>
                  <a:schemeClr val="bg1"/>
                </a:solidFill>
              </a:rPr>
              <a:t>прав </a:t>
            </a:r>
            <a:r>
              <a:rPr lang="ru-RU" sz="3200" dirty="0" smtClean="0">
                <a:solidFill>
                  <a:schemeClr val="bg1"/>
                </a:solidFill>
              </a:rPr>
              <a:t>пользователей</a:t>
            </a:r>
            <a:r>
              <a:rPr lang="en-US" sz="3200" dirty="0" smtClean="0">
                <a:solidFill>
                  <a:schemeClr val="bg1"/>
                </a:solidFill>
              </a:rPr>
              <a:t>;</a:t>
            </a:r>
            <a:r>
              <a:rPr lang="ru-RU" sz="3200" dirty="0" smtClean="0">
                <a:solidFill>
                  <a:schemeClr val="bg1"/>
                </a:solidFill>
              </a:rPr>
              <a:t/>
            </a:r>
            <a:br>
              <a:rPr lang="ru-RU" sz="3200" dirty="0" smtClean="0">
                <a:solidFill>
                  <a:schemeClr val="bg1"/>
                </a:solidFill>
              </a:rPr>
            </a:br>
            <a:r>
              <a:rPr lang="ru-RU" sz="3200" dirty="0" smtClean="0">
                <a:solidFill>
                  <a:schemeClr val="bg1"/>
                </a:solidFill>
              </a:rPr>
              <a:t>- функции администрирования</a:t>
            </a:r>
            <a:r>
              <a:rPr lang="en-US" sz="3200" dirty="0" smtClean="0">
                <a:solidFill>
                  <a:schemeClr val="bg1"/>
                </a:solidFill>
              </a:rPr>
              <a:t>.</a:t>
            </a:r>
            <a:endParaRPr lang="ru-RU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63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332656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Используемые средства: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320" y="2030656"/>
            <a:ext cx="9036496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- Веб </a:t>
            </a:r>
            <a:r>
              <a:rPr lang="ru-RU" sz="3200" dirty="0" smtClean="0">
                <a:solidFill>
                  <a:schemeClr val="bg1"/>
                </a:solidFill>
              </a:rPr>
              <a:t>сервер</a:t>
            </a:r>
            <a:r>
              <a:rPr lang="en-US" sz="3200" dirty="0" smtClean="0">
                <a:solidFill>
                  <a:schemeClr val="bg1"/>
                </a:solidFill>
              </a:rPr>
              <a:t>;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r>
              <a:rPr lang="ru-RU" sz="3200" dirty="0" smtClean="0">
                <a:solidFill>
                  <a:schemeClr val="bg1"/>
                </a:solidFill>
              </a:rPr>
              <a:t>- Среды </a:t>
            </a:r>
            <a:r>
              <a:rPr lang="ru-RU" sz="3200" dirty="0" smtClean="0">
                <a:solidFill>
                  <a:schemeClr val="bg1"/>
                </a:solidFill>
              </a:rPr>
              <a:t>разработки</a:t>
            </a:r>
            <a:r>
              <a:rPr lang="en-US" sz="3200" dirty="0" smtClean="0">
                <a:solidFill>
                  <a:schemeClr val="bg1"/>
                </a:solidFill>
              </a:rPr>
              <a:t>;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r>
              <a:rPr lang="ru-RU" sz="3200" dirty="0" smtClean="0">
                <a:solidFill>
                  <a:schemeClr val="bg1"/>
                </a:solidFill>
              </a:rPr>
              <a:t>- Средства </a:t>
            </a:r>
            <a:r>
              <a:rPr lang="ru-RU" sz="3200" dirty="0">
                <a:solidFill>
                  <a:schemeClr val="bg1"/>
                </a:solidFill>
              </a:rPr>
              <a:t>отладки программного </a:t>
            </a:r>
            <a:r>
              <a:rPr lang="ru-RU" sz="3200" dirty="0" smtClean="0">
                <a:solidFill>
                  <a:schemeClr val="bg1"/>
                </a:solidFill>
              </a:rPr>
              <a:t>кода</a:t>
            </a:r>
            <a:r>
              <a:rPr lang="en-US" sz="3200" dirty="0" smtClean="0">
                <a:solidFill>
                  <a:schemeClr val="bg1"/>
                </a:solidFill>
              </a:rPr>
              <a:t>;</a:t>
            </a:r>
            <a:endParaRPr lang="ru-RU" sz="3200" dirty="0">
              <a:solidFill>
                <a:schemeClr val="bg1"/>
              </a:solidFill>
            </a:endParaRPr>
          </a:p>
          <a:p>
            <a:pPr lvl="0"/>
            <a:r>
              <a:rPr lang="ru-RU" sz="3200" dirty="0" smtClean="0">
                <a:solidFill>
                  <a:schemeClr val="bg1"/>
                </a:solidFill>
              </a:rPr>
              <a:t>- Системы </a:t>
            </a:r>
            <a:r>
              <a:rPr lang="ru-RU" sz="3200" dirty="0">
                <a:solidFill>
                  <a:schemeClr val="bg1"/>
                </a:solidFill>
              </a:rPr>
              <a:t>контроля версий программного </a:t>
            </a:r>
            <a:r>
              <a:rPr lang="ru-RU" sz="3200" dirty="0" smtClean="0">
                <a:solidFill>
                  <a:schemeClr val="bg1"/>
                </a:solidFill>
              </a:rPr>
              <a:t>кода</a:t>
            </a:r>
            <a:r>
              <a:rPr lang="en-US" sz="3200" dirty="0" smtClean="0">
                <a:solidFill>
                  <a:schemeClr val="bg1"/>
                </a:solidFill>
              </a:rPr>
              <a:t>;</a:t>
            </a:r>
            <a:endParaRPr lang="ru-RU" sz="3200" dirty="0">
              <a:solidFill>
                <a:schemeClr val="bg1"/>
              </a:solidFill>
            </a:endParaRPr>
          </a:p>
          <a:p>
            <a:pPr lvl="0"/>
            <a:r>
              <a:rPr lang="ru-RU" sz="3200" dirty="0" smtClean="0">
                <a:solidFill>
                  <a:schemeClr val="bg1"/>
                </a:solidFill>
              </a:rPr>
              <a:t>- Вспомогательные </a:t>
            </a:r>
            <a:r>
              <a:rPr lang="ru-RU" sz="3200" dirty="0" smtClean="0">
                <a:solidFill>
                  <a:schemeClr val="bg1"/>
                </a:solidFill>
              </a:rPr>
              <a:t>средства</a:t>
            </a:r>
            <a:r>
              <a:rPr lang="en-US" sz="3200" dirty="0" smtClean="0">
                <a:solidFill>
                  <a:schemeClr val="bg1"/>
                </a:solidFill>
              </a:rPr>
              <a:t>.</a:t>
            </a:r>
            <a:endParaRPr lang="ru-RU" sz="3200" dirty="0">
              <a:solidFill>
                <a:schemeClr val="bg1"/>
              </a:solidFill>
            </a:endParaRPr>
          </a:p>
          <a:p>
            <a:pPr lvl="0"/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3593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332656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Веб сервер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116" y="5013176"/>
            <a:ext cx="9036496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XAMPP </a:t>
            </a:r>
            <a:r>
              <a:rPr lang="ru-RU" sz="3200" dirty="0">
                <a:solidFill>
                  <a:schemeClr val="bg1"/>
                </a:solidFill>
              </a:rPr>
              <a:t>— кроссплатформенная сборка веб-сервера, содержащая </a:t>
            </a:r>
            <a:r>
              <a:rPr lang="ru-RU" sz="3200" dirty="0" err="1">
                <a:solidFill>
                  <a:schemeClr val="bg1"/>
                </a:solidFill>
              </a:rPr>
              <a:t>Apache</a:t>
            </a:r>
            <a:r>
              <a:rPr lang="ru-RU" sz="3200" dirty="0">
                <a:solidFill>
                  <a:schemeClr val="bg1"/>
                </a:solidFill>
              </a:rPr>
              <a:t>, </a:t>
            </a:r>
            <a:r>
              <a:rPr lang="ru-RU" sz="3200" dirty="0" err="1">
                <a:solidFill>
                  <a:schemeClr val="bg1"/>
                </a:solidFill>
              </a:rPr>
              <a:t>MySQL</a:t>
            </a:r>
            <a:r>
              <a:rPr lang="ru-RU" sz="3200" dirty="0">
                <a:solidFill>
                  <a:schemeClr val="bg1"/>
                </a:solidFill>
              </a:rPr>
              <a:t>, интерпретатор скриптов PHP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1125538"/>
            <a:ext cx="4327525" cy="383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053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азовая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Другая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Базовая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462</TotalTime>
  <Words>331</Words>
  <Application>Microsoft Office PowerPoint</Application>
  <PresentationFormat>Экран (4:3)</PresentationFormat>
  <Paragraphs>74</Paragraphs>
  <Slides>25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7" baseType="lpstr">
      <vt:lpstr>Базовая</vt:lpstr>
      <vt:lpstr>Visio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Dem0n13</dc:creator>
  <cp:lastModifiedBy>serzh</cp:lastModifiedBy>
  <cp:revision>56</cp:revision>
  <dcterms:created xsi:type="dcterms:W3CDTF">2012-05-30T18:18:36Z</dcterms:created>
  <dcterms:modified xsi:type="dcterms:W3CDTF">2012-06-03T10:01:06Z</dcterms:modified>
</cp:coreProperties>
</file>