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1" r:id="rId3"/>
    <p:sldId id="257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7" r:id="rId14"/>
    <p:sldId id="275" r:id="rId15"/>
    <p:sldId id="276" r:id="rId16"/>
    <p:sldId id="278" r:id="rId17"/>
    <p:sldId id="279" r:id="rId18"/>
    <p:sldId id="258" r:id="rId19"/>
    <p:sldId id="259" r:id="rId20"/>
    <p:sldId id="260" r:id="rId21"/>
    <p:sldId id="262" r:id="rId22"/>
    <p:sldId id="263" r:id="rId23"/>
    <p:sldId id="264" r:id="rId24"/>
    <p:sldId id="265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. Введение, роль форума" id="{9A2C4EC1-0B96-4A85-A987-1AD03E60887F}">
          <p14:sldIdLst>
            <p14:sldId id="256"/>
            <p14:sldId id="261"/>
            <p14:sldId id="257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7"/>
            <p14:sldId id="275"/>
            <p14:sldId id="276"/>
            <p14:sldId id="278"/>
            <p14:sldId id="279"/>
            <p14:sldId id="258"/>
            <p14:sldId id="259"/>
            <p14:sldId id="260"/>
            <p14:sldId id="262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9156" autoAdjust="0"/>
  </p:normalViewPr>
  <p:slideViewPr>
    <p:cSldViewPr>
      <p:cViewPr>
        <p:scale>
          <a:sx n="75" d="100"/>
          <a:sy n="75" d="100"/>
        </p:scale>
        <p:origin x="-1866" y="-10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31.05.2012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31.05.2012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31.05.2012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31.05.2012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31.05.2012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31.05.2012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31.05.2012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31.05.2012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31.05.2012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31.05.2012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31.05.2012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F34D2577-27A9-48D8-B09C-5DF8AFE9C2EC}" type="datetimeFigureOut">
              <a:rPr lang="ru-RU" smtClean="0"/>
              <a:t>31.05.2012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.bin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2.png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2.bin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4.bin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5.bin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6.bin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7.bin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1905506"/>
            <a:ext cx="8280920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Проектирование и разработка системы управления контентом веб-приложения (</a:t>
            </a:r>
            <a:r>
              <a:rPr lang="en-US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CMS) </a:t>
            </a:r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в виде веб-форума</a:t>
            </a:r>
            <a:endParaRPr lang="ru-RU" sz="48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39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332656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Веб сервер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116" y="5013176"/>
            <a:ext cx="9036496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XAMPP </a:t>
            </a:r>
            <a:r>
              <a:rPr lang="ru-RU" sz="3200" dirty="0">
                <a:solidFill>
                  <a:schemeClr val="bg1"/>
                </a:solidFill>
              </a:rPr>
              <a:t>— кроссплатформенная сборка веб-сервера, содержащая </a:t>
            </a:r>
            <a:r>
              <a:rPr lang="ru-RU" sz="3200" dirty="0" err="1">
                <a:solidFill>
                  <a:schemeClr val="bg1"/>
                </a:solidFill>
              </a:rPr>
              <a:t>Apache</a:t>
            </a:r>
            <a:r>
              <a:rPr lang="ru-RU" sz="3200" dirty="0">
                <a:solidFill>
                  <a:schemeClr val="bg1"/>
                </a:solidFill>
              </a:rPr>
              <a:t>, </a:t>
            </a:r>
            <a:r>
              <a:rPr lang="ru-RU" sz="3200" dirty="0" err="1">
                <a:solidFill>
                  <a:schemeClr val="bg1"/>
                </a:solidFill>
              </a:rPr>
              <a:t>MySQL</a:t>
            </a:r>
            <a:r>
              <a:rPr lang="ru-RU" sz="3200" dirty="0">
                <a:solidFill>
                  <a:schemeClr val="bg1"/>
                </a:solidFill>
              </a:rPr>
              <a:t>, интерпретатор скриптов PHP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1125538"/>
            <a:ext cx="4327525" cy="383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053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332656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Среды разработки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116" y="5259397"/>
            <a:ext cx="9036496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ru-RU" sz="3200" dirty="0" err="1">
                <a:solidFill>
                  <a:schemeClr val="bg1"/>
                </a:solidFill>
              </a:rPr>
              <a:t>NetBeans</a:t>
            </a:r>
            <a:r>
              <a:rPr lang="ru-RU" sz="3200" dirty="0">
                <a:solidFill>
                  <a:schemeClr val="bg1"/>
                </a:solidFill>
              </a:rPr>
              <a:t> IDE — свободная интегрированная среда разработки приложений (</a:t>
            </a:r>
            <a:r>
              <a:rPr lang="ru-RU" sz="3200" dirty="0" smtClean="0">
                <a:solidFill>
                  <a:schemeClr val="bg1"/>
                </a:solidFill>
              </a:rPr>
              <a:t>IDE)</a:t>
            </a:r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268413"/>
            <a:ext cx="5039841" cy="3495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289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-36675"/>
            <a:ext cx="828092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Средства отладки (клиентская часть)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116" y="5505618"/>
            <a:ext cx="903649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Opera Dragonfly – </a:t>
            </a:r>
            <a:r>
              <a:rPr lang="ru-RU" sz="3200" dirty="0" smtClean="0">
                <a:solidFill>
                  <a:schemeClr val="bg1"/>
                </a:solidFill>
              </a:rPr>
              <a:t>отладчик браузера </a:t>
            </a:r>
            <a:r>
              <a:rPr lang="en-US" sz="3200" dirty="0" smtClean="0">
                <a:solidFill>
                  <a:schemeClr val="bg1"/>
                </a:solidFill>
              </a:rPr>
              <a:t>Opera</a:t>
            </a:r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557338"/>
            <a:ext cx="5943600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538" y="1557338"/>
            <a:ext cx="2510950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444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-36675"/>
            <a:ext cx="828092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Средства отладки (серверная часть)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116" y="5505618"/>
            <a:ext cx="903649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ru-RU" sz="3200" dirty="0" err="1" smtClean="0">
                <a:solidFill>
                  <a:schemeClr val="bg1"/>
                </a:solidFill>
              </a:rPr>
              <a:t>Xdebug</a:t>
            </a:r>
            <a:r>
              <a:rPr lang="ru-RU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smtClean="0">
                <a:solidFill>
                  <a:schemeClr val="bg1"/>
                </a:solidFill>
              </a:rPr>
              <a:t>– </a:t>
            </a:r>
            <a:r>
              <a:rPr lang="ru-RU" sz="3200" dirty="0" smtClean="0">
                <a:solidFill>
                  <a:schemeClr val="bg1"/>
                </a:solidFill>
              </a:rPr>
              <a:t>отладчик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NetBeans</a:t>
            </a:r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1700213"/>
            <a:ext cx="4680619" cy="360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645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-36675"/>
            <a:ext cx="828092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Система контроля версий программного кода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116" y="5259397"/>
            <a:ext cx="9036496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sz="3200" dirty="0" err="1" smtClean="0">
                <a:solidFill>
                  <a:schemeClr val="bg1"/>
                </a:solidFill>
              </a:rPr>
              <a:t>Git</a:t>
            </a:r>
            <a:r>
              <a:rPr lang="en-US" sz="3200" dirty="0" smtClean="0">
                <a:solidFill>
                  <a:schemeClr val="bg1"/>
                </a:solidFill>
              </a:rPr>
              <a:t> – </a:t>
            </a:r>
            <a:r>
              <a:rPr lang="ru-RU" sz="3200" dirty="0">
                <a:solidFill>
                  <a:schemeClr val="bg1"/>
                </a:solidFill>
              </a:rPr>
              <a:t>распределённая система управления версиями программного кода</a:t>
            </a:r>
            <a:endParaRPr lang="ru-RU" sz="3200" dirty="0" smtClean="0">
              <a:solidFill>
                <a:schemeClr val="bg1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2038350"/>
            <a:ext cx="904875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160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32656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Вспомогательные средства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2636912"/>
            <a:ext cx="9036496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lvl="0" indent="-457200">
              <a:buFontTx/>
              <a:buChar char="-"/>
            </a:pPr>
            <a:r>
              <a:rPr lang="en-US" sz="3200" dirty="0" smtClean="0">
                <a:solidFill>
                  <a:schemeClr val="bg1"/>
                </a:solidFill>
              </a:rPr>
              <a:t>Skype (</a:t>
            </a:r>
            <a:r>
              <a:rPr lang="ru-RU" sz="3200" dirty="0" smtClean="0">
                <a:solidFill>
                  <a:schemeClr val="bg1"/>
                </a:solidFill>
              </a:rPr>
              <a:t>программа </a:t>
            </a:r>
            <a:r>
              <a:rPr lang="ru-RU" sz="3200" dirty="0">
                <a:solidFill>
                  <a:schemeClr val="bg1"/>
                </a:solidFill>
              </a:rPr>
              <a:t>интернет </a:t>
            </a:r>
            <a:r>
              <a:rPr lang="ru-RU" sz="3200" dirty="0" smtClean="0">
                <a:solidFill>
                  <a:schemeClr val="bg1"/>
                </a:solidFill>
              </a:rPr>
              <a:t>телефонии)</a:t>
            </a:r>
          </a:p>
          <a:p>
            <a:pPr marL="457200" lvl="0" indent="-457200">
              <a:buFontTx/>
              <a:buChar char="-"/>
            </a:pPr>
            <a:r>
              <a:rPr lang="en-US" sz="3200" dirty="0" smtClean="0">
                <a:solidFill>
                  <a:schemeClr val="bg1"/>
                </a:solidFill>
              </a:rPr>
              <a:t>Microsoft Visio (</a:t>
            </a:r>
            <a:r>
              <a:rPr lang="ru-RU" sz="3200" dirty="0" smtClean="0">
                <a:solidFill>
                  <a:schemeClr val="bg1"/>
                </a:solidFill>
              </a:rPr>
              <a:t>рисование схем)</a:t>
            </a:r>
          </a:p>
          <a:p>
            <a:pPr marL="457200" lvl="0" indent="-457200">
              <a:buFontTx/>
              <a:buChar char="-"/>
            </a:pPr>
            <a:r>
              <a:rPr lang="ru-RU" sz="3200" dirty="0" smtClean="0">
                <a:solidFill>
                  <a:schemeClr val="bg1"/>
                </a:solidFill>
              </a:rPr>
              <a:t>Браузеры </a:t>
            </a:r>
            <a:r>
              <a:rPr lang="en-US" sz="3200" dirty="0" smtClean="0">
                <a:solidFill>
                  <a:schemeClr val="bg1"/>
                </a:solidFill>
              </a:rPr>
              <a:t>(Opera, Google Chrome)</a:t>
            </a:r>
            <a:endParaRPr lang="ru-RU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09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-36675"/>
            <a:ext cx="828092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Логическое проектирование базы данных</a:t>
            </a:r>
            <a:endParaRPr lang="ru-RU" sz="4800" dirty="0">
              <a:solidFill>
                <a:schemeClr val="bg1"/>
              </a:solidFill>
            </a:endParaRPr>
          </a:p>
        </p:txBody>
      </p: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12" y="2204864"/>
            <a:ext cx="8282656" cy="258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3548" y="5157192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Идентифицирующее отношение между сущностью «тема» и «категория»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4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-36675"/>
            <a:ext cx="828092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Логическое проектирование базы данных</a:t>
            </a:r>
            <a:endParaRPr lang="ru-RU" sz="4800" dirty="0">
              <a:solidFill>
                <a:schemeClr val="bg1"/>
              </a:solidFill>
            </a:endParaRPr>
          </a:p>
        </p:txBody>
      </p: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12" y="2204864"/>
            <a:ext cx="8282656" cy="258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3548" y="5157192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Идентифицирующее отношение между сущностью «тема» и «категория»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22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508" y="58672"/>
            <a:ext cx="91450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Использованные веб-технологии:</a:t>
            </a:r>
            <a:endParaRPr lang="ru-RU" sz="48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1" y="1862916"/>
            <a:ext cx="23397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PHP</a:t>
            </a:r>
            <a:endParaRPr lang="ru-RU" sz="36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4366647"/>
            <a:ext cx="2339752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JavaScript</a:t>
            </a:r>
          </a:p>
          <a:p>
            <a:pPr algn="ctr"/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HTML</a:t>
            </a:r>
          </a:p>
          <a:p>
            <a:pPr algn="ctr"/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CSS</a:t>
            </a:r>
            <a:endParaRPr lang="ru-RU" sz="36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00826" y="3748388"/>
            <a:ext cx="295232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База данных: </a:t>
            </a:r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MySQL</a:t>
            </a:r>
            <a:endParaRPr lang="ru-RU" sz="3600" dirty="0" smtClean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7538307"/>
              </p:ext>
            </p:extLst>
          </p:nvPr>
        </p:nvGraphicFramePr>
        <p:xfrm>
          <a:off x="2314625" y="1055688"/>
          <a:ext cx="4514751" cy="5571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Visio" r:id="rId5" imgW="3846693" imgH="4746600" progId="Visio.Drawing.11">
                  <p:embed/>
                </p:oleObj>
              </mc:Choice>
              <mc:Fallback>
                <p:oleObj name="Visio" r:id="rId5" imgW="3846693" imgH="474660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14625" y="1055688"/>
                        <a:ext cx="4514751" cy="55712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865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90959"/>
            <a:ext cx="86409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Архитектура веб-приложения</a:t>
            </a:r>
            <a:endParaRPr lang="ru-RU" sz="48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5589478"/>
              </p:ext>
            </p:extLst>
          </p:nvPr>
        </p:nvGraphicFramePr>
        <p:xfrm>
          <a:off x="74775" y="2236626"/>
          <a:ext cx="5213160" cy="3766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name="Visio" r:id="rId5" imgW="4714900" imgH="3406320" progId="Visio.Drawing.11">
                  <p:embed/>
                </p:oleObj>
              </mc:Choice>
              <mc:Fallback>
                <p:oleObj name="Visio" r:id="rId5" imgW="4714900" imgH="340632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775" y="2236626"/>
                        <a:ext cx="5213160" cy="3766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7234629"/>
              </p:ext>
            </p:extLst>
          </p:nvPr>
        </p:nvGraphicFramePr>
        <p:xfrm>
          <a:off x="5362710" y="2002755"/>
          <a:ext cx="3706515" cy="4234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Visio" r:id="rId7" imgW="3455000" imgH="3946320" progId="Visio.Drawing.11">
                  <p:embed/>
                </p:oleObj>
              </mc:Choice>
              <mc:Fallback>
                <p:oleObj name="Visio" r:id="rId7" imgW="3455000" imgH="394632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62710" y="2002755"/>
                        <a:ext cx="3706515" cy="42345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2089" y="1272209"/>
            <a:ext cx="320384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MVC</a:t>
            </a:r>
            <a:endParaRPr lang="ru-RU" sz="36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1268760"/>
            <a:ext cx="336037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MVP</a:t>
            </a:r>
            <a:endParaRPr lang="ru-RU" sz="36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36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817" y="1021956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Виды </a:t>
            </a:r>
            <a:r>
              <a:rPr lang="ru-RU" sz="4800" dirty="0" err="1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форумных</a:t>
            </a:r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CMS:</a:t>
            </a:r>
            <a:endParaRPr lang="ru-RU" sz="48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3589" y="3247481"/>
            <a:ext cx="8280920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самостоятельные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в виде плагинов к самостоятельным </a:t>
            </a:r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CMS</a:t>
            </a:r>
            <a:endParaRPr lang="ru-RU" sz="3600" dirty="0" smtClean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86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90959"/>
            <a:ext cx="86409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Архитектура веб-приложения</a:t>
            </a:r>
            <a:endParaRPr lang="ru-RU" sz="48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818397"/>
              </p:ext>
            </p:extLst>
          </p:nvPr>
        </p:nvGraphicFramePr>
        <p:xfrm>
          <a:off x="1658242" y="1196752"/>
          <a:ext cx="7234238" cy="553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Visio" r:id="rId5" imgW="7234971" imgH="5531760" progId="Visio.Drawing.11">
                  <p:embed/>
                </p:oleObj>
              </mc:Choice>
              <mc:Fallback>
                <p:oleObj name="Visio" r:id="rId5" imgW="7234971" imgH="55317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58242" y="1196752"/>
                        <a:ext cx="7234238" cy="553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7930" y="1268760"/>
            <a:ext cx="5692221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Централизованная </a:t>
            </a:r>
          </a:p>
          <a:p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схема</a:t>
            </a:r>
            <a:endParaRPr lang="ru-RU" sz="36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20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90959"/>
            <a:ext cx="86409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Архитектура веб-приложения</a:t>
            </a:r>
            <a:endParaRPr lang="ru-RU" sz="48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268760"/>
            <a:ext cx="569222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Распределенная схема</a:t>
            </a:r>
            <a:endParaRPr lang="ru-RU" sz="36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909663"/>
              </p:ext>
            </p:extLst>
          </p:nvPr>
        </p:nvGraphicFramePr>
        <p:xfrm>
          <a:off x="395593" y="2276873"/>
          <a:ext cx="8352814" cy="4035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Visio" r:id="rId5" imgW="7954875" imgH="3843720" progId="Visio.Drawing.11">
                  <p:embed/>
                </p:oleObj>
              </mc:Choice>
              <mc:Fallback>
                <p:oleObj name="Visio" r:id="rId5" imgW="7954875" imgH="384372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5593" y="2276873"/>
                        <a:ext cx="8352814" cy="40355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880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90959"/>
            <a:ext cx="86409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Архитектура веб-приложения</a:t>
            </a:r>
            <a:endParaRPr lang="ru-RU" sz="48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268760"/>
            <a:ext cx="569222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Модульная схема</a:t>
            </a:r>
            <a:endParaRPr lang="ru-RU" sz="36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3791108"/>
              </p:ext>
            </p:extLst>
          </p:nvPr>
        </p:nvGraphicFramePr>
        <p:xfrm>
          <a:off x="234156" y="2060848"/>
          <a:ext cx="8675688" cy="402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Visio" r:id="rId5" imgW="8675049" imgH="4026240" progId="Visio.Drawing.11">
                  <p:embed/>
                </p:oleObj>
              </mc:Choice>
              <mc:Fallback>
                <p:oleObj name="Visio" r:id="rId5" imgW="8675049" imgH="402624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4156" y="2060848"/>
                        <a:ext cx="8675688" cy="402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63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90959"/>
            <a:ext cx="86409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Модули веб-приложения</a:t>
            </a:r>
            <a:endParaRPr lang="ru-RU" sz="48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196752"/>
            <a:ext cx="792088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Модуль навигации «Хлебные крошки»</a:t>
            </a:r>
            <a:endParaRPr lang="ru-RU" sz="36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8" b="24385"/>
          <a:stretch/>
        </p:blipFill>
        <p:spPr bwMode="auto">
          <a:xfrm>
            <a:off x="219785" y="2335764"/>
            <a:ext cx="4464496" cy="432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69678" y="1951672"/>
            <a:ext cx="422280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600" dirty="0" err="1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bread_crumbs.php</a:t>
            </a:r>
            <a:endParaRPr lang="en-US" sz="3600" dirty="0" smtClean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r"/>
            <a:r>
              <a:rPr lang="en-US" sz="3600" dirty="0" err="1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nav-item.tpl</a:t>
            </a:r>
            <a:endParaRPr lang="ru-RU" sz="36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3429000"/>
            <a:ext cx="792088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Модуль авторизации</a:t>
            </a:r>
            <a:endParaRPr lang="ru-RU" sz="36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27" y="4620655"/>
            <a:ext cx="3200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71" y="5373216"/>
            <a:ext cx="4666830" cy="352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871900" y="4276892"/>
            <a:ext cx="4020579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ru-RU" sz="3600" dirty="0" err="1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log_reg.php</a:t>
            </a:r>
            <a:endParaRPr lang="ru-RU" sz="36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r"/>
            <a:r>
              <a:rPr lang="ru-RU" sz="3600" dirty="0" err="1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login-hello.tpl</a:t>
            </a:r>
            <a:endParaRPr lang="ru-RU" sz="36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r"/>
            <a:r>
              <a:rPr lang="ru-RU" sz="3600" dirty="0" err="1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login-form.tpl</a:t>
            </a:r>
            <a:endParaRPr lang="ru-RU" sz="3600" dirty="0" smtClean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0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90959"/>
            <a:ext cx="86409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Внешний вид веб-приложения</a:t>
            </a:r>
            <a:endParaRPr lang="ru-RU" sz="48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145066"/>
            <a:ext cx="8892480" cy="2062103"/>
          </a:xfrm>
          <a:prstGeom prst="rect">
            <a:avLst/>
          </a:prstGeom>
          <a:noFill/>
        </p:spPr>
        <p:txBody>
          <a:bodyPr wrap="square" numCol="2" rtlCol="0" anchor="ctr">
            <a:spAutoFit/>
          </a:bodyPr>
          <a:lstStyle/>
          <a:p>
            <a:pPr marL="742950" indent="-742950">
              <a:buAutoNum type="arabicPeriod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Шаблонизатор</a:t>
            </a:r>
          </a:p>
          <a:p>
            <a:pPr marL="742950" indent="-742950">
              <a:buAutoNum type="arabicPeriod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Шаблоны</a:t>
            </a:r>
          </a:p>
          <a:p>
            <a:pPr marL="742950" indent="-742950">
              <a:buAutoNum type="arabicPeriod"/>
            </a:pPr>
            <a:endParaRPr lang="ru-RU" sz="32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742950" indent="-742950">
              <a:buAutoNum type="arabicPeriod"/>
            </a:pPr>
            <a:endParaRPr lang="ru-RU" sz="3200" dirty="0" smtClean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742950" indent="-742950">
              <a:buAutoNum type="arabicPeriod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Стили</a:t>
            </a:r>
          </a:p>
          <a:p>
            <a:pPr marL="742950" indent="-742950">
              <a:buAutoNum type="arabicPeriod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Клиентские скрипты</a:t>
            </a:r>
            <a:endParaRPr lang="ru-RU" sz="32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5112332"/>
              </p:ext>
            </p:extLst>
          </p:nvPr>
        </p:nvGraphicFramePr>
        <p:xfrm>
          <a:off x="318294" y="2343869"/>
          <a:ext cx="8507412" cy="418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Visio" r:id="rId5" imgW="8507567" imgH="4181220" progId="Visio.Drawing.11">
                  <p:embed/>
                </p:oleObj>
              </mc:Choice>
              <mc:Fallback>
                <p:oleObj name="Visio" r:id="rId5" imgW="8507567" imgH="418122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8294" y="2343869"/>
                        <a:ext cx="8507412" cy="418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796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131565"/>
            <a:ext cx="828092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ru-RU" sz="4800" dirty="0">
                <a:solidFill>
                  <a:schemeClr val="bg1"/>
                </a:solidFill>
              </a:rPr>
              <a:t>Плагин для </a:t>
            </a:r>
            <a:r>
              <a:rPr lang="ru-RU" sz="4800" dirty="0" err="1">
                <a:solidFill>
                  <a:schemeClr val="bg1"/>
                </a:solidFill>
              </a:rPr>
              <a:t>WordPress</a:t>
            </a:r>
            <a:r>
              <a:rPr lang="ru-RU" sz="4800" dirty="0">
                <a:solidFill>
                  <a:schemeClr val="bg1"/>
                </a:solidFill>
              </a:rPr>
              <a:t> – </a:t>
            </a:r>
            <a:r>
              <a:rPr lang="ru-RU" sz="4800" dirty="0" err="1" smtClean="0">
                <a:solidFill>
                  <a:schemeClr val="bg1"/>
                </a:solidFill>
              </a:rPr>
              <a:t>Simpleforum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752" y="5157192"/>
            <a:ext cx="9036496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+ </a:t>
            </a:r>
            <a:r>
              <a:rPr lang="ru-RU" sz="3200" dirty="0">
                <a:solidFill>
                  <a:srgbClr val="00B050"/>
                </a:solidFill>
              </a:rPr>
              <a:t>неперегруженный внешний вид и понятный интерфейс </a:t>
            </a:r>
            <a:endParaRPr lang="ru-RU" sz="32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r>
              <a:rPr lang="ru-RU" sz="3200" dirty="0" smtClean="0">
                <a:solidFill>
                  <a:srgbClr val="FF0000"/>
                </a:solidFill>
              </a:rPr>
              <a:t>– </a:t>
            </a:r>
            <a:r>
              <a:rPr lang="ru-RU" sz="3200" dirty="0">
                <a:solidFill>
                  <a:srgbClr val="FF0000"/>
                </a:solidFill>
              </a:rPr>
              <a:t>необходима установленная система </a:t>
            </a:r>
            <a:r>
              <a:rPr lang="en-US" sz="3200" dirty="0" err="1">
                <a:solidFill>
                  <a:srgbClr val="FF0000"/>
                </a:solidFill>
              </a:rPr>
              <a:t>Wordpress</a:t>
            </a:r>
            <a:r>
              <a:rPr lang="ru-RU" sz="3200" dirty="0">
                <a:solidFill>
                  <a:srgbClr val="FF0000"/>
                </a:solidFill>
              </a:rPr>
              <a:t>. </a:t>
            </a:r>
            <a:endParaRPr lang="en-US" sz="3200" dirty="0" smtClean="0">
              <a:solidFill>
                <a:srgbClr val="FF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916832"/>
            <a:ext cx="4320778" cy="2769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986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332656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Simple Machine Forum</a:t>
            </a:r>
            <a:r>
              <a:rPr lang="ru-RU" sz="4800" dirty="0">
                <a:solidFill>
                  <a:schemeClr val="bg1"/>
                </a:solidFill>
              </a:rPr>
              <a:t> (</a:t>
            </a:r>
            <a:r>
              <a:rPr lang="en-US" sz="4800" dirty="0">
                <a:solidFill>
                  <a:schemeClr val="bg1"/>
                </a:solidFill>
              </a:rPr>
              <a:t>SMF</a:t>
            </a:r>
            <a:r>
              <a:rPr lang="ru-RU" sz="48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752" y="4664750"/>
            <a:ext cx="9036496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sz="3200" dirty="0">
                <a:solidFill>
                  <a:srgbClr val="00B050"/>
                </a:solidFill>
              </a:rPr>
              <a:t>+ </a:t>
            </a:r>
            <a:r>
              <a:rPr lang="ru-RU" sz="3200" dirty="0">
                <a:solidFill>
                  <a:srgbClr val="00B050"/>
                </a:solidFill>
              </a:rPr>
              <a:t>Богатый функционал</a:t>
            </a:r>
          </a:p>
          <a:p>
            <a:pPr lvl="0"/>
            <a:r>
              <a:rPr lang="en-US" sz="3200" dirty="0" smtClean="0">
                <a:solidFill>
                  <a:srgbClr val="00B050"/>
                </a:solidFill>
              </a:rPr>
              <a:t>+ </a:t>
            </a:r>
            <a:r>
              <a:rPr lang="ru-RU" sz="3200" dirty="0" smtClean="0">
                <a:solidFill>
                  <a:srgbClr val="00B050"/>
                </a:solidFill>
              </a:rPr>
              <a:t>Множество </a:t>
            </a:r>
            <a:r>
              <a:rPr lang="ru-RU" sz="3200" dirty="0">
                <a:solidFill>
                  <a:srgbClr val="00B050"/>
                </a:solidFill>
              </a:rPr>
              <a:t>настроек в панели администратора </a:t>
            </a:r>
          </a:p>
          <a:p>
            <a:pPr lvl="0"/>
            <a:r>
              <a:rPr lang="ru-RU" sz="3200" dirty="0" smtClean="0">
                <a:solidFill>
                  <a:srgbClr val="FF0000"/>
                </a:solidFill>
              </a:rPr>
              <a:t>– </a:t>
            </a:r>
            <a:r>
              <a:rPr lang="ru-RU" sz="3200" dirty="0">
                <a:solidFill>
                  <a:srgbClr val="FF0000"/>
                </a:solidFill>
              </a:rPr>
              <a:t>Перегруженность лишней информацией</a:t>
            </a:r>
          </a:p>
          <a:p>
            <a:pPr lvl="0"/>
            <a:r>
              <a:rPr lang="ru-RU" sz="3200" dirty="0">
                <a:solidFill>
                  <a:srgbClr val="FF0000"/>
                </a:solidFill>
              </a:rPr>
              <a:t>–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ru-RU" sz="3200" dirty="0" smtClean="0">
                <a:solidFill>
                  <a:srgbClr val="FF0000"/>
                </a:solidFill>
              </a:rPr>
              <a:t>Отсутствие </a:t>
            </a:r>
            <a:r>
              <a:rPr lang="ru-RU" sz="3200" dirty="0">
                <a:solidFill>
                  <a:srgbClr val="FF0000"/>
                </a:solidFill>
              </a:rPr>
              <a:t>русского языка</a:t>
            </a:r>
          </a:p>
          <a:p>
            <a:endParaRPr lang="ru-RU" sz="320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341438"/>
            <a:ext cx="5546725" cy="3323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070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332657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dirty="0" err="1">
                <a:solidFill>
                  <a:schemeClr val="bg1"/>
                </a:solidFill>
              </a:rPr>
              <a:t>phpBB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752" y="4149080"/>
            <a:ext cx="9036496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sz="3200" dirty="0">
                <a:solidFill>
                  <a:srgbClr val="00B050"/>
                </a:solidFill>
              </a:rPr>
              <a:t>+ </a:t>
            </a:r>
            <a:r>
              <a:rPr lang="ru-RU" sz="3200" dirty="0">
                <a:solidFill>
                  <a:srgbClr val="00B050"/>
                </a:solidFill>
              </a:rPr>
              <a:t>Несложная в использовании система </a:t>
            </a:r>
            <a:r>
              <a:rPr lang="ru-RU" sz="3200" dirty="0" smtClean="0">
                <a:solidFill>
                  <a:srgbClr val="00B050"/>
                </a:solidFill>
              </a:rPr>
              <a:t>шаблонов</a:t>
            </a:r>
            <a:endParaRPr lang="ru-RU" sz="3200" dirty="0">
              <a:solidFill>
                <a:srgbClr val="00B050"/>
              </a:solidFill>
            </a:endParaRPr>
          </a:p>
          <a:p>
            <a:pPr lvl="0"/>
            <a:r>
              <a:rPr lang="en-US" sz="3200" dirty="0" smtClean="0">
                <a:solidFill>
                  <a:srgbClr val="00B050"/>
                </a:solidFill>
              </a:rPr>
              <a:t>+ </a:t>
            </a:r>
            <a:r>
              <a:rPr lang="ru-RU" sz="3200" dirty="0" smtClean="0">
                <a:solidFill>
                  <a:srgbClr val="00B050"/>
                </a:solidFill>
              </a:rPr>
              <a:t>Многоязычный интерфейс</a:t>
            </a:r>
            <a:endParaRPr lang="ru-RU" sz="3200" dirty="0">
              <a:solidFill>
                <a:srgbClr val="00B050"/>
              </a:solidFill>
            </a:endParaRPr>
          </a:p>
          <a:p>
            <a:r>
              <a:rPr lang="ru-RU" sz="3200" dirty="0" smtClean="0">
                <a:solidFill>
                  <a:srgbClr val="FF0000"/>
                </a:solidFill>
              </a:rPr>
              <a:t>– </a:t>
            </a:r>
            <a:r>
              <a:rPr lang="ru-RU" sz="3200" dirty="0">
                <a:solidFill>
                  <a:srgbClr val="FF0000"/>
                </a:solidFill>
              </a:rPr>
              <a:t>И</a:t>
            </a:r>
            <a:r>
              <a:rPr lang="ru-RU" sz="3200" dirty="0" smtClean="0">
                <a:solidFill>
                  <a:srgbClr val="FF0000"/>
                </a:solidFill>
              </a:rPr>
              <a:t>зобилие </a:t>
            </a:r>
            <a:r>
              <a:rPr lang="ru-RU" sz="3200" dirty="0">
                <a:solidFill>
                  <a:srgbClr val="FF0000"/>
                </a:solidFill>
              </a:rPr>
              <a:t>лишней </a:t>
            </a:r>
            <a:r>
              <a:rPr lang="ru-RU" sz="3200" dirty="0" smtClean="0">
                <a:solidFill>
                  <a:srgbClr val="FF0000"/>
                </a:solidFill>
              </a:rPr>
              <a:t>анимации</a:t>
            </a:r>
          </a:p>
          <a:p>
            <a:r>
              <a:rPr lang="ru-RU" sz="3200" dirty="0" smtClean="0">
                <a:solidFill>
                  <a:srgbClr val="FF0000"/>
                </a:solidFill>
              </a:rPr>
              <a:t>– Очень </a:t>
            </a:r>
            <a:r>
              <a:rPr lang="ru-RU" sz="3200" dirty="0">
                <a:solidFill>
                  <a:srgbClr val="FF0000"/>
                </a:solidFill>
              </a:rPr>
              <a:t>яркие </a:t>
            </a:r>
            <a:r>
              <a:rPr lang="ru-RU" sz="3200" dirty="0" smtClean="0">
                <a:solidFill>
                  <a:srgbClr val="FF0000"/>
                </a:solidFill>
              </a:rPr>
              <a:t>цвета </a:t>
            </a:r>
          </a:p>
          <a:p>
            <a:r>
              <a:rPr lang="ru-RU" sz="3200" dirty="0">
                <a:solidFill>
                  <a:srgbClr val="FF0000"/>
                </a:solidFill>
              </a:rPr>
              <a:t>– </a:t>
            </a:r>
            <a:r>
              <a:rPr lang="ru-RU" sz="3200" dirty="0" smtClean="0">
                <a:solidFill>
                  <a:srgbClr val="FF0000"/>
                </a:solidFill>
              </a:rPr>
              <a:t>Низкая производительность</a:t>
            </a:r>
            <a:endParaRPr lang="ru-RU" sz="3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196975"/>
            <a:ext cx="5950491" cy="2880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724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332656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Общие недостатки: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320" y="2523093"/>
            <a:ext cx="9036496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- перегруженность </a:t>
            </a:r>
            <a:r>
              <a:rPr lang="ru-RU" sz="3200" dirty="0">
                <a:solidFill>
                  <a:schemeClr val="bg1"/>
                </a:solidFill>
              </a:rPr>
              <a:t>интерфейса</a:t>
            </a:r>
          </a:p>
          <a:p>
            <a:pPr lvl="0"/>
            <a:r>
              <a:rPr lang="ru-RU" sz="3200" dirty="0" smtClean="0">
                <a:solidFill>
                  <a:schemeClr val="bg1"/>
                </a:solidFill>
              </a:rPr>
              <a:t>- отсутствие </a:t>
            </a:r>
            <a:r>
              <a:rPr lang="ru-RU" sz="3200" dirty="0">
                <a:solidFill>
                  <a:schemeClr val="bg1"/>
                </a:solidFill>
              </a:rPr>
              <a:t>русского языка в интерфейсе</a:t>
            </a:r>
          </a:p>
          <a:p>
            <a:pPr lvl="0"/>
            <a:r>
              <a:rPr lang="ru-RU" sz="3200" dirty="0" smtClean="0">
                <a:solidFill>
                  <a:schemeClr val="bg1"/>
                </a:solidFill>
              </a:rPr>
              <a:t>- низкая </a:t>
            </a:r>
            <a:r>
              <a:rPr lang="ru-RU" sz="3200" dirty="0">
                <a:solidFill>
                  <a:schemeClr val="bg1"/>
                </a:solidFill>
              </a:rPr>
              <a:t>производительность из-за сложных запросов к базе данных</a:t>
            </a:r>
          </a:p>
        </p:txBody>
      </p:sp>
    </p:spTree>
    <p:extLst>
      <p:ext uri="{BB962C8B-B14F-4D97-AF65-F5344CB8AC3E}">
        <p14:creationId xmlns:p14="http://schemas.microsoft.com/office/powerpoint/2010/main" val="418299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332656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Постановка задачи(1)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320" y="1045770"/>
            <a:ext cx="9036496" cy="50167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ru-RU" sz="3200" dirty="0" smtClean="0"/>
              <a:t> </a:t>
            </a:r>
            <a:r>
              <a:rPr lang="ru-RU" sz="3200" dirty="0" smtClean="0">
                <a:solidFill>
                  <a:schemeClr val="bg1"/>
                </a:solidFill>
              </a:rPr>
              <a:t>- возможность </a:t>
            </a:r>
            <a:r>
              <a:rPr lang="ru-RU" sz="3200" dirty="0">
                <a:solidFill>
                  <a:schemeClr val="bg1"/>
                </a:solidFill>
              </a:rPr>
              <a:t>закрытия темы для обсуждения </a:t>
            </a:r>
          </a:p>
          <a:p>
            <a:pPr lvl="0"/>
            <a:r>
              <a:rPr lang="ru-RU" sz="3200" dirty="0" smtClean="0">
                <a:solidFill>
                  <a:schemeClr val="bg1"/>
                </a:solidFill>
              </a:rPr>
              <a:t> - создание </a:t>
            </a:r>
            <a:r>
              <a:rPr lang="ru-RU" sz="3200" dirty="0">
                <a:solidFill>
                  <a:schemeClr val="bg1"/>
                </a:solidFill>
              </a:rPr>
              <a:t>темы</a:t>
            </a:r>
          </a:p>
          <a:p>
            <a:pPr lvl="0"/>
            <a:r>
              <a:rPr lang="ru-RU" sz="3200" dirty="0" smtClean="0">
                <a:solidFill>
                  <a:schemeClr val="bg1"/>
                </a:solidFill>
              </a:rPr>
              <a:t> - создание </a:t>
            </a:r>
            <a:r>
              <a:rPr lang="ru-RU" sz="3200" dirty="0">
                <a:solidFill>
                  <a:schemeClr val="bg1"/>
                </a:solidFill>
              </a:rPr>
              <a:t>сообщения</a:t>
            </a:r>
          </a:p>
          <a:p>
            <a:pPr lvl="0"/>
            <a:r>
              <a:rPr lang="ru-RU" sz="3200" dirty="0" smtClean="0">
                <a:solidFill>
                  <a:schemeClr val="bg1"/>
                </a:solidFill>
              </a:rPr>
              <a:t> - удаление </a:t>
            </a:r>
            <a:r>
              <a:rPr lang="ru-RU" sz="3200" dirty="0">
                <a:solidFill>
                  <a:schemeClr val="bg1"/>
                </a:solidFill>
              </a:rPr>
              <a:t>сообщения участником форума, имеющим такое право</a:t>
            </a:r>
          </a:p>
          <a:p>
            <a:pPr lvl="0"/>
            <a:r>
              <a:rPr lang="ru-RU" sz="3200" dirty="0" smtClean="0">
                <a:solidFill>
                  <a:schemeClr val="bg1"/>
                </a:solidFill>
              </a:rPr>
              <a:t> - создание </a:t>
            </a:r>
            <a:r>
              <a:rPr lang="ru-RU" sz="3200" dirty="0">
                <a:solidFill>
                  <a:schemeClr val="bg1"/>
                </a:solidFill>
              </a:rPr>
              <a:t>скрытых категорий, которые видны ограниченному количеству групп </a:t>
            </a:r>
            <a:r>
              <a:rPr lang="ru-RU" sz="3200" dirty="0" smtClean="0">
                <a:solidFill>
                  <a:schemeClr val="bg1"/>
                </a:solidFill>
              </a:rPr>
              <a:t>пользователей</a:t>
            </a:r>
          </a:p>
          <a:p>
            <a:pPr lvl="0"/>
            <a:r>
              <a:rPr lang="ru-RU" sz="3200" dirty="0" smtClean="0"/>
              <a:t> </a:t>
            </a:r>
            <a:r>
              <a:rPr lang="ru-RU" sz="3200" dirty="0" smtClean="0">
                <a:solidFill>
                  <a:schemeClr val="bg1"/>
                </a:solidFill>
              </a:rPr>
              <a:t>- </a:t>
            </a:r>
            <a:r>
              <a:rPr lang="ru-RU" sz="3200" dirty="0">
                <a:solidFill>
                  <a:schemeClr val="bg1"/>
                </a:solidFill>
              </a:rPr>
              <a:t>наличие панели администратора, через которую будет производится управление форумом</a:t>
            </a:r>
          </a:p>
          <a:p>
            <a:pPr lvl="0"/>
            <a:r>
              <a:rPr lang="ru-RU" sz="3200" dirty="0" smtClean="0">
                <a:solidFill>
                  <a:schemeClr val="bg1"/>
                </a:solidFill>
              </a:rPr>
              <a:t>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07463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332656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Постановка задачи(2)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320" y="1045770"/>
            <a:ext cx="9036496" cy="50167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ru-RU" sz="3200" dirty="0" smtClean="0"/>
              <a:t> </a:t>
            </a:r>
            <a:r>
              <a:rPr lang="ru-RU" sz="3200" dirty="0">
                <a:solidFill>
                  <a:schemeClr val="bg1"/>
                </a:solidFill>
              </a:rPr>
              <a:t>- страница регистрации новых пользователей</a:t>
            </a:r>
          </a:p>
          <a:p>
            <a:pPr lvl="0"/>
            <a:r>
              <a:rPr lang="ru-RU" sz="3200" dirty="0" smtClean="0">
                <a:solidFill>
                  <a:schemeClr val="bg1"/>
                </a:solidFill>
              </a:rPr>
              <a:t> - модуль </a:t>
            </a:r>
            <a:r>
              <a:rPr lang="ru-RU" sz="3200" dirty="0">
                <a:solidFill>
                  <a:schemeClr val="bg1"/>
                </a:solidFill>
              </a:rPr>
              <a:t>авторизации пользователей в системе</a:t>
            </a:r>
          </a:p>
          <a:p>
            <a:pPr lvl="0"/>
            <a:r>
              <a:rPr lang="ru-RU" sz="3200" dirty="0" smtClean="0">
                <a:solidFill>
                  <a:schemeClr val="bg1"/>
                </a:solidFill>
              </a:rPr>
              <a:t> - шифрованная передача паролей </a:t>
            </a:r>
          </a:p>
          <a:p>
            <a:pPr lvl="0"/>
            <a:r>
              <a:rPr lang="ru-RU" sz="3200" dirty="0">
                <a:solidFill>
                  <a:schemeClr val="bg1"/>
                </a:solidFill>
              </a:rPr>
              <a:t> </a:t>
            </a:r>
            <a:r>
              <a:rPr lang="ru-RU" sz="3200" dirty="0" smtClean="0">
                <a:solidFill>
                  <a:schemeClr val="bg1"/>
                </a:solidFill>
              </a:rPr>
              <a:t>- защита </a:t>
            </a:r>
            <a:r>
              <a:rPr lang="ru-RU" sz="3200" dirty="0">
                <a:solidFill>
                  <a:schemeClr val="bg1"/>
                </a:solidFill>
              </a:rPr>
              <a:t>от </a:t>
            </a:r>
            <a:r>
              <a:rPr lang="en-US" sz="3200" dirty="0">
                <a:solidFill>
                  <a:schemeClr val="bg1"/>
                </a:solidFill>
              </a:rPr>
              <a:t>SQL </a:t>
            </a:r>
            <a:r>
              <a:rPr lang="ru-RU" sz="3200" dirty="0">
                <a:solidFill>
                  <a:schemeClr val="bg1"/>
                </a:solidFill>
              </a:rPr>
              <a:t>инъекций</a:t>
            </a:r>
          </a:p>
          <a:p>
            <a:pPr lvl="0"/>
            <a:r>
              <a:rPr lang="ru-RU" sz="3200" dirty="0" smtClean="0">
                <a:solidFill>
                  <a:schemeClr val="bg1"/>
                </a:solidFill>
              </a:rPr>
              <a:t> - наличие </a:t>
            </a:r>
            <a:r>
              <a:rPr lang="ru-RU" sz="3200" dirty="0">
                <a:solidFill>
                  <a:schemeClr val="bg1"/>
                </a:solidFill>
              </a:rPr>
              <a:t>панели навигации по сайту</a:t>
            </a:r>
          </a:p>
          <a:p>
            <a:pPr lvl="0"/>
            <a:r>
              <a:rPr lang="ru-RU" sz="3200" dirty="0" smtClean="0">
                <a:solidFill>
                  <a:schemeClr val="bg1"/>
                </a:solidFill>
              </a:rPr>
              <a:t> - масштабируемый </a:t>
            </a:r>
            <a:r>
              <a:rPr lang="ru-RU" sz="3200" dirty="0">
                <a:solidFill>
                  <a:schemeClr val="bg1"/>
                </a:solidFill>
              </a:rPr>
              <a:t>механизм разделения прав</a:t>
            </a:r>
          </a:p>
          <a:p>
            <a:pPr lvl="0"/>
            <a:r>
              <a:rPr lang="ru-RU" sz="3200" dirty="0" smtClean="0">
                <a:solidFill>
                  <a:schemeClr val="bg1"/>
                </a:solidFill>
              </a:rPr>
              <a:t> - </a:t>
            </a:r>
            <a:r>
              <a:rPr lang="en-US" sz="3200" dirty="0" smtClean="0">
                <a:solidFill>
                  <a:schemeClr val="bg1"/>
                </a:solidFill>
              </a:rPr>
              <a:t>CMS</a:t>
            </a:r>
            <a:r>
              <a:rPr lang="ru-RU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>
                <a:solidFill>
                  <a:schemeClr val="bg1"/>
                </a:solidFill>
              </a:rPr>
              <a:t>должна иметь определенную архитектуру, чтобы другие разработчики могли в ней разобраться</a:t>
            </a:r>
          </a:p>
          <a:p>
            <a:pPr lvl="0"/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58196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332656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Используемые средства: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320" y="2030656"/>
            <a:ext cx="9036496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- Веб сервер</a:t>
            </a:r>
          </a:p>
          <a:p>
            <a:pPr lvl="0"/>
            <a:r>
              <a:rPr lang="ru-RU" sz="3200" dirty="0" smtClean="0">
                <a:solidFill>
                  <a:schemeClr val="bg1"/>
                </a:solidFill>
              </a:rPr>
              <a:t>- Среды разработки</a:t>
            </a:r>
          </a:p>
          <a:p>
            <a:pPr lvl="0"/>
            <a:r>
              <a:rPr lang="ru-RU" sz="3200" dirty="0" smtClean="0">
                <a:solidFill>
                  <a:schemeClr val="bg1"/>
                </a:solidFill>
              </a:rPr>
              <a:t>- Средства </a:t>
            </a:r>
            <a:r>
              <a:rPr lang="ru-RU" sz="3200" dirty="0">
                <a:solidFill>
                  <a:schemeClr val="bg1"/>
                </a:solidFill>
              </a:rPr>
              <a:t>отладки программного кода</a:t>
            </a:r>
          </a:p>
          <a:p>
            <a:pPr lvl="0"/>
            <a:r>
              <a:rPr lang="ru-RU" sz="3200" dirty="0" smtClean="0">
                <a:solidFill>
                  <a:schemeClr val="bg1"/>
                </a:solidFill>
              </a:rPr>
              <a:t>- Системы </a:t>
            </a:r>
            <a:r>
              <a:rPr lang="ru-RU" sz="3200" dirty="0">
                <a:solidFill>
                  <a:schemeClr val="bg1"/>
                </a:solidFill>
              </a:rPr>
              <a:t>контроля версий программного кода</a:t>
            </a:r>
          </a:p>
          <a:p>
            <a:pPr lvl="0"/>
            <a:r>
              <a:rPr lang="ru-RU" sz="3200" dirty="0" smtClean="0">
                <a:solidFill>
                  <a:schemeClr val="bg1"/>
                </a:solidFill>
              </a:rPr>
              <a:t>- Вспомогательные </a:t>
            </a:r>
            <a:r>
              <a:rPr lang="ru-RU" sz="3200" dirty="0">
                <a:solidFill>
                  <a:schemeClr val="bg1"/>
                </a:solidFill>
              </a:rPr>
              <a:t>средства</a:t>
            </a:r>
          </a:p>
          <a:p>
            <a:pPr lvl="0"/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3593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азовая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Другая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Базовая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349</TotalTime>
  <Words>403</Words>
  <Application>Microsoft Office PowerPoint</Application>
  <PresentationFormat>Экран (4:3)</PresentationFormat>
  <Paragraphs>93</Paragraphs>
  <Slides>24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6" baseType="lpstr">
      <vt:lpstr>Базовая</vt:lpstr>
      <vt:lpstr>Visio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Dem0n13</dc:creator>
  <cp:lastModifiedBy>serzh</cp:lastModifiedBy>
  <cp:revision>44</cp:revision>
  <dcterms:created xsi:type="dcterms:W3CDTF">2012-05-30T18:18:36Z</dcterms:created>
  <dcterms:modified xsi:type="dcterms:W3CDTF">2012-05-31T17:27:11Z</dcterms:modified>
</cp:coreProperties>
</file>