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09" r:id="rId2"/>
    <p:sldId id="310" r:id="rId3"/>
    <p:sldId id="311" r:id="rId4"/>
    <p:sldId id="261" r:id="rId5"/>
    <p:sldId id="257" r:id="rId6"/>
    <p:sldId id="266" r:id="rId7"/>
    <p:sldId id="267" r:id="rId8"/>
    <p:sldId id="268" r:id="rId9"/>
    <p:sldId id="269" r:id="rId10"/>
    <p:sldId id="312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13" r:id="rId19"/>
    <p:sldId id="314" r:id="rId20"/>
    <p:sldId id="315" r:id="rId21"/>
    <p:sldId id="319" r:id="rId22"/>
    <p:sldId id="298" r:id="rId23"/>
    <p:sldId id="299" r:id="rId24"/>
    <p:sldId id="316" r:id="rId25"/>
    <p:sldId id="317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18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ки" id="{F5D1D464-8675-4A77-B998-BF06C76A958E}">
          <p14:sldIdLst>
            <p14:sldId id="309"/>
          </p14:sldIdLst>
        </p14:section>
        <p14:section name="1д) Что такое CMS, основные понятия. Роль форума на современном этапе" id="{51B5F363-7A1B-4829-BF7A-4B06AA72B7F3}">
          <p14:sldIdLst>
            <p14:sldId id="310"/>
            <p14:sldId id="311"/>
          </p14:sldIdLst>
        </p14:section>
        <p14:section name="2с) Аналогичные продукты, их достоинства и недостатки, постановка нашей задачи" id="{753AA875-BC36-4318-9B50-6DB1398E2110}">
          <p14:sldIdLst>
            <p14:sldId id="261"/>
            <p14:sldId id="257"/>
            <p14:sldId id="266"/>
            <p14:sldId id="267"/>
            <p14:sldId id="268"/>
            <p14:sldId id="269"/>
          </p14:sldIdLst>
        </p14:section>
        <p14:section name="3д) Анализ использованных технологий" id="{A2434A8F-240A-40BE-B608-8623C7F61908}">
          <p14:sldIdLst>
            <p14:sldId id="312"/>
          </p14:sldIdLst>
        </p14:section>
        <p14:section name="4с) Анализ и выбор средств" id="{3B18B4A9-CBEE-4C21-A74B-60843B6B25B5}">
          <p14:sldIdLst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5д) Архитектура" id="{E5DDE096-B03B-4463-8A3F-95DC81E960E1}">
          <p14:sldIdLst>
            <p14:sldId id="313"/>
            <p14:sldId id="314"/>
            <p14:sldId id="315"/>
            <p14:sldId id="319"/>
          </p14:sldIdLst>
        </p14:section>
        <p14:section name="6с) Базы данных" id="{493FB7D1-C456-429C-AD85-80737B8C1226}">
          <p14:sldIdLst>
            <p14:sldId id="298"/>
            <p14:sldId id="299"/>
          </p14:sldIdLst>
        </p14:section>
        <p14:section name="7д) Программные модули, внешний вид" id="{F89E3ACF-B6EF-4E4F-8AE1-B9B8BE2C4883}">
          <p14:sldIdLst>
            <p14:sldId id="316"/>
            <p14:sldId id="317"/>
          </p14:sldIdLst>
        </p14:section>
        <p14:section name="8с) Программные модули, безопасность" id="{65A17376-D27D-40C0-A3BC-9647606D1575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9д) Подведение итогов работы" id="{2A1810A7-958F-45F6-A966-B5D3FD556F9C}">
          <p14:sldIdLst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209" autoAdjust="0"/>
  </p:normalViewPr>
  <p:slideViewPr>
    <p:cSldViewPr>
      <p:cViewPr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03.06.2012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</a:t>
            </a:r>
            <a:r>
              <a:rPr lang="ru-RU" sz="4800" dirty="0" err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форумной</a:t>
            </a:r>
            <a:r>
              <a:rPr lang="ru-RU" sz="48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системы управления контентом </a:t>
            </a:r>
            <a:r>
              <a:rPr lang="en-US" sz="48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(CMS)</a:t>
            </a:r>
            <a:endParaRPr lang="ru-RU" sz="48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40" y="3310116"/>
            <a:ext cx="828092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П</a:t>
            </a:r>
            <a:r>
              <a:rPr lang="ru-RU" sz="3200" dirty="0" smtClean="0"/>
              <a:t>роектирование </a:t>
            </a:r>
            <a:r>
              <a:rPr lang="ru-RU" sz="3200" dirty="0"/>
              <a:t>подсистем </a:t>
            </a:r>
            <a:r>
              <a:rPr lang="ru-RU" sz="3200" dirty="0" smtClean="0"/>
              <a:t>хранения </a:t>
            </a:r>
            <a:r>
              <a:rPr lang="ru-RU" sz="3200" dirty="0"/>
              <a:t>и обработки информации в </a:t>
            </a:r>
            <a:r>
              <a:rPr lang="ru-RU" sz="3200" dirty="0" smtClean="0"/>
              <a:t>CMS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Проектирование подсистемы вывода и представления информации в </a:t>
            </a:r>
            <a:r>
              <a:rPr lang="ru-RU" sz="3200" dirty="0" smtClean="0"/>
              <a:t>CMS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129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2027"/>
              </p:ext>
            </p:extLst>
          </p:nvPr>
        </p:nvGraphicFramePr>
        <p:xfrm>
          <a:off x="2314625" y="1055688"/>
          <a:ext cx="4514751" cy="557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Visio" r:id="rId3" imgW="3846693" imgH="4746600" progId="Visio.Drawing.11">
                  <p:embed/>
                </p:oleObj>
              </mc:Choice>
              <mc:Fallback>
                <p:oleObj name="Visio" r:id="rId3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625" y="1055688"/>
                        <a:ext cx="4514751" cy="557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5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993338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Используемые средства: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2817673"/>
            <a:ext cx="903649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/>
              <a:t>- Веб сервер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lvl="0"/>
            <a:r>
              <a:rPr lang="ru-RU" sz="3200" dirty="0" smtClean="0"/>
              <a:t>- Среды разработки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lvl="0"/>
            <a:r>
              <a:rPr lang="ru-RU" sz="3200" dirty="0" smtClean="0"/>
              <a:t>- Средства </a:t>
            </a:r>
            <a:r>
              <a:rPr lang="ru-RU" sz="3200" dirty="0"/>
              <a:t>отладки программного </a:t>
            </a:r>
            <a:r>
              <a:rPr lang="ru-RU" sz="3200" dirty="0" smtClean="0"/>
              <a:t>кода</a:t>
            </a:r>
            <a:r>
              <a:rPr lang="en-US" sz="3200" dirty="0" smtClean="0"/>
              <a:t>;</a:t>
            </a:r>
            <a:endParaRPr lang="ru-RU" sz="3200" dirty="0"/>
          </a:p>
          <a:p>
            <a:pPr lvl="0"/>
            <a:r>
              <a:rPr lang="ru-RU" sz="3200" dirty="0" smtClean="0"/>
              <a:t>- Системы </a:t>
            </a:r>
            <a:r>
              <a:rPr lang="ru-RU" sz="3200" dirty="0"/>
              <a:t>контроля версий программного </a:t>
            </a:r>
            <a:r>
              <a:rPr lang="ru-RU" sz="3200" dirty="0" smtClean="0"/>
              <a:t>кода</a:t>
            </a:r>
            <a:r>
              <a:rPr lang="en-US" sz="3200" dirty="0" smtClean="0"/>
              <a:t>;</a:t>
            </a:r>
            <a:endParaRPr lang="ru-RU" sz="3200" dirty="0"/>
          </a:p>
          <a:p>
            <a:pPr lvl="0"/>
            <a:r>
              <a:rPr lang="ru-RU" sz="3200" dirty="0" smtClean="0"/>
              <a:t>- Вспомогательные средства</a:t>
            </a:r>
            <a:r>
              <a:rPr lang="en-US" sz="3200" dirty="0" smtClean="0"/>
              <a:t>.</a:t>
            </a:r>
            <a:endParaRPr lang="ru-RU" sz="3200" dirty="0"/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686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Веб сервер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013176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/>
              <a:t>XAMPP </a:t>
            </a:r>
            <a:r>
              <a:rPr lang="ru-RU" sz="3200" dirty="0"/>
              <a:t>— кроссплатформенная сборка веб-сервера, содержащая </a:t>
            </a:r>
            <a:r>
              <a:rPr lang="ru-RU" sz="3200" dirty="0" err="1"/>
              <a:t>Apache</a:t>
            </a:r>
            <a:r>
              <a:rPr lang="ru-RU" sz="3200" dirty="0"/>
              <a:t>, </a:t>
            </a:r>
            <a:r>
              <a:rPr lang="ru-RU" sz="3200" dirty="0" err="1"/>
              <a:t>MySQL</a:t>
            </a:r>
            <a:r>
              <a:rPr lang="ru-RU" sz="3200" dirty="0"/>
              <a:t>, интерпретатор скриптов PHP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25538"/>
            <a:ext cx="4327525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0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Среды разработки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/>
              <a:t>NetBeans</a:t>
            </a:r>
            <a:r>
              <a:rPr lang="ru-RU" sz="3200" dirty="0"/>
              <a:t> IDE — свободная интегрированная среда разработки приложений (</a:t>
            </a:r>
            <a:r>
              <a:rPr lang="ru-RU" sz="3200" dirty="0" smtClean="0"/>
              <a:t>IDE)</a:t>
            </a:r>
            <a:endParaRPr lang="ru-RU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413"/>
            <a:ext cx="5039841" cy="34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4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28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Средства отладки. </a:t>
            </a:r>
          </a:p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лиентская часть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/>
              <a:t>Opera Dragonfly – </a:t>
            </a:r>
            <a:r>
              <a:rPr lang="ru-RU" sz="3200" dirty="0" smtClean="0"/>
              <a:t>отладчик браузера </a:t>
            </a:r>
            <a:r>
              <a:rPr lang="en-US" sz="3200" dirty="0" smtClean="0"/>
              <a:t>Opera</a:t>
            </a:r>
            <a:endParaRPr lang="ru-RU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9436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38" y="1557338"/>
            <a:ext cx="25109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9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Средства отладки. 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ерверная часть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5505618"/>
            <a:ext cx="86409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 smtClean="0"/>
              <a:t>Xdebug</a:t>
            </a:r>
            <a:r>
              <a:rPr lang="ru-RU" sz="3200" dirty="0" smtClean="0"/>
              <a:t> </a:t>
            </a:r>
            <a:r>
              <a:rPr lang="en-US" sz="3200" dirty="0" smtClean="0"/>
              <a:t>– </a:t>
            </a:r>
            <a:r>
              <a:rPr lang="ru-RU" sz="3200" dirty="0" smtClean="0"/>
              <a:t>отладчик</a:t>
            </a:r>
            <a:r>
              <a:rPr lang="en-US" sz="3200" dirty="0"/>
              <a:t> </a:t>
            </a:r>
            <a:r>
              <a:rPr lang="en-US" sz="3200" dirty="0" err="1"/>
              <a:t>NetBeans</a:t>
            </a:r>
            <a:endParaRPr lang="ru-RU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4680619" cy="360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контроля версий программного кода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err="1" smtClean="0"/>
              <a:t>Git</a:t>
            </a:r>
            <a:r>
              <a:rPr lang="en-US" sz="3200" dirty="0" smtClean="0"/>
              <a:t> – </a:t>
            </a:r>
            <a:r>
              <a:rPr lang="ru-RU" sz="3200" dirty="0"/>
              <a:t>распределённая система управления версиями программного кода</a:t>
            </a:r>
            <a:endParaRPr lang="ru-RU" sz="32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38350"/>
            <a:ext cx="90487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7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Вспомогательные средства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63691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lvl="0" indent="-457200">
              <a:buFontTx/>
              <a:buChar char="-"/>
            </a:pPr>
            <a:r>
              <a:rPr lang="en-US" sz="3200" dirty="0" smtClean="0"/>
              <a:t>Skype (</a:t>
            </a:r>
            <a:r>
              <a:rPr lang="ru-RU" sz="3200" dirty="0" smtClean="0"/>
              <a:t>программа </a:t>
            </a:r>
            <a:r>
              <a:rPr lang="ru-RU" sz="3200" dirty="0"/>
              <a:t>интернет </a:t>
            </a:r>
            <a:r>
              <a:rPr lang="ru-RU" sz="3200" dirty="0" smtClean="0"/>
              <a:t>телефонии)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457200" lvl="0" indent="-457200">
              <a:buFontTx/>
              <a:buChar char="-"/>
            </a:pPr>
            <a:r>
              <a:rPr lang="en-US" sz="3200" dirty="0" smtClean="0"/>
              <a:t>Microsoft Visio (</a:t>
            </a:r>
            <a:r>
              <a:rPr lang="ru-RU" sz="3200" dirty="0" smtClean="0"/>
              <a:t>рисование схем)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457200" lvl="0" indent="-457200">
              <a:buFontTx/>
              <a:buChar char="-"/>
            </a:pPr>
            <a:r>
              <a:rPr lang="ru-RU" sz="3200" dirty="0" smtClean="0"/>
              <a:t>Браузеры </a:t>
            </a:r>
            <a:r>
              <a:rPr lang="en-US" sz="3200" dirty="0" smtClean="0"/>
              <a:t>(Opera, Google Chrome).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0908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58457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Visio" r:id="rId3" imgW="4714900" imgH="3406320" progId="Visio.Drawing.11">
                  <p:embed/>
                </p:oleObj>
              </mc:Choice>
              <mc:Fallback>
                <p:oleObj name="Visio" r:id="rId3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919475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Visio" r:id="rId5" imgW="3455000" imgH="3946320" progId="Visio.Drawing.11">
                  <p:embed/>
                </p:oleObj>
              </mc:Choice>
              <mc:Fallback>
                <p:oleObj name="Visio" r:id="rId5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3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38730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Visio" r:id="rId3" imgW="7234971" imgH="5531760" progId="Visio.Drawing.11">
                  <p:embed/>
                </p:oleObj>
              </mc:Choice>
              <mc:Fallback>
                <p:oleObj name="Visio" r:id="rId3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31982"/>
            <a:ext cx="828092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информационные ресурсы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интернет-представительства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30683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69232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Visio" r:id="rId3" imgW="7954875" imgH="3843720" progId="Visio.Drawing.11">
                  <p:embed/>
                </p:oleObj>
              </mc:Choice>
              <mc:Fallback>
                <p:oleObj name="Visio" r:id="rId3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050747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Visio" r:id="rId3" imgW="8675049" imgH="4026240" progId="Visio.Drawing.11">
                  <p:embed/>
                </p:oleObj>
              </mc:Choice>
              <mc:Fallback>
                <p:oleObj name="Visio" r:id="rId3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8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Логическое проектирование базы данных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Идентифицирующее отношение между сущностью «тема» и «категория»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1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Физическое проектирование базы данных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Модули веб-приложения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latin typeface="Calibri" pitchFamily="34" charset="0"/>
                <a:cs typeface="Calibri" pitchFamily="34" charset="0"/>
              </a:rPr>
              <a:t>Модуль авторизации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5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68112"/>
              </p:ext>
            </p:extLst>
          </p:nvPr>
        </p:nvGraphicFramePr>
        <p:xfrm>
          <a:off x="308769" y="2348880"/>
          <a:ext cx="8526462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Visio" r:id="rId3" imgW="8526746" imgH="4026780" progId="Visio.Drawing.11">
                  <p:embed/>
                </p:oleObj>
              </mc:Choice>
              <mc:Fallback>
                <p:oleObj name="Visio" r:id="rId3" imgW="8526746" imgH="40267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769" y="2348880"/>
                        <a:ext cx="8526462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62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</a:t>
            </a: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модулей</a:t>
            </a:r>
            <a:endParaRPr lang="ru-RU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Регистрация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Верно введенные данные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Неверно введенные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</a:t>
            </a: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модулей</a:t>
            </a:r>
            <a:endParaRPr lang="ru-RU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Профиль пользователя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1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</a:t>
            </a: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модулей</a:t>
            </a:r>
            <a:endParaRPr lang="ru-RU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Список категорий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14788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4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</a:t>
            </a: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модулей</a:t>
            </a:r>
            <a:endParaRPr lang="ru-RU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Список тем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61" y="1772816"/>
            <a:ext cx="81724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2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Основные признаки форума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1832789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иерархия: категории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темы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сообщения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информация: тема, содержание, автор, время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механизмы обеспечения порядка в дискуссиях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разделение прав доступа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возможность идентификации пользователя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отсутствие динамики «реального времени»</a:t>
            </a:r>
          </a:p>
        </p:txBody>
      </p:sp>
    </p:spTree>
    <p:extLst>
      <p:ext uri="{BB962C8B-B14F-4D97-AF65-F5344CB8AC3E}">
        <p14:creationId xmlns:p14="http://schemas.microsoft.com/office/powerpoint/2010/main" val="2772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</a:t>
            </a: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модулей</a:t>
            </a:r>
            <a:endParaRPr lang="ru-RU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темы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71650"/>
            <a:ext cx="79438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7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</a:t>
            </a: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модулей</a:t>
            </a:r>
            <a:endParaRPr lang="ru-RU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Список сообщений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3" y="1844824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9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</a:t>
            </a: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модулей</a:t>
            </a:r>
            <a:endParaRPr lang="ru-RU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Написание сообщения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05000"/>
            <a:ext cx="79533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7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</a:t>
            </a: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безопасности</a:t>
            </a:r>
            <a:endParaRPr lang="ru-RU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019447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Visio" r:id="rId3" imgW="6322461" imgH="6354180" progId="Visio.Drawing.11">
                  <p:embed/>
                </p:oleObj>
              </mc:Choice>
              <mc:Fallback>
                <p:oleObj name="Visio" r:id="rId3" imgW="6322461" imgH="63541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505274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Visio" r:id="rId5" imgW="5741676" imgH="4985280" progId="Visio.Drawing.11">
                  <p:embed/>
                </p:oleObj>
              </mc:Choice>
              <mc:Fallback>
                <p:oleObj name="Visio" r:id="rId5" imgW="5741676" imgH="49852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Механизм разделения прав</a:t>
            </a:r>
          </a:p>
        </p:txBody>
      </p:sp>
    </p:spTree>
    <p:extLst>
      <p:ext uri="{BB962C8B-B14F-4D97-AF65-F5344CB8AC3E}">
        <p14:creationId xmlns:p14="http://schemas.microsoft.com/office/powerpoint/2010/main" val="10758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</a:t>
            </a: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безопасности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Шифрование </a:t>
            </a:r>
            <a:r>
              <a:rPr lang="en-US" sz="3600" dirty="0" smtClean="0"/>
              <a:t>MD5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967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9231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Итоги работы: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909459"/>
            <a:ext cx="9036496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Рассмотрена предметная область, поставлена задача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Рассмотрены и учтены плюсы и минусы аналогов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Выбраны современные и эффективные технологии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Выбран удобный инструментарий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Разработана архитектура и модули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Разработана база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данных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Разработан пользовательский интерфейс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Обеспечена безопасность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Разработана документация для успешного внедрения</a:t>
            </a:r>
          </a:p>
        </p:txBody>
      </p:sp>
    </p:spTree>
    <p:extLst>
      <p:ext uri="{BB962C8B-B14F-4D97-AF65-F5344CB8AC3E}">
        <p14:creationId xmlns:p14="http://schemas.microsoft.com/office/powerpoint/2010/main" val="12719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147227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Виды </a:t>
            </a:r>
            <a:r>
              <a:rPr lang="ru-RU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форумных</a:t>
            </a:r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12545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CMS</a:t>
            </a:r>
            <a:endParaRPr lang="ru-RU" sz="3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3156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Плагин для </a:t>
            </a:r>
            <a:r>
              <a:rPr lang="ru-RU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WordPress</a:t>
            </a: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Simpleforum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515719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неперегруженный внешний вид и понятный интерфейс </a:t>
            </a:r>
            <a:endParaRPr lang="ru-RU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необходима установленная система </a:t>
            </a:r>
            <a:r>
              <a:rPr lang="en-US" sz="3200" dirty="0" err="1" smtClean="0">
                <a:solidFill>
                  <a:srgbClr val="FF0000"/>
                </a:solidFill>
              </a:rPr>
              <a:t>Wordpress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320778" cy="276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Machine Forum</a:t>
            </a: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SMF</a:t>
            </a: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52" y="4664750"/>
            <a:ext cx="903649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Богатый функционал</a:t>
            </a:r>
          </a:p>
          <a:p>
            <a:pPr lvl="0"/>
            <a:r>
              <a:rPr lang="en-US" sz="3200" dirty="0" smtClean="0">
                <a:solidFill>
                  <a:srgbClr val="00B050"/>
                </a:solidFill>
              </a:rPr>
              <a:t>+ </a:t>
            </a:r>
            <a:r>
              <a:rPr lang="ru-RU" sz="3200" dirty="0" smtClean="0">
                <a:solidFill>
                  <a:srgbClr val="00B050"/>
                </a:solidFill>
              </a:rPr>
              <a:t>Множество </a:t>
            </a:r>
            <a:r>
              <a:rPr lang="ru-RU" sz="3200" dirty="0">
                <a:solidFill>
                  <a:srgbClr val="00B050"/>
                </a:solidFill>
              </a:rPr>
              <a:t>настроек в панели администратора </a:t>
            </a:r>
          </a:p>
          <a:p>
            <a:pPr lvl="0"/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Перегруженность лишней информацией</a:t>
            </a:r>
          </a:p>
          <a:p>
            <a:pPr lvl="0"/>
            <a:r>
              <a:rPr lang="ru-RU" sz="3200" dirty="0">
                <a:solidFill>
                  <a:srgbClr val="FF0000"/>
                </a:solidFill>
              </a:rPr>
              <a:t>–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Отсутствие </a:t>
            </a:r>
            <a:r>
              <a:rPr lang="ru-RU" sz="3200" dirty="0">
                <a:solidFill>
                  <a:srgbClr val="FF0000"/>
                </a:solidFill>
              </a:rPr>
              <a:t>русского языка</a:t>
            </a:r>
          </a:p>
          <a:p>
            <a:endParaRPr lang="ru-RU" sz="32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546725" cy="332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7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7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phpBB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4149080"/>
            <a:ext cx="903649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>
                <a:solidFill>
                  <a:srgbClr val="00B050"/>
                </a:solidFill>
              </a:rPr>
              <a:t>+ </a:t>
            </a:r>
            <a:r>
              <a:rPr lang="ru-RU" sz="3200" dirty="0">
                <a:solidFill>
                  <a:srgbClr val="00B050"/>
                </a:solidFill>
              </a:rPr>
              <a:t>Несложная в использовании система </a:t>
            </a:r>
            <a:r>
              <a:rPr lang="ru-RU" sz="3200" dirty="0" smtClean="0">
                <a:solidFill>
                  <a:srgbClr val="00B050"/>
                </a:solidFill>
              </a:rPr>
              <a:t>шаблонов</a:t>
            </a:r>
            <a:endParaRPr lang="ru-RU" sz="3200" dirty="0">
              <a:solidFill>
                <a:srgbClr val="00B050"/>
              </a:solidFill>
            </a:endParaRPr>
          </a:p>
          <a:p>
            <a:pPr lvl="0"/>
            <a:r>
              <a:rPr lang="en-US" sz="3200" dirty="0" smtClean="0">
                <a:solidFill>
                  <a:srgbClr val="00B050"/>
                </a:solidFill>
              </a:rPr>
              <a:t>+ </a:t>
            </a:r>
            <a:r>
              <a:rPr lang="ru-RU" sz="3200" dirty="0" smtClean="0">
                <a:solidFill>
                  <a:srgbClr val="00B050"/>
                </a:solidFill>
              </a:rPr>
              <a:t>Многоязычный интерфейс</a:t>
            </a:r>
            <a:endParaRPr lang="ru-RU" sz="3200" dirty="0">
              <a:solidFill>
                <a:srgbClr val="00B050"/>
              </a:solidFill>
            </a:endParaRPr>
          </a:p>
          <a:p>
            <a:r>
              <a:rPr lang="ru-RU" sz="3200" dirty="0" smtClean="0">
                <a:solidFill>
                  <a:srgbClr val="FF0000"/>
                </a:solidFill>
              </a:rPr>
              <a:t>–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 smtClean="0">
                <a:solidFill>
                  <a:srgbClr val="FF0000"/>
                </a:solidFill>
              </a:rPr>
              <a:t>зобилие </a:t>
            </a:r>
            <a:r>
              <a:rPr lang="ru-RU" sz="3200" dirty="0">
                <a:solidFill>
                  <a:srgbClr val="FF0000"/>
                </a:solidFill>
              </a:rPr>
              <a:t>лишней </a:t>
            </a:r>
            <a:r>
              <a:rPr lang="ru-RU" sz="3200" dirty="0" smtClean="0">
                <a:solidFill>
                  <a:srgbClr val="FF0000"/>
                </a:solidFill>
              </a:rPr>
              <a:t>анимации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– Очень </a:t>
            </a:r>
            <a:r>
              <a:rPr lang="ru-RU" sz="3200" dirty="0">
                <a:solidFill>
                  <a:srgbClr val="FF0000"/>
                </a:solidFill>
              </a:rPr>
              <a:t>яркие </a:t>
            </a:r>
            <a:r>
              <a:rPr lang="ru-RU" sz="3200" dirty="0" smtClean="0">
                <a:solidFill>
                  <a:srgbClr val="FF0000"/>
                </a:solidFill>
              </a:rPr>
              <a:t>цвета </a:t>
            </a:r>
          </a:p>
          <a:p>
            <a:r>
              <a:rPr lang="ru-RU" sz="3200" dirty="0">
                <a:solidFill>
                  <a:srgbClr val="FF0000"/>
                </a:solidFill>
              </a:rPr>
              <a:t>– </a:t>
            </a:r>
            <a:r>
              <a:rPr lang="ru-RU" sz="3200" dirty="0" smtClean="0">
                <a:solidFill>
                  <a:srgbClr val="FF0000"/>
                </a:solidFill>
              </a:rPr>
              <a:t>Низкая производительность</a:t>
            </a:r>
            <a:endParaRPr lang="ru-RU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5950491" cy="28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2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321633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Общие недостатки: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2981821"/>
            <a:ext cx="8208912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200" dirty="0" smtClean="0"/>
              <a:t>- перегруженность </a:t>
            </a:r>
            <a:r>
              <a:rPr lang="ru-RU" sz="3200" dirty="0"/>
              <a:t>интерфейса</a:t>
            </a:r>
          </a:p>
          <a:p>
            <a:pPr lvl="0">
              <a:lnSpc>
                <a:spcPct val="150000"/>
              </a:lnSpc>
            </a:pPr>
            <a:r>
              <a:rPr lang="ru-RU" sz="3200" dirty="0" smtClean="0"/>
              <a:t>- отсутствие </a:t>
            </a:r>
            <a:r>
              <a:rPr lang="ru-RU" sz="3200" dirty="0"/>
              <a:t>русского языка в интерфейсе</a:t>
            </a:r>
          </a:p>
          <a:p>
            <a:pPr lvl="0">
              <a:lnSpc>
                <a:spcPct val="150000"/>
              </a:lnSpc>
            </a:pPr>
            <a:r>
              <a:rPr lang="ru-RU" sz="3200" dirty="0" smtClean="0"/>
              <a:t>- низкая </a:t>
            </a:r>
            <a:r>
              <a:rPr lang="ru-RU" sz="3200" dirty="0"/>
              <a:t>производительность из-за сложных запросов к базе </a:t>
            </a:r>
            <a:r>
              <a:rPr lang="ru-RU" sz="3200" dirty="0" smtClean="0"/>
              <a:t>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829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48123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793461"/>
            <a:ext cx="9036496" cy="45833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ru-RU" sz="3200" dirty="0" smtClean="0"/>
              <a:t>Реализовать </a:t>
            </a:r>
            <a:r>
              <a:rPr lang="ru-RU" sz="3200" dirty="0" err="1" smtClean="0"/>
              <a:t>форумную</a:t>
            </a:r>
            <a:r>
              <a:rPr lang="ru-RU" sz="3200" dirty="0" smtClean="0"/>
              <a:t> </a:t>
            </a:r>
            <a:r>
              <a:rPr lang="en-US" sz="3200" dirty="0" smtClean="0"/>
              <a:t>CMS</a:t>
            </a:r>
            <a:r>
              <a:rPr lang="ru-RU" sz="3200" dirty="0" smtClean="0"/>
              <a:t>, </a:t>
            </a:r>
            <a:r>
              <a:rPr lang="ru-RU" sz="3200" dirty="0"/>
              <a:t>удовлетворяющую следующим </a:t>
            </a:r>
            <a:r>
              <a:rPr lang="ru-RU" sz="3200" dirty="0" smtClean="0"/>
              <a:t>требованиям:</a:t>
            </a:r>
          </a:p>
          <a:p>
            <a:pPr>
              <a:lnSpc>
                <a:spcPct val="114000"/>
              </a:lnSpc>
            </a:pPr>
            <a:r>
              <a:rPr lang="ru-RU" sz="3200" dirty="0" smtClean="0"/>
              <a:t>- </a:t>
            </a:r>
            <a:r>
              <a:rPr lang="ru-RU" sz="3200" dirty="0" smtClean="0"/>
              <a:t>русскоязычный </a:t>
            </a:r>
            <a:r>
              <a:rPr lang="ru-RU" sz="3200" dirty="0" smtClean="0"/>
              <a:t>интерфейс</a:t>
            </a:r>
            <a:endParaRPr lang="ru-RU" sz="3200" dirty="0"/>
          </a:p>
          <a:p>
            <a:pPr>
              <a:lnSpc>
                <a:spcPct val="114000"/>
              </a:lnSpc>
            </a:pPr>
            <a:r>
              <a:rPr lang="ru-RU" sz="3200" dirty="0" smtClean="0"/>
              <a:t>- отсутствие перегруженности </a:t>
            </a:r>
            <a:r>
              <a:rPr lang="ru-RU" sz="3200" dirty="0" smtClean="0"/>
              <a:t>интерфейса</a:t>
            </a:r>
            <a:endParaRPr lang="ru-RU" sz="3200" dirty="0"/>
          </a:p>
          <a:p>
            <a:pPr>
              <a:lnSpc>
                <a:spcPct val="114000"/>
              </a:lnSpc>
            </a:pPr>
            <a:r>
              <a:rPr lang="ru-RU" sz="3200" dirty="0" smtClean="0"/>
              <a:t>- основн</a:t>
            </a:r>
            <a:r>
              <a:rPr lang="ru-RU" sz="3200" dirty="0"/>
              <a:t>ы</a:t>
            </a:r>
            <a:r>
              <a:rPr lang="ru-RU" sz="3200" dirty="0" smtClean="0"/>
              <a:t>е </a:t>
            </a:r>
            <a:r>
              <a:rPr lang="ru-RU" sz="3200" dirty="0"/>
              <a:t>функции </a:t>
            </a:r>
            <a:r>
              <a:rPr lang="ru-RU" sz="3200" dirty="0" smtClean="0"/>
              <a:t>форума</a:t>
            </a:r>
            <a:endParaRPr lang="ru-RU" sz="3200" dirty="0"/>
          </a:p>
          <a:p>
            <a:pPr>
              <a:lnSpc>
                <a:spcPct val="114000"/>
              </a:lnSpc>
            </a:pPr>
            <a:r>
              <a:rPr lang="ru-RU" sz="3200" dirty="0" smtClean="0"/>
              <a:t>- идентификация пользователя в </a:t>
            </a:r>
            <a:r>
              <a:rPr lang="ru-RU" sz="3200" dirty="0" smtClean="0"/>
              <a:t>системе</a:t>
            </a:r>
            <a:endParaRPr lang="ru-RU" sz="3200" dirty="0"/>
          </a:p>
          <a:p>
            <a:pPr>
              <a:lnSpc>
                <a:spcPct val="114000"/>
              </a:lnSpc>
            </a:pPr>
            <a:r>
              <a:rPr lang="ru-RU" sz="3200" dirty="0" smtClean="0"/>
              <a:t>- разделение </a:t>
            </a:r>
            <a:r>
              <a:rPr lang="ru-RU" sz="3200" dirty="0"/>
              <a:t>прав </a:t>
            </a:r>
            <a:r>
              <a:rPr lang="ru-RU" sz="3200" dirty="0" smtClean="0"/>
              <a:t>пользователей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- функции </a:t>
            </a:r>
            <a:r>
              <a:rPr lang="ru-RU" sz="3200" dirty="0" smtClean="0"/>
              <a:t>администрирования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074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Другая 3">
      <a:dk1>
        <a:srgbClr val="242852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470</Words>
  <Application>Microsoft Office PowerPoint</Application>
  <PresentationFormat>Экран (4:3)</PresentationFormat>
  <Paragraphs>129</Paragraphs>
  <Slides>35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7" baseType="lpstr">
      <vt:lpstr>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Dem0n13</cp:lastModifiedBy>
  <cp:revision>68</cp:revision>
  <dcterms:created xsi:type="dcterms:W3CDTF">2012-05-30T18:18:36Z</dcterms:created>
  <dcterms:modified xsi:type="dcterms:W3CDTF">2012-06-03T19:40:30Z</dcterms:modified>
</cp:coreProperties>
</file>