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61" r:id="rId3"/>
    <p:sldId id="257" r:id="rId4"/>
    <p:sldId id="267" r:id="rId5"/>
    <p:sldId id="268" r:id="rId6"/>
    <p:sldId id="269" r:id="rId7"/>
    <p:sldId id="258" r:id="rId8"/>
    <p:sldId id="270" r:id="rId9"/>
    <p:sldId id="259" r:id="rId10"/>
    <p:sldId id="260" r:id="rId11"/>
    <p:sldId id="262" r:id="rId12"/>
    <p:sldId id="263" r:id="rId13"/>
    <p:sldId id="271" r:id="rId14"/>
    <p:sldId id="272" r:id="rId15"/>
    <p:sldId id="264" r:id="rId16"/>
    <p:sldId id="265" r:id="rId17"/>
    <p:sldId id="273" r:id="rId18"/>
    <p:sldId id="274" r:id="rId19"/>
    <p:sldId id="275" r:id="rId20"/>
    <p:sldId id="276" r:id="rId21"/>
    <p:sldId id="277" r:id="rId22"/>
    <p:sldId id="266" r:id="rId23"/>
  </p:sldIdLst>
  <p:sldSz cx="9144000" cy="6858000" type="screen4x3"/>
  <p:notesSz cx="6742113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(д). Введение, роль форума" id="{9A2C4EC1-0B96-4A85-A987-1AD03E60887F}">
          <p14:sldIdLst>
            <p14:sldId id="256"/>
            <p14:sldId id="261"/>
            <p14:sldId id="257"/>
          </p14:sldIdLst>
        </p14:section>
        <p14:section name="2(с). Обзор продуктов. Постановка задачи" id="{564BAEDC-55DC-4594-9729-618C3CFF8BDD}">
          <p14:sldIdLst>
            <p14:sldId id="267"/>
            <p14:sldId id="268"/>
            <p14:sldId id="269"/>
          </p14:sldIdLst>
        </p14:section>
        <p14:section name="3(д). Технологии" id="{31ED3D5B-3121-459A-93B5-C216F1EC7A07}">
          <p14:sldIdLst>
            <p14:sldId id="258"/>
          </p14:sldIdLst>
        </p14:section>
        <p14:section name="4(с). Используемые средства" id="{B74A3C53-EB95-4348-AE68-C01E7E61A684}">
          <p14:sldIdLst>
            <p14:sldId id="270"/>
          </p14:sldIdLst>
        </p14:section>
        <p14:section name="5(д). Архитектура" id="{C614C2A5-F0BA-4BAF-9C5E-816FCD5ECAB3}">
          <p14:sldIdLst>
            <p14:sldId id="259"/>
            <p14:sldId id="260"/>
            <p14:sldId id="262"/>
            <p14:sldId id="263"/>
          </p14:sldIdLst>
        </p14:section>
        <p14:section name="6(с). База данных" id="{9B15BBA6-6730-429B-931E-070C277B7A3D}">
          <p14:sldIdLst>
            <p14:sldId id="271"/>
            <p14:sldId id="272"/>
          </p14:sldIdLst>
        </p14:section>
        <p14:section name="7(д). Модули, внешний вид" id="{6802FB34-D349-4E83-8A47-2E8ACF8A29DC}">
          <p14:sldIdLst>
            <p14:sldId id="264"/>
            <p14:sldId id="265"/>
          </p14:sldIdLst>
        </p14:section>
        <p14:section name="8(с). Модули. проектирование безопасности" id="{31E849B0-B0D6-4FA6-937E-225CD66068E6}">
          <p14:sldIdLst>
            <p14:sldId id="273"/>
            <p14:sldId id="274"/>
            <p14:sldId id="275"/>
            <p14:sldId id="276"/>
            <p14:sldId id="277"/>
          </p14:sldIdLst>
        </p14:section>
        <p14:section name="9(д). Заключение" id="{1457F40A-26B8-4D1B-9D6E-ED31B952BE68}">
          <p14:sldIdLst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94" autoAdjust="0"/>
    <p:restoredTop sz="99156" autoAdjust="0"/>
  </p:normalViewPr>
  <p:slideViewPr>
    <p:cSldViewPr>
      <p:cViewPr>
        <p:scale>
          <a:sx n="75" d="100"/>
          <a:sy n="75" d="100"/>
        </p:scale>
        <p:origin x="-2664" y="-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51017-8183-45E9-888D-6F0FECAF3D58}" type="datetimeFigureOut">
              <a:rPr lang="ru-RU" smtClean="0"/>
              <a:t>19.06.2012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4688" y="4689475"/>
            <a:ext cx="5392737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DB33F-9425-47A6-BDF0-0AB550A37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67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DB33F-9425-47A6-BDF0-0AB550A37F7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76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19.06.2012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8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19.06.2012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19.06.2012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9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19.06.2012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0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19.06.2012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1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19.06.2012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0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19.06.2012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15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19.06.2012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4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19.06.2012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2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8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19.06.2012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2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sz="6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19.06.2012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9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19.06.2012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>
                <a:solidFill>
                  <a:prstClr val="black">
                    <a:alpha val="60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alpha val="6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772816"/>
            <a:ext cx="828092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Разработка 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системы </a:t>
            </a:r>
            <a:r>
              <a:rPr lang="ru-RU" sz="4800" dirty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управления 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контентом (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CMS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4800" dirty="0" err="1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форумного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веб-сайта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540" y="5373216"/>
            <a:ext cx="828092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Стаценко Д.О.</a:t>
            </a:r>
          </a:p>
          <a:p>
            <a:pPr algn="r"/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Серпиков С.В.</a:t>
            </a:r>
            <a:endParaRPr lang="ru-RU" sz="3200" dirty="0" smtClean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18397"/>
              </p:ext>
            </p:extLst>
          </p:nvPr>
        </p:nvGraphicFramePr>
        <p:xfrm>
          <a:off x="1658242" y="1196752"/>
          <a:ext cx="7234238" cy="553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Visio" r:id="rId3" imgW="7234971" imgH="5531760" progId="Visio.Drawing.11">
                  <p:embed/>
                </p:oleObj>
              </mc:Choice>
              <mc:Fallback>
                <p:oleObj name="Visio" r:id="rId3" imgW="7234971" imgH="55317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8242" y="1196752"/>
                        <a:ext cx="7234238" cy="553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7930" y="1268760"/>
            <a:ext cx="56922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Централизованная </a:t>
            </a:r>
          </a:p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Распределенная 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909663"/>
              </p:ext>
            </p:extLst>
          </p:nvPr>
        </p:nvGraphicFramePr>
        <p:xfrm>
          <a:off x="395593" y="2276873"/>
          <a:ext cx="8352814" cy="403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Visio" r:id="rId3" imgW="7954875" imgH="3843720" progId="Visio.Drawing.11">
                  <p:embed/>
                </p:oleObj>
              </mc:Choice>
              <mc:Fallback>
                <p:oleObj name="Visio" r:id="rId3" imgW="7954875" imgH="38437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93" y="2276873"/>
                        <a:ext cx="8352814" cy="4035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8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Модульная 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791108"/>
              </p:ext>
            </p:extLst>
          </p:nvPr>
        </p:nvGraphicFramePr>
        <p:xfrm>
          <a:off x="234156" y="2060848"/>
          <a:ext cx="8675688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Visio" r:id="rId3" imgW="8675049" imgH="4026240" progId="Visio.Drawing.11">
                  <p:embed/>
                </p:oleObj>
              </mc:Choice>
              <mc:Fallback>
                <p:oleObj name="Visio" r:id="rId3" imgW="8675049" imgH="40262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156" y="2060848"/>
                        <a:ext cx="8675688" cy="402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Логическое проектирование базы данных</a:t>
            </a:r>
            <a:endParaRPr lang="ru-RU" sz="4800" dirty="0">
              <a:solidFill>
                <a:prstClr val="black"/>
              </a:solidFill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2" y="2204864"/>
            <a:ext cx="8282656" cy="258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3548" y="5157192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prstClr val="black"/>
                </a:solidFill>
              </a:rPr>
              <a:t>Идентифицирующее отношение между сущностью «тема» и «категория»</a:t>
            </a:r>
            <a:endParaRPr lang="ru-RU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Физическое проектирование базы данных</a:t>
            </a:r>
            <a:endParaRPr lang="ru-RU" sz="4800" dirty="0">
              <a:solidFill>
                <a:prstClr val="black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60" y="3140968"/>
            <a:ext cx="1676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40968"/>
            <a:ext cx="19431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68638"/>
            <a:ext cx="1531937" cy="17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5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Модули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96752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Модуль навигации «Хлебные крошки»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" b="24385"/>
          <a:stretch/>
        </p:blipFill>
        <p:spPr bwMode="auto">
          <a:xfrm>
            <a:off x="219785" y="2335764"/>
            <a:ext cx="4464496" cy="43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9678" y="1951672"/>
            <a:ext cx="422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bread_crumbs.php</a:t>
            </a:r>
            <a:endParaRPr lang="en-US" sz="3600" dirty="0" smtClean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nav-item.tpl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429000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Модуль авторизации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7" y="4620655"/>
            <a:ext cx="320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1" y="5373216"/>
            <a:ext cx="4666830" cy="35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71900" y="4276892"/>
            <a:ext cx="402057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sz="3600" dirty="0" err="1" smtClean="0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log_reg.php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login-hello.tpl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 smtClean="0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login-form.tpl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Внешний вид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45066"/>
            <a:ext cx="8892480" cy="2062103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Шаблонизатор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Шаблоны</a:t>
            </a:r>
          </a:p>
          <a:p>
            <a:pPr marL="742950" indent="-742950">
              <a:buAutoNum type="arabicPeriod"/>
            </a:pPr>
            <a:endParaRPr lang="ru-RU" sz="32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endParaRPr lang="ru-RU" sz="3200" dirty="0" smtClean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Стили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Клиентские скрипты</a:t>
            </a:r>
            <a:endParaRPr lang="ru-RU" sz="32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596825"/>
              </p:ext>
            </p:extLst>
          </p:nvPr>
        </p:nvGraphicFramePr>
        <p:xfrm>
          <a:off x="308769" y="2348880"/>
          <a:ext cx="8526462" cy="402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Visio" r:id="rId3" imgW="8526746" imgH="4026780" progId="Visio.Drawing.11">
                  <p:embed/>
                </p:oleObj>
              </mc:Choice>
              <mc:Fallback>
                <p:oleObj name="Visio" r:id="rId3" imgW="8526746" imgH="40267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769" y="2348880"/>
                        <a:ext cx="8526462" cy="402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96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prstClr val="black"/>
                </a:solidFill>
              </a:rPr>
              <a:t>Регистрация</a:t>
            </a:r>
            <a:endParaRPr lang="ru-RU" sz="3600" dirty="0">
              <a:solidFill>
                <a:prstClr val="black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6" y="1532985"/>
            <a:ext cx="4111612" cy="205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4" y="3717032"/>
            <a:ext cx="413176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88024" y="237622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prstClr val="black"/>
                </a:solidFill>
              </a:rPr>
              <a:t> - Верно введенные данные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5728" y="468449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prstClr val="black"/>
                </a:solidFill>
              </a:rPr>
              <a:t> - Неверно введенные данные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prstClr val="black"/>
                </a:solidFill>
              </a:rPr>
              <a:t>Профиль пользователя</a:t>
            </a:r>
            <a:endParaRPr lang="ru-RU" sz="3600" dirty="0">
              <a:solidFill>
                <a:prstClr val="black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1628775"/>
            <a:ext cx="346194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8775"/>
            <a:ext cx="424736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4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  <a:p>
            <a:r>
              <a:rPr lang="ru-RU" sz="3600" dirty="0" smtClean="0">
                <a:solidFill>
                  <a:prstClr val="black"/>
                </a:solidFill>
              </a:rPr>
              <a:t>Разделы форума</a:t>
            </a:r>
            <a:endParaRPr lang="ru-RU" sz="3600" dirty="0">
              <a:solidFill>
                <a:prstClr val="black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58" y="1700808"/>
            <a:ext cx="78295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4" y="1700808"/>
            <a:ext cx="826573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4" y="1700808"/>
            <a:ext cx="81915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31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65262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Категории веб-приложений, использующих 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CMS: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2831982"/>
            <a:ext cx="828092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информационные ресурсы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интернет-представительства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веб-сервисы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комбинированные веб-сервисы</a:t>
            </a:r>
          </a:p>
        </p:txBody>
      </p:sp>
    </p:spTree>
    <p:extLst>
      <p:ext uri="{BB962C8B-B14F-4D97-AF65-F5344CB8AC3E}">
        <p14:creationId xmlns:p14="http://schemas.microsoft.com/office/powerpoint/2010/main" val="11938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684271"/>
              </p:ext>
            </p:extLst>
          </p:nvPr>
        </p:nvGraphicFramePr>
        <p:xfrm>
          <a:off x="4860032" y="1844824"/>
          <a:ext cx="390525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Visio" r:id="rId3" imgW="6322461" imgH="6354180" progId="Visio.Drawing.11">
                  <p:embed/>
                </p:oleObj>
              </mc:Choice>
              <mc:Fallback>
                <p:oleObj name="Visio" r:id="rId3" imgW="6322461" imgH="63541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844824"/>
                        <a:ext cx="3905250" cy="393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4654"/>
              </p:ext>
            </p:extLst>
          </p:nvPr>
        </p:nvGraphicFramePr>
        <p:xfrm>
          <a:off x="371475" y="1988840"/>
          <a:ext cx="4200525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Visio" r:id="rId5" imgW="5741676" imgH="4985280" progId="Visio.Drawing.11">
                  <p:embed/>
                </p:oleObj>
              </mc:Choice>
              <mc:Fallback>
                <p:oleObj name="Visio" r:id="rId5" imgW="5741676" imgH="49852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988840"/>
                        <a:ext cx="4200525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prstClr val="black"/>
                </a:solidFill>
              </a:rPr>
              <a:t>Механизм разделения прав</a:t>
            </a:r>
          </a:p>
        </p:txBody>
      </p:sp>
    </p:spTree>
    <p:extLst>
      <p:ext uri="{BB962C8B-B14F-4D97-AF65-F5344CB8AC3E}">
        <p14:creationId xmlns:p14="http://schemas.microsoft.com/office/powerpoint/2010/main" val="27512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22412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Проектирование модулей.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white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8" y="2492896"/>
            <a:ext cx="30384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07" y="2748942"/>
            <a:ext cx="527141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prstClr val="black"/>
                </a:solidFill>
              </a:rPr>
              <a:t>Шифрование </a:t>
            </a:r>
            <a:r>
              <a:rPr lang="en-US" sz="3600" dirty="0" smtClean="0">
                <a:solidFill>
                  <a:prstClr val="black"/>
                </a:solidFill>
              </a:rPr>
              <a:t>MD5</a:t>
            </a:r>
            <a:endParaRPr lang="ru-RU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9231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Итоги работы: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909459"/>
            <a:ext cx="9036496" cy="59093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Рассмотрена предметная область, поставлена задача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Рассмотрены и учтены плюсы и минусы аналогов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Выбраны современные и эффективные технологии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Выбран удобный инструментарий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Разработана архитектура и модули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Разработана база </a:t>
            </a:r>
            <a:r>
              <a:rPr lang="ru-RU" sz="2800" dirty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данных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 пользовательский интерфейс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Обеспечена безопасность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Разработана документация для успешного внедрения</a:t>
            </a:r>
          </a:p>
        </p:txBody>
      </p:sp>
    </p:spTree>
    <p:extLst>
      <p:ext uri="{BB962C8B-B14F-4D97-AF65-F5344CB8AC3E}">
        <p14:creationId xmlns:p14="http://schemas.microsoft.com/office/powerpoint/2010/main" val="925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50089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Основные признаки форума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1832789"/>
            <a:ext cx="903649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иерархия: категории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&gt; </a:t>
            </a: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темы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&gt; </a:t>
            </a: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сообщения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информация: тема, содержание, автор, время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механизмы обеспечения порядка в дискуссиях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разделение прав доступа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возможность идентификации пользователя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отсутствие динамики «реального времени»</a:t>
            </a:r>
          </a:p>
        </p:txBody>
      </p:sp>
    </p:spTree>
    <p:extLst>
      <p:ext uri="{BB962C8B-B14F-4D97-AF65-F5344CB8AC3E}">
        <p14:creationId xmlns:p14="http://schemas.microsoft.com/office/powerpoint/2010/main" val="26498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10219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Виды </a:t>
            </a:r>
            <a:r>
              <a:rPr lang="ru-RU" sz="4800" dirty="0" err="1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форумных</a:t>
            </a:r>
            <a:r>
              <a:rPr lang="ru-RU" sz="48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 </a:t>
            </a:r>
            <a:r>
              <a:rPr lang="en-US" sz="48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CMS:</a:t>
            </a:r>
            <a:endParaRPr lang="ru-RU" sz="4800" dirty="0">
              <a:solidFill>
                <a:srgbClr val="242852">
                  <a:lumMod val="25000"/>
                </a:srgbClr>
              </a:solidFill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3247481"/>
            <a:ext cx="828092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самостоятельные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в виде плагинов к самостоятельным </a:t>
            </a:r>
            <a:r>
              <a:rPr lang="en-US" sz="3600" dirty="0" smtClean="0">
                <a:solidFill>
                  <a:srgbClr val="242852">
                    <a:lumMod val="25000"/>
                  </a:srgbClr>
                </a:solidFill>
                <a:cs typeface="Calibri" pitchFamily="34" charset="0"/>
              </a:rPr>
              <a:t>CMS</a:t>
            </a:r>
            <a:endParaRPr lang="ru-RU" sz="3600" dirty="0" smtClean="0">
              <a:solidFill>
                <a:srgbClr val="242852">
                  <a:lumMod val="25000"/>
                </a:srgbClr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260648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Анализ аналогов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785005"/>
            <a:ext cx="903649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>
                <a:solidFill>
                  <a:prstClr val="black"/>
                </a:solidFill>
              </a:rPr>
              <a:t>Плагин </a:t>
            </a:r>
            <a:r>
              <a:rPr lang="ru-RU" sz="3200" dirty="0">
                <a:solidFill>
                  <a:prstClr val="black"/>
                </a:solidFill>
              </a:rPr>
              <a:t>для </a:t>
            </a:r>
            <a:r>
              <a:rPr lang="ru-RU" sz="3200" dirty="0" err="1">
                <a:solidFill>
                  <a:prstClr val="black"/>
                </a:solidFill>
              </a:rPr>
              <a:t>WordPress</a:t>
            </a:r>
            <a:r>
              <a:rPr lang="ru-RU" sz="3200" dirty="0">
                <a:solidFill>
                  <a:prstClr val="black"/>
                </a:solidFill>
              </a:rPr>
              <a:t> – </a:t>
            </a:r>
            <a:r>
              <a:rPr lang="ru-RU" sz="3200" dirty="0" err="1">
                <a:solidFill>
                  <a:prstClr val="black"/>
                </a:solidFill>
              </a:rPr>
              <a:t>Simpleforum</a:t>
            </a:r>
            <a:endParaRPr lang="ru-RU" sz="3200" dirty="0">
              <a:solidFill>
                <a:prstClr val="black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Simple Machine Forum</a:t>
            </a:r>
            <a:r>
              <a:rPr lang="ru-RU" sz="3200" dirty="0">
                <a:solidFill>
                  <a:prstClr val="black"/>
                </a:solidFill>
              </a:rPr>
              <a:t> (</a:t>
            </a:r>
            <a:r>
              <a:rPr lang="en-US" sz="3200" dirty="0">
                <a:solidFill>
                  <a:prstClr val="black"/>
                </a:solidFill>
              </a:rPr>
              <a:t>SMF</a:t>
            </a:r>
            <a:r>
              <a:rPr lang="ru-RU" sz="3200" dirty="0" smtClean="0">
                <a:solidFill>
                  <a:prstClr val="black"/>
                </a:solidFill>
              </a:rPr>
              <a:t>)</a:t>
            </a:r>
            <a:endParaRPr lang="en-US" sz="3200" dirty="0" smtClean="0">
              <a:solidFill>
                <a:prstClr val="black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>
                <a:solidFill>
                  <a:prstClr val="black"/>
                </a:solidFill>
              </a:rPr>
              <a:t>phpBB</a:t>
            </a:r>
            <a:endParaRPr lang="ru-RU" sz="3200" dirty="0" smtClean="0">
              <a:solidFill>
                <a:prstClr val="black"/>
              </a:solidFill>
            </a:endParaRPr>
          </a:p>
          <a:p>
            <a:endParaRPr lang="ru-RU" sz="3200" dirty="0" smtClean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Общие недостатки:</a:t>
            </a:r>
          </a:p>
          <a:p>
            <a:r>
              <a:rPr lang="ru-RU" sz="3200" dirty="0" smtClean="0">
                <a:solidFill>
                  <a:prstClr val="black"/>
                </a:solidFill>
              </a:rPr>
              <a:t>- сложный интерфейс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отсутствие </a:t>
            </a:r>
            <a:r>
              <a:rPr lang="ru-RU" sz="3200" dirty="0">
                <a:solidFill>
                  <a:prstClr val="black"/>
                </a:solidFill>
              </a:rPr>
              <a:t>русского языка в интерфейсе</a:t>
            </a:r>
          </a:p>
          <a:p>
            <a:r>
              <a:rPr lang="ru-RU" sz="3200" dirty="0" smtClean="0">
                <a:solidFill>
                  <a:prstClr val="black"/>
                </a:solidFill>
              </a:rPr>
              <a:t>- низкая </a:t>
            </a:r>
            <a:r>
              <a:rPr lang="ru-RU" sz="3200" dirty="0">
                <a:solidFill>
                  <a:prstClr val="black"/>
                </a:solidFill>
              </a:rPr>
              <a:t>производительность из-за сложных запросов к базе </a:t>
            </a:r>
            <a:r>
              <a:rPr lang="ru-RU" sz="3200" dirty="0" smtClean="0">
                <a:solidFill>
                  <a:prstClr val="black"/>
                </a:solidFill>
              </a:rPr>
              <a:t>данных</a:t>
            </a:r>
            <a:r>
              <a:rPr lang="en-US" sz="3200" dirty="0" smtClean="0">
                <a:solidFill>
                  <a:prstClr val="black"/>
                </a:solidFill>
              </a:rPr>
              <a:t>.</a:t>
            </a:r>
            <a:endParaRPr lang="ru-RU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9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Постановка задачи</a:t>
            </a:r>
            <a:endParaRPr lang="ru-RU" sz="48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049237"/>
            <a:ext cx="9036496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200" dirty="0" smtClean="0">
                <a:solidFill>
                  <a:prstClr val="black"/>
                </a:solidFill>
              </a:rPr>
              <a:t>Реализовать самостоятельную </a:t>
            </a:r>
            <a:r>
              <a:rPr lang="ru-RU" sz="3200" dirty="0" err="1" smtClean="0">
                <a:solidFill>
                  <a:prstClr val="black"/>
                </a:solidFill>
              </a:rPr>
              <a:t>форумную</a:t>
            </a:r>
            <a:r>
              <a:rPr lang="ru-RU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CMS</a:t>
            </a:r>
            <a:r>
              <a:rPr lang="ru-RU" sz="3200" dirty="0" smtClean="0">
                <a:solidFill>
                  <a:prstClr val="black"/>
                </a:solidFill>
              </a:rPr>
              <a:t>, </a:t>
            </a:r>
            <a:r>
              <a:rPr lang="ru-RU" sz="3200" dirty="0">
                <a:solidFill>
                  <a:prstClr val="black"/>
                </a:solidFill>
              </a:rPr>
              <a:t>удовлетворяющую следующим </a:t>
            </a:r>
            <a:r>
              <a:rPr lang="ru-RU" sz="3200" dirty="0" smtClean="0">
                <a:solidFill>
                  <a:prstClr val="black"/>
                </a:solidFill>
              </a:rPr>
              <a:t>требованиям:</a:t>
            </a:r>
          </a:p>
          <a:p>
            <a:r>
              <a:rPr lang="ru-RU" sz="3200" dirty="0" smtClean="0">
                <a:solidFill>
                  <a:prstClr val="black"/>
                </a:solidFill>
              </a:rPr>
              <a:t>- русскоязычный интерфейс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отсутствие перегруженности интерфейса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основн</a:t>
            </a:r>
            <a:r>
              <a:rPr lang="ru-RU" sz="3200" dirty="0">
                <a:solidFill>
                  <a:prstClr val="black"/>
                </a:solidFill>
              </a:rPr>
              <a:t>ы</a:t>
            </a:r>
            <a:r>
              <a:rPr lang="ru-RU" sz="3200" dirty="0" smtClean="0">
                <a:solidFill>
                  <a:prstClr val="black"/>
                </a:solidFill>
              </a:rPr>
              <a:t>е </a:t>
            </a:r>
            <a:r>
              <a:rPr lang="ru-RU" sz="3200" dirty="0">
                <a:solidFill>
                  <a:prstClr val="black"/>
                </a:solidFill>
              </a:rPr>
              <a:t>функции </a:t>
            </a:r>
            <a:r>
              <a:rPr lang="ru-RU" sz="3200" dirty="0" smtClean="0">
                <a:solidFill>
                  <a:prstClr val="black"/>
                </a:solidFill>
              </a:rPr>
              <a:t>форума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идентификация пользователя в системе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endParaRPr lang="ru-RU" sz="3200" dirty="0">
              <a:solidFill>
                <a:prstClr val="black"/>
              </a:solidFill>
            </a:endParaRPr>
          </a:p>
          <a:p>
            <a:r>
              <a:rPr lang="ru-RU" sz="3200" dirty="0" smtClean="0">
                <a:solidFill>
                  <a:prstClr val="black"/>
                </a:solidFill>
              </a:rPr>
              <a:t>- разделение </a:t>
            </a:r>
            <a:r>
              <a:rPr lang="ru-RU" sz="3200" dirty="0">
                <a:solidFill>
                  <a:prstClr val="black"/>
                </a:solidFill>
              </a:rPr>
              <a:t>прав </a:t>
            </a:r>
            <a:r>
              <a:rPr lang="ru-RU" sz="3200" dirty="0" smtClean="0">
                <a:solidFill>
                  <a:prstClr val="black"/>
                </a:solidFill>
              </a:rPr>
              <a:t>пользователей</a:t>
            </a:r>
            <a:r>
              <a:rPr lang="en-US" sz="3200" dirty="0" smtClean="0">
                <a:solidFill>
                  <a:prstClr val="black"/>
                </a:solidFill>
              </a:rPr>
              <a:t>;</a:t>
            </a:r>
            <a:r>
              <a:rPr lang="ru-RU" sz="3200" dirty="0" smtClean="0">
                <a:solidFill>
                  <a:prstClr val="black"/>
                </a:solidFill>
              </a:rPr>
              <a:t/>
            </a:r>
            <a:br>
              <a:rPr lang="ru-RU" sz="3200" dirty="0" smtClean="0">
                <a:solidFill>
                  <a:prstClr val="black"/>
                </a:solidFill>
              </a:rPr>
            </a:br>
            <a:r>
              <a:rPr lang="ru-RU" sz="3200" dirty="0" smtClean="0">
                <a:solidFill>
                  <a:prstClr val="black"/>
                </a:solidFill>
              </a:rPr>
              <a:t>- функции администрирования</a:t>
            </a:r>
            <a:r>
              <a:rPr lang="en-US" sz="3200" dirty="0" smtClean="0">
                <a:solidFill>
                  <a:prstClr val="black"/>
                </a:solidFill>
              </a:rPr>
              <a:t>.</a:t>
            </a:r>
            <a:endParaRPr lang="ru-RU" sz="3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08" y="58672"/>
            <a:ext cx="91450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Использованные веб-технологии: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1862916"/>
            <a:ext cx="23397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PHP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366647"/>
            <a:ext cx="233975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JavaScript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HTML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CSS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826" y="3748388"/>
            <a:ext cx="295232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База данных: </a:t>
            </a: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MySQL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879963"/>
              </p:ext>
            </p:extLst>
          </p:nvPr>
        </p:nvGraphicFramePr>
        <p:xfrm>
          <a:off x="2339752" y="993778"/>
          <a:ext cx="4464496" cy="5509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Visio" r:id="rId3" imgW="3846693" imgH="4746600" progId="Visio.Drawing.11">
                  <p:embed/>
                </p:oleObj>
              </mc:Choice>
              <mc:Fallback>
                <p:oleObj name="Visio" r:id="rId3" imgW="3846693" imgH="47466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752" y="993778"/>
                        <a:ext cx="4464496" cy="5509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65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prstClr val="black"/>
                </a:solidFill>
              </a:rPr>
              <a:t>Используемые средства:</a:t>
            </a:r>
            <a:endParaRPr lang="ru-RU" sz="4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164929"/>
            <a:ext cx="498473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>
                <a:solidFill>
                  <a:prstClr val="black"/>
                </a:solidFill>
              </a:rPr>
              <a:t>Веб </a:t>
            </a:r>
            <a:r>
              <a:rPr lang="ru-RU" sz="3000" dirty="0" smtClean="0">
                <a:solidFill>
                  <a:prstClr val="black"/>
                </a:solidFill>
              </a:rPr>
              <a:t>сервер</a:t>
            </a:r>
            <a:r>
              <a:rPr lang="ru-RU" sz="3000" dirty="0">
                <a:solidFill>
                  <a:prstClr val="black"/>
                </a:solidFill>
              </a:rPr>
              <a:t>:</a:t>
            </a:r>
          </a:p>
          <a:p>
            <a:r>
              <a:rPr lang="en-US" sz="3000" dirty="0" smtClean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- XAMPP</a:t>
            </a:r>
            <a:endParaRPr lang="ru-RU" sz="2400" dirty="0" smtClean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181868"/>
            <a:ext cx="498473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>
                <a:solidFill>
                  <a:prstClr val="black"/>
                </a:solidFill>
              </a:rPr>
              <a:t>Среда </a:t>
            </a:r>
            <a:r>
              <a:rPr lang="ru-RU" sz="3000" dirty="0" smtClean="0">
                <a:solidFill>
                  <a:prstClr val="black"/>
                </a:solidFill>
              </a:rPr>
              <a:t>разработки:</a:t>
            </a:r>
            <a:endParaRPr lang="ru-RU" sz="3000" dirty="0">
              <a:solidFill>
                <a:prstClr val="black"/>
              </a:solidFill>
            </a:endParaRPr>
          </a:p>
          <a:p>
            <a:r>
              <a:rPr lang="en-US" sz="3000" dirty="0" smtClean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- </a:t>
            </a:r>
            <a:r>
              <a:rPr lang="en-US" sz="2400" dirty="0" err="1" smtClean="0">
                <a:solidFill>
                  <a:prstClr val="black"/>
                </a:solidFill>
              </a:rPr>
              <a:t>NetBeans</a:t>
            </a:r>
            <a:endParaRPr lang="ru-RU" sz="2400" dirty="0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3198807"/>
            <a:ext cx="895693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 smtClean="0">
                <a:solidFill>
                  <a:prstClr val="black"/>
                </a:solidFill>
              </a:rPr>
              <a:t>Средства отладки:</a:t>
            </a:r>
            <a:endParaRPr lang="ru-RU" sz="3000" dirty="0">
              <a:solidFill>
                <a:prstClr val="black"/>
              </a:solidFill>
            </a:endParaRPr>
          </a:p>
          <a:p>
            <a:pPr lvl="2"/>
            <a:r>
              <a:rPr lang="en-US" sz="2400" dirty="0" smtClean="0">
                <a:solidFill>
                  <a:prstClr val="black"/>
                </a:solidFill>
              </a:rPr>
              <a:t>- Opera Dragonfly</a:t>
            </a:r>
            <a:r>
              <a:rPr lang="ru-RU" sz="2400" dirty="0" smtClean="0">
                <a:solidFill>
                  <a:prstClr val="black"/>
                </a:solidFill>
              </a:rPr>
              <a:t>, отладчик </a:t>
            </a:r>
            <a:r>
              <a:rPr lang="en-US" sz="2400" dirty="0" smtClean="0">
                <a:solidFill>
                  <a:prstClr val="black"/>
                </a:solidFill>
              </a:rPr>
              <a:t>Google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Chrome, </a:t>
            </a:r>
            <a:r>
              <a:rPr lang="en-US" sz="2400" dirty="0" err="1" smtClean="0">
                <a:solidFill>
                  <a:prstClr val="black"/>
                </a:solidFill>
              </a:rPr>
              <a:t>NetBeans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Xdebug</a:t>
            </a:r>
            <a:endParaRPr lang="ru-RU" sz="2400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4123413"/>
            <a:ext cx="498473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 smtClean="0">
                <a:solidFill>
                  <a:prstClr val="black"/>
                </a:solidFill>
              </a:rPr>
              <a:t>Система </a:t>
            </a:r>
            <a:r>
              <a:rPr lang="ru-RU" sz="3000" dirty="0">
                <a:solidFill>
                  <a:prstClr val="black"/>
                </a:solidFill>
              </a:rPr>
              <a:t>контроля </a:t>
            </a:r>
            <a:r>
              <a:rPr lang="ru-RU" sz="3000" dirty="0" smtClean="0">
                <a:solidFill>
                  <a:prstClr val="black"/>
                </a:solidFill>
              </a:rPr>
              <a:t>версий:</a:t>
            </a:r>
            <a:endParaRPr lang="ru-RU" sz="3000" dirty="0">
              <a:solidFill>
                <a:prstClr val="black"/>
              </a:solidFill>
            </a:endParaRPr>
          </a:p>
          <a:p>
            <a:r>
              <a:rPr lang="en-US" sz="3000" dirty="0" smtClean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- </a:t>
            </a:r>
            <a:r>
              <a:rPr lang="en-US" sz="2400" dirty="0" err="1" smtClean="0">
                <a:solidFill>
                  <a:prstClr val="black"/>
                </a:solidFill>
              </a:rPr>
              <a:t>Git</a:t>
            </a:r>
            <a:endParaRPr lang="ru-RU" sz="2400" dirty="0" smtClean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5140350"/>
            <a:ext cx="87849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000" dirty="0">
                <a:solidFill>
                  <a:prstClr val="black"/>
                </a:solidFill>
              </a:rPr>
              <a:t>Вспомогательные </a:t>
            </a:r>
            <a:r>
              <a:rPr lang="ru-RU" sz="3000" dirty="0" smtClean="0">
                <a:solidFill>
                  <a:prstClr val="black"/>
                </a:solidFill>
              </a:rPr>
              <a:t>средства:</a:t>
            </a:r>
            <a:endParaRPr lang="ru-RU" sz="3000" dirty="0">
              <a:solidFill>
                <a:prstClr val="black"/>
              </a:solidFill>
            </a:endParaRPr>
          </a:p>
          <a:p>
            <a:r>
              <a:rPr lang="en-US" sz="3000" dirty="0" smtClean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- Skype, Visio</a:t>
            </a:r>
            <a:endParaRPr lang="ru-RU" sz="2400" dirty="0" smtClean="0">
              <a:solidFill>
                <a:prstClr val="black"/>
              </a:solidFill>
            </a:endParaRPr>
          </a:p>
          <a:p>
            <a:r>
              <a:rPr lang="ru-RU" sz="2400" dirty="0">
                <a:solidFill>
                  <a:prstClr val="black"/>
                </a:solidFill>
              </a:rPr>
              <a:t>	</a:t>
            </a:r>
            <a:r>
              <a:rPr lang="ru-RU" sz="2400" dirty="0" smtClean="0">
                <a:solidFill>
                  <a:prstClr val="black"/>
                </a:solidFill>
              </a:rPr>
              <a:t>- </a:t>
            </a:r>
            <a:r>
              <a:rPr lang="en-US" sz="2400" dirty="0" smtClean="0">
                <a:solidFill>
                  <a:prstClr val="black"/>
                </a:solidFill>
              </a:rPr>
              <a:t>Opera, Google Chrome, Firefox,</a:t>
            </a:r>
            <a:r>
              <a:rPr lang="ru-RU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Internet</a:t>
            </a:r>
            <a:r>
              <a:rPr lang="ru-RU" sz="2400" dirty="0">
                <a:solidFill>
                  <a:prstClr val="black"/>
                </a:solidFill>
              </a:rPr>
              <a:t>  </a:t>
            </a:r>
            <a:r>
              <a:rPr lang="en-US" sz="2400" dirty="0">
                <a:solidFill>
                  <a:prstClr val="black"/>
                </a:solidFill>
              </a:rPr>
              <a:t>Explorer </a:t>
            </a:r>
            <a:r>
              <a:rPr lang="en-US" sz="2400" dirty="0" smtClean="0">
                <a:solidFill>
                  <a:prstClr val="black"/>
                </a:solidFill>
              </a:rPr>
              <a:t>9 </a:t>
            </a:r>
            <a:endParaRPr lang="ru-RU" sz="2400" dirty="0" smtClean="0">
              <a:solidFill>
                <a:prstClr val="black"/>
              </a:solidFill>
            </a:endParaRPr>
          </a:p>
          <a:p>
            <a:r>
              <a:rPr lang="ru-RU" sz="2400" dirty="0">
                <a:solidFill>
                  <a:prstClr val="black"/>
                </a:solidFill>
              </a:rPr>
              <a:t>	</a:t>
            </a:r>
            <a:r>
              <a:rPr lang="ru-RU" sz="2400" dirty="0" smtClean="0">
                <a:solidFill>
                  <a:prstClr val="black"/>
                </a:solidFill>
              </a:rPr>
              <a:t>- </a:t>
            </a:r>
            <a:r>
              <a:rPr lang="en-US" sz="2400" dirty="0" smtClean="0">
                <a:solidFill>
                  <a:prstClr val="black"/>
                </a:solidFill>
              </a:rPr>
              <a:t>Opera Mini, Android </a:t>
            </a:r>
            <a:r>
              <a:rPr lang="ru-RU" sz="2400" dirty="0" smtClean="0">
                <a:solidFill>
                  <a:prstClr val="black"/>
                </a:solidFill>
              </a:rPr>
              <a:t>Браузер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endParaRPr lang="ru-RU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55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589478"/>
              </p:ext>
            </p:extLst>
          </p:nvPr>
        </p:nvGraphicFramePr>
        <p:xfrm>
          <a:off x="74775" y="2236626"/>
          <a:ext cx="5213160" cy="376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Visio" r:id="rId3" imgW="4714900" imgH="3406320" progId="Visio.Drawing.11">
                  <p:embed/>
                </p:oleObj>
              </mc:Choice>
              <mc:Fallback>
                <p:oleObj name="Visio" r:id="rId3" imgW="4714900" imgH="340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775" y="2236626"/>
                        <a:ext cx="5213160" cy="3766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234629"/>
              </p:ext>
            </p:extLst>
          </p:nvPr>
        </p:nvGraphicFramePr>
        <p:xfrm>
          <a:off x="5362710" y="2002755"/>
          <a:ext cx="3706515" cy="423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Visio" r:id="rId5" imgW="3455000" imgH="3946320" progId="Visio.Drawing.11">
                  <p:embed/>
                </p:oleObj>
              </mc:Choice>
              <mc:Fallback>
                <p:oleObj name="Visio" r:id="rId5" imgW="3455000" imgH="394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2710" y="2002755"/>
                        <a:ext cx="3706515" cy="4234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089" y="1272209"/>
            <a:ext cx="32038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MVC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1268760"/>
            <a:ext cx="33603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MVP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6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Базовая">
  <a:themeElements>
    <a:clrScheme name="Другая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420</TotalTime>
  <Words>325</Words>
  <Application>Microsoft Office PowerPoint</Application>
  <PresentationFormat>Экран (4:3)</PresentationFormat>
  <Paragraphs>104</Paragraphs>
  <Slides>22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4" baseType="lpstr">
      <vt:lpstr>1_Базовая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Dem0n13</dc:creator>
  <cp:lastModifiedBy>Dem0n13</cp:lastModifiedBy>
  <cp:revision>59</cp:revision>
  <cp:lastPrinted>2012-06-19T13:36:23Z</cp:lastPrinted>
  <dcterms:created xsi:type="dcterms:W3CDTF">2012-05-30T18:18:36Z</dcterms:created>
  <dcterms:modified xsi:type="dcterms:W3CDTF">2012-06-19T13:46:28Z</dcterms:modified>
</cp:coreProperties>
</file>